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2"/>
  </p:notesMasterIdLst>
  <p:sldIdLst>
    <p:sldId id="279" r:id="rId2"/>
    <p:sldId id="280" r:id="rId3"/>
    <p:sldId id="575" r:id="rId4"/>
    <p:sldId id="506" r:id="rId5"/>
    <p:sldId id="592" r:id="rId6"/>
    <p:sldId id="543" r:id="rId7"/>
    <p:sldId id="539" r:id="rId8"/>
    <p:sldId id="573" r:id="rId9"/>
    <p:sldId id="564" r:id="rId10"/>
    <p:sldId id="591" r:id="rId11"/>
    <p:sldId id="540" r:id="rId12"/>
    <p:sldId id="576" r:id="rId13"/>
    <p:sldId id="541" r:id="rId14"/>
    <p:sldId id="514" r:id="rId15"/>
    <p:sldId id="580" r:id="rId16"/>
    <p:sldId id="581" r:id="rId17"/>
    <p:sldId id="582" r:id="rId18"/>
    <p:sldId id="390" r:id="rId19"/>
    <p:sldId id="588" r:id="rId20"/>
    <p:sldId id="550" r:id="rId21"/>
    <p:sldId id="542" r:id="rId22"/>
    <p:sldId id="502" r:id="rId23"/>
    <p:sldId id="320" r:id="rId24"/>
    <p:sldId id="594" r:id="rId25"/>
    <p:sldId id="595" r:id="rId26"/>
    <p:sldId id="596" r:id="rId27"/>
    <p:sldId id="548" r:id="rId28"/>
    <p:sldId id="449" r:id="rId29"/>
    <p:sldId id="586" r:id="rId30"/>
    <p:sldId id="587" r:id="rId31"/>
    <p:sldId id="447" r:id="rId32"/>
    <p:sldId id="593" r:id="rId33"/>
    <p:sldId id="577" r:id="rId34"/>
    <p:sldId id="583" r:id="rId35"/>
    <p:sldId id="419" r:id="rId36"/>
    <p:sldId id="420" r:id="rId37"/>
    <p:sldId id="421" r:id="rId38"/>
    <p:sldId id="422" r:id="rId39"/>
    <p:sldId id="415" r:id="rId40"/>
    <p:sldId id="597" r:id="rId41"/>
    <p:sldId id="538" r:id="rId42"/>
    <p:sldId id="585" r:id="rId43"/>
    <p:sldId id="584" r:id="rId44"/>
    <p:sldId id="590" r:id="rId45"/>
    <p:sldId id="589" r:id="rId46"/>
    <p:sldId id="536" r:id="rId47"/>
    <p:sldId id="552" r:id="rId48"/>
    <p:sldId id="553" r:id="rId49"/>
    <p:sldId id="578" r:id="rId50"/>
    <p:sldId id="579" r:id="rId51"/>
  </p:sldIdLst>
  <p:sldSz cx="12192000" cy="6858000"/>
  <p:notesSz cx="7010400" cy="9296400"/>
  <p:defaultTextStyle>
    <a:defPPr>
      <a:defRPr lang="en-US"/>
    </a:defPPr>
    <a:lvl1pPr algn="ctr" rtl="0" eaLnBrk="0" fontAlgn="base" hangingPunct="0">
      <a:spcBef>
        <a:spcPct val="0"/>
      </a:spcBef>
      <a:spcAft>
        <a:spcPct val="0"/>
      </a:spcAft>
      <a:defRPr kern="1200">
        <a:solidFill>
          <a:schemeClr val="tx1"/>
        </a:solidFill>
        <a:latin typeface="Arial" charset="0"/>
        <a:ea typeface="ＭＳ Ｐゴシック" pitchFamily="-106" charset="-128"/>
        <a:cs typeface="+mn-cs"/>
      </a:defRPr>
    </a:lvl1pPr>
    <a:lvl2pPr marL="457200" algn="ctr" rtl="0" eaLnBrk="0" fontAlgn="base" hangingPunct="0">
      <a:spcBef>
        <a:spcPct val="0"/>
      </a:spcBef>
      <a:spcAft>
        <a:spcPct val="0"/>
      </a:spcAft>
      <a:defRPr kern="1200">
        <a:solidFill>
          <a:schemeClr val="tx1"/>
        </a:solidFill>
        <a:latin typeface="Arial" charset="0"/>
        <a:ea typeface="ＭＳ Ｐゴシック" pitchFamily="-106" charset="-128"/>
        <a:cs typeface="+mn-cs"/>
      </a:defRPr>
    </a:lvl2pPr>
    <a:lvl3pPr marL="914400" algn="ctr" rtl="0" eaLnBrk="0" fontAlgn="base" hangingPunct="0">
      <a:spcBef>
        <a:spcPct val="0"/>
      </a:spcBef>
      <a:spcAft>
        <a:spcPct val="0"/>
      </a:spcAft>
      <a:defRPr kern="1200">
        <a:solidFill>
          <a:schemeClr val="tx1"/>
        </a:solidFill>
        <a:latin typeface="Arial" charset="0"/>
        <a:ea typeface="ＭＳ Ｐゴシック" pitchFamily="-106" charset="-128"/>
        <a:cs typeface="+mn-cs"/>
      </a:defRPr>
    </a:lvl3pPr>
    <a:lvl4pPr marL="1371600" algn="ctr" rtl="0" eaLnBrk="0" fontAlgn="base" hangingPunct="0">
      <a:spcBef>
        <a:spcPct val="0"/>
      </a:spcBef>
      <a:spcAft>
        <a:spcPct val="0"/>
      </a:spcAft>
      <a:defRPr kern="1200">
        <a:solidFill>
          <a:schemeClr val="tx1"/>
        </a:solidFill>
        <a:latin typeface="Arial" charset="0"/>
        <a:ea typeface="ＭＳ Ｐゴシック" pitchFamily="-106" charset="-128"/>
        <a:cs typeface="+mn-cs"/>
      </a:defRPr>
    </a:lvl4pPr>
    <a:lvl5pPr marL="1828800" algn="ctr" rtl="0" eaLnBrk="0" fontAlgn="base" hangingPunct="0">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56" d="100"/>
          <a:sy n="56" d="100"/>
        </p:scale>
        <p:origin x="708" y="2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72" tIns="46586" rIns="93172" bIns="46586"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172" tIns="46586" rIns="93172" bIns="46586" rtlCol="0"/>
          <a:lstStyle>
            <a:lvl1pPr algn="r">
              <a:defRPr sz="1200">
                <a:latin typeface="Arial" pitchFamily="34" charset="0"/>
              </a:defRPr>
            </a:lvl1pPr>
          </a:lstStyle>
          <a:p>
            <a:pPr>
              <a:defRPr/>
            </a:pPr>
            <a:fld id="{63DDCE2D-3041-4593-8F8F-C71A9A1F414C}" type="datetimeFigureOut">
              <a:rPr lang="en-US"/>
              <a:pPr>
                <a:defRPr/>
              </a:pPr>
              <a:t>10/19/2023</a:t>
            </a:fld>
            <a:endParaRPr lang="en-US"/>
          </a:p>
        </p:txBody>
      </p:sp>
      <p:sp>
        <p:nvSpPr>
          <p:cNvPr id="4" name="Slide Image Placeholder 3"/>
          <p:cNvSpPr>
            <a:spLocks noGrp="1" noRot="1" noChangeAspect="1"/>
          </p:cNvSpPr>
          <p:nvPr>
            <p:ph type="sldImg" idx="2"/>
          </p:nvPr>
        </p:nvSpPr>
        <p:spPr>
          <a:xfrm>
            <a:off x="406400" y="698500"/>
            <a:ext cx="6197600" cy="3486150"/>
          </a:xfrm>
          <a:prstGeom prst="rect">
            <a:avLst/>
          </a:prstGeom>
          <a:noFill/>
          <a:ln w="12700">
            <a:solidFill>
              <a:prstClr val="black"/>
            </a:solidFill>
          </a:ln>
        </p:spPr>
        <p:txBody>
          <a:bodyPr vert="horz" lIns="93172" tIns="46586" rIns="93172" bIns="46586" rtlCol="0" anchor="ctr"/>
          <a:lstStyle/>
          <a:p>
            <a:pPr lvl="0"/>
            <a:endParaRPr lang="en-US" noProof="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2" tIns="46586" rIns="93172" bIns="4658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200">
                <a:latin typeface="Arial" pitchFamily="34" charset="0"/>
              </a:defRPr>
            </a:lvl1pPr>
          </a:lstStyle>
          <a:p>
            <a:pPr>
              <a:defRPr/>
            </a:pPr>
            <a:fld id="{ABD8D7A9-43BB-4D08-BC6F-0B76793E01C9}" type="slidenum">
              <a:rPr lang="en-US"/>
              <a:pPr>
                <a:defRPr/>
              </a:pPr>
              <a:t>‹#›</a:t>
            </a:fld>
            <a:endParaRPr lang="en-US"/>
          </a:p>
        </p:txBody>
      </p:sp>
    </p:spTree>
    <p:extLst>
      <p:ext uri="{BB962C8B-B14F-4D97-AF65-F5344CB8AC3E}">
        <p14:creationId xmlns:p14="http://schemas.microsoft.com/office/powerpoint/2010/main" val="3500472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9</a:t>
            </a:fld>
            <a:endParaRPr lang="en-US"/>
          </a:p>
        </p:txBody>
      </p:sp>
    </p:spTree>
    <p:extLst>
      <p:ext uri="{BB962C8B-B14F-4D97-AF65-F5344CB8AC3E}">
        <p14:creationId xmlns:p14="http://schemas.microsoft.com/office/powerpoint/2010/main" val="2431995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11</a:t>
            </a:fld>
            <a:endParaRPr lang="en-US"/>
          </a:p>
        </p:txBody>
      </p:sp>
    </p:spTree>
    <p:extLst>
      <p:ext uri="{BB962C8B-B14F-4D97-AF65-F5344CB8AC3E}">
        <p14:creationId xmlns:p14="http://schemas.microsoft.com/office/powerpoint/2010/main" val="970943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21</a:t>
            </a:fld>
            <a:endParaRPr lang="en-US"/>
          </a:p>
        </p:txBody>
      </p:sp>
    </p:spTree>
    <p:extLst>
      <p:ext uri="{BB962C8B-B14F-4D97-AF65-F5344CB8AC3E}">
        <p14:creationId xmlns:p14="http://schemas.microsoft.com/office/powerpoint/2010/main" val="3934939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22</a:t>
            </a:fld>
            <a:endParaRPr lang="en-US"/>
          </a:p>
        </p:txBody>
      </p:sp>
    </p:spTree>
    <p:extLst>
      <p:ext uri="{BB962C8B-B14F-4D97-AF65-F5344CB8AC3E}">
        <p14:creationId xmlns:p14="http://schemas.microsoft.com/office/powerpoint/2010/main" val="772489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38</a:t>
            </a:fld>
            <a:endParaRPr lang="en-US"/>
          </a:p>
        </p:txBody>
      </p:sp>
    </p:spTree>
    <p:extLst>
      <p:ext uri="{BB962C8B-B14F-4D97-AF65-F5344CB8AC3E}">
        <p14:creationId xmlns:p14="http://schemas.microsoft.com/office/powerpoint/2010/main" val="1658414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BD8D7A9-43BB-4D08-BC6F-0B76793E01C9}" type="slidenum">
              <a:rPr lang="en-US" smtClean="0"/>
              <a:pPr>
                <a:defRPr/>
              </a:pPr>
              <a:t>49</a:t>
            </a:fld>
            <a:endParaRPr lang="en-US"/>
          </a:p>
        </p:txBody>
      </p:sp>
    </p:spTree>
    <p:extLst>
      <p:ext uri="{BB962C8B-B14F-4D97-AF65-F5344CB8AC3E}">
        <p14:creationId xmlns:p14="http://schemas.microsoft.com/office/powerpoint/2010/main" val="24594415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 name="Line 36"/>
          <p:cNvSpPr>
            <a:spLocks noChangeShapeType="1"/>
          </p:cNvSpPr>
          <p:nvPr/>
        </p:nvSpPr>
        <p:spPr bwMode="auto">
          <a:xfrm>
            <a:off x="992717" y="781050"/>
            <a:ext cx="10905067" cy="0"/>
          </a:xfrm>
          <a:prstGeom prst="line">
            <a:avLst/>
          </a:prstGeom>
          <a:noFill/>
          <a:ln w="28575">
            <a:solidFill>
              <a:srgbClr val="473F87"/>
            </a:solidFill>
            <a:round/>
            <a:headEnd/>
            <a:tailEnd/>
          </a:ln>
          <a:effectLst/>
        </p:spPr>
        <p:txBody>
          <a:bodyPr/>
          <a:lstStyle/>
          <a:p>
            <a:pPr>
              <a:defRPr/>
            </a:pPr>
            <a:endParaRPr lang="en-US">
              <a:ea typeface="+mn-ea"/>
            </a:endParaRPr>
          </a:p>
        </p:txBody>
      </p:sp>
      <p:sp>
        <p:nvSpPr>
          <p:cNvPr id="7" name="Line 37"/>
          <p:cNvSpPr>
            <a:spLocks noChangeShapeType="1"/>
          </p:cNvSpPr>
          <p:nvPr/>
        </p:nvSpPr>
        <p:spPr bwMode="auto">
          <a:xfrm>
            <a:off x="1094317" y="704850"/>
            <a:ext cx="10769600" cy="0"/>
          </a:xfrm>
          <a:prstGeom prst="line">
            <a:avLst/>
          </a:prstGeom>
          <a:noFill/>
          <a:ln w="12700">
            <a:solidFill>
              <a:schemeClr val="hlink"/>
            </a:solidFill>
            <a:round/>
            <a:headEnd/>
            <a:tailEnd/>
          </a:ln>
          <a:effectLst/>
        </p:spPr>
        <p:txBody>
          <a:bodyPr/>
          <a:lstStyle/>
          <a:p>
            <a:pPr>
              <a:defRPr/>
            </a:pPr>
            <a:endParaRPr lang="en-US">
              <a:ea typeface="+mn-ea"/>
            </a:endParaRPr>
          </a:p>
        </p:txBody>
      </p:sp>
      <p:sp>
        <p:nvSpPr>
          <p:cNvPr id="8" name="Rectangle 39"/>
          <p:cNvSpPr>
            <a:spLocks noChangeArrowheads="1"/>
          </p:cNvSpPr>
          <p:nvPr/>
        </p:nvSpPr>
        <p:spPr bwMode="auto">
          <a:xfrm>
            <a:off x="11480800" y="6553200"/>
            <a:ext cx="282320" cy="170764"/>
          </a:xfrm>
          <a:prstGeom prst="rect">
            <a:avLst/>
          </a:prstGeom>
          <a:noFill/>
          <a:ln w="12700">
            <a:noFill/>
            <a:miter lim="800000"/>
            <a:headEnd/>
            <a:tailEnd/>
          </a:ln>
          <a:effectLst/>
        </p:spPr>
        <p:txBody>
          <a:bodyPr wrap="none" lIns="63595" tIns="25438" rIns="63595" bIns="25438">
            <a:spAutoFit/>
          </a:bodyPr>
          <a:lstStyle/>
          <a:p>
            <a:pPr algn="l" defTabSz="915988">
              <a:lnSpc>
                <a:spcPct val="97000"/>
              </a:lnSpc>
              <a:defRPr/>
            </a:pPr>
            <a:r>
              <a:rPr lang="en-US" sz="800" b="1" i="1">
                <a:latin typeface="Helvetica" pitchFamily="-110" charset="0"/>
              </a:rPr>
              <a:t> </a:t>
            </a:r>
            <a:fld id="{405DF309-400B-4CFB-BA87-0BAAB11D77EC}" type="slidenum">
              <a:rPr lang="en-US" sz="800" b="1" i="1">
                <a:latin typeface="Helvetica" pitchFamily="-110" charset="0"/>
              </a:rPr>
              <a:pPr algn="l" defTabSz="915988">
                <a:lnSpc>
                  <a:spcPct val="97000"/>
                </a:lnSpc>
                <a:defRPr/>
              </a:pPr>
              <a:t>‹#›</a:t>
            </a:fld>
            <a:endParaRPr lang="en-US" sz="800" b="1" i="1">
              <a:solidFill>
                <a:schemeClr val="accent1"/>
              </a:solidFill>
              <a:latin typeface="Helvetica" pitchFamily="-110" charset="0"/>
            </a:endParaRPr>
          </a:p>
        </p:txBody>
      </p:sp>
      <p:sp>
        <p:nvSpPr>
          <p:cNvPr id="9" name="Line 42"/>
          <p:cNvSpPr>
            <a:spLocks noChangeShapeType="1"/>
          </p:cNvSpPr>
          <p:nvPr/>
        </p:nvSpPr>
        <p:spPr bwMode="auto">
          <a:xfrm>
            <a:off x="169334" y="6281738"/>
            <a:ext cx="11802533" cy="0"/>
          </a:xfrm>
          <a:prstGeom prst="line">
            <a:avLst/>
          </a:prstGeom>
          <a:noFill/>
          <a:ln w="25400">
            <a:solidFill>
              <a:srgbClr val="473F87"/>
            </a:solidFill>
            <a:round/>
            <a:headEnd/>
            <a:tailEnd/>
          </a:ln>
          <a:effectLst/>
        </p:spPr>
        <p:txBody>
          <a:bodyPr wrap="none" anchor="ctr"/>
          <a:lstStyle/>
          <a:p>
            <a:pPr>
              <a:defRPr/>
            </a:pPr>
            <a:endParaRPr lang="en-US">
              <a:ea typeface="+mn-ea"/>
            </a:endParaRPr>
          </a:p>
        </p:txBody>
      </p:sp>
      <p:sp>
        <p:nvSpPr>
          <p:cNvPr id="10" name="Line 43"/>
          <p:cNvSpPr>
            <a:spLocks noChangeShapeType="1"/>
          </p:cNvSpPr>
          <p:nvPr/>
        </p:nvSpPr>
        <p:spPr bwMode="auto">
          <a:xfrm flipV="1">
            <a:off x="169334" y="6357938"/>
            <a:ext cx="11802533" cy="12700"/>
          </a:xfrm>
          <a:prstGeom prst="line">
            <a:avLst/>
          </a:prstGeom>
          <a:noFill/>
          <a:ln w="12700">
            <a:solidFill>
              <a:srgbClr val="BF2F27"/>
            </a:solidFill>
            <a:round/>
            <a:headEnd/>
            <a:tailEnd/>
          </a:ln>
          <a:effectLst/>
        </p:spPr>
        <p:txBody>
          <a:bodyPr wrap="none" anchor="ctr"/>
          <a:lstStyle/>
          <a:p>
            <a:pPr>
              <a:defRPr/>
            </a:pPr>
            <a:endParaRPr lang="en-US">
              <a:ea typeface="+mn-ea"/>
            </a:endParaRPr>
          </a:p>
        </p:txBody>
      </p:sp>
      <p:pic>
        <p:nvPicPr>
          <p:cNvPr id="2" name="Picture 1">
            <a:extLst>
              <a:ext uri="{FF2B5EF4-FFF2-40B4-BE49-F238E27FC236}">
                <a16:creationId xmlns:a16="http://schemas.microsoft.com/office/drawing/2014/main" id="{A13F9282-44AF-44A3-84E8-F6EA6AE1C94F}"/>
              </a:ext>
            </a:extLst>
          </p:cNvPr>
          <p:cNvPicPr>
            <a:picLocks noChangeAspect="1"/>
          </p:cNvPicPr>
          <p:nvPr userDrawn="1"/>
        </p:nvPicPr>
        <p:blipFill>
          <a:blip r:embed="rId2"/>
          <a:stretch>
            <a:fillRect/>
          </a:stretch>
        </p:blipFill>
        <p:spPr>
          <a:xfrm>
            <a:off x="0" y="-20637"/>
            <a:ext cx="1237595" cy="725487"/>
          </a:xfrm>
          <a:prstGeom prst="rect">
            <a:avLst/>
          </a:prstGeom>
        </p:spPr>
      </p:pic>
      <p:sp>
        <p:nvSpPr>
          <p:cNvPr id="12" name="Rectangle 11">
            <a:extLst>
              <a:ext uri="{FF2B5EF4-FFF2-40B4-BE49-F238E27FC236}">
                <a16:creationId xmlns:a16="http://schemas.microsoft.com/office/drawing/2014/main" id="{C3A4731C-D288-48FB-A3B3-E3AA21192D77}"/>
              </a:ext>
            </a:extLst>
          </p:cNvPr>
          <p:cNvSpPr/>
          <p:nvPr userDrawn="1"/>
        </p:nvSpPr>
        <p:spPr>
          <a:xfrm>
            <a:off x="0" y="6524868"/>
            <a:ext cx="2491992" cy="338554"/>
          </a:xfrm>
          <a:prstGeom prst="rect">
            <a:avLst/>
          </a:prstGeom>
        </p:spPr>
        <p:txBody>
          <a:bodyPr wrap="square">
            <a:spAutoFit/>
          </a:bodyPr>
          <a:lstStyle/>
          <a:p>
            <a:r>
              <a:rPr lang="en-US" sz="800" dirty="0"/>
              <a:t>© 2023. California Institute of Technology. </a:t>
            </a:r>
          </a:p>
          <a:p>
            <a:r>
              <a:rPr lang="en-US" sz="800" dirty="0"/>
              <a:t>Government sponsorship acknowledged.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96351" y="274639"/>
            <a:ext cx="2794000" cy="60674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514351" y="274639"/>
            <a:ext cx="8178800" cy="60674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A45E7B1-8DC6-4517-836C-D55ED07FF622}"/>
              </a:ext>
            </a:extLst>
          </p:cNvPr>
          <p:cNvSpPr>
            <a:spLocks noGrp="1"/>
          </p:cNvSpPr>
          <p:nvPr>
            <p:ph type="sldNum" sz="quarter" idx="10"/>
          </p:nvPr>
        </p:nvSpPr>
        <p:spPr>
          <a:xfrm>
            <a:off x="11277600" y="6492876"/>
            <a:ext cx="914400" cy="365125"/>
          </a:xfrm>
        </p:spPr>
        <p:txBody>
          <a:bodyPr/>
          <a:lstStyle>
            <a:lvl1pPr>
              <a:defRPr/>
            </a:lvl1pPr>
          </a:lstStyle>
          <a:p>
            <a:fld id="{20DBE4BB-8D2F-4D00-AB38-A54329B95AAB}" type="slidenum">
              <a:rPr lang="en-US" altLang="en-US"/>
              <a:pPr/>
              <a:t>‹#›</a:t>
            </a:fld>
            <a:endParaRPr lang="en-US" altLang="en-US"/>
          </a:p>
        </p:txBody>
      </p:sp>
    </p:spTree>
    <p:extLst>
      <p:ext uri="{BB962C8B-B14F-4D97-AF65-F5344CB8AC3E}">
        <p14:creationId xmlns:p14="http://schemas.microsoft.com/office/powerpoint/2010/main" val="1095624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vl1pPr>
            <a:lvl2pPr>
              <a:defRPr sz="18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5C4C219F-3395-8B40-9371-47AE63CCD10C}"/>
              </a:ext>
            </a:extLst>
          </p:cNvPr>
          <p:cNvSpPr>
            <a:spLocks noGrp="1"/>
          </p:cNvSpPr>
          <p:nvPr>
            <p:ph type="title"/>
          </p:nvPr>
        </p:nvSpPr>
        <p:spPr>
          <a:xfrm>
            <a:off x="838200" y="320813"/>
            <a:ext cx="10515600" cy="390249"/>
          </a:xfrm>
          <a:prstGeom prst="rect">
            <a:avLst/>
          </a:prstGeom>
        </p:spPr>
        <p:txBody>
          <a:bodyPr/>
          <a:lstStyle/>
          <a:p>
            <a:r>
              <a:rPr lang="en-US" dirty="0"/>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514351" y="855663"/>
            <a:ext cx="54864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3951" y="855663"/>
            <a:ext cx="54864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514351" y="855663"/>
            <a:ext cx="11176000" cy="54864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33" name="Line 37"/>
          <p:cNvSpPr>
            <a:spLocks noChangeShapeType="1"/>
          </p:cNvSpPr>
          <p:nvPr/>
        </p:nvSpPr>
        <p:spPr bwMode="auto">
          <a:xfrm>
            <a:off x="992717" y="781050"/>
            <a:ext cx="10905067" cy="0"/>
          </a:xfrm>
          <a:prstGeom prst="line">
            <a:avLst/>
          </a:prstGeom>
          <a:noFill/>
          <a:ln w="28575">
            <a:solidFill>
              <a:srgbClr val="473F87"/>
            </a:solidFill>
            <a:round/>
            <a:headEnd/>
            <a:tailEnd/>
          </a:ln>
          <a:effectLst/>
        </p:spPr>
        <p:txBody>
          <a:bodyPr/>
          <a:lstStyle/>
          <a:p>
            <a:pPr>
              <a:defRPr/>
            </a:pPr>
            <a:endParaRPr lang="en-US">
              <a:ea typeface="+mn-ea"/>
            </a:endParaRPr>
          </a:p>
        </p:txBody>
      </p:sp>
      <p:sp>
        <p:nvSpPr>
          <p:cNvPr id="4134" name="Line 38"/>
          <p:cNvSpPr>
            <a:spLocks noChangeShapeType="1"/>
          </p:cNvSpPr>
          <p:nvPr/>
        </p:nvSpPr>
        <p:spPr bwMode="auto">
          <a:xfrm>
            <a:off x="1094317" y="704850"/>
            <a:ext cx="10769600" cy="0"/>
          </a:xfrm>
          <a:prstGeom prst="line">
            <a:avLst/>
          </a:prstGeom>
          <a:noFill/>
          <a:ln w="12700">
            <a:solidFill>
              <a:schemeClr val="hlink"/>
            </a:solidFill>
            <a:round/>
            <a:headEnd/>
            <a:tailEnd/>
          </a:ln>
          <a:effectLst/>
        </p:spPr>
        <p:txBody>
          <a:bodyPr/>
          <a:lstStyle/>
          <a:p>
            <a:pPr>
              <a:defRPr/>
            </a:pPr>
            <a:endParaRPr lang="en-US">
              <a:ea typeface="+mn-ea"/>
            </a:endParaRPr>
          </a:p>
        </p:txBody>
      </p:sp>
      <p:sp>
        <p:nvSpPr>
          <p:cNvPr id="4137" name="Rectangle 41"/>
          <p:cNvSpPr>
            <a:spLocks noChangeArrowheads="1"/>
          </p:cNvSpPr>
          <p:nvPr/>
        </p:nvSpPr>
        <p:spPr bwMode="auto">
          <a:xfrm>
            <a:off x="11379200" y="6553200"/>
            <a:ext cx="282320" cy="170764"/>
          </a:xfrm>
          <a:prstGeom prst="rect">
            <a:avLst/>
          </a:prstGeom>
          <a:noFill/>
          <a:ln w="12700">
            <a:noFill/>
            <a:miter lim="800000"/>
            <a:headEnd/>
            <a:tailEnd/>
          </a:ln>
          <a:effectLst/>
        </p:spPr>
        <p:txBody>
          <a:bodyPr wrap="none" lIns="63595" tIns="25438" rIns="63595" bIns="25438">
            <a:spAutoFit/>
          </a:bodyPr>
          <a:lstStyle/>
          <a:p>
            <a:pPr algn="l" defTabSz="915988">
              <a:lnSpc>
                <a:spcPct val="97000"/>
              </a:lnSpc>
              <a:defRPr/>
            </a:pPr>
            <a:r>
              <a:rPr lang="en-US" sz="800" b="1" i="1">
                <a:latin typeface="Helvetica" pitchFamily="-110" charset="0"/>
              </a:rPr>
              <a:t> </a:t>
            </a:r>
            <a:fld id="{B2709476-8635-40EC-A7C3-06D347BE84EE}" type="slidenum">
              <a:rPr lang="en-US" sz="800" b="1" i="1">
                <a:latin typeface="Helvetica" pitchFamily="-110" charset="0"/>
              </a:rPr>
              <a:pPr algn="l" defTabSz="915988">
                <a:lnSpc>
                  <a:spcPct val="97000"/>
                </a:lnSpc>
                <a:defRPr/>
              </a:pPr>
              <a:t>‹#›</a:t>
            </a:fld>
            <a:endParaRPr lang="en-US" sz="800" b="1" i="1">
              <a:solidFill>
                <a:schemeClr val="accent1"/>
              </a:solidFill>
              <a:latin typeface="Helvetica" pitchFamily="-110" charset="0"/>
            </a:endParaRPr>
          </a:p>
        </p:txBody>
      </p:sp>
      <p:sp>
        <p:nvSpPr>
          <p:cNvPr id="4140" name="Line 44"/>
          <p:cNvSpPr>
            <a:spLocks noChangeShapeType="1"/>
          </p:cNvSpPr>
          <p:nvPr/>
        </p:nvSpPr>
        <p:spPr bwMode="auto">
          <a:xfrm>
            <a:off x="169334" y="6400800"/>
            <a:ext cx="11802533" cy="0"/>
          </a:xfrm>
          <a:prstGeom prst="line">
            <a:avLst/>
          </a:prstGeom>
          <a:noFill/>
          <a:ln w="25400">
            <a:solidFill>
              <a:srgbClr val="473F87"/>
            </a:solidFill>
            <a:round/>
            <a:headEnd/>
            <a:tailEnd/>
          </a:ln>
          <a:effectLst/>
        </p:spPr>
        <p:txBody>
          <a:bodyPr wrap="none" anchor="ctr"/>
          <a:lstStyle/>
          <a:p>
            <a:pPr>
              <a:defRPr/>
            </a:pPr>
            <a:endParaRPr lang="en-US">
              <a:ea typeface="+mn-ea"/>
            </a:endParaRPr>
          </a:p>
        </p:txBody>
      </p:sp>
      <p:sp>
        <p:nvSpPr>
          <p:cNvPr id="4141" name="Line 45"/>
          <p:cNvSpPr>
            <a:spLocks noChangeShapeType="1"/>
          </p:cNvSpPr>
          <p:nvPr/>
        </p:nvSpPr>
        <p:spPr bwMode="auto">
          <a:xfrm flipV="1">
            <a:off x="169334" y="6477000"/>
            <a:ext cx="11802533" cy="12700"/>
          </a:xfrm>
          <a:prstGeom prst="line">
            <a:avLst/>
          </a:prstGeom>
          <a:noFill/>
          <a:ln w="12700">
            <a:solidFill>
              <a:srgbClr val="BF2F27"/>
            </a:solidFill>
            <a:round/>
            <a:headEnd/>
            <a:tailEnd/>
          </a:ln>
          <a:effectLst/>
        </p:spPr>
        <p:txBody>
          <a:bodyPr wrap="none" anchor="ctr"/>
          <a:lstStyle/>
          <a:p>
            <a:pPr>
              <a:defRPr/>
            </a:pPr>
            <a:endParaRPr lang="en-US" dirty="0">
              <a:ea typeface="+mn-ea"/>
            </a:endParaRPr>
          </a:p>
        </p:txBody>
      </p:sp>
      <p:pic>
        <p:nvPicPr>
          <p:cNvPr id="8" name="Picture 7">
            <a:extLst>
              <a:ext uri="{FF2B5EF4-FFF2-40B4-BE49-F238E27FC236}">
                <a16:creationId xmlns:a16="http://schemas.microsoft.com/office/drawing/2014/main" id="{09D47BA8-E7EB-FC4F-814A-CA1F046E4660}"/>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801714" y="37842"/>
            <a:ext cx="1170153" cy="700433"/>
          </a:xfrm>
          <a:prstGeom prst="rect">
            <a:avLst/>
          </a:prstGeom>
        </p:spPr>
      </p:pic>
      <p:sp>
        <p:nvSpPr>
          <p:cNvPr id="3" name="Rectangle 2">
            <a:extLst>
              <a:ext uri="{FF2B5EF4-FFF2-40B4-BE49-F238E27FC236}">
                <a16:creationId xmlns:a16="http://schemas.microsoft.com/office/drawing/2014/main" id="{BB76ECED-F6F9-43F4-80A0-7E6085CE9956}"/>
              </a:ext>
            </a:extLst>
          </p:cNvPr>
          <p:cNvSpPr/>
          <p:nvPr userDrawn="1"/>
        </p:nvSpPr>
        <p:spPr>
          <a:xfrm>
            <a:off x="0" y="6524868"/>
            <a:ext cx="2491992" cy="338554"/>
          </a:xfrm>
          <a:prstGeom prst="rect">
            <a:avLst/>
          </a:prstGeom>
        </p:spPr>
        <p:txBody>
          <a:bodyPr wrap="square">
            <a:spAutoFit/>
          </a:bodyPr>
          <a:lstStyle/>
          <a:p>
            <a:r>
              <a:rPr lang="en-US" sz="800" dirty="0"/>
              <a:t>© 2023. California Institute of Technology. </a:t>
            </a:r>
          </a:p>
          <a:p>
            <a:r>
              <a:rPr lang="en-US" sz="800" dirty="0"/>
              <a:t>Government sponsorship acknowledged.</a:t>
            </a:r>
          </a:p>
        </p:txBody>
      </p:sp>
      <p:pic>
        <p:nvPicPr>
          <p:cNvPr id="7" name="Picture 6">
            <a:extLst>
              <a:ext uri="{FF2B5EF4-FFF2-40B4-BE49-F238E27FC236}">
                <a16:creationId xmlns:a16="http://schemas.microsoft.com/office/drawing/2014/main" id="{03E1B262-BE1E-4781-9AE1-7F1D09A6B19D}"/>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242846" y="-18382"/>
            <a:ext cx="1239826" cy="723232"/>
          </a:xfrm>
          <a:prstGeom prst="rect">
            <a:avLst/>
          </a:prstGeom>
        </p:spPr>
      </p:pic>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6" r:id="rId12"/>
  </p:sldLayoutIdLst>
  <p:txStyles>
    <p:titleStyle>
      <a:lvl1pPr algn="ctr" rtl="0" eaLnBrk="0" fontAlgn="base" hangingPunct="0">
        <a:lnSpc>
          <a:spcPct val="87000"/>
        </a:lnSpc>
        <a:spcBef>
          <a:spcPct val="0"/>
        </a:spcBef>
        <a:spcAft>
          <a:spcPct val="0"/>
        </a:spcAft>
        <a:defRPr b="1">
          <a:solidFill>
            <a:schemeClr val="tx2"/>
          </a:solidFill>
          <a:latin typeface="+mj-lt"/>
          <a:ea typeface="ＭＳ Ｐゴシック" pitchFamily="-106" charset="-128"/>
          <a:cs typeface="+mj-cs"/>
        </a:defRPr>
      </a:lvl1pPr>
      <a:lvl2pPr algn="ctr" rtl="0" eaLnBrk="0" fontAlgn="base" hangingPunct="0">
        <a:lnSpc>
          <a:spcPct val="87000"/>
        </a:lnSpc>
        <a:spcBef>
          <a:spcPct val="0"/>
        </a:spcBef>
        <a:spcAft>
          <a:spcPct val="0"/>
        </a:spcAft>
        <a:defRPr b="1">
          <a:solidFill>
            <a:schemeClr val="tx2"/>
          </a:solidFill>
          <a:latin typeface="Arial" charset="0"/>
          <a:ea typeface="ＭＳ Ｐゴシック" pitchFamily="-106" charset="-128"/>
        </a:defRPr>
      </a:lvl2pPr>
      <a:lvl3pPr algn="ctr" rtl="0" eaLnBrk="0" fontAlgn="base" hangingPunct="0">
        <a:lnSpc>
          <a:spcPct val="87000"/>
        </a:lnSpc>
        <a:spcBef>
          <a:spcPct val="0"/>
        </a:spcBef>
        <a:spcAft>
          <a:spcPct val="0"/>
        </a:spcAft>
        <a:defRPr b="1">
          <a:solidFill>
            <a:schemeClr val="tx2"/>
          </a:solidFill>
          <a:latin typeface="Arial" charset="0"/>
          <a:ea typeface="ＭＳ Ｐゴシック" pitchFamily="-106" charset="-128"/>
        </a:defRPr>
      </a:lvl3pPr>
      <a:lvl4pPr algn="ctr" rtl="0" eaLnBrk="0" fontAlgn="base" hangingPunct="0">
        <a:lnSpc>
          <a:spcPct val="87000"/>
        </a:lnSpc>
        <a:spcBef>
          <a:spcPct val="0"/>
        </a:spcBef>
        <a:spcAft>
          <a:spcPct val="0"/>
        </a:spcAft>
        <a:defRPr b="1">
          <a:solidFill>
            <a:schemeClr val="tx2"/>
          </a:solidFill>
          <a:latin typeface="Arial" charset="0"/>
          <a:ea typeface="ＭＳ Ｐゴシック" pitchFamily="-106" charset="-128"/>
        </a:defRPr>
      </a:lvl4pPr>
      <a:lvl5pPr algn="ctr" rtl="0" eaLnBrk="0" fontAlgn="base" hangingPunct="0">
        <a:lnSpc>
          <a:spcPct val="87000"/>
        </a:lnSpc>
        <a:spcBef>
          <a:spcPct val="0"/>
        </a:spcBef>
        <a:spcAft>
          <a:spcPct val="0"/>
        </a:spcAft>
        <a:defRPr b="1">
          <a:solidFill>
            <a:schemeClr val="tx2"/>
          </a:solidFill>
          <a:latin typeface="Arial" charset="0"/>
          <a:ea typeface="ＭＳ Ｐゴシック" pitchFamily="-106" charset="-128"/>
        </a:defRPr>
      </a:lvl5pPr>
      <a:lvl6pPr marL="457200" algn="ctr" rtl="0" fontAlgn="base">
        <a:lnSpc>
          <a:spcPct val="87000"/>
        </a:lnSpc>
        <a:spcBef>
          <a:spcPct val="0"/>
        </a:spcBef>
        <a:spcAft>
          <a:spcPct val="0"/>
        </a:spcAft>
        <a:defRPr b="1">
          <a:solidFill>
            <a:schemeClr val="tx2"/>
          </a:solidFill>
          <a:latin typeface="Arial" charset="0"/>
        </a:defRPr>
      </a:lvl6pPr>
      <a:lvl7pPr marL="914400" algn="ctr" rtl="0" fontAlgn="base">
        <a:lnSpc>
          <a:spcPct val="87000"/>
        </a:lnSpc>
        <a:spcBef>
          <a:spcPct val="0"/>
        </a:spcBef>
        <a:spcAft>
          <a:spcPct val="0"/>
        </a:spcAft>
        <a:defRPr b="1">
          <a:solidFill>
            <a:schemeClr val="tx2"/>
          </a:solidFill>
          <a:latin typeface="Arial" charset="0"/>
        </a:defRPr>
      </a:lvl7pPr>
      <a:lvl8pPr marL="1371600" algn="ctr" rtl="0" fontAlgn="base">
        <a:lnSpc>
          <a:spcPct val="87000"/>
        </a:lnSpc>
        <a:spcBef>
          <a:spcPct val="0"/>
        </a:spcBef>
        <a:spcAft>
          <a:spcPct val="0"/>
        </a:spcAft>
        <a:defRPr b="1">
          <a:solidFill>
            <a:schemeClr val="tx2"/>
          </a:solidFill>
          <a:latin typeface="Arial" charset="0"/>
        </a:defRPr>
      </a:lvl8pPr>
      <a:lvl9pPr marL="1828800" algn="ctr" rtl="0" fontAlgn="base">
        <a:lnSpc>
          <a:spcPct val="87000"/>
        </a:lnSpc>
        <a:spcBef>
          <a:spcPct val="0"/>
        </a:spcBef>
        <a:spcAft>
          <a:spcPct val="0"/>
        </a:spcAft>
        <a:defRPr b="1">
          <a:solidFill>
            <a:schemeClr val="tx2"/>
          </a:solidFill>
          <a:latin typeface="Arial" charset="0"/>
        </a:defRPr>
      </a:lvl9pPr>
    </p:titleStyle>
    <p:bodyStyle>
      <a:lvl1pPr marL="285750" indent="-2857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4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2.jpeg"/><Relationship Id="rId7" Type="http://schemas.openxmlformats.org/officeDocument/2006/relationships/image" Target="../media/image4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oleObject" Target="../embeddings/oleObject4.bin"/><Relationship Id="rId9" Type="http://schemas.openxmlformats.org/officeDocument/2006/relationships/image" Target="../media/image4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wmf"/></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jpe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wmf"/><Relationship Id="rId4" Type="http://schemas.openxmlformats.org/officeDocument/2006/relationships/image" Target="../media/image55.wmf"/></Relationships>
</file>

<file path=ppt/slides/_rels/slide16.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4.jpeg"/><Relationship Id="rId12" Type="http://schemas.openxmlformats.org/officeDocument/2006/relationships/image" Target="../media/image69.jpe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jpeg"/><Relationship Id="rId11" Type="http://schemas.openxmlformats.org/officeDocument/2006/relationships/image" Target="../media/image68.jpeg"/><Relationship Id="rId5" Type="http://schemas.openxmlformats.org/officeDocument/2006/relationships/image" Target="../media/image62.png"/><Relationship Id="rId10" Type="http://schemas.openxmlformats.org/officeDocument/2006/relationships/image" Target="../media/image67.emf"/><Relationship Id="rId4" Type="http://schemas.openxmlformats.org/officeDocument/2006/relationships/image" Target="../media/image61.jpeg"/><Relationship Id="rId9" Type="http://schemas.openxmlformats.org/officeDocument/2006/relationships/image" Target="../media/image66.jpeg"/><Relationship Id="rId14" Type="http://schemas.openxmlformats.org/officeDocument/2006/relationships/image" Target="../media/image71.jpeg"/></Relationships>
</file>

<file path=ppt/slides/_rels/slide17.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jpeg"/></Relationships>
</file>

<file path=ppt/slides/_rels/slide18.xml.rels><?xml version="1.0" encoding="UTF-8" standalone="yes"?>
<Relationships xmlns="http://schemas.openxmlformats.org/package/2006/relationships"><Relationship Id="rId3" Type="http://schemas.openxmlformats.org/officeDocument/2006/relationships/image" Target="../media/image78.wmf"/><Relationship Id="rId2" Type="http://schemas.openxmlformats.org/officeDocument/2006/relationships/oleObject" Target="../embeddings/oleObject5.bin"/><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jpeg"/><Relationship Id="rId7" Type="http://schemas.openxmlformats.org/officeDocument/2006/relationships/image" Target="../media/image84.jpeg"/><Relationship Id="rId2" Type="http://schemas.openxmlformats.org/officeDocument/2006/relationships/image" Target="../media/image79.jpeg"/><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jpeg"/><Relationship Id="rId10" Type="http://schemas.openxmlformats.org/officeDocument/2006/relationships/image" Target="../media/image87.png"/><Relationship Id="rId4" Type="http://schemas.openxmlformats.org/officeDocument/2006/relationships/image" Target="../media/image81.jpeg"/><Relationship Id="rId9" Type="http://schemas.openxmlformats.org/officeDocument/2006/relationships/image" Target="../media/image8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0.jpeg"/><Relationship Id="rId4" Type="http://schemas.openxmlformats.org/officeDocument/2006/relationships/image" Target="../media/image89.png"/></Relationships>
</file>

<file path=ppt/slides/_rels/slide22.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3.jpeg"/><Relationship Id="rId4" Type="http://schemas.openxmlformats.org/officeDocument/2006/relationships/image" Target="../media/image92.jpeg"/></Relationships>
</file>

<file path=ppt/slides/_rels/slide2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jpeg"/><Relationship Id="rId1" Type="http://schemas.openxmlformats.org/officeDocument/2006/relationships/slideLayout" Target="../slideLayouts/slideLayout12.xml"/><Relationship Id="rId5" Type="http://schemas.openxmlformats.org/officeDocument/2006/relationships/image" Target="../media/image97.png"/><Relationship Id="rId4" Type="http://schemas.openxmlformats.org/officeDocument/2006/relationships/image" Target="../media/image96.png"/></Relationships>
</file>

<file path=ppt/slides/_rels/slide24.xml.rels><?xml version="1.0" encoding="UTF-8" standalone="yes"?>
<Relationships xmlns="http://schemas.openxmlformats.org/package/2006/relationships"><Relationship Id="rId8" Type="http://schemas.openxmlformats.org/officeDocument/2006/relationships/image" Target="../media/image104.emf"/><Relationship Id="rId3" Type="http://schemas.openxmlformats.org/officeDocument/2006/relationships/image" Target="../media/image99.png"/><Relationship Id="rId7" Type="http://schemas.openxmlformats.org/officeDocument/2006/relationships/image" Target="../media/image103.emf"/><Relationship Id="rId2" Type="http://schemas.openxmlformats.org/officeDocument/2006/relationships/image" Target="../media/image98.jpeg"/><Relationship Id="rId1" Type="http://schemas.openxmlformats.org/officeDocument/2006/relationships/slideLayout" Target="../slideLayouts/slideLayout12.xml"/><Relationship Id="rId6" Type="http://schemas.openxmlformats.org/officeDocument/2006/relationships/image" Target="../media/image102.emf"/><Relationship Id="rId5" Type="http://schemas.openxmlformats.org/officeDocument/2006/relationships/image" Target="../media/image101.emf"/><Relationship Id="rId4" Type="http://schemas.openxmlformats.org/officeDocument/2006/relationships/image" Target="../media/image100.png"/><Relationship Id="rId9" Type="http://schemas.openxmlformats.org/officeDocument/2006/relationships/image" Target="../media/image105.emf"/></Relationships>
</file>

<file path=ppt/slides/_rels/slide25.xml.rels><?xml version="1.0" encoding="UTF-8" standalone="yes"?>
<Relationships xmlns="http://schemas.openxmlformats.org/package/2006/relationships"><Relationship Id="rId3" Type="http://schemas.openxmlformats.org/officeDocument/2006/relationships/image" Target="../media/image107.jpeg"/><Relationship Id="rId7" Type="http://schemas.openxmlformats.org/officeDocument/2006/relationships/image" Target="../media/image111.emf"/><Relationship Id="rId2" Type="http://schemas.openxmlformats.org/officeDocument/2006/relationships/image" Target="../media/image106.jpeg"/><Relationship Id="rId1" Type="http://schemas.openxmlformats.org/officeDocument/2006/relationships/slideLayout" Target="../slideLayouts/slideLayout12.xml"/><Relationship Id="rId6" Type="http://schemas.openxmlformats.org/officeDocument/2006/relationships/image" Target="../media/image110.emf"/><Relationship Id="rId5" Type="http://schemas.openxmlformats.org/officeDocument/2006/relationships/image" Target="../media/image109.jpeg"/><Relationship Id="rId4" Type="http://schemas.openxmlformats.org/officeDocument/2006/relationships/image" Target="../media/image10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 Id="rId4" Type="http://schemas.openxmlformats.org/officeDocument/2006/relationships/image" Target="../media/image1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oleObject" Target="../embeddings/oleObject6.bin"/><Relationship Id="rId1" Type="http://schemas.openxmlformats.org/officeDocument/2006/relationships/slideLayout" Target="../slideLayouts/slideLayout2.xml"/><Relationship Id="rId5" Type="http://schemas.openxmlformats.org/officeDocument/2006/relationships/image" Target="../media/image120.wmf"/><Relationship Id="rId4" Type="http://schemas.openxmlformats.org/officeDocument/2006/relationships/oleObject" Target="../embeddings/oleObject7.bin"/></Relationships>
</file>

<file path=ppt/slides/_rels/slide36.x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oleObject" Target="../embeddings/oleObject8.bin"/><Relationship Id="rId1" Type="http://schemas.openxmlformats.org/officeDocument/2006/relationships/slideLayout" Target="../slideLayouts/slideLayout2.xml"/><Relationship Id="rId5" Type="http://schemas.openxmlformats.org/officeDocument/2006/relationships/image" Target="../media/image122.wmf"/><Relationship Id="rId4" Type="http://schemas.openxmlformats.org/officeDocument/2006/relationships/oleObject" Target="../embeddings/oleObject9.bin"/></Relationships>
</file>

<file path=ppt/slides/_rels/slide37.xml.rels><?xml version="1.0" encoding="UTF-8" standalone="yes"?>
<Relationships xmlns="http://schemas.openxmlformats.org/package/2006/relationships"><Relationship Id="rId8" Type="http://schemas.openxmlformats.org/officeDocument/2006/relationships/image" Target="../media/image126.jpeg"/><Relationship Id="rId3" Type="http://schemas.openxmlformats.org/officeDocument/2006/relationships/image" Target="../media/image123.wmf"/><Relationship Id="rId7" Type="http://schemas.openxmlformats.org/officeDocument/2006/relationships/image" Target="../media/image125.wmf"/><Relationship Id="rId2" Type="http://schemas.openxmlformats.org/officeDocument/2006/relationships/oleObject" Target="../embeddings/oleObject10.bin"/><Relationship Id="rId1" Type="http://schemas.openxmlformats.org/officeDocument/2006/relationships/slideLayout" Target="../slideLayouts/slideLayout2.xml"/><Relationship Id="rId6" Type="http://schemas.openxmlformats.org/officeDocument/2006/relationships/oleObject" Target="../embeddings/oleObject12.bin"/><Relationship Id="rId5" Type="http://schemas.openxmlformats.org/officeDocument/2006/relationships/image" Target="../media/image124.wmf"/><Relationship Id="rId4" Type="http://schemas.openxmlformats.org/officeDocument/2006/relationships/oleObject" Target="../embeddings/oleObject11.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13.bin"/><Relationship Id="rId7" Type="http://schemas.openxmlformats.org/officeDocument/2006/relationships/image" Target="../media/image13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9.jpeg"/><Relationship Id="rId5" Type="http://schemas.openxmlformats.org/officeDocument/2006/relationships/image" Target="../media/image128.jpeg"/><Relationship Id="rId4" Type="http://schemas.openxmlformats.org/officeDocument/2006/relationships/image" Target="../media/image127.wmf"/><Relationship Id="rId9" Type="http://schemas.openxmlformats.org/officeDocument/2006/relationships/image" Target="../media/image131.wmf"/></Relationships>
</file>

<file path=ppt/slides/_rels/slide39.xml.rels><?xml version="1.0" encoding="UTF-8" standalone="yes"?>
<Relationships xmlns="http://schemas.openxmlformats.org/package/2006/relationships"><Relationship Id="rId8" Type="http://schemas.openxmlformats.org/officeDocument/2006/relationships/image" Target="../media/image135.wmf"/><Relationship Id="rId13" Type="http://schemas.openxmlformats.org/officeDocument/2006/relationships/oleObject" Target="../embeddings/oleObject20.bin"/><Relationship Id="rId18" Type="http://schemas.openxmlformats.org/officeDocument/2006/relationships/image" Target="../media/image140.wmf"/><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37.wmf"/><Relationship Id="rId17" Type="http://schemas.openxmlformats.org/officeDocument/2006/relationships/oleObject" Target="../embeddings/oleObject22.bin"/><Relationship Id="rId2" Type="http://schemas.openxmlformats.org/officeDocument/2006/relationships/image" Target="../media/image132.jpeg"/><Relationship Id="rId16" Type="http://schemas.openxmlformats.org/officeDocument/2006/relationships/image" Target="../media/image139.wmf"/><Relationship Id="rId1" Type="http://schemas.openxmlformats.org/officeDocument/2006/relationships/slideLayout" Target="../slideLayouts/slideLayout2.xml"/><Relationship Id="rId6" Type="http://schemas.openxmlformats.org/officeDocument/2006/relationships/image" Target="../media/image134.wmf"/><Relationship Id="rId11" Type="http://schemas.openxmlformats.org/officeDocument/2006/relationships/oleObject" Target="../embeddings/oleObject19.bin"/><Relationship Id="rId5" Type="http://schemas.openxmlformats.org/officeDocument/2006/relationships/oleObject" Target="../embeddings/oleObject16.bin"/><Relationship Id="rId15" Type="http://schemas.openxmlformats.org/officeDocument/2006/relationships/oleObject" Target="../embeddings/oleObject21.bin"/><Relationship Id="rId10" Type="http://schemas.openxmlformats.org/officeDocument/2006/relationships/image" Target="../media/image136.wmf"/><Relationship Id="rId4" Type="http://schemas.openxmlformats.org/officeDocument/2006/relationships/image" Target="../media/image133.wmf"/><Relationship Id="rId9" Type="http://schemas.openxmlformats.org/officeDocument/2006/relationships/oleObject" Target="../embeddings/oleObject18.bin"/><Relationship Id="rId14" Type="http://schemas.openxmlformats.org/officeDocument/2006/relationships/image" Target="../media/image138.wmf"/></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42.emf"/><Relationship Id="rId2" Type="http://schemas.openxmlformats.org/officeDocument/2006/relationships/image" Target="../media/image141.emf"/><Relationship Id="rId1" Type="http://schemas.openxmlformats.org/officeDocument/2006/relationships/slideLayout" Target="../slideLayouts/slideLayout2.xml"/><Relationship Id="rId5" Type="http://schemas.openxmlformats.org/officeDocument/2006/relationships/image" Target="../media/image144.png"/><Relationship Id="rId4" Type="http://schemas.openxmlformats.org/officeDocument/2006/relationships/image" Target="../media/image143.jpeg"/></Relationships>
</file>

<file path=ppt/slides/_rels/slide41.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image" Target="../media/image145.emf"/><Relationship Id="rId1" Type="http://schemas.openxmlformats.org/officeDocument/2006/relationships/slideLayout" Target="../slideLayouts/slideLayout2.xml"/><Relationship Id="rId5" Type="http://schemas.openxmlformats.org/officeDocument/2006/relationships/image" Target="../media/image148.emf"/><Relationship Id="rId4" Type="http://schemas.openxmlformats.org/officeDocument/2006/relationships/image" Target="../media/image147.emf"/></Relationships>
</file>

<file path=ppt/slides/_rels/slide42.xml.rels><?xml version="1.0" encoding="UTF-8" standalone="yes"?>
<Relationships xmlns="http://schemas.openxmlformats.org/package/2006/relationships"><Relationship Id="rId2" Type="http://schemas.openxmlformats.org/officeDocument/2006/relationships/image" Target="../media/image149.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52.emf"/><Relationship Id="rId2" Type="http://schemas.openxmlformats.org/officeDocument/2006/relationships/image" Target="../media/image15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3.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56.jpeg"/><Relationship Id="rId2" Type="http://schemas.openxmlformats.org/officeDocument/2006/relationships/image" Target="../media/image15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emf"/><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36.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7.png"/><Relationship Id="rId3" Type="http://schemas.openxmlformats.org/officeDocument/2006/relationships/image" Target="../media/image28.jpeg"/><Relationship Id="rId7" Type="http://schemas.openxmlformats.org/officeDocument/2006/relationships/image" Target="../media/image30.wmf"/><Relationship Id="rId12" Type="http://schemas.openxmlformats.org/officeDocument/2006/relationships/image" Target="../media/image35.png"/><Relationship Id="rId2" Type="http://schemas.openxmlformats.org/officeDocument/2006/relationships/notesSlide" Target="../notesSlides/notesSlide1.xml"/><Relationship Id="rId16" Type="http://schemas.openxmlformats.org/officeDocument/2006/relationships/image" Target="../media/image39.wmf"/><Relationship Id="rId1" Type="http://schemas.openxmlformats.org/officeDocument/2006/relationships/slideLayout" Target="../slideLayouts/slideLayout2.xml"/><Relationship Id="rId6" Type="http://schemas.openxmlformats.org/officeDocument/2006/relationships/oleObject" Target="../embeddings/oleObject2.bin"/><Relationship Id="rId11" Type="http://schemas.openxmlformats.org/officeDocument/2006/relationships/image" Target="../media/image34.png"/><Relationship Id="rId5" Type="http://schemas.openxmlformats.org/officeDocument/2006/relationships/image" Target="../media/image29.wmf"/><Relationship Id="rId15" Type="http://schemas.openxmlformats.org/officeDocument/2006/relationships/oleObject" Target="../embeddings/oleObject3.bin"/><Relationship Id="rId10" Type="http://schemas.openxmlformats.org/officeDocument/2006/relationships/image" Target="../media/image33.jpeg"/><Relationship Id="rId4" Type="http://schemas.openxmlformats.org/officeDocument/2006/relationships/oleObject" Target="../embeddings/oleObject1.bin"/><Relationship Id="rId9" Type="http://schemas.openxmlformats.org/officeDocument/2006/relationships/image" Target="../media/image32.emf"/><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5">
            <a:extLst>
              <a:ext uri="{FF2B5EF4-FFF2-40B4-BE49-F238E27FC236}">
                <a16:creationId xmlns:a16="http://schemas.microsoft.com/office/drawing/2014/main" id="{96B12BC5-B295-4753-B3D0-DB0816AFE1CE}"/>
              </a:ext>
            </a:extLst>
          </p:cNvPr>
          <p:cNvGrpSpPr>
            <a:grpSpLocks/>
          </p:cNvGrpSpPr>
          <p:nvPr/>
        </p:nvGrpSpPr>
        <p:grpSpPr bwMode="auto">
          <a:xfrm>
            <a:off x="2011388" y="2309649"/>
            <a:ext cx="8495890" cy="828675"/>
            <a:chOff x="-217" y="709"/>
            <a:chExt cx="6889" cy="522"/>
          </a:xfrm>
        </p:grpSpPr>
        <p:sp>
          <p:nvSpPr>
            <p:cNvPr id="3" name="AutoShape 106">
              <a:extLst>
                <a:ext uri="{FF2B5EF4-FFF2-40B4-BE49-F238E27FC236}">
                  <a16:creationId xmlns:a16="http://schemas.microsoft.com/office/drawing/2014/main" id="{126E8A31-6356-4122-A7CC-79439BDACB01}"/>
                </a:ext>
              </a:extLst>
            </p:cNvPr>
            <p:cNvSpPr>
              <a:spLocks noChangeArrowheads="1"/>
            </p:cNvSpPr>
            <p:nvPr/>
          </p:nvSpPr>
          <p:spPr bwMode="auto">
            <a:xfrm>
              <a:off x="1219" y="709"/>
              <a:ext cx="3321" cy="512"/>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grpSp>
          <p:nvGrpSpPr>
            <p:cNvPr id="4" name="Group 107">
              <a:extLst>
                <a:ext uri="{FF2B5EF4-FFF2-40B4-BE49-F238E27FC236}">
                  <a16:creationId xmlns:a16="http://schemas.microsoft.com/office/drawing/2014/main" id="{0B5E022D-13C9-48E3-A49B-DE7F7D628903}"/>
                </a:ext>
              </a:extLst>
            </p:cNvPr>
            <p:cNvGrpSpPr>
              <a:grpSpLocks/>
            </p:cNvGrpSpPr>
            <p:nvPr/>
          </p:nvGrpSpPr>
          <p:grpSpPr bwMode="auto">
            <a:xfrm>
              <a:off x="-217" y="709"/>
              <a:ext cx="6889" cy="522"/>
              <a:chOff x="-217" y="709"/>
              <a:chExt cx="6889" cy="522"/>
            </a:xfrm>
          </p:grpSpPr>
          <p:sp>
            <p:nvSpPr>
              <p:cNvPr id="5" name="AutoShape 108">
                <a:extLst>
                  <a:ext uri="{FF2B5EF4-FFF2-40B4-BE49-F238E27FC236}">
                    <a16:creationId xmlns:a16="http://schemas.microsoft.com/office/drawing/2014/main" id="{9793C6D9-6D77-4C14-95C0-D31E955BCA5A}"/>
                  </a:ext>
                </a:extLst>
              </p:cNvPr>
              <p:cNvSpPr>
                <a:spLocks noChangeArrowheads="1"/>
              </p:cNvSpPr>
              <p:nvPr/>
            </p:nvSpPr>
            <p:spPr bwMode="auto">
              <a:xfrm>
                <a:off x="1219" y="709"/>
                <a:ext cx="3318" cy="509"/>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grpSp>
            <p:nvGrpSpPr>
              <p:cNvPr id="6" name="Group 109">
                <a:extLst>
                  <a:ext uri="{FF2B5EF4-FFF2-40B4-BE49-F238E27FC236}">
                    <a16:creationId xmlns:a16="http://schemas.microsoft.com/office/drawing/2014/main" id="{C4A92D04-28E5-451B-BD48-4C0EDCDAA4C6}"/>
                  </a:ext>
                </a:extLst>
              </p:cNvPr>
              <p:cNvGrpSpPr>
                <a:grpSpLocks/>
              </p:cNvGrpSpPr>
              <p:nvPr/>
            </p:nvGrpSpPr>
            <p:grpSpPr bwMode="auto">
              <a:xfrm>
                <a:off x="-217" y="709"/>
                <a:ext cx="6889" cy="522"/>
                <a:chOff x="-217" y="709"/>
                <a:chExt cx="6889" cy="522"/>
              </a:xfrm>
            </p:grpSpPr>
            <p:sp>
              <p:nvSpPr>
                <p:cNvPr id="7" name="AutoShape 110">
                  <a:extLst>
                    <a:ext uri="{FF2B5EF4-FFF2-40B4-BE49-F238E27FC236}">
                      <a16:creationId xmlns:a16="http://schemas.microsoft.com/office/drawing/2014/main" id="{66AD548D-F151-4CAC-994B-01937BE0D177}"/>
                    </a:ext>
                  </a:extLst>
                </p:cNvPr>
                <p:cNvSpPr>
                  <a:spLocks noChangeArrowheads="1"/>
                </p:cNvSpPr>
                <p:nvPr/>
              </p:nvSpPr>
              <p:spPr bwMode="auto">
                <a:xfrm>
                  <a:off x="1219" y="709"/>
                  <a:ext cx="3316" cy="507"/>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grpSp>
              <p:nvGrpSpPr>
                <p:cNvPr id="8" name="Group 111">
                  <a:extLst>
                    <a:ext uri="{FF2B5EF4-FFF2-40B4-BE49-F238E27FC236}">
                      <a16:creationId xmlns:a16="http://schemas.microsoft.com/office/drawing/2014/main" id="{2ED1EBC6-F22C-4B2B-82AD-1DDE91CA722B}"/>
                    </a:ext>
                  </a:extLst>
                </p:cNvPr>
                <p:cNvGrpSpPr>
                  <a:grpSpLocks/>
                </p:cNvGrpSpPr>
                <p:nvPr/>
              </p:nvGrpSpPr>
              <p:grpSpPr bwMode="auto">
                <a:xfrm>
                  <a:off x="-217" y="709"/>
                  <a:ext cx="6889" cy="522"/>
                  <a:chOff x="-217" y="709"/>
                  <a:chExt cx="6889" cy="522"/>
                </a:xfrm>
              </p:grpSpPr>
              <p:sp>
                <p:nvSpPr>
                  <p:cNvPr id="9" name="AutoShape 112">
                    <a:extLst>
                      <a:ext uri="{FF2B5EF4-FFF2-40B4-BE49-F238E27FC236}">
                        <a16:creationId xmlns:a16="http://schemas.microsoft.com/office/drawing/2014/main" id="{E06A1E2C-BA0B-4C54-8660-4FB1A7D9A5C2}"/>
                      </a:ext>
                    </a:extLst>
                  </p:cNvPr>
                  <p:cNvSpPr>
                    <a:spLocks noChangeArrowheads="1"/>
                  </p:cNvSpPr>
                  <p:nvPr/>
                </p:nvSpPr>
                <p:spPr bwMode="auto">
                  <a:xfrm>
                    <a:off x="1219" y="709"/>
                    <a:ext cx="3315" cy="506"/>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grpSp>
                <p:nvGrpSpPr>
                  <p:cNvPr id="10" name="Group 113">
                    <a:extLst>
                      <a:ext uri="{FF2B5EF4-FFF2-40B4-BE49-F238E27FC236}">
                        <a16:creationId xmlns:a16="http://schemas.microsoft.com/office/drawing/2014/main" id="{264DB88D-2512-4C48-8D19-180ECB3A445B}"/>
                      </a:ext>
                    </a:extLst>
                  </p:cNvPr>
                  <p:cNvGrpSpPr>
                    <a:grpSpLocks/>
                  </p:cNvGrpSpPr>
                  <p:nvPr/>
                </p:nvGrpSpPr>
                <p:grpSpPr bwMode="auto">
                  <a:xfrm>
                    <a:off x="-217" y="709"/>
                    <a:ext cx="6889" cy="522"/>
                    <a:chOff x="-217" y="709"/>
                    <a:chExt cx="6889" cy="522"/>
                  </a:xfrm>
                </p:grpSpPr>
                <p:sp>
                  <p:nvSpPr>
                    <p:cNvPr id="11" name="AutoShape 114">
                      <a:extLst>
                        <a:ext uri="{FF2B5EF4-FFF2-40B4-BE49-F238E27FC236}">
                          <a16:creationId xmlns:a16="http://schemas.microsoft.com/office/drawing/2014/main" id="{B3D3B51D-11AF-4082-B08E-EE18A11DAF09}"/>
                        </a:ext>
                      </a:extLst>
                    </p:cNvPr>
                    <p:cNvSpPr>
                      <a:spLocks noChangeArrowheads="1"/>
                    </p:cNvSpPr>
                    <p:nvPr/>
                  </p:nvSpPr>
                  <p:spPr bwMode="auto">
                    <a:xfrm>
                      <a:off x="1219" y="709"/>
                      <a:ext cx="3315" cy="506"/>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
                  <p:nvSpPr>
                    <p:cNvPr id="12" name="AutoShape 115">
                      <a:extLst>
                        <a:ext uri="{FF2B5EF4-FFF2-40B4-BE49-F238E27FC236}">
                          <a16:creationId xmlns:a16="http://schemas.microsoft.com/office/drawing/2014/main" id="{3F98EE76-6ABD-4BB7-A0FD-2B13EDB61C82}"/>
                        </a:ext>
                      </a:extLst>
                    </p:cNvPr>
                    <p:cNvSpPr>
                      <a:spLocks noChangeArrowheads="1"/>
                    </p:cNvSpPr>
                    <p:nvPr/>
                  </p:nvSpPr>
                  <p:spPr bwMode="auto">
                    <a:xfrm>
                      <a:off x="-217" y="753"/>
                      <a:ext cx="6889" cy="478"/>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360" tIns="44280" rIns="90360" bIns="4428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5pPr>
                      <a:lvl6pPr marL="25146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6pPr>
                      <a:lvl7pPr marL="29718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7pPr>
                      <a:lvl8pPr marL="34290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8pPr>
                      <a:lvl9pPr marL="38862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9pPr>
                    </a:lstStyle>
                    <a:p>
                      <a:pPr>
                        <a:lnSpc>
                          <a:spcPts val="2775"/>
                        </a:lnSpc>
                      </a:pPr>
                      <a:r>
                        <a:rPr lang="en-US" altLang="en-US" b="1" dirty="0">
                          <a:solidFill>
                            <a:srgbClr val="000000"/>
                          </a:solidFill>
                          <a:latin typeface="Arial" charset="0"/>
                        </a:rPr>
                        <a:t>Time crystals as regenerative frequency dividers </a:t>
                      </a:r>
                    </a:p>
                    <a:p>
                      <a:pPr>
                        <a:lnSpc>
                          <a:spcPts val="2775"/>
                        </a:lnSpc>
                      </a:pPr>
                      <a:r>
                        <a:rPr lang="en-US" altLang="en-US" sz="1400" b="1" dirty="0">
                          <a:solidFill>
                            <a:srgbClr val="000000"/>
                          </a:solidFill>
                          <a:latin typeface="Arial" charset="0"/>
                        </a:rPr>
                        <a:t>and other time and frequency applications of low noise photonic systems</a:t>
                      </a:r>
                    </a:p>
                  </p:txBody>
                </p:sp>
              </p:grpSp>
            </p:grpSp>
          </p:grpSp>
        </p:grpSp>
      </p:grpSp>
      <p:sp>
        <p:nvSpPr>
          <p:cNvPr id="13" name="AutoShape 115">
            <a:extLst>
              <a:ext uri="{FF2B5EF4-FFF2-40B4-BE49-F238E27FC236}">
                <a16:creationId xmlns:a16="http://schemas.microsoft.com/office/drawing/2014/main" id="{DE5E07F8-A18F-4229-9818-336451799B15}"/>
              </a:ext>
            </a:extLst>
          </p:cNvPr>
          <p:cNvSpPr>
            <a:spLocks noChangeArrowheads="1"/>
          </p:cNvSpPr>
          <p:nvPr/>
        </p:nvSpPr>
        <p:spPr bwMode="auto">
          <a:xfrm>
            <a:off x="3330427" y="3670463"/>
            <a:ext cx="6125300" cy="764481"/>
          </a:xfrm>
          <a:prstGeom prst="roundRect">
            <a:avLst>
              <a:gd name="adj" fmla="val 19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360" tIns="44280" rIns="90360" bIns="4428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5pPr>
            <a:lvl6pPr marL="25146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6pPr>
            <a:lvl7pPr marL="29718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7pPr>
            <a:lvl8pPr marL="34290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8pPr>
            <a:lvl9pPr marL="3886200" indent="-228600" defTabSz="457200" eaLnBrk="0" fontAlgn="base" hangingPunct="0">
              <a:lnSpc>
                <a:spcPct val="8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charset="0"/>
                <a:ea typeface="ＭＳ Ｐゴシック" charset="-128"/>
              </a:defRPr>
            </a:lvl9pPr>
          </a:lstStyle>
          <a:p>
            <a:pPr>
              <a:lnSpc>
                <a:spcPts val="2775"/>
              </a:lnSpc>
            </a:pPr>
            <a:r>
              <a:rPr lang="en-US" altLang="en-US" sz="1600" b="1" dirty="0">
                <a:solidFill>
                  <a:srgbClr val="000000"/>
                </a:solidFill>
                <a:latin typeface="Arial" charset="0"/>
              </a:rPr>
              <a:t>Andrey B. Matsko</a:t>
            </a:r>
          </a:p>
          <a:p>
            <a:pPr>
              <a:lnSpc>
                <a:spcPts val="2775"/>
              </a:lnSpc>
            </a:pPr>
            <a:r>
              <a:rPr lang="en-US" altLang="en-US" sz="1600" dirty="0">
                <a:solidFill>
                  <a:srgbClr val="000000"/>
                </a:solidFill>
                <a:latin typeface="Arial" charset="0"/>
              </a:rPr>
              <a:t>Jet Propulsion Laboratory, California Institute of Technology</a:t>
            </a:r>
          </a:p>
        </p:txBody>
      </p:sp>
    </p:spTree>
    <p:extLst>
      <p:ext uri="{BB962C8B-B14F-4D97-AF65-F5344CB8AC3E}">
        <p14:creationId xmlns:p14="http://schemas.microsoft.com/office/powerpoint/2010/main" val="135055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72615-6BB5-AF09-CBBD-35EF181A339F}"/>
              </a:ext>
            </a:extLst>
          </p:cNvPr>
          <p:cNvSpPr>
            <a:spLocks noGrp="1"/>
          </p:cNvSpPr>
          <p:nvPr>
            <p:ph type="title"/>
          </p:nvPr>
        </p:nvSpPr>
        <p:spPr/>
        <p:txBody>
          <a:bodyPr/>
          <a:lstStyle/>
          <a:p>
            <a:r>
              <a:rPr lang="en-US" dirty="0"/>
              <a:t>Development of Sapphire (DBR) Resonator</a:t>
            </a:r>
          </a:p>
        </p:txBody>
      </p:sp>
      <p:pic>
        <p:nvPicPr>
          <p:cNvPr id="9" name="Picture 8" descr="Diagram&#10;&#10;Description automatically generated">
            <a:extLst>
              <a:ext uri="{FF2B5EF4-FFF2-40B4-BE49-F238E27FC236}">
                <a16:creationId xmlns:a16="http://schemas.microsoft.com/office/drawing/2014/main" id="{5B723700-76FF-F4F4-6BF7-91D6F31B92D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512" y="902565"/>
            <a:ext cx="5651132" cy="5350210"/>
          </a:xfrm>
          <a:prstGeom prst="rect">
            <a:avLst/>
          </a:prstGeom>
        </p:spPr>
      </p:pic>
      <p:pic>
        <p:nvPicPr>
          <p:cNvPr id="11" name="Picture 10" descr="Diagram&#10;&#10;Description automatically generated">
            <a:extLst>
              <a:ext uri="{FF2B5EF4-FFF2-40B4-BE49-F238E27FC236}">
                <a16:creationId xmlns:a16="http://schemas.microsoft.com/office/drawing/2014/main" id="{DB508856-BB78-D48A-3B0A-C255E583A9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41391" y="902565"/>
            <a:ext cx="3324097" cy="5253653"/>
          </a:xfrm>
          <a:prstGeom prst="rect">
            <a:avLst/>
          </a:prstGeom>
        </p:spPr>
      </p:pic>
      <p:sp>
        <p:nvSpPr>
          <p:cNvPr id="13" name="TextBox 12">
            <a:extLst>
              <a:ext uri="{FF2B5EF4-FFF2-40B4-BE49-F238E27FC236}">
                <a16:creationId xmlns:a16="http://schemas.microsoft.com/office/drawing/2014/main" id="{F84296FF-3601-AC10-6E9D-B48C83AC7888}"/>
              </a:ext>
            </a:extLst>
          </p:cNvPr>
          <p:cNvSpPr txBox="1"/>
          <p:nvPr/>
        </p:nvSpPr>
        <p:spPr>
          <a:xfrm>
            <a:off x="5777644" y="982975"/>
            <a:ext cx="2963747" cy="5355312"/>
          </a:xfrm>
          <a:prstGeom prst="rect">
            <a:avLst/>
          </a:prstGeom>
          <a:noFill/>
        </p:spPr>
        <p:txBody>
          <a:bodyPr wrap="square">
            <a:spAutoFit/>
          </a:bodyPr>
          <a:lstStyle/>
          <a:p>
            <a:pPr algn="l"/>
            <a:r>
              <a:rPr lang="en-US" dirty="0"/>
              <a:t>Goal: Support legacy of John Dick, Lute Maleki and others and develop RF oscillators based on low loss crystals.</a:t>
            </a:r>
          </a:p>
          <a:p>
            <a:pPr algn="l"/>
            <a:endParaRPr lang="en-US" dirty="0"/>
          </a:p>
          <a:p>
            <a:pPr algn="l"/>
            <a:r>
              <a:rPr lang="en-US" dirty="0"/>
              <a:t>An intrinsic Q-factor of 2×10</a:t>
            </a:r>
            <a:r>
              <a:rPr lang="en-US" baseline="30000" dirty="0"/>
              <a:t>5</a:t>
            </a:r>
            <a:r>
              <a:rPr lang="en-US" dirty="0"/>
              <a:t> is demonstrated at 36 GHz for the lowest order TE-mode of a sapphire DBR.</a:t>
            </a:r>
          </a:p>
          <a:p>
            <a:pPr algn="l"/>
            <a:endParaRPr lang="en-US" dirty="0"/>
          </a:p>
          <a:p>
            <a:pPr algn="l"/>
            <a:r>
              <a:rPr lang="en-US" dirty="0"/>
              <a:t>An oscillator suitable for the mercury clock operation is the next step of the development.</a:t>
            </a:r>
          </a:p>
          <a:p>
            <a:pPr algn="l"/>
            <a:endParaRPr lang="en-US" dirty="0"/>
          </a:p>
          <a:p>
            <a:pPr algn="l"/>
            <a:endParaRPr lang="en-US" dirty="0"/>
          </a:p>
          <a:p>
            <a:pPr algn="l"/>
            <a:r>
              <a:rPr lang="en-US" dirty="0"/>
              <a:t>V. </a:t>
            </a:r>
            <a:r>
              <a:rPr lang="en-US" dirty="0" err="1"/>
              <a:t>Iltchenko</a:t>
            </a:r>
            <a:r>
              <a:rPr lang="en-US" dirty="0"/>
              <a:t>, et. al. TBP</a:t>
            </a:r>
          </a:p>
        </p:txBody>
      </p:sp>
    </p:spTree>
    <p:extLst>
      <p:ext uri="{BB962C8B-B14F-4D97-AF65-F5344CB8AC3E}">
        <p14:creationId xmlns:p14="http://schemas.microsoft.com/office/powerpoint/2010/main" val="2652468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AEC41CE-B054-42B0-B748-4C2F3C87E9D8}"/>
              </a:ext>
            </a:extLst>
          </p:cNvPr>
          <p:cNvSpPr>
            <a:spLocks noGrp="1"/>
          </p:cNvSpPr>
          <p:nvPr>
            <p:ph type="title"/>
          </p:nvPr>
        </p:nvSpPr>
        <p:spPr/>
        <p:txBody>
          <a:bodyPr/>
          <a:lstStyle/>
          <a:p>
            <a:r>
              <a:rPr lang="en-US" dirty="0"/>
              <a:t>Future Drivers of the Frequency &amp; Timing Systems Development</a:t>
            </a:r>
          </a:p>
        </p:txBody>
      </p:sp>
      <p:sp>
        <p:nvSpPr>
          <p:cNvPr id="67" name="Rectangle 2">
            <a:extLst>
              <a:ext uri="{FF2B5EF4-FFF2-40B4-BE49-F238E27FC236}">
                <a16:creationId xmlns:a16="http://schemas.microsoft.com/office/drawing/2014/main" id="{E9B41123-1754-4BC5-9D91-0BC560CAAEE4}"/>
              </a:ext>
            </a:extLst>
          </p:cNvPr>
          <p:cNvSpPr>
            <a:spLocks noChangeArrowheads="1"/>
          </p:cNvSpPr>
          <p:nvPr/>
        </p:nvSpPr>
        <p:spPr bwMode="auto">
          <a:xfrm>
            <a:off x="0" y="768635"/>
            <a:ext cx="12192000" cy="60783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sp>
        <p:nvSpPr>
          <p:cNvPr id="70" name="AutoShape 5">
            <a:extLst>
              <a:ext uri="{FF2B5EF4-FFF2-40B4-BE49-F238E27FC236}">
                <a16:creationId xmlns:a16="http://schemas.microsoft.com/office/drawing/2014/main" id="{CB0F5A3D-5D62-4DC1-8094-B356818683CE}"/>
              </a:ext>
            </a:extLst>
          </p:cNvPr>
          <p:cNvSpPr>
            <a:spLocks noChangeArrowheads="1"/>
          </p:cNvSpPr>
          <p:nvPr/>
        </p:nvSpPr>
        <p:spPr bwMode="auto">
          <a:xfrm rot="265949">
            <a:off x="-270645" y="918430"/>
            <a:ext cx="9060393" cy="1012692"/>
          </a:xfrm>
          <a:custGeom>
            <a:avLst/>
            <a:gdLst>
              <a:gd name="T0" fmla="*/ 2147483647 w 21600"/>
              <a:gd name="T1" fmla="*/ 16643696 h 21600"/>
              <a:gd name="T2" fmla="*/ 2147483647 w 21600"/>
              <a:gd name="T3" fmla="*/ 1118581656 h 21600"/>
              <a:gd name="T4" fmla="*/ 2147483647 w 21600"/>
              <a:gd name="T5" fmla="*/ 1166102254 h 21600"/>
              <a:gd name="T6" fmla="*/ 2147483647 w 21600"/>
              <a:gd name="T7" fmla="*/ -221448530 h 21600"/>
              <a:gd name="T8" fmla="*/ 2147483647 w 21600"/>
              <a:gd name="T9" fmla="*/ 1456783576 h 21600"/>
              <a:gd name="T10" fmla="*/ 2147483647 w 21600"/>
              <a:gd name="T11" fmla="*/ 1913433905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81" y="5588"/>
                </a:moveTo>
                <a:cubicBezTo>
                  <a:pt x="12873" y="5069"/>
                  <a:pt x="11845" y="4796"/>
                  <a:pt x="10800" y="4796"/>
                </a:cubicBezTo>
                <a:cubicBezTo>
                  <a:pt x="9286" y="4795"/>
                  <a:pt x="7829" y="5367"/>
                  <a:pt x="6719" y="6396"/>
                </a:cubicBezTo>
                <a:lnTo>
                  <a:pt x="3459" y="2878"/>
                </a:lnTo>
                <a:cubicBezTo>
                  <a:pt x="5455" y="1028"/>
                  <a:pt x="8077" y="-1"/>
                  <a:pt x="10800" y="0"/>
                </a:cubicBezTo>
                <a:cubicBezTo>
                  <a:pt x="12681" y="0"/>
                  <a:pt x="14530" y="491"/>
                  <a:pt x="16163" y="1425"/>
                </a:cubicBezTo>
                <a:lnTo>
                  <a:pt x="17504" y="-918"/>
                </a:lnTo>
                <a:lnTo>
                  <a:pt x="19397" y="6039"/>
                </a:lnTo>
                <a:lnTo>
                  <a:pt x="12440" y="7932"/>
                </a:lnTo>
                <a:lnTo>
                  <a:pt x="13781" y="5588"/>
                </a:lnTo>
                <a:close/>
              </a:path>
            </a:pathLst>
          </a:cu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200">
              <a:solidFill>
                <a:srgbClr val="000000"/>
              </a:solidFill>
              <a:latin typeface="Arial" panose="020B0604020202020204" pitchFamily="34" charset="0"/>
              <a:ea typeface="ＭＳ Ｐゴシック" panose="020B0600070205080204" pitchFamily="34" charset="-128"/>
            </a:endParaRPr>
          </a:p>
        </p:txBody>
      </p:sp>
      <p:grpSp>
        <p:nvGrpSpPr>
          <p:cNvPr id="72" name="Group 7">
            <a:extLst>
              <a:ext uri="{FF2B5EF4-FFF2-40B4-BE49-F238E27FC236}">
                <a16:creationId xmlns:a16="http://schemas.microsoft.com/office/drawing/2014/main" id="{55AF8766-D7A5-4548-9076-914FAE5A67D7}"/>
              </a:ext>
            </a:extLst>
          </p:cNvPr>
          <p:cNvGrpSpPr>
            <a:grpSpLocks/>
          </p:cNvGrpSpPr>
          <p:nvPr/>
        </p:nvGrpSpPr>
        <p:grpSpPr bwMode="auto">
          <a:xfrm>
            <a:off x="229861" y="2578100"/>
            <a:ext cx="8170863" cy="4051300"/>
            <a:chOff x="0" y="1568"/>
            <a:chExt cx="5147" cy="2552"/>
          </a:xfrm>
        </p:grpSpPr>
        <p:sp>
          <p:nvSpPr>
            <p:cNvPr id="73" name="AutoShape 8">
              <a:extLst>
                <a:ext uri="{FF2B5EF4-FFF2-40B4-BE49-F238E27FC236}">
                  <a16:creationId xmlns:a16="http://schemas.microsoft.com/office/drawing/2014/main" id="{D06E01A4-5A48-415F-9704-A0DDF538E7CC}"/>
                </a:ext>
              </a:extLst>
            </p:cNvPr>
            <p:cNvSpPr>
              <a:spLocks noChangeArrowheads="1"/>
            </p:cNvSpPr>
            <p:nvPr/>
          </p:nvSpPr>
          <p:spPr bwMode="auto">
            <a:xfrm rot="10049509" flipH="1">
              <a:off x="205" y="2841"/>
              <a:ext cx="4942" cy="915"/>
            </a:xfrm>
            <a:custGeom>
              <a:avLst/>
              <a:gdLst>
                <a:gd name="T0" fmla="*/ 14 w 21600"/>
                <a:gd name="T1" fmla="*/ 0 h 21600"/>
                <a:gd name="T2" fmla="*/ 7 w 21600"/>
                <a:gd name="T3" fmla="*/ 3 h 21600"/>
                <a:gd name="T4" fmla="*/ 20 w 21600"/>
                <a:gd name="T5" fmla="*/ 2 h 21600"/>
                <a:gd name="T6" fmla="*/ 45 w 21600"/>
                <a:gd name="T7" fmla="*/ 0 h 21600"/>
                <a:gd name="T8" fmla="*/ 50 w 21600"/>
                <a:gd name="T9" fmla="*/ 2 h 21600"/>
                <a:gd name="T10" fmla="*/ 31 w 21600"/>
                <a:gd name="T11" fmla="*/ 3 h 21600"/>
                <a:gd name="T12" fmla="*/ 0 60000 65536"/>
                <a:gd name="T13" fmla="*/ 0 60000 65536"/>
                <a:gd name="T14" fmla="*/ 0 60000 65536"/>
                <a:gd name="T15" fmla="*/ 0 60000 65536"/>
                <a:gd name="T16" fmla="*/ 0 60000 65536"/>
                <a:gd name="T17" fmla="*/ 0 60000 65536"/>
                <a:gd name="T18" fmla="*/ 3163 w 21600"/>
                <a:gd name="T19" fmla="*/ 3157 h 21600"/>
                <a:gd name="T20" fmla="*/ 18437 w 21600"/>
                <a:gd name="T21" fmla="*/ 18443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633" y="6000"/>
                  </a:moveTo>
                  <a:cubicBezTo>
                    <a:pt x="12775" y="5493"/>
                    <a:pt x="11796" y="5226"/>
                    <a:pt x="10800" y="5226"/>
                  </a:cubicBezTo>
                  <a:cubicBezTo>
                    <a:pt x="7721" y="5226"/>
                    <a:pt x="5226" y="7721"/>
                    <a:pt x="5226" y="10800"/>
                  </a:cubicBezTo>
                  <a:lnTo>
                    <a:pt x="0" y="10800"/>
                  </a:lnTo>
                  <a:cubicBezTo>
                    <a:pt x="0" y="4835"/>
                    <a:pt x="4835" y="0"/>
                    <a:pt x="10800" y="0"/>
                  </a:cubicBezTo>
                  <a:cubicBezTo>
                    <a:pt x="12731" y="0"/>
                    <a:pt x="14627" y="517"/>
                    <a:pt x="16290" y="1499"/>
                  </a:cubicBezTo>
                  <a:lnTo>
                    <a:pt x="17663" y="-826"/>
                  </a:lnTo>
                  <a:lnTo>
                    <a:pt x="19537" y="6451"/>
                  </a:lnTo>
                  <a:lnTo>
                    <a:pt x="12261" y="8325"/>
                  </a:lnTo>
                  <a:lnTo>
                    <a:pt x="13633" y="6000"/>
                  </a:lnTo>
                  <a:close/>
                </a:path>
              </a:pathLst>
            </a:cu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sp>
          <p:nvSpPr>
            <p:cNvPr id="74" name="Rectangle 9">
              <a:extLst>
                <a:ext uri="{FF2B5EF4-FFF2-40B4-BE49-F238E27FC236}">
                  <a16:creationId xmlns:a16="http://schemas.microsoft.com/office/drawing/2014/main" id="{BB228371-73DE-45B9-82FB-6CB634337332}"/>
                </a:ext>
              </a:extLst>
            </p:cNvPr>
            <p:cNvSpPr>
              <a:spLocks noChangeArrowheads="1"/>
            </p:cNvSpPr>
            <p:nvPr/>
          </p:nvSpPr>
          <p:spPr bwMode="auto">
            <a:xfrm>
              <a:off x="0" y="1788"/>
              <a:ext cx="1459" cy="1324"/>
            </a:xfrm>
            <a:prstGeom prst="rect">
              <a:avLst/>
            </a:prstGeom>
            <a:gradFill rotWithShape="0">
              <a:gsLst>
                <a:gs pos="0">
                  <a:srgbClr val="000000"/>
                </a:gs>
                <a:gs pos="100000">
                  <a:srgbClr val="94A3F0"/>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nvGrpSpPr>
            <p:cNvPr id="75" name="Group 10">
              <a:extLst>
                <a:ext uri="{FF2B5EF4-FFF2-40B4-BE49-F238E27FC236}">
                  <a16:creationId xmlns:a16="http://schemas.microsoft.com/office/drawing/2014/main" id="{4A607FC1-E60F-4DD3-9C0B-262237F11D85}"/>
                </a:ext>
              </a:extLst>
            </p:cNvPr>
            <p:cNvGrpSpPr>
              <a:grpSpLocks/>
            </p:cNvGrpSpPr>
            <p:nvPr/>
          </p:nvGrpSpPr>
          <p:grpSpPr bwMode="auto">
            <a:xfrm>
              <a:off x="0" y="2285"/>
              <a:ext cx="1458" cy="1835"/>
              <a:chOff x="2324" y="0"/>
              <a:chExt cx="3433" cy="4320"/>
            </a:xfrm>
          </p:grpSpPr>
          <p:pic>
            <p:nvPicPr>
              <p:cNvPr id="78" name="Picture 11">
                <a:extLst>
                  <a:ext uri="{FF2B5EF4-FFF2-40B4-BE49-F238E27FC236}">
                    <a16:creationId xmlns:a16="http://schemas.microsoft.com/office/drawing/2014/main" id="{188C8367-89F8-4491-9E4E-062FCCFB1B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4" y="1920"/>
                <a:ext cx="3433"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9" name="Object 12">
                <a:extLst>
                  <a:ext uri="{FF2B5EF4-FFF2-40B4-BE49-F238E27FC236}">
                    <a16:creationId xmlns:a16="http://schemas.microsoft.com/office/drawing/2014/main" id="{5D92294A-A5DF-40EF-A9AE-60A264B449FF}"/>
                  </a:ext>
                </a:extLst>
              </p:cNvPr>
              <p:cNvGraphicFramePr>
                <a:graphicFrameLocks noChangeAspect="1"/>
              </p:cNvGraphicFramePr>
              <p:nvPr/>
            </p:nvGraphicFramePr>
            <p:xfrm>
              <a:off x="2837" y="0"/>
              <a:ext cx="1402" cy="991"/>
            </p:xfrm>
            <a:graphic>
              <a:graphicData uri="http://schemas.openxmlformats.org/presentationml/2006/ole">
                <mc:AlternateContent xmlns:mc="http://schemas.openxmlformats.org/markup-compatibility/2006">
                  <mc:Choice xmlns:v="urn:schemas-microsoft-com:vml" Requires="v">
                    <p:oleObj name="Photo Editor Photo" r:id="rId4" imgW="9022862" imgH="6378493" progId="MSPhotoEd.3">
                      <p:embed/>
                    </p:oleObj>
                  </mc:Choice>
                  <mc:Fallback>
                    <p:oleObj name="Photo Editor Photo" r:id="rId4" imgW="9022862" imgH="6378493" progId="MSPhotoEd.3">
                      <p:embed/>
                      <p:pic>
                        <p:nvPicPr>
                          <p:cNvPr id="79" name="Object 12">
                            <a:extLst>
                              <a:ext uri="{FF2B5EF4-FFF2-40B4-BE49-F238E27FC236}">
                                <a16:creationId xmlns:a16="http://schemas.microsoft.com/office/drawing/2014/main" id="{5D92294A-A5DF-40EF-A9AE-60A264B449FF}"/>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37" y="0"/>
                            <a:ext cx="1402" cy="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0" name="Freeform 13">
                <a:extLst>
                  <a:ext uri="{FF2B5EF4-FFF2-40B4-BE49-F238E27FC236}">
                    <a16:creationId xmlns:a16="http://schemas.microsoft.com/office/drawing/2014/main" id="{BA0C0C5E-CB00-4DE2-A776-7471254367BC}"/>
                  </a:ext>
                </a:extLst>
              </p:cNvPr>
              <p:cNvSpPr>
                <a:spLocks/>
              </p:cNvSpPr>
              <p:nvPr/>
            </p:nvSpPr>
            <p:spPr bwMode="auto">
              <a:xfrm>
                <a:off x="3345" y="400"/>
                <a:ext cx="467" cy="2341"/>
              </a:xfrm>
              <a:custGeom>
                <a:avLst/>
                <a:gdLst>
                  <a:gd name="T0" fmla="*/ 0 w 467"/>
                  <a:gd name="T1" fmla="*/ 0 h 2341"/>
                  <a:gd name="T2" fmla="*/ 178 w 467"/>
                  <a:gd name="T3" fmla="*/ 2341 h 2341"/>
                  <a:gd name="T4" fmla="*/ 467 w 467"/>
                  <a:gd name="T5" fmla="*/ 2303 h 2341"/>
                  <a:gd name="T6" fmla="*/ 59 w 467"/>
                  <a:gd name="T7" fmla="*/ 15 h 2341"/>
                  <a:gd name="T8" fmla="*/ 0 w 467"/>
                  <a:gd name="T9" fmla="*/ 0 h 2341"/>
                  <a:gd name="T10" fmla="*/ 0 60000 65536"/>
                  <a:gd name="T11" fmla="*/ 0 60000 65536"/>
                  <a:gd name="T12" fmla="*/ 0 60000 65536"/>
                  <a:gd name="T13" fmla="*/ 0 60000 65536"/>
                  <a:gd name="T14" fmla="*/ 0 60000 65536"/>
                  <a:gd name="T15" fmla="*/ 0 w 467"/>
                  <a:gd name="T16" fmla="*/ 0 h 2341"/>
                  <a:gd name="T17" fmla="*/ 467 w 467"/>
                  <a:gd name="T18" fmla="*/ 2341 h 2341"/>
                </a:gdLst>
                <a:ahLst/>
                <a:cxnLst>
                  <a:cxn ang="T10">
                    <a:pos x="T0" y="T1"/>
                  </a:cxn>
                  <a:cxn ang="T11">
                    <a:pos x="T2" y="T3"/>
                  </a:cxn>
                  <a:cxn ang="T12">
                    <a:pos x="T4" y="T5"/>
                  </a:cxn>
                  <a:cxn ang="T13">
                    <a:pos x="T6" y="T7"/>
                  </a:cxn>
                  <a:cxn ang="T14">
                    <a:pos x="T8" y="T9"/>
                  </a:cxn>
                </a:cxnLst>
                <a:rect l="T15" t="T16" r="T17" b="T18"/>
                <a:pathLst>
                  <a:path w="467" h="2341">
                    <a:moveTo>
                      <a:pt x="0" y="0"/>
                    </a:moveTo>
                    <a:lnTo>
                      <a:pt x="178" y="2341"/>
                    </a:lnTo>
                    <a:lnTo>
                      <a:pt x="467" y="2303"/>
                    </a:lnTo>
                    <a:lnTo>
                      <a:pt x="59" y="15"/>
                    </a:lnTo>
                    <a:lnTo>
                      <a:pt x="0" y="0"/>
                    </a:lnTo>
                    <a:close/>
                  </a:path>
                </a:pathLst>
              </a:custGeom>
              <a:solidFill>
                <a:srgbClr val="FFFFFF">
                  <a:alpha val="43921"/>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sp>
          <p:nvSpPr>
            <p:cNvPr id="76" name="Text Box 14">
              <a:extLst>
                <a:ext uri="{FF2B5EF4-FFF2-40B4-BE49-F238E27FC236}">
                  <a16:creationId xmlns:a16="http://schemas.microsoft.com/office/drawing/2014/main" id="{4D1A5F40-2F56-4FA1-85D8-4438A32BC2B0}"/>
                </a:ext>
              </a:extLst>
            </p:cNvPr>
            <p:cNvSpPr txBox="1">
              <a:spLocks noChangeArrowheads="1"/>
            </p:cNvSpPr>
            <p:nvPr/>
          </p:nvSpPr>
          <p:spPr bwMode="auto">
            <a:xfrm>
              <a:off x="473" y="1568"/>
              <a:ext cx="1459" cy="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2000" b="1" i="0" u="none" strike="noStrike" kern="0" cap="none" spc="0" normalizeH="0" baseline="0" noProof="0" dirty="0">
                  <a:ln>
                    <a:noFill/>
                  </a:ln>
                  <a:solidFill>
                    <a:srgbClr val="F6FF31"/>
                  </a:solidFill>
                  <a:effectLst/>
                  <a:uLnTx/>
                  <a:uFillTx/>
                  <a:latin typeface="Arial" panose="020B0604020202020204" pitchFamily="34" charset="0"/>
                  <a:ea typeface="ＭＳ Ｐゴシック" panose="020B0600070205080204" pitchFamily="34" charset="-128"/>
                </a:rPr>
                <a:t>Optical Communications</a:t>
              </a:r>
            </a:p>
          </p:txBody>
        </p:sp>
        <p:sp>
          <p:nvSpPr>
            <p:cNvPr id="77" name="Text Box 15">
              <a:extLst>
                <a:ext uri="{FF2B5EF4-FFF2-40B4-BE49-F238E27FC236}">
                  <a16:creationId xmlns:a16="http://schemas.microsoft.com/office/drawing/2014/main" id="{7CCB374A-41E3-430A-A031-9DCB18266A34}"/>
                </a:ext>
              </a:extLst>
            </p:cNvPr>
            <p:cNvSpPr txBox="1">
              <a:spLocks noChangeArrowheads="1"/>
            </p:cNvSpPr>
            <p:nvPr/>
          </p:nvSpPr>
          <p:spPr bwMode="auto">
            <a:xfrm>
              <a:off x="1451" y="3267"/>
              <a:ext cx="126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ct val="30000"/>
                </a:spcAft>
                <a:buClrTx/>
                <a:buSzTx/>
                <a:buFontTx/>
                <a:buNone/>
                <a:tabLst/>
                <a:defRPr/>
              </a:pPr>
              <a:endParaRPr kumimoji="0" lang="en-US" altLang="en-US" sz="1200" b="1"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grpSp>
        <p:nvGrpSpPr>
          <p:cNvPr id="81" name="Group 16">
            <a:extLst>
              <a:ext uri="{FF2B5EF4-FFF2-40B4-BE49-F238E27FC236}">
                <a16:creationId xmlns:a16="http://schemas.microsoft.com/office/drawing/2014/main" id="{8ECCE996-267B-44C4-9F00-4BB816FB816E}"/>
              </a:ext>
            </a:extLst>
          </p:cNvPr>
          <p:cNvGrpSpPr>
            <a:grpSpLocks/>
          </p:cNvGrpSpPr>
          <p:nvPr/>
        </p:nvGrpSpPr>
        <p:grpSpPr bwMode="auto">
          <a:xfrm>
            <a:off x="7734242" y="3562351"/>
            <a:ext cx="3956050" cy="3067050"/>
            <a:chOff x="3350" y="1711"/>
            <a:chExt cx="2492" cy="1932"/>
          </a:xfrm>
        </p:grpSpPr>
        <p:pic>
          <p:nvPicPr>
            <p:cNvPr id="82" name="Picture 17" descr="IPN Cartoon">
              <a:extLst>
                <a:ext uri="{FF2B5EF4-FFF2-40B4-BE49-F238E27FC236}">
                  <a16:creationId xmlns:a16="http://schemas.microsoft.com/office/drawing/2014/main" id="{87304337-5030-4AF4-9678-D2902CEF6E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1" y="1728"/>
              <a:ext cx="2309" cy="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Text Box 18">
              <a:extLst>
                <a:ext uri="{FF2B5EF4-FFF2-40B4-BE49-F238E27FC236}">
                  <a16:creationId xmlns:a16="http://schemas.microsoft.com/office/drawing/2014/main" id="{860492FF-D97B-43FE-8091-6638EC12E5CB}"/>
                </a:ext>
              </a:extLst>
            </p:cNvPr>
            <p:cNvSpPr txBox="1">
              <a:spLocks noChangeArrowheads="1"/>
            </p:cNvSpPr>
            <p:nvPr/>
          </p:nvSpPr>
          <p:spPr bwMode="auto">
            <a:xfrm>
              <a:off x="3363" y="1711"/>
              <a:ext cx="247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2000" b="1" i="0" u="none" strike="noStrike" kern="0" cap="none" spc="0" normalizeH="0" baseline="0" noProof="0">
                  <a:ln>
                    <a:noFill/>
                  </a:ln>
                  <a:solidFill>
                    <a:srgbClr val="F6FF31"/>
                  </a:solidFill>
                  <a:effectLst/>
                  <a:uLnTx/>
                  <a:uFillTx/>
                  <a:latin typeface="Arial" panose="020B0604020202020204" pitchFamily="34" charset="0"/>
                  <a:ea typeface="ＭＳ Ｐゴシック" panose="020B0600070205080204" pitchFamily="34" charset="-128"/>
                </a:rPr>
                <a:t>NASA Space Networking</a:t>
              </a:r>
            </a:p>
          </p:txBody>
        </p:sp>
        <p:sp>
          <p:nvSpPr>
            <p:cNvPr id="84" name="Text Box 19">
              <a:extLst>
                <a:ext uri="{FF2B5EF4-FFF2-40B4-BE49-F238E27FC236}">
                  <a16:creationId xmlns:a16="http://schemas.microsoft.com/office/drawing/2014/main" id="{E8F069E5-897C-483B-96E3-4E24565FCEA9}"/>
                </a:ext>
              </a:extLst>
            </p:cNvPr>
            <p:cNvSpPr txBox="1">
              <a:spLocks noChangeArrowheads="1"/>
            </p:cNvSpPr>
            <p:nvPr/>
          </p:nvSpPr>
          <p:spPr bwMode="auto">
            <a:xfrm>
              <a:off x="3350" y="3470"/>
              <a:ext cx="241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ct val="30000"/>
                </a:spcAft>
                <a:buClrTx/>
                <a:buSzTx/>
                <a:buFontTx/>
                <a:buNone/>
                <a:tabLst/>
                <a:defRPr/>
              </a:pPr>
              <a:endParaRPr kumimoji="0" lang="en-US" altLang="en-US" sz="1200" b="1"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grpSp>
        <p:nvGrpSpPr>
          <p:cNvPr id="85" name="Group 20">
            <a:extLst>
              <a:ext uri="{FF2B5EF4-FFF2-40B4-BE49-F238E27FC236}">
                <a16:creationId xmlns:a16="http://schemas.microsoft.com/office/drawing/2014/main" id="{A8558AE1-495B-4221-8E5A-F0BA56E20EC9}"/>
              </a:ext>
            </a:extLst>
          </p:cNvPr>
          <p:cNvGrpSpPr>
            <a:grpSpLocks/>
          </p:cNvGrpSpPr>
          <p:nvPr/>
        </p:nvGrpSpPr>
        <p:grpSpPr bwMode="auto">
          <a:xfrm>
            <a:off x="8235913" y="783618"/>
            <a:ext cx="4114800" cy="3276600"/>
            <a:chOff x="3321" y="49"/>
            <a:chExt cx="2405" cy="1922"/>
          </a:xfrm>
        </p:grpSpPr>
        <p:sp>
          <p:nvSpPr>
            <p:cNvPr id="86" name="AutoShape 21">
              <a:extLst>
                <a:ext uri="{FF2B5EF4-FFF2-40B4-BE49-F238E27FC236}">
                  <a16:creationId xmlns:a16="http://schemas.microsoft.com/office/drawing/2014/main" id="{77355AAA-87E2-4BB2-98E7-8548555EF2CB}"/>
                </a:ext>
              </a:extLst>
            </p:cNvPr>
            <p:cNvSpPr>
              <a:spLocks noChangeArrowheads="1"/>
            </p:cNvSpPr>
            <p:nvPr/>
          </p:nvSpPr>
          <p:spPr bwMode="auto">
            <a:xfrm rot="4044897">
              <a:off x="3616" y="799"/>
              <a:ext cx="1110" cy="1233"/>
            </a:xfrm>
            <a:custGeom>
              <a:avLst/>
              <a:gdLst>
                <a:gd name="T0" fmla="*/ 1 w 21600"/>
                <a:gd name="T1" fmla="*/ 0 h 21600"/>
                <a:gd name="T2" fmla="*/ 0 w 21600"/>
                <a:gd name="T3" fmla="*/ 2 h 21600"/>
                <a:gd name="T4" fmla="*/ 1 w 21600"/>
                <a:gd name="T5" fmla="*/ 1 h 21600"/>
                <a:gd name="T6" fmla="*/ 2 w 21600"/>
                <a:gd name="T7" fmla="*/ 0 h 21600"/>
                <a:gd name="T8" fmla="*/ 3 w 21600"/>
                <a:gd name="T9" fmla="*/ 1 h 21600"/>
                <a:gd name="T10" fmla="*/ 2 w 21600"/>
                <a:gd name="T11" fmla="*/ 2 h 21600"/>
                <a:gd name="T12" fmla="*/ 0 60000 65536"/>
                <a:gd name="T13" fmla="*/ 0 60000 65536"/>
                <a:gd name="T14" fmla="*/ 0 60000 65536"/>
                <a:gd name="T15" fmla="*/ 0 60000 65536"/>
                <a:gd name="T16" fmla="*/ 0 60000 65536"/>
                <a:gd name="T17" fmla="*/ 0 60000 65536"/>
                <a:gd name="T18" fmla="*/ 3172 w 21600"/>
                <a:gd name="T19" fmla="*/ 3171 h 21600"/>
                <a:gd name="T20" fmla="*/ 18428 w 21600"/>
                <a:gd name="T21" fmla="*/ 18429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633" y="6000"/>
                  </a:moveTo>
                  <a:cubicBezTo>
                    <a:pt x="12775" y="5493"/>
                    <a:pt x="11796" y="5226"/>
                    <a:pt x="10800" y="5226"/>
                  </a:cubicBezTo>
                  <a:cubicBezTo>
                    <a:pt x="7721" y="5226"/>
                    <a:pt x="5226" y="7721"/>
                    <a:pt x="5226" y="10800"/>
                  </a:cubicBezTo>
                  <a:lnTo>
                    <a:pt x="0" y="10800"/>
                  </a:lnTo>
                  <a:cubicBezTo>
                    <a:pt x="0" y="4835"/>
                    <a:pt x="4835" y="0"/>
                    <a:pt x="10800" y="0"/>
                  </a:cubicBezTo>
                  <a:cubicBezTo>
                    <a:pt x="12731" y="0"/>
                    <a:pt x="14627" y="517"/>
                    <a:pt x="16290" y="1499"/>
                  </a:cubicBezTo>
                  <a:lnTo>
                    <a:pt x="17663" y="-826"/>
                  </a:lnTo>
                  <a:lnTo>
                    <a:pt x="19537" y="6451"/>
                  </a:lnTo>
                  <a:lnTo>
                    <a:pt x="12261" y="8325"/>
                  </a:lnTo>
                  <a:lnTo>
                    <a:pt x="13633" y="6000"/>
                  </a:lnTo>
                  <a:close/>
                </a:path>
              </a:pathLst>
            </a:cu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nvGrpSpPr>
            <p:cNvPr id="87" name="Group 22">
              <a:extLst>
                <a:ext uri="{FF2B5EF4-FFF2-40B4-BE49-F238E27FC236}">
                  <a16:creationId xmlns:a16="http://schemas.microsoft.com/office/drawing/2014/main" id="{40E4162C-B66F-4874-90F4-313AAE645256}"/>
                </a:ext>
              </a:extLst>
            </p:cNvPr>
            <p:cNvGrpSpPr>
              <a:grpSpLocks/>
            </p:cNvGrpSpPr>
            <p:nvPr/>
          </p:nvGrpSpPr>
          <p:grpSpPr bwMode="auto">
            <a:xfrm>
              <a:off x="3321" y="49"/>
              <a:ext cx="1655" cy="1174"/>
              <a:chOff x="3378" y="95"/>
              <a:chExt cx="1842" cy="1307"/>
            </a:xfrm>
          </p:grpSpPr>
          <p:pic>
            <p:nvPicPr>
              <p:cNvPr id="90" name="Picture 23">
                <a:extLst>
                  <a:ext uri="{FF2B5EF4-FFF2-40B4-BE49-F238E27FC236}">
                    <a16:creationId xmlns:a16="http://schemas.microsoft.com/office/drawing/2014/main" id="{93E2E838-CF29-4455-BAD7-45B6E879EE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78" y="95"/>
                <a:ext cx="1842" cy="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 name="Rectangle 24">
                <a:extLst>
                  <a:ext uri="{FF2B5EF4-FFF2-40B4-BE49-F238E27FC236}">
                    <a16:creationId xmlns:a16="http://schemas.microsoft.com/office/drawing/2014/main" id="{DB7A28B7-880C-401C-8547-1E24C913AAAF}"/>
                  </a:ext>
                </a:extLst>
              </p:cNvPr>
              <p:cNvSpPr>
                <a:spLocks noChangeArrowheads="1"/>
              </p:cNvSpPr>
              <p:nvPr/>
            </p:nvSpPr>
            <p:spPr bwMode="auto">
              <a:xfrm>
                <a:off x="3811" y="112"/>
                <a:ext cx="814" cy="2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altLang="en-US" sz="1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sp>
          <p:nvSpPr>
            <p:cNvPr id="88" name="Text Box 25">
              <a:extLst>
                <a:ext uri="{FF2B5EF4-FFF2-40B4-BE49-F238E27FC236}">
                  <a16:creationId xmlns:a16="http://schemas.microsoft.com/office/drawing/2014/main" id="{FFCB0F2F-2213-4C73-8363-C302C47498F4}"/>
                </a:ext>
              </a:extLst>
            </p:cNvPr>
            <p:cNvSpPr txBox="1">
              <a:spLocks noChangeArrowheads="1"/>
            </p:cNvSpPr>
            <p:nvPr/>
          </p:nvSpPr>
          <p:spPr bwMode="auto">
            <a:xfrm>
              <a:off x="3331" y="77"/>
              <a:ext cx="1460"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1800" b="1" i="0" u="none" strike="noStrike" kern="0" cap="none" spc="0" normalizeH="0" baseline="0" noProof="0">
                  <a:ln>
                    <a:noFill/>
                  </a:ln>
                  <a:solidFill>
                    <a:srgbClr val="F6FF31"/>
                  </a:solidFill>
                  <a:effectLst/>
                  <a:uLnTx/>
                  <a:uFillTx/>
                  <a:latin typeface="Arial" panose="020B0604020202020204" pitchFamily="34" charset="0"/>
                  <a:ea typeface="ＭＳ Ｐゴシック" panose="020B0600070205080204" pitchFamily="34" charset="-128"/>
                </a:rPr>
                <a:t>Planetary Networks</a:t>
              </a:r>
            </a:p>
          </p:txBody>
        </p:sp>
        <p:sp>
          <p:nvSpPr>
            <p:cNvPr id="89" name="Text Box 26">
              <a:extLst>
                <a:ext uri="{FF2B5EF4-FFF2-40B4-BE49-F238E27FC236}">
                  <a16:creationId xmlns:a16="http://schemas.microsoft.com/office/drawing/2014/main" id="{77DD8B2C-81D7-4BAA-AD87-2AE234E883CC}"/>
                </a:ext>
              </a:extLst>
            </p:cNvPr>
            <p:cNvSpPr txBox="1">
              <a:spLocks noChangeArrowheads="1"/>
            </p:cNvSpPr>
            <p:nvPr/>
          </p:nvSpPr>
          <p:spPr bwMode="auto">
            <a:xfrm>
              <a:off x="4954" y="55"/>
              <a:ext cx="772"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ct val="30000"/>
                </a:spcAft>
                <a:buClrTx/>
                <a:buSzTx/>
                <a:buFontTx/>
                <a:buNone/>
                <a:tabLst/>
                <a:defRPr/>
              </a:pPr>
              <a:endParaRPr kumimoji="0" lang="en-US" altLang="en-US" sz="1200" b="1"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a:p>
              <a:pPr marL="0" marR="0" lvl="0" indent="0" algn="l" defTabSz="914400" eaLnBrk="1" fontAlgn="auto" latinLnBrk="0" hangingPunct="1">
                <a:lnSpc>
                  <a:spcPct val="100000"/>
                </a:lnSpc>
                <a:spcBef>
                  <a:spcPts val="0"/>
                </a:spcBef>
                <a:spcAft>
                  <a:spcPct val="30000"/>
                </a:spcAft>
                <a:buClrTx/>
                <a:buSzTx/>
                <a:buFontTx/>
                <a:buNone/>
                <a:tabLst/>
                <a:defRPr/>
              </a:pPr>
              <a:endParaRPr kumimoji="0" lang="en-US" altLang="en-US" sz="1200" b="1"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endParaRPr>
            </a:p>
          </p:txBody>
        </p:sp>
      </p:grpSp>
      <p:pic>
        <p:nvPicPr>
          <p:cNvPr id="94" name="Picture 29" descr="dsn_array">
            <a:extLst>
              <a:ext uri="{FF2B5EF4-FFF2-40B4-BE49-F238E27FC236}">
                <a16:creationId xmlns:a16="http://schemas.microsoft.com/office/drawing/2014/main" id="{22A85A9D-525D-4664-8523-0F9AACADF7D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7680" b="5455"/>
          <a:stretch>
            <a:fillRect/>
          </a:stretch>
        </p:blipFill>
        <p:spPr bwMode="auto">
          <a:xfrm>
            <a:off x="3432695" y="1707313"/>
            <a:ext cx="3979190" cy="305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 name="Text Box 30">
            <a:extLst>
              <a:ext uri="{FF2B5EF4-FFF2-40B4-BE49-F238E27FC236}">
                <a16:creationId xmlns:a16="http://schemas.microsoft.com/office/drawing/2014/main" id="{116A32A6-7416-4AD2-BF0E-7FC2CABCCB9E}"/>
              </a:ext>
            </a:extLst>
          </p:cNvPr>
          <p:cNvSpPr txBox="1">
            <a:spLocks noChangeArrowheads="1"/>
          </p:cNvSpPr>
          <p:nvPr/>
        </p:nvSpPr>
        <p:spPr bwMode="auto">
          <a:xfrm>
            <a:off x="4633912" y="4711914"/>
            <a:ext cx="21939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1800" b="1" i="0" u="none" strike="noStrike" kern="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rPr>
              <a:t>Antenna arrays</a:t>
            </a:r>
          </a:p>
        </p:txBody>
      </p:sp>
      <p:sp>
        <p:nvSpPr>
          <p:cNvPr id="98" name="Text Box 35">
            <a:extLst>
              <a:ext uri="{FF2B5EF4-FFF2-40B4-BE49-F238E27FC236}">
                <a16:creationId xmlns:a16="http://schemas.microsoft.com/office/drawing/2014/main" id="{357013B4-11C8-4C32-9897-1F0361F11907}"/>
              </a:ext>
            </a:extLst>
          </p:cNvPr>
          <p:cNvSpPr txBox="1">
            <a:spLocks noChangeArrowheads="1"/>
          </p:cNvSpPr>
          <p:nvPr/>
        </p:nvSpPr>
        <p:spPr bwMode="auto">
          <a:xfrm>
            <a:off x="6877323" y="967229"/>
            <a:ext cx="2968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en-US" sz="32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rPr>
              <a:t>t</a:t>
            </a:r>
          </a:p>
        </p:txBody>
      </p:sp>
      <p:sp>
        <p:nvSpPr>
          <p:cNvPr id="69" name="AutoShape 4">
            <a:extLst>
              <a:ext uri="{FF2B5EF4-FFF2-40B4-BE49-F238E27FC236}">
                <a16:creationId xmlns:a16="http://schemas.microsoft.com/office/drawing/2014/main" id="{7600435E-1270-486B-8B76-6F678A771D74}"/>
              </a:ext>
            </a:extLst>
          </p:cNvPr>
          <p:cNvSpPr>
            <a:spLocks noChangeArrowheads="1"/>
          </p:cNvSpPr>
          <p:nvPr/>
        </p:nvSpPr>
        <p:spPr bwMode="auto">
          <a:xfrm rot="15807253" flipH="1">
            <a:off x="33467" y="2045833"/>
            <a:ext cx="2084388" cy="1592263"/>
          </a:xfrm>
          <a:custGeom>
            <a:avLst/>
            <a:gdLst>
              <a:gd name="T0" fmla="*/ 2147483647 w 21600"/>
              <a:gd name="T1" fmla="*/ 568817912 h 21600"/>
              <a:gd name="T2" fmla="*/ 2147483647 w 21600"/>
              <a:gd name="T3" fmla="*/ 2147483647 h 21600"/>
              <a:gd name="T4" fmla="*/ 2147483647 w 21600"/>
              <a:gd name="T5" fmla="*/ 2147483647 h 21600"/>
              <a:gd name="T6" fmla="*/ 2147483647 w 21600"/>
              <a:gd name="T7" fmla="*/ -330872574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633" y="6000"/>
                </a:moveTo>
                <a:cubicBezTo>
                  <a:pt x="12775" y="5493"/>
                  <a:pt x="11796" y="5226"/>
                  <a:pt x="10800" y="5226"/>
                </a:cubicBezTo>
                <a:cubicBezTo>
                  <a:pt x="7721" y="5226"/>
                  <a:pt x="5226" y="7721"/>
                  <a:pt x="5226" y="10800"/>
                </a:cubicBezTo>
                <a:lnTo>
                  <a:pt x="0" y="10800"/>
                </a:lnTo>
                <a:cubicBezTo>
                  <a:pt x="0" y="4835"/>
                  <a:pt x="4835" y="0"/>
                  <a:pt x="10800" y="0"/>
                </a:cubicBezTo>
                <a:cubicBezTo>
                  <a:pt x="12731" y="0"/>
                  <a:pt x="14627" y="517"/>
                  <a:pt x="16290" y="1499"/>
                </a:cubicBezTo>
                <a:lnTo>
                  <a:pt x="17663" y="-826"/>
                </a:lnTo>
                <a:lnTo>
                  <a:pt x="19537" y="6451"/>
                </a:lnTo>
                <a:lnTo>
                  <a:pt x="12261" y="8325"/>
                </a:lnTo>
                <a:lnTo>
                  <a:pt x="13633" y="6000"/>
                </a:lnTo>
                <a:close/>
              </a:path>
            </a:pathLst>
          </a:cu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a:endParaRPr lang="en-US" sz="1200">
              <a:solidFill>
                <a:srgbClr val="000000"/>
              </a:solidFill>
              <a:latin typeface="Arial" panose="020B0604020202020204" pitchFamily="34" charset="0"/>
              <a:ea typeface="ＭＳ Ｐゴシック" panose="020B0600070205080204" pitchFamily="34" charset="-128"/>
            </a:endParaRPr>
          </a:p>
        </p:txBody>
      </p:sp>
      <p:sp>
        <p:nvSpPr>
          <p:cNvPr id="68" name="AutoShape 3">
            <a:extLst>
              <a:ext uri="{FF2B5EF4-FFF2-40B4-BE49-F238E27FC236}">
                <a16:creationId xmlns:a16="http://schemas.microsoft.com/office/drawing/2014/main" id="{C0793665-97C7-48FD-829E-763ADBBD5641}"/>
              </a:ext>
            </a:extLst>
          </p:cNvPr>
          <p:cNvSpPr>
            <a:spLocks noChangeArrowheads="1"/>
          </p:cNvSpPr>
          <p:nvPr/>
        </p:nvSpPr>
        <p:spPr bwMode="auto">
          <a:xfrm rot="1242751">
            <a:off x="-207635" y="1199811"/>
            <a:ext cx="4679950" cy="1828800"/>
          </a:xfrm>
          <a:custGeom>
            <a:avLst/>
            <a:gdLst>
              <a:gd name="T0" fmla="*/ 2147483647 w 21600"/>
              <a:gd name="T1" fmla="*/ 41878076 h 21600"/>
              <a:gd name="T2" fmla="*/ 2147483647 w 21600"/>
              <a:gd name="T3" fmla="*/ 2147483647 h 21600"/>
              <a:gd name="T4" fmla="*/ 2147483647 w 21600"/>
              <a:gd name="T5" fmla="*/ 2147483647 h 21600"/>
              <a:gd name="T6" fmla="*/ 2147483647 w 21600"/>
              <a:gd name="T7" fmla="*/ -557160144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3781" y="5588"/>
                </a:moveTo>
                <a:cubicBezTo>
                  <a:pt x="12873" y="5069"/>
                  <a:pt x="11845" y="4796"/>
                  <a:pt x="10800" y="4796"/>
                </a:cubicBezTo>
                <a:cubicBezTo>
                  <a:pt x="9286" y="4795"/>
                  <a:pt x="7829" y="5367"/>
                  <a:pt x="6719" y="6396"/>
                </a:cubicBezTo>
                <a:lnTo>
                  <a:pt x="3459" y="2878"/>
                </a:lnTo>
                <a:cubicBezTo>
                  <a:pt x="5455" y="1028"/>
                  <a:pt x="8077" y="-1"/>
                  <a:pt x="10800" y="0"/>
                </a:cubicBezTo>
                <a:cubicBezTo>
                  <a:pt x="12681" y="0"/>
                  <a:pt x="14530" y="491"/>
                  <a:pt x="16163" y="1425"/>
                </a:cubicBezTo>
                <a:lnTo>
                  <a:pt x="17504" y="-918"/>
                </a:lnTo>
                <a:lnTo>
                  <a:pt x="19397" y="6039"/>
                </a:lnTo>
                <a:lnTo>
                  <a:pt x="12440" y="7932"/>
                </a:lnTo>
                <a:lnTo>
                  <a:pt x="13781" y="5588"/>
                </a:lnTo>
                <a:close/>
              </a:path>
            </a:pathLst>
          </a:cu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200">
              <a:solidFill>
                <a:srgbClr val="000000"/>
              </a:solidFill>
              <a:latin typeface="Arial" panose="020B0604020202020204" pitchFamily="34" charset="0"/>
              <a:ea typeface="ＭＳ Ｐゴシック" panose="020B0600070205080204" pitchFamily="34" charset="-128"/>
            </a:endParaRPr>
          </a:p>
        </p:txBody>
      </p:sp>
      <p:pic>
        <p:nvPicPr>
          <p:cNvPr id="92" name="Picture 27" descr="70m at Night">
            <a:extLst>
              <a:ext uri="{FF2B5EF4-FFF2-40B4-BE49-F238E27FC236}">
                <a16:creationId xmlns:a16="http://schemas.microsoft.com/office/drawing/2014/main" id="{30FF5B0B-BD9D-44C6-AC67-1964BEC8EA1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9040" y="809649"/>
            <a:ext cx="1740933" cy="175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Text Box 28">
            <a:extLst>
              <a:ext uri="{FF2B5EF4-FFF2-40B4-BE49-F238E27FC236}">
                <a16:creationId xmlns:a16="http://schemas.microsoft.com/office/drawing/2014/main" id="{5A0D32AA-321D-4EF8-8578-015192BE4F79}"/>
              </a:ext>
            </a:extLst>
          </p:cNvPr>
          <p:cNvSpPr txBox="1">
            <a:spLocks noChangeArrowheads="1"/>
          </p:cNvSpPr>
          <p:nvPr/>
        </p:nvSpPr>
        <p:spPr bwMode="auto">
          <a:xfrm>
            <a:off x="25223" y="779095"/>
            <a:ext cx="201392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2000" b="1" i="0" u="none" strike="noStrike" kern="0" cap="none" spc="0" normalizeH="0" baseline="0" noProof="0" dirty="0">
                <a:ln>
                  <a:noFill/>
                </a:ln>
                <a:solidFill>
                  <a:srgbClr val="F6FF31"/>
                </a:solidFill>
                <a:effectLst/>
                <a:uLnTx/>
                <a:uFillTx/>
                <a:latin typeface="Arial" panose="020B0604020202020204" pitchFamily="34" charset="0"/>
                <a:ea typeface="ＭＳ Ｐゴシック" panose="020B0600070205080204" pitchFamily="34" charset="-128"/>
              </a:rPr>
              <a:t>Today’s DSN</a:t>
            </a:r>
          </a:p>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1200" b="1" i="0" u="none" strike="noStrike" kern="0" cap="none" spc="0" normalizeH="0" baseline="0" noProof="0" dirty="0">
                <a:ln>
                  <a:noFill/>
                </a:ln>
                <a:solidFill>
                  <a:srgbClr val="F6FF31"/>
                </a:solidFill>
                <a:effectLst/>
                <a:uLnTx/>
                <a:uFillTx/>
                <a:latin typeface="Arial" panose="020B0604020202020204" pitchFamily="34" charset="0"/>
                <a:ea typeface="ＭＳ Ｐゴシック" panose="020B0600070205080204" pitchFamily="34" charset="-128"/>
              </a:rPr>
              <a:t>              (S, X, Ka bands)</a:t>
            </a:r>
          </a:p>
        </p:txBody>
      </p:sp>
      <p:sp>
        <p:nvSpPr>
          <p:cNvPr id="99" name="Text Box 36">
            <a:extLst>
              <a:ext uri="{FF2B5EF4-FFF2-40B4-BE49-F238E27FC236}">
                <a16:creationId xmlns:a16="http://schemas.microsoft.com/office/drawing/2014/main" id="{FED1153C-F942-4581-A650-9455C6EBCABC}"/>
              </a:ext>
            </a:extLst>
          </p:cNvPr>
          <p:cNvSpPr txBox="1">
            <a:spLocks noChangeArrowheads="1"/>
          </p:cNvSpPr>
          <p:nvPr/>
        </p:nvSpPr>
        <p:spPr bwMode="auto">
          <a:xfrm>
            <a:off x="3333451" y="1681855"/>
            <a:ext cx="4476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l-GR" altLang="en-US" sz="32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φ</a:t>
            </a:r>
            <a:endParaRPr kumimoji="0" lang="en-US" altLang="en-US" sz="3200" b="0" i="0" u="none" strike="noStrike" kern="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endParaRPr>
          </a:p>
        </p:txBody>
      </p:sp>
      <p:sp>
        <p:nvSpPr>
          <p:cNvPr id="97" name="Text Box 34">
            <a:extLst>
              <a:ext uri="{FF2B5EF4-FFF2-40B4-BE49-F238E27FC236}">
                <a16:creationId xmlns:a16="http://schemas.microsoft.com/office/drawing/2014/main" id="{EB0D68DD-D769-4D59-A2A9-4C235CAA3F92}"/>
              </a:ext>
            </a:extLst>
          </p:cNvPr>
          <p:cNvSpPr txBox="1">
            <a:spLocks noChangeArrowheads="1"/>
          </p:cNvSpPr>
          <p:nvPr/>
        </p:nvSpPr>
        <p:spPr bwMode="auto">
          <a:xfrm>
            <a:off x="508916" y="3044517"/>
            <a:ext cx="253084" cy="592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en-US" sz="3200" b="0" i="0" u="none" strike="noStrike" kern="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rPr>
              <a:t>f</a:t>
            </a:r>
          </a:p>
        </p:txBody>
      </p:sp>
      <p:sp>
        <p:nvSpPr>
          <p:cNvPr id="34" name="Text Box 30">
            <a:extLst>
              <a:ext uri="{FF2B5EF4-FFF2-40B4-BE49-F238E27FC236}">
                <a16:creationId xmlns:a16="http://schemas.microsoft.com/office/drawing/2014/main" id="{DA666009-ECEB-4A02-BB0F-5566EEC864A0}"/>
              </a:ext>
            </a:extLst>
          </p:cNvPr>
          <p:cNvSpPr txBox="1">
            <a:spLocks noChangeArrowheads="1"/>
          </p:cNvSpPr>
          <p:nvPr/>
        </p:nvSpPr>
        <p:spPr bwMode="auto">
          <a:xfrm>
            <a:off x="3248276" y="6464992"/>
            <a:ext cx="75027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eaLnBrk="1" fontAlgn="auto" latinLnBrk="0" hangingPunct="1">
              <a:lnSpc>
                <a:spcPct val="100000"/>
              </a:lnSpc>
              <a:spcBef>
                <a:spcPct val="50000"/>
              </a:spcBef>
              <a:spcAft>
                <a:spcPts val="0"/>
              </a:spcAft>
              <a:buClrTx/>
              <a:buSzTx/>
              <a:buFontTx/>
              <a:buNone/>
              <a:tabLst/>
              <a:defRPr/>
            </a:pPr>
            <a:r>
              <a:rPr kumimoji="0" lang="en-US" altLang="en-US" sz="1800" b="1" i="0" u="none" strike="noStrike" kern="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rPr>
              <a:t>Reliability and </a:t>
            </a:r>
            <a:r>
              <a:rPr kumimoji="0" lang="en-US" altLang="en-US" sz="1800" b="1" i="0" u="none" strike="noStrike" kern="0" cap="none" spc="0" normalizeH="0" baseline="0" noProof="0" dirty="0" err="1">
                <a:ln>
                  <a:noFill/>
                </a:ln>
                <a:solidFill>
                  <a:srgbClr val="FFFF00"/>
                </a:solidFill>
                <a:effectLst/>
                <a:uLnTx/>
                <a:uFillTx/>
                <a:latin typeface="Arial" panose="020B0604020202020204" pitchFamily="34" charset="0"/>
                <a:ea typeface="ＭＳ Ｐゴシック" panose="020B0600070205080204" pitchFamily="34" charset="-128"/>
              </a:rPr>
              <a:t>SWaP</a:t>
            </a:r>
            <a:r>
              <a:rPr kumimoji="0" lang="en-US" altLang="en-US" sz="1800" b="1" i="0" u="none" strike="noStrike" kern="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rPr>
              <a:t> are in the development focus (R. </a:t>
            </a:r>
            <a:r>
              <a:rPr kumimoji="0" lang="en-US" altLang="en-US" sz="1800" b="1" i="0" u="none" strike="noStrike" kern="0" cap="none" spc="0" normalizeH="0" baseline="0" noProof="0" dirty="0" err="1">
                <a:ln>
                  <a:noFill/>
                </a:ln>
                <a:solidFill>
                  <a:srgbClr val="FFFF00"/>
                </a:solidFill>
                <a:effectLst/>
                <a:uLnTx/>
                <a:uFillTx/>
                <a:latin typeface="Arial" panose="020B0604020202020204" pitchFamily="34" charset="0"/>
                <a:ea typeface="ＭＳ Ｐゴシック" panose="020B0600070205080204" pitchFamily="34" charset="-128"/>
              </a:rPr>
              <a:t>Tjoelker</a:t>
            </a:r>
            <a:r>
              <a:rPr kumimoji="0" lang="en-US" altLang="en-US" sz="1800" b="1" i="0" u="none" strike="noStrike" kern="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rPr>
              <a:t>)</a:t>
            </a:r>
          </a:p>
        </p:txBody>
      </p:sp>
    </p:spTree>
    <p:extLst>
      <p:ext uri="{BB962C8B-B14F-4D97-AF65-F5344CB8AC3E}">
        <p14:creationId xmlns:p14="http://schemas.microsoft.com/office/powerpoint/2010/main" val="1502093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FA1492-BDB7-473F-A5F3-B769E910B3CA}"/>
              </a:ext>
            </a:extLst>
          </p:cNvPr>
          <p:cNvSpPr>
            <a:spLocks noGrp="1"/>
          </p:cNvSpPr>
          <p:nvPr>
            <p:ph type="title"/>
          </p:nvPr>
        </p:nvSpPr>
        <p:spPr/>
        <p:txBody>
          <a:bodyPr/>
          <a:lstStyle/>
          <a:p>
            <a:r>
              <a:rPr lang="en-US" dirty="0"/>
              <a:t>Contents</a:t>
            </a:r>
          </a:p>
        </p:txBody>
      </p:sp>
      <p:sp>
        <p:nvSpPr>
          <p:cNvPr id="4" name="Rectangle: Rounded Corners 3">
            <a:extLst>
              <a:ext uri="{FF2B5EF4-FFF2-40B4-BE49-F238E27FC236}">
                <a16:creationId xmlns:a16="http://schemas.microsoft.com/office/drawing/2014/main" id="{479B1C1F-527F-4F7C-82F4-0618499EE1FC}"/>
              </a:ext>
            </a:extLst>
          </p:cNvPr>
          <p:cNvSpPr/>
          <p:nvPr/>
        </p:nvSpPr>
        <p:spPr bwMode="auto">
          <a:xfrm>
            <a:off x="603250" y="2058527"/>
            <a:ext cx="10985500" cy="1916314"/>
          </a:xfrm>
          <a:prstGeom prst="roundRect">
            <a:avLst/>
          </a:prstGeom>
          <a:solidFill>
            <a:schemeClr val="accent1">
              <a:lumMod val="40000"/>
              <a:lumOff val="60000"/>
              <a:alpha val="3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2" name="Content Placeholder 1">
            <a:extLst>
              <a:ext uri="{FF2B5EF4-FFF2-40B4-BE49-F238E27FC236}">
                <a16:creationId xmlns:a16="http://schemas.microsoft.com/office/drawing/2014/main" id="{7B2ED455-AB1D-9469-61C6-852F6BDD7AF5}"/>
              </a:ext>
            </a:extLst>
          </p:cNvPr>
          <p:cNvSpPr txBox="1">
            <a:spLocks/>
          </p:cNvSpPr>
          <p:nvPr/>
        </p:nvSpPr>
        <p:spPr bwMode="auto">
          <a:xfrm>
            <a:off x="718457" y="951804"/>
            <a:ext cx="10576249" cy="5372796"/>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r>
              <a:rPr lang="en-US" sz="2400" b="0" kern="0" dirty="0"/>
              <a:t>Background on low loss systems and (some) of their uses at JPL</a:t>
            </a:r>
          </a:p>
          <a:p>
            <a:pPr lvl="1">
              <a:buFont typeface="Wingdings" panose="05000000000000000000" pitchFamily="2" charset="2"/>
              <a:buChar char="Ø"/>
            </a:pPr>
            <a:r>
              <a:rPr lang="en-US" sz="2200" b="0" kern="0" dirty="0"/>
              <a:t>JPL’s Frequency and Timing Advanced Instrument Development group: main activities and interests</a:t>
            </a:r>
          </a:p>
          <a:p>
            <a:r>
              <a:rPr lang="en-US" sz="2400" b="0" kern="0" dirty="0"/>
              <a:t>Early studies of dissipative solitons and parametric instabilities in low loss photonic systems</a:t>
            </a:r>
          </a:p>
          <a:p>
            <a:pPr lvl="1">
              <a:buFont typeface="Wingdings" panose="05000000000000000000" pitchFamily="2" charset="2"/>
              <a:buChar char="Ø"/>
            </a:pPr>
            <a:r>
              <a:rPr lang="en-US" sz="2200" b="0" kern="0" dirty="0"/>
              <a:t>Low loss resonant (micro)systems </a:t>
            </a:r>
          </a:p>
          <a:p>
            <a:pPr lvl="1">
              <a:buFont typeface="Wingdings" panose="05000000000000000000" pitchFamily="2" charset="2"/>
              <a:buChar char="Ø"/>
            </a:pPr>
            <a:r>
              <a:rPr lang="en-US" sz="2200" b="0" kern="0" dirty="0"/>
              <a:t>Dissipative solitons in high-Q systems</a:t>
            </a:r>
          </a:p>
          <a:p>
            <a:pPr lvl="1">
              <a:buFont typeface="Wingdings" panose="05000000000000000000" pitchFamily="2" charset="2"/>
              <a:buChar char="Ø"/>
            </a:pPr>
            <a:r>
              <a:rPr lang="en-US" sz="2200" b="0" kern="0" dirty="0"/>
              <a:t>Use of dissipative solitons (and not only the solitons) in clocks and oscillators</a:t>
            </a:r>
          </a:p>
          <a:p>
            <a:r>
              <a:rPr lang="en-US" sz="2400" b="0" kern="0" dirty="0"/>
              <a:t>Recent developments</a:t>
            </a:r>
          </a:p>
          <a:p>
            <a:pPr lvl="1">
              <a:buFont typeface="Wingdings" panose="05000000000000000000" pitchFamily="2" charset="2"/>
              <a:buChar char="Ø"/>
            </a:pPr>
            <a:r>
              <a:rPr lang="en-US" sz="2200" b="0" kern="0" dirty="0"/>
              <a:t>Fundamental limitations of spectral purity of photonic oscillators: theory and experiments</a:t>
            </a:r>
          </a:p>
          <a:p>
            <a:pPr lvl="1">
              <a:buFont typeface="Wingdings" panose="05000000000000000000" pitchFamily="2" charset="2"/>
              <a:buChar char="Ø"/>
            </a:pPr>
            <a:r>
              <a:rPr lang="en-US" sz="2200" b="0" u="sng" kern="0" dirty="0"/>
              <a:t>Photonic time crystals as ideal frequency dividers and their use in clocks</a:t>
            </a:r>
          </a:p>
          <a:p>
            <a:r>
              <a:rPr lang="en-US" sz="2400" b="0" kern="0" dirty="0"/>
              <a:t>Outlook</a:t>
            </a:r>
          </a:p>
          <a:p>
            <a:endParaRPr lang="en-US" kern="0" dirty="0"/>
          </a:p>
          <a:p>
            <a:endParaRPr lang="en-US" kern="0" dirty="0"/>
          </a:p>
        </p:txBody>
      </p:sp>
    </p:spTree>
    <p:extLst>
      <p:ext uri="{BB962C8B-B14F-4D97-AF65-F5344CB8AC3E}">
        <p14:creationId xmlns:p14="http://schemas.microsoft.com/office/powerpoint/2010/main" val="1203977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1D7DAC-0A64-46F0-8AC4-2C8BED53B5D2}"/>
              </a:ext>
            </a:extLst>
          </p:cNvPr>
          <p:cNvSpPr>
            <a:spLocks noGrp="1"/>
          </p:cNvSpPr>
          <p:nvPr>
            <p:ph idx="1"/>
          </p:nvPr>
        </p:nvSpPr>
        <p:spPr>
          <a:xfrm>
            <a:off x="2750025" y="2111604"/>
            <a:ext cx="6966792" cy="1515187"/>
          </a:xfrm>
        </p:spPr>
        <p:txBody>
          <a:bodyPr/>
          <a:lstStyle/>
          <a:p>
            <a:pPr marL="0" indent="0" algn="ctr">
              <a:buNone/>
            </a:pPr>
            <a:r>
              <a:rPr lang="en-US" dirty="0"/>
              <a:t>How the modern (micro) photonics can help to push forward our time and frequency applications?</a:t>
            </a:r>
          </a:p>
          <a:p>
            <a:pPr marL="0" indent="0" algn="ctr">
              <a:buNone/>
            </a:pPr>
            <a:endParaRPr lang="en-US" dirty="0"/>
          </a:p>
          <a:p>
            <a:pPr algn="ctr"/>
            <a:r>
              <a:rPr lang="en-US" dirty="0"/>
              <a:t>Stable and spectrally pure (UV) lasers</a:t>
            </a:r>
          </a:p>
          <a:p>
            <a:pPr algn="ctr"/>
            <a:r>
              <a:rPr lang="en-US" dirty="0"/>
              <a:t>Stable and spectrally pure photonic oscillators</a:t>
            </a:r>
          </a:p>
        </p:txBody>
      </p:sp>
    </p:spTree>
    <p:extLst>
      <p:ext uri="{BB962C8B-B14F-4D97-AF65-F5344CB8AC3E}">
        <p14:creationId xmlns:p14="http://schemas.microsoft.com/office/powerpoint/2010/main" val="376498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8B8EB7-1905-4D67-ABFA-DA5DC710494C}"/>
              </a:ext>
            </a:extLst>
          </p:cNvPr>
          <p:cNvSpPr>
            <a:spLocks noGrp="1"/>
          </p:cNvSpPr>
          <p:nvPr>
            <p:ph type="title"/>
          </p:nvPr>
        </p:nvSpPr>
        <p:spPr/>
        <p:txBody>
          <a:bodyPr/>
          <a:lstStyle/>
          <a:p>
            <a:r>
              <a:rPr lang="en-US" dirty="0"/>
              <a:t>Whispering Gallery Mode Resonators</a:t>
            </a:r>
          </a:p>
        </p:txBody>
      </p:sp>
      <p:sp>
        <p:nvSpPr>
          <p:cNvPr id="4" name="TextBox 5">
            <a:extLst>
              <a:ext uri="{FF2B5EF4-FFF2-40B4-BE49-F238E27FC236}">
                <a16:creationId xmlns:a16="http://schemas.microsoft.com/office/drawing/2014/main" id="{E5B636E8-90D1-4892-8369-93D60BDB4077}"/>
              </a:ext>
            </a:extLst>
          </p:cNvPr>
          <p:cNvSpPr txBox="1">
            <a:spLocks noChangeArrowheads="1"/>
          </p:cNvSpPr>
          <p:nvPr/>
        </p:nvSpPr>
        <p:spPr bwMode="auto">
          <a:xfrm>
            <a:off x="8234407" y="5075236"/>
            <a:ext cx="3657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spcBef>
                <a:spcPct val="0"/>
              </a:spcBef>
              <a:buFontTx/>
              <a:buNone/>
            </a:pPr>
            <a:r>
              <a:rPr lang="en-US" altLang="en-US" sz="1200" dirty="0">
                <a:latin typeface="Arial" panose="020B0604020202020204" pitchFamily="34" charset="0"/>
              </a:rPr>
              <a:t>*Transparency of most of the optical materials is not well documented in literature and the documented values vary by an order of magnitude</a:t>
            </a:r>
          </a:p>
        </p:txBody>
      </p:sp>
      <p:pic>
        <p:nvPicPr>
          <p:cNvPr id="7" name="Picture 6" descr="formula">
            <a:extLst>
              <a:ext uri="{FF2B5EF4-FFF2-40B4-BE49-F238E27FC236}">
                <a16:creationId xmlns:a16="http://schemas.microsoft.com/office/drawing/2014/main" id="{39CDB55C-5F7F-4AAF-B3B7-F6047FDC1D0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8245" y="4988718"/>
            <a:ext cx="364807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2CD59194-2DB9-4EC0-A59A-B010BDE040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2820" y="4264818"/>
            <a:ext cx="173672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0A62C87B-EDFF-45A0-A398-5ABA9322995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2620" y="4110831"/>
            <a:ext cx="1028700" cy="725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sp>
        <p:nvSpPr>
          <p:cNvPr id="10" name="Rectangle 9">
            <a:extLst>
              <a:ext uri="{FF2B5EF4-FFF2-40B4-BE49-F238E27FC236}">
                <a16:creationId xmlns:a16="http://schemas.microsoft.com/office/drawing/2014/main" id="{0871BF4E-C44D-4F96-9B36-8C150E3E0151}"/>
              </a:ext>
            </a:extLst>
          </p:cNvPr>
          <p:cNvSpPr>
            <a:spLocks noChangeArrowheads="1"/>
          </p:cNvSpPr>
          <p:nvPr/>
        </p:nvSpPr>
        <p:spPr bwMode="auto">
          <a:xfrm>
            <a:off x="3538495" y="5598318"/>
            <a:ext cx="2965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spcBef>
                <a:spcPct val="0"/>
              </a:spcBef>
              <a:buFontTx/>
              <a:buNone/>
            </a:pPr>
            <a:r>
              <a:rPr lang="en-US" altLang="en-US" sz="1200" i="1" dirty="0" err="1">
                <a:latin typeface="Arial" panose="020B0604020202020204" pitchFamily="34" charset="0"/>
              </a:rPr>
              <a:t>E.D.Palik</a:t>
            </a:r>
            <a:r>
              <a:rPr lang="en-US" altLang="en-US" sz="1200" i="1" dirty="0">
                <a:latin typeface="Arial" panose="020B0604020202020204" pitchFamily="34" charset="0"/>
              </a:rPr>
              <a:t>, “Handbook on optical </a:t>
            </a:r>
          </a:p>
          <a:p>
            <a:pPr eaLnBrk="1" hangingPunct="1">
              <a:spcBef>
                <a:spcPct val="0"/>
              </a:spcBef>
              <a:buFontTx/>
              <a:buNone/>
            </a:pPr>
            <a:r>
              <a:rPr lang="en-US" altLang="en-US" sz="1200" i="1" dirty="0">
                <a:latin typeface="Arial" panose="020B0604020202020204" pitchFamily="34" charset="0"/>
              </a:rPr>
              <a:t>constants of solids”, Academic, NY, 1998</a:t>
            </a:r>
          </a:p>
        </p:txBody>
      </p:sp>
      <p:sp>
        <p:nvSpPr>
          <p:cNvPr id="11" name="Text Box 36">
            <a:extLst>
              <a:ext uri="{FF2B5EF4-FFF2-40B4-BE49-F238E27FC236}">
                <a16:creationId xmlns:a16="http://schemas.microsoft.com/office/drawing/2014/main" id="{EDB7C4AF-CBE3-4C09-8810-83303B8B27AD}"/>
              </a:ext>
            </a:extLst>
          </p:cNvPr>
          <p:cNvSpPr txBox="1">
            <a:spLocks noChangeArrowheads="1"/>
          </p:cNvSpPr>
          <p:nvPr/>
        </p:nvSpPr>
        <p:spPr bwMode="auto">
          <a:xfrm>
            <a:off x="3541670" y="5064918"/>
            <a:ext cx="415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spcBef>
                <a:spcPct val="0"/>
              </a:spcBef>
              <a:buFontTx/>
              <a:buNone/>
            </a:pPr>
            <a:r>
              <a:rPr lang="en-US" altLang="en-US" sz="1200">
                <a:latin typeface="Arial" panose="020B0604020202020204" pitchFamily="34" charset="0"/>
              </a:rPr>
              <a:t>For</a:t>
            </a:r>
          </a:p>
        </p:txBody>
      </p:sp>
      <p:pic>
        <p:nvPicPr>
          <p:cNvPr id="13" name="Picture 12">
            <a:extLst>
              <a:ext uri="{FF2B5EF4-FFF2-40B4-BE49-F238E27FC236}">
                <a16:creationId xmlns:a16="http://schemas.microsoft.com/office/drawing/2014/main" id="{376006B8-E62E-4FD0-8723-E52D581E0DC7}"/>
              </a:ext>
            </a:extLst>
          </p:cNvPr>
          <p:cNvPicPr>
            <a:picLocks noChangeAspect="1"/>
          </p:cNvPicPr>
          <p:nvPr/>
        </p:nvPicPr>
        <p:blipFill>
          <a:blip r:embed="rId5"/>
          <a:stretch>
            <a:fillRect/>
          </a:stretch>
        </p:blipFill>
        <p:spPr>
          <a:xfrm>
            <a:off x="101153" y="1491573"/>
            <a:ext cx="3281634" cy="2187756"/>
          </a:xfrm>
          <a:prstGeom prst="rect">
            <a:avLst/>
          </a:prstGeom>
        </p:spPr>
      </p:pic>
      <p:sp>
        <p:nvSpPr>
          <p:cNvPr id="14" name="Rectangle 13">
            <a:extLst>
              <a:ext uri="{FF2B5EF4-FFF2-40B4-BE49-F238E27FC236}">
                <a16:creationId xmlns:a16="http://schemas.microsoft.com/office/drawing/2014/main" id="{36BE6B92-D493-47BF-B479-95465F955833}"/>
              </a:ext>
            </a:extLst>
          </p:cNvPr>
          <p:cNvSpPr>
            <a:spLocks noChangeArrowheads="1"/>
          </p:cNvSpPr>
          <p:nvPr/>
        </p:nvSpPr>
        <p:spPr bwMode="auto">
          <a:xfrm>
            <a:off x="101153" y="3682156"/>
            <a:ext cx="322229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spcBef>
                <a:spcPct val="50000"/>
              </a:spcBef>
            </a:pPr>
            <a:r>
              <a:rPr lang="en-US" altLang="en-US" sz="1200" dirty="0">
                <a:latin typeface="Arial" panose="020B0604020202020204" pitchFamily="34" charset="0"/>
              </a:rPr>
              <a:t>Solid state optical resonators with dimensions ranging from 10</a:t>
            </a:r>
            <a:r>
              <a:rPr lang="ja-JP" altLang="en-US" sz="1200" dirty="0">
                <a:latin typeface="Arial" panose="020B0604020202020204" pitchFamily="34" charset="0"/>
              </a:rPr>
              <a:t>’</a:t>
            </a:r>
            <a:r>
              <a:rPr lang="en-US" altLang="ja-JP" sz="1200" dirty="0">
                <a:latin typeface="Arial" panose="020B0604020202020204" pitchFamily="34" charset="0"/>
              </a:rPr>
              <a:t>s of micron to a few mm, to support various applications</a:t>
            </a:r>
          </a:p>
          <a:p>
            <a:pPr>
              <a:spcBef>
                <a:spcPct val="50000"/>
              </a:spcBef>
            </a:pPr>
            <a:r>
              <a:rPr lang="en-US" altLang="en-US" sz="1200" dirty="0">
                <a:latin typeface="Arial" panose="020B0604020202020204" pitchFamily="34" charset="0"/>
              </a:rPr>
              <a:t>Extremely high Q</a:t>
            </a:r>
            <a:r>
              <a:rPr lang="ja-JP" altLang="en-US" sz="1200" dirty="0">
                <a:latin typeface="Arial" panose="020B0604020202020204" pitchFamily="34" charset="0"/>
              </a:rPr>
              <a:t>’</a:t>
            </a:r>
            <a:r>
              <a:rPr lang="en-US" altLang="ja-JP" sz="1200" dirty="0">
                <a:latin typeface="Arial" panose="020B0604020202020204" pitchFamily="34" charset="0"/>
              </a:rPr>
              <a:t>s (record &gt; 10</a:t>
            </a:r>
            <a:r>
              <a:rPr lang="en-US" altLang="ja-JP" sz="1200" baseline="30000" dirty="0">
                <a:latin typeface="Arial" panose="020B0604020202020204" pitchFamily="34" charset="0"/>
              </a:rPr>
              <a:t>11 </a:t>
            </a:r>
            <a:r>
              <a:rPr lang="en-US" altLang="ja-JP" sz="1200" dirty="0">
                <a:latin typeface="Arial" panose="020B0604020202020204" pitchFamily="34" charset="0"/>
              </a:rPr>
              <a:t>in CaF</a:t>
            </a:r>
            <a:r>
              <a:rPr lang="en-US" altLang="ja-JP" sz="1200" baseline="-25000" dirty="0">
                <a:latin typeface="Arial" panose="020B0604020202020204" pitchFamily="34" charset="0"/>
              </a:rPr>
              <a:t>2</a:t>
            </a:r>
            <a:r>
              <a:rPr lang="en-US" altLang="ja-JP" sz="1200" dirty="0">
                <a:latin typeface="Arial" panose="020B0604020202020204" pitchFamily="34" charset="0"/>
              </a:rPr>
              <a:t>) ~1x10</a:t>
            </a:r>
            <a:r>
              <a:rPr lang="en-US" altLang="ja-JP" sz="1200" baseline="30000" dirty="0">
                <a:latin typeface="Arial" panose="020B0604020202020204" pitchFamily="34" charset="0"/>
              </a:rPr>
              <a:t>9</a:t>
            </a:r>
            <a:r>
              <a:rPr lang="en-US" altLang="ja-JP" sz="1200" dirty="0">
                <a:latin typeface="Arial" panose="020B0604020202020204" pitchFamily="34" charset="0"/>
              </a:rPr>
              <a:t> LiTaO</a:t>
            </a:r>
            <a:r>
              <a:rPr lang="en-US" altLang="ja-JP" sz="1200" baseline="-25000" dirty="0">
                <a:latin typeface="Arial" panose="020B0604020202020204" pitchFamily="34" charset="0"/>
              </a:rPr>
              <a:t>3</a:t>
            </a:r>
          </a:p>
          <a:p>
            <a:pPr>
              <a:spcBef>
                <a:spcPct val="50000"/>
              </a:spcBef>
            </a:pPr>
            <a:r>
              <a:rPr lang="en-US" altLang="en-US" sz="1200" dirty="0">
                <a:latin typeface="Arial" panose="020B0604020202020204" pitchFamily="34" charset="0"/>
              </a:rPr>
              <a:t>Easy to T control/ encapsulate</a:t>
            </a:r>
          </a:p>
          <a:p>
            <a:pPr>
              <a:spcBef>
                <a:spcPct val="50000"/>
              </a:spcBef>
            </a:pPr>
            <a:r>
              <a:rPr lang="en-US" altLang="en-US" sz="1200" dirty="0">
                <a:latin typeface="Arial" panose="020B0604020202020204" pitchFamily="34" charset="0"/>
              </a:rPr>
              <a:t>Can support any broad range of wavelengths (unique feature)</a:t>
            </a:r>
          </a:p>
          <a:p>
            <a:pPr>
              <a:spcBef>
                <a:spcPct val="50000"/>
              </a:spcBef>
            </a:pPr>
            <a:r>
              <a:rPr lang="en-US" altLang="en-US" sz="1200" dirty="0">
                <a:latin typeface="Arial" panose="020B0604020202020204" pitchFamily="34" charset="0"/>
              </a:rPr>
              <a:t>A toolbox of low loss optical coupling solutions is developed </a:t>
            </a:r>
          </a:p>
        </p:txBody>
      </p:sp>
      <p:sp>
        <p:nvSpPr>
          <p:cNvPr id="15" name="Rectangle 14">
            <a:extLst>
              <a:ext uri="{FF2B5EF4-FFF2-40B4-BE49-F238E27FC236}">
                <a16:creationId xmlns:a16="http://schemas.microsoft.com/office/drawing/2014/main" id="{FE110D70-4BB9-4A3D-B38E-C5D9EA4D87AC}"/>
              </a:ext>
            </a:extLst>
          </p:cNvPr>
          <p:cNvSpPr/>
          <p:nvPr/>
        </p:nvSpPr>
        <p:spPr>
          <a:xfrm>
            <a:off x="9189910" y="6060281"/>
            <a:ext cx="2930610" cy="307777"/>
          </a:xfrm>
          <a:prstGeom prst="rect">
            <a:avLst/>
          </a:prstGeom>
        </p:spPr>
        <p:txBody>
          <a:bodyPr wrap="none">
            <a:spAutoFit/>
          </a:bodyPr>
          <a:lstStyle/>
          <a:p>
            <a:r>
              <a:rPr lang="en-US" sz="1400" dirty="0"/>
              <a:t>Andrey Matsko, WMB6, IMS2019</a:t>
            </a:r>
          </a:p>
        </p:txBody>
      </p:sp>
      <p:graphicFrame>
        <p:nvGraphicFramePr>
          <p:cNvPr id="16" name="Table 15">
            <a:extLst>
              <a:ext uri="{FF2B5EF4-FFF2-40B4-BE49-F238E27FC236}">
                <a16:creationId xmlns:a16="http://schemas.microsoft.com/office/drawing/2014/main" id="{A7E46873-C3B1-41C0-8836-63675ECFC6BF}"/>
              </a:ext>
            </a:extLst>
          </p:cNvPr>
          <p:cNvGraphicFramePr>
            <a:graphicFrameLocks noGrp="1"/>
          </p:cNvGraphicFramePr>
          <p:nvPr>
            <p:extLst>
              <p:ext uri="{D42A27DB-BD31-4B8C-83A1-F6EECF244321}">
                <p14:modId xmlns:p14="http://schemas.microsoft.com/office/powerpoint/2010/main" val="3019524865"/>
              </p:ext>
            </p:extLst>
          </p:nvPr>
        </p:nvGraphicFramePr>
        <p:xfrm>
          <a:off x="8106184" y="1327944"/>
          <a:ext cx="3588326" cy="3220720"/>
        </p:xfrm>
        <a:graphic>
          <a:graphicData uri="http://schemas.openxmlformats.org/drawingml/2006/table">
            <a:tbl>
              <a:tblPr firstRow="1" bandRow="1"/>
              <a:tblGrid>
                <a:gridCol w="1794163">
                  <a:extLst>
                    <a:ext uri="{9D8B030D-6E8A-4147-A177-3AD203B41FA5}">
                      <a16:colId xmlns:a16="http://schemas.microsoft.com/office/drawing/2014/main" val="20000"/>
                    </a:ext>
                  </a:extLst>
                </a:gridCol>
                <a:gridCol w="1794163">
                  <a:extLst>
                    <a:ext uri="{9D8B030D-6E8A-4147-A177-3AD203B41FA5}">
                      <a16:colId xmlns:a16="http://schemas.microsoft.com/office/drawing/2014/main" val="20001"/>
                    </a:ext>
                  </a:extLst>
                </a:gridCol>
              </a:tblGrid>
              <a:tr h="370840">
                <a:tc>
                  <a:txBody>
                    <a:bodyPr/>
                    <a:lstStyle>
                      <a:defPPr>
                        <a:defRPr lang="en-US"/>
                      </a:defPPr>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b="0" dirty="0">
                          <a:solidFill>
                            <a:schemeClr val="accent4"/>
                          </a:solidFill>
                        </a:rPr>
                        <a:t>CaF</a:t>
                      </a:r>
                      <a:r>
                        <a:rPr lang="en-US" b="0" baseline="-25000" dirty="0">
                          <a:solidFill>
                            <a:schemeClr val="accent4"/>
                          </a:solidFill>
                        </a:rPr>
                        <a:t>2</a:t>
                      </a: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defPPr>
                        <a:defRPr lang="en-US"/>
                      </a:defPPr>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b="0" dirty="0">
                          <a:solidFill>
                            <a:schemeClr val="accent4"/>
                          </a:solidFill>
                        </a:rPr>
                        <a:t>3x10</a:t>
                      </a:r>
                      <a:r>
                        <a:rPr lang="en-US" b="0" baseline="30000" dirty="0">
                          <a:solidFill>
                            <a:schemeClr val="accent4"/>
                          </a:solidFill>
                        </a:rPr>
                        <a:t>-7 </a:t>
                      </a:r>
                      <a:r>
                        <a:rPr lang="en-US" b="0" baseline="0" dirty="0">
                          <a:solidFill>
                            <a:schemeClr val="accent4"/>
                          </a:solidFill>
                        </a:rPr>
                        <a:t>cm</a:t>
                      </a:r>
                      <a:r>
                        <a:rPr lang="en-US" b="0" baseline="30000" dirty="0">
                          <a:solidFill>
                            <a:schemeClr val="accent4"/>
                          </a:solidFill>
                        </a:rPr>
                        <a:t>-1</a:t>
                      </a:r>
                      <a:endParaRPr lang="en-US" b="0" baseline="0" dirty="0">
                        <a:solidFill>
                          <a:schemeClr val="accent4"/>
                        </a:solidFill>
                      </a:endParaRPr>
                    </a:p>
                  </a:txBody>
                  <a:tcP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0"/>
                  </a:ext>
                </a:extLst>
              </a:tr>
              <a:tr h="370840">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b="0" dirty="0">
                          <a:solidFill>
                            <a:srgbClr val="000000"/>
                          </a:solidFill>
                        </a:rPr>
                        <a:t>SiO</a:t>
                      </a:r>
                      <a:r>
                        <a:rPr lang="en-US" b="0" baseline="-25000" dirty="0">
                          <a:solidFill>
                            <a:srgbClr val="000000"/>
                          </a:solidFill>
                        </a:rPr>
                        <a:t>2</a:t>
                      </a:r>
                      <a:r>
                        <a:rPr lang="en-US" b="0" dirty="0">
                          <a:solidFill>
                            <a:srgbClr val="000000"/>
                          </a:solidFill>
                        </a:rPr>
                        <a:t> (optical fiber)</a:t>
                      </a:r>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CCCC"/>
                    </a:solidFill>
                  </a:tcPr>
                </a:tc>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5x10</a:t>
                      </a:r>
                      <a:r>
                        <a:rPr lang="en-US" baseline="30000" dirty="0"/>
                        <a:t>-6 </a:t>
                      </a:r>
                      <a:r>
                        <a:rPr lang="en-US" baseline="0" dirty="0"/>
                        <a:t>cm</a:t>
                      </a:r>
                      <a:r>
                        <a:rPr lang="en-US" baseline="30000" dirty="0"/>
                        <a:t>-1</a:t>
                      </a:r>
                      <a:endParaRPr lang="en-US" baseline="0" dirty="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10001"/>
                  </a:ext>
                </a:extLst>
              </a:tr>
              <a:tr h="185420">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800" b="0" dirty="0">
                          <a:solidFill>
                            <a:srgbClr val="000000"/>
                          </a:solidFill>
                        </a:rPr>
                        <a:t>Al</a:t>
                      </a:r>
                      <a:r>
                        <a:rPr lang="en-US" sz="1800" b="0" baseline="-25000" dirty="0">
                          <a:solidFill>
                            <a:srgbClr val="000000"/>
                          </a:solidFill>
                        </a:rPr>
                        <a:t>2</a:t>
                      </a:r>
                      <a:r>
                        <a:rPr lang="en-US" sz="1800" b="0" dirty="0">
                          <a:solidFill>
                            <a:srgbClr val="000000"/>
                          </a:solidFill>
                        </a:rPr>
                        <a:t>O</a:t>
                      </a:r>
                      <a:r>
                        <a:rPr lang="en-US" sz="1800" b="0" baseline="-25000" dirty="0">
                          <a:solidFill>
                            <a:srgbClr val="000000"/>
                          </a:solidFill>
                        </a:rPr>
                        <a:t>3</a:t>
                      </a:r>
                    </a:p>
                  </a:txBody>
                  <a:tcP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accent4"/>
                          </a:solidFill>
                        </a:rPr>
                        <a:t>1x10</a:t>
                      </a:r>
                      <a:r>
                        <a:rPr lang="en-US" b="0" baseline="30000" dirty="0">
                          <a:solidFill>
                            <a:schemeClr val="accent4"/>
                          </a:solidFill>
                        </a:rPr>
                        <a:t>-5 </a:t>
                      </a:r>
                      <a:r>
                        <a:rPr lang="en-US" b="0" baseline="0" dirty="0">
                          <a:solidFill>
                            <a:schemeClr val="accent4"/>
                          </a:solidFill>
                        </a:rPr>
                        <a:t>cm</a:t>
                      </a:r>
                      <a:r>
                        <a:rPr lang="en-US" b="0" baseline="30000" dirty="0">
                          <a:solidFill>
                            <a:schemeClr val="accent4"/>
                          </a:solidFill>
                        </a:rPr>
                        <a:t>-1</a:t>
                      </a:r>
                      <a:endParaRPr lang="en-US" b="0" baseline="0" dirty="0">
                        <a:solidFill>
                          <a:schemeClr val="accent4"/>
                        </a:solidFill>
                      </a:endParaRPr>
                    </a:p>
                  </a:txBody>
                  <a:tcP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185420">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00000"/>
                          </a:solidFill>
                        </a:rPr>
                        <a:t>SiO</a:t>
                      </a:r>
                      <a:r>
                        <a:rPr lang="en-US" b="0" baseline="-25000" dirty="0">
                          <a:solidFill>
                            <a:srgbClr val="000000"/>
                          </a:solidFill>
                        </a:rPr>
                        <a:t>2</a:t>
                      </a:r>
                      <a:r>
                        <a:rPr lang="en-US" b="0" dirty="0">
                          <a:solidFill>
                            <a:srgbClr val="000000"/>
                          </a:solidFill>
                        </a:rPr>
                        <a:t> (crystal)</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solidFill>
                  </a:tcPr>
                </a:tc>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1x10</a:t>
                      </a:r>
                      <a:r>
                        <a:rPr lang="en-US" baseline="30000" dirty="0"/>
                        <a:t>-5 </a:t>
                      </a:r>
                      <a:r>
                        <a:rPr lang="en-US" baseline="0" dirty="0"/>
                        <a:t>cm</a:t>
                      </a:r>
                      <a:r>
                        <a:rPr lang="en-US" baseline="30000" dirty="0"/>
                        <a:t>-1</a:t>
                      </a:r>
                      <a:endParaRPr lang="en-US" baseline="0" dirty="0"/>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solidFill>
                  </a:tcPr>
                </a:tc>
                <a:extLst>
                  <a:ext uri="{0D108BD9-81ED-4DB2-BD59-A6C34878D82A}">
                    <a16:rowId xmlns:a16="http://schemas.microsoft.com/office/drawing/2014/main" val="10003"/>
                  </a:ext>
                </a:extLst>
              </a:tr>
              <a:tr h="185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00000"/>
                          </a:solidFill>
                          <a:latin typeface="Verdana" panose="020B0604030504040204" pitchFamily="34" charset="0"/>
                          <a:ea typeface="Verdana" panose="020B0604030504040204" pitchFamily="34" charset="0"/>
                        </a:rPr>
                        <a:t>Si (crystal)</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Verdana" panose="020B0604030504040204" pitchFamily="34" charset="0"/>
                          <a:ea typeface="Verdana" panose="020B0604030504040204" pitchFamily="34" charset="0"/>
                        </a:rPr>
                        <a:t>8x10</a:t>
                      </a:r>
                      <a:r>
                        <a:rPr lang="en-US" baseline="30000" dirty="0">
                          <a:latin typeface="Verdana" panose="020B0604030504040204" pitchFamily="34" charset="0"/>
                          <a:ea typeface="Verdana" panose="020B0604030504040204" pitchFamily="34" charset="0"/>
                        </a:rPr>
                        <a:t>-5  </a:t>
                      </a:r>
                      <a:r>
                        <a:rPr lang="en-US" baseline="0" dirty="0">
                          <a:latin typeface="Verdana" panose="020B0604030504040204" pitchFamily="34" charset="0"/>
                          <a:ea typeface="Verdana" panose="020B0604030504040204" pitchFamily="34" charset="0"/>
                        </a:rPr>
                        <a:t>cm</a:t>
                      </a:r>
                      <a:r>
                        <a:rPr lang="en-US" baseline="30000" dirty="0">
                          <a:latin typeface="Verdana" panose="020B0604030504040204" pitchFamily="34" charset="0"/>
                          <a:ea typeface="Verdana" panose="020B0604030504040204" pitchFamily="34" charset="0"/>
                        </a:rPr>
                        <a:t>-1</a:t>
                      </a:r>
                      <a:endParaRPr lang="en-US" baseline="0" dirty="0">
                        <a:latin typeface="Verdana" panose="020B0604030504040204" pitchFamily="34" charset="0"/>
                        <a:ea typeface="Verdana" panose="020B060403050404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noFill/>
                  </a:tcPr>
                </a:tc>
                <a:extLst>
                  <a:ext uri="{0D108BD9-81ED-4DB2-BD59-A6C34878D82A}">
                    <a16:rowId xmlns:a16="http://schemas.microsoft.com/office/drawing/2014/main" val="2392765936"/>
                  </a:ext>
                </a:extLst>
              </a:tr>
              <a:tr h="370840">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00000"/>
                          </a:solidFill>
                        </a:rPr>
                        <a:t>LiNbO</a:t>
                      </a:r>
                      <a:r>
                        <a:rPr lang="en-US" b="0" baseline="-25000" dirty="0">
                          <a:solidFill>
                            <a:srgbClr val="000000"/>
                          </a:solidFill>
                        </a:rPr>
                        <a:t>3</a:t>
                      </a:r>
                      <a:r>
                        <a:rPr lang="en-US" b="0" dirty="0">
                          <a:solidFill>
                            <a:srgbClr val="000000"/>
                          </a:solidFill>
                        </a:rPr>
                        <a:t>/LiTaO</a:t>
                      </a:r>
                      <a:r>
                        <a:rPr lang="en-US" b="0" baseline="-25000" dirty="0">
                          <a:solidFill>
                            <a:srgbClr val="000000"/>
                          </a:solidFill>
                        </a:rPr>
                        <a:t>3</a:t>
                      </a:r>
                    </a:p>
                  </a:txBody>
                  <a:tcP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b="0" dirty="0">
                          <a:solidFill>
                            <a:schemeClr val="accent4"/>
                          </a:solidFill>
                        </a:rPr>
                        <a:t>1x10</a:t>
                      </a:r>
                      <a:r>
                        <a:rPr lang="en-US" b="0" baseline="30000" dirty="0">
                          <a:solidFill>
                            <a:schemeClr val="accent4"/>
                          </a:solidFill>
                        </a:rPr>
                        <a:t>-4 </a:t>
                      </a:r>
                      <a:r>
                        <a:rPr lang="en-US" b="0" baseline="0" dirty="0">
                          <a:solidFill>
                            <a:schemeClr val="accent4"/>
                          </a:solidFill>
                        </a:rPr>
                        <a:t>cm</a:t>
                      </a:r>
                      <a:r>
                        <a:rPr lang="en-US" b="0" baseline="30000" dirty="0">
                          <a:solidFill>
                            <a:schemeClr val="accent4"/>
                          </a:solidFill>
                        </a:rPr>
                        <a:t>-1</a:t>
                      </a:r>
                      <a:endParaRPr lang="en-US" dirty="0"/>
                    </a:p>
                  </a:txBody>
                  <a:tcP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schemeClr>
                    </a:solidFill>
                  </a:tcPr>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solidFill>
                            <a:srgbClr val="000000"/>
                          </a:solidFill>
                          <a:latin typeface="Verdana" pitchFamily="34" charset="0"/>
                          <a:ea typeface="Verdana" pitchFamily="34" charset="0"/>
                          <a:cs typeface="Verdana" pitchFamily="34" charset="0"/>
                        </a:rPr>
                        <a:t>Si</a:t>
                      </a:r>
                      <a:r>
                        <a:rPr lang="en-US" b="0" baseline="-25000" dirty="0">
                          <a:solidFill>
                            <a:srgbClr val="000000"/>
                          </a:solidFill>
                          <a:latin typeface="Verdana" pitchFamily="34" charset="0"/>
                          <a:ea typeface="Verdana" pitchFamily="34" charset="0"/>
                          <a:cs typeface="Verdana" pitchFamily="34" charset="0"/>
                        </a:rPr>
                        <a:t>3</a:t>
                      </a:r>
                      <a:r>
                        <a:rPr lang="en-US" b="0" baseline="0" dirty="0">
                          <a:solidFill>
                            <a:srgbClr val="000000"/>
                          </a:solidFill>
                          <a:latin typeface="Verdana" pitchFamily="34" charset="0"/>
                          <a:ea typeface="Verdana" pitchFamily="34" charset="0"/>
                          <a:cs typeface="Verdana" pitchFamily="34" charset="0"/>
                        </a:rPr>
                        <a:t>N</a:t>
                      </a:r>
                      <a:r>
                        <a:rPr lang="en-US" b="0" baseline="-25000" dirty="0">
                          <a:solidFill>
                            <a:srgbClr val="000000"/>
                          </a:solidFill>
                          <a:latin typeface="Verdana" pitchFamily="34" charset="0"/>
                          <a:ea typeface="Verdana" pitchFamily="34" charset="0"/>
                          <a:cs typeface="Verdana" pitchFamily="34" charset="0"/>
                        </a:rPr>
                        <a:t>4</a:t>
                      </a:r>
                      <a:r>
                        <a:rPr lang="en-US" b="0" baseline="0" dirty="0">
                          <a:solidFill>
                            <a:srgbClr val="000000"/>
                          </a:solidFill>
                          <a:latin typeface="Verdana" pitchFamily="34" charset="0"/>
                          <a:ea typeface="Verdana" pitchFamily="34" charset="0"/>
                          <a:cs typeface="Verdana" pitchFamily="34" charset="0"/>
                        </a:rPr>
                        <a:t>/</a:t>
                      </a:r>
                      <a:r>
                        <a:rPr lang="en-US" b="0" baseline="0" dirty="0" err="1">
                          <a:solidFill>
                            <a:srgbClr val="000000"/>
                          </a:solidFill>
                          <a:latin typeface="Verdana" pitchFamily="34" charset="0"/>
                          <a:ea typeface="Verdana" pitchFamily="34" charset="0"/>
                          <a:cs typeface="Verdana" pitchFamily="34" charset="0"/>
                        </a:rPr>
                        <a:t>Hydex</a:t>
                      </a:r>
                      <a:endParaRPr lang="en-US" b="0" baseline="0" dirty="0">
                        <a:solidFill>
                          <a:srgbClr val="000000"/>
                        </a:solidFill>
                        <a:latin typeface="Verdana" pitchFamily="34" charset="0"/>
                        <a:ea typeface="Verdana" pitchFamily="34" charset="0"/>
                        <a:cs typeface="Verdana" pitchFamily="34" charset="0"/>
                      </a:endParaRP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latin typeface="Verdana" pitchFamily="34" charset="0"/>
                          <a:ea typeface="Verdana" pitchFamily="34" charset="0"/>
                          <a:cs typeface="Verdana" pitchFamily="34" charset="0"/>
                        </a:rPr>
                        <a:t>1x10</a:t>
                      </a:r>
                      <a:r>
                        <a:rPr lang="en-US" b="0" baseline="30000" dirty="0">
                          <a:solidFill>
                            <a:schemeClr val="tx1"/>
                          </a:solidFill>
                          <a:latin typeface="Verdana" pitchFamily="34" charset="0"/>
                          <a:ea typeface="Verdana" pitchFamily="34" charset="0"/>
                          <a:cs typeface="Verdana" pitchFamily="34" charset="0"/>
                        </a:rPr>
                        <a:t>-2 </a:t>
                      </a:r>
                      <a:r>
                        <a:rPr lang="en-US" b="0" baseline="0" dirty="0">
                          <a:solidFill>
                            <a:schemeClr val="tx1"/>
                          </a:solidFill>
                          <a:latin typeface="Verdana" pitchFamily="34" charset="0"/>
                          <a:ea typeface="Verdana" pitchFamily="34" charset="0"/>
                          <a:cs typeface="Verdana" pitchFamily="34" charset="0"/>
                        </a:rPr>
                        <a:t>cm</a:t>
                      </a:r>
                      <a:r>
                        <a:rPr lang="en-US" b="0" baseline="30000" dirty="0">
                          <a:solidFill>
                            <a:schemeClr val="tx1"/>
                          </a:solidFill>
                          <a:latin typeface="Verdana" pitchFamily="34" charset="0"/>
                          <a:ea typeface="Verdana" pitchFamily="34" charset="0"/>
                          <a:cs typeface="Verdana" pitchFamily="34" charset="0"/>
                        </a:rPr>
                        <a:t>-1</a:t>
                      </a:r>
                      <a:endParaRPr lang="en-US" dirty="0">
                        <a:solidFill>
                          <a:schemeClr val="tx1"/>
                        </a:solidFill>
                        <a:latin typeface="Verdana" pitchFamily="34" charset="0"/>
                        <a:ea typeface="Verdana" pitchFamily="34" charset="0"/>
                        <a:cs typeface="Verdana" pitchFamily="34" charset="0"/>
                      </a:endParaRPr>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70840">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b="0" dirty="0">
                          <a:solidFill>
                            <a:srgbClr val="000000"/>
                          </a:solidFill>
                        </a:rPr>
                        <a:t>Polymers</a:t>
                      </a:r>
                    </a:p>
                  </a:txBody>
                  <a:tcP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75000"/>
                      </a:schemeClr>
                    </a:solidFill>
                  </a:tcPr>
                </a:tc>
                <a:tc>
                  <a:txBody>
                    <a:bodyPr/>
                    <a:lstStyle>
                      <a:defPPr>
                        <a:defRPr lang="en-US"/>
                      </a:defPPr>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1x10</a:t>
                      </a:r>
                      <a:r>
                        <a:rPr lang="en-US" b="0" baseline="30000" dirty="0">
                          <a:solidFill>
                            <a:schemeClr val="tx1"/>
                          </a:solidFill>
                        </a:rPr>
                        <a:t>-1 </a:t>
                      </a:r>
                      <a:r>
                        <a:rPr lang="en-US" b="0" baseline="0" dirty="0">
                          <a:solidFill>
                            <a:schemeClr val="tx1"/>
                          </a:solidFill>
                        </a:rPr>
                        <a:t>cm</a:t>
                      </a:r>
                      <a:r>
                        <a:rPr lang="en-US" b="0" baseline="30000" dirty="0">
                          <a:solidFill>
                            <a:schemeClr val="tx1"/>
                          </a:solidFill>
                        </a:rPr>
                        <a:t>-1</a:t>
                      </a:r>
                      <a:endParaRPr lang="en-US" baseline="0" dirty="0">
                        <a:solidFill>
                          <a:schemeClr val="tx1"/>
                        </a:solidFill>
                      </a:endParaRPr>
                    </a:p>
                  </a:txBody>
                  <a:tcP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7"/>
                  </a:ext>
                </a:extLst>
              </a:tr>
            </a:tbl>
          </a:graphicData>
        </a:graphic>
      </p:graphicFrame>
      <p:sp>
        <p:nvSpPr>
          <p:cNvPr id="17" name="Text Box 16">
            <a:extLst>
              <a:ext uri="{FF2B5EF4-FFF2-40B4-BE49-F238E27FC236}">
                <a16:creationId xmlns:a16="http://schemas.microsoft.com/office/drawing/2014/main" id="{D477A060-7A2C-4CA0-985D-72CA07E2C5D5}"/>
              </a:ext>
            </a:extLst>
          </p:cNvPr>
          <p:cNvSpPr txBox="1">
            <a:spLocks noChangeArrowheads="1"/>
          </p:cNvSpPr>
          <p:nvPr/>
        </p:nvSpPr>
        <p:spPr bwMode="auto">
          <a:xfrm>
            <a:off x="101153" y="886103"/>
            <a:ext cx="11694510" cy="369332"/>
          </a:xfrm>
          <a:prstGeom prst="rect">
            <a:avLst/>
          </a:prstGeom>
          <a:noFill/>
          <a:ln w="9525">
            <a:noFill/>
            <a:miter lim="800000"/>
            <a:headEnd/>
            <a:tailEnd/>
          </a:ln>
        </p:spPr>
        <p:txBody>
          <a:bodyPr wrap="square">
            <a:spAutoFit/>
          </a:bodyPr>
          <a:lstStyle/>
          <a:p>
            <a:pPr>
              <a:spcBef>
                <a:spcPct val="50000"/>
              </a:spcBef>
            </a:pPr>
            <a:r>
              <a:rPr lang="en-US" dirty="0"/>
              <a:t>Cavities enable stable oscillators. </a:t>
            </a:r>
            <a:r>
              <a:rPr lang="en-US" b="1" dirty="0"/>
              <a:t>Q-factor</a:t>
            </a:r>
            <a:r>
              <a:rPr lang="en-US" dirty="0"/>
              <a:t> of a cavity is ultimately determined by the material attenuation  </a:t>
            </a:r>
            <a:r>
              <a:rPr lang="en-US" dirty="0">
                <a:latin typeface="Symbol" pitchFamily="18" charset="2"/>
              </a:rPr>
              <a:t>a:</a:t>
            </a:r>
          </a:p>
        </p:txBody>
      </p:sp>
      <p:pic>
        <p:nvPicPr>
          <p:cNvPr id="2" name="Picture 1">
            <a:extLst>
              <a:ext uri="{FF2B5EF4-FFF2-40B4-BE49-F238E27FC236}">
                <a16:creationId xmlns:a16="http://schemas.microsoft.com/office/drawing/2014/main" id="{ECFA537D-3FF4-4C3C-AEFA-ADA026B09D75}"/>
              </a:ext>
            </a:extLst>
          </p:cNvPr>
          <p:cNvPicPr>
            <a:picLocks noChangeAspect="1"/>
          </p:cNvPicPr>
          <p:nvPr/>
        </p:nvPicPr>
        <p:blipFill>
          <a:blip r:embed="rId6"/>
          <a:stretch>
            <a:fillRect/>
          </a:stretch>
        </p:blipFill>
        <p:spPr>
          <a:xfrm>
            <a:off x="4145161" y="1373848"/>
            <a:ext cx="3222290" cy="2416718"/>
          </a:xfrm>
          <a:prstGeom prst="rect">
            <a:avLst/>
          </a:prstGeom>
        </p:spPr>
      </p:pic>
    </p:spTree>
    <p:extLst>
      <p:ext uri="{BB962C8B-B14F-4D97-AF65-F5344CB8AC3E}">
        <p14:creationId xmlns:p14="http://schemas.microsoft.com/office/powerpoint/2010/main" val="3194177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2D91CF-F8B7-4FA6-8F67-C1BFB52387D2}"/>
              </a:ext>
            </a:extLst>
          </p:cNvPr>
          <p:cNvSpPr>
            <a:spLocks noGrp="1"/>
          </p:cNvSpPr>
          <p:nvPr>
            <p:ph type="title"/>
          </p:nvPr>
        </p:nvSpPr>
        <p:spPr/>
        <p:txBody>
          <a:bodyPr/>
          <a:lstStyle/>
          <a:p>
            <a:r>
              <a:rPr lang="en-US" dirty="0"/>
              <a:t>Attenuation of the material</a:t>
            </a:r>
          </a:p>
        </p:txBody>
      </p:sp>
      <p:pic>
        <p:nvPicPr>
          <p:cNvPr id="4" name="Picture 5" descr="bands">
            <a:extLst>
              <a:ext uri="{FF2B5EF4-FFF2-40B4-BE49-F238E27FC236}">
                <a16:creationId xmlns:a16="http://schemas.microsoft.com/office/drawing/2014/main" id="{87DB6E5E-DCB2-4707-9DB5-5F6E250AE6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88" y="1201209"/>
            <a:ext cx="150018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a:extLst>
              <a:ext uri="{FF2B5EF4-FFF2-40B4-BE49-F238E27FC236}">
                <a16:creationId xmlns:a16="http://schemas.microsoft.com/office/drawing/2014/main" id="{511FDC0B-08B6-4525-B931-B6CCDEC3BD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2938" y="2382309"/>
            <a:ext cx="2676525"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566EF2AA-7D79-4C9D-94A7-596EC8D9CF97}"/>
              </a:ext>
            </a:extLst>
          </p:cNvPr>
          <p:cNvSpPr>
            <a:spLocks noChangeArrowheads="1"/>
          </p:cNvSpPr>
          <p:nvPr/>
        </p:nvSpPr>
        <p:spPr bwMode="auto">
          <a:xfrm>
            <a:off x="-120650" y="5290222"/>
            <a:ext cx="5791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i="1" dirty="0">
                <a:latin typeface="Arial Narrow" panose="020B0606020202030204" pitchFamily="34" charset="0"/>
              </a:rPr>
              <a:t>M. Sparks and L. J. Sham,  Phys. Rev. B 8, 3037 (1973)</a:t>
            </a:r>
          </a:p>
        </p:txBody>
      </p:sp>
      <p:sp>
        <p:nvSpPr>
          <p:cNvPr id="7" name="Rectangle 8">
            <a:extLst>
              <a:ext uri="{FF2B5EF4-FFF2-40B4-BE49-F238E27FC236}">
                <a16:creationId xmlns:a16="http://schemas.microsoft.com/office/drawing/2014/main" id="{6DC419A1-F0D7-43FE-A24D-BE3C873DC13D}"/>
              </a:ext>
            </a:extLst>
          </p:cNvPr>
          <p:cNvSpPr>
            <a:spLocks noChangeArrowheads="1"/>
          </p:cNvSpPr>
          <p:nvPr/>
        </p:nvSpPr>
        <p:spPr bwMode="auto">
          <a:xfrm>
            <a:off x="306388" y="4241272"/>
            <a:ext cx="51308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a:latin typeface="Arial Narrow" panose="020B0606020202030204" pitchFamily="34" charset="0"/>
              </a:rPr>
              <a:t>The multiphonon absorption occurs due to </a:t>
            </a:r>
          </a:p>
          <a:p>
            <a:pPr eaLnBrk="1" hangingPunct="1"/>
            <a:r>
              <a:rPr lang="en-US" altLang="en-US">
                <a:latin typeface="Arial Narrow" panose="020B0606020202030204" pitchFamily="34" charset="0"/>
              </a:rPr>
              <a:t>unharmonicity of internal vibrational modes </a:t>
            </a:r>
          </a:p>
          <a:p>
            <a:pPr eaLnBrk="1" hangingPunct="1"/>
            <a:r>
              <a:rPr lang="en-US" altLang="en-US">
                <a:latin typeface="Arial Narrow" panose="020B0606020202030204" pitchFamily="34" charset="0"/>
              </a:rPr>
              <a:t>of an ideal crystalline lattice</a:t>
            </a:r>
          </a:p>
        </p:txBody>
      </p:sp>
      <p:pic>
        <p:nvPicPr>
          <p:cNvPr id="8" name="Picture 9">
            <a:extLst>
              <a:ext uri="{FF2B5EF4-FFF2-40B4-BE49-F238E27FC236}">
                <a16:creationId xmlns:a16="http://schemas.microsoft.com/office/drawing/2014/main" id="{D6E2C707-1709-469C-8A60-FC60D92E9E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5563" y="3452284"/>
            <a:ext cx="2681287"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a:extLst>
              <a:ext uri="{FF2B5EF4-FFF2-40B4-BE49-F238E27FC236}">
                <a16:creationId xmlns:a16="http://schemas.microsoft.com/office/drawing/2014/main" id="{338871AE-70F6-4C0C-A0F4-B3A16558C4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4950" y="1005947"/>
            <a:ext cx="26035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1">
            <a:extLst>
              <a:ext uri="{FF2B5EF4-FFF2-40B4-BE49-F238E27FC236}">
                <a16:creationId xmlns:a16="http://schemas.microsoft.com/office/drawing/2014/main" id="{FF336580-52AB-4A36-91C7-2F9DAFBFDEE6}"/>
              </a:ext>
            </a:extLst>
          </p:cNvPr>
          <p:cNvSpPr>
            <a:spLocks noChangeArrowheads="1"/>
          </p:cNvSpPr>
          <p:nvPr/>
        </p:nvSpPr>
        <p:spPr bwMode="auto">
          <a:xfrm>
            <a:off x="2763007" y="2380722"/>
            <a:ext cx="23249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dirty="0">
                <a:latin typeface="Arial Narrow" panose="020B0606020202030204" pitchFamily="34" charset="0"/>
              </a:rPr>
              <a:t>F. </a:t>
            </a:r>
            <a:r>
              <a:rPr lang="en-US" altLang="en-US" sz="1200" dirty="0" err="1">
                <a:latin typeface="Arial Narrow" panose="020B0606020202030204" pitchFamily="34" charset="0"/>
              </a:rPr>
              <a:t>Urbach</a:t>
            </a:r>
            <a:r>
              <a:rPr lang="en-US" altLang="en-US" sz="1200" dirty="0">
                <a:latin typeface="Arial Narrow" panose="020B0606020202030204" pitchFamily="34" charset="0"/>
              </a:rPr>
              <a:t>, </a:t>
            </a:r>
            <a:r>
              <a:rPr lang="en-US" altLang="en-US" sz="1200" i="1" dirty="0">
                <a:latin typeface="Arial Narrow" panose="020B0606020202030204" pitchFamily="34" charset="0"/>
              </a:rPr>
              <a:t>Phys. Rev. </a:t>
            </a:r>
            <a:r>
              <a:rPr lang="en-US" altLang="en-US" sz="1200" dirty="0">
                <a:latin typeface="Arial Narrow" panose="020B0606020202030204" pitchFamily="34" charset="0"/>
              </a:rPr>
              <a:t>92, 1324 (1953)</a:t>
            </a:r>
          </a:p>
        </p:txBody>
      </p:sp>
      <p:sp>
        <p:nvSpPr>
          <p:cNvPr id="11" name="Rectangle 12">
            <a:extLst>
              <a:ext uri="{FF2B5EF4-FFF2-40B4-BE49-F238E27FC236}">
                <a16:creationId xmlns:a16="http://schemas.microsoft.com/office/drawing/2014/main" id="{62376CD0-5EEA-495F-9CDA-0CCFEEFB730E}"/>
              </a:ext>
            </a:extLst>
          </p:cNvPr>
          <p:cNvSpPr>
            <a:spLocks noChangeArrowheads="1"/>
          </p:cNvSpPr>
          <p:nvPr/>
        </p:nvSpPr>
        <p:spPr bwMode="auto">
          <a:xfrm>
            <a:off x="1538288" y="1612372"/>
            <a:ext cx="6350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latin typeface="Arial Narrow" panose="020B0606020202030204" pitchFamily="34" charset="0"/>
              </a:rPr>
              <a:t>The density of states is not zero at the band edge.</a:t>
            </a:r>
          </a:p>
          <a:p>
            <a:pPr eaLnBrk="1" hangingPunct="1"/>
            <a:r>
              <a:rPr lang="en-US" altLang="en-US" dirty="0">
                <a:latin typeface="Arial Narrow" panose="020B0606020202030204" pitchFamily="34" charset="0"/>
              </a:rPr>
              <a:t>There are always band tails in non ideal crystals.</a:t>
            </a:r>
          </a:p>
        </p:txBody>
      </p:sp>
      <p:pic>
        <p:nvPicPr>
          <p:cNvPr id="12" name="Picture 11">
            <a:extLst>
              <a:ext uri="{FF2B5EF4-FFF2-40B4-BE49-F238E27FC236}">
                <a16:creationId xmlns:a16="http://schemas.microsoft.com/office/drawing/2014/main" id="{576EB778-84CF-41AB-9D76-6A355C8749BF}"/>
              </a:ext>
            </a:extLst>
          </p:cNvPr>
          <p:cNvPicPr>
            <a:picLocks noChangeAspect="1"/>
          </p:cNvPicPr>
          <p:nvPr/>
        </p:nvPicPr>
        <p:blipFill>
          <a:blip r:embed="rId6"/>
          <a:stretch>
            <a:fillRect/>
          </a:stretch>
        </p:blipFill>
        <p:spPr>
          <a:xfrm>
            <a:off x="8685213" y="2023534"/>
            <a:ext cx="3297746" cy="1207563"/>
          </a:xfrm>
          <a:prstGeom prst="rect">
            <a:avLst/>
          </a:prstGeom>
        </p:spPr>
      </p:pic>
      <p:sp>
        <p:nvSpPr>
          <p:cNvPr id="13" name="Rectangle 12">
            <a:extLst>
              <a:ext uri="{FF2B5EF4-FFF2-40B4-BE49-F238E27FC236}">
                <a16:creationId xmlns:a16="http://schemas.microsoft.com/office/drawing/2014/main" id="{B2ECD440-4569-4FFF-A685-7325E43B5CD8}"/>
              </a:ext>
            </a:extLst>
          </p:cNvPr>
          <p:cNvSpPr>
            <a:spLocks noChangeArrowheads="1"/>
          </p:cNvSpPr>
          <p:nvPr/>
        </p:nvSpPr>
        <p:spPr bwMode="auto">
          <a:xfrm>
            <a:off x="8517488" y="1005947"/>
            <a:ext cx="358349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latin typeface="Arial Narrow" panose="020B0606020202030204" pitchFamily="34" charset="0"/>
              </a:rPr>
              <a:t>In the center  of the transparency window the attenuation is given by the impurities and  scattering</a:t>
            </a:r>
          </a:p>
        </p:txBody>
      </p:sp>
      <p:sp>
        <p:nvSpPr>
          <p:cNvPr id="14" name="Rectangle 13">
            <a:extLst>
              <a:ext uri="{FF2B5EF4-FFF2-40B4-BE49-F238E27FC236}">
                <a16:creationId xmlns:a16="http://schemas.microsoft.com/office/drawing/2014/main" id="{5029A59B-7F0C-4EB5-B739-091817C8EAE7}"/>
              </a:ext>
            </a:extLst>
          </p:cNvPr>
          <p:cNvSpPr>
            <a:spLocks noChangeArrowheads="1"/>
          </p:cNvSpPr>
          <p:nvPr/>
        </p:nvSpPr>
        <p:spPr bwMode="auto">
          <a:xfrm>
            <a:off x="8323803" y="3539369"/>
            <a:ext cx="35834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dirty="0">
                <a:latin typeface="Arial Narrow" panose="020B0606020202030204" pitchFamily="34" charset="0"/>
              </a:rPr>
              <a:t>Surface scattering is the leading effect in crystalline cavities</a:t>
            </a:r>
          </a:p>
        </p:txBody>
      </p:sp>
      <p:pic>
        <p:nvPicPr>
          <p:cNvPr id="15" name="Picture 14">
            <a:extLst>
              <a:ext uri="{FF2B5EF4-FFF2-40B4-BE49-F238E27FC236}">
                <a16:creationId xmlns:a16="http://schemas.microsoft.com/office/drawing/2014/main" id="{64C50C59-5974-463E-A5AE-E11DF2BF18D1}"/>
              </a:ext>
            </a:extLst>
          </p:cNvPr>
          <p:cNvPicPr>
            <a:picLocks noChangeAspect="1"/>
          </p:cNvPicPr>
          <p:nvPr/>
        </p:nvPicPr>
        <p:blipFill>
          <a:blip r:embed="rId7"/>
          <a:stretch>
            <a:fillRect/>
          </a:stretch>
        </p:blipFill>
        <p:spPr>
          <a:xfrm>
            <a:off x="8517488" y="4316150"/>
            <a:ext cx="3224363" cy="853508"/>
          </a:xfrm>
          <a:prstGeom prst="rect">
            <a:avLst/>
          </a:prstGeom>
        </p:spPr>
      </p:pic>
      <p:sp>
        <p:nvSpPr>
          <p:cNvPr id="16" name="Text Box 9">
            <a:extLst>
              <a:ext uri="{FF2B5EF4-FFF2-40B4-BE49-F238E27FC236}">
                <a16:creationId xmlns:a16="http://schemas.microsoft.com/office/drawing/2014/main" id="{E76B9FC2-1C1C-47D9-A29E-18F86246ED19}"/>
              </a:ext>
            </a:extLst>
          </p:cNvPr>
          <p:cNvSpPr txBox="1">
            <a:spLocks noChangeArrowheads="1"/>
          </p:cNvSpPr>
          <p:nvPr/>
        </p:nvSpPr>
        <p:spPr bwMode="auto">
          <a:xfrm>
            <a:off x="8353436" y="5300108"/>
            <a:ext cx="39116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200" i="1" dirty="0"/>
              <a:t>M.L </a:t>
            </a:r>
            <a:r>
              <a:rPr lang="en-US" altLang="en-US" sz="1200" i="1" dirty="0" err="1"/>
              <a:t>Gorodetsky</a:t>
            </a:r>
            <a:r>
              <a:rPr lang="en-US" altLang="en-US" sz="1200" i="1" dirty="0"/>
              <a:t> et al., Opt. Lett. 21, 453 (1996);</a:t>
            </a:r>
          </a:p>
          <a:p>
            <a:pPr eaLnBrk="1" hangingPunct="1">
              <a:spcBef>
                <a:spcPct val="50000"/>
              </a:spcBef>
            </a:pPr>
            <a:r>
              <a:rPr lang="en-US" altLang="en-US" sz="1200" i="1" dirty="0"/>
              <a:t>D.W. </a:t>
            </a:r>
            <a:r>
              <a:rPr lang="en-US" altLang="en-US" sz="1200" i="1" dirty="0" err="1"/>
              <a:t>Vernooy</a:t>
            </a:r>
            <a:r>
              <a:rPr lang="en-US" altLang="en-US" sz="1200" i="1" dirty="0"/>
              <a:t> et al., Opt. Lett.23, 247 (1998);</a:t>
            </a:r>
          </a:p>
          <a:p>
            <a:pPr eaLnBrk="1" hangingPunct="1">
              <a:spcBef>
                <a:spcPct val="50000"/>
              </a:spcBef>
            </a:pPr>
            <a:r>
              <a:rPr lang="en-US" altLang="en-US" sz="1200" i="1" dirty="0"/>
              <a:t>L. </a:t>
            </a:r>
            <a:r>
              <a:rPr lang="en-US" altLang="en-US" sz="1200" i="1" dirty="0" err="1"/>
              <a:t>Collot</a:t>
            </a:r>
            <a:r>
              <a:rPr lang="en-US" altLang="en-US" sz="1200" i="1" dirty="0"/>
              <a:t> et al., </a:t>
            </a:r>
            <a:r>
              <a:rPr lang="en-US" altLang="en-US" sz="1200" i="1" dirty="0" err="1"/>
              <a:t>Europhys</a:t>
            </a:r>
            <a:r>
              <a:rPr lang="en-US" altLang="en-US" sz="1200" i="1" dirty="0"/>
              <a:t>. Lett. 23, 327 (1993);</a:t>
            </a:r>
          </a:p>
          <a:p>
            <a:pPr eaLnBrk="1" hangingPunct="1">
              <a:spcBef>
                <a:spcPct val="50000"/>
              </a:spcBef>
            </a:pPr>
            <a:r>
              <a:rPr lang="en-US" altLang="en-US" sz="1200" i="1" dirty="0"/>
              <a:t>V.B. </a:t>
            </a:r>
            <a:r>
              <a:rPr lang="en-US" altLang="en-US" sz="1200" i="1" dirty="0" err="1"/>
              <a:t>Braginsky</a:t>
            </a:r>
            <a:r>
              <a:rPr lang="en-US" altLang="en-US" sz="1200" i="1" dirty="0"/>
              <a:t> et al., Phys. Lett. A 137, 393 (1989).  </a:t>
            </a:r>
          </a:p>
        </p:txBody>
      </p:sp>
    </p:spTree>
    <p:extLst>
      <p:ext uri="{BB962C8B-B14F-4D97-AF65-F5344CB8AC3E}">
        <p14:creationId xmlns:p14="http://schemas.microsoft.com/office/powerpoint/2010/main" val="1537847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F62BFA-366F-43BE-A6E4-FD14BB058A01}"/>
              </a:ext>
            </a:extLst>
          </p:cNvPr>
          <p:cNvSpPr>
            <a:spLocks noGrp="1"/>
          </p:cNvSpPr>
          <p:nvPr>
            <p:ph type="title"/>
          </p:nvPr>
        </p:nvSpPr>
        <p:spPr/>
        <p:txBody>
          <a:bodyPr/>
          <a:lstStyle/>
          <a:p>
            <a:r>
              <a:rPr lang="en-US" dirty="0"/>
              <a:t>Variety of the solid state WGMRs (early results)</a:t>
            </a:r>
          </a:p>
        </p:txBody>
      </p:sp>
      <p:pic>
        <p:nvPicPr>
          <p:cNvPr id="4" name="Picture 3">
            <a:extLst>
              <a:ext uri="{FF2B5EF4-FFF2-40B4-BE49-F238E27FC236}">
                <a16:creationId xmlns:a16="http://schemas.microsoft.com/office/drawing/2014/main" id="{30CDA733-437F-4F09-B291-5CD2A06A4A4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2103" y="2616062"/>
            <a:ext cx="153828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4">
            <a:extLst>
              <a:ext uri="{FF2B5EF4-FFF2-40B4-BE49-F238E27FC236}">
                <a16:creationId xmlns:a16="http://schemas.microsoft.com/office/drawing/2014/main" id="{35AA7C87-8B07-4B38-AFC4-C048CB75BE47}"/>
              </a:ext>
            </a:extLst>
          </p:cNvPr>
          <p:cNvSpPr txBox="1">
            <a:spLocks noChangeArrowheads="1"/>
          </p:cNvSpPr>
          <p:nvPr/>
        </p:nvSpPr>
        <p:spPr bwMode="auto">
          <a:xfrm>
            <a:off x="529703" y="3465375"/>
            <a:ext cx="2019300"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en-US" sz="1000">
                <a:solidFill>
                  <a:srgbClr val="003893"/>
                </a:solidFill>
              </a:rPr>
              <a:t>CaF</a:t>
            </a:r>
            <a:r>
              <a:rPr lang="en-US" altLang="en-US" sz="1000" baseline="-25000">
                <a:solidFill>
                  <a:srgbClr val="003893"/>
                </a:solidFill>
              </a:rPr>
              <a:t>2</a:t>
            </a:r>
            <a:r>
              <a:rPr lang="en-US" altLang="en-US" sz="1000">
                <a:solidFill>
                  <a:srgbClr val="003893"/>
                </a:solidFill>
              </a:rPr>
              <a:t>: Savchenkov et al, PRA </a:t>
            </a:r>
            <a:r>
              <a:rPr lang="en-US" altLang="en-US" sz="1000" b="1">
                <a:solidFill>
                  <a:srgbClr val="003893"/>
                </a:solidFill>
              </a:rPr>
              <a:t>70</a:t>
            </a:r>
            <a:r>
              <a:rPr lang="en-US" altLang="en-US" sz="1000">
                <a:solidFill>
                  <a:srgbClr val="003893"/>
                </a:solidFill>
              </a:rPr>
              <a:t>, 051804 (2004); OE </a:t>
            </a:r>
            <a:r>
              <a:rPr lang="en-US" altLang="en-US" sz="1000" b="1">
                <a:solidFill>
                  <a:srgbClr val="003893"/>
                </a:solidFill>
              </a:rPr>
              <a:t>15</a:t>
            </a:r>
            <a:r>
              <a:rPr lang="en-US" altLang="en-US" sz="1000">
                <a:solidFill>
                  <a:srgbClr val="003893"/>
                </a:solidFill>
              </a:rPr>
              <a:t>, 6768 (2007). </a:t>
            </a:r>
          </a:p>
        </p:txBody>
      </p:sp>
      <p:pic>
        <p:nvPicPr>
          <p:cNvPr id="6" name="Picture 6">
            <a:extLst>
              <a:ext uri="{FF2B5EF4-FFF2-40B4-BE49-F238E27FC236}">
                <a16:creationId xmlns:a16="http://schemas.microsoft.com/office/drawing/2014/main" id="{E0C6C9E8-8D09-4D36-8437-D333B74A336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703" y="4448037"/>
            <a:ext cx="112871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Text Box 7">
            <a:extLst>
              <a:ext uri="{FF2B5EF4-FFF2-40B4-BE49-F238E27FC236}">
                <a16:creationId xmlns:a16="http://schemas.microsoft.com/office/drawing/2014/main" id="{F502FD8C-5C94-4462-84B0-020B4987DBA9}"/>
              </a:ext>
            </a:extLst>
          </p:cNvPr>
          <p:cNvSpPr txBox="1">
            <a:spLocks noChangeArrowheads="1"/>
          </p:cNvSpPr>
          <p:nvPr/>
        </p:nvSpPr>
        <p:spPr bwMode="auto">
          <a:xfrm>
            <a:off x="377303" y="5802175"/>
            <a:ext cx="1281112"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875"/>
              </a:spcBef>
              <a:buClr>
                <a:srgbClr val="000000"/>
              </a:buClr>
              <a:buSzPct val="100000"/>
              <a:buFont typeface="Times New Roman" panose="02020603050405020304" pitchFamily="18" charset="0"/>
              <a:buNone/>
            </a:pPr>
            <a:r>
              <a:rPr lang="en-US" altLang="en-US" sz="1000">
                <a:solidFill>
                  <a:srgbClr val="003893"/>
                </a:solidFill>
              </a:rPr>
              <a:t>Grudinin et al Opt. Commun. 265, 33-38 (2006).</a:t>
            </a:r>
            <a:endParaRPr lang="en-US" altLang="en-US" sz="1400">
              <a:solidFill>
                <a:srgbClr val="003893"/>
              </a:solidFill>
              <a:latin typeface="Garamond" panose="02020404030301010803" pitchFamily="18" charset="0"/>
            </a:endParaRPr>
          </a:p>
        </p:txBody>
      </p:sp>
      <p:pic>
        <p:nvPicPr>
          <p:cNvPr id="8" name="Picture 8">
            <a:extLst>
              <a:ext uri="{FF2B5EF4-FFF2-40B4-BE49-F238E27FC236}">
                <a16:creationId xmlns:a16="http://schemas.microsoft.com/office/drawing/2014/main" id="{A5EFCA83-83C5-46B8-9AEB-0248E939354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9703" y="2627175"/>
            <a:ext cx="1109662"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Rectangle 9">
            <a:extLst>
              <a:ext uri="{FF2B5EF4-FFF2-40B4-BE49-F238E27FC236}">
                <a16:creationId xmlns:a16="http://schemas.microsoft.com/office/drawing/2014/main" id="{2ECF9C7C-A576-4881-B053-85E2F62CC67D}"/>
              </a:ext>
            </a:extLst>
          </p:cNvPr>
          <p:cNvSpPr>
            <a:spLocks noChangeArrowheads="1"/>
          </p:cNvSpPr>
          <p:nvPr/>
        </p:nvSpPr>
        <p:spPr bwMode="auto">
          <a:xfrm>
            <a:off x="4149203" y="3595550"/>
            <a:ext cx="1676400"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en-US" sz="1000">
                <a:solidFill>
                  <a:srgbClr val="003893"/>
                </a:solidFill>
              </a:rPr>
              <a:t>CaF</a:t>
            </a:r>
            <a:r>
              <a:rPr lang="en-US" altLang="en-US" sz="1000" baseline="-25000">
                <a:solidFill>
                  <a:srgbClr val="003893"/>
                </a:solidFill>
              </a:rPr>
              <a:t>2</a:t>
            </a:r>
            <a:r>
              <a:rPr lang="en-US" altLang="en-US" sz="1000">
                <a:solidFill>
                  <a:srgbClr val="003893"/>
                </a:solidFill>
              </a:rPr>
              <a:t> Q</a:t>
            </a:r>
            <a:r>
              <a:rPr lang="en-US" altLang="en-US" sz="1000" baseline="-25000">
                <a:solidFill>
                  <a:srgbClr val="003893"/>
                </a:solidFill>
              </a:rPr>
              <a:t>m</a:t>
            </a:r>
            <a:r>
              <a:rPr lang="en-US" altLang="en-US" sz="1000">
                <a:solidFill>
                  <a:srgbClr val="003893"/>
                </a:solidFill>
              </a:rPr>
              <a:t>&gt;10</a:t>
            </a:r>
            <a:r>
              <a:rPr lang="en-US" altLang="en-US" sz="1000" baseline="30000">
                <a:solidFill>
                  <a:srgbClr val="003893"/>
                </a:solidFill>
              </a:rPr>
              <a:t>5</a:t>
            </a:r>
            <a:r>
              <a:rPr lang="en-US" altLang="en-US" sz="1000">
                <a:solidFill>
                  <a:srgbClr val="003893"/>
                </a:solidFill>
              </a:rPr>
              <a:t>: J. Hofer, A. Schliesser, P. Del’Haye, and T. Kippenberg (CLEO’09)</a:t>
            </a:r>
          </a:p>
        </p:txBody>
      </p:sp>
      <p:pic>
        <p:nvPicPr>
          <p:cNvPr id="10" name="Picture 10">
            <a:extLst>
              <a:ext uri="{FF2B5EF4-FFF2-40B4-BE49-F238E27FC236}">
                <a16:creationId xmlns:a16="http://schemas.microsoft.com/office/drawing/2014/main" id="{14BF9DA0-4FC6-4F04-8F6E-49D13382CD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3740" y="4676637"/>
            <a:ext cx="154305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1" name="Rectangle 12">
            <a:extLst>
              <a:ext uri="{FF2B5EF4-FFF2-40B4-BE49-F238E27FC236}">
                <a16:creationId xmlns:a16="http://schemas.microsoft.com/office/drawing/2014/main" id="{34B67DD7-AB2F-4989-BA2A-AD5D2F17FAFE}"/>
              </a:ext>
            </a:extLst>
          </p:cNvPr>
          <p:cNvSpPr>
            <a:spLocks noChangeArrowheads="1"/>
          </p:cNvSpPr>
          <p:nvPr/>
        </p:nvSpPr>
        <p:spPr bwMode="auto">
          <a:xfrm>
            <a:off x="2220390" y="5616437"/>
            <a:ext cx="1676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en-US" sz="1000">
                <a:solidFill>
                  <a:srgbClr val="003893"/>
                </a:solidFill>
              </a:rPr>
              <a:t>LN WGM resonator, </a:t>
            </a:r>
          </a:p>
          <a:p>
            <a:pPr eaLnBrk="1" hangingPunct="1">
              <a:buClr>
                <a:srgbClr val="000000"/>
              </a:buClr>
              <a:buSzPct val="100000"/>
              <a:buFont typeface="Times New Roman" panose="02020603050405020304" pitchFamily="18" charset="0"/>
              <a:buNone/>
            </a:pPr>
            <a:r>
              <a:rPr lang="en-US" altLang="en-US" sz="1000">
                <a:solidFill>
                  <a:srgbClr val="003893"/>
                </a:solidFill>
              </a:rPr>
              <a:t>D. Haertle, </a:t>
            </a:r>
            <a:r>
              <a:rPr lang="de-DE" altLang="en-US" sz="1000">
                <a:solidFill>
                  <a:srgbClr val="003893"/>
                </a:solidFill>
              </a:rPr>
              <a:t>T. Beckmann, J. Schwesyg, S. Hermann, A. Zimmermann, K. Buse </a:t>
            </a:r>
          </a:p>
          <a:p>
            <a:pPr eaLnBrk="1" hangingPunct="1">
              <a:buClr>
                <a:srgbClr val="000000"/>
              </a:buClr>
              <a:buSzPct val="100000"/>
              <a:buFont typeface="Times New Roman" panose="02020603050405020304" pitchFamily="18" charset="0"/>
              <a:buNone/>
            </a:pPr>
            <a:r>
              <a:rPr lang="en-US" altLang="en-US" sz="1000">
                <a:solidFill>
                  <a:srgbClr val="003893"/>
                </a:solidFill>
              </a:rPr>
              <a:t>Photonics West 2009</a:t>
            </a:r>
          </a:p>
        </p:txBody>
      </p:sp>
      <p:pic>
        <p:nvPicPr>
          <p:cNvPr id="12" name="Picture 13">
            <a:extLst>
              <a:ext uri="{FF2B5EF4-FFF2-40B4-BE49-F238E27FC236}">
                <a16:creationId xmlns:a16="http://schemas.microsoft.com/office/drawing/2014/main" id="{07E9FB3F-F105-4258-AE5D-ACE5CA27904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87115" y="2627175"/>
            <a:ext cx="121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3" name="Rectangle 14">
            <a:extLst>
              <a:ext uri="{FF2B5EF4-FFF2-40B4-BE49-F238E27FC236}">
                <a16:creationId xmlns:a16="http://schemas.microsoft.com/office/drawing/2014/main" id="{3AE2FE3D-036C-4942-B75D-50814DB6D271}"/>
              </a:ext>
            </a:extLst>
          </p:cNvPr>
          <p:cNvSpPr>
            <a:spLocks noChangeArrowheads="1"/>
          </p:cNvSpPr>
          <p:nvPr/>
        </p:nvSpPr>
        <p:spPr bwMode="auto">
          <a:xfrm>
            <a:off x="2549003" y="3595550"/>
            <a:ext cx="1600200"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en-US" sz="1000">
                <a:solidFill>
                  <a:srgbClr val="003893"/>
                </a:solidFill>
              </a:rPr>
              <a:t>LN WGM: D.A. Cohen and A.F.J. Levi, Electron. Lett. </a:t>
            </a:r>
            <a:r>
              <a:rPr lang="en-US" altLang="en-US" sz="1000" b="1">
                <a:solidFill>
                  <a:srgbClr val="003893"/>
                </a:solidFill>
              </a:rPr>
              <a:t>37</a:t>
            </a:r>
            <a:r>
              <a:rPr lang="en-US" altLang="en-US" sz="1000">
                <a:solidFill>
                  <a:srgbClr val="003893"/>
                </a:solidFill>
              </a:rPr>
              <a:t> (1) , 2001.</a:t>
            </a:r>
          </a:p>
        </p:txBody>
      </p:sp>
      <p:pic>
        <p:nvPicPr>
          <p:cNvPr id="14" name="Picture 2">
            <a:extLst>
              <a:ext uri="{FF2B5EF4-FFF2-40B4-BE49-F238E27FC236}">
                <a16:creationId xmlns:a16="http://schemas.microsoft.com/office/drawing/2014/main" id="{65B448CE-21AB-4C11-B11B-4F5313B556C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11353" y="2487475"/>
            <a:ext cx="201136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7">
            <a:extLst>
              <a:ext uri="{FF2B5EF4-FFF2-40B4-BE49-F238E27FC236}">
                <a16:creationId xmlns:a16="http://schemas.microsoft.com/office/drawing/2014/main" id="{59764F17-643A-41AF-8D8F-6C64DF6060A0}"/>
              </a:ext>
            </a:extLst>
          </p:cNvPr>
          <p:cNvSpPr>
            <a:spLocks noChangeArrowheads="1"/>
          </p:cNvSpPr>
          <p:nvPr/>
        </p:nvSpPr>
        <p:spPr bwMode="auto">
          <a:xfrm>
            <a:off x="5939903" y="3595550"/>
            <a:ext cx="2667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000">
                <a:solidFill>
                  <a:schemeClr val="tx2"/>
                </a:solidFill>
              </a:rPr>
              <a:t>MgF</a:t>
            </a:r>
            <a:r>
              <a:rPr lang="en-US" altLang="en-US" sz="1000" baseline="-25000">
                <a:solidFill>
                  <a:schemeClr val="tx2"/>
                </a:solidFill>
              </a:rPr>
              <a:t>2</a:t>
            </a:r>
            <a:r>
              <a:rPr lang="en-US" altLang="en-US" sz="1000">
                <a:solidFill>
                  <a:schemeClr val="tx2"/>
                </a:solidFill>
              </a:rPr>
              <a:t> resonator, C. Y. Wang, T. Herr, P. Del'Haye, A. Schliesser, J. Hofer, R. Holzwarth, T. W. Hänsch, N. Picqué, T. J. Kippenberg, arXiv:1109.2716</a:t>
            </a:r>
          </a:p>
        </p:txBody>
      </p:sp>
      <p:pic>
        <p:nvPicPr>
          <p:cNvPr id="16" name="Picture 3" descr="\\oewaves\dfs\Redirected Folders\amatsko\Desktop\My Documents\CONFERENCES\Conf_11\IFCS11\MgF2_comb\P4141967_small.jpg">
            <a:extLst>
              <a:ext uri="{FF2B5EF4-FFF2-40B4-BE49-F238E27FC236}">
                <a16:creationId xmlns:a16="http://schemas.microsoft.com/office/drawing/2014/main" id="{BB975264-0668-4F82-B31B-2CAA091AE1C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95240" y="4568687"/>
            <a:ext cx="1744663"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9">
            <a:extLst>
              <a:ext uri="{FF2B5EF4-FFF2-40B4-BE49-F238E27FC236}">
                <a16:creationId xmlns:a16="http://schemas.microsoft.com/office/drawing/2014/main" id="{F6597F9A-128C-4298-8D45-72D03FAD13B7}"/>
              </a:ext>
            </a:extLst>
          </p:cNvPr>
          <p:cNvSpPr>
            <a:spLocks noChangeArrowheads="1"/>
          </p:cNvSpPr>
          <p:nvPr/>
        </p:nvSpPr>
        <p:spPr bwMode="auto">
          <a:xfrm>
            <a:off x="4492103" y="5773600"/>
            <a:ext cx="1333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000">
                <a:solidFill>
                  <a:schemeClr val="tx2"/>
                </a:solidFill>
              </a:rPr>
              <a:t>MgF</a:t>
            </a:r>
            <a:r>
              <a:rPr lang="en-US" altLang="en-US" sz="1000" baseline="-25000">
                <a:solidFill>
                  <a:schemeClr val="tx2"/>
                </a:solidFill>
              </a:rPr>
              <a:t>2</a:t>
            </a:r>
            <a:r>
              <a:rPr lang="en-US" altLang="en-US" sz="1000">
                <a:solidFill>
                  <a:schemeClr val="tx2"/>
                </a:solidFill>
              </a:rPr>
              <a:t> resonator, </a:t>
            </a:r>
          </a:p>
          <a:p>
            <a:pPr eaLnBrk="1" hangingPunct="1"/>
            <a:r>
              <a:rPr lang="en-US" altLang="en-US" sz="1000">
                <a:solidFill>
                  <a:schemeClr val="tx2"/>
                </a:solidFill>
              </a:rPr>
              <a:t>OEwaves (2011)</a:t>
            </a:r>
          </a:p>
        </p:txBody>
      </p:sp>
      <p:pic>
        <p:nvPicPr>
          <p:cNvPr id="18" name="Picture 20">
            <a:extLst>
              <a:ext uri="{FF2B5EF4-FFF2-40B4-BE49-F238E27FC236}">
                <a16:creationId xmlns:a16="http://schemas.microsoft.com/office/drawing/2014/main" id="{6EB51FDA-31C4-4CF8-B8F9-D79524CDB48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11353" y="4568687"/>
            <a:ext cx="1065212" cy="105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9">
            <a:extLst>
              <a:ext uri="{FF2B5EF4-FFF2-40B4-BE49-F238E27FC236}">
                <a16:creationId xmlns:a16="http://schemas.microsoft.com/office/drawing/2014/main" id="{FCA29B2C-DEC8-4C93-B2C4-AB29BD1A416A}"/>
              </a:ext>
            </a:extLst>
          </p:cNvPr>
          <p:cNvSpPr>
            <a:spLocks noChangeArrowheads="1"/>
          </p:cNvSpPr>
          <p:nvPr/>
        </p:nvSpPr>
        <p:spPr bwMode="auto">
          <a:xfrm>
            <a:off x="5978003" y="5725975"/>
            <a:ext cx="1333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000">
                <a:solidFill>
                  <a:schemeClr val="tx2"/>
                </a:solidFill>
              </a:rPr>
              <a:t>BBO resonator, </a:t>
            </a:r>
          </a:p>
          <a:p>
            <a:pPr eaLnBrk="1" hangingPunct="1"/>
            <a:r>
              <a:rPr lang="en-US" altLang="en-US" sz="1000">
                <a:solidFill>
                  <a:schemeClr val="tx2"/>
                </a:solidFill>
              </a:rPr>
              <a:t>JPL, 2012</a:t>
            </a:r>
          </a:p>
        </p:txBody>
      </p:sp>
      <p:sp>
        <p:nvSpPr>
          <p:cNvPr id="20" name="Rectangle 19">
            <a:extLst>
              <a:ext uri="{FF2B5EF4-FFF2-40B4-BE49-F238E27FC236}">
                <a16:creationId xmlns:a16="http://schemas.microsoft.com/office/drawing/2014/main" id="{DFA905D5-9670-4D87-A75B-71D7F31B1B99}"/>
              </a:ext>
            </a:extLst>
          </p:cNvPr>
          <p:cNvSpPr>
            <a:spLocks noChangeArrowheads="1"/>
          </p:cNvSpPr>
          <p:nvPr/>
        </p:nvSpPr>
        <p:spPr bwMode="auto">
          <a:xfrm>
            <a:off x="7344840" y="5725975"/>
            <a:ext cx="1333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000">
                <a:solidFill>
                  <a:schemeClr val="tx2"/>
                </a:solidFill>
              </a:rPr>
              <a:t>SBN resonator, </a:t>
            </a:r>
          </a:p>
          <a:p>
            <a:pPr eaLnBrk="1" hangingPunct="1"/>
            <a:r>
              <a:rPr lang="en-US" altLang="en-US" sz="1000">
                <a:solidFill>
                  <a:schemeClr val="tx2"/>
                </a:solidFill>
              </a:rPr>
              <a:t>OEwaves (2012)</a:t>
            </a:r>
          </a:p>
        </p:txBody>
      </p:sp>
      <p:pic>
        <p:nvPicPr>
          <p:cNvPr id="21" name="Picture 3">
            <a:extLst>
              <a:ext uri="{FF2B5EF4-FFF2-40B4-BE49-F238E27FC236}">
                <a16:creationId xmlns:a16="http://schemas.microsoft.com/office/drawing/2014/main" id="{6D10C4DE-3445-42BB-AA2A-7712E087E6C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44840" y="4605200"/>
            <a:ext cx="1262063"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ToroidMicrocavity2Invert">
            <a:extLst>
              <a:ext uri="{FF2B5EF4-FFF2-40B4-BE49-F238E27FC236}">
                <a16:creationId xmlns:a16="http://schemas.microsoft.com/office/drawing/2014/main" id="{F6F370BB-12C7-49F4-BF4E-D45DDDB0A05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66740" y="1069837"/>
            <a:ext cx="151923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 descr="Sid_SEM_correlation">
            <a:extLst>
              <a:ext uri="{FF2B5EF4-FFF2-40B4-BE49-F238E27FC236}">
                <a16:creationId xmlns:a16="http://schemas.microsoft.com/office/drawing/2014/main" id="{64A27E00-2631-471A-BE06-AD1BFE35543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62190" y="1069837"/>
            <a:ext cx="16605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4">
            <a:extLst>
              <a:ext uri="{FF2B5EF4-FFF2-40B4-BE49-F238E27FC236}">
                <a16:creationId xmlns:a16="http://schemas.microsoft.com/office/drawing/2014/main" id="{872482AB-743F-40A5-A4FF-9ABF74A95834}"/>
              </a:ext>
            </a:extLst>
          </p:cNvPr>
          <p:cNvSpPr txBox="1">
            <a:spLocks noChangeArrowheads="1"/>
          </p:cNvSpPr>
          <p:nvPr/>
        </p:nvSpPr>
        <p:spPr bwMode="auto">
          <a:xfrm>
            <a:off x="6425678" y="2009637"/>
            <a:ext cx="18716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a:solidFill>
                  <a:schemeClr val="tx2"/>
                </a:solidFill>
                <a:cs typeface="Arial" panose="020B0604020202020204" pitchFamily="34" charset="0"/>
              </a:rPr>
              <a:t>Si: Appl. Phys. Lett. </a:t>
            </a:r>
            <a:r>
              <a:rPr lang="en-US" altLang="ja-JP" sz="1000" b="1">
                <a:solidFill>
                  <a:schemeClr val="tx2"/>
                </a:solidFill>
                <a:cs typeface="Arial" panose="020B0604020202020204" pitchFamily="34" charset="0"/>
              </a:rPr>
              <a:t>85</a:t>
            </a:r>
            <a:r>
              <a:rPr lang="en-US" altLang="ja-JP" sz="1000">
                <a:solidFill>
                  <a:schemeClr val="tx2"/>
                </a:solidFill>
                <a:cs typeface="Arial" panose="020B0604020202020204" pitchFamily="34" charset="0"/>
              </a:rPr>
              <a:t> (2004)</a:t>
            </a:r>
            <a:endParaRPr lang="en-US" altLang="en-US" sz="1000">
              <a:solidFill>
                <a:schemeClr val="tx2"/>
              </a:solidFill>
              <a:cs typeface="Arial" panose="020B0604020202020204" pitchFamily="34" charset="0"/>
            </a:endParaRPr>
          </a:p>
        </p:txBody>
      </p:sp>
      <p:sp>
        <p:nvSpPr>
          <p:cNvPr id="25" name="Text Box 5">
            <a:extLst>
              <a:ext uri="{FF2B5EF4-FFF2-40B4-BE49-F238E27FC236}">
                <a16:creationId xmlns:a16="http://schemas.microsoft.com/office/drawing/2014/main" id="{9A6BF0A2-4B67-44B4-B156-FA6C7DD2401E}"/>
              </a:ext>
            </a:extLst>
          </p:cNvPr>
          <p:cNvSpPr txBox="1">
            <a:spLocks noChangeArrowheads="1"/>
          </p:cNvSpPr>
          <p:nvPr/>
        </p:nvSpPr>
        <p:spPr bwMode="auto">
          <a:xfrm>
            <a:off x="4623865" y="2009637"/>
            <a:ext cx="1728788"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000">
                <a:solidFill>
                  <a:schemeClr val="tx2"/>
                </a:solidFill>
                <a:cs typeface="Arial" panose="020B0604020202020204" pitchFamily="34" charset="0"/>
              </a:rPr>
              <a:t>Fused silica: K. Vahala et al., Nature </a:t>
            </a:r>
            <a:r>
              <a:rPr lang="en-US" altLang="ja-JP" sz="1000" b="1">
                <a:solidFill>
                  <a:schemeClr val="tx2"/>
                </a:solidFill>
                <a:cs typeface="Arial" panose="020B0604020202020204" pitchFamily="34" charset="0"/>
              </a:rPr>
              <a:t>421</a:t>
            </a:r>
            <a:r>
              <a:rPr lang="en-US" altLang="ja-JP" sz="1000">
                <a:solidFill>
                  <a:schemeClr val="tx2"/>
                </a:solidFill>
                <a:cs typeface="Arial" panose="020B0604020202020204" pitchFamily="34" charset="0"/>
              </a:rPr>
              <a:t>, 925 (2003)</a:t>
            </a:r>
            <a:endParaRPr lang="en-US" altLang="en-US" sz="1000">
              <a:solidFill>
                <a:schemeClr val="tx2"/>
              </a:solidFill>
              <a:cs typeface="Arial" panose="020B0604020202020204" pitchFamily="34" charset="0"/>
            </a:endParaRPr>
          </a:p>
        </p:txBody>
      </p:sp>
      <p:pic>
        <p:nvPicPr>
          <p:cNvPr id="26" name="Picture 8" descr="h2">
            <a:extLst>
              <a:ext uri="{FF2B5EF4-FFF2-40B4-BE49-F238E27FC236}">
                <a16:creationId xmlns:a16="http://schemas.microsoft.com/office/drawing/2014/main" id="{9C92447E-7645-44A6-A3B2-FDD7733D23B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72878" y="787262"/>
            <a:ext cx="1033462" cy="134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 Box 9">
            <a:extLst>
              <a:ext uri="{FF2B5EF4-FFF2-40B4-BE49-F238E27FC236}">
                <a16:creationId xmlns:a16="http://schemas.microsoft.com/office/drawing/2014/main" id="{44D7D60C-BA20-4815-8D36-2DB47DC873B3}"/>
              </a:ext>
            </a:extLst>
          </p:cNvPr>
          <p:cNvSpPr txBox="1">
            <a:spLocks noChangeArrowheads="1"/>
          </p:cNvSpPr>
          <p:nvPr/>
        </p:nvSpPr>
        <p:spPr bwMode="auto">
          <a:xfrm>
            <a:off x="2937940" y="2057262"/>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000">
                <a:solidFill>
                  <a:schemeClr val="tx2"/>
                </a:solidFill>
                <a:cs typeface="Arial" panose="020B0604020202020204" pitchFamily="34" charset="0"/>
              </a:rPr>
              <a:t>Solid H</a:t>
            </a:r>
            <a:r>
              <a:rPr lang="en-US" altLang="en-US" sz="1000" baseline="-25000">
                <a:solidFill>
                  <a:schemeClr val="tx2"/>
                </a:solidFill>
                <a:cs typeface="Arial" panose="020B0604020202020204" pitchFamily="34" charset="0"/>
              </a:rPr>
              <a:t>2</a:t>
            </a:r>
            <a:r>
              <a:rPr lang="en-US" altLang="en-US" sz="1000">
                <a:solidFill>
                  <a:schemeClr val="tx2"/>
                </a:solidFill>
                <a:cs typeface="Arial" panose="020B0604020202020204" pitchFamily="34" charset="0"/>
              </a:rPr>
              <a:t>: K. Hakuta et al. OL </a:t>
            </a:r>
            <a:r>
              <a:rPr lang="en-US" altLang="en-US" sz="1000" b="1">
                <a:solidFill>
                  <a:schemeClr val="tx2"/>
                </a:solidFill>
                <a:cs typeface="Arial" panose="020B0604020202020204" pitchFamily="34" charset="0"/>
              </a:rPr>
              <a:t>27</a:t>
            </a:r>
            <a:r>
              <a:rPr lang="en-US" altLang="en-US" sz="1000">
                <a:solidFill>
                  <a:schemeClr val="tx2"/>
                </a:solidFill>
                <a:cs typeface="Arial" panose="020B0604020202020204" pitchFamily="34" charset="0"/>
              </a:rPr>
              <a:t> (2002)</a:t>
            </a:r>
          </a:p>
        </p:txBody>
      </p:sp>
      <p:pic>
        <p:nvPicPr>
          <p:cNvPr id="28" name="Picture 10" descr="570-13clg">
            <a:extLst>
              <a:ext uri="{FF2B5EF4-FFF2-40B4-BE49-F238E27FC236}">
                <a16:creationId xmlns:a16="http://schemas.microsoft.com/office/drawing/2014/main" id="{A3456E6A-D373-44D4-A02A-7713CD45B0CF}"/>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69503" y="801550"/>
            <a:ext cx="107950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 Box 11">
            <a:extLst>
              <a:ext uri="{FF2B5EF4-FFF2-40B4-BE49-F238E27FC236}">
                <a16:creationId xmlns:a16="http://schemas.microsoft.com/office/drawing/2014/main" id="{9DEC86EF-9C2B-4374-BFB4-755240C7D30A}"/>
              </a:ext>
            </a:extLst>
          </p:cNvPr>
          <p:cNvSpPr txBox="1">
            <a:spLocks noChangeArrowheads="1"/>
          </p:cNvSpPr>
          <p:nvPr/>
        </p:nvSpPr>
        <p:spPr bwMode="auto">
          <a:xfrm>
            <a:off x="1126603" y="2057262"/>
            <a:ext cx="1811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50000"/>
              </a:spcBef>
            </a:pPr>
            <a:r>
              <a:rPr lang="en-US" altLang="en-US" sz="1000">
                <a:solidFill>
                  <a:schemeClr val="tx2"/>
                </a:solidFill>
                <a:cs typeface="Arial" panose="020B0604020202020204" pitchFamily="34" charset="0"/>
              </a:rPr>
              <a:t>Fused silica: Gorodetsky et al., OL </a:t>
            </a:r>
            <a:r>
              <a:rPr lang="en-US" altLang="en-US" sz="1000" b="1">
                <a:solidFill>
                  <a:schemeClr val="tx2"/>
                </a:solidFill>
                <a:cs typeface="Arial" panose="020B0604020202020204" pitchFamily="34" charset="0"/>
              </a:rPr>
              <a:t>21</a:t>
            </a:r>
            <a:r>
              <a:rPr lang="en-US" altLang="en-US" sz="1000">
                <a:solidFill>
                  <a:schemeClr val="tx2"/>
                </a:solidFill>
                <a:cs typeface="Arial" panose="020B0604020202020204" pitchFamily="34" charset="0"/>
              </a:rPr>
              <a:t>, 453 (1996).</a:t>
            </a:r>
          </a:p>
        </p:txBody>
      </p:sp>
      <p:sp>
        <p:nvSpPr>
          <p:cNvPr id="30" name="Rectangle 3">
            <a:extLst>
              <a:ext uri="{FF2B5EF4-FFF2-40B4-BE49-F238E27FC236}">
                <a16:creationId xmlns:a16="http://schemas.microsoft.com/office/drawing/2014/main" id="{636B5E0B-3542-4745-90E4-E45FD8DE2AAA}"/>
              </a:ext>
            </a:extLst>
          </p:cNvPr>
          <p:cNvSpPr>
            <a:spLocks noChangeArrowheads="1"/>
          </p:cNvSpPr>
          <p:nvPr/>
        </p:nvSpPr>
        <p:spPr bwMode="auto">
          <a:xfrm>
            <a:off x="8582973" y="2625989"/>
            <a:ext cx="348955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600" dirty="0">
                <a:latin typeface="Helvetica" panose="020B0604020202020204" pitchFamily="34" charset="0"/>
              </a:rPr>
              <a:t>C. G. B. Garrett, W. Kaiser, and W. L. Bond, "Stimulated emission into optical whispering gallery modes of spheres", Phys. Rev. </a:t>
            </a:r>
            <a:r>
              <a:rPr lang="en-US" altLang="en-US" sz="1600" b="1" dirty="0">
                <a:latin typeface="Helvetica" panose="020B0604020202020204" pitchFamily="34" charset="0"/>
              </a:rPr>
              <a:t>124</a:t>
            </a:r>
            <a:r>
              <a:rPr lang="en-US" altLang="en-US" sz="1600" dirty="0">
                <a:latin typeface="Helvetica" panose="020B0604020202020204" pitchFamily="34" charset="0"/>
              </a:rPr>
              <a:t>, 1807-1809 (1961).</a:t>
            </a:r>
          </a:p>
        </p:txBody>
      </p:sp>
      <p:sp>
        <p:nvSpPr>
          <p:cNvPr id="31" name="Rectangle 4">
            <a:extLst>
              <a:ext uri="{FF2B5EF4-FFF2-40B4-BE49-F238E27FC236}">
                <a16:creationId xmlns:a16="http://schemas.microsoft.com/office/drawing/2014/main" id="{7438DAB5-AEDA-4047-AFFC-63A399AA8450}"/>
              </a:ext>
            </a:extLst>
          </p:cNvPr>
          <p:cNvSpPr>
            <a:spLocks noChangeArrowheads="1"/>
          </p:cNvSpPr>
          <p:nvPr/>
        </p:nvSpPr>
        <p:spPr bwMode="auto">
          <a:xfrm>
            <a:off x="8672703" y="4068735"/>
            <a:ext cx="339936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600" dirty="0">
                <a:latin typeface="Helvetica" panose="020B0604020202020204" pitchFamily="34" charset="0"/>
              </a:rPr>
              <a:t>P. Walsh and G. </a:t>
            </a:r>
            <a:r>
              <a:rPr lang="en-US" altLang="en-US" sz="1600" dirty="0" err="1">
                <a:latin typeface="Helvetica" panose="020B0604020202020204" pitchFamily="34" charset="0"/>
              </a:rPr>
              <a:t>Kemeny</a:t>
            </a:r>
            <a:r>
              <a:rPr lang="en-US" altLang="en-US" sz="1600" dirty="0">
                <a:latin typeface="Helvetica" panose="020B0604020202020204" pitchFamily="34" charset="0"/>
              </a:rPr>
              <a:t>, "Laser operation without spikes in a ruby ring", J. Appl. Phys. </a:t>
            </a:r>
            <a:r>
              <a:rPr lang="en-US" altLang="en-US" sz="1600" b="1" dirty="0">
                <a:latin typeface="Helvetica" panose="020B0604020202020204" pitchFamily="34" charset="0"/>
              </a:rPr>
              <a:t>34</a:t>
            </a:r>
            <a:r>
              <a:rPr lang="en-US" altLang="en-US" sz="1600" dirty="0">
                <a:latin typeface="Helvetica" panose="020B0604020202020204" pitchFamily="34" charset="0"/>
              </a:rPr>
              <a:t>, 956-957 (1963).</a:t>
            </a:r>
          </a:p>
        </p:txBody>
      </p:sp>
      <p:sp>
        <p:nvSpPr>
          <p:cNvPr id="32" name="Rectangle 5">
            <a:extLst>
              <a:ext uri="{FF2B5EF4-FFF2-40B4-BE49-F238E27FC236}">
                <a16:creationId xmlns:a16="http://schemas.microsoft.com/office/drawing/2014/main" id="{4F70CE71-0809-4016-98A6-71728753D263}"/>
              </a:ext>
            </a:extLst>
          </p:cNvPr>
          <p:cNvSpPr>
            <a:spLocks noChangeArrowheads="1"/>
          </p:cNvSpPr>
          <p:nvPr/>
        </p:nvSpPr>
        <p:spPr bwMode="auto">
          <a:xfrm>
            <a:off x="8678340" y="5187366"/>
            <a:ext cx="339372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1600" dirty="0">
                <a:latin typeface="Helvetica" panose="020B0604020202020204" pitchFamily="34" charset="0"/>
              </a:rPr>
              <a:t>D. </a:t>
            </a:r>
            <a:r>
              <a:rPr lang="en-US" altLang="en-US" sz="1600" dirty="0" err="1">
                <a:latin typeface="Helvetica" panose="020B0604020202020204" pitchFamily="34" charset="0"/>
              </a:rPr>
              <a:t>Roess</a:t>
            </a:r>
            <a:r>
              <a:rPr lang="en-US" altLang="en-US" sz="1600" dirty="0">
                <a:latin typeface="Helvetica" panose="020B0604020202020204" pitchFamily="34" charset="0"/>
              </a:rPr>
              <a:t> and G. </a:t>
            </a:r>
            <a:r>
              <a:rPr lang="en-US" altLang="en-US" sz="1600" dirty="0" err="1">
                <a:latin typeface="Helvetica" panose="020B0604020202020204" pitchFamily="34" charset="0"/>
              </a:rPr>
              <a:t>Gehrer</a:t>
            </a:r>
            <a:r>
              <a:rPr lang="en-US" altLang="en-US" sz="1600" dirty="0">
                <a:latin typeface="Helvetica" panose="020B0604020202020204" pitchFamily="34" charset="0"/>
              </a:rPr>
              <a:t>, "Selection of discrete modes in toroidal lasers", Proc. of IEEE </a:t>
            </a:r>
            <a:r>
              <a:rPr lang="en-US" altLang="en-US" sz="1600" b="1" dirty="0">
                <a:latin typeface="Helvetica" panose="020B0604020202020204" pitchFamily="34" charset="0"/>
              </a:rPr>
              <a:t>52</a:t>
            </a:r>
            <a:r>
              <a:rPr lang="en-US" altLang="en-US" sz="1600" dirty="0">
                <a:latin typeface="Helvetica" panose="020B0604020202020204" pitchFamily="34" charset="0"/>
              </a:rPr>
              <a:t>, 1359-1360 (1964).</a:t>
            </a:r>
          </a:p>
        </p:txBody>
      </p:sp>
      <p:sp>
        <p:nvSpPr>
          <p:cNvPr id="33" name="Rectangle 3">
            <a:extLst>
              <a:ext uri="{FF2B5EF4-FFF2-40B4-BE49-F238E27FC236}">
                <a16:creationId xmlns:a16="http://schemas.microsoft.com/office/drawing/2014/main" id="{9029FCDA-617A-4CEB-B4D3-484BC4E3D030}"/>
              </a:ext>
            </a:extLst>
          </p:cNvPr>
          <p:cNvSpPr>
            <a:spLocks noChangeArrowheads="1"/>
          </p:cNvSpPr>
          <p:nvPr/>
        </p:nvSpPr>
        <p:spPr bwMode="auto">
          <a:xfrm>
            <a:off x="8606903" y="1163991"/>
            <a:ext cx="348955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US" altLang="en-US" sz="2000" dirty="0">
                <a:latin typeface="Helvetica" panose="020B0604020202020204" pitchFamily="34" charset="0"/>
              </a:rPr>
              <a:t>Please note, the first crystalline WGMRs were created well before 1996.</a:t>
            </a:r>
          </a:p>
        </p:txBody>
      </p:sp>
    </p:spTree>
    <p:extLst>
      <p:ext uri="{BB962C8B-B14F-4D97-AF65-F5344CB8AC3E}">
        <p14:creationId xmlns:p14="http://schemas.microsoft.com/office/powerpoint/2010/main" val="3391790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FDFFF7-75C4-405E-9DF7-269D326C5D69}"/>
              </a:ext>
            </a:extLst>
          </p:cNvPr>
          <p:cNvSpPr>
            <a:spLocks noGrp="1"/>
          </p:cNvSpPr>
          <p:nvPr>
            <p:ph type="title"/>
          </p:nvPr>
        </p:nvSpPr>
        <p:spPr/>
        <p:txBody>
          <a:bodyPr/>
          <a:lstStyle/>
          <a:p>
            <a:r>
              <a:rPr lang="en-US" dirty="0"/>
              <a:t>Resonators of nearly any reasonable size can be created by mechanical polishing</a:t>
            </a:r>
          </a:p>
        </p:txBody>
      </p:sp>
      <p:pic>
        <p:nvPicPr>
          <p:cNvPr id="4" name="Picture 2" descr="60mkmBW">
            <a:extLst>
              <a:ext uri="{FF2B5EF4-FFF2-40B4-BE49-F238E27FC236}">
                <a16:creationId xmlns:a16="http://schemas.microsoft.com/office/drawing/2014/main" id="{08961C34-0129-4ED1-98D0-5B204C7054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95625" y="829733"/>
            <a:ext cx="2316163" cy="21875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40mkm">
            <a:extLst>
              <a:ext uri="{FF2B5EF4-FFF2-40B4-BE49-F238E27FC236}">
                <a16:creationId xmlns:a16="http://schemas.microsoft.com/office/drawing/2014/main" id="{994390FE-CB76-4A85-8654-91E86FCDB5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025" y="829733"/>
            <a:ext cx="1973263" cy="21875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200-2bw">
            <a:extLst>
              <a:ext uri="{FF2B5EF4-FFF2-40B4-BE49-F238E27FC236}">
                <a16:creationId xmlns:a16="http://schemas.microsoft.com/office/drawing/2014/main" id="{F82478AD-A834-4A2D-A912-A51C2C155523}"/>
              </a:ext>
            </a:extLst>
          </p:cNvPr>
          <p:cNvPicPr>
            <a:picLocks noGrp="1" noChangeAspect="1" noChangeArrowheads="1"/>
          </p:cNvPicPr>
          <p:nvPr>
            <p:ph sz="quarter" idx="1"/>
          </p:nvPr>
        </p:nvPicPr>
        <p:blipFill>
          <a:blip r:embed="rId4" cstate="print">
            <a:extLst>
              <a:ext uri="{28A0092B-C50C-407E-A947-70E740481C1C}">
                <a14:useLocalDpi xmlns:a14="http://schemas.microsoft.com/office/drawing/2010/main" val="0"/>
              </a:ext>
            </a:extLst>
          </a:blip>
          <a:srcRect/>
          <a:stretch>
            <a:fillRect/>
          </a:stretch>
        </p:blipFill>
        <p:spPr bwMode="auto">
          <a:xfrm>
            <a:off x="428625" y="829733"/>
            <a:ext cx="2106613" cy="2185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needle-100mkm">
            <a:extLst>
              <a:ext uri="{FF2B5EF4-FFF2-40B4-BE49-F238E27FC236}">
                <a16:creationId xmlns:a16="http://schemas.microsoft.com/office/drawing/2014/main" id="{99838EC1-320E-4B6B-BEFD-18823BE971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625" y="3268133"/>
            <a:ext cx="7496175"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F20A2EC1-D936-4B04-BEB1-0E77422FD491}"/>
              </a:ext>
            </a:extLst>
          </p:cNvPr>
          <p:cNvSpPr>
            <a:spLocks noChangeArrowheads="1"/>
          </p:cNvSpPr>
          <p:nvPr/>
        </p:nvSpPr>
        <p:spPr bwMode="auto">
          <a:xfrm>
            <a:off x="4421188" y="6117696"/>
            <a:ext cx="3467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i="1">
                <a:solidFill>
                  <a:schemeClr val="bg1"/>
                </a:solidFill>
              </a:rPr>
              <a:t>Grudinin et al., Opt. Commun. 265, 33 (2006).</a:t>
            </a:r>
          </a:p>
        </p:txBody>
      </p:sp>
      <p:pic>
        <p:nvPicPr>
          <p:cNvPr id="9" name="Picture 8">
            <a:extLst>
              <a:ext uri="{FF2B5EF4-FFF2-40B4-BE49-F238E27FC236}">
                <a16:creationId xmlns:a16="http://schemas.microsoft.com/office/drawing/2014/main" id="{58404C5F-4B7A-449C-A85F-1801494E8273}"/>
              </a:ext>
            </a:extLst>
          </p:cNvPr>
          <p:cNvPicPr>
            <a:picLocks noChangeAspect="1"/>
          </p:cNvPicPr>
          <p:nvPr/>
        </p:nvPicPr>
        <p:blipFill>
          <a:blip r:embed="rId6"/>
          <a:stretch>
            <a:fillRect/>
          </a:stretch>
        </p:blipFill>
        <p:spPr>
          <a:xfrm>
            <a:off x="7967133" y="829733"/>
            <a:ext cx="3910655" cy="3057525"/>
          </a:xfrm>
          <a:prstGeom prst="rect">
            <a:avLst/>
          </a:prstGeom>
        </p:spPr>
      </p:pic>
      <p:pic>
        <p:nvPicPr>
          <p:cNvPr id="10" name="Picture 9">
            <a:extLst>
              <a:ext uri="{FF2B5EF4-FFF2-40B4-BE49-F238E27FC236}">
                <a16:creationId xmlns:a16="http://schemas.microsoft.com/office/drawing/2014/main" id="{9ED57673-DBAE-4D85-8815-FBCAC600092B}"/>
              </a:ext>
            </a:extLst>
          </p:cNvPr>
          <p:cNvPicPr>
            <a:picLocks noChangeAspect="1"/>
          </p:cNvPicPr>
          <p:nvPr/>
        </p:nvPicPr>
        <p:blipFill>
          <a:blip r:embed="rId7"/>
          <a:stretch>
            <a:fillRect/>
          </a:stretch>
        </p:blipFill>
        <p:spPr>
          <a:xfrm>
            <a:off x="8040853" y="4027487"/>
            <a:ext cx="3887735" cy="2391602"/>
          </a:xfrm>
          <a:prstGeom prst="rect">
            <a:avLst/>
          </a:prstGeom>
        </p:spPr>
      </p:pic>
    </p:spTree>
    <p:extLst>
      <p:ext uri="{BB962C8B-B14F-4D97-AF65-F5344CB8AC3E}">
        <p14:creationId xmlns:p14="http://schemas.microsoft.com/office/powerpoint/2010/main" val="20304675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Importance of size and Q-factor for EM mixing</a:t>
            </a:r>
          </a:p>
        </p:txBody>
      </p:sp>
      <p:sp>
        <p:nvSpPr>
          <p:cNvPr id="4" name="Slide Number Placeholder 3"/>
          <p:cNvSpPr>
            <a:spLocks noGrp="1"/>
          </p:cNvSpPr>
          <p:nvPr>
            <p:ph type="sldNum" sz="quarter" idx="12"/>
          </p:nvPr>
        </p:nvSpPr>
        <p:spPr/>
        <p:txBody>
          <a:bodyPr/>
          <a:lstStyle/>
          <a:p>
            <a:endParaRPr lang="en-US" dirty="0"/>
          </a:p>
        </p:txBody>
      </p:sp>
      <p:sp>
        <p:nvSpPr>
          <p:cNvPr id="5" name="Text Box 3"/>
          <p:cNvSpPr txBox="1">
            <a:spLocks noChangeArrowheads="1"/>
          </p:cNvSpPr>
          <p:nvPr/>
        </p:nvSpPr>
        <p:spPr bwMode="auto">
          <a:xfrm>
            <a:off x="3898900" y="1238250"/>
            <a:ext cx="469900" cy="579438"/>
          </a:xfrm>
          <a:prstGeom prst="rect">
            <a:avLst/>
          </a:prstGeom>
          <a:noFill/>
          <a:ln w="9525">
            <a:noFill/>
            <a:miter lim="800000"/>
            <a:headEnd/>
            <a:tailEnd/>
          </a:ln>
        </p:spPr>
        <p:txBody>
          <a:bodyPr>
            <a:spAutoFit/>
          </a:bodyPr>
          <a:lstStyle/>
          <a:p>
            <a:pPr>
              <a:spcBef>
                <a:spcPct val="50000"/>
              </a:spcBef>
            </a:pPr>
            <a:r>
              <a:rPr lang="en-US" sz="3200" i="1">
                <a:latin typeface="Times New Roman" pitchFamily="18" charset="0"/>
              </a:rPr>
              <a:t>Q</a:t>
            </a:r>
          </a:p>
        </p:txBody>
      </p:sp>
      <p:sp>
        <p:nvSpPr>
          <p:cNvPr id="6" name="Text Box 4"/>
          <p:cNvSpPr txBox="1">
            <a:spLocks noChangeArrowheads="1"/>
          </p:cNvSpPr>
          <p:nvPr/>
        </p:nvSpPr>
        <p:spPr bwMode="auto">
          <a:xfrm>
            <a:off x="7785100" y="1250950"/>
            <a:ext cx="495300" cy="579438"/>
          </a:xfrm>
          <a:prstGeom prst="rect">
            <a:avLst/>
          </a:prstGeom>
          <a:noFill/>
          <a:ln w="9525">
            <a:noFill/>
            <a:miter lim="800000"/>
            <a:headEnd/>
            <a:tailEnd/>
          </a:ln>
        </p:spPr>
        <p:txBody>
          <a:bodyPr>
            <a:spAutoFit/>
          </a:bodyPr>
          <a:lstStyle/>
          <a:p>
            <a:pPr>
              <a:spcBef>
                <a:spcPct val="50000"/>
              </a:spcBef>
            </a:pPr>
            <a:r>
              <a:rPr lang="en-US" sz="3200" i="1">
                <a:latin typeface="Times New Roman" pitchFamily="18" charset="0"/>
              </a:rPr>
              <a:t>V</a:t>
            </a:r>
          </a:p>
        </p:txBody>
      </p:sp>
      <p:sp>
        <p:nvSpPr>
          <p:cNvPr id="7" name="Line 5"/>
          <p:cNvSpPr>
            <a:spLocks noChangeShapeType="1"/>
          </p:cNvSpPr>
          <p:nvPr/>
        </p:nvSpPr>
        <p:spPr bwMode="auto">
          <a:xfrm flipH="1">
            <a:off x="3276600" y="1670050"/>
            <a:ext cx="647700" cy="736600"/>
          </a:xfrm>
          <a:prstGeom prst="line">
            <a:avLst/>
          </a:prstGeom>
          <a:noFill/>
          <a:ln w="25400">
            <a:solidFill>
              <a:srgbClr val="FF0000"/>
            </a:solidFill>
            <a:round/>
            <a:headEnd/>
            <a:tailEnd type="stealth" w="med" len="med"/>
          </a:ln>
        </p:spPr>
        <p:txBody>
          <a:bodyPr/>
          <a:lstStyle/>
          <a:p>
            <a:endParaRPr lang="en-US"/>
          </a:p>
        </p:txBody>
      </p:sp>
      <p:sp>
        <p:nvSpPr>
          <p:cNvPr id="8" name="Line 6"/>
          <p:cNvSpPr>
            <a:spLocks noChangeShapeType="1"/>
          </p:cNvSpPr>
          <p:nvPr/>
        </p:nvSpPr>
        <p:spPr bwMode="auto">
          <a:xfrm>
            <a:off x="8153400" y="1606550"/>
            <a:ext cx="571500" cy="838200"/>
          </a:xfrm>
          <a:prstGeom prst="line">
            <a:avLst/>
          </a:prstGeom>
          <a:noFill/>
          <a:ln w="25400">
            <a:solidFill>
              <a:srgbClr val="FF0000"/>
            </a:solidFill>
            <a:round/>
            <a:headEnd/>
            <a:tailEnd type="stealth" w="med" len="med"/>
          </a:ln>
        </p:spPr>
        <p:txBody>
          <a:bodyPr/>
          <a:lstStyle/>
          <a:p>
            <a:endParaRPr lang="en-US"/>
          </a:p>
        </p:txBody>
      </p:sp>
      <p:sp>
        <p:nvSpPr>
          <p:cNvPr id="9" name="Text Box 7"/>
          <p:cNvSpPr txBox="1">
            <a:spLocks noChangeArrowheads="1"/>
          </p:cNvSpPr>
          <p:nvPr/>
        </p:nvSpPr>
        <p:spPr bwMode="auto">
          <a:xfrm>
            <a:off x="1701800" y="2432051"/>
            <a:ext cx="3073400" cy="893763"/>
          </a:xfrm>
          <a:prstGeom prst="rect">
            <a:avLst/>
          </a:prstGeom>
          <a:noFill/>
          <a:ln w="9525">
            <a:noFill/>
            <a:miter lim="800000"/>
            <a:headEnd/>
            <a:tailEnd/>
          </a:ln>
        </p:spPr>
        <p:txBody>
          <a:bodyPr>
            <a:spAutoFit/>
          </a:bodyPr>
          <a:lstStyle/>
          <a:p>
            <a:pPr>
              <a:spcBef>
                <a:spcPct val="50000"/>
              </a:spcBef>
              <a:defRPr/>
            </a:pPr>
            <a:r>
              <a:rPr lang="en-US" sz="2400" dirty="0">
                <a:latin typeface="+mn-lt"/>
                <a:ea typeface="+mn-ea"/>
              </a:rPr>
              <a:t>Cavity field build-up </a:t>
            </a:r>
          </a:p>
          <a:p>
            <a:pPr>
              <a:lnSpc>
                <a:spcPct val="60000"/>
              </a:lnSpc>
              <a:spcBef>
                <a:spcPct val="50000"/>
              </a:spcBef>
              <a:defRPr/>
            </a:pPr>
            <a:r>
              <a:rPr lang="en-US" sz="2400" dirty="0">
                <a:latin typeface="+mn-lt"/>
                <a:ea typeface="+mn-ea"/>
              </a:rPr>
              <a:t>factor and </a:t>
            </a:r>
            <a:r>
              <a:rPr lang="en-US" sz="2400" dirty="0" err="1">
                <a:latin typeface="+mn-lt"/>
                <a:ea typeface="+mn-ea"/>
              </a:rPr>
              <a:t>linewidth</a:t>
            </a:r>
            <a:endParaRPr lang="en-US" sz="2400" dirty="0">
              <a:latin typeface="+mn-lt"/>
              <a:ea typeface="+mn-ea"/>
            </a:endParaRPr>
          </a:p>
        </p:txBody>
      </p:sp>
      <p:sp>
        <p:nvSpPr>
          <p:cNvPr id="10" name="Text Box 8"/>
          <p:cNvSpPr txBox="1">
            <a:spLocks noChangeArrowheads="1"/>
          </p:cNvSpPr>
          <p:nvPr/>
        </p:nvSpPr>
        <p:spPr bwMode="auto">
          <a:xfrm>
            <a:off x="7391400" y="2559051"/>
            <a:ext cx="3022600" cy="1200329"/>
          </a:xfrm>
          <a:prstGeom prst="rect">
            <a:avLst/>
          </a:prstGeom>
          <a:noFill/>
          <a:ln w="9525">
            <a:noFill/>
            <a:miter lim="800000"/>
            <a:headEnd/>
            <a:tailEnd/>
          </a:ln>
        </p:spPr>
        <p:txBody>
          <a:bodyPr>
            <a:spAutoFit/>
          </a:bodyPr>
          <a:lstStyle/>
          <a:p>
            <a:pPr>
              <a:spcBef>
                <a:spcPct val="50000"/>
              </a:spcBef>
              <a:defRPr/>
            </a:pPr>
            <a:r>
              <a:rPr lang="en-US" sz="2400" dirty="0">
                <a:latin typeface="+mn-lt"/>
                <a:ea typeface="+mn-ea"/>
              </a:rPr>
              <a:t>Small size and high optical energy density</a:t>
            </a:r>
          </a:p>
        </p:txBody>
      </p:sp>
      <p:sp>
        <p:nvSpPr>
          <p:cNvPr id="11" name="Line 9"/>
          <p:cNvSpPr>
            <a:spLocks noChangeShapeType="1"/>
          </p:cNvSpPr>
          <p:nvPr/>
        </p:nvSpPr>
        <p:spPr bwMode="auto">
          <a:xfrm>
            <a:off x="4368800" y="1631950"/>
            <a:ext cx="1244600" cy="1587500"/>
          </a:xfrm>
          <a:prstGeom prst="line">
            <a:avLst/>
          </a:prstGeom>
          <a:noFill/>
          <a:ln w="25400">
            <a:solidFill>
              <a:srgbClr val="FF0000"/>
            </a:solidFill>
            <a:round/>
            <a:headEnd/>
            <a:tailEnd type="stealth" w="med" len="med"/>
          </a:ln>
        </p:spPr>
        <p:txBody>
          <a:bodyPr/>
          <a:lstStyle/>
          <a:p>
            <a:endParaRPr lang="en-US"/>
          </a:p>
        </p:txBody>
      </p:sp>
      <p:sp>
        <p:nvSpPr>
          <p:cNvPr id="12" name="Line 10"/>
          <p:cNvSpPr>
            <a:spLocks noChangeShapeType="1"/>
          </p:cNvSpPr>
          <p:nvPr/>
        </p:nvSpPr>
        <p:spPr bwMode="auto">
          <a:xfrm flipH="1">
            <a:off x="6515100" y="1555750"/>
            <a:ext cx="1320800" cy="1638300"/>
          </a:xfrm>
          <a:prstGeom prst="line">
            <a:avLst/>
          </a:prstGeom>
          <a:noFill/>
          <a:ln w="25400">
            <a:solidFill>
              <a:srgbClr val="FF0000"/>
            </a:solidFill>
            <a:round/>
            <a:headEnd/>
            <a:tailEnd type="stealth" w="med" len="med"/>
          </a:ln>
        </p:spPr>
        <p:txBody>
          <a:bodyPr/>
          <a:lstStyle/>
          <a:p>
            <a:endParaRPr lang="en-US"/>
          </a:p>
        </p:txBody>
      </p:sp>
      <p:graphicFrame>
        <p:nvGraphicFramePr>
          <p:cNvPr id="13" name="Object 2"/>
          <p:cNvGraphicFramePr>
            <a:graphicFrameLocks noChangeAspect="1"/>
          </p:cNvGraphicFramePr>
          <p:nvPr/>
        </p:nvGraphicFramePr>
        <p:xfrm>
          <a:off x="5843589" y="2928939"/>
          <a:ext cx="517525" cy="873125"/>
        </p:xfrm>
        <a:graphic>
          <a:graphicData uri="http://schemas.openxmlformats.org/presentationml/2006/ole">
            <mc:AlternateContent xmlns:mc="http://schemas.openxmlformats.org/markup-compatibility/2006">
              <mc:Choice xmlns:v="urn:schemas-microsoft-com:vml" Requires="v">
                <p:oleObj name="Equation" r:id="rId2" imgW="253890" imgH="418918" progId="">
                  <p:embed/>
                </p:oleObj>
              </mc:Choice>
              <mc:Fallback>
                <p:oleObj name="Equation" r:id="rId2" imgW="253890" imgH="418918" progId="">
                  <p:embed/>
                  <p:pic>
                    <p:nvPicPr>
                      <p:cNvPr id="13"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3589" y="2928939"/>
                        <a:ext cx="517525" cy="87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 Box 12"/>
          <p:cNvSpPr txBox="1">
            <a:spLocks noChangeArrowheads="1"/>
          </p:cNvSpPr>
          <p:nvPr/>
        </p:nvSpPr>
        <p:spPr bwMode="auto">
          <a:xfrm>
            <a:off x="3581400" y="3981450"/>
            <a:ext cx="6350000" cy="457200"/>
          </a:xfrm>
          <a:prstGeom prst="rect">
            <a:avLst/>
          </a:prstGeom>
          <a:noFill/>
          <a:ln w="9525">
            <a:noFill/>
            <a:miter lim="800000"/>
            <a:headEnd/>
            <a:tailEnd/>
          </a:ln>
        </p:spPr>
        <p:txBody>
          <a:bodyPr>
            <a:spAutoFit/>
          </a:bodyPr>
          <a:lstStyle/>
          <a:p>
            <a:pPr>
              <a:spcBef>
                <a:spcPct val="50000"/>
              </a:spcBef>
              <a:defRPr/>
            </a:pPr>
            <a:r>
              <a:rPr lang="en-US" sz="2400" dirty="0">
                <a:latin typeface="+mn-lt"/>
                <a:ea typeface="+mn-ea"/>
              </a:rPr>
              <a:t>Figure of merit for nonlinear processes:</a:t>
            </a:r>
          </a:p>
        </p:txBody>
      </p:sp>
      <p:sp>
        <p:nvSpPr>
          <p:cNvPr id="15" name="Text Box 13"/>
          <p:cNvSpPr txBox="1">
            <a:spLocks noChangeArrowheads="1"/>
          </p:cNvSpPr>
          <p:nvPr/>
        </p:nvSpPr>
        <p:spPr bwMode="auto">
          <a:xfrm>
            <a:off x="4800600" y="4949825"/>
            <a:ext cx="2273300" cy="831850"/>
          </a:xfrm>
          <a:prstGeom prst="rect">
            <a:avLst/>
          </a:prstGeom>
          <a:noFill/>
          <a:ln w="9525">
            <a:noFill/>
            <a:miter lim="800000"/>
            <a:headEnd/>
            <a:tailEnd/>
          </a:ln>
        </p:spPr>
        <p:txBody>
          <a:bodyPr>
            <a:spAutoFit/>
          </a:bodyPr>
          <a:lstStyle/>
          <a:p>
            <a:pPr>
              <a:spcBef>
                <a:spcPct val="50000"/>
              </a:spcBef>
              <a:defRPr/>
            </a:pPr>
            <a:r>
              <a:rPr lang="en-US" sz="2400" dirty="0">
                <a:latin typeface="+mn-lt"/>
                <a:ea typeface="+mn-ea"/>
              </a:rPr>
              <a:t>SRS and FWM: </a:t>
            </a:r>
            <a:r>
              <a:rPr lang="en-US" sz="2400" dirty="0">
                <a:solidFill>
                  <a:schemeClr val="accent2"/>
                </a:solidFill>
                <a:latin typeface="+mn-lt"/>
                <a:ea typeface="+mn-ea"/>
              </a:rPr>
              <a:t>n=2</a:t>
            </a:r>
          </a:p>
        </p:txBody>
      </p:sp>
      <p:sp>
        <p:nvSpPr>
          <p:cNvPr id="16" name="Text Box 14"/>
          <p:cNvSpPr txBox="1">
            <a:spLocks noChangeArrowheads="1"/>
          </p:cNvSpPr>
          <p:nvPr/>
        </p:nvSpPr>
        <p:spPr bwMode="auto">
          <a:xfrm>
            <a:off x="2133600" y="4949825"/>
            <a:ext cx="2273300" cy="831850"/>
          </a:xfrm>
          <a:prstGeom prst="rect">
            <a:avLst/>
          </a:prstGeom>
          <a:noFill/>
          <a:ln w="9525">
            <a:noFill/>
            <a:miter lim="800000"/>
            <a:headEnd/>
            <a:tailEnd/>
          </a:ln>
        </p:spPr>
        <p:txBody>
          <a:bodyPr>
            <a:spAutoFit/>
          </a:bodyPr>
          <a:lstStyle/>
          <a:p>
            <a:pPr>
              <a:spcBef>
                <a:spcPct val="50000"/>
              </a:spcBef>
            </a:pPr>
            <a:r>
              <a:rPr lang="en-US" sz="2400">
                <a:latin typeface="Calibri" pitchFamily="34" charset="0"/>
              </a:rPr>
              <a:t>Purcell’s factor: </a:t>
            </a:r>
            <a:r>
              <a:rPr lang="en-US" sz="2400">
                <a:solidFill>
                  <a:schemeClr val="accent2"/>
                </a:solidFill>
                <a:latin typeface="Calibri" pitchFamily="34" charset="0"/>
              </a:rPr>
              <a:t>n=1</a:t>
            </a:r>
          </a:p>
        </p:txBody>
      </p:sp>
      <p:sp>
        <p:nvSpPr>
          <p:cNvPr id="17" name="Text Box 15"/>
          <p:cNvSpPr txBox="1">
            <a:spLocks noChangeArrowheads="1"/>
          </p:cNvSpPr>
          <p:nvPr/>
        </p:nvSpPr>
        <p:spPr bwMode="auto">
          <a:xfrm>
            <a:off x="7315200" y="4667250"/>
            <a:ext cx="3098800" cy="1200150"/>
          </a:xfrm>
          <a:prstGeom prst="rect">
            <a:avLst/>
          </a:prstGeom>
          <a:noFill/>
          <a:ln w="9525">
            <a:noFill/>
            <a:miter lim="800000"/>
            <a:headEnd/>
            <a:tailEnd/>
          </a:ln>
        </p:spPr>
        <p:txBody>
          <a:bodyPr>
            <a:spAutoFit/>
          </a:bodyPr>
          <a:lstStyle/>
          <a:p>
            <a:pPr>
              <a:spcBef>
                <a:spcPct val="50000"/>
              </a:spcBef>
              <a:defRPr/>
            </a:pPr>
            <a:r>
              <a:rPr lang="en-US" sz="2400" dirty="0">
                <a:latin typeface="+mn-lt"/>
                <a:ea typeface="+mn-ea"/>
              </a:rPr>
              <a:t>Frequency doubling and </a:t>
            </a:r>
            <a:r>
              <a:rPr lang="en-US" sz="2400" dirty="0" err="1">
                <a:latin typeface="+mn-lt"/>
                <a:ea typeface="+mn-ea"/>
              </a:rPr>
              <a:t>acousto</a:t>
            </a:r>
            <a:r>
              <a:rPr lang="en-US" sz="2400" dirty="0">
                <a:latin typeface="+mn-lt"/>
                <a:ea typeface="+mn-ea"/>
              </a:rPr>
              <a:t>-optics: </a:t>
            </a:r>
            <a:r>
              <a:rPr lang="en-US" sz="2400" dirty="0">
                <a:solidFill>
                  <a:schemeClr val="accent2"/>
                </a:solidFill>
                <a:latin typeface="+mn-lt"/>
                <a:ea typeface="+mn-ea"/>
              </a:rPr>
              <a:t>n=3</a:t>
            </a:r>
          </a:p>
        </p:txBody>
      </p:sp>
      <p:sp>
        <p:nvSpPr>
          <p:cNvPr id="18" name="Text Box 16">
            <a:extLst>
              <a:ext uri="{FF2B5EF4-FFF2-40B4-BE49-F238E27FC236}">
                <a16:creationId xmlns:a16="http://schemas.microsoft.com/office/drawing/2014/main" id="{31F147C6-5449-4721-8A4B-684CA77F458A}"/>
              </a:ext>
            </a:extLst>
          </p:cNvPr>
          <p:cNvSpPr txBox="1">
            <a:spLocks noChangeArrowheads="1"/>
          </p:cNvSpPr>
          <p:nvPr/>
        </p:nvSpPr>
        <p:spPr bwMode="auto">
          <a:xfrm>
            <a:off x="51619" y="844550"/>
            <a:ext cx="11771261" cy="461665"/>
          </a:xfrm>
          <a:prstGeom prst="rect">
            <a:avLst/>
          </a:prstGeom>
          <a:noFill/>
          <a:ln w="9525">
            <a:noFill/>
            <a:miter lim="800000"/>
            <a:headEnd/>
            <a:tailEnd/>
          </a:ln>
        </p:spPr>
        <p:txBody>
          <a:bodyPr wrap="square">
            <a:spAutoFit/>
          </a:bodyPr>
          <a:lstStyle/>
          <a:p>
            <a:pPr>
              <a:spcBef>
                <a:spcPct val="50000"/>
              </a:spcBef>
            </a:pPr>
            <a:r>
              <a:rPr lang="en-US" sz="2400" dirty="0">
                <a:latin typeface="+mn-lt"/>
              </a:rPr>
              <a:t>Cavities enable efficient nonlinear interaction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EDD75D-7779-0240-D7A7-A9FF785FFA55}"/>
              </a:ext>
            </a:extLst>
          </p:cNvPr>
          <p:cNvSpPr>
            <a:spLocks noGrp="1"/>
          </p:cNvSpPr>
          <p:nvPr>
            <p:ph type="title"/>
          </p:nvPr>
        </p:nvSpPr>
        <p:spPr/>
        <p:txBody>
          <a:bodyPr/>
          <a:lstStyle/>
          <a:p>
            <a:r>
              <a:rPr lang="en-US" dirty="0"/>
              <a:t>Microcavity-based dissipative solitons: some early studies</a:t>
            </a:r>
          </a:p>
        </p:txBody>
      </p:sp>
      <p:pic>
        <p:nvPicPr>
          <p:cNvPr id="8" name="Picture 2" descr="\\oewaves\dfs\Redirected Folders\AMatsko\Desktop\My Documents\PAPERS\Published\2012\Hard_Soft_Comb\Hard_soft\inst_21_mode_vs_detuning.jpg">
            <a:extLst>
              <a:ext uri="{FF2B5EF4-FFF2-40B4-BE49-F238E27FC236}">
                <a16:creationId xmlns:a16="http://schemas.microsoft.com/office/drawing/2014/main" id="{4D75FE67-2BA4-75FC-3C46-9929B6AFAC4F}"/>
              </a:ext>
            </a:extLst>
          </p:cNvPr>
          <p:cNvPicPr>
            <a:picLocks noChangeAspect="1" noChangeArrowheads="1"/>
          </p:cNvPicPr>
          <p:nvPr/>
        </p:nvPicPr>
        <p:blipFill>
          <a:blip r:embed="rId2" cstate="print"/>
          <a:srcRect/>
          <a:stretch>
            <a:fillRect/>
          </a:stretch>
        </p:blipFill>
        <p:spPr bwMode="auto">
          <a:xfrm>
            <a:off x="648985" y="847581"/>
            <a:ext cx="2429366" cy="2057400"/>
          </a:xfrm>
          <a:prstGeom prst="rect">
            <a:avLst/>
          </a:prstGeom>
          <a:noFill/>
          <a:ln w="9525">
            <a:noFill/>
            <a:miter lim="800000"/>
            <a:headEnd/>
            <a:tailEnd/>
          </a:ln>
        </p:spPr>
      </p:pic>
      <p:sp>
        <p:nvSpPr>
          <p:cNvPr id="9" name="Rectangle 8">
            <a:extLst>
              <a:ext uri="{FF2B5EF4-FFF2-40B4-BE49-F238E27FC236}">
                <a16:creationId xmlns:a16="http://schemas.microsoft.com/office/drawing/2014/main" id="{CCF21F2D-45C8-F3E1-B63A-DD7FEEACC3DD}"/>
              </a:ext>
            </a:extLst>
          </p:cNvPr>
          <p:cNvSpPr/>
          <p:nvPr/>
        </p:nvSpPr>
        <p:spPr>
          <a:xfrm>
            <a:off x="2204357" y="2846615"/>
            <a:ext cx="2797561" cy="246221"/>
          </a:xfrm>
          <a:prstGeom prst="rect">
            <a:avLst/>
          </a:prstGeom>
        </p:spPr>
        <p:txBody>
          <a:bodyPr wrap="none">
            <a:spAutoFit/>
          </a:bodyPr>
          <a:lstStyle/>
          <a:p>
            <a:pPr defTabSz="914400" fontAlgn="auto">
              <a:spcBef>
                <a:spcPts val="0"/>
              </a:spcBef>
              <a:spcAft>
                <a:spcPts val="0"/>
              </a:spcAft>
              <a:defRPr/>
            </a:pPr>
            <a:r>
              <a:rPr lang="en-US" sz="1000" i="1" kern="0" dirty="0">
                <a:solidFill>
                  <a:srgbClr val="000066"/>
                </a:solidFill>
                <a:ea typeface="ＭＳ Ｐゴシック" pitchFamily="34" charset="-128"/>
              </a:rPr>
              <a:t>A. B. Matsko et al., Phys. Rev. A </a:t>
            </a:r>
            <a:r>
              <a:rPr lang="en-US" sz="1000" b="1" i="1" kern="0" dirty="0">
                <a:solidFill>
                  <a:srgbClr val="000066"/>
                </a:solidFill>
                <a:ea typeface="ＭＳ Ｐゴシック" pitchFamily="34" charset="-128"/>
              </a:rPr>
              <a:t>85</a:t>
            </a:r>
            <a:r>
              <a:rPr lang="en-US" sz="1000" i="1" kern="0" dirty="0">
                <a:solidFill>
                  <a:srgbClr val="000066"/>
                </a:solidFill>
                <a:ea typeface="ＭＳ Ｐゴシック" pitchFamily="34" charset="-128"/>
              </a:rPr>
              <a:t>, 023830 (2012)</a:t>
            </a:r>
          </a:p>
        </p:txBody>
      </p:sp>
      <p:pic>
        <p:nvPicPr>
          <p:cNvPr id="10" name="Picture 2" descr="\\oewaves\dfs\Redirected Folders\AMatsko\Desktop\My Documents\PAPERS\Published\2012\Hard_Soft_Comb\Hard_soft\pulse_hard_excitation_21.jpg">
            <a:extLst>
              <a:ext uri="{FF2B5EF4-FFF2-40B4-BE49-F238E27FC236}">
                <a16:creationId xmlns:a16="http://schemas.microsoft.com/office/drawing/2014/main" id="{53CA81CB-1B57-347D-DE33-D62C9D4F6DE7}"/>
              </a:ext>
            </a:extLst>
          </p:cNvPr>
          <p:cNvPicPr>
            <a:picLocks noChangeAspect="1" noChangeArrowheads="1"/>
          </p:cNvPicPr>
          <p:nvPr/>
        </p:nvPicPr>
        <p:blipFill>
          <a:blip r:embed="rId3" cstate="print"/>
          <a:stretch>
            <a:fillRect/>
          </a:stretch>
        </p:blipFill>
        <p:spPr bwMode="auto">
          <a:xfrm>
            <a:off x="3652157" y="865415"/>
            <a:ext cx="2366621" cy="1981200"/>
          </a:xfrm>
          <a:prstGeom prst="rect">
            <a:avLst/>
          </a:prstGeom>
          <a:noFill/>
          <a:ln w="9525">
            <a:noFill/>
            <a:miter lim="800000"/>
            <a:headEnd/>
            <a:tailEnd/>
          </a:ln>
        </p:spPr>
      </p:pic>
      <p:pic>
        <p:nvPicPr>
          <p:cNvPr id="11" name="Picture 2" descr="\\oewaves\dfs\Redirected Folders\AMatsko\Desktop\My Documents\PAPERS\In_Preparation\Chaos_and_Comb\hard_soft_branches.jpg">
            <a:extLst>
              <a:ext uri="{FF2B5EF4-FFF2-40B4-BE49-F238E27FC236}">
                <a16:creationId xmlns:a16="http://schemas.microsoft.com/office/drawing/2014/main" id="{7DF8EBFA-7E60-4FE1-37C0-D1730DF91188}"/>
              </a:ext>
            </a:extLst>
          </p:cNvPr>
          <p:cNvPicPr>
            <a:picLocks noChangeAspect="1" noChangeArrowheads="1"/>
          </p:cNvPicPr>
          <p:nvPr/>
        </p:nvPicPr>
        <p:blipFill>
          <a:blip r:embed="rId4" cstate="print"/>
          <a:srcRect/>
          <a:stretch>
            <a:fillRect/>
          </a:stretch>
        </p:blipFill>
        <p:spPr bwMode="auto">
          <a:xfrm>
            <a:off x="1061357" y="3151415"/>
            <a:ext cx="3302231" cy="3200400"/>
          </a:xfrm>
          <a:prstGeom prst="rect">
            <a:avLst/>
          </a:prstGeom>
          <a:noFill/>
          <a:ln w="9525">
            <a:noFill/>
            <a:miter lim="800000"/>
            <a:headEnd/>
            <a:tailEnd/>
          </a:ln>
        </p:spPr>
      </p:pic>
      <p:pic>
        <p:nvPicPr>
          <p:cNvPr id="12" name="Picture 3" descr="\\oewaves\dfs\Redirected Folders\AMatsko\Desktop\My Documents\PAPERS\In_Preparation\Chaos_and_Comb\stable_combs.jpg">
            <a:extLst>
              <a:ext uri="{FF2B5EF4-FFF2-40B4-BE49-F238E27FC236}">
                <a16:creationId xmlns:a16="http://schemas.microsoft.com/office/drawing/2014/main" id="{2B393B51-75B9-723A-CA06-D8146FDA6567}"/>
              </a:ext>
            </a:extLst>
          </p:cNvPr>
          <p:cNvPicPr>
            <a:picLocks noChangeAspect="1" noChangeArrowheads="1"/>
          </p:cNvPicPr>
          <p:nvPr/>
        </p:nvPicPr>
        <p:blipFill>
          <a:blip r:embed="rId5" cstate="print"/>
          <a:srcRect/>
          <a:stretch>
            <a:fillRect/>
          </a:stretch>
        </p:blipFill>
        <p:spPr bwMode="auto">
          <a:xfrm>
            <a:off x="4337957" y="3380015"/>
            <a:ext cx="2973184" cy="2976563"/>
          </a:xfrm>
          <a:prstGeom prst="rect">
            <a:avLst/>
          </a:prstGeom>
          <a:noFill/>
          <a:ln w="9525">
            <a:noFill/>
            <a:miter lim="800000"/>
            <a:headEnd/>
            <a:tailEnd/>
          </a:ln>
        </p:spPr>
      </p:pic>
      <p:sp>
        <p:nvSpPr>
          <p:cNvPr id="13" name="Rectangle 12">
            <a:extLst>
              <a:ext uri="{FF2B5EF4-FFF2-40B4-BE49-F238E27FC236}">
                <a16:creationId xmlns:a16="http://schemas.microsoft.com/office/drawing/2014/main" id="{8DE3F649-C8B5-0BC1-3B29-F716EC972ED7}"/>
              </a:ext>
            </a:extLst>
          </p:cNvPr>
          <p:cNvSpPr>
            <a:spLocks noChangeArrowheads="1"/>
          </p:cNvSpPr>
          <p:nvPr/>
        </p:nvSpPr>
        <p:spPr bwMode="auto">
          <a:xfrm>
            <a:off x="4566557" y="6199415"/>
            <a:ext cx="2958976" cy="246221"/>
          </a:xfrm>
          <a:prstGeom prst="rect">
            <a:avLst/>
          </a:prstGeom>
          <a:noFill/>
          <a:ln w="9525">
            <a:noFill/>
            <a:miter lim="800000"/>
            <a:headEnd/>
            <a:tailEnd/>
          </a:ln>
        </p:spPr>
        <p:txBody>
          <a:bodyPr wrap="square">
            <a:spAutoFit/>
          </a:bodyPr>
          <a:lstStyle/>
          <a:p>
            <a:r>
              <a:rPr lang="en-US" sz="1000" i="1" dirty="0"/>
              <a:t>A. B. Matsko et al., Opt. </a:t>
            </a:r>
            <a:r>
              <a:rPr lang="en-US" sz="1000" i="1" dirty="0" err="1"/>
              <a:t>Lett</a:t>
            </a:r>
            <a:r>
              <a:rPr lang="en-US" sz="1000" i="1" dirty="0"/>
              <a:t>. </a:t>
            </a:r>
            <a:r>
              <a:rPr lang="en-US" sz="1000" b="1" i="1" dirty="0"/>
              <a:t>38</a:t>
            </a:r>
            <a:r>
              <a:rPr lang="en-US" sz="1000" i="1" dirty="0"/>
              <a:t>, 525 (2013)</a:t>
            </a:r>
          </a:p>
        </p:txBody>
      </p:sp>
      <p:pic>
        <p:nvPicPr>
          <p:cNvPr id="14" name="Picture 3" descr="\\oewaves\dfs\Redirected Folders\AMatsko\Desktop\My Documents\PAPERS\In_Preparation\Chaos_and_Comb\RFexptheor.jpg">
            <a:extLst>
              <a:ext uri="{FF2B5EF4-FFF2-40B4-BE49-F238E27FC236}">
                <a16:creationId xmlns:a16="http://schemas.microsoft.com/office/drawing/2014/main" id="{FCE549D7-44F1-A130-89A2-880680F16858}"/>
              </a:ext>
            </a:extLst>
          </p:cNvPr>
          <p:cNvPicPr>
            <a:picLocks noChangeAspect="1" noChangeArrowheads="1"/>
          </p:cNvPicPr>
          <p:nvPr/>
        </p:nvPicPr>
        <p:blipFill>
          <a:blip r:embed="rId6" cstate="print"/>
          <a:srcRect/>
          <a:stretch>
            <a:fillRect/>
          </a:stretch>
        </p:blipFill>
        <p:spPr bwMode="auto">
          <a:xfrm>
            <a:off x="8354555" y="3245290"/>
            <a:ext cx="2921883" cy="1752600"/>
          </a:xfrm>
          <a:prstGeom prst="rect">
            <a:avLst/>
          </a:prstGeom>
          <a:noFill/>
          <a:ln w="9525">
            <a:noFill/>
            <a:miter lim="800000"/>
            <a:headEnd/>
            <a:tailEnd/>
          </a:ln>
        </p:spPr>
      </p:pic>
      <p:sp>
        <p:nvSpPr>
          <p:cNvPr id="15" name="Rectangle 14">
            <a:extLst>
              <a:ext uri="{FF2B5EF4-FFF2-40B4-BE49-F238E27FC236}">
                <a16:creationId xmlns:a16="http://schemas.microsoft.com/office/drawing/2014/main" id="{6DDE6D41-FFD3-7899-642C-249B03642888}"/>
              </a:ext>
            </a:extLst>
          </p:cNvPr>
          <p:cNvSpPr>
            <a:spLocks noChangeArrowheads="1"/>
          </p:cNvSpPr>
          <p:nvPr/>
        </p:nvSpPr>
        <p:spPr bwMode="auto">
          <a:xfrm>
            <a:off x="5328557" y="3151415"/>
            <a:ext cx="1219200" cy="307777"/>
          </a:xfrm>
          <a:prstGeom prst="rect">
            <a:avLst/>
          </a:prstGeom>
          <a:noFill/>
          <a:ln w="9525">
            <a:noFill/>
            <a:miter lim="800000"/>
            <a:headEnd/>
            <a:tailEnd/>
          </a:ln>
        </p:spPr>
        <p:txBody>
          <a:bodyPr wrap="square">
            <a:spAutoFit/>
          </a:bodyPr>
          <a:lstStyle/>
          <a:p>
            <a:r>
              <a:rPr lang="en-US" sz="1400" i="1" u="sng" dirty="0" err="1"/>
              <a:t>Multistability</a:t>
            </a:r>
            <a:endParaRPr lang="en-US" sz="1400" i="1" u="sng" dirty="0"/>
          </a:p>
        </p:txBody>
      </p:sp>
      <p:sp>
        <p:nvSpPr>
          <p:cNvPr id="16" name="Rectangle 15">
            <a:extLst>
              <a:ext uri="{FF2B5EF4-FFF2-40B4-BE49-F238E27FC236}">
                <a16:creationId xmlns:a16="http://schemas.microsoft.com/office/drawing/2014/main" id="{C4C3C418-6170-14A5-905C-4E8170E57DB4}"/>
              </a:ext>
            </a:extLst>
          </p:cNvPr>
          <p:cNvSpPr>
            <a:spLocks noChangeArrowheads="1"/>
          </p:cNvSpPr>
          <p:nvPr/>
        </p:nvSpPr>
        <p:spPr bwMode="auto">
          <a:xfrm>
            <a:off x="8420100" y="3093088"/>
            <a:ext cx="903514" cy="307777"/>
          </a:xfrm>
          <a:prstGeom prst="rect">
            <a:avLst/>
          </a:prstGeom>
          <a:noFill/>
          <a:ln w="9525">
            <a:noFill/>
            <a:miter lim="800000"/>
            <a:headEnd/>
            <a:tailEnd/>
          </a:ln>
        </p:spPr>
        <p:txBody>
          <a:bodyPr wrap="square">
            <a:spAutoFit/>
          </a:bodyPr>
          <a:lstStyle/>
          <a:p>
            <a:r>
              <a:rPr lang="en-US" sz="1400" i="1" u="sng" dirty="0"/>
              <a:t>Chaos</a:t>
            </a:r>
          </a:p>
        </p:txBody>
      </p:sp>
      <p:pic>
        <p:nvPicPr>
          <p:cNvPr id="17" name="Picture 2" descr="\\oewaves\dfs\Redirected Folders\AMatsko\Desktop\My Documents\PAPERS\In_Preparation\Chaos_and_Comb\detuning_switch.jpg">
            <a:extLst>
              <a:ext uri="{FF2B5EF4-FFF2-40B4-BE49-F238E27FC236}">
                <a16:creationId xmlns:a16="http://schemas.microsoft.com/office/drawing/2014/main" id="{A1FF38AE-B474-10D7-CE9B-945145554EDC}"/>
              </a:ext>
            </a:extLst>
          </p:cNvPr>
          <p:cNvPicPr>
            <a:picLocks noChangeAspect="1" noChangeArrowheads="1"/>
          </p:cNvPicPr>
          <p:nvPr/>
        </p:nvPicPr>
        <p:blipFill>
          <a:blip r:embed="rId7" cstate="print"/>
          <a:srcRect/>
          <a:stretch>
            <a:fillRect/>
          </a:stretch>
        </p:blipFill>
        <p:spPr bwMode="auto">
          <a:xfrm>
            <a:off x="8988943" y="4754790"/>
            <a:ext cx="2034935" cy="1597025"/>
          </a:xfrm>
          <a:prstGeom prst="rect">
            <a:avLst/>
          </a:prstGeom>
          <a:noFill/>
          <a:ln w="9525">
            <a:noFill/>
            <a:miter lim="800000"/>
            <a:headEnd/>
            <a:tailEnd/>
          </a:ln>
        </p:spPr>
      </p:pic>
      <p:pic>
        <p:nvPicPr>
          <p:cNvPr id="18" name="Picture 2">
            <a:extLst>
              <a:ext uri="{FF2B5EF4-FFF2-40B4-BE49-F238E27FC236}">
                <a16:creationId xmlns:a16="http://schemas.microsoft.com/office/drawing/2014/main" id="{2F4CAD4A-BEF4-C49F-B52C-A658838860B5}"/>
              </a:ext>
            </a:extLst>
          </p:cNvPr>
          <p:cNvPicPr>
            <a:picLocks noChangeAspect="1" noChangeArrowheads="1"/>
          </p:cNvPicPr>
          <p:nvPr/>
        </p:nvPicPr>
        <p:blipFill>
          <a:blip r:embed="rId8" cstate="print"/>
          <a:srcRect/>
          <a:stretch>
            <a:fillRect/>
          </a:stretch>
        </p:blipFill>
        <p:spPr bwMode="auto">
          <a:xfrm>
            <a:off x="7164877" y="902800"/>
            <a:ext cx="1630780" cy="1419225"/>
          </a:xfrm>
          <a:prstGeom prst="rect">
            <a:avLst/>
          </a:prstGeom>
          <a:noFill/>
          <a:ln w="9525">
            <a:noFill/>
            <a:miter lim="800000"/>
            <a:headEnd/>
            <a:tailEnd/>
          </a:ln>
        </p:spPr>
      </p:pic>
      <p:pic>
        <p:nvPicPr>
          <p:cNvPr id="19" name="Picture 3">
            <a:extLst>
              <a:ext uri="{FF2B5EF4-FFF2-40B4-BE49-F238E27FC236}">
                <a16:creationId xmlns:a16="http://schemas.microsoft.com/office/drawing/2014/main" id="{EA6A1B68-F46F-33B5-A575-ED84CB1FB9AE}"/>
              </a:ext>
            </a:extLst>
          </p:cNvPr>
          <p:cNvPicPr>
            <a:picLocks noChangeAspect="1" noChangeArrowheads="1"/>
          </p:cNvPicPr>
          <p:nvPr/>
        </p:nvPicPr>
        <p:blipFill>
          <a:blip r:embed="rId9" cstate="print"/>
          <a:srcRect/>
          <a:stretch>
            <a:fillRect/>
          </a:stretch>
        </p:blipFill>
        <p:spPr bwMode="auto">
          <a:xfrm>
            <a:off x="8988943" y="939662"/>
            <a:ext cx="1653109" cy="904875"/>
          </a:xfrm>
          <a:prstGeom prst="rect">
            <a:avLst/>
          </a:prstGeom>
          <a:noFill/>
          <a:ln w="9525">
            <a:noFill/>
            <a:miter lim="800000"/>
            <a:headEnd/>
            <a:tailEnd/>
          </a:ln>
        </p:spPr>
      </p:pic>
      <p:pic>
        <p:nvPicPr>
          <p:cNvPr id="20" name="Picture 4">
            <a:extLst>
              <a:ext uri="{FF2B5EF4-FFF2-40B4-BE49-F238E27FC236}">
                <a16:creationId xmlns:a16="http://schemas.microsoft.com/office/drawing/2014/main" id="{267C630D-843A-B175-A061-51630202CE91}"/>
              </a:ext>
            </a:extLst>
          </p:cNvPr>
          <p:cNvPicPr>
            <a:picLocks noChangeAspect="1" noChangeArrowheads="1"/>
          </p:cNvPicPr>
          <p:nvPr/>
        </p:nvPicPr>
        <p:blipFill>
          <a:blip r:embed="rId10" cstate="print"/>
          <a:srcRect/>
          <a:stretch>
            <a:fillRect/>
          </a:stretch>
        </p:blipFill>
        <p:spPr bwMode="auto">
          <a:xfrm>
            <a:off x="8988943" y="1862979"/>
            <a:ext cx="1828800" cy="1048966"/>
          </a:xfrm>
          <a:prstGeom prst="rect">
            <a:avLst/>
          </a:prstGeom>
          <a:noFill/>
          <a:ln w="9525">
            <a:noFill/>
            <a:miter lim="800000"/>
            <a:headEnd/>
            <a:tailEnd/>
          </a:ln>
        </p:spPr>
      </p:pic>
      <p:sp>
        <p:nvSpPr>
          <p:cNvPr id="21" name="Rectangle 6">
            <a:extLst>
              <a:ext uri="{FF2B5EF4-FFF2-40B4-BE49-F238E27FC236}">
                <a16:creationId xmlns:a16="http://schemas.microsoft.com/office/drawing/2014/main" id="{21591ECB-AAA8-027D-14C0-7B957544C821}"/>
              </a:ext>
            </a:extLst>
          </p:cNvPr>
          <p:cNvSpPr>
            <a:spLocks noChangeArrowheads="1"/>
          </p:cNvSpPr>
          <p:nvPr/>
        </p:nvSpPr>
        <p:spPr bwMode="auto">
          <a:xfrm>
            <a:off x="7402106" y="2417960"/>
            <a:ext cx="1371600" cy="400110"/>
          </a:xfrm>
          <a:prstGeom prst="rect">
            <a:avLst/>
          </a:prstGeom>
          <a:noFill/>
          <a:ln w="9525">
            <a:noFill/>
            <a:miter lim="800000"/>
            <a:headEnd/>
            <a:tailEnd/>
          </a:ln>
        </p:spPr>
        <p:txBody>
          <a:bodyPr wrap="square">
            <a:spAutoFit/>
          </a:bodyPr>
          <a:lstStyle/>
          <a:p>
            <a:pPr defTabSz="914400" fontAlgn="auto">
              <a:spcBef>
                <a:spcPts val="0"/>
              </a:spcBef>
              <a:spcAft>
                <a:spcPts val="0"/>
              </a:spcAft>
              <a:defRPr/>
            </a:pPr>
            <a:r>
              <a:rPr lang="en-US" sz="1000" kern="0" dirty="0"/>
              <a:t>A. B. Matsko et al. Opt. </a:t>
            </a:r>
            <a:r>
              <a:rPr lang="en-US" sz="1000" kern="0" dirty="0" err="1"/>
              <a:t>Lett</a:t>
            </a:r>
            <a:r>
              <a:rPr lang="en-US" sz="1000" kern="0" dirty="0"/>
              <a:t>.</a:t>
            </a:r>
            <a:r>
              <a:rPr lang="en-US" sz="1000" b="1" kern="0" dirty="0"/>
              <a:t> 37</a:t>
            </a:r>
            <a:r>
              <a:rPr lang="en-US" sz="1000" kern="0" dirty="0"/>
              <a:t>, 4856 (2012)</a:t>
            </a:r>
          </a:p>
        </p:txBody>
      </p:sp>
    </p:spTree>
    <p:extLst>
      <p:ext uri="{BB962C8B-B14F-4D97-AF65-F5344CB8AC3E}">
        <p14:creationId xmlns:p14="http://schemas.microsoft.com/office/powerpoint/2010/main" val="2028649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326EAE-92A5-4A98-95E2-58E1D979AA24}"/>
              </a:ext>
            </a:extLst>
          </p:cNvPr>
          <p:cNvSpPr>
            <a:spLocks noGrp="1"/>
          </p:cNvSpPr>
          <p:nvPr>
            <p:ph idx="1"/>
          </p:nvPr>
        </p:nvSpPr>
        <p:spPr>
          <a:xfrm>
            <a:off x="718457" y="951804"/>
            <a:ext cx="10576249" cy="5372796"/>
          </a:xfrm>
        </p:spPr>
        <p:txBody>
          <a:bodyPr/>
          <a:lstStyle/>
          <a:p>
            <a:r>
              <a:rPr lang="en-US" sz="2400" b="0" dirty="0"/>
              <a:t>Background on low loss systems and (some) of their uses at JPL</a:t>
            </a:r>
          </a:p>
          <a:p>
            <a:pPr lvl="1">
              <a:buFont typeface="Wingdings" panose="05000000000000000000" pitchFamily="2" charset="2"/>
              <a:buChar char="Ø"/>
            </a:pPr>
            <a:r>
              <a:rPr lang="en-US" sz="2200" b="0" dirty="0"/>
              <a:t>JPL’s Frequency and Timing Advanced Instrument Development group: main activities and interests</a:t>
            </a:r>
          </a:p>
          <a:p>
            <a:r>
              <a:rPr lang="en-US" sz="2400" b="0" kern="0" dirty="0"/>
              <a:t>Early studies of dissipative solitons and parametric instabilities in low loss photonic systems</a:t>
            </a:r>
          </a:p>
          <a:p>
            <a:pPr lvl="1">
              <a:buFont typeface="Wingdings" panose="05000000000000000000" pitchFamily="2" charset="2"/>
              <a:buChar char="Ø"/>
            </a:pPr>
            <a:r>
              <a:rPr lang="en-US" sz="2200" b="0" kern="0" dirty="0"/>
              <a:t>Low loss resonant (micro)systems </a:t>
            </a:r>
          </a:p>
          <a:p>
            <a:pPr lvl="1">
              <a:buFont typeface="Wingdings" panose="05000000000000000000" pitchFamily="2" charset="2"/>
              <a:buChar char="Ø"/>
            </a:pPr>
            <a:r>
              <a:rPr lang="en-US" sz="2200" b="0" kern="0" dirty="0"/>
              <a:t>Dissipative solitons in high-Q systems</a:t>
            </a:r>
          </a:p>
          <a:p>
            <a:pPr lvl="1">
              <a:buFont typeface="Wingdings" panose="05000000000000000000" pitchFamily="2" charset="2"/>
              <a:buChar char="Ø"/>
            </a:pPr>
            <a:r>
              <a:rPr lang="en-US" sz="2200" b="0" kern="0" dirty="0"/>
              <a:t>Use of dissipative solitons (and not only the solitons) in clocks and oscillators</a:t>
            </a:r>
          </a:p>
          <a:p>
            <a:r>
              <a:rPr lang="en-US" sz="2400" b="0" dirty="0"/>
              <a:t>Recent developments</a:t>
            </a:r>
          </a:p>
          <a:p>
            <a:pPr lvl="1">
              <a:buFont typeface="Wingdings" panose="05000000000000000000" pitchFamily="2" charset="2"/>
              <a:buChar char="Ø"/>
            </a:pPr>
            <a:r>
              <a:rPr lang="en-US" sz="2200" b="0" dirty="0"/>
              <a:t>Fundamental limitations of spectral purity of photonic oscillators: theory and experiments</a:t>
            </a:r>
          </a:p>
          <a:p>
            <a:pPr lvl="1">
              <a:buFont typeface="Wingdings" panose="05000000000000000000" pitchFamily="2" charset="2"/>
              <a:buChar char="Ø"/>
            </a:pPr>
            <a:r>
              <a:rPr lang="en-US" sz="2200" b="0" u="sng" dirty="0"/>
              <a:t>Photonic time crystals as ideal frequency dividers and their use in clocks</a:t>
            </a:r>
          </a:p>
          <a:p>
            <a:r>
              <a:rPr lang="en-US" sz="2400" b="0" dirty="0"/>
              <a:t>Outlook</a:t>
            </a:r>
          </a:p>
          <a:p>
            <a:endParaRPr lang="en-US" dirty="0"/>
          </a:p>
          <a:p>
            <a:endParaRPr lang="en-US" dirty="0"/>
          </a:p>
        </p:txBody>
      </p:sp>
      <p:sp>
        <p:nvSpPr>
          <p:cNvPr id="3" name="Title 2">
            <a:extLst>
              <a:ext uri="{FF2B5EF4-FFF2-40B4-BE49-F238E27FC236}">
                <a16:creationId xmlns:a16="http://schemas.microsoft.com/office/drawing/2014/main" id="{E6FA1492-BDB7-473F-A5F3-B769E910B3CA}"/>
              </a:ext>
            </a:extLst>
          </p:cNvPr>
          <p:cNvSpPr>
            <a:spLocks noGrp="1"/>
          </p:cNvSpPr>
          <p:nvPr>
            <p:ph type="title"/>
          </p:nvPr>
        </p:nvSpPr>
        <p:spPr/>
        <p:txBody>
          <a:bodyPr/>
          <a:lstStyle/>
          <a:p>
            <a:r>
              <a:rPr lang="en-US" dirty="0"/>
              <a:t>Contents</a:t>
            </a:r>
          </a:p>
        </p:txBody>
      </p:sp>
    </p:spTree>
    <p:extLst>
      <p:ext uri="{BB962C8B-B14F-4D97-AF65-F5344CB8AC3E}">
        <p14:creationId xmlns:p14="http://schemas.microsoft.com/office/powerpoint/2010/main" val="3610195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CAFCF6-A3F8-470F-B177-34F523E742DF}"/>
              </a:ext>
            </a:extLst>
          </p:cNvPr>
          <p:cNvSpPr>
            <a:spLocks noGrp="1"/>
          </p:cNvSpPr>
          <p:nvPr>
            <p:ph idx="1"/>
          </p:nvPr>
        </p:nvSpPr>
        <p:spPr>
          <a:xfrm>
            <a:off x="3410630" y="2838418"/>
            <a:ext cx="5370739" cy="590582"/>
          </a:xfrm>
        </p:spPr>
        <p:txBody>
          <a:bodyPr/>
          <a:lstStyle/>
          <a:p>
            <a:pPr marL="0" indent="0">
              <a:buNone/>
            </a:pPr>
            <a:r>
              <a:rPr lang="en-US" dirty="0"/>
              <a:t>Optical clocks using high-Q microcavities</a:t>
            </a:r>
          </a:p>
        </p:txBody>
      </p:sp>
    </p:spTree>
    <p:extLst>
      <p:ext uri="{BB962C8B-B14F-4D97-AF65-F5344CB8AC3E}">
        <p14:creationId xmlns:p14="http://schemas.microsoft.com/office/powerpoint/2010/main" val="2463662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11D57C-273F-4265-BC60-EB750A0E0247}"/>
              </a:ext>
            </a:extLst>
          </p:cNvPr>
          <p:cNvSpPr>
            <a:spLocks noGrp="1"/>
          </p:cNvSpPr>
          <p:nvPr>
            <p:ph type="title"/>
          </p:nvPr>
        </p:nvSpPr>
        <p:spPr>
          <a:xfrm>
            <a:off x="419100" y="337374"/>
            <a:ext cx="10515600" cy="390249"/>
          </a:xfrm>
        </p:spPr>
        <p:txBody>
          <a:bodyPr/>
          <a:lstStyle/>
          <a:p>
            <a:r>
              <a:rPr lang="en-US" dirty="0"/>
              <a:t>Optical Clocks</a:t>
            </a:r>
          </a:p>
        </p:txBody>
      </p:sp>
      <p:sp>
        <p:nvSpPr>
          <p:cNvPr id="27" name="Rounded Rectangle 5">
            <a:extLst>
              <a:ext uri="{FF2B5EF4-FFF2-40B4-BE49-F238E27FC236}">
                <a16:creationId xmlns:a16="http://schemas.microsoft.com/office/drawing/2014/main" id="{CBAED26D-986C-42C2-A652-C91C1857554D}"/>
              </a:ext>
            </a:extLst>
          </p:cNvPr>
          <p:cNvSpPr/>
          <p:nvPr/>
        </p:nvSpPr>
        <p:spPr>
          <a:xfrm>
            <a:off x="2743200" y="2590800"/>
            <a:ext cx="12192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Trapping/cooling lasers</a:t>
            </a:r>
          </a:p>
        </p:txBody>
      </p:sp>
      <p:sp>
        <p:nvSpPr>
          <p:cNvPr id="28" name="Rounded Rectangle 6">
            <a:extLst>
              <a:ext uri="{FF2B5EF4-FFF2-40B4-BE49-F238E27FC236}">
                <a16:creationId xmlns:a16="http://schemas.microsoft.com/office/drawing/2014/main" id="{E0B4FA61-0FC4-47E5-B977-FF9825F4A7F9}"/>
              </a:ext>
            </a:extLst>
          </p:cNvPr>
          <p:cNvSpPr/>
          <p:nvPr/>
        </p:nvSpPr>
        <p:spPr>
          <a:xfrm>
            <a:off x="4343400" y="2590800"/>
            <a:ext cx="12192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Atomic reference</a:t>
            </a:r>
          </a:p>
        </p:txBody>
      </p:sp>
      <p:sp>
        <p:nvSpPr>
          <p:cNvPr id="29" name="Rounded Rectangle 7">
            <a:extLst>
              <a:ext uri="{FF2B5EF4-FFF2-40B4-BE49-F238E27FC236}">
                <a16:creationId xmlns:a16="http://schemas.microsoft.com/office/drawing/2014/main" id="{270BB476-A279-4F8C-BA54-5C1DBC2EB2F5}"/>
              </a:ext>
            </a:extLst>
          </p:cNvPr>
          <p:cNvSpPr/>
          <p:nvPr/>
        </p:nvSpPr>
        <p:spPr>
          <a:xfrm>
            <a:off x="5181600" y="1524000"/>
            <a:ext cx="12192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Locking feedback</a:t>
            </a:r>
          </a:p>
        </p:txBody>
      </p:sp>
      <p:sp>
        <p:nvSpPr>
          <p:cNvPr id="30" name="Rounded Rectangle 8">
            <a:extLst>
              <a:ext uri="{FF2B5EF4-FFF2-40B4-BE49-F238E27FC236}">
                <a16:creationId xmlns:a16="http://schemas.microsoft.com/office/drawing/2014/main" id="{75854543-A502-4656-8D6E-5E270814EA74}"/>
              </a:ext>
            </a:extLst>
          </p:cNvPr>
          <p:cNvSpPr/>
          <p:nvPr/>
        </p:nvSpPr>
        <p:spPr>
          <a:xfrm>
            <a:off x="5943600" y="2590800"/>
            <a:ext cx="13716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LO </a:t>
            </a:r>
            <a:r>
              <a:rPr kumimoji="0" lang="en-US" sz="1800" b="0" i="0" u="none" strike="noStrike" kern="0" cap="none" spc="0" normalizeH="0" baseline="0" noProof="0" dirty="0" err="1">
                <a:ln>
                  <a:noFill/>
                </a:ln>
                <a:solidFill>
                  <a:prstClr val="white"/>
                </a:solidFill>
                <a:effectLst/>
                <a:uLnTx/>
                <a:uFillTx/>
                <a:latin typeface="Calibri"/>
                <a:ea typeface="+mn-ea"/>
                <a:cs typeface="+mn-cs"/>
              </a:rPr>
              <a:t>ultrastable</a:t>
            </a:r>
            <a:r>
              <a:rPr kumimoji="0" lang="en-US" sz="1800" b="0" i="0" u="none" strike="noStrike" kern="0" cap="none" spc="0" normalizeH="0" baseline="0" noProof="0" dirty="0">
                <a:ln>
                  <a:noFill/>
                </a:ln>
                <a:solidFill>
                  <a:prstClr val="white"/>
                </a:solidFill>
                <a:effectLst/>
                <a:uLnTx/>
                <a:uFillTx/>
                <a:latin typeface="Calibri"/>
                <a:ea typeface="+mn-ea"/>
                <a:cs typeface="+mn-cs"/>
              </a:rPr>
              <a:t> laser</a:t>
            </a:r>
          </a:p>
        </p:txBody>
      </p:sp>
      <p:sp>
        <p:nvSpPr>
          <p:cNvPr id="31" name="Rounded Rectangle 9">
            <a:extLst>
              <a:ext uri="{FF2B5EF4-FFF2-40B4-BE49-F238E27FC236}">
                <a16:creationId xmlns:a16="http://schemas.microsoft.com/office/drawing/2014/main" id="{6702DBE5-3008-4220-BF87-49B26BFA90A7}"/>
              </a:ext>
            </a:extLst>
          </p:cNvPr>
          <p:cNvSpPr/>
          <p:nvPr/>
        </p:nvSpPr>
        <p:spPr>
          <a:xfrm>
            <a:off x="5943600" y="3810000"/>
            <a:ext cx="13716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Optical to RF divider</a:t>
            </a:r>
          </a:p>
        </p:txBody>
      </p:sp>
      <p:sp>
        <p:nvSpPr>
          <p:cNvPr id="32" name="Rounded Rectangle 10">
            <a:extLst>
              <a:ext uri="{FF2B5EF4-FFF2-40B4-BE49-F238E27FC236}">
                <a16:creationId xmlns:a16="http://schemas.microsoft.com/office/drawing/2014/main" id="{995FF867-AFF6-4A71-ADD7-41EEF806C041}"/>
              </a:ext>
            </a:extLst>
          </p:cNvPr>
          <p:cNvSpPr/>
          <p:nvPr/>
        </p:nvSpPr>
        <p:spPr>
          <a:xfrm>
            <a:off x="3581400" y="4038600"/>
            <a:ext cx="1371600" cy="838200"/>
          </a:xfrm>
          <a:prstGeom prst="roundRect">
            <a:avLst/>
          </a:prstGeom>
          <a:solidFill>
            <a:srgbClr val="EEECE1">
              <a:lumMod val="75000"/>
            </a:srgbClr>
          </a:solidFill>
          <a:ln w="25400" cap="flat" cmpd="sng" algn="ctr">
            <a:solidFill>
              <a:srgbClr val="4F81BD">
                <a:shade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Electronics and control</a:t>
            </a:r>
          </a:p>
        </p:txBody>
      </p:sp>
      <p:pic>
        <p:nvPicPr>
          <p:cNvPr id="33" name="Content Placeholder 18" descr="CIMG0709.JPG">
            <a:extLst>
              <a:ext uri="{FF2B5EF4-FFF2-40B4-BE49-F238E27FC236}">
                <a16:creationId xmlns:a16="http://schemas.microsoft.com/office/drawing/2014/main" id="{4FA963AB-775E-4193-95E9-6C2E64B4BC43}"/>
              </a:ext>
            </a:extLst>
          </p:cNvPr>
          <p:cNvPicPr>
            <a:picLocks noChangeAspect="1"/>
          </p:cNvPicPr>
          <p:nvPr/>
        </p:nvPicPr>
        <p:blipFill>
          <a:blip r:embed="rId3" cstate="print"/>
          <a:stretch>
            <a:fillRect/>
          </a:stretch>
        </p:blipFill>
        <p:spPr>
          <a:xfrm>
            <a:off x="152400" y="1524000"/>
            <a:ext cx="1601788" cy="1201341"/>
          </a:xfrm>
          <a:prstGeom prst="rect">
            <a:avLst/>
          </a:prstGeom>
        </p:spPr>
      </p:pic>
      <p:pic>
        <p:nvPicPr>
          <p:cNvPr id="34" name="Picture 5">
            <a:extLst>
              <a:ext uri="{FF2B5EF4-FFF2-40B4-BE49-F238E27FC236}">
                <a16:creationId xmlns:a16="http://schemas.microsoft.com/office/drawing/2014/main" id="{92F8343D-F0BE-4B93-858E-40B5B2E0B469}"/>
              </a:ext>
            </a:extLst>
          </p:cNvPr>
          <p:cNvPicPr>
            <a:picLocks noChangeAspect="1" noChangeArrowheads="1"/>
          </p:cNvPicPr>
          <p:nvPr/>
        </p:nvPicPr>
        <p:blipFill>
          <a:blip r:embed="rId4" cstate="print"/>
          <a:srcRect l="13333" t="7442" r="12381" b="14420"/>
          <a:stretch>
            <a:fillRect/>
          </a:stretch>
        </p:blipFill>
        <p:spPr bwMode="auto">
          <a:xfrm>
            <a:off x="9182100" y="1161097"/>
            <a:ext cx="1905000" cy="1055867"/>
          </a:xfrm>
          <a:prstGeom prst="rect">
            <a:avLst/>
          </a:prstGeom>
          <a:noFill/>
          <a:ln w="9525">
            <a:noFill/>
            <a:miter lim="800000"/>
            <a:headEnd/>
            <a:tailEnd/>
          </a:ln>
        </p:spPr>
      </p:pic>
      <p:pic>
        <p:nvPicPr>
          <p:cNvPr id="35" name="Picture 2" descr="\\oewdc01\Redirected Folders\amatsko\Desktop\My Documents\PROJECT_RELATED\2017\SuperCavityNAVYSBIR\comb.JPG">
            <a:extLst>
              <a:ext uri="{FF2B5EF4-FFF2-40B4-BE49-F238E27FC236}">
                <a16:creationId xmlns:a16="http://schemas.microsoft.com/office/drawing/2014/main" id="{5C5579AA-AD04-4DA8-8E6C-D554270B70B8}"/>
              </a:ext>
            </a:extLst>
          </p:cNvPr>
          <p:cNvPicPr>
            <a:picLocks noChangeAspect="1" noChangeArrowheads="1"/>
          </p:cNvPicPr>
          <p:nvPr/>
        </p:nvPicPr>
        <p:blipFill>
          <a:blip r:embed="rId5" cstate="print"/>
          <a:srcRect/>
          <a:stretch>
            <a:fillRect/>
          </a:stretch>
        </p:blipFill>
        <p:spPr bwMode="auto">
          <a:xfrm>
            <a:off x="9158318" y="4055262"/>
            <a:ext cx="1928782" cy="1446213"/>
          </a:xfrm>
          <a:prstGeom prst="rect">
            <a:avLst/>
          </a:prstGeom>
          <a:noFill/>
        </p:spPr>
      </p:pic>
      <p:cxnSp>
        <p:nvCxnSpPr>
          <p:cNvPr id="36" name="Straight Arrow Connector 35">
            <a:extLst>
              <a:ext uri="{FF2B5EF4-FFF2-40B4-BE49-F238E27FC236}">
                <a16:creationId xmlns:a16="http://schemas.microsoft.com/office/drawing/2014/main" id="{7849C7D1-ADDB-4372-BF32-9E370BC0A5A5}"/>
              </a:ext>
            </a:extLst>
          </p:cNvPr>
          <p:cNvCxnSpPr>
            <a:stCxn id="27" idx="3"/>
            <a:endCxn id="28" idx="1"/>
          </p:cNvCxnSpPr>
          <p:nvPr/>
        </p:nvCxnSpPr>
        <p:spPr>
          <a:xfrm>
            <a:off x="3962400" y="3009900"/>
            <a:ext cx="381000" cy="0"/>
          </a:xfrm>
          <a:prstGeom prst="straightConnector1">
            <a:avLst/>
          </a:prstGeom>
          <a:noFill/>
          <a:ln w="9525" cap="flat" cmpd="sng" algn="ctr">
            <a:solidFill>
              <a:srgbClr val="4F81BD">
                <a:shade val="95000"/>
                <a:satMod val="105000"/>
              </a:srgbClr>
            </a:solidFill>
            <a:prstDash val="solid"/>
            <a:tailEnd type="arrow"/>
          </a:ln>
          <a:effectLst/>
        </p:spPr>
      </p:cxnSp>
      <p:cxnSp>
        <p:nvCxnSpPr>
          <p:cNvPr id="37" name="Straight Arrow Connector 36">
            <a:extLst>
              <a:ext uri="{FF2B5EF4-FFF2-40B4-BE49-F238E27FC236}">
                <a16:creationId xmlns:a16="http://schemas.microsoft.com/office/drawing/2014/main" id="{8723923D-2899-4776-81EE-44E0CE2433D6}"/>
              </a:ext>
            </a:extLst>
          </p:cNvPr>
          <p:cNvCxnSpPr>
            <a:stCxn id="28" idx="3"/>
            <a:endCxn id="30" idx="1"/>
          </p:cNvCxnSpPr>
          <p:nvPr/>
        </p:nvCxnSpPr>
        <p:spPr>
          <a:xfrm>
            <a:off x="5562600" y="3009900"/>
            <a:ext cx="381000" cy="0"/>
          </a:xfrm>
          <a:prstGeom prst="straightConnector1">
            <a:avLst/>
          </a:prstGeom>
          <a:noFill/>
          <a:ln w="9525" cap="flat" cmpd="sng" algn="ctr">
            <a:solidFill>
              <a:srgbClr val="4F81BD">
                <a:shade val="95000"/>
                <a:satMod val="105000"/>
              </a:srgbClr>
            </a:solidFill>
            <a:prstDash val="solid"/>
            <a:tailEnd type="arrow"/>
          </a:ln>
          <a:effectLst/>
        </p:spPr>
      </p:cxnSp>
      <p:cxnSp>
        <p:nvCxnSpPr>
          <p:cNvPr id="38" name="Elbow Connector 19">
            <a:extLst>
              <a:ext uri="{FF2B5EF4-FFF2-40B4-BE49-F238E27FC236}">
                <a16:creationId xmlns:a16="http://schemas.microsoft.com/office/drawing/2014/main" id="{6E08A0FF-98D8-4D28-832F-1684DE9BDF34}"/>
              </a:ext>
            </a:extLst>
          </p:cNvPr>
          <p:cNvCxnSpPr>
            <a:stCxn id="30" idx="3"/>
            <a:endCxn id="29" idx="3"/>
          </p:cNvCxnSpPr>
          <p:nvPr/>
        </p:nvCxnSpPr>
        <p:spPr>
          <a:xfrm flipH="1" flipV="1">
            <a:off x="6400800" y="1943100"/>
            <a:ext cx="914400" cy="1066800"/>
          </a:xfrm>
          <a:prstGeom prst="bentConnector3">
            <a:avLst>
              <a:gd name="adj1" fmla="val -25000"/>
            </a:avLst>
          </a:prstGeom>
          <a:noFill/>
          <a:ln w="9525" cap="flat" cmpd="sng" algn="ctr">
            <a:solidFill>
              <a:srgbClr val="4F81BD">
                <a:shade val="95000"/>
                <a:satMod val="105000"/>
              </a:srgbClr>
            </a:solidFill>
            <a:prstDash val="solid"/>
            <a:tailEnd type="arrow"/>
          </a:ln>
          <a:effectLst/>
        </p:spPr>
      </p:cxnSp>
      <p:cxnSp>
        <p:nvCxnSpPr>
          <p:cNvPr id="39" name="Shape 21">
            <a:extLst>
              <a:ext uri="{FF2B5EF4-FFF2-40B4-BE49-F238E27FC236}">
                <a16:creationId xmlns:a16="http://schemas.microsoft.com/office/drawing/2014/main" id="{50D8611B-8DDC-4BD7-839D-00D6073717F1}"/>
              </a:ext>
            </a:extLst>
          </p:cNvPr>
          <p:cNvCxnSpPr>
            <a:stCxn id="29" idx="1"/>
            <a:endCxn id="28" idx="0"/>
          </p:cNvCxnSpPr>
          <p:nvPr/>
        </p:nvCxnSpPr>
        <p:spPr>
          <a:xfrm rot="10800000" flipV="1">
            <a:off x="4953000" y="1943100"/>
            <a:ext cx="228600" cy="647700"/>
          </a:xfrm>
          <a:prstGeom prst="bentConnector2">
            <a:avLst/>
          </a:prstGeom>
          <a:noFill/>
          <a:ln w="9525" cap="flat" cmpd="sng" algn="ctr">
            <a:solidFill>
              <a:srgbClr val="4F81BD">
                <a:shade val="95000"/>
                <a:satMod val="105000"/>
              </a:srgbClr>
            </a:solidFill>
            <a:prstDash val="solid"/>
            <a:tailEnd type="arrow"/>
          </a:ln>
          <a:effectLst/>
        </p:spPr>
      </p:cxnSp>
      <p:cxnSp>
        <p:nvCxnSpPr>
          <p:cNvPr id="40" name="Straight Arrow Connector 39">
            <a:extLst>
              <a:ext uri="{FF2B5EF4-FFF2-40B4-BE49-F238E27FC236}">
                <a16:creationId xmlns:a16="http://schemas.microsoft.com/office/drawing/2014/main" id="{1EA4EA00-9D21-418E-A9F5-F709E6F77712}"/>
              </a:ext>
            </a:extLst>
          </p:cNvPr>
          <p:cNvCxnSpPr>
            <a:stCxn id="30" idx="2"/>
            <a:endCxn id="31" idx="0"/>
          </p:cNvCxnSpPr>
          <p:nvPr/>
        </p:nvCxnSpPr>
        <p:spPr>
          <a:xfrm>
            <a:off x="6629400" y="3429000"/>
            <a:ext cx="0" cy="381000"/>
          </a:xfrm>
          <a:prstGeom prst="straightConnector1">
            <a:avLst/>
          </a:prstGeom>
          <a:noFill/>
          <a:ln w="9525" cap="flat" cmpd="sng" algn="ctr">
            <a:solidFill>
              <a:srgbClr val="4F81BD">
                <a:shade val="95000"/>
                <a:satMod val="105000"/>
              </a:srgbClr>
            </a:solidFill>
            <a:prstDash val="solid"/>
            <a:tailEnd type="arrow"/>
          </a:ln>
          <a:effectLst/>
        </p:spPr>
      </p:cxnSp>
      <p:cxnSp>
        <p:nvCxnSpPr>
          <p:cNvPr id="41" name="Shape 26">
            <a:extLst>
              <a:ext uri="{FF2B5EF4-FFF2-40B4-BE49-F238E27FC236}">
                <a16:creationId xmlns:a16="http://schemas.microsoft.com/office/drawing/2014/main" id="{A00B82E3-24D0-4E9D-8FBC-5456233C7F2E}"/>
              </a:ext>
            </a:extLst>
          </p:cNvPr>
          <p:cNvCxnSpPr>
            <a:stCxn id="31" idx="2"/>
          </p:cNvCxnSpPr>
          <p:nvPr/>
        </p:nvCxnSpPr>
        <p:spPr>
          <a:xfrm rot="16200000" flipH="1">
            <a:off x="6705600" y="4572000"/>
            <a:ext cx="609600" cy="762000"/>
          </a:xfrm>
          <a:prstGeom prst="bentConnector2">
            <a:avLst/>
          </a:prstGeom>
          <a:noFill/>
          <a:ln w="9525" cap="flat" cmpd="sng" algn="ctr">
            <a:solidFill>
              <a:srgbClr val="4F81BD">
                <a:shade val="95000"/>
                <a:satMod val="105000"/>
              </a:srgbClr>
            </a:solidFill>
            <a:prstDash val="solid"/>
            <a:tailEnd type="arrow"/>
          </a:ln>
          <a:effectLst/>
        </p:spPr>
      </p:cxnSp>
      <p:sp>
        <p:nvSpPr>
          <p:cNvPr id="42" name="TextBox 41">
            <a:extLst>
              <a:ext uri="{FF2B5EF4-FFF2-40B4-BE49-F238E27FC236}">
                <a16:creationId xmlns:a16="http://schemas.microsoft.com/office/drawing/2014/main" id="{AD8C7B14-E230-43CD-AB66-0B86CC6190CE}"/>
              </a:ext>
            </a:extLst>
          </p:cNvPr>
          <p:cNvSpPr txBox="1">
            <a:spLocks noChangeArrowheads="1"/>
          </p:cNvSpPr>
          <p:nvPr/>
        </p:nvSpPr>
        <p:spPr bwMode="auto">
          <a:xfrm>
            <a:off x="152399" y="2743200"/>
            <a:ext cx="1714497" cy="2031325"/>
          </a:xfrm>
          <a:prstGeom prst="rect">
            <a:avLst/>
          </a:prstGeom>
          <a:noFill/>
          <a:ln w="9525">
            <a:noFill/>
            <a:miter lim="800000"/>
            <a:headEnd/>
            <a:tailEnd/>
          </a:ln>
        </p:spPr>
        <p:txBody>
          <a:bodyPr wrap="square">
            <a:spAutoFit/>
          </a:bodyPr>
          <a:lstStyle/>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High power and frequency stability</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RIN and frequency noise</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vibration sensitivity</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RAM</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Compact</a:t>
            </a:r>
          </a:p>
        </p:txBody>
      </p:sp>
      <p:sp>
        <p:nvSpPr>
          <p:cNvPr id="43" name="TextBox 42">
            <a:extLst>
              <a:ext uri="{FF2B5EF4-FFF2-40B4-BE49-F238E27FC236}">
                <a16:creationId xmlns:a16="http://schemas.microsoft.com/office/drawing/2014/main" id="{79A75FBF-DBCF-4D13-BE6A-7B3BFF27C50B}"/>
              </a:ext>
            </a:extLst>
          </p:cNvPr>
          <p:cNvSpPr txBox="1">
            <a:spLocks noChangeArrowheads="1"/>
          </p:cNvSpPr>
          <p:nvPr/>
        </p:nvSpPr>
        <p:spPr bwMode="auto">
          <a:xfrm>
            <a:off x="9296399" y="2304345"/>
            <a:ext cx="2019299" cy="1169551"/>
          </a:xfrm>
          <a:prstGeom prst="rect">
            <a:avLst/>
          </a:prstGeom>
          <a:noFill/>
          <a:ln w="9525">
            <a:noFill/>
            <a:miter lim="800000"/>
            <a:headEnd/>
            <a:tailEnd/>
          </a:ln>
        </p:spPr>
        <p:txBody>
          <a:bodyPr wrap="square">
            <a:spAutoFit/>
          </a:bodyPr>
          <a:lstStyle/>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a:t>
            </a:r>
            <a:r>
              <a:rPr lang="en-US" sz="1400" kern="0" dirty="0" err="1">
                <a:solidFill>
                  <a:srgbClr val="000066"/>
                </a:solidFill>
                <a:latin typeface="Calibri"/>
                <a:ea typeface="+mn-ea"/>
                <a:cs typeface="Arial" charset="0"/>
              </a:rPr>
              <a:t>SWaP</a:t>
            </a:r>
            <a:endParaRPr lang="en-US" sz="1400" kern="0" dirty="0">
              <a:solidFill>
                <a:srgbClr val="000066"/>
              </a:solidFill>
              <a:latin typeface="Calibri"/>
              <a:ea typeface="+mn-ea"/>
              <a:cs typeface="Arial" charset="0"/>
            </a:endParaRP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High stability</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High finesse</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environmental sensitivity</a:t>
            </a:r>
          </a:p>
        </p:txBody>
      </p:sp>
      <p:sp>
        <p:nvSpPr>
          <p:cNvPr id="44" name="TextBox 43">
            <a:extLst>
              <a:ext uri="{FF2B5EF4-FFF2-40B4-BE49-F238E27FC236}">
                <a16:creationId xmlns:a16="http://schemas.microsoft.com/office/drawing/2014/main" id="{AA0F897F-34EF-4D57-869B-0099AE0ADA3D}"/>
              </a:ext>
            </a:extLst>
          </p:cNvPr>
          <p:cNvSpPr txBox="1">
            <a:spLocks noChangeArrowheads="1"/>
          </p:cNvSpPr>
          <p:nvPr/>
        </p:nvSpPr>
        <p:spPr bwMode="auto">
          <a:xfrm>
            <a:off x="9182099" y="5501475"/>
            <a:ext cx="2809009" cy="738664"/>
          </a:xfrm>
          <a:prstGeom prst="rect">
            <a:avLst/>
          </a:prstGeom>
          <a:noFill/>
          <a:ln w="9525">
            <a:noFill/>
            <a:miter lim="800000"/>
            <a:headEnd/>
            <a:tailEnd/>
          </a:ln>
        </p:spPr>
        <p:txBody>
          <a:bodyPr wrap="square">
            <a:spAutoFit/>
          </a:bodyPr>
          <a:lstStyle/>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a:t>
            </a:r>
            <a:r>
              <a:rPr lang="en-US" sz="1400" kern="0" dirty="0" err="1">
                <a:solidFill>
                  <a:srgbClr val="000066"/>
                </a:solidFill>
                <a:latin typeface="Calibri"/>
                <a:ea typeface="+mn-ea"/>
                <a:cs typeface="Arial" charset="0"/>
              </a:rPr>
              <a:t>SWaP</a:t>
            </a:r>
            <a:endParaRPr lang="en-US" sz="1400" kern="0" dirty="0">
              <a:solidFill>
                <a:srgbClr val="000066"/>
              </a:solidFill>
              <a:latin typeface="Calibri"/>
              <a:ea typeface="+mn-ea"/>
              <a:cs typeface="Arial" charset="0"/>
            </a:endParaRP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High stability</a:t>
            </a:r>
          </a:p>
          <a:p>
            <a:pPr marL="342900" indent="-342900" algn="l" eaLnBrk="1" fontAlgn="auto" hangingPunct="1">
              <a:spcBef>
                <a:spcPts val="0"/>
              </a:spcBef>
              <a:spcAft>
                <a:spcPts val="0"/>
              </a:spcAft>
              <a:buFontTx/>
              <a:buAutoNum type="arabicPeriod"/>
              <a:defRPr/>
            </a:pPr>
            <a:r>
              <a:rPr lang="en-US" sz="1400" kern="0" dirty="0">
                <a:solidFill>
                  <a:srgbClr val="000066"/>
                </a:solidFill>
                <a:latin typeface="Calibri"/>
                <a:ea typeface="+mn-ea"/>
                <a:cs typeface="Arial" charset="0"/>
              </a:rPr>
              <a:t>Low environmental sensitivity</a:t>
            </a:r>
          </a:p>
        </p:txBody>
      </p:sp>
      <p:sp>
        <p:nvSpPr>
          <p:cNvPr id="45" name="TextBox 44">
            <a:extLst>
              <a:ext uri="{FF2B5EF4-FFF2-40B4-BE49-F238E27FC236}">
                <a16:creationId xmlns:a16="http://schemas.microsoft.com/office/drawing/2014/main" id="{DC2B7010-C9D2-4A66-A984-9B436D9E6A16}"/>
              </a:ext>
            </a:extLst>
          </p:cNvPr>
          <p:cNvSpPr txBox="1"/>
          <p:nvPr/>
        </p:nvSpPr>
        <p:spPr>
          <a:xfrm>
            <a:off x="609600" y="1134898"/>
            <a:ext cx="990600" cy="369332"/>
          </a:xfrm>
          <a:prstGeom prst="rect">
            <a:avLst/>
          </a:prstGeom>
          <a:noFill/>
        </p:spPr>
        <p:txBody>
          <a:bodyPr wrap="square" rtlCol="0">
            <a:spAutoFit/>
          </a:bodyPr>
          <a:lstStyle/>
          <a:p>
            <a:pPr algn="l" eaLnBrk="1" fontAlgn="auto" hangingPunct="1">
              <a:spcBef>
                <a:spcPts val="0"/>
              </a:spcBef>
              <a:spcAft>
                <a:spcPts val="0"/>
              </a:spcAft>
            </a:pPr>
            <a:r>
              <a:rPr lang="en-US" dirty="0">
                <a:solidFill>
                  <a:prstClr val="black"/>
                </a:solidFill>
                <a:latin typeface="Calibri"/>
                <a:ea typeface="+mn-ea"/>
              </a:rPr>
              <a:t>Lasers</a:t>
            </a:r>
          </a:p>
        </p:txBody>
      </p:sp>
      <p:sp>
        <p:nvSpPr>
          <p:cNvPr id="46" name="TextBox 45">
            <a:extLst>
              <a:ext uri="{FF2B5EF4-FFF2-40B4-BE49-F238E27FC236}">
                <a16:creationId xmlns:a16="http://schemas.microsoft.com/office/drawing/2014/main" id="{81C3F321-4CB2-47F3-945C-0CF16F6B922E}"/>
              </a:ext>
            </a:extLst>
          </p:cNvPr>
          <p:cNvSpPr txBox="1"/>
          <p:nvPr/>
        </p:nvSpPr>
        <p:spPr>
          <a:xfrm>
            <a:off x="8991600" y="837298"/>
            <a:ext cx="2438400" cy="369332"/>
          </a:xfrm>
          <a:prstGeom prst="rect">
            <a:avLst/>
          </a:prstGeom>
          <a:noFill/>
        </p:spPr>
        <p:txBody>
          <a:bodyPr wrap="square" rtlCol="0">
            <a:spAutoFit/>
          </a:bodyPr>
          <a:lstStyle/>
          <a:p>
            <a:pPr eaLnBrk="1" fontAlgn="auto" hangingPunct="1">
              <a:spcBef>
                <a:spcPts val="0"/>
              </a:spcBef>
              <a:spcAft>
                <a:spcPts val="0"/>
              </a:spcAft>
            </a:pPr>
            <a:r>
              <a:rPr lang="en-US" dirty="0">
                <a:solidFill>
                  <a:prstClr val="black"/>
                </a:solidFill>
                <a:latin typeface="Calibri"/>
                <a:ea typeface="+mn-ea"/>
              </a:rPr>
              <a:t>Reference cavities </a:t>
            </a:r>
          </a:p>
        </p:txBody>
      </p:sp>
      <p:sp>
        <p:nvSpPr>
          <p:cNvPr id="47" name="TextBox 46">
            <a:extLst>
              <a:ext uri="{FF2B5EF4-FFF2-40B4-BE49-F238E27FC236}">
                <a16:creationId xmlns:a16="http://schemas.microsoft.com/office/drawing/2014/main" id="{5748A22C-7A9C-435D-8D96-F538D7953C90}"/>
              </a:ext>
            </a:extLst>
          </p:cNvPr>
          <p:cNvSpPr txBox="1"/>
          <p:nvPr/>
        </p:nvSpPr>
        <p:spPr>
          <a:xfrm>
            <a:off x="9486900" y="3679004"/>
            <a:ext cx="1295400" cy="369332"/>
          </a:xfrm>
          <a:prstGeom prst="rect">
            <a:avLst/>
          </a:prstGeom>
          <a:noFill/>
        </p:spPr>
        <p:txBody>
          <a:bodyPr wrap="square" rtlCol="0">
            <a:spAutoFit/>
          </a:bodyPr>
          <a:lstStyle/>
          <a:p>
            <a:pPr algn="l" eaLnBrk="1" fontAlgn="auto" hangingPunct="1">
              <a:spcBef>
                <a:spcPts val="0"/>
              </a:spcBef>
              <a:spcAft>
                <a:spcPts val="0"/>
              </a:spcAft>
            </a:pPr>
            <a:r>
              <a:rPr lang="en-US" dirty="0">
                <a:solidFill>
                  <a:prstClr val="black"/>
                </a:solidFill>
                <a:latin typeface="Calibri"/>
                <a:ea typeface="+mn-ea"/>
              </a:rPr>
              <a:t>Kerr combs</a:t>
            </a:r>
          </a:p>
        </p:txBody>
      </p:sp>
      <p:sp>
        <p:nvSpPr>
          <p:cNvPr id="24" name="Text Box 16">
            <a:extLst>
              <a:ext uri="{FF2B5EF4-FFF2-40B4-BE49-F238E27FC236}">
                <a16:creationId xmlns:a16="http://schemas.microsoft.com/office/drawing/2014/main" id="{9FC41C49-8CD5-4565-B684-C660D5E00A49}"/>
              </a:ext>
            </a:extLst>
          </p:cNvPr>
          <p:cNvSpPr txBox="1">
            <a:spLocks noChangeArrowheads="1"/>
          </p:cNvSpPr>
          <p:nvPr/>
        </p:nvSpPr>
        <p:spPr bwMode="auto">
          <a:xfrm>
            <a:off x="-394763" y="836687"/>
            <a:ext cx="11771261" cy="369332"/>
          </a:xfrm>
          <a:prstGeom prst="rect">
            <a:avLst/>
          </a:prstGeom>
          <a:noFill/>
          <a:ln w="9525">
            <a:noFill/>
            <a:miter lim="800000"/>
            <a:headEnd/>
            <a:tailEnd/>
          </a:ln>
        </p:spPr>
        <p:txBody>
          <a:bodyPr wrap="square">
            <a:spAutoFit/>
          </a:bodyPr>
          <a:lstStyle/>
          <a:p>
            <a:pPr>
              <a:spcBef>
                <a:spcPct val="50000"/>
              </a:spcBef>
            </a:pPr>
            <a:r>
              <a:rPr lang="en-US" dirty="0">
                <a:latin typeface="+mn-lt"/>
              </a:rPr>
              <a:t>Now, using the high-Q cavities we can improve clocks</a:t>
            </a:r>
          </a:p>
        </p:txBody>
      </p:sp>
      <p:sp>
        <p:nvSpPr>
          <p:cNvPr id="2" name="TextBox 1">
            <a:extLst>
              <a:ext uri="{FF2B5EF4-FFF2-40B4-BE49-F238E27FC236}">
                <a16:creationId xmlns:a16="http://schemas.microsoft.com/office/drawing/2014/main" id="{F35D2851-E09F-434D-B700-996081B98EC4}"/>
              </a:ext>
            </a:extLst>
          </p:cNvPr>
          <p:cNvSpPr txBox="1"/>
          <p:nvPr/>
        </p:nvSpPr>
        <p:spPr>
          <a:xfrm>
            <a:off x="2437128" y="6488668"/>
            <a:ext cx="8939370" cy="369332"/>
          </a:xfrm>
          <a:prstGeom prst="rect">
            <a:avLst/>
          </a:prstGeom>
          <a:noFill/>
        </p:spPr>
        <p:txBody>
          <a:bodyPr wrap="none" rtlCol="0">
            <a:spAutoFit/>
          </a:bodyPr>
          <a:lstStyle/>
          <a:p>
            <a:r>
              <a:rPr lang="en-US" dirty="0"/>
              <a:t>Supported by JPL, NASA, ONR, AFRL and DARPA, in collaboration with Nan Yu et al.</a:t>
            </a:r>
          </a:p>
        </p:txBody>
      </p:sp>
    </p:spTree>
    <p:extLst>
      <p:ext uri="{BB962C8B-B14F-4D97-AF65-F5344CB8AC3E}">
        <p14:creationId xmlns:p14="http://schemas.microsoft.com/office/powerpoint/2010/main" val="37571994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4EAFDC-3099-419C-A0A3-D1E1851FB17F}"/>
              </a:ext>
            </a:extLst>
          </p:cNvPr>
          <p:cNvSpPr>
            <a:spLocks noGrp="1"/>
          </p:cNvSpPr>
          <p:nvPr>
            <p:ph type="title"/>
          </p:nvPr>
        </p:nvSpPr>
        <p:spPr/>
        <p:txBody>
          <a:bodyPr/>
          <a:lstStyle/>
          <a:p>
            <a:r>
              <a:rPr lang="en-US" dirty="0"/>
              <a:t>Atomic Cell Stabilized Laser: Improved Locking Due to High-Q Cavity</a:t>
            </a:r>
          </a:p>
        </p:txBody>
      </p:sp>
      <p:pic>
        <p:nvPicPr>
          <p:cNvPr id="4" name="Picture 2" descr="\\oewaves\dfs\Redirected Folders\AMatsko\Desktop\My Documents\CONFERENCES\Conf_15\AFOSR_Industry_Day\RB_locked_laser.jpg">
            <a:extLst>
              <a:ext uri="{FF2B5EF4-FFF2-40B4-BE49-F238E27FC236}">
                <a16:creationId xmlns:a16="http://schemas.microsoft.com/office/drawing/2014/main" id="{14BACAC6-D520-43B4-B9B9-2F70F6F7D643}"/>
              </a:ext>
            </a:extLst>
          </p:cNvPr>
          <p:cNvPicPr>
            <a:picLocks noChangeAspect="1" noChangeArrowheads="1"/>
          </p:cNvPicPr>
          <p:nvPr/>
        </p:nvPicPr>
        <p:blipFill>
          <a:blip r:embed="rId3" cstate="print"/>
          <a:srcRect/>
          <a:stretch>
            <a:fillRect/>
          </a:stretch>
        </p:blipFill>
        <p:spPr bwMode="auto">
          <a:xfrm>
            <a:off x="6398967" y="1000564"/>
            <a:ext cx="3487999" cy="2313221"/>
          </a:xfrm>
          <a:prstGeom prst="rect">
            <a:avLst/>
          </a:prstGeom>
          <a:noFill/>
        </p:spPr>
      </p:pic>
      <p:pic>
        <p:nvPicPr>
          <p:cNvPr id="5" name="Picture 3" descr="\\oewaves\dfs\Redirected Folders\AMatsko\Desktop\My Documents\PAPERS\In_Preparation\795_nm_Rb_laser\setup_picture\IMPACT_setup1.jpg">
            <a:extLst>
              <a:ext uri="{FF2B5EF4-FFF2-40B4-BE49-F238E27FC236}">
                <a16:creationId xmlns:a16="http://schemas.microsoft.com/office/drawing/2014/main" id="{07F62C7E-D23B-471C-9BD9-13834EA230FF}"/>
              </a:ext>
            </a:extLst>
          </p:cNvPr>
          <p:cNvPicPr>
            <a:picLocks noChangeAspect="1" noChangeArrowheads="1"/>
          </p:cNvPicPr>
          <p:nvPr/>
        </p:nvPicPr>
        <p:blipFill>
          <a:blip r:embed="rId4" cstate="print"/>
          <a:srcRect/>
          <a:stretch>
            <a:fillRect/>
          </a:stretch>
        </p:blipFill>
        <p:spPr bwMode="auto">
          <a:xfrm>
            <a:off x="994845" y="978398"/>
            <a:ext cx="4798190" cy="4901204"/>
          </a:xfrm>
          <a:prstGeom prst="rect">
            <a:avLst/>
          </a:prstGeom>
          <a:noFill/>
          <a:ln w="9525">
            <a:noFill/>
            <a:miter lim="800000"/>
            <a:headEnd/>
            <a:tailEnd/>
          </a:ln>
        </p:spPr>
      </p:pic>
      <p:pic>
        <p:nvPicPr>
          <p:cNvPr id="6" name="Picture 3" descr="\\oewaves\dfs\Redirected Folders\AMatsko\Desktop\My Documents\PAPERS\Published\2015\795_nm_Rb_laser\Modulation_Quality.jpg">
            <a:extLst>
              <a:ext uri="{FF2B5EF4-FFF2-40B4-BE49-F238E27FC236}">
                <a16:creationId xmlns:a16="http://schemas.microsoft.com/office/drawing/2014/main" id="{8C34450D-9C7F-4656-AF60-B0B6CF293215}"/>
              </a:ext>
            </a:extLst>
          </p:cNvPr>
          <p:cNvPicPr>
            <a:picLocks noChangeAspect="1" noChangeArrowheads="1"/>
          </p:cNvPicPr>
          <p:nvPr/>
        </p:nvPicPr>
        <p:blipFill>
          <a:blip r:embed="rId5" cstate="print"/>
          <a:srcRect/>
          <a:stretch>
            <a:fillRect/>
          </a:stretch>
        </p:blipFill>
        <p:spPr bwMode="auto">
          <a:xfrm>
            <a:off x="7018702" y="3429000"/>
            <a:ext cx="2868264" cy="2497711"/>
          </a:xfrm>
          <a:prstGeom prst="rect">
            <a:avLst/>
          </a:prstGeom>
          <a:noFill/>
        </p:spPr>
      </p:pic>
      <p:sp>
        <p:nvSpPr>
          <p:cNvPr id="7" name="Rectangle 6">
            <a:extLst>
              <a:ext uri="{FF2B5EF4-FFF2-40B4-BE49-F238E27FC236}">
                <a16:creationId xmlns:a16="http://schemas.microsoft.com/office/drawing/2014/main" id="{E0AD6BBB-4F09-48C0-8690-83A42458FEDF}"/>
              </a:ext>
            </a:extLst>
          </p:cNvPr>
          <p:cNvSpPr/>
          <p:nvPr/>
        </p:nvSpPr>
        <p:spPr>
          <a:xfrm>
            <a:off x="3831258" y="6041926"/>
            <a:ext cx="4592668" cy="338554"/>
          </a:xfrm>
          <a:prstGeom prst="rect">
            <a:avLst/>
          </a:prstGeom>
        </p:spPr>
        <p:txBody>
          <a:bodyPr wrap="none">
            <a:spAutoFit/>
          </a:bodyPr>
          <a:lstStyle/>
          <a:p>
            <a:r>
              <a:rPr lang="nl-NL" sz="1600" dirty="0"/>
              <a:t>W. Liang et al., Appl. Opt. </a:t>
            </a:r>
            <a:r>
              <a:rPr lang="nl-NL" sz="1600" b="1" dirty="0"/>
              <a:t>54</a:t>
            </a:r>
            <a:r>
              <a:rPr lang="nl-NL" sz="1600" dirty="0"/>
              <a:t>, 3353-3359 (2015) </a:t>
            </a:r>
            <a:endParaRPr lang="en-US" sz="1600" dirty="0"/>
          </a:p>
        </p:txBody>
      </p:sp>
      <p:sp>
        <p:nvSpPr>
          <p:cNvPr id="8" name="Rectangle 7">
            <a:extLst>
              <a:ext uri="{FF2B5EF4-FFF2-40B4-BE49-F238E27FC236}">
                <a16:creationId xmlns:a16="http://schemas.microsoft.com/office/drawing/2014/main" id="{A0E13837-99FF-4A9C-AB37-6C8F8D3CB583}"/>
              </a:ext>
            </a:extLst>
          </p:cNvPr>
          <p:cNvSpPr/>
          <p:nvPr/>
        </p:nvSpPr>
        <p:spPr>
          <a:xfrm>
            <a:off x="10536871" y="1022004"/>
            <a:ext cx="1227920" cy="1569660"/>
          </a:xfrm>
          <a:prstGeom prst="rect">
            <a:avLst/>
          </a:prstGeom>
        </p:spPr>
        <p:txBody>
          <a:bodyPr wrap="square">
            <a:spAutoFit/>
          </a:bodyPr>
          <a:lstStyle/>
          <a:p>
            <a:r>
              <a:rPr lang="nl-NL" sz="1600" dirty="0"/>
              <a:t>A </a:t>
            </a:r>
            <a:r>
              <a:rPr lang="nl-NL" sz="1600" b="1" dirty="0"/>
              <a:t>frequency comb </a:t>
            </a:r>
            <a:r>
              <a:rPr lang="nl-NL" sz="1600" dirty="0"/>
              <a:t>is needed to make a clock</a:t>
            </a:r>
            <a:endParaRPr lang="en-US" sz="1600" dirty="0"/>
          </a:p>
        </p:txBody>
      </p:sp>
      <p:sp>
        <p:nvSpPr>
          <p:cNvPr id="9" name="Rectangle 8">
            <a:extLst>
              <a:ext uri="{FF2B5EF4-FFF2-40B4-BE49-F238E27FC236}">
                <a16:creationId xmlns:a16="http://schemas.microsoft.com/office/drawing/2014/main" id="{3967A4C4-0A7F-4808-B50B-A21597EFB0CB}"/>
              </a:ext>
            </a:extLst>
          </p:cNvPr>
          <p:cNvSpPr/>
          <p:nvPr/>
        </p:nvSpPr>
        <p:spPr>
          <a:xfrm>
            <a:off x="10629518" y="3313785"/>
            <a:ext cx="1135273" cy="2800767"/>
          </a:xfrm>
          <a:prstGeom prst="rect">
            <a:avLst/>
          </a:prstGeom>
        </p:spPr>
        <p:txBody>
          <a:bodyPr wrap="square">
            <a:spAutoFit/>
          </a:bodyPr>
          <a:lstStyle/>
          <a:p>
            <a:r>
              <a:rPr lang="nl-NL" sz="1600" dirty="0"/>
              <a:t>Low relative amplitude modulaton (RAM) is essential for the accurate locking to the atomic transition.</a:t>
            </a:r>
            <a:endParaRPr lang="en-US" sz="1600" dirty="0"/>
          </a:p>
        </p:txBody>
      </p:sp>
      <p:sp>
        <p:nvSpPr>
          <p:cNvPr id="10" name="TextBox 9">
            <a:extLst>
              <a:ext uri="{FF2B5EF4-FFF2-40B4-BE49-F238E27FC236}">
                <a16:creationId xmlns:a16="http://schemas.microsoft.com/office/drawing/2014/main" id="{C8EB68CC-224C-46D7-ADDB-A1FA57E91382}"/>
              </a:ext>
            </a:extLst>
          </p:cNvPr>
          <p:cNvSpPr txBox="1"/>
          <p:nvPr/>
        </p:nvSpPr>
        <p:spPr>
          <a:xfrm>
            <a:off x="8319507" y="6501368"/>
            <a:ext cx="2877647" cy="369332"/>
          </a:xfrm>
          <a:prstGeom prst="rect">
            <a:avLst/>
          </a:prstGeom>
          <a:noFill/>
        </p:spPr>
        <p:txBody>
          <a:bodyPr wrap="none" rtlCol="0">
            <a:spAutoFit/>
          </a:bodyPr>
          <a:lstStyle/>
          <a:p>
            <a:r>
              <a:rPr lang="en-US" dirty="0"/>
              <a:t>Was supported by DARPA</a:t>
            </a:r>
          </a:p>
        </p:txBody>
      </p:sp>
    </p:spTree>
    <p:extLst>
      <p:ext uri="{BB962C8B-B14F-4D97-AF65-F5344CB8AC3E}">
        <p14:creationId xmlns:p14="http://schemas.microsoft.com/office/powerpoint/2010/main" val="21121039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2">
            <a:extLst>
              <a:ext uri="{FF2B5EF4-FFF2-40B4-BE49-F238E27FC236}">
                <a16:creationId xmlns:a16="http://schemas.microsoft.com/office/drawing/2014/main" id="{9EDBE0DC-1FDE-4427-BB9A-EF9987B88314}"/>
              </a:ext>
            </a:extLst>
          </p:cNvPr>
          <p:cNvSpPr>
            <a:spLocks noGrp="1"/>
          </p:cNvSpPr>
          <p:nvPr>
            <p:ph type="sldNum" sz="quarter" idx="10"/>
          </p:nvPr>
        </p:nvSpPr>
        <p:spPr bwMode="auto">
          <a:xfrm flipH="1">
            <a:off x="10210800" y="6492876"/>
            <a:ext cx="457200" cy="365125"/>
          </a:xfrm>
          <a:ln>
            <a:miter lim="800000"/>
            <a:headEnd/>
            <a:tailEnd/>
          </a:ln>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8B3B9F80-35D7-4CF9-AD31-D4280173B043}" type="slidenum">
              <a:rPr lang="en-US" altLang="en-US">
                <a:solidFill>
                  <a:srgbClr val="FFFFFF"/>
                </a:solidFill>
                <a:latin typeface="Calibri" panose="020F0502020204030204" pitchFamily="34" charset="0"/>
              </a:rPr>
              <a:pPr eaLnBrk="1" hangingPunct="1"/>
              <a:t>23</a:t>
            </a:fld>
            <a:endParaRPr lang="en-US" altLang="en-US">
              <a:solidFill>
                <a:srgbClr val="FFFFFF"/>
              </a:solidFill>
              <a:latin typeface="Calibri" panose="020F0502020204030204" pitchFamily="34" charset="0"/>
            </a:endParaRPr>
          </a:p>
        </p:txBody>
      </p:sp>
      <p:pic>
        <p:nvPicPr>
          <p:cNvPr id="59395" name="Picture 7" descr="basic_scheme_PDH_hold.jpg">
            <a:extLst>
              <a:ext uri="{FF2B5EF4-FFF2-40B4-BE49-F238E27FC236}">
                <a16:creationId xmlns:a16="http://schemas.microsoft.com/office/drawing/2014/main" id="{D1BDFD43-0B4D-4FF6-A331-4BFDA892377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067" y="1090417"/>
            <a:ext cx="3147258" cy="2408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31">
            <a:extLst>
              <a:ext uri="{FF2B5EF4-FFF2-40B4-BE49-F238E27FC236}">
                <a16:creationId xmlns:a16="http://schemas.microsoft.com/office/drawing/2014/main" id="{05BF7E13-C0A0-4134-948C-488BFE8AEC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6160" y="1090417"/>
            <a:ext cx="3742907" cy="297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 name="Rectangle 51">
            <a:extLst>
              <a:ext uri="{FF2B5EF4-FFF2-40B4-BE49-F238E27FC236}">
                <a16:creationId xmlns:a16="http://schemas.microsoft.com/office/drawing/2014/main" id="{6CA92A1A-06A7-4820-80EC-CC70FC705E2E}"/>
              </a:ext>
            </a:extLst>
          </p:cNvPr>
          <p:cNvSpPr>
            <a:spLocks noChangeArrowheads="1"/>
          </p:cNvSpPr>
          <p:nvPr/>
        </p:nvSpPr>
        <p:spPr bwMode="auto">
          <a:xfrm>
            <a:off x="4507772" y="4350640"/>
            <a:ext cx="3565524" cy="1785104"/>
          </a:xfrm>
          <a:prstGeom prst="rect">
            <a:avLst/>
          </a:prstGeom>
          <a:noFill/>
          <a:ln w="9525">
            <a:noFill/>
            <a:miter lim="800000"/>
            <a:headEnd/>
            <a:tailEnd/>
          </a:ln>
        </p:spPr>
        <p:txBody>
          <a:bodyPr wrap="square">
            <a:spAutoFit/>
          </a:bodyPr>
          <a:lstStyle/>
          <a:p>
            <a:pPr algn="l" fontAlgn="auto">
              <a:spcBef>
                <a:spcPts val="0"/>
              </a:spcBef>
              <a:spcAft>
                <a:spcPts val="0"/>
              </a:spcAft>
              <a:defRPr/>
            </a:pPr>
            <a:r>
              <a:rPr lang="en-US" sz="1400" kern="0" dirty="0">
                <a:solidFill>
                  <a:sysClr val="windowText" lastClr="000000"/>
                </a:solidFill>
                <a:latin typeface="+mn-lt"/>
                <a:ea typeface="ＭＳ Ｐゴシック" charset="-128"/>
                <a:cs typeface="Times New Roman" pitchFamily="18" charset="0"/>
              </a:rPr>
              <a:t>A microwave signal is generated by demodulating the Kerr comb with a high-frequency photodiode. (a) The signal on logarithmic scale; (b) the same signal on  linear scale; (c) optical comb used in the experiment. Linear fit of the microwave line gives a 40 Hz </a:t>
            </a:r>
            <a:r>
              <a:rPr lang="en-US" sz="1400" kern="0" dirty="0" err="1">
                <a:solidFill>
                  <a:sysClr val="windowText" lastClr="000000"/>
                </a:solidFill>
                <a:latin typeface="+mn-lt"/>
                <a:ea typeface="ＭＳ Ｐゴシック" charset="-128"/>
                <a:cs typeface="Times New Roman" pitchFamily="18" charset="0"/>
              </a:rPr>
              <a:t>linewidth</a:t>
            </a:r>
            <a:r>
              <a:rPr lang="en-US" sz="1400" kern="0" dirty="0">
                <a:solidFill>
                  <a:sysClr val="windowText" lastClr="000000"/>
                </a:solidFill>
                <a:latin typeface="Times New Roman" pitchFamily="18" charset="0"/>
                <a:ea typeface="ＭＳ Ｐゴシック" charset="-128"/>
                <a:cs typeface="Times New Roman" pitchFamily="18" charset="0"/>
              </a:rPr>
              <a:t>.</a:t>
            </a:r>
          </a:p>
          <a:p>
            <a:pPr fontAlgn="auto">
              <a:spcBef>
                <a:spcPts val="0"/>
              </a:spcBef>
              <a:spcAft>
                <a:spcPts val="0"/>
              </a:spcAft>
              <a:defRPr/>
            </a:pPr>
            <a:endParaRPr lang="en-US" sz="1200" kern="0" dirty="0">
              <a:solidFill>
                <a:sysClr val="windowText" lastClr="000000"/>
              </a:solidFill>
              <a:latin typeface="Times New Roman" pitchFamily="18" charset="0"/>
              <a:ea typeface="ＭＳ Ｐゴシック" charset="-128"/>
              <a:cs typeface="Times New Roman" pitchFamily="18" charset="0"/>
            </a:endParaRPr>
          </a:p>
        </p:txBody>
      </p:sp>
      <p:sp>
        <p:nvSpPr>
          <p:cNvPr id="11" name="Rectangle 51">
            <a:extLst>
              <a:ext uri="{FF2B5EF4-FFF2-40B4-BE49-F238E27FC236}">
                <a16:creationId xmlns:a16="http://schemas.microsoft.com/office/drawing/2014/main" id="{7072C834-7609-4276-9056-DD62BE2DE805}"/>
              </a:ext>
            </a:extLst>
          </p:cNvPr>
          <p:cNvSpPr>
            <a:spLocks noChangeArrowheads="1"/>
          </p:cNvSpPr>
          <p:nvPr/>
        </p:nvSpPr>
        <p:spPr bwMode="auto">
          <a:xfrm>
            <a:off x="340896" y="4241360"/>
            <a:ext cx="3657599" cy="1384995"/>
          </a:xfrm>
          <a:prstGeom prst="rect">
            <a:avLst/>
          </a:prstGeom>
          <a:noFill/>
          <a:ln w="9525">
            <a:noFill/>
            <a:miter lim="800000"/>
            <a:headEnd/>
            <a:tailEnd/>
          </a:ln>
        </p:spPr>
        <p:txBody>
          <a:bodyPr wrap="square">
            <a:spAutoFit/>
          </a:bodyPr>
          <a:lstStyle/>
          <a:p>
            <a:pPr algn="l" fontAlgn="auto">
              <a:spcBef>
                <a:spcPts val="0"/>
              </a:spcBef>
              <a:spcAft>
                <a:spcPts val="0"/>
              </a:spcAft>
              <a:defRPr/>
            </a:pPr>
            <a:r>
              <a:rPr lang="en-US" sz="1400" kern="0" dirty="0">
                <a:solidFill>
                  <a:sysClr val="windowText" lastClr="000000"/>
                </a:solidFill>
                <a:latin typeface="+mn-lt"/>
                <a:ea typeface="ＭＳ Ｐゴシック" charset="-128"/>
                <a:cs typeface="Times New Roman" pitchFamily="18" charset="0"/>
              </a:rPr>
              <a:t>Main  idea: Frequency stability can be transferred from optical frequency to microwave frequency using an optical comb. The stabilization goes through the resonator stability. Does not works well because of the efficiency dips.</a:t>
            </a:r>
          </a:p>
        </p:txBody>
      </p:sp>
      <p:sp>
        <p:nvSpPr>
          <p:cNvPr id="11275" name="Text Placeholder 2">
            <a:extLst>
              <a:ext uri="{FF2B5EF4-FFF2-40B4-BE49-F238E27FC236}">
                <a16:creationId xmlns:a16="http://schemas.microsoft.com/office/drawing/2014/main" id="{48BE3EE7-7406-440E-992F-2462F7A1C383}"/>
              </a:ext>
            </a:extLst>
          </p:cNvPr>
          <p:cNvSpPr txBox="1">
            <a:spLocks/>
          </p:cNvSpPr>
          <p:nvPr/>
        </p:nvSpPr>
        <p:spPr bwMode="auto">
          <a:xfrm>
            <a:off x="2895600" y="304800"/>
            <a:ext cx="7315200" cy="609600"/>
          </a:xfrm>
          <a:prstGeom prst="rect">
            <a:avLst/>
          </a:prstGeom>
          <a:noFill/>
          <a:ln w="9525">
            <a:noFill/>
            <a:miter lim="800000"/>
            <a:headEnd/>
            <a:tailEnd/>
          </a:ln>
        </p:spPr>
        <p:txBody>
          <a:bodyPr/>
          <a:lstStyle/>
          <a:p>
            <a:pPr marL="342900" indent="-342900">
              <a:defRPr/>
            </a:pPr>
            <a:r>
              <a:rPr lang="en-US" b="1" dirty="0">
                <a:latin typeface="+mj-lt"/>
                <a:ea typeface="ＭＳ Ｐゴシック" charset="-128"/>
                <a:cs typeface="+mj-cs"/>
              </a:rPr>
              <a:t>Atomic Transition Stabilized Kerr Frequency Comb</a:t>
            </a:r>
          </a:p>
        </p:txBody>
      </p:sp>
      <p:pic>
        <p:nvPicPr>
          <p:cNvPr id="2" name="Picture 1">
            <a:extLst>
              <a:ext uri="{FF2B5EF4-FFF2-40B4-BE49-F238E27FC236}">
                <a16:creationId xmlns:a16="http://schemas.microsoft.com/office/drawing/2014/main" id="{9D0E14AB-5499-4849-AA1D-4953F2F000FC}"/>
              </a:ext>
            </a:extLst>
          </p:cNvPr>
          <p:cNvPicPr>
            <a:picLocks noChangeAspect="1"/>
          </p:cNvPicPr>
          <p:nvPr/>
        </p:nvPicPr>
        <p:blipFill>
          <a:blip r:embed="rId4"/>
          <a:stretch>
            <a:fillRect/>
          </a:stretch>
        </p:blipFill>
        <p:spPr>
          <a:xfrm>
            <a:off x="8193508" y="3429000"/>
            <a:ext cx="3657596" cy="2881742"/>
          </a:xfrm>
          <a:prstGeom prst="rect">
            <a:avLst/>
          </a:prstGeom>
        </p:spPr>
      </p:pic>
      <p:pic>
        <p:nvPicPr>
          <p:cNvPr id="3" name="Picture 2">
            <a:extLst>
              <a:ext uri="{FF2B5EF4-FFF2-40B4-BE49-F238E27FC236}">
                <a16:creationId xmlns:a16="http://schemas.microsoft.com/office/drawing/2014/main" id="{7AE8D8F6-4C04-49E3-911C-C8BA0D50B77B}"/>
              </a:ext>
            </a:extLst>
          </p:cNvPr>
          <p:cNvPicPr>
            <a:picLocks noChangeAspect="1"/>
          </p:cNvPicPr>
          <p:nvPr/>
        </p:nvPicPr>
        <p:blipFill>
          <a:blip r:embed="rId5"/>
          <a:stretch>
            <a:fillRect/>
          </a:stretch>
        </p:blipFill>
        <p:spPr>
          <a:xfrm>
            <a:off x="8087210" y="858638"/>
            <a:ext cx="3870191" cy="3208740"/>
          </a:xfrm>
          <a:prstGeom prst="rect">
            <a:avLst/>
          </a:prstGeom>
        </p:spPr>
      </p:pic>
      <p:sp>
        <p:nvSpPr>
          <p:cNvPr id="15" name="Rectangle 51">
            <a:extLst>
              <a:ext uri="{FF2B5EF4-FFF2-40B4-BE49-F238E27FC236}">
                <a16:creationId xmlns:a16="http://schemas.microsoft.com/office/drawing/2014/main" id="{E8C35C77-DEF7-400D-A4DC-7C0CFFEFC3A4}"/>
              </a:ext>
            </a:extLst>
          </p:cNvPr>
          <p:cNvSpPr>
            <a:spLocks noChangeArrowheads="1"/>
          </p:cNvSpPr>
          <p:nvPr/>
        </p:nvSpPr>
        <p:spPr bwMode="auto">
          <a:xfrm>
            <a:off x="262003" y="6002965"/>
            <a:ext cx="7204459" cy="307777"/>
          </a:xfrm>
          <a:prstGeom prst="rect">
            <a:avLst/>
          </a:prstGeom>
          <a:noFill/>
          <a:ln w="9525">
            <a:noFill/>
            <a:miter lim="800000"/>
            <a:headEnd/>
            <a:tailEnd/>
          </a:ln>
        </p:spPr>
        <p:txBody>
          <a:bodyPr wrap="square">
            <a:spAutoFit/>
          </a:bodyPr>
          <a:lstStyle/>
          <a:p>
            <a:pPr algn="l" fontAlgn="auto">
              <a:spcBef>
                <a:spcPts val="0"/>
              </a:spcBef>
              <a:spcAft>
                <a:spcPts val="0"/>
              </a:spcAft>
              <a:defRPr/>
            </a:pPr>
            <a:r>
              <a:rPr lang="en-US" sz="1400" kern="0" dirty="0">
                <a:solidFill>
                  <a:sysClr val="windowText" lastClr="000000"/>
                </a:solidFill>
                <a:latin typeface="+mn-lt"/>
                <a:ea typeface="ＭＳ Ｐゴシック" charset="-128"/>
                <a:cs typeface="Times New Roman" pitchFamily="18" charset="0"/>
              </a:rPr>
              <a:t>The idea still can work IF/WHEN a good single mode cavity will be created</a:t>
            </a:r>
          </a:p>
        </p:txBody>
      </p:sp>
      <p:sp>
        <p:nvSpPr>
          <p:cNvPr id="12" name="TextBox 11">
            <a:extLst>
              <a:ext uri="{FF2B5EF4-FFF2-40B4-BE49-F238E27FC236}">
                <a16:creationId xmlns:a16="http://schemas.microsoft.com/office/drawing/2014/main" id="{3BD0F87C-4C93-4B8E-B94E-7FE0C58C1506}"/>
              </a:ext>
            </a:extLst>
          </p:cNvPr>
          <p:cNvSpPr txBox="1"/>
          <p:nvPr/>
        </p:nvSpPr>
        <p:spPr>
          <a:xfrm>
            <a:off x="8319507" y="6501368"/>
            <a:ext cx="2877647" cy="369332"/>
          </a:xfrm>
          <a:prstGeom prst="rect">
            <a:avLst/>
          </a:prstGeom>
          <a:noFill/>
        </p:spPr>
        <p:txBody>
          <a:bodyPr wrap="none" rtlCol="0">
            <a:spAutoFit/>
          </a:bodyPr>
          <a:lstStyle/>
          <a:p>
            <a:r>
              <a:rPr lang="en-US" dirty="0"/>
              <a:t>Was supported by DARPA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1895E9E-BFD0-C64A-8D71-ACFBDE38AE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5599" y="2444343"/>
            <a:ext cx="2879731" cy="1919820"/>
          </a:xfrm>
          <a:prstGeom prst="rect">
            <a:avLst/>
          </a:prstGeom>
        </p:spPr>
      </p:pic>
      <p:pic>
        <p:nvPicPr>
          <p:cNvPr id="3" name="Picture 2">
            <a:extLst>
              <a:ext uri="{FF2B5EF4-FFF2-40B4-BE49-F238E27FC236}">
                <a16:creationId xmlns:a16="http://schemas.microsoft.com/office/drawing/2014/main" id="{B1B1E82C-0A17-2798-BBEF-2E74F2FCCCEC}"/>
              </a:ext>
            </a:extLst>
          </p:cNvPr>
          <p:cNvPicPr>
            <a:picLocks noChangeAspect="1"/>
          </p:cNvPicPr>
          <p:nvPr/>
        </p:nvPicPr>
        <p:blipFill>
          <a:blip r:embed="rId3"/>
          <a:stretch>
            <a:fillRect/>
          </a:stretch>
        </p:blipFill>
        <p:spPr>
          <a:xfrm>
            <a:off x="5593270" y="4484487"/>
            <a:ext cx="2785465" cy="1919820"/>
          </a:xfrm>
          <a:prstGeom prst="rect">
            <a:avLst/>
          </a:prstGeom>
        </p:spPr>
      </p:pic>
      <p:pic>
        <p:nvPicPr>
          <p:cNvPr id="4" name="Picture 3">
            <a:extLst>
              <a:ext uri="{FF2B5EF4-FFF2-40B4-BE49-F238E27FC236}">
                <a16:creationId xmlns:a16="http://schemas.microsoft.com/office/drawing/2014/main" id="{4069C489-4524-1E37-5CBD-741E2B4179FE}"/>
              </a:ext>
            </a:extLst>
          </p:cNvPr>
          <p:cNvPicPr>
            <a:picLocks noChangeAspect="1"/>
          </p:cNvPicPr>
          <p:nvPr/>
        </p:nvPicPr>
        <p:blipFill>
          <a:blip r:embed="rId4"/>
          <a:stretch>
            <a:fillRect/>
          </a:stretch>
        </p:blipFill>
        <p:spPr>
          <a:xfrm>
            <a:off x="8516771" y="932796"/>
            <a:ext cx="3498715" cy="2825212"/>
          </a:xfrm>
          <a:prstGeom prst="rect">
            <a:avLst/>
          </a:prstGeom>
        </p:spPr>
      </p:pic>
      <p:pic>
        <p:nvPicPr>
          <p:cNvPr id="5" name="Picture 4">
            <a:extLst>
              <a:ext uri="{FF2B5EF4-FFF2-40B4-BE49-F238E27FC236}">
                <a16:creationId xmlns:a16="http://schemas.microsoft.com/office/drawing/2014/main" id="{A11201F3-AADD-0DA9-8380-49042129C4C0}"/>
              </a:ext>
            </a:extLst>
          </p:cNvPr>
          <p:cNvPicPr>
            <a:picLocks noChangeAspect="1"/>
          </p:cNvPicPr>
          <p:nvPr/>
        </p:nvPicPr>
        <p:blipFill>
          <a:blip r:embed="rId5"/>
          <a:stretch>
            <a:fillRect/>
          </a:stretch>
        </p:blipFill>
        <p:spPr>
          <a:xfrm>
            <a:off x="8620571" y="3758008"/>
            <a:ext cx="3353293" cy="2635587"/>
          </a:xfrm>
          <a:prstGeom prst="rect">
            <a:avLst/>
          </a:prstGeom>
        </p:spPr>
      </p:pic>
      <p:pic>
        <p:nvPicPr>
          <p:cNvPr id="6" name="Picture 5">
            <a:extLst>
              <a:ext uri="{FF2B5EF4-FFF2-40B4-BE49-F238E27FC236}">
                <a16:creationId xmlns:a16="http://schemas.microsoft.com/office/drawing/2014/main" id="{234581FE-B02E-4BD8-65E0-36B59C5016C6}"/>
              </a:ext>
            </a:extLst>
          </p:cNvPr>
          <p:cNvPicPr>
            <a:picLocks noChangeAspect="1"/>
          </p:cNvPicPr>
          <p:nvPr/>
        </p:nvPicPr>
        <p:blipFill>
          <a:blip r:embed="rId6"/>
          <a:stretch>
            <a:fillRect/>
          </a:stretch>
        </p:blipFill>
        <p:spPr>
          <a:xfrm>
            <a:off x="5295591" y="1131490"/>
            <a:ext cx="3239745" cy="1179824"/>
          </a:xfrm>
          <a:prstGeom prst="rect">
            <a:avLst/>
          </a:prstGeom>
        </p:spPr>
      </p:pic>
      <p:pic>
        <p:nvPicPr>
          <p:cNvPr id="7" name="Picture 6">
            <a:extLst>
              <a:ext uri="{FF2B5EF4-FFF2-40B4-BE49-F238E27FC236}">
                <a16:creationId xmlns:a16="http://schemas.microsoft.com/office/drawing/2014/main" id="{7365B57C-FC3B-FB18-0555-A0D4BD3D7522}"/>
              </a:ext>
            </a:extLst>
          </p:cNvPr>
          <p:cNvPicPr>
            <a:picLocks noChangeAspect="1"/>
          </p:cNvPicPr>
          <p:nvPr/>
        </p:nvPicPr>
        <p:blipFill>
          <a:blip r:embed="rId7"/>
          <a:stretch>
            <a:fillRect/>
          </a:stretch>
        </p:blipFill>
        <p:spPr>
          <a:xfrm>
            <a:off x="826213" y="831387"/>
            <a:ext cx="4330510" cy="974554"/>
          </a:xfrm>
          <a:prstGeom prst="rect">
            <a:avLst/>
          </a:prstGeom>
        </p:spPr>
      </p:pic>
      <p:pic>
        <p:nvPicPr>
          <p:cNvPr id="8" name="Picture 7">
            <a:extLst>
              <a:ext uri="{FF2B5EF4-FFF2-40B4-BE49-F238E27FC236}">
                <a16:creationId xmlns:a16="http://schemas.microsoft.com/office/drawing/2014/main" id="{88D5488E-28E4-830E-7BE6-D4954FB7FE4B}"/>
              </a:ext>
            </a:extLst>
          </p:cNvPr>
          <p:cNvPicPr>
            <a:picLocks noChangeAspect="1"/>
          </p:cNvPicPr>
          <p:nvPr/>
        </p:nvPicPr>
        <p:blipFill>
          <a:blip r:embed="rId8"/>
          <a:stretch>
            <a:fillRect/>
          </a:stretch>
        </p:blipFill>
        <p:spPr>
          <a:xfrm>
            <a:off x="596526" y="1805941"/>
            <a:ext cx="3760341" cy="2349605"/>
          </a:xfrm>
          <a:prstGeom prst="rect">
            <a:avLst/>
          </a:prstGeom>
        </p:spPr>
      </p:pic>
      <p:pic>
        <p:nvPicPr>
          <p:cNvPr id="9" name="Picture 8">
            <a:extLst>
              <a:ext uri="{FF2B5EF4-FFF2-40B4-BE49-F238E27FC236}">
                <a16:creationId xmlns:a16="http://schemas.microsoft.com/office/drawing/2014/main" id="{41E34266-FF4A-5697-8C89-C4C8F1D8AEEB}"/>
              </a:ext>
            </a:extLst>
          </p:cNvPr>
          <p:cNvPicPr>
            <a:picLocks noChangeAspect="1"/>
          </p:cNvPicPr>
          <p:nvPr/>
        </p:nvPicPr>
        <p:blipFill>
          <a:blip r:embed="rId9"/>
          <a:stretch>
            <a:fillRect/>
          </a:stretch>
        </p:blipFill>
        <p:spPr>
          <a:xfrm>
            <a:off x="489665" y="4248727"/>
            <a:ext cx="3867202" cy="2144868"/>
          </a:xfrm>
          <a:prstGeom prst="rect">
            <a:avLst/>
          </a:prstGeom>
        </p:spPr>
      </p:pic>
      <p:sp>
        <p:nvSpPr>
          <p:cNvPr id="10" name="Text Placeholder 2">
            <a:extLst>
              <a:ext uri="{FF2B5EF4-FFF2-40B4-BE49-F238E27FC236}">
                <a16:creationId xmlns:a16="http://schemas.microsoft.com/office/drawing/2014/main" id="{0E3C0402-AE50-6899-C4AE-42E7F3749DE3}"/>
              </a:ext>
            </a:extLst>
          </p:cNvPr>
          <p:cNvSpPr txBox="1">
            <a:spLocks/>
          </p:cNvSpPr>
          <p:nvPr/>
        </p:nvSpPr>
        <p:spPr bwMode="auto">
          <a:xfrm>
            <a:off x="2711356" y="263034"/>
            <a:ext cx="7315200" cy="609600"/>
          </a:xfrm>
          <a:prstGeom prst="rect">
            <a:avLst/>
          </a:prstGeom>
          <a:noFill/>
          <a:ln w="9525">
            <a:noFill/>
            <a:miter lim="800000"/>
            <a:headEnd/>
            <a:tailEnd/>
          </a:ln>
        </p:spPr>
        <p:txBody>
          <a:bodyPr/>
          <a:lstStyle/>
          <a:p>
            <a:pPr marL="342900" indent="-342900">
              <a:defRPr/>
            </a:pPr>
            <a:r>
              <a:rPr lang="en-US" b="1" dirty="0">
                <a:latin typeface="+mj-lt"/>
                <a:ea typeface="ＭＳ Ｐゴシック" charset="-128"/>
                <a:cs typeface="+mj-cs"/>
              </a:rPr>
              <a:t>Stabilized Blue Lasers</a:t>
            </a:r>
          </a:p>
        </p:txBody>
      </p:sp>
    </p:spTree>
    <p:extLst>
      <p:ext uri="{BB962C8B-B14F-4D97-AF65-F5344CB8AC3E}">
        <p14:creationId xmlns:p14="http://schemas.microsoft.com/office/powerpoint/2010/main" val="3314902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818583B8-A608-B2D2-23F6-0B1FCEE88152}"/>
              </a:ext>
            </a:extLst>
          </p:cNvPr>
          <p:cNvSpPr txBox="1">
            <a:spLocks/>
          </p:cNvSpPr>
          <p:nvPr/>
        </p:nvSpPr>
        <p:spPr bwMode="auto">
          <a:xfrm>
            <a:off x="2711356" y="263034"/>
            <a:ext cx="7315200" cy="609600"/>
          </a:xfrm>
          <a:prstGeom prst="rect">
            <a:avLst/>
          </a:prstGeom>
          <a:noFill/>
          <a:ln w="9525">
            <a:noFill/>
            <a:miter lim="800000"/>
            <a:headEnd/>
            <a:tailEnd/>
          </a:ln>
        </p:spPr>
        <p:txBody>
          <a:bodyPr/>
          <a:lstStyle/>
          <a:p>
            <a:pPr marL="342900" indent="-342900">
              <a:defRPr/>
            </a:pPr>
            <a:r>
              <a:rPr lang="en-US" b="1" dirty="0">
                <a:latin typeface="+mj-lt"/>
                <a:ea typeface="ＭＳ Ｐゴシック" charset="-128"/>
                <a:cs typeface="+mj-cs"/>
              </a:rPr>
              <a:t>Stabilized Magenta Lasers</a:t>
            </a:r>
          </a:p>
        </p:txBody>
      </p:sp>
      <p:pic>
        <p:nvPicPr>
          <p:cNvPr id="3" name="Picture 2">
            <a:extLst>
              <a:ext uri="{FF2B5EF4-FFF2-40B4-BE49-F238E27FC236}">
                <a16:creationId xmlns:a16="http://schemas.microsoft.com/office/drawing/2014/main" id="{452656C0-C6D8-72A1-0CD7-B9A7133BBC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5172" y="3881272"/>
            <a:ext cx="4472839" cy="2088440"/>
          </a:xfrm>
          <a:prstGeom prst="rect">
            <a:avLst/>
          </a:prstGeom>
        </p:spPr>
      </p:pic>
      <p:pic>
        <p:nvPicPr>
          <p:cNvPr id="4" name="Picture 3">
            <a:extLst>
              <a:ext uri="{FF2B5EF4-FFF2-40B4-BE49-F238E27FC236}">
                <a16:creationId xmlns:a16="http://schemas.microsoft.com/office/drawing/2014/main" id="{C10B1221-3C44-DA2A-14ED-D7007293C8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22387" y="903726"/>
            <a:ext cx="7385011" cy="2688491"/>
          </a:xfrm>
          <a:prstGeom prst="rect">
            <a:avLst/>
          </a:prstGeom>
        </p:spPr>
      </p:pic>
      <p:pic>
        <p:nvPicPr>
          <p:cNvPr id="5" name="Picture 4">
            <a:extLst>
              <a:ext uri="{FF2B5EF4-FFF2-40B4-BE49-F238E27FC236}">
                <a16:creationId xmlns:a16="http://schemas.microsoft.com/office/drawing/2014/main" id="{8D276C8F-CBB0-69EA-7414-DA4CFF4173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0365" y="924790"/>
            <a:ext cx="3354889" cy="2875171"/>
          </a:xfrm>
          <a:prstGeom prst="rect">
            <a:avLst/>
          </a:prstGeom>
        </p:spPr>
      </p:pic>
      <p:pic>
        <p:nvPicPr>
          <p:cNvPr id="6" name="Picture 5">
            <a:extLst>
              <a:ext uri="{FF2B5EF4-FFF2-40B4-BE49-F238E27FC236}">
                <a16:creationId xmlns:a16="http://schemas.microsoft.com/office/drawing/2014/main" id="{01C47718-95BC-01C5-C1CB-9560FF0BF1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34" y="4159005"/>
            <a:ext cx="4553527" cy="1810707"/>
          </a:xfrm>
          <a:prstGeom prst="rect">
            <a:avLst/>
          </a:prstGeom>
        </p:spPr>
      </p:pic>
      <p:pic>
        <p:nvPicPr>
          <p:cNvPr id="7" name="Picture 6">
            <a:extLst>
              <a:ext uri="{FF2B5EF4-FFF2-40B4-BE49-F238E27FC236}">
                <a16:creationId xmlns:a16="http://schemas.microsoft.com/office/drawing/2014/main" id="{5976371E-5ED2-A80C-4D1B-6A31048D870F}"/>
              </a:ext>
            </a:extLst>
          </p:cNvPr>
          <p:cNvPicPr>
            <a:picLocks noChangeAspect="1"/>
          </p:cNvPicPr>
          <p:nvPr/>
        </p:nvPicPr>
        <p:blipFill>
          <a:blip r:embed="rId6"/>
          <a:stretch>
            <a:fillRect/>
          </a:stretch>
        </p:blipFill>
        <p:spPr>
          <a:xfrm>
            <a:off x="4637361" y="4338435"/>
            <a:ext cx="2782672" cy="896300"/>
          </a:xfrm>
          <a:prstGeom prst="rect">
            <a:avLst/>
          </a:prstGeom>
        </p:spPr>
      </p:pic>
      <p:pic>
        <p:nvPicPr>
          <p:cNvPr id="8" name="Picture 7">
            <a:extLst>
              <a:ext uri="{FF2B5EF4-FFF2-40B4-BE49-F238E27FC236}">
                <a16:creationId xmlns:a16="http://schemas.microsoft.com/office/drawing/2014/main" id="{B3F0FF2F-A450-668F-744B-0A613F600ABE}"/>
              </a:ext>
            </a:extLst>
          </p:cNvPr>
          <p:cNvPicPr>
            <a:picLocks noChangeAspect="1"/>
          </p:cNvPicPr>
          <p:nvPr/>
        </p:nvPicPr>
        <p:blipFill>
          <a:blip r:embed="rId7"/>
          <a:stretch>
            <a:fillRect/>
          </a:stretch>
        </p:blipFill>
        <p:spPr>
          <a:xfrm>
            <a:off x="4702500" y="5391063"/>
            <a:ext cx="2068775" cy="211160"/>
          </a:xfrm>
          <a:prstGeom prst="rect">
            <a:avLst/>
          </a:prstGeom>
        </p:spPr>
      </p:pic>
    </p:spTree>
    <p:extLst>
      <p:ext uri="{BB962C8B-B14F-4D97-AF65-F5344CB8AC3E}">
        <p14:creationId xmlns:p14="http://schemas.microsoft.com/office/powerpoint/2010/main" val="1901620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3669D4-A808-11A4-CFDA-033EDE6173DD}"/>
              </a:ext>
            </a:extLst>
          </p:cNvPr>
          <p:cNvSpPr>
            <a:spLocks noGrp="1"/>
          </p:cNvSpPr>
          <p:nvPr>
            <p:ph idx="1"/>
          </p:nvPr>
        </p:nvSpPr>
        <p:spPr>
          <a:xfrm>
            <a:off x="3701103" y="2759525"/>
            <a:ext cx="4480729" cy="390248"/>
          </a:xfrm>
        </p:spPr>
        <p:txBody>
          <a:bodyPr/>
          <a:lstStyle/>
          <a:p>
            <a:r>
              <a:rPr lang="en-US" dirty="0"/>
              <a:t>Need to create a laser at 194 nm</a:t>
            </a:r>
          </a:p>
        </p:txBody>
      </p:sp>
      <p:sp>
        <p:nvSpPr>
          <p:cNvPr id="3" name="Title 2">
            <a:extLst>
              <a:ext uri="{FF2B5EF4-FFF2-40B4-BE49-F238E27FC236}">
                <a16:creationId xmlns:a16="http://schemas.microsoft.com/office/drawing/2014/main" id="{E14CF139-193C-977C-4EA9-20E6B72D6F6F}"/>
              </a:ext>
            </a:extLst>
          </p:cNvPr>
          <p:cNvSpPr>
            <a:spLocks noGrp="1"/>
          </p:cNvSpPr>
          <p:nvPr>
            <p:ph type="title"/>
          </p:nvPr>
        </p:nvSpPr>
        <p:spPr/>
        <p:txBody>
          <a:bodyPr/>
          <a:lstStyle/>
          <a:p>
            <a:r>
              <a:rPr lang="en-US" dirty="0"/>
              <a:t>Problem to solve</a:t>
            </a:r>
          </a:p>
        </p:txBody>
      </p:sp>
    </p:spTree>
    <p:extLst>
      <p:ext uri="{BB962C8B-B14F-4D97-AF65-F5344CB8AC3E}">
        <p14:creationId xmlns:p14="http://schemas.microsoft.com/office/powerpoint/2010/main" val="2980891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CAFCF6-A3F8-470F-B177-34F523E742DF}"/>
              </a:ext>
            </a:extLst>
          </p:cNvPr>
          <p:cNvSpPr>
            <a:spLocks noGrp="1"/>
          </p:cNvSpPr>
          <p:nvPr>
            <p:ph idx="1"/>
          </p:nvPr>
        </p:nvSpPr>
        <p:spPr>
          <a:xfrm>
            <a:off x="3326655" y="2838418"/>
            <a:ext cx="5538690" cy="590582"/>
          </a:xfrm>
        </p:spPr>
        <p:txBody>
          <a:bodyPr/>
          <a:lstStyle/>
          <a:p>
            <a:pPr marL="0" indent="0">
              <a:buNone/>
            </a:pPr>
            <a:r>
              <a:rPr lang="en-US" dirty="0"/>
              <a:t>RF oscillators based on dissipative solitons</a:t>
            </a:r>
          </a:p>
        </p:txBody>
      </p:sp>
    </p:spTree>
    <p:extLst>
      <p:ext uri="{BB962C8B-B14F-4D97-AF65-F5344CB8AC3E}">
        <p14:creationId xmlns:p14="http://schemas.microsoft.com/office/powerpoint/2010/main" val="1260092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968A4-9F74-4482-A4FF-DE439324738A}"/>
              </a:ext>
            </a:extLst>
          </p:cNvPr>
          <p:cNvSpPr>
            <a:spLocks noGrp="1"/>
          </p:cNvSpPr>
          <p:nvPr>
            <p:ph type="title"/>
          </p:nvPr>
        </p:nvSpPr>
        <p:spPr/>
        <p:txBody>
          <a:bodyPr/>
          <a:lstStyle/>
          <a:p>
            <a:r>
              <a:rPr lang="en-US" dirty="0"/>
              <a:t>Spectrally Pure RF Oscillators</a:t>
            </a:r>
          </a:p>
        </p:txBody>
      </p:sp>
      <p:sp>
        <p:nvSpPr>
          <p:cNvPr id="4" name="Slide Number Placeholder 3">
            <a:extLst>
              <a:ext uri="{FF2B5EF4-FFF2-40B4-BE49-F238E27FC236}">
                <a16:creationId xmlns:a16="http://schemas.microsoft.com/office/drawing/2014/main" id="{FC808154-9476-4ED2-9A03-5D227105A609}"/>
              </a:ext>
            </a:extLst>
          </p:cNvPr>
          <p:cNvSpPr>
            <a:spLocks noGrp="1"/>
          </p:cNvSpPr>
          <p:nvPr>
            <p:ph type="sldNum" sz="quarter" idx="4"/>
          </p:nvPr>
        </p:nvSpPr>
        <p:spPr/>
        <p:txBody>
          <a:bodyPr/>
          <a:lstStyle/>
          <a:p>
            <a:r>
              <a:rPr lang="en-US" dirty="0"/>
              <a:t> </a:t>
            </a:r>
          </a:p>
        </p:txBody>
      </p:sp>
      <p:sp>
        <p:nvSpPr>
          <p:cNvPr id="5" name="Content Placeholder 2">
            <a:extLst>
              <a:ext uri="{FF2B5EF4-FFF2-40B4-BE49-F238E27FC236}">
                <a16:creationId xmlns:a16="http://schemas.microsoft.com/office/drawing/2014/main" id="{AAC8ABBB-4D5A-44A9-A6BE-34EEEB8D1FAB}"/>
              </a:ext>
            </a:extLst>
          </p:cNvPr>
          <p:cNvSpPr>
            <a:spLocks noGrp="1"/>
          </p:cNvSpPr>
          <p:nvPr>
            <p:ph sz="half" idx="1"/>
          </p:nvPr>
        </p:nvSpPr>
        <p:spPr>
          <a:xfrm>
            <a:off x="529771" y="939800"/>
            <a:ext cx="10704286" cy="4927600"/>
          </a:xfrm>
        </p:spPr>
        <p:txBody>
          <a:bodyPr>
            <a:normAutofit/>
          </a:bodyPr>
          <a:lstStyle/>
          <a:p>
            <a:pPr marL="0" indent="0" algn="just" eaLnBrk="1" hangingPunct="1">
              <a:buFont typeface="Arial" charset="0"/>
              <a:buNone/>
              <a:defRPr/>
            </a:pPr>
            <a:r>
              <a:rPr lang="en-US" sz="2400" b="0" dirty="0"/>
              <a:t>RF oscillators are needed in a variety of systems including:</a:t>
            </a:r>
          </a:p>
          <a:p>
            <a:pPr algn="just" eaLnBrk="1" hangingPunct="1">
              <a:buFont typeface="Arial" charset="0"/>
              <a:buChar char="•"/>
              <a:defRPr/>
            </a:pPr>
            <a:r>
              <a:rPr lang="en-US" sz="2400" b="0" dirty="0"/>
              <a:t>Radar</a:t>
            </a:r>
          </a:p>
          <a:p>
            <a:pPr algn="just" eaLnBrk="1" hangingPunct="1">
              <a:buFont typeface="Arial" charset="0"/>
              <a:buChar char="•"/>
              <a:defRPr/>
            </a:pPr>
            <a:r>
              <a:rPr lang="en-US" sz="2400" b="0" dirty="0"/>
              <a:t>Direction finding of signals of interest</a:t>
            </a:r>
          </a:p>
          <a:p>
            <a:pPr algn="just" eaLnBrk="1" hangingPunct="1">
              <a:buFont typeface="Arial" charset="0"/>
              <a:buChar char="•"/>
              <a:defRPr/>
            </a:pPr>
            <a:r>
              <a:rPr lang="en-US" sz="2400" b="0" dirty="0"/>
              <a:t>Applications related to coherent operation across multiple segmented platforms</a:t>
            </a:r>
          </a:p>
          <a:p>
            <a:pPr marL="0" indent="0" eaLnBrk="1" hangingPunct="1">
              <a:buFont typeface="Arial" charset="0"/>
              <a:buNone/>
              <a:defRPr/>
            </a:pPr>
            <a:r>
              <a:rPr lang="en-US" sz="2400" b="0" dirty="0"/>
              <a:t>Radar operational requirements include ever-increasing demands for lower-phase noise signal and waveform generation</a:t>
            </a:r>
          </a:p>
          <a:p>
            <a:pPr marL="0" indent="0" eaLnBrk="1" hangingPunct="1">
              <a:buFont typeface="Arial" charset="0"/>
              <a:buNone/>
              <a:defRPr/>
            </a:pPr>
            <a:endParaRPr lang="en-US" sz="2400" dirty="0"/>
          </a:p>
          <a:p>
            <a:pPr marL="0" indent="0" eaLnBrk="1" hangingPunct="1">
              <a:buFont typeface="Arial" charset="0"/>
              <a:buNone/>
              <a:defRPr/>
            </a:pPr>
            <a:endParaRPr lang="en-US" sz="2400" dirty="0"/>
          </a:p>
          <a:p>
            <a:pPr marL="0" indent="0" eaLnBrk="1" hangingPunct="1">
              <a:buFont typeface="Arial" charset="0"/>
              <a:buNone/>
              <a:defRPr/>
            </a:pPr>
            <a:endParaRPr lang="en-US" sz="2400" dirty="0"/>
          </a:p>
          <a:p>
            <a:pPr algn="just" eaLnBrk="1" hangingPunct="1">
              <a:buFont typeface="Arial" charset="0"/>
              <a:buChar char="•"/>
              <a:defRPr/>
            </a:pPr>
            <a:r>
              <a:rPr lang="en-US" sz="2400" dirty="0"/>
              <a:t>RF </a:t>
            </a:r>
            <a:r>
              <a:rPr lang="en-US" sz="2400" i="1" u="sng" dirty="0"/>
              <a:t>photonic</a:t>
            </a:r>
            <a:r>
              <a:rPr lang="en-US" sz="2400" dirty="0"/>
              <a:t> oscillators are characterized with</a:t>
            </a:r>
          </a:p>
          <a:p>
            <a:pPr algn="just" eaLnBrk="1" hangingPunct="1">
              <a:buFont typeface="Arial" charset="0"/>
              <a:buChar char="•"/>
              <a:defRPr/>
            </a:pPr>
            <a:endParaRPr lang="en-US" sz="2400" dirty="0"/>
          </a:p>
        </p:txBody>
      </p:sp>
      <p:sp>
        <p:nvSpPr>
          <p:cNvPr id="6" name="TextBox 1">
            <a:extLst>
              <a:ext uri="{FF2B5EF4-FFF2-40B4-BE49-F238E27FC236}">
                <a16:creationId xmlns:a16="http://schemas.microsoft.com/office/drawing/2014/main" id="{A2A25B58-F8A0-453B-807E-F3BFA8835414}"/>
              </a:ext>
            </a:extLst>
          </p:cNvPr>
          <p:cNvSpPr txBox="1">
            <a:spLocks noChangeArrowheads="1"/>
          </p:cNvSpPr>
          <p:nvPr/>
        </p:nvSpPr>
        <p:spPr bwMode="auto">
          <a:xfrm>
            <a:off x="1517435" y="5310982"/>
            <a:ext cx="4308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 typeface="Wingdings" panose="05000000000000000000" pitchFamily="2" charset="2"/>
              <a:buChar char="ü"/>
            </a:pPr>
            <a:r>
              <a:rPr lang="en-US" altLang="en-US" sz="2400" dirty="0"/>
              <a:t>High Spectral Purity</a:t>
            </a:r>
          </a:p>
          <a:p>
            <a:pPr>
              <a:spcBef>
                <a:spcPct val="0"/>
              </a:spcBef>
              <a:buFont typeface="Wingdings" panose="05000000000000000000" pitchFamily="2" charset="2"/>
              <a:buChar char="ü"/>
            </a:pPr>
            <a:r>
              <a:rPr lang="en-US" altLang="en-US" sz="2400" dirty="0"/>
              <a:t>Low Environmental sensitivity</a:t>
            </a:r>
          </a:p>
        </p:txBody>
      </p:sp>
      <p:sp>
        <p:nvSpPr>
          <p:cNvPr id="7" name="TextBox 8">
            <a:extLst>
              <a:ext uri="{FF2B5EF4-FFF2-40B4-BE49-F238E27FC236}">
                <a16:creationId xmlns:a16="http://schemas.microsoft.com/office/drawing/2014/main" id="{A5F88883-5D90-40C7-892A-8A94AC7A739A}"/>
              </a:ext>
            </a:extLst>
          </p:cNvPr>
          <p:cNvSpPr txBox="1">
            <a:spLocks noChangeArrowheads="1"/>
          </p:cNvSpPr>
          <p:nvPr/>
        </p:nvSpPr>
        <p:spPr bwMode="auto">
          <a:xfrm>
            <a:off x="6366092" y="5310982"/>
            <a:ext cx="4308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 typeface="Wingdings" panose="05000000000000000000" pitchFamily="2" charset="2"/>
              <a:buChar char="ü"/>
            </a:pPr>
            <a:r>
              <a:rPr lang="en-US" altLang="en-US" sz="2400" dirty="0"/>
              <a:t>Small </a:t>
            </a:r>
            <a:r>
              <a:rPr lang="en-US" altLang="en-US" sz="2400" dirty="0" err="1"/>
              <a:t>SWaP</a:t>
            </a:r>
            <a:endParaRPr lang="en-US" altLang="en-US" sz="2400" dirty="0"/>
          </a:p>
          <a:p>
            <a:pPr>
              <a:spcBef>
                <a:spcPct val="0"/>
              </a:spcBef>
              <a:buFont typeface="Wingdings" panose="05000000000000000000" pitchFamily="2" charset="2"/>
              <a:buChar char="ü"/>
            </a:pPr>
            <a:r>
              <a:rPr lang="en-US" altLang="en-US" sz="2400" dirty="0"/>
              <a:t>Convenient Signal Distribution</a:t>
            </a:r>
          </a:p>
        </p:txBody>
      </p:sp>
      <p:sp>
        <p:nvSpPr>
          <p:cNvPr id="8" name="TextBox 7">
            <a:extLst>
              <a:ext uri="{FF2B5EF4-FFF2-40B4-BE49-F238E27FC236}">
                <a16:creationId xmlns:a16="http://schemas.microsoft.com/office/drawing/2014/main" id="{96FCC68D-0A17-4AC9-974A-B707DCD3F3FD}"/>
              </a:ext>
            </a:extLst>
          </p:cNvPr>
          <p:cNvSpPr txBox="1"/>
          <p:nvPr/>
        </p:nvSpPr>
        <p:spPr>
          <a:xfrm>
            <a:off x="1086736" y="3898123"/>
            <a:ext cx="9067800" cy="707886"/>
          </a:xfrm>
          <a:prstGeom prst="rect">
            <a:avLst/>
          </a:prstGeom>
          <a:solidFill>
            <a:srgbClr val="64B049"/>
          </a:solidFill>
          <a:scene3d>
            <a:camera prst="orthographicFront"/>
            <a:lightRig rig="threePt" dir="t"/>
          </a:scene3d>
          <a:sp3d>
            <a:bevelT prst="angle"/>
            <a:bevelB prst="angle"/>
          </a:sp3d>
        </p:spPr>
        <p:txBody>
          <a:bodyPr>
            <a:spAutoFit/>
          </a:bodyPr>
          <a:lstStyle/>
          <a:p>
            <a:pPr algn="ctr" eaLnBrk="1" hangingPunct="1">
              <a:defRPr/>
            </a:pPr>
            <a:r>
              <a:rPr lang="en-US" sz="2000" b="1" dirty="0">
                <a:latin typeface="Cambria" panose="02040503050406030204" pitchFamily="18" charset="0"/>
              </a:rPr>
              <a:t>Existing electronic technologies cannot meet these demands concurrently within environmental and tactical requirements </a:t>
            </a:r>
          </a:p>
        </p:txBody>
      </p:sp>
    </p:spTree>
    <p:extLst>
      <p:ext uri="{BB962C8B-B14F-4D97-AF65-F5344CB8AC3E}">
        <p14:creationId xmlns:p14="http://schemas.microsoft.com/office/powerpoint/2010/main" val="1111498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BF5FB5-0FB0-D246-DC7B-AE995107A994}"/>
              </a:ext>
            </a:extLst>
          </p:cNvPr>
          <p:cNvSpPr>
            <a:spLocks noGrp="1"/>
          </p:cNvSpPr>
          <p:nvPr>
            <p:ph type="title"/>
          </p:nvPr>
        </p:nvSpPr>
        <p:spPr/>
        <p:txBody>
          <a:bodyPr/>
          <a:lstStyle/>
          <a:p>
            <a:r>
              <a:rPr lang="en-US" dirty="0"/>
              <a:t>Advantages of Nonlinear Microcavities</a:t>
            </a:r>
          </a:p>
        </p:txBody>
      </p:sp>
      <p:sp>
        <p:nvSpPr>
          <p:cNvPr id="4" name="Content Placeholder 2">
            <a:extLst>
              <a:ext uri="{FF2B5EF4-FFF2-40B4-BE49-F238E27FC236}">
                <a16:creationId xmlns:a16="http://schemas.microsoft.com/office/drawing/2014/main" id="{147597D0-1BB3-27AA-47FB-7B62040C7419}"/>
              </a:ext>
            </a:extLst>
          </p:cNvPr>
          <p:cNvSpPr>
            <a:spLocks noGrp="1"/>
          </p:cNvSpPr>
          <p:nvPr>
            <p:ph idx="1"/>
          </p:nvPr>
        </p:nvSpPr>
        <p:spPr>
          <a:xfrm>
            <a:off x="212272" y="863827"/>
            <a:ext cx="6011637" cy="3112180"/>
          </a:xfrm>
        </p:spPr>
        <p:txBody>
          <a:bodyPr/>
          <a:lstStyle/>
          <a:p>
            <a:r>
              <a:rPr lang="en-US" altLang="en-US" dirty="0"/>
              <a:t>High transparency/Low loss materials</a:t>
            </a:r>
          </a:p>
          <a:p>
            <a:r>
              <a:rPr lang="en-US" altLang="en-US" dirty="0"/>
              <a:t>Low bending and radiative losses</a:t>
            </a:r>
          </a:p>
          <a:p>
            <a:pPr lvl="1"/>
            <a:r>
              <a:rPr lang="en-US" altLang="en-US" dirty="0"/>
              <a:t>Allows for direct generation of high frequency</a:t>
            </a:r>
          </a:p>
          <a:p>
            <a:pPr lvl="1"/>
            <a:r>
              <a:rPr lang="en-US" altLang="en-US" dirty="0"/>
              <a:t>Small size</a:t>
            </a:r>
          </a:p>
          <a:p>
            <a:r>
              <a:rPr lang="en-US" altLang="en-US" dirty="0"/>
              <a:t>Low vibration sensitivity</a:t>
            </a:r>
          </a:p>
          <a:p>
            <a:pPr lvl="1"/>
            <a:r>
              <a:rPr lang="en-US" altLang="en-US" dirty="0"/>
              <a:t>Small size</a:t>
            </a:r>
          </a:p>
          <a:p>
            <a:r>
              <a:rPr lang="en-US" altLang="en-US" dirty="0"/>
              <a:t>Superior phase noise owing to high-Q</a:t>
            </a:r>
          </a:p>
          <a:p>
            <a:r>
              <a:rPr lang="en-US" altLang="en-US" dirty="0"/>
              <a:t>Relatively simple design</a:t>
            </a:r>
          </a:p>
          <a:p>
            <a:r>
              <a:rPr lang="en-US" altLang="en-US" dirty="0"/>
              <a:t>Division of the optical frequency noise</a:t>
            </a:r>
          </a:p>
          <a:p>
            <a:endParaRPr lang="en-US" altLang="en-US" dirty="0"/>
          </a:p>
        </p:txBody>
      </p:sp>
      <p:pic>
        <p:nvPicPr>
          <p:cNvPr id="5" name="Picture 4">
            <a:extLst>
              <a:ext uri="{FF2B5EF4-FFF2-40B4-BE49-F238E27FC236}">
                <a16:creationId xmlns:a16="http://schemas.microsoft.com/office/drawing/2014/main" id="{C8925C89-DC79-CE59-4A88-3C76CB01D4C7}"/>
              </a:ext>
            </a:extLst>
          </p:cNvPr>
          <p:cNvPicPr>
            <a:picLocks noChangeAspect="1"/>
          </p:cNvPicPr>
          <p:nvPr/>
        </p:nvPicPr>
        <p:blipFill>
          <a:blip r:embed="rId2"/>
          <a:stretch>
            <a:fillRect/>
          </a:stretch>
        </p:blipFill>
        <p:spPr>
          <a:xfrm>
            <a:off x="6136433" y="863827"/>
            <a:ext cx="5634773" cy="4083044"/>
          </a:xfrm>
          <a:prstGeom prst="rect">
            <a:avLst/>
          </a:prstGeom>
        </p:spPr>
      </p:pic>
      <p:sp>
        <p:nvSpPr>
          <p:cNvPr id="6" name="Rectangle 4">
            <a:extLst>
              <a:ext uri="{FF2B5EF4-FFF2-40B4-BE49-F238E27FC236}">
                <a16:creationId xmlns:a16="http://schemas.microsoft.com/office/drawing/2014/main" id="{CC242620-A1C1-F97B-5FD1-A889FDD20A75}"/>
              </a:ext>
            </a:extLst>
          </p:cNvPr>
          <p:cNvSpPr>
            <a:spLocks noChangeArrowheads="1"/>
          </p:cNvSpPr>
          <p:nvPr/>
        </p:nvSpPr>
        <p:spPr bwMode="auto">
          <a:xfrm>
            <a:off x="6916661" y="4844354"/>
            <a:ext cx="485454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ＭＳ Ｐゴシック" panose="020B0600070205080204" pitchFamily="34" charset="-128"/>
              </a:defRPr>
            </a:lvl1pPr>
            <a:lvl2pPr marL="742950" indent="-285750">
              <a:defRPr>
                <a:solidFill>
                  <a:schemeClr val="tx1"/>
                </a:solidFill>
                <a:latin typeface="Calibri" panose="020F0502020204030204" pitchFamily="34" charset="0"/>
                <a:ea typeface="ＭＳ Ｐゴシック" panose="020B0600070205080204" pitchFamily="34" charset="-128"/>
              </a:defRPr>
            </a:lvl2pPr>
            <a:lvl3pPr marL="1143000" indent="-228600">
              <a:defRPr>
                <a:solidFill>
                  <a:schemeClr val="tx1"/>
                </a:solidFill>
                <a:latin typeface="Calibri" panose="020F0502020204030204" pitchFamily="34" charset="0"/>
                <a:ea typeface="ＭＳ Ｐゴシック" panose="020B0600070205080204" pitchFamily="34" charset="-128"/>
              </a:defRPr>
            </a:lvl3pPr>
            <a:lvl4pPr marL="1600200" indent="-228600">
              <a:defRPr>
                <a:solidFill>
                  <a:schemeClr val="tx1"/>
                </a:solidFill>
                <a:latin typeface="Calibri" panose="020F0502020204030204" pitchFamily="34" charset="0"/>
                <a:ea typeface="ＭＳ Ｐゴシック" panose="020B0600070205080204" pitchFamily="34" charset="-128"/>
              </a:defRPr>
            </a:lvl4pPr>
            <a:lvl5pPr marL="2057400" indent="-228600">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just">
              <a:defRPr/>
            </a:pPr>
            <a:r>
              <a:rPr lang="en-US" altLang="en-US" dirty="0">
                <a:latin typeface="+mn-lt"/>
                <a:ea typeface="SimSun" panose="02010600030101010101" pitchFamily="2" charset="-122"/>
              </a:rPr>
              <a:t>Phase noise of the 28 GHz signal generated by the packaged photonic oscillator. Inset represents Laser, Resonator and Coupling optics layout.  28 GHz resonator ~ 2.5 mm in diameter. </a:t>
            </a:r>
            <a:r>
              <a:rPr lang="en-US" altLang="en-US" u="sng" dirty="0">
                <a:latin typeface="+mn-lt"/>
                <a:ea typeface="SimSun" panose="02010600030101010101" pitchFamily="2" charset="-122"/>
              </a:rPr>
              <a:t>Non-soliton regime is utilized.</a:t>
            </a:r>
            <a:endParaRPr lang="en-US" altLang="en-US" b="1" u="sng" dirty="0">
              <a:latin typeface="+mn-lt"/>
              <a:ea typeface="SimSun" panose="02010600030101010101" pitchFamily="2" charset="-122"/>
            </a:endParaRPr>
          </a:p>
        </p:txBody>
      </p:sp>
      <p:pic>
        <p:nvPicPr>
          <p:cNvPr id="7" name="Picture 6">
            <a:extLst>
              <a:ext uri="{FF2B5EF4-FFF2-40B4-BE49-F238E27FC236}">
                <a16:creationId xmlns:a16="http://schemas.microsoft.com/office/drawing/2014/main" id="{FA7280FD-CED8-135F-7714-DB3E403B22EA}"/>
              </a:ext>
            </a:extLst>
          </p:cNvPr>
          <p:cNvPicPr>
            <a:picLocks noChangeAspect="1"/>
          </p:cNvPicPr>
          <p:nvPr/>
        </p:nvPicPr>
        <p:blipFill>
          <a:blip r:embed="rId3"/>
          <a:stretch>
            <a:fillRect/>
          </a:stretch>
        </p:blipFill>
        <p:spPr>
          <a:xfrm>
            <a:off x="113249" y="4128772"/>
            <a:ext cx="2794206" cy="2142662"/>
          </a:xfrm>
          <a:prstGeom prst="rect">
            <a:avLst/>
          </a:prstGeom>
        </p:spPr>
      </p:pic>
      <p:sp>
        <p:nvSpPr>
          <p:cNvPr id="8" name="Rectangle 4">
            <a:extLst>
              <a:ext uri="{FF2B5EF4-FFF2-40B4-BE49-F238E27FC236}">
                <a16:creationId xmlns:a16="http://schemas.microsoft.com/office/drawing/2014/main" id="{55C5B06E-BE65-C8AC-A087-F1042E0F5D53}"/>
              </a:ext>
            </a:extLst>
          </p:cNvPr>
          <p:cNvSpPr>
            <a:spLocks noChangeArrowheads="1"/>
          </p:cNvSpPr>
          <p:nvPr/>
        </p:nvSpPr>
        <p:spPr bwMode="auto">
          <a:xfrm>
            <a:off x="3218090" y="4128772"/>
            <a:ext cx="29921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ＭＳ Ｐゴシック" panose="020B0600070205080204" pitchFamily="34" charset="-128"/>
              </a:defRPr>
            </a:lvl1pPr>
            <a:lvl2pPr marL="742950" indent="-285750">
              <a:defRPr>
                <a:solidFill>
                  <a:schemeClr val="tx1"/>
                </a:solidFill>
                <a:latin typeface="Calibri" panose="020F0502020204030204" pitchFamily="34" charset="0"/>
                <a:ea typeface="ＭＳ Ｐゴシック" panose="020B0600070205080204" pitchFamily="34" charset="-128"/>
              </a:defRPr>
            </a:lvl2pPr>
            <a:lvl3pPr marL="1143000" indent="-228600">
              <a:defRPr>
                <a:solidFill>
                  <a:schemeClr val="tx1"/>
                </a:solidFill>
                <a:latin typeface="Calibri" panose="020F0502020204030204" pitchFamily="34" charset="0"/>
                <a:ea typeface="ＭＳ Ｐゴシック" panose="020B0600070205080204" pitchFamily="34" charset="-128"/>
              </a:defRPr>
            </a:lvl3pPr>
            <a:lvl4pPr marL="1600200" indent="-228600">
              <a:defRPr>
                <a:solidFill>
                  <a:schemeClr val="tx1"/>
                </a:solidFill>
                <a:latin typeface="Calibri" panose="020F0502020204030204" pitchFamily="34" charset="0"/>
                <a:ea typeface="ＭＳ Ｐゴシック" panose="020B0600070205080204" pitchFamily="34" charset="-128"/>
              </a:defRPr>
            </a:lvl4pPr>
            <a:lvl5pPr marL="2057400" indent="-228600">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l">
              <a:defRPr/>
            </a:pPr>
            <a:r>
              <a:rPr lang="en-US" altLang="en-US" dirty="0">
                <a:latin typeface="+mn-lt"/>
                <a:ea typeface="SimSun" panose="02010600030101010101" pitchFamily="2" charset="-122"/>
              </a:rPr>
              <a:t>The phase noise measurement is limited by performance of the phase noise measurement setup.</a:t>
            </a:r>
          </a:p>
        </p:txBody>
      </p:sp>
      <p:sp>
        <p:nvSpPr>
          <p:cNvPr id="10" name="TextBox 9">
            <a:extLst>
              <a:ext uri="{FF2B5EF4-FFF2-40B4-BE49-F238E27FC236}">
                <a16:creationId xmlns:a16="http://schemas.microsoft.com/office/drawing/2014/main" id="{82A8E742-D82C-7A70-204A-005BB71CF602}"/>
              </a:ext>
            </a:extLst>
          </p:cNvPr>
          <p:cNvSpPr txBox="1"/>
          <p:nvPr/>
        </p:nvSpPr>
        <p:spPr>
          <a:xfrm>
            <a:off x="2842140" y="5685535"/>
            <a:ext cx="4268953" cy="738664"/>
          </a:xfrm>
          <a:prstGeom prst="rect">
            <a:avLst/>
          </a:prstGeom>
          <a:noFill/>
        </p:spPr>
        <p:txBody>
          <a:bodyPr wrap="square">
            <a:spAutoFit/>
          </a:bodyPr>
          <a:lstStyle/>
          <a:p>
            <a:pPr algn="l"/>
            <a:r>
              <a:rPr lang="en-US" sz="1400" i="1" dirty="0"/>
              <a:t>D Seidel et al., “Minituarized Ka-band Photonic Oscillators”, 2018 International Topical Meeting on Microwave Photonics </a:t>
            </a:r>
          </a:p>
        </p:txBody>
      </p:sp>
    </p:spTree>
    <p:extLst>
      <p:ext uri="{BB962C8B-B14F-4D97-AF65-F5344CB8AC3E}">
        <p14:creationId xmlns:p14="http://schemas.microsoft.com/office/powerpoint/2010/main" val="1481105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FA1492-BDB7-473F-A5F3-B769E910B3CA}"/>
              </a:ext>
            </a:extLst>
          </p:cNvPr>
          <p:cNvSpPr>
            <a:spLocks noGrp="1"/>
          </p:cNvSpPr>
          <p:nvPr>
            <p:ph type="title"/>
          </p:nvPr>
        </p:nvSpPr>
        <p:spPr/>
        <p:txBody>
          <a:bodyPr/>
          <a:lstStyle/>
          <a:p>
            <a:r>
              <a:rPr lang="en-US" dirty="0"/>
              <a:t>Contents</a:t>
            </a:r>
          </a:p>
        </p:txBody>
      </p:sp>
      <p:sp>
        <p:nvSpPr>
          <p:cNvPr id="4" name="Rectangle: Rounded Corners 3">
            <a:extLst>
              <a:ext uri="{FF2B5EF4-FFF2-40B4-BE49-F238E27FC236}">
                <a16:creationId xmlns:a16="http://schemas.microsoft.com/office/drawing/2014/main" id="{479B1C1F-527F-4F7C-82F4-0618499EE1FC}"/>
              </a:ext>
            </a:extLst>
          </p:cNvPr>
          <p:cNvSpPr/>
          <p:nvPr/>
        </p:nvSpPr>
        <p:spPr bwMode="auto">
          <a:xfrm>
            <a:off x="546100" y="808568"/>
            <a:ext cx="10985500" cy="1225505"/>
          </a:xfrm>
          <a:prstGeom prst="roundRect">
            <a:avLst/>
          </a:prstGeom>
          <a:solidFill>
            <a:schemeClr val="accent1">
              <a:lumMod val="40000"/>
              <a:lumOff val="60000"/>
              <a:alpha val="3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8" name="Content Placeholder 1">
            <a:extLst>
              <a:ext uri="{FF2B5EF4-FFF2-40B4-BE49-F238E27FC236}">
                <a16:creationId xmlns:a16="http://schemas.microsoft.com/office/drawing/2014/main" id="{89339B9D-EDA4-156B-CBFB-DA88277C6E49}"/>
              </a:ext>
            </a:extLst>
          </p:cNvPr>
          <p:cNvSpPr txBox="1">
            <a:spLocks/>
          </p:cNvSpPr>
          <p:nvPr/>
        </p:nvSpPr>
        <p:spPr bwMode="auto">
          <a:xfrm>
            <a:off x="718457" y="951804"/>
            <a:ext cx="10576249" cy="5372796"/>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r>
              <a:rPr lang="en-US" sz="2400" b="0" kern="0"/>
              <a:t>Background on low loss systems and (some) of their uses at JPL</a:t>
            </a:r>
          </a:p>
          <a:p>
            <a:pPr lvl="1">
              <a:buFont typeface="Wingdings" panose="05000000000000000000" pitchFamily="2" charset="2"/>
              <a:buChar char="Ø"/>
            </a:pPr>
            <a:r>
              <a:rPr lang="en-US" sz="2200" b="0" kern="0"/>
              <a:t>JPL’s Frequency and Timing Advanced Instrument Development group: main activities and interests</a:t>
            </a:r>
          </a:p>
          <a:p>
            <a:r>
              <a:rPr lang="en-US" sz="2400" b="0" kern="0"/>
              <a:t>Early studies of dissipative solitons and parametric instabilities in low loss photonic systems</a:t>
            </a:r>
          </a:p>
          <a:p>
            <a:pPr lvl="1">
              <a:buFont typeface="Wingdings" panose="05000000000000000000" pitchFamily="2" charset="2"/>
              <a:buChar char="Ø"/>
            </a:pPr>
            <a:r>
              <a:rPr lang="en-US" sz="2200" b="0" kern="0"/>
              <a:t>Low loss resonant (micro)systems </a:t>
            </a:r>
          </a:p>
          <a:p>
            <a:pPr lvl="1">
              <a:buFont typeface="Wingdings" panose="05000000000000000000" pitchFamily="2" charset="2"/>
              <a:buChar char="Ø"/>
            </a:pPr>
            <a:r>
              <a:rPr lang="en-US" sz="2200" b="0" kern="0"/>
              <a:t>Dissipative solitons in high-Q systems</a:t>
            </a:r>
          </a:p>
          <a:p>
            <a:pPr lvl="1">
              <a:buFont typeface="Wingdings" panose="05000000000000000000" pitchFamily="2" charset="2"/>
              <a:buChar char="Ø"/>
            </a:pPr>
            <a:r>
              <a:rPr lang="en-US" sz="2200" b="0" kern="0"/>
              <a:t>Use of dissipative solitons (and not only the solitons) in clocks and oscillators</a:t>
            </a:r>
          </a:p>
          <a:p>
            <a:r>
              <a:rPr lang="en-US" sz="2400" b="0" kern="0"/>
              <a:t>Recent developments</a:t>
            </a:r>
          </a:p>
          <a:p>
            <a:pPr lvl="1">
              <a:buFont typeface="Wingdings" panose="05000000000000000000" pitchFamily="2" charset="2"/>
              <a:buChar char="Ø"/>
            </a:pPr>
            <a:r>
              <a:rPr lang="en-US" sz="2200" b="0" kern="0"/>
              <a:t>Fundamental limitations of spectral purity of photonic oscillators: theory and experiments</a:t>
            </a:r>
          </a:p>
          <a:p>
            <a:pPr lvl="1">
              <a:buFont typeface="Wingdings" panose="05000000000000000000" pitchFamily="2" charset="2"/>
              <a:buChar char="Ø"/>
            </a:pPr>
            <a:r>
              <a:rPr lang="en-US" sz="2200" b="0" u="sng" kern="0"/>
              <a:t>Photonic time crystals as ideal frequency dividers and their use in clocks</a:t>
            </a:r>
          </a:p>
          <a:p>
            <a:r>
              <a:rPr lang="en-US" sz="2400" b="0" kern="0"/>
              <a:t>Outlook</a:t>
            </a:r>
          </a:p>
          <a:p>
            <a:endParaRPr lang="en-US" kern="0"/>
          </a:p>
          <a:p>
            <a:endParaRPr lang="en-US" kern="0" dirty="0"/>
          </a:p>
        </p:txBody>
      </p:sp>
    </p:spTree>
    <p:extLst>
      <p:ext uri="{BB962C8B-B14F-4D97-AF65-F5344CB8AC3E}">
        <p14:creationId xmlns:p14="http://schemas.microsoft.com/office/powerpoint/2010/main" val="5697639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E520BC-A18E-C521-F1D2-B1BF46DFE15E}"/>
              </a:ext>
            </a:extLst>
          </p:cNvPr>
          <p:cNvSpPr>
            <a:spLocks noGrp="1"/>
          </p:cNvSpPr>
          <p:nvPr>
            <p:ph type="title"/>
          </p:nvPr>
        </p:nvSpPr>
        <p:spPr/>
        <p:txBody>
          <a:bodyPr/>
          <a:lstStyle/>
          <a:p>
            <a:r>
              <a:rPr lang="en-US" dirty="0"/>
              <a:t>Performance Optimization</a:t>
            </a:r>
          </a:p>
        </p:txBody>
      </p:sp>
      <p:sp>
        <p:nvSpPr>
          <p:cNvPr id="4" name="Rectangle 3">
            <a:extLst>
              <a:ext uri="{FF2B5EF4-FFF2-40B4-BE49-F238E27FC236}">
                <a16:creationId xmlns:a16="http://schemas.microsoft.com/office/drawing/2014/main" id="{9F6BA3A7-B3E4-EFF8-CD92-F8069AFF6E51}"/>
              </a:ext>
            </a:extLst>
          </p:cNvPr>
          <p:cNvSpPr>
            <a:spLocks noChangeArrowheads="1"/>
          </p:cNvSpPr>
          <p:nvPr/>
        </p:nvSpPr>
        <p:spPr bwMode="auto">
          <a:xfrm>
            <a:off x="601436" y="5203917"/>
            <a:ext cx="10752364" cy="708025"/>
          </a:xfrm>
          <a:prstGeom prst="rect">
            <a:avLst/>
          </a:prstGeom>
          <a:noFill/>
          <a:ln w="9525">
            <a:noFill/>
            <a:miter lim="800000"/>
            <a:headEnd/>
            <a:tailEnd/>
          </a:ln>
        </p:spPr>
        <p:txBody>
          <a:bodyPr wrap="square">
            <a:spAutoFit/>
          </a:bodyPr>
          <a:lstStyle/>
          <a:p>
            <a:pPr>
              <a:defRPr/>
            </a:pPr>
            <a:r>
              <a:rPr lang="en-US" sz="2000" kern="0" dirty="0">
                <a:solidFill>
                  <a:srgbClr val="000066"/>
                </a:solidFill>
              </a:rPr>
              <a:t>Unit 1 produces irregular combs. Unit 2 produces symmetric multi-</a:t>
            </a:r>
            <a:r>
              <a:rPr lang="en-US" sz="2000" kern="0" dirty="0" err="1">
                <a:solidFill>
                  <a:srgbClr val="000066"/>
                </a:solidFill>
              </a:rPr>
              <a:t>soliton</a:t>
            </a:r>
            <a:r>
              <a:rPr lang="en-US" sz="2000" kern="0" dirty="0">
                <a:solidFill>
                  <a:srgbClr val="000066"/>
                </a:solidFill>
              </a:rPr>
              <a:t> combs.</a:t>
            </a:r>
          </a:p>
          <a:p>
            <a:pPr eaLnBrk="1" fontAlgn="auto" hangingPunct="1">
              <a:spcBef>
                <a:spcPts val="0"/>
              </a:spcBef>
              <a:spcAft>
                <a:spcPts val="0"/>
              </a:spcAft>
              <a:defRPr/>
            </a:pPr>
            <a:r>
              <a:rPr lang="en-US" sz="2000" kern="0" dirty="0">
                <a:solidFill>
                  <a:srgbClr val="000066"/>
                </a:solidFill>
              </a:rPr>
              <a:t>RF phase noise is comparable -&gt; </a:t>
            </a:r>
            <a:r>
              <a:rPr lang="en-US" sz="2000" kern="0" dirty="0" err="1">
                <a:solidFill>
                  <a:srgbClr val="000066"/>
                </a:solidFill>
              </a:rPr>
              <a:t>solitons</a:t>
            </a:r>
            <a:r>
              <a:rPr lang="en-US" sz="2000" kern="0" dirty="0">
                <a:solidFill>
                  <a:srgbClr val="000066"/>
                </a:solidFill>
              </a:rPr>
              <a:t> are </a:t>
            </a:r>
            <a:r>
              <a:rPr lang="en-US" sz="2000" kern="0" dirty="0">
                <a:solidFill>
                  <a:srgbClr val="FF0000"/>
                </a:solidFill>
              </a:rPr>
              <a:t>unnecessary</a:t>
            </a:r>
            <a:r>
              <a:rPr lang="en-US" sz="2000" kern="0" dirty="0">
                <a:solidFill>
                  <a:srgbClr val="000066"/>
                </a:solidFill>
              </a:rPr>
              <a:t> for good RF performance.</a:t>
            </a:r>
          </a:p>
        </p:txBody>
      </p:sp>
      <p:pic>
        <p:nvPicPr>
          <p:cNvPr id="5" name="Picture 1" descr="\\oewaves\dfs\Redirected Folders\AMatsko\Desktop\My Documents\CONFERENCES\Conf_16\IFCS'16\comb_spectra.jpg">
            <a:extLst>
              <a:ext uri="{FF2B5EF4-FFF2-40B4-BE49-F238E27FC236}">
                <a16:creationId xmlns:a16="http://schemas.microsoft.com/office/drawing/2014/main" id="{67E545A4-86F6-2551-86DD-9B25E99A12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805" y="1093381"/>
            <a:ext cx="402748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oewaves\dfs\Redirected Folders\AMatsko\Desktop\My Documents\CONFERENCES\Conf_16\IFCS'16\Stella1_vs_Stella2.jpg">
            <a:extLst>
              <a:ext uri="{FF2B5EF4-FFF2-40B4-BE49-F238E27FC236}">
                <a16:creationId xmlns:a16="http://schemas.microsoft.com/office/drawing/2014/main" id="{5EF72558-3F78-963B-DD84-28DE8C140B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169581"/>
            <a:ext cx="4824413"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lide Number Placeholder 2">
            <a:extLst>
              <a:ext uri="{FF2B5EF4-FFF2-40B4-BE49-F238E27FC236}">
                <a16:creationId xmlns:a16="http://schemas.microsoft.com/office/drawing/2014/main" id="{38B146AF-D8E9-492B-2DEC-309C9DB85B5C}"/>
              </a:ext>
            </a:extLst>
          </p:cNvPr>
          <p:cNvSpPr txBox="1">
            <a:spLocks noChangeArrowheads="1"/>
          </p:cNvSpPr>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ctr" rtl="0" eaLnBrk="0" fontAlgn="base" hangingPunct="0">
              <a:spcBef>
                <a:spcPct val="20000"/>
              </a:spcBef>
              <a:spcAft>
                <a:spcPct val="0"/>
              </a:spcAft>
              <a:buFont typeface="Arial" panose="020B0604020202020204" pitchFamily="34" charset="0"/>
              <a:buChar char="•"/>
              <a:defRPr sz="3200" kern="1200">
                <a:solidFill>
                  <a:schemeClr val="tx1"/>
                </a:solidFill>
                <a:latin typeface="Calibri" panose="020F0502020204030204" pitchFamily="34" charset="0"/>
                <a:ea typeface="ＭＳ Ｐゴシック" panose="020B0600070205080204" pitchFamily="34" charset="-128"/>
                <a:cs typeface="+mn-cs"/>
              </a:defRPr>
            </a:lvl1pPr>
            <a:lvl2pPr marL="742950" indent="-285750" algn="ctr" rtl="0" eaLnBrk="0" fontAlgn="base" hangingPunct="0">
              <a:spcBef>
                <a:spcPct val="20000"/>
              </a:spcBef>
              <a:spcAft>
                <a:spcPct val="0"/>
              </a:spcAft>
              <a:buFont typeface="Arial" panose="020B0604020202020204" pitchFamily="34" charset="0"/>
              <a:buChar char="–"/>
              <a:defRPr sz="2800" kern="1200">
                <a:solidFill>
                  <a:schemeClr val="tx1"/>
                </a:solidFill>
                <a:latin typeface="Calibri" panose="020F0502020204030204" pitchFamily="34" charset="0"/>
                <a:ea typeface="ＭＳ Ｐゴシック" panose="020B0600070205080204" pitchFamily="34" charset="-128"/>
                <a:cs typeface="+mn-cs"/>
              </a:defRPr>
            </a:lvl2pPr>
            <a:lvl3pPr marL="1143000" indent="-228600" algn="ctr" rtl="0" eaLnBrk="0" fontAlgn="base" hangingPunct="0">
              <a:spcBef>
                <a:spcPct val="20000"/>
              </a:spcBef>
              <a:spcAft>
                <a:spcPct val="0"/>
              </a:spcAft>
              <a:buFont typeface="Arial" panose="020B0604020202020204" pitchFamily="34" charset="0"/>
              <a:buChar char="•"/>
              <a:defRPr sz="2400" kern="1200">
                <a:solidFill>
                  <a:schemeClr val="tx1"/>
                </a:solidFill>
                <a:latin typeface="Calibri" panose="020F0502020204030204" pitchFamily="34" charset="0"/>
                <a:ea typeface="ＭＳ Ｐゴシック" panose="020B0600070205080204" pitchFamily="34" charset="-128"/>
                <a:cs typeface="+mn-cs"/>
              </a:defRPr>
            </a:lvl3pPr>
            <a:lvl4pPr marL="1600200" indent="-228600" algn="ctr" rtl="0" eaLnBrk="0" fontAlgn="base"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4pPr>
            <a:lvl5pPr marL="2057400" indent="-228600" algn="ctr" rtl="0" eaLnBrk="0" fontAlgn="base"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ＭＳ Ｐゴシック" panose="020B0600070205080204" pitchFamily="34" charset="-128"/>
                <a:cs typeface="+mn-cs"/>
              </a:defRPr>
            </a:lvl9pPr>
          </a:lstStyle>
          <a:p>
            <a:pPr>
              <a:spcBef>
                <a:spcPct val="0"/>
              </a:spcBef>
              <a:buFontTx/>
              <a:buNone/>
            </a:pPr>
            <a:fld id="{BE6AC3CE-C76A-47E3-B741-F9DE1A373EB4}"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
        <p:nvSpPr>
          <p:cNvPr id="9" name="Rectangle 9">
            <a:extLst>
              <a:ext uri="{FF2B5EF4-FFF2-40B4-BE49-F238E27FC236}">
                <a16:creationId xmlns:a16="http://schemas.microsoft.com/office/drawing/2014/main" id="{D4A8BD74-305D-FD79-D3EA-49E4AA667F9E}"/>
              </a:ext>
            </a:extLst>
          </p:cNvPr>
          <p:cNvSpPr>
            <a:spLocks noChangeArrowheads="1"/>
          </p:cNvSpPr>
          <p:nvPr/>
        </p:nvSpPr>
        <p:spPr bwMode="auto">
          <a:xfrm>
            <a:off x="785132" y="6060078"/>
            <a:ext cx="103849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 typeface="Arial" panose="020B0604020202020204" pitchFamily="34" charset="0"/>
              <a:buNone/>
            </a:pPr>
            <a:r>
              <a:rPr lang="en-US" altLang="en-US" sz="1200" dirty="0"/>
              <a:t>A. Matsko, et al. "Turn-key operation and stabilization of Kerr frequency combs" </a:t>
            </a:r>
            <a:r>
              <a:rPr lang="en-US" altLang="en-US" sz="1200" i="1" dirty="0"/>
              <a:t>2016 IEEE International Frequency Control Symposium (IFCS).</a:t>
            </a:r>
            <a:endParaRPr lang="en-US" altLang="en-US" sz="1200" dirty="0"/>
          </a:p>
          <a:p>
            <a:pPr>
              <a:spcBef>
                <a:spcPct val="0"/>
              </a:spcBef>
              <a:buFontTx/>
              <a:buNone/>
            </a:pPr>
            <a:endParaRPr lang="en-US" altLang="en-US" sz="1200" dirty="0"/>
          </a:p>
        </p:txBody>
      </p:sp>
    </p:spTree>
    <p:extLst>
      <p:ext uri="{BB962C8B-B14F-4D97-AF65-F5344CB8AC3E}">
        <p14:creationId xmlns:p14="http://schemas.microsoft.com/office/powerpoint/2010/main" val="3697689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CECE2-6A5F-4580-B99C-C884ECC2AF56}"/>
              </a:ext>
            </a:extLst>
          </p:cNvPr>
          <p:cNvSpPr>
            <a:spLocks noGrp="1"/>
          </p:cNvSpPr>
          <p:nvPr>
            <p:ph type="title"/>
          </p:nvPr>
        </p:nvSpPr>
        <p:spPr/>
        <p:txBody>
          <a:bodyPr/>
          <a:lstStyle/>
          <a:p>
            <a:r>
              <a:rPr lang="en-US" dirty="0"/>
              <a:t>Timing Jitter</a:t>
            </a:r>
          </a:p>
        </p:txBody>
      </p:sp>
      <p:sp>
        <p:nvSpPr>
          <p:cNvPr id="4" name="Slide Number Placeholder 3">
            <a:extLst>
              <a:ext uri="{FF2B5EF4-FFF2-40B4-BE49-F238E27FC236}">
                <a16:creationId xmlns:a16="http://schemas.microsoft.com/office/drawing/2014/main" id="{B279DE5A-62F9-4033-A4AC-BBE84BC1A1EC}"/>
              </a:ext>
            </a:extLst>
          </p:cNvPr>
          <p:cNvSpPr>
            <a:spLocks noGrp="1"/>
          </p:cNvSpPr>
          <p:nvPr>
            <p:ph type="sldNum" sz="quarter" idx="4"/>
          </p:nvPr>
        </p:nvSpPr>
        <p:spPr/>
        <p:txBody>
          <a:bodyPr/>
          <a:lstStyle/>
          <a:p>
            <a:r>
              <a:rPr lang="en-US" dirty="0"/>
              <a:t> </a:t>
            </a:r>
          </a:p>
        </p:txBody>
      </p:sp>
      <p:pic>
        <p:nvPicPr>
          <p:cNvPr id="5" name="Picture 2" descr="\\oewdc01\Redirected Folders\amatsko\Desktop\My Documents\PROPOSALS\2017\NG_Steve_RFI\Jitter.jpg">
            <a:extLst>
              <a:ext uri="{FF2B5EF4-FFF2-40B4-BE49-F238E27FC236}">
                <a16:creationId xmlns:a16="http://schemas.microsoft.com/office/drawing/2014/main" id="{CDE7F165-8E0A-483B-B37A-BA17CD576A65}"/>
              </a:ext>
            </a:extLst>
          </p:cNvPr>
          <p:cNvPicPr>
            <a:picLocks noChangeAspect="1" noChangeArrowheads="1"/>
          </p:cNvPicPr>
          <p:nvPr/>
        </p:nvPicPr>
        <p:blipFill>
          <a:blip r:embed="rId2" cstate="print"/>
          <a:srcRect/>
          <a:stretch>
            <a:fillRect/>
          </a:stretch>
        </p:blipFill>
        <p:spPr bwMode="auto">
          <a:xfrm>
            <a:off x="759490" y="1172587"/>
            <a:ext cx="5572816" cy="4038600"/>
          </a:xfrm>
          <a:prstGeom prst="rect">
            <a:avLst/>
          </a:prstGeom>
          <a:noFill/>
        </p:spPr>
      </p:pic>
      <p:pic>
        <p:nvPicPr>
          <p:cNvPr id="6" name="Picture 4" descr="\\oewdc01\Redirected Folders\amatsko\Desktop\My Documents\CONFERENCES\Conf_18\PW'18\5G\IMG_20160824_101033.JPG">
            <a:extLst>
              <a:ext uri="{FF2B5EF4-FFF2-40B4-BE49-F238E27FC236}">
                <a16:creationId xmlns:a16="http://schemas.microsoft.com/office/drawing/2014/main" id="{66E49EF3-A330-4BE7-88FD-FCD0212D84DF}"/>
              </a:ext>
            </a:extLst>
          </p:cNvPr>
          <p:cNvPicPr>
            <a:picLocks noChangeAspect="1" noChangeArrowheads="1"/>
          </p:cNvPicPr>
          <p:nvPr/>
        </p:nvPicPr>
        <p:blipFill>
          <a:blip r:embed="rId3" cstate="print"/>
          <a:srcRect/>
          <a:stretch>
            <a:fillRect/>
          </a:stretch>
        </p:blipFill>
        <p:spPr bwMode="auto">
          <a:xfrm>
            <a:off x="7489944" y="893482"/>
            <a:ext cx="3543422" cy="2657567"/>
          </a:xfrm>
          <a:prstGeom prst="rect">
            <a:avLst/>
          </a:prstGeom>
          <a:noFill/>
        </p:spPr>
      </p:pic>
      <p:pic>
        <p:nvPicPr>
          <p:cNvPr id="7" name="Picture 5">
            <a:extLst>
              <a:ext uri="{FF2B5EF4-FFF2-40B4-BE49-F238E27FC236}">
                <a16:creationId xmlns:a16="http://schemas.microsoft.com/office/drawing/2014/main" id="{08533DC2-9818-4630-99F7-616515A9970B}"/>
              </a:ext>
            </a:extLst>
          </p:cNvPr>
          <p:cNvPicPr>
            <a:picLocks noChangeAspect="1" noChangeArrowheads="1"/>
          </p:cNvPicPr>
          <p:nvPr/>
        </p:nvPicPr>
        <p:blipFill>
          <a:blip r:embed="rId4" cstate="print"/>
          <a:srcRect/>
          <a:stretch>
            <a:fillRect/>
          </a:stretch>
        </p:blipFill>
        <p:spPr bwMode="auto">
          <a:xfrm>
            <a:off x="7589876" y="3551049"/>
            <a:ext cx="3343557" cy="2758778"/>
          </a:xfrm>
          <a:prstGeom prst="rect">
            <a:avLst/>
          </a:prstGeom>
          <a:noFill/>
          <a:ln w="9525">
            <a:noFill/>
            <a:miter lim="800000"/>
            <a:headEnd/>
            <a:tailEnd/>
          </a:ln>
        </p:spPr>
      </p:pic>
      <p:sp>
        <p:nvSpPr>
          <p:cNvPr id="8" name="Rectangle 7">
            <a:extLst>
              <a:ext uri="{FF2B5EF4-FFF2-40B4-BE49-F238E27FC236}">
                <a16:creationId xmlns:a16="http://schemas.microsoft.com/office/drawing/2014/main" id="{D5F9DC2E-6BA7-47F2-BEA3-FFE55C7F582D}"/>
              </a:ext>
            </a:extLst>
          </p:cNvPr>
          <p:cNvSpPr/>
          <p:nvPr/>
        </p:nvSpPr>
        <p:spPr>
          <a:xfrm>
            <a:off x="249382" y="5144954"/>
            <a:ext cx="6593032" cy="923330"/>
          </a:xfrm>
          <a:prstGeom prst="rect">
            <a:avLst/>
          </a:prstGeom>
        </p:spPr>
        <p:txBody>
          <a:bodyPr wrap="square">
            <a:spAutoFit/>
          </a:bodyPr>
          <a:lstStyle/>
          <a:p>
            <a:r>
              <a:rPr lang="en-US" dirty="0">
                <a:solidFill>
                  <a:srgbClr val="002060"/>
                </a:solidFill>
              </a:rPr>
              <a:t>Photonic oscillators are also ideal for 5G and 6G applications</a:t>
            </a:r>
          </a:p>
          <a:p>
            <a:r>
              <a:rPr lang="en-US" dirty="0">
                <a:solidFill>
                  <a:srgbClr val="002060"/>
                </a:solidFill>
              </a:rPr>
              <a:t>KOEO – Kerr comb oscillator</a:t>
            </a:r>
          </a:p>
          <a:p>
            <a:r>
              <a:rPr lang="en-US" dirty="0">
                <a:solidFill>
                  <a:srgbClr val="002060"/>
                </a:solidFill>
              </a:rPr>
              <a:t>COEO– Coupled Opto-Electronic Oscillator</a:t>
            </a:r>
          </a:p>
        </p:txBody>
      </p:sp>
      <p:sp>
        <p:nvSpPr>
          <p:cNvPr id="9" name="Rectangle 8">
            <a:extLst>
              <a:ext uri="{FF2B5EF4-FFF2-40B4-BE49-F238E27FC236}">
                <a16:creationId xmlns:a16="http://schemas.microsoft.com/office/drawing/2014/main" id="{88EAB5E9-BAB8-4078-AECB-982E1D980A5C}"/>
              </a:ext>
            </a:extLst>
          </p:cNvPr>
          <p:cNvSpPr/>
          <p:nvPr/>
        </p:nvSpPr>
        <p:spPr>
          <a:xfrm>
            <a:off x="943460" y="6002050"/>
            <a:ext cx="5034283" cy="307777"/>
          </a:xfrm>
          <a:prstGeom prst="rect">
            <a:avLst/>
          </a:prstGeom>
        </p:spPr>
        <p:txBody>
          <a:bodyPr wrap="square">
            <a:spAutoFit/>
          </a:bodyPr>
          <a:lstStyle/>
          <a:p>
            <a:r>
              <a:rPr lang="fr-FR" sz="1400" dirty="0"/>
              <a:t>W. Liang et al., Nature Commun. </a:t>
            </a:r>
            <a:r>
              <a:rPr lang="fr-FR" sz="1400" b="1" dirty="0"/>
              <a:t>6</a:t>
            </a:r>
            <a:r>
              <a:rPr lang="fr-FR" sz="1400" dirty="0"/>
              <a:t>, Article no: 7957 (2015)</a:t>
            </a:r>
            <a:endParaRPr lang="en-US" sz="1400" dirty="0"/>
          </a:p>
        </p:txBody>
      </p:sp>
      <p:sp>
        <p:nvSpPr>
          <p:cNvPr id="10" name="TextBox 9">
            <a:extLst>
              <a:ext uri="{FF2B5EF4-FFF2-40B4-BE49-F238E27FC236}">
                <a16:creationId xmlns:a16="http://schemas.microsoft.com/office/drawing/2014/main" id="{BD0AA9F1-A992-42C3-A9ED-B89784257A17}"/>
              </a:ext>
            </a:extLst>
          </p:cNvPr>
          <p:cNvSpPr txBox="1"/>
          <p:nvPr/>
        </p:nvSpPr>
        <p:spPr>
          <a:xfrm>
            <a:off x="8319507" y="6501368"/>
            <a:ext cx="2877647" cy="369332"/>
          </a:xfrm>
          <a:prstGeom prst="rect">
            <a:avLst/>
          </a:prstGeom>
          <a:noFill/>
        </p:spPr>
        <p:txBody>
          <a:bodyPr wrap="none" rtlCol="0">
            <a:spAutoFit/>
          </a:bodyPr>
          <a:lstStyle/>
          <a:p>
            <a:r>
              <a:rPr lang="en-US" dirty="0"/>
              <a:t>Was supported by DARPA</a:t>
            </a:r>
          </a:p>
        </p:txBody>
      </p:sp>
    </p:spTree>
    <p:extLst>
      <p:ext uri="{BB962C8B-B14F-4D97-AF65-F5344CB8AC3E}">
        <p14:creationId xmlns:p14="http://schemas.microsoft.com/office/powerpoint/2010/main" val="23762551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3669D4-A808-11A4-CFDA-033EDE6173DD}"/>
              </a:ext>
            </a:extLst>
          </p:cNvPr>
          <p:cNvSpPr>
            <a:spLocks noGrp="1"/>
          </p:cNvSpPr>
          <p:nvPr>
            <p:ph idx="1"/>
          </p:nvPr>
        </p:nvSpPr>
        <p:spPr>
          <a:xfrm>
            <a:off x="3701104" y="2759525"/>
            <a:ext cx="4016706" cy="338516"/>
          </a:xfrm>
        </p:spPr>
        <p:txBody>
          <a:bodyPr/>
          <a:lstStyle/>
          <a:p>
            <a:r>
              <a:rPr lang="en-US" dirty="0"/>
              <a:t>Need to reach AD~10</a:t>
            </a:r>
            <a:r>
              <a:rPr lang="en-US" baseline="30000" dirty="0"/>
              <a:t>-13</a:t>
            </a:r>
            <a:r>
              <a:rPr lang="en-US" dirty="0"/>
              <a:t> at 1s</a:t>
            </a:r>
          </a:p>
        </p:txBody>
      </p:sp>
      <p:sp>
        <p:nvSpPr>
          <p:cNvPr id="3" name="Title 2">
            <a:extLst>
              <a:ext uri="{FF2B5EF4-FFF2-40B4-BE49-F238E27FC236}">
                <a16:creationId xmlns:a16="http://schemas.microsoft.com/office/drawing/2014/main" id="{E14CF139-193C-977C-4EA9-20E6B72D6F6F}"/>
              </a:ext>
            </a:extLst>
          </p:cNvPr>
          <p:cNvSpPr>
            <a:spLocks noGrp="1"/>
          </p:cNvSpPr>
          <p:nvPr>
            <p:ph type="title"/>
          </p:nvPr>
        </p:nvSpPr>
        <p:spPr/>
        <p:txBody>
          <a:bodyPr/>
          <a:lstStyle/>
          <a:p>
            <a:r>
              <a:rPr lang="en-US" dirty="0"/>
              <a:t>Problem to solve</a:t>
            </a:r>
          </a:p>
        </p:txBody>
      </p:sp>
    </p:spTree>
    <p:extLst>
      <p:ext uri="{BB962C8B-B14F-4D97-AF65-F5344CB8AC3E}">
        <p14:creationId xmlns:p14="http://schemas.microsoft.com/office/powerpoint/2010/main" val="1606859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FA1492-BDB7-473F-A5F3-B769E910B3CA}"/>
              </a:ext>
            </a:extLst>
          </p:cNvPr>
          <p:cNvSpPr>
            <a:spLocks noGrp="1"/>
          </p:cNvSpPr>
          <p:nvPr>
            <p:ph type="title"/>
          </p:nvPr>
        </p:nvSpPr>
        <p:spPr/>
        <p:txBody>
          <a:bodyPr/>
          <a:lstStyle/>
          <a:p>
            <a:r>
              <a:rPr lang="en-US" dirty="0"/>
              <a:t>Contents</a:t>
            </a:r>
          </a:p>
        </p:txBody>
      </p:sp>
      <p:sp>
        <p:nvSpPr>
          <p:cNvPr id="4" name="Rectangle: Rounded Corners 3">
            <a:extLst>
              <a:ext uri="{FF2B5EF4-FFF2-40B4-BE49-F238E27FC236}">
                <a16:creationId xmlns:a16="http://schemas.microsoft.com/office/drawing/2014/main" id="{479B1C1F-527F-4F7C-82F4-0618499EE1FC}"/>
              </a:ext>
            </a:extLst>
          </p:cNvPr>
          <p:cNvSpPr/>
          <p:nvPr/>
        </p:nvSpPr>
        <p:spPr bwMode="auto">
          <a:xfrm>
            <a:off x="514351" y="4007498"/>
            <a:ext cx="10985500" cy="1543485"/>
          </a:xfrm>
          <a:prstGeom prst="roundRect">
            <a:avLst/>
          </a:prstGeom>
          <a:solidFill>
            <a:schemeClr val="accent1">
              <a:lumMod val="40000"/>
              <a:lumOff val="60000"/>
              <a:alpha val="3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2" name="Content Placeholder 1">
            <a:extLst>
              <a:ext uri="{FF2B5EF4-FFF2-40B4-BE49-F238E27FC236}">
                <a16:creationId xmlns:a16="http://schemas.microsoft.com/office/drawing/2014/main" id="{5449F073-4600-1AA1-CC8F-3C466087626B}"/>
              </a:ext>
            </a:extLst>
          </p:cNvPr>
          <p:cNvSpPr txBox="1">
            <a:spLocks/>
          </p:cNvSpPr>
          <p:nvPr/>
        </p:nvSpPr>
        <p:spPr bwMode="auto">
          <a:xfrm>
            <a:off x="718457" y="951804"/>
            <a:ext cx="10576249" cy="5372796"/>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r>
              <a:rPr lang="en-US" sz="2400" b="0" kern="0"/>
              <a:t>Background on low loss systems and (some) of their uses at JPL</a:t>
            </a:r>
          </a:p>
          <a:p>
            <a:pPr lvl="1">
              <a:buFont typeface="Wingdings" panose="05000000000000000000" pitchFamily="2" charset="2"/>
              <a:buChar char="Ø"/>
            </a:pPr>
            <a:r>
              <a:rPr lang="en-US" sz="2200" b="0" kern="0"/>
              <a:t>JPL’s Frequency and Timing Advanced Instrument Development group: main activities and interests</a:t>
            </a:r>
          </a:p>
          <a:p>
            <a:r>
              <a:rPr lang="en-US" sz="2400" b="0" kern="0"/>
              <a:t>Early studies of dissipative solitons and parametric instabilities in low loss photonic systems</a:t>
            </a:r>
          </a:p>
          <a:p>
            <a:pPr lvl="1">
              <a:buFont typeface="Wingdings" panose="05000000000000000000" pitchFamily="2" charset="2"/>
              <a:buChar char="Ø"/>
            </a:pPr>
            <a:r>
              <a:rPr lang="en-US" sz="2200" b="0" kern="0"/>
              <a:t>Low loss resonant (micro)systems </a:t>
            </a:r>
          </a:p>
          <a:p>
            <a:pPr lvl="1">
              <a:buFont typeface="Wingdings" panose="05000000000000000000" pitchFamily="2" charset="2"/>
              <a:buChar char="Ø"/>
            </a:pPr>
            <a:r>
              <a:rPr lang="en-US" sz="2200" b="0" kern="0"/>
              <a:t>Dissipative solitons in high-Q systems</a:t>
            </a:r>
          </a:p>
          <a:p>
            <a:pPr lvl="1">
              <a:buFont typeface="Wingdings" panose="05000000000000000000" pitchFamily="2" charset="2"/>
              <a:buChar char="Ø"/>
            </a:pPr>
            <a:r>
              <a:rPr lang="en-US" sz="2200" b="0" kern="0"/>
              <a:t>Use of dissipative solitons (and not only the solitons) in clocks and oscillators</a:t>
            </a:r>
          </a:p>
          <a:p>
            <a:r>
              <a:rPr lang="en-US" sz="2400" b="0" kern="0"/>
              <a:t>Recent developments</a:t>
            </a:r>
          </a:p>
          <a:p>
            <a:pPr lvl="1">
              <a:buFont typeface="Wingdings" panose="05000000000000000000" pitchFamily="2" charset="2"/>
              <a:buChar char="Ø"/>
            </a:pPr>
            <a:r>
              <a:rPr lang="en-US" sz="2200" b="0" kern="0"/>
              <a:t>Fundamental limitations of spectral purity of photonic oscillators: theory and experiments</a:t>
            </a:r>
          </a:p>
          <a:p>
            <a:pPr lvl="1">
              <a:buFont typeface="Wingdings" panose="05000000000000000000" pitchFamily="2" charset="2"/>
              <a:buChar char="Ø"/>
            </a:pPr>
            <a:r>
              <a:rPr lang="en-US" sz="2200" b="0" u="sng" kern="0"/>
              <a:t>Photonic time crystals as ideal frequency dividers and their use in clocks</a:t>
            </a:r>
          </a:p>
          <a:p>
            <a:r>
              <a:rPr lang="en-US" sz="2400" b="0" kern="0"/>
              <a:t>Outlook</a:t>
            </a:r>
          </a:p>
          <a:p>
            <a:endParaRPr lang="en-US" kern="0"/>
          </a:p>
          <a:p>
            <a:endParaRPr lang="en-US" kern="0" dirty="0"/>
          </a:p>
        </p:txBody>
      </p:sp>
    </p:spTree>
    <p:extLst>
      <p:ext uri="{BB962C8B-B14F-4D97-AF65-F5344CB8AC3E}">
        <p14:creationId xmlns:p14="http://schemas.microsoft.com/office/powerpoint/2010/main" val="1118126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CAFCF6-A3F8-470F-B177-34F523E742DF}"/>
              </a:ext>
            </a:extLst>
          </p:cNvPr>
          <p:cNvSpPr>
            <a:spLocks noGrp="1"/>
          </p:cNvSpPr>
          <p:nvPr>
            <p:ph idx="1"/>
          </p:nvPr>
        </p:nvSpPr>
        <p:spPr>
          <a:xfrm>
            <a:off x="3081727" y="2838418"/>
            <a:ext cx="6805224" cy="590582"/>
          </a:xfrm>
        </p:spPr>
        <p:txBody>
          <a:bodyPr/>
          <a:lstStyle/>
          <a:p>
            <a:pPr marL="0" indent="0" algn="ctr">
              <a:buNone/>
            </a:pPr>
            <a:r>
              <a:rPr lang="en-US" dirty="0"/>
              <a:t>Fundamental limitations of spectral purity of Kerr comb oscillators: theory and experiment</a:t>
            </a:r>
          </a:p>
        </p:txBody>
      </p:sp>
    </p:spTree>
    <p:extLst>
      <p:ext uri="{BB962C8B-B14F-4D97-AF65-F5344CB8AC3E}">
        <p14:creationId xmlns:p14="http://schemas.microsoft.com/office/powerpoint/2010/main" val="1888019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Analytical Theory of the Mode Locked Comb</a:t>
            </a:r>
          </a:p>
        </p:txBody>
      </p:sp>
      <p:sp>
        <p:nvSpPr>
          <p:cNvPr id="5" name="Rectangle 8"/>
          <p:cNvSpPr>
            <a:spLocks noChangeArrowheads="1"/>
          </p:cNvSpPr>
          <p:nvPr/>
        </p:nvSpPr>
        <p:spPr bwMode="auto">
          <a:xfrm>
            <a:off x="2057400" y="970619"/>
            <a:ext cx="8077200" cy="647700"/>
          </a:xfrm>
          <a:prstGeom prst="rect">
            <a:avLst/>
          </a:prstGeom>
          <a:noFill/>
          <a:ln w="9525">
            <a:noFill/>
            <a:miter lim="800000"/>
            <a:headEnd/>
            <a:tailEnd/>
          </a:ln>
        </p:spPr>
        <p:txBody>
          <a:bodyPr>
            <a:spAutoFit/>
          </a:bodyPr>
          <a:lstStyle/>
          <a:p>
            <a:r>
              <a:rPr lang="en-US" dirty="0"/>
              <a:t>Kerr frequency combs can be analyzed using </a:t>
            </a:r>
            <a:r>
              <a:rPr lang="en-US" dirty="0" err="1"/>
              <a:t>Lugiato</a:t>
            </a:r>
            <a:r>
              <a:rPr lang="en-US" dirty="0"/>
              <a:t>-Lefever (LL) equation accompanied by the standard high finesse cavity input-output equation:</a:t>
            </a:r>
          </a:p>
        </p:txBody>
      </p:sp>
      <p:graphicFrame>
        <p:nvGraphicFramePr>
          <p:cNvPr id="6" name="Object 22"/>
          <p:cNvGraphicFramePr>
            <a:graphicFrameLocks noChangeAspect="1"/>
          </p:cNvGraphicFramePr>
          <p:nvPr>
            <p:extLst>
              <p:ext uri="{D42A27DB-BD31-4B8C-83A1-F6EECF244321}">
                <p14:modId xmlns:p14="http://schemas.microsoft.com/office/powerpoint/2010/main" val="4122361079"/>
              </p:ext>
            </p:extLst>
          </p:nvPr>
        </p:nvGraphicFramePr>
        <p:xfrm>
          <a:off x="541564" y="1814652"/>
          <a:ext cx="8250238" cy="1498600"/>
        </p:xfrm>
        <a:graphic>
          <a:graphicData uri="http://schemas.openxmlformats.org/presentationml/2006/ole">
            <mc:AlternateContent xmlns:mc="http://schemas.openxmlformats.org/markup-compatibility/2006">
              <mc:Choice xmlns:v="urn:schemas-microsoft-com:vml" Requires="v">
                <p:oleObj name="Equation" r:id="rId2" imgW="3911400" imgH="711000" progId="">
                  <p:embed/>
                </p:oleObj>
              </mc:Choice>
              <mc:Fallback>
                <p:oleObj name="Equation" r:id="rId2" imgW="3911400" imgH="711000" progId="">
                  <p:embed/>
                  <p:pic>
                    <p:nvPicPr>
                      <p:cNvPr id="6" name="Object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564" y="1814652"/>
                        <a:ext cx="8250238" cy="149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8"/>
          <p:cNvSpPr>
            <a:spLocks noChangeArrowheads="1"/>
          </p:cNvSpPr>
          <p:nvPr/>
        </p:nvSpPr>
        <p:spPr bwMode="auto">
          <a:xfrm>
            <a:off x="6408964" y="2816007"/>
            <a:ext cx="4166507" cy="646331"/>
          </a:xfrm>
          <a:prstGeom prst="rect">
            <a:avLst/>
          </a:prstGeom>
          <a:noFill/>
          <a:ln w="9525">
            <a:noFill/>
            <a:miter lim="800000"/>
            <a:headEnd/>
            <a:tailEnd/>
          </a:ln>
        </p:spPr>
        <p:txBody>
          <a:bodyPr wrap="square">
            <a:spAutoFit/>
          </a:bodyPr>
          <a:lstStyle/>
          <a:p>
            <a:r>
              <a:rPr lang="en-US" dirty="0"/>
              <a:t>or by two input-output equations, in the case of two optical couplers:</a:t>
            </a:r>
          </a:p>
        </p:txBody>
      </p:sp>
      <p:graphicFrame>
        <p:nvGraphicFramePr>
          <p:cNvPr id="8" name="Object 3"/>
          <p:cNvGraphicFramePr>
            <a:graphicFrameLocks noChangeAspect="1"/>
          </p:cNvGraphicFramePr>
          <p:nvPr>
            <p:extLst>
              <p:ext uri="{D42A27DB-BD31-4B8C-83A1-F6EECF244321}">
                <p14:modId xmlns:p14="http://schemas.microsoft.com/office/powerpoint/2010/main" val="222315212"/>
              </p:ext>
            </p:extLst>
          </p:nvPr>
        </p:nvGraphicFramePr>
        <p:xfrm>
          <a:off x="541565" y="3589478"/>
          <a:ext cx="8970963" cy="2085975"/>
        </p:xfrm>
        <a:graphic>
          <a:graphicData uri="http://schemas.openxmlformats.org/presentationml/2006/ole">
            <mc:AlternateContent xmlns:mc="http://schemas.openxmlformats.org/markup-compatibility/2006">
              <mc:Choice xmlns:v="urn:schemas-microsoft-com:vml" Requires="v">
                <p:oleObj name="Equation" r:id="rId4" imgW="4254480" imgH="990360" progId="">
                  <p:embed/>
                </p:oleObj>
              </mc:Choice>
              <mc:Fallback>
                <p:oleObj name="Equation" r:id="rId4" imgW="4254480" imgH="990360" progId="">
                  <p:embed/>
                  <p:pic>
                    <p:nvPicPr>
                      <p:cNvPr id="8"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565" y="3589478"/>
                        <a:ext cx="8970963" cy="208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7"/>
          <p:cNvSpPr>
            <a:spLocks noChangeArrowheads="1"/>
          </p:cNvSpPr>
          <p:nvPr/>
        </p:nvSpPr>
        <p:spPr bwMode="auto">
          <a:xfrm>
            <a:off x="3115469" y="5306359"/>
            <a:ext cx="9009062" cy="738187"/>
          </a:xfrm>
          <a:prstGeom prst="rect">
            <a:avLst/>
          </a:prstGeom>
          <a:noFill/>
          <a:ln w="9525">
            <a:noFill/>
            <a:miter lim="800000"/>
            <a:headEnd/>
            <a:tailEnd/>
          </a:ln>
        </p:spPr>
        <p:txBody>
          <a:bodyPr>
            <a:spAutoFit/>
          </a:bodyPr>
          <a:lstStyle/>
          <a:p>
            <a:r>
              <a:rPr lang="en-US" sz="1400" dirty="0"/>
              <a:t>A. B. Matsko et al., “Whispering gallery mode oscillators and optical comb generators,” Proc. of 7th </a:t>
            </a:r>
            <a:r>
              <a:rPr lang="en-US" sz="1400" dirty="0" err="1"/>
              <a:t>Symp</a:t>
            </a:r>
            <a:r>
              <a:rPr lang="en-US" sz="1400" dirty="0"/>
              <a:t>. Frequency Standards and Metrology, ed. L. Maleki, pp. 539–558 (World Scientific, New Jersey, 2009).</a:t>
            </a:r>
          </a:p>
          <a:p>
            <a:r>
              <a:rPr lang="en-US" sz="1400" dirty="0"/>
              <a:t>A. B. Matsko et al., “Mode-locked Kerr frequency combs,” Opt. Lett. 36, 2845–2847 (2011).</a:t>
            </a:r>
          </a:p>
        </p:txBody>
      </p:sp>
      <p:sp>
        <p:nvSpPr>
          <p:cNvPr id="129028" name="Rectangle 4"/>
          <p:cNvSpPr>
            <a:spLocks noChangeArrowheads="1"/>
          </p:cNvSpPr>
          <p:nvPr/>
        </p:nvSpPr>
        <p:spPr bwMode="auto">
          <a:xfrm>
            <a:off x="5353050" y="6108115"/>
            <a:ext cx="4724400" cy="18466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algn="l"/>
            <a:r>
              <a:rPr lang="en-US" sz="1200" dirty="0">
                <a:solidFill>
                  <a:srgbClr val="000000"/>
                </a:solidFill>
                <a:latin typeface="Helvetica" pitchFamily="34" charset="0"/>
                <a:ea typeface="Times New Roman" pitchFamily="18" charset="0"/>
                <a:cs typeface="Times New Roman" pitchFamily="18" charset="0"/>
              </a:rPr>
              <a:t>A. B. Matsko and L. Maleki Optics Express </a:t>
            </a:r>
            <a:r>
              <a:rPr lang="en-US" sz="1200" b="1" dirty="0">
                <a:solidFill>
                  <a:srgbClr val="000000"/>
                </a:solidFill>
                <a:latin typeface="Helvetica" pitchFamily="34" charset="0"/>
                <a:ea typeface="Times New Roman" pitchFamily="18" charset="0"/>
                <a:cs typeface="Times New Roman" pitchFamily="18" charset="0"/>
              </a:rPr>
              <a:t>21</a:t>
            </a:r>
            <a:r>
              <a:rPr lang="en-US" sz="1200" dirty="0">
                <a:solidFill>
                  <a:srgbClr val="000000"/>
                </a:solidFill>
                <a:latin typeface="Helvetica" pitchFamily="34" charset="0"/>
                <a:ea typeface="Times New Roman" pitchFamily="18" charset="0"/>
                <a:cs typeface="Times New Roman" pitchFamily="18" charset="0"/>
              </a:rPr>
              <a:t> (23), 28862 (2013).</a:t>
            </a:r>
            <a:endParaRPr lang="en-US" dirty="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986" y="262493"/>
            <a:ext cx="6553200" cy="639762"/>
          </a:xfrm>
        </p:spPr>
        <p:txBody>
          <a:bodyPr>
            <a:normAutofit/>
          </a:bodyPr>
          <a:lstStyle/>
          <a:p>
            <a:r>
              <a:rPr lang="en-US" dirty="0"/>
              <a:t>An Analytic Solution</a:t>
            </a:r>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E75AA1-1A40-4CBF-979A-8E8CDF2F61F0}" type="slidenum">
              <a:rPr lang="en-US" smtClean="0"/>
              <a:pPr/>
              <a:t>36</a:t>
            </a:fld>
            <a:endParaRPr lang="en-US"/>
          </a:p>
        </p:txBody>
      </p:sp>
      <p:sp>
        <p:nvSpPr>
          <p:cNvPr id="5" name="Rectangle 8"/>
          <p:cNvSpPr>
            <a:spLocks noChangeArrowheads="1"/>
          </p:cNvSpPr>
          <p:nvPr/>
        </p:nvSpPr>
        <p:spPr bwMode="auto">
          <a:xfrm>
            <a:off x="1779588" y="868362"/>
            <a:ext cx="8077200" cy="369888"/>
          </a:xfrm>
          <a:prstGeom prst="rect">
            <a:avLst/>
          </a:prstGeom>
          <a:noFill/>
          <a:ln w="9525">
            <a:noFill/>
            <a:miter lim="800000"/>
            <a:headEnd/>
            <a:tailEnd/>
          </a:ln>
        </p:spPr>
        <p:txBody>
          <a:bodyPr>
            <a:spAutoFit/>
          </a:bodyPr>
          <a:lstStyle/>
          <a:p>
            <a:r>
              <a:rPr lang="en-US" dirty="0"/>
              <a:t>The solution is assumed in an </a:t>
            </a:r>
            <a:r>
              <a:rPr lang="en-US" dirty="0" err="1"/>
              <a:t>autosoliton</a:t>
            </a:r>
            <a:r>
              <a:rPr lang="en-US" dirty="0"/>
              <a:t> form</a:t>
            </a:r>
          </a:p>
        </p:txBody>
      </p:sp>
      <p:graphicFrame>
        <p:nvGraphicFramePr>
          <p:cNvPr id="6" name="Object 2"/>
          <p:cNvGraphicFramePr>
            <a:graphicFrameLocks noChangeAspect="1"/>
          </p:cNvGraphicFramePr>
          <p:nvPr>
            <p:extLst>
              <p:ext uri="{D42A27DB-BD31-4B8C-83A1-F6EECF244321}">
                <p14:modId xmlns:p14="http://schemas.microsoft.com/office/powerpoint/2010/main" val="2269669513"/>
              </p:ext>
            </p:extLst>
          </p:nvPr>
        </p:nvGraphicFramePr>
        <p:xfrm>
          <a:off x="793524" y="1534596"/>
          <a:ext cx="5541962" cy="2138363"/>
        </p:xfrm>
        <a:graphic>
          <a:graphicData uri="http://schemas.openxmlformats.org/presentationml/2006/ole">
            <mc:AlternateContent xmlns:mc="http://schemas.openxmlformats.org/markup-compatibility/2006">
              <mc:Choice xmlns:v="urn:schemas-microsoft-com:vml" Requires="v">
                <p:oleObj name="Equation" r:id="rId2" imgW="2628720" imgH="1015920" progId="">
                  <p:embed/>
                </p:oleObj>
              </mc:Choice>
              <mc:Fallback>
                <p:oleObj name="Equation" r:id="rId2" imgW="2628720" imgH="1015920" progId="">
                  <p:embed/>
                  <p:pic>
                    <p:nvPicPr>
                      <p:cNvPr id="6"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524" y="1534596"/>
                        <a:ext cx="5541962" cy="213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8"/>
          <p:cNvSpPr>
            <a:spLocks noChangeArrowheads="1"/>
          </p:cNvSpPr>
          <p:nvPr/>
        </p:nvSpPr>
        <p:spPr bwMode="auto">
          <a:xfrm>
            <a:off x="1779588" y="3657600"/>
            <a:ext cx="8077200" cy="647700"/>
          </a:xfrm>
          <a:prstGeom prst="rect">
            <a:avLst/>
          </a:prstGeom>
          <a:noFill/>
          <a:ln w="9525">
            <a:noFill/>
            <a:miter lim="800000"/>
            <a:headEnd/>
            <a:tailEnd/>
          </a:ln>
        </p:spPr>
        <p:txBody>
          <a:bodyPr>
            <a:spAutoFit/>
          </a:bodyPr>
          <a:lstStyle/>
          <a:p>
            <a:r>
              <a:rPr lang="en-US" dirty="0"/>
              <a:t>Then the parameters of the solution are found using perturbed Lagrange equations derived from Lagrange operator:</a:t>
            </a:r>
          </a:p>
        </p:txBody>
      </p:sp>
      <p:sp>
        <p:nvSpPr>
          <p:cNvPr id="8" name="Rectangle 6"/>
          <p:cNvSpPr>
            <a:spLocks noChangeArrowheads="1"/>
          </p:cNvSpPr>
          <p:nvPr/>
        </p:nvSpPr>
        <p:spPr bwMode="auto">
          <a:xfrm>
            <a:off x="417739" y="5865274"/>
            <a:ext cx="11356522" cy="523220"/>
          </a:xfrm>
          <a:prstGeom prst="rect">
            <a:avLst/>
          </a:prstGeom>
          <a:noFill/>
          <a:ln w="9525">
            <a:noFill/>
            <a:miter lim="800000"/>
            <a:headEnd/>
            <a:tailEnd/>
          </a:ln>
        </p:spPr>
        <p:txBody>
          <a:bodyPr wrap="square">
            <a:spAutoFit/>
          </a:bodyPr>
          <a:lstStyle/>
          <a:p>
            <a:r>
              <a:rPr lang="en-US" sz="1400" dirty="0"/>
              <a:t>H. A. Haus and A. </a:t>
            </a:r>
            <a:r>
              <a:rPr lang="en-US" sz="1400" dirty="0" err="1"/>
              <a:t>Mecozzi</a:t>
            </a:r>
            <a:r>
              <a:rPr lang="en-US" sz="1400" dirty="0"/>
              <a:t>, “Noise of mode-locked lasers”, IEEE J. Quantum. Electron. 29, 983–996 (1993).</a:t>
            </a:r>
          </a:p>
          <a:p>
            <a:r>
              <a:rPr lang="en-US" sz="1400" dirty="0"/>
              <a:t>A. Hasegawa, “Soliton-based optical communications: an overview,” IEEE J. Sel. Top. Quantum Electron. 6, 1161–1172 (2000).</a:t>
            </a:r>
          </a:p>
        </p:txBody>
      </p:sp>
      <p:graphicFrame>
        <p:nvGraphicFramePr>
          <p:cNvPr id="9" name="Object 3"/>
          <p:cNvGraphicFramePr>
            <a:graphicFrameLocks noChangeAspect="1"/>
          </p:cNvGraphicFramePr>
          <p:nvPr>
            <p:extLst>
              <p:ext uri="{D42A27DB-BD31-4B8C-83A1-F6EECF244321}">
                <p14:modId xmlns:p14="http://schemas.microsoft.com/office/powerpoint/2010/main" val="2889445730"/>
              </p:ext>
            </p:extLst>
          </p:nvPr>
        </p:nvGraphicFramePr>
        <p:xfrm>
          <a:off x="992643" y="4351709"/>
          <a:ext cx="7578725" cy="1228725"/>
        </p:xfrm>
        <a:graphic>
          <a:graphicData uri="http://schemas.openxmlformats.org/presentationml/2006/ole">
            <mc:AlternateContent xmlns:mc="http://schemas.openxmlformats.org/markup-compatibility/2006">
              <mc:Choice xmlns:v="urn:schemas-microsoft-com:vml" Requires="v">
                <p:oleObj name="Equation" r:id="rId4" imgW="3593880" imgH="583920" progId="">
                  <p:embed/>
                </p:oleObj>
              </mc:Choice>
              <mc:Fallback>
                <p:oleObj name="Equation" r:id="rId4" imgW="3593880" imgH="583920" progId="">
                  <p:embed/>
                  <p:pic>
                    <p:nvPicPr>
                      <p:cNvPr id="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2643" y="4351709"/>
                        <a:ext cx="7578725"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4"/>
          <p:cNvSpPr>
            <a:spLocks noChangeArrowheads="1"/>
          </p:cNvSpPr>
          <p:nvPr/>
        </p:nvSpPr>
        <p:spPr bwMode="auto">
          <a:xfrm>
            <a:off x="4953000" y="6673334"/>
            <a:ext cx="4724400" cy="18466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algn="l"/>
            <a:r>
              <a:rPr lang="en-US" sz="1200" dirty="0">
                <a:solidFill>
                  <a:srgbClr val="000000"/>
                </a:solidFill>
                <a:latin typeface="Helvetica" pitchFamily="34" charset="0"/>
                <a:ea typeface="Times New Roman" pitchFamily="18" charset="0"/>
                <a:cs typeface="Times New Roman" pitchFamily="18" charset="0"/>
              </a:rPr>
              <a:t>A. B. Matsko and L. Maleki Optics Express </a:t>
            </a:r>
            <a:r>
              <a:rPr lang="en-US" sz="1200" b="1" dirty="0">
                <a:solidFill>
                  <a:srgbClr val="000000"/>
                </a:solidFill>
                <a:latin typeface="Helvetica" pitchFamily="34" charset="0"/>
                <a:ea typeface="Times New Roman" pitchFamily="18" charset="0"/>
                <a:cs typeface="Times New Roman" pitchFamily="18" charset="0"/>
              </a:rPr>
              <a:t>21</a:t>
            </a:r>
            <a:r>
              <a:rPr lang="en-US" sz="1200" dirty="0">
                <a:solidFill>
                  <a:srgbClr val="000000"/>
                </a:solidFill>
                <a:latin typeface="Helvetica" pitchFamily="34" charset="0"/>
                <a:ea typeface="Times New Roman" pitchFamily="18" charset="0"/>
                <a:cs typeface="Times New Roman" pitchFamily="18" charset="0"/>
              </a:rPr>
              <a:t> (23), 28862 (2013).</a:t>
            </a:r>
            <a:endParaRPr lang="en-US" dirty="0">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Steady State Formalism</a:t>
            </a:r>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E75AA1-1A40-4CBF-979A-8E8CDF2F61F0}" type="slidenum">
              <a:rPr lang="en-US" smtClean="0"/>
              <a:pPr/>
              <a:t>37</a:t>
            </a:fld>
            <a:endParaRPr lang="en-US"/>
          </a:p>
        </p:txBody>
      </p:sp>
      <p:graphicFrame>
        <p:nvGraphicFramePr>
          <p:cNvPr id="5" name="Object 2"/>
          <p:cNvGraphicFramePr>
            <a:graphicFrameLocks noChangeAspect="1"/>
          </p:cNvGraphicFramePr>
          <p:nvPr>
            <p:extLst>
              <p:ext uri="{D42A27DB-BD31-4B8C-83A1-F6EECF244321}">
                <p14:modId xmlns:p14="http://schemas.microsoft.com/office/powerpoint/2010/main" val="3616770140"/>
              </p:ext>
            </p:extLst>
          </p:nvPr>
        </p:nvGraphicFramePr>
        <p:xfrm>
          <a:off x="642032" y="1130301"/>
          <a:ext cx="7259637" cy="2032000"/>
        </p:xfrm>
        <a:graphic>
          <a:graphicData uri="http://schemas.openxmlformats.org/presentationml/2006/ole">
            <mc:AlternateContent xmlns:mc="http://schemas.openxmlformats.org/markup-compatibility/2006">
              <mc:Choice xmlns:v="urn:schemas-microsoft-com:vml" Requires="v">
                <p:oleObj name="Equation" r:id="rId2" imgW="3441600" imgH="965160" progId="">
                  <p:embed/>
                </p:oleObj>
              </mc:Choice>
              <mc:Fallback>
                <p:oleObj name="Equation" r:id="rId2" imgW="3441600" imgH="965160" progId="">
                  <p:embed/>
                  <p:pic>
                    <p:nvPicPr>
                      <p:cNvPr id="5"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032" y="1130301"/>
                        <a:ext cx="7259637" cy="203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extLst>
              <p:ext uri="{D42A27DB-BD31-4B8C-83A1-F6EECF244321}">
                <p14:modId xmlns:p14="http://schemas.microsoft.com/office/powerpoint/2010/main" val="930651088"/>
              </p:ext>
            </p:extLst>
          </p:nvPr>
        </p:nvGraphicFramePr>
        <p:xfrm>
          <a:off x="702469" y="4020229"/>
          <a:ext cx="4768850" cy="1042987"/>
        </p:xfrm>
        <a:graphic>
          <a:graphicData uri="http://schemas.openxmlformats.org/presentationml/2006/ole">
            <mc:AlternateContent xmlns:mc="http://schemas.openxmlformats.org/markup-compatibility/2006">
              <mc:Choice xmlns:v="urn:schemas-microsoft-com:vml" Requires="v">
                <p:oleObj name="Equation" r:id="rId4" imgW="2260440" imgH="495000" progId="">
                  <p:embed/>
                </p:oleObj>
              </mc:Choice>
              <mc:Fallback>
                <p:oleObj name="Equation" r:id="rId4" imgW="2260440" imgH="495000" progId="">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469" y="4020229"/>
                        <a:ext cx="4768850" cy="1042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8"/>
          <p:cNvSpPr>
            <a:spLocks noChangeArrowheads="1"/>
          </p:cNvSpPr>
          <p:nvPr/>
        </p:nvSpPr>
        <p:spPr bwMode="auto">
          <a:xfrm>
            <a:off x="1790700" y="3407115"/>
            <a:ext cx="8077200" cy="368300"/>
          </a:xfrm>
          <a:prstGeom prst="rect">
            <a:avLst/>
          </a:prstGeom>
          <a:noFill/>
          <a:ln w="9525">
            <a:noFill/>
            <a:miter lim="800000"/>
            <a:headEnd/>
            <a:tailEnd/>
          </a:ln>
        </p:spPr>
        <p:txBody>
          <a:bodyPr>
            <a:spAutoFit/>
          </a:bodyPr>
          <a:lstStyle/>
          <a:p>
            <a:r>
              <a:rPr lang="en-US" dirty="0"/>
              <a:t>Unless the pump light is filtered out the output pulses are “dark” solitons</a:t>
            </a:r>
          </a:p>
        </p:txBody>
      </p:sp>
      <p:sp>
        <p:nvSpPr>
          <p:cNvPr id="8" name="Rectangle 8"/>
          <p:cNvSpPr>
            <a:spLocks noChangeArrowheads="1"/>
          </p:cNvSpPr>
          <p:nvPr/>
        </p:nvSpPr>
        <p:spPr bwMode="auto">
          <a:xfrm>
            <a:off x="1387872" y="5063216"/>
            <a:ext cx="3133725" cy="368300"/>
          </a:xfrm>
          <a:prstGeom prst="rect">
            <a:avLst/>
          </a:prstGeom>
          <a:noFill/>
          <a:ln w="9525">
            <a:noFill/>
            <a:miter lim="800000"/>
            <a:headEnd/>
            <a:tailEnd/>
          </a:ln>
        </p:spPr>
        <p:txBody>
          <a:bodyPr>
            <a:spAutoFit/>
          </a:bodyPr>
          <a:lstStyle/>
          <a:p>
            <a:r>
              <a:rPr lang="en-US" dirty="0"/>
              <a:t>In the case of two couplers</a:t>
            </a:r>
          </a:p>
        </p:txBody>
      </p:sp>
      <p:graphicFrame>
        <p:nvGraphicFramePr>
          <p:cNvPr id="9" name="Object 4"/>
          <p:cNvGraphicFramePr>
            <a:graphicFrameLocks noChangeAspect="1"/>
          </p:cNvGraphicFramePr>
          <p:nvPr>
            <p:extLst>
              <p:ext uri="{D42A27DB-BD31-4B8C-83A1-F6EECF244321}">
                <p14:modId xmlns:p14="http://schemas.microsoft.com/office/powerpoint/2010/main" val="232330028"/>
              </p:ext>
            </p:extLst>
          </p:nvPr>
        </p:nvGraphicFramePr>
        <p:xfrm>
          <a:off x="757634" y="5375755"/>
          <a:ext cx="4394200" cy="1042988"/>
        </p:xfrm>
        <a:graphic>
          <a:graphicData uri="http://schemas.openxmlformats.org/presentationml/2006/ole">
            <mc:AlternateContent xmlns:mc="http://schemas.openxmlformats.org/markup-compatibility/2006">
              <mc:Choice xmlns:v="urn:schemas-microsoft-com:vml" Requires="v">
                <p:oleObj name="Equation" r:id="rId6" imgW="2082600" imgH="495000" progId="">
                  <p:embed/>
                </p:oleObj>
              </mc:Choice>
              <mc:Fallback>
                <p:oleObj name="Equation" r:id="rId6" imgW="2082600" imgH="495000" progId="">
                  <p:embed/>
                  <p:pic>
                    <p:nvPicPr>
                      <p:cNvPr id="9"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7634" y="5375755"/>
                        <a:ext cx="4394200" cy="1042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8"/>
          <p:cNvSpPr>
            <a:spLocks noChangeArrowheads="1"/>
          </p:cNvSpPr>
          <p:nvPr/>
        </p:nvSpPr>
        <p:spPr bwMode="auto">
          <a:xfrm>
            <a:off x="6705600" y="4475163"/>
            <a:ext cx="1849438" cy="1465262"/>
          </a:xfrm>
          <a:prstGeom prst="rect">
            <a:avLst/>
          </a:prstGeom>
          <a:noFill/>
          <a:ln w="9525">
            <a:noFill/>
            <a:miter lim="800000"/>
            <a:headEnd/>
            <a:tailEnd/>
          </a:ln>
        </p:spPr>
        <p:txBody>
          <a:bodyPr>
            <a:spAutoFit/>
          </a:bodyPr>
          <a:lstStyle/>
          <a:p>
            <a:r>
              <a:rPr lang="en-US">
                <a:solidFill>
                  <a:srgbClr val="FF0000"/>
                </a:solidFill>
              </a:rPr>
              <a:t>The peak power of the pulse is comparable with the cw pump power</a:t>
            </a:r>
          </a:p>
        </p:txBody>
      </p:sp>
      <p:sp>
        <p:nvSpPr>
          <p:cNvPr id="11" name="Rectangle 7"/>
          <p:cNvSpPr>
            <a:spLocks noChangeArrowheads="1"/>
          </p:cNvSpPr>
          <p:nvPr/>
        </p:nvSpPr>
        <p:spPr bwMode="auto">
          <a:xfrm>
            <a:off x="6787243" y="6065639"/>
            <a:ext cx="4133850" cy="307975"/>
          </a:xfrm>
          <a:prstGeom prst="rect">
            <a:avLst/>
          </a:prstGeom>
          <a:noFill/>
          <a:ln w="9525">
            <a:noFill/>
            <a:miter lim="800000"/>
            <a:headEnd/>
            <a:tailEnd/>
          </a:ln>
        </p:spPr>
        <p:txBody>
          <a:bodyPr wrap="none">
            <a:spAutoFit/>
          </a:bodyPr>
          <a:lstStyle/>
          <a:p>
            <a:r>
              <a:rPr lang="en-US" sz="1400" i="1" dirty="0"/>
              <a:t>A. B. Matsko and L. Maleki,  OE </a:t>
            </a:r>
            <a:r>
              <a:rPr lang="en-US" sz="1400" b="1" i="1" dirty="0"/>
              <a:t>21</a:t>
            </a:r>
            <a:r>
              <a:rPr lang="en-US" sz="1400" i="1" dirty="0"/>
              <a:t>, 28862 (2013)</a:t>
            </a:r>
          </a:p>
        </p:txBody>
      </p:sp>
      <p:pic>
        <p:nvPicPr>
          <p:cNvPr id="13" name="Picture 5" descr="\\oewaves\dfs\Redirected Folders\AMatsko\Desktop\My Documents\PAPERS\Published\2013\New_Analytics_for_Combs\Comb_Noise_OE\REsubmit\thumb.jpg"/>
          <p:cNvPicPr>
            <a:picLocks noChangeAspect="1" noChangeArrowheads="1"/>
          </p:cNvPicPr>
          <p:nvPr/>
        </p:nvPicPr>
        <p:blipFill>
          <a:blip r:embed="rId8" cstate="print"/>
          <a:srcRect/>
          <a:stretch>
            <a:fillRect/>
          </a:stretch>
        </p:blipFill>
        <p:spPr bwMode="auto">
          <a:xfrm>
            <a:off x="8702676" y="4303714"/>
            <a:ext cx="1736725" cy="173672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338141"/>
            <a:ext cx="6248400" cy="520700"/>
          </a:xfrm>
        </p:spPr>
        <p:txBody>
          <a:bodyPr/>
          <a:lstStyle/>
          <a:p>
            <a:r>
              <a:rPr lang="en-US" dirty="0"/>
              <a:t>Phase Noise Limit of Kerr Comb Oscillator</a:t>
            </a:r>
          </a:p>
        </p:txBody>
      </p:sp>
      <p:sp>
        <p:nvSpPr>
          <p:cNvPr id="4" name="Slide Number Placeholder 3"/>
          <p:cNvSpPr>
            <a:spLocks noGrp="1"/>
          </p:cNvSpPr>
          <p:nvPr>
            <p:ph type="sldNum" sz="quarter" idx="12"/>
          </p:nvPr>
        </p:nvSpPr>
        <p:spPr/>
        <p:txBody>
          <a:bodyPr/>
          <a:lstStyle/>
          <a:p>
            <a:r>
              <a:rPr lang="en-US" dirty="0"/>
              <a:t>.</a:t>
            </a:r>
          </a:p>
        </p:txBody>
      </p:sp>
      <p:graphicFrame>
        <p:nvGraphicFramePr>
          <p:cNvPr id="5" name="Object 2"/>
          <p:cNvGraphicFramePr>
            <a:graphicFrameLocks noChangeAspect="1"/>
          </p:cNvGraphicFramePr>
          <p:nvPr/>
        </p:nvGraphicFramePr>
        <p:xfrm>
          <a:off x="6903213" y="4402872"/>
          <a:ext cx="4352762" cy="668615"/>
        </p:xfrm>
        <a:graphic>
          <a:graphicData uri="http://schemas.openxmlformats.org/presentationml/2006/ole">
            <mc:AlternateContent xmlns:mc="http://schemas.openxmlformats.org/markup-compatibility/2006">
              <mc:Choice xmlns:v="urn:schemas-microsoft-com:vml" Requires="v">
                <p:oleObj name="Equation" r:id="rId3" imgW="3632040" imgH="558720" progId="">
                  <p:embed/>
                </p:oleObj>
              </mc:Choice>
              <mc:Fallback>
                <p:oleObj name="Equation" r:id="rId3" imgW="3632040" imgH="558720" progId="">
                  <p:embed/>
                  <p:pic>
                    <p:nvPicPr>
                      <p:cNvPr id="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3213" y="4402872"/>
                        <a:ext cx="4352762" cy="668615"/>
                      </a:xfrm>
                      <a:prstGeom prst="rect">
                        <a:avLst/>
                      </a:prstGeom>
                      <a:noFill/>
                    </p:spPr>
                  </p:pic>
                </p:oleObj>
              </mc:Fallback>
            </mc:AlternateContent>
          </a:graphicData>
        </a:graphic>
      </p:graphicFrame>
      <p:sp>
        <p:nvSpPr>
          <p:cNvPr id="6" name="Rectangle 4"/>
          <p:cNvSpPr>
            <a:spLocks noChangeArrowheads="1"/>
          </p:cNvSpPr>
          <p:nvPr/>
        </p:nvSpPr>
        <p:spPr bwMode="auto">
          <a:xfrm>
            <a:off x="610480" y="5932890"/>
            <a:ext cx="5247429" cy="369332"/>
          </a:xfrm>
          <a:prstGeom prst="rect">
            <a:avLst/>
          </a:prstGeom>
          <a:noFill/>
          <a:ln w="9525">
            <a:noFill/>
            <a:miter lim="800000"/>
            <a:headEnd/>
            <a:tailEnd/>
          </a:ln>
        </p:spPr>
        <p:txBody>
          <a:bodyPr wrap="square">
            <a:spAutoFit/>
          </a:bodyPr>
          <a:lstStyle/>
          <a:p>
            <a:r>
              <a:rPr lang="en-US" dirty="0">
                <a:solidFill>
                  <a:srgbClr val="FF0000"/>
                </a:solidFill>
              </a:rPr>
              <a:t>Oscillators are useful for clocks as flywheels</a:t>
            </a:r>
          </a:p>
        </p:txBody>
      </p:sp>
      <p:sp>
        <p:nvSpPr>
          <p:cNvPr id="7" name="Rectangle 5"/>
          <p:cNvSpPr>
            <a:spLocks noChangeArrowheads="1"/>
          </p:cNvSpPr>
          <p:nvPr/>
        </p:nvSpPr>
        <p:spPr bwMode="auto">
          <a:xfrm>
            <a:off x="2851150" y="4335463"/>
            <a:ext cx="2357438" cy="923925"/>
          </a:xfrm>
          <a:prstGeom prst="rect">
            <a:avLst/>
          </a:prstGeom>
          <a:noFill/>
          <a:ln w="9525">
            <a:noFill/>
            <a:miter lim="800000"/>
            <a:headEnd/>
            <a:tailEnd/>
          </a:ln>
        </p:spPr>
        <p:txBody>
          <a:bodyPr>
            <a:spAutoFit/>
          </a:bodyPr>
          <a:lstStyle/>
          <a:p>
            <a:r>
              <a:rPr lang="en-US">
                <a:solidFill>
                  <a:srgbClr val="FF0000"/>
                </a:solidFill>
              </a:rPr>
              <a:t>The noise floor drops with pulse duration decrease</a:t>
            </a:r>
          </a:p>
        </p:txBody>
      </p:sp>
      <p:sp>
        <p:nvSpPr>
          <p:cNvPr id="10" name="Rectangle 7"/>
          <p:cNvSpPr>
            <a:spLocks noChangeArrowheads="1"/>
          </p:cNvSpPr>
          <p:nvPr/>
        </p:nvSpPr>
        <p:spPr bwMode="auto">
          <a:xfrm>
            <a:off x="6931760" y="5438549"/>
            <a:ext cx="4718050" cy="338137"/>
          </a:xfrm>
          <a:prstGeom prst="rect">
            <a:avLst/>
          </a:prstGeom>
          <a:noFill/>
          <a:ln w="9525">
            <a:noFill/>
            <a:miter lim="800000"/>
            <a:headEnd/>
            <a:tailEnd/>
          </a:ln>
        </p:spPr>
        <p:txBody>
          <a:bodyPr wrap="none">
            <a:spAutoFit/>
          </a:bodyPr>
          <a:lstStyle/>
          <a:p>
            <a:r>
              <a:rPr lang="en-US" sz="1600" i="1" dirty="0"/>
              <a:t>A. B. Matsko and L. Maleki,  OE </a:t>
            </a:r>
            <a:r>
              <a:rPr lang="en-US" sz="1600" b="1" i="1" dirty="0"/>
              <a:t>21</a:t>
            </a:r>
            <a:r>
              <a:rPr lang="en-US" sz="1600" i="1" dirty="0"/>
              <a:t>, 28862 (2013)</a:t>
            </a:r>
          </a:p>
        </p:txBody>
      </p:sp>
      <p:pic>
        <p:nvPicPr>
          <p:cNvPr id="11" name="Picture 2" descr="\\oewaves\dfs\Redirected Folders\AMatsko\Desktop\Result_of_calculation.jpg"/>
          <p:cNvPicPr>
            <a:picLocks noChangeAspect="1" noChangeArrowheads="1"/>
          </p:cNvPicPr>
          <p:nvPr/>
        </p:nvPicPr>
        <p:blipFill>
          <a:blip r:embed="rId5" cstate="print"/>
          <a:srcRect/>
          <a:stretch>
            <a:fillRect/>
          </a:stretch>
        </p:blipFill>
        <p:spPr bwMode="auto">
          <a:xfrm>
            <a:off x="7428410" y="921530"/>
            <a:ext cx="4110446" cy="3288555"/>
          </a:xfrm>
          <a:prstGeom prst="rect">
            <a:avLst/>
          </a:prstGeom>
          <a:noFill/>
          <a:ln w="9525">
            <a:noFill/>
            <a:miter lim="800000"/>
            <a:headEnd/>
            <a:tailEnd/>
          </a:ln>
        </p:spPr>
      </p:pic>
      <p:pic>
        <p:nvPicPr>
          <p:cNvPr id="12" name="Picture 3" descr="\\oewaves\dfs\Redirected Folders\AMatsko\Desktop\My Documents\PAPERS\Published\2015\Mode_locked_comb\Paper\New_Pictures\Figure2new.jpg">
            <a:extLst>
              <a:ext uri="{FF2B5EF4-FFF2-40B4-BE49-F238E27FC236}">
                <a16:creationId xmlns:a16="http://schemas.microsoft.com/office/drawing/2014/main" id="{64EA8BD7-5353-4DD6-B7A2-A9D142BDBD2D}"/>
              </a:ext>
            </a:extLst>
          </p:cNvPr>
          <p:cNvPicPr>
            <a:picLocks noChangeAspect="1" noChangeArrowheads="1"/>
          </p:cNvPicPr>
          <p:nvPr/>
        </p:nvPicPr>
        <p:blipFill>
          <a:blip r:embed="rId6" cstate="print"/>
          <a:srcRect/>
          <a:stretch>
            <a:fillRect/>
          </a:stretch>
        </p:blipFill>
        <p:spPr bwMode="auto">
          <a:xfrm>
            <a:off x="0" y="1107749"/>
            <a:ext cx="6292296" cy="4668937"/>
          </a:xfrm>
          <a:prstGeom prst="rect">
            <a:avLst/>
          </a:prstGeom>
          <a:noFill/>
        </p:spPr>
      </p:pic>
      <p:pic>
        <p:nvPicPr>
          <p:cNvPr id="13" name="Picture 1" descr="\\oewaves\dfs\Redirected Folders\AMatsko\Desktop\My Documents\PAPERS\Published\2015\Mode_locked_comb\Paper\WeiRickJPEG.jpg">
            <a:extLst>
              <a:ext uri="{FF2B5EF4-FFF2-40B4-BE49-F238E27FC236}">
                <a16:creationId xmlns:a16="http://schemas.microsoft.com/office/drawing/2014/main" id="{4D6DBB08-0D95-4532-9A6E-2375CDACB5AC}"/>
              </a:ext>
            </a:extLst>
          </p:cNvPr>
          <p:cNvPicPr>
            <a:picLocks noChangeAspect="1" noChangeArrowheads="1"/>
          </p:cNvPicPr>
          <p:nvPr/>
        </p:nvPicPr>
        <p:blipFill>
          <a:blip r:embed="rId7" cstate="print"/>
          <a:srcRect/>
          <a:stretch>
            <a:fillRect/>
          </a:stretch>
        </p:blipFill>
        <p:spPr bwMode="auto">
          <a:xfrm>
            <a:off x="1026368" y="1081313"/>
            <a:ext cx="1959235" cy="1470025"/>
          </a:xfrm>
          <a:prstGeom prst="rect">
            <a:avLst/>
          </a:prstGeom>
          <a:noFill/>
        </p:spPr>
      </p:pic>
      <p:graphicFrame>
        <p:nvGraphicFramePr>
          <p:cNvPr id="9" name="Object 3"/>
          <p:cNvGraphicFramePr>
            <a:graphicFrameLocks noChangeAspect="1"/>
          </p:cNvGraphicFramePr>
          <p:nvPr/>
        </p:nvGraphicFramePr>
        <p:xfrm>
          <a:off x="4031494" y="3543742"/>
          <a:ext cx="2900266" cy="666343"/>
        </p:xfrm>
        <a:graphic>
          <a:graphicData uri="http://schemas.openxmlformats.org/presentationml/2006/ole">
            <mc:AlternateContent xmlns:mc="http://schemas.openxmlformats.org/markup-compatibility/2006">
              <mc:Choice xmlns:v="urn:schemas-microsoft-com:vml" Requires="v">
                <p:oleObj name="Equation" r:id="rId8" imgW="2145960" imgH="457200" progId="">
                  <p:embed/>
                </p:oleObj>
              </mc:Choice>
              <mc:Fallback>
                <p:oleObj name="Equation" r:id="rId8" imgW="2145960" imgH="457200" progId="">
                  <p:embed/>
                  <p:pic>
                    <p:nvPicPr>
                      <p:cNvPr id="9"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1494" y="3543742"/>
                        <a:ext cx="2900266" cy="666343"/>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FE8652DB-396C-4547-A480-678AC0EDBAEA}"/>
              </a:ext>
            </a:extLst>
          </p:cNvPr>
          <p:cNvSpPr txBox="1"/>
          <p:nvPr/>
        </p:nvSpPr>
        <p:spPr>
          <a:xfrm>
            <a:off x="8319507" y="6501368"/>
            <a:ext cx="2877647" cy="369332"/>
          </a:xfrm>
          <a:prstGeom prst="rect">
            <a:avLst/>
          </a:prstGeom>
          <a:noFill/>
        </p:spPr>
        <p:txBody>
          <a:bodyPr wrap="none" rtlCol="0">
            <a:spAutoFit/>
          </a:bodyPr>
          <a:lstStyle/>
          <a:p>
            <a:r>
              <a:rPr lang="en-US" dirty="0"/>
              <a:t>Was supported by DARPA</a:t>
            </a:r>
          </a:p>
        </p:txBody>
      </p:sp>
    </p:spTree>
    <p:extLst>
      <p:ext uri="{BB962C8B-B14F-4D97-AF65-F5344CB8AC3E}">
        <p14:creationId xmlns:p14="http://schemas.microsoft.com/office/powerpoint/2010/main" val="36197950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8609" y="348538"/>
            <a:ext cx="7842381" cy="523876"/>
          </a:xfrm>
        </p:spPr>
        <p:txBody>
          <a:bodyPr>
            <a:normAutofit/>
          </a:bodyPr>
          <a:lstStyle/>
          <a:p>
            <a:r>
              <a:rPr lang="en-US" dirty="0"/>
              <a:t>Fundamental Stability of the Comb Oscillator Does not Depend on Q</a:t>
            </a:r>
          </a:p>
        </p:txBody>
      </p:sp>
      <p:sp>
        <p:nvSpPr>
          <p:cNvPr id="4" name="Slide Number Placeholder 3"/>
          <p:cNvSpPr>
            <a:spLocks noGrp="1"/>
          </p:cNvSpPr>
          <p:nvPr>
            <p:ph type="sldNum" sz="quarter" idx="12"/>
          </p:nvPr>
        </p:nvSpPr>
        <p:spPr/>
        <p:txBody>
          <a:bodyPr/>
          <a:lstStyle/>
          <a:p>
            <a:r>
              <a:rPr lang="en-US" dirty="0"/>
              <a:t>.</a:t>
            </a:r>
          </a:p>
        </p:txBody>
      </p:sp>
      <p:pic>
        <p:nvPicPr>
          <p:cNvPr id="5" name="Picture 4" descr="transition_scheme.jpg"/>
          <p:cNvPicPr>
            <a:picLocks noChangeAspect="1"/>
          </p:cNvPicPr>
          <p:nvPr/>
        </p:nvPicPr>
        <p:blipFill>
          <a:blip r:embed="rId2" cstate="print"/>
          <a:srcRect/>
          <a:stretch>
            <a:fillRect/>
          </a:stretch>
        </p:blipFill>
        <p:spPr bwMode="auto">
          <a:xfrm>
            <a:off x="554228" y="1039077"/>
            <a:ext cx="5400293" cy="1395435"/>
          </a:xfrm>
          <a:prstGeom prst="rect">
            <a:avLst/>
          </a:prstGeom>
          <a:noFill/>
          <a:ln w="9525">
            <a:noFill/>
            <a:miter lim="800000"/>
            <a:headEnd/>
            <a:tailEnd/>
          </a:ln>
        </p:spPr>
      </p:pic>
      <p:graphicFrame>
        <p:nvGraphicFramePr>
          <p:cNvPr id="6" name="Object 5"/>
          <p:cNvGraphicFramePr>
            <a:graphicFrameLocks noChangeAspect="1"/>
          </p:cNvGraphicFramePr>
          <p:nvPr/>
        </p:nvGraphicFramePr>
        <p:xfrm>
          <a:off x="6427694" y="1581049"/>
          <a:ext cx="1801906" cy="457200"/>
        </p:xfrm>
        <a:graphic>
          <a:graphicData uri="http://schemas.openxmlformats.org/presentationml/2006/ole">
            <mc:AlternateContent xmlns:mc="http://schemas.openxmlformats.org/markup-compatibility/2006">
              <mc:Choice xmlns:v="urn:schemas-microsoft-com:vml" Requires="v">
                <p:oleObj name="Equation" r:id="rId3" imgW="850464" imgH="216061" progId="">
                  <p:embed/>
                </p:oleObj>
              </mc:Choice>
              <mc:Fallback>
                <p:oleObj name="Equation" r:id="rId3" imgW="850464" imgH="216061" progId="">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7694" y="1581049"/>
                        <a:ext cx="1801906"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3"/>
          <p:cNvGraphicFramePr>
            <a:graphicFrameLocks noChangeAspect="1"/>
          </p:cNvGraphicFramePr>
          <p:nvPr/>
        </p:nvGraphicFramePr>
        <p:xfrm>
          <a:off x="8878158" y="1537611"/>
          <a:ext cx="2125663" cy="484188"/>
        </p:xfrm>
        <a:graphic>
          <a:graphicData uri="http://schemas.openxmlformats.org/presentationml/2006/ole">
            <mc:AlternateContent xmlns:mc="http://schemas.openxmlformats.org/markup-compatibility/2006">
              <mc:Choice xmlns:v="urn:schemas-microsoft-com:vml" Requires="v">
                <p:oleObj name="Equation" r:id="rId5" imgW="1003139" imgH="228738" progId="">
                  <p:embed/>
                </p:oleObj>
              </mc:Choice>
              <mc:Fallback>
                <p:oleObj name="Equation" r:id="rId5" imgW="1003139" imgH="228738" progId="">
                  <p:embed/>
                  <p:pic>
                    <p:nvPicPr>
                      <p:cNvPr id="7"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78158" y="1537611"/>
                        <a:ext cx="2125663"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3"/>
          <p:cNvSpPr>
            <a:spLocks noChangeArrowheads="1"/>
          </p:cNvSpPr>
          <p:nvPr/>
        </p:nvSpPr>
        <p:spPr bwMode="auto">
          <a:xfrm>
            <a:off x="1524000" y="2548813"/>
            <a:ext cx="8991600" cy="707886"/>
          </a:xfrm>
          <a:prstGeom prst="rect">
            <a:avLst/>
          </a:prstGeom>
          <a:noFill/>
          <a:ln w="9525">
            <a:noFill/>
            <a:miter lim="800000"/>
            <a:headEnd/>
            <a:tailEnd/>
          </a:ln>
        </p:spPr>
        <p:txBody>
          <a:bodyPr wrap="square">
            <a:spAutoFit/>
          </a:bodyPr>
          <a:lstStyle/>
          <a:p>
            <a:pPr lvl="0" algn="ctr">
              <a:defRPr/>
            </a:pPr>
            <a:r>
              <a:rPr lang="en-US" sz="2000" kern="0" dirty="0">
                <a:solidFill>
                  <a:srgbClr val="000066"/>
                </a:solidFill>
              </a:rPr>
              <a:t>Sidebands are always equidistant because of energy and photon number conservation, but the repetition rate of the comb can change.</a:t>
            </a:r>
          </a:p>
        </p:txBody>
      </p:sp>
      <p:sp>
        <p:nvSpPr>
          <p:cNvPr id="9" name="Rectangle 7"/>
          <p:cNvSpPr>
            <a:spLocks noChangeArrowheads="1"/>
          </p:cNvSpPr>
          <p:nvPr/>
        </p:nvSpPr>
        <p:spPr bwMode="auto">
          <a:xfrm>
            <a:off x="6438900" y="4900676"/>
            <a:ext cx="4916667" cy="338554"/>
          </a:xfrm>
          <a:prstGeom prst="rect">
            <a:avLst/>
          </a:prstGeom>
          <a:noFill/>
          <a:ln w="9525">
            <a:noFill/>
            <a:miter lim="800000"/>
            <a:headEnd/>
            <a:tailEnd/>
          </a:ln>
        </p:spPr>
        <p:txBody>
          <a:bodyPr wrap="square">
            <a:spAutoFit/>
          </a:bodyPr>
          <a:lstStyle/>
          <a:p>
            <a:r>
              <a:rPr lang="en-US" sz="1600" i="1" dirty="0"/>
              <a:t>A. B. Matsko and L. Maleki,  OE </a:t>
            </a:r>
            <a:r>
              <a:rPr lang="en-US" sz="1600" b="1" i="1" dirty="0"/>
              <a:t>21</a:t>
            </a:r>
            <a:r>
              <a:rPr lang="en-US" sz="1600" i="1" dirty="0"/>
              <a:t>, 28862 (2013)</a:t>
            </a:r>
          </a:p>
        </p:txBody>
      </p:sp>
      <p:graphicFrame>
        <p:nvGraphicFramePr>
          <p:cNvPr id="10" name="Object 4"/>
          <p:cNvGraphicFramePr>
            <a:graphicFrameLocks noChangeAspect="1"/>
          </p:cNvGraphicFramePr>
          <p:nvPr/>
        </p:nvGraphicFramePr>
        <p:xfrm>
          <a:off x="2165350" y="3387014"/>
          <a:ext cx="2178050" cy="995363"/>
        </p:xfrm>
        <a:graphic>
          <a:graphicData uri="http://schemas.openxmlformats.org/presentationml/2006/ole">
            <mc:AlternateContent xmlns:mc="http://schemas.openxmlformats.org/markup-compatibility/2006">
              <mc:Choice xmlns:v="urn:schemas-microsoft-com:vml" Requires="v">
                <p:oleObj name="Equation" r:id="rId7" imgW="1028493" imgH="469601" progId="">
                  <p:embed/>
                </p:oleObj>
              </mc:Choice>
              <mc:Fallback>
                <p:oleObj name="Equation" r:id="rId7" imgW="1028493" imgH="469601" progId="">
                  <p:embed/>
                  <p:pic>
                    <p:nvPicPr>
                      <p:cNvPr id="1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65350" y="3387014"/>
                        <a:ext cx="2178050" cy="995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3"/>
          <p:cNvSpPr>
            <a:spLocks noChangeArrowheads="1"/>
          </p:cNvSpPr>
          <p:nvPr/>
        </p:nvSpPr>
        <p:spPr bwMode="auto">
          <a:xfrm>
            <a:off x="19050" y="4667986"/>
            <a:ext cx="5129766" cy="400110"/>
          </a:xfrm>
          <a:prstGeom prst="rect">
            <a:avLst/>
          </a:prstGeom>
          <a:noFill/>
          <a:ln w="9525">
            <a:noFill/>
            <a:miter lim="800000"/>
            <a:headEnd/>
            <a:tailEnd/>
          </a:ln>
        </p:spPr>
        <p:txBody>
          <a:bodyPr wrap="square">
            <a:spAutoFit/>
          </a:bodyPr>
          <a:lstStyle/>
          <a:p>
            <a:pPr lvl="0" algn="ctr">
              <a:defRPr/>
            </a:pPr>
            <a:r>
              <a:rPr lang="en-US" sz="2000" kern="0" dirty="0">
                <a:solidFill>
                  <a:srgbClr val="000066"/>
                </a:solidFill>
              </a:rPr>
              <a:t>Minimum Allan deviation for two sidebands</a:t>
            </a:r>
          </a:p>
        </p:txBody>
      </p:sp>
      <p:graphicFrame>
        <p:nvGraphicFramePr>
          <p:cNvPr id="12" name="Object 5"/>
          <p:cNvGraphicFramePr>
            <a:graphicFrameLocks noChangeAspect="1"/>
          </p:cNvGraphicFramePr>
          <p:nvPr/>
        </p:nvGraphicFramePr>
        <p:xfrm>
          <a:off x="6521450" y="3399714"/>
          <a:ext cx="2851150" cy="968375"/>
        </p:xfrm>
        <a:graphic>
          <a:graphicData uri="http://schemas.openxmlformats.org/presentationml/2006/ole">
            <mc:AlternateContent xmlns:mc="http://schemas.openxmlformats.org/markup-compatibility/2006">
              <mc:Choice xmlns:v="urn:schemas-microsoft-com:vml" Requires="v">
                <p:oleObj name="Equation" r:id="rId9" imgW="1345970" imgH="456924" progId="">
                  <p:embed/>
                </p:oleObj>
              </mc:Choice>
              <mc:Fallback>
                <p:oleObj name="Equation" r:id="rId9" imgW="1345970" imgH="456924" progId="">
                  <p:embed/>
                  <p:pic>
                    <p:nvPicPr>
                      <p:cNvPr id="12"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21450" y="3399714"/>
                        <a:ext cx="2851150" cy="968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3"/>
          <p:cNvSpPr>
            <a:spLocks noChangeArrowheads="1"/>
          </p:cNvSpPr>
          <p:nvPr/>
        </p:nvSpPr>
        <p:spPr bwMode="auto">
          <a:xfrm>
            <a:off x="6521450" y="4295466"/>
            <a:ext cx="5495019" cy="707886"/>
          </a:xfrm>
          <a:prstGeom prst="rect">
            <a:avLst/>
          </a:prstGeom>
          <a:noFill/>
          <a:ln w="9525">
            <a:noFill/>
            <a:miter lim="800000"/>
            <a:headEnd/>
            <a:tailEnd/>
          </a:ln>
        </p:spPr>
        <p:txBody>
          <a:bodyPr wrap="square">
            <a:spAutoFit/>
          </a:bodyPr>
          <a:lstStyle/>
          <a:p>
            <a:pPr lvl="0" algn="ctr">
              <a:defRPr/>
            </a:pPr>
            <a:r>
              <a:rPr lang="en-US" sz="2000" kern="0" dirty="0">
                <a:solidFill>
                  <a:srgbClr val="000066"/>
                </a:solidFill>
              </a:rPr>
              <a:t>Minimum Alan deviation for fundamental soliton Kerr comb</a:t>
            </a:r>
          </a:p>
        </p:txBody>
      </p:sp>
      <p:sp>
        <p:nvSpPr>
          <p:cNvPr id="14" name="Rectangle 7"/>
          <p:cNvSpPr>
            <a:spLocks noChangeArrowheads="1"/>
          </p:cNvSpPr>
          <p:nvPr/>
        </p:nvSpPr>
        <p:spPr bwMode="auto">
          <a:xfrm>
            <a:off x="188733" y="4970337"/>
            <a:ext cx="4916667" cy="338554"/>
          </a:xfrm>
          <a:prstGeom prst="rect">
            <a:avLst/>
          </a:prstGeom>
          <a:noFill/>
          <a:ln w="9525">
            <a:noFill/>
            <a:miter lim="800000"/>
            <a:headEnd/>
            <a:tailEnd/>
          </a:ln>
        </p:spPr>
        <p:txBody>
          <a:bodyPr wrap="none">
            <a:spAutoFit/>
          </a:bodyPr>
          <a:lstStyle/>
          <a:p>
            <a:pPr marL="342900" indent="-342900"/>
            <a:r>
              <a:rPr lang="en-US" sz="1600" i="1" dirty="0"/>
              <a:t>A. B. Matsko, et al., Phys. Rev. A </a:t>
            </a:r>
            <a:r>
              <a:rPr lang="en-US" sz="1600" b="1" i="1" dirty="0"/>
              <a:t>71</a:t>
            </a:r>
            <a:r>
              <a:rPr lang="en-US" sz="1600" i="1" dirty="0"/>
              <a:t>, 033804 (2005)</a:t>
            </a:r>
          </a:p>
        </p:txBody>
      </p:sp>
      <p:graphicFrame>
        <p:nvGraphicFramePr>
          <p:cNvPr id="15" name="Object 5"/>
          <p:cNvGraphicFramePr>
            <a:graphicFrameLocks noChangeAspect="1"/>
          </p:cNvGraphicFramePr>
          <p:nvPr/>
        </p:nvGraphicFramePr>
        <p:xfrm>
          <a:off x="4876800" y="3996614"/>
          <a:ext cx="1562100" cy="597705"/>
        </p:xfrm>
        <a:graphic>
          <a:graphicData uri="http://schemas.openxmlformats.org/presentationml/2006/ole">
            <mc:AlternateContent xmlns:mc="http://schemas.openxmlformats.org/markup-compatibility/2006">
              <mc:Choice xmlns:v="urn:schemas-microsoft-com:vml" Requires="v">
                <p:oleObj name="Equation" r:id="rId11" imgW="1028493" imgH="393539" progId="">
                  <p:embed/>
                </p:oleObj>
              </mc:Choice>
              <mc:Fallback>
                <p:oleObj name="Equation" r:id="rId11" imgW="1028493" imgH="393539" progId="">
                  <p:embed/>
                  <p:pic>
                    <p:nvPicPr>
                      <p:cNvPr id="15"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76800" y="3996614"/>
                        <a:ext cx="1562100" cy="5977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6"/>
          <p:cNvGraphicFramePr>
            <a:graphicFrameLocks noChangeAspect="1"/>
          </p:cNvGraphicFramePr>
          <p:nvPr/>
        </p:nvGraphicFramePr>
        <p:xfrm>
          <a:off x="2376196" y="5648091"/>
          <a:ext cx="1066800" cy="625974"/>
        </p:xfrm>
        <a:graphic>
          <a:graphicData uri="http://schemas.openxmlformats.org/presentationml/2006/ole">
            <mc:AlternateContent xmlns:mc="http://schemas.openxmlformats.org/markup-compatibility/2006">
              <mc:Choice xmlns:v="urn:schemas-microsoft-com:vml" Requires="v">
                <p:oleObj name="Equation" r:id="rId13" imgW="583894" imgH="342625" progId="">
                  <p:embed/>
                </p:oleObj>
              </mc:Choice>
              <mc:Fallback>
                <p:oleObj name="Equation" r:id="rId13" imgW="583894" imgH="342625" progId="">
                  <p:embed/>
                  <p:pic>
                    <p:nvPicPr>
                      <p:cNvPr id="16" name="Object 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76196" y="5648091"/>
                        <a:ext cx="1066800" cy="6259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7"/>
          <p:cNvGraphicFramePr>
            <a:graphicFrameLocks noChangeAspect="1"/>
          </p:cNvGraphicFramePr>
          <p:nvPr/>
        </p:nvGraphicFramePr>
        <p:xfrm>
          <a:off x="4953001" y="5500375"/>
          <a:ext cx="4876800" cy="665621"/>
        </p:xfrm>
        <a:graphic>
          <a:graphicData uri="http://schemas.openxmlformats.org/presentationml/2006/ole">
            <mc:AlternateContent xmlns:mc="http://schemas.openxmlformats.org/markup-compatibility/2006">
              <mc:Choice xmlns:v="urn:schemas-microsoft-com:vml" Requires="v">
                <p:oleObj name="Equation" r:id="rId15" imgW="2882096" imgH="393539" progId="">
                  <p:embed/>
                </p:oleObj>
              </mc:Choice>
              <mc:Fallback>
                <p:oleObj name="Equation" r:id="rId15" imgW="2882096" imgH="393539" progId="">
                  <p:embed/>
                  <p:pic>
                    <p:nvPicPr>
                      <p:cNvPr id="17"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53001" y="5500375"/>
                        <a:ext cx="4876800" cy="6656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8" name="Straight Arrow Connector 17"/>
          <p:cNvCxnSpPr/>
          <p:nvPr/>
        </p:nvCxnSpPr>
        <p:spPr>
          <a:xfrm flipH="1" flipV="1">
            <a:off x="3352800" y="3691813"/>
            <a:ext cx="1752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6172200" y="3768013"/>
            <a:ext cx="2057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0" name="Object 5"/>
          <p:cNvGraphicFramePr>
            <a:graphicFrameLocks noChangeAspect="1"/>
          </p:cNvGraphicFramePr>
          <p:nvPr/>
        </p:nvGraphicFramePr>
        <p:xfrm>
          <a:off x="4953001" y="3387013"/>
          <a:ext cx="1311275" cy="636588"/>
        </p:xfrm>
        <a:graphic>
          <a:graphicData uri="http://schemas.openxmlformats.org/presentationml/2006/ole">
            <mc:AlternateContent xmlns:mc="http://schemas.openxmlformats.org/markup-compatibility/2006">
              <mc:Choice xmlns:v="urn:schemas-microsoft-com:vml" Requires="v">
                <p:oleObj name="Equation" r:id="rId17" imgW="863280" imgH="419040" progId="">
                  <p:embed/>
                </p:oleObj>
              </mc:Choice>
              <mc:Fallback>
                <p:oleObj name="Equation" r:id="rId17" imgW="863280" imgH="419040" progId="">
                  <p:embed/>
                  <p:pic>
                    <p:nvPicPr>
                      <p:cNvPr id="20" name="Object 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53001" y="3387013"/>
                        <a:ext cx="1311275" cy="636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87074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DAE240-15D7-4B3F-8299-572483A025E2}"/>
              </a:ext>
            </a:extLst>
          </p:cNvPr>
          <p:cNvSpPr>
            <a:spLocks noGrp="1"/>
          </p:cNvSpPr>
          <p:nvPr>
            <p:ph type="title"/>
          </p:nvPr>
        </p:nvSpPr>
        <p:spPr/>
        <p:txBody>
          <a:bodyPr/>
          <a:lstStyle/>
          <a:p>
            <a:r>
              <a:rPr lang="en-US" dirty="0"/>
              <a:t>Deep Space Network Clocks and Oscillators</a:t>
            </a:r>
          </a:p>
        </p:txBody>
      </p:sp>
      <p:pic>
        <p:nvPicPr>
          <p:cNvPr id="4" name="Picture 2" descr="SPC10 MCA and DA">
            <a:extLst>
              <a:ext uri="{FF2B5EF4-FFF2-40B4-BE49-F238E27FC236}">
                <a16:creationId xmlns:a16="http://schemas.microsoft.com/office/drawing/2014/main" id="{A64BE437-E269-4970-96D2-F1D6B6242C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718" y="2937855"/>
            <a:ext cx="1605916" cy="1212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FCFFA7EF-DE0C-4352-826B-DBFFEE22C69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298" y="1210859"/>
            <a:ext cx="1234203" cy="98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tjoelker\Desktop\jpl piccs\PFD\032.JPG">
            <a:extLst>
              <a:ext uri="{FF2B5EF4-FFF2-40B4-BE49-F238E27FC236}">
                <a16:creationId xmlns:a16="http://schemas.microsoft.com/office/drawing/2014/main" id="{E62971D1-7582-44BC-81BD-3B25DC04956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3745" t="13065" r="8958" b="20430"/>
          <a:stretch>
            <a:fillRect/>
          </a:stretch>
        </p:blipFill>
        <p:spPr bwMode="auto">
          <a:xfrm>
            <a:off x="3315816" y="912574"/>
            <a:ext cx="1239123" cy="66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Users\tjoelker\Desktop\jpl piccs\PFD\032.JPG">
            <a:extLst>
              <a:ext uri="{FF2B5EF4-FFF2-40B4-BE49-F238E27FC236}">
                <a16:creationId xmlns:a16="http://schemas.microsoft.com/office/drawing/2014/main" id="{6DD99C2F-BCCB-4177-B57C-67B688B2207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3745" t="13065" r="8958" b="20430"/>
          <a:stretch>
            <a:fillRect/>
          </a:stretch>
        </p:blipFill>
        <p:spPr bwMode="auto">
          <a:xfrm>
            <a:off x="5999077" y="1059736"/>
            <a:ext cx="1239123" cy="66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descr="phpBq2w8N">
            <a:extLst>
              <a:ext uri="{FF2B5EF4-FFF2-40B4-BE49-F238E27FC236}">
                <a16:creationId xmlns:a16="http://schemas.microsoft.com/office/drawing/2014/main" id="{D27ABC0D-8403-4E36-92F0-7DC0DCA46E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1821" y="977162"/>
            <a:ext cx="1298600" cy="145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8" descr="The image “file:///C:/Documents%20and%20Settings/tjoelker/Desktop/To%20Sort/FSSA%20b.jpg” cannot be displayed, because it contains errors.">
            <a:extLst>
              <a:ext uri="{FF2B5EF4-FFF2-40B4-BE49-F238E27FC236}">
                <a16:creationId xmlns:a16="http://schemas.microsoft.com/office/drawing/2014/main" id="{ECF31167-84CF-4C20-AD9B-A99686F865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9173" y="2673524"/>
            <a:ext cx="1052290" cy="14059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descr="MCA Front Panel">
            <a:extLst>
              <a:ext uri="{FF2B5EF4-FFF2-40B4-BE49-F238E27FC236}">
                <a16:creationId xmlns:a16="http://schemas.microsoft.com/office/drawing/2014/main" id="{F3E4D5E1-C481-4983-9D51-D2BC3289328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7860" y="1769268"/>
            <a:ext cx="1350314" cy="70148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TCT Front Panel">
            <a:extLst>
              <a:ext uri="{FF2B5EF4-FFF2-40B4-BE49-F238E27FC236}">
                <a16:creationId xmlns:a16="http://schemas.microsoft.com/office/drawing/2014/main" id="{84173D41-B121-492E-8176-24EA31DA406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03362" y="1961890"/>
            <a:ext cx="1704880" cy="31607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a:extLst>
              <a:ext uri="{FF2B5EF4-FFF2-40B4-BE49-F238E27FC236}">
                <a16:creationId xmlns:a16="http://schemas.microsoft.com/office/drawing/2014/main" id="{2BFD4F68-F78C-46F8-B8E5-3E41E0342B4E}"/>
              </a:ext>
            </a:extLst>
          </p:cNvPr>
          <p:cNvCxnSpPr/>
          <p:nvPr/>
        </p:nvCxnSpPr>
        <p:spPr bwMode="auto">
          <a:xfrm flipV="1">
            <a:off x="4631247" y="2097437"/>
            <a:ext cx="1062642" cy="332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FEC33D3A-4AA0-4214-B394-B7C88946E950}"/>
              </a:ext>
            </a:extLst>
          </p:cNvPr>
          <p:cNvCxnSpPr/>
          <p:nvPr/>
        </p:nvCxnSpPr>
        <p:spPr bwMode="auto">
          <a:xfrm flipH="1">
            <a:off x="4572000" y="2201699"/>
            <a:ext cx="1191452" cy="538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5" name="Straight Arrow Connector 14">
            <a:extLst>
              <a:ext uri="{FF2B5EF4-FFF2-40B4-BE49-F238E27FC236}">
                <a16:creationId xmlns:a16="http://schemas.microsoft.com/office/drawing/2014/main" id="{AAFBEF2D-1441-4D6B-90BF-6CD4D98389E6}"/>
              </a:ext>
            </a:extLst>
          </p:cNvPr>
          <p:cNvCxnSpPr/>
          <p:nvPr/>
        </p:nvCxnSpPr>
        <p:spPr bwMode="auto">
          <a:xfrm flipH="1" flipV="1">
            <a:off x="4572000" y="1271271"/>
            <a:ext cx="1376998" cy="142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9BB64E68-EF12-41E6-A4AB-E9CCD6B7DF22}"/>
              </a:ext>
            </a:extLst>
          </p:cNvPr>
          <p:cNvCxnSpPr/>
          <p:nvPr/>
        </p:nvCxnSpPr>
        <p:spPr bwMode="auto">
          <a:xfrm flipV="1">
            <a:off x="4602472" y="1140148"/>
            <a:ext cx="1415551" cy="920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C366E921-DA40-47E7-84BE-D99D47719226}"/>
              </a:ext>
            </a:extLst>
          </p:cNvPr>
          <p:cNvCxnSpPr>
            <a:stCxn id="8" idx="3"/>
          </p:cNvCxnSpPr>
          <p:nvPr/>
        </p:nvCxnSpPr>
        <p:spPr bwMode="auto">
          <a:xfrm>
            <a:off x="7257146" y="1281487"/>
            <a:ext cx="415729"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A311E4E8-937C-438D-B3E2-D32888AFD9B8}"/>
              </a:ext>
            </a:extLst>
          </p:cNvPr>
          <p:cNvCxnSpPr>
            <a:stCxn id="12" idx="3"/>
          </p:cNvCxnSpPr>
          <p:nvPr/>
        </p:nvCxnSpPr>
        <p:spPr bwMode="auto">
          <a:xfrm flipV="1">
            <a:off x="7408242" y="2119926"/>
            <a:ext cx="316814" cy="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E794C7E6-A4B2-492B-BDAE-535F02A07833}"/>
              </a:ext>
            </a:extLst>
          </p:cNvPr>
          <p:cNvCxnSpPr/>
          <p:nvPr/>
        </p:nvCxnSpPr>
        <p:spPr bwMode="auto">
          <a:xfrm flipV="1">
            <a:off x="2802005" y="1352734"/>
            <a:ext cx="503128" cy="471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 Box 21">
            <a:extLst>
              <a:ext uri="{FF2B5EF4-FFF2-40B4-BE49-F238E27FC236}">
                <a16:creationId xmlns:a16="http://schemas.microsoft.com/office/drawing/2014/main" id="{F40EB4F8-5787-408E-B14A-F7CA88E262B2}"/>
              </a:ext>
            </a:extLst>
          </p:cNvPr>
          <p:cNvSpPr txBox="1">
            <a:spLocks noChangeArrowheads="1"/>
          </p:cNvSpPr>
          <p:nvPr/>
        </p:nvSpPr>
        <p:spPr bwMode="auto">
          <a:xfrm>
            <a:off x="155295" y="2199202"/>
            <a:ext cx="11227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H-Masers </a:t>
            </a:r>
          </a:p>
          <a:p>
            <a:pPr marL="0" indent="0">
              <a:spcBef>
                <a:spcPct val="0"/>
              </a:spcBef>
              <a:buNone/>
            </a:pPr>
            <a:endParaRPr lang="en-US" altLang="en-US" sz="1000" b="1" dirty="0"/>
          </a:p>
        </p:txBody>
      </p:sp>
      <p:sp>
        <p:nvSpPr>
          <p:cNvPr id="21" name="Text Box 21">
            <a:extLst>
              <a:ext uri="{FF2B5EF4-FFF2-40B4-BE49-F238E27FC236}">
                <a16:creationId xmlns:a16="http://schemas.microsoft.com/office/drawing/2014/main" id="{4FE81835-7425-462B-9942-92FABAC44140}"/>
              </a:ext>
            </a:extLst>
          </p:cNvPr>
          <p:cNvSpPr txBox="1">
            <a:spLocks noChangeArrowheads="1"/>
          </p:cNvSpPr>
          <p:nvPr/>
        </p:nvSpPr>
        <p:spPr bwMode="auto">
          <a:xfrm>
            <a:off x="4546450" y="1260863"/>
            <a:ext cx="1451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Photonic Frequency </a:t>
            </a:r>
          </a:p>
          <a:p>
            <a:pPr marL="0" indent="0">
              <a:spcBef>
                <a:spcPct val="0"/>
              </a:spcBef>
              <a:buNone/>
            </a:pPr>
            <a:r>
              <a:rPr lang="en-US" altLang="en-US" sz="1000" b="1" dirty="0"/>
              <a:t>   Distribution </a:t>
            </a:r>
          </a:p>
        </p:txBody>
      </p:sp>
      <p:sp>
        <p:nvSpPr>
          <p:cNvPr id="22" name="Text Box 21">
            <a:extLst>
              <a:ext uri="{FF2B5EF4-FFF2-40B4-BE49-F238E27FC236}">
                <a16:creationId xmlns:a16="http://schemas.microsoft.com/office/drawing/2014/main" id="{F57C45D2-0E0B-49E9-9509-BF256581DEEB}"/>
              </a:ext>
            </a:extLst>
          </p:cNvPr>
          <p:cNvSpPr txBox="1">
            <a:spLocks noChangeArrowheads="1"/>
          </p:cNvSpPr>
          <p:nvPr/>
        </p:nvSpPr>
        <p:spPr bwMode="auto">
          <a:xfrm>
            <a:off x="4258820" y="2267231"/>
            <a:ext cx="17738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Time Distribution</a:t>
            </a:r>
          </a:p>
        </p:txBody>
      </p:sp>
      <p:sp>
        <p:nvSpPr>
          <p:cNvPr id="24" name="TextBox 23">
            <a:extLst>
              <a:ext uri="{FF2B5EF4-FFF2-40B4-BE49-F238E27FC236}">
                <a16:creationId xmlns:a16="http://schemas.microsoft.com/office/drawing/2014/main" id="{D2506E5F-4905-40CD-B9D2-7D8828D0399C}"/>
              </a:ext>
            </a:extLst>
          </p:cNvPr>
          <p:cNvSpPr txBox="1"/>
          <p:nvPr/>
        </p:nvSpPr>
        <p:spPr>
          <a:xfrm>
            <a:off x="180169" y="4735003"/>
            <a:ext cx="2796896" cy="1323439"/>
          </a:xfrm>
          <a:prstGeom prst="rect">
            <a:avLst/>
          </a:prstGeom>
          <a:noFill/>
        </p:spPr>
        <p:txBody>
          <a:bodyPr wrap="square">
            <a:spAutoFit/>
          </a:bodyPr>
          <a:lstStyle/>
          <a:p>
            <a:pPr algn="l">
              <a:defRPr/>
            </a:pPr>
            <a:r>
              <a:rPr lang="en-US" sz="1400" dirty="0">
                <a:solidFill>
                  <a:srgbClr val="0000FF"/>
                </a:solidFill>
              </a:rPr>
              <a:t>FTS in each DSN Cite includes: </a:t>
            </a:r>
          </a:p>
          <a:p>
            <a:pPr marL="171450" indent="-171450" algn="l">
              <a:buFont typeface="Arial" panose="020B0604020202020204" pitchFamily="34" charset="0"/>
              <a:buChar char="•"/>
              <a:defRPr/>
            </a:pPr>
            <a:r>
              <a:rPr lang="en-US" sz="1100" dirty="0"/>
              <a:t>Redundant atomic frequency standards</a:t>
            </a:r>
          </a:p>
          <a:p>
            <a:pPr marL="171450" indent="-171450" algn="l">
              <a:buFont typeface="Arial" panose="020B0604020202020204" pitchFamily="34" charset="0"/>
              <a:buChar char="•"/>
              <a:defRPr/>
            </a:pPr>
            <a:r>
              <a:rPr lang="en-US" sz="1100" dirty="0"/>
              <a:t>Redundant clocks</a:t>
            </a:r>
          </a:p>
          <a:p>
            <a:pPr marL="171450" indent="-171450" algn="l">
              <a:buFont typeface="Arial" panose="020B0604020202020204" pitchFamily="34" charset="0"/>
              <a:buChar char="•"/>
              <a:defRPr/>
            </a:pPr>
            <a:r>
              <a:rPr lang="en-US" sz="1100" dirty="0"/>
              <a:t>Signal distribution via fiber optic links</a:t>
            </a:r>
          </a:p>
          <a:p>
            <a:pPr marL="171450" indent="-171450" algn="l">
              <a:buFont typeface="Arial" panose="020B0604020202020204" pitchFamily="34" charset="0"/>
              <a:buChar char="•"/>
              <a:defRPr/>
            </a:pPr>
            <a:r>
              <a:rPr lang="en-US" sz="1100" dirty="0"/>
              <a:t>S, X, </a:t>
            </a:r>
            <a:r>
              <a:rPr lang="en-US" sz="1100" dirty="0" err="1"/>
              <a:t>Ka</a:t>
            </a:r>
            <a:r>
              <a:rPr lang="en-US" sz="1100" dirty="0"/>
              <a:t> phase reference combs</a:t>
            </a:r>
          </a:p>
          <a:p>
            <a:pPr marL="171450" indent="-171450" algn="l">
              <a:buFont typeface="Arial" panose="020B0604020202020204" pitchFamily="34" charset="0"/>
              <a:buChar char="•"/>
              <a:defRPr/>
            </a:pPr>
            <a:r>
              <a:rPr lang="en-US" sz="1100" dirty="0"/>
              <a:t>Performance measurement and calibration capabilities</a:t>
            </a:r>
          </a:p>
        </p:txBody>
      </p:sp>
      <p:pic>
        <p:nvPicPr>
          <p:cNvPr id="25" name="Picture 24">
            <a:extLst>
              <a:ext uri="{FF2B5EF4-FFF2-40B4-BE49-F238E27FC236}">
                <a16:creationId xmlns:a16="http://schemas.microsoft.com/office/drawing/2014/main" id="{2AB8F9D5-9C01-4202-9DF2-522D5A1776DB}"/>
              </a:ext>
            </a:extLst>
          </p:cNvPr>
          <p:cNvPicPr>
            <a:picLocks noChangeAspect="1"/>
          </p:cNvPicPr>
          <p:nvPr/>
        </p:nvPicPr>
        <p:blipFill>
          <a:blip r:embed="rId9"/>
          <a:stretch>
            <a:fillRect/>
          </a:stretch>
        </p:blipFill>
        <p:spPr>
          <a:xfrm>
            <a:off x="1733372" y="980596"/>
            <a:ext cx="1243692" cy="1688738"/>
          </a:xfrm>
          <a:prstGeom prst="rect">
            <a:avLst/>
          </a:prstGeom>
        </p:spPr>
      </p:pic>
      <p:sp>
        <p:nvSpPr>
          <p:cNvPr id="26" name="Text Box 21">
            <a:extLst>
              <a:ext uri="{FF2B5EF4-FFF2-40B4-BE49-F238E27FC236}">
                <a16:creationId xmlns:a16="http://schemas.microsoft.com/office/drawing/2014/main" id="{A99D3AB1-8C20-410D-A0DD-E56A3FEB05FA}"/>
              </a:ext>
            </a:extLst>
          </p:cNvPr>
          <p:cNvSpPr txBox="1">
            <a:spLocks noChangeArrowheads="1"/>
          </p:cNvSpPr>
          <p:nvPr/>
        </p:nvSpPr>
        <p:spPr bwMode="auto">
          <a:xfrm>
            <a:off x="1807863" y="2591402"/>
            <a:ext cx="10776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Frequency Distribution</a:t>
            </a:r>
          </a:p>
        </p:txBody>
      </p:sp>
      <p:cxnSp>
        <p:nvCxnSpPr>
          <p:cNvPr id="27" name="Straight Arrow Connector 26">
            <a:extLst>
              <a:ext uri="{FF2B5EF4-FFF2-40B4-BE49-F238E27FC236}">
                <a16:creationId xmlns:a16="http://schemas.microsoft.com/office/drawing/2014/main" id="{8B33894F-2390-49EB-8771-4798D9BB3915}"/>
              </a:ext>
            </a:extLst>
          </p:cNvPr>
          <p:cNvCxnSpPr/>
          <p:nvPr/>
        </p:nvCxnSpPr>
        <p:spPr bwMode="auto">
          <a:xfrm>
            <a:off x="2818639" y="2069551"/>
            <a:ext cx="51504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D4B510EE-F65B-4D75-9829-5C8D68FD6C7D}"/>
              </a:ext>
            </a:extLst>
          </p:cNvPr>
          <p:cNvCxnSpPr/>
          <p:nvPr/>
        </p:nvCxnSpPr>
        <p:spPr bwMode="auto">
          <a:xfrm>
            <a:off x="1362743" y="1824965"/>
            <a:ext cx="36195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9" name="Text Box 21">
            <a:extLst>
              <a:ext uri="{FF2B5EF4-FFF2-40B4-BE49-F238E27FC236}">
                <a16:creationId xmlns:a16="http://schemas.microsoft.com/office/drawing/2014/main" id="{93D4EA4A-E0E7-4DA1-A7DA-AF0DFFC64E48}"/>
              </a:ext>
            </a:extLst>
          </p:cNvPr>
          <p:cNvSpPr txBox="1">
            <a:spLocks noChangeArrowheads="1"/>
          </p:cNvSpPr>
          <p:nvPr/>
        </p:nvSpPr>
        <p:spPr bwMode="auto">
          <a:xfrm>
            <a:off x="7802308" y="2445644"/>
            <a:ext cx="10776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DSS-xx        </a:t>
            </a:r>
          </a:p>
        </p:txBody>
      </p:sp>
      <p:sp>
        <p:nvSpPr>
          <p:cNvPr id="30" name="Text Box 21">
            <a:extLst>
              <a:ext uri="{FF2B5EF4-FFF2-40B4-BE49-F238E27FC236}">
                <a16:creationId xmlns:a16="http://schemas.microsoft.com/office/drawing/2014/main" id="{D9F5B8CD-A8C0-479D-9EC1-A066CA40777B}"/>
              </a:ext>
            </a:extLst>
          </p:cNvPr>
          <p:cNvSpPr txBox="1">
            <a:spLocks noChangeArrowheads="1"/>
          </p:cNvSpPr>
          <p:nvPr/>
        </p:nvSpPr>
        <p:spPr bwMode="auto">
          <a:xfrm>
            <a:off x="26724" y="4104731"/>
            <a:ext cx="14075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M&amp;C, GPS</a:t>
            </a:r>
          </a:p>
        </p:txBody>
      </p:sp>
      <p:sp>
        <p:nvSpPr>
          <p:cNvPr id="31" name="Text Box 21">
            <a:extLst>
              <a:ext uri="{FF2B5EF4-FFF2-40B4-BE49-F238E27FC236}">
                <a16:creationId xmlns:a16="http://schemas.microsoft.com/office/drawing/2014/main" id="{7748C0AD-E45E-4AD0-B984-00797BE90382}"/>
              </a:ext>
            </a:extLst>
          </p:cNvPr>
          <p:cNvSpPr txBox="1">
            <a:spLocks noChangeArrowheads="1"/>
          </p:cNvSpPr>
          <p:nvPr/>
        </p:nvSpPr>
        <p:spPr bwMode="auto">
          <a:xfrm>
            <a:off x="1396855" y="4087240"/>
            <a:ext cx="1773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71450" indent="-17145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indent="0">
              <a:spcBef>
                <a:spcPct val="0"/>
              </a:spcBef>
              <a:buNone/>
            </a:pPr>
            <a:r>
              <a:rPr lang="en-US" altLang="en-US" sz="1000" b="1" dirty="0"/>
              <a:t>   Master Clock </a:t>
            </a:r>
          </a:p>
          <a:p>
            <a:pPr marL="0" indent="0">
              <a:spcBef>
                <a:spcPct val="0"/>
              </a:spcBef>
              <a:buNone/>
            </a:pPr>
            <a:r>
              <a:rPr lang="en-US" altLang="en-US" sz="1000" b="1" dirty="0"/>
              <a:t>  </a:t>
            </a:r>
          </a:p>
        </p:txBody>
      </p:sp>
      <p:pic>
        <p:nvPicPr>
          <p:cNvPr id="32" name="Picture 31">
            <a:extLst>
              <a:ext uri="{FF2B5EF4-FFF2-40B4-BE49-F238E27FC236}">
                <a16:creationId xmlns:a16="http://schemas.microsoft.com/office/drawing/2014/main" id="{1FCAA663-620B-4B3E-A30B-08F8214F4D84}"/>
              </a:ext>
            </a:extLst>
          </p:cNvPr>
          <p:cNvPicPr>
            <a:picLocks noChangeAspect="1"/>
          </p:cNvPicPr>
          <p:nvPr/>
        </p:nvPicPr>
        <p:blipFill>
          <a:blip r:embed="rId10"/>
          <a:stretch>
            <a:fillRect/>
          </a:stretch>
        </p:blipFill>
        <p:spPr>
          <a:xfrm>
            <a:off x="7465010" y="2991512"/>
            <a:ext cx="4479331" cy="3196416"/>
          </a:xfrm>
          <a:prstGeom prst="rect">
            <a:avLst/>
          </a:prstGeom>
        </p:spPr>
      </p:pic>
      <p:pic>
        <p:nvPicPr>
          <p:cNvPr id="33" name="Picture 32">
            <a:extLst>
              <a:ext uri="{FF2B5EF4-FFF2-40B4-BE49-F238E27FC236}">
                <a16:creationId xmlns:a16="http://schemas.microsoft.com/office/drawing/2014/main" id="{FB3EE1A8-7FD6-4242-A03D-73D002A7E665}"/>
              </a:ext>
            </a:extLst>
          </p:cNvPr>
          <p:cNvPicPr>
            <a:picLocks noChangeAspect="1"/>
          </p:cNvPicPr>
          <p:nvPr/>
        </p:nvPicPr>
        <p:blipFill>
          <a:blip r:embed="rId11"/>
          <a:stretch>
            <a:fillRect/>
          </a:stretch>
        </p:blipFill>
        <p:spPr>
          <a:xfrm>
            <a:off x="9898164" y="1010709"/>
            <a:ext cx="1241937" cy="1967467"/>
          </a:xfrm>
          <a:prstGeom prst="rect">
            <a:avLst/>
          </a:prstGeom>
        </p:spPr>
      </p:pic>
      <p:graphicFrame>
        <p:nvGraphicFramePr>
          <p:cNvPr id="34" name="Group 42">
            <a:extLst>
              <a:ext uri="{FF2B5EF4-FFF2-40B4-BE49-F238E27FC236}">
                <a16:creationId xmlns:a16="http://schemas.microsoft.com/office/drawing/2014/main" id="{4D73F14C-1817-4A70-835B-987AFAB93631}"/>
              </a:ext>
            </a:extLst>
          </p:cNvPr>
          <p:cNvGraphicFramePr>
            <a:graphicFrameLocks noGrp="1"/>
          </p:cNvGraphicFramePr>
          <p:nvPr/>
        </p:nvGraphicFramePr>
        <p:xfrm>
          <a:off x="3423006" y="3184625"/>
          <a:ext cx="3962400" cy="1840212"/>
        </p:xfrm>
        <a:graphic>
          <a:graphicData uri="http://schemas.openxmlformats.org/drawingml/2006/table">
            <a:tbl>
              <a:tblPr/>
              <a:tblGrid>
                <a:gridCol w="838200">
                  <a:extLst>
                    <a:ext uri="{9D8B030D-6E8A-4147-A177-3AD203B41FA5}">
                      <a16:colId xmlns:a16="http://schemas.microsoft.com/office/drawing/2014/main" val="20000"/>
                    </a:ext>
                  </a:extLst>
                </a:gridCol>
                <a:gridCol w="9906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tblGrid>
              <a:tr h="557592">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Carrier</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Offset</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DSN</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Requirement</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  (dBc/Hz)</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SAO H-maser </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 VCO </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   (dBc/Hz)</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SAO H-maser</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 CSO</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900" b="1" i="0" u="none" strike="noStrike" cap="none" normalizeH="0" baseline="0">
                          <a:ln>
                            <a:noFill/>
                          </a:ln>
                          <a:solidFill>
                            <a:schemeClr val="tx1"/>
                          </a:solidFill>
                          <a:effectLst/>
                          <a:latin typeface="Arial" charset="0"/>
                        </a:rPr>
                        <a:t>   (dBc/Hz)</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B2B2">
                        <a:alpha val="50000"/>
                      </a:srgbClr>
                    </a:solidFill>
                  </a:tcPr>
                </a:tc>
                <a:extLst>
                  <a:ext uri="{0D108BD9-81ED-4DB2-BD59-A6C34878D82A}">
                    <a16:rowId xmlns:a16="http://schemas.microsoft.com/office/drawing/2014/main" val="10000"/>
                  </a:ext>
                </a:extLst>
              </a:tr>
              <a:tr h="493606">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1" i="0" u="none" strike="noStrike" cap="none" normalizeH="0" baseline="0">
                          <a:ln>
                            <a:noFill/>
                          </a:ln>
                          <a:solidFill>
                            <a:schemeClr val="tx1"/>
                          </a:solidFill>
                          <a:effectLst/>
                          <a:latin typeface="Arial" charset="0"/>
                        </a:rPr>
                        <a:t>1 Hz</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-118</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-123 to -130</a:t>
                      </a:r>
                    </a:p>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-128 (typ.)</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-151 to -161</a:t>
                      </a: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3564">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1" i="0" u="none" strike="noStrike" cap="none" normalizeH="0" baseline="0">
                          <a:ln>
                            <a:noFill/>
                          </a:ln>
                          <a:solidFill>
                            <a:schemeClr val="tx1"/>
                          </a:solidFill>
                          <a:effectLst/>
                          <a:latin typeface="Arial" charset="0"/>
                        </a:rPr>
                        <a:t>10 </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dirty="0">
                          <a:ln>
                            <a:noFill/>
                          </a:ln>
                          <a:solidFill>
                            <a:schemeClr val="tx1"/>
                          </a:solidFill>
                          <a:effectLst/>
                          <a:latin typeface="Arial" charset="0"/>
                        </a:rPr>
                        <a:t>-129</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-147 (typ.)</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endParaRPr kumimoji="0" lang="en-US" sz="1200" b="0" i="0" u="none" strike="noStrike" cap="none" normalizeH="0" baseline="0">
                        <a:ln>
                          <a:noFill/>
                        </a:ln>
                        <a:solidFill>
                          <a:schemeClr val="tx1"/>
                        </a:solidFill>
                        <a:effectLst/>
                        <a:latin typeface="Arial" charset="0"/>
                      </a:endParaRP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5152">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1" i="0" u="none" strike="noStrike" cap="none" normalizeH="0" baseline="0">
                          <a:ln>
                            <a:noFill/>
                          </a:ln>
                          <a:solidFill>
                            <a:schemeClr val="tx1"/>
                          </a:solidFill>
                          <a:effectLst/>
                          <a:latin typeface="Arial" charset="0"/>
                        </a:rPr>
                        <a:t>100</a:t>
                      </a:r>
                    </a:p>
                  </a:txBody>
                  <a:tcPr marT="45704" marB="4570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-141</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r>
                        <a:rPr kumimoji="0" lang="en-US" sz="1200" b="0" i="0" u="none" strike="noStrike" cap="none" normalizeH="0" baseline="0">
                          <a:ln>
                            <a:noFill/>
                          </a:ln>
                          <a:solidFill>
                            <a:schemeClr val="tx1"/>
                          </a:solidFill>
                          <a:effectLst/>
                          <a:latin typeface="Arial" charset="0"/>
                        </a:rPr>
                        <a:t>-152 (typ.)</a:t>
                      </a:r>
                    </a:p>
                  </a:txBody>
                  <a:tcPr marT="45704" marB="4570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tx2"/>
                        </a:buClr>
                        <a:buSzPct val="100000"/>
                        <a:buFontTx/>
                        <a:buNone/>
                        <a:tabLst/>
                      </a:pPr>
                      <a:endParaRPr kumimoji="0" lang="en-US" sz="1200" b="0" i="0" u="none" strike="noStrike" cap="none" normalizeH="0" baseline="0" dirty="0">
                        <a:ln>
                          <a:noFill/>
                        </a:ln>
                        <a:solidFill>
                          <a:schemeClr val="tx1"/>
                        </a:solidFill>
                        <a:effectLst/>
                        <a:latin typeface="Arial" charset="0"/>
                      </a:endParaRPr>
                    </a:p>
                  </a:txBody>
                  <a:tcPr marT="45704" marB="4570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 Box 32">
            <a:extLst>
              <a:ext uri="{FF2B5EF4-FFF2-40B4-BE49-F238E27FC236}">
                <a16:creationId xmlns:a16="http://schemas.microsoft.com/office/drawing/2014/main" id="{15E35A5D-D4E3-4061-A588-D11FF8F172AC}"/>
              </a:ext>
            </a:extLst>
          </p:cNvPr>
          <p:cNvSpPr txBox="1">
            <a:spLocks noChangeArrowheads="1"/>
          </p:cNvSpPr>
          <p:nvPr/>
        </p:nvSpPr>
        <p:spPr bwMode="auto">
          <a:xfrm>
            <a:off x="3903719" y="2855024"/>
            <a:ext cx="298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panose="020B0604020202020204" pitchFamily="34" charset="0"/>
                <a:ea typeface="ＭＳ Ｐゴシック" panose="020B0600070205080204" pitchFamily="34" charset="-128"/>
              </a:defRPr>
            </a:lvl1pPr>
            <a:lvl2pPr marL="742950" indent="-285750">
              <a:defRPr sz="1200">
                <a:solidFill>
                  <a:schemeClr val="tx1"/>
                </a:solidFill>
                <a:latin typeface="Arial" panose="020B0604020202020204" pitchFamily="34" charset="0"/>
                <a:ea typeface="ＭＳ Ｐゴシック" panose="020B0600070205080204" pitchFamily="34" charset="-128"/>
              </a:defRPr>
            </a:lvl2pPr>
            <a:lvl3pPr marL="1143000" indent="-228600">
              <a:defRPr sz="1200">
                <a:solidFill>
                  <a:schemeClr val="tx1"/>
                </a:solidFill>
                <a:latin typeface="Arial" panose="020B0604020202020204" pitchFamily="34" charset="0"/>
                <a:ea typeface="ＭＳ Ｐゴシック" panose="020B0600070205080204" pitchFamily="34" charset="-128"/>
              </a:defRPr>
            </a:lvl3pPr>
            <a:lvl4pPr marL="1600200" indent="-228600">
              <a:defRPr sz="1200">
                <a:solidFill>
                  <a:schemeClr val="tx1"/>
                </a:solidFill>
                <a:latin typeface="Arial" panose="020B0604020202020204" pitchFamily="34" charset="0"/>
                <a:ea typeface="ＭＳ Ｐゴシック" panose="020B0600070205080204" pitchFamily="34" charset="-128"/>
              </a:defRPr>
            </a:lvl4pPr>
            <a:lvl5pPr marL="2057400" indent="-228600">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dirty="0"/>
              <a:t>Phase Noise Comparison @ 5 MHz</a:t>
            </a:r>
          </a:p>
        </p:txBody>
      </p:sp>
      <p:sp>
        <p:nvSpPr>
          <p:cNvPr id="5" name="Rectangle 4">
            <a:extLst>
              <a:ext uri="{FF2B5EF4-FFF2-40B4-BE49-F238E27FC236}">
                <a16:creationId xmlns:a16="http://schemas.microsoft.com/office/drawing/2014/main" id="{9AE23EAF-B0FC-4912-99D6-DCC9EBCD0C85}"/>
              </a:ext>
            </a:extLst>
          </p:cNvPr>
          <p:cNvSpPr/>
          <p:nvPr/>
        </p:nvSpPr>
        <p:spPr>
          <a:xfrm>
            <a:off x="2851766" y="5248820"/>
            <a:ext cx="4840464" cy="646331"/>
          </a:xfrm>
          <a:prstGeom prst="rect">
            <a:avLst/>
          </a:prstGeom>
        </p:spPr>
        <p:txBody>
          <a:bodyPr wrap="square">
            <a:spAutoFit/>
          </a:bodyPr>
          <a:lstStyle/>
          <a:p>
            <a:pPr algn="l"/>
            <a:r>
              <a:rPr lang="en-US" sz="1200" dirty="0"/>
              <a:t>C. Thornton and J. Border, 2003, Radiometric Tracking Techniques for Deep Space Navigation, JPL Deep Space Communications and Navigation Series (John Wiley &amp; Sons, New York). </a:t>
            </a:r>
          </a:p>
        </p:txBody>
      </p:sp>
      <p:sp>
        <p:nvSpPr>
          <p:cNvPr id="2" name="TextBox 1">
            <a:extLst>
              <a:ext uri="{FF2B5EF4-FFF2-40B4-BE49-F238E27FC236}">
                <a16:creationId xmlns:a16="http://schemas.microsoft.com/office/drawing/2014/main" id="{9D7D1DE1-9CC9-4A8D-8AEA-7B471AA5990C}"/>
              </a:ext>
            </a:extLst>
          </p:cNvPr>
          <p:cNvSpPr txBox="1"/>
          <p:nvPr/>
        </p:nvSpPr>
        <p:spPr>
          <a:xfrm>
            <a:off x="2630087" y="5818596"/>
            <a:ext cx="4903907" cy="646331"/>
          </a:xfrm>
          <a:prstGeom prst="rect">
            <a:avLst/>
          </a:prstGeom>
          <a:noFill/>
        </p:spPr>
        <p:txBody>
          <a:bodyPr wrap="none" rtlCol="0">
            <a:spAutoFit/>
          </a:bodyPr>
          <a:lstStyle/>
          <a:p>
            <a:r>
              <a:rPr lang="en-US" dirty="0">
                <a:solidFill>
                  <a:srgbClr val="FF0000"/>
                </a:solidFill>
              </a:rPr>
              <a:t>This is not research but hard-core engineering</a:t>
            </a:r>
          </a:p>
          <a:p>
            <a:r>
              <a:rPr lang="en-US" dirty="0">
                <a:solidFill>
                  <a:srgbClr val="FF0000"/>
                </a:solidFill>
              </a:rPr>
              <a:t>Allowed operation disruption is 8 min per year</a:t>
            </a:r>
          </a:p>
        </p:txBody>
      </p:sp>
    </p:spTree>
    <p:extLst>
      <p:ext uri="{BB962C8B-B14F-4D97-AF65-F5344CB8AC3E}">
        <p14:creationId xmlns:p14="http://schemas.microsoft.com/office/powerpoint/2010/main" val="2661652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69BD77-E3DD-D2A7-B157-DF9B965D76B1}"/>
              </a:ext>
            </a:extLst>
          </p:cNvPr>
          <p:cNvSpPr>
            <a:spLocks noGrp="1"/>
          </p:cNvSpPr>
          <p:nvPr>
            <p:ph idx="1"/>
          </p:nvPr>
        </p:nvSpPr>
        <p:spPr>
          <a:xfrm>
            <a:off x="690326" y="1146712"/>
            <a:ext cx="11176000" cy="700182"/>
          </a:xfrm>
        </p:spPr>
        <p:txBody>
          <a:bodyPr/>
          <a:lstStyle/>
          <a:p>
            <a:pPr marL="0" indent="0">
              <a:buNone/>
            </a:pPr>
            <a:r>
              <a:rPr lang="en-US" dirty="0"/>
              <a:t>For the same oscillation frequency the better performance has an oscillator with larger mode volume and smaller nonlinearity</a:t>
            </a:r>
          </a:p>
          <a:p>
            <a:pPr marL="0" indent="0">
              <a:buNone/>
            </a:pPr>
            <a:endParaRPr lang="en-US" dirty="0"/>
          </a:p>
        </p:txBody>
      </p:sp>
      <p:sp>
        <p:nvSpPr>
          <p:cNvPr id="3" name="Title 2">
            <a:extLst>
              <a:ext uri="{FF2B5EF4-FFF2-40B4-BE49-F238E27FC236}">
                <a16:creationId xmlns:a16="http://schemas.microsoft.com/office/drawing/2014/main" id="{532C4BA6-16CA-5FAF-F744-FA72B743BC73}"/>
              </a:ext>
            </a:extLst>
          </p:cNvPr>
          <p:cNvSpPr>
            <a:spLocks noGrp="1"/>
          </p:cNvSpPr>
          <p:nvPr>
            <p:ph type="title"/>
          </p:nvPr>
        </p:nvSpPr>
        <p:spPr/>
        <p:txBody>
          <a:bodyPr/>
          <a:lstStyle/>
          <a:p>
            <a:r>
              <a:rPr lang="en-US" dirty="0"/>
              <a:t>Size and Power Dependence</a:t>
            </a:r>
          </a:p>
        </p:txBody>
      </p:sp>
      <p:pic>
        <p:nvPicPr>
          <p:cNvPr id="4" name="Picture 3">
            <a:extLst>
              <a:ext uri="{FF2B5EF4-FFF2-40B4-BE49-F238E27FC236}">
                <a16:creationId xmlns:a16="http://schemas.microsoft.com/office/drawing/2014/main" id="{7C02871A-CA74-2468-E095-66C6D7FFB172}"/>
              </a:ext>
            </a:extLst>
          </p:cNvPr>
          <p:cNvPicPr>
            <a:picLocks noChangeAspect="1"/>
          </p:cNvPicPr>
          <p:nvPr/>
        </p:nvPicPr>
        <p:blipFill>
          <a:blip r:embed="rId2"/>
          <a:stretch>
            <a:fillRect/>
          </a:stretch>
        </p:blipFill>
        <p:spPr>
          <a:xfrm>
            <a:off x="2959693" y="2069770"/>
            <a:ext cx="2179320" cy="998220"/>
          </a:xfrm>
          <a:prstGeom prst="rect">
            <a:avLst/>
          </a:prstGeom>
        </p:spPr>
      </p:pic>
      <p:pic>
        <p:nvPicPr>
          <p:cNvPr id="5" name="Picture 4">
            <a:extLst>
              <a:ext uri="{FF2B5EF4-FFF2-40B4-BE49-F238E27FC236}">
                <a16:creationId xmlns:a16="http://schemas.microsoft.com/office/drawing/2014/main" id="{BF55092A-064A-7D34-3F82-93C0CFF3DF06}"/>
              </a:ext>
            </a:extLst>
          </p:cNvPr>
          <p:cNvPicPr>
            <a:picLocks noChangeAspect="1"/>
          </p:cNvPicPr>
          <p:nvPr/>
        </p:nvPicPr>
        <p:blipFill>
          <a:blip r:embed="rId3"/>
          <a:stretch>
            <a:fillRect/>
          </a:stretch>
        </p:blipFill>
        <p:spPr>
          <a:xfrm>
            <a:off x="5620988" y="2111368"/>
            <a:ext cx="1880274" cy="915023"/>
          </a:xfrm>
          <a:prstGeom prst="rect">
            <a:avLst/>
          </a:prstGeom>
        </p:spPr>
      </p:pic>
      <p:sp>
        <p:nvSpPr>
          <p:cNvPr id="6" name="Content Placeholder 1">
            <a:extLst>
              <a:ext uri="{FF2B5EF4-FFF2-40B4-BE49-F238E27FC236}">
                <a16:creationId xmlns:a16="http://schemas.microsoft.com/office/drawing/2014/main" id="{1ACB0E85-BCFC-CB91-6628-62C02ED5B1F7}"/>
              </a:ext>
            </a:extLst>
          </p:cNvPr>
          <p:cNvSpPr txBox="1">
            <a:spLocks/>
          </p:cNvSpPr>
          <p:nvPr/>
        </p:nvSpPr>
        <p:spPr bwMode="auto">
          <a:xfrm>
            <a:off x="576594" y="3332464"/>
            <a:ext cx="11176000" cy="700182"/>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pPr marL="0" indent="0">
              <a:buFontTx/>
              <a:buNone/>
            </a:pPr>
            <a:r>
              <a:rPr lang="en-US" kern="0" dirty="0"/>
              <a:t>The time averaged input power is equal to time averaged output power. The energy is conserved. No attenuation is present, in the global sense. The signal is generated at the photodiode that performs the measurement.</a:t>
            </a:r>
          </a:p>
          <a:p>
            <a:pPr marL="0" indent="0">
              <a:buFontTx/>
              <a:buNone/>
            </a:pPr>
            <a:endParaRPr lang="en-US" kern="0" dirty="0"/>
          </a:p>
        </p:txBody>
      </p:sp>
      <p:pic>
        <p:nvPicPr>
          <p:cNvPr id="7" name="Picture 6" descr="initial_scheme_1.jpg">
            <a:extLst>
              <a:ext uri="{FF2B5EF4-FFF2-40B4-BE49-F238E27FC236}">
                <a16:creationId xmlns:a16="http://schemas.microsoft.com/office/drawing/2014/main" id="{CB04E8B5-1967-4046-154E-0BB39B8AC287}"/>
              </a:ext>
            </a:extLst>
          </p:cNvPr>
          <p:cNvPicPr>
            <a:picLocks noChangeAspect="1"/>
          </p:cNvPicPr>
          <p:nvPr/>
        </p:nvPicPr>
        <p:blipFill>
          <a:blip r:embed="rId4" cstate="print"/>
          <a:srcRect/>
          <a:stretch>
            <a:fillRect/>
          </a:stretch>
        </p:blipFill>
        <p:spPr bwMode="auto">
          <a:xfrm>
            <a:off x="385526" y="4312158"/>
            <a:ext cx="4460349" cy="1981200"/>
          </a:xfrm>
          <a:prstGeom prst="rect">
            <a:avLst/>
          </a:prstGeom>
          <a:noFill/>
          <a:ln w="9525">
            <a:noFill/>
            <a:miter lim="800000"/>
            <a:headEnd/>
            <a:tailEnd/>
          </a:ln>
        </p:spPr>
      </p:pic>
      <p:sp>
        <p:nvSpPr>
          <p:cNvPr id="8" name="Rectangle 7">
            <a:extLst>
              <a:ext uri="{FF2B5EF4-FFF2-40B4-BE49-F238E27FC236}">
                <a16:creationId xmlns:a16="http://schemas.microsoft.com/office/drawing/2014/main" id="{8C9B0CE4-24F2-9CB3-9027-6EB04573A188}"/>
              </a:ext>
            </a:extLst>
          </p:cNvPr>
          <p:cNvSpPr/>
          <p:nvPr/>
        </p:nvSpPr>
        <p:spPr>
          <a:xfrm>
            <a:off x="3890726" y="5074158"/>
            <a:ext cx="2014206" cy="1169551"/>
          </a:xfrm>
          <a:prstGeom prst="rect">
            <a:avLst/>
          </a:prstGeom>
          <a:solidFill>
            <a:srgbClr val="DFC2BF"/>
          </a:solidFill>
        </p:spPr>
        <p:txBody>
          <a:bodyPr wrap="square">
            <a:spAutoFit/>
          </a:bodyPr>
          <a:lstStyle/>
          <a:p>
            <a:pPr algn="ctr"/>
            <a:r>
              <a:rPr lang="en-US" sz="1400" b="1" dirty="0"/>
              <a:t>Demodulation of the modulated light on a photodiode produces spectrally pure radio frequency signal</a:t>
            </a:r>
          </a:p>
        </p:txBody>
      </p:sp>
      <p:pic>
        <p:nvPicPr>
          <p:cNvPr id="9" name="Picture 8">
            <a:extLst>
              <a:ext uri="{FF2B5EF4-FFF2-40B4-BE49-F238E27FC236}">
                <a16:creationId xmlns:a16="http://schemas.microsoft.com/office/drawing/2014/main" id="{4928CA55-B476-CD5C-70C8-D6CE7C00FE6C}"/>
              </a:ext>
            </a:extLst>
          </p:cNvPr>
          <p:cNvPicPr>
            <a:picLocks noChangeAspect="1"/>
          </p:cNvPicPr>
          <p:nvPr/>
        </p:nvPicPr>
        <p:blipFill>
          <a:blip r:embed="rId5"/>
          <a:stretch>
            <a:fillRect/>
          </a:stretch>
        </p:blipFill>
        <p:spPr>
          <a:xfrm>
            <a:off x="7441662" y="4250729"/>
            <a:ext cx="3219790" cy="2240067"/>
          </a:xfrm>
          <a:prstGeom prst="rect">
            <a:avLst/>
          </a:prstGeom>
        </p:spPr>
      </p:pic>
    </p:spTree>
    <p:extLst>
      <p:ext uri="{BB962C8B-B14F-4D97-AF65-F5344CB8AC3E}">
        <p14:creationId xmlns:p14="http://schemas.microsoft.com/office/powerpoint/2010/main" val="2357531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CADBA5-34C5-461A-8019-DB7A79B43272}"/>
              </a:ext>
            </a:extLst>
          </p:cNvPr>
          <p:cNvSpPr>
            <a:spLocks noGrp="1"/>
          </p:cNvSpPr>
          <p:nvPr>
            <p:ph type="title"/>
          </p:nvPr>
        </p:nvSpPr>
        <p:spPr/>
        <p:txBody>
          <a:bodyPr/>
          <a:lstStyle/>
          <a:p>
            <a:r>
              <a:rPr lang="en-US" dirty="0"/>
              <a:t>Fundamental Limitations Verified Experimentally</a:t>
            </a:r>
          </a:p>
        </p:txBody>
      </p:sp>
      <p:pic>
        <p:nvPicPr>
          <p:cNvPr id="5" name="Picture 4">
            <a:extLst>
              <a:ext uri="{FF2B5EF4-FFF2-40B4-BE49-F238E27FC236}">
                <a16:creationId xmlns:a16="http://schemas.microsoft.com/office/drawing/2014/main" id="{8240775E-1867-4B4D-BB6C-D435EDB46CAC}"/>
              </a:ext>
            </a:extLst>
          </p:cNvPr>
          <p:cNvPicPr>
            <a:picLocks noChangeAspect="1"/>
          </p:cNvPicPr>
          <p:nvPr/>
        </p:nvPicPr>
        <p:blipFill>
          <a:blip r:embed="rId2"/>
          <a:stretch>
            <a:fillRect/>
          </a:stretch>
        </p:blipFill>
        <p:spPr>
          <a:xfrm>
            <a:off x="4858603" y="2701570"/>
            <a:ext cx="6204623" cy="3584120"/>
          </a:xfrm>
          <a:prstGeom prst="rect">
            <a:avLst/>
          </a:prstGeom>
        </p:spPr>
      </p:pic>
      <p:pic>
        <p:nvPicPr>
          <p:cNvPr id="6" name="Picture 5">
            <a:extLst>
              <a:ext uri="{FF2B5EF4-FFF2-40B4-BE49-F238E27FC236}">
                <a16:creationId xmlns:a16="http://schemas.microsoft.com/office/drawing/2014/main" id="{3DFB74AE-78FB-46A8-96D9-D8F77B52B31B}"/>
              </a:ext>
            </a:extLst>
          </p:cNvPr>
          <p:cNvPicPr>
            <a:picLocks noChangeAspect="1"/>
          </p:cNvPicPr>
          <p:nvPr/>
        </p:nvPicPr>
        <p:blipFill>
          <a:blip r:embed="rId3"/>
          <a:stretch>
            <a:fillRect/>
          </a:stretch>
        </p:blipFill>
        <p:spPr>
          <a:xfrm>
            <a:off x="254269" y="968957"/>
            <a:ext cx="8122753" cy="1682057"/>
          </a:xfrm>
          <a:prstGeom prst="rect">
            <a:avLst/>
          </a:prstGeom>
        </p:spPr>
      </p:pic>
      <p:pic>
        <p:nvPicPr>
          <p:cNvPr id="7" name="Picture 6">
            <a:extLst>
              <a:ext uri="{FF2B5EF4-FFF2-40B4-BE49-F238E27FC236}">
                <a16:creationId xmlns:a16="http://schemas.microsoft.com/office/drawing/2014/main" id="{E718C81A-3430-4C20-B03B-639D55E1FBF5}"/>
              </a:ext>
            </a:extLst>
          </p:cNvPr>
          <p:cNvPicPr>
            <a:picLocks noChangeAspect="1"/>
          </p:cNvPicPr>
          <p:nvPr/>
        </p:nvPicPr>
        <p:blipFill>
          <a:blip r:embed="rId4"/>
          <a:stretch>
            <a:fillRect/>
          </a:stretch>
        </p:blipFill>
        <p:spPr>
          <a:xfrm>
            <a:off x="1952206" y="2788017"/>
            <a:ext cx="1327300" cy="3411226"/>
          </a:xfrm>
          <a:prstGeom prst="rect">
            <a:avLst/>
          </a:prstGeom>
        </p:spPr>
      </p:pic>
      <p:pic>
        <p:nvPicPr>
          <p:cNvPr id="9" name="Picture 8">
            <a:extLst>
              <a:ext uri="{FF2B5EF4-FFF2-40B4-BE49-F238E27FC236}">
                <a16:creationId xmlns:a16="http://schemas.microsoft.com/office/drawing/2014/main" id="{086DB19D-6F73-4A88-B304-D1BB86AA3C81}"/>
              </a:ext>
            </a:extLst>
          </p:cNvPr>
          <p:cNvPicPr>
            <a:picLocks noChangeAspect="1"/>
          </p:cNvPicPr>
          <p:nvPr/>
        </p:nvPicPr>
        <p:blipFill>
          <a:blip r:embed="rId5"/>
          <a:stretch>
            <a:fillRect/>
          </a:stretch>
        </p:blipFill>
        <p:spPr>
          <a:xfrm>
            <a:off x="8528369" y="957204"/>
            <a:ext cx="3409362" cy="1146243"/>
          </a:xfrm>
          <a:prstGeom prst="rect">
            <a:avLst/>
          </a:prstGeom>
        </p:spPr>
      </p:pic>
      <p:sp>
        <p:nvSpPr>
          <p:cNvPr id="10" name="TextBox 9">
            <a:extLst>
              <a:ext uri="{FF2B5EF4-FFF2-40B4-BE49-F238E27FC236}">
                <a16:creationId xmlns:a16="http://schemas.microsoft.com/office/drawing/2014/main" id="{D0E4A496-3ABF-4045-82E6-457D980113DA}"/>
              </a:ext>
            </a:extLst>
          </p:cNvPr>
          <p:cNvSpPr txBox="1"/>
          <p:nvPr/>
        </p:nvSpPr>
        <p:spPr>
          <a:xfrm>
            <a:off x="5302354" y="6488668"/>
            <a:ext cx="5686173" cy="369332"/>
          </a:xfrm>
          <a:prstGeom prst="rect">
            <a:avLst/>
          </a:prstGeom>
          <a:noFill/>
        </p:spPr>
        <p:txBody>
          <a:bodyPr wrap="none" rtlCol="0">
            <a:spAutoFit/>
          </a:bodyPr>
          <a:lstStyle/>
          <a:p>
            <a:r>
              <a:rPr lang="en-US" dirty="0"/>
              <a:t>In collaboration with Caltech, supported by JPL/NASA</a:t>
            </a:r>
          </a:p>
        </p:txBody>
      </p:sp>
    </p:spTree>
    <p:extLst>
      <p:ext uri="{BB962C8B-B14F-4D97-AF65-F5344CB8AC3E}">
        <p14:creationId xmlns:p14="http://schemas.microsoft.com/office/powerpoint/2010/main" val="2184342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FF8390-FB28-85B3-1378-58B2AF79A977}"/>
              </a:ext>
            </a:extLst>
          </p:cNvPr>
          <p:cNvSpPr>
            <a:spLocks noGrp="1"/>
          </p:cNvSpPr>
          <p:nvPr>
            <p:ph type="title"/>
          </p:nvPr>
        </p:nvSpPr>
        <p:spPr/>
        <p:txBody>
          <a:bodyPr/>
          <a:lstStyle/>
          <a:p>
            <a:r>
              <a:rPr lang="en-US" dirty="0"/>
              <a:t>Timing Jitter Correlation for Two Pulses in the Same Cavity</a:t>
            </a:r>
          </a:p>
        </p:txBody>
      </p:sp>
      <p:pic>
        <p:nvPicPr>
          <p:cNvPr id="5" name="Picture 4">
            <a:extLst>
              <a:ext uri="{FF2B5EF4-FFF2-40B4-BE49-F238E27FC236}">
                <a16:creationId xmlns:a16="http://schemas.microsoft.com/office/drawing/2014/main" id="{CBB68ACB-9B8B-1D5E-41EB-6BD80401ACCF}"/>
              </a:ext>
            </a:extLst>
          </p:cNvPr>
          <p:cNvPicPr>
            <a:picLocks noChangeAspect="1"/>
          </p:cNvPicPr>
          <p:nvPr/>
        </p:nvPicPr>
        <p:blipFill>
          <a:blip r:embed="rId2"/>
          <a:stretch>
            <a:fillRect/>
          </a:stretch>
        </p:blipFill>
        <p:spPr>
          <a:xfrm>
            <a:off x="2045945" y="914462"/>
            <a:ext cx="7446836" cy="5169271"/>
          </a:xfrm>
          <a:prstGeom prst="rect">
            <a:avLst/>
          </a:prstGeom>
        </p:spPr>
      </p:pic>
    </p:spTree>
    <p:extLst>
      <p:ext uri="{BB962C8B-B14F-4D97-AF65-F5344CB8AC3E}">
        <p14:creationId xmlns:p14="http://schemas.microsoft.com/office/powerpoint/2010/main" val="5404456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CAFCF6-A3F8-470F-B177-34F523E742DF}"/>
              </a:ext>
            </a:extLst>
          </p:cNvPr>
          <p:cNvSpPr>
            <a:spLocks noGrp="1"/>
          </p:cNvSpPr>
          <p:nvPr>
            <p:ph idx="1"/>
          </p:nvPr>
        </p:nvSpPr>
        <p:spPr>
          <a:xfrm>
            <a:off x="2671665" y="2726450"/>
            <a:ext cx="6848669" cy="590582"/>
          </a:xfrm>
        </p:spPr>
        <p:txBody>
          <a:bodyPr/>
          <a:lstStyle/>
          <a:p>
            <a:pPr marL="0" indent="0" algn="ctr">
              <a:buNone/>
            </a:pPr>
            <a:r>
              <a:rPr lang="en-US" dirty="0"/>
              <a:t>Time crystals as ideal frequency dividers</a:t>
            </a:r>
          </a:p>
        </p:txBody>
      </p:sp>
    </p:spTree>
    <p:extLst>
      <p:ext uri="{BB962C8B-B14F-4D97-AF65-F5344CB8AC3E}">
        <p14:creationId xmlns:p14="http://schemas.microsoft.com/office/powerpoint/2010/main" val="745292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AC8709-CF52-9E69-A412-2CEECFCFB235}"/>
              </a:ext>
            </a:extLst>
          </p:cNvPr>
          <p:cNvSpPr>
            <a:spLocks noGrp="1"/>
          </p:cNvSpPr>
          <p:nvPr>
            <p:ph type="title"/>
          </p:nvPr>
        </p:nvSpPr>
        <p:spPr>
          <a:xfrm>
            <a:off x="838200" y="255499"/>
            <a:ext cx="10515600" cy="390249"/>
          </a:xfrm>
        </p:spPr>
        <p:txBody>
          <a:bodyPr/>
          <a:lstStyle/>
          <a:p>
            <a:r>
              <a:rPr lang="en-US" dirty="0"/>
              <a:t>Second coherent pump for the soliton stabilization</a:t>
            </a:r>
          </a:p>
        </p:txBody>
      </p:sp>
      <p:sp>
        <p:nvSpPr>
          <p:cNvPr id="5" name="TextBox 4">
            <a:extLst>
              <a:ext uri="{FF2B5EF4-FFF2-40B4-BE49-F238E27FC236}">
                <a16:creationId xmlns:a16="http://schemas.microsoft.com/office/drawing/2014/main" id="{B819D19A-BA80-8AD1-DBC0-8CDC51CADDF2}"/>
              </a:ext>
            </a:extLst>
          </p:cNvPr>
          <p:cNvSpPr txBox="1"/>
          <p:nvPr/>
        </p:nvSpPr>
        <p:spPr>
          <a:xfrm>
            <a:off x="2413129" y="6051104"/>
            <a:ext cx="8177116" cy="307777"/>
          </a:xfrm>
          <a:prstGeom prst="rect">
            <a:avLst/>
          </a:prstGeom>
          <a:noFill/>
        </p:spPr>
        <p:txBody>
          <a:bodyPr wrap="square">
            <a:spAutoFit/>
          </a:bodyPr>
          <a:lstStyle/>
          <a:p>
            <a:r>
              <a:rPr lang="en-US" sz="1400" i="1" dirty="0"/>
              <a:t>H. Taheri et al., Optical lattice trap for Kerr solitons. The European Physical Journal D. 2017</a:t>
            </a:r>
          </a:p>
        </p:txBody>
      </p:sp>
      <p:pic>
        <p:nvPicPr>
          <p:cNvPr id="7" name="Picture 6">
            <a:extLst>
              <a:ext uri="{FF2B5EF4-FFF2-40B4-BE49-F238E27FC236}">
                <a16:creationId xmlns:a16="http://schemas.microsoft.com/office/drawing/2014/main" id="{3B4BBCEF-73FD-D7AC-E3C2-4DE7E60C8AC6}"/>
              </a:ext>
            </a:extLst>
          </p:cNvPr>
          <p:cNvPicPr>
            <a:picLocks noChangeAspect="1"/>
          </p:cNvPicPr>
          <p:nvPr/>
        </p:nvPicPr>
        <p:blipFill>
          <a:blip r:embed="rId2"/>
          <a:stretch>
            <a:fillRect/>
          </a:stretch>
        </p:blipFill>
        <p:spPr>
          <a:xfrm>
            <a:off x="1494550" y="985455"/>
            <a:ext cx="9095695" cy="5157158"/>
          </a:xfrm>
          <a:prstGeom prst="rect">
            <a:avLst/>
          </a:prstGeom>
        </p:spPr>
      </p:pic>
    </p:spTree>
    <p:extLst>
      <p:ext uri="{BB962C8B-B14F-4D97-AF65-F5344CB8AC3E}">
        <p14:creationId xmlns:p14="http://schemas.microsoft.com/office/powerpoint/2010/main" val="6096291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A31C91-D76D-B2E1-464B-24BD36F1D808}"/>
              </a:ext>
            </a:extLst>
          </p:cNvPr>
          <p:cNvSpPr>
            <a:spLocks noGrp="1"/>
          </p:cNvSpPr>
          <p:nvPr>
            <p:ph type="title"/>
          </p:nvPr>
        </p:nvSpPr>
        <p:spPr>
          <a:xfrm>
            <a:off x="1206759" y="280769"/>
            <a:ext cx="10515600" cy="390249"/>
          </a:xfrm>
        </p:spPr>
        <p:txBody>
          <a:bodyPr/>
          <a:lstStyle/>
          <a:p>
            <a:r>
              <a:rPr lang="en-US" dirty="0"/>
              <a:t>A trap for solitons</a:t>
            </a:r>
          </a:p>
        </p:txBody>
      </p:sp>
      <p:pic>
        <p:nvPicPr>
          <p:cNvPr id="7" name="Picture 6">
            <a:extLst>
              <a:ext uri="{FF2B5EF4-FFF2-40B4-BE49-F238E27FC236}">
                <a16:creationId xmlns:a16="http://schemas.microsoft.com/office/drawing/2014/main" id="{3A4521AA-A955-1AE7-92A4-DE6EC3CF5FD9}"/>
              </a:ext>
            </a:extLst>
          </p:cNvPr>
          <p:cNvPicPr>
            <a:picLocks noChangeAspect="1"/>
          </p:cNvPicPr>
          <p:nvPr/>
        </p:nvPicPr>
        <p:blipFill>
          <a:blip r:embed="rId2"/>
          <a:stretch>
            <a:fillRect/>
          </a:stretch>
        </p:blipFill>
        <p:spPr>
          <a:xfrm>
            <a:off x="131194" y="824275"/>
            <a:ext cx="6841670" cy="5251558"/>
          </a:xfrm>
          <a:prstGeom prst="rect">
            <a:avLst/>
          </a:prstGeom>
        </p:spPr>
      </p:pic>
      <p:sp>
        <p:nvSpPr>
          <p:cNvPr id="10" name="TextBox 9">
            <a:extLst>
              <a:ext uri="{FF2B5EF4-FFF2-40B4-BE49-F238E27FC236}">
                <a16:creationId xmlns:a16="http://schemas.microsoft.com/office/drawing/2014/main" id="{AA264AF5-98F7-4007-CDF2-3661EB45A091}"/>
              </a:ext>
            </a:extLst>
          </p:cNvPr>
          <p:cNvSpPr txBox="1"/>
          <p:nvPr/>
        </p:nvSpPr>
        <p:spPr>
          <a:xfrm>
            <a:off x="-376724" y="6075833"/>
            <a:ext cx="8177116" cy="276999"/>
          </a:xfrm>
          <a:prstGeom prst="rect">
            <a:avLst/>
          </a:prstGeom>
          <a:noFill/>
        </p:spPr>
        <p:txBody>
          <a:bodyPr wrap="square">
            <a:spAutoFit/>
          </a:bodyPr>
          <a:lstStyle/>
          <a:p>
            <a:r>
              <a:rPr lang="en-US" sz="1200" i="1" dirty="0"/>
              <a:t>H. Taheri et al., Optical lattice trap for Kerr solitons. The European Physical Journal D. 2017</a:t>
            </a:r>
          </a:p>
        </p:txBody>
      </p:sp>
      <p:pic>
        <p:nvPicPr>
          <p:cNvPr id="4" name="Picture 3">
            <a:extLst>
              <a:ext uri="{FF2B5EF4-FFF2-40B4-BE49-F238E27FC236}">
                <a16:creationId xmlns:a16="http://schemas.microsoft.com/office/drawing/2014/main" id="{9D1BE58A-ED49-D1F0-4C50-9BE17443B661}"/>
              </a:ext>
            </a:extLst>
          </p:cNvPr>
          <p:cNvPicPr>
            <a:picLocks noChangeAspect="1"/>
          </p:cNvPicPr>
          <p:nvPr/>
        </p:nvPicPr>
        <p:blipFill>
          <a:blip r:embed="rId3"/>
          <a:stretch>
            <a:fillRect/>
          </a:stretch>
        </p:blipFill>
        <p:spPr>
          <a:xfrm>
            <a:off x="6972864" y="3186421"/>
            <a:ext cx="5014320" cy="2947979"/>
          </a:xfrm>
          <a:prstGeom prst="rect">
            <a:avLst/>
          </a:prstGeom>
        </p:spPr>
      </p:pic>
      <p:sp>
        <p:nvSpPr>
          <p:cNvPr id="5" name="TextBox 4">
            <a:extLst>
              <a:ext uri="{FF2B5EF4-FFF2-40B4-BE49-F238E27FC236}">
                <a16:creationId xmlns:a16="http://schemas.microsoft.com/office/drawing/2014/main" id="{850F3F26-F042-56D5-07FA-A2DC69AEA6BA}"/>
              </a:ext>
            </a:extLst>
          </p:cNvPr>
          <p:cNvSpPr txBox="1"/>
          <p:nvPr/>
        </p:nvSpPr>
        <p:spPr>
          <a:xfrm>
            <a:off x="7888180" y="1300082"/>
            <a:ext cx="3183687" cy="1015663"/>
          </a:xfrm>
          <a:prstGeom prst="rect">
            <a:avLst/>
          </a:prstGeom>
          <a:noFill/>
        </p:spPr>
        <p:txBody>
          <a:bodyPr wrap="square" rtlCol="0">
            <a:spAutoFit/>
          </a:bodyPr>
          <a:lstStyle/>
          <a:p>
            <a:r>
              <a:rPr lang="en-US" sz="2000" dirty="0"/>
              <a:t>We manipulate by the pulse by tuning the second pump</a:t>
            </a:r>
          </a:p>
        </p:txBody>
      </p:sp>
    </p:spTree>
    <p:extLst>
      <p:ext uri="{BB962C8B-B14F-4D97-AF65-F5344CB8AC3E}">
        <p14:creationId xmlns:p14="http://schemas.microsoft.com/office/powerpoint/2010/main" val="8016341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893D3C-36B1-40D8-958A-6D369FE9FFC4}"/>
              </a:ext>
            </a:extLst>
          </p:cNvPr>
          <p:cNvSpPr>
            <a:spLocks noGrp="1"/>
          </p:cNvSpPr>
          <p:nvPr>
            <p:ph idx="1"/>
          </p:nvPr>
        </p:nvSpPr>
        <p:spPr>
          <a:xfrm>
            <a:off x="501649" y="1000264"/>
            <a:ext cx="11176000" cy="390249"/>
          </a:xfrm>
        </p:spPr>
        <p:txBody>
          <a:bodyPr/>
          <a:lstStyle/>
          <a:p>
            <a:pPr marL="0" indent="0">
              <a:buNone/>
            </a:pPr>
            <a:r>
              <a:rPr lang="en-US" sz="1600" dirty="0"/>
              <a:t>Time symmetry breaking, similar to a high order parametric oscillator. This is not a soliton trap!</a:t>
            </a:r>
          </a:p>
        </p:txBody>
      </p:sp>
      <p:sp>
        <p:nvSpPr>
          <p:cNvPr id="3" name="Title 2">
            <a:extLst>
              <a:ext uri="{FF2B5EF4-FFF2-40B4-BE49-F238E27FC236}">
                <a16:creationId xmlns:a16="http://schemas.microsoft.com/office/drawing/2014/main" id="{2BA2B7AE-78C4-4041-9E9E-CCE30BFC0D3C}"/>
              </a:ext>
            </a:extLst>
          </p:cNvPr>
          <p:cNvSpPr>
            <a:spLocks noGrp="1"/>
          </p:cNvSpPr>
          <p:nvPr>
            <p:ph type="title"/>
          </p:nvPr>
        </p:nvSpPr>
        <p:spPr/>
        <p:txBody>
          <a:bodyPr/>
          <a:lstStyle/>
          <a:p>
            <a:r>
              <a:rPr lang="en-US" dirty="0"/>
              <a:t>Discrete Time Crystals</a:t>
            </a:r>
          </a:p>
        </p:txBody>
      </p:sp>
      <p:pic>
        <p:nvPicPr>
          <p:cNvPr id="4" name="Picture 3">
            <a:extLst>
              <a:ext uri="{FF2B5EF4-FFF2-40B4-BE49-F238E27FC236}">
                <a16:creationId xmlns:a16="http://schemas.microsoft.com/office/drawing/2014/main" id="{1C40F00D-E94D-41DE-8CA3-01D862DBCD7A}"/>
              </a:ext>
            </a:extLst>
          </p:cNvPr>
          <p:cNvPicPr>
            <a:picLocks noChangeAspect="1"/>
          </p:cNvPicPr>
          <p:nvPr/>
        </p:nvPicPr>
        <p:blipFill>
          <a:blip r:embed="rId2"/>
          <a:stretch>
            <a:fillRect/>
          </a:stretch>
        </p:blipFill>
        <p:spPr>
          <a:xfrm>
            <a:off x="151541" y="1390513"/>
            <a:ext cx="11538810" cy="4611824"/>
          </a:xfrm>
          <a:prstGeom prst="rect">
            <a:avLst/>
          </a:prstGeom>
        </p:spPr>
      </p:pic>
      <p:sp>
        <p:nvSpPr>
          <p:cNvPr id="5" name="Rectangle 4">
            <a:extLst>
              <a:ext uri="{FF2B5EF4-FFF2-40B4-BE49-F238E27FC236}">
                <a16:creationId xmlns:a16="http://schemas.microsoft.com/office/drawing/2014/main" id="{E6BAA265-C22D-43B4-8AE7-D2484BEE53FD}"/>
              </a:ext>
            </a:extLst>
          </p:cNvPr>
          <p:cNvSpPr/>
          <p:nvPr/>
        </p:nvSpPr>
        <p:spPr>
          <a:xfrm>
            <a:off x="4719863" y="5963103"/>
            <a:ext cx="7900259" cy="369332"/>
          </a:xfrm>
          <a:prstGeom prst="rect">
            <a:avLst/>
          </a:prstGeom>
        </p:spPr>
        <p:txBody>
          <a:bodyPr wrap="square">
            <a:spAutoFit/>
          </a:bodyPr>
          <a:lstStyle/>
          <a:p>
            <a:r>
              <a:rPr lang="en-US" dirty="0"/>
              <a:t>H. Taheri at al., Nature Communications 13 (1), 848 (2022).</a:t>
            </a:r>
          </a:p>
        </p:txBody>
      </p:sp>
      <p:sp>
        <p:nvSpPr>
          <p:cNvPr id="6" name="Content Placeholder 1">
            <a:extLst>
              <a:ext uri="{FF2B5EF4-FFF2-40B4-BE49-F238E27FC236}">
                <a16:creationId xmlns:a16="http://schemas.microsoft.com/office/drawing/2014/main" id="{3C93D531-5108-22DB-EC23-B1C52156FCB7}"/>
              </a:ext>
            </a:extLst>
          </p:cNvPr>
          <p:cNvSpPr txBox="1">
            <a:spLocks/>
          </p:cNvSpPr>
          <p:nvPr/>
        </p:nvSpPr>
        <p:spPr bwMode="auto">
          <a:xfrm>
            <a:off x="151541" y="6002337"/>
            <a:ext cx="5114423" cy="339719"/>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pPr marL="0" indent="0">
              <a:buFontTx/>
              <a:buNone/>
            </a:pPr>
            <a:r>
              <a:rPr lang="en-US" sz="1600" kern="0" dirty="0"/>
              <a:t>The phase noise of the laser beat note is divided!</a:t>
            </a:r>
          </a:p>
        </p:txBody>
      </p:sp>
    </p:spTree>
    <p:extLst>
      <p:ext uri="{BB962C8B-B14F-4D97-AF65-F5344CB8AC3E}">
        <p14:creationId xmlns:p14="http://schemas.microsoft.com/office/powerpoint/2010/main" val="28207992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D815D1-DE91-4E96-AEAC-FD44B9AA13BE}"/>
              </a:ext>
            </a:extLst>
          </p:cNvPr>
          <p:cNvSpPr>
            <a:spLocks noGrp="1"/>
          </p:cNvSpPr>
          <p:nvPr>
            <p:ph type="title"/>
          </p:nvPr>
        </p:nvSpPr>
        <p:spPr/>
        <p:txBody>
          <a:bodyPr/>
          <a:lstStyle/>
          <a:p>
            <a:r>
              <a:rPr lang="en-US" dirty="0"/>
              <a:t>Dichromatically Pumped Kerr Solitons (DTC-like)</a:t>
            </a:r>
          </a:p>
        </p:txBody>
      </p:sp>
      <p:pic>
        <p:nvPicPr>
          <p:cNvPr id="5" name="Picture 4">
            <a:extLst>
              <a:ext uri="{FF2B5EF4-FFF2-40B4-BE49-F238E27FC236}">
                <a16:creationId xmlns:a16="http://schemas.microsoft.com/office/drawing/2014/main" id="{8F3F720F-99DF-4247-8315-22C5AD8A39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9260" y="1309640"/>
            <a:ext cx="7979229" cy="4616964"/>
          </a:xfrm>
          <a:prstGeom prst="rect">
            <a:avLst/>
          </a:prstGeom>
        </p:spPr>
      </p:pic>
      <p:sp>
        <p:nvSpPr>
          <p:cNvPr id="7" name="Rectangle 6">
            <a:extLst>
              <a:ext uri="{FF2B5EF4-FFF2-40B4-BE49-F238E27FC236}">
                <a16:creationId xmlns:a16="http://schemas.microsoft.com/office/drawing/2014/main" id="{3BC06F0A-4838-4D69-9DFA-9D2C2D2ECAC3}"/>
              </a:ext>
            </a:extLst>
          </p:cNvPr>
          <p:cNvSpPr/>
          <p:nvPr/>
        </p:nvSpPr>
        <p:spPr>
          <a:xfrm>
            <a:off x="4700778" y="6023538"/>
            <a:ext cx="6945122" cy="307777"/>
          </a:xfrm>
          <a:prstGeom prst="rect">
            <a:avLst/>
          </a:prstGeom>
        </p:spPr>
        <p:txBody>
          <a:bodyPr wrap="square">
            <a:spAutoFit/>
          </a:bodyPr>
          <a:lstStyle/>
          <a:p>
            <a:r>
              <a:rPr lang="en-US" sz="1400" dirty="0"/>
              <a:t>A. B. Matsko and L. Maleki, Optics Letters 48, 715 (2023)</a:t>
            </a:r>
          </a:p>
        </p:txBody>
      </p:sp>
      <p:sp>
        <p:nvSpPr>
          <p:cNvPr id="2" name="Rectangle 1">
            <a:extLst>
              <a:ext uri="{FF2B5EF4-FFF2-40B4-BE49-F238E27FC236}">
                <a16:creationId xmlns:a16="http://schemas.microsoft.com/office/drawing/2014/main" id="{D8091D85-14E7-C8C9-202F-4EB9CB915328}"/>
              </a:ext>
            </a:extLst>
          </p:cNvPr>
          <p:cNvSpPr/>
          <p:nvPr/>
        </p:nvSpPr>
        <p:spPr>
          <a:xfrm>
            <a:off x="108562" y="904929"/>
            <a:ext cx="11820626" cy="307777"/>
          </a:xfrm>
          <a:prstGeom prst="rect">
            <a:avLst/>
          </a:prstGeom>
        </p:spPr>
        <p:txBody>
          <a:bodyPr wrap="square">
            <a:spAutoFit/>
          </a:bodyPr>
          <a:lstStyle/>
          <a:p>
            <a:r>
              <a:rPr lang="en-US" sz="1400" dirty="0"/>
              <a:t>The main idea is to match the group velocity of the beat note of the two pumps and group velocity of the dissipative soliton</a:t>
            </a:r>
          </a:p>
        </p:txBody>
      </p:sp>
    </p:spTree>
    <p:extLst>
      <p:ext uri="{BB962C8B-B14F-4D97-AF65-F5344CB8AC3E}">
        <p14:creationId xmlns:p14="http://schemas.microsoft.com/office/powerpoint/2010/main" val="35675242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E6EB582-A61E-4D46-95D2-241F734FAAB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4531" y="1256410"/>
            <a:ext cx="6321069" cy="4345180"/>
          </a:xfrm>
        </p:spPr>
      </p:pic>
      <p:sp>
        <p:nvSpPr>
          <p:cNvPr id="3" name="Title 2">
            <a:extLst>
              <a:ext uri="{FF2B5EF4-FFF2-40B4-BE49-F238E27FC236}">
                <a16:creationId xmlns:a16="http://schemas.microsoft.com/office/drawing/2014/main" id="{134A32B8-A153-4EFC-AA14-7D34F8D39D3D}"/>
              </a:ext>
            </a:extLst>
          </p:cNvPr>
          <p:cNvSpPr>
            <a:spLocks noGrp="1"/>
          </p:cNvSpPr>
          <p:nvPr>
            <p:ph type="title"/>
          </p:nvPr>
        </p:nvSpPr>
        <p:spPr/>
        <p:txBody>
          <a:bodyPr/>
          <a:lstStyle/>
          <a:p>
            <a:r>
              <a:rPr lang="en-US" dirty="0"/>
              <a:t>Time Symmetry Breaking in Dual Pumped Systems</a:t>
            </a:r>
          </a:p>
        </p:txBody>
      </p:sp>
      <p:pic>
        <p:nvPicPr>
          <p:cNvPr id="7" name="Picture 6">
            <a:extLst>
              <a:ext uri="{FF2B5EF4-FFF2-40B4-BE49-F238E27FC236}">
                <a16:creationId xmlns:a16="http://schemas.microsoft.com/office/drawing/2014/main" id="{02A8136C-A7E1-4A41-AF0B-D22DCD3354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1231" y="1438178"/>
            <a:ext cx="4911689" cy="3981643"/>
          </a:xfrm>
          <a:prstGeom prst="rect">
            <a:avLst/>
          </a:prstGeom>
        </p:spPr>
      </p:pic>
      <p:sp>
        <p:nvSpPr>
          <p:cNvPr id="8" name="Rectangle 7">
            <a:extLst>
              <a:ext uri="{FF2B5EF4-FFF2-40B4-BE49-F238E27FC236}">
                <a16:creationId xmlns:a16="http://schemas.microsoft.com/office/drawing/2014/main" id="{AC0102F5-7B8A-42D7-8020-099A5AE1C834}"/>
              </a:ext>
            </a:extLst>
          </p:cNvPr>
          <p:cNvSpPr/>
          <p:nvPr/>
        </p:nvSpPr>
        <p:spPr>
          <a:xfrm>
            <a:off x="5577078" y="6053137"/>
            <a:ext cx="6945122" cy="369332"/>
          </a:xfrm>
          <a:prstGeom prst="rect">
            <a:avLst/>
          </a:prstGeom>
        </p:spPr>
        <p:txBody>
          <a:bodyPr wrap="square">
            <a:spAutoFit/>
          </a:bodyPr>
          <a:lstStyle/>
          <a:p>
            <a:r>
              <a:rPr lang="en-US" dirty="0"/>
              <a:t>A. B. Matsko and L. Maleki, Optics Letters 48, 715 (2023)</a:t>
            </a:r>
          </a:p>
        </p:txBody>
      </p:sp>
    </p:spTree>
    <p:extLst>
      <p:ext uri="{BB962C8B-B14F-4D97-AF65-F5344CB8AC3E}">
        <p14:creationId xmlns:p14="http://schemas.microsoft.com/office/powerpoint/2010/main" val="12648464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BC07EE-B581-4718-9E03-163963789CCD}"/>
              </a:ext>
            </a:extLst>
          </p:cNvPr>
          <p:cNvSpPr>
            <a:spLocks noGrp="1"/>
          </p:cNvSpPr>
          <p:nvPr>
            <p:ph idx="1"/>
          </p:nvPr>
        </p:nvSpPr>
        <p:spPr>
          <a:xfrm>
            <a:off x="345018" y="1029424"/>
            <a:ext cx="5750982" cy="5138877"/>
          </a:xfrm>
        </p:spPr>
        <p:txBody>
          <a:bodyPr/>
          <a:lstStyle/>
          <a:p>
            <a:pPr eaLnBrk="1" hangingPunct="1"/>
            <a:r>
              <a:rPr lang="en-US" altLang="en-US" dirty="0"/>
              <a:t>Nan Yu (JPL)</a:t>
            </a:r>
          </a:p>
          <a:p>
            <a:pPr eaLnBrk="1" hangingPunct="1"/>
            <a:r>
              <a:rPr lang="en-US" altLang="en-US" dirty="0"/>
              <a:t>Robert Tjoelker (JPL)</a:t>
            </a:r>
          </a:p>
          <a:p>
            <a:pPr eaLnBrk="1" hangingPunct="1"/>
            <a:r>
              <a:rPr lang="en-US" altLang="en-US" dirty="0"/>
              <a:t>Eric Burt (JPL)</a:t>
            </a:r>
          </a:p>
          <a:p>
            <a:pPr eaLnBrk="1" hangingPunct="1"/>
            <a:r>
              <a:rPr lang="en-US" altLang="en-US" dirty="0"/>
              <a:t>Vladimir Iltchenko (JPL)</a:t>
            </a:r>
          </a:p>
          <a:p>
            <a:pPr eaLnBrk="1" hangingPunct="1"/>
            <a:r>
              <a:rPr lang="en-US" altLang="en-US" dirty="0"/>
              <a:t>Anatoliy Savchenkov (JPL)</a:t>
            </a:r>
          </a:p>
          <a:p>
            <a:pPr eaLnBrk="1" hangingPunct="1"/>
            <a:r>
              <a:rPr lang="en-US" altLang="en-US" dirty="0"/>
              <a:t>Wei Zhang (JPL)</a:t>
            </a:r>
          </a:p>
          <a:p>
            <a:pPr eaLnBrk="1" hangingPunct="1"/>
            <a:r>
              <a:rPr lang="en-US" altLang="en-US" dirty="0"/>
              <a:t>Mahmood Bagheri (JPL)</a:t>
            </a:r>
          </a:p>
          <a:p>
            <a:pPr eaLnBrk="1" hangingPunct="1"/>
            <a:r>
              <a:rPr lang="en-US" altLang="en-US" dirty="0"/>
              <a:t>Siamak Forouhar (JPL)</a:t>
            </a:r>
          </a:p>
          <a:p>
            <a:pPr eaLnBrk="1" hangingPunct="1"/>
            <a:endParaRPr lang="en-US" altLang="en-US" dirty="0"/>
          </a:p>
          <a:p>
            <a:pPr eaLnBrk="1" hangingPunct="1"/>
            <a:r>
              <a:rPr lang="en-US" altLang="en-US" dirty="0"/>
              <a:t>Lute Maleki (</a:t>
            </a:r>
            <a:r>
              <a:rPr lang="en-US" altLang="en-US" dirty="0" err="1"/>
              <a:t>OEwaves</a:t>
            </a:r>
            <a:r>
              <a:rPr lang="en-US" altLang="en-US" dirty="0"/>
              <a:t>)</a:t>
            </a:r>
          </a:p>
          <a:p>
            <a:pPr eaLnBrk="1" hangingPunct="1"/>
            <a:endParaRPr lang="en-US" altLang="en-US" dirty="0"/>
          </a:p>
          <a:p>
            <a:pPr eaLnBrk="1" hangingPunct="1"/>
            <a:r>
              <a:rPr lang="en-US" altLang="en-US" dirty="0"/>
              <a:t>Kerry Vahala (Caltech)</a:t>
            </a:r>
          </a:p>
          <a:p>
            <a:pPr marL="0" indent="0" eaLnBrk="1" hangingPunct="1">
              <a:buNone/>
            </a:pPr>
            <a:endParaRPr lang="en-US" altLang="en-US" dirty="0"/>
          </a:p>
          <a:p>
            <a:pPr eaLnBrk="1" hangingPunct="1"/>
            <a:r>
              <a:rPr lang="en-US" altLang="en-US" dirty="0"/>
              <a:t>Hossein Taheri (UCR)</a:t>
            </a:r>
          </a:p>
          <a:p>
            <a:pPr marL="0" indent="0" eaLnBrk="1" hangingPunct="1">
              <a:buNone/>
            </a:pPr>
            <a:endParaRPr lang="en-US" altLang="en-US" dirty="0"/>
          </a:p>
          <a:p>
            <a:pPr marL="0" indent="0">
              <a:buNone/>
            </a:pPr>
            <a:endParaRPr lang="en-US" dirty="0"/>
          </a:p>
        </p:txBody>
      </p:sp>
      <p:sp>
        <p:nvSpPr>
          <p:cNvPr id="3" name="Title 2">
            <a:extLst>
              <a:ext uri="{FF2B5EF4-FFF2-40B4-BE49-F238E27FC236}">
                <a16:creationId xmlns:a16="http://schemas.microsoft.com/office/drawing/2014/main" id="{95CEC32B-4641-4B8B-8679-F5657572DFF2}"/>
              </a:ext>
            </a:extLst>
          </p:cNvPr>
          <p:cNvSpPr>
            <a:spLocks noGrp="1"/>
          </p:cNvSpPr>
          <p:nvPr>
            <p:ph type="title"/>
          </p:nvPr>
        </p:nvSpPr>
        <p:spPr>
          <a:xfrm>
            <a:off x="618066" y="291652"/>
            <a:ext cx="10515600" cy="390249"/>
          </a:xfrm>
        </p:spPr>
        <p:txBody>
          <a:bodyPr/>
          <a:lstStyle/>
          <a:p>
            <a:r>
              <a:rPr lang="en-US" dirty="0"/>
              <a:t>Thanks to (Recent) Collaborators</a:t>
            </a:r>
          </a:p>
        </p:txBody>
      </p:sp>
      <p:sp>
        <p:nvSpPr>
          <p:cNvPr id="4" name="Content Placeholder 1">
            <a:extLst>
              <a:ext uri="{FF2B5EF4-FFF2-40B4-BE49-F238E27FC236}">
                <a16:creationId xmlns:a16="http://schemas.microsoft.com/office/drawing/2014/main" id="{F963C27A-5A8F-487F-8E18-3BC2ED5527A0}"/>
              </a:ext>
            </a:extLst>
          </p:cNvPr>
          <p:cNvSpPr txBox="1">
            <a:spLocks/>
          </p:cNvSpPr>
          <p:nvPr/>
        </p:nvSpPr>
        <p:spPr bwMode="auto">
          <a:xfrm>
            <a:off x="5689600" y="855663"/>
            <a:ext cx="5988049" cy="54864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87000"/>
              </a:lnSpc>
              <a:spcBef>
                <a:spcPct val="30000"/>
              </a:spcBef>
              <a:spcAft>
                <a:spcPct val="0"/>
              </a:spcAft>
              <a:buSzPct val="100000"/>
              <a:buChar char="•"/>
              <a:defRPr sz="20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8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pPr eaLnBrk="1" hangingPunct="1"/>
            <a:r>
              <a:rPr lang="en-US" altLang="en-US" kern="0" dirty="0"/>
              <a:t>Misha Sumetsky (Aston University)</a:t>
            </a:r>
          </a:p>
          <a:p>
            <a:pPr eaLnBrk="1" hangingPunct="1"/>
            <a:endParaRPr lang="en-US" altLang="en-US" kern="0" dirty="0"/>
          </a:p>
          <a:p>
            <a:pPr eaLnBrk="1" hangingPunct="1"/>
            <a:r>
              <a:rPr lang="en-US" altLang="en-US" kern="0" dirty="0"/>
              <a:t>Scott Papp (NIST)</a:t>
            </a:r>
          </a:p>
          <a:p>
            <a:pPr eaLnBrk="1" hangingPunct="1"/>
            <a:endParaRPr lang="en-US" altLang="en-US" kern="0" dirty="0"/>
          </a:p>
          <a:p>
            <a:pPr eaLnBrk="1" hangingPunct="1"/>
            <a:r>
              <a:rPr lang="en-US" altLang="en-US" kern="0" dirty="0"/>
              <a:t>Chee Wei Wong (UCLA)</a:t>
            </a:r>
          </a:p>
          <a:p>
            <a:pPr marL="0" indent="0" eaLnBrk="1" hangingPunct="1">
              <a:buNone/>
            </a:pPr>
            <a:endParaRPr lang="en-US" altLang="en-US" kern="0" dirty="0"/>
          </a:p>
          <a:p>
            <a:pPr eaLnBrk="1" hangingPunct="1"/>
            <a:r>
              <a:rPr lang="en-US" altLang="en-US" kern="0" dirty="0"/>
              <a:t>Sergey </a:t>
            </a:r>
            <a:r>
              <a:rPr lang="en-US" altLang="en-US" kern="0" dirty="0" err="1"/>
              <a:t>Vyatchanin</a:t>
            </a:r>
            <a:r>
              <a:rPr lang="en-US" altLang="en-US" kern="0" dirty="0"/>
              <a:t> (MSU)</a:t>
            </a:r>
          </a:p>
          <a:p>
            <a:pPr eaLnBrk="1" hangingPunct="1"/>
            <a:endParaRPr lang="en-US" altLang="en-US" kern="0" dirty="0"/>
          </a:p>
          <a:p>
            <a:pPr eaLnBrk="1" hangingPunct="1"/>
            <a:r>
              <a:rPr lang="en-US" altLang="en-US" dirty="0"/>
              <a:t>Tobias Herr (Universität Hamburg)</a:t>
            </a:r>
            <a:endParaRPr lang="en-US" altLang="en-US" kern="0" dirty="0"/>
          </a:p>
          <a:p>
            <a:pPr eaLnBrk="1" hangingPunct="1"/>
            <a:endParaRPr lang="en-US" altLang="en-US" kern="0" dirty="0"/>
          </a:p>
          <a:p>
            <a:pPr eaLnBrk="1" hangingPunct="1"/>
            <a:r>
              <a:rPr lang="en-US" altLang="en-US" dirty="0"/>
              <a:t>Krzysztof Sacha (</a:t>
            </a:r>
            <a:r>
              <a:rPr lang="en-US" altLang="en-US" dirty="0" err="1"/>
              <a:t>Uniwersytet</a:t>
            </a:r>
            <a:r>
              <a:rPr lang="en-US" altLang="en-US" dirty="0"/>
              <a:t> </a:t>
            </a:r>
            <a:r>
              <a:rPr lang="en-US" altLang="en-US" dirty="0" err="1"/>
              <a:t>Jagielloński</a:t>
            </a:r>
            <a:r>
              <a:rPr lang="en-US" altLang="en-US" dirty="0"/>
              <a:t>)</a:t>
            </a:r>
          </a:p>
          <a:p>
            <a:pPr eaLnBrk="1" hangingPunct="1"/>
            <a:endParaRPr lang="en-US" altLang="en-US" kern="0" dirty="0"/>
          </a:p>
          <a:p>
            <a:pPr eaLnBrk="1" hangingPunct="1"/>
            <a:r>
              <a:rPr lang="en-US" altLang="en-US" kern="0" dirty="0"/>
              <a:t>Paolo De Natale (CNR-INO)</a:t>
            </a:r>
          </a:p>
          <a:p>
            <a:pPr eaLnBrk="1" hangingPunct="1"/>
            <a:r>
              <a:rPr lang="en-US" dirty="0"/>
              <a:t>Simone </a:t>
            </a:r>
            <a:r>
              <a:rPr lang="en-US" dirty="0" err="1"/>
              <a:t>Borri</a:t>
            </a:r>
            <a:r>
              <a:rPr lang="en-US" dirty="0"/>
              <a:t> </a:t>
            </a:r>
            <a:r>
              <a:rPr lang="en-US" altLang="en-US" kern="0" dirty="0"/>
              <a:t>(CNR-INO)</a:t>
            </a:r>
            <a:endParaRPr lang="en-US" dirty="0"/>
          </a:p>
          <a:p>
            <a:pPr eaLnBrk="1" hangingPunct="1"/>
            <a:r>
              <a:rPr lang="en-US" dirty="0"/>
              <a:t>Mario </a:t>
            </a:r>
            <a:r>
              <a:rPr lang="en-US" dirty="0" err="1"/>
              <a:t>Siciliani</a:t>
            </a:r>
            <a:r>
              <a:rPr lang="en-US" dirty="0"/>
              <a:t> de </a:t>
            </a:r>
            <a:r>
              <a:rPr lang="en-US" dirty="0" err="1"/>
              <a:t>Cumis</a:t>
            </a:r>
            <a:r>
              <a:rPr lang="en-US" dirty="0"/>
              <a:t> </a:t>
            </a:r>
            <a:r>
              <a:rPr lang="en-US" altLang="en-US" kern="0" dirty="0"/>
              <a:t>(CNR-INO)</a:t>
            </a:r>
          </a:p>
          <a:p>
            <a:pPr eaLnBrk="1" hangingPunct="1"/>
            <a:endParaRPr lang="en-US" altLang="en-US" kern="0" dirty="0"/>
          </a:p>
          <a:p>
            <a:pPr marL="0" indent="0" eaLnBrk="1" hangingPunct="1">
              <a:buNone/>
            </a:pPr>
            <a:r>
              <a:rPr lang="en-US" altLang="en-US" kern="0" dirty="0"/>
              <a:t>                                             and many others</a:t>
            </a:r>
          </a:p>
          <a:p>
            <a:endParaRPr lang="en-US" kern="0" dirty="0"/>
          </a:p>
        </p:txBody>
      </p:sp>
    </p:spTree>
    <p:extLst>
      <p:ext uri="{BB962C8B-B14F-4D97-AF65-F5344CB8AC3E}">
        <p14:creationId xmlns:p14="http://schemas.microsoft.com/office/powerpoint/2010/main" val="2692587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3135D4-F216-00A0-378C-DE3F07320230}"/>
              </a:ext>
            </a:extLst>
          </p:cNvPr>
          <p:cNvSpPr>
            <a:spLocks noGrp="1"/>
          </p:cNvSpPr>
          <p:nvPr>
            <p:ph type="title"/>
          </p:nvPr>
        </p:nvSpPr>
        <p:spPr/>
        <p:txBody>
          <a:bodyPr/>
          <a:lstStyle/>
          <a:p>
            <a:r>
              <a:rPr lang="en-US" dirty="0"/>
              <a:t>Canberra Site a Week Ago</a:t>
            </a:r>
          </a:p>
        </p:txBody>
      </p:sp>
      <p:pic>
        <p:nvPicPr>
          <p:cNvPr id="5" name="Picture 4" descr="A large white satellite dish&#10;&#10;Description automatically generated">
            <a:extLst>
              <a:ext uri="{FF2B5EF4-FFF2-40B4-BE49-F238E27FC236}">
                <a16:creationId xmlns:a16="http://schemas.microsoft.com/office/drawing/2014/main" id="{729F360A-E296-589A-18C5-35F9DC3BB5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72222" y="1592682"/>
            <a:ext cx="5368636" cy="4026477"/>
          </a:xfrm>
          <a:prstGeom prst="rect">
            <a:avLst/>
          </a:prstGeom>
        </p:spPr>
      </p:pic>
      <p:pic>
        <p:nvPicPr>
          <p:cNvPr id="4" name="Picture 3">
            <a:extLst>
              <a:ext uri="{FF2B5EF4-FFF2-40B4-BE49-F238E27FC236}">
                <a16:creationId xmlns:a16="http://schemas.microsoft.com/office/drawing/2014/main" id="{58F1B4E7-B8A1-36F0-43F3-29576E6CB271}"/>
              </a:ext>
            </a:extLst>
          </p:cNvPr>
          <p:cNvPicPr>
            <a:picLocks noChangeAspect="1"/>
          </p:cNvPicPr>
          <p:nvPr/>
        </p:nvPicPr>
        <p:blipFill>
          <a:blip r:embed="rId3"/>
          <a:stretch>
            <a:fillRect/>
          </a:stretch>
        </p:blipFill>
        <p:spPr>
          <a:xfrm>
            <a:off x="6387151" y="921602"/>
            <a:ext cx="4316075" cy="5324282"/>
          </a:xfrm>
          <a:prstGeom prst="rect">
            <a:avLst/>
          </a:prstGeom>
        </p:spPr>
      </p:pic>
    </p:spTree>
    <p:extLst>
      <p:ext uri="{BB962C8B-B14F-4D97-AF65-F5344CB8AC3E}">
        <p14:creationId xmlns:p14="http://schemas.microsoft.com/office/powerpoint/2010/main" val="841275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349C52D-5362-4DDE-87AE-6C96D79AB030}"/>
              </a:ext>
            </a:extLst>
          </p:cNvPr>
          <p:cNvSpPr>
            <a:spLocks noGrp="1"/>
          </p:cNvSpPr>
          <p:nvPr>
            <p:ph idx="1"/>
          </p:nvPr>
        </p:nvSpPr>
        <p:spPr/>
        <p:txBody>
          <a:bodyPr/>
          <a:lstStyle/>
          <a:p>
            <a:r>
              <a:rPr lang="en-US" dirty="0"/>
              <a:t>JPL/Caltech</a:t>
            </a:r>
          </a:p>
          <a:p>
            <a:r>
              <a:rPr lang="en-US" dirty="0"/>
              <a:t>NASA</a:t>
            </a:r>
          </a:p>
          <a:p>
            <a:r>
              <a:rPr lang="en-US" dirty="0"/>
              <a:t>DARPA</a:t>
            </a:r>
          </a:p>
          <a:p>
            <a:r>
              <a:rPr lang="en-US" dirty="0"/>
              <a:t>ONR</a:t>
            </a:r>
          </a:p>
          <a:p>
            <a:r>
              <a:rPr lang="en-US" dirty="0"/>
              <a:t>AFOSR/AFRL</a:t>
            </a:r>
          </a:p>
          <a:p>
            <a:r>
              <a:rPr lang="en-US" dirty="0"/>
              <a:t>NRO</a:t>
            </a:r>
          </a:p>
        </p:txBody>
      </p:sp>
      <p:sp>
        <p:nvSpPr>
          <p:cNvPr id="3" name="Title 2">
            <a:extLst>
              <a:ext uri="{FF2B5EF4-FFF2-40B4-BE49-F238E27FC236}">
                <a16:creationId xmlns:a16="http://schemas.microsoft.com/office/drawing/2014/main" id="{2319D56C-A7B1-47C2-AE62-E293BB40B583}"/>
              </a:ext>
            </a:extLst>
          </p:cNvPr>
          <p:cNvSpPr>
            <a:spLocks noGrp="1"/>
          </p:cNvSpPr>
          <p:nvPr>
            <p:ph type="title"/>
          </p:nvPr>
        </p:nvSpPr>
        <p:spPr/>
        <p:txBody>
          <a:bodyPr/>
          <a:lstStyle/>
          <a:p>
            <a:r>
              <a:rPr lang="en-US" dirty="0"/>
              <a:t>Thanks for Support</a:t>
            </a:r>
          </a:p>
        </p:txBody>
      </p:sp>
    </p:spTree>
    <p:extLst>
      <p:ext uri="{BB962C8B-B14F-4D97-AF65-F5344CB8AC3E}">
        <p14:creationId xmlns:p14="http://schemas.microsoft.com/office/powerpoint/2010/main" val="990629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ADD8342-0422-4F64-8404-8B630640AF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4127" y="2184400"/>
            <a:ext cx="3509373" cy="4051299"/>
          </a:xfrm>
          <a:prstGeom prst="rect">
            <a:avLst/>
          </a:prstGeom>
        </p:spPr>
      </p:pic>
      <p:sp>
        <p:nvSpPr>
          <p:cNvPr id="2" name="Content Placeholder 1">
            <a:extLst>
              <a:ext uri="{FF2B5EF4-FFF2-40B4-BE49-F238E27FC236}">
                <a16:creationId xmlns:a16="http://schemas.microsoft.com/office/drawing/2014/main" id="{D92CD3CA-C1F3-4BB3-AA91-AF4A0F947349}"/>
              </a:ext>
            </a:extLst>
          </p:cNvPr>
          <p:cNvSpPr>
            <a:spLocks noGrp="1"/>
          </p:cNvSpPr>
          <p:nvPr>
            <p:ph idx="1"/>
          </p:nvPr>
        </p:nvSpPr>
        <p:spPr>
          <a:xfrm>
            <a:off x="514351" y="855663"/>
            <a:ext cx="11176000" cy="1328737"/>
          </a:xfrm>
        </p:spPr>
        <p:txBody>
          <a:bodyPr/>
          <a:lstStyle/>
          <a:p>
            <a:r>
              <a:rPr lang="en-US" sz="1800" b="0" dirty="0"/>
              <a:t>JPL time and frequency group was the first one to utilize optical fibers for time and frequency transfer [G. Lutes, “Experimental optical fiber communications link,” TDA Prog. report 42-59 (Jet Propulsion Laboratory, 1980), pp. 77–85]</a:t>
            </a:r>
          </a:p>
          <a:p>
            <a:r>
              <a:rPr lang="en-US" sz="1800" b="0" dirty="0"/>
              <a:t>Stability of existing links is better than the stability of a maser.</a:t>
            </a:r>
          </a:p>
        </p:txBody>
      </p:sp>
      <p:sp>
        <p:nvSpPr>
          <p:cNvPr id="3" name="Title 2">
            <a:extLst>
              <a:ext uri="{FF2B5EF4-FFF2-40B4-BE49-F238E27FC236}">
                <a16:creationId xmlns:a16="http://schemas.microsoft.com/office/drawing/2014/main" id="{3C37C0A4-167C-422A-AC37-2F7335C81771}"/>
              </a:ext>
            </a:extLst>
          </p:cNvPr>
          <p:cNvSpPr>
            <a:spLocks noGrp="1"/>
          </p:cNvSpPr>
          <p:nvPr>
            <p:ph type="title"/>
          </p:nvPr>
        </p:nvSpPr>
        <p:spPr/>
        <p:txBody>
          <a:bodyPr/>
          <a:lstStyle/>
          <a:p>
            <a:r>
              <a:rPr lang="en-US" dirty="0"/>
              <a:t>DSN Low Loss Photonics Links</a:t>
            </a:r>
          </a:p>
        </p:txBody>
      </p:sp>
      <p:pic>
        <p:nvPicPr>
          <p:cNvPr id="5" name="Picture 4">
            <a:extLst>
              <a:ext uri="{FF2B5EF4-FFF2-40B4-BE49-F238E27FC236}">
                <a16:creationId xmlns:a16="http://schemas.microsoft.com/office/drawing/2014/main" id="{D63E5D0F-8A17-4032-9C57-2FE061976D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351" y="2159000"/>
            <a:ext cx="5676900" cy="4234274"/>
          </a:xfrm>
          <a:prstGeom prst="rect">
            <a:avLst/>
          </a:prstGeom>
        </p:spPr>
      </p:pic>
      <p:pic>
        <p:nvPicPr>
          <p:cNvPr id="6" name="Picture 5">
            <a:extLst>
              <a:ext uri="{FF2B5EF4-FFF2-40B4-BE49-F238E27FC236}">
                <a16:creationId xmlns:a16="http://schemas.microsoft.com/office/drawing/2014/main" id="{F8B0F27C-2185-41B5-9579-F605DF2C9B42}"/>
              </a:ext>
            </a:extLst>
          </p:cNvPr>
          <p:cNvPicPr>
            <a:picLocks noChangeAspect="1"/>
          </p:cNvPicPr>
          <p:nvPr/>
        </p:nvPicPr>
        <p:blipFill>
          <a:blip r:embed="rId4"/>
          <a:stretch>
            <a:fillRect/>
          </a:stretch>
        </p:blipFill>
        <p:spPr>
          <a:xfrm>
            <a:off x="9105604" y="3994838"/>
            <a:ext cx="3014385" cy="1618562"/>
          </a:xfrm>
          <a:prstGeom prst="rect">
            <a:avLst/>
          </a:prstGeom>
        </p:spPr>
      </p:pic>
      <p:sp>
        <p:nvSpPr>
          <p:cNvPr id="9" name="Rectangle 8">
            <a:extLst>
              <a:ext uri="{FF2B5EF4-FFF2-40B4-BE49-F238E27FC236}">
                <a16:creationId xmlns:a16="http://schemas.microsoft.com/office/drawing/2014/main" id="{92984598-52DD-4BFC-97EE-C044E5C54E57}"/>
              </a:ext>
            </a:extLst>
          </p:cNvPr>
          <p:cNvSpPr/>
          <p:nvPr/>
        </p:nvSpPr>
        <p:spPr>
          <a:xfrm>
            <a:off x="10262681" y="5804812"/>
            <a:ext cx="1818126" cy="430887"/>
          </a:xfrm>
          <a:prstGeom prst="rect">
            <a:avLst/>
          </a:prstGeom>
        </p:spPr>
        <p:txBody>
          <a:bodyPr wrap="none">
            <a:spAutoFit/>
          </a:bodyPr>
          <a:lstStyle/>
          <a:p>
            <a:r>
              <a:rPr lang="en-US" sz="1100" dirty="0"/>
              <a:t>Appl. Opt. Vol. 60, No. 12 </a:t>
            </a:r>
          </a:p>
          <a:p>
            <a:r>
              <a:rPr lang="en-US" sz="1100" dirty="0"/>
              <a:t>/ 20 April 2021 / p. 3487</a:t>
            </a:r>
          </a:p>
        </p:txBody>
      </p:sp>
      <p:sp>
        <p:nvSpPr>
          <p:cNvPr id="4" name="TextBox 3">
            <a:extLst>
              <a:ext uri="{FF2B5EF4-FFF2-40B4-BE49-F238E27FC236}">
                <a16:creationId xmlns:a16="http://schemas.microsoft.com/office/drawing/2014/main" id="{2BAC91D6-565B-2958-D972-D18D5D13C930}"/>
              </a:ext>
            </a:extLst>
          </p:cNvPr>
          <p:cNvSpPr txBox="1"/>
          <p:nvPr/>
        </p:nvSpPr>
        <p:spPr>
          <a:xfrm>
            <a:off x="1552016" y="3429000"/>
            <a:ext cx="922047" cy="369332"/>
          </a:xfrm>
          <a:prstGeom prst="rect">
            <a:avLst/>
          </a:prstGeom>
          <a:noFill/>
        </p:spPr>
        <p:txBody>
          <a:bodyPr wrap="none" rtlCol="0">
            <a:spAutoFit/>
          </a:bodyPr>
          <a:lstStyle/>
          <a:p>
            <a:r>
              <a:rPr lang="en-US" dirty="0">
                <a:latin typeface="Symbol" panose="05050102010706020507" pitchFamily="18" charset="2"/>
              </a:rPr>
              <a:t>D</a:t>
            </a:r>
            <a:r>
              <a:rPr lang="en-US" dirty="0"/>
              <a:t>T=2C</a:t>
            </a:r>
          </a:p>
        </p:txBody>
      </p:sp>
      <p:sp>
        <p:nvSpPr>
          <p:cNvPr id="7" name="TextBox 6">
            <a:extLst>
              <a:ext uri="{FF2B5EF4-FFF2-40B4-BE49-F238E27FC236}">
                <a16:creationId xmlns:a16="http://schemas.microsoft.com/office/drawing/2014/main" id="{8570EF93-FA1A-799C-2462-24FDDC766EBD}"/>
              </a:ext>
            </a:extLst>
          </p:cNvPr>
          <p:cNvSpPr txBox="1"/>
          <p:nvPr/>
        </p:nvSpPr>
        <p:spPr>
          <a:xfrm>
            <a:off x="1509816" y="5423856"/>
            <a:ext cx="1024640" cy="369332"/>
          </a:xfrm>
          <a:prstGeom prst="rect">
            <a:avLst/>
          </a:prstGeom>
          <a:noFill/>
        </p:spPr>
        <p:txBody>
          <a:bodyPr wrap="none" rtlCol="0">
            <a:spAutoFit/>
          </a:bodyPr>
          <a:lstStyle/>
          <a:p>
            <a:r>
              <a:rPr lang="en-US" dirty="0">
                <a:latin typeface="Symbol" panose="05050102010706020507" pitchFamily="18" charset="2"/>
              </a:rPr>
              <a:t>D</a:t>
            </a:r>
            <a:r>
              <a:rPr lang="en-US" dirty="0"/>
              <a:t>T=15C</a:t>
            </a:r>
          </a:p>
        </p:txBody>
      </p:sp>
    </p:spTree>
    <p:extLst>
      <p:ext uri="{BB962C8B-B14F-4D97-AF65-F5344CB8AC3E}">
        <p14:creationId xmlns:p14="http://schemas.microsoft.com/office/powerpoint/2010/main" val="331190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E71782-5A6B-437E-BBA5-7D9129B78120}"/>
              </a:ext>
            </a:extLst>
          </p:cNvPr>
          <p:cNvSpPr>
            <a:spLocks noGrp="1"/>
          </p:cNvSpPr>
          <p:nvPr>
            <p:ph type="title"/>
          </p:nvPr>
        </p:nvSpPr>
        <p:spPr/>
        <p:txBody>
          <a:bodyPr/>
          <a:lstStyle/>
          <a:p>
            <a:r>
              <a:rPr lang="en-US" dirty="0"/>
              <a:t>More than 20 years history of Mercury Ion Clock development</a:t>
            </a:r>
          </a:p>
        </p:txBody>
      </p:sp>
      <p:sp>
        <p:nvSpPr>
          <p:cNvPr id="4" name="Content Placeholder 1">
            <a:extLst>
              <a:ext uri="{FF2B5EF4-FFF2-40B4-BE49-F238E27FC236}">
                <a16:creationId xmlns:a16="http://schemas.microsoft.com/office/drawing/2014/main" id="{9927B5D2-B6AB-46A9-A042-C7B4254067DE}"/>
              </a:ext>
            </a:extLst>
          </p:cNvPr>
          <p:cNvSpPr>
            <a:spLocks noGrp="1"/>
          </p:cNvSpPr>
          <p:nvPr>
            <p:ph idx="1"/>
          </p:nvPr>
        </p:nvSpPr>
        <p:spPr>
          <a:xfrm>
            <a:off x="111732" y="924157"/>
            <a:ext cx="8553450" cy="4895613"/>
          </a:xfrm>
        </p:spPr>
        <p:txBody>
          <a:bodyPr/>
          <a:lstStyle/>
          <a:p>
            <a:pPr marL="187325" indent="0">
              <a:buNone/>
            </a:pPr>
            <a:r>
              <a:rPr lang="en-US" dirty="0"/>
              <a:t>Many people have been involved</a:t>
            </a:r>
          </a:p>
          <a:p>
            <a:pPr marL="187325" indent="0">
              <a:buNone/>
            </a:pPr>
            <a:endParaRPr lang="en-US" b="0" dirty="0"/>
          </a:p>
          <a:p>
            <a:pPr marL="187325" indent="0">
              <a:buNone/>
            </a:pPr>
            <a:r>
              <a:rPr lang="en-US" b="0" dirty="0"/>
              <a:t>Achievable Stability:</a:t>
            </a:r>
          </a:p>
          <a:p>
            <a:endParaRPr lang="en-US" b="0" dirty="0"/>
          </a:p>
          <a:p>
            <a:r>
              <a:rPr lang="en-US" dirty="0"/>
              <a:t>Local Oscillator (&lt; 10s)</a:t>
            </a:r>
            <a:r>
              <a:rPr lang="en-US" b="0" dirty="0"/>
              <a:t> </a:t>
            </a:r>
          </a:p>
          <a:p>
            <a:endParaRPr lang="en-US" b="0" dirty="0"/>
          </a:p>
          <a:p>
            <a:r>
              <a:rPr lang="en-US" b="0" dirty="0"/>
              <a:t>SNR*</a:t>
            </a:r>
            <a:r>
              <a:rPr lang="en-US" dirty="0"/>
              <a:t>Q</a:t>
            </a:r>
            <a:r>
              <a:rPr lang="en-US" b="0" dirty="0"/>
              <a:t>  (~10s to 1 day) </a:t>
            </a:r>
          </a:p>
          <a:p>
            <a:endParaRPr lang="en-US" b="0" dirty="0"/>
          </a:p>
          <a:p>
            <a:r>
              <a:rPr lang="en-US" b="0" dirty="0"/>
              <a:t>Systematic offsets/environment (&gt; 1 day)</a:t>
            </a:r>
          </a:p>
          <a:p>
            <a:pPr lvl="1"/>
            <a:r>
              <a:rPr lang="en-US" b="0" dirty="0"/>
              <a:t>Magnetic Shifts</a:t>
            </a:r>
          </a:p>
          <a:p>
            <a:pPr lvl="1"/>
            <a:r>
              <a:rPr lang="en-US" b="0" dirty="0"/>
              <a:t>Number (Doppler Shifts) – QP only</a:t>
            </a:r>
          </a:p>
          <a:p>
            <a:pPr lvl="1"/>
            <a:r>
              <a:rPr lang="en-US" b="0" dirty="0"/>
              <a:t>Collision Shifts</a:t>
            </a:r>
          </a:p>
          <a:p>
            <a:pPr lvl="1"/>
            <a:r>
              <a:rPr lang="en-US" b="0" dirty="0"/>
              <a:t>Light Shifts – QP only</a:t>
            </a:r>
          </a:p>
          <a:p>
            <a:pPr marL="457200" lvl="1" indent="0">
              <a:buNone/>
            </a:pPr>
            <a:r>
              <a:rPr lang="en-US" dirty="0"/>
              <a:t>Please note that Q is important here</a:t>
            </a:r>
          </a:p>
          <a:p>
            <a:endParaRPr lang="en-US" dirty="0"/>
          </a:p>
          <a:p>
            <a:endParaRPr lang="en-US" dirty="0"/>
          </a:p>
          <a:p>
            <a:pPr marL="187325" indent="0">
              <a:buNone/>
            </a:pPr>
            <a:endParaRPr lang="en-US" dirty="0"/>
          </a:p>
          <a:p>
            <a:endParaRPr lang="en-US" dirty="0"/>
          </a:p>
          <a:p>
            <a:pPr marL="187325" indent="0">
              <a:buNone/>
            </a:pPr>
            <a:endParaRPr lang="en-US" dirty="0"/>
          </a:p>
          <a:p>
            <a:endParaRPr lang="en-US" dirty="0"/>
          </a:p>
          <a:p>
            <a:endParaRPr lang="en-US" dirty="0"/>
          </a:p>
        </p:txBody>
      </p:sp>
      <p:grpSp>
        <p:nvGrpSpPr>
          <p:cNvPr id="5" name="Group 4">
            <a:extLst>
              <a:ext uri="{FF2B5EF4-FFF2-40B4-BE49-F238E27FC236}">
                <a16:creationId xmlns:a16="http://schemas.microsoft.com/office/drawing/2014/main" id="{B0668DC4-3855-49A3-AA2A-7ED0A2AFCD76}"/>
              </a:ext>
            </a:extLst>
          </p:cNvPr>
          <p:cNvGrpSpPr/>
          <p:nvPr/>
        </p:nvGrpSpPr>
        <p:grpSpPr>
          <a:xfrm>
            <a:off x="5976565" y="2675124"/>
            <a:ext cx="5377235" cy="3642549"/>
            <a:chOff x="3867718" y="1419076"/>
            <a:chExt cx="3929974" cy="2837372"/>
          </a:xfrm>
        </p:grpSpPr>
        <p:pic>
          <p:nvPicPr>
            <p:cNvPr id="6" name="Picture 5">
              <a:extLst>
                <a:ext uri="{FF2B5EF4-FFF2-40B4-BE49-F238E27FC236}">
                  <a16:creationId xmlns:a16="http://schemas.microsoft.com/office/drawing/2014/main" id="{96FAF215-407D-4DBD-A204-95EF52589B3F}"/>
                </a:ext>
              </a:extLst>
            </p:cNvPr>
            <p:cNvPicPr>
              <a:picLocks noChangeAspect="1"/>
            </p:cNvPicPr>
            <p:nvPr/>
          </p:nvPicPr>
          <p:blipFill>
            <a:blip r:embed="rId2"/>
            <a:stretch>
              <a:fillRect/>
            </a:stretch>
          </p:blipFill>
          <p:spPr>
            <a:xfrm>
              <a:off x="3867718" y="1419076"/>
              <a:ext cx="3929974" cy="2837372"/>
            </a:xfrm>
            <a:prstGeom prst="rect">
              <a:avLst/>
            </a:prstGeom>
          </p:spPr>
        </p:pic>
        <p:sp>
          <p:nvSpPr>
            <p:cNvPr id="7" name="Freeform 7">
              <a:extLst>
                <a:ext uri="{FF2B5EF4-FFF2-40B4-BE49-F238E27FC236}">
                  <a16:creationId xmlns:a16="http://schemas.microsoft.com/office/drawing/2014/main" id="{FE6644F6-B587-495C-A825-CDA02ED34E3D}"/>
                </a:ext>
              </a:extLst>
            </p:cNvPr>
            <p:cNvSpPr/>
            <p:nvPr/>
          </p:nvSpPr>
          <p:spPr bwMode="auto">
            <a:xfrm>
              <a:off x="4613031" y="1643144"/>
              <a:ext cx="1565031" cy="414256"/>
            </a:xfrm>
            <a:custGeom>
              <a:avLst/>
              <a:gdLst>
                <a:gd name="connsiteX0" fmla="*/ 0 w 1565031"/>
                <a:gd name="connsiteY0" fmla="*/ 414256 h 414256"/>
                <a:gd name="connsiteX1" fmla="*/ 1008184 w 1565031"/>
                <a:gd name="connsiteY1" fmla="*/ 379087 h 414256"/>
                <a:gd name="connsiteX2" fmla="*/ 1506415 w 1565031"/>
                <a:gd name="connsiteY2" fmla="*/ 44979 h 414256"/>
                <a:gd name="connsiteX3" fmla="*/ 1541584 w 1565031"/>
                <a:gd name="connsiteY3" fmla="*/ 3948 h 414256"/>
                <a:gd name="connsiteX4" fmla="*/ 1565031 w 1565031"/>
                <a:gd name="connsiteY4" fmla="*/ 3948 h 414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031" h="414256">
                  <a:moveTo>
                    <a:pt x="0" y="414256"/>
                  </a:moveTo>
                  <a:lnTo>
                    <a:pt x="1008184" y="379087"/>
                  </a:lnTo>
                  <a:cubicBezTo>
                    <a:pt x="1259253" y="317541"/>
                    <a:pt x="1417515" y="107502"/>
                    <a:pt x="1506415" y="44979"/>
                  </a:cubicBezTo>
                  <a:cubicBezTo>
                    <a:pt x="1595315" y="-17544"/>
                    <a:pt x="1531815" y="10786"/>
                    <a:pt x="1541584" y="3948"/>
                  </a:cubicBezTo>
                  <a:cubicBezTo>
                    <a:pt x="1551353" y="-2891"/>
                    <a:pt x="1558192" y="528"/>
                    <a:pt x="1565031" y="3948"/>
                  </a:cubicBezTo>
                </a:path>
              </a:pathLst>
            </a:custGeom>
            <a:noFill/>
            <a:ln w="222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cxnSp>
          <p:nvCxnSpPr>
            <p:cNvPr id="8" name="Straight Connector 7">
              <a:extLst>
                <a:ext uri="{FF2B5EF4-FFF2-40B4-BE49-F238E27FC236}">
                  <a16:creationId xmlns:a16="http://schemas.microsoft.com/office/drawing/2014/main" id="{DF32957E-4026-4631-AC56-D38174346021}"/>
                </a:ext>
              </a:extLst>
            </p:cNvPr>
            <p:cNvCxnSpPr/>
            <p:nvPr/>
          </p:nvCxnSpPr>
          <p:spPr bwMode="auto">
            <a:xfrm>
              <a:off x="5536019" y="1516912"/>
              <a:ext cx="893134" cy="540488"/>
            </a:xfrm>
            <a:prstGeom prst="line">
              <a:avLst/>
            </a:prstGeom>
            <a:blipFill dpi="0" rotWithShape="0">
              <a:blip r:embed="rId3"/>
              <a:srcRect/>
              <a:tile tx="0" ty="0" sx="100000" sy="100000" flip="none" algn="tl"/>
            </a:blipFill>
            <a:ln w="22225" cap="flat" cmpd="sng" algn="ctr">
              <a:solidFill>
                <a:srgbClr val="000000"/>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9" name="Rectangle 8">
            <a:extLst>
              <a:ext uri="{FF2B5EF4-FFF2-40B4-BE49-F238E27FC236}">
                <a16:creationId xmlns:a16="http://schemas.microsoft.com/office/drawing/2014/main" id="{25B6FEAB-23DB-4013-A17F-CA8E2A0C378B}"/>
              </a:ext>
            </a:extLst>
          </p:cNvPr>
          <p:cNvSpPr/>
          <p:nvPr/>
        </p:nvSpPr>
        <p:spPr>
          <a:xfrm>
            <a:off x="182483" y="5760647"/>
            <a:ext cx="5913517" cy="523220"/>
          </a:xfrm>
          <a:prstGeom prst="rect">
            <a:avLst/>
          </a:prstGeom>
        </p:spPr>
        <p:txBody>
          <a:bodyPr wrap="square">
            <a:spAutoFit/>
          </a:bodyPr>
          <a:lstStyle/>
          <a:p>
            <a:pPr algn="l"/>
            <a:r>
              <a:rPr lang="en-US" sz="1400" dirty="0"/>
              <a:t>Mercury Ion Clock for a NASA Technology Demonstration Mission;</a:t>
            </a:r>
          </a:p>
          <a:p>
            <a:pPr algn="l"/>
            <a:r>
              <a:rPr lang="en-US" sz="1400" dirty="0"/>
              <a:t>IEEE UFFC Transactions, Vol. 63, No.7, July 2016.</a:t>
            </a:r>
          </a:p>
        </p:txBody>
      </p:sp>
      <p:pic>
        <p:nvPicPr>
          <p:cNvPr id="10" name="Picture 9">
            <a:extLst>
              <a:ext uri="{FF2B5EF4-FFF2-40B4-BE49-F238E27FC236}">
                <a16:creationId xmlns:a16="http://schemas.microsoft.com/office/drawing/2014/main" id="{A619704C-4E2B-428C-9D82-BD3409DBA97B}"/>
              </a:ext>
            </a:extLst>
          </p:cNvPr>
          <p:cNvPicPr>
            <a:picLocks noChangeAspect="1"/>
          </p:cNvPicPr>
          <p:nvPr/>
        </p:nvPicPr>
        <p:blipFill>
          <a:blip r:embed="rId4"/>
          <a:stretch>
            <a:fillRect/>
          </a:stretch>
        </p:blipFill>
        <p:spPr>
          <a:xfrm>
            <a:off x="3703813" y="1226039"/>
            <a:ext cx="4265343" cy="1389961"/>
          </a:xfrm>
          <a:prstGeom prst="rect">
            <a:avLst/>
          </a:prstGeom>
        </p:spPr>
      </p:pic>
      <p:pic>
        <p:nvPicPr>
          <p:cNvPr id="11" name="Picture 10">
            <a:extLst>
              <a:ext uri="{FF2B5EF4-FFF2-40B4-BE49-F238E27FC236}">
                <a16:creationId xmlns:a16="http://schemas.microsoft.com/office/drawing/2014/main" id="{3A914842-73A9-4A93-98A1-23A1BBE3C0BE}"/>
              </a:ext>
            </a:extLst>
          </p:cNvPr>
          <p:cNvPicPr>
            <a:picLocks noChangeAspect="1"/>
          </p:cNvPicPr>
          <p:nvPr/>
        </p:nvPicPr>
        <p:blipFill>
          <a:blip r:embed="rId5"/>
          <a:stretch>
            <a:fillRect/>
          </a:stretch>
        </p:blipFill>
        <p:spPr>
          <a:xfrm>
            <a:off x="7969156" y="837308"/>
            <a:ext cx="2869337" cy="1837816"/>
          </a:xfrm>
          <a:prstGeom prst="rect">
            <a:avLst/>
          </a:prstGeom>
        </p:spPr>
      </p:pic>
    </p:spTree>
    <p:extLst>
      <p:ext uri="{BB962C8B-B14F-4D97-AF65-F5344CB8AC3E}">
        <p14:creationId xmlns:p14="http://schemas.microsoft.com/office/powerpoint/2010/main" val="1529436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23C358-F884-4559-B6F2-94321E7F16E1}"/>
              </a:ext>
            </a:extLst>
          </p:cNvPr>
          <p:cNvSpPr>
            <a:spLocks noGrp="1"/>
          </p:cNvSpPr>
          <p:nvPr>
            <p:ph type="title"/>
          </p:nvPr>
        </p:nvSpPr>
        <p:spPr/>
        <p:txBody>
          <a:bodyPr/>
          <a:lstStyle/>
          <a:p>
            <a:r>
              <a:rPr lang="en-US" dirty="0"/>
              <a:t>Development of </a:t>
            </a:r>
            <a:r>
              <a:rPr lang="en-US" dirty="0" err="1"/>
              <a:t>Ultrastable</a:t>
            </a:r>
            <a:r>
              <a:rPr lang="en-US" dirty="0"/>
              <a:t> Fabry-Perot Cavities</a:t>
            </a:r>
          </a:p>
        </p:txBody>
      </p:sp>
      <p:sp>
        <p:nvSpPr>
          <p:cNvPr id="4" name="Text Placeholder 1">
            <a:extLst>
              <a:ext uri="{FF2B5EF4-FFF2-40B4-BE49-F238E27FC236}">
                <a16:creationId xmlns:a16="http://schemas.microsoft.com/office/drawing/2014/main" id="{933DF931-1D2D-4E17-8867-4DC24F92CFD2}"/>
              </a:ext>
            </a:extLst>
          </p:cNvPr>
          <p:cNvSpPr txBox="1">
            <a:spLocks/>
          </p:cNvSpPr>
          <p:nvPr/>
        </p:nvSpPr>
        <p:spPr>
          <a:xfrm>
            <a:off x="456228" y="1256899"/>
            <a:ext cx="5998564" cy="829284"/>
          </a:xfrm>
          <a:prstGeom prst="rect">
            <a:avLst/>
          </a:prstGeom>
        </p:spPr>
        <p:txBody>
          <a:bodyPr/>
          <a:lstStyle>
            <a:lvl1pPr marL="285750" indent="-285750" algn="l" rtl="0" eaLnBrk="0" fontAlgn="base" hangingPunct="0">
              <a:lnSpc>
                <a:spcPct val="87000"/>
              </a:lnSpc>
              <a:spcBef>
                <a:spcPct val="30000"/>
              </a:spcBef>
              <a:spcAft>
                <a:spcPct val="0"/>
              </a:spcAft>
              <a:buSzPct val="100000"/>
              <a:buChar char="•"/>
              <a:defRPr sz="1600" b="1">
                <a:solidFill>
                  <a:schemeClr val="tx1"/>
                </a:solidFill>
                <a:latin typeface="+mn-lt"/>
                <a:ea typeface="ＭＳ Ｐゴシック" pitchFamily="-106" charset="-128"/>
                <a:cs typeface="+mn-cs"/>
              </a:defRPr>
            </a:lvl1pPr>
            <a:lvl2pPr marL="685800" indent="-228600" algn="l" rtl="0" eaLnBrk="0" fontAlgn="base" hangingPunct="0">
              <a:lnSpc>
                <a:spcPct val="87000"/>
              </a:lnSpc>
              <a:spcBef>
                <a:spcPct val="30000"/>
              </a:spcBef>
              <a:spcAft>
                <a:spcPct val="0"/>
              </a:spcAft>
              <a:buSzPct val="100000"/>
              <a:buChar char="–"/>
              <a:defRPr sz="1400" b="1">
                <a:solidFill>
                  <a:schemeClr val="tx1"/>
                </a:solidFill>
                <a:latin typeface="+mn-lt"/>
                <a:ea typeface="ＭＳ Ｐゴシック" pitchFamily="-110" charset="-128"/>
              </a:defRPr>
            </a:lvl2pPr>
            <a:lvl3pPr marL="1143000" indent="-22860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3pPr>
            <a:lvl4pPr marL="1543050" indent="-17145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4pPr>
            <a:lvl5pPr marL="2000250" indent="-171450" algn="l" rtl="0" eaLnBrk="0" fontAlgn="base" hangingPunct="0">
              <a:lnSpc>
                <a:spcPct val="87000"/>
              </a:lnSpc>
              <a:spcBef>
                <a:spcPct val="30000"/>
              </a:spcBef>
              <a:spcAft>
                <a:spcPct val="0"/>
              </a:spcAft>
              <a:buSzPct val="100000"/>
              <a:buChar char="–"/>
              <a:defRPr sz="1200" b="1">
                <a:solidFill>
                  <a:schemeClr val="tx1"/>
                </a:solidFill>
                <a:latin typeface="+mn-lt"/>
                <a:ea typeface="ＭＳ Ｐゴシック" pitchFamily="-110" charset="-128"/>
              </a:defRPr>
            </a:lvl5pPr>
            <a:lvl6pPr marL="2457450" indent="-171450" algn="l" rtl="0" fontAlgn="base">
              <a:lnSpc>
                <a:spcPct val="87000"/>
              </a:lnSpc>
              <a:spcBef>
                <a:spcPct val="30000"/>
              </a:spcBef>
              <a:spcAft>
                <a:spcPct val="0"/>
              </a:spcAft>
              <a:buSzPct val="100000"/>
              <a:buChar char="–"/>
              <a:defRPr sz="1200" b="1">
                <a:solidFill>
                  <a:schemeClr val="tx1"/>
                </a:solidFill>
                <a:latin typeface="+mn-lt"/>
              </a:defRPr>
            </a:lvl6pPr>
            <a:lvl7pPr marL="2914650" indent="-171450" algn="l" rtl="0" fontAlgn="base">
              <a:lnSpc>
                <a:spcPct val="87000"/>
              </a:lnSpc>
              <a:spcBef>
                <a:spcPct val="30000"/>
              </a:spcBef>
              <a:spcAft>
                <a:spcPct val="0"/>
              </a:spcAft>
              <a:buSzPct val="100000"/>
              <a:buChar char="–"/>
              <a:defRPr sz="1200" b="1">
                <a:solidFill>
                  <a:schemeClr val="tx1"/>
                </a:solidFill>
                <a:latin typeface="+mn-lt"/>
              </a:defRPr>
            </a:lvl7pPr>
            <a:lvl8pPr marL="3371850" indent="-171450" algn="l" rtl="0" fontAlgn="base">
              <a:lnSpc>
                <a:spcPct val="87000"/>
              </a:lnSpc>
              <a:spcBef>
                <a:spcPct val="30000"/>
              </a:spcBef>
              <a:spcAft>
                <a:spcPct val="0"/>
              </a:spcAft>
              <a:buSzPct val="100000"/>
              <a:buChar char="–"/>
              <a:defRPr sz="1200" b="1">
                <a:solidFill>
                  <a:schemeClr val="tx1"/>
                </a:solidFill>
                <a:latin typeface="+mn-lt"/>
              </a:defRPr>
            </a:lvl8pPr>
            <a:lvl9pPr marL="3829050" indent="-171450" algn="l" rtl="0" fontAlgn="base">
              <a:lnSpc>
                <a:spcPct val="87000"/>
              </a:lnSpc>
              <a:spcBef>
                <a:spcPct val="30000"/>
              </a:spcBef>
              <a:spcAft>
                <a:spcPct val="0"/>
              </a:spcAft>
              <a:buSzPct val="100000"/>
              <a:buChar char="–"/>
              <a:defRPr sz="1200" b="1">
                <a:solidFill>
                  <a:schemeClr val="tx1"/>
                </a:solidFill>
                <a:latin typeface="+mn-lt"/>
              </a:defRPr>
            </a:lvl9pPr>
          </a:lstStyle>
          <a:p>
            <a:pPr marL="0" indent="0">
              <a:spcBef>
                <a:spcPts val="0"/>
              </a:spcBef>
              <a:buNone/>
            </a:pPr>
            <a:r>
              <a:rPr lang="en-US" b="0" kern="0" dirty="0"/>
              <a:t>Stable laser based on Fabry Perot etalon:    </a:t>
            </a:r>
          </a:p>
          <a:p>
            <a:pPr>
              <a:spcBef>
                <a:spcPts val="0"/>
              </a:spcBef>
            </a:pPr>
            <a:endParaRPr lang="en-US" kern="0" dirty="0"/>
          </a:p>
          <a:p>
            <a:endParaRPr lang="en-US" kern="0" dirty="0"/>
          </a:p>
          <a:p>
            <a:endParaRPr lang="en-US" kern="0" dirty="0"/>
          </a:p>
        </p:txBody>
      </p:sp>
      <p:grpSp>
        <p:nvGrpSpPr>
          <p:cNvPr id="5" name="Group 4">
            <a:extLst>
              <a:ext uri="{FF2B5EF4-FFF2-40B4-BE49-F238E27FC236}">
                <a16:creationId xmlns:a16="http://schemas.microsoft.com/office/drawing/2014/main" id="{C0106C94-5294-4107-8F10-E047A3CE809A}"/>
              </a:ext>
            </a:extLst>
          </p:cNvPr>
          <p:cNvGrpSpPr/>
          <p:nvPr/>
        </p:nvGrpSpPr>
        <p:grpSpPr>
          <a:xfrm>
            <a:off x="499251" y="1895937"/>
            <a:ext cx="5373303" cy="2094773"/>
            <a:chOff x="647600" y="2459339"/>
            <a:chExt cx="3407187" cy="1328286"/>
          </a:xfrm>
        </p:grpSpPr>
        <p:pic>
          <p:nvPicPr>
            <p:cNvPr id="6" name="Picture 5">
              <a:extLst>
                <a:ext uri="{FF2B5EF4-FFF2-40B4-BE49-F238E27FC236}">
                  <a16:creationId xmlns:a16="http://schemas.microsoft.com/office/drawing/2014/main" id="{AD98B415-4AF5-4D66-931C-0A3967C6338E}"/>
                </a:ext>
              </a:extLst>
            </p:cNvPr>
            <p:cNvPicPr>
              <a:picLocks noChangeAspect="1"/>
            </p:cNvPicPr>
            <p:nvPr/>
          </p:nvPicPr>
          <p:blipFill>
            <a:blip r:embed="rId2"/>
            <a:stretch>
              <a:fillRect/>
            </a:stretch>
          </p:blipFill>
          <p:spPr>
            <a:xfrm>
              <a:off x="1895629" y="2459339"/>
              <a:ext cx="2159158" cy="1024241"/>
            </a:xfrm>
            <a:prstGeom prst="rect">
              <a:avLst/>
            </a:prstGeom>
          </p:spPr>
        </p:pic>
        <p:sp>
          <p:nvSpPr>
            <p:cNvPr id="7" name="TextBox 6">
              <a:extLst>
                <a:ext uri="{FF2B5EF4-FFF2-40B4-BE49-F238E27FC236}">
                  <a16:creationId xmlns:a16="http://schemas.microsoft.com/office/drawing/2014/main" id="{94D7CF95-101F-4B3E-B729-8A2FD32FCEA3}"/>
                </a:ext>
              </a:extLst>
            </p:cNvPr>
            <p:cNvSpPr txBox="1"/>
            <p:nvPr/>
          </p:nvSpPr>
          <p:spPr>
            <a:xfrm>
              <a:off x="1277461" y="3479848"/>
              <a:ext cx="663964" cy="307777"/>
            </a:xfrm>
            <a:prstGeom prst="rect">
              <a:avLst/>
            </a:prstGeom>
            <a:noFill/>
          </p:spPr>
          <p:txBody>
            <a:bodyPr wrap="none" rtlCol="0">
              <a:spAutoFit/>
            </a:bodyPr>
            <a:lstStyle/>
            <a:p>
              <a:r>
                <a:rPr lang="en-US" sz="1400" dirty="0"/>
                <a:t>spacer</a:t>
              </a:r>
            </a:p>
          </p:txBody>
        </p:sp>
        <p:cxnSp>
          <p:nvCxnSpPr>
            <p:cNvPr id="8" name="Straight Arrow Connector 7">
              <a:extLst>
                <a:ext uri="{FF2B5EF4-FFF2-40B4-BE49-F238E27FC236}">
                  <a16:creationId xmlns:a16="http://schemas.microsoft.com/office/drawing/2014/main" id="{1404EFB8-D156-4890-89E2-3649AE623528}"/>
                </a:ext>
              </a:extLst>
            </p:cNvPr>
            <p:cNvCxnSpPr/>
            <p:nvPr/>
          </p:nvCxnSpPr>
          <p:spPr>
            <a:xfrm>
              <a:off x="989349" y="2924077"/>
              <a:ext cx="91440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99F73EC-CE41-442E-B6DC-CB76F1E24519}"/>
                </a:ext>
              </a:extLst>
            </p:cNvPr>
            <p:cNvSpPr txBox="1"/>
            <p:nvPr/>
          </p:nvSpPr>
          <p:spPr>
            <a:xfrm>
              <a:off x="1160189" y="2625211"/>
              <a:ext cx="569387" cy="307777"/>
            </a:xfrm>
            <a:prstGeom prst="rect">
              <a:avLst/>
            </a:prstGeom>
            <a:noFill/>
          </p:spPr>
          <p:txBody>
            <a:bodyPr wrap="none" rtlCol="0">
              <a:spAutoFit/>
            </a:bodyPr>
            <a:lstStyle/>
            <a:p>
              <a:r>
                <a:rPr lang="en-US" sz="1400" dirty="0"/>
                <a:t>Laser</a:t>
              </a:r>
            </a:p>
          </p:txBody>
        </p:sp>
        <p:sp>
          <p:nvSpPr>
            <p:cNvPr id="10" name="TextBox 9">
              <a:extLst>
                <a:ext uri="{FF2B5EF4-FFF2-40B4-BE49-F238E27FC236}">
                  <a16:creationId xmlns:a16="http://schemas.microsoft.com/office/drawing/2014/main" id="{18FE59EC-0B2A-42E3-A3FB-60511BF3B9DC}"/>
                </a:ext>
              </a:extLst>
            </p:cNvPr>
            <p:cNvSpPr txBox="1"/>
            <p:nvPr/>
          </p:nvSpPr>
          <p:spPr>
            <a:xfrm>
              <a:off x="647600" y="3257956"/>
              <a:ext cx="865430" cy="307777"/>
            </a:xfrm>
            <a:prstGeom prst="rect">
              <a:avLst/>
            </a:prstGeom>
            <a:noFill/>
          </p:spPr>
          <p:txBody>
            <a:bodyPr wrap="none" rtlCol="0">
              <a:spAutoFit/>
            </a:bodyPr>
            <a:lstStyle/>
            <a:p>
              <a:r>
                <a:rPr lang="en-US" sz="1400" dirty="0"/>
                <a:t>substrate</a:t>
              </a:r>
            </a:p>
          </p:txBody>
        </p:sp>
        <p:sp>
          <p:nvSpPr>
            <p:cNvPr id="11" name="TextBox 10">
              <a:extLst>
                <a:ext uri="{FF2B5EF4-FFF2-40B4-BE49-F238E27FC236}">
                  <a16:creationId xmlns:a16="http://schemas.microsoft.com/office/drawing/2014/main" id="{DC866D1C-46BE-4514-9617-94E61CBB6AEA}"/>
                </a:ext>
              </a:extLst>
            </p:cNvPr>
            <p:cNvSpPr txBox="1"/>
            <p:nvPr/>
          </p:nvSpPr>
          <p:spPr>
            <a:xfrm>
              <a:off x="823118" y="2978627"/>
              <a:ext cx="720134" cy="307777"/>
            </a:xfrm>
            <a:prstGeom prst="rect">
              <a:avLst/>
            </a:prstGeom>
            <a:noFill/>
          </p:spPr>
          <p:txBody>
            <a:bodyPr wrap="none" rtlCol="0">
              <a:spAutoFit/>
            </a:bodyPr>
            <a:lstStyle/>
            <a:p>
              <a:r>
                <a:rPr lang="en-US" sz="1400" dirty="0"/>
                <a:t>coating</a:t>
              </a:r>
            </a:p>
          </p:txBody>
        </p:sp>
        <p:cxnSp>
          <p:nvCxnSpPr>
            <p:cNvPr id="12" name="Straight Arrow Connector 11">
              <a:extLst>
                <a:ext uri="{FF2B5EF4-FFF2-40B4-BE49-F238E27FC236}">
                  <a16:creationId xmlns:a16="http://schemas.microsoft.com/office/drawing/2014/main" id="{7C19F99F-BDBF-4137-9D7F-BF61E4C6F218}"/>
                </a:ext>
              </a:extLst>
            </p:cNvPr>
            <p:cNvCxnSpPr/>
            <p:nvPr/>
          </p:nvCxnSpPr>
          <p:spPr>
            <a:xfrm flipV="1">
              <a:off x="1505210" y="2984369"/>
              <a:ext cx="461131" cy="169901"/>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F42A1DF-522F-4719-B91C-AA4B60E3375E}"/>
                </a:ext>
              </a:extLst>
            </p:cNvPr>
            <p:cNvCxnSpPr/>
            <p:nvPr/>
          </p:nvCxnSpPr>
          <p:spPr>
            <a:xfrm flipV="1">
              <a:off x="1465428" y="3247092"/>
              <a:ext cx="461131" cy="1699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651399F-7CDD-4F6F-9CC0-3C2FA7FCC1F6}"/>
                </a:ext>
              </a:extLst>
            </p:cNvPr>
            <p:cNvCxnSpPr/>
            <p:nvPr/>
          </p:nvCxnSpPr>
          <p:spPr>
            <a:xfrm flipV="1">
              <a:off x="1865407" y="3454395"/>
              <a:ext cx="461131" cy="1699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29635424-93DE-4BE6-B1A2-37A19C994444}"/>
              </a:ext>
            </a:extLst>
          </p:cNvPr>
          <p:cNvSpPr/>
          <p:nvPr/>
        </p:nvSpPr>
        <p:spPr>
          <a:xfrm>
            <a:off x="6309332" y="5459708"/>
            <a:ext cx="5654040" cy="715581"/>
          </a:xfrm>
          <a:prstGeom prst="rect">
            <a:avLst/>
          </a:prstGeom>
        </p:spPr>
        <p:txBody>
          <a:bodyPr wrap="square">
            <a:spAutoFit/>
          </a:bodyPr>
          <a:lstStyle/>
          <a:p>
            <a:pPr algn="l" defTabSz="914400">
              <a:lnSpc>
                <a:spcPct val="90000"/>
              </a:lnSpc>
            </a:pPr>
            <a:r>
              <a:rPr lang="en-US" sz="1500" dirty="0">
                <a:latin typeface="Arial" panose="020B0604020202020204" pitchFamily="34" charset="0"/>
                <a:cs typeface="Arial" panose="020B0604020202020204" pitchFamily="34" charset="0"/>
              </a:rPr>
              <a:t>Highly stable optical frequency is critical in a variety of advanced research  direction: </a:t>
            </a:r>
            <a:r>
              <a:rPr lang="de-DE" sz="1500" dirty="0">
                <a:latin typeface="Arial" panose="020B0604020202020204" pitchFamily="34" charset="0"/>
                <a:cs typeface="Arial" panose="020B0604020202020204" pitchFamily="34" charset="0"/>
              </a:rPr>
              <a:t>optical atomic clock,  gravational wave detection, </a:t>
            </a:r>
            <a:r>
              <a:rPr lang="en-US" sz="1500" dirty="0">
                <a:latin typeface="Arial" panose="020B0604020202020204" pitchFamily="34" charset="0"/>
                <a:cs typeface="Arial" panose="020B0604020202020204" pitchFamily="34" charset="0"/>
              </a:rPr>
              <a:t>very long base line interferometry, geodesy…</a:t>
            </a:r>
            <a:endParaRPr lang="de-DE" sz="1500" dirty="0">
              <a:latin typeface="Arial" panose="020B0604020202020204" pitchFamily="34" charset="0"/>
              <a:cs typeface="Arial" panose="020B0604020202020204" pitchFamily="34" charset="0"/>
            </a:endParaRPr>
          </a:p>
        </p:txBody>
      </p:sp>
      <p:pic>
        <p:nvPicPr>
          <p:cNvPr id="16" name="Picture 8" descr="http://www.questhannover.de/fileadmin/user_upload/science/RAC/LISA.waves.jpg">
            <a:extLst>
              <a:ext uri="{FF2B5EF4-FFF2-40B4-BE49-F238E27FC236}">
                <a16:creationId xmlns:a16="http://schemas.microsoft.com/office/drawing/2014/main" id="{E1D7C9C6-7658-4992-87DA-9B39F5F5AF9F}"/>
              </a:ext>
            </a:extLst>
          </p:cNvPr>
          <p:cNvPicPr>
            <a:picLocks noChangeAspect="1" noChangeArrowheads="1"/>
          </p:cNvPicPr>
          <p:nvPr/>
        </p:nvPicPr>
        <p:blipFill>
          <a:blip r:embed="rId3" cstate="print"/>
          <a:srcRect t="4000" b="3989"/>
          <a:stretch>
            <a:fillRect/>
          </a:stretch>
        </p:blipFill>
        <p:spPr bwMode="auto">
          <a:xfrm>
            <a:off x="6588178" y="3186988"/>
            <a:ext cx="2492520" cy="1620315"/>
          </a:xfrm>
          <a:prstGeom prst="roundRect">
            <a:avLst>
              <a:gd name="adj" fmla="val 8594"/>
            </a:avLst>
          </a:prstGeom>
          <a:solidFill>
            <a:srgbClr val="FFFFFF">
              <a:shade val="85000"/>
            </a:srgbClr>
          </a:solidFill>
          <a:ln>
            <a:noFill/>
          </a:ln>
          <a:effectLst/>
        </p:spPr>
      </p:pic>
      <p:pic>
        <p:nvPicPr>
          <p:cNvPr id="17" name="Picture 16">
            <a:extLst>
              <a:ext uri="{FF2B5EF4-FFF2-40B4-BE49-F238E27FC236}">
                <a16:creationId xmlns:a16="http://schemas.microsoft.com/office/drawing/2014/main" id="{591BE35D-5EB3-4C7A-803D-383D112E0E57}"/>
              </a:ext>
            </a:extLst>
          </p:cNvPr>
          <p:cNvPicPr>
            <a:picLocks noChangeAspect="1"/>
          </p:cNvPicPr>
          <p:nvPr/>
        </p:nvPicPr>
        <p:blipFill>
          <a:blip r:embed="rId4"/>
          <a:stretch>
            <a:fillRect/>
          </a:stretch>
        </p:blipFill>
        <p:spPr>
          <a:xfrm>
            <a:off x="6588178" y="1246154"/>
            <a:ext cx="2548174" cy="1712880"/>
          </a:xfrm>
          <a:prstGeom prst="rect">
            <a:avLst/>
          </a:prstGeom>
        </p:spPr>
      </p:pic>
      <p:pic>
        <p:nvPicPr>
          <p:cNvPr id="18" name="Picture 17">
            <a:extLst>
              <a:ext uri="{FF2B5EF4-FFF2-40B4-BE49-F238E27FC236}">
                <a16:creationId xmlns:a16="http://schemas.microsoft.com/office/drawing/2014/main" id="{D974FB3A-443F-4EE5-9F73-FCE010A8C09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9529" t="-23" r="17170" b="9457"/>
          <a:stretch/>
        </p:blipFill>
        <p:spPr>
          <a:xfrm>
            <a:off x="9534055" y="3227856"/>
            <a:ext cx="2139846" cy="2040986"/>
          </a:xfrm>
          <a:prstGeom prst="rect">
            <a:avLst/>
          </a:prstGeom>
        </p:spPr>
      </p:pic>
      <p:pic>
        <p:nvPicPr>
          <p:cNvPr id="19" name="Picture 4" descr="File:The Southern Milky Way Above ALMA.jpg">
            <a:extLst>
              <a:ext uri="{FF2B5EF4-FFF2-40B4-BE49-F238E27FC236}">
                <a16:creationId xmlns:a16="http://schemas.microsoft.com/office/drawing/2014/main" id="{CC624D5B-C732-458F-A9B9-D8EFDD56410C}"/>
              </a:ext>
            </a:extLst>
          </p:cNvPr>
          <p:cNvPicPr>
            <a:picLocks noChangeAspect="1" noChangeArrowheads="1"/>
          </p:cNvPicPr>
          <p:nvPr/>
        </p:nvPicPr>
        <p:blipFill>
          <a:blip r:embed="rId6" cstate="print"/>
          <a:srcRect t="1501"/>
          <a:stretch>
            <a:fillRect/>
          </a:stretch>
        </p:blipFill>
        <p:spPr bwMode="auto">
          <a:xfrm>
            <a:off x="9473551" y="1316362"/>
            <a:ext cx="2200350" cy="1443977"/>
          </a:xfrm>
          <a:prstGeom prst="roundRect">
            <a:avLst>
              <a:gd name="adj" fmla="val 8594"/>
            </a:avLst>
          </a:prstGeom>
          <a:solidFill>
            <a:srgbClr val="FFFFFF">
              <a:shade val="85000"/>
            </a:srgbClr>
          </a:solidFill>
          <a:ln>
            <a:noFill/>
          </a:ln>
          <a:effectLst/>
        </p:spPr>
      </p:pic>
      <p:sp>
        <p:nvSpPr>
          <p:cNvPr id="20" name="Textfeld 46">
            <a:extLst>
              <a:ext uri="{FF2B5EF4-FFF2-40B4-BE49-F238E27FC236}">
                <a16:creationId xmlns:a16="http://schemas.microsoft.com/office/drawing/2014/main" id="{2B046450-999B-4CBD-937C-B1B235186E44}"/>
              </a:ext>
            </a:extLst>
          </p:cNvPr>
          <p:cNvSpPr txBox="1"/>
          <p:nvPr/>
        </p:nvSpPr>
        <p:spPr>
          <a:xfrm>
            <a:off x="9534054" y="1316362"/>
            <a:ext cx="2516785" cy="461665"/>
          </a:xfrm>
          <a:prstGeom prst="rect">
            <a:avLst/>
          </a:prstGeom>
          <a:noFill/>
        </p:spPr>
        <p:txBody>
          <a:bodyPr wrap="square" rtlCol="0">
            <a:spAutoFit/>
          </a:bodyPr>
          <a:lstStyle/>
          <a:p>
            <a:pPr algn="l"/>
            <a:r>
              <a:rPr lang="de-DE" sz="1200" dirty="0">
                <a:solidFill>
                  <a:srgbClr val="FFFF00"/>
                </a:solidFill>
              </a:rPr>
              <a:t>Very long baseline </a:t>
            </a:r>
          </a:p>
          <a:p>
            <a:pPr algn="l"/>
            <a:r>
              <a:rPr lang="de-DE" sz="1200" dirty="0">
                <a:solidFill>
                  <a:srgbClr val="FFFF00"/>
                </a:solidFill>
              </a:rPr>
              <a:t>interferometry</a:t>
            </a:r>
          </a:p>
        </p:txBody>
      </p:sp>
      <p:sp>
        <p:nvSpPr>
          <p:cNvPr id="21" name="Rectangle 20">
            <a:extLst>
              <a:ext uri="{FF2B5EF4-FFF2-40B4-BE49-F238E27FC236}">
                <a16:creationId xmlns:a16="http://schemas.microsoft.com/office/drawing/2014/main" id="{82A6727F-C008-4FD8-B88F-BFF7BBDE9745}"/>
              </a:ext>
            </a:extLst>
          </p:cNvPr>
          <p:cNvSpPr/>
          <p:nvPr/>
        </p:nvSpPr>
        <p:spPr>
          <a:xfrm>
            <a:off x="6635947" y="1325164"/>
            <a:ext cx="3048670" cy="646331"/>
          </a:xfrm>
          <a:prstGeom prst="rect">
            <a:avLst/>
          </a:prstGeom>
        </p:spPr>
        <p:txBody>
          <a:bodyPr wrap="square">
            <a:spAutoFit/>
          </a:bodyPr>
          <a:lstStyle/>
          <a:p>
            <a:pPr algn="l"/>
            <a:r>
              <a:rPr lang="de-DE" sz="1200" dirty="0">
                <a:solidFill>
                  <a:srgbClr val="FFFF00"/>
                </a:solidFill>
              </a:rPr>
              <a:t>LIGO</a:t>
            </a:r>
          </a:p>
          <a:p>
            <a:pPr algn="l"/>
            <a:r>
              <a:rPr lang="de-DE" sz="1200" dirty="0">
                <a:solidFill>
                  <a:srgbClr val="FFFF00"/>
                </a:solidFill>
              </a:rPr>
              <a:t>Laser Interferometer </a:t>
            </a:r>
          </a:p>
          <a:p>
            <a:pPr algn="l"/>
            <a:r>
              <a:rPr lang="de-DE" sz="1200" dirty="0">
                <a:solidFill>
                  <a:srgbClr val="FFFF00"/>
                </a:solidFill>
              </a:rPr>
              <a:t>Gravitational Wave Observatory</a:t>
            </a:r>
            <a:endParaRPr lang="en-US" sz="1200" dirty="0">
              <a:solidFill>
                <a:srgbClr val="FFFF00"/>
              </a:solidFill>
            </a:endParaRPr>
          </a:p>
        </p:txBody>
      </p:sp>
      <p:sp>
        <p:nvSpPr>
          <p:cNvPr id="22" name="Rectangle 21">
            <a:extLst>
              <a:ext uri="{FF2B5EF4-FFF2-40B4-BE49-F238E27FC236}">
                <a16:creationId xmlns:a16="http://schemas.microsoft.com/office/drawing/2014/main" id="{1344E0DE-2F41-496D-9362-945FC8BA2F0A}"/>
              </a:ext>
            </a:extLst>
          </p:cNvPr>
          <p:cNvSpPr/>
          <p:nvPr/>
        </p:nvSpPr>
        <p:spPr>
          <a:xfrm>
            <a:off x="6601336" y="3191513"/>
            <a:ext cx="2284740" cy="646331"/>
          </a:xfrm>
          <a:prstGeom prst="rect">
            <a:avLst/>
          </a:prstGeom>
        </p:spPr>
        <p:txBody>
          <a:bodyPr wrap="square">
            <a:spAutoFit/>
          </a:bodyPr>
          <a:lstStyle/>
          <a:p>
            <a:pPr algn="l"/>
            <a:r>
              <a:rPr lang="de-DE" sz="1200" dirty="0">
                <a:solidFill>
                  <a:srgbClr val="FFFF00"/>
                </a:solidFill>
              </a:rPr>
              <a:t>LISA</a:t>
            </a:r>
          </a:p>
          <a:p>
            <a:pPr algn="l"/>
            <a:r>
              <a:rPr lang="de-DE" sz="1200" dirty="0">
                <a:solidFill>
                  <a:srgbClr val="FFFF00"/>
                </a:solidFill>
              </a:rPr>
              <a:t>Laser Interferometer Space Antenna</a:t>
            </a:r>
          </a:p>
        </p:txBody>
      </p:sp>
      <p:sp>
        <p:nvSpPr>
          <p:cNvPr id="23" name="Textfeld 46">
            <a:extLst>
              <a:ext uri="{FF2B5EF4-FFF2-40B4-BE49-F238E27FC236}">
                <a16:creationId xmlns:a16="http://schemas.microsoft.com/office/drawing/2014/main" id="{E7622BCF-30A3-4020-9127-99894F0A4F83}"/>
              </a:ext>
            </a:extLst>
          </p:cNvPr>
          <p:cNvSpPr txBox="1"/>
          <p:nvPr/>
        </p:nvSpPr>
        <p:spPr>
          <a:xfrm>
            <a:off x="9080698" y="4938689"/>
            <a:ext cx="2516785" cy="276999"/>
          </a:xfrm>
          <a:prstGeom prst="rect">
            <a:avLst/>
          </a:prstGeom>
          <a:noFill/>
        </p:spPr>
        <p:txBody>
          <a:bodyPr wrap="square" rtlCol="0">
            <a:spAutoFit/>
          </a:bodyPr>
          <a:lstStyle/>
          <a:p>
            <a:r>
              <a:rPr lang="de-DE" sz="1200" dirty="0">
                <a:solidFill>
                  <a:srgbClr val="FFFF00"/>
                </a:solidFill>
              </a:rPr>
              <a:t>Optical atomic clock</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1ECA7D1-6995-4CA7-B886-625C814E46D4}"/>
                  </a:ext>
                </a:extLst>
              </p:cNvPr>
              <p:cNvSpPr txBox="1"/>
              <p:nvPr/>
            </p:nvSpPr>
            <p:spPr>
              <a:xfrm>
                <a:off x="3132769" y="5591158"/>
                <a:ext cx="1292277" cy="6136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ea typeface="Cambria Math"/>
                            </a:rPr>
                          </m:ctrlPr>
                        </m:fPr>
                        <m:num>
                          <m:r>
                            <a:rPr lang="en-US" i="1" smtClean="0">
                              <a:latin typeface="Cambria Math"/>
                              <a:ea typeface="Cambria Math"/>
                            </a:rPr>
                            <m:t>∆</m:t>
                          </m:r>
                          <m:r>
                            <m:rPr>
                              <m:nor/>
                            </m:rPr>
                            <a:rPr lang="en-US"/>
                            <m:t>υ</m:t>
                          </m:r>
                        </m:num>
                        <m:den>
                          <m:r>
                            <m:rPr>
                              <m:nor/>
                            </m:rPr>
                            <a:rPr lang="en-US"/>
                            <m:t>υ</m:t>
                          </m:r>
                        </m:den>
                      </m:f>
                      <m:r>
                        <a:rPr lang="en-US" i="1" smtClean="0">
                          <a:latin typeface="Cambria Math"/>
                          <a:ea typeface="Cambria Math"/>
                        </a:rPr>
                        <m:t>=</m:t>
                      </m:r>
                      <m:r>
                        <a:rPr lang="en-US" b="0" i="1" smtClean="0">
                          <a:latin typeface="Cambria Math" panose="02040503050406030204" pitchFamily="18" charset="0"/>
                          <a:ea typeface="Cambria Math"/>
                        </a:rPr>
                        <m:t>−</m:t>
                      </m:r>
                      <m:f>
                        <m:fPr>
                          <m:ctrlPr>
                            <a:rPr lang="en-US" i="1" smtClean="0">
                              <a:latin typeface="Cambria Math" panose="02040503050406030204" pitchFamily="18" charset="0"/>
                              <a:ea typeface="Cambria Math"/>
                            </a:rPr>
                          </m:ctrlPr>
                        </m:fPr>
                        <m:num>
                          <m:r>
                            <a:rPr lang="en-US" i="1" smtClean="0">
                              <a:latin typeface="Cambria Math"/>
                              <a:ea typeface="Cambria Math"/>
                            </a:rPr>
                            <m:t>∆</m:t>
                          </m:r>
                          <m:r>
                            <a:rPr lang="en-US" b="0" i="1" smtClean="0">
                              <a:latin typeface="Cambria Math"/>
                              <a:ea typeface="Cambria Math"/>
                            </a:rPr>
                            <m:t>𝐿</m:t>
                          </m:r>
                        </m:num>
                        <m:den>
                          <m:r>
                            <a:rPr lang="en-US" b="0" i="1" smtClean="0">
                              <a:latin typeface="Cambria Math"/>
                              <a:ea typeface="Cambria Math"/>
                            </a:rPr>
                            <m:t>𝐿</m:t>
                          </m:r>
                        </m:den>
                      </m:f>
                    </m:oMath>
                  </m:oMathPara>
                </a14:m>
                <a:endParaRPr lang="en-US" dirty="0"/>
              </a:p>
            </p:txBody>
          </p:sp>
        </mc:Choice>
        <mc:Fallback xmlns="">
          <p:sp>
            <p:nvSpPr>
              <p:cNvPr id="24" name="TextBox 23">
                <a:extLst>
                  <a:ext uri="{FF2B5EF4-FFF2-40B4-BE49-F238E27FC236}">
                    <a16:creationId xmlns:a16="http://schemas.microsoft.com/office/drawing/2014/main" id="{41ECA7D1-6995-4CA7-B886-625C814E46D4}"/>
                  </a:ext>
                </a:extLst>
              </p:cNvPr>
              <p:cNvSpPr txBox="1">
                <a:spLocks noRot="1" noChangeAspect="1" noMove="1" noResize="1" noEditPoints="1" noAdjustHandles="1" noChangeArrowheads="1" noChangeShapeType="1" noTextEdit="1"/>
              </p:cNvSpPr>
              <p:nvPr/>
            </p:nvSpPr>
            <p:spPr>
              <a:xfrm>
                <a:off x="3132769" y="5591158"/>
                <a:ext cx="1292277" cy="613630"/>
              </a:xfrm>
              <a:prstGeom prst="rect">
                <a:avLst/>
              </a:prstGeom>
              <a:blipFill>
                <a:blip r:embed="rId7"/>
                <a:stretch>
                  <a:fillRect/>
                </a:stretch>
              </a:blipFill>
            </p:spPr>
            <p:txBody>
              <a:bodyPr/>
              <a:lstStyle/>
              <a:p>
                <a:r>
                  <a:rPr lang="en-US">
                    <a:noFill/>
                  </a:rPr>
                  <a:t> </a:t>
                </a:r>
              </a:p>
            </p:txBody>
          </p:sp>
        </mc:Fallback>
      </mc:AlternateContent>
      <p:cxnSp>
        <p:nvCxnSpPr>
          <p:cNvPr id="25" name="Straight Arrow Connector 24">
            <a:extLst>
              <a:ext uri="{FF2B5EF4-FFF2-40B4-BE49-F238E27FC236}">
                <a16:creationId xmlns:a16="http://schemas.microsoft.com/office/drawing/2014/main" id="{AD9E0BAE-71F1-42BF-93BC-1AFF5797478B}"/>
              </a:ext>
            </a:extLst>
          </p:cNvPr>
          <p:cNvCxnSpPr/>
          <p:nvPr/>
        </p:nvCxnSpPr>
        <p:spPr>
          <a:xfrm>
            <a:off x="3110066" y="5179397"/>
            <a:ext cx="937599" cy="0"/>
          </a:xfrm>
          <a:prstGeom prst="straightConnector1">
            <a:avLst/>
          </a:prstGeom>
          <a:ln w="254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E9DD334-9703-4E0B-81D3-5E90FEBCA412}"/>
              </a:ext>
            </a:extLst>
          </p:cNvPr>
          <p:cNvSpPr txBox="1"/>
          <p:nvPr/>
        </p:nvSpPr>
        <p:spPr>
          <a:xfrm>
            <a:off x="4232572" y="5017815"/>
            <a:ext cx="2510505" cy="323165"/>
          </a:xfrm>
          <a:prstGeom prst="rect">
            <a:avLst/>
          </a:prstGeom>
          <a:solidFill>
            <a:schemeClr val="bg1">
              <a:lumMod val="85000"/>
            </a:schemeClr>
          </a:solidFill>
          <a:ln w="28575">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500" dirty="0"/>
              <a:t>Cavity length fluctuation</a:t>
            </a:r>
          </a:p>
        </p:txBody>
      </p:sp>
      <p:sp>
        <p:nvSpPr>
          <p:cNvPr id="27" name="TextBox 26">
            <a:extLst>
              <a:ext uri="{FF2B5EF4-FFF2-40B4-BE49-F238E27FC236}">
                <a16:creationId xmlns:a16="http://schemas.microsoft.com/office/drawing/2014/main" id="{0BEA9DDB-B643-436A-9442-8FDE3038B2BC}"/>
              </a:ext>
            </a:extLst>
          </p:cNvPr>
          <p:cNvSpPr txBox="1"/>
          <p:nvPr/>
        </p:nvSpPr>
        <p:spPr>
          <a:xfrm>
            <a:off x="270957" y="5017815"/>
            <a:ext cx="2695694" cy="323165"/>
          </a:xfrm>
          <a:prstGeom prst="rect">
            <a:avLst/>
          </a:prstGeom>
          <a:solidFill>
            <a:schemeClr val="bg1">
              <a:lumMod val="85000"/>
            </a:schemeClr>
          </a:solidFill>
          <a:ln w="28575">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500" dirty="0"/>
              <a:t>Optical frequency stability</a:t>
            </a:r>
          </a:p>
        </p:txBody>
      </p:sp>
      <p:sp>
        <p:nvSpPr>
          <p:cNvPr id="28" name="TextBox 27">
            <a:extLst>
              <a:ext uri="{FF2B5EF4-FFF2-40B4-BE49-F238E27FC236}">
                <a16:creationId xmlns:a16="http://schemas.microsoft.com/office/drawing/2014/main" id="{F9BB8A40-EBC3-4543-ADC8-A66F0EA31D77}"/>
              </a:ext>
            </a:extLst>
          </p:cNvPr>
          <p:cNvSpPr txBox="1"/>
          <p:nvPr/>
        </p:nvSpPr>
        <p:spPr>
          <a:xfrm>
            <a:off x="1115245" y="4342680"/>
            <a:ext cx="4703899" cy="323165"/>
          </a:xfrm>
          <a:prstGeom prst="rect">
            <a:avLst/>
          </a:prstGeom>
          <a:solidFill>
            <a:schemeClr val="bg1">
              <a:lumMod val="85000"/>
            </a:schemeClr>
          </a:solidFill>
          <a:ln w="28575">
            <a:solidFill>
              <a:schemeClr val="tx2">
                <a:lumMod val="60000"/>
                <a:lumOff val="40000"/>
              </a:schemeClr>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500" dirty="0"/>
              <a:t>Laser frequency is referenced to cavity length</a:t>
            </a:r>
          </a:p>
        </p:txBody>
      </p:sp>
      <p:sp>
        <p:nvSpPr>
          <p:cNvPr id="29" name="Rectangle 28">
            <a:extLst>
              <a:ext uri="{FF2B5EF4-FFF2-40B4-BE49-F238E27FC236}">
                <a16:creationId xmlns:a16="http://schemas.microsoft.com/office/drawing/2014/main" id="{9E6E0641-34EE-4FDF-972E-116E8DEF2EDD}"/>
              </a:ext>
            </a:extLst>
          </p:cNvPr>
          <p:cNvSpPr/>
          <p:nvPr/>
        </p:nvSpPr>
        <p:spPr>
          <a:xfrm>
            <a:off x="8932000" y="6466388"/>
            <a:ext cx="1860446" cy="369332"/>
          </a:xfrm>
          <a:prstGeom prst="rect">
            <a:avLst/>
          </a:prstGeom>
        </p:spPr>
        <p:txBody>
          <a:bodyPr wrap="none">
            <a:spAutoFit/>
          </a:bodyPr>
          <a:lstStyle/>
          <a:p>
            <a:r>
              <a:rPr lang="en-US" dirty="0"/>
              <a:t>Wei Zhang et al.</a:t>
            </a:r>
          </a:p>
        </p:txBody>
      </p:sp>
    </p:spTree>
    <p:extLst>
      <p:ext uri="{BB962C8B-B14F-4D97-AF65-F5344CB8AC3E}">
        <p14:creationId xmlns:p14="http://schemas.microsoft.com/office/powerpoint/2010/main" val="2245667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2FC222-F38B-46A6-85F7-D5CF660F7236}"/>
              </a:ext>
            </a:extLst>
          </p:cNvPr>
          <p:cNvSpPr>
            <a:spLocks noGrp="1"/>
          </p:cNvSpPr>
          <p:nvPr>
            <p:ph type="title"/>
          </p:nvPr>
        </p:nvSpPr>
        <p:spPr/>
        <p:txBody>
          <a:bodyPr/>
          <a:lstStyle/>
          <a:p>
            <a:r>
              <a:rPr lang="en-US" dirty="0"/>
              <a:t>An </a:t>
            </a:r>
            <a:r>
              <a:rPr lang="en-US" dirty="0" err="1"/>
              <a:t>Ultrastable</a:t>
            </a:r>
            <a:r>
              <a:rPr lang="en-US" dirty="0"/>
              <a:t> Optical Cavity System Can Be Better Than Quantum Clocks</a:t>
            </a:r>
          </a:p>
        </p:txBody>
      </p:sp>
      <p:grpSp>
        <p:nvGrpSpPr>
          <p:cNvPr id="4" name="Group 39">
            <a:extLst>
              <a:ext uri="{FF2B5EF4-FFF2-40B4-BE49-F238E27FC236}">
                <a16:creationId xmlns:a16="http://schemas.microsoft.com/office/drawing/2014/main" id="{022A99D4-ACE2-4843-AC73-6E43B5513E5C}"/>
              </a:ext>
            </a:extLst>
          </p:cNvPr>
          <p:cNvGrpSpPr>
            <a:grpSpLocks/>
          </p:cNvGrpSpPr>
          <p:nvPr/>
        </p:nvGrpSpPr>
        <p:grpSpPr bwMode="auto">
          <a:xfrm>
            <a:off x="716230" y="1559024"/>
            <a:ext cx="3883430" cy="1284308"/>
            <a:chOff x="1202" y="2160"/>
            <a:chExt cx="2712" cy="990"/>
          </a:xfrm>
          <a:effectLst/>
        </p:grpSpPr>
        <p:sp>
          <p:nvSpPr>
            <p:cNvPr id="5" name="Freeform 40">
              <a:extLst>
                <a:ext uri="{FF2B5EF4-FFF2-40B4-BE49-F238E27FC236}">
                  <a16:creationId xmlns:a16="http://schemas.microsoft.com/office/drawing/2014/main" id="{6D8B6627-1648-4180-A726-474EC31CA6DA}"/>
                </a:ext>
              </a:extLst>
            </p:cNvPr>
            <p:cNvSpPr>
              <a:spLocks/>
            </p:cNvSpPr>
            <p:nvPr/>
          </p:nvSpPr>
          <p:spPr bwMode="auto">
            <a:xfrm flipH="1">
              <a:off x="1202" y="2249"/>
              <a:ext cx="1833" cy="538"/>
            </a:xfrm>
            <a:custGeom>
              <a:avLst/>
              <a:gdLst>
                <a:gd name="T0" fmla="*/ 0 w 2976"/>
                <a:gd name="T1" fmla="*/ 825 h 864"/>
                <a:gd name="T2" fmla="*/ 136 w 2976"/>
                <a:gd name="T3" fmla="*/ 779 h 864"/>
                <a:gd name="T4" fmla="*/ 181 w 2976"/>
                <a:gd name="T5" fmla="*/ 688 h 864"/>
                <a:gd name="T6" fmla="*/ 272 w 2976"/>
                <a:gd name="T7" fmla="*/ 596 h 864"/>
                <a:gd name="T8" fmla="*/ 499 w 2976"/>
                <a:gd name="T9" fmla="*/ 550 h 864"/>
                <a:gd name="T10" fmla="*/ 590 w 2976"/>
                <a:gd name="T11" fmla="*/ 413 h 864"/>
                <a:gd name="T12" fmla="*/ 726 w 2976"/>
                <a:gd name="T13" fmla="*/ 275 h 864"/>
                <a:gd name="T14" fmla="*/ 907 w 2976"/>
                <a:gd name="T15" fmla="*/ 138 h 864"/>
                <a:gd name="T16" fmla="*/ 1089 w 2976"/>
                <a:gd name="T17" fmla="*/ 46 h 864"/>
                <a:gd name="T18" fmla="*/ 1407 w 2976"/>
                <a:gd name="T19" fmla="*/ 0 h 864"/>
                <a:gd name="T20" fmla="*/ 1679 w 2976"/>
                <a:gd name="T21" fmla="*/ 46 h 864"/>
                <a:gd name="T22" fmla="*/ 1951 w 2976"/>
                <a:gd name="T23" fmla="*/ 229 h 864"/>
                <a:gd name="T24" fmla="*/ 2132 w 2976"/>
                <a:gd name="T25" fmla="*/ 458 h 864"/>
                <a:gd name="T26" fmla="*/ 2269 w 2976"/>
                <a:gd name="T27" fmla="*/ 550 h 864"/>
                <a:gd name="T28" fmla="*/ 2450 w 2976"/>
                <a:gd name="T29" fmla="*/ 550 h 864"/>
                <a:gd name="T30" fmla="*/ 2586 w 2976"/>
                <a:gd name="T31" fmla="*/ 642 h 864"/>
                <a:gd name="T32" fmla="*/ 2677 w 2976"/>
                <a:gd name="T33" fmla="*/ 733 h 864"/>
                <a:gd name="T34" fmla="*/ 2813 w 2976"/>
                <a:gd name="T35" fmla="*/ 825 h 86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76"/>
                <a:gd name="T55" fmla="*/ 0 h 864"/>
                <a:gd name="T56" fmla="*/ 2976 w 2976"/>
                <a:gd name="T57" fmla="*/ 864 h 86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76" h="864">
                  <a:moveTo>
                    <a:pt x="0" y="864"/>
                  </a:moveTo>
                  <a:cubicBezTo>
                    <a:pt x="56" y="852"/>
                    <a:pt x="112" y="840"/>
                    <a:pt x="144" y="816"/>
                  </a:cubicBezTo>
                  <a:cubicBezTo>
                    <a:pt x="176" y="792"/>
                    <a:pt x="168" y="752"/>
                    <a:pt x="192" y="720"/>
                  </a:cubicBezTo>
                  <a:cubicBezTo>
                    <a:pt x="216" y="688"/>
                    <a:pt x="232" y="648"/>
                    <a:pt x="288" y="624"/>
                  </a:cubicBezTo>
                  <a:cubicBezTo>
                    <a:pt x="344" y="600"/>
                    <a:pt x="472" y="608"/>
                    <a:pt x="528" y="576"/>
                  </a:cubicBezTo>
                  <a:cubicBezTo>
                    <a:pt x="584" y="544"/>
                    <a:pt x="584" y="480"/>
                    <a:pt x="624" y="432"/>
                  </a:cubicBezTo>
                  <a:cubicBezTo>
                    <a:pt x="664" y="384"/>
                    <a:pt x="712" y="336"/>
                    <a:pt x="768" y="288"/>
                  </a:cubicBezTo>
                  <a:cubicBezTo>
                    <a:pt x="824" y="240"/>
                    <a:pt x="896" y="184"/>
                    <a:pt x="960" y="144"/>
                  </a:cubicBezTo>
                  <a:cubicBezTo>
                    <a:pt x="1024" y="104"/>
                    <a:pt x="1064" y="72"/>
                    <a:pt x="1152" y="48"/>
                  </a:cubicBezTo>
                  <a:cubicBezTo>
                    <a:pt x="1240" y="24"/>
                    <a:pt x="1384" y="0"/>
                    <a:pt x="1488" y="0"/>
                  </a:cubicBezTo>
                  <a:cubicBezTo>
                    <a:pt x="1592" y="0"/>
                    <a:pt x="1680" y="8"/>
                    <a:pt x="1776" y="48"/>
                  </a:cubicBezTo>
                  <a:cubicBezTo>
                    <a:pt x="1872" y="88"/>
                    <a:pt x="1984" y="168"/>
                    <a:pt x="2064" y="240"/>
                  </a:cubicBezTo>
                  <a:cubicBezTo>
                    <a:pt x="2144" y="312"/>
                    <a:pt x="2200" y="424"/>
                    <a:pt x="2256" y="480"/>
                  </a:cubicBezTo>
                  <a:cubicBezTo>
                    <a:pt x="2312" y="536"/>
                    <a:pt x="2344" y="560"/>
                    <a:pt x="2400" y="576"/>
                  </a:cubicBezTo>
                  <a:cubicBezTo>
                    <a:pt x="2456" y="592"/>
                    <a:pt x="2536" y="560"/>
                    <a:pt x="2592" y="576"/>
                  </a:cubicBezTo>
                  <a:cubicBezTo>
                    <a:pt x="2648" y="592"/>
                    <a:pt x="2696" y="640"/>
                    <a:pt x="2736" y="672"/>
                  </a:cubicBezTo>
                  <a:cubicBezTo>
                    <a:pt x="2776" y="704"/>
                    <a:pt x="2792" y="736"/>
                    <a:pt x="2832" y="768"/>
                  </a:cubicBezTo>
                  <a:cubicBezTo>
                    <a:pt x="2872" y="800"/>
                    <a:pt x="2924" y="832"/>
                    <a:pt x="2976" y="864"/>
                  </a:cubicBezTo>
                </a:path>
              </a:pathLst>
            </a:cu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gradFill>
            <a:ln>
              <a:noFill/>
            </a:ln>
            <a:extLst>
              <a:ext uri="{91240B29-F687-4F45-9708-019B960494DF}">
                <a14:hiddenLine xmlns:a14="http://schemas.microsoft.com/office/drawing/2010/main" w="28575" cap="flat" cmpd="sng">
                  <a:solidFill>
                    <a:srgbClr val="000000"/>
                  </a:solidFill>
                  <a:prstDash val="solid"/>
                  <a:round/>
                  <a:headEnd/>
                  <a:tailEnd/>
                </a14:hiddenLine>
              </a:ext>
            </a:extLst>
          </p:spPr>
          <p:txBody>
            <a:bodyPr wrap="none" anchor="ctr"/>
            <a:lstStyle/>
            <a:p>
              <a:endParaRPr lang="en-US"/>
            </a:p>
          </p:txBody>
        </p:sp>
        <p:sp>
          <p:nvSpPr>
            <p:cNvPr id="6" name="Line 41">
              <a:extLst>
                <a:ext uri="{FF2B5EF4-FFF2-40B4-BE49-F238E27FC236}">
                  <a16:creationId xmlns:a16="http://schemas.microsoft.com/office/drawing/2014/main" id="{96EC9A61-83AF-4639-8770-30626A9C2D2B}"/>
                </a:ext>
              </a:extLst>
            </p:cNvPr>
            <p:cNvSpPr>
              <a:spLocks noChangeShapeType="1"/>
            </p:cNvSpPr>
            <p:nvPr/>
          </p:nvSpPr>
          <p:spPr bwMode="auto">
            <a:xfrm>
              <a:off x="1208" y="2178"/>
              <a:ext cx="2" cy="929"/>
            </a:xfrm>
            <a:prstGeom prst="line">
              <a:avLst/>
            </a:prstGeom>
            <a:noFill/>
            <a:ln w="1016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42">
              <a:extLst>
                <a:ext uri="{FF2B5EF4-FFF2-40B4-BE49-F238E27FC236}">
                  <a16:creationId xmlns:a16="http://schemas.microsoft.com/office/drawing/2014/main" id="{0510CF8D-61F7-4BAE-A679-94328E43492F}"/>
                </a:ext>
              </a:extLst>
            </p:cNvPr>
            <p:cNvSpPr>
              <a:spLocks noChangeShapeType="1"/>
            </p:cNvSpPr>
            <p:nvPr/>
          </p:nvSpPr>
          <p:spPr bwMode="auto">
            <a:xfrm>
              <a:off x="1296" y="2178"/>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Line 43">
              <a:extLst>
                <a:ext uri="{FF2B5EF4-FFF2-40B4-BE49-F238E27FC236}">
                  <a16:creationId xmlns:a16="http://schemas.microsoft.com/office/drawing/2014/main" id="{823095FD-800C-4D57-B378-AEE51728670F}"/>
                </a:ext>
              </a:extLst>
            </p:cNvPr>
            <p:cNvSpPr>
              <a:spLocks noChangeShapeType="1"/>
            </p:cNvSpPr>
            <p:nvPr/>
          </p:nvSpPr>
          <p:spPr bwMode="auto">
            <a:xfrm>
              <a:off x="1374" y="220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 name="Line 44">
              <a:extLst>
                <a:ext uri="{FF2B5EF4-FFF2-40B4-BE49-F238E27FC236}">
                  <a16:creationId xmlns:a16="http://schemas.microsoft.com/office/drawing/2014/main" id="{AB5E3585-5868-4BC4-A10E-238A709D8306}"/>
                </a:ext>
              </a:extLst>
            </p:cNvPr>
            <p:cNvSpPr>
              <a:spLocks noChangeShapeType="1"/>
            </p:cNvSpPr>
            <p:nvPr/>
          </p:nvSpPr>
          <p:spPr bwMode="auto">
            <a:xfrm>
              <a:off x="1454" y="2215"/>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 name="Line 45">
              <a:extLst>
                <a:ext uri="{FF2B5EF4-FFF2-40B4-BE49-F238E27FC236}">
                  <a16:creationId xmlns:a16="http://schemas.microsoft.com/office/drawing/2014/main" id="{A8A76742-177A-467D-B5BA-A85E9A50974E}"/>
                </a:ext>
              </a:extLst>
            </p:cNvPr>
            <p:cNvSpPr>
              <a:spLocks noChangeShapeType="1"/>
            </p:cNvSpPr>
            <p:nvPr/>
          </p:nvSpPr>
          <p:spPr bwMode="auto">
            <a:xfrm>
              <a:off x="1533" y="2199"/>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46">
              <a:extLst>
                <a:ext uri="{FF2B5EF4-FFF2-40B4-BE49-F238E27FC236}">
                  <a16:creationId xmlns:a16="http://schemas.microsoft.com/office/drawing/2014/main" id="{A78835EE-0026-4A9D-A8A1-39C8F4BAF5F2}"/>
                </a:ext>
              </a:extLst>
            </p:cNvPr>
            <p:cNvSpPr>
              <a:spLocks noChangeShapeType="1"/>
            </p:cNvSpPr>
            <p:nvPr/>
          </p:nvSpPr>
          <p:spPr bwMode="auto">
            <a:xfrm>
              <a:off x="1612" y="217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47">
              <a:extLst>
                <a:ext uri="{FF2B5EF4-FFF2-40B4-BE49-F238E27FC236}">
                  <a16:creationId xmlns:a16="http://schemas.microsoft.com/office/drawing/2014/main" id="{8A7B1D5B-C97C-4BF9-9ABC-813DCCD3AECA}"/>
                </a:ext>
              </a:extLst>
            </p:cNvPr>
            <p:cNvSpPr>
              <a:spLocks noChangeShapeType="1"/>
            </p:cNvSpPr>
            <p:nvPr/>
          </p:nvSpPr>
          <p:spPr bwMode="auto">
            <a:xfrm>
              <a:off x="1691" y="2206"/>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 name="Line 48">
              <a:extLst>
                <a:ext uri="{FF2B5EF4-FFF2-40B4-BE49-F238E27FC236}">
                  <a16:creationId xmlns:a16="http://schemas.microsoft.com/office/drawing/2014/main" id="{38B4200A-DABC-4B39-A7FD-994A9878324A}"/>
                </a:ext>
              </a:extLst>
            </p:cNvPr>
            <p:cNvSpPr>
              <a:spLocks noChangeShapeType="1"/>
            </p:cNvSpPr>
            <p:nvPr/>
          </p:nvSpPr>
          <p:spPr bwMode="auto">
            <a:xfrm>
              <a:off x="1770" y="2213"/>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 name="Line 49">
              <a:extLst>
                <a:ext uri="{FF2B5EF4-FFF2-40B4-BE49-F238E27FC236}">
                  <a16:creationId xmlns:a16="http://schemas.microsoft.com/office/drawing/2014/main" id="{9C3D5E72-258B-405E-BADA-C1EDBAD2B6CE}"/>
                </a:ext>
              </a:extLst>
            </p:cNvPr>
            <p:cNvSpPr>
              <a:spLocks noChangeShapeType="1"/>
            </p:cNvSpPr>
            <p:nvPr/>
          </p:nvSpPr>
          <p:spPr bwMode="auto">
            <a:xfrm>
              <a:off x="1850" y="2198"/>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 name="Line 50">
              <a:extLst>
                <a:ext uri="{FF2B5EF4-FFF2-40B4-BE49-F238E27FC236}">
                  <a16:creationId xmlns:a16="http://schemas.microsoft.com/office/drawing/2014/main" id="{F964BA80-0BB6-416F-9F73-4878962B5A43}"/>
                </a:ext>
              </a:extLst>
            </p:cNvPr>
            <p:cNvSpPr>
              <a:spLocks noChangeShapeType="1"/>
            </p:cNvSpPr>
            <p:nvPr/>
          </p:nvSpPr>
          <p:spPr bwMode="auto">
            <a:xfrm>
              <a:off x="1930" y="2184"/>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 name="Line 51">
              <a:extLst>
                <a:ext uri="{FF2B5EF4-FFF2-40B4-BE49-F238E27FC236}">
                  <a16:creationId xmlns:a16="http://schemas.microsoft.com/office/drawing/2014/main" id="{FB749ADA-342F-409E-9BA4-FD5F230AFF3F}"/>
                </a:ext>
              </a:extLst>
            </p:cNvPr>
            <p:cNvSpPr>
              <a:spLocks noChangeShapeType="1"/>
            </p:cNvSpPr>
            <p:nvPr/>
          </p:nvSpPr>
          <p:spPr bwMode="auto">
            <a:xfrm>
              <a:off x="2009" y="2213"/>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Line 52">
              <a:extLst>
                <a:ext uri="{FF2B5EF4-FFF2-40B4-BE49-F238E27FC236}">
                  <a16:creationId xmlns:a16="http://schemas.microsoft.com/office/drawing/2014/main" id="{1528881B-8CAA-4137-AECC-0CBAFE40D91D}"/>
                </a:ext>
              </a:extLst>
            </p:cNvPr>
            <p:cNvSpPr>
              <a:spLocks noChangeShapeType="1"/>
            </p:cNvSpPr>
            <p:nvPr/>
          </p:nvSpPr>
          <p:spPr bwMode="auto">
            <a:xfrm>
              <a:off x="2088" y="2221"/>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 name="Line 53">
              <a:extLst>
                <a:ext uri="{FF2B5EF4-FFF2-40B4-BE49-F238E27FC236}">
                  <a16:creationId xmlns:a16="http://schemas.microsoft.com/office/drawing/2014/main" id="{27B23577-DEAF-4C6F-B342-F21A7B669478}"/>
                </a:ext>
              </a:extLst>
            </p:cNvPr>
            <p:cNvSpPr>
              <a:spLocks noChangeShapeType="1"/>
            </p:cNvSpPr>
            <p:nvPr/>
          </p:nvSpPr>
          <p:spPr bwMode="auto">
            <a:xfrm>
              <a:off x="2168" y="2206"/>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 name="Line 54">
              <a:extLst>
                <a:ext uri="{FF2B5EF4-FFF2-40B4-BE49-F238E27FC236}">
                  <a16:creationId xmlns:a16="http://schemas.microsoft.com/office/drawing/2014/main" id="{59651FA9-06DD-43E0-BA15-BC168ADC1901}"/>
                </a:ext>
              </a:extLst>
            </p:cNvPr>
            <p:cNvSpPr>
              <a:spLocks noChangeShapeType="1"/>
            </p:cNvSpPr>
            <p:nvPr/>
          </p:nvSpPr>
          <p:spPr bwMode="auto">
            <a:xfrm>
              <a:off x="2248" y="217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 name="Line 55">
              <a:extLst>
                <a:ext uri="{FF2B5EF4-FFF2-40B4-BE49-F238E27FC236}">
                  <a16:creationId xmlns:a16="http://schemas.microsoft.com/office/drawing/2014/main" id="{4040E40F-DC5E-4BCB-88A9-4FC60BC17C0E}"/>
                </a:ext>
              </a:extLst>
            </p:cNvPr>
            <p:cNvSpPr>
              <a:spLocks noChangeShapeType="1"/>
            </p:cNvSpPr>
            <p:nvPr/>
          </p:nvSpPr>
          <p:spPr bwMode="auto">
            <a:xfrm>
              <a:off x="2326" y="2206"/>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 name="Line 56">
              <a:extLst>
                <a:ext uri="{FF2B5EF4-FFF2-40B4-BE49-F238E27FC236}">
                  <a16:creationId xmlns:a16="http://schemas.microsoft.com/office/drawing/2014/main" id="{D266344B-A497-407F-BB6A-9A5A926783A0}"/>
                </a:ext>
              </a:extLst>
            </p:cNvPr>
            <p:cNvSpPr>
              <a:spLocks noChangeShapeType="1"/>
            </p:cNvSpPr>
            <p:nvPr/>
          </p:nvSpPr>
          <p:spPr bwMode="auto">
            <a:xfrm>
              <a:off x="2406" y="2213"/>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2" name="Line 57">
              <a:extLst>
                <a:ext uri="{FF2B5EF4-FFF2-40B4-BE49-F238E27FC236}">
                  <a16:creationId xmlns:a16="http://schemas.microsoft.com/office/drawing/2014/main" id="{C0E23DA0-73B6-4325-ACB7-0A5AEFC8E557}"/>
                </a:ext>
              </a:extLst>
            </p:cNvPr>
            <p:cNvSpPr>
              <a:spLocks noChangeShapeType="1"/>
            </p:cNvSpPr>
            <p:nvPr/>
          </p:nvSpPr>
          <p:spPr bwMode="auto">
            <a:xfrm>
              <a:off x="2485" y="2198"/>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 name="Line 58">
              <a:extLst>
                <a:ext uri="{FF2B5EF4-FFF2-40B4-BE49-F238E27FC236}">
                  <a16:creationId xmlns:a16="http://schemas.microsoft.com/office/drawing/2014/main" id="{39FC1FAB-FE80-41B0-AD30-69D2A848BA55}"/>
                </a:ext>
              </a:extLst>
            </p:cNvPr>
            <p:cNvSpPr>
              <a:spLocks noChangeShapeType="1"/>
            </p:cNvSpPr>
            <p:nvPr/>
          </p:nvSpPr>
          <p:spPr bwMode="auto">
            <a:xfrm>
              <a:off x="2565" y="2190"/>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 name="Line 59">
              <a:extLst>
                <a:ext uri="{FF2B5EF4-FFF2-40B4-BE49-F238E27FC236}">
                  <a16:creationId xmlns:a16="http://schemas.microsoft.com/office/drawing/2014/main" id="{E6329B74-C51B-44D0-84F9-EB7A75A9FE30}"/>
                </a:ext>
              </a:extLst>
            </p:cNvPr>
            <p:cNvSpPr>
              <a:spLocks noChangeShapeType="1"/>
            </p:cNvSpPr>
            <p:nvPr/>
          </p:nvSpPr>
          <p:spPr bwMode="auto">
            <a:xfrm>
              <a:off x="2644" y="2198"/>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 name="Line 60">
              <a:extLst>
                <a:ext uri="{FF2B5EF4-FFF2-40B4-BE49-F238E27FC236}">
                  <a16:creationId xmlns:a16="http://schemas.microsoft.com/office/drawing/2014/main" id="{88FCABE0-E718-47C4-8E1C-7EA4E731740A}"/>
                </a:ext>
              </a:extLst>
            </p:cNvPr>
            <p:cNvSpPr>
              <a:spLocks noChangeShapeType="1"/>
            </p:cNvSpPr>
            <p:nvPr/>
          </p:nvSpPr>
          <p:spPr bwMode="auto">
            <a:xfrm>
              <a:off x="2724" y="2183"/>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 name="Line 61">
              <a:extLst>
                <a:ext uri="{FF2B5EF4-FFF2-40B4-BE49-F238E27FC236}">
                  <a16:creationId xmlns:a16="http://schemas.microsoft.com/office/drawing/2014/main" id="{1B858691-0EC2-4959-B447-CD046C443C2B}"/>
                </a:ext>
              </a:extLst>
            </p:cNvPr>
            <p:cNvSpPr>
              <a:spLocks noChangeShapeType="1"/>
            </p:cNvSpPr>
            <p:nvPr/>
          </p:nvSpPr>
          <p:spPr bwMode="auto">
            <a:xfrm>
              <a:off x="2803" y="2160"/>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 name="Line 62">
              <a:extLst>
                <a:ext uri="{FF2B5EF4-FFF2-40B4-BE49-F238E27FC236}">
                  <a16:creationId xmlns:a16="http://schemas.microsoft.com/office/drawing/2014/main" id="{A784C19B-649D-4F43-BA42-3425B86D7AA3}"/>
                </a:ext>
              </a:extLst>
            </p:cNvPr>
            <p:cNvSpPr>
              <a:spLocks noChangeShapeType="1"/>
            </p:cNvSpPr>
            <p:nvPr/>
          </p:nvSpPr>
          <p:spPr bwMode="auto">
            <a:xfrm>
              <a:off x="2881" y="2189"/>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 name="Line 63">
              <a:extLst>
                <a:ext uri="{FF2B5EF4-FFF2-40B4-BE49-F238E27FC236}">
                  <a16:creationId xmlns:a16="http://schemas.microsoft.com/office/drawing/2014/main" id="{7D66CC9C-6D7D-40F9-99AC-7F8ED87C0CDB}"/>
                </a:ext>
              </a:extLst>
            </p:cNvPr>
            <p:cNvSpPr>
              <a:spLocks noChangeShapeType="1"/>
            </p:cNvSpPr>
            <p:nvPr/>
          </p:nvSpPr>
          <p:spPr bwMode="auto">
            <a:xfrm>
              <a:off x="2961" y="219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 name="Line 64">
              <a:extLst>
                <a:ext uri="{FF2B5EF4-FFF2-40B4-BE49-F238E27FC236}">
                  <a16:creationId xmlns:a16="http://schemas.microsoft.com/office/drawing/2014/main" id="{AA55CD9E-1AA0-445C-AD3C-A9ECA1EE2A30}"/>
                </a:ext>
              </a:extLst>
            </p:cNvPr>
            <p:cNvSpPr>
              <a:spLocks noChangeShapeType="1"/>
            </p:cNvSpPr>
            <p:nvPr/>
          </p:nvSpPr>
          <p:spPr bwMode="auto">
            <a:xfrm>
              <a:off x="3058" y="2189"/>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 name="Line 65">
              <a:extLst>
                <a:ext uri="{FF2B5EF4-FFF2-40B4-BE49-F238E27FC236}">
                  <a16:creationId xmlns:a16="http://schemas.microsoft.com/office/drawing/2014/main" id="{F7AF4908-80AC-4DC4-8B65-F730BBF92822}"/>
                </a:ext>
              </a:extLst>
            </p:cNvPr>
            <p:cNvSpPr>
              <a:spLocks noChangeShapeType="1"/>
            </p:cNvSpPr>
            <p:nvPr/>
          </p:nvSpPr>
          <p:spPr bwMode="auto">
            <a:xfrm>
              <a:off x="3121" y="2168"/>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 name="Line 66">
              <a:extLst>
                <a:ext uri="{FF2B5EF4-FFF2-40B4-BE49-F238E27FC236}">
                  <a16:creationId xmlns:a16="http://schemas.microsoft.com/office/drawing/2014/main" id="{28A49F01-1480-48B2-880B-8BF3CE7245C2}"/>
                </a:ext>
              </a:extLst>
            </p:cNvPr>
            <p:cNvSpPr>
              <a:spLocks noChangeShapeType="1"/>
            </p:cNvSpPr>
            <p:nvPr/>
          </p:nvSpPr>
          <p:spPr bwMode="auto">
            <a:xfrm>
              <a:off x="3199" y="219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67">
              <a:extLst>
                <a:ext uri="{FF2B5EF4-FFF2-40B4-BE49-F238E27FC236}">
                  <a16:creationId xmlns:a16="http://schemas.microsoft.com/office/drawing/2014/main" id="{AB969A94-3954-4950-BFB0-B6AEA9E15838}"/>
                </a:ext>
              </a:extLst>
            </p:cNvPr>
            <p:cNvSpPr>
              <a:spLocks noChangeShapeType="1"/>
            </p:cNvSpPr>
            <p:nvPr/>
          </p:nvSpPr>
          <p:spPr bwMode="auto">
            <a:xfrm>
              <a:off x="3279" y="2204"/>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68">
              <a:extLst>
                <a:ext uri="{FF2B5EF4-FFF2-40B4-BE49-F238E27FC236}">
                  <a16:creationId xmlns:a16="http://schemas.microsoft.com/office/drawing/2014/main" id="{E9C6FF2F-9185-466F-AC82-95718471C08A}"/>
                </a:ext>
              </a:extLst>
            </p:cNvPr>
            <p:cNvSpPr>
              <a:spLocks noChangeShapeType="1"/>
            </p:cNvSpPr>
            <p:nvPr/>
          </p:nvSpPr>
          <p:spPr bwMode="auto">
            <a:xfrm>
              <a:off x="3358" y="2189"/>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 name="Line 69">
              <a:extLst>
                <a:ext uri="{FF2B5EF4-FFF2-40B4-BE49-F238E27FC236}">
                  <a16:creationId xmlns:a16="http://schemas.microsoft.com/office/drawing/2014/main" id="{67706326-FC8F-464B-B152-9BC149DFC9D1}"/>
                </a:ext>
              </a:extLst>
            </p:cNvPr>
            <p:cNvSpPr>
              <a:spLocks noChangeShapeType="1"/>
            </p:cNvSpPr>
            <p:nvPr/>
          </p:nvSpPr>
          <p:spPr bwMode="auto">
            <a:xfrm>
              <a:off x="3439" y="2160"/>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 name="Line 70">
              <a:extLst>
                <a:ext uri="{FF2B5EF4-FFF2-40B4-BE49-F238E27FC236}">
                  <a16:creationId xmlns:a16="http://schemas.microsoft.com/office/drawing/2014/main" id="{1018C937-B99F-4EED-9C78-7BD735D9AA26}"/>
                </a:ext>
              </a:extLst>
            </p:cNvPr>
            <p:cNvSpPr>
              <a:spLocks noChangeShapeType="1"/>
            </p:cNvSpPr>
            <p:nvPr/>
          </p:nvSpPr>
          <p:spPr bwMode="auto">
            <a:xfrm>
              <a:off x="3517" y="2189"/>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 name="Line 71">
              <a:extLst>
                <a:ext uri="{FF2B5EF4-FFF2-40B4-BE49-F238E27FC236}">
                  <a16:creationId xmlns:a16="http://schemas.microsoft.com/office/drawing/2014/main" id="{D4B715B8-4127-438B-872F-40421D04DC41}"/>
                </a:ext>
              </a:extLst>
            </p:cNvPr>
            <p:cNvSpPr>
              <a:spLocks noChangeShapeType="1"/>
            </p:cNvSpPr>
            <p:nvPr/>
          </p:nvSpPr>
          <p:spPr bwMode="auto">
            <a:xfrm>
              <a:off x="3596" y="2197"/>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 name="Line 72">
              <a:extLst>
                <a:ext uri="{FF2B5EF4-FFF2-40B4-BE49-F238E27FC236}">
                  <a16:creationId xmlns:a16="http://schemas.microsoft.com/office/drawing/2014/main" id="{7039FD4F-DF2C-4D35-8787-B1D80CA0FF9A}"/>
                </a:ext>
              </a:extLst>
            </p:cNvPr>
            <p:cNvSpPr>
              <a:spLocks noChangeShapeType="1"/>
            </p:cNvSpPr>
            <p:nvPr/>
          </p:nvSpPr>
          <p:spPr bwMode="auto">
            <a:xfrm>
              <a:off x="3676" y="2182"/>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8" name="Line 73">
              <a:extLst>
                <a:ext uri="{FF2B5EF4-FFF2-40B4-BE49-F238E27FC236}">
                  <a16:creationId xmlns:a16="http://schemas.microsoft.com/office/drawing/2014/main" id="{205EF80F-A41D-4893-B72C-B1D5E9631453}"/>
                </a:ext>
              </a:extLst>
            </p:cNvPr>
            <p:cNvSpPr>
              <a:spLocks noChangeShapeType="1"/>
            </p:cNvSpPr>
            <p:nvPr/>
          </p:nvSpPr>
          <p:spPr bwMode="auto">
            <a:xfrm>
              <a:off x="3754" y="2203"/>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39" name="Line 74">
              <a:extLst>
                <a:ext uri="{FF2B5EF4-FFF2-40B4-BE49-F238E27FC236}">
                  <a16:creationId xmlns:a16="http://schemas.microsoft.com/office/drawing/2014/main" id="{86E6C884-FD4E-483B-A467-B1812D987166}"/>
                </a:ext>
              </a:extLst>
            </p:cNvPr>
            <p:cNvSpPr>
              <a:spLocks noChangeShapeType="1"/>
            </p:cNvSpPr>
            <p:nvPr/>
          </p:nvSpPr>
          <p:spPr bwMode="auto">
            <a:xfrm>
              <a:off x="3834" y="2218"/>
              <a:ext cx="1" cy="930"/>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0" name="Line 75">
              <a:extLst>
                <a:ext uri="{FF2B5EF4-FFF2-40B4-BE49-F238E27FC236}">
                  <a16:creationId xmlns:a16="http://schemas.microsoft.com/office/drawing/2014/main" id="{81CE1BC9-A071-4821-B627-80CB44F4D2BB}"/>
                </a:ext>
              </a:extLst>
            </p:cNvPr>
            <p:cNvSpPr>
              <a:spLocks noChangeShapeType="1"/>
            </p:cNvSpPr>
            <p:nvPr/>
          </p:nvSpPr>
          <p:spPr bwMode="auto">
            <a:xfrm>
              <a:off x="3913" y="2196"/>
              <a:ext cx="1" cy="929"/>
            </a:xfrm>
            <a:prstGeom prst="line">
              <a:avLst/>
            </a:prstGeom>
            <a:noFill/>
            <a:ln w="63500">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cxnSp>
        <p:nvCxnSpPr>
          <p:cNvPr id="41" name="Straight Connector 40">
            <a:extLst>
              <a:ext uri="{FF2B5EF4-FFF2-40B4-BE49-F238E27FC236}">
                <a16:creationId xmlns:a16="http://schemas.microsoft.com/office/drawing/2014/main" id="{BC8AFCF1-20EA-4488-9BAF-03ED6C09C7EC}"/>
              </a:ext>
            </a:extLst>
          </p:cNvPr>
          <p:cNvCxnSpPr>
            <a:cxnSpLocks/>
          </p:cNvCxnSpPr>
          <p:nvPr/>
        </p:nvCxnSpPr>
        <p:spPr>
          <a:xfrm flipH="1" flipV="1">
            <a:off x="3248856" y="1565815"/>
            <a:ext cx="1395089" cy="943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68789636-7DA7-4960-BE0F-3315CBCC3E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5344" y="962177"/>
            <a:ext cx="1536665" cy="2048887"/>
          </a:xfrm>
          <a:prstGeom prst="rect">
            <a:avLst/>
          </a:prstGeom>
          <a:ln w="25400">
            <a:solidFill>
              <a:srgbClr val="00B0F0"/>
            </a:solidFill>
          </a:ln>
        </p:spPr>
      </p:pic>
      <p:sp>
        <p:nvSpPr>
          <p:cNvPr id="43" name="Rectangle 42">
            <a:extLst>
              <a:ext uri="{FF2B5EF4-FFF2-40B4-BE49-F238E27FC236}">
                <a16:creationId xmlns:a16="http://schemas.microsoft.com/office/drawing/2014/main" id="{2FEC16E0-3A91-484D-8559-95153EAF7C00}"/>
              </a:ext>
            </a:extLst>
          </p:cNvPr>
          <p:cNvSpPr/>
          <p:nvPr/>
        </p:nvSpPr>
        <p:spPr>
          <a:xfrm>
            <a:off x="4423350" y="3008304"/>
            <a:ext cx="3023721" cy="1200329"/>
          </a:xfrm>
          <a:prstGeom prst="rect">
            <a:avLst/>
          </a:prstGeom>
        </p:spPr>
        <p:txBody>
          <a:bodyPr wrap="square">
            <a:spAutoFit/>
          </a:bodyPr>
          <a:lstStyle/>
          <a:p>
            <a:r>
              <a:rPr lang="en-US" dirty="0"/>
              <a:t>A JILA silicon Fabry-Perot cavity at 4 Kelvin</a:t>
            </a:r>
          </a:p>
          <a:p>
            <a:r>
              <a:rPr lang="en-US" dirty="0"/>
              <a:t>frequency stability 6×10</a:t>
            </a:r>
            <a:r>
              <a:rPr lang="en-US" baseline="30000" dirty="0"/>
              <a:t>-17</a:t>
            </a:r>
            <a:r>
              <a:rPr lang="en-US" dirty="0"/>
              <a:t>, drift &lt;5×10</a:t>
            </a:r>
            <a:r>
              <a:rPr lang="en-US" baseline="30000" dirty="0"/>
              <a:t>-19</a:t>
            </a:r>
            <a:r>
              <a:rPr lang="en-US" dirty="0"/>
              <a:t>/s</a:t>
            </a:r>
          </a:p>
        </p:txBody>
      </p:sp>
      <p:sp>
        <p:nvSpPr>
          <p:cNvPr id="44" name="Oval 43">
            <a:extLst>
              <a:ext uri="{FF2B5EF4-FFF2-40B4-BE49-F238E27FC236}">
                <a16:creationId xmlns:a16="http://schemas.microsoft.com/office/drawing/2014/main" id="{B5B72D42-5C92-4405-A8B5-6BDC1EEFFF0A}"/>
              </a:ext>
            </a:extLst>
          </p:cNvPr>
          <p:cNvSpPr/>
          <p:nvPr/>
        </p:nvSpPr>
        <p:spPr>
          <a:xfrm>
            <a:off x="3002154" y="1926539"/>
            <a:ext cx="463218" cy="17068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5" name="Object 4">
            <a:extLst>
              <a:ext uri="{FF2B5EF4-FFF2-40B4-BE49-F238E27FC236}">
                <a16:creationId xmlns:a16="http://schemas.microsoft.com/office/drawing/2014/main" id="{FDE3205B-8E64-440E-9ADC-92B40A1CD9A0}"/>
              </a:ext>
            </a:extLst>
          </p:cNvPr>
          <p:cNvGraphicFramePr>
            <a:graphicFrameLocks noChangeAspect="1"/>
          </p:cNvGraphicFramePr>
          <p:nvPr/>
        </p:nvGraphicFramePr>
        <p:xfrm>
          <a:off x="3368131" y="1718673"/>
          <a:ext cx="356081" cy="459401"/>
        </p:xfrm>
        <a:graphic>
          <a:graphicData uri="http://schemas.openxmlformats.org/presentationml/2006/ole">
            <mc:AlternateContent xmlns:mc="http://schemas.openxmlformats.org/markup-compatibility/2006">
              <mc:Choice xmlns:v="urn:schemas-microsoft-com:vml" Requires="v">
                <p:oleObj name="Equation" r:id="rId4" imgW="177480" imgH="228600" progId="Equation.3">
                  <p:embed/>
                </p:oleObj>
              </mc:Choice>
              <mc:Fallback>
                <p:oleObj name="Equation" r:id="rId4" imgW="177480" imgH="228600" progId="Equation.3">
                  <p:embed/>
                  <p:pic>
                    <p:nvPicPr>
                      <p:cNvPr id="45" name="Object 4">
                        <a:extLst>
                          <a:ext uri="{FF2B5EF4-FFF2-40B4-BE49-F238E27FC236}">
                            <a16:creationId xmlns:a16="http://schemas.microsoft.com/office/drawing/2014/main" id="{FDE3205B-8E64-440E-9ADC-92B40A1CD9A0}"/>
                          </a:ext>
                        </a:extLst>
                      </p:cNvPr>
                      <p:cNvPicPr>
                        <a:picLocks noChangeAspect="1" noChangeArrowheads="1"/>
                      </p:cNvPicPr>
                      <p:nvPr/>
                    </p:nvPicPr>
                    <p:blipFill>
                      <a:blip r:embed="rId5"/>
                      <a:srcRect/>
                      <a:stretch>
                        <a:fillRect/>
                      </a:stretch>
                    </p:blipFill>
                    <p:spPr bwMode="auto">
                      <a:xfrm>
                        <a:off x="3368131" y="1718673"/>
                        <a:ext cx="356081" cy="459401"/>
                      </a:xfrm>
                      <a:prstGeom prst="rect">
                        <a:avLst/>
                      </a:prstGeom>
                      <a:noFill/>
                      <a:ln>
                        <a:noFill/>
                      </a:ln>
                      <a:effectLst/>
                    </p:spPr>
                  </p:pic>
                </p:oleObj>
              </mc:Fallback>
            </mc:AlternateContent>
          </a:graphicData>
        </a:graphic>
      </p:graphicFrame>
      <p:sp>
        <p:nvSpPr>
          <p:cNvPr id="46" name="Rectangle 45">
            <a:extLst>
              <a:ext uri="{FF2B5EF4-FFF2-40B4-BE49-F238E27FC236}">
                <a16:creationId xmlns:a16="http://schemas.microsoft.com/office/drawing/2014/main" id="{5AC2F571-5725-4632-B9F4-967952A872F8}"/>
              </a:ext>
            </a:extLst>
          </p:cNvPr>
          <p:cNvSpPr/>
          <p:nvPr/>
        </p:nvSpPr>
        <p:spPr>
          <a:xfrm>
            <a:off x="628899" y="1254547"/>
            <a:ext cx="1742657" cy="369332"/>
          </a:xfrm>
          <a:prstGeom prst="rect">
            <a:avLst/>
          </a:prstGeom>
        </p:spPr>
        <p:txBody>
          <a:bodyPr wrap="none">
            <a:spAutoFit/>
          </a:bodyPr>
          <a:lstStyle/>
          <a:p>
            <a:r>
              <a:rPr lang="en-US" dirty="0"/>
              <a:t>Frequency comb</a:t>
            </a:r>
          </a:p>
        </p:txBody>
      </p:sp>
      <p:cxnSp>
        <p:nvCxnSpPr>
          <p:cNvPr id="47" name="Straight Connector 46">
            <a:extLst>
              <a:ext uri="{FF2B5EF4-FFF2-40B4-BE49-F238E27FC236}">
                <a16:creationId xmlns:a16="http://schemas.microsoft.com/office/drawing/2014/main" id="{02669D75-EF62-4D64-98CB-6540F16F7406}"/>
              </a:ext>
            </a:extLst>
          </p:cNvPr>
          <p:cNvCxnSpPr>
            <a:cxnSpLocks/>
          </p:cNvCxnSpPr>
          <p:nvPr/>
        </p:nvCxnSpPr>
        <p:spPr>
          <a:xfrm>
            <a:off x="3119461" y="1559282"/>
            <a:ext cx="0" cy="75652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E21EB7A-370A-4F8F-8B5E-6869199A2B4A}"/>
              </a:ext>
            </a:extLst>
          </p:cNvPr>
          <p:cNvCxnSpPr>
            <a:cxnSpLocks/>
          </p:cNvCxnSpPr>
          <p:nvPr/>
        </p:nvCxnSpPr>
        <p:spPr>
          <a:xfrm>
            <a:off x="3253231" y="1561147"/>
            <a:ext cx="0" cy="4572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3B2A940A-12B1-4D7F-AD6A-C514107FE656}"/>
              </a:ext>
            </a:extLst>
          </p:cNvPr>
          <p:cNvSpPr/>
          <p:nvPr/>
        </p:nvSpPr>
        <p:spPr>
          <a:xfrm>
            <a:off x="302808" y="3215584"/>
            <a:ext cx="3950322" cy="1200329"/>
          </a:xfrm>
          <a:prstGeom prst="rect">
            <a:avLst/>
          </a:prstGeom>
        </p:spPr>
        <p:txBody>
          <a:bodyPr wrap="square">
            <a:spAutoFit/>
          </a:bodyPr>
          <a:lstStyle/>
          <a:p>
            <a:r>
              <a:rPr lang="en-US" dirty="0"/>
              <a:t>Low noise microwave reference</a:t>
            </a:r>
          </a:p>
          <a:p>
            <a:r>
              <a:rPr lang="en-US" dirty="0"/>
              <a:t>Cesium fountain clock (10 GHz)</a:t>
            </a:r>
          </a:p>
          <a:p>
            <a:r>
              <a:rPr lang="en-US" dirty="0"/>
              <a:t>Mercury clock (40 GHz)</a:t>
            </a:r>
          </a:p>
          <a:p>
            <a:r>
              <a:rPr lang="en-US" dirty="0"/>
              <a:t>VLBI, Radar…</a:t>
            </a:r>
          </a:p>
        </p:txBody>
      </p:sp>
      <p:cxnSp>
        <p:nvCxnSpPr>
          <p:cNvPr id="50" name="Straight Arrow Connector 49">
            <a:extLst>
              <a:ext uri="{FF2B5EF4-FFF2-40B4-BE49-F238E27FC236}">
                <a16:creationId xmlns:a16="http://schemas.microsoft.com/office/drawing/2014/main" id="{2E4E022B-3F38-46F2-81A3-F3A00505AD7D}"/>
              </a:ext>
            </a:extLst>
          </p:cNvPr>
          <p:cNvCxnSpPr>
            <a:cxnSpLocks/>
          </p:cNvCxnSpPr>
          <p:nvPr/>
        </p:nvCxnSpPr>
        <p:spPr>
          <a:xfrm rot="5400000">
            <a:off x="1740763" y="2608949"/>
            <a:ext cx="4572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1" name="Group 83">
            <a:extLst>
              <a:ext uri="{FF2B5EF4-FFF2-40B4-BE49-F238E27FC236}">
                <a16:creationId xmlns:a16="http://schemas.microsoft.com/office/drawing/2014/main" id="{F299C777-310E-4EE2-BC47-612B426E41B8}"/>
              </a:ext>
            </a:extLst>
          </p:cNvPr>
          <p:cNvGrpSpPr>
            <a:grpSpLocks/>
          </p:cNvGrpSpPr>
          <p:nvPr/>
        </p:nvGrpSpPr>
        <p:grpSpPr bwMode="auto">
          <a:xfrm rot="5400000">
            <a:off x="1756577" y="2817212"/>
            <a:ext cx="440278" cy="473438"/>
            <a:chOff x="3674" y="3070"/>
            <a:chExt cx="136" cy="136"/>
          </a:xfrm>
        </p:grpSpPr>
        <p:sp>
          <p:nvSpPr>
            <p:cNvPr id="52" name="Oval 84">
              <a:extLst>
                <a:ext uri="{FF2B5EF4-FFF2-40B4-BE49-F238E27FC236}">
                  <a16:creationId xmlns:a16="http://schemas.microsoft.com/office/drawing/2014/main" id="{29DF5F0E-C4AE-4777-B06A-1569B1723677}"/>
                </a:ext>
              </a:extLst>
            </p:cNvPr>
            <p:cNvSpPr>
              <a:spLocks noChangeArrowheads="1"/>
            </p:cNvSpPr>
            <p:nvPr/>
          </p:nvSpPr>
          <p:spPr bwMode="auto">
            <a:xfrm>
              <a:off x="3674" y="3070"/>
              <a:ext cx="136" cy="135"/>
            </a:xfrm>
            <a:prstGeom prst="ellipse">
              <a:avLst/>
            </a:prstGeom>
            <a:solidFill>
              <a:srgbClr val="C0C0C0"/>
            </a:solidFill>
            <a:ln w="25400">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53" name="Line 85">
              <a:extLst>
                <a:ext uri="{FF2B5EF4-FFF2-40B4-BE49-F238E27FC236}">
                  <a16:creationId xmlns:a16="http://schemas.microsoft.com/office/drawing/2014/main" id="{AD177554-1AC6-40C0-8602-07391BBBC1FB}"/>
                </a:ext>
              </a:extLst>
            </p:cNvPr>
            <p:cNvSpPr>
              <a:spLocks noChangeShapeType="1"/>
            </p:cNvSpPr>
            <p:nvPr/>
          </p:nvSpPr>
          <p:spPr bwMode="auto">
            <a:xfrm>
              <a:off x="3697" y="3115"/>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86">
              <a:extLst>
                <a:ext uri="{FF2B5EF4-FFF2-40B4-BE49-F238E27FC236}">
                  <a16:creationId xmlns:a16="http://schemas.microsoft.com/office/drawing/2014/main" id="{994E6296-D559-4B77-A534-2F8F8414B22B}"/>
                </a:ext>
              </a:extLst>
            </p:cNvPr>
            <p:cNvSpPr>
              <a:spLocks noChangeShapeType="1"/>
            </p:cNvSpPr>
            <p:nvPr/>
          </p:nvSpPr>
          <p:spPr bwMode="auto">
            <a:xfrm flipH="1">
              <a:off x="3697" y="3115"/>
              <a:ext cx="46" cy="4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87">
              <a:extLst>
                <a:ext uri="{FF2B5EF4-FFF2-40B4-BE49-F238E27FC236}">
                  <a16:creationId xmlns:a16="http://schemas.microsoft.com/office/drawing/2014/main" id="{C3CB1A7B-8238-495C-AF13-484224BE4B32}"/>
                </a:ext>
              </a:extLst>
            </p:cNvPr>
            <p:cNvSpPr>
              <a:spLocks noChangeShapeType="1"/>
            </p:cNvSpPr>
            <p:nvPr/>
          </p:nvSpPr>
          <p:spPr bwMode="auto">
            <a:xfrm>
              <a:off x="3697" y="3161"/>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88">
              <a:extLst>
                <a:ext uri="{FF2B5EF4-FFF2-40B4-BE49-F238E27FC236}">
                  <a16:creationId xmlns:a16="http://schemas.microsoft.com/office/drawing/2014/main" id="{6F9ED837-248E-4D37-AD43-D4DCBD07BC07}"/>
                </a:ext>
              </a:extLst>
            </p:cNvPr>
            <p:cNvSpPr>
              <a:spLocks noChangeShapeType="1"/>
            </p:cNvSpPr>
            <p:nvPr/>
          </p:nvSpPr>
          <p:spPr bwMode="auto">
            <a:xfrm>
              <a:off x="3743" y="3115"/>
              <a:ext cx="45" cy="46"/>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89">
              <a:extLst>
                <a:ext uri="{FF2B5EF4-FFF2-40B4-BE49-F238E27FC236}">
                  <a16:creationId xmlns:a16="http://schemas.microsoft.com/office/drawing/2014/main" id="{6C481772-737D-4ED8-8F31-E6D613FAF72B}"/>
                </a:ext>
              </a:extLst>
            </p:cNvPr>
            <p:cNvSpPr>
              <a:spLocks noChangeShapeType="1"/>
            </p:cNvSpPr>
            <p:nvPr/>
          </p:nvSpPr>
          <p:spPr bwMode="auto">
            <a:xfrm flipV="1">
              <a:off x="3743" y="3070"/>
              <a:ext cx="0" cy="4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90">
              <a:extLst>
                <a:ext uri="{FF2B5EF4-FFF2-40B4-BE49-F238E27FC236}">
                  <a16:creationId xmlns:a16="http://schemas.microsoft.com/office/drawing/2014/main" id="{303619A8-4AE6-4734-9286-E019C734526A}"/>
                </a:ext>
              </a:extLst>
            </p:cNvPr>
            <p:cNvSpPr>
              <a:spLocks noChangeShapeType="1"/>
            </p:cNvSpPr>
            <p:nvPr/>
          </p:nvSpPr>
          <p:spPr bwMode="auto">
            <a:xfrm>
              <a:off x="3743" y="3161"/>
              <a:ext cx="0" cy="4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cxnSp>
        <p:nvCxnSpPr>
          <p:cNvPr id="59" name="Straight Connector 58">
            <a:extLst>
              <a:ext uri="{FF2B5EF4-FFF2-40B4-BE49-F238E27FC236}">
                <a16:creationId xmlns:a16="http://schemas.microsoft.com/office/drawing/2014/main" id="{77F53E93-CEE2-4939-82B7-7D03FCAEBB16}"/>
              </a:ext>
            </a:extLst>
          </p:cNvPr>
          <p:cNvCxnSpPr>
            <a:cxnSpLocks/>
          </p:cNvCxnSpPr>
          <p:nvPr/>
        </p:nvCxnSpPr>
        <p:spPr>
          <a:xfrm>
            <a:off x="2247613" y="3057168"/>
            <a:ext cx="56186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60" name="Object 4">
            <a:extLst>
              <a:ext uri="{FF2B5EF4-FFF2-40B4-BE49-F238E27FC236}">
                <a16:creationId xmlns:a16="http://schemas.microsoft.com/office/drawing/2014/main" id="{F75ABD49-19D4-4991-A8C8-7DDC187AA802}"/>
              </a:ext>
            </a:extLst>
          </p:cNvPr>
          <p:cNvGraphicFramePr>
            <a:graphicFrameLocks noChangeAspect="1"/>
          </p:cNvGraphicFramePr>
          <p:nvPr/>
        </p:nvGraphicFramePr>
        <p:xfrm>
          <a:off x="2789208" y="2858978"/>
          <a:ext cx="678521" cy="497310"/>
        </p:xfrm>
        <a:graphic>
          <a:graphicData uri="http://schemas.openxmlformats.org/presentationml/2006/ole">
            <mc:AlternateContent xmlns:mc="http://schemas.openxmlformats.org/markup-compatibility/2006">
              <mc:Choice xmlns:v="urn:schemas-microsoft-com:vml" Requires="v">
                <p:oleObj name="Equation" r:id="rId6" imgW="330120" imgH="241200" progId="Equation.3">
                  <p:embed/>
                </p:oleObj>
              </mc:Choice>
              <mc:Fallback>
                <p:oleObj name="Equation" r:id="rId6" imgW="330120" imgH="241200" progId="Equation.3">
                  <p:embed/>
                  <p:pic>
                    <p:nvPicPr>
                      <p:cNvPr id="60" name="Object 4">
                        <a:extLst>
                          <a:ext uri="{FF2B5EF4-FFF2-40B4-BE49-F238E27FC236}">
                            <a16:creationId xmlns:a16="http://schemas.microsoft.com/office/drawing/2014/main" id="{F75ABD49-19D4-4991-A8C8-7DDC187AA802}"/>
                          </a:ext>
                        </a:extLst>
                      </p:cNvPr>
                      <p:cNvPicPr>
                        <a:picLocks noChangeAspect="1" noChangeArrowheads="1"/>
                      </p:cNvPicPr>
                      <p:nvPr/>
                    </p:nvPicPr>
                    <p:blipFill>
                      <a:blip r:embed="rId7"/>
                      <a:srcRect/>
                      <a:stretch>
                        <a:fillRect/>
                      </a:stretch>
                    </p:blipFill>
                    <p:spPr bwMode="auto">
                      <a:xfrm>
                        <a:off x="2789208" y="2858978"/>
                        <a:ext cx="678521" cy="497310"/>
                      </a:xfrm>
                      <a:prstGeom prst="rect">
                        <a:avLst/>
                      </a:prstGeom>
                      <a:noFill/>
                      <a:ln>
                        <a:noFill/>
                      </a:ln>
                      <a:effectLst/>
                    </p:spPr>
                  </p:pic>
                </p:oleObj>
              </mc:Fallback>
            </mc:AlternateContent>
          </a:graphicData>
        </a:graphic>
      </p:graphicFrame>
      <p:sp>
        <p:nvSpPr>
          <p:cNvPr id="61" name="Rectangle 60">
            <a:extLst>
              <a:ext uri="{FF2B5EF4-FFF2-40B4-BE49-F238E27FC236}">
                <a16:creationId xmlns:a16="http://schemas.microsoft.com/office/drawing/2014/main" id="{C8D7CF55-7CBD-4FFE-83F5-A815824C0EF1}"/>
              </a:ext>
            </a:extLst>
          </p:cNvPr>
          <p:cNvSpPr/>
          <p:nvPr/>
        </p:nvSpPr>
        <p:spPr>
          <a:xfrm>
            <a:off x="2007987" y="2384423"/>
            <a:ext cx="1543821" cy="369332"/>
          </a:xfrm>
          <a:prstGeom prst="rect">
            <a:avLst/>
          </a:prstGeom>
        </p:spPr>
        <p:txBody>
          <a:bodyPr wrap="none">
            <a:spAutoFit/>
          </a:bodyPr>
          <a:lstStyle/>
          <a:p>
            <a:r>
              <a:rPr lang="en-US" dirty="0"/>
              <a:t>Photodetector</a:t>
            </a:r>
          </a:p>
        </p:txBody>
      </p:sp>
      <p:pic>
        <p:nvPicPr>
          <p:cNvPr id="62" name="Picture 61">
            <a:extLst>
              <a:ext uri="{FF2B5EF4-FFF2-40B4-BE49-F238E27FC236}">
                <a16:creationId xmlns:a16="http://schemas.microsoft.com/office/drawing/2014/main" id="{DA7E88A6-32C7-48DA-82E7-EA868A122EA7}"/>
              </a:ext>
            </a:extLst>
          </p:cNvPr>
          <p:cNvPicPr>
            <a:picLocks noChangeAspect="1"/>
          </p:cNvPicPr>
          <p:nvPr/>
        </p:nvPicPr>
        <p:blipFill>
          <a:blip r:embed="rId8"/>
          <a:stretch>
            <a:fillRect/>
          </a:stretch>
        </p:blipFill>
        <p:spPr>
          <a:xfrm>
            <a:off x="5024075" y="4183661"/>
            <a:ext cx="1929219" cy="1989397"/>
          </a:xfrm>
          <a:prstGeom prst="rect">
            <a:avLst/>
          </a:prstGeom>
        </p:spPr>
      </p:pic>
      <p:cxnSp>
        <p:nvCxnSpPr>
          <p:cNvPr id="63" name="Straight Connector 62">
            <a:extLst>
              <a:ext uri="{FF2B5EF4-FFF2-40B4-BE49-F238E27FC236}">
                <a16:creationId xmlns:a16="http://schemas.microsoft.com/office/drawing/2014/main" id="{121217B6-89BC-4F57-81EC-4F57F904BAB7}"/>
              </a:ext>
            </a:extLst>
          </p:cNvPr>
          <p:cNvCxnSpPr>
            <a:cxnSpLocks/>
          </p:cNvCxnSpPr>
          <p:nvPr/>
        </p:nvCxnSpPr>
        <p:spPr>
          <a:xfrm flipH="1">
            <a:off x="7243121" y="1632824"/>
            <a:ext cx="95949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C167C5D3-FD55-4581-82D1-AB6AA9234810}"/>
              </a:ext>
            </a:extLst>
          </p:cNvPr>
          <p:cNvGrpSpPr/>
          <p:nvPr/>
        </p:nvGrpSpPr>
        <p:grpSpPr>
          <a:xfrm rot="1040206">
            <a:off x="8190529" y="2586396"/>
            <a:ext cx="1793590" cy="1216723"/>
            <a:chOff x="2511509" y="4132077"/>
            <a:chExt cx="3119708" cy="2116325"/>
          </a:xfrm>
        </p:grpSpPr>
        <p:pic>
          <p:nvPicPr>
            <p:cNvPr id="65" name="Picture 64">
              <a:extLst>
                <a:ext uri="{FF2B5EF4-FFF2-40B4-BE49-F238E27FC236}">
                  <a16:creationId xmlns:a16="http://schemas.microsoft.com/office/drawing/2014/main" id="{6EE1641D-0830-421E-A751-F1A2717D2265}"/>
                </a:ext>
              </a:extLst>
            </p:cNvPr>
            <p:cNvPicPr>
              <a:picLocks noChangeAspect="1"/>
            </p:cNvPicPr>
            <p:nvPr/>
          </p:nvPicPr>
          <p:blipFill>
            <a:blip r:embed="rId9"/>
            <a:stretch>
              <a:fillRect/>
            </a:stretch>
          </p:blipFill>
          <p:spPr>
            <a:xfrm rot="5400000">
              <a:off x="3097809" y="3714995"/>
              <a:ext cx="2026399" cy="3040416"/>
            </a:xfrm>
            <a:prstGeom prst="rect">
              <a:avLst/>
            </a:prstGeom>
          </p:spPr>
        </p:pic>
        <p:sp>
          <p:nvSpPr>
            <p:cNvPr id="66" name="Rectangle 65">
              <a:extLst>
                <a:ext uri="{FF2B5EF4-FFF2-40B4-BE49-F238E27FC236}">
                  <a16:creationId xmlns:a16="http://schemas.microsoft.com/office/drawing/2014/main" id="{D6097BE2-93A2-474F-87A9-BAA45C5433F0}"/>
                </a:ext>
              </a:extLst>
            </p:cNvPr>
            <p:cNvSpPr/>
            <p:nvPr/>
          </p:nvSpPr>
          <p:spPr>
            <a:xfrm>
              <a:off x="4359197" y="5221764"/>
              <a:ext cx="1138827" cy="7648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3492B4EF-2A5B-40EF-B9B9-B70D94F222F7}"/>
                </a:ext>
              </a:extLst>
            </p:cNvPr>
            <p:cNvSpPr/>
            <p:nvPr/>
          </p:nvSpPr>
          <p:spPr>
            <a:xfrm>
              <a:off x="2511509" y="4132077"/>
              <a:ext cx="751821" cy="7648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8" name="Picture 67">
            <a:extLst>
              <a:ext uri="{FF2B5EF4-FFF2-40B4-BE49-F238E27FC236}">
                <a16:creationId xmlns:a16="http://schemas.microsoft.com/office/drawing/2014/main" id="{2321C4EE-7DB2-47BE-9EBA-759A40E9C06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9529" t="-23" r="17170" b="9457"/>
          <a:stretch/>
        </p:blipFill>
        <p:spPr>
          <a:xfrm>
            <a:off x="8302712" y="1163192"/>
            <a:ext cx="1674728" cy="1597356"/>
          </a:xfrm>
          <a:prstGeom prst="rect">
            <a:avLst/>
          </a:prstGeom>
        </p:spPr>
      </p:pic>
      <p:sp>
        <p:nvSpPr>
          <p:cNvPr id="69" name="Rectangle 68">
            <a:extLst>
              <a:ext uri="{FF2B5EF4-FFF2-40B4-BE49-F238E27FC236}">
                <a16:creationId xmlns:a16="http://schemas.microsoft.com/office/drawing/2014/main" id="{8238AA50-C3F7-44AA-9638-34E4A1486E50}"/>
              </a:ext>
            </a:extLst>
          </p:cNvPr>
          <p:cNvSpPr/>
          <p:nvPr/>
        </p:nvSpPr>
        <p:spPr>
          <a:xfrm>
            <a:off x="772493" y="910966"/>
            <a:ext cx="3247749" cy="369332"/>
          </a:xfrm>
          <a:prstGeom prst="rect">
            <a:avLst/>
          </a:prstGeom>
        </p:spPr>
        <p:txBody>
          <a:bodyPr wrap="none">
            <a:spAutoFit/>
          </a:bodyPr>
          <a:lstStyle/>
          <a:p>
            <a:r>
              <a:rPr lang="en-US" dirty="0">
                <a:solidFill>
                  <a:srgbClr val="231F20"/>
                </a:solidFill>
              </a:rPr>
              <a:t>Photonics microwave generation</a:t>
            </a:r>
            <a:endParaRPr lang="en-US" dirty="0"/>
          </a:p>
        </p:txBody>
      </p:sp>
      <p:sp>
        <p:nvSpPr>
          <p:cNvPr id="70" name="Rectangle 69">
            <a:extLst>
              <a:ext uri="{FF2B5EF4-FFF2-40B4-BE49-F238E27FC236}">
                <a16:creationId xmlns:a16="http://schemas.microsoft.com/office/drawing/2014/main" id="{5A139A90-AD24-489A-BB3D-848CAD675DAA}"/>
              </a:ext>
            </a:extLst>
          </p:cNvPr>
          <p:cNvSpPr/>
          <p:nvPr/>
        </p:nvSpPr>
        <p:spPr>
          <a:xfrm>
            <a:off x="8928880" y="824476"/>
            <a:ext cx="2146742" cy="369332"/>
          </a:xfrm>
          <a:prstGeom prst="rect">
            <a:avLst/>
          </a:prstGeom>
        </p:spPr>
        <p:txBody>
          <a:bodyPr wrap="none">
            <a:spAutoFit/>
          </a:bodyPr>
          <a:lstStyle/>
          <a:p>
            <a:r>
              <a:rPr lang="en-US" dirty="0">
                <a:solidFill>
                  <a:srgbClr val="231F20"/>
                </a:solidFill>
              </a:rPr>
              <a:t>LO for optical clock</a:t>
            </a:r>
            <a:endParaRPr lang="en-US" dirty="0"/>
          </a:p>
        </p:txBody>
      </p:sp>
      <p:sp>
        <p:nvSpPr>
          <p:cNvPr id="71" name="Rectangle 70">
            <a:extLst>
              <a:ext uri="{FF2B5EF4-FFF2-40B4-BE49-F238E27FC236}">
                <a16:creationId xmlns:a16="http://schemas.microsoft.com/office/drawing/2014/main" id="{6288FCD8-B013-4124-962E-0DCD547986C7}"/>
              </a:ext>
            </a:extLst>
          </p:cNvPr>
          <p:cNvSpPr/>
          <p:nvPr/>
        </p:nvSpPr>
        <p:spPr>
          <a:xfrm>
            <a:off x="7741294" y="881704"/>
            <a:ext cx="4364981" cy="258705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DF3805ED-FF13-4083-BB46-287DC21E4B1F}"/>
              </a:ext>
            </a:extLst>
          </p:cNvPr>
          <p:cNvSpPr/>
          <p:nvPr/>
        </p:nvSpPr>
        <p:spPr>
          <a:xfrm>
            <a:off x="348397" y="962827"/>
            <a:ext cx="3962349" cy="540000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a:extLst>
              <a:ext uri="{FF2B5EF4-FFF2-40B4-BE49-F238E27FC236}">
                <a16:creationId xmlns:a16="http://schemas.microsoft.com/office/drawing/2014/main" id="{AF727ABC-F85B-42B7-BB27-8FD45F2F2215}"/>
              </a:ext>
            </a:extLst>
          </p:cNvPr>
          <p:cNvPicPr>
            <a:picLocks noChangeAspect="1"/>
          </p:cNvPicPr>
          <p:nvPr/>
        </p:nvPicPr>
        <p:blipFill>
          <a:blip r:embed="rId11"/>
          <a:stretch>
            <a:fillRect/>
          </a:stretch>
        </p:blipFill>
        <p:spPr>
          <a:xfrm>
            <a:off x="8964937" y="4007092"/>
            <a:ext cx="2845683" cy="2026224"/>
          </a:xfrm>
          <a:prstGeom prst="rect">
            <a:avLst/>
          </a:prstGeom>
        </p:spPr>
      </p:pic>
      <p:sp>
        <p:nvSpPr>
          <p:cNvPr id="74" name="Rectangle 73">
            <a:extLst>
              <a:ext uri="{FF2B5EF4-FFF2-40B4-BE49-F238E27FC236}">
                <a16:creationId xmlns:a16="http://schemas.microsoft.com/office/drawing/2014/main" id="{44C94ACA-D84E-4449-BE4A-15E90364F988}"/>
              </a:ext>
            </a:extLst>
          </p:cNvPr>
          <p:cNvSpPr/>
          <p:nvPr/>
        </p:nvSpPr>
        <p:spPr>
          <a:xfrm>
            <a:off x="7911380" y="3628562"/>
            <a:ext cx="3765326" cy="646331"/>
          </a:xfrm>
          <a:prstGeom prst="rect">
            <a:avLst/>
          </a:prstGeom>
        </p:spPr>
        <p:txBody>
          <a:bodyPr wrap="none">
            <a:spAutoFit/>
          </a:bodyPr>
          <a:lstStyle/>
          <a:p>
            <a:r>
              <a:rPr lang="en-US" dirty="0">
                <a:solidFill>
                  <a:srgbClr val="231F20"/>
                </a:solidFill>
                <a:latin typeface="AdvOT19ee2aa8.B"/>
              </a:rPr>
              <a:t>Stable Optical </a:t>
            </a:r>
            <a:r>
              <a:rPr lang="en-US" dirty="0">
                <a:solidFill>
                  <a:srgbClr val="231F20"/>
                </a:solidFill>
              </a:rPr>
              <a:t>Carrier</a:t>
            </a:r>
            <a:r>
              <a:rPr lang="en-US" dirty="0">
                <a:solidFill>
                  <a:srgbClr val="231F20"/>
                </a:solidFill>
                <a:latin typeface="AdvOT19ee2aa8.B"/>
              </a:rPr>
              <a:t> for time keeping</a:t>
            </a:r>
          </a:p>
          <a:p>
            <a:endParaRPr lang="en-US" dirty="0"/>
          </a:p>
        </p:txBody>
      </p:sp>
      <p:sp>
        <p:nvSpPr>
          <p:cNvPr id="75" name="Rectangle 74">
            <a:extLst>
              <a:ext uri="{FF2B5EF4-FFF2-40B4-BE49-F238E27FC236}">
                <a16:creationId xmlns:a16="http://schemas.microsoft.com/office/drawing/2014/main" id="{0C7648D4-7F7E-4F34-9CE3-93B0341B2D50}"/>
              </a:ext>
            </a:extLst>
          </p:cNvPr>
          <p:cNvSpPr/>
          <p:nvPr/>
        </p:nvSpPr>
        <p:spPr>
          <a:xfrm>
            <a:off x="7741294" y="3514583"/>
            <a:ext cx="4363549" cy="290838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a:extLst>
              <a:ext uri="{FF2B5EF4-FFF2-40B4-BE49-F238E27FC236}">
                <a16:creationId xmlns:a16="http://schemas.microsoft.com/office/drawing/2014/main" id="{455538B9-57AB-4D94-8043-9AE4E50A5F4B}"/>
              </a:ext>
            </a:extLst>
          </p:cNvPr>
          <p:cNvPicPr>
            <a:picLocks noChangeAspect="1"/>
          </p:cNvPicPr>
          <p:nvPr/>
        </p:nvPicPr>
        <p:blipFill>
          <a:blip r:embed="rId12"/>
          <a:stretch>
            <a:fillRect/>
          </a:stretch>
        </p:blipFill>
        <p:spPr>
          <a:xfrm>
            <a:off x="10027062" y="1188798"/>
            <a:ext cx="2077781" cy="1916574"/>
          </a:xfrm>
          <a:prstGeom prst="rect">
            <a:avLst/>
          </a:prstGeom>
        </p:spPr>
      </p:pic>
      <p:cxnSp>
        <p:nvCxnSpPr>
          <p:cNvPr id="77" name="Straight Connector 76">
            <a:extLst>
              <a:ext uri="{FF2B5EF4-FFF2-40B4-BE49-F238E27FC236}">
                <a16:creationId xmlns:a16="http://schemas.microsoft.com/office/drawing/2014/main" id="{20C736D8-0D50-4CB5-AEE3-CCFCF03A558C}"/>
              </a:ext>
            </a:extLst>
          </p:cNvPr>
          <p:cNvCxnSpPr>
            <a:cxnSpLocks/>
          </p:cNvCxnSpPr>
          <p:nvPr/>
        </p:nvCxnSpPr>
        <p:spPr>
          <a:xfrm flipH="1">
            <a:off x="7243120" y="4133155"/>
            <a:ext cx="959491"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78" name="Group 77">
            <a:extLst>
              <a:ext uri="{FF2B5EF4-FFF2-40B4-BE49-F238E27FC236}">
                <a16:creationId xmlns:a16="http://schemas.microsoft.com/office/drawing/2014/main" id="{BE3CE763-F4EE-46FB-81ED-4F41D513971A}"/>
              </a:ext>
            </a:extLst>
          </p:cNvPr>
          <p:cNvGrpSpPr/>
          <p:nvPr/>
        </p:nvGrpSpPr>
        <p:grpSpPr>
          <a:xfrm>
            <a:off x="8302712" y="4036482"/>
            <a:ext cx="630542" cy="1771388"/>
            <a:chOff x="7885735" y="4390809"/>
            <a:chExt cx="630542" cy="1771388"/>
          </a:xfrm>
        </p:grpSpPr>
        <p:pic>
          <p:nvPicPr>
            <p:cNvPr id="79" name="Picture 78">
              <a:extLst>
                <a:ext uri="{FF2B5EF4-FFF2-40B4-BE49-F238E27FC236}">
                  <a16:creationId xmlns:a16="http://schemas.microsoft.com/office/drawing/2014/main" id="{D3427288-7DB3-4CC6-95D1-B98126F0F935}"/>
                </a:ext>
              </a:extLst>
            </p:cNvPr>
            <p:cNvPicPr>
              <a:picLocks noChangeAspect="1"/>
            </p:cNvPicPr>
            <p:nvPr/>
          </p:nvPicPr>
          <p:blipFill>
            <a:blip r:embed="rId13"/>
            <a:stretch>
              <a:fillRect/>
            </a:stretch>
          </p:blipFill>
          <p:spPr>
            <a:xfrm rot="5400000">
              <a:off x="7782766" y="4493778"/>
              <a:ext cx="822574" cy="616635"/>
            </a:xfrm>
            <a:prstGeom prst="rect">
              <a:avLst/>
            </a:prstGeom>
          </p:spPr>
        </p:pic>
        <p:pic>
          <p:nvPicPr>
            <p:cNvPr id="80" name="Picture 79">
              <a:extLst>
                <a:ext uri="{FF2B5EF4-FFF2-40B4-BE49-F238E27FC236}">
                  <a16:creationId xmlns:a16="http://schemas.microsoft.com/office/drawing/2014/main" id="{E670DCED-32A0-41AC-AB04-7B64182A3B3A}"/>
                </a:ext>
              </a:extLst>
            </p:cNvPr>
            <p:cNvPicPr>
              <a:picLocks noChangeAspect="1"/>
            </p:cNvPicPr>
            <p:nvPr/>
          </p:nvPicPr>
          <p:blipFill>
            <a:blip r:embed="rId14"/>
            <a:stretch>
              <a:fillRect/>
            </a:stretch>
          </p:blipFill>
          <p:spPr>
            <a:xfrm>
              <a:off x="7900549" y="5476500"/>
              <a:ext cx="615728" cy="685697"/>
            </a:xfrm>
            <a:prstGeom prst="rect">
              <a:avLst/>
            </a:prstGeom>
          </p:spPr>
        </p:pic>
        <p:sp>
          <p:nvSpPr>
            <p:cNvPr id="81" name="Rectangle 80">
              <a:extLst>
                <a:ext uri="{FF2B5EF4-FFF2-40B4-BE49-F238E27FC236}">
                  <a16:creationId xmlns:a16="http://schemas.microsoft.com/office/drawing/2014/main" id="{6BE457CB-34DE-4468-93DD-2A5AC5BDBFD7}"/>
                </a:ext>
              </a:extLst>
            </p:cNvPr>
            <p:cNvSpPr/>
            <p:nvPr/>
          </p:nvSpPr>
          <p:spPr>
            <a:xfrm>
              <a:off x="7885735" y="5138985"/>
              <a:ext cx="526332" cy="369332"/>
            </a:xfrm>
            <a:prstGeom prst="rect">
              <a:avLst/>
            </a:prstGeom>
          </p:spPr>
          <p:txBody>
            <a:bodyPr wrap="square">
              <a:spAutoFit/>
            </a:bodyPr>
            <a:lstStyle/>
            <a:p>
              <a:r>
                <a:rPr lang="en-US" dirty="0">
                  <a:solidFill>
                    <a:srgbClr val="231F20"/>
                  </a:solidFill>
                </a:rPr>
                <a:t>vs</a:t>
              </a:r>
              <a:endParaRPr lang="en-US" dirty="0"/>
            </a:p>
          </p:txBody>
        </p:sp>
      </p:grpSp>
      <p:graphicFrame>
        <p:nvGraphicFramePr>
          <p:cNvPr id="82" name="Object 8">
            <a:extLst>
              <a:ext uri="{FF2B5EF4-FFF2-40B4-BE49-F238E27FC236}">
                <a16:creationId xmlns:a16="http://schemas.microsoft.com/office/drawing/2014/main" id="{4E9B8B4D-7EB6-4F4C-B06D-E6636177DC1E}"/>
              </a:ext>
            </a:extLst>
          </p:cNvPr>
          <p:cNvGraphicFramePr>
            <a:graphicFrameLocks noChangeAspect="1"/>
          </p:cNvGraphicFramePr>
          <p:nvPr/>
        </p:nvGraphicFramePr>
        <p:xfrm>
          <a:off x="626627" y="4164852"/>
          <a:ext cx="3318694" cy="2322026"/>
        </p:xfrm>
        <a:graphic>
          <a:graphicData uri="http://schemas.openxmlformats.org/presentationml/2006/ole">
            <mc:AlternateContent xmlns:mc="http://schemas.openxmlformats.org/markup-compatibility/2006">
              <mc:Choice xmlns:v="urn:schemas-microsoft-com:vml" Requires="v">
                <p:oleObj name="Graph" r:id="rId15" imgW="4145040" imgH="2900520" progId="Origin50.Graph">
                  <p:embed/>
                </p:oleObj>
              </mc:Choice>
              <mc:Fallback>
                <p:oleObj name="Graph" r:id="rId15" imgW="4145040" imgH="2900520" progId="Origin50.Graph">
                  <p:embed/>
                  <p:pic>
                    <p:nvPicPr>
                      <p:cNvPr id="82" name="Object 8">
                        <a:extLst>
                          <a:ext uri="{FF2B5EF4-FFF2-40B4-BE49-F238E27FC236}">
                            <a16:creationId xmlns:a16="http://schemas.microsoft.com/office/drawing/2014/main" id="{4E9B8B4D-7EB6-4F4C-B06D-E6636177DC1E}"/>
                          </a:ext>
                        </a:extLst>
                      </p:cNvPr>
                      <p:cNvPicPr>
                        <a:picLocks noChangeAspect="1" noChangeArrowheads="1"/>
                      </p:cNvPicPr>
                      <p:nvPr/>
                    </p:nvPicPr>
                    <p:blipFill>
                      <a:blip r:embed="rId16"/>
                      <a:srcRect/>
                      <a:stretch>
                        <a:fillRect/>
                      </a:stretch>
                    </p:blipFill>
                    <p:spPr bwMode="auto">
                      <a:xfrm>
                        <a:off x="626627" y="4164852"/>
                        <a:ext cx="3318694" cy="2322026"/>
                      </a:xfrm>
                      <a:prstGeom prst="rect">
                        <a:avLst/>
                      </a:prstGeom>
                    </p:spPr>
                  </p:pic>
                </p:oleObj>
              </mc:Fallback>
            </mc:AlternateContent>
          </a:graphicData>
        </a:graphic>
      </p:graphicFrame>
      <p:sp>
        <p:nvSpPr>
          <p:cNvPr id="83" name="Rectangle 82">
            <a:extLst>
              <a:ext uri="{FF2B5EF4-FFF2-40B4-BE49-F238E27FC236}">
                <a16:creationId xmlns:a16="http://schemas.microsoft.com/office/drawing/2014/main" id="{012FE363-872D-48E1-9054-7E0C8CA8CB25}"/>
              </a:ext>
            </a:extLst>
          </p:cNvPr>
          <p:cNvSpPr/>
          <p:nvPr/>
        </p:nvSpPr>
        <p:spPr>
          <a:xfrm>
            <a:off x="2304566" y="4403902"/>
            <a:ext cx="1958357" cy="307777"/>
          </a:xfrm>
          <a:prstGeom prst="rect">
            <a:avLst/>
          </a:prstGeom>
        </p:spPr>
        <p:txBody>
          <a:bodyPr wrap="none">
            <a:spAutoFit/>
          </a:bodyPr>
          <a:lstStyle/>
          <a:p>
            <a:r>
              <a:rPr lang="en-US" sz="1400" dirty="0"/>
              <a:t>Typical results at 10 GHz</a:t>
            </a:r>
          </a:p>
        </p:txBody>
      </p:sp>
      <p:sp>
        <p:nvSpPr>
          <p:cNvPr id="84" name="Rectangle 83">
            <a:extLst>
              <a:ext uri="{FF2B5EF4-FFF2-40B4-BE49-F238E27FC236}">
                <a16:creationId xmlns:a16="http://schemas.microsoft.com/office/drawing/2014/main" id="{55B23CE2-0412-4064-831C-D53070BC9883}"/>
              </a:ext>
            </a:extLst>
          </p:cNvPr>
          <p:cNvSpPr/>
          <p:nvPr/>
        </p:nvSpPr>
        <p:spPr>
          <a:xfrm>
            <a:off x="7741294" y="5875444"/>
            <a:ext cx="4318648" cy="523220"/>
          </a:xfrm>
          <a:prstGeom prst="rect">
            <a:avLst/>
          </a:prstGeom>
        </p:spPr>
        <p:txBody>
          <a:bodyPr wrap="square">
            <a:spAutoFit/>
          </a:bodyPr>
          <a:lstStyle/>
          <a:p>
            <a:r>
              <a:rPr lang="en-US" sz="1400" dirty="0"/>
              <a:t>Cavity vs Maser over 30 days time error X10 improvement </a:t>
            </a:r>
          </a:p>
        </p:txBody>
      </p:sp>
      <p:sp>
        <p:nvSpPr>
          <p:cNvPr id="85" name="Rectangle 84">
            <a:extLst>
              <a:ext uri="{FF2B5EF4-FFF2-40B4-BE49-F238E27FC236}">
                <a16:creationId xmlns:a16="http://schemas.microsoft.com/office/drawing/2014/main" id="{682BFB5D-B333-4AFE-96B5-876F3A608FC1}"/>
              </a:ext>
            </a:extLst>
          </p:cNvPr>
          <p:cNvSpPr/>
          <p:nvPr/>
        </p:nvSpPr>
        <p:spPr>
          <a:xfrm>
            <a:off x="10213370" y="3067958"/>
            <a:ext cx="1809278" cy="307777"/>
          </a:xfrm>
          <a:prstGeom prst="rect">
            <a:avLst/>
          </a:prstGeom>
        </p:spPr>
        <p:txBody>
          <a:bodyPr wrap="none">
            <a:spAutoFit/>
          </a:bodyPr>
          <a:lstStyle/>
          <a:p>
            <a:r>
              <a:rPr lang="en-US" sz="1400" dirty="0"/>
              <a:t>Sr atomic optical clock</a:t>
            </a:r>
          </a:p>
        </p:txBody>
      </p:sp>
      <p:sp>
        <p:nvSpPr>
          <p:cNvPr id="86" name="Rectangle 85">
            <a:extLst>
              <a:ext uri="{FF2B5EF4-FFF2-40B4-BE49-F238E27FC236}">
                <a16:creationId xmlns:a16="http://schemas.microsoft.com/office/drawing/2014/main" id="{A16F2BAA-A953-40D2-AA95-C8D267EDBB14}"/>
              </a:ext>
            </a:extLst>
          </p:cNvPr>
          <p:cNvSpPr/>
          <p:nvPr/>
        </p:nvSpPr>
        <p:spPr>
          <a:xfrm>
            <a:off x="9493354" y="6488816"/>
            <a:ext cx="1860446" cy="369332"/>
          </a:xfrm>
          <a:prstGeom prst="rect">
            <a:avLst/>
          </a:prstGeom>
        </p:spPr>
        <p:txBody>
          <a:bodyPr wrap="none">
            <a:spAutoFit/>
          </a:bodyPr>
          <a:lstStyle/>
          <a:p>
            <a:r>
              <a:rPr lang="en-US" dirty="0"/>
              <a:t>Wei Zhang et al.</a:t>
            </a:r>
          </a:p>
        </p:txBody>
      </p:sp>
    </p:spTree>
    <p:extLst>
      <p:ext uri="{BB962C8B-B14F-4D97-AF65-F5344CB8AC3E}">
        <p14:creationId xmlns:p14="http://schemas.microsoft.com/office/powerpoint/2010/main" val="388797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JPL_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blankJPL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ankJPL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JPL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JPL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JPL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JPL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JPL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JPL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blankJPL_presentation</Template>
  <TotalTime>34586</TotalTime>
  <Words>3409</Words>
  <Application>Microsoft Office PowerPoint</Application>
  <PresentationFormat>Widescreen</PresentationFormat>
  <Paragraphs>450</Paragraphs>
  <Slides>50</Slides>
  <Notes>6</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3</vt:i4>
      </vt:variant>
      <vt:variant>
        <vt:lpstr>Slide Titles</vt:lpstr>
      </vt:variant>
      <vt:variant>
        <vt:i4>50</vt:i4>
      </vt:variant>
    </vt:vector>
  </HeadingPairs>
  <TitlesOfParts>
    <vt:vector size="67" baseType="lpstr">
      <vt:lpstr>AdvOT19ee2aa8.B</vt:lpstr>
      <vt:lpstr>Arial</vt:lpstr>
      <vt:lpstr>Arial Narrow</vt:lpstr>
      <vt:lpstr>Calibri</vt:lpstr>
      <vt:lpstr>Cambria</vt:lpstr>
      <vt:lpstr>Cambria Math</vt:lpstr>
      <vt:lpstr>Garamond</vt:lpstr>
      <vt:lpstr>Gill Sans</vt:lpstr>
      <vt:lpstr>Helvetica</vt:lpstr>
      <vt:lpstr>Symbol</vt:lpstr>
      <vt:lpstr>Times New Roman</vt:lpstr>
      <vt:lpstr>Verdana</vt:lpstr>
      <vt:lpstr>Wingdings</vt:lpstr>
      <vt:lpstr>blankJPL_presentation</vt:lpstr>
      <vt:lpstr>Equation</vt:lpstr>
      <vt:lpstr>Graph</vt:lpstr>
      <vt:lpstr>Photo Editor Photo</vt:lpstr>
      <vt:lpstr>PowerPoint Presentation</vt:lpstr>
      <vt:lpstr>Contents</vt:lpstr>
      <vt:lpstr>Contents</vt:lpstr>
      <vt:lpstr>Deep Space Network Clocks and Oscillators</vt:lpstr>
      <vt:lpstr>Canberra Site a Week Ago</vt:lpstr>
      <vt:lpstr>DSN Low Loss Photonics Links</vt:lpstr>
      <vt:lpstr>More than 20 years history of Mercury Ion Clock development</vt:lpstr>
      <vt:lpstr>Development of Ultrastable Fabry-Perot Cavities</vt:lpstr>
      <vt:lpstr>An Ultrastable Optical Cavity System Can Be Better Than Quantum Clocks</vt:lpstr>
      <vt:lpstr>Development of Sapphire (DBR) Resonator</vt:lpstr>
      <vt:lpstr>Future Drivers of the Frequency &amp; Timing Systems Development</vt:lpstr>
      <vt:lpstr>Contents</vt:lpstr>
      <vt:lpstr>PowerPoint Presentation</vt:lpstr>
      <vt:lpstr>Whispering Gallery Mode Resonators</vt:lpstr>
      <vt:lpstr>Attenuation of the material</vt:lpstr>
      <vt:lpstr>Variety of the solid state WGMRs (early results)</vt:lpstr>
      <vt:lpstr>Resonators of nearly any reasonable size can be created by mechanical polishing</vt:lpstr>
      <vt:lpstr>Importance of size and Q-factor for EM mixing</vt:lpstr>
      <vt:lpstr>Microcavity-based dissipative solitons: some early studies</vt:lpstr>
      <vt:lpstr>PowerPoint Presentation</vt:lpstr>
      <vt:lpstr>Optical Clocks</vt:lpstr>
      <vt:lpstr>Atomic Cell Stabilized Laser: Improved Locking Due to High-Q Cavity</vt:lpstr>
      <vt:lpstr>PowerPoint Presentation</vt:lpstr>
      <vt:lpstr>PowerPoint Presentation</vt:lpstr>
      <vt:lpstr>PowerPoint Presentation</vt:lpstr>
      <vt:lpstr>Problem to solve</vt:lpstr>
      <vt:lpstr>PowerPoint Presentation</vt:lpstr>
      <vt:lpstr>Spectrally Pure RF Oscillators</vt:lpstr>
      <vt:lpstr>Advantages of Nonlinear Microcavities</vt:lpstr>
      <vt:lpstr>Performance Optimization</vt:lpstr>
      <vt:lpstr>Timing Jitter</vt:lpstr>
      <vt:lpstr>Problem to solve</vt:lpstr>
      <vt:lpstr>Contents</vt:lpstr>
      <vt:lpstr>PowerPoint Presentation</vt:lpstr>
      <vt:lpstr>Analytical Theory of the Mode Locked Comb</vt:lpstr>
      <vt:lpstr>An Analytic Solution</vt:lpstr>
      <vt:lpstr>Steady State Formalism</vt:lpstr>
      <vt:lpstr>Phase Noise Limit of Kerr Comb Oscillator</vt:lpstr>
      <vt:lpstr>Fundamental Stability of the Comb Oscillator Does not Depend on Q</vt:lpstr>
      <vt:lpstr>Size and Power Dependence</vt:lpstr>
      <vt:lpstr>Fundamental Limitations Verified Experimentally</vt:lpstr>
      <vt:lpstr>Timing Jitter Correlation for Two Pulses in the Same Cavity</vt:lpstr>
      <vt:lpstr>PowerPoint Presentation</vt:lpstr>
      <vt:lpstr>Second coherent pump for the soliton stabilization</vt:lpstr>
      <vt:lpstr>A trap for solitons</vt:lpstr>
      <vt:lpstr>Discrete Time Crystals</vt:lpstr>
      <vt:lpstr>Dichromatically Pumped Kerr Solitons (DTC-like)</vt:lpstr>
      <vt:lpstr>Time Symmetry Breaking in Dual Pumped Systems</vt:lpstr>
      <vt:lpstr>Thanks to (Recent) Collaborators</vt:lpstr>
      <vt:lpstr>Thanks for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Navarro</dc:creator>
  <cp:lastModifiedBy>Matsko, Andrey B (US 335E)</cp:lastModifiedBy>
  <cp:revision>1013</cp:revision>
  <cp:lastPrinted>2019-01-14T19:04:02Z</cp:lastPrinted>
  <dcterms:created xsi:type="dcterms:W3CDTF">2009-06-24T19:56:44Z</dcterms:created>
  <dcterms:modified xsi:type="dcterms:W3CDTF">2023-10-19T10:07:20Z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