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notesMasterIdLst>
    <p:notesMasterId r:id="rId29"/>
  </p:notesMasterIdLst>
  <p:sldIdLst>
    <p:sldId id="364" r:id="rId2"/>
    <p:sldId id="260" r:id="rId3"/>
    <p:sldId id="307" r:id="rId4"/>
    <p:sldId id="365" r:id="rId5"/>
    <p:sldId id="366" r:id="rId6"/>
    <p:sldId id="367" r:id="rId7"/>
    <p:sldId id="368" r:id="rId8"/>
    <p:sldId id="336" r:id="rId9"/>
    <p:sldId id="337" r:id="rId10"/>
    <p:sldId id="359" r:id="rId11"/>
    <p:sldId id="360" r:id="rId12"/>
    <p:sldId id="354" r:id="rId13"/>
    <p:sldId id="353" r:id="rId14"/>
    <p:sldId id="352" r:id="rId15"/>
    <p:sldId id="362" r:id="rId16"/>
    <p:sldId id="369" r:id="rId17"/>
    <p:sldId id="299" r:id="rId18"/>
    <p:sldId id="340" r:id="rId19"/>
    <p:sldId id="343" r:id="rId20"/>
    <p:sldId id="371" r:id="rId21"/>
    <p:sldId id="350" r:id="rId22"/>
    <p:sldId id="355" r:id="rId23"/>
    <p:sldId id="345" r:id="rId24"/>
    <p:sldId id="298" r:id="rId25"/>
    <p:sldId id="338" r:id="rId26"/>
    <p:sldId id="370" r:id="rId27"/>
    <p:sldId id="339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57"/>
    <p:restoredTop sz="79606"/>
  </p:normalViewPr>
  <p:slideViewPr>
    <p:cSldViewPr snapToGrid="0" snapToObjects="1">
      <p:cViewPr varScale="1">
        <p:scale>
          <a:sx n="85" d="100"/>
          <a:sy n="85" d="100"/>
        </p:scale>
        <p:origin x="184" y="18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471B9-2832-A148-A49B-C9D765E00A9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32F7A-2FE1-E446-B646-C5CAC4FDC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14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8610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2406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4103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1325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746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54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4202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995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9813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314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361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108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062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367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433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064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693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516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58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26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58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55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47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4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03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32F7A-2FE1-E446-B646-C5CAC4FDC2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42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75BA5-2E00-B34E-A1B1-9922B47A232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61AA-A159-9B41-8E0B-CE7984546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1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75BA5-2E00-B34E-A1B1-9922B47A232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61AA-A159-9B41-8E0B-CE7984546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75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75BA5-2E00-B34E-A1B1-9922B47A232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61AA-A159-9B41-8E0B-CE7984546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64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75BA5-2E00-B34E-A1B1-9922B47A232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61AA-A159-9B41-8E0B-CE7984546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46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75BA5-2E00-B34E-A1B1-9922B47A232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61AA-A159-9B41-8E0B-CE7984546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01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75BA5-2E00-B34E-A1B1-9922B47A232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61AA-A159-9B41-8E0B-CE7984546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85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75BA5-2E00-B34E-A1B1-9922B47A232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61AA-A159-9B41-8E0B-CE7984546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50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75BA5-2E00-B34E-A1B1-9922B47A232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61AA-A159-9B41-8E0B-CE7984546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46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75BA5-2E00-B34E-A1B1-9922B47A232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61AA-A159-9B41-8E0B-CE7984546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65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75BA5-2E00-B34E-A1B1-9922B47A232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61AA-A159-9B41-8E0B-CE7984546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55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75BA5-2E00-B34E-A1B1-9922B47A232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61AA-A159-9B41-8E0B-CE7984546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19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75BA5-2E00-B34E-A1B1-9922B47A232D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C61AA-A159-9B41-8E0B-CE7984546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47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emf"/><Relationship Id="rId4" Type="http://schemas.openxmlformats.org/officeDocument/2006/relationships/image" Target="../media/image7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9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3" Type="http://schemas.openxmlformats.org/officeDocument/2006/relationships/image" Target="../media/image1.png"/><Relationship Id="rId7" Type="http://schemas.openxmlformats.org/officeDocument/2006/relationships/image" Target="../media/image8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10" Type="http://schemas.openxmlformats.org/officeDocument/2006/relationships/image" Target="../media/image84.png"/><Relationship Id="rId4" Type="http://schemas.openxmlformats.org/officeDocument/2006/relationships/image" Target="../media/image44.png"/><Relationship Id="rId9" Type="http://schemas.openxmlformats.org/officeDocument/2006/relationships/image" Target="../media/image8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9.emf"/><Relationship Id="rId5" Type="http://schemas.openxmlformats.org/officeDocument/2006/relationships/image" Target="../media/image78.emf"/><Relationship Id="rId4" Type="http://schemas.openxmlformats.org/officeDocument/2006/relationships/image" Target="../media/image7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3" Type="http://schemas.openxmlformats.org/officeDocument/2006/relationships/image" Target="../media/image1.png"/><Relationship Id="rId7" Type="http://schemas.openxmlformats.org/officeDocument/2006/relationships/image" Target="../media/image6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emf"/><Relationship Id="rId11" Type="http://schemas.openxmlformats.org/officeDocument/2006/relationships/image" Target="../media/image96.emf"/><Relationship Id="rId5" Type="http://schemas.openxmlformats.org/officeDocument/2006/relationships/image" Target="../media/image49.emf"/><Relationship Id="rId10" Type="http://schemas.openxmlformats.org/officeDocument/2006/relationships/image" Target="../media/image95.emf"/><Relationship Id="rId4" Type="http://schemas.openxmlformats.org/officeDocument/2006/relationships/image" Target="../media/image93.emf"/><Relationship Id="rId9" Type="http://schemas.openxmlformats.org/officeDocument/2006/relationships/image" Target="../media/image94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emf"/><Relationship Id="rId3" Type="http://schemas.openxmlformats.org/officeDocument/2006/relationships/image" Target="../media/image1.png"/><Relationship Id="rId7" Type="http://schemas.openxmlformats.org/officeDocument/2006/relationships/image" Target="../media/image9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8.emf"/><Relationship Id="rId5" Type="http://schemas.openxmlformats.org/officeDocument/2006/relationships/image" Target="../media/image97.emf"/><Relationship Id="rId4" Type="http://schemas.openxmlformats.org/officeDocument/2006/relationships/image" Target="../media/image3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emf"/><Relationship Id="rId3" Type="http://schemas.openxmlformats.org/officeDocument/2006/relationships/image" Target="../media/image1.png"/><Relationship Id="rId7" Type="http://schemas.openxmlformats.org/officeDocument/2006/relationships/image" Target="../media/image10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0.emf"/><Relationship Id="rId11" Type="http://schemas.openxmlformats.org/officeDocument/2006/relationships/image" Target="../media/image105.emf"/><Relationship Id="rId5" Type="http://schemas.openxmlformats.org/officeDocument/2006/relationships/image" Target="../media/image99.emf"/><Relationship Id="rId10" Type="http://schemas.openxmlformats.org/officeDocument/2006/relationships/image" Target="../media/image104.emf"/><Relationship Id="rId4" Type="http://schemas.openxmlformats.org/officeDocument/2006/relationships/image" Target="../media/image3.jpg"/><Relationship Id="rId9" Type="http://schemas.openxmlformats.org/officeDocument/2006/relationships/image" Target="../media/image10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image" Target="../media/image15.emf"/><Relationship Id="rId3" Type="http://schemas.openxmlformats.org/officeDocument/2006/relationships/image" Target="../media/image1.png"/><Relationship Id="rId7" Type="http://schemas.openxmlformats.org/officeDocument/2006/relationships/image" Target="../media/image9.emf"/><Relationship Id="rId12" Type="http://schemas.openxmlformats.org/officeDocument/2006/relationships/image" Target="../media/image14.emf"/><Relationship Id="rId17" Type="http://schemas.openxmlformats.org/officeDocument/2006/relationships/image" Target="../media/image19.e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emf"/><Relationship Id="rId11" Type="http://schemas.openxmlformats.org/officeDocument/2006/relationships/image" Target="../media/image13.emf"/><Relationship Id="rId5" Type="http://schemas.openxmlformats.org/officeDocument/2006/relationships/image" Target="../media/image7.emf"/><Relationship Id="rId15" Type="http://schemas.openxmlformats.org/officeDocument/2006/relationships/image" Target="../media/image17.emf"/><Relationship Id="rId10" Type="http://schemas.openxmlformats.org/officeDocument/2006/relationships/image" Target="../media/image12.emf"/><Relationship Id="rId4" Type="http://schemas.openxmlformats.org/officeDocument/2006/relationships/image" Target="../media/image6.emf"/><Relationship Id="rId9" Type="http://schemas.openxmlformats.org/officeDocument/2006/relationships/image" Target="../media/image11.emf"/><Relationship Id="rId14" Type="http://schemas.openxmlformats.org/officeDocument/2006/relationships/image" Target="../media/image16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6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8.png"/><Relationship Id="rId5" Type="http://schemas.openxmlformats.org/officeDocument/2006/relationships/image" Target="../media/image107.emf"/><Relationship Id="rId4" Type="http://schemas.openxmlformats.org/officeDocument/2006/relationships/image" Target="../media/image82.emf"/><Relationship Id="rId9" Type="http://schemas.openxmlformats.org/officeDocument/2006/relationships/image" Target="../media/image8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8.png"/><Relationship Id="rId5" Type="http://schemas.openxmlformats.org/officeDocument/2006/relationships/image" Target="../media/image111.emf"/><Relationship Id="rId4" Type="http://schemas.openxmlformats.org/officeDocument/2006/relationships/image" Target="../media/image107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emf"/><Relationship Id="rId3" Type="http://schemas.openxmlformats.org/officeDocument/2006/relationships/image" Target="../media/image1.png"/><Relationship Id="rId7" Type="http://schemas.openxmlformats.org/officeDocument/2006/relationships/image" Target="../media/image116.emf"/><Relationship Id="rId12" Type="http://schemas.openxmlformats.org/officeDocument/2006/relationships/image" Target="../media/image12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5.png"/><Relationship Id="rId11" Type="http://schemas.openxmlformats.org/officeDocument/2006/relationships/image" Target="../media/image120.emf"/><Relationship Id="rId5" Type="http://schemas.openxmlformats.org/officeDocument/2006/relationships/image" Target="../media/image114.png"/><Relationship Id="rId10" Type="http://schemas.openxmlformats.org/officeDocument/2006/relationships/image" Target="../media/image119.emf"/><Relationship Id="rId4" Type="http://schemas.openxmlformats.org/officeDocument/2006/relationships/image" Target="../media/image113.png"/><Relationship Id="rId9" Type="http://schemas.openxmlformats.org/officeDocument/2006/relationships/image" Target="../media/image11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emf"/><Relationship Id="rId3" Type="http://schemas.openxmlformats.org/officeDocument/2006/relationships/image" Target="../media/image1.png"/><Relationship Id="rId7" Type="http://schemas.openxmlformats.org/officeDocument/2006/relationships/image" Target="../media/image1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emf"/><Relationship Id="rId3" Type="http://schemas.openxmlformats.org/officeDocument/2006/relationships/image" Target="../media/image1.png"/><Relationship Id="rId7" Type="http://schemas.openxmlformats.org/officeDocument/2006/relationships/image" Target="../media/image132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1.emf"/><Relationship Id="rId5" Type="http://schemas.openxmlformats.org/officeDocument/2006/relationships/image" Target="../media/image130.png"/><Relationship Id="rId10" Type="http://schemas.openxmlformats.org/officeDocument/2006/relationships/image" Target="../media/image135.emf"/><Relationship Id="rId4" Type="http://schemas.openxmlformats.org/officeDocument/2006/relationships/image" Target="../media/image129.png"/><Relationship Id="rId9" Type="http://schemas.openxmlformats.org/officeDocument/2006/relationships/image" Target="../media/image13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13" Type="http://schemas.openxmlformats.org/officeDocument/2006/relationships/image" Target="../media/image29.emf"/><Relationship Id="rId18" Type="http://schemas.openxmlformats.org/officeDocument/2006/relationships/image" Target="../media/image34.emf"/><Relationship Id="rId26" Type="http://schemas.openxmlformats.org/officeDocument/2006/relationships/image" Target="../media/image42.emf"/><Relationship Id="rId3" Type="http://schemas.openxmlformats.org/officeDocument/2006/relationships/image" Target="../media/image1.png"/><Relationship Id="rId21" Type="http://schemas.openxmlformats.org/officeDocument/2006/relationships/image" Target="../media/image37.emf"/><Relationship Id="rId7" Type="http://schemas.openxmlformats.org/officeDocument/2006/relationships/image" Target="../media/image23.emf"/><Relationship Id="rId12" Type="http://schemas.openxmlformats.org/officeDocument/2006/relationships/image" Target="../media/image28.emf"/><Relationship Id="rId17" Type="http://schemas.openxmlformats.org/officeDocument/2006/relationships/image" Target="../media/image33.emf"/><Relationship Id="rId25" Type="http://schemas.openxmlformats.org/officeDocument/2006/relationships/image" Target="../media/image41.e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2.emf"/><Relationship Id="rId20" Type="http://schemas.openxmlformats.org/officeDocument/2006/relationships/image" Target="../media/image36.emf"/><Relationship Id="rId29" Type="http://schemas.openxmlformats.org/officeDocument/2006/relationships/image" Target="../media/image45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emf"/><Relationship Id="rId11" Type="http://schemas.openxmlformats.org/officeDocument/2006/relationships/image" Target="../media/image27.emf"/><Relationship Id="rId24" Type="http://schemas.openxmlformats.org/officeDocument/2006/relationships/image" Target="../media/image40.emf"/><Relationship Id="rId32" Type="http://schemas.openxmlformats.org/officeDocument/2006/relationships/image" Target="../media/image48.emf"/><Relationship Id="rId5" Type="http://schemas.openxmlformats.org/officeDocument/2006/relationships/image" Target="../media/image21.emf"/><Relationship Id="rId15" Type="http://schemas.openxmlformats.org/officeDocument/2006/relationships/image" Target="../media/image31.emf"/><Relationship Id="rId23" Type="http://schemas.openxmlformats.org/officeDocument/2006/relationships/image" Target="../media/image39.emf"/><Relationship Id="rId28" Type="http://schemas.openxmlformats.org/officeDocument/2006/relationships/image" Target="../media/image44.png"/><Relationship Id="rId10" Type="http://schemas.openxmlformats.org/officeDocument/2006/relationships/image" Target="../media/image26.emf"/><Relationship Id="rId19" Type="http://schemas.openxmlformats.org/officeDocument/2006/relationships/image" Target="../media/image35.emf"/><Relationship Id="rId31" Type="http://schemas.openxmlformats.org/officeDocument/2006/relationships/image" Target="../media/image47.emf"/><Relationship Id="rId4" Type="http://schemas.openxmlformats.org/officeDocument/2006/relationships/image" Target="../media/image20.emf"/><Relationship Id="rId9" Type="http://schemas.openxmlformats.org/officeDocument/2006/relationships/image" Target="../media/image25.emf"/><Relationship Id="rId14" Type="http://schemas.openxmlformats.org/officeDocument/2006/relationships/image" Target="../media/image30.emf"/><Relationship Id="rId22" Type="http://schemas.openxmlformats.org/officeDocument/2006/relationships/image" Target="../media/image38.emf"/><Relationship Id="rId27" Type="http://schemas.openxmlformats.org/officeDocument/2006/relationships/image" Target="../media/image43.emf"/><Relationship Id="rId30" Type="http://schemas.openxmlformats.org/officeDocument/2006/relationships/image" Target="../media/image4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1.png"/><Relationship Id="rId7" Type="http://schemas.openxmlformats.org/officeDocument/2006/relationships/image" Target="../media/image5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emf"/><Relationship Id="rId5" Type="http://schemas.openxmlformats.org/officeDocument/2006/relationships/image" Target="../media/image50.emf"/><Relationship Id="rId10" Type="http://schemas.openxmlformats.org/officeDocument/2006/relationships/image" Target="../media/image55.emf"/><Relationship Id="rId4" Type="http://schemas.openxmlformats.org/officeDocument/2006/relationships/image" Target="../media/image49.emf"/><Relationship Id="rId9" Type="http://schemas.openxmlformats.org/officeDocument/2006/relationships/image" Target="../media/image5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1.png"/><Relationship Id="rId7" Type="http://schemas.openxmlformats.org/officeDocument/2006/relationships/image" Target="../media/image5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49.emf"/><Relationship Id="rId9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1.png"/><Relationship Id="rId7" Type="http://schemas.openxmlformats.org/officeDocument/2006/relationships/image" Target="../media/image6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emf"/><Relationship Id="rId11" Type="http://schemas.openxmlformats.org/officeDocument/2006/relationships/image" Target="../media/image64.emf"/><Relationship Id="rId5" Type="http://schemas.openxmlformats.org/officeDocument/2006/relationships/image" Target="../media/image56.emf"/><Relationship Id="rId10" Type="http://schemas.openxmlformats.org/officeDocument/2006/relationships/image" Target="../media/image60.png"/><Relationship Id="rId4" Type="http://schemas.openxmlformats.org/officeDocument/2006/relationships/image" Target="../media/image49.emf"/><Relationship Id="rId9" Type="http://schemas.openxmlformats.org/officeDocument/2006/relationships/image" Target="../media/image5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image" Target="../media/image1.png"/><Relationship Id="rId7" Type="http://schemas.openxmlformats.org/officeDocument/2006/relationships/image" Target="../media/image65.emf"/><Relationship Id="rId12" Type="http://schemas.openxmlformats.org/officeDocument/2006/relationships/image" Target="../media/image7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emf"/><Relationship Id="rId11" Type="http://schemas.openxmlformats.org/officeDocument/2006/relationships/image" Target="../media/image69.emf"/><Relationship Id="rId5" Type="http://schemas.openxmlformats.org/officeDocument/2006/relationships/image" Target="../media/image56.emf"/><Relationship Id="rId10" Type="http://schemas.openxmlformats.org/officeDocument/2006/relationships/image" Target="../media/image68.emf"/><Relationship Id="rId4" Type="http://schemas.openxmlformats.org/officeDocument/2006/relationships/image" Target="../media/image49.emf"/><Relationship Id="rId9" Type="http://schemas.openxmlformats.org/officeDocument/2006/relationships/image" Target="../media/image6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emf"/><Relationship Id="rId5" Type="http://schemas.openxmlformats.org/officeDocument/2006/relationships/image" Target="../media/image72.emf"/><Relationship Id="rId4" Type="http://schemas.openxmlformats.org/officeDocument/2006/relationships/image" Target="../media/image7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emf"/><Relationship Id="rId5" Type="http://schemas.openxmlformats.org/officeDocument/2006/relationships/image" Target="../media/image72.emf"/><Relationship Id="rId4" Type="http://schemas.openxmlformats.org/officeDocument/2006/relationships/image" Target="../media/image7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7D5F3-2AA3-4647-9B9F-B24336B367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1470" y="1242954"/>
            <a:ext cx="10404804" cy="2387600"/>
          </a:xfrm>
        </p:spPr>
        <p:txBody>
          <a:bodyPr>
            <a:normAutofit/>
          </a:bodyPr>
          <a:lstStyle/>
          <a:p>
            <a:r>
              <a:rPr lang="en-US" sz="4400" dirty="0"/>
              <a:t>A </a:t>
            </a:r>
            <a:r>
              <a:rPr lang="en-US" sz="4400" baseline="30000" dirty="0"/>
              <a:t>176</a:t>
            </a:r>
            <a:r>
              <a:rPr lang="en-US" sz="4400" dirty="0"/>
              <a:t>Lu</a:t>
            </a:r>
            <a:r>
              <a:rPr lang="en-US" sz="4400" baseline="30000" dirty="0"/>
              <a:t>+</a:t>
            </a:r>
            <a:r>
              <a:rPr lang="en-US" sz="4400" dirty="0"/>
              <a:t> frequency reference</a:t>
            </a:r>
          </a:p>
        </p:txBody>
      </p:sp>
      <p:pic>
        <p:nvPicPr>
          <p:cNvPr id="4" name="Picture 3" descr="CQT_Logo_RGB.png">
            <a:extLst>
              <a:ext uri="{FF2B5EF4-FFF2-40B4-BE49-F238E27FC236}">
                <a16:creationId xmlns:a16="http://schemas.microsoft.com/office/drawing/2014/main" id="{8FEFFDFA-8935-134D-A63B-78395B5077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5" name="Picture 4" descr="NUS_logo.png">
            <a:extLst>
              <a:ext uri="{FF2B5EF4-FFF2-40B4-BE49-F238E27FC236}">
                <a16:creationId xmlns:a16="http://schemas.microsoft.com/office/drawing/2014/main" id="{09687E5C-0B74-8F40-9A94-C73C2915AE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213" y="144000"/>
            <a:ext cx="1532626" cy="720000"/>
          </a:xfrm>
          <a:prstGeom prst="rect">
            <a:avLst/>
          </a:prstGeom>
        </p:spPr>
      </p:pic>
      <p:pic>
        <p:nvPicPr>
          <p:cNvPr id="6" name="Picture 5" descr="lutetium_element_wall_clock.jpg">
            <a:extLst>
              <a:ext uri="{FF2B5EF4-FFF2-40B4-BE49-F238E27FC236}">
                <a16:creationId xmlns:a16="http://schemas.microsoft.com/office/drawing/2014/main" id="{C824FD21-4260-C149-999C-17B3FA6D6C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340" y="864000"/>
            <a:ext cx="2045318" cy="2045318"/>
          </a:xfrm>
          <a:prstGeom prst="rect">
            <a:avLst/>
          </a:prstGeom>
        </p:spPr>
      </p:pic>
      <p:pic>
        <p:nvPicPr>
          <p:cNvPr id="33" name="Logo_of_A*STAR.svg.png" descr="Logo_of_A*STAR.svg.png">
            <a:extLst>
              <a:ext uri="{FF2B5EF4-FFF2-40B4-BE49-F238E27FC236}">
                <a16:creationId xmlns:a16="http://schemas.microsoft.com/office/drawing/2014/main" id="{97293500-B02F-DC45-A129-44B7AEB859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7077" y="5615046"/>
            <a:ext cx="2180626" cy="10136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CQT_Logo_RGB.png" descr="CQT_Logo_RGB.png">
            <a:extLst>
              <a:ext uri="{FF2B5EF4-FFF2-40B4-BE49-F238E27FC236}">
                <a16:creationId xmlns:a16="http://schemas.microsoft.com/office/drawing/2014/main" id="{54F26871-2B66-F343-8CAD-07FB76A415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676068"/>
            <a:ext cx="4537709" cy="103793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A7C8C4-EA92-994B-89BE-F76D30E78028}"/>
              </a:ext>
            </a:extLst>
          </p:cNvPr>
          <p:cNvSpPr txBox="1"/>
          <p:nvPr/>
        </p:nvSpPr>
        <p:spPr>
          <a:xfrm>
            <a:off x="4898364" y="3785711"/>
            <a:ext cx="23952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Murray Barrett</a:t>
            </a:r>
          </a:p>
          <a:p>
            <a:pPr algn="ctr"/>
            <a:r>
              <a:rPr lang="en-US" sz="2800" dirty="0"/>
              <a:t>9SFM 2023</a:t>
            </a:r>
          </a:p>
        </p:txBody>
      </p:sp>
    </p:spTree>
    <p:extLst>
      <p:ext uri="{BB962C8B-B14F-4D97-AF65-F5344CB8AC3E}">
        <p14:creationId xmlns:p14="http://schemas.microsoft.com/office/powerpoint/2010/main" val="1313779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A9796D0-3B26-7437-AB3F-C0EABEE7B658}"/>
              </a:ext>
            </a:extLst>
          </p:cNvPr>
          <p:cNvGrpSpPr/>
          <p:nvPr/>
        </p:nvGrpSpPr>
        <p:grpSpPr>
          <a:xfrm>
            <a:off x="3448050" y="5818071"/>
            <a:ext cx="3611082" cy="369332"/>
            <a:chOff x="3448050" y="5818071"/>
            <a:chExt cx="3611082" cy="36933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A247D8F-2E43-765C-E124-D4601CAFE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92232" y="5848051"/>
              <a:ext cx="1866900" cy="2667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A8939E6-E1E4-E455-4D36-E926667427A8}"/>
                </a:ext>
              </a:extLst>
            </p:cNvPr>
            <p:cNvSpPr txBox="1"/>
            <p:nvPr/>
          </p:nvSpPr>
          <p:spPr>
            <a:xfrm>
              <a:off x="3448050" y="5818071"/>
              <a:ext cx="1684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RF Zeeman shift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Segal’s Adage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99460A-D1C1-A6B4-0FA0-988FB69B4B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8050" y="1369667"/>
            <a:ext cx="5295900" cy="4330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66DBA7-BC4A-6F30-682B-741D99D90D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6802" y="5113800"/>
            <a:ext cx="7353300" cy="1600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2C6263-71FB-7602-13D4-8270A3711688}"/>
              </a:ext>
            </a:extLst>
          </p:cNvPr>
          <p:cNvSpPr txBox="1"/>
          <p:nvPr/>
        </p:nvSpPr>
        <p:spPr>
          <a:xfrm>
            <a:off x="580256" y="876226"/>
            <a:ext cx="11406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 man with one clock knows exactly what time it is, the man with two clocks is never sure.</a:t>
            </a:r>
          </a:p>
        </p:txBody>
      </p:sp>
    </p:spTree>
    <p:extLst>
      <p:ext uri="{BB962C8B-B14F-4D97-AF65-F5344CB8AC3E}">
        <p14:creationId xmlns:p14="http://schemas.microsoft.com/office/powerpoint/2010/main" val="183761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Stability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CFDBBE-B26A-2752-3334-A585F9C710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6500" y="1622026"/>
            <a:ext cx="2159000" cy="8001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19C8CBF-C337-F977-75DB-4EA5FCECA109}"/>
              </a:ext>
            </a:extLst>
          </p:cNvPr>
          <p:cNvCxnSpPr/>
          <p:nvPr/>
        </p:nvCxnSpPr>
        <p:spPr>
          <a:xfrm flipH="1">
            <a:off x="6848477" y="1585913"/>
            <a:ext cx="1457325" cy="142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CAC5C06-EA2C-59B3-4313-583D2E048A8A}"/>
              </a:ext>
            </a:extLst>
          </p:cNvPr>
          <p:cNvSpPr txBox="1"/>
          <p:nvPr/>
        </p:nvSpPr>
        <p:spPr>
          <a:xfrm>
            <a:off x="8305800" y="1134159"/>
            <a:ext cx="2148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Because you make a comparison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B6B449-F007-DBF0-4F34-DF28945C4499}"/>
              </a:ext>
            </a:extLst>
          </p:cNvPr>
          <p:cNvSpPr txBox="1"/>
          <p:nvPr/>
        </p:nvSpPr>
        <p:spPr>
          <a:xfrm>
            <a:off x="2804874" y="1241903"/>
            <a:ext cx="1646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Loss of contrast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1E29474-D4FC-36B3-C8E7-C2ECE914F3F8}"/>
              </a:ext>
            </a:extLst>
          </p:cNvPr>
          <p:cNvCxnSpPr>
            <a:cxnSpLocks/>
          </p:cNvCxnSpPr>
          <p:nvPr/>
        </p:nvCxnSpPr>
        <p:spPr>
          <a:xfrm>
            <a:off x="4475163" y="1438662"/>
            <a:ext cx="1457325" cy="2714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9055C82-8A4C-49D8-3431-DBC00B7162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6450" y="2853926"/>
            <a:ext cx="5499100" cy="254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FE24B46-5860-B046-709D-58C3F2541CEF}"/>
              </a:ext>
            </a:extLst>
          </p:cNvPr>
          <p:cNvSpPr txBox="1"/>
          <p:nvPr/>
        </p:nvSpPr>
        <p:spPr>
          <a:xfrm>
            <a:off x="3411771" y="3565927"/>
            <a:ext cx="5368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So, more ions and/or longer interrogation</a:t>
            </a:r>
          </a:p>
        </p:txBody>
      </p:sp>
    </p:spTree>
    <p:extLst>
      <p:ext uri="{BB962C8B-B14F-4D97-AF65-F5344CB8AC3E}">
        <p14:creationId xmlns:p14="http://schemas.microsoft.com/office/powerpoint/2010/main" val="928228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Multiple ions?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94AD29-4C16-D3A4-638F-FAB77BAC848D}"/>
              </a:ext>
            </a:extLst>
          </p:cNvPr>
          <p:cNvSpPr txBox="1">
            <a:spLocks/>
          </p:cNvSpPr>
          <p:nvPr/>
        </p:nvSpPr>
        <p:spPr>
          <a:xfrm>
            <a:off x="4288695" y="3129179"/>
            <a:ext cx="4144696" cy="21605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Inhomogeneous broadening</a:t>
            </a:r>
          </a:p>
          <a:p>
            <a:pPr lvl="1"/>
            <a:r>
              <a:rPr lang="en-US" sz="2000" dirty="0"/>
              <a:t>Micromotion</a:t>
            </a:r>
          </a:p>
          <a:p>
            <a:pPr lvl="1"/>
            <a:r>
              <a:rPr lang="en-US" sz="2000" dirty="0"/>
              <a:t>Magnetic fields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Quadrupole moment</a:t>
            </a:r>
          </a:p>
          <a:p>
            <a:pPr lvl="1"/>
            <a:r>
              <a:rPr lang="en-US" sz="2000" dirty="0"/>
              <a:t>AC magnetic fields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859938-AB8D-A126-AD28-C3938D362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5398" y="1235060"/>
            <a:ext cx="2580640" cy="1463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C41C7A-79A7-AE35-ED44-4255855B29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1043" y="1340276"/>
            <a:ext cx="3017520" cy="131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50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Multiple ions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FFDABDE-E4C5-0860-3DF6-A59E522F7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4960" y="834183"/>
            <a:ext cx="2580640" cy="14630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D3848A-9498-4D61-4101-833E606F62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0605" y="939399"/>
            <a:ext cx="3017520" cy="131064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A453DA2-7D3B-5761-4207-ADEA73B4039E}"/>
              </a:ext>
            </a:extLst>
          </p:cNvPr>
          <p:cNvGrpSpPr/>
          <p:nvPr/>
        </p:nvGrpSpPr>
        <p:grpSpPr>
          <a:xfrm>
            <a:off x="1939321" y="2073745"/>
            <a:ext cx="8313357" cy="1131239"/>
            <a:chOff x="199446" y="2062522"/>
            <a:chExt cx="8313357" cy="113123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14E51E9-0F9A-589A-32BB-9F1BEE8122BE}"/>
                </a:ext>
              </a:extLst>
            </p:cNvPr>
            <p:cNvGrpSpPr/>
            <p:nvPr/>
          </p:nvGrpSpPr>
          <p:grpSpPr>
            <a:xfrm>
              <a:off x="199446" y="2432689"/>
              <a:ext cx="5682299" cy="761072"/>
              <a:chOff x="199446" y="2432689"/>
              <a:chExt cx="5682299" cy="761072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40E1614-8E81-6B1B-2CEF-F46A40FDF0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9446" y="2432689"/>
                <a:ext cx="5682299" cy="761072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3F99A5B-DAAE-9367-9E84-66DF388BD805}"/>
                  </a:ext>
                </a:extLst>
              </p:cNvPr>
              <p:cNvSpPr txBox="1"/>
              <p:nvPr/>
            </p:nvSpPr>
            <p:spPr>
              <a:xfrm>
                <a:off x="487362" y="2590714"/>
                <a:ext cx="1406543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"/>
                    <a:ea typeface="Calibri"/>
                    <a:cs typeface="Calibri"/>
                    <a:sym typeface="Calibri"/>
                  </a:rPr>
                  <a:t>Quadrupole: </a:t>
                </a:r>
              </a:p>
            </p:txBody>
          </p:sp>
          <p:pic>
            <p:nvPicPr>
              <p:cNvPr id="11" name="Picture 10" descr="latex-image-1.pdf">
                <a:extLst>
                  <a:ext uri="{FF2B5EF4-FFF2-40B4-BE49-F238E27FC236}">
                    <a16:creationId xmlns:a16="http://schemas.microsoft.com/office/drawing/2014/main" id="{E6BFA601-2B9D-2589-6B26-A833F63556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03581" y="2642784"/>
                <a:ext cx="3535680" cy="320040"/>
              </a:xfrm>
              <a:prstGeom prst="rect">
                <a:avLst/>
              </a:prstGeom>
            </p:spPr>
          </p:pic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6BC43D8-12FA-A6BA-9FFC-03181429706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87763" y="2062522"/>
              <a:ext cx="2225040" cy="1104900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5BC59B91-428C-895C-A23D-04D6FF41C2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78123" y="3415079"/>
            <a:ext cx="4829706" cy="322262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C86F104-85E0-0035-7643-8094C05B0E65}"/>
              </a:ext>
            </a:extLst>
          </p:cNvPr>
          <p:cNvGrpSpPr/>
          <p:nvPr/>
        </p:nvGrpSpPr>
        <p:grpSpPr>
          <a:xfrm>
            <a:off x="1740078" y="3351579"/>
            <a:ext cx="3673870" cy="3418984"/>
            <a:chOff x="233362" y="3312016"/>
            <a:chExt cx="3673870" cy="341898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17CF3C2-C7CB-7754-F40A-7A4BD6CDA5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33362" y="3312016"/>
              <a:ext cx="3673870" cy="3418984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699131D-11FB-141C-B95C-A6144469D42C}"/>
                </a:ext>
              </a:extLst>
            </p:cNvPr>
            <p:cNvCxnSpPr/>
            <p:nvPr/>
          </p:nvCxnSpPr>
          <p:spPr>
            <a:xfrm>
              <a:off x="1663700" y="4368800"/>
              <a:ext cx="0" cy="698500"/>
            </a:xfrm>
            <a:prstGeom prst="straightConnector1">
              <a:avLst/>
            </a:prstGeom>
            <a:noFill/>
            <a:ln w="38100" cap="flat">
              <a:solidFill>
                <a:srgbClr val="008000"/>
              </a:solidFill>
              <a:prstDash val="solid"/>
              <a:bevel/>
              <a:headEnd type="arrow"/>
              <a:tailEnd type="arrow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3136873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Multiple ions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E9F491C-7C82-E3A3-390B-8A2B58B30F86}"/>
              </a:ext>
            </a:extLst>
          </p:cNvPr>
          <p:cNvGrpSpPr>
            <a:grpSpLocks noChangeAspect="1"/>
          </p:cNvGrpSpPr>
          <p:nvPr/>
        </p:nvGrpSpPr>
        <p:grpSpPr>
          <a:xfrm>
            <a:off x="2840590" y="1013289"/>
            <a:ext cx="7168039" cy="5503545"/>
            <a:chOff x="2240514" y="598950"/>
            <a:chExt cx="7964488" cy="611505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BC98B3F-E36D-AD74-620A-F3BCBF1FF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48645" y="802150"/>
              <a:ext cx="2228850" cy="275717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3614D9F-6646-244B-09AC-5AB791D92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40514" y="3673620"/>
              <a:ext cx="2987040" cy="296037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CF62ED4-1C81-556C-7019-11900013D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15552" y="598950"/>
              <a:ext cx="4489450" cy="298704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9C34FDD-A23E-6077-8877-13DFCF39E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37752" y="3673620"/>
              <a:ext cx="4551680" cy="304038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356EE21-79D3-5A25-D249-2E871FE6C963}"/>
                </a:ext>
              </a:extLst>
            </p:cNvPr>
            <p:cNvSpPr txBox="1"/>
            <p:nvPr/>
          </p:nvSpPr>
          <p:spPr>
            <a:xfrm>
              <a:off x="7531652" y="5363037"/>
              <a:ext cx="1180520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"/>
                  <a:ea typeface="Calibri"/>
                  <a:cs typeface="Calibri"/>
                  <a:sym typeface="Calibri"/>
                </a:rPr>
                <a:t>T=27(6)s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A0FA3B7-D407-3B1E-72AD-DD80F07F630F}"/>
                </a:ext>
              </a:extLst>
            </p:cNvPr>
            <p:cNvCxnSpPr/>
            <p:nvPr/>
          </p:nvCxnSpPr>
          <p:spPr>
            <a:xfrm>
              <a:off x="3546727" y="1498715"/>
              <a:ext cx="0" cy="522632"/>
            </a:xfrm>
            <a:prstGeom prst="straightConnector1">
              <a:avLst/>
            </a:prstGeom>
            <a:noFill/>
            <a:ln w="38100" cap="flat">
              <a:solidFill>
                <a:srgbClr val="008000"/>
              </a:solidFill>
              <a:prstDash val="solid"/>
              <a:bevel/>
              <a:headEnd type="arrow"/>
              <a:tailEnd type="arrow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1953C3B-F31B-5E87-C879-39D9356E6941}"/>
                </a:ext>
              </a:extLst>
            </p:cNvPr>
            <p:cNvCxnSpPr/>
            <p:nvPr/>
          </p:nvCxnSpPr>
          <p:spPr>
            <a:xfrm flipH="1" flipV="1">
              <a:off x="3592783" y="1498715"/>
              <a:ext cx="400984" cy="1591136"/>
            </a:xfrm>
            <a:prstGeom prst="straightConnector1">
              <a:avLst/>
            </a:prstGeom>
            <a:noFill/>
            <a:ln w="25400" cap="flat">
              <a:solidFill>
                <a:srgbClr val="990000"/>
              </a:solidFill>
              <a:prstDash val="solid"/>
              <a:bevel/>
              <a:headEnd type="arrow"/>
              <a:tailEnd type="arrow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778339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Stability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CFDBBE-B26A-2752-3334-A585F9C710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000" y="1585913"/>
            <a:ext cx="2159000" cy="8001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19C8CBF-C337-F977-75DB-4EA5FCECA109}"/>
              </a:ext>
            </a:extLst>
          </p:cNvPr>
          <p:cNvCxnSpPr/>
          <p:nvPr/>
        </p:nvCxnSpPr>
        <p:spPr>
          <a:xfrm flipH="1">
            <a:off x="6343650" y="1585913"/>
            <a:ext cx="1457325" cy="142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CAC5C06-EA2C-59B3-4313-583D2E048A8A}"/>
              </a:ext>
            </a:extLst>
          </p:cNvPr>
          <p:cNvSpPr txBox="1"/>
          <p:nvPr/>
        </p:nvSpPr>
        <p:spPr>
          <a:xfrm>
            <a:off x="7800975" y="1262747"/>
            <a:ext cx="2148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Because you make a comparison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B6B449-F007-DBF0-4F34-DF28945C4499}"/>
              </a:ext>
            </a:extLst>
          </p:cNvPr>
          <p:cNvSpPr txBox="1"/>
          <p:nvPr/>
        </p:nvSpPr>
        <p:spPr>
          <a:xfrm>
            <a:off x="2069862" y="1253996"/>
            <a:ext cx="1646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Loss of contrast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1E29474-D4FC-36B3-C8E7-C2ECE914F3F8}"/>
              </a:ext>
            </a:extLst>
          </p:cNvPr>
          <p:cNvCxnSpPr>
            <a:cxnSpLocks/>
          </p:cNvCxnSpPr>
          <p:nvPr/>
        </p:nvCxnSpPr>
        <p:spPr>
          <a:xfrm>
            <a:off x="3886200" y="1457325"/>
            <a:ext cx="1457325" cy="2714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69055C82-8A4C-49D8-3431-DBC00B7162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714" y="2780216"/>
            <a:ext cx="5499100" cy="254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25F6D4-A2F3-0E41-132A-685F15241D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9714" y="3585764"/>
            <a:ext cx="530860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119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Stability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6C7C9D-96C6-D1B6-BFA5-68516CFEB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121" y="1027286"/>
            <a:ext cx="5607050" cy="11563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83DA9C-5AED-A577-79D1-59543A3C09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3396" y="2346912"/>
            <a:ext cx="4254500" cy="3162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5901F8-40D0-3DE7-6DA8-B16477D084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5542" y="2346912"/>
            <a:ext cx="4292600" cy="32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732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Verifying clock performance.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C582DB-0273-0B40-9F9C-1B9611AE4114}"/>
              </a:ext>
            </a:extLst>
          </p:cNvPr>
          <p:cNvSpPr txBox="1"/>
          <p:nvPr/>
        </p:nvSpPr>
        <p:spPr>
          <a:xfrm>
            <a:off x="5547662" y="1149525"/>
            <a:ext cx="63073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Shift  = sensitivity factor x magnitude of perturbation</a:t>
            </a:r>
          </a:p>
          <a:p>
            <a:endParaRPr lang="en-US" sz="2000" dirty="0"/>
          </a:p>
          <a:p>
            <a:endParaRPr lang="en-US" sz="20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/>
              <a:t>determine atomic properties with sufficient precision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/>
              <a:t>rigorous measurement-based methodologies to assess environment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70683D-9C99-4743-A05C-57A130E6F1DD}"/>
              </a:ext>
            </a:extLst>
          </p:cNvPr>
          <p:cNvSpPr txBox="1"/>
          <p:nvPr/>
        </p:nvSpPr>
        <p:spPr>
          <a:xfrm>
            <a:off x="6360123" y="1492281"/>
            <a:ext cx="1850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(atomic property)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932A88-DCB1-DB49-B52F-19AE3380A2B7}"/>
              </a:ext>
            </a:extLst>
          </p:cNvPr>
          <p:cNvSpPr txBox="1"/>
          <p:nvPr/>
        </p:nvSpPr>
        <p:spPr>
          <a:xfrm>
            <a:off x="8889688" y="1480066"/>
            <a:ext cx="1588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(environment)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812C8F-5980-BF3F-E22C-9B0724883EEC}"/>
              </a:ext>
            </a:extLst>
          </p:cNvPr>
          <p:cNvSpPr txBox="1"/>
          <p:nvPr/>
        </p:nvSpPr>
        <p:spPr>
          <a:xfrm>
            <a:off x="979714" y="1149531"/>
            <a:ext cx="2660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Measured clock frequency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FAE49A-8F56-80C8-9B35-EB99B2BC723F}"/>
              </a:ext>
            </a:extLst>
          </p:cNvPr>
          <p:cNvSpPr txBox="1"/>
          <p:nvPr/>
        </p:nvSpPr>
        <p:spPr>
          <a:xfrm>
            <a:off x="979714" y="2147164"/>
            <a:ext cx="2663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situ ratio measurement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7903A21-FC2A-3AAC-8B19-DE8C627C0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9411" y="2647660"/>
            <a:ext cx="2794000" cy="914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987E031-45B2-093B-73A0-A171A5C7E6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3284" y="4241677"/>
            <a:ext cx="419100" cy="266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A4C6ED1-459F-65A7-5B33-FCC62CF082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3284" y="4753028"/>
            <a:ext cx="457200" cy="2921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589AE77-43E6-603F-6F71-B30B0BE323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4084" y="5402224"/>
            <a:ext cx="368300" cy="177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8498C6F-D627-49AF-5957-7324180399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5034" y="5872937"/>
            <a:ext cx="419100" cy="2667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A076A4B-6C18-D5E2-64A9-36D96FAE8B54}"/>
              </a:ext>
            </a:extLst>
          </p:cNvPr>
          <p:cNvSpPr txBox="1"/>
          <p:nvPr/>
        </p:nvSpPr>
        <p:spPr>
          <a:xfrm>
            <a:off x="1794648" y="4190361"/>
            <a:ext cx="3420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Dominated by the applied dc field.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AA90B3-8C7E-C724-2665-0DD5B4ED2CE4}"/>
              </a:ext>
            </a:extLst>
          </p:cNvPr>
          <p:cNvSpPr txBox="1"/>
          <p:nvPr/>
        </p:nvSpPr>
        <p:spPr>
          <a:xfrm>
            <a:off x="1794648" y="4714412"/>
            <a:ext cx="151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Limited by </a:t>
            </a:r>
            <a:r>
              <a:rPr lang="en-US" baseline="30000" dirty="0"/>
              <a:t>3</a:t>
            </a:r>
            <a:r>
              <a:rPr lang="en-US" dirty="0"/>
              <a:t>D</a:t>
            </a:r>
            <a:r>
              <a:rPr lang="en-US" baseline="-25000" dirty="0"/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E95168-617B-D7D4-7881-48D09A2BCBDC}"/>
              </a:ext>
            </a:extLst>
          </p:cNvPr>
          <p:cNvSpPr txBox="1"/>
          <p:nvPr/>
        </p:nvSpPr>
        <p:spPr>
          <a:xfrm>
            <a:off x="1794648" y="5306458"/>
            <a:ext cx="4627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Hyperfine mediated quadrupole moment (</a:t>
            </a:r>
            <a:r>
              <a:rPr lang="en-US" baseline="30000" dirty="0"/>
              <a:t>3</a:t>
            </a:r>
            <a:r>
              <a:rPr lang="en-US" dirty="0"/>
              <a:t>D</a:t>
            </a:r>
            <a:r>
              <a:rPr lang="en-US" baseline="-25000" dirty="0"/>
              <a:t>2</a:t>
            </a:r>
            <a:r>
              <a:rPr lang="en-US" dirty="0"/>
              <a:t>?)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074827-A217-96A7-23FD-50C25C091DA0}"/>
              </a:ext>
            </a:extLst>
          </p:cNvPr>
          <p:cNvSpPr txBox="1"/>
          <p:nvPr/>
        </p:nvSpPr>
        <p:spPr>
          <a:xfrm>
            <a:off x="1794648" y="5821621"/>
            <a:ext cx="3690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Micromotion, ac-Stark shift, </a:t>
            </a:r>
            <a:r>
              <a:rPr lang="en-US" dirty="0">
                <a:solidFill>
                  <a:srgbClr val="FF0000"/>
                </a:solidFill>
              </a:rPr>
              <a:t>BBR shift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130398-72D0-F873-5258-87FF08545B4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46314" y="1596559"/>
            <a:ext cx="1803400" cy="279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E92463-BD20-970A-F73E-81170BDA6F93}"/>
              </a:ext>
            </a:extLst>
          </p:cNvPr>
          <p:cNvSpPr txBox="1"/>
          <p:nvPr/>
        </p:nvSpPr>
        <p:spPr>
          <a:xfrm>
            <a:off x="4621686" y="6105525"/>
            <a:ext cx="5931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aseline="30000" dirty="0"/>
              <a:t>3</a:t>
            </a:r>
            <a:r>
              <a:rPr lang="en-US" dirty="0"/>
              <a:t>D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B23468-4F43-8A05-5103-E23FCDEB7D1C}"/>
              </a:ext>
            </a:extLst>
          </p:cNvPr>
          <p:cNvSpPr txBox="1"/>
          <p:nvPr/>
        </p:nvSpPr>
        <p:spPr>
          <a:xfrm>
            <a:off x="3490321" y="6123535"/>
            <a:ext cx="5931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aseline="30000" dirty="0"/>
              <a:t>3</a:t>
            </a:r>
            <a:r>
              <a:rPr lang="en-US" dirty="0"/>
              <a:t>D</a:t>
            </a:r>
            <a:r>
              <a:rPr lang="en-US" baseline="-25000" dirty="0"/>
              <a:t>1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E42076-2D71-A3C3-8200-079984E928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83522" y="4764456"/>
            <a:ext cx="1803400" cy="266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FABB5A-DF21-8030-D147-D1551DB602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18699" y="6154627"/>
            <a:ext cx="20320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415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751166" cy="720000"/>
          </a:xfrm>
        </p:spPr>
        <p:txBody>
          <a:bodyPr>
            <a:normAutofit/>
          </a:bodyPr>
          <a:lstStyle/>
          <a:p>
            <a:r>
              <a:rPr lang="en-US" sz="4000" dirty="0"/>
              <a:t>A local frequency reference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4" name="Picture 3" descr="lutetium_element_wall_clock.jpg">
            <a:extLst>
              <a:ext uri="{FF2B5EF4-FFF2-40B4-BE49-F238E27FC236}">
                <a16:creationId xmlns:a16="http://schemas.microsoft.com/office/drawing/2014/main" id="{0C5FEE99-6B60-9C83-5262-BDC100CE5E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982" y="1993526"/>
            <a:ext cx="1318468" cy="131846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3975171-7787-7AF3-8E55-05141A17334B}"/>
              </a:ext>
            </a:extLst>
          </p:cNvPr>
          <p:cNvSpPr/>
          <p:nvPr/>
        </p:nvSpPr>
        <p:spPr>
          <a:xfrm>
            <a:off x="1554075" y="1710313"/>
            <a:ext cx="1646777" cy="17878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4D9814-8F05-B5BB-5F0E-B069F92B53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7227" y="3223094"/>
            <a:ext cx="863600" cy="177800"/>
          </a:xfrm>
          <a:prstGeom prst="rect">
            <a:avLst/>
          </a:prstGeom>
        </p:spPr>
      </p:pic>
      <p:pic>
        <p:nvPicPr>
          <p:cNvPr id="9" name="Picture 8" descr="lutetium_element_wall_clock.jpg">
            <a:extLst>
              <a:ext uri="{FF2B5EF4-FFF2-40B4-BE49-F238E27FC236}">
                <a16:creationId xmlns:a16="http://schemas.microsoft.com/office/drawing/2014/main" id="{535BDB20-AE42-FAF5-284A-5261A96177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903" y="1993526"/>
            <a:ext cx="1318468" cy="131846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DC48B80-3792-E672-8A9D-9A35CFF8D741}"/>
              </a:ext>
            </a:extLst>
          </p:cNvPr>
          <p:cNvSpPr/>
          <p:nvPr/>
        </p:nvSpPr>
        <p:spPr>
          <a:xfrm>
            <a:off x="8557996" y="1710313"/>
            <a:ext cx="1646777" cy="17878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D1789E2-8D43-C8B5-AB7E-A5720E99BD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1148" y="3223094"/>
            <a:ext cx="863600" cy="177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0E459A3-8A85-B358-374E-A08A81CBD7B6}"/>
              </a:ext>
            </a:extLst>
          </p:cNvPr>
          <p:cNvSpPr txBox="1"/>
          <p:nvPr/>
        </p:nvSpPr>
        <p:spPr>
          <a:xfrm>
            <a:off x="2028171" y="1287233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NMC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9DC660-205C-6543-8035-4A9AA83DCBCA}"/>
              </a:ext>
            </a:extLst>
          </p:cNvPr>
          <p:cNvSpPr txBox="1"/>
          <p:nvPr/>
        </p:nvSpPr>
        <p:spPr>
          <a:xfrm>
            <a:off x="9060964" y="1287233"/>
            <a:ext cx="56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CQT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5D31199-CC11-6393-27EC-4C6A1C180B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1027" y="3613198"/>
            <a:ext cx="1016000" cy="520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C3D3AF9-6E02-16C2-3CD1-C74CA72393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8748" y="3613198"/>
            <a:ext cx="1016000" cy="520700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6087865-E62C-13FE-1946-D4D64166D6FB}"/>
              </a:ext>
            </a:extLst>
          </p:cNvPr>
          <p:cNvCxnSpPr/>
          <p:nvPr/>
        </p:nvCxnSpPr>
        <p:spPr>
          <a:xfrm>
            <a:off x="3200852" y="2169994"/>
            <a:ext cx="535714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151A44BA-4CFC-051E-D595-27EA86F5E8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3338" y="1904626"/>
            <a:ext cx="342900" cy="1778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D71901C-730D-CD21-3268-6FA4AB22EFDA}"/>
              </a:ext>
            </a:extLst>
          </p:cNvPr>
          <p:cNvGrpSpPr/>
          <p:nvPr/>
        </p:nvGrpSpPr>
        <p:grpSpPr>
          <a:xfrm>
            <a:off x="3200852" y="2805170"/>
            <a:ext cx="5357144" cy="265369"/>
            <a:chOff x="3200852" y="2805170"/>
            <a:chExt cx="5357144" cy="26536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796023D-9BB4-FBF1-9D48-FF7F7731433C}"/>
                </a:ext>
              </a:extLst>
            </p:cNvPr>
            <p:cNvCxnSpPr/>
            <p:nvPr/>
          </p:nvCxnSpPr>
          <p:spPr>
            <a:xfrm>
              <a:off x="3200852" y="3070539"/>
              <a:ext cx="535714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992D579-F7D5-FF36-9C77-8E27F4CE5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652556" y="2805170"/>
              <a:ext cx="342900" cy="177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719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751166" cy="720000"/>
          </a:xfrm>
        </p:spPr>
        <p:txBody>
          <a:bodyPr>
            <a:normAutofit/>
          </a:bodyPr>
          <a:lstStyle/>
          <a:p>
            <a:r>
              <a:rPr lang="en-US" sz="4000" dirty="0"/>
              <a:t>A local frequency reference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4" name="Picture 3" descr="lutetium_element_wall_clock.jpg">
            <a:extLst>
              <a:ext uri="{FF2B5EF4-FFF2-40B4-BE49-F238E27FC236}">
                <a16:creationId xmlns:a16="http://schemas.microsoft.com/office/drawing/2014/main" id="{0C5FEE99-6B60-9C83-5262-BDC100CE5E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982" y="1993526"/>
            <a:ext cx="1318468" cy="131846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3975171-7787-7AF3-8E55-05141A17334B}"/>
              </a:ext>
            </a:extLst>
          </p:cNvPr>
          <p:cNvSpPr/>
          <p:nvPr/>
        </p:nvSpPr>
        <p:spPr>
          <a:xfrm>
            <a:off x="1554075" y="1710313"/>
            <a:ext cx="1646777" cy="17878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lutetium_element_wall_clock.jpg">
            <a:extLst>
              <a:ext uri="{FF2B5EF4-FFF2-40B4-BE49-F238E27FC236}">
                <a16:creationId xmlns:a16="http://schemas.microsoft.com/office/drawing/2014/main" id="{535BDB20-AE42-FAF5-284A-5261A96177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903" y="1993526"/>
            <a:ext cx="1318468" cy="131846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DC48B80-3792-E672-8A9D-9A35CFF8D741}"/>
              </a:ext>
            </a:extLst>
          </p:cNvPr>
          <p:cNvSpPr/>
          <p:nvPr/>
        </p:nvSpPr>
        <p:spPr>
          <a:xfrm>
            <a:off x="8557996" y="1710313"/>
            <a:ext cx="1646777" cy="17878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E459A3-8A85-B358-374E-A08A81CBD7B6}"/>
              </a:ext>
            </a:extLst>
          </p:cNvPr>
          <p:cNvSpPr txBox="1"/>
          <p:nvPr/>
        </p:nvSpPr>
        <p:spPr>
          <a:xfrm>
            <a:off x="1883859" y="1297922"/>
            <a:ext cx="1021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System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9DC660-205C-6543-8035-4A9AA83DCBCA}"/>
              </a:ext>
            </a:extLst>
          </p:cNvPr>
          <p:cNvSpPr txBox="1"/>
          <p:nvPr/>
        </p:nvSpPr>
        <p:spPr>
          <a:xfrm>
            <a:off x="8873384" y="1271811"/>
            <a:ext cx="1021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System 2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6087865-E62C-13FE-1946-D4D64166D6FB}"/>
              </a:ext>
            </a:extLst>
          </p:cNvPr>
          <p:cNvCxnSpPr/>
          <p:nvPr/>
        </p:nvCxnSpPr>
        <p:spPr>
          <a:xfrm>
            <a:off x="3200852" y="2169994"/>
            <a:ext cx="535714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151A44BA-4CFC-051E-D595-27EA86F5E8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3338" y="1904626"/>
            <a:ext cx="342900" cy="1778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96023D-9BB4-FBF1-9D48-FF7F7731433C}"/>
              </a:ext>
            </a:extLst>
          </p:cNvPr>
          <p:cNvCxnSpPr/>
          <p:nvPr/>
        </p:nvCxnSpPr>
        <p:spPr>
          <a:xfrm>
            <a:off x="3200852" y="3070539"/>
            <a:ext cx="535714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B992D579-F7D5-FF36-9C77-8E27F4CE5E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2556" y="2805170"/>
            <a:ext cx="342900" cy="177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414254-8992-CD92-0334-2A9E0F909E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88908" y="3636285"/>
            <a:ext cx="1016000" cy="520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3D7244-A152-A3AB-220B-CF4EEC263C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73384" y="3636285"/>
            <a:ext cx="1016000" cy="5207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E8063B5-B8DB-1A0E-3294-8361F71906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69513" y="3225800"/>
            <a:ext cx="215900" cy="203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CB05DD9-1395-36B1-04C4-251C21FA4D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45176" y="3225800"/>
            <a:ext cx="215900" cy="2032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B646E5D-53F1-D64F-025C-EF0752AD53D1}"/>
              </a:ext>
            </a:extLst>
          </p:cNvPr>
          <p:cNvSpPr txBox="1"/>
          <p:nvPr/>
        </p:nvSpPr>
        <p:spPr>
          <a:xfrm>
            <a:off x="3043450" y="4738255"/>
            <a:ext cx="63017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 situ ratios determine system temperatures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Comparison on the primary determines the redshift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Comparison on the secondary confirms the temperature and redshift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8EC224B-28D8-1D3A-5905-5111F0F60E90}"/>
              </a:ext>
            </a:extLst>
          </p:cNvPr>
          <p:cNvGrpSpPr/>
          <p:nvPr/>
        </p:nvGrpSpPr>
        <p:grpSpPr>
          <a:xfrm>
            <a:off x="2018069" y="6061694"/>
            <a:ext cx="7685887" cy="461665"/>
            <a:chOff x="1875189" y="6061694"/>
            <a:chExt cx="7685887" cy="46166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84DBD86-159A-04E3-3636-B41DE893E7AA}"/>
                </a:ext>
              </a:extLst>
            </p:cNvPr>
            <p:cNvSpPr txBox="1"/>
            <p:nvPr/>
          </p:nvSpPr>
          <p:spPr>
            <a:xfrm>
              <a:off x="1875189" y="6061694"/>
              <a:ext cx="76858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The transitions are sensitive to      variations, the ratio is not.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851937B-C0AE-8086-18FF-B49F6FD27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74662" y="6248984"/>
              <a:ext cx="190500" cy="139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139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>
            <a:extLst>
              <a:ext uri="{FF2B5EF4-FFF2-40B4-BE49-F238E27FC236}">
                <a16:creationId xmlns:a16="http://schemas.microsoft.com/office/drawing/2014/main" id="{79A950F3-E27B-6B4B-A53D-94BFFCEBFCEE}"/>
              </a:ext>
            </a:extLst>
          </p:cNvPr>
          <p:cNvGrpSpPr>
            <a:grpSpLocks/>
          </p:cNvGrpSpPr>
          <p:nvPr/>
        </p:nvGrpSpPr>
        <p:grpSpPr bwMode="auto">
          <a:xfrm>
            <a:off x="338049" y="1376772"/>
            <a:ext cx="3333750" cy="4481513"/>
            <a:chOff x="5076056" y="1196752"/>
            <a:chExt cx="3334628" cy="4481123"/>
          </a:xfrm>
        </p:grpSpPr>
        <p:sp>
          <p:nvSpPr>
            <p:cNvPr id="6" name="Line 6">
              <a:extLst>
                <a:ext uri="{FF2B5EF4-FFF2-40B4-BE49-F238E27FC236}">
                  <a16:creationId xmlns:a16="http://schemas.microsoft.com/office/drawing/2014/main" id="{F2CE74D0-2BD5-8342-BFC8-8D35363DB5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13045" y="1433269"/>
              <a:ext cx="733618" cy="0"/>
            </a:xfrm>
            <a:prstGeom prst="line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20" rIns="45720"/>
            <a:lstStyle/>
            <a:p>
              <a:pPr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2293AB2D-2B49-8143-9467-F2BBA986DE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13045" y="1788838"/>
              <a:ext cx="733618" cy="0"/>
            </a:xfrm>
            <a:prstGeom prst="line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20" rIns="45720"/>
            <a:lstStyle/>
            <a:p>
              <a:pPr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8" name="Line 8">
              <a:extLst>
                <a:ext uri="{FF2B5EF4-FFF2-40B4-BE49-F238E27FC236}">
                  <a16:creationId xmlns:a16="http://schemas.microsoft.com/office/drawing/2014/main" id="{8ADB08A2-E870-704B-9FE1-694E95884B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70520" y="4100037"/>
              <a:ext cx="724091" cy="0"/>
            </a:xfrm>
            <a:prstGeom prst="line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20" rIns="45720"/>
            <a:lstStyle/>
            <a:p>
              <a:pPr>
                <a:defRPr/>
              </a:pPr>
              <a:endParaRPr lang="en-US" sz="1200" dirty="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9" name="Line 9">
              <a:extLst>
                <a:ext uri="{FF2B5EF4-FFF2-40B4-BE49-F238E27FC236}">
                  <a16:creationId xmlns:a16="http://schemas.microsoft.com/office/drawing/2014/main" id="{3887B630-26DF-494C-8041-30EEB9190D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70520" y="2950787"/>
              <a:ext cx="724091" cy="0"/>
            </a:xfrm>
            <a:prstGeom prst="line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20" rIns="45720"/>
            <a:lstStyle/>
            <a:p>
              <a:pPr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629B829D-7783-0348-BA55-9BE1F420F7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1789" y="5493741"/>
              <a:ext cx="722502" cy="0"/>
            </a:xfrm>
            <a:prstGeom prst="line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20" rIns="45720"/>
            <a:lstStyle/>
            <a:p>
              <a:pPr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749B2AE1-C114-C042-9581-B997D11B3A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70520" y="3855584"/>
              <a:ext cx="724091" cy="0"/>
            </a:xfrm>
            <a:prstGeom prst="line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20" rIns="45720"/>
            <a:lstStyle/>
            <a:p>
              <a:pPr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2" name="Line 18">
              <a:extLst>
                <a:ext uri="{FF2B5EF4-FFF2-40B4-BE49-F238E27FC236}">
                  <a16:creationId xmlns:a16="http://schemas.microsoft.com/office/drawing/2014/main" id="{AC3890BF-9773-B04F-9109-DA7AB45CB6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70520" y="3493665"/>
              <a:ext cx="724091" cy="0"/>
            </a:xfrm>
            <a:prstGeom prst="line">
              <a:avLst/>
            </a:prstGeom>
            <a:noFill/>
            <a:ln w="25400" cap="flat" cmpd="sng">
              <a:solidFill>
                <a:schemeClr val="accent1">
                  <a:alpha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20" rIns="45720"/>
            <a:lstStyle/>
            <a:p>
              <a:pPr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3" name="Line 20">
              <a:extLst>
                <a:ext uri="{FF2B5EF4-FFF2-40B4-BE49-F238E27FC236}">
                  <a16:creationId xmlns:a16="http://schemas.microsoft.com/office/drawing/2014/main" id="{F53720D1-B789-D145-8716-56BFE750E5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44531" y="1487240"/>
              <a:ext cx="798723" cy="3949356"/>
            </a:xfrm>
            <a:prstGeom prst="line">
              <a:avLst/>
            </a:prstGeom>
            <a:noFill/>
            <a:ln w="25400" cap="flat" cmpd="sng">
              <a:solidFill>
                <a:srgbClr val="0433FF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20" rIns="45720"/>
            <a:lstStyle/>
            <a:p>
              <a:pPr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4" name="Line 21">
              <a:extLst>
                <a:ext uri="{FF2B5EF4-FFF2-40B4-BE49-F238E27FC236}">
                  <a16:creationId xmlns:a16="http://schemas.microsoft.com/office/drawing/2014/main" id="{980318C2-3836-F24C-88FB-ADCF04F5BE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697321" y="1487240"/>
              <a:ext cx="959103" cy="2314374"/>
            </a:xfrm>
            <a:prstGeom prst="line">
              <a:avLst/>
            </a:prstGeom>
            <a:noFill/>
            <a:ln w="25400" cap="flat" cmpd="sng">
              <a:solidFill>
                <a:srgbClr val="0433FF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20" rIns="45720"/>
            <a:lstStyle/>
            <a:p>
              <a:pPr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5" name="Line 22">
              <a:extLst>
                <a:ext uri="{FF2B5EF4-FFF2-40B4-BE49-F238E27FC236}">
                  <a16:creationId xmlns:a16="http://schemas.microsoft.com/office/drawing/2014/main" id="{D80DDEE9-A78F-2949-92E7-7EA90C1946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987909" y="1488827"/>
              <a:ext cx="581178" cy="1396878"/>
            </a:xfrm>
            <a:prstGeom prst="line">
              <a:avLst/>
            </a:prstGeom>
            <a:noFill/>
            <a:ln w="25400" cap="flat" cmpd="sng">
              <a:solidFill>
                <a:srgbClr val="0433FF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20" rIns="45720"/>
            <a:lstStyle/>
            <a:p>
              <a:pPr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  <p:grpSp>
          <p:nvGrpSpPr>
            <p:cNvPr id="16" name="Group 23">
              <a:extLst>
                <a:ext uri="{FF2B5EF4-FFF2-40B4-BE49-F238E27FC236}">
                  <a16:creationId xmlns:a16="http://schemas.microsoft.com/office/drawing/2014/main" id="{E75C988F-D7FD-0048-8A5D-EF0C555197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8318" y="1853524"/>
              <a:ext cx="1827340" cy="3581770"/>
              <a:chOff x="-1" y="-1"/>
              <a:chExt cx="1909445" cy="3744057"/>
            </a:xfrm>
          </p:grpSpPr>
          <p:sp>
            <p:nvSpPr>
              <p:cNvPr id="27" name="Line 24">
                <a:extLst>
                  <a:ext uri="{FF2B5EF4-FFF2-40B4-BE49-F238E27FC236}">
                    <a16:creationId xmlns:a16="http://schemas.microsoft.com/office/drawing/2014/main" id="{5A4DD784-BCAD-104A-BBEF-BB8A3BA2A6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29705" y="413"/>
                <a:ext cx="952418" cy="2293130"/>
              </a:xfrm>
              <a:prstGeom prst="line">
                <a:avLst/>
              </a:prstGeom>
              <a:noFill/>
              <a:ln w="25400" cap="flat" cmpd="sng">
                <a:solidFill>
                  <a:srgbClr val="FF26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5720" rIns="45720"/>
              <a:lstStyle/>
              <a:p>
                <a:pPr>
                  <a:defRPr/>
                </a:pPr>
                <a:endParaRPr lang="en-US" sz="12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grpSp>
            <p:nvGrpSpPr>
              <p:cNvPr id="28" name="Group 25">
                <a:extLst>
                  <a:ext uri="{FF2B5EF4-FFF2-40B4-BE49-F238E27FC236}">
                    <a16:creationId xmlns:a16="http://schemas.microsoft.com/office/drawing/2014/main" id="{4744EFE3-E991-3347-9578-038112FA79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1146174"/>
                <a:ext cx="1909444" cy="2597882"/>
                <a:chOff x="0" y="-1"/>
                <a:chExt cx="1909444" cy="2597882"/>
              </a:xfrm>
            </p:grpSpPr>
            <p:sp>
              <p:nvSpPr>
                <p:cNvPr id="30" name="Line 26">
                  <a:extLst>
                    <a:ext uri="{FF2B5EF4-FFF2-40B4-BE49-F238E27FC236}">
                      <a16:creationId xmlns:a16="http://schemas.microsoft.com/office/drawing/2014/main" id="{F4B57C21-0F0F-D349-A4F3-5DC0DF74FA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1703" y="1271815"/>
                  <a:ext cx="1528184" cy="1322448"/>
                </a:xfrm>
                <a:prstGeom prst="line">
                  <a:avLst/>
                </a:prstGeom>
                <a:noFill/>
                <a:ln w="25400" cap="flat" cmpd="sng">
                  <a:solidFill>
                    <a:srgbClr val="9411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45720" rIns="45720"/>
                <a:lstStyle/>
                <a:p>
                  <a:pPr>
                    <a:defRPr/>
                  </a:pPr>
                  <a:endParaRPr lang="en-US" sz="1200">
                    <a:latin typeface="Helvetica" charset="0"/>
                    <a:cs typeface="Helvetica" charset="0"/>
                    <a:sym typeface="Helvetica" charset="0"/>
                  </a:endParaRPr>
                </a:p>
              </p:txBody>
            </p:sp>
            <p:sp>
              <p:nvSpPr>
                <p:cNvPr id="31" name="Line 27">
                  <a:extLst>
                    <a:ext uri="{FF2B5EF4-FFF2-40B4-BE49-F238E27FC236}">
                      <a16:creationId xmlns:a16="http://schemas.microsoft.com/office/drawing/2014/main" id="{2D69FA27-A2EB-0643-B7E3-9E834BB05C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90888" y="1017944"/>
                  <a:ext cx="1395442" cy="1579638"/>
                </a:xfrm>
                <a:prstGeom prst="line">
                  <a:avLst/>
                </a:prstGeom>
                <a:noFill/>
                <a:ln w="25400" cap="flat" cmpd="sng">
                  <a:solidFill>
                    <a:srgbClr val="9411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45720" rIns="45720"/>
                <a:lstStyle/>
                <a:p>
                  <a:pPr>
                    <a:defRPr/>
                  </a:pPr>
                  <a:endParaRPr lang="en-US" sz="1200">
                    <a:latin typeface="Helvetica" charset="0"/>
                    <a:cs typeface="Helvetica" charset="0"/>
                    <a:sym typeface="Helvetica" charset="0"/>
                  </a:endParaRPr>
                </a:p>
              </p:txBody>
            </p:sp>
            <p:sp>
              <p:nvSpPr>
                <p:cNvPr id="32" name="Line 28">
                  <a:extLst>
                    <a:ext uri="{FF2B5EF4-FFF2-40B4-BE49-F238E27FC236}">
                      <a16:creationId xmlns:a16="http://schemas.microsoft.com/office/drawing/2014/main" id="{6D137B25-32B9-634D-BAFB-8863FDFBDB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2" y="70494"/>
                  <a:ext cx="1080182" cy="2515474"/>
                </a:xfrm>
                <a:prstGeom prst="line">
                  <a:avLst/>
                </a:prstGeom>
                <a:noFill/>
                <a:ln w="25400" cap="flat" cmpd="sng">
                  <a:solidFill>
                    <a:srgbClr val="9411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45720" rIns="45720"/>
                <a:lstStyle/>
                <a:p>
                  <a:pPr>
                    <a:defRPr/>
                  </a:pPr>
                  <a:endParaRPr lang="en-US" sz="1200">
                    <a:latin typeface="Helvetica" charset="0"/>
                    <a:cs typeface="Helvetica" charset="0"/>
                    <a:sym typeface="Helvetica" charset="0"/>
                  </a:endParaRPr>
                </a:p>
              </p:txBody>
            </p:sp>
            <p:sp>
              <p:nvSpPr>
                <p:cNvPr id="33" name="Line 29">
                  <a:extLst>
                    <a:ext uri="{FF2B5EF4-FFF2-40B4-BE49-F238E27FC236}">
                      <a16:creationId xmlns:a16="http://schemas.microsoft.com/office/drawing/2014/main" id="{E36F4124-6CC4-A046-A024-BC7811E1EA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952490" y="804"/>
                  <a:ext cx="507735" cy="0"/>
                </a:xfrm>
                <a:prstGeom prst="line">
                  <a:avLst/>
                </a:prstGeom>
                <a:noFill/>
                <a:ln w="25400" cap="flat" cmpd="sng">
                  <a:solidFill>
                    <a:schemeClr val="accent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45720" rIns="45720"/>
                <a:lstStyle/>
                <a:p>
                  <a:pPr>
                    <a:defRPr/>
                  </a:pPr>
                  <a:endParaRPr lang="en-US" sz="1200">
                    <a:latin typeface="Helvetica" charset="0"/>
                    <a:cs typeface="Helvetica" charset="0"/>
                    <a:sym typeface="Helvetica" charset="0"/>
                  </a:endParaRPr>
                </a:p>
              </p:txBody>
            </p:sp>
            <p:sp>
              <p:nvSpPr>
                <p:cNvPr id="34" name="Text Box 30">
                  <a:extLst>
                    <a:ext uri="{FF2B5EF4-FFF2-40B4-BE49-F238E27FC236}">
                      <a16:creationId xmlns:a16="http://schemas.microsoft.com/office/drawing/2014/main" id="{289A606E-9B1E-844F-AB61-A642B58A514B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925942" y="1812741"/>
                  <a:ext cx="414816" cy="33185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45720" rIns="45720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cs typeface="Calibri" charset="0"/>
                    </a:rPr>
                    <a:t>848</a:t>
                  </a:r>
                </a:p>
              </p:txBody>
            </p:sp>
            <p:sp>
              <p:nvSpPr>
                <p:cNvPr id="35" name="Text Box 31">
                  <a:extLst>
                    <a:ext uri="{FF2B5EF4-FFF2-40B4-BE49-F238E27FC236}">
                      <a16:creationId xmlns:a16="http://schemas.microsoft.com/office/drawing/2014/main" id="{8BB9DB27-9295-DE4E-9587-D08552B8A32E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716875" y="1573805"/>
                  <a:ext cx="411498" cy="33185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45720" rIns="45720">
                  <a:spAutoFit/>
                </a:bodyPr>
                <a:lstStyle/>
                <a:p>
                  <a:pPr>
                    <a:defRPr/>
                  </a:pPr>
                  <a:r>
                    <a:rPr lang="en-US" sz="1600" dirty="0">
                      <a:cs typeface="Calibri" charset="0"/>
                    </a:rPr>
                    <a:t>804</a:t>
                  </a:r>
                </a:p>
              </p:txBody>
            </p:sp>
            <p:sp>
              <p:nvSpPr>
                <p:cNvPr id="36" name="Text Box 32">
                  <a:extLst>
                    <a:ext uri="{FF2B5EF4-FFF2-40B4-BE49-F238E27FC236}">
                      <a16:creationId xmlns:a16="http://schemas.microsoft.com/office/drawing/2014/main" id="{D609E9A1-6D68-1D45-940C-25E9967734B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72963" y="938299"/>
                  <a:ext cx="414816" cy="33351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45720" rIns="45720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cs typeface="Calibri" charset="0"/>
                    </a:rPr>
                    <a:t>577</a:t>
                  </a:r>
                </a:p>
              </p:txBody>
            </p:sp>
          </p:grpSp>
          <p:sp>
            <p:nvSpPr>
              <p:cNvPr id="29" name="Text Box 33">
                <a:extLst>
                  <a:ext uri="{FF2B5EF4-FFF2-40B4-BE49-F238E27FC236}">
                    <a16:creationId xmlns:a16="http://schemas.microsoft.com/office/drawing/2014/main" id="{99548161-58A6-F743-BB63-A1D4D710E34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171514" y="1213350"/>
                <a:ext cx="413158" cy="3335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45720" rIns="45720">
                <a:spAutoFit/>
              </a:bodyPr>
              <a:lstStyle/>
              <a:p>
                <a:pPr>
                  <a:defRPr/>
                </a:pPr>
                <a:r>
                  <a:rPr lang="en-US" sz="1600">
                    <a:cs typeface="Calibri" charset="0"/>
                  </a:rPr>
                  <a:t>646</a:t>
                </a:r>
              </a:p>
            </p:txBody>
          </p:sp>
        </p:grpSp>
        <p:sp>
          <p:nvSpPr>
            <p:cNvPr id="17" name="Text Box 34">
              <a:extLst>
                <a:ext uri="{FF2B5EF4-FFF2-40B4-BE49-F238E27FC236}">
                  <a16:creationId xmlns:a16="http://schemas.microsoft.com/office/drawing/2014/main" id="{8917EC51-0917-C14F-A02F-39DA4588089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954564" y="2399972"/>
              <a:ext cx="396980" cy="3190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45720" rIns="45720">
              <a:spAutoFit/>
            </a:bodyPr>
            <a:lstStyle/>
            <a:p>
              <a:pPr>
                <a:defRPr/>
              </a:pPr>
              <a:r>
                <a:rPr lang="en-US" sz="1600" dirty="0">
                  <a:cs typeface="Calibri" charset="0"/>
                </a:rPr>
                <a:t>622</a:t>
              </a:r>
            </a:p>
          </p:txBody>
        </p:sp>
        <p:sp>
          <p:nvSpPr>
            <p:cNvPr id="18" name="Text Box 35">
              <a:extLst>
                <a:ext uri="{FF2B5EF4-FFF2-40B4-BE49-F238E27FC236}">
                  <a16:creationId xmlns:a16="http://schemas.microsoft.com/office/drawing/2014/main" id="{AEE77530-04B8-3840-A95C-3A6CB3E2962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043487" y="1885667"/>
              <a:ext cx="395391" cy="3190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45720" rIns="45720">
              <a:spAutoFit/>
            </a:bodyPr>
            <a:lstStyle/>
            <a:p>
              <a:pPr>
                <a:defRPr/>
              </a:pPr>
              <a:r>
                <a:rPr lang="en-US" sz="1600" dirty="0">
                  <a:cs typeface="Calibri" charset="0"/>
                </a:rPr>
                <a:t>895</a:t>
              </a:r>
            </a:p>
          </p:txBody>
        </p:sp>
        <p:sp>
          <p:nvSpPr>
            <p:cNvPr id="19" name="Text Box 36">
              <a:extLst>
                <a:ext uri="{FF2B5EF4-FFF2-40B4-BE49-F238E27FC236}">
                  <a16:creationId xmlns:a16="http://schemas.microsoft.com/office/drawing/2014/main" id="{8996F5F7-B6B8-7B49-8988-5BAB29DA2FE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819202" y="3357152"/>
              <a:ext cx="395392" cy="319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45720" rIns="45720">
              <a:spAutoFit/>
            </a:bodyPr>
            <a:lstStyle/>
            <a:p>
              <a:pPr>
                <a:defRPr/>
              </a:pPr>
              <a:r>
                <a:rPr lang="en-US" sz="1600">
                  <a:cs typeface="Calibri" charset="0"/>
                </a:rPr>
                <a:t>350</a:t>
              </a:r>
            </a:p>
          </p:txBody>
        </p:sp>
        <p:sp>
          <p:nvSpPr>
            <p:cNvPr id="20" name="TextBox 54">
              <a:extLst>
                <a:ext uri="{FF2B5EF4-FFF2-40B4-BE49-F238E27FC236}">
                  <a16:creationId xmlns:a16="http://schemas.microsoft.com/office/drawing/2014/main" id="{E5D3FC80-8FF4-984A-8E73-C36CB6052D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3186" y="2691923"/>
              <a:ext cx="493526" cy="382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  <a:sym typeface="Calibri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9pPr>
            </a:lstStyle>
            <a:p>
              <a:pPr eaLnBrk="1"/>
              <a:r>
                <a:rPr lang="en-US" sz="2000" baseline="30000"/>
                <a:t>1</a:t>
              </a:r>
              <a:r>
                <a:rPr lang="en-US" sz="2000"/>
                <a:t>D</a:t>
              </a:r>
              <a:r>
                <a:rPr lang="en-US" sz="2000" baseline="-25000"/>
                <a:t>2</a:t>
              </a:r>
              <a:endParaRPr lang="en-US" sz="2000" baseline="30000"/>
            </a:p>
          </p:txBody>
        </p:sp>
        <p:sp>
          <p:nvSpPr>
            <p:cNvPr id="21" name="TextBox 55">
              <a:extLst>
                <a:ext uri="{FF2B5EF4-FFF2-40B4-BE49-F238E27FC236}">
                  <a16:creationId xmlns:a16="http://schemas.microsoft.com/office/drawing/2014/main" id="{A94602D3-A993-724D-ACC7-0F5EEE7BEC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3186" y="3599815"/>
              <a:ext cx="493526" cy="382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  <a:sym typeface="Calibri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9pPr>
            </a:lstStyle>
            <a:p>
              <a:pPr eaLnBrk="1"/>
              <a:r>
                <a:rPr lang="en-US" sz="2000" baseline="30000"/>
                <a:t>3</a:t>
              </a:r>
              <a:r>
                <a:rPr lang="en-US" sz="2000"/>
                <a:t>D</a:t>
              </a:r>
              <a:r>
                <a:rPr lang="en-US" sz="2000" baseline="-25000"/>
                <a:t>2</a:t>
              </a:r>
              <a:endParaRPr lang="en-US" sz="2000" baseline="30000"/>
            </a:p>
          </p:txBody>
        </p:sp>
        <p:sp>
          <p:nvSpPr>
            <p:cNvPr id="22" name="TextBox 56">
              <a:extLst>
                <a:ext uri="{FF2B5EF4-FFF2-40B4-BE49-F238E27FC236}">
                  <a16:creationId xmlns:a16="http://schemas.microsoft.com/office/drawing/2014/main" id="{F7C2BB80-1354-4C44-9336-63E092CEF0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4898" y="3852944"/>
              <a:ext cx="493526" cy="382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  <a:sym typeface="Calibri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9pPr>
            </a:lstStyle>
            <a:p>
              <a:pPr eaLnBrk="1"/>
              <a:r>
                <a:rPr lang="en-US" sz="2000" baseline="30000"/>
                <a:t>3</a:t>
              </a:r>
              <a:r>
                <a:rPr lang="en-US" sz="2000"/>
                <a:t>D</a:t>
              </a:r>
              <a:r>
                <a:rPr lang="en-US" sz="2000" baseline="-25000"/>
                <a:t>1</a:t>
              </a:r>
              <a:endParaRPr lang="en-US" sz="2000" baseline="3000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02D818D-E32D-E74B-9AF4-4B82A031DFCC}"/>
                </a:ext>
              </a:extLst>
            </p:cNvPr>
            <p:cNvSpPr txBox="1"/>
            <p:nvPr/>
          </p:nvSpPr>
          <p:spPr>
            <a:xfrm>
              <a:off x="7894898" y="3246248"/>
              <a:ext cx="515786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baseline="30000" dirty="0">
                  <a:solidFill>
                    <a:srgbClr val="000000">
                      <a:alpha val="40000"/>
                    </a:srgbClr>
                  </a:solidFill>
                </a:rPr>
                <a:t>3</a:t>
              </a:r>
              <a:r>
                <a:rPr lang="en-US" sz="2000" dirty="0">
                  <a:solidFill>
                    <a:srgbClr val="000000">
                      <a:alpha val="40000"/>
                    </a:srgbClr>
                  </a:solidFill>
                </a:rPr>
                <a:t>D</a:t>
              </a:r>
              <a:r>
                <a:rPr lang="en-US" sz="2000" baseline="-25000" dirty="0">
                  <a:solidFill>
                    <a:srgbClr val="000000">
                      <a:alpha val="40000"/>
                    </a:srgbClr>
                  </a:solidFill>
                </a:rPr>
                <a:t>3</a:t>
              </a:r>
              <a:endParaRPr lang="en-US" sz="2000" baseline="30000" dirty="0">
                <a:solidFill>
                  <a:srgbClr val="000000">
                    <a:alpha val="40000"/>
                  </a:srgbClr>
                </a:solidFill>
              </a:endParaRPr>
            </a:p>
          </p:txBody>
        </p:sp>
        <p:sp>
          <p:nvSpPr>
            <p:cNvPr id="24" name="TextBox 58">
              <a:extLst>
                <a:ext uri="{FF2B5EF4-FFF2-40B4-BE49-F238E27FC236}">
                  <a16:creationId xmlns:a16="http://schemas.microsoft.com/office/drawing/2014/main" id="{3D20C3B3-02C7-FA46-9CAA-6B7F071BA0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261" y="1196752"/>
              <a:ext cx="469319" cy="382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  <a:sym typeface="Calibri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9pPr>
            </a:lstStyle>
            <a:p>
              <a:pPr eaLnBrk="1"/>
              <a:r>
                <a:rPr lang="en-US" sz="2000" baseline="30000"/>
                <a:t>3</a:t>
              </a:r>
              <a:r>
                <a:rPr lang="en-US" sz="2000"/>
                <a:t>P</a:t>
              </a:r>
              <a:r>
                <a:rPr lang="en-US" sz="2000" baseline="-25000"/>
                <a:t>1</a:t>
              </a:r>
              <a:endParaRPr lang="en-US" sz="2000" baseline="30000"/>
            </a:p>
          </p:txBody>
        </p:sp>
        <p:sp>
          <p:nvSpPr>
            <p:cNvPr id="25" name="TextBox 59">
              <a:extLst>
                <a:ext uri="{FF2B5EF4-FFF2-40B4-BE49-F238E27FC236}">
                  <a16:creationId xmlns:a16="http://schemas.microsoft.com/office/drawing/2014/main" id="{08ED12C2-E9D1-F84C-89CC-D38F06950F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0571" y="1549274"/>
              <a:ext cx="469319" cy="382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  <a:sym typeface="Calibri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9pPr>
            </a:lstStyle>
            <a:p>
              <a:pPr eaLnBrk="1"/>
              <a:r>
                <a:rPr lang="en-US" sz="2000" baseline="30000"/>
                <a:t>3</a:t>
              </a:r>
              <a:r>
                <a:rPr lang="en-US" sz="2000"/>
                <a:t>P</a:t>
              </a:r>
              <a:r>
                <a:rPr lang="en-US" sz="2000" baseline="-25000"/>
                <a:t>0</a:t>
              </a:r>
              <a:endParaRPr lang="en-US" sz="2000" baseline="30000"/>
            </a:p>
          </p:txBody>
        </p:sp>
        <p:sp>
          <p:nvSpPr>
            <p:cNvPr id="26" name="TextBox 60">
              <a:extLst>
                <a:ext uri="{FF2B5EF4-FFF2-40B4-BE49-F238E27FC236}">
                  <a16:creationId xmlns:a16="http://schemas.microsoft.com/office/drawing/2014/main" id="{0F2BCC7B-8C2A-AC4E-A996-8B41F4D9DE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6056" y="5295033"/>
              <a:ext cx="455300" cy="382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  <a:sym typeface="Calibri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ＭＳ Ｐゴシック" charset="0"/>
                  <a:sym typeface="Calibri" charset="0"/>
                </a:defRPr>
              </a:lvl9pPr>
            </a:lstStyle>
            <a:p>
              <a:pPr eaLnBrk="1"/>
              <a:r>
                <a:rPr lang="en-US" sz="2000" baseline="30000"/>
                <a:t>1</a:t>
              </a:r>
              <a:r>
                <a:rPr lang="en-US" sz="2000"/>
                <a:t>S</a:t>
              </a:r>
              <a:r>
                <a:rPr lang="en-US" sz="2000" baseline="-25000"/>
                <a:t>0</a:t>
              </a:r>
              <a:endParaRPr lang="en-US" sz="2000" baseline="30000"/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D51CFB44-C948-F64E-A309-B028185D9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0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Lutetium </a:t>
            </a:r>
            <a:r>
              <a:rPr lang="en-US" sz="4000" baseline="30000" dirty="0"/>
              <a:t>176</a:t>
            </a:r>
            <a:r>
              <a:rPr lang="en-US" sz="4000" dirty="0"/>
              <a:t>Lu</a:t>
            </a:r>
            <a:r>
              <a:rPr lang="en-US" sz="4000" baseline="30000" dirty="0"/>
              <a:t>+</a:t>
            </a:r>
            <a:r>
              <a:rPr lang="en-US" sz="4000" dirty="0"/>
              <a:t> :</a:t>
            </a:r>
          </a:p>
        </p:txBody>
      </p:sp>
      <p:pic>
        <p:nvPicPr>
          <p:cNvPr id="41" name="Picture 40" descr="CQT_Logo_RGB.png">
            <a:extLst>
              <a:ext uri="{FF2B5EF4-FFF2-40B4-BE49-F238E27FC236}">
                <a16:creationId xmlns:a16="http://schemas.microsoft.com/office/drawing/2014/main" id="{B3552C7C-8EAF-5342-BA6F-D75215CFA5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sp>
        <p:nvSpPr>
          <p:cNvPr id="39" name="Two isotopes…">
            <a:extLst>
              <a:ext uri="{FF2B5EF4-FFF2-40B4-BE49-F238E27FC236}">
                <a16:creationId xmlns:a16="http://schemas.microsoft.com/office/drawing/2014/main" id="{CB04C5F3-DA2C-2C41-93F4-81009C9DAFD3}"/>
              </a:ext>
            </a:extLst>
          </p:cNvPr>
          <p:cNvSpPr txBox="1">
            <a:spLocks/>
          </p:cNvSpPr>
          <p:nvPr/>
        </p:nvSpPr>
        <p:spPr bwMode="auto">
          <a:xfrm>
            <a:off x="7477451" y="1574927"/>
            <a:ext cx="4472815" cy="371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66" tIns="45282" rIns="90566" bIns="45282" numCol="1" anchor="t" anchorCtr="0" compatLnSpc="1">
            <a:prstTxWarp prst="textNoShape">
              <a:avLst/>
            </a:prstTxWarp>
            <a:noAutofit/>
          </a:bodyPr>
          <a:lstStyle>
            <a:lvl1pPr algn="l" defTabSz="905450" rtl="0" fontAlgn="base">
              <a:spcBef>
                <a:spcPct val="20000"/>
              </a:spcBef>
              <a:spcAft>
                <a:spcPct val="0"/>
              </a:spcAft>
              <a:defRPr sz="2198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334407" indent="5667" algn="l" defTabSz="905450" rtl="0" fontAlgn="base">
              <a:spcBef>
                <a:spcPct val="20000"/>
              </a:spcBef>
              <a:spcAft>
                <a:spcPct val="0"/>
              </a:spcAft>
              <a:defRPr sz="2298">
                <a:solidFill>
                  <a:srgbClr val="003399"/>
                </a:solidFill>
                <a:latin typeface="+mn-lt"/>
              </a:defRPr>
            </a:lvl2pPr>
            <a:lvl3pPr marL="674482" algn="l" defTabSz="905450" rtl="0" fontAlgn="base">
              <a:spcBef>
                <a:spcPct val="20000"/>
              </a:spcBef>
              <a:spcAft>
                <a:spcPct val="0"/>
              </a:spcAft>
              <a:defRPr sz="1998" b="1">
                <a:solidFill>
                  <a:srgbClr val="FF6600"/>
                </a:solidFill>
                <a:latin typeface="+mn-lt"/>
              </a:defRPr>
            </a:lvl3pPr>
            <a:lvl4pPr marL="1020225" indent="5667" algn="l" defTabSz="905450" rtl="0" fontAlgn="base">
              <a:spcBef>
                <a:spcPct val="20000"/>
              </a:spcBef>
              <a:spcAft>
                <a:spcPct val="0"/>
              </a:spcAft>
              <a:defRPr sz="1998" i="1">
                <a:solidFill>
                  <a:srgbClr val="003399"/>
                </a:solidFill>
                <a:latin typeface="+mn-lt"/>
              </a:defRPr>
            </a:lvl4pPr>
            <a:lvl5pPr marL="1360300" algn="l" defTabSz="905450" rtl="0" fontAlgn="base">
              <a:spcBef>
                <a:spcPct val="20000"/>
              </a:spcBef>
              <a:spcAft>
                <a:spcPct val="0"/>
              </a:spcAft>
              <a:defRPr sz="1799">
                <a:solidFill>
                  <a:srgbClr val="003399"/>
                </a:solidFill>
                <a:latin typeface="+mn-lt"/>
              </a:defRPr>
            </a:lvl5pPr>
            <a:lvl6pPr marL="1768390" algn="l" defTabSz="905450" rtl="0" fontAlgn="base">
              <a:spcBef>
                <a:spcPct val="20000"/>
              </a:spcBef>
              <a:spcAft>
                <a:spcPct val="0"/>
              </a:spcAft>
              <a:defRPr sz="1799">
                <a:solidFill>
                  <a:srgbClr val="003399"/>
                </a:solidFill>
                <a:latin typeface="+mn-lt"/>
              </a:defRPr>
            </a:lvl6pPr>
            <a:lvl7pPr marL="2176480" algn="l" defTabSz="905450" rtl="0" fontAlgn="base">
              <a:spcBef>
                <a:spcPct val="20000"/>
              </a:spcBef>
              <a:spcAft>
                <a:spcPct val="0"/>
              </a:spcAft>
              <a:defRPr sz="1799">
                <a:solidFill>
                  <a:srgbClr val="003399"/>
                </a:solidFill>
                <a:latin typeface="+mn-lt"/>
              </a:defRPr>
            </a:lvl7pPr>
            <a:lvl8pPr marL="2584570" algn="l" defTabSz="905450" rtl="0" fontAlgn="base">
              <a:spcBef>
                <a:spcPct val="20000"/>
              </a:spcBef>
              <a:spcAft>
                <a:spcPct val="0"/>
              </a:spcAft>
              <a:defRPr sz="1799">
                <a:solidFill>
                  <a:srgbClr val="003399"/>
                </a:solidFill>
                <a:latin typeface="+mn-lt"/>
              </a:defRPr>
            </a:lvl8pPr>
            <a:lvl9pPr marL="2992660" algn="l" defTabSz="905450" rtl="0" fontAlgn="base">
              <a:spcBef>
                <a:spcPct val="20000"/>
              </a:spcBef>
              <a:spcAft>
                <a:spcPct val="0"/>
              </a:spcAft>
              <a:defRPr sz="1799">
                <a:solidFill>
                  <a:srgbClr val="003399"/>
                </a:solidFill>
                <a:latin typeface="+mn-lt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SG" sz="2000" b="0" kern="0" dirty="0">
                <a:solidFill>
                  <a:schemeClr val="tx1"/>
                </a:solidFill>
                <a:cs typeface="Calibri" panose="020F0502020204030204" pitchFamily="34" charset="0"/>
              </a:rPr>
              <a:t>All wavelengths diode laser-based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SG" sz="2000" b="0" kern="0" dirty="0">
                <a:solidFill>
                  <a:schemeClr val="tx1"/>
                </a:solidFill>
                <a:cs typeface="Calibri" panose="020F0502020204030204" pitchFamily="34" charset="0"/>
              </a:rPr>
              <a:t>Long lived D states</a:t>
            </a:r>
          </a:p>
          <a:p>
            <a:pPr marL="677307" lvl="1" indent="-342900"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SG" sz="1800" kern="0" baseline="30000" dirty="0">
                <a:solidFill>
                  <a:schemeClr val="tx1"/>
                </a:solidFill>
                <a:cs typeface="Calibri" panose="020F0502020204030204" pitchFamily="34" charset="0"/>
              </a:rPr>
              <a:t>1</a:t>
            </a:r>
            <a:r>
              <a:rPr lang="en-SG" sz="1800" kern="0" dirty="0">
                <a:solidFill>
                  <a:schemeClr val="tx1"/>
                </a:solidFill>
                <a:cs typeface="Calibri" panose="020F0502020204030204" pitchFamily="34" charset="0"/>
              </a:rPr>
              <a:t>D</a:t>
            </a:r>
            <a:r>
              <a:rPr lang="en-SG" sz="1800" kern="0" baseline="-25000" dirty="0">
                <a:solidFill>
                  <a:schemeClr val="tx1"/>
                </a:solidFill>
                <a:cs typeface="Calibri" panose="020F0502020204030204" pitchFamily="34" charset="0"/>
              </a:rPr>
              <a:t>2</a:t>
            </a:r>
            <a:r>
              <a:rPr lang="en-SG" sz="1800" kern="0" dirty="0">
                <a:solidFill>
                  <a:schemeClr val="tx1"/>
                </a:solidFill>
                <a:cs typeface="Calibri" panose="020F0502020204030204" pitchFamily="34" charset="0"/>
              </a:rPr>
              <a:t> (≈0.18s : E2)</a:t>
            </a:r>
          </a:p>
          <a:p>
            <a:pPr marL="677307" lvl="1" indent="-342900"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SG" sz="1800" kern="0" baseline="30000" dirty="0">
                <a:solidFill>
                  <a:schemeClr val="tx1"/>
                </a:solidFill>
                <a:cs typeface="Calibri" panose="020F0502020204030204" pitchFamily="34" charset="0"/>
              </a:rPr>
              <a:t>3</a:t>
            </a:r>
            <a:r>
              <a:rPr lang="en-SG" sz="1800" kern="0" dirty="0">
                <a:solidFill>
                  <a:schemeClr val="tx1"/>
                </a:solidFill>
                <a:cs typeface="Calibri" panose="020F0502020204030204" pitchFamily="34" charset="0"/>
              </a:rPr>
              <a:t>D</a:t>
            </a:r>
            <a:r>
              <a:rPr lang="en-SG" sz="1800" kern="0" baseline="-25000" dirty="0">
                <a:solidFill>
                  <a:schemeClr val="tx1"/>
                </a:solidFill>
                <a:cs typeface="Calibri" panose="020F0502020204030204" pitchFamily="34" charset="0"/>
              </a:rPr>
              <a:t>2</a:t>
            </a:r>
            <a:r>
              <a:rPr lang="en-SG" sz="1800" kern="0" dirty="0">
                <a:solidFill>
                  <a:schemeClr val="tx1"/>
                </a:solidFill>
                <a:cs typeface="Calibri" panose="020F0502020204030204" pitchFamily="34" charset="0"/>
              </a:rPr>
              <a:t> (≈18s : E2)</a:t>
            </a:r>
          </a:p>
          <a:p>
            <a:pPr marL="677307" lvl="1" indent="-342900"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SG" sz="1800" kern="0" baseline="30000" dirty="0">
                <a:solidFill>
                  <a:schemeClr val="tx1"/>
                </a:solidFill>
                <a:cs typeface="Calibri" panose="020F0502020204030204" pitchFamily="34" charset="0"/>
              </a:rPr>
              <a:t>3</a:t>
            </a:r>
            <a:r>
              <a:rPr lang="en-SG" sz="1800" kern="0" dirty="0">
                <a:solidFill>
                  <a:schemeClr val="tx1"/>
                </a:solidFill>
                <a:cs typeface="Calibri" panose="020F0502020204030204" pitchFamily="34" charset="0"/>
              </a:rPr>
              <a:t>D</a:t>
            </a:r>
            <a:r>
              <a:rPr lang="en-SG" sz="1800" kern="0" baseline="-25000" dirty="0">
                <a:solidFill>
                  <a:schemeClr val="tx1"/>
                </a:solidFill>
                <a:cs typeface="Calibri" panose="020F0502020204030204" pitchFamily="34" charset="0"/>
              </a:rPr>
              <a:t>1</a:t>
            </a:r>
            <a:r>
              <a:rPr lang="en-SG" sz="1800" kern="0" dirty="0">
                <a:solidFill>
                  <a:schemeClr val="tx1"/>
                </a:solidFill>
                <a:cs typeface="Calibri" panose="020F0502020204030204" pitchFamily="34" charset="0"/>
              </a:rPr>
              <a:t> (≈ 170 h : M1)</a:t>
            </a:r>
          </a:p>
          <a:p>
            <a:pPr marL="342900" lvl="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SG" sz="2000" b="0" kern="0" dirty="0">
                <a:solidFill>
                  <a:prstClr val="black"/>
                </a:solidFill>
                <a:cs typeface="Calibri" panose="020F0502020204030204" pitchFamily="34" charset="0"/>
              </a:rPr>
              <a:t>Large hyperfine and fine-structure </a:t>
            </a:r>
            <a:r>
              <a:rPr lang="en-SG" sz="2000" b="0" kern="0" dirty="0" err="1">
                <a:solidFill>
                  <a:prstClr val="black"/>
                </a:solidFill>
                <a:cs typeface="Calibri" panose="020F0502020204030204" pitchFamily="34" charset="0"/>
              </a:rPr>
              <a:t>splittings</a:t>
            </a:r>
            <a:endParaRPr lang="en-SG" sz="2000" b="0" kern="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677307" lvl="1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SG" sz="1800" kern="0" dirty="0">
                <a:solidFill>
                  <a:prstClr val="black"/>
                </a:solidFill>
                <a:cs typeface="Calibri" panose="020F0502020204030204" pitchFamily="34" charset="0"/>
              </a:rPr>
              <a:t>Magnetic field insensitivity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SG" sz="2000" b="0" kern="0" dirty="0">
                <a:solidFill>
                  <a:schemeClr val="tx1"/>
                </a:solidFill>
                <a:cs typeface="Calibri" panose="020F0502020204030204" pitchFamily="34" charset="0"/>
              </a:rPr>
              <a:t>Narrow cooling line</a:t>
            </a:r>
          </a:p>
          <a:p>
            <a:pPr marL="677307" lvl="1" indent="-342900">
              <a:buFont typeface="Arial" panose="020B0604020202020204" pitchFamily="34" charset="0"/>
              <a:buChar char="•"/>
            </a:pPr>
            <a:r>
              <a:rPr lang="en-SG" sz="2100" b="0" kern="0" dirty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endParaRPr lang="en-SG" sz="1700" b="0" kern="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marL="677307" lvl="1" indent="-342900" eaLnBrk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SG" sz="500" kern="0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7BD823-C31B-A04B-B755-CCBCB3EBC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958" y="5121685"/>
            <a:ext cx="1955800" cy="482600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119E4ED-A586-2A4D-B80A-720AB2BC4984}"/>
              </a:ext>
            </a:extLst>
          </p:cNvPr>
          <p:cNvCxnSpPr/>
          <p:nvPr/>
        </p:nvCxnSpPr>
        <p:spPr>
          <a:xfrm>
            <a:off x="5028838" y="5623159"/>
            <a:ext cx="5588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CA91883-783B-7A43-AF0D-D0EC156435B3}"/>
              </a:ext>
            </a:extLst>
          </p:cNvPr>
          <p:cNvCxnSpPr/>
          <p:nvPr/>
        </p:nvCxnSpPr>
        <p:spPr>
          <a:xfrm>
            <a:off x="5044926" y="3585221"/>
            <a:ext cx="5588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91440D0-05EC-F148-8EE0-8E96BFD77A88}"/>
              </a:ext>
            </a:extLst>
          </p:cNvPr>
          <p:cNvCxnSpPr/>
          <p:nvPr/>
        </p:nvCxnSpPr>
        <p:spPr>
          <a:xfrm>
            <a:off x="5030005" y="2973221"/>
            <a:ext cx="5588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22EE8AF-08C5-3A42-ADBC-82282A68F610}"/>
              </a:ext>
            </a:extLst>
          </p:cNvPr>
          <p:cNvCxnSpPr/>
          <p:nvPr/>
        </p:nvCxnSpPr>
        <p:spPr>
          <a:xfrm>
            <a:off x="5064626" y="4274786"/>
            <a:ext cx="5588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B46F0E3-1CE1-3144-BE86-D91AD76186B2}"/>
              </a:ext>
            </a:extLst>
          </p:cNvPr>
          <p:cNvCxnSpPr>
            <a:cxnSpLocks/>
          </p:cNvCxnSpPr>
          <p:nvPr/>
        </p:nvCxnSpPr>
        <p:spPr>
          <a:xfrm flipV="1">
            <a:off x="5298593" y="4309450"/>
            <a:ext cx="9088" cy="1296690"/>
          </a:xfrm>
          <a:prstGeom prst="straightConnector1">
            <a:avLst/>
          </a:prstGeom>
          <a:noFill/>
          <a:ln w="25400" cap="flat">
            <a:solidFill>
              <a:srgbClr val="990000"/>
            </a:solidFill>
            <a:prstDash val="solid"/>
            <a:bevel/>
            <a:headEnd type="arrow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3A0A979-212D-1344-B17D-F1FE320844E9}"/>
              </a:ext>
            </a:extLst>
          </p:cNvPr>
          <p:cNvCxnSpPr>
            <a:cxnSpLocks/>
          </p:cNvCxnSpPr>
          <p:nvPr/>
        </p:nvCxnSpPr>
        <p:spPr>
          <a:xfrm flipV="1">
            <a:off x="5307681" y="3599942"/>
            <a:ext cx="0" cy="654027"/>
          </a:xfrm>
          <a:prstGeom prst="straightConnector1">
            <a:avLst/>
          </a:prstGeom>
          <a:noFill/>
          <a:ln w="25400" cap="flat">
            <a:solidFill>
              <a:srgbClr val="00B050"/>
            </a:solidFill>
            <a:prstDash val="solid"/>
            <a:bevel/>
            <a:headEnd type="arrow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A34DADE-DEEC-AD42-996C-90672DD41D27}"/>
              </a:ext>
            </a:extLst>
          </p:cNvPr>
          <p:cNvCxnSpPr>
            <a:cxnSpLocks/>
          </p:cNvCxnSpPr>
          <p:nvPr/>
        </p:nvCxnSpPr>
        <p:spPr>
          <a:xfrm flipV="1">
            <a:off x="5309426" y="2991221"/>
            <a:ext cx="0" cy="576000"/>
          </a:xfrm>
          <a:prstGeom prst="straightConnector1">
            <a:avLst/>
          </a:prstGeom>
          <a:noFill/>
          <a:ln w="25400" cap="flat">
            <a:solidFill>
              <a:srgbClr val="00B050"/>
            </a:solidFill>
            <a:prstDash val="solid"/>
            <a:bevel/>
            <a:headEnd type="arrow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61" name="Picture 60">
            <a:extLst>
              <a:ext uri="{FF2B5EF4-FFF2-40B4-BE49-F238E27FC236}">
                <a16:creationId xmlns:a16="http://schemas.microsoft.com/office/drawing/2014/main" id="{0A6D3353-7075-1646-8C91-24082092FF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4226" y="2901221"/>
            <a:ext cx="528900" cy="1548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F183F489-6E3A-FE4A-935D-C118A742C5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4226" y="3513221"/>
            <a:ext cx="533400" cy="152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767EF012-00E3-644D-BE9F-71D91DF1FC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74226" y="4202786"/>
            <a:ext cx="520700" cy="1524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2B5F2E6D-9514-8A4B-861A-3295FD1B2C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2726" y="4824901"/>
            <a:ext cx="609600" cy="1524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B5F6FB97-5CBD-CC43-892A-FC704CC421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856" y="3859980"/>
            <a:ext cx="685800" cy="13970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693796B6-629B-D346-BE8D-DAF5A7AA3E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39944" y="3215056"/>
            <a:ext cx="685800" cy="1397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D78E2462-79D2-4947-82DB-E6C11BF5CCF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25543" y="5706351"/>
            <a:ext cx="546100" cy="152400"/>
          </a:xfrm>
          <a:prstGeom prst="rect">
            <a:avLst/>
          </a:prstGeom>
        </p:spPr>
      </p:pic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AF974C2-186B-3D46-8265-ADD783D1F6E0}"/>
              </a:ext>
            </a:extLst>
          </p:cNvPr>
          <p:cNvCxnSpPr>
            <a:cxnSpLocks/>
          </p:cNvCxnSpPr>
          <p:nvPr/>
        </p:nvCxnSpPr>
        <p:spPr>
          <a:xfrm>
            <a:off x="3659301" y="4280046"/>
            <a:ext cx="661392" cy="26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606ED940-0418-C641-B5A2-1289A150033B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3649545" y="3130959"/>
            <a:ext cx="743765" cy="109367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A65AE6D3-DC8D-7A40-84CF-B7482B884B22}"/>
              </a:ext>
            </a:extLst>
          </p:cNvPr>
          <p:cNvSpPr txBox="1"/>
          <p:nvPr/>
        </p:nvSpPr>
        <p:spPr>
          <a:xfrm>
            <a:off x="4355313" y="1601121"/>
            <a:ext cx="209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BBR Shift at 300K</a:t>
            </a: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96425B86-7721-4947-A8E6-FD30B235680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68273" y="2049959"/>
            <a:ext cx="1841500" cy="4826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9A5C226B-607C-F048-8B0D-4EAB6D49AE1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57691" y="246535"/>
            <a:ext cx="1879600" cy="43180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1B5D753E-B8E9-3E44-890B-E2B160B4185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25968" y="3460141"/>
            <a:ext cx="1016000" cy="24130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3350312D-D090-584E-A0A6-C8A6F8A0729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16891" y="4142371"/>
            <a:ext cx="1117600" cy="24130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CC1C4429-9973-2F48-B806-DF19C223259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03054" y="2852571"/>
            <a:ext cx="965200" cy="241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370F189-8C25-254D-9492-8C220B72890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126358" y="4679715"/>
            <a:ext cx="31750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100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What lutetium has to offer…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2ADAFD9-E5DC-46E0-F2B6-9FA9A9B9BB7B}"/>
              </a:ext>
            </a:extLst>
          </p:cNvPr>
          <p:cNvSpPr txBox="1"/>
          <p:nvPr/>
        </p:nvSpPr>
        <p:spPr>
          <a:xfrm>
            <a:off x="1124262" y="1588957"/>
            <a:ext cx="472190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 technically easy path to 10</a:t>
            </a:r>
            <a:r>
              <a:rPr lang="en-US" sz="2000" baseline="30000" dirty="0"/>
              <a:t>-18</a:t>
            </a:r>
            <a:r>
              <a:rPr lang="en-US" sz="2000" dirty="0"/>
              <a:t> and beyond</a:t>
            </a:r>
          </a:p>
          <a:p>
            <a:pPr marL="742950" lvl="1" indent="-285750">
              <a:buFont typeface="System Font Regular"/>
              <a:buChar char="–"/>
            </a:pPr>
            <a:r>
              <a:rPr lang="en-US" dirty="0">
                <a:solidFill>
                  <a:schemeClr val="tx1"/>
                </a:solidFill>
              </a:rPr>
              <a:t>Long lifetimes </a:t>
            </a:r>
          </a:p>
          <a:p>
            <a:pPr marL="742950" lvl="1" indent="-285750">
              <a:buFont typeface="System Font Regular"/>
              <a:buChar char="–"/>
            </a:pPr>
            <a:r>
              <a:rPr lang="en-US" dirty="0">
                <a:solidFill>
                  <a:schemeClr val="tx1"/>
                </a:solidFill>
              </a:rPr>
              <a:t>Low systematics for robust &lt; 10</a:t>
            </a:r>
            <a:r>
              <a:rPr lang="en-US" baseline="30000" dirty="0">
                <a:solidFill>
                  <a:schemeClr val="tx1"/>
                </a:solidFill>
              </a:rPr>
              <a:t>-18 </a:t>
            </a:r>
            <a:r>
              <a:rPr lang="en-US" dirty="0">
                <a:solidFill>
                  <a:schemeClr val="tx1"/>
                </a:solidFill>
              </a:rPr>
              <a:t>operation.</a:t>
            </a:r>
          </a:p>
          <a:p>
            <a:pPr marL="742950" lvl="1" indent="-285750">
              <a:buFont typeface="System Font Regular"/>
              <a:buChar char="–"/>
            </a:pPr>
            <a:r>
              <a:rPr lang="en-US" dirty="0">
                <a:solidFill>
                  <a:schemeClr val="tx1"/>
                </a:solidFill>
              </a:rPr>
              <a:t>Suitable isotope for magnetic field insensitivity</a:t>
            </a:r>
          </a:p>
          <a:p>
            <a:pPr marL="742950" lvl="1" indent="-285750">
              <a:buFont typeface="System Font Regular"/>
              <a:buChar char="–"/>
            </a:pPr>
            <a:r>
              <a:rPr lang="en-US" dirty="0">
                <a:solidFill>
                  <a:schemeClr val="tx1"/>
                </a:solidFill>
              </a:rPr>
              <a:t>Easily accessible laser systems</a:t>
            </a:r>
          </a:p>
          <a:p>
            <a:pPr marL="742950" lvl="1" indent="-285750">
              <a:buFont typeface="System Font Regular"/>
              <a:buChar char="–"/>
            </a:pPr>
            <a:r>
              <a:rPr lang="en-US" dirty="0">
                <a:solidFill>
                  <a:schemeClr val="tx1"/>
                </a:solidFill>
              </a:rPr>
              <a:t>State sensitive detection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 pathway to ``many’’ 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clock transitions to verify clock performance.</a:t>
            </a:r>
          </a:p>
          <a:p>
            <a:pPr marL="742950" lvl="1" indent="-285750">
              <a:buFont typeface="System Font Regular"/>
              <a:buChar char="–"/>
            </a:pPr>
            <a:r>
              <a:rPr lang="en-US" dirty="0">
                <a:solidFill>
                  <a:schemeClr val="tx1"/>
                </a:solidFill>
              </a:rPr>
              <a:t>Similar sensitivities to alpha variation.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8618F33-CF29-449C-046F-7B8AFA875FCE}"/>
              </a:ext>
            </a:extLst>
          </p:cNvPr>
          <p:cNvGrpSpPr/>
          <p:nvPr/>
        </p:nvGrpSpPr>
        <p:grpSpPr>
          <a:xfrm>
            <a:off x="6606230" y="1313524"/>
            <a:ext cx="3871912" cy="4595404"/>
            <a:chOff x="1328738" y="1448209"/>
            <a:chExt cx="3871912" cy="4595404"/>
          </a:xfrm>
        </p:grpSpPr>
        <p:grpSp>
          <p:nvGrpSpPr>
            <p:cNvPr id="41" name="Group 2">
              <a:extLst>
                <a:ext uri="{FF2B5EF4-FFF2-40B4-BE49-F238E27FC236}">
                  <a16:creationId xmlns:a16="http://schemas.microsoft.com/office/drawing/2014/main" id="{F7753FAF-75E9-8326-561C-070939941F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97819" y="1448209"/>
              <a:ext cx="3333750" cy="4481513"/>
              <a:chOff x="5076056" y="1196752"/>
              <a:chExt cx="3334628" cy="4481123"/>
            </a:xfrm>
          </p:grpSpPr>
          <p:sp>
            <p:nvSpPr>
              <p:cNvPr id="43" name="Line 6">
                <a:extLst>
                  <a:ext uri="{FF2B5EF4-FFF2-40B4-BE49-F238E27FC236}">
                    <a16:creationId xmlns:a16="http://schemas.microsoft.com/office/drawing/2014/main" id="{32895C0E-BB47-1072-AE74-73DC81B164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13045" y="1433269"/>
                <a:ext cx="733618" cy="0"/>
              </a:xfrm>
              <a:prstGeom prst="line">
                <a:avLst/>
              </a:prstGeom>
              <a:noFill/>
              <a:ln w="254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5720" rIns="45720"/>
              <a:lstStyle/>
              <a:p>
                <a:pPr>
                  <a:defRPr/>
                </a:pPr>
                <a:endParaRPr lang="en-US" sz="12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44" name="Line 7">
                <a:extLst>
                  <a:ext uri="{FF2B5EF4-FFF2-40B4-BE49-F238E27FC236}">
                    <a16:creationId xmlns:a16="http://schemas.microsoft.com/office/drawing/2014/main" id="{6FCE8C3D-EA77-87C3-C5A4-3E2F24C303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13045" y="1788838"/>
                <a:ext cx="733618" cy="0"/>
              </a:xfrm>
              <a:prstGeom prst="line">
                <a:avLst/>
              </a:prstGeom>
              <a:noFill/>
              <a:ln w="254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5720" rIns="45720"/>
              <a:lstStyle/>
              <a:p>
                <a:pPr>
                  <a:defRPr/>
                </a:pPr>
                <a:endParaRPr lang="en-US" sz="12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45" name="Line 8">
                <a:extLst>
                  <a:ext uri="{FF2B5EF4-FFF2-40B4-BE49-F238E27FC236}">
                    <a16:creationId xmlns:a16="http://schemas.microsoft.com/office/drawing/2014/main" id="{73441C79-929A-6A53-5D05-213910E7CC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70520" y="4100037"/>
                <a:ext cx="724091" cy="0"/>
              </a:xfrm>
              <a:prstGeom prst="line">
                <a:avLst/>
              </a:prstGeom>
              <a:noFill/>
              <a:ln w="254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5720" rIns="45720"/>
              <a:lstStyle/>
              <a:p>
                <a:pPr>
                  <a:defRPr/>
                </a:pPr>
                <a:endParaRPr lang="en-US" sz="1200" dirty="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46" name="Line 9">
                <a:extLst>
                  <a:ext uri="{FF2B5EF4-FFF2-40B4-BE49-F238E27FC236}">
                    <a16:creationId xmlns:a16="http://schemas.microsoft.com/office/drawing/2014/main" id="{7FAFEFF2-6322-826F-A92C-4935B99D67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70520" y="2950787"/>
                <a:ext cx="724091" cy="0"/>
              </a:xfrm>
              <a:prstGeom prst="line">
                <a:avLst/>
              </a:prstGeom>
              <a:noFill/>
              <a:ln w="254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5720" rIns="45720"/>
              <a:lstStyle/>
              <a:p>
                <a:pPr>
                  <a:defRPr/>
                </a:pPr>
                <a:endParaRPr lang="en-US" sz="12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47" name="Line 10">
                <a:extLst>
                  <a:ext uri="{FF2B5EF4-FFF2-40B4-BE49-F238E27FC236}">
                    <a16:creationId xmlns:a16="http://schemas.microsoft.com/office/drawing/2014/main" id="{37EE2E72-556C-0599-05D8-0AF057CF61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1789" y="5493741"/>
                <a:ext cx="722502" cy="0"/>
              </a:xfrm>
              <a:prstGeom prst="line">
                <a:avLst/>
              </a:prstGeom>
              <a:noFill/>
              <a:ln w="254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5720" rIns="45720"/>
              <a:lstStyle/>
              <a:p>
                <a:pPr>
                  <a:defRPr/>
                </a:pPr>
                <a:endParaRPr lang="en-US" sz="12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48" name="Line 11">
                <a:extLst>
                  <a:ext uri="{FF2B5EF4-FFF2-40B4-BE49-F238E27FC236}">
                    <a16:creationId xmlns:a16="http://schemas.microsoft.com/office/drawing/2014/main" id="{05C8D5EB-D3AB-C08B-9179-2CE57C4F63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70520" y="3855584"/>
                <a:ext cx="724091" cy="0"/>
              </a:xfrm>
              <a:prstGeom prst="line">
                <a:avLst/>
              </a:prstGeom>
              <a:noFill/>
              <a:ln w="254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5720" rIns="45720"/>
              <a:lstStyle/>
              <a:p>
                <a:pPr>
                  <a:defRPr/>
                </a:pPr>
                <a:endParaRPr lang="en-US" sz="12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49" name="Line 18">
                <a:extLst>
                  <a:ext uri="{FF2B5EF4-FFF2-40B4-BE49-F238E27FC236}">
                    <a16:creationId xmlns:a16="http://schemas.microsoft.com/office/drawing/2014/main" id="{879AEE43-5702-E53B-451F-6B53B30F52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70520" y="3493665"/>
                <a:ext cx="724091" cy="0"/>
              </a:xfrm>
              <a:prstGeom prst="line">
                <a:avLst/>
              </a:prstGeom>
              <a:noFill/>
              <a:ln w="25400" cap="flat" cmpd="sng">
                <a:solidFill>
                  <a:schemeClr val="accent1">
                    <a:alpha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5720" rIns="45720"/>
              <a:lstStyle/>
              <a:p>
                <a:pPr>
                  <a:defRPr/>
                </a:pPr>
                <a:endParaRPr lang="en-US" sz="12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50" name="Line 20">
                <a:extLst>
                  <a:ext uri="{FF2B5EF4-FFF2-40B4-BE49-F238E27FC236}">
                    <a16:creationId xmlns:a16="http://schemas.microsoft.com/office/drawing/2014/main" id="{8FFE6C8C-98D1-29E7-54F1-ED5E412E5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44531" y="1487240"/>
                <a:ext cx="798723" cy="3949356"/>
              </a:xfrm>
              <a:prstGeom prst="line">
                <a:avLst/>
              </a:prstGeom>
              <a:noFill/>
              <a:ln w="25400" cap="flat" cmpd="sng">
                <a:solidFill>
                  <a:srgbClr val="0433FF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5720" rIns="45720"/>
              <a:lstStyle/>
              <a:p>
                <a:pPr>
                  <a:defRPr/>
                </a:pPr>
                <a:endParaRPr lang="en-US" sz="12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51" name="Line 21">
                <a:extLst>
                  <a:ext uri="{FF2B5EF4-FFF2-40B4-BE49-F238E27FC236}">
                    <a16:creationId xmlns:a16="http://schemas.microsoft.com/office/drawing/2014/main" id="{25B72207-7865-CFFF-4336-413E8A62BA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97321" y="1487240"/>
                <a:ext cx="959103" cy="2314374"/>
              </a:xfrm>
              <a:prstGeom prst="line">
                <a:avLst/>
              </a:prstGeom>
              <a:noFill/>
              <a:ln w="25400" cap="flat" cmpd="sng">
                <a:solidFill>
                  <a:srgbClr val="0433FF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5720" rIns="45720"/>
              <a:lstStyle/>
              <a:p>
                <a:pPr>
                  <a:defRPr/>
                </a:pPr>
                <a:endParaRPr lang="en-US" sz="12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52" name="Line 22">
                <a:extLst>
                  <a:ext uri="{FF2B5EF4-FFF2-40B4-BE49-F238E27FC236}">
                    <a16:creationId xmlns:a16="http://schemas.microsoft.com/office/drawing/2014/main" id="{356C88C5-AB03-CA9F-F3FE-CDEE912265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87909" y="1488827"/>
                <a:ext cx="581178" cy="1396878"/>
              </a:xfrm>
              <a:prstGeom prst="line">
                <a:avLst/>
              </a:prstGeom>
              <a:noFill/>
              <a:ln w="25400" cap="flat" cmpd="sng">
                <a:solidFill>
                  <a:srgbClr val="0433FF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5720" rIns="45720"/>
              <a:lstStyle/>
              <a:p>
                <a:pPr>
                  <a:defRPr/>
                </a:pPr>
                <a:endParaRPr lang="en-US" sz="1200">
                  <a:latin typeface="Helvetica" charset="0"/>
                  <a:cs typeface="Helvetica" charset="0"/>
                  <a:sym typeface="Helvetica" charset="0"/>
                </a:endParaRPr>
              </a:p>
            </p:txBody>
          </p:sp>
          <p:grpSp>
            <p:nvGrpSpPr>
              <p:cNvPr id="53" name="Group 23">
                <a:extLst>
                  <a:ext uri="{FF2B5EF4-FFF2-40B4-BE49-F238E27FC236}">
                    <a16:creationId xmlns:a16="http://schemas.microsoft.com/office/drawing/2014/main" id="{DDCCD2E0-FD03-9858-AD28-64B4BFD1F7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68318" y="1853524"/>
                <a:ext cx="1827340" cy="3581770"/>
                <a:chOff x="-1" y="-1"/>
                <a:chExt cx="1909445" cy="3744057"/>
              </a:xfrm>
            </p:grpSpPr>
            <p:sp>
              <p:nvSpPr>
                <p:cNvPr id="64" name="Line 24">
                  <a:extLst>
                    <a:ext uri="{FF2B5EF4-FFF2-40B4-BE49-F238E27FC236}">
                      <a16:creationId xmlns:a16="http://schemas.microsoft.com/office/drawing/2014/main" id="{8E58BA1C-D35C-16E1-B55C-7B4B5A2E4A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829705" y="413"/>
                  <a:ext cx="952418" cy="2293130"/>
                </a:xfrm>
                <a:prstGeom prst="line">
                  <a:avLst/>
                </a:prstGeom>
                <a:noFill/>
                <a:ln w="25400" cap="flat" cmpd="sng">
                  <a:solidFill>
                    <a:srgbClr val="FF26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45720" rIns="45720"/>
                <a:lstStyle/>
                <a:p>
                  <a:pPr>
                    <a:defRPr/>
                  </a:pPr>
                  <a:endParaRPr lang="en-US" sz="1200">
                    <a:latin typeface="Helvetica" charset="0"/>
                    <a:cs typeface="Helvetica" charset="0"/>
                    <a:sym typeface="Helvetica" charset="0"/>
                  </a:endParaRPr>
                </a:p>
              </p:txBody>
            </p:sp>
            <p:grpSp>
              <p:nvGrpSpPr>
                <p:cNvPr id="65" name="Group 25">
                  <a:extLst>
                    <a:ext uri="{FF2B5EF4-FFF2-40B4-BE49-F238E27FC236}">
                      <a16:creationId xmlns:a16="http://schemas.microsoft.com/office/drawing/2014/main" id="{8EC475F5-807D-BAED-2D7F-ED07B5DBAD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0" y="1146174"/>
                  <a:ext cx="1909444" cy="2597882"/>
                  <a:chOff x="0" y="-1"/>
                  <a:chExt cx="1909444" cy="2597882"/>
                </a:xfrm>
              </p:grpSpPr>
              <p:sp>
                <p:nvSpPr>
                  <p:cNvPr id="67" name="Line 26">
                    <a:extLst>
                      <a:ext uri="{FF2B5EF4-FFF2-40B4-BE49-F238E27FC236}">
                        <a16:creationId xmlns:a16="http://schemas.microsoft.com/office/drawing/2014/main" id="{69340317-F02F-B555-C3AD-4EB6ED7567B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1703" y="1271815"/>
                    <a:ext cx="1528184" cy="1322448"/>
                  </a:xfrm>
                  <a:prstGeom prst="line">
                    <a:avLst/>
                  </a:prstGeom>
                  <a:noFill/>
                  <a:ln w="25400" cap="flat" cmpd="sng">
                    <a:solidFill>
                      <a:srgbClr val="941100"/>
                    </a:solidFill>
                    <a:prstDash val="solid"/>
                    <a:round/>
                    <a:headEnd type="triangl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45720" rIns="45720"/>
                  <a:lstStyle/>
                  <a:p>
                    <a:pPr>
                      <a:defRPr/>
                    </a:pPr>
                    <a:endParaRPr lang="en-US" sz="1200">
                      <a:latin typeface="Helvetica" charset="0"/>
                      <a:cs typeface="Helvetica" charset="0"/>
                      <a:sym typeface="Helvetica" charset="0"/>
                    </a:endParaRPr>
                  </a:p>
                </p:txBody>
              </p:sp>
              <p:sp>
                <p:nvSpPr>
                  <p:cNvPr id="68" name="Line 27">
                    <a:extLst>
                      <a:ext uri="{FF2B5EF4-FFF2-40B4-BE49-F238E27FC236}">
                        <a16:creationId xmlns:a16="http://schemas.microsoft.com/office/drawing/2014/main" id="{9C4132DE-8F94-37B5-B8E2-133A86FF1D9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0888" y="1017944"/>
                    <a:ext cx="1395442" cy="1579638"/>
                  </a:xfrm>
                  <a:prstGeom prst="line">
                    <a:avLst/>
                  </a:prstGeom>
                  <a:noFill/>
                  <a:ln w="25400" cap="flat" cmpd="sng">
                    <a:solidFill>
                      <a:srgbClr val="941100"/>
                    </a:solidFill>
                    <a:prstDash val="solid"/>
                    <a:round/>
                    <a:headEnd type="triangl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45720" rIns="45720"/>
                  <a:lstStyle/>
                  <a:p>
                    <a:pPr>
                      <a:defRPr/>
                    </a:pPr>
                    <a:endParaRPr lang="en-US" sz="1200">
                      <a:latin typeface="Helvetica" charset="0"/>
                      <a:cs typeface="Helvetica" charset="0"/>
                      <a:sym typeface="Helvetica" charset="0"/>
                    </a:endParaRPr>
                  </a:p>
                </p:txBody>
              </p:sp>
              <p:sp>
                <p:nvSpPr>
                  <p:cNvPr id="69" name="Line 28">
                    <a:extLst>
                      <a:ext uri="{FF2B5EF4-FFF2-40B4-BE49-F238E27FC236}">
                        <a16:creationId xmlns:a16="http://schemas.microsoft.com/office/drawing/2014/main" id="{BF3BA66D-507F-0964-D58B-6BECD20573B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2" y="70494"/>
                    <a:ext cx="1080182" cy="2515474"/>
                  </a:xfrm>
                  <a:prstGeom prst="line">
                    <a:avLst/>
                  </a:prstGeom>
                  <a:noFill/>
                  <a:ln w="25400" cap="flat" cmpd="sng">
                    <a:solidFill>
                      <a:srgbClr val="941100"/>
                    </a:solidFill>
                    <a:prstDash val="solid"/>
                    <a:round/>
                    <a:headEnd type="triangl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45720" rIns="45720"/>
                  <a:lstStyle/>
                  <a:p>
                    <a:pPr>
                      <a:defRPr/>
                    </a:pPr>
                    <a:endParaRPr lang="en-US" sz="1200">
                      <a:latin typeface="Helvetica" charset="0"/>
                      <a:cs typeface="Helvetica" charset="0"/>
                      <a:sym typeface="Helvetica" charset="0"/>
                    </a:endParaRPr>
                  </a:p>
                </p:txBody>
              </p:sp>
              <p:sp>
                <p:nvSpPr>
                  <p:cNvPr id="70" name="Line 29">
                    <a:extLst>
                      <a:ext uri="{FF2B5EF4-FFF2-40B4-BE49-F238E27FC236}">
                        <a16:creationId xmlns:a16="http://schemas.microsoft.com/office/drawing/2014/main" id="{31C1AD10-DF7A-9E30-49AD-4C133CC6B5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52490" y="804"/>
                    <a:ext cx="507735" cy="0"/>
                  </a:xfrm>
                  <a:prstGeom prst="line">
                    <a:avLst/>
                  </a:prstGeom>
                  <a:noFill/>
                  <a:ln w="25400" cap="flat" cmpd="sng">
                    <a:solidFill>
                      <a:schemeClr val="accent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45720" rIns="45720"/>
                  <a:lstStyle/>
                  <a:p>
                    <a:pPr>
                      <a:defRPr/>
                    </a:pPr>
                    <a:endParaRPr lang="en-US" sz="1200">
                      <a:latin typeface="Helvetica" charset="0"/>
                      <a:cs typeface="Helvetica" charset="0"/>
                      <a:sym typeface="Helvetica" charset="0"/>
                    </a:endParaRPr>
                  </a:p>
                </p:txBody>
              </p:sp>
              <p:sp>
                <p:nvSpPr>
                  <p:cNvPr id="71" name="Text Box 30">
                    <a:extLst>
                      <a:ext uri="{FF2B5EF4-FFF2-40B4-BE49-F238E27FC236}">
                        <a16:creationId xmlns:a16="http://schemas.microsoft.com/office/drawing/2014/main" id="{DE049FC6-A437-9504-DF7C-C8D328993D44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 bwMode="auto">
                  <a:xfrm>
                    <a:off x="925942" y="1812741"/>
                    <a:ext cx="414816" cy="33185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400000"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45720" rIns="45720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600">
                        <a:cs typeface="Calibri" charset="0"/>
                      </a:rPr>
                      <a:t>848</a:t>
                    </a:r>
                  </a:p>
                </p:txBody>
              </p:sp>
              <p:sp>
                <p:nvSpPr>
                  <p:cNvPr id="72" name="Text Box 31">
                    <a:extLst>
                      <a:ext uri="{FF2B5EF4-FFF2-40B4-BE49-F238E27FC236}">
                        <a16:creationId xmlns:a16="http://schemas.microsoft.com/office/drawing/2014/main" id="{298520A1-6832-8D41-A5D4-282D45910CB2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 bwMode="auto">
                  <a:xfrm>
                    <a:off x="716875" y="1573805"/>
                    <a:ext cx="411498" cy="33185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400000"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45720" rIns="45720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600" dirty="0">
                        <a:cs typeface="Calibri" charset="0"/>
                      </a:rPr>
                      <a:t>804</a:t>
                    </a:r>
                  </a:p>
                </p:txBody>
              </p:sp>
              <p:sp>
                <p:nvSpPr>
                  <p:cNvPr id="73" name="Text Box 32">
                    <a:extLst>
                      <a:ext uri="{FF2B5EF4-FFF2-40B4-BE49-F238E27FC236}">
                        <a16:creationId xmlns:a16="http://schemas.microsoft.com/office/drawing/2014/main" id="{B7C6CAAD-1645-BF32-941B-BEAA0DA824EA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 bwMode="auto">
                  <a:xfrm>
                    <a:off x="472963" y="938299"/>
                    <a:ext cx="414816" cy="33351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400000"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45720" rIns="45720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600">
                        <a:cs typeface="Calibri" charset="0"/>
                      </a:rPr>
                      <a:t>577</a:t>
                    </a:r>
                  </a:p>
                </p:txBody>
              </p:sp>
            </p:grpSp>
            <p:sp>
              <p:nvSpPr>
                <p:cNvPr id="66" name="Text Box 33">
                  <a:extLst>
                    <a:ext uri="{FF2B5EF4-FFF2-40B4-BE49-F238E27FC236}">
                      <a16:creationId xmlns:a16="http://schemas.microsoft.com/office/drawing/2014/main" id="{50C8767F-1BD5-5F0E-8883-1830BD6B709C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171514" y="1213350"/>
                  <a:ext cx="413158" cy="33351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45720" rIns="45720">
                  <a:spAutoFit/>
                </a:bodyPr>
                <a:lstStyle/>
                <a:p>
                  <a:pPr>
                    <a:defRPr/>
                  </a:pPr>
                  <a:r>
                    <a:rPr lang="en-US" sz="1600">
                      <a:cs typeface="Calibri" charset="0"/>
                    </a:rPr>
                    <a:t>646</a:t>
                  </a:r>
                </a:p>
              </p:txBody>
            </p:sp>
          </p:grpSp>
          <p:sp>
            <p:nvSpPr>
              <p:cNvPr id="54" name="Text Box 34">
                <a:extLst>
                  <a:ext uri="{FF2B5EF4-FFF2-40B4-BE49-F238E27FC236}">
                    <a16:creationId xmlns:a16="http://schemas.microsoft.com/office/drawing/2014/main" id="{8B979775-737F-DC0C-3A31-85451C351B4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54564" y="2399972"/>
                <a:ext cx="396980" cy="3190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45720" rIns="45720">
                <a:spAutoFit/>
              </a:bodyPr>
              <a:lstStyle/>
              <a:p>
                <a:pPr>
                  <a:defRPr/>
                </a:pPr>
                <a:r>
                  <a:rPr lang="en-US" sz="1600" dirty="0">
                    <a:cs typeface="Calibri" charset="0"/>
                  </a:rPr>
                  <a:t>622</a:t>
                </a:r>
              </a:p>
            </p:txBody>
          </p:sp>
          <p:sp>
            <p:nvSpPr>
              <p:cNvPr id="55" name="Text Box 35">
                <a:extLst>
                  <a:ext uri="{FF2B5EF4-FFF2-40B4-BE49-F238E27FC236}">
                    <a16:creationId xmlns:a16="http://schemas.microsoft.com/office/drawing/2014/main" id="{FAE0F53B-0233-F7EA-1D07-4C614A721F2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43487" y="1885667"/>
                <a:ext cx="395391" cy="3190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45720" rIns="45720">
                <a:spAutoFit/>
              </a:bodyPr>
              <a:lstStyle/>
              <a:p>
                <a:pPr>
                  <a:defRPr/>
                </a:pPr>
                <a:r>
                  <a:rPr lang="en-US" sz="1600" dirty="0">
                    <a:cs typeface="Calibri" charset="0"/>
                  </a:rPr>
                  <a:t>895</a:t>
                </a:r>
              </a:p>
            </p:txBody>
          </p:sp>
          <p:sp>
            <p:nvSpPr>
              <p:cNvPr id="56" name="Text Box 36">
                <a:extLst>
                  <a:ext uri="{FF2B5EF4-FFF2-40B4-BE49-F238E27FC236}">
                    <a16:creationId xmlns:a16="http://schemas.microsoft.com/office/drawing/2014/main" id="{BCEACCE2-326A-EBE8-D705-B533B059CBA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819202" y="3357152"/>
                <a:ext cx="395392" cy="31905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45720" rIns="45720">
                <a:spAutoFit/>
              </a:bodyPr>
              <a:lstStyle/>
              <a:p>
                <a:pPr>
                  <a:defRPr/>
                </a:pPr>
                <a:r>
                  <a:rPr lang="en-US" sz="1600">
                    <a:cs typeface="Calibri" charset="0"/>
                  </a:rPr>
                  <a:t>350</a:t>
                </a:r>
              </a:p>
            </p:txBody>
          </p:sp>
          <p:sp>
            <p:nvSpPr>
              <p:cNvPr id="57" name="TextBox 54">
                <a:extLst>
                  <a:ext uri="{FF2B5EF4-FFF2-40B4-BE49-F238E27FC236}">
                    <a16:creationId xmlns:a16="http://schemas.microsoft.com/office/drawing/2014/main" id="{335680E9-31FD-FEE0-60F0-44D9B7C58C2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93186" y="2691923"/>
                <a:ext cx="493526" cy="382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cs typeface="ＭＳ Ｐゴシック" charset="0"/>
                    <a:sym typeface="Calibri" charset="0"/>
                  </a:defRPr>
                </a:lvl1pPr>
                <a:lvl2pPr marL="742950" indent="-28575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2pPr>
                <a:lvl3pPr marL="11430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3pPr>
                <a:lvl4pPr marL="16002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4pPr>
                <a:lvl5pPr marL="20574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9pPr>
              </a:lstStyle>
              <a:p>
                <a:pPr eaLnBrk="1"/>
                <a:r>
                  <a:rPr lang="en-US" sz="2000" baseline="30000"/>
                  <a:t>1</a:t>
                </a:r>
                <a:r>
                  <a:rPr lang="en-US" sz="2000"/>
                  <a:t>D</a:t>
                </a:r>
                <a:r>
                  <a:rPr lang="en-US" sz="2000" baseline="-25000"/>
                  <a:t>2</a:t>
                </a:r>
                <a:endParaRPr lang="en-US" sz="2000" baseline="30000"/>
              </a:p>
            </p:txBody>
          </p:sp>
          <p:sp>
            <p:nvSpPr>
              <p:cNvPr id="58" name="TextBox 55">
                <a:extLst>
                  <a:ext uri="{FF2B5EF4-FFF2-40B4-BE49-F238E27FC236}">
                    <a16:creationId xmlns:a16="http://schemas.microsoft.com/office/drawing/2014/main" id="{DA608CAF-4A8A-C9AE-292B-779C70F66B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93186" y="3599815"/>
                <a:ext cx="493526" cy="382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cs typeface="ＭＳ Ｐゴシック" charset="0"/>
                    <a:sym typeface="Calibri" charset="0"/>
                  </a:defRPr>
                </a:lvl1pPr>
                <a:lvl2pPr marL="742950" indent="-28575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2pPr>
                <a:lvl3pPr marL="11430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3pPr>
                <a:lvl4pPr marL="16002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4pPr>
                <a:lvl5pPr marL="20574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9pPr>
              </a:lstStyle>
              <a:p>
                <a:pPr eaLnBrk="1"/>
                <a:r>
                  <a:rPr lang="en-US" sz="2000" baseline="30000"/>
                  <a:t>3</a:t>
                </a:r>
                <a:r>
                  <a:rPr lang="en-US" sz="2000"/>
                  <a:t>D</a:t>
                </a:r>
                <a:r>
                  <a:rPr lang="en-US" sz="2000" baseline="-25000"/>
                  <a:t>2</a:t>
                </a:r>
                <a:endParaRPr lang="en-US" sz="2000" baseline="30000"/>
              </a:p>
            </p:txBody>
          </p:sp>
          <p:sp>
            <p:nvSpPr>
              <p:cNvPr id="59" name="TextBox 56">
                <a:extLst>
                  <a:ext uri="{FF2B5EF4-FFF2-40B4-BE49-F238E27FC236}">
                    <a16:creationId xmlns:a16="http://schemas.microsoft.com/office/drawing/2014/main" id="{7D216B09-F403-FBA8-CD1F-C983F99AD3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94898" y="3852944"/>
                <a:ext cx="493526" cy="382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cs typeface="ＭＳ Ｐゴシック" charset="0"/>
                    <a:sym typeface="Calibri" charset="0"/>
                  </a:defRPr>
                </a:lvl1pPr>
                <a:lvl2pPr marL="742950" indent="-28575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2pPr>
                <a:lvl3pPr marL="11430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3pPr>
                <a:lvl4pPr marL="16002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4pPr>
                <a:lvl5pPr marL="20574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9pPr>
              </a:lstStyle>
              <a:p>
                <a:pPr eaLnBrk="1"/>
                <a:r>
                  <a:rPr lang="en-US" sz="2000" baseline="30000"/>
                  <a:t>3</a:t>
                </a:r>
                <a:r>
                  <a:rPr lang="en-US" sz="2000"/>
                  <a:t>D</a:t>
                </a:r>
                <a:r>
                  <a:rPr lang="en-US" sz="2000" baseline="-25000"/>
                  <a:t>1</a:t>
                </a:r>
                <a:endParaRPr lang="en-US" sz="2000" baseline="30000"/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BEAB5CD-01D3-1AAC-D44F-389A5722DC91}"/>
                  </a:ext>
                </a:extLst>
              </p:cNvPr>
              <p:cNvSpPr txBox="1"/>
              <p:nvPr/>
            </p:nvSpPr>
            <p:spPr>
              <a:xfrm>
                <a:off x="7894898" y="3246248"/>
                <a:ext cx="515786" cy="40011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2000" baseline="30000" dirty="0">
                    <a:solidFill>
                      <a:srgbClr val="000000">
                        <a:alpha val="40000"/>
                      </a:srgbClr>
                    </a:solidFill>
                  </a:rPr>
                  <a:t>3</a:t>
                </a:r>
                <a:r>
                  <a:rPr lang="en-US" sz="2000" dirty="0">
                    <a:solidFill>
                      <a:srgbClr val="000000">
                        <a:alpha val="40000"/>
                      </a:srgbClr>
                    </a:solidFill>
                  </a:rPr>
                  <a:t>D</a:t>
                </a:r>
                <a:r>
                  <a:rPr lang="en-US" sz="2000" baseline="-25000" dirty="0">
                    <a:solidFill>
                      <a:srgbClr val="000000">
                        <a:alpha val="40000"/>
                      </a:srgbClr>
                    </a:solidFill>
                  </a:rPr>
                  <a:t>3</a:t>
                </a:r>
                <a:endParaRPr lang="en-US" sz="2000" baseline="30000" dirty="0">
                  <a:solidFill>
                    <a:srgbClr val="000000">
                      <a:alpha val="40000"/>
                    </a:srgbClr>
                  </a:solidFill>
                </a:endParaRPr>
              </a:p>
            </p:txBody>
          </p:sp>
          <p:sp>
            <p:nvSpPr>
              <p:cNvPr id="61" name="TextBox 58">
                <a:extLst>
                  <a:ext uri="{FF2B5EF4-FFF2-40B4-BE49-F238E27FC236}">
                    <a16:creationId xmlns:a16="http://schemas.microsoft.com/office/drawing/2014/main" id="{65FCD2BA-3B63-65F4-5451-1000645B53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42261" y="1196752"/>
                <a:ext cx="469319" cy="382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cs typeface="ＭＳ Ｐゴシック" charset="0"/>
                    <a:sym typeface="Calibri" charset="0"/>
                  </a:defRPr>
                </a:lvl1pPr>
                <a:lvl2pPr marL="742950" indent="-28575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2pPr>
                <a:lvl3pPr marL="11430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3pPr>
                <a:lvl4pPr marL="16002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4pPr>
                <a:lvl5pPr marL="20574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9pPr>
              </a:lstStyle>
              <a:p>
                <a:pPr eaLnBrk="1"/>
                <a:r>
                  <a:rPr lang="en-US" sz="2000" baseline="30000"/>
                  <a:t>3</a:t>
                </a:r>
                <a:r>
                  <a:rPr lang="en-US" sz="2000"/>
                  <a:t>P</a:t>
                </a:r>
                <a:r>
                  <a:rPr lang="en-US" sz="2000" baseline="-25000"/>
                  <a:t>1</a:t>
                </a:r>
                <a:endParaRPr lang="en-US" sz="2000" baseline="30000"/>
              </a:p>
            </p:txBody>
          </p:sp>
          <p:sp>
            <p:nvSpPr>
              <p:cNvPr id="62" name="TextBox 59">
                <a:extLst>
                  <a:ext uri="{FF2B5EF4-FFF2-40B4-BE49-F238E27FC236}">
                    <a16:creationId xmlns:a16="http://schemas.microsoft.com/office/drawing/2014/main" id="{A40D4761-2F95-02DF-3EBA-2B48AC423F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40571" y="1549274"/>
                <a:ext cx="469319" cy="382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cs typeface="ＭＳ Ｐゴシック" charset="0"/>
                    <a:sym typeface="Calibri" charset="0"/>
                  </a:defRPr>
                </a:lvl1pPr>
                <a:lvl2pPr marL="742950" indent="-28575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2pPr>
                <a:lvl3pPr marL="11430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3pPr>
                <a:lvl4pPr marL="16002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4pPr>
                <a:lvl5pPr marL="20574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9pPr>
              </a:lstStyle>
              <a:p>
                <a:pPr eaLnBrk="1"/>
                <a:r>
                  <a:rPr lang="en-US" sz="2000" baseline="30000"/>
                  <a:t>3</a:t>
                </a:r>
                <a:r>
                  <a:rPr lang="en-US" sz="2000"/>
                  <a:t>P</a:t>
                </a:r>
                <a:r>
                  <a:rPr lang="en-US" sz="2000" baseline="-25000"/>
                  <a:t>0</a:t>
                </a:r>
                <a:endParaRPr lang="en-US" sz="2000" baseline="30000"/>
              </a:p>
            </p:txBody>
          </p:sp>
          <p:sp>
            <p:nvSpPr>
              <p:cNvPr id="63" name="TextBox 60">
                <a:extLst>
                  <a:ext uri="{FF2B5EF4-FFF2-40B4-BE49-F238E27FC236}">
                    <a16:creationId xmlns:a16="http://schemas.microsoft.com/office/drawing/2014/main" id="{F3D9F13B-8B1F-381D-0A7A-1B30CCFF6B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76056" y="5295033"/>
                <a:ext cx="455300" cy="382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cs typeface="ＭＳ Ｐゴシック" charset="0"/>
                    <a:sym typeface="Calibri" charset="0"/>
                  </a:defRPr>
                </a:lvl1pPr>
                <a:lvl2pPr marL="742950" indent="-28575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2pPr>
                <a:lvl3pPr marL="11430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3pPr>
                <a:lvl4pPr marL="16002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4pPr>
                <a:lvl5pPr marL="20574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sym typeface="Calibri" charset="0"/>
                  </a:defRPr>
                </a:lvl9pPr>
              </a:lstStyle>
              <a:p>
                <a:pPr eaLnBrk="1"/>
                <a:r>
                  <a:rPr lang="en-US" sz="2000" baseline="30000"/>
                  <a:t>1</a:t>
                </a:r>
                <a:r>
                  <a:rPr lang="en-US" sz="2000"/>
                  <a:t>S</a:t>
                </a:r>
                <a:r>
                  <a:rPr lang="en-US" sz="2000" baseline="-25000"/>
                  <a:t>0</a:t>
                </a:r>
                <a:endParaRPr lang="en-US" sz="2000" baseline="30000"/>
              </a:p>
            </p:txBody>
          </p:sp>
        </p:grp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148F508-FD4E-A3B7-D132-8E8AA9633117}"/>
                </a:ext>
              </a:extLst>
            </p:cNvPr>
            <p:cNvSpPr/>
            <p:nvPr/>
          </p:nvSpPr>
          <p:spPr>
            <a:xfrm>
              <a:off x="1328738" y="1448209"/>
              <a:ext cx="3871912" cy="4595404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73645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The group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5010FA-29A2-E12E-DB37-0A33820A46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139" y="1405799"/>
            <a:ext cx="6168887" cy="46266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B2F278-EA5F-4C04-8244-B5A6060F4E92}"/>
              </a:ext>
            </a:extLst>
          </p:cNvPr>
          <p:cNvSpPr txBox="1"/>
          <p:nvPr/>
        </p:nvSpPr>
        <p:spPr>
          <a:xfrm>
            <a:off x="7450020" y="1405799"/>
            <a:ext cx="397565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(Left to Right)</a:t>
            </a:r>
          </a:p>
          <a:p>
            <a:r>
              <a:rPr lang="en-US" sz="2400" dirty="0" err="1"/>
              <a:t>Rattakorn</a:t>
            </a:r>
            <a:r>
              <a:rPr lang="en-US" sz="2400" dirty="0"/>
              <a:t> </a:t>
            </a:r>
            <a:r>
              <a:rPr lang="en-US" sz="2400" dirty="0" err="1"/>
              <a:t>Keawuam</a:t>
            </a:r>
            <a:r>
              <a:rPr lang="en-US" sz="2400" dirty="0"/>
              <a:t> (NIMT), </a:t>
            </a:r>
          </a:p>
          <a:p>
            <a:r>
              <a:rPr lang="en-US" sz="2400" dirty="0"/>
              <a:t>Scott </a:t>
            </a:r>
            <a:r>
              <a:rPr lang="en-US" sz="2400" dirty="0" err="1"/>
              <a:t>Bustabad</a:t>
            </a:r>
            <a:r>
              <a:rPr lang="en-US" sz="2400" dirty="0"/>
              <a:t> (NMC), </a:t>
            </a:r>
          </a:p>
          <a:p>
            <a:r>
              <a:rPr lang="en-US" sz="2400" dirty="0" err="1"/>
              <a:t>Nakarin</a:t>
            </a:r>
            <a:r>
              <a:rPr lang="en-US" sz="2400" dirty="0"/>
              <a:t> </a:t>
            </a:r>
            <a:r>
              <a:rPr lang="en-US" sz="2400" dirty="0" err="1"/>
              <a:t>Jayjong</a:t>
            </a:r>
            <a:r>
              <a:rPr lang="en-US" sz="2400" dirty="0"/>
              <a:t>, </a:t>
            </a:r>
          </a:p>
          <a:p>
            <a:r>
              <a:rPr lang="en-US" sz="2400" dirty="0"/>
              <a:t>Kyle Arnold</a:t>
            </a:r>
          </a:p>
          <a:p>
            <a:r>
              <a:rPr lang="en-US" sz="2400" dirty="0"/>
              <a:t>Me</a:t>
            </a:r>
          </a:p>
          <a:p>
            <a:r>
              <a:rPr lang="en-US" sz="2400" dirty="0"/>
              <a:t>Zhang Zhao</a:t>
            </a:r>
          </a:p>
          <a:p>
            <a:r>
              <a:rPr lang="en-US" sz="2400" dirty="0"/>
              <a:t>Zhao Qi</a:t>
            </a:r>
          </a:p>
          <a:p>
            <a:r>
              <a:rPr lang="en-US" sz="2400" dirty="0"/>
              <a:t>Qin </a:t>
            </a:r>
            <a:r>
              <a:rPr lang="en-US" sz="2400" dirty="0" err="1"/>
              <a:t>Qichen</a:t>
            </a:r>
            <a:endParaRPr lang="en-US" sz="2400" dirty="0"/>
          </a:p>
          <a:p>
            <a:r>
              <a:rPr lang="en-US" sz="2400" dirty="0"/>
              <a:t>Michael Kang</a:t>
            </a:r>
          </a:p>
        </p:txBody>
      </p:sp>
    </p:spTree>
    <p:extLst>
      <p:ext uri="{BB962C8B-B14F-4D97-AF65-F5344CB8AC3E}">
        <p14:creationId xmlns:p14="http://schemas.microsoft.com/office/powerpoint/2010/main" val="3672704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Multiple ions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FEE00FA-3D50-4376-7536-D60D2EE6A2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2157" y="1998703"/>
            <a:ext cx="2225040" cy="1104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B3261E-8718-D1B6-1C16-9D4AC4C88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3257" y="952223"/>
            <a:ext cx="6338570" cy="121793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DC3C1E7-ECDC-57E4-5D3F-9045C2FC3357}"/>
              </a:ext>
            </a:extLst>
          </p:cNvPr>
          <p:cNvGrpSpPr/>
          <p:nvPr/>
        </p:nvGrpSpPr>
        <p:grpSpPr>
          <a:xfrm>
            <a:off x="3999652" y="2640471"/>
            <a:ext cx="1228124" cy="571222"/>
            <a:chOff x="2109295" y="2465258"/>
            <a:chExt cx="1228124" cy="571222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DBADCC6E-934B-1A73-E831-AA1F2E852F6A}"/>
                </a:ext>
              </a:extLst>
            </p:cNvPr>
            <p:cNvSpPr/>
            <p:nvPr/>
          </p:nvSpPr>
          <p:spPr>
            <a:xfrm rot="5400000">
              <a:off x="2130715" y="2443838"/>
              <a:ext cx="571221" cy="614062"/>
            </a:xfrm>
            <a:prstGeom prst="arc">
              <a:avLst>
                <a:gd name="adj1" fmla="val 18020322"/>
                <a:gd name="adj2" fmla="val 3554237"/>
              </a:avLst>
            </a:prstGeom>
            <a:noFill/>
            <a:ln w="38100" cap="flat">
              <a:solidFill>
                <a:srgbClr val="3366FF"/>
              </a:solidFill>
              <a:prstDash val="solid"/>
              <a:bevel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FEED2B98-721D-F9E8-07B9-10C98BB11B83}"/>
                </a:ext>
              </a:extLst>
            </p:cNvPr>
            <p:cNvSpPr/>
            <p:nvPr/>
          </p:nvSpPr>
          <p:spPr>
            <a:xfrm rot="5400000">
              <a:off x="2744777" y="2443839"/>
              <a:ext cx="571221" cy="614062"/>
            </a:xfrm>
            <a:prstGeom prst="arc">
              <a:avLst>
                <a:gd name="adj1" fmla="val 18020322"/>
                <a:gd name="adj2" fmla="val 3554237"/>
              </a:avLst>
            </a:prstGeom>
            <a:noFill/>
            <a:ln w="38100" cap="flat">
              <a:solidFill>
                <a:srgbClr val="008000"/>
              </a:solidFill>
              <a:prstDash val="solid"/>
              <a:bevel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Arc 8">
            <a:extLst>
              <a:ext uri="{FF2B5EF4-FFF2-40B4-BE49-F238E27FC236}">
                <a16:creationId xmlns:a16="http://schemas.microsoft.com/office/drawing/2014/main" id="{10BCE48A-94DB-1025-B643-8F8651566F0D}"/>
              </a:ext>
            </a:extLst>
          </p:cNvPr>
          <p:cNvSpPr/>
          <p:nvPr/>
        </p:nvSpPr>
        <p:spPr>
          <a:xfrm rot="5400000">
            <a:off x="4158396" y="2267431"/>
            <a:ext cx="863599" cy="1228125"/>
          </a:xfrm>
          <a:prstGeom prst="arc">
            <a:avLst>
              <a:gd name="adj1" fmla="val 17175396"/>
              <a:gd name="adj2" fmla="val 4276434"/>
            </a:avLst>
          </a:prstGeom>
          <a:noFill/>
          <a:ln w="38100" cap="flat">
            <a:solidFill>
              <a:srgbClr val="FF0000"/>
            </a:solidFill>
            <a:prstDash val="solid"/>
            <a:bevel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arityNotAlign_03.png" descr="ParityNotAlign_03.png">
            <a:extLst>
              <a:ext uri="{FF2B5EF4-FFF2-40B4-BE49-F238E27FC236}">
                <a16:creationId xmlns:a16="http://schemas.microsoft.com/office/drawing/2014/main" id="{A40504C3-CD0C-E142-EEA5-B2851325E4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0511" y="3429000"/>
            <a:ext cx="4937760" cy="3291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arityNotAlign_04.png" descr="ParityNotAlign_04.png">
            <a:extLst>
              <a:ext uri="{FF2B5EF4-FFF2-40B4-BE49-F238E27FC236}">
                <a16:creationId xmlns:a16="http://schemas.microsoft.com/office/drawing/2014/main" id="{0AB237DF-5B80-9822-28C7-4584FBB376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0510" y="3429000"/>
            <a:ext cx="4937760" cy="3291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2DED60-B2C9-D9AF-6C94-D2CC4F6183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25764" y="2996069"/>
            <a:ext cx="4836160" cy="356489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CF92A76-8874-464F-7AF4-3B63CE06A512}"/>
              </a:ext>
            </a:extLst>
          </p:cNvPr>
          <p:cNvGrpSpPr/>
          <p:nvPr/>
        </p:nvGrpSpPr>
        <p:grpSpPr>
          <a:xfrm>
            <a:off x="8672485" y="736600"/>
            <a:ext cx="1714500" cy="2120900"/>
            <a:chOff x="6829064" y="783389"/>
            <a:chExt cx="1714500" cy="21209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80DDBFF-AF5A-DA5F-E884-EE851A53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29064" y="783389"/>
              <a:ext cx="1714500" cy="2120900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266968B-BB8B-CC53-05DE-C7F29E1A9902}"/>
                </a:ext>
              </a:extLst>
            </p:cNvPr>
            <p:cNvCxnSpPr/>
            <p:nvPr/>
          </p:nvCxnSpPr>
          <p:spPr>
            <a:xfrm flipH="1" flipV="1">
              <a:off x="7769567" y="1337254"/>
              <a:ext cx="273185" cy="1242558"/>
            </a:xfrm>
            <a:prstGeom prst="straightConnector1">
              <a:avLst/>
            </a:prstGeom>
            <a:noFill/>
            <a:ln w="25400" cap="flat">
              <a:solidFill>
                <a:srgbClr val="990000"/>
              </a:solidFill>
              <a:prstDash val="solid"/>
              <a:bevel/>
              <a:headEnd type="arrow"/>
              <a:tailEnd type="arrow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598611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Correlation spectroscopy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1449BF-E3B2-A547-B902-BED2A38342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8328" y="1017971"/>
            <a:ext cx="7534901" cy="1447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D25ED5-BF70-A448-AF91-D6ADF5A152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8950" y="2619742"/>
            <a:ext cx="3594100" cy="4318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6FDAF40-FE3C-F542-B9D1-B62194B7C57B}"/>
              </a:ext>
            </a:extLst>
          </p:cNvPr>
          <p:cNvSpPr/>
          <p:nvPr/>
        </p:nvSpPr>
        <p:spPr>
          <a:xfrm>
            <a:off x="120422" y="6550223"/>
            <a:ext cx="31012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SG" sz="1400" dirty="0">
                <a:latin typeface="+mn-lt"/>
                <a:ea typeface="MS Mincho" panose="02020609040205080304" pitchFamily="49" charset="-128"/>
              </a:rPr>
              <a:t>T. R. Tan, et al. PRL, </a:t>
            </a:r>
            <a:r>
              <a:rPr lang="en-SG" sz="1400" b="1" dirty="0">
                <a:latin typeface="+mn-lt"/>
                <a:ea typeface="MS Mincho" panose="02020609040205080304" pitchFamily="49" charset="-128"/>
              </a:rPr>
              <a:t>123</a:t>
            </a:r>
            <a:r>
              <a:rPr lang="en-SG" sz="1400" dirty="0">
                <a:latin typeface="+mn-lt"/>
                <a:ea typeface="MS Mincho" panose="02020609040205080304" pitchFamily="49" charset="-128"/>
              </a:rPr>
              <a:t>, 063201 (2019)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D41277F-260C-7047-B8C5-70B2C738DF9E}"/>
                  </a:ext>
                </a:extLst>
              </p:cNvPr>
              <p:cNvSpPr txBox="1"/>
              <p:nvPr/>
            </p:nvSpPr>
            <p:spPr>
              <a:xfrm>
                <a:off x="9002084" y="4723390"/>
                <a:ext cx="13711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=744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D41277F-260C-7047-B8C5-70B2C738DF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2084" y="4723390"/>
                <a:ext cx="1371145" cy="338554"/>
              </a:xfrm>
              <a:prstGeom prst="rect">
                <a:avLst/>
              </a:prstGeom>
              <a:blipFill>
                <a:blip r:embed="rId6"/>
                <a:stretch>
                  <a:fillRect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0D5D9803-E829-884B-BF93-CC73E96CC3EE}"/>
              </a:ext>
            </a:extLst>
          </p:cNvPr>
          <p:cNvSpPr/>
          <p:nvPr/>
        </p:nvSpPr>
        <p:spPr>
          <a:xfrm>
            <a:off x="120421" y="6242446"/>
            <a:ext cx="34741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SG" sz="1400" dirty="0">
                <a:latin typeface="+mn-lt"/>
              </a:rPr>
              <a:t>E. R. </a:t>
            </a:r>
            <a:r>
              <a:rPr lang="en-SG" sz="1400" dirty="0">
                <a:latin typeface="+mn-lt"/>
                <a:ea typeface="MS Mincho" panose="02020609040205080304" pitchFamily="49" charset="-128"/>
              </a:rPr>
              <a:t>Clements, et al, PRL </a:t>
            </a:r>
            <a:r>
              <a:rPr lang="en-SG" sz="1400" b="1" dirty="0">
                <a:latin typeface="+mn-lt"/>
                <a:ea typeface="MS Mincho" panose="02020609040205080304" pitchFamily="49" charset="-128"/>
              </a:rPr>
              <a:t>125</a:t>
            </a:r>
            <a:r>
              <a:rPr lang="en-SG" sz="1400" dirty="0">
                <a:latin typeface="+mn-lt"/>
                <a:ea typeface="MS Mincho" panose="02020609040205080304" pitchFamily="49" charset="-128"/>
              </a:rPr>
              <a:t>, 243602 (2020)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1ED773E-97DB-7E45-8E01-81FFF0FE0E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4960" y="3040475"/>
            <a:ext cx="64008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492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Hyper-Ramsey Suppression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EE15F41-2816-4E8D-40F8-77C23AE12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5650" y="864000"/>
            <a:ext cx="7772400" cy="90139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FCD6946-837C-BDE2-C50F-01CCDCD10E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064" y="1933434"/>
            <a:ext cx="4206240" cy="25603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2DADA19-4F63-4E22-59A9-7D58B9C64A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686" y="2007396"/>
            <a:ext cx="4114800" cy="265176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9C44845-48D5-1BAE-8C52-F16154CA876A}"/>
              </a:ext>
            </a:extLst>
          </p:cNvPr>
          <p:cNvCxnSpPr>
            <a:cxnSpLocks/>
          </p:cNvCxnSpPr>
          <p:nvPr/>
        </p:nvCxnSpPr>
        <p:spPr>
          <a:xfrm>
            <a:off x="9759103" y="2584439"/>
            <a:ext cx="417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D740CF8-36CB-E3FE-23D5-85B0E444D219}"/>
              </a:ext>
            </a:extLst>
          </p:cNvPr>
          <p:cNvCxnSpPr>
            <a:cxnSpLocks/>
          </p:cNvCxnSpPr>
          <p:nvPr/>
        </p:nvCxnSpPr>
        <p:spPr>
          <a:xfrm>
            <a:off x="8923903" y="2584439"/>
            <a:ext cx="835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643CF2E-DC86-4465-E6BD-151058C69BDC}"/>
              </a:ext>
            </a:extLst>
          </p:cNvPr>
          <p:cNvCxnSpPr>
            <a:cxnSpLocks/>
          </p:cNvCxnSpPr>
          <p:nvPr/>
        </p:nvCxnSpPr>
        <p:spPr>
          <a:xfrm>
            <a:off x="6832303" y="2576344"/>
            <a:ext cx="417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5F215A-30AA-F682-ECFA-772109EF25EF}"/>
              </a:ext>
            </a:extLst>
          </p:cNvPr>
          <p:cNvCxnSpPr>
            <a:cxnSpLocks/>
          </p:cNvCxnSpPr>
          <p:nvPr/>
        </p:nvCxnSpPr>
        <p:spPr>
          <a:xfrm>
            <a:off x="7249903" y="3828815"/>
            <a:ext cx="167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E21F023-2060-FECB-ACEC-44BB5B364EE2}"/>
              </a:ext>
            </a:extLst>
          </p:cNvPr>
          <p:cNvCxnSpPr/>
          <p:nvPr/>
        </p:nvCxnSpPr>
        <p:spPr>
          <a:xfrm>
            <a:off x="7249903" y="2584439"/>
            <a:ext cx="0" cy="12443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9C91C5B-6762-8865-E12D-FF9912283694}"/>
              </a:ext>
            </a:extLst>
          </p:cNvPr>
          <p:cNvCxnSpPr/>
          <p:nvPr/>
        </p:nvCxnSpPr>
        <p:spPr>
          <a:xfrm>
            <a:off x="8923903" y="2586740"/>
            <a:ext cx="0" cy="12443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E4EF7E1-8F4D-5C02-E887-92ADB5BEADFD}"/>
              </a:ext>
            </a:extLst>
          </p:cNvPr>
          <p:cNvCxnSpPr/>
          <p:nvPr/>
        </p:nvCxnSpPr>
        <p:spPr>
          <a:xfrm>
            <a:off x="6832303" y="2584439"/>
            <a:ext cx="0" cy="12443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C96B763-BA26-44F6-6000-376A1F1B349D}"/>
              </a:ext>
            </a:extLst>
          </p:cNvPr>
          <p:cNvCxnSpPr/>
          <p:nvPr/>
        </p:nvCxnSpPr>
        <p:spPr>
          <a:xfrm>
            <a:off x="10176703" y="2584439"/>
            <a:ext cx="0" cy="12443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0C243B6-0BB2-57BF-3D63-256592E25C8F}"/>
              </a:ext>
            </a:extLst>
          </p:cNvPr>
          <p:cNvCxnSpPr>
            <a:cxnSpLocks/>
          </p:cNvCxnSpPr>
          <p:nvPr/>
        </p:nvCxnSpPr>
        <p:spPr>
          <a:xfrm>
            <a:off x="6592769" y="3828815"/>
            <a:ext cx="23953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743787C-87B2-1B2E-582F-21DF81186704}"/>
              </a:ext>
            </a:extLst>
          </p:cNvPr>
          <p:cNvCxnSpPr>
            <a:cxnSpLocks/>
          </p:cNvCxnSpPr>
          <p:nvPr/>
        </p:nvCxnSpPr>
        <p:spPr>
          <a:xfrm>
            <a:off x="10176703" y="3823920"/>
            <a:ext cx="23953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717F576-6C95-6597-0409-C0D518C761E2}"/>
              </a:ext>
            </a:extLst>
          </p:cNvPr>
          <p:cNvCxnSpPr/>
          <p:nvPr/>
        </p:nvCxnSpPr>
        <p:spPr>
          <a:xfrm>
            <a:off x="9759103" y="2584439"/>
            <a:ext cx="0" cy="12443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68EE5852-07F6-9DD5-1D91-473A80959A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8668" y="4009767"/>
            <a:ext cx="787400" cy="1651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3FC833DF-3774-6A33-519C-6E30C2B57D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92769" y="2264924"/>
            <a:ext cx="1003300" cy="190500"/>
          </a:xfrm>
          <a:prstGeom prst="rect">
            <a:avLst/>
          </a:prstGeom>
        </p:spPr>
      </p:pic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A397557-7E21-A4E1-047D-837FC2B1F483}"/>
              </a:ext>
            </a:extLst>
          </p:cNvPr>
          <p:cNvCxnSpPr>
            <a:cxnSpLocks/>
          </p:cNvCxnSpPr>
          <p:nvPr/>
        </p:nvCxnSpPr>
        <p:spPr>
          <a:xfrm>
            <a:off x="8923903" y="3824755"/>
            <a:ext cx="835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2D81C3C-4A65-DE87-836D-6EBCE58EAA1B}"/>
              </a:ext>
            </a:extLst>
          </p:cNvPr>
          <p:cNvCxnSpPr/>
          <p:nvPr/>
        </p:nvCxnSpPr>
        <p:spPr>
          <a:xfrm>
            <a:off x="7249903" y="3333276"/>
            <a:ext cx="2509200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064AC7CC-CABB-976C-BE5C-185DB3494D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36553" y="3061194"/>
            <a:ext cx="1003300" cy="152400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F34399BD-95DA-F35B-22C9-251BE7FBBA74}"/>
              </a:ext>
            </a:extLst>
          </p:cNvPr>
          <p:cNvGrpSpPr/>
          <p:nvPr/>
        </p:nvGrpSpPr>
        <p:grpSpPr>
          <a:xfrm>
            <a:off x="941581" y="4708565"/>
            <a:ext cx="9328722" cy="1822743"/>
            <a:chOff x="941581" y="4708565"/>
            <a:chExt cx="9328722" cy="1822743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88DA2A3-6AE0-7E6E-A86A-92CECA06FBEF}"/>
                </a:ext>
              </a:extLst>
            </p:cNvPr>
            <p:cNvGrpSpPr/>
            <p:nvPr/>
          </p:nvGrpSpPr>
          <p:grpSpPr>
            <a:xfrm>
              <a:off x="1231532" y="5010207"/>
              <a:ext cx="9038771" cy="1246288"/>
              <a:chOff x="1231532" y="5105457"/>
              <a:chExt cx="9038771" cy="1246288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D52A1079-AAB4-DF22-84DF-2465D467C7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6081" y="6350315"/>
                <a:ext cx="8640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83487AB9-1193-B4B9-D8E6-1526D12560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29256" y="5110544"/>
                <a:ext cx="936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80C85970-0EC1-FA63-E19E-B450D735A1C6}"/>
                  </a:ext>
                </a:extLst>
              </p:cNvPr>
              <p:cNvCxnSpPr/>
              <p:nvPr/>
            </p:nvCxnSpPr>
            <p:spPr>
              <a:xfrm>
                <a:off x="10029256" y="5107369"/>
                <a:ext cx="0" cy="1244376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975E6FB3-7CAA-8257-D801-0B7B9CD2280B}"/>
                  </a:ext>
                </a:extLst>
              </p:cNvPr>
              <p:cNvCxnSpPr/>
              <p:nvPr/>
            </p:nvCxnSpPr>
            <p:spPr>
              <a:xfrm>
                <a:off x="10177200" y="5107369"/>
                <a:ext cx="0" cy="1244376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B4D23187-D3E9-7AAE-DF5A-86507D3850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29903" y="5109528"/>
                <a:ext cx="468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45B0BEA9-68ED-D62F-88CE-7881D83018A4}"/>
                  </a:ext>
                </a:extLst>
              </p:cNvPr>
              <p:cNvCxnSpPr/>
              <p:nvPr/>
            </p:nvCxnSpPr>
            <p:spPr>
              <a:xfrm>
                <a:off x="10122856" y="5107369"/>
                <a:ext cx="0" cy="1244376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681BE1F9-5F19-D33F-54A9-852E9FF9CC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76703" y="6351745"/>
                <a:ext cx="936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0C39DB0E-ABF4-4663-AFA2-D5A5A98AEA46}"/>
                  </a:ext>
                </a:extLst>
              </p:cNvPr>
              <p:cNvCxnSpPr/>
              <p:nvPr/>
            </p:nvCxnSpPr>
            <p:spPr>
              <a:xfrm>
                <a:off x="1386081" y="5107369"/>
                <a:ext cx="0" cy="1244376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D29B9A21-AE64-3AB1-6B0F-9F186AA789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39281" y="5105457"/>
                <a:ext cx="468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38F8D8D4-412D-78CD-25AD-3945B4C84D2F}"/>
                  </a:ext>
                </a:extLst>
              </p:cNvPr>
              <p:cNvCxnSpPr/>
              <p:nvPr/>
            </p:nvCxnSpPr>
            <p:spPr>
              <a:xfrm>
                <a:off x="1334814" y="5107369"/>
                <a:ext cx="0" cy="1244376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01EA9407-3743-D966-1339-8E53E9544A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31532" y="6350576"/>
                <a:ext cx="936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6B51544B-254C-BB80-C500-4650AB506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41581" y="4708565"/>
              <a:ext cx="889000" cy="19050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5FB54F2B-285A-AC77-1D01-8FAC87482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52064" y="6366208"/>
              <a:ext cx="901700" cy="165100"/>
            </a:xfrm>
            <a:prstGeom prst="rect">
              <a:avLst/>
            </a:prstGeom>
          </p:spPr>
        </p:pic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33F1EB92-8A1F-1A04-67E5-C1613C7EA5C4}"/>
                </a:ext>
              </a:extLst>
            </p:cNvPr>
            <p:cNvCxnSpPr>
              <a:cxnSpLocks/>
            </p:cNvCxnSpPr>
            <p:nvPr/>
          </p:nvCxnSpPr>
          <p:spPr>
            <a:xfrm>
              <a:off x="1421964" y="5634307"/>
              <a:ext cx="856498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8CD5CB7E-21BE-511E-59AA-E828683B4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092700" y="5340769"/>
              <a:ext cx="1003300" cy="152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490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Segal’s Adage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52CCCD-59EB-F13A-5E35-A0C06DCAF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1632811"/>
            <a:ext cx="7772400" cy="11091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C17413-5A4E-4AF5-E393-6ACD8F34F5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3946" y="2999460"/>
            <a:ext cx="2946400" cy="2832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99A2FB-0C1F-DC7E-7CAB-3A7A7BA27658}"/>
              </a:ext>
            </a:extLst>
          </p:cNvPr>
          <p:cNvSpPr txBox="1"/>
          <p:nvPr/>
        </p:nvSpPr>
        <p:spPr>
          <a:xfrm>
            <a:off x="3855762" y="6089085"/>
            <a:ext cx="4768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10</a:t>
            </a:r>
            <a:r>
              <a:rPr lang="en-US" sz="1800" baseline="30000" dirty="0"/>
              <a:t>-16</a:t>
            </a:r>
            <a:r>
              <a:rPr lang="en-US" sz="1800" dirty="0"/>
              <a:t> difference from counter propagating beams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6590CD-9EB0-ACBB-820E-D53AEAF56E25}"/>
              </a:ext>
            </a:extLst>
          </p:cNvPr>
          <p:cNvSpPr txBox="1"/>
          <p:nvPr/>
        </p:nvSpPr>
        <p:spPr>
          <a:xfrm>
            <a:off x="536713" y="1026440"/>
            <a:ext cx="11406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 man with one clock knows exactly what time it is, the man with two clocks is never sure.</a:t>
            </a:r>
          </a:p>
        </p:txBody>
      </p:sp>
    </p:spTree>
    <p:extLst>
      <p:ext uri="{BB962C8B-B14F-4D97-AF65-F5344CB8AC3E}">
        <p14:creationId xmlns:p14="http://schemas.microsoft.com/office/powerpoint/2010/main" val="17939401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Segal’s Adage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99A2FB-0C1F-DC7E-7CAB-3A7A7BA27658}"/>
              </a:ext>
            </a:extLst>
          </p:cNvPr>
          <p:cNvSpPr txBox="1"/>
          <p:nvPr/>
        </p:nvSpPr>
        <p:spPr>
          <a:xfrm>
            <a:off x="4282490" y="6024796"/>
            <a:ext cx="3627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10</a:t>
            </a:r>
            <a:r>
              <a:rPr lang="en-US" sz="1800" baseline="30000" dirty="0"/>
              <a:t>-16</a:t>
            </a:r>
            <a:r>
              <a:rPr lang="en-US" sz="1800" dirty="0"/>
              <a:t> differences between two clocks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6590CD-9EB0-ACBB-820E-D53AEAF56E25}"/>
              </a:ext>
            </a:extLst>
          </p:cNvPr>
          <p:cNvSpPr txBox="1"/>
          <p:nvPr/>
        </p:nvSpPr>
        <p:spPr>
          <a:xfrm>
            <a:off x="536713" y="1026440"/>
            <a:ext cx="11406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 man with one clock knows exactly what time it is, the man with two clocks is never sure.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D1EB42-C403-578D-E2C0-D08FC9221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648" y="3090304"/>
            <a:ext cx="2960370" cy="23914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4DEAAE-CE43-790F-C984-80C8C0E722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2848" y="3091570"/>
            <a:ext cx="2987040" cy="25514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803948-36B6-6A62-F2E0-278D05EB43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9800" y="1625809"/>
            <a:ext cx="7772400" cy="13255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860863-C111-04C5-CDB3-669C4DE9B4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2825" y="3089038"/>
            <a:ext cx="4159527" cy="28409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0551B23-CD38-A75F-297C-ECD48F0357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60259" y="2883077"/>
            <a:ext cx="6985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8138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The BACON Collaboration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3FE6D0-AAD4-0607-240D-1C210F6C7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841" y="1505799"/>
            <a:ext cx="4572000" cy="2882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81F43B-58D0-A186-8E3E-906E8F79B4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1159" y="1505799"/>
            <a:ext cx="4572000" cy="2882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8E08C6-7634-2633-5699-4A49DDC38145}"/>
              </a:ext>
            </a:extLst>
          </p:cNvPr>
          <p:cNvSpPr txBox="1"/>
          <p:nvPr/>
        </p:nvSpPr>
        <p:spPr>
          <a:xfrm>
            <a:off x="3047630" y="1136467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Yb/Sr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7051A0-93C5-EEE0-928F-FCE8DE82E905}"/>
              </a:ext>
            </a:extLst>
          </p:cNvPr>
          <p:cNvSpPr txBox="1"/>
          <p:nvPr/>
        </p:nvSpPr>
        <p:spPr>
          <a:xfrm>
            <a:off x="8449951" y="1136467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Yb/Sr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62781B-9AFD-8384-8C23-7A83E61D6B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0025" y="1334271"/>
            <a:ext cx="546100" cy="177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6A2D858-186E-59FA-FDB5-73BB51C046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2345" y="1334271"/>
            <a:ext cx="546100" cy="1778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1508E9FD-3457-68DA-A6E2-22ECD964EF9B}"/>
              </a:ext>
            </a:extLst>
          </p:cNvPr>
          <p:cNvSpPr/>
          <p:nvPr/>
        </p:nvSpPr>
        <p:spPr>
          <a:xfrm>
            <a:off x="7664669" y="2481836"/>
            <a:ext cx="556682" cy="55668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55DAF86-29CC-9F88-683D-F92D57FB14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3946" y="4516731"/>
            <a:ext cx="2794000" cy="241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AFD8AFD-C16B-0AC5-A6FE-BED694AF8F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4669" y="4516731"/>
            <a:ext cx="2743200" cy="241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EA9E06D-7E40-0C1B-92A9-D7F1C3F506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51737" y="3407850"/>
            <a:ext cx="2717800" cy="2159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D2C286-489D-279E-C0E5-417F902020FB}"/>
              </a:ext>
            </a:extLst>
          </p:cNvPr>
          <p:cNvSpPr txBox="1"/>
          <p:nvPr/>
        </p:nvSpPr>
        <p:spPr>
          <a:xfrm>
            <a:off x="2645119" y="5254235"/>
            <a:ext cx="6901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Underspread</a:t>
            </a:r>
            <a:r>
              <a:rPr lang="en-US" dirty="0"/>
              <a:t> in the Al</a:t>
            </a:r>
            <a:r>
              <a:rPr lang="en-US" baseline="30000" dirty="0"/>
              <a:t>+</a:t>
            </a:r>
            <a:r>
              <a:rPr lang="en-US" dirty="0"/>
              <a:t>/Sr ratio: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Overspread in the Yb/Sr ratio: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Correlation in the Yb/Sr ratio measurements with the Sr density shift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DBEF7D7-5517-51B6-050F-6F2478298E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7669" y="5581602"/>
            <a:ext cx="2794000" cy="2413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F24FD3-1674-F37A-B1F8-9EFCE3324C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63121" y="5304740"/>
            <a:ext cx="28448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18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Hyperfine-averaging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8558962-9227-6A47-A771-2DF33947B6F3}"/>
              </a:ext>
            </a:extLst>
          </p:cNvPr>
          <p:cNvSpPr/>
          <p:nvPr/>
        </p:nvSpPr>
        <p:spPr>
          <a:xfrm>
            <a:off x="8214419" y="979217"/>
            <a:ext cx="2369555" cy="2222656"/>
          </a:xfrm>
          <a:prstGeom prst="roundRect">
            <a:avLst>
              <a:gd name="adj" fmla="val 6714"/>
            </a:avLst>
          </a:prstGeom>
          <a:solidFill>
            <a:schemeClr val="accent6">
              <a:lumMod val="20000"/>
              <a:lumOff val="80000"/>
            </a:schemeClr>
          </a:solidFill>
          <a:ln w="25400" cap="flat">
            <a:noFill/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FFD0324-C9D1-9047-9EF2-07C06FD3868C}"/>
              </a:ext>
            </a:extLst>
          </p:cNvPr>
          <p:cNvSpPr/>
          <p:nvPr/>
        </p:nvSpPr>
        <p:spPr bwMode="auto">
          <a:xfrm>
            <a:off x="7354400" y="1668176"/>
            <a:ext cx="294703" cy="1319293"/>
          </a:xfrm>
          <a:prstGeom prst="rect">
            <a:avLst/>
          </a:prstGeom>
          <a:solidFill>
            <a:srgbClr val="EF5407">
              <a:alpha val="60125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D484C80-51CC-464C-B72D-2B5C3CC2A1F9}"/>
              </a:ext>
            </a:extLst>
          </p:cNvPr>
          <p:cNvSpPr/>
          <p:nvPr/>
        </p:nvSpPr>
        <p:spPr bwMode="auto">
          <a:xfrm>
            <a:off x="1449753" y="1681614"/>
            <a:ext cx="294703" cy="1319293"/>
          </a:xfrm>
          <a:prstGeom prst="rect">
            <a:avLst/>
          </a:prstGeom>
          <a:solidFill>
            <a:srgbClr val="EF5407">
              <a:alpha val="60125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C3A37CF-F72D-9345-9D5E-D0096C78398A}"/>
              </a:ext>
            </a:extLst>
          </p:cNvPr>
          <p:cNvCxnSpPr/>
          <p:nvPr/>
        </p:nvCxnSpPr>
        <p:spPr>
          <a:xfrm>
            <a:off x="9433260" y="2862436"/>
            <a:ext cx="387378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C266277-FF8B-C741-BB20-9AF4FBF4F96D}"/>
              </a:ext>
            </a:extLst>
          </p:cNvPr>
          <p:cNvCxnSpPr/>
          <p:nvPr/>
        </p:nvCxnSpPr>
        <p:spPr>
          <a:xfrm>
            <a:off x="9433260" y="1570111"/>
            <a:ext cx="387378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552BD66-D9EC-8644-8E1C-2875A59F69E6}"/>
              </a:ext>
            </a:extLst>
          </p:cNvPr>
          <p:cNvCxnSpPr/>
          <p:nvPr/>
        </p:nvCxnSpPr>
        <p:spPr>
          <a:xfrm>
            <a:off x="9433260" y="1233932"/>
            <a:ext cx="387378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7B18A49-4FF4-7D45-B19E-89882B943EC0}"/>
              </a:ext>
            </a:extLst>
          </p:cNvPr>
          <p:cNvCxnSpPr/>
          <p:nvPr/>
        </p:nvCxnSpPr>
        <p:spPr>
          <a:xfrm>
            <a:off x="9433260" y="1906289"/>
            <a:ext cx="387378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41" name="Picture 40" descr="latex-image-1.pdf">
            <a:extLst>
              <a:ext uri="{FF2B5EF4-FFF2-40B4-BE49-F238E27FC236}">
                <a16:creationId xmlns:a16="http://schemas.microsoft.com/office/drawing/2014/main" id="{6E46DE03-6826-AB45-A159-795577803D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799" y="1458051"/>
            <a:ext cx="351281" cy="224119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4777DB5-B50D-7C47-B069-23B7D8DAD0C0}"/>
              </a:ext>
            </a:extLst>
          </p:cNvPr>
          <p:cNvCxnSpPr>
            <a:cxnSpLocks/>
            <a:stCxn id="43" idx="0"/>
          </p:cNvCxnSpPr>
          <p:nvPr/>
        </p:nvCxnSpPr>
        <p:spPr>
          <a:xfrm flipH="1" flipV="1">
            <a:off x="9645266" y="1906289"/>
            <a:ext cx="5512" cy="960670"/>
          </a:xfrm>
          <a:prstGeom prst="straightConnector1">
            <a:avLst/>
          </a:prstGeom>
          <a:noFill/>
          <a:ln w="25400" cap="flat">
            <a:solidFill>
              <a:srgbClr val="990000"/>
            </a:solidFill>
            <a:prstDash val="solid"/>
            <a:bevel/>
            <a:headEnd type="arrow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6A4D8E8-8D13-5D45-BA08-3FA7C3674460}"/>
              </a:ext>
            </a:extLst>
          </p:cNvPr>
          <p:cNvSpPr txBox="1"/>
          <p:nvPr/>
        </p:nvSpPr>
        <p:spPr>
          <a:xfrm>
            <a:off x="9578222" y="2866960"/>
            <a:ext cx="145111" cy="245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0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5EF8874-01FF-2541-B26D-ABF50A34074C}"/>
              </a:ext>
            </a:extLst>
          </p:cNvPr>
          <p:cNvSpPr txBox="1"/>
          <p:nvPr/>
        </p:nvSpPr>
        <p:spPr>
          <a:xfrm>
            <a:off x="9672626" y="2223375"/>
            <a:ext cx="307319" cy="245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99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848</a:t>
            </a:r>
          </a:p>
        </p:txBody>
      </p:sp>
      <p:pic>
        <p:nvPicPr>
          <p:cNvPr id="45" name="Picture 44" descr="latex-image-1.pdf">
            <a:extLst>
              <a:ext uri="{FF2B5EF4-FFF2-40B4-BE49-F238E27FC236}">
                <a16:creationId xmlns:a16="http://schemas.microsoft.com/office/drawing/2014/main" id="{A35CF4FB-D8DB-AD43-8AEB-8316A95350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563" y="2749575"/>
            <a:ext cx="301979" cy="230017"/>
          </a:xfrm>
          <a:prstGeom prst="rect">
            <a:avLst/>
          </a:prstGeom>
        </p:spPr>
      </p:pic>
      <p:pic>
        <p:nvPicPr>
          <p:cNvPr id="46" name="Picture 45" descr="latex-image-1.pdf">
            <a:extLst>
              <a:ext uri="{FF2B5EF4-FFF2-40B4-BE49-F238E27FC236}">
                <a16:creationId xmlns:a16="http://schemas.microsoft.com/office/drawing/2014/main" id="{CE47BFEC-EA53-674F-8777-B761279685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0899" y="1253208"/>
            <a:ext cx="184150" cy="247650"/>
          </a:xfrm>
          <a:prstGeom prst="rect">
            <a:avLst/>
          </a:prstGeom>
        </p:spPr>
      </p:pic>
      <p:pic>
        <p:nvPicPr>
          <p:cNvPr id="47" name="Picture 46" descr="latex-image-1.pdf">
            <a:extLst>
              <a:ext uri="{FF2B5EF4-FFF2-40B4-BE49-F238E27FC236}">
                <a16:creationId xmlns:a16="http://schemas.microsoft.com/office/drawing/2014/main" id="{AA6FEFA9-15DF-7E44-B13A-9773DED442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661" y="1634208"/>
            <a:ext cx="184150" cy="247650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C0EC355-4DE1-C549-8EBE-5019D61E89C2}"/>
              </a:ext>
            </a:extLst>
          </p:cNvPr>
          <p:cNvCxnSpPr>
            <a:cxnSpLocks/>
          </p:cNvCxnSpPr>
          <p:nvPr/>
        </p:nvCxnSpPr>
        <p:spPr>
          <a:xfrm>
            <a:off x="7649103" y="2986545"/>
            <a:ext cx="21150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43F550E-22AF-0C41-AB8F-22B3C20CDADA}"/>
              </a:ext>
            </a:extLst>
          </p:cNvPr>
          <p:cNvCxnSpPr>
            <a:cxnSpLocks/>
          </p:cNvCxnSpPr>
          <p:nvPr/>
        </p:nvCxnSpPr>
        <p:spPr>
          <a:xfrm>
            <a:off x="1231040" y="3001215"/>
            <a:ext cx="21150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0798596B-D1D7-B347-9957-CA826E34BB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51477" y="2756318"/>
            <a:ext cx="228600" cy="2413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3A5D7EB7-4047-9944-94BD-0CCD346A1B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46265" y="1785639"/>
            <a:ext cx="228600" cy="2413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202B5668-2F0E-7949-B5BC-3E3E925DEC3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48445" y="1449461"/>
            <a:ext cx="228600" cy="2413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A45BF392-85FF-7F4B-97F7-C752F7B33BB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46909" y="1113282"/>
            <a:ext cx="228600" cy="2413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4D21D289-E8AF-5B46-8813-D5C03D26FE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95457" y="2584034"/>
            <a:ext cx="215900" cy="254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29490619-75FB-BB4F-8522-6E5C4C5FFBC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88230" y="2581306"/>
            <a:ext cx="215900" cy="254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C6708819-AB46-654E-92A5-E1EAFFEEC3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46562" y="1759678"/>
            <a:ext cx="127000" cy="254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58238DF-C938-B849-94E5-E2E7BEBAE74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40164" y="1777768"/>
            <a:ext cx="127000" cy="254000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89B2C1FE-B5FC-A440-88E6-BF305D043C5C}"/>
              </a:ext>
            </a:extLst>
          </p:cNvPr>
          <p:cNvGrpSpPr/>
          <p:nvPr/>
        </p:nvGrpSpPr>
        <p:grpSpPr>
          <a:xfrm>
            <a:off x="1969690" y="1189319"/>
            <a:ext cx="7796771" cy="1811587"/>
            <a:chOff x="1118352" y="1178809"/>
            <a:chExt cx="7796771" cy="1811587"/>
          </a:xfrm>
        </p:grpSpPr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EAAFB536-924C-ED4C-89ED-D9411B318E1C}"/>
                </a:ext>
              </a:extLst>
            </p:cNvPr>
            <p:cNvSpPr/>
            <p:nvPr/>
          </p:nvSpPr>
          <p:spPr>
            <a:xfrm>
              <a:off x="8651002" y="1555565"/>
              <a:ext cx="264121" cy="336179"/>
            </a:xfrm>
            <a:prstGeom prst="arc">
              <a:avLst>
                <a:gd name="adj1" fmla="val 17508085"/>
                <a:gd name="adj2" fmla="val 4029981"/>
              </a:avLst>
            </a:prstGeom>
            <a:noFill/>
            <a:ln w="25400" cap="flat">
              <a:solidFill>
                <a:srgbClr val="008000"/>
              </a:solidFill>
              <a:prstDash val="solid"/>
              <a:bevel/>
              <a:headEnd type="stealth" w="lg" len="med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40C1BD19-853C-1F46-8FF3-24C1D933D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118352" y="2551918"/>
              <a:ext cx="457200" cy="292100"/>
            </a:xfrm>
            <a:prstGeom prst="rect">
              <a:avLst/>
            </a:prstGeom>
          </p:spPr>
        </p:pic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A6086D5-0D92-6D46-AE21-45078977B24D}"/>
                </a:ext>
              </a:extLst>
            </p:cNvPr>
            <p:cNvGrpSpPr/>
            <p:nvPr/>
          </p:nvGrpSpPr>
          <p:grpSpPr>
            <a:xfrm>
              <a:off x="1795329" y="1671103"/>
              <a:ext cx="294703" cy="1319293"/>
              <a:chOff x="1795329" y="1671103"/>
              <a:chExt cx="294703" cy="1319293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FE20421F-4A08-704D-A392-35A85A57DD39}"/>
                  </a:ext>
                </a:extLst>
              </p:cNvPr>
              <p:cNvSpPr/>
              <p:nvPr/>
            </p:nvSpPr>
            <p:spPr bwMode="auto">
              <a:xfrm>
                <a:off x="1795329" y="1671103"/>
                <a:ext cx="294703" cy="1319293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E20EECF6-5A4B-0443-9424-BD3E0D07C4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857984" y="1779958"/>
                <a:ext cx="139700" cy="114300"/>
              </a:xfrm>
              <a:prstGeom prst="rect">
                <a:avLst/>
              </a:prstGeom>
            </p:spPr>
          </p:pic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FBF1523D-A88E-7E4E-9BD2-E2B76221D5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846674" y="2614488"/>
                <a:ext cx="190500" cy="152400"/>
              </a:xfrm>
              <a:prstGeom prst="rect">
                <a:avLst/>
              </a:prstGeom>
            </p:spPr>
          </p:pic>
        </p:grp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FEE2A3E4-50FD-EF46-B294-214499ED4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524068" y="1178809"/>
              <a:ext cx="850900" cy="241300"/>
            </a:xfrm>
            <a:prstGeom prst="rect">
              <a:avLst/>
            </a:prstGeom>
          </p:spPr>
        </p:pic>
      </p:grpSp>
      <p:pic>
        <p:nvPicPr>
          <p:cNvPr id="66" name="Picture 65">
            <a:extLst>
              <a:ext uri="{FF2B5EF4-FFF2-40B4-BE49-F238E27FC236}">
                <a16:creationId xmlns:a16="http://schemas.microsoft.com/office/drawing/2014/main" id="{EC708FE5-2449-5646-B521-BDB43768BA9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178045" y="1189319"/>
            <a:ext cx="850900" cy="241300"/>
          </a:xfrm>
          <a:prstGeom prst="rect">
            <a:avLst/>
          </a:prstGeom>
        </p:spPr>
      </p:pic>
      <p:grpSp>
        <p:nvGrpSpPr>
          <p:cNvPr id="67" name="Group 66">
            <a:extLst>
              <a:ext uri="{FF2B5EF4-FFF2-40B4-BE49-F238E27FC236}">
                <a16:creationId xmlns:a16="http://schemas.microsoft.com/office/drawing/2014/main" id="{8E4894A9-AD27-244A-B0F2-356BCE103155}"/>
              </a:ext>
            </a:extLst>
          </p:cNvPr>
          <p:cNvGrpSpPr/>
          <p:nvPr/>
        </p:nvGrpSpPr>
        <p:grpSpPr>
          <a:xfrm>
            <a:off x="3296340" y="1189903"/>
            <a:ext cx="6472080" cy="1800188"/>
            <a:chOff x="2445002" y="1179393"/>
            <a:chExt cx="6472080" cy="1800188"/>
          </a:xfrm>
        </p:grpSpPr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5D0F3085-EAA1-2C49-BF27-5AA319A1524C}"/>
                </a:ext>
              </a:extLst>
            </p:cNvPr>
            <p:cNvSpPr/>
            <p:nvPr/>
          </p:nvSpPr>
          <p:spPr>
            <a:xfrm>
              <a:off x="8652961" y="1217124"/>
              <a:ext cx="264121" cy="336179"/>
            </a:xfrm>
            <a:prstGeom prst="arc">
              <a:avLst>
                <a:gd name="adj1" fmla="val 17508085"/>
                <a:gd name="adj2" fmla="val 4029981"/>
              </a:avLst>
            </a:prstGeom>
            <a:noFill/>
            <a:ln w="25400" cap="flat">
              <a:solidFill>
                <a:srgbClr val="008000"/>
              </a:solidFill>
              <a:prstDash val="solid"/>
              <a:bevel/>
              <a:headEnd type="stealth" w="lg" len="med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721E2762-DEB0-B947-9B9F-D62263082E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445002" y="2533261"/>
              <a:ext cx="139700" cy="292100"/>
            </a:xfrm>
            <a:prstGeom prst="rect">
              <a:avLst/>
            </a:prstGeom>
          </p:spPr>
        </p:pic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816B41E6-7231-B24F-B667-133BD1E5D732}"/>
                </a:ext>
              </a:extLst>
            </p:cNvPr>
            <p:cNvGrpSpPr/>
            <p:nvPr/>
          </p:nvGrpSpPr>
          <p:grpSpPr>
            <a:xfrm>
              <a:off x="2984363" y="1660288"/>
              <a:ext cx="294703" cy="1319293"/>
              <a:chOff x="2984363" y="1660288"/>
              <a:chExt cx="294703" cy="1319293"/>
            </a:xfrm>
          </p:grpSpPr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C5A7CA0C-EFC3-BF4C-9753-B41DF16DBD77}"/>
                  </a:ext>
                </a:extLst>
              </p:cNvPr>
              <p:cNvSpPr/>
              <p:nvPr/>
            </p:nvSpPr>
            <p:spPr bwMode="auto">
              <a:xfrm>
                <a:off x="2984363" y="1660288"/>
                <a:ext cx="294703" cy="1319293"/>
              </a:xfrm>
              <a:prstGeom prst="rect">
                <a:avLst/>
              </a:prstGeom>
              <a:solidFill>
                <a:srgbClr val="00B050">
                  <a:alpha val="8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1C9DF036-3EA1-764B-B3B9-67E320A251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075145" y="1779958"/>
                <a:ext cx="139700" cy="114300"/>
              </a:xfrm>
              <a:prstGeom prst="rect">
                <a:avLst/>
              </a:prstGeom>
            </p:spPr>
          </p:pic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5B5347B0-3000-AE48-8520-B1D87508B7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024345" y="2621596"/>
                <a:ext cx="190500" cy="152400"/>
              </a:xfrm>
              <a:prstGeom prst="rect">
                <a:avLst/>
              </a:prstGeom>
            </p:spPr>
          </p:pic>
        </p:grpSp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8617F23F-2EFB-E646-BE96-6E02C1EBE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698559" y="1179393"/>
              <a:ext cx="850900" cy="241300"/>
            </a:xfrm>
            <a:prstGeom prst="rect">
              <a:avLst/>
            </a:prstGeom>
          </p:spPr>
        </p:pic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41D7C2F-E4ED-4149-BAE9-F835288DE974}"/>
              </a:ext>
            </a:extLst>
          </p:cNvPr>
          <p:cNvGrpSpPr/>
          <p:nvPr/>
        </p:nvGrpSpPr>
        <p:grpSpPr>
          <a:xfrm>
            <a:off x="4246186" y="1189319"/>
            <a:ext cx="5501014" cy="1798151"/>
            <a:chOff x="3394848" y="1178809"/>
            <a:chExt cx="5501014" cy="1798151"/>
          </a:xfrm>
        </p:grpSpPr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D7C59D83-3763-C440-881D-237AD623BCD8}"/>
                </a:ext>
              </a:extLst>
            </p:cNvPr>
            <p:cNvSpPr/>
            <p:nvPr/>
          </p:nvSpPr>
          <p:spPr>
            <a:xfrm flipH="1" flipV="1">
              <a:off x="8631741" y="1225685"/>
              <a:ext cx="264121" cy="336179"/>
            </a:xfrm>
            <a:prstGeom prst="arc">
              <a:avLst>
                <a:gd name="adj1" fmla="val 17508085"/>
                <a:gd name="adj2" fmla="val 4029981"/>
              </a:avLst>
            </a:prstGeom>
            <a:noFill/>
            <a:ln w="25400" cap="flat">
              <a:solidFill>
                <a:srgbClr val="008000"/>
              </a:solidFill>
              <a:prstDash val="solid"/>
              <a:bevel/>
              <a:headEnd type="stealth" w="lg" len="med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569BA2A0-B00E-094B-8E09-136AB230C7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3394848" y="2589248"/>
              <a:ext cx="622300" cy="203200"/>
            </a:xfrm>
            <a:prstGeom prst="rect">
              <a:avLst/>
            </a:prstGeom>
          </p:spPr>
        </p:pic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2D685E6C-ADF3-3E43-BB9E-31211F8A54E2}"/>
                </a:ext>
              </a:extLst>
            </p:cNvPr>
            <p:cNvGrpSpPr/>
            <p:nvPr/>
          </p:nvGrpSpPr>
          <p:grpSpPr>
            <a:xfrm>
              <a:off x="4150505" y="1657667"/>
              <a:ext cx="294703" cy="1319293"/>
              <a:chOff x="4150505" y="1657667"/>
              <a:chExt cx="294703" cy="1319293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D51E040A-958F-9449-91BA-E640BD9041E5}"/>
                  </a:ext>
                </a:extLst>
              </p:cNvPr>
              <p:cNvSpPr/>
              <p:nvPr/>
            </p:nvSpPr>
            <p:spPr bwMode="auto">
              <a:xfrm>
                <a:off x="4150505" y="1657667"/>
                <a:ext cx="294703" cy="1319293"/>
              </a:xfrm>
              <a:prstGeom prst="rect">
                <a:avLst/>
              </a:prstGeom>
              <a:solidFill>
                <a:srgbClr val="00B050">
                  <a:alpha val="8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pic>
            <p:nvPicPr>
              <p:cNvPr id="81" name="Picture 80">
                <a:extLst>
                  <a:ext uri="{FF2B5EF4-FFF2-40B4-BE49-F238E27FC236}">
                    <a16:creationId xmlns:a16="http://schemas.microsoft.com/office/drawing/2014/main" id="{8CBEE86A-C28E-0447-A8D7-3BD7FA5182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240145" y="1772132"/>
                <a:ext cx="139700" cy="114300"/>
              </a:xfrm>
              <a:prstGeom prst="rect">
                <a:avLst/>
              </a:prstGeom>
            </p:spPr>
          </p:pic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3FFBBBF0-457C-DD4F-BA8B-7B40B23AA7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194969" y="2608731"/>
                <a:ext cx="190500" cy="152400"/>
              </a:xfrm>
              <a:prstGeom prst="rect">
                <a:avLst/>
              </a:prstGeom>
            </p:spPr>
          </p:pic>
        </p:grp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A2A67111-C4BF-634B-8A9B-C72A86A5F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3892910" y="1178809"/>
              <a:ext cx="850900" cy="24130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841DA15-E8CD-214A-A951-70E0BA7DB6CA}"/>
              </a:ext>
            </a:extLst>
          </p:cNvPr>
          <p:cNvGrpSpPr/>
          <p:nvPr/>
        </p:nvGrpSpPr>
        <p:grpSpPr>
          <a:xfrm>
            <a:off x="5630294" y="1189319"/>
            <a:ext cx="4109590" cy="1798151"/>
            <a:chOff x="4778956" y="1178809"/>
            <a:chExt cx="4109590" cy="1798151"/>
          </a:xfrm>
        </p:grpSpPr>
        <p:sp>
          <p:nvSpPr>
            <p:cNvPr id="84" name="Arc 83">
              <a:extLst>
                <a:ext uri="{FF2B5EF4-FFF2-40B4-BE49-F238E27FC236}">
                  <a16:creationId xmlns:a16="http://schemas.microsoft.com/office/drawing/2014/main" id="{47392F83-1914-5049-80CF-C180A3B22A5A}"/>
                </a:ext>
              </a:extLst>
            </p:cNvPr>
            <p:cNvSpPr/>
            <p:nvPr/>
          </p:nvSpPr>
          <p:spPr>
            <a:xfrm flipH="1" flipV="1">
              <a:off x="8624425" y="1564125"/>
              <a:ext cx="264121" cy="336179"/>
            </a:xfrm>
            <a:prstGeom prst="arc">
              <a:avLst>
                <a:gd name="adj1" fmla="val 17508085"/>
                <a:gd name="adj2" fmla="val 4029981"/>
              </a:avLst>
            </a:prstGeom>
            <a:noFill/>
            <a:ln w="25400" cap="flat">
              <a:solidFill>
                <a:srgbClr val="008000"/>
              </a:solidFill>
              <a:prstDash val="solid"/>
              <a:bevel/>
              <a:headEnd type="stealth" w="lg" len="med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941C7875-9350-AD4D-8EE8-F73F30F82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4778956" y="2519961"/>
              <a:ext cx="139700" cy="292100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3EC7F2DE-AA86-954C-A8F9-69316A1C7A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825229" y="2570796"/>
              <a:ext cx="457200" cy="292100"/>
            </a:xfrm>
            <a:prstGeom prst="rect">
              <a:avLst/>
            </a:prstGeom>
          </p:spPr>
        </p:pic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B15EF936-FFD1-D647-9341-C4BB1DBEB162}"/>
                </a:ext>
              </a:extLst>
            </p:cNvPr>
            <p:cNvGrpSpPr/>
            <p:nvPr/>
          </p:nvGrpSpPr>
          <p:grpSpPr>
            <a:xfrm>
              <a:off x="5329653" y="1657667"/>
              <a:ext cx="294703" cy="1319293"/>
              <a:chOff x="5329653" y="1657667"/>
              <a:chExt cx="294703" cy="1319293"/>
            </a:xfrm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6D1949A0-5FEA-8641-AC33-C3762E3DB7E7}"/>
                  </a:ext>
                </a:extLst>
              </p:cNvPr>
              <p:cNvSpPr/>
              <p:nvPr/>
            </p:nvSpPr>
            <p:spPr bwMode="auto">
              <a:xfrm>
                <a:off x="5329653" y="1657667"/>
                <a:ext cx="294703" cy="1319293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pic>
            <p:nvPicPr>
              <p:cNvPr id="90" name="Picture 89">
                <a:extLst>
                  <a:ext uri="{FF2B5EF4-FFF2-40B4-BE49-F238E27FC236}">
                    <a16:creationId xmlns:a16="http://schemas.microsoft.com/office/drawing/2014/main" id="{431BB81C-CAA0-9540-9EE5-36B5E2BD3A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408551" y="1761868"/>
                <a:ext cx="139700" cy="114300"/>
              </a:xfrm>
              <a:prstGeom prst="rect">
                <a:avLst/>
              </a:prstGeom>
            </p:spPr>
          </p:pic>
          <p:pic>
            <p:nvPicPr>
              <p:cNvPr id="91" name="Picture 90">
                <a:extLst>
                  <a:ext uri="{FF2B5EF4-FFF2-40B4-BE49-F238E27FC236}">
                    <a16:creationId xmlns:a16="http://schemas.microsoft.com/office/drawing/2014/main" id="{770A011C-DFAA-AB44-9BD1-8C7965D43A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380681" y="2588579"/>
                <a:ext cx="190500" cy="152400"/>
              </a:xfrm>
              <a:prstGeom prst="rect">
                <a:avLst/>
              </a:prstGeom>
            </p:spPr>
          </p:pic>
        </p:grp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E7A33BB-B376-1A4B-8D40-31E161491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5085919" y="1178809"/>
              <a:ext cx="850900" cy="241300"/>
            </a:xfrm>
            <a:prstGeom prst="rect">
              <a:avLst/>
            </a:prstGeom>
          </p:spPr>
        </p:pic>
      </p:grpSp>
      <p:pic>
        <p:nvPicPr>
          <p:cNvPr id="92" name="Picture 91">
            <a:extLst>
              <a:ext uri="{FF2B5EF4-FFF2-40B4-BE49-F238E27FC236}">
                <a16:creationId xmlns:a16="http://schemas.microsoft.com/office/drawing/2014/main" id="{D548988B-CC11-C44F-986E-841F85E12F8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60333" y="1187592"/>
            <a:ext cx="850900" cy="241300"/>
          </a:xfrm>
          <a:prstGeom prst="rect">
            <a:avLst/>
          </a:prstGeom>
        </p:spPr>
      </p:pic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FF236D7-717D-8E47-8016-31EC167EB756}"/>
              </a:ext>
            </a:extLst>
          </p:cNvPr>
          <p:cNvCxnSpPr>
            <a:cxnSpLocks/>
          </p:cNvCxnSpPr>
          <p:nvPr/>
        </p:nvCxnSpPr>
        <p:spPr>
          <a:xfrm flipV="1">
            <a:off x="1744456" y="2986545"/>
            <a:ext cx="5609944" cy="1436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BD182641-D39D-B540-BB93-0E85F74D05B6}"/>
              </a:ext>
            </a:extLst>
          </p:cNvPr>
          <p:cNvSpPr txBox="1"/>
          <p:nvPr/>
        </p:nvSpPr>
        <p:spPr>
          <a:xfrm>
            <a:off x="2371526" y="3201873"/>
            <a:ext cx="4961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Hyperfine-averaged Ramsey spectroscopy (HARS)</a:t>
            </a: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18C98E6B-6A54-AB46-9CDF-FD7550F77EA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013998" y="2266567"/>
            <a:ext cx="228600" cy="228600"/>
          </a:xfrm>
          <a:prstGeom prst="rect">
            <a:avLst/>
          </a:prstGeom>
        </p:spPr>
      </p:pic>
      <p:grpSp>
        <p:nvGrpSpPr>
          <p:cNvPr id="99" name="Group 98">
            <a:extLst>
              <a:ext uri="{FF2B5EF4-FFF2-40B4-BE49-F238E27FC236}">
                <a16:creationId xmlns:a16="http://schemas.microsoft.com/office/drawing/2014/main" id="{D700A0CD-2F4D-6C47-B9C2-85F6B0701E21}"/>
              </a:ext>
            </a:extLst>
          </p:cNvPr>
          <p:cNvGrpSpPr/>
          <p:nvPr/>
        </p:nvGrpSpPr>
        <p:grpSpPr>
          <a:xfrm>
            <a:off x="989151" y="3766037"/>
            <a:ext cx="4481700" cy="415498"/>
            <a:chOff x="522704" y="3668910"/>
            <a:chExt cx="4481700" cy="415498"/>
          </a:xfrm>
        </p:grpSpPr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9540485F-FF88-F746-A889-3B6C3F4062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2807304" y="3767242"/>
              <a:ext cx="2197100" cy="266700"/>
            </a:xfrm>
            <a:prstGeom prst="rect">
              <a:avLst/>
            </a:prstGeom>
          </p:spPr>
        </p:pic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0F3C62A2-19F2-BB47-9AD2-972EB5270E67}"/>
                </a:ext>
              </a:extLst>
            </p:cNvPr>
            <p:cNvSpPr txBox="1"/>
            <p:nvPr/>
          </p:nvSpPr>
          <p:spPr>
            <a:xfrm>
              <a:off x="522704" y="3668910"/>
              <a:ext cx="228460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Interrogation time: </a:t>
              </a:r>
            </a:p>
          </p:txBody>
        </p:sp>
      </p:grpSp>
      <p:pic>
        <p:nvPicPr>
          <p:cNvPr id="102" name="Picture 101">
            <a:extLst>
              <a:ext uri="{FF2B5EF4-FFF2-40B4-BE49-F238E27FC236}">
                <a16:creationId xmlns:a16="http://schemas.microsoft.com/office/drawing/2014/main" id="{AAE93113-AA4C-534B-8BB8-80CC4B5E513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658842" y="5255913"/>
            <a:ext cx="2095500" cy="317500"/>
          </a:xfrm>
          <a:prstGeom prst="rect">
            <a:avLst/>
          </a:prstGeom>
        </p:spPr>
      </p:pic>
      <p:sp>
        <p:nvSpPr>
          <p:cNvPr id="103" name="TextBox 102">
            <a:extLst>
              <a:ext uri="{FF2B5EF4-FFF2-40B4-BE49-F238E27FC236}">
                <a16:creationId xmlns:a16="http://schemas.microsoft.com/office/drawing/2014/main" id="{44C922EB-CEB3-9D4E-8826-9363DE3EDAB1}"/>
              </a:ext>
            </a:extLst>
          </p:cNvPr>
          <p:cNvSpPr txBox="1"/>
          <p:nvPr/>
        </p:nvSpPr>
        <p:spPr>
          <a:xfrm>
            <a:off x="264300" y="6397220"/>
            <a:ext cx="3687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n-lt"/>
              </a:rPr>
              <a:t>R. </a:t>
            </a:r>
            <a:r>
              <a:rPr lang="en-US" sz="1400" dirty="0" err="1">
                <a:latin typeface="+mn-lt"/>
              </a:rPr>
              <a:t>Kaewuam</a:t>
            </a:r>
            <a:r>
              <a:rPr lang="en-US" sz="1400" dirty="0">
                <a:latin typeface="+mn-lt"/>
              </a:rPr>
              <a:t>, et al, PRL, </a:t>
            </a:r>
            <a:r>
              <a:rPr lang="en-US" sz="1400" b="1" dirty="0">
                <a:latin typeface="+mn-lt"/>
              </a:rPr>
              <a:t>124</a:t>
            </a:r>
            <a:r>
              <a:rPr lang="en-US" sz="1400" dirty="0">
                <a:latin typeface="+mn-lt"/>
              </a:rPr>
              <a:t>, 083202, 2020</a:t>
            </a:r>
            <a:endParaRPr lang="en-US" sz="1400" b="1" dirty="0">
              <a:latin typeface="+mn-lt"/>
            </a:endParaRP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8EDCA323-E1F6-0A48-9E48-8AEB0C7BF30D}"/>
              </a:ext>
            </a:extLst>
          </p:cNvPr>
          <p:cNvGrpSpPr/>
          <p:nvPr/>
        </p:nvGrpSpPr>
        <p:grpSpPr>
          <a:xfrm>
            <a:off x="6845084" y="3916480"/>
            <a:ext cx="4813729" cy="2350096"/>
            <a:chOff x="6845084" y="3916480"/>
            <a:chExt cx="4813729" cy="2350096"/>
          </a:xfrm>
        </p:grpSpPr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F8E5239C-E8C4-534C-83C5-4602E1F75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9723333" y="5169296"/>
              <a:ext cx="1935480" cy="1097280"/>
            </a:xfrm>
            <a:prstGeom prst="rect">
              <a:avLst/>
            </a:prstGeom>
          </p:spPr>
        </p:pic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230ADBA6-91F3-9047-9DD1-EAD9B2CB83B0}"/>
                </a:ext>
              </a:extLst>
            </p:cNvPr>
            <p:cNvSpPr txBox="1"/>
            <p:nvPr/>
          </p:nvSpPr>
          <p:spPr>
            <a:xfrm>
              <a:off x="6845084" y="5450966"/>
              <a:ext cx="787422" cy="36933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"/>
                  <a:ea typeface="Calibri"/>
                  <a:cs typeface="Calibri"/>
                  <a:sym typeface="Calibri"/>
                </a:rPr>
                <a:t>Laser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5F8577FD-D9F3-2049-A3D3-29B006AA4F9B}"/>
                </a:ext>
              </a:extLst>
            </p:cNvPr>
            <p:cNvCxnSpPr>
              <a:stCxn id="105" idx="3"/>
            </p:cNvCxnSpPr>
            <p:nvPr/>
          </p:nvCxnSpPr>
          <p:spPr>
            <a:xfrm flipV="1">
              <a:off x="7632506" y="5621992"/>
              <a:ext cx="1849021" cy="13639"/>
            </a:xfrm>
            <a:prstGeom prst="line">
              <a:avLst/>
            </a:prstGeom>
            <a:noFill/>
            <a:ln w="25400" cap="flat">
              <a:solidFill>
                <a:srgbClr val="990000"/>
              </a:solidFill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pic>
          <p:nvPicPr>
            <p:cNvPr id="107" name="Picture 106" descr="latex-image-1.pdf">
              <a:extLst>
                <a:ext uri="{FF2B5EF4-FFF2-40B4-BE49-F238E27FC236}">
                  <a16:creationId xmlns:a16="http://schemas.microsoft.com/office/drawing/2014/main" id="{1870C259-4F1E-E445-9689-5C42F9839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4072" y="5273196"/>
              <a:ext cx="266700" cy="251460"/>
            </a:xfrm>
            <a:prstGeom prst="rect">
              <a:avLst/>
            </a:prstGeom>
          </p:spPr>
        </p:pic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3749BFB3-D51D-334D-9644-73BE820A8AE8}"/>
                </a:ext>
              </a:extLst>
            </p:cNvPr>
            <p:cNvCxnSpPr>
              <a:stCxn id="111" idx="0"/>
            </p:cNvCxnSpPr>
            <p:nvPr/>
          </p:nvCxnSpPr>
          <p:spPr>
            <a:xfrm flipV="1">
              <a:off x="8804714" y="4350355"/>
              <a:ext cx="0" cy="284773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69BD881C-4DCE-F747-B913-F3C9E30929A4}"/>
                </a:ext>
              </a:extLst>
            </p:cNvPr>
            <p:cNvCxnSpPr>
              <a:cxnSpLocks/>
            </p:cNvCxnSpPr>
            <p:nvPr/>
          </p:nvCxnSpPr>
          <p:spPr>
            <a:xfrm>
              <a:off x="8188027" y="4842887"/>
              <a:ext cx="0" cy="796824"/>
            </a:xfrm>
            <a:prstGeom prst="line">
              <a:avLst/>
            </a:prstGeom>
            <a:noFill/>
            <a:ln w="25400" cap="flat">
              <a:solidFill>
                <a:srgbClr val="990000"/>
              </a:solidFill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11" name="Summing Junction 110">
              <a:extLst>
                <a:ext uri="{FF2B5EF4-FFF2-40B4-BE49-F238E27FC236}">
                  <a16:creationId xmlns:a16="http://schemas.microsoft.com/office/drawing/2014/main" id="{7F3E45E6-08D7-A348-8DDF-08026D1BDFC9}"/>
                </a:ext>
              </a:extLst>
            </p:cNvPr>
            <p:cNvSpPr/>
            <p:nvPr/>
          </p:nvSpPr>
          <p:spPr>
            <a:xfrm>
              <a:off x="8596955" y="4635128"/>
              <a:ext cx="415518" cy="415518"/>
            </a:xfrm>
            <a:prstGeom prst="flowChartSummingJunction">
              <a:avLst/>
            </a:prstGeom>
            <a:solidFill>
              <a:srgbClr val="FFFFFF"/>
            </a:solidFill>
            <a:ln w="25400" cap="flat">
              <a:solidFill>
                <a:schemeClr val="tx1"/>
              </a:solidFill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7CE747F2-27C1-BC49-A0A0-9D74DFC507CD}"/>
                </a:ext>
              </a:extLst>
            </p:cNvPr>
            <p:cNvCxnSpPr>
              <a:endCxn id="111" idx="2"/>
            </p:cNvCxnSpPr>
            <p:nvPr/>
          </p:nvCxnSpPr>
          <p:spPr>
            <a:xfrm>
              <a:off x="8181012" y="4842887"/>
              <a:ext cx="415943" cy="0"/>
            </a:xfrm>
            <a:prstGeom prst="line">
              <a:avLst/>
            </a:prstGeom>
            <a:noFill/>
            <a:ln w="25400" cap="flat">
              <a:solidFill>
                <a:srgbClr val="990000"/>
              </a:solidFill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6BB372C4-5005-584F-B261-778D985688EE}"/>
                </a:ext>
              </a:extLst>
            </p:cNvPr>
            <p:cNvCxnSpPr>
              <a:stCxn id="111" idx="6"/>
            </p:cNvCxnSpPr>
            <p:nvPr/>
          </p:nvCxnSpPr>
          <p:spPr>
            <a:xfrm>
              <a:off x="9012473" y="4842887"/>
              <a:ext cx="333755" cy="0"/>
            </a:xfrm>
            <a:prstGeom prst="line">
              <a:avLst/>
            </a:prstGeom>
            <a:noFill/>
            <a:ln w="25400" cap="flat">
              <a:solidFill>
                <a:srgbClr val="990000"/>
              </a:solidFill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pic>
          <p:nvPicPr>
            <p:cNvPr id="117" name="Picture 116">
              <a:extLst>
                <a:ext uri="{FF2B5EF4-FFF2-40B4-BE49-F238E27FC236}">
                  <a16:creationId xmlns:a16="http://schemas.microsoft.com/office/drawing/2014/main" id="{3D19E4DB-EA3A-3640-A5A6-D36438808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8246072" y="3916480"/>
              <a:ext cx="1016000" cy="266700"/>
            </a:xfrm>
            <a:prstGeom prst="rect">
              <a:avLst/>
            </a:prstGeom>
          </p:spPr>
        </p:pic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580A7B31-23AD-A945-BD75-0AB8034D2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9524234" y="4709537"/>
              <a:ext cx="1498600" cy="266700"/>
            </a:xfrm>
            <a:prstGeom prst="rect">
              <a:avLst/>
            </a:prstGeom>
          </p:spPr>
        </p:pic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B7919A31-7023-A545-BD15-B73FCA84B966}"/>
              </a:ext>
            </a:extLst>
          </p:cNvPr>
          <p:cNvGrpSpPr/>
          <p:nvPr/>
        </p:nvGrpSpPr>
        <p:grpSpPr>
          <a:xfrm>
            <a:off x="978641" y="4288639"/>
            <a:ext cx="4732468" cy="762199"/>
            <a:chOff x="1363532" y="4202022"/>
            <a:chExt cx="4732468" cy="762199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6CE644CD-B510-0B40-9874-9D01F800C7E0}"/>
                </a:ext>
              </a:extLst>
            </p:cNvPr>
            <p:cNvSpPr txBox="1"/>
            <p:nvPr/>
          </p:nvSpPr>
          <p:spPr>
            <a:xfrm>
              <a:off x="1363532" y="4202022"/>
              <a:ext cx="205056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Clock frequency:</a:t>
              </a:r>
            </a:p>
          </p:txBody>
        </p:sp>
        <p:pic>
          <p:nvPicPr>
            <p:cNvPr id="119" name="Picture 118">
              <a:extLst>
                <a:ext uri="{FF2B5EF4-FFF2-40B4-BE49-F238E27FC236}">
                  <a16:creationId xmlns:a16="http://schemas.microsoft.com/office/drawing/2014/main" id="{A8214257-FAFC-3841-B183-8D3ECF285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/>
            <a:stretch>
              <a:fillRect/>
            </a:stretch>
          </p:blipFill>
          <p:spPr>
            <a:xfrm>
              <a:off x="3746500" y="4240321"/>
              <a:ext cx="2349500" cy="723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0870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Systematics – Quadratic Zeeman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D11726-D771-DDE3-7BA5-0B3E749D32FF}"/>
              </a:ext>
            </a:extLst>
          </p:cNvPr>
          <p:cNvSpPr txBox="1"/>
          <p:nvPr/>
        </p:nvSpPr>
        <p:spPr>
          <a:xfrm>
            <a:off x="1046921" y="1510748"/>
            <a:ext cx="1705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Electromagnetic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36FAD3-9750-6DE4-2B2B-4F20675F3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757" y="2052388"/>
            <a:ext cx="419100" cy="2667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5F4027-E1CA-3E60-0C85-8A5B7ADF53DC}"/>
              </a:ext>
            </a:extLst>
          </p:cNvPr>
          <p:cNvCxnSpPr/>
          <p:nvPr/>
        </p:nvCxnSpPr>
        <p:spPr>
          <a:xfrm>
            <a:off x="6394548" y="1700314"/>
            <a:ext cx="7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B45D16F-5658-08B0-C145-0AD41B86A6D7}"/>
              </a:ext>
            </a:extLst>
          </p:cNvPr>
          <p:cNvCxnSpPr/>
          <p:nvPr/>
        </p:nvCxnSpPr>
        <p:spPr>
          <a:xfrm>
            <a:off x="7430060" y="1661132"/>
            <a:ext cx="7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9788158-0A45-F712-CAAE-4FCF1D7AA76E}"/>
              </a:ext>
            </a:extLst>
          </p:cNvPr>
          <p:cNvCxnSpPr/>
          <p:nvPr/>
        </p:nvCxnSpPr>
        <p:spPr>
          <a:xfrm>
            <a:off x="8420354" y="1599648"/>
            <a:ext cx="7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78BC00-8821-DD39-E200-AE62C95827C7}"/>
              </a:ext>
            </a:extLst>
          </p:cNvPr>
          <p:cNvCxnSpPr/>
          <p:nvPr/>
        </p:nvCxnSpPr>
        <p:spPr>
          <a:xfrm>
            <a:off x="7459134" y="3235076"/>
            <a:ext cx="7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74CFCA3B-B219-1F9D-D98D-D4D338A51A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42363" y="2392545"/>
            <a:ext cx="368300" cy="254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74F0A33-872C-F66B-95CB-EE3733C291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49100" y="3139310"/>
            <a:ext cx="596900" cy="1778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CFBBAF6-49FA-F90B-36FD-D3F446AA6E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56533" y="1510748"/>
            <a:ext cx="596900" cy="177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5109D82-A6E9-EF16-3DF3-E66B992308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27760" y="3476673"/>
            <a:ext cx="622300" cy="1778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B4E2086-C179-50E2-9EAC-00E7DE0170A7}"/>
              </a:ext>
            </a:extLst>
          </p:cNvPr>
          <p:cNvCxnSpPr/>
          <p:nvPr/>
        </p:nvCxnSpPr>
        <p:spPr>
          <a:xfrm flipV="1">
            <a:off x="7838910" y="1700314"/>
            <a:ext cx="774451" cy="143899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AF8D867-C569-A001-BFD4-C059463A10FE}"/>
              </a:ext>
            </a:extLst>
          </p:cNvPr>
          <p:cNvCxnSpPr>
            <a:cxnSpLocks/>
          </p:cNvCxnSpPr>
          <p:nvPr/>
        </p:nvCxnSpPr>
        <p:spPr>
          <a:xfrm flipH="1" flipV="1">
            <a:off x="6754548" y="1796081"/>
            <a:ext cx="876230" cy="134322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B65EED1-1B0D-C51C-AD5D-5540C59103A7}"/>
              </a:ext>
            </a:extLst>
          </p:cNvPr>
          <p:cNvSpPr txBox="1"/>
          <p:nvPr/>
        </p:nvSpPr>
        <p:spPr>
          <a:xfrm>
            <a:off x="1809382" y="2001072"/>
            <a:ext cx="3480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Dominated by the applied dc field.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F772A4-2104-F467-9F01-412C90315C2A}"/>
              </a:ext>
            </a:extLst>
          </p:cNvPr>
          <p:cNvSpPr txBox="1"/>
          <p:nvPr/>
        </p:nvSpPr>
        <p:spPr>
          <a:xfrm>
            <a:off x="6264511" y="4071391"/>
            <a:ext cx="415562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Measured to high accuracy</a:t>
            </a:r>
          </a:p>
          <a:p>
            <a:pPr marL="742950" lvl="1" indent="-285750">
              <a:buFont typeface="System Font Regular"/>
              <a:buChar char="–"/>
            </a:pPr>
            <a:r>
              <a:rPr lang="en-US" sz="1400" dirty="0"/>
              <a:t>Science Advances, Vol 9, No. 18, (2023)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Monitored via microwave spectroscopy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844E47-DDF0-233E-F1AD-F29D750C62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78130" y="2419812"/>
            <a:ext cx="2743200" cy="266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D208BB-3E9E-4AB0-9EAD-83D865B9AE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78130" y="2791675"/>
            <a:ext cx="27305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65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Systematics – Quadratic Zeeman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D11726-D771-DDE3-7BA5-0B3E749D32FF}"/>
              </a:ext>
            </a:extLst>
          </p:cNvPr>
          <p:cNvSpPr txBox="1"/>
          <p:nvPr/>
        </p:nvSpPr>
        <p:spPr>
          <a:xfrm>
            <a:off x="1046921" y="1510748"/>
            <a:ext cx="1705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Electromagnetic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36FAD3-9750-6DE4-2B2B-4F20675F3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757" y="2052388"/>
            <a:ext cx="419100" cy="2667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B65EED1-1B0D-C51C-AD5D-5540C59103A7}"/>
              </a:ext>
            </a:extLst>
          </p:cNvPr>
          <p:cNvSpPr txBox="1"/>
          <p:nvPr/>
        </p:nvSpPr>
        <p:spPr>
          <a:xfrm>
            <a:off x="1809382" y="2001072"/>
            <a:ext cx="3480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Dominated by the applied dc field.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721627-7D48-D1EA-9F3F-D0D56A2C22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5286" y="2530012"/>
            <a:ext cx="457200" cy="292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3881DE-126C-376C-6935-8ECC91D4FB5B}"/>
              </a:ext>
            </a:extLst>
          </p:cNvPr>
          <p:cNvSpPr txBox="1"/>
          <p:nvPr/>
        </p:nvSpPr>
        <p:spPr>
          <a:xfrm>
            <a:off x="1766650" y="2491396"/>
            <a:ext cx="361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Coupling to trap-induced rf currents.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11F7A6B-C746-9B16-CE3B-181F77FDB5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1924" y="833900"/>
            <a:ext cx="3784600" cy="58801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E14BEA4-0A2C-4533-BB81-99C30B523BF0}"/>
              </a:ext>
            </a:extLst>
          </p:cNvPr>
          <p:cNvSpPr txBox="1"/>
          <p:nvPr/>
        </p:nvSpPr>
        <p:spPr>
          <a:xfrm>
            <a:off x="7255423" y="6560111"/>
            <a:ext cx="3228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 C. J. Gan et al, PRA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98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032514 (2018)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CFC463D-B73E-44E2-1243-65FB5AEA76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04329" y="2981720"/>
            <a:ext cx="1638300" cy="266700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FCB29DC8-444E-B2C5-3D71-FC5E8C4F4AF0}"/>
              </a:ext>
            </a:extLst>
          </p:cNvPr>
          <p:cNvGrpSpPr/>
          <p:nvPr/>
        </p:nvGrpSpPr>
        <p:grpSpPr>
          <a:xfrm>
            <a:off x="10765105" y="4956218"/>
            <a:ext cx="1028835" cy="1439144"/>
            <a:chOff x="-1272067" y="3300412"/>
            <a:chExt cx="2133600" cy="2984500"/>
          </a:xfrm>
        </p:grpSpPr>
        <p:pic>
          <p:nvPicPr>
            <p:cNvPr id="26" name="Picture 25" descr="Minion2.png">
              <a:extLst>
                <a:ext uri="{FF2B5EF4-FFF2-40B4-BE49-F238E27FC236}">
                  <a16:creationId xmlns:a16="http://schemas.microsoft.com/office/drawing/2014/main" id="{C40624ED-22CA-4845-8809-03ABE885EFD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72067" y="3300412"/>
              <a:ext cx="2133600" cy="2984500"/>
            </a:xfrm>
            <a:prstGeom prst="rect">
              <a:avLst/>
            </a:prstGeom>
          </p:spPr>
        </p:pic>
        <p:pic>
          <p:nvPicPr>
            <p:cNvPr id="27" name="Picture 26" descr="BaClock.png">
              <a:extLst>
                <a:ext uri="{FF2B5EF4-FFF2-40B4-BE49-F238E27FC236}">
                  <a16:creationId xmlns:a16="http://schemas.microsoft.com/office/drawing/2014/main" id="{12396610-AD73-AB0A-1B36-45CF6A93E2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01" t="9321" r="11689" b="9305"/>
            <a:stretch/>
          </p:blipFill>
          <p:spPr>
            <a:xfrm>
              <a:off x="-422275" y="3680829"/>
              <a:ext cx="738259" cy="735596"/>
            </a:xfrm>
            <a:prstGeom prst="ellipse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7598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Systematics – Quadrupole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D11726-D771-DDE3-7BA5-0B3E749D32FF}"/>
              </a:ext>
            </a:extLst>
          </p:cNvPr>
          <p:cNvSpPr txBox="1"/>
          <p:nvPr/>
        </p:nvSpPr>
        <p:spPr>
          <a:xfrm>
            <a:off x="1046921" y="1510748"/>
            <a:ext cx="1705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Electromagnetic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36FAD3-9750-6DE4-2B2B-4F20675F3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757" y="2052388"/>
            <a:ext cx="419100" cy="2667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B65EED1-1B0D-C51C-AD5D-5540C59103A7}"/>
              </a:ext>
            </a:extLst>
          </p:cNvPr>
          <p:cNvSpPr txBox="1"/>
          <p:nvPr/>
        </p:nvSpPr>
        <p:spPr>
          <a:xfrm>
            <a:off x="1809382" y="2001072"/>
            <a:ext cx="3480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Dominated by the applied dc field.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721627-7D48-D1EA-9F3F-D0D56A2C22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5286" y="2530012"/>
            <a:ext cx="457200" cy="292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3881DE-126C-376C-6935-8ECC91D4FB5B}"/>
              </a:ext>
            </a:extLst>
          </p:cNvPr>
          <p:cNvSpPr txBox="1"/>
          <p:nvPr/>
        </p:nvSpPr>
        <p:spPr>
          <a:xfrm>
            <a:off x="1766650" y="2491396"/>
            <a:ext cx="361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Coupling to trap-induced rf currents.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B35A3B-539B-A412-58A4-4FE734EB8E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5757" y="3092938"/>
            <a:ext cx="368300" cy="177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64F190-5289-E7CF-E986-4E021E298483}"/>
              </a:ext>
            </a:extLst>
          </p:cNvPr>
          <p:cNvSpPr txBox="1"/>
          <p:nvPr/>
        </p:nvSpPr>
        <p:spPr>
          <a:xfrm>
            <a:off x="1766650" y="3017152"/>
            <a:ext cx="4057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Hyperfine mediated quadrupole moment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370583D-421E-42F8-1EFD-842AFAE2BC65}"/>
              </a:ext>
            </a:extLst>
          </p:cNvPr>
          <p:cNvGrpSpPr/>
          <p:nvPr/>
        </p:nvGrpSpPr>
        <p:grpSpPr>
          <a:xfrm>
            <a:off x="6368151" y="1069714"/>
            <a:ext cx="5383715" cy="2920596"/>
            <a:chOff x="6410225" y="3474766"/>
            <a:chExt cx="5383715" cy="292059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A9E735C-3C48-A415-DBE7-76A5CFA089AF}"/>
                </a:ext>
              </a:extLst>
            </p:cNvPr>
            <p:cNvGrpSpPr/>
            <p:nvPr/>
          </p:nvGrpSpPr>
          <p:grpSpPr>
            <a:xfrm>
              <a:off x="6410225" y="3474766"/>
              <a:ext cx="4958926" cy="2664871"/>
              <a:chOff x="6177982" y="3301133"/>
              <a:chExt cx="4958926" cy="2664871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C3422810-7B14-A362-41F5-CB01E5BFE2F7}"/>
                  </a:ext>
                </a:extLst>
              </p:cNvPr>
              <p:cNvCxnSpPr/>
              <p:nvPr/>
            </p:nvCxnSpPr>
            <p:spPr>
              <a:xfrm>
                <a:off x="9222296" y="3416603"/>
                <a:ext cx="540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157C8B29-BBC5-157B-9FC0-48E7F61EB95D}"/>
                  </a:ext>
                </a:extLst>
              </p:cNvPr>
              <p:cNvCxnSpPr/>
              <p:nvPr/>
            </p:nvCxnSpPr>
            <p:spPr>
              <a:xfrm>
                <a:off x="9222296" y="5839218"/>
                <a:ext cx="540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74222398-AC43-EA23-E035-598BA22CFEF0}"/>
                  </a:ext>
                </a:extLst>
              </p:cNvPr>
              <p:cNvCxnSpPr/>
              <p:nvPr/>
            </p:nvCxnSpPr>
            <p:spPr>
              <a:xfrm>
                <a:off x="8459009" y="5839218"/>
                <a:ext cx="540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oli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8" name="Picture 17" descr="latex-image-1.pdf">
                <a:extLst>
                  <a:ext uri="{FF2B5EF4-FFF2-40B4-BE49-F238E27FC236}">
                    <a16:creationId xmlns:a16="http://schemas.microsoft.com/office/drawing/2014/main" id="{A1B828FD-542B-8AB8-5DBA-4DDB521067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7982" y="3301133"/>
                <a:ext cx="541020" cy="289560"/>
              </a:xfrm>
              <a:prstGeom prst="rect">
                <a:avLst/>
              </a:prstGeom>
            </p:spPr>
          </p:pic>
          <p:pic>
            <p:nvPicPr>
              <p:cNvPr id="19" name="Picture 18" descr="latex-image-1.pdf">
                <a:extLst>
                  <a:ext uri="{FF2B5EF4-FFF2-40B4-BE49-F238E27FC236}">
                    <a16:creationId xmlns:a16="http://schemas.microsoft.com/office/drawing/2014/main" id="{E6DCB50D-7AAD-349F-5DF7-454B60678D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53850" y="5668824"/>
                <a:ext cx="480060" cy="297180"/>
              </a:xfrm>
              <a:prstGeom prst="rect">
                <a:avLst/>
              </a:prstGeom>
            </p:spPr>
          </p:pic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8D33F0A7-BB7D-2B64-82EF-0AE0A3A38B08}"/>
                  </a:ext>
                </a:extLst>
              </p:cNvPr>
              <p:cNvCxnSpPr/>
              <p:nvPr/>
            </p:nvCxnSpPr>
            <p:spPr>
              <a:xfrm>
                <a:off x="8459009" y="3416603"/>
                <a:ext cx="540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516DE196-7C06-C867-F7C4-1A632ED53D08}"/>
                  </a:ext>
                </a:extLst>
              </p:cNvPr>
              <p:cNvCxnSpPr/>
              <p:nvPr/>
            </p:nvCxnSpPr>
            <p:spPr>
              <a:xfrm>
                <a:off x="9938142" y="3416603"/>
                <a:ext cx="540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E45B29F8-3F05-B48D-6140-9B05CBB5501B}"/>
                  </a:ext>
                </a:extLst>
              </p:cNvPr>
              <p:cNvCxnSpPr/>
              <p:nvPr/>
            </p:nvCxnSpPr>
            <p:spPr>
              <a:xfrm>
                <a:off x="10596908" y="3416603"/>
                <a:ext cx="540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25909B57-1A81-441A-9EDD-0E139FF74BDF}"/>
                  </a:ext>
                </a:extLst>
              </p:cNvPr>
              <p:cNvCxnSpPr/>
              <p:nvPr/>
            </p:nvCxnSpPr>
            <p:spPr>
              <a:xfrm>
                <a:off x="7728912" y="3406698"/>
                <a:ext cx="540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248F06CE-85A4-07A1-F734-923792712FD6}"/>
                  </a:ext>
                </a:extLst>
              </p:cNvPr>
              <p:cNvCxnSpPr/>
              <p:nvPr/>
            </p:nvCxnSpPr>
            <p:spPr>
              <a:xfrm>
                <a:off x="6989002" y="3406698"/>
                <a:ext cx="540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3D416EBD-072E-8FB4-B860-0DAD63808B1E}"/>
                  </a:ext>
                </a:extLst>
              </p:cNvPr>
              <p:cNvCxnSpPr/>
              <p:nvPr/>
            </p:nvCxnSpPr>
            <p:spPr>
              <a:xfrm flipH="1" flipV="1">
                <a:off x="7259002" y="3590693"/>
                <a:ext cx="1319145" cy="207813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FAB51DF6-B0C2-7A59-3D64-269EFCE87BA4}"/>
                  </a:ext>
                </a:extLst>
              </p:cNvPr>
              <p:cNvCxnSpPr/>
              <p:nvPr/>
            </p:nvCxnSpPr>
            <p:spPr>
              <a:xfrm flipH="1" flipV="1">
                <a:off x="7998912" y="3590693"/>
                <a:ext cx="730097" cy="207813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33F26DCB-7403-396B-7A46-21B195A55A7A}"/>
                  </a:ext>
                </a:extLst>
              </p:cNvPr>
              <p:cNvCxnSpPr/>
              <p:nvPr/>
            </p:nvCxnSpPr>
            <p:spPr>
              <a:xfrm flipH="1" flipV="1">
                <a:off x="8729009" y="3590693"/>
                <a:ext cx="119701" cy="207813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61894C2F-FBA0-6317-56BB-EACD23C082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18057" y="3590693"/>
                <a:ext cx="174239" cy="2057295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4133B6BB-3175-D9A7-8E71-16BDD7D28B58}"/>
                  </a:ext>
                </a:extLst>
              </p:cNvPr>
              <p:cNvCxnSpPr/>
              <p:nvPr/>
            </p:nvCxnSpPr>
            <p:spPr>
              <a:xfrm flipV="1">
                <a:off x="9492296" y="3590693"/>
                <a:ext cx="715846" cy="207813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40AA2135-8415-267F-5878-0CD754B498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66535" y="3590693"/>
                <a:ext cx="1200373" cy="2057295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2122D5D-38E1-B65D-A52B-F66E240DC575}"/>
                </a:ext>
              </a:extLst>
            </p:cNvPr>
            <p:cNvGrpSpPr/>
            <p:nvPr/>
          </p:nvGrpSpPr>
          <p:grpSpPr>
            <a:xfrm>
              <a:off x="10765105" y="4956218"/>
              <a:ext cx="1028835" cy="1439144"/>
              <a:chOff x="-1272067" y="3300412"/>
              <a:chExt cx="2133600" cy="2984500"/>
            </a:xfrm>
          </p:grpSpPr>
          <p:pic>
            <p:nvPicPr>
              <p:cNvPr id="13" name="Picture 12" descr="Minion2.png">
                <a:extLst>
                  <a:ext uri="{FF2B5EF4-FFF2-40B4-BE49-F238E27FC236}">
                    <a16:creationId xmlns:a16="http://schemas.microsoft.com/office/drawing/2014/main" id="{784633EF-E10E-4746-DC4B-08C82BE53E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272067" y="3300412"/>
                <a:ext cx="2133600" cy="2984500"/>
              </a:xfrm>
              <a:prstGeom prst="rect">
                <a:avLst/>
              </a:prstGeom>
            </p:spPr>
          </p:pic>
          <p:pic>
            <p:nvPicPr>
              <p:cNvPr id="14" name="Picture 13" descr="BaClock.png">
                <a:extLst>
                  <a:ext uri="{FF2B5EF4-FFF2-40B4-BE49-F238E27FC236}">
                    <a16:creationId xmlns:a16="http://schemas.microsoft.com/office/drawing/2014/main" id="{65A14A95-1BED-734A-DF2C-661A8F187E6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01" t="9321" r="11689" b="9305"/>
              <a:stretch/>
            </p:blipFill>
            <p:spPr>
              <a:xfrm>
                <a:off x="-422275" y="3680829"/>
                <a:ext cx="738259" cy="735596"/>
              </a:xfrm>
              <a:prstGeom prst="ellipse">
                <a:avLst/>
              </a:prstGeom>
            </p:spPr>
          </p:pic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29FDF214-CFF2-8FA1-BBAD-C6D874963A69}"/>
              </a:ext>
            </a:extLst>
          </p:cNvPr>
          <p:cNvSpPr txBox="1"/>
          <p:nvPr/>
        </p:nvSpPr>
        <p:spPr>
          <a:xfrm>
            <a:off x="7472192" y="4137285"/>
            <a:ext cx="358488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Shift assessed via Ba</a:t>
            </a:r>
            <a:r>
              <a:rPr lang="en-US" baseline="30000" dirty="0"/>
              <a:t>+</a:t>
            </a:r>
            <a:r>
              <a:rPr lang="en-US" dirty="0"/>
              <a:t> clock</a:t>
            </a:r>
          </a:p>
          <a:p>
            <a:pPr marL="742950" lvl="1" indent="-285750">
              <a:buFont typeface="System Font Regular"/>
              <a:buChar char="–"/>
            </a:pPr>
            <a:r>
              <a:rPr lang="en-SG" sz="1400" dirty="0">
                <a:effectLst/>
              </a:rPr>
              <a:t>PRL, </a:t>
            </a:r>
            <a:r>
              <a:rPr lang="en-SG" sz="1400" b="1" dirty="0">
                <a:effectLst/>
              </a:rPr>
              <a:t>124</a:t>
            </a:r>
            <a:r>
              <a:rPr lang="en-SG" sz="1400" dirty="0">
                <a:effectLst/>
              </a:rPr>
              <a:t>, 19, 193001, 2020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Residual moment from g-factors and theory</a:t>
            </a:r>
          </a:p>
          <a:p>
            <a:pPr marL="742950" lvl="1" indent="-285750">
              <a:buFont typeface="System Font Regular"/>
              <a:buChar char="–"/>
            </a:pPr>
            <a:r>
              <a:rPr lang="en-US" sz="1400" dirty="0"/>
              <a:t>PRA, </a:t>
            </a:r>
            <a:r>
              <a:rPr lang="en-US" sz="1400" b="1" dirty="0"/>
              <a:t>102</a:t>
            </a:r>
            <a:r>
              <a:rPr lang="en-US" sz="1400" dirty="0"/>
              <a:t>, 5, 052834, 2020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4EC581E9-ED09-926B-4D30-9833F5D1772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81881" y="3455185"/>
            <a:ext cx="32385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791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Systematics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D11726-D771-DDE3-7BA5-0B3E749D32FF}"/>
              </a:ext>
            </a:extLst>
          </p:cNvPr>
          <p:cNvSpPr txBox="1"/>
          <p:nvPr/>
        </p:nvSpPr>
        <p:spPr>
          <a:xfrm>
            <a:off x="1046921" y="1510748"/>
            <a:ext cx="1705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Electromagnetic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36FAD3-9750-6DE4-2B2B-4F20675F3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757" y="2052388"/>
            <a:ext cx="419100" cy="2667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B65EED1-1B0D-C51C-AD5D-5540C59103A7}"/>
              </a:ext>
            </a:extLst>
          </p:cNvPr>
          <p:cNvSpPr txBox="1"/>
          <p:nvPr/>
        </p:nvSpPr>
        <p:spPr>
          <a:xfrm>
            <a:off x="1809382" y="2001072"/>
            <a:ext cx="3480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Dominated by the applied dc field.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721627-7D48-D1EA-9F3F-D0D56A2C22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5286" y="2530012"/>
            <a:ext cx="457200" cy="292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3881DE-126C-376C-6935-8ECC91D4FB5B}"/>
              </a:ext>
            </a:extLst>
          </p:cNvPr>
          <p:cNvSpPr txBox="1"/>
          <p:nvPr/>
        </p:nvSpPr>
        <p:spPr>
          <a:xfrm>
            <a:off x="1766650" y="2491396"/>
            <a:ext cx="361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Coupling to trap-induced rf currents.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B35A3B-539B-A412-58A4-4FE734EB8E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5757" y="3092938"/>
            <a:ext cx="368300" cy="177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64F190-5289-E7CF-E986-4E021E298483}"/>
              </a:ext>
            </a:extLst>
          </p:cNvPr>
          <p:cNvSpPr txBox="1"/>
          <p:nvPr/>
        </p:nvSpPr>
        <p:spPr>
          <a:xfrm>
            <a:off x="1766650" y="3017152"/>
            <a:ext cx="4057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Hyperfine mediated quadrupole moment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ABC52B6-3FF0-AE0E-2268-A5C0E43A97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5286" y="3522833"/>
            <a:ext cx="419100" cy="2667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4956EC5-1D76-0D3E-E2CD-0209A76E08BE}"/>
              </a:ext>
            </a:extLst>
          </p:cNvPr>
          <p:cNvSpPr txBox="1"/>
          <p:nvPr/>
        </p:nvSpPr>
        <p:spPr>
          <a:xfrm>
            <a:off x="1734900" y="3471517"/>
            <a:ext cx="3690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Micromotion, ac-Stark shift, BBR shift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06F5345-27C2-92E7-8495-17324B12572A}"/>
              </a:ext>
            </a:extLst>
          </p:cNvPr>
          <p:cNvGrpSpPr/>
          <p:nvPr/>
        </p:nvGrpSpPr>
        <p:grpSpPr>
          <a:xfrm>
            <a:off x="8028532" y="1345470"/>
            <a:ext cx="2034445" cy="3030515"/>
            <a:chOff x="7938591" y="3562060"/>
            <a:chExt cx="2034445" cy="3030515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D9FD283D-64EA-0328-1A82-D969DFAAA1F4}"/>
                </a:ext>
              </a:extLst>
            </p:cNvPr>
            <p:cNvSpPr/>
            <p:nvPr/>
          </p:nvSpPr>
          <p:spPr>
            <a:xfrm>
              <a:off x="7938591" y="3562060"/>
              <a:ext cx="2034445" cy="3030515"/>
            </a:xfrm>
            <a:prstGeom prst="roundRect">
              <a:avLst>
                <a:gd name="adj" fmla="val 6714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5400" cap="flat">
              <a:noFill/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FD5C3FF-D7E0-69E5-1B36-2ADB108AB2E8}"/>
                </a:ext>
              </a:extLst>
            </p:cNvPr>
            <p:cNvCxnSpPr/>
            <p:nvPr/>
          </p:nvCxnSpPr>
          <p:spPr>
            <a:xfrm>
              <a:off x="8606245" y="5821284"/>
              <a:ext cx="495458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3CE468F-F372-F077-5CC8-3DE363EA2D95}"/>
                </a:ext>
              </a:extLst>
            </p:cNvPr>
            <p:cNvCxnSpPr/>
            <p:nvPr/>
          </p:nvCxnSpPr>
          <p:spPr>
            <a:xfrm>
              <a:off x="8609925" y="3950312"/>
              <a:ext cx="495458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919D4DFE-6478-A0EA-E686-96F2546B882B}"/>
                </a:ext>
              </a:extLst>
            </p:cNvPr>
            <p:cNvCxnSpPr/>
            <p:nvPr/>
          </p:nvCxnSpPr>
          <p:spPr>
            <a:xfrm flipH="1" flipV="1">
              <a:off x="8877964" y="3982484"/>
              <a:ext cx="7051" cy="1791355"/>
            </a:xfrm>
            <a:prstGeom prst="straightConnector1">
              <a:avLst/>
            </a:prstGeom>
            <a:noFill/>
            <a:ln w="25400" cap="flat">
              <a:solidFill>
                <a:srgbClr val="990000"/>
              </a:solidFill>
              <a:prstDash val="solid"/>
              <a:bevel/>
              <a:headEnd type="arrow"/>
              <a:tailEnd type="arrow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AFF2241-4BEC-EC36-1C7A-9F657CF3AE0E}"/>
                </a:ext>
              </a:extLst>
            </p:cNvPr>
            <p:cNvSpPr txBox="1"/>
            <p:nvPr/>
          </p:nvSpPr>
          <p:spPr>
            <a:xfrm>
              <a:off x="8950213" y="4590165"/>
              <a:ext cx="44338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990000"/>
                  </a:solidFill>
                  <a:effectLst/>
                  <a:uFillTx/>
                  <a:latin typeface="Calibri"/>
                  <a:ea typeface="Calibri"/>
                  <a:cs typeface="Calibri"/>
                  <a:sym typeface="Calibri"/>
                </a:rPr>
                <a:t>804</a:t>
              </a:r>
            </a:p>
          </p:txBody>
        </p:sp>
        <p:pic>
          <p:nvPicPr>
            <p:cNvPr id="42" name="Picture 41" descr="latex-image-1.pdf">
              <a:extLst>
                <a:ext uri="{FF2B5EF4-FFF2-40B4-BE49-F238E27FC236}">
                  <a16:creationId xmlns:a16="http://schemas.microsoft.com/office/drawing/2014/main" id="{A178F6CC-6F2F-401B-99AB-729489175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1298" y="5741667"/>
              <a:ext cx="523609" cy="146385"/>
            </a:xfrm>
            <a:prstGeom prst="rect">
              <a:avLst/>
            </a:prstGeom>
          </p:spPr>
        </p:pic>
        <p:pic>
          <p:nvPicPr>
            <p:cNvPr id="43" name="Picture 42" descr="latex-image-1.pdf">
              <a:extLst>
                <a:ext uri="{FF2B5EF4-FFF2-40B4-BE49-F238E27FC236}">
                  <a16:creationId xmlns:a16="http://schemas.microsoft.com/office/drawing/2014/main" id="{F6A8C906-663B-588B-55F2-D025D13375C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724" y="5961307"/>
              <a:ext cx="540499" cy="146385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346928C9-380E-250C-B4F4-D47FF7672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209366" y="5715914"/>
              <a:ext cx="317500" cy="254000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52DA560A-28D0-FFB2-16D2-27CB9FB9A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181296" y="3862269"/>
              <a:ext cx="381000" cy="25400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9C81B6E2-5FF8-7E4A-F83B-9204FE8F2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179780" y="3870689"/>
              <a:ext cx="596900" cy="177800"/>
            </a:xfrm>
            <a:prstGeom prst="rect">
              <a:avLst/>
            </a:prstGeom>
          </p:spPr>
        </p:pic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7D356400-47F0-5D2B-21D8-F6BF318BD6CD}"/>
              </a:ext>
            </a:extLst>
          </p:cNvPr>
          <p:cNvSpPr txBox="1"/>
          <p:nvPr/>
        </p:nvSpPr>
        <p:spPr>
          <a:xfrm>
            <a:off x="6933295" y="4800171"/>
            <a:ext cx="43542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Micromotion via sideband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Probe stark shift suppressed via hyper-Ramsey</a:t>
            </a:r>
          </a:p>
        </p:txBody>
      </p:sp>
    </p:spTree>
    <p:extLst>
      <p:ext uri="{BB962C8B-B14F-4D97-AF65-F5344CB8AC3E}">
        <p14:creationId xmlns:p14="http://schemas.microsoft.com/office/powerpoint/2010/main" val="1477520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Systematics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A4B63F-B866-082D-F2F6-274F9EDC9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1389364"/>
            <a:ext cx="7772400" cy="40792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F75C21-BEB7-F70C-C835-2DD056F5D6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7050" y="5468636"/>
            <a:ext cx="3517900" cy="279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D4CCFA1-79A9-601E-839A-C18E593550A8}"/>
              </a:ext>
            </a:extLst>
          </p:cNvPr>
          <p:cNvSpPr/>
          <p:nvPr/>
        </p:nvSpPr>
        <p:spPr>
          <a:xfrm>
            <a:off x="6230369" y="3124961"/>
            <a:ext cx="404734" cy="23984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592F6F-8B1C-4CC8-739E-AA1E0E7970AC}"/>
              </a:ext>
            </a:extLst>
          </p:cNvPr>
          <p:cNvSpPr/>
          <p:nvPr/>
        </p:nvSpPr>
        <p:spPr>
          <a:xfrm>
            <a:off x="7692339" y="4390544"/>
            <a:ext cx="404734" cy="23984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A7AEF0-B395-4F0C-70F0-2CD887901B53}"/>
              </a:ext>
            </a:extLst>
          </p:cNvPr>
          <p:cNvSpPr/>
          <p:nvPr/>
        </p:nvSpPr>
        <p:spPr>
          <a:xfrm>
            <a:off x="5426765" y="2865241"/>
            <a:ext cx="2670308" cy="23984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492F3A-F583-095E-BD4D-F1CD73E636F3}"/>
              </a:ext>
            </a:extLst>
          </p:cNvPr>
          <p:cNvSpPr txBox="1"/>
          <p:nvPr/>
        </p:nvSpPr>
        <p:spPr>
          <a:xfrm>
            <a:off x="2849206" y="6068661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BBR shift: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75EAED4-B9D1-C598-0E36-10DA8FC13A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6119" y="5994000"/>
            <a:ext cx="45085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18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9F4D-B9E1-2F42-9A4B-08A2BD56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634" y="144000"/>
            <a:ext cx="7256508" cy="720000"/>
          </a:xfrm>
        </p:spPr>
        <p:txBody>
          <a:bodyPr>
            <a:normAutofit/>
          </a:bodyPr>
          <a:lstStyle/>
          <a:p>
            <a:r>
              <a:rPr lang="en-US" sz="4000" dirty="0"/>
              <a:t>So how accurate is a Lu</a:t>
            </a:r>
            <a:r>
              <a:rPr lang="en-US" sz="4000" baseline="30000" dirty="0"/>
              <a:t>+</a:t>
            </a:r>
            <a:r>
              <a:rPr lang="en-US" sz="4000" dirty="0"/>
              <a:t> clock?</a:t>
            </a:r>
          </a:p>
        </p:txBody>
      </p:sp>
      <p:pic>
        <p:nvPicPr>
          <p:cNvPr id="3" name="Picture 2" descr="CQT_Logo_RGB.png">
            <a:extLst>
              <a:ext uri="{FF2B5EF4-FFF2-40B4-BE49-F238E27FC236}">
                <a16:creationId xmlns:a16="http://schemas.microsoft.com/office/drawing/2014/main" id="{41A0F875-50C1-B440-8280-03A4DA79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3149714" cy="7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A4B63F-B866-082D-F2F6-274F9EDC9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1389364"/>
            <a:ext cx="7772400" cy="40792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688619-76AE-6EF8-D1A9-C09BB6FAD9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7050" y="5468636"/>
            <a:ext cx="3517900" cy="279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333241-26B9-57FB-1F3D-F8330B7BBB4A}"/>
              </a:ext>
            </a:extLst>
          </p:cNvPr>
          <p:cNvSpPr txBox="1"/>
          <p:nvPr/>
        </p:nvSpPr>
        <p:spPr>
          <a:xfrm>
            <a:off x="2849206" y="6068661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BBR shift: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C95918-05F6-EAA1-C036-D6691EC5DC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6119" y="5994000"/>
            <a:ext cx="45085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625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13075</TotalTime>
  <Words>735</Words>
  <Application>Microsoft Macintosh PowerPoint</Application>
  <PresentationFormat>Widescreen</PresentationFormat>
  <Paragraphs>196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Helvetica</vt:lpstr>
      <vt:lpstr>System Font Regular</vt:lpstr>
      <vt:lpstr>Times</vt:lpstr>
      <vt:lpstr>Times New Roman</vt:lpstr>
      <vt:lpstr>Wingdings</vt:lpstr>
      <vt:lpstr>Office Theme</vt:lpstr>
      <vt:lpstr>A 176Lu+ frequency reference</vt:lpstr>
      <vt:lpstr>Lutetium 176Lu+ :</vt:lpstr>
      <vt:lpstr>Hyperfine-averaging</vt:lpstr>
      <vt:lpstr>Systematics – Quadratic Zeeman</vt:lpstr>
      <vt:lpstr>Systematics – Quadratic Zeeman</vt:lpstr>
      <vt:lpstr>Systematics – Quadrupole</vt:lpstr>
      <vt:lpstr>Systematics</vt:lpstr>
      <vt:lpstr>Systematics</vt:lpstr>
      <vt:lpstr>So how accurate is a Lu+ clock?</vt:lpstr>
      <vt:lpstr>Segal’s Adage</vt:lpstr>
      <vt:lpstr>Stability</vt:lpstr>
      <vt:lpstr>Multiple ions?</vt:lpstr>
      <vt:lpstr>Multiple ions</vt:lpstr>
      <vt:lpstr>Multiple ions</vt:lpstr>
      <vt:lpstr>Stability</vt:lpstr>
      <vt:lpstr>Stability</vt:lpstr>
      <vt:lpstr>Verifying clock performance.</vt:lpstr>
      <vt:lpstr>A local frequency reference</vt:lpstr>
      <vt:lpstr>A local frequency reference</vt:lpstr>
      <vt:lpstr>What lutetium has to offer…</vt:lpstr>
      <vt:lpstr>The group</vt:lpstr>
      <vt:lpstr>Multiple ions</vt:lpstr>
      <vt:lpstr>Correlation spectroscopy</vt:lpstr>
      <vt:lpstr>Hyper-Ramsey Suppression</vt:lpstr>
      <vt:lpstr>Segal’s Adage</vt:lpstr>
      <vt:lpstr>Segal’s Adage</vt:lpstr>
      <vt:lpstr>The BACON Collaboration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Murray Barrett</dc:creator>
  <cp:lastModifiedBy>Barrett, Murray Douglas</cp:lastModifiedBy>
  <cp:revision>175</cp:revision>
  <dcterms:created xsi:type="dcterms:W3CDTF">2020-01-12T03:05:08Z</dcterms:created>
  <dcterms:modified xsi:type="dcterms:W3CDTF">2023-10-16T02:20:08Z</dcterms:modified>
</cp:coreProperties>
</file>