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851" r:id="rId1"/>
    <p:sldMasterId id="2147484863" r:id="rId2"/>
  </p:sldMasterIdLst>
  <p:notesMasterIdLst>
    <p:notesMasterId r:id="rId27"/>
  </p:notesMasterIdLst>
  <p:handoutMasterIdLst>
    <p:handoutMasterId r:id="rId28"/>
  </p:handoutMasterIdLst>
  <p:sldIdLst>
    <p:sldId id="302" r:id="rId3"/>
    <p:sldId id="576" r:id="rId4"/>
    <p:sldId id="593" r:id="rId5"/>
    <p:sldId id="617" r:id="rId6"/>
    <p:sldId id="612" r:id="rId7"/>
    <p:sldId id="625" r:id="rId8"/>
    <p:sldId id="624" r:id="rId9"/>
    <p:sldId id="627" r:id="rId10"/>
    <p:sldId id="629" r:id="rId11"/>
    <p:sldId id="655" r:id="rId12"/>
    <p:sldId id="264" r:id="rId13"/>
    <p:sldId id="631" r:id="rId14"/>
    <p:sldId id="639" r:id="rId15"/>
    <p:sldId id="656" r:id="rId16"/>
    <p:sldId id="645" r:id="rId17"/>
    <p:sldId id="641" r:id="rId18"/>
    <p:sldId id="637" r:id="rId19"/>
    <p:sldId id="657" r:id="rId20"/>
    <p:sldId id="266" r:id="rId21"/>
    <p:sldId id="263" r:id="rId22"/>
    <p:sldId id="660" r:id="rId23"/>
    <p:sldId id="659" r:id="rId24"/>
    <p:sldId id="582" r:id="rId25"/>
    <p:sldId id="658" r:id="rId26"/>
  </p:sldIdLst>
  <p:sldSz cx="9144000" cy="6858000" type="screen4x3"/>
  <p:notesSz cx="7099300" cy="10234613"/>
  <p:defaultTextStyle>
    <a:defPPr>
      <a:defRPr lang="en-GB"/>
    </a:defPPr>
    <a:lvl1pPr algn="l" rtl="0" fontAlgn="base">
      <a:spcBef>
        <a:spcPct val="0"/>
      </a:spcBef>
      <a:spcAft>
        <a:spcPct val="0"/>
      </a:spcAft>
      <a:defRPr sz="2400" kern="1200">
        <a:solidFill>
          <a:schemeClr val="tx1"/>
        </a:solidFill>
        <a:latin typeface="Arial"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itchFamily="34" charset="0"/>
        <a:ea typeface="ヒラギノ角ゴ Pro W3" pitchFamily="-84" charset="-128"/>
        <a:cs typeface="+mn-cs"/>
      </a:defRPr>
    </a:lvl9pPr>
  </p:defaultTextStyle>
  <p:extLs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urt Gibble" initials="K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EFFB"/>
    <a:srgbClr val="EFC5F2"/>
    <a:srgbClr val="777777"/>
    <a:srgbClr val="4D4D4D"/>
    <a:srgbClr val="000000"/>
    <a:srgbClr val="FFCC99"/>
    <a:srgbClr val="FB0597"/>
    <a:srgbClr val="B8B8B8"/>
    <a:srgbClr val="FFCC6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509706-DC74-4843-A2D4-59DB80D76B01}" v="22" dt="2023-10-18T06:05:25.8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85" autoAdjust="0"/>
    <p:restoredTop sz="88243" autoAdjust="0"/>
  </p:normalViewPr>
  <p:slideViewPr>
    <p:cSldViewPr showGuides="1">
      <p:cViewPr varScale="1">
        <p:scale>
          <a:sx n="83" d="100"/>
          <a:sy n="83" d="100"/>
        </p:scale>
        <p:origin x="1651" y="72"/>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10" d="100"/>
        <a:sy n="110" d="100"/>
      </p:scale>
      <p:origin x="0" y="-4050"/>
    </p:cViewPr>
  </p:sorterViewPr>
  <p:notesViewPr>
    <p:cSldViewPr showGuides="1">
      <p:cViewPr varScale="1">
        <p:scale>
          <a:sx n="86" d="100"/>
          <a:sy n="86" d="100"/>
        </p:scale>
        <p:origin x="-2418" y="-96"/>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zysztof Szymaniec" userId="962e3a61-5180-4e63-8113-4a103e8c7fdd" providerId="ADAL" clId="{6FE22B91-0284-48A6-825A-3F5C702F5EF6}"/>
    <pc:docChg chg="custSel delSld modSld">
      <pc:chgData name="Krzysztof Szymaniec" userId="962e3a61-5180-4e63-8113-4a103e8c7fdd" providerId="ADAL" clId="{6FE22B91-0284-48A6-825A-3F5C702F5EF6}" dt="2023-10-11T15:47:43.757" v="103" actId="948"/>
      <pc:docMkLst>
        <pc:docMk/>
      </pc:docMkLst>
      <pc:sldChg chg="modSp modAnim">
        <pc:chgData name="Krzysztof Szymaniec" userId="962e3a61-5180-4e63-8113-4a103e8c7fdd" providerId="ADAL" clId="{6FE22B91-0284-48A6-825A-3F5C702F5EF6}" dt="2023-10-11T15:44:24.366" v="101" actId="20578"/>
        <pc:sldMkLst>
          <pc:docMk/>
          <pc:sldMk cId="2177384037" sldId="266"/>
        </pc:sldMkLst>
        <pc:spChg chg="mod">
          <ac:chgData name="Krzysztof Szymaniec" userId="962e3a61-5180-4e63-8113-4a103e8c7fdd" providerId="ADAL" clId="{6FE22B91-0284-48A6-825A-3F5C702F5EF6}" dt="2023-10-11T15:44:03.933" v="100" actId="20578"/>
          <ac:spMkLst>
            <pc:docMk/>
            <pc:sldMk cId="2177384037" sldId="266"/>
            <ac:spMk id="5" creationId="{22CC8B76-5872-6255-E821-5F1D4C236E4B}"/>
          </ac:spMkLst>
        </pc:spChg>
      </pc:sldChg>
      <pc:sldChg chg="modSp mod">
        <pc:chgData name="Krzysztof Szymaniec" userId="962e3a61-5180-4e63-8113-4a103e8c7fdd" providerId="ADAL" clId="{6FE22B91-0284-48A6-825A-3F5C702F5EF6}" dt="2023-10-11T15:37:40.325" v="97" actId="313"/>
        <pc:sldMkLst>
          <pc:docMk/>
          <pc:sldMk cId="4241285383" sldId="582"/>
        </pc:sldMkLst>
        <pc:spChg chg="mod">
          <ac:chgData name="Krzysztof Szymaniec" userId="962e3a61-5180-4e63-8113-4a103e8c7fdd" providerId="ADAL" clId="{6FE22B91-0284-48A6-825A-3F5C702F5EF6}" dt="2023-10-11T15:37:40.325" v="97" actId="313"/>
          <ac:spMkLst>
            <pc:docMk/>
            <pc:sldMk cId="4241285383" sldId="582"/>
            <ac:spMk id="8" creationId="{00000000-0000-0000-0000-000000000000}"/>
          </ac:spMkLst>
        </pc:spChg>
      </pc:sldChg>
      <pc:sldChg chg="del">
        <pc:chgData name="Krzysztof Szymaniec" userId="962e3a61-5180-4e63-8113-4a103e8c7fdd" providerId="ADAL" clId="{6FE22B91-0284-48A6-825A-3F5C702F5EF6}" dt="2023-10-11T12:09:01.084" v="32" actId="47"/>
        <pc:sldMkLst>
          <pc:docMk/>
          <pc:sldMk cId="3768511977" sldId="606"/>
        </pc:sldMkLst>
      </pc:sldChg>
      <pc:sldChg chg="addSp modSp modAnim">
        <pc:chgData name="Krzysztof Szymaniec" userId="962e3a61-5180-4e63-8113-4a103e8c7fdd" providerId="ADAL" clId="{6FE22B91-0284-48A6-825A-3F5C702F5EF6}" dt="2023-10-11T12:07:27.205" v="20"/>
        <pc:sldMkLst>
          <pc:docMk/>
          <pc:sldMk cId="3791566356" sldId="624"/>
        </pc:sldMkLst>
        <pc:spChg chg="add mod">
          <ac:chgData name="Krzysztof Szymaniec" userId="962e3a61-5180-4e63-8113-4a103e8c7fdd" providerId="ADAL" clId="{6FE22B91-0284-48A6-825A-3F5C702F5EF6}" dt="2023-10-11T12:07:27.205" v="20"/>
          <ac:spMkLst>
            <pc:docMk/>
            <pc:sldMk cId="3791566356" sldId="624"/>
            <ac:spMk id="2" creationId="{80B6091D-BD52-8E0E-372A-88080D4B4AA6}"/>
          </ac:spMkLst>
        </pc:spChg>
        <pc:picChg chg="mod">
          <ac:chgData name="Krzysztof Szymaniec" userId="962e3a61-5180-4e63-8113-4a103e8c7fdd" providerId="ADAL" clId="{6FE22B91-0284-48A6-825A-3F5C702F5EF6}" dt="2023-10-11T12:05:29.646" v="14" actId="1036"/>
          <ac:picMkLst>
            <pc:docMk/>
            <pc:sldMk cId="3791566356" sldId="624"/>
            <ac:picMk id="21" creationId="{6EBFD731-4A7E-2B57-12B0-61CC3FDCD3C7}"/>
          </ac:picMkLst>
        </pc:picChg>
      </pc:sldChg>
      <pc:sldChg chg="addSp modSp mod modAnim">
        <pc:chgData name="Krzysztof Szymaniec" userId="962e3a61-5180-4e63-8113-4a103e8c7fdd" providerId="ADAL" clId="{6FE22B91-0284-48A6-825A-3F5C702F5EF6}" dt="2023-10-11T14:37:42.783" v="45" actId="1038"/>
        <pc:sldMkLst>
          <pc:docMk/>
          <pc:sldMk cId="2127111674" sldId="627"/>
        </pc:sldMkLst>
        <pc:picChg chg="add mod">
          <ac:chgData name="Krzysztof Szymaniec" userId="962e3a61-5180-4e63-8113-4a103e8c7fdd" providerId="ADAL" clId="{6FE22B91-0284-48A6-825A-3F5C702F5EF6}" dt="2023-10-11T14:37:42.783" v="45" actId="1038"/>
          <ac:picMkLst>
            <pc:docMk/>
            <pc:sldMk cId="2127111674" sldId="627"/>
            <ac:picMk id="2" creationId="{5A96B3F6-25D8-A7C8-C632-67E1FF256866}"/>
          </ac:picMkLst>
        </pc:picChg>
        <pc:picChg chg="mod">
          <ac:chgData name="Krzysztof Szymaniec" userId="962e3a61-5180-4e63-8113-4a103e8c7fdd" providerId="ADAL" clId="{6FE22B91-0284-48A6-825A-3F5C702F5EF6}" dt="2023-10-11T12:04:35.310" v="2" actId="1076"/>
          <ac:picMkLst>
            <pc:docMk/>
            <pc:sldMk cId="2127111674" sldId="627"/>
            <ac:picMk id="3" creationId="{6119FD8A-2C07-75BC-B3C4-F639F5ACBDA3}"/>
          </ac:picMkLst>
        </pc:picChg>
      </pc:sldChg>
      <pc:sldChg chg="del">
        <pc:chgData name="Krzysztof Szymaniec" userId="962e3a61-5180-4e63-8113-4a103e8c7fdd" providerId="ADAL" clId="{6FE22B91-0284-48A6-825A-3F5C702F5EF6}" dt="2023-10-11T12:03:35.303" v="1" actId="47"/>
        <pc:sldMkLst>
          <pc:docMk/>
          <pc:sldMk cId="3821026906" sldId="632"/>
        </pc:sldMkLst>
      </pc:sldChg>
      <pc:sldChg chg="del">
        <pc:chgData name="Krzysztof Szymaniec" userId="962e3a61-5180-4e63-8113-4a103e8c7fdd" providerId="ADAL" clId="{6FE22B91-0284-48A6-825A-3F5C702F5EF6}" dt="2023-10-11T12:10:47.877" v="33" actId="47"/>
        <pc:sldMkLst>
          <pc:docMk/>
          <pc:sldMk cId="3305314196" sldId="649"/>
        </pc:sldMkLst>
      </pc:sldChg>
      <pc:sldChg chg="del">
        <pc:chgData name="Krzysztof Szymaniec" userId="962e3a61-5180-4e63-8113-4a103e8c7fdd" providerId="ADAL" clId="{6FE22B91-0284-48A6-825A-3F5C702F5EF6}" dt="2023-10-11T12:02:39.394" v="0" actId="47"/>
        <pc:sldMkLst>
          <pc:docMk/>
          <pc:sldMk cId="441140839" sldId="653"/>
        </pc:sldMkLst>
      </pc:sldChg>
      <pc:sldChg chg="modSp mod">
        <pc:chgData name="Krzysztof Szymaniec" userId="962e3a61-5180-4e63-8113-4a103e8c7fdd" providerId="ADAL" clId="{6FE22B91-0284-48A6-825A-3F5C702F5EF6}" dt="2023-10-11T15:47:43.757" v="103" actId="948"/>
        <pc:sldMkLst>
          <pc:docMk/>
          <pc:sldMk cId="2425149136" sldId="658"/>
        </pc:sldMkLst>
        <pc:spChg chg="mod">
          <ac:chgData name="Krzysztof Szymaniec" userId="962e3a61-5180-4e63-8113-4a103e8c7fdd" providerId="ADAL" clId="{6FE22B91-0284-48A6-825A-3F5C702F5EF6}" dt="2023-10-11T15:47:43.757" v="103" actId="948"/>
          <ac:spMkLst>
            <pc:docMk/>
            <pc:sldMk cId="2425149136" sldId="658"/>
            <ac:spMk id="2" creationId="{72667563-C2A3-653C-870A-CD6B97C3D4B8}"/>
          </ac:spMkLst>
        </pc:spChg>
      </pc:sldChg>
      <pc:sldChg chg="modAnim">
        <pc:chgData name="Krzysztof Szymaniec" userId="962e3a61-5180-4e63-8113-4a103e8c7fdd" providerId="ADAL" clId="{6FE22B91-0284-48A6-825A-3F5C702F5EF6}" dt="2023-10-11T12:12:05.157" v="35"/>
        <pc:sldMkLst>
          <pc:docMk/>
          <pc:sldMk cId="2841867333" sldId="659"/>
        </pc:sldMkLst>
      </pc:sldChg>
    </pc:docChg>
  </pc:docChgLst>
  <pc:docChgLst>
    <pc:chgData name="Krzysztof Szymaniec" userId="962e3a61-5180-4e63-8113-4a103e8c7fdd" providerId="ADAL" clId="{C16AEBA5-8140-41FE-A625-CF6870BDB30C}"/>
    <pc:docChg chg="undo custSel modSld sldOrd">
      <pc:chgData name="Krzysztof Szymaniec" userId="962e3a61-5180-4e63-8113-4a103e8c7fdd" providerId="ADAL" clId="{C16AEBA5-8140-41FE-A625-CF6870BDB30C}" dt="2023-10-12T09:04:18.656" v="65" actId="20577"/>
      <pc:docMkLst>
        <pc:docMk/>
      </pc:docMkLst>
      <pc:sldChg chg="modSp mod">
        <pc:chgData name="Krzysztof Szymaniec" userId="962e3a61-5180-4e63-8113-4a103e8c7fdd" providerId="ADAL" clId="{C16AEBA5-8140-41FE-A625-CF6870BDB30C}" dt="2023-10-12T09:01:04.086" v="56" actId="20577"/>
        <pc:sldMkLst>
          <pc:docMk/>
          <pc:sldMk cId="4241285383" sldId="582"/>
        </pc:sldMkLst>
        <pc:spChg chg="mod">
          <ac:chgData name="Krzysztof Szymaniec" userId="962e3a61-5180-4e63-8113-4a103e8c7fdd" providerId="ADAL" clId="{C16AEBA5-8140-41FE-A625-CF6870BDB30C}" dt="2023-10-12T09:01:04.086" v="56" actId="20577"/>
          <ac:spMkLst>
            <pc:docMk/>
            <pc:sldMk cId="4241285383" sldId="582"/>
            <ac:spMk id="8" creationId="{00000000-0000-0000-0000-000000000000}"/>
          </ac:spMkLst>
        </pc:spChg>
      </pc:sldChg>
      <pc:sldChg chg="ord">
        <pc:chgData name="Krzysztof Szymaniec" userId="962e3a61-5180-4e63-8113-4a103e8c7fdd" providerId="ADAL" clId="{C16AEBA5-8140-41FE-A625-CF6870BDB30C}" dt="2023-10-12T09:01:46.029" v="58"/>
        <pc:sldMkLst>
          <pc:docMk/>
          <pc:sldMk cId="334913045" sldId="657"/>
        </pc:sldMkLst>
      </pc:sldChg>
      <pc:sldChg chg="modSp mod">
        <pc:chgData name="Krzysztof Szymaniec" userId="962e3a61-5180-4e63-8113-4a103e8c7fdd" providerId="ADAL" clId="{C16AEBA5-8140-41FE-A625-CF6870BDB30C}" dt="2023-10-12T09:04:18.656" v="65" actId="20577"/>
        <pc:sldMkLst>
          <pc:docMk/>
          <pc:sldMk cId="2425149136" sldId="658"/>
        </pc:sldMkLst>
        <pc:spChg chg="mod">
          <ac:chgData name="Krzysztof Szymaniec" userId="962e3a61-5180-4e63-8113-4a103e8c7fdd" providerId="ADAL" clId="{C16AEBA5-8140-41FE-A625-CF6870BDB30C}" dt="2023-10-12T09:04:18.656" v="65" actId="20577"/>
          <ac:spMkLst>
            <pc:docMk/>
            <pc:sldMk cId="2425149136" sldId="658"/>
            <ac:spMk id="2" creationId="{72667563-C2A3-653C-870A-CD6B97C3D4B8}"/>
          </ac:spMkLst>
        </pc:spChg>
      </pc:sldChg>
    </pc:docChg>
  </pc:docChgLst>
  <pc:docChgLst>
    <pc:chgData name="Krzysztof Szymaniec" userId="962e3a61-5180-4e63-8113-4a103e8c7fdd" providerId="ADAL" clId="{61509706-DC74-4843-A2D4-59DB80D76B01}"/>
    <pc:docChg chg="custSel modSld">
      <pc:chgData name="Krzysztof Szymaniec" userId="962e3a61-5180-4e63-8113-4a103e8c7fdd" providerId="ADAL" clId="{61509706-DC74-4843-A2D4-59DB80D76B01}" dt="2023-10-18T06:05:25.835" v="152"/>
      <pc:docMkLst>
        <pc:docMk/>
      </pc:docMkLst>
      <pc:sldChg chg="delSp mod modAnim">
        <pc:chgData name="Krzysztof Szymaniec" userId="962e3a61-5180-4e63-8113-4a103e8c7fdd" providerId="ADAL" clId="{61509706-DC74-4843-A2D4-59DB80D76B01}" dt="2023-10-15T01:05:52.480" v="4" actId="478"/>
        <pc:sldMkLst>
          <pc:docMk/>
          <pc:sldMk cId="2177384037" sldId="266"/>
        </pc:sldMkLst>
        <pc:spChg chg="del">
          <ac:chgData name="Krzysztof Szymaniec" userId="962e3a61-5180-4e63-8113-4a103e8c7fdd" providerId="ADAL" clId="{61509706-DC74-4843-A2D4-59DB80D76B01}" dt="2023-10-15T01:05:52.480" v="4" actId="478"/>
          <ac:spMkLst>
            <pc:docMk/>
            <pc:sldMk cId="2177384037" sldId="266"/>
            <ac:spMk id="6" creationId="{21A501FE-D6DF-D2E7-A6CD-EF1442A60B87}"/>
          </ac:spMkLst>
        </pc:spChg>
      </pc:sldChg>
      <pc:sldChg chg="modSp mod modAnim">
        <pc:chgData name="Krzysztof Szymaniec" userId="962e3a61-5180-4e63-8113-4a103e8c7fdd" providerId="ADAL" clId="{61509706-DC74-4843-A2D4-59DB80D76B01}" dt="2023-10-15T02:46:09.491" v="107"/>
        <pc:sldMkLst>
          <pc:docMk/>
          <pc:sldMk cId="539736817" sldId="593"/>
        </pc:sldMkLst>
        <pc:spChg chg="mod">
          <ac:chgData name="Krzysztof Szymaniec" userId="962e3a61-5180-4e63-8113-4a103e8c7fdd" providerId="ADAL" clId="{61509706-DC74-4843-A2D4-59DB80D76B01}" dt="2023-10-15T02:45:15.835" v="106" actId="1035"/>
          <ac:spMkLst>
            <pc:docMk/>
            <pc:sldMk cId="539736817" sldId="593"/>
            <ac:spMk id="72" creationId="{1F4553F2-4405-370C-E7B6-CE2E600022FC}"/>
          </ac:spMkLst>
        </pc:spChg>
        <pc:picChg chg="mod">
          <ac:chgData name="Krzysztof Szymaniec" userId="962e3a61-5180-4e63-8113-4a103e8c7fdd" providerId="ADAL" clId="{61509706-DC74-4843-A2D4-59DB80D76B01}" dt="2023-10-15T02:44:32.637" v="100" actId="1035"/>
          <ac:picMkLst>
            <pc:docMk/>
            <pc:sldMk cId="539736817" sldId="593"/>
            <ac:picMk id="18" creationId="{394E5BA6-B92B-4DEB-D774-CBE84EDE2475}"/>
          </ac:picMkLst>
        </pc:picChg>
        <pc:picChg chg="mod">
          <ac:chgData name="Krzysztof Szymaniec" userId="962e3a61-5180-4e63-8113-4a103e8c7fdd" providerId="ADAL" clId="{61509706-DC74-4843-A2D4-59DB80D76B01}" dt="2023-10-15T02:44:25.894" v="96" actId="1038"/>
          <ac:picMkLst>
            <pc:docMk/>
            <pc:sldMk cId="539736817" sldId="593"/>
            <ac:picMk id="71" creationId="{E9F43D87-4C95-4BBB-BBDC-F606319A519A}"/>
          </ac:picMkLst>
        </pc:picChg>
      </pc:sldChg>
      <pc:sldChg chg="modSp mod">
        <pc:chgData name="Krzysztof Szymaniec" userId="962e3a61-5180-4e63-8113-4a103e8c7fdd" providerId="ADAL" clId="{61509706-DC74-4843-A2D4-59DB80D76B01}" dt="2023-10-17T11:17:34.679" v="138" actId="20577"/>
        <pc:sldMkLst>
          <pc:docMk/>
          <pc:sldMk cId="613688016" sldId="631"/>
        </pc:sldMkLst>
        <pc:graphicFrameChg chg="modGraphic">
          <ac:chgData name="Krzysztof Szymaniec" userId="962e3a61-5180-4e63-8113-4a103e8c7fdd" providerId="ADAL" clId="{61509706-DC74-4843-A2D4-59DB80D76B01}" dt="2023-10-17T11:17:34.679" v="138" actId="20577"/>
          <ac:graphicFrameMkLst>
            <pc:docMk/>
            <pc:sldMk cId="613688016" sldId="631"/>
            <ac:graphicFrameMk id="7" creationId="{00000000-0000-0000-0000-000000000000}"/>
          </ac:graphicFrameMkLst>
        </pc:graphicFrameChg>
      </pc:sldChg>
      <pc:sldChg chg="modSp mod">
        <pc:chgData name="Krzysztof Szymaniec" userId="962e3a61-5180-4e63-8113-4a103e8c7fdd" providerId="ADAL" clId="{61509706-DC74-4843-A2D4-59DB80D76B01}" dt="2023-10-18T06:05:25.835" v="152"/>
        <pc:sldMkLst>
          <pc:docMk/>
          <pc:sldMk cId="3318416200" sldId="655"/>
        </pc:sldMkLst>
        <pc:spChg chg="mod">
          <ac:chgData name="Krzysztof Szymaniec" userId="962e3a61-5180-4e63-8113-4a103e8c7fdd" providerId="ADAL" clId="{61509706-DC74-4843-A2D4-59DB80D76B01}" dt="2023-10-18T06:05:25.835" v="152"/>
          <ac:spMkLst>
            <pc:docMk/>
            <pc:sldMk cId="3318416200" sldId="655"/>
            <ac:spMk id="6" creationId="{D27A241F-E837-A87A-D3FA-E78A17DA142A}"/>
          </ac:spMkLst>
        </pc:spChg>
      </pc:sldChg>
      <pc:sldChg chg="modSp mod modAnim">
        <pc:chgData name="Krzysztof Szymaniec" userId="962e3a61-5180-4e63-8113-4a103e8c7fdd" providerId="ADAL" clId="{61509706-DC74-4843-A2D4-59DB80D76B01}" dt="2023-10-15T01:11:00.977" v="79"/>
        <pc:sldMkLst>
          <pc:docMk/>
          <pc:sldMk cId="2841867333" sldId="659"/>
        </pc:sldMkLst>
        <pc:spChg chg="mod">
          <ac:chgData name="Krzysztof Szymaniec" userId="962e3a61-5180-4e63-8113-4a103e8c7fdd" providerId="ADAL" clId="{61509706-DC74-4843-A2D4-59DB80D76B01}" dt="2023-10-15T01:10:38.203" v="75" actId="1035"/>
          <ac:spMkLst>
            <pc:docMk/>
            <pc:sldMk cId="2841867333" sldId="659"/>
            <ac:spMk id="16" creationId="{E887260B-0D6A-9C3F-6351-6C1E1F5D6E87}"/>
          </ac:spMkLst>
        </pc:spChg>
        <pc:picChg chg="mod">
          <ac:chgData name="Krzysztof Szymaniec" userId="962e3a61-5180-4e63-8113-4a103e8c7fdd" providerId="ADAL" clId="{61509706-DC74-4843-A2D4-59DB80D76B01}" dt="2023-10-15T01:10:46.269" v="77" actId="1035"/>
          <ac:picMkLst>
            <pc:docMk/>
            <pc:sldMk cId="2841867333" sldId="659"/>
            <ac:picMk id="6" creationId="{373E5449-FDD3-69AD-58B6-A2D78AD6A61A}"/>
          </ac:picMkLst>
        </pc:picChg>
        <pc:picChg chg="mod">
          <ac:chgData name="Krzysztof Szymaniec" userId="962e3a61-5180-4e63-8113-4a103e8c7fdd" providerId="ADAL" clId="{61509706-DC74-4843-A2D4-59DB80D76B01}" dt="2023-10-15T01:10:48.512" v="78" actId="1076"/>
          <ac:picMkLst>
            <pc:docMk/>
            <pc:sldMk cId="2841867333" sldId="659"/>
            <ac:picMk id="8" creationId="{84D92976-8C94-5CC7-6C13-715A021D8240}"/>
          </ac:picMkLst>
        </pc:picChg>
      </pc:sldChg>
      <pc:sldChg chg="modSp mod">
        <pc:chgData name="Krzysztof Szymaniec" userId="962e3a61-5180-4e63-8113-4a103e8c7fdd" providerId="ADAL" clId="{61509706-DC74-4843-A2D4-59DB80D76B01}" dt="2023-10-17T12:01:09.368" v="150" actId="1036"/>
        <pc:sldMkLst>
          <pc:docMk/>
          <pc:sldMk cId="384914515" sldId="660"/>
        </pc:sldMkLst>
        <pc:spChg chg="mod">
          <ac:chgData name="Krzysztof Szymaniec" userId="962e3a61-5180-4e63-8113-4a103e8c7fdd" providerId="ADAL" clId="{61509706-DC74-4843-A2D4-59DB80D76B01}" dt="2023-10-17T12:01:09.368" v="150" actId="1036"/>
          <ac:spMkLst>
            <pc:docMk/>
            <pc:sldMk cId="384914515" sldId="660"/>
            <ac:spMk id="13" creationId="{3566A86C-3221-9B60-C0AC-EFFCC374DBCC}"/>
          </ac:spMkLst>
        </pc:spChg>
        <pc:picChg chg="mod">
          <ac:chgData name="Krzysztof Szymaniec" userId="962e3a61-5180-4e63-8113-4a103e8c7fdd" providerId="ADAL" clId="{61509706-DC74-4843-A2D4-59DB80D76B01}" dt="2023-10-17T12:00:44.521" v="140" actId="1076"/>
          <ac:picMkLst>
            <pc:docMk/>
            <pc:sldMk cId="384914515" sldId="660"/>
            <ac:picMk id="5" creationId="{3EA24BF9-9DC4-86B8-71A3-D7E51402D44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bwMode="auto">
          <a:xfrm>
            <a:off x="2" y="1"/>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68" tIns="47335" rIns="94668" bIns="47335" numCol="1" anchor="t" anchorCtr="0" compatLnSpc="1">
            <a:prstTxWarp prst="textNoShape">
              <a:avLst/>
            </a:prstTxWarp>
          </a:bodyPr>
          <a:lstStyle>
            <a:lvl1pPr eaLnBrk="0" hangingPunct="0">
              <a:spcBef>
                <a:spcPct val="50000"/>
              </a:spcBef>
              <a:defRPr sz="1300" u="sng">
                <a:solidFill>
                  <a:srgbClr val="0789FF"/>
                </a:solidFill>
                <a:latin typeface="Arial" pitchFamily="34" charset="0"/>
                <a:ea typeface="ＭＳ Ｐゴシック" charset="-128"/>
                <a:cs typeface="+mn-cs"/>
              </a:defRPr>
            </a:lvl1pPr>
          </a:lstStyle>
          <a:p>
            <a:pPr>
              <a:defRPr/>
            </a:pPr>
            <a:endParaRPr lang="en-GB"/>
          </a:p>
        </p:txBody>
      </p:sp>
      <p:sp>
        <p:nvSpPr>
          <p:cNvPr id="93187" name="Rectangle 3"/>
          <p:cNvSpPr>
            <a:spLocks noGrp="1" noChangeArrowheads="1"/>
          </p:cNvSpPr>
          <p:nvPr>
            <p:ph type="dt" sz="quarter" idx="1"/>
          </p:nvPr>
        </p:nvSpPr>
        <p:spPr bwMode="auto">
          <a:xfrm>
            <a:off x="4022726" y="1"/>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68" tIns="47335" rIns="94668" bIns="47335" numCol="1" anchor="t" anchorCtr="0" compatLnSpc="1">
            <a:prstTxWarp prst="textNoShape">
              <a:avLst/>
            </a:prstTxWarp>
          </a:bodyPr>
          <a:lstStyle>
            <a:lvl1pPr algn="r" eaLnBrk="0" hangingPunct="0">
              <a:spcBef>
                <a:spcPct val="50000"/>
              </a:spcBef>
              <a:defRPr sz="1300" u="sng">
                <a:solidFill>
                  <a:srgbClr val="0789FF"/>
                </a:solidFill>
                <a:latin typeface="Arial" pitchFamily="34" charset="0"/>
                <a:ea typeface="ＭＳ Ｐゴシック" charset="-128"/>
                <a:cs typeface="+mn-cs"/>
              </a:defRPr>
            </a:lvl1pPr>
          </a:lstStyle>
          <a:p>
            <a:pPr>
              <a:defRPr/>
            </a:pPr>
            <a:endParaRPr lang="en-GB"/>
          </a:p>
        </p:txBody>
      </p:sp>
      <p:sp>
        <p:nvSpPr>
          <p:cNvPr id="93188" name="Rectangle 4"/>
          <p:cNvSpPr>
            <a:spLocks noGrp="1" noChangeArrowheads="1"/>
          </p:cNvSpPr>
          <p:nvPr>
            <p:ph type="ftr" sz="quarter" idx="2"/>
          </p:nvPr>
        </p:nvSpPr>
        <p:spPr bwMode="auto">
          <a:xfrm>
            <a:off x="2" y="9721852"/>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68" tIns="47335" rIns="94668" bIns="47335" numCol="1" anchor="b" anchorCtr="0" compatLnSpc="1">
            <a:prstTxWarp prst="textNoShape">
              <a:avLst/>
            </a:prstTxWarp>
          </a:bodyPr>
          <a:lstStyle>
            <a:lvl1pPr eaLnBrk="0" hangingPunct="0">
              <a:spcBef>
                <a:spcPct val="50000"/>
              </a:spcBef>
              <a:defRPr sz="1300" u="sng">
                <a:solidFill>
                  <a:srgbClr val="0789FF"/>
                </a:solidFill>
                <a:latin typeface="Arial" pitchFamily="34" charset="0"/>
                <a:ea typeface="ＭＳ Ｐゴシック" charset="-128"/>
                <a:cs typeface="+mn-cs"/>
              </a:defRPr>
            </a:lvl1pPr>
          </a:lstStyle>
          <a:p>
            <a:pPr>
              <a:defRPr/>
            </a:pPr>
            <a:endParaRPr lang="en-GB"/>
          </a:p>
        </p:txBody>
      </p:sp>
      <p:sp>
        <p:nvSpPr>
          <p:cNvPr id="93189" name="Rectangle 5"/>
          <p:cNvSpPr>
            <a:spLocks noGrp="1" noChangeArrowheads="1"/>
          </p:cNvSpPr>
          <p:nvPr>
            <p:ph type="sldNum" sz="quarter" idx="3"/>
          </p:nvPr>
        </p:nvSpPr>
        <p:spPr bwMode="auto">
          <a:xfrm>
            <a:off x="4022726" y="9721852"/>
            <a:ext cx="30765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68" tIns="47335" rIns="94668" bIns="47335" numCol="1" anchor="b" anchorCtr="0" compatLnSpc="1">
            <a:prstTxWarp prst="textNoShape">
              <a:avLst/>
            </a:prstTxWarp>
          </a:bodyPr>
          <a:lstStyle>
            <a:lvl1pPr algn="r" eaLnBrk="0" hangingPunct="0">
              <a:spcBef>
                <a:spcPct val="50000"/>
              </a:spcBef>
              <a:defRPr sz="1300" u="sng">
                <a:solidFill>
                  <a:srgbClr val="0789FF"/>
                </a:solidFill>
                <a:ea typeface="ＭＳ Ｐゴシック" pitchFamily="-84" charset="-128"/>
              </a:defRPr>
            </a:lvl1pPr>
          </a:lstStyle>
          <a:p>
            <a:pPr>
              <a:defRPr/>
            </a:pPr>
            <a:fld id="{028745BD-AB48-436D-A321-4A170841BA39}" type="slidenum">
              <a:rPr lang="en-GB"/>
              <a:pPr>
                <a:defRPr/>
              </a:pPr>
              <a:t>‹#›</a:t>
            </a:fld>
            <a:endParaRPr lang="en-GB"/>
          </a:p>
        </p:txBody>
      </p:sp>
    </p:spTree>
    <p:extLst>
      <p:ext uri="{BB962C8B-B14F-4D97-AF65-F5344CB8AC3E}">
        <p14:creationId xmlns:p14="http://schemas.microsoft.com/office/powerpoint/2010/main" val="34614332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1"/>
            <a:ext cx="3076575" cy="51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668" tIns="47335" rIns="94668" bIns="47335" numCol="1" anchor="t" anchorCtr="0" compatLnSpc="1">
            <a:prstTxWarp prst="textNoShape">
              <a:avLst/>
            </a:prstTxWarp>
          </a:bodyPr>
          <a:lstStyle>
            <a:lvl1pPr eaLnBrk="0" hangingPunct="0">
              <a:defRPr sz="1300">
                <a:latin typeface="Arial" pitchFamily="34" charset="0"/>
                <a:ea typeface="ＭＳ Ｐゴシック" charset="-128"/>
                <a:cs typeface="+mn-cs"/>
              </a:defRPr>
            </a:lvl1pPr>
          </a:lstStyle>
          <a:p>
            <a:pPr>
              <a:defRPr/>
            </a:pPr>
            <a:endParaRPr lang="en-GB"/>
          </a:p>
        </p:txBody>
      </p:sp>
      <p:sp>
        <p:nvSpPr>
          <p:cNvPr id="3075" name="Rectangle 3"/>
          <p:cNvSpPr>
            <a:spLocks noGrp="1" noChangeArrowheads="1"/>
          </p:cNvSpPr>
          <p:nvPr>
            <p:ph type="dt" idx="1"/>
          </p:nvPr>
        </p:nvSpPr>
        <p:spPr bwMode="auto">
          <a:xfrm>
            <a:off x="4022726" y="1"/>
            <a:ext cx="3076575" cy="51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668" tIns="47335" rIns="94668" bIns="47335" numCol="1" anchor="t" anchorCtr="0" compatLnSpc="1">
            <a:prstTxWarp prst="textNoShape">
              <a:avLst/>
            </a:prstTxWarp>
          </a:bodyPr>
          <a:lstStyle>
            <a:lvl1pPr algn="r" eaLnBrk="0" hangingPunct="0">
              <a:defRPr sz="1300">
                <a:latin typeface="Arial" pitchFamily="34" charset="0"/>
                <a:ea typeface="ＭＳ Ｐゴシック" charset="-128"/>
                <a:cs typeface="+mn-cs"/>
              </a:defRPr>
            </a:lvl1pPr>
          </a:lstStyle>
          <a:p>
            <a:pPr>
              <a:defRPr/>
            </a:pPr>
            <a:endParaRPr lang="en-GB"/>
          </a:p>
        </p:txBody>
      </p:sp>
      <p:sp>
        <p:nvSpPr>
          <p:cNvPr id="46084" name="Rectangle 4"/>
          <p:cNvSpPr>
            <a:spLocks noGrp="1" noRot="1" noChangeAspect="1" noChangeArrowheads="1" noTextEdit="1"/>
          </p:cNvSpPr>
          <p:nvPr>
            <p:ph type="sldImg" idx="2"/>
          </p:nvPr>
        </p:nvSpPr>
        <p:spPr bwMode="auto">
          <a:xfrm>
            <a:off x="990600" y="769938"/>
            <a:ext cx="5118100" cy="38385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315913" y="4862514"/>
            <a:ext cx="6543675" cy="4854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668" tIns="47335" rIns="94668" bIns="47335" numCol="1" anchor="t" anchorCtr="0" compatLnSpc="1">
            <a:prstTxWarp prst="textNoShape">
              <a:avLst/>
            </a:prstTxWarp>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078" name="Rectangle 6"/>
          <p:cNvSpPr>
            <a:spLocks noGrp="1" noChangeArrowheads="1"/>
          </p:cNvSpPr>
          <p:nvPr>
            <p:ph type="ftr" sz="quarter" idx="4"/>
          </p:nvPr>
        </p:nvSpPr>
        <p:spPr bwMode="auto">
          <a:xfrm>
            <a:off x="2" y="9721852"/>
            <a:ext cx="3076575" cy="51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668" tIns="47335" rIns="94668" bIns="47335" numCol="1" anchor="b" anchorCtr="0" compatLnSpc="1">
            <a:prstTxWarp prst="textNoShape">
              <a:avLst/>
            </a:prstTxWarp>
          </a:bodyPr>
          <a:lstStyle>
            <a:lvl1pPr eaLnBrk="0" hangingPunct="0">
              <a:defRPr sz="1300">
                <a:latin typeface="Arial" pitchFamily="34" charset="0"/>
                <a:ea typeface="ＭＳ Ｐゴシック" charset="-128"/>
                <a:cs typeface="+mn-cs"/>
              </a:defRPr>
            </a:lvl1pPr>
          </a:lstStyle>
          <a:p>
            <a:pPr>
              <a:defRPr/>
            </a:pPr>
            <a:endParaRPr lang="en-GB"/>
          </a:p>
        </p:txBody>
      </p:sp>
      <p:sp>
        <p:nvSpPr>
          <p:cNvPr id="3079" name="Rectangle 7"/>
          <p:cNvSpPr>
            <a:spLocks noGrp="1" noChangeArrowheads="1"/>
          </p:cNvSpPr>
          <p:nvPr>
            <p:ph type="sldNum" sz="quarter" idx="5"/>
          </p:nvPr>
        </p:nvSpPr>
        <p:spPr bwMode="auto">
          <a:xfrm>
            <a:off x="4022726" y="9721852"/>
            <a:ext cx="3076575" cy="51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4668" tIns="47335" rIns="94668" bIns="47335" numCol="1" anchor="b" anchorCtr="0" compatLnSpc="1">
            <a:prstTxWarp prst="textNoShape">
              <a:avLst/>
            </a:prstTxWarp>
          </a:bodyPr>
          <a:lstStyle>
            <a:lvl1pPr algn="r" eaLnBrk="0" hangingPunct="0">
              <a:defRPr sz="1300">
                <a:ea typeface="ＭＳ Ｐゴシック" pitchFamily="-84" charset="-128"/>
              </a:defRPr>
            </a:lvl1pPr>
          </a:lstStyle>
          <a:p>
            <a:pPr>
              <a:defRPr/>
            </a:pPr>
            <a:fld id="{B41275EF-B61E-445E-8378-270A50BFE5FC}" type="slidenum">
              <a:rPr lang="en-GB"/>
              <a:pPr>
                <a:defRPr/>
              </a:pPr>
              <a:t>‹#›</a:t>
            </a:fld>
            <a:endParaRPr lang="en-GB"/>
          </a:p>
        </p:txBody>
      </p:sp>
    </p:spTree>
    <p:extLst>
      <p:ext uri="{BB962C8B-B14F-4D97-AF65-F5344CB8AC3E}">
        <p14:creationId xmlns:p14="http://schemas.microsoft.com/office/powerpoint/2010/main" val="269022823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pitchFamily="34" charset="0"/>
        <a:ea typeface="ＭＳ Ｐゴシック" charset="0"/>
        <a:cs typeface="ＭＳ Ｐゴシック" pitchFamily="-84" charset="-128"/>
      </a:defRPr>
    </a:lvl1pPr>
    <a:lvl2pPr marL="457200" algn="l" rtl="0" eaLnBrk="0" fontAlgn="base" hangingPunct="0">
      <a:spcBef>
        <a:spcPct val="0"/>
      </a:spcBef>
      <a:spcAft>
        <a:spcPct val="0"/>
      </a:spcAft>
      <a:defRPr sz="1200" kern="1200">
        <a:solidFill>
          <a:schemeClr val="tx1"/>
        </a:solidFill>
        <a:latin typeface="Arial" pitchFamily="34" charset="0"/>
        <a:ea typeface="ＭＳ Ｐゴシック" pitchFamily="-84" charset="-128"/>
        <a:cs typeface="ＭＳ Ｐゴシック" pitchFamily="-84" charset="-128"/>
      </a:defRPr>
    </a:lvl2pPr>
    <a:lvl3pPr marL="914400" algn="l" rtl="0" eaLnBrk="0" fontAlgn="base" hangingPunct="0">
      <a:spcBef>
        <a:spcPct val="0"/>
      </a:spcBef>
      <a:spcAft>
        <a:spcPct val="0"/>
      </a:spcAft>
      <a:defRPr sz="1200" kern="1200">
        <a:solidFill>
          <a:schemeClr val="tx1"/>
        </a:solidFill>
        <a:latin typeface="Arial" pitchFamily="34" charset="0"/>
        <a:ea typeface="ＭＳ Ｐゴシック" pitchFamily="-84" charset="-128"/>
        <a:cs typeface="ＭＳ Ｐゴシック" pitchFamily="-84" charset="-128"/>
      </a:defRPr>
    </a:lvl3pPr>
    <a:lvl4pPr marL="1371600" algn="l" rtl="0" eaLnBrk="0" fontAlgn="base" hangingPunct="0">
      <a:spcBef>
        <a:spcPct val="0"/>
      </a:spcBef>
      <a:spcAft>
        <a:spcPct val="0"/>
      </a:spcAft>
      <a:defRPr sz="1200" kern="1200">
        <a:solidFill>
          <a:schemeClr val="tx1"/>
        </a:solidFill>
        <a:latin typeface="Arial" pitchFamily="34" charset="0"/>
        <a:ea typeface="ＭＳ Ｐゴシック" pitchFamily="-84" charset="-128"/>
        <a:cs typeface="ＭＳ Ｐゴシック" pitchFamily="-84" charset="-128"/>
      </a:defRPr>
    </a:lvl4pPr>
    <a:lvl5pPr marL="1828800" algn="l" rtl="0" eaLnBrk="0" fontAlgn="base" hangingPunct="0">
      <a:spcBef>
        <a:spcPct val="0"/>
      </a:spcBef>
      <a:spcAft>
        <a:spcPct val="0"/>
      </a:spcAft>
      <a:defRPr sz="1200" kern="1200">
        <a:solidFill>
          <a:schemeClr val="tx1"/>
        </a:solidFill>
        <a:latin typeface="Arial" pitchFamily="34" charset="0"/>
        <a:ea typeface="ＭＳ Ｐゴシック" pitchFamily="-84" charset="-128"/>
        <a:cs typeface="ＭＳ Ｐゴシック" pitchFamily="-8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sz="2400">
                <a:solidFill>
                  <a:schemeClr val="tx1"/>
                </a:solidFill>
                <a:latin typeface="Arial" pitchFamily="34" charset="0"/>
                <a:ea typeface="ヒラギノ角ゴ Pro W3" pitchFamily="-84" charset="-128"/>
              </a:defRPr>
            </a:lvl1pPr>
            <a:lvl2pPr marL="742801" indent="-285692" eaLnBrk="0" hangingPunct="0">
              <a:defRPr sz="2400">
                <a:solidFill>
                  <a:schemeClr val="tx1"/>
                </a:solidFill>
                <a:latin typeface="Arial" pitchFamily="34" charset="0"/>
                <a:ea typeface="ヒラギノ角ゴ Pro W3" pitchFamily="-84" charset="-128"/>
              </a:defRPr>
            </a:lvl2pPr>
            <a:lvl3pPr marL="1142772" indent="-228554" eaLnBrk="0" hangingPunct="0">
              <a:defRPr sz="2400">
                <a:solidFill>
                  <a:schemeClr val="tx1"/>
                </a:solidFill>
                <a:latin typeface="Arial" pitchFamily="34" charset="0"/>
                <a:ea typeface="ヒラギノ角ゴ Pro W3" pitchFamily="-84" charset="-128"/>
              </a:defRPr>
            </a:lvl3pPr>
            <a:lvl4pPr marL="1599878" indent="-228554" eaLnBrk="0" hangingPunct="0">
              <a:defRPr sz="2400">
                <a:solidFill>
                  <a:schemeClr val="tx1"/>
                </a:solidFill>
                <a:latin typeface="Arial" pitchFamily="34" charset="0"/>
                <a:ea typeface="ヒラギノ角ゴ Pro W3" pitchFamily="-84" charset="-128"/>
              </a:defRPr>
            </a:lvl4pPr>
            <a:lvl5pPr marL="2056987" indent="-228554" eaLnBrk="0" hangingPunct="0">
              <a:defRPr sz="2400">
                <a:solidFill>
                  <a:schemeClr val="tx1"/>
                </a:solidFill>
                <a:latin typeface="Arial" pitchFamily="34" charset="0"/>
                <a:ea typeface="ヒラギノ角ゴ Pro W3" pitchFamily="-84" charset="-128"/>
              </a:defRPr>
            </a:lvl5pPr>
            <a:lvl6pPr marL="2514096" indent="-228554"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205" indent="-228554"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8313" indent="-228554"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5420" indent="-228554"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fld id="{AA5144B2-92C5-44A5-877F-D9F3EAF31CE4}" type="slidenum">
              <a:rPr lang="en-GB" altLang="en-US" sz="1300">
                <a:ea typeface="ＭＳ Ｐゴシック" pitchFamily="-84" charset="-128"/>
              </a:rPr>
              <a:pPr/>
              <a:t>1</a:t>
            </a:fld>
            <a:endParaRPr lang="en-GB" altLang="en-US" sz="1300">
              <a:ea typeface="ＭＳ Ｐゴシック" pitchFamily="-84" charset="-128"/>
            </a:endParaRPr>
          </a:p>
        </p:txBody>
      </p:sp>
      <p:sp>
        <p:nvSpPr>
          <p:cNvPr id="47107" name="Rectangle 1026"/>
          <p:cNvSpPr>
            <a:spLocks noGrp="1" noRot="1" noChangeAspect="1" noChangeArrowheads="1" noTextEdit="1"/>
          </p:cNvSpPr>
          <p:nvPr>
            <p:ph type="sldImg"/>
          </p:nvPr>
        </p:nvSpPr>
        <p:spPr>
          <a:ln/>
        </p:spPr>
      </p:sp>
      <p:sp>
        <p:nvSpPr>
          <p:cNvPr id="47108" name="Rectangle 1027"/>
          <p:cNvSpPr>
            <a:spLocks noGrp="1" noChangeArrowheads="1"/>
          </p:cNvSpPr>
          <p:nvPr>
            <p:ph type="body" idx="1"/>
          </p:nvPr>
        </p:nvSpPr>
        <p:spPr>
          <a:noFill/>
        </p:spPr>
        <p:txBody>
          <a:bodyPr/>
          <a:lstStyle/>
          <a:p>
            <a:pPr eaLnBrk="1" hangingPunct="1"/>
            <a:r>
              <a:rPr lang="en-GB" altLang="en-US" sz="900" baseline="0" dirty="0">
                <a:ea typeface="ＭＳ Ｐゴシック" pitchFamily="-84" charset="-128"/>
              </a:rPr>
              <a:t>Good morning, thanks for coming…</a:t>
            </a:r>
          </a:p>
          <a:p>
            <a:pPr eaLnBrk="1" hangingPunct="1"/>
            <a:r>
              <a:rPr lang="en-GB" altLang="en-US" sz="900" baseline="0" dirty="0">
                <a:ea typeface="ＭＳ Ｐゴシック" pitchFamily="-84" charset="-128"/>
              </a:rPr>
              <a:t>TITLE</a:t>
            </a:r>
          </a:p>
          <a:p>
            <a:pPr eaLnBrk="1" hangingPunct="1"/>
            <a:r>
              <a:rPr lang="en-GB" altLang="en-US" sz="900" baseline="0" dirty="0">
                <a:ea typeface="ＭＳ Ｐゴシック" pitchFamily="-84" charset="-128"/>
              </a:rPr>
              <a:t>Development, journey </a:t>
            </a:r>
            <a:r>
              <a:rPr lang="en-GB" altLang="en-US" sz="900" baseline="0" dirty="0">
                <a:ea typeface="ＭＳ Ｐゴシック" pitchFamily="-84" charset="-128"/>
                <a:sym typeface="Wingdings" panose="05000000000000000000" pitchFamily="2" charset="2"/>
              </a:rPr>
              <a:t> now mature technology (not yet outdated!), </a:t>
            </a:r>
          </a:p>
          <a:p>
            <a:pPr eaLnBrk="1" hangingPunct="1"/>
            <a:r>
              <a:rPr lang="en-GB" altLang="en-US" sz="900" baseline="0" dirty="0">
                <a:ea typeface="ＭＳ Ｐゴシック" pitchFamily="-84" charset="-128"/>
                <a:sym typeface="Wingdings" panose="05000000000000000000" pitchFamily="2" charset="2"/>
              </a:rPr>
              <a:t>	           engineering standards (compliance)</a:t>
            </a:r>
          </a:p>
          <a:p>
            <a:pPr eaLnBrk="1" hangingPunct="1"/>
            <a:r>
              <a:rPr lang="en-GB" altLang="en-US" sz="900" baseline="0" dirty="0">
                <a:ea typeface="ＭＳ Ｐゴシック" pitchFamily="-84" charset="-128"/>
                <a:sym typeface="Wingdings" panose="05000000000000000000" pitchFamily="2" charset="2"/>
              </a:rPr>
              <a:t>                                        applications</a:t>
            </a:r>
            <a:endParaRPr lang="en-GB" altLang="en-US" sz="900" baseline="0" dirty="0">
              <a:ea typeface="ＭＳ Ｐゴシック" pitchFamily="-84" charset="-128"/>
            </a:endParaRPr>
          </a:p>
        </p:txBody>
      </p:sp>
    </p:spTree>
    <p:extLst>
      <p:ext uri="{BB962C8B-B14F-4D97-AF65-F5344CB8AC3E}">
        <p14:creationId xmlns:p14="http://schemas.microsoft.com/office/powerpoint/2010/main" val="2083112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900" dirty="0"/>
          </a:p>
          <a:p>
            <a:r>
              <a:rPr lang="en-GB" sz="900" dirty="0"/>
              <a:t>2020 model at CERN - add info on ALPHA, spectroscopy of H-bar</a:t>
            </a:r>
          </a:p>
          <a:p>
            <a:r>
              <a:rPr lang="en-GB" sz="900" dirty="0"/>
              <a:t>– magnetic field noise due to antiproton decelerator</a:t>
            </a:r>
          </a:p>
          <a:p>
            <a:r>
              <a:rPr lang="en-GB" sz="900" dirty="0"/>
              <a:t>Note: even more compact optics (in racks, no table)</a:t>
            </a:r>
          </a:p>
        </p:txBody>
      </p:sp>
    </p:spTree>
    <p:extLst>
      <p:ext uri="{BB962C8B-B14F-4D97-AF65-F5344CB8AC3E}">
        <p14:creationId xmlns:p14="http://schemas.microsoft.com/office/powerpoint/2010/main" val="2950519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4 weeks of interrupted operation – demo for customer, since installation &gt;3 months solid</a:t>
            </a:r>
          </a:p>
          <a:p>
            <a:r>
              <a:rPr lang="en-GB" sz="1000" dirty="0"/>
              <a:t>Flight tube temperature control system</a:t>
            </a:r>
          </a:p>
          <a:p>
            <a:r>
              <a:rPr lang="en-GB" sz="1000" dirty="0"/>
              <a:t>Discuss failure cases</a:t>
            </a:r>
          </a:p>
        </p:txBody>
      </p:sp>
      <p:sp>
        <p:nvSpPr>
          <p:cNvPr id="4" name="Slide Number Placeholder 3"/>
          <p:cNvSpPr>
            <a:spLocks noGrp="1"/>
          </p:cNvSpPr>
          <p:nvPr>
            <p:ph type="sldNum" sz="quarter" idx="5"/>
          </p:nvPr>
        </p:nvSpPr>
        <p:spPr/>
        <p:txBody>
          <a:bodyPr/>
          <a:lstStyle/>
          <a:p>
            <a:pPr>
              <a:defRPr/>
            </a:pPr>
            <a:fld id="{B41275EF-B61E-445E-8378-270A50BFE5FC}" type="slidenum">
              <a:rPr lang="en-GB" smtClean="0"/>
              <a:pPr>
                <a:defRPr/>
              </a:pPr>
              <a:t>11</a:t>
            </a:fld>
            <a:endParaRPr lang="en-GB"/>
          </a:p>
        </p:txBody>
      </p:sp>
    </p:spTree>
    <p:extLst>
      <p:ext uri="{BB962C8B-B14F-4D97-AF65-F5344CB8AC3E}">
        <p14:creationId xmlns:p14="http://schemas.microsoft.com/office/powerpoint/2010/main" val="527070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Evaluations vary by partner institutions – hence ‘expected’, </a:t>
            </a:r>
          </a:p>
          <a:p>
            <a:r>
              <a:rPr lang="en-GB" sz="1000" dirty="0"/>
              <a:t>(Initial evaluation as ‘factory test’)</a:t>
            </a:r>
          </a:p>
          <a:p>
            <a:r>
              <a:rPr lang="en-GB" sz="1000" dirty="0"/>
              <a:t>…but DCP dominates in all cases</a:t>
            </a:r>
          </a:p>
        </p:txBody>
      </p:sp>
    </p:spTree>
    <p:extLst>
      <p:ext uri="{BB962C8B-B14F-4D97-AF65-F5344CB8AC3E}">
        <p14:creationId xmlns:p14="http://schemas.microsoft.com/office/powerpoint/2010/main" val="22540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aseline="0" dirty="0"/>
              <a:t>Plot: residual m=1 for balanced feeds in two orthogonal directions (NRC)</a:t>
            </a:r>
          </a:p>
          <a:p>
            <a:r>
              <a:rPr lang="en-GB" sz="1000" baseline="0" dirty="0"/>
              <a:t>   - lucky to see shift fairly symmetric about tilting range – if not need better control of crossing position</a:t>
            </a:r>
          </a:p>
        </p:txBody>
      </p:sp>
    </p:spTree>
    <p:extLst>
      <p:ext uri="{BB962C8B-B14F-4D97-AF65-F5344CB8AC3E}">
        <p14:creationId xmlns:p14="http://schemas.microsoft.com/office/powerpoint/2010/main" val="819573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aseline="0" dirty="0"/>
              <a:t>…notes…</a:t>
            </a:r>
          </a:p>
        </p:txBody>
      </p:sp>
    </p:spTree>
    <p:extLst>
      <p:ext uri="{BB962C8B-B14F-4D97-AF65-F5344CB8AC3E}">
        <p14:creationId xmlns:p14="http://schemas.microsoft.com/office/powerpoint/2010/main" val="33547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Before explaining the position detection method – see the results of </a:t>
            </a:r>
            <a:r>
              <a:rPr lang="en-GB" sz="1000" u="sng" dirty="0"/>
              <a:t>control</a:t>
            </a:r>
            <a:r>
              <a:rPr lang="en-GB" sz="1000" dirty="0"/>
              <a:t>:   - </a:t>
            </a:r>
            <a:r>
              <a:rPr lang="en-GB" sz="1000" b="1" dirty="0"/>
              <a:t>centre of mass </a:t>
            </a:r>
            <a:r>
              <a:rPr lang="en-GB" sz="1000" dirty="0"/>
              <a:t>of the detected ensemble</a:t>
            </a:r>
          </a:p>
          <a:p>
            <a:r>
              <a:rPr lang="en-GB" sz="1000" dirty="0"/>
              <a:t>Top row:   tilt alone doesn’t align precisely (m=1), needed to move the MOT before launch</a:t>
            </a:r>
          </a:p>
          <a:p>
            <a:r>
              <a:rPr lang="en-GB" sz="1000" dirty="0"/>
              <a:t>Bottom row: intentional displacement for m=2 component (model confirmation)</a:t>
            </a:r>
          </a:p>
          <a:p>
            <a:endParaRPr lang="en-GB" sz="1000" dirty="0"/>
          </a:p>
        </p:txBody>
      </p:sp>
    </p:spTree>
    <p:extLst>
      <p:ext uri="{BB962C8B-B14F-4D97-AF65-F5344CB8AC3E}">
        <p14:creationId xmlns:p14="http://schemas.microsoft.com/office/powerpoint/2010/main" val="1143395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900" i="1" dirty="0">
                <a:latin typeface="+mn-lt"/>
              </a:rPr>
              <a:t>Apply a correction to the maser frequency equivalent to our best guess at the current frequency offset between the maser and the caesium primary frequency standard. The gradient on the fit is fixed based on the frequency data since the time of the last steer</a:t>
            </a:r>
          </a:p>
          <a:p>
            <a:pPr marL="171450" indent="-171450">
              <a:buFont typeface="Arial" panose="020B0604020202020204" pitchFamily="34" charset="0"/>
              <a:buChar char="•"/>
            </a:pPr>
            <a:r>
              <a:rPr lang="en-GB" sz="900" i="1" dirty="0">
                <a:latin typeface="+mn-lt"/>
              </a:rPr>
              <a:t>Anticipate and correct for the frequency drift which is predicted to occur from now until the time of the next steer. Intentionally oversteer so any effect averages to zero.</a:t>
            </a:r>
          </a:p>
          <a:p>
            <a:pPr marL="171450" indent="-171450">
              <a:buFont typeface="Arial" panose="020B0604020202020204" pitchFamily="34" charset="0"/>
              <a:buChar char="•"/>
            </a:pPr>
            <a:r>
              <a:rPr lang="en-GB" sz="900" i="1" dirty="0">
                <a:latin typeface="+mn-lt"/>
              </a:rPr>
              <a:t>Additional correction for the estimate of the difference between UTC and the SI second on the geoid. Again these results are published ante factum so the most recent value is our best guess for the future behaviour of UTC</a:t>
            </a:r>
          </a:p>
        </p:txBody>
      </p:sp>
    </p:spTree>
    <p:extLst>
      <p:ext uri="{BB962C8B-B14F-4D97-AF65-F5344CB8AC3E}">
        <p14:creationId xmlns:p14="http://schemas.microsoft.com/office/powerpoint/2010/main" val="4205768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GB" sz="1000" dirty="0">
                <a:solidFill>
                  <a:srgbClr val="7030A0"/>
                </a:solidFill>
                <a:latin typeface="+mn-lt"/>
                <a:cs typeface="Times New Roman" panose="02020603050405020304" pitchFamily="18" charset="0"/>
              </a:rPr>
              <a:t>The LFD of the CSO is 10-30 times larger than that of a hydrogen maser but stable for up to several days.</a:t>
            </a:r>
          </a:p>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lang="en-GB" sz="1000" dirty="0">
                <a:solidFill>
                  <a:srgbClr val="7030A0"/>
                </a:solidFill>
                <a:latin typeface="+mn-lt"/>
                <a:cs typeface="Times New Roman" panose="02020603050405020304" pitchFamily="18" charset="0"/>
              </a:rPr>
              <a:t>This result implies that the CSO may exhibit better stability than a hydrogen maser </a:t>
            </a:r>
            <a:r>
              <a:rPr lang="en-GB" sz="1000" u="sng" dirty="0">
                <a:solidFill>
                  <a:srgbClr val="7030A0"/>
                </a:solidFill>
                <a:latin typeface="+mn-lt"/>
                <a:cs typeface="Times New Roman" panose="02020603050405020304" pitchFamily="18" charset="0"/>
              </a:rPr>
              <a:t>for all averaging times up to several days </a:t>
            </a:r>
            <a:r>
              <a:rPr lang="en-GB" sz="1000" dirty="0">
                <a:solidFill>
                  <a:srgbClr val="7030A0"/>
                </a:solidFill>
                <a:latin typeface="+mn-lt"/>
                <a:cs typeface="Times New Roman" panose="02020603050405020304" pitchFamily="18" charset="0"/>
              </a:rPr>
              <a:t>which opens up the possibility of using the CSO as not just local oscillator but also flywheel for the timescale</a:t>
            </a:r>
          </a:p>
          <a:p>
            <a:endParaRPr lang="en-GB" dirty="0"/>
          </a:p>
        </p:txBody>
      </p:sp>
    </p:spTree>
    <p:extLst>
      <p:ext uri="{BB962C8B-B14F-4D97-AF65-F5344CB8AC3E}">
        <p14:creationId xmlns:p14="http://schemas.microsoft.com/office/powerpoint/2010/main" val="1216578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marL="0" indent="0">
              <a:buFontTx/>
              <a:buNone/>
            </a:pPr>
            <a:r>
              <a:rPr lang="en-US" altLang="en-US" sz="1000" baseline="0" dirty="0">
                <a:latin typeface="+mn-lt"/>
                <a:ea typeface="ＭＳ Ｐゴシック" pitchFamily="-84" charset="-128"/>
              </a:rPr>
              <a:t>Only one maser in </a:t>
            </a:r>
            <a:r>
              <a:rPr lang="en-US" altLang="en-US" sz="1000" baseline="0" dirty="0" err="1">
                <a:latin typeface="+mn-lt"/>
                <a:ea typeface="ＭＳ Ｐゴシック" pitchFamily="-84" charset="-128"/>
              </a:rPr>
              <a:t>Borowiec</a:t>
            </a:r>
            <a:r>
              <a:rPr lang="en-US" altLang="en-US" sz="1000" baseline="0" dirty="0">
                <a:latin typeface="+mn-lt"/>
                <a:ea typeface="ＭＳ Ｐゴシック" pitchFamily="-84" charset="-128"/>
              </a:rPr>
              <a:t>, but 2</a:t>
            </a:r>
            <a:r>
              <a:rPr lang="en-US" altLang="en-US" sz="1000" baseline="30000" dirty="0">
                <a:latin typeface="+mn-lt"/>
                <a:ea typeface="ＭＳ Ｐゴシック" pitchFamily="-84" charset="-128"/>
              </a:rPr>
              <a:t>nd</a:t>
            </a:r>
            <a:r>
              <a:rPr lang="en-US" altLang="en-US" sz="1000" baseline="0" dirty="0">
                <a:latin typeface="+mn-lt"/>
                <a:ea typeface="ＭＳ Ｐゴシック" pitchFamily="-84" charset="-128"/>
              </a:rPr>
              <a:t> fountain 40 km away</a:t>
            </a:r>
          </a:p>
          <a:p>
            <a:pPr marL="0" indent="0">
              <a:buFontTx/>
              <a:buNone/>
            </a:pPr>
            <a:r>
              <a:rPr lang="en-US" altLang="en-US" sz="1000" baseline="0" dirty="0">
                <a:latin typeface="+mn-lt"/>
                <a:ea typeface="ＭＳ Ｐゴシック" pitchFamily="-84" charset="-128"/>
              </a:rPr>
              <a:t>Second test with maser at GUM in Warsaw (400 km)</a:t>
            </a:r>
          </a:p>
        </p:txBody>
      </p:sp>
      <p:sp>
        <p:nvSpPr>
          <p:cNvPr id="51204" name="Slide Number Placeholder 3"/>
          <p:cNvSpPr>
            <a:spLocks noGrp="1"/>
          </p:cNvSpPr>
          <p:nvPr>
            <p:ph type="sldNum" sz="quarter" idx="5"/>
          </p:nvPr>
        </p:nvSpPr>
        <p:spPr>
          <a:noFill/>
        </p:spPr>
        <p:txBody>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7718DF44-966B-41FC-B05E-E5C33069122E}" type="slidenum">
              <a:rPr kumimoji="0" lang="en-GB" altLang="en-US" sz="1300" b="0" i="0" u="none" strike="noStrike" kern="1200" cap="none" spc="0" normalizeH="0" baseline="0" noProof="0" smtClean="0">
                <a:ln>
                  <a:noFill/>
                </a:ln>
                <a:solidFill>
                  <a:srgbClr val="000000"/>
                </a:solidFill>
                <a:effectLst/>
                <a:uLnTx/>
                <a:uFillTx/>
                <a:latin typeface="Arial" pitchFamily="34" charset="0"/>
                <a:ea typeface="ＭＳ Ｐゴシック" pitchFamily="-8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GB" altLang="en-US" sz="1300" b="0" i="0" u="none" strike="noStrike" kern="1200" cap="none" spc="0" normalizeH="0" baseline="0" noProof="0">
              <a:ln>
                <a:noFill/>
              </a:ln>
              <a:solidFill>
                <a:srgbClr val="000000"/>
              </a:solidFill>
              <a:effectLst/>
              <a:uLnTx/>
              <a:uFillTx/>
              <a:latin typeface="Arial" pitchFamily="34" charset="0"/>
              <a:ea typeface="ＭＳ Ｐゴシック" pitchFamily="-84" charset="-128"/>
              <a:cs typeface="+mn-cs"/>
            </a:endParaRPr>
          </a:p>
        </p:txBody>
      </p:sp>
    </p:spTree>
    <p:extLst>
      <p:ext uri="{BB962C8B-B14F-4D97-AF65-F5344CB8AC3E}">
        <p14:creationId xmlns:p14="http://schemas.microsoft.com/office/powerpoint/2010/main" val="1192383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Cold atom clock as holdover clock, especially if run continuously </a:t>
            </a:r>
          </a:p>
        </p:txBody>
      </p:sp>
      <p:sp>
        <p:nvSpPr>
          <p:cNvPr id="4" name="Slide Number Placeholder 3"/>
          <p:cNvSpPr>
            <a:spLocks noGrp="1"/>
          </p:cNvSpPr>
          <p:nvPr>
            <p:ph type="sldNum" sz="quarter" idx="5"/>
          </p:nvPr>
        </p:nvSpPr>
        <p:spPr/>
        <p:txBody>
          <a:bodyPr/>
          <a:lstStyle/>
          <a:p>
            <a:pPr>
              <a:defRPr/>
            </a:pPr>
            <a:fld id="{B41275EF-B61E-445E-8378-270A50BFE5FC}" type="slidenum">
              <a:rPr lang="en-GB" smtClean="0"/>
              <a:pPr>
                <a:defRPr/>
              </a:pPr>
              <a:t>19</a:t>
            </a:fld>
            <a:endParaRPr lang="en-GB"/>
          </a:p>
        </p:txBody>
      </p:sp>
    </p:spTree>
    <p:extLst>
      <p:ext uri="{BB962C8B-B14F-4D97-AF65-F5344CB8AC3E}">
        <p14:creationId xmlns:p14="http://schemas.microsoft.com/office/powerpoint/2010/main" val="1328884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aseline="30000" dirty="0"/>
              <a:t>133</a:t>
            </a:r>
            <a:r>
              <a:rPr lang="en-GB" sz="900" dirty="0"/>
              <a:t>Cs, interrogation of hyperfine transition</a:t>
            </a:r>
          </a:p>
          <a:p>
            <a:r>
              <a:rPr lang="en-GB" sz="900" dirty="0"/>
              <a:t>Three phases: 	cold atom sample preparation</a:t>
            </a:r>
          </a:p>
          <a:p>
            <a:r>
              <a:rPr lang="en-GB" sz="900" dirty="0"/>
              <a:t>	Ramsey interrogation (free flight)</a:t>
            </a:r>
          </a:p>
          <a:p>
            <a:r>
              <a:rPr lang="en-GB" sz="900" dirty="0"/>
              <a:t>	state detection / transition probability   </a:t>
            </a:r>
          </a:p>
          <a:p>
            <a:r>
              <a:rPr lang="en-GB" sz="900" dirty="0"/>
              <a:t>Cold atoms: 1-3 </a:t>
            </a:r>
            <a:r>
              <a:rPr lang="en-GB" sz="900" dirty="0" err="1"/>
              <a:t>uK</a:t>
            </a:r>
            <a:r>
              <a:rPr lang="en-GB" sz="900" dirty="0"/>
              <a:t> temp, up to 20% atoms returns to detection region, </a:t>
            </a:r>
          </a:p>
          <a:p>
            <a:r>
              <a:rPr lang="en-GB" sz="900" dirty="0"/>
              <a:t>                    0.5 s Ramsey time (between passages)</a:t>
            </a:r>
          </a:p>
          <a:p>
            <a:r>
              <a:rPr lang="en-GB" sz="900" dirty="0"/>
              <a:t>Cyclic operation (</a:t>
            </a:r>
            <a:r>
              <a:rPr lang="en-GB" sz="900" i="1" dirty="0"/>
              <a:t>except METAS</a:t>
            </a:r>
            <a:r>
              <a:rPr lang="en-GB" sz="900" dirty="0"/>
              <a:t>)</a:t>
            </a:r>
          </a:p>
          <a:p>
            <a:pPr marL="171450" indent="-171450">
              <a:buFont typeface="Wingdings" panose="05000000000000000000" pitchFamily="2" charset="2"/>
              <a:buChar char="à"/>
            </a:pPr>
            <a:r>
              <a:rPr lang="en-GB" sz="900" dirty="0">
                <a:sym typeface="Wingdings" panose="05000000000000000000" pitchFamily="2" charset="2"/>
              </a:rPr>
              <a:t>All above is generic fountain description, next NPL specific</a:t>
            </a:r>
          </a:p>
          <a:p>
            <a:pPr marL="0" indent="0">
              <a:buFont typeface="Wingdings" panose="05000000000000000000" pitchFamily="2" charset="2"/>
              <a:buNone/>
            </a:pPr>
            <a:r>
              <a:rPr lang="en-GB" sz="900" dirty="0">
                <a:sym typeface="Wingdings" panose="05000000000000000000" pitchFamily="2" charset="2"/>
              </a:rPr>
              <a:t>Trade-off for N</a:t>
            </a:r>
            <a:r>
              <a:rPr lang="en-GB" sz="900" baseline="-25000" dirty="0">
                <a:sym typeface="Wingdings" panose="05000000000000000000" pitchFamily="2" charset="2"/>
              </a:rPr>
              <a:t>at</a:t>
            </a:r>
            <a:r>
              <a:rPr lang="en-GB" sz="900" dirty="0">
                <a:sym typeface="Wingdings" panose="05000000000000000000" pitchFamily="2" charset="2"/>
              </a:rPr>
              <a:t> - strategies</a:t>
            </a:r>
            <a:endParaRPr lang="en-GB" sz="900" dirty="0"/>
          </a:p>
        </p:txBody>
      </p:sp>
    </p:spTree>
    <p:extLst>
      <p:ext uri="{BB962C8B-B14F-4D97-AF65-F5344CB8AC3E}">
        <p14:creationId xmlns:p14="http://schemas.microsoft.com/office/powerpoint/2010/main" val="1863982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Detection like ‘release-recapture’ – large beams capture most of the cloud</a:t>
            </a:r>
          </a:p>
          <a:p>
            <a:r>
              <a:rPr lang="en-GB" sz="1000" dirty="0"/>
              <a:t>Normalisation thanks to the second pulse after/with repump</a:t>
            </a:r>
          </a:p>
        </p:txBody>
      </p:sp>
      <p:sp>
        <p:nvSpPr>
          <p:cNvPr id="4" name="Slide Number Placeholder 3"/>
          <p:cNvSpPr>
            <a:spLocks noGrp="1"/>
          </p:cNvSpPr>
          <p:nvPr>
            <p:ph type="sldNum" sz="quarter" idx="5"/>
          </p:nvPr>
        </p:nvSpPr>
        <p:spPr/>
        <p:txBody>
          <a:bodyPr/>
          <a:lstStyle/>
          <a:p>
            <a:pPr>
              <a:defRPr/>
            </a:pPr>
            <a:fld id="{B41275EF-B61E-445E-8378-270A50BFE5FC}" type="slidenum">
              <a:rPr lang="en-GB" smtClean="0"/>
              <a:pPr>
                <a:defRPr/>
              </a:pPr>
              <a:t>20</a:t>
            </a:fld>
            <a:endParaRPr lang="en-GB"/>
          </a:p>
        </p:txBody>
      </p:sp>
    </p:spTree>
    <p:extLst>
      <p:ext uri="{BB962C8B-B14F-4D97-AF65-F5344CB8AC3E}">
        <p14:creationId xmlns:p14="http://schemas.microsoft.com/office/powerpoint/2010/main" val="30682168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Demonstrator set-up cobbled together with an old chamber, in Cs</a:t>
            </a:r>
          </a:p>
          <a:p>
            <a:r>
              <a:rPr lang="en-GB" sz="1000" dirty="0"/>
              <a:t>Further tests in CsaF3 (our experimental fountain)</a:t>
            </a:r>
          </a:p>
        </p:txBody>
      </p:sp>
      <p:sp>
        <p:nvSpPr>
          <p:cNvPr id="4" name="Slide Number Placeholder 3"/>
          <p:cNvSpPr>
            <a:spLocks noGrp="1"/>
          </p:cNvSpPr>
          <p:nvPr>
            <p:ph type="sldNum" sz="quarter" idx="5"/>
          </p:nvPr>
        </p:nvSpPr>
        <p:spPr/>
        <p:txBody>
          <a:bodyPr/>
          <a:lstStyle/>
          <a:p>
            <a:pPr>
              <a:defRPr/>
            </a:pPr>
            <a:fld id="{B41275EF-B61E-445E-8378-270A50BFE5FC}" type="slidenum">
              <a:rPr lang="en-GB" smtClean="0"/>
              <a:pPr>
                <a:defRPr/>
              </a:pPr>
              <a:t>21</a:t>
            </a:fld>
            <a:endParaRPr lang="en-GB"/>
          </a:p>
        </p:txBody>
      </p:sp>
    </p:spTree>
    <p:extLst>
      <p:ext uri="{BB962C8B-B14F-4D97-AF65-F5344CB8AC3E}">
        <p14:creationId xmlns:p14="http://schemas.microsoft.com/office/powerpoint/2010/main" val="1365649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marL="0" indent="0">
              <a:buFontTx/>
              <a:buNone/>
            </a:pPr>
            <a:endParaRPr lang="en-US" altLang="en-US" sz="1000" baseline="0" dirty="0">
              <a:ea typeface="ＭＳ Ｐゴシック" pitchFamily="-84" charset="-128"/>
            </a:endParaRPr>
          </a:p>
        </p:txBody>
      </p:sp>
      <p:sp>
        <p:nvSpPr>
          <p:cNvPr id="51204" name="Slide Number Placeholder 3"/>
          <p:cNvSpPr>
            <a:spLocks noGrp="1"/>
          </p:cNvSpPr>
          <p:nvPr>
            <p:ph type="sldNum" sz="quarter" idx="5"/>
          </p:nvPr>
        </p:nvSpPr>
        <p:spPr>
          <a:noFill/>
        </p:spPr>
        <p:txBody>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fld id="{7718DF44-966B-41FC-B05E-E5C33069122E}" type="slidenum">
              <a:rPr lang="en-GB" altLang="en-US" sz="1300" smtClean="0">
                <a:ea typeface="ＭＳ Ｐゴシック" pitchFamily="-84" charset="-128"/>
              </a:rPr>
              <a:pPr/>
              <a:t>22</a:t>
            </a:fld>
            <a:endParaRPr lang="en-GB" altLang="en-US" sz="1300">
              <a:ea typeface="ＭＳ Ｐゴシック" pitchFamily="-84" charset="-128"/>
            </a:endParaRPr>
          </a:p>
        </p:txBody>
      </p:sp>
    </p:spTree>
    <p:extLst>
      <p:ext uri="{BB962C8B-B14F-4D97-AF65-F5344CB8AC3E}">
        <p14:creationId xmlns:p14="http://schemas.microsoft.com/office/powerpoint/2010/main" val="41633262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n-US" altLang="en-US" baseline="0" dirty="0">
              <a:ea typeface="ＭＳ Ｐゴシック" pitchFamily="-84" charset="-128"/>
            </a:endParaRPr>
          </a:p>
        </p:txBody>
      </p:sp>
      <p:sp>
        <p:nvSpPr>
          <p:cNvPr id="51204" name="Slide Number Placeholder 3"/>
          <p:cNvSpPr>
            <a:spLocks noGrp="1"/>
          </p:cNvSpPr>
          <p:nvPr>
            <p:ph type="sldNum" sz="quarter" idx="5"/>
          </p:nvPr>
        </p:nvSpPr>
        <p:spPr>
          <a:noFill/>
        </p:spPr>
        <p:txBody>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fld id="{7718DF44-966B-41FC-B05E-E5C33069122E}" type="slidenum">
              <a:rPr lang="en-GB" altLang="en-US" sz="1300" smtClean="0">
                <a:ea typeface="ＭＳ Ｐゴシック" pitchFamily="-84" charset="-128"/>
              </a:rPr>
              <a:pPr/>
              <a:t>23</a:t>
            </a:fld>
            <a:endParaRPr lang="en-GB" altLang="en-US" sz="1300">
              <a:ea typeface="ＭＳ Ｐゴシック" pitchFamily="-84" charset="-128"/>
            </a:endParaRPr>
          </a:p>
        </p:txBody>
      </p:sp>
    </p:spTree>
    <p:extLst>
      <p:ext uri="{BB962C8B-B14F-4D97-AF65-F5344CB8AC3E}">
        <p14:creationId xmlns:p14="http://schemas.microsoft.com/office/powerpoint/2010/main" val="25369802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n-US" altLang="en-US" baseline="0" dirty="0">
              <a:ea typeface="ＭＳ Ｐゴシック" pitchFamily="-84" charset="-128"/>
            </a:endParaRPr>
          </a:p>
        </p:txBody>
      </p:sp>
      <p:sp>
        <p:nvSpPr>
          <p:cNvPr id="51204" name="Slide Number Placeholder 3"/>
          <p:cNvSpPr>
            <a:spLocks noGrp="1"/>
          </p:cNvSpPr>
          <p:nvPr>
            <p:ph type="sldNum" sz="quarter" idx="5"/>
          </p:nvPr>
        </p:nvSpPr>
        <p:spPr>
          <a:noFill/>
        </p:spPr>
        <p:txBody>
          <a:bodyP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fld id="{7718DF44-966B-41FC-B05E-E5C33069122E}" type="slidenum">
              <a:rPr lang="en-GB" altLang="en-US" sz="1300" smtClean="0">
                <a:ea typeface="ＭＳ Ｐゴシック" pitchFamily="-84" charset="-128"/>
              </a:rPr>
              <a:pPr/>
              <a:t>24</a:t>
            </a:fld>
            <a:endParaRPr lang="en-GB" altLang="en-US" sz="1300">
              <a:ea typeface="ＭＳ Ｐゴシック" pitchFamily="-84" charset="-128"/>
            </a:endParaRPr>
          </a:p>
        </p:txBody>
      </p:sp>
    </p:spTree>
    <p:extLst>
      <p:ext uri="{BB962C8B-B14F-4D97-AF65-F5344CB8AC3E}">
        <p14:creationId xmlns:p14="http://schemas.microsoft.com/office/powerpoint/2010/main" val="2176996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dirty="0">
                <a:solidFill>
                  <a:srgbClr val="FF0000"/>
                </a:solidFill>
              </a:rPr>
              <a:t>Discuss problem of shift proportional to density.</a:t>
            </a:r>
          </a:p>
          <a:p>
            <a:pPr marL="171450" indent="-171450">
              <a:buFontTx/>
              <a:buChar char="-"/>
            </a:pPr>
            <a:r>
              <a:rPr lang="en-GB" sz="900" dirty="0">
                <a:solidFill>
                  <a:srgbClr val="FF0000"/>
                </a:solidFill>
              </a:rPr>
              <a:t>Shift can be controlled for small clouds – can minimise shift.</a:t>
            </a:r>
          </a:p>
          <a:p>
            <a:pPr marL="171450" indent="-171450">
              <a:buFontTx/>
              <a:buChar char="-"/>
            </a:pPr>
            <a:r>
              <a:rPr lang="en-GB" sz="900" dirty="0">
                <a:solidFill>
                  <a:srgbClr val="FF0000"/>
                </a:solidFill>
              </a:rPr>
              <a:t>MOT is good</a:t>
            </a:r>
          </a:p>
          <a:p>
            <a:pPr marL="171450" indent="-171450">
              <a:buFontTx/>
              <a:buChar char="-"/>
            </a:pPr>
            <a:r>
              <a:rPr lang="en-GB" sz="900" dirty="0">
                <a:solidFill>
                  <a:srgbClr val="FF0000"/>
                </a:solidFill>
              </a:rPr>
              <a:t>So OP is useful – note the heating in fountain case</a:t>
            </a:r>
          </a:p>
        </p:txBody>
      </p:sp>
    </p:spTree>
    <p:extLst>
      <p:ext uri="{BB962C8B-B14F-4D97-AF65-F5344CB8AC3E}">
        <p14:creationId xmlns:p14="http://schemas.microsoft.com/office/powerpoint/2010/main" val="114944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aseline="0" dirty="0"/>
              <a:t>Three phases = three areas   --  details next</a:t>
            </a:r>
          </a:p>
          <a:p>
            <a:endParaRPr lang="en-GB" dirty="0"/>
          </a:p>
        </p:txBody>
      </p:sp>
    </p:spTree>
    <p:extLst>
      <p:ext uri="{BB962C8B-B14F-4D97-AF65-F5344CB8AC3E}">
        <p14:creationId xmlns:p14="http://schemas.microsoft.com/office/powerpoint/2010/main" val="3246232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400"/>
              </a:spcAft>
            </a:pPr>
            <a:r>
              <a:rPr lang="en-GB" sz="900" dirty="0"/>
              <a:t>A</a:t>
            </a:r>
            <a:r>
              <a:rPr lang="en-GB" sz="900" baseline="0" dirty="0"/>
              <a:t> controlled vapour pressure of Cs is produced from a stabilised reservoir – improves atom number stability and so improves collisional shift cancellation</a:t>
            </a:r>
          </a:p>
          <a:p>
            <a:pPr>
              <a:spcAft>
                <a:spcPts val="400"/>
              </a:spcAft>
            </a:pPr>
            <a:r>
              <a:rPr lang="en-GB" sz="900" dirty="0"/>
              <a:t>This vapour loads a (0,0,1) MOT optimised for high density</a:t>
            </a:r>
            <a:r>
              <a:rPr lang="en-GB" sz="900" baseline="0" dirty="0"/>
              <a:t> and low temperature – low sensitivity to laser beam power and polarisation drift</a:t>
            </a:r>
          </a:p>
          <a:p>
            <a:pPr>
              <a:spcAft>
                <a:spcPts val="400"/>
              </a:spcAft>
            </a:pPr>
            <a:r>
              <a:rPr lang="en-GB" sz="900" baseline="0" dirty="0"/>
              <a:t>Dark expansion for eddy currents decay but also control of initial cloud size</a:t>
            </a:r>
          </a:p>
          <a:p>
            <a:pPr>
              <a:spcAft>
                <a:spcPts val="400"/>
              </a:spcAft>
            </a:pPr>
            <a:r>
              <a:rPr lang="en-GB" sz="900" baseline="0" dirty="0"/>
              <a:t>Brief molasses phase to reduce temperature to about 1uK but maintains small size.</a:t>
            </a:r>
          </a:p>
          <a:p>
            <a:pPr>
              <a:spcAft>
                <a:spcPts val="400"/>
              </a:spcAft>
            </a:pPr>
            <a:r>
              <a:rPr lang="en-GB" sz="900" baseline="0" dirty="0"/>
              <a:t>Vertical moving molasses to launch atoms upwards on a 1m trajectory.</a:t>
            </a:r>
          </a:p>
          <a:p>
            <a:pPr>
              <a:spcAft>
                <a:spcPts val="400"/>
              </a:spcAft>
            </a:pPr>
            <a:r>
              <a:rPr lang="en-GB" sz="900" baseline="0" dirty="0"/>
              <a:t>        Pass through graphite lined apertures into improved vacuum zone to reduce background collisions</a:t>
            </a:r>
          </a:p>
          <a:p>
            <a:pPr>
              <a:spcAft>
                <a:spcPts val="400"/>
              </a:spcAft>
            </a:pPr>
            <a:r>
              <a:rPr lang="en-GB" sz="900" baseline="0" dirty="0"/>
              <a:t>Optical pumping laser pulse to transfer as many atoms as possible into F=4, mF=0.</a:t>
            </a:r>
          </a:p>
          <a:p>
            <a:pPr>
              <a:spcAft>
                <a:spcPts val="400"/>
              </a:spcAft>
            </a:pPr>
            <a:r>
              <a:rPr lang="en-GB" sz="900" baseline="0" dirty="0"/>
              <a:t>        Pass through more apertures into UHV region P&lt;10</a:t>
            </a:r>
            <a:r>
              <a:rPr lang="en-GB" sz="900" baseline="30000" dirty="0"/>
              <a:t>-10</a:t>
            </a:r>
            <a:r>
              <a:rPr lang="en-GB" sz="900" baseline="0" dirty="0"/>
              <a:t> mbar</a:t>
            </a:r>
          </a:p>
          <a:p>
            <a:pPr marL="0" marR="0" lvl="0" indent="0" algn="l" defTabSz="914400" rtl="0" eaLnBrk="0" fontAlgn="base" latinLnBrk="0" hangingPunct="0">
              <a:lnSpc>
                <a:spcPct val="100000"/>
              </a:lnSpc>
              <a:spcBef>
                <a:spcPct val="0"/>
              </a:spcBef>
              <a:spcAft>
                <a:spcPts val="400"/>
              </a:spcAft>
              <a:buClrTx/>
              <a:buSzTx/>
              <a:buFontTx/>
              <a:buNone/>
              <a:tabLst/>
              <a:defRPr/>
            </a:pPr>
            <a:r>
              <a:rPr lang="en-GB" sz="900" b="1" baseline="0" dirty="0"/>
              <a:t>Note that all of these optics are rigidly mounted and designed not to need re-adjustment</a:t>
            </a:r>
          </a:p>
          <a:p>
            <a:pPr marL="0" marR="0" lvl="0" indent="0" algn="l" defTabSz="914400" rtl="0" eaLnBrk="0" fontAlgn="base" latinLnBrk="0" hangingPunct="0">
              <a:lnSpc>
                <a:spcPct val="100000"/>
              </a:lnSpc>
              <a:spcBef>
                <a:spcPct val="0"/>
              </a:spcBef>
              <a:spcAft>
                <a:spcPts val="400"/>
              </a:spcAft>
              <a:buClrTx/>
              <a:buSzTx/>
              <a:buFontTx/>
              <a:buNone/>
              <a:tabLst/>
              <a:defRPr/>
            </a:pPr>
            <a:r>
              <a:rPr lang="en-GB" sz="900" baseline="0" dirty="0"/>
              <a:t>A </a:t>
            </a:r>
            <a:r>
              <a:rPr lang="en-GB" sz="900" u="sng" baseline="0" dirty="0"/>
              <a:t>monitoring system </a:t>
            </a:r>
            <a:r>
              <a:rPr lang="en-GB" sz="900" baseline="0" dirty="0"/>
              <a:t>tracks and logs the power of each beam – can anticipate problems before they affect fountain development</a:t>
            </a:r>
          </a:p>
          <a:p>
            <a:endParaRPr lang="en-GB" baseline="0" dirty="0"/>
          </a:p>
        </p:txBody>
      </p:sp>
    </p:spTree>
    <p:extLst>
      <p:ext uri="{BB962C8B-B14F-4D97-AF65-F5344CB8AC3E}">
        <p14:creationId xmlns:p14="http://schemas.microsoft.com/office/powerpoint/2010/main" val="2130695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aseline="0" dirty="0"/>
              <a:t>Lower microwave resonator selects atoms in the clock state;    F=3, mF=0 atoms pushed away (pure state)</a:t>
            </a:r>
          </a:p>
          <a:p>
            <a:r>
              <a:rPr lang="en-GB" sz="900" baseline="0" dirty="0"/>
              <a:t>Control of density for the density extrapolation (collisional shift control)</a:t>
            </a:r>
          </a:p>
          <a:p>
            <a:r>
              <a:rPr lang="en-GB" sz="900" baseline="0" dirty="0"/>
              <a:t>---</a:t>
            </a:r>
          </a:p>
          <a:p>
            <a:r>
              <a:rPr lang="en-GB" sz="900" baseline="0" dirty="0"/>
              <a:t>Resonator carefully designed by Kurt </a:t>
            </a:r>
            <a:r>
              <a:rPr lang="en-GB" sz="900" baseline="0" dirty="0" err="1"/>
              <a:t>Gibble</a:t>
            </a:r>
            <a:r>
              <a:rPr lang="en-GB" sz="900" baseline="0" dirty="0"/>
              <a:t> to reduce distributed cavity phase shifts</a:t>
            </a:r>
          </a:p>
          <a:p>
            <a:r>
              <a:rPr lang="en-GB" sz="900" baseline="0" dirty="0"/>
              <a:t>Features 4 orthogonal feeding waveguides that allow measurement and reduction of some of the remaining DCP shifts</a:t>
            </a:r>
          </a:p>
          <a:p>
            <a:r>
              <a:rPr lang="en-GB" sz="900" baseline="0" dirty="0"/>
              <a:t>Waveguide below cut-off minimise microwave leakage (tube too narrow to support resonant m-waves)</a:t>
            </a:r>
          </a:p>
          <a:p>
            <a:r>
              <a:rPr lang="en-GB" sz="900" baseline="0" dirty="0"/>
              <a:t>Temperature stabilised flight-tube (water jacket)</a:t>
            </a:r>
          </a:p>
          <a:p>
            <a:r>
              <a:rPr lang="en-GB" sz="900" baseline="0" dirty="0"/>
              <a:t>Outside Ramsey time microwaves are detuned from resonance to suppress any residual microwave leakage </a:t>
            </a:r>
          </a:p>
          <a:p>
            <a:endParaRPr lang="en-GB" baseline="0" dirty="0"/>
          </a:p>
        </p:txBody>
      </p:sp>
    </p:spTree>
    <p:extLst>
      <p:ext uri="{BB962C8B-B14F-4D97-AF65-F5344CB8AC3E}">
        <p14:creationId xmlns:p14="http://schemas.microsoft.com/office/powerpoint/2010/main" val="3107423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aseline="0" dirty="0"/>
              <a:t>2 detection zones for state readout. Tilted beams, control of resonant background </a:t>
            </a:r>
          </a:p>
          <a:p>
            <a:r>
              <a:rPr lang="en-GB" sz="900" baseline="0" dirty="0"/>
              <a:t>Lower beam combined with repumper.</a:t>
            </a:r>
          </a:p>
          <a:p>
            <a:r>
              <a:rPr lang="en-GB" sz="900" baseline="0" dirty="0"/>
              <a:t>Servo for intensity stabilisation</a:t>
            </a:r>
          </a:p>
          <a:p>
            <a:endParaRPr lang="en-GB" baseline="0" dirty="0"/>
          </a:p>
        </p:txBody>
      </p:sp>
    </p:spTree>
    <p:extLst>
      <p:ext uri="{BB962C8B-B14F-4D97-AF65-F5344CB8AC3E}">
        <p14:creationId xmlns:p14="http://schemas.microsoft.com/office/powerpoint/2010/main" val="2524610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dirty="0"/>
              <a:t>All efforts pay off – very good SNR</a:t>
            </a:r>
          </a:p>
          <a:p>
            <a:r>
              <a:rPr lang="en-GB" sz="900" dirty="0"/>
              <a:t>Short-term stability </a:t>
            </a:r>
            <a:r>
              <a:rPr lang="en-GB" sz="900" i="1" dirty="0"/>
              <a:t>effectively </a:t>
            </a:r>
            <a:r>
              <a:rPr lang="en-GB" sz="900" i="0" dirty="0"/>
              <a:t>degraded due to extrapolation procedure </a:t>
            </a:r>
          </a:p>
          <a:p>
            <a:r>
              <a:rPr lang="en-GB" sz="900" i="0" dirty="0"/>
              <a:t>Typically ratio H/L = 4 to 6</a:t>
            </a:r>
            <a:endParaRPr lang="en-GB" sz="900" dirty="0"/>
          </a:p>
        </p:txBody>
      </p:sp>
    </p:spTree>
    <p:extLst>
      <p:ext uri="{BB962C8B-B14F-4D97-AF65-F5344CB8AC3E}">
        <p14:creationId xmlns:p14="http://schemas.microsoft.com/office/powerpoint/2010/main" val="522254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dirty="0"/>
              <a:t>‘Improved design’ - total of 7 built already, mostly for other labs</a:t>
            </a:r>
          </a:p>
          <a:p>
            <a:r>
              <a:rPr lang="en-GB" sz="900" dirty="0"/>
              <a:t>recent 2 for RETSI: 1</a:t>
            </a:r>
            <a:r>
              <a:rPr lang="en-GB" sz="900" baseline="30000" dirty="0"/>
              <a:t>st</a:t>
            </a:r>
            <a:r>
              <a:rPr lang="en-GB" sz="900" dirty="0"/>
              <a:t>  operational, 2</a:t>
            </a:r>
            <a:r>
              <a:rPr lang="en-GB" sz="900" baseline="30000" dirty="0"/>
              <a:t>nd</a:t>
            </a:r>
            <a:r>
              <a:rPr lang="en-GB" sz="900" dirty="0"/>
              <a:t> in progress.</a:t>
            </a:r>
          </a:p>
          <a:p>
            <a:r>
              <a:rPr lang="en-GB" sz="900" dirty="0"/>
              <a:t>2015 model – note small table for optics (already compact)</a:t>
            </a:r>
          </a:p>
          <a:p>
            <a:pPr marL="0" marR="0" lvl="0" indent="0" algn="l" defTabSz="914400" rtl="0" eaLnBrk="0" fontAlgn="base" latinLnBrk="0" hangingPunct="0">
              <a:lnSpc>
                <a:spcPct val="100000"/>
              </a:lnSpc>
              <a:spcBef>
                <a:spcPct val="0"/>
              </a:spcBef>
              <a:spcAft>
                <a:spcPct val="0"/>
              </a:spcAft>
              <a:buClrTx/>
              <a:buSzTx/>
              <a:buFontTx/>
              <a:buNone/>
              <a:tabLst/>
              <a:defRPr/>
            </a:pPr>
            <a:r>
              <a:rPr lang="en-GB" sz="900" dirty="0"/>
              <a:t>Transport to Canada by air, issue with Cs.</a:t>
            </a:r>
          </a:p>
          <a:p>
            <a:endParaRPr lang="en-GB" sz="900" dirty="0"/>
          </a:p>
        </p:txBody>
      </p:sp>
    </p:spTree>
    <p:extLst>
      <p:ext uri="{BB962C8B-B14F-4D97-AF65-F5344CB8AC3E}">
        <p14:creationId xmlns:p14="http://schemas.microsoft.com/office/powerpoint/2010/main" val="7902019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2"/>
          <p:cNvSpPr>
            <a:spLocks noChangeArrowheads="1"/>
          </p:cNvSpPr>
          <p:nvPr userDrawn="1"/>
        </p:nvSpPr>
        <p:spPr bwMode="auto">
          <a:xfrm>
            <a:off x="3175" y="1557338"/>
            <a:ext cx="9144000" cy="4191000"/>
          </a:xfrm>
          <a:prstGeom prst="rect">
            <a:avLst/>
          </a:prstGeom>
          <a:solidFill>
            <a:schemeClr val="accent2"/>
          </a:solidFill>
          <a:ln>
            <a:noFill/>
          </a:ln>
        </p:spPr>
        <p:txBody>
          <a:bodyPr wrap="none" anchor="ct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ctr"/>
            <a:endParaRPr lang="en-US" altLang="en-US"/>
          </a:p>
        </p:txBody>
      </p:sp>
      <p:pic>
        <p:nvPicPr>
          <p:cNvPr id="12" name="Picture 4" descr="C:\Documents and Settings\apg\Desktop\NEW Branding Templates\NPL POWERPOINT top.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userDrawn="1">
            <p:ph type="ctrTitle"/>
          </p:nvPr>
        </p:nvSpPr>
        <p:spPr>
          <a:xfrm>
            <a:off x="685800" y="2130425"/>
            <a:ext cx="7772400" cy="1470025"/>
          </a:xfrm>
        </p:spPr>
        <p:txBody>
          <a:bodyPr/>
          <a:lstStyle>
            <a:lvl1pPr algn="l">
              <a:defRPr sz="3200">
                <a:solidFill>
                  <a:schemeClr val="bg1"/>
                </a:solidFill>
              </a:defRPr>
            </a:lvl1pPr>
          </a:lstStyle>
          <a:p>
            <a:r>
              <a:rPr lang="en-US"/>
              <a:t>Click to edit Master title style</a:t>
            </a:r>
            <a:endParaRPr lang="en-GB" dirty="0"/>
          </a:p>
        </p:txBody>
      </p:sp>
      <p:sp>
        <p:nvSpPr>
          <p:cNvPr id="3" name="Subtitle 2"/>
          <p:cNvSpPr>
            <a:spLocks noGrp="1"/>
          </p:cNvSpPr>
          <p:nvPr userDrawn="1">
            <p:ph type="subTitle" idx="1"/>
          </p:nvPr>
        </p:nvSpPr>
        <p:spPr>
          <a:xfrm>
            <a:off x="683568" y="3886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4" name="Date Placeholder 3"/>
          <p:cNvSpPr>
            <a:spLocks noGrp="1"/>
          </p:cNvSpPr>
          <p:nvPr userDrawn="1">
            <p:ph type="dt" sz="half" idx="10"/>
          </p:nvPr>
        </p:nvSpPr>
        <p:spPr/>
        <p:txBody>
          <a:bodyPr/>
          <a:lstStyle/>
          <a:p>
            <a:fld id="{94FD1437-769A-4B3D-BD38-E2E7A2F85B9B}" type="datetime1">
              <a:rPr lang="en-GB" smtClean="0"/>
              <a:t>15/10/2023</a:t>
            </a:fld>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pPr>
              <a:defRPr/>
            </a:pPr>
            <a:fld id="{1B070602-3327-49CA-A5E4-17E209B81C25}" type="slidenum">
              <a:rPr lang="en-GB" smtClean="0"/>
              <a:pPr>
                <a:defRPr/>
              </a:pPr>
              <a:t>‹#›</a:t>
            </a:fld>
            <a:endParaRPr lang="en-GB"/>
          </a:p>
        </p:txBody>
      </p:sp>
      <p:sp>
        <p:nvSpPr>
          <p:cNvPr id="7" name="hc"/>
          <p:cNvSpPr txBox="1"/>
          <p:nvPr userDrawn="1"/>
        </p:nvSpPr>
        <p:spPr>
          <a:xfrm>
            <a:off x="0" y="0"/>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8"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9" name="hc"/>
          <p:cNvSpPr txBox="1"/>
          <p:nvPr userDrawn="1"/>
        </p:nvSpPr>
        <p:spPr>
          <a:xfrm>
            <a:off x="0" y="0"/>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10"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Tree>
    <p:extLst>
      <p:ext uri="{BB962C8B-B14F-4D97-AF65-F5344CB8AC3E}">
        <p14:creationId xmlns:p14="http://schemas.microsoft.com/office/powerpoint/2010/main" val="1894317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9B42B9F-A111-49C1-A418-042FEA98AFD4}"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B6F0A008-9113-47C3-98FA-E35762D5897B}" type="slidenum">
              <a:rPr lang="en-GB" smtClean="0"/>
              <a:pPr>
                <a:defRPr/>
              </a:pPr>
              <a:t>‹#›</a:t>
            </a:fld>
            <a:endParaRPr lang="en-GB"/>
          </a:p>
        </p:txBody>
      </p:sp>
    </p:spTree>
    <p:extLst>
      <p:ext uri="{BB962C8B-B14F-4D97-AF65-F5344CB8AC3E}">
        <p14:creationId xmlns:p14="http://schemas.microsoft.com/office/powerpoint/2010/main" val="24139952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D9AEBED5-C8DD-463C-9819-99D8A253A561}"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35AFB2CD-1C9B-4647-AF80-61A8DAC9B8C4}" type="slidenum">
              <a:rPr lang="en-GB" smtClean="0"/>
              <a:pPr>
                <a:defRPr/>
              </a:pPr>
              <a:t>‹#›</a:t>
            </a:fld>
            <a:endParaRPr lang="en-GB"/>
          </a:p>
        </p:txBody>
      </p:sp>
    </p:spTree>
    <p:extLst>
      <p:ext uri="{BB962C8B-B14F-4D97-AF65-F5344CB8AC3E}">
        <p14:creationId xmlns:p14="http://schemas.microsoft.com/office/powerpoint/2010/main" val="4169582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2"/>
          <p:cNvSpPr>
            <a:spLocks noChangeArrowheads="1"/>
          </p:cNvSpPr>
          <p:nvPr userDrawn="1"/>
        </p:nvSpPr>
        <p:spPr bwMode="auto">
          <a:xfrm>
            <a:off x="3175" y="1557338"/>
            <a:ext cx="9144000" cy="4191000"/>
          </a:xfrm>
          <a:prstGeom prst="rect">
            <a:avLst/>
          </a:prstGeom>
          <a:solidFill>
            <a:schemeClr val="accent2"/>
          </a:solidFill>
          <a:ln>
            <a:noFill/>
          </a:ln>
        </p:spPr>
        <p:txBody>
          <a:bodyPr wrap="none" anchor="ct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ctr"/>
            <a:endParaRPr lang="en-US" altLang="en-US" dirty="0">
              <a:ea typeface="Arial Unicode MS" panose="020B0604020202020204" pitchFamily="34" charset="-128"/>
            </a:endParaRPr>
          </a:p>
        </p:txBody>
      </p:sp>
      <p:pic>
        <p:nvPicPr>
          <p:cNvPr id="12" name="Picture 4" descr="C:\Documents and Settings\apg\Desktop\NEW Branding Templates\NPL POWERPOINT top.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userDrawn="1">
            <p:ph type="ctrTitle"/>
          </p:nvPr>
        </p:nvSpPr>
        <p:spPr>
          <a:xfrm>
            <a:off x="685800" y="2130425"/>
            <a:ext cx="7772400" cy="1470025"/>
          </a:xfrm>
        </p:spPr>
        <p:txBody>
          <a:bodyPr/>
          <a:lstStyle>
            <a:lvl1pPr algn="l">
              <a:defRPr sz="3200">
                <a:solidFill>
                  <a:schemeClr val="bg1"/>
                </a:solidFill>
              </a:defRPr>
            </a:lvl1pPr>
          </a:lstStyle>
          <a:p>
            <a:r>
              <a:rPr lang="en-US"/>
              <a:t>Click to edit Master title style</a:t>
            </a:r>
            <a:endParaRPr lang="en-GB" dirty="0"/>
          </a:p>
        </p:txBody>
      </p:sp>
      <p:sp>
        <p:nvSpPr>
          <p:cNvPr id="3" name="Subtitle 2"/>
          <p:cNvSpPr>
            <a:spLocks noGrp="1"/>
          </p:cNvSpPr>
          <p:nvPr userDrawn="1">
            <p:ph type="subTitle" idx="1"/>
          </p:nvPr>
        </p:nvSpPr>
        <p:spPr>
          <a:xfrm>
            <a:off x="683568" y="3886200"/>
            <a:ext cx="6400800" cy="1752600"/>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4" name="Date Placeholder 3"/>
          <p:cNvSpPr>
            <a:spLocks noGrp="1"/>
          </p:cNvSpPr>
          <p:nvPr userDrawn="1">
            <p:ph type="dt" sz="half" idx="10"/>
          </p:nvPr>
        </p:nvSpPr>
        <p:spPr/>
        <p:txBody>
          <a:bodyPr/>
          <a:lstStyle/>
          <a:p>
            <a:fld id="{7619075D-898F-4B91-B55D-C7791436F83F}" type="datetime1">
              <a:rPr lang="en-GB" smtClean="0"/>
              <a:t>15/10/2023</a:t>
            </a:fld>
            <a:endParaRPr lang="en-GB"/>
          </a:p>
        </p:txBody>
      </p:sp>
      <p:sp>
        <p:nvSpPr>
          <p:cNvPr id="5" name="Footer Placeholder 4"/>
          <p:cNvSpPr>
            <a:spLocks noGrp="1"/>
          </p:cNvSpPr>
          <p:nvPr userDrawn="1">
            <p:ph type="ftr" sz="quarter" idx="11"/>
          </p:nvPr>
        </p:nvSpPr>
        <p:spPr/>
        <p:txBody>
          <a:bodyPr/>
          <a:lstStyle/>
          <a:p>
            <a:endParaRPr lang="en-GB"/>
          </a:p>
        </p:txBody>
      </p:sp>
      <p:sp>
        <p:nvSpPr>
          <p:cNvPr id="6" name="Slide Number Placeholder 5"/>
          <p:cNvSpPr>
            <a:spLocks noGrp="1"/>
          </p:cNvSpPr>
          <p:nvPr userDrawn="1">
            <p:ph type="sldNum" sz="quarter" idx="12"/>
          </p:nvPr>
        </p:nvSpPr>
        <p:spPr/>
        <p:txBody>
          <a:bodyPr/>
          <a:lstStyle/>
          <a:p>
            <a:pPr>
              <a:defRPr/>
            </a:pPr>
            <a:fld id="{1B070602-3327-49CA-A5E4-17E209B81C25}" type="slidenum">
              <a:rPr lang="en-GB" smtClean="0"/>
              <a:pPr>
                <a:defRPr/>
              </a:pPr>
              <a:t>‹#›</a:t>
            </a:fld>
            <a:endParaRPr lang="en-GB"/>
          </a:p>
        </p:txBody>
      </p:sp>
      <p:sp>
        <p:nvSpPr>
          <p:cNvPr id="7" name="hc"/>
          <p:cNvSpPr txBox="1"/>
          <p:nvPr userDrawn="1"/>
        </p:nvSpPr>
        <p:spPr>
          <a:xfrm>
            <a:off x="0" y="0"/>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
        <p:nvSpPr>
          <p:cNvPr id="8"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
        <p:nvSpPr>
          <p:cNvPr id="9" name="hc"/>
          <p:cNvSpPr txBox="1"/>
          <p:nvPr userDrawn="1"/>
        </p:nvSpPr>
        <p:spPr>
          <a:xfrm>
            <a:off x="0" y="0"/>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
        <p:nvSpPr>
          <p:cNvPr id="10"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Tree>
    <p:extLst>
      <p:ext uri="{BB962C8B-B14F-4D97-AF65-F5344CB8AC3E}">
        <p14:creationId xmlns:p14="http://schemas.microsoft.com/office/powerpoint/2010/main" val="11006534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B85585C-4DBF-4BF6-B452-B58D09FB853A}"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DB1B9577-78F8-4836-BFF0-2CA2D54AA9AF}" type="slidenum">
              <a:rPr lang="en-GB" smtClean="0"/>
              <a:pPr>
                <a:defRPr/>
              </a:pPr>
              <a:t>‹#›</a:t>
            </a:fld>
            <a:endParaRPr lang="en-GB"/>
          </a:p>
        </p:txBody>
      </p:sp>
    </p:spTree>
    <p:extLst>
      <p:ext uri="{BB962C8B-B14F-4D97-AF65-F5344CB8AC3E}">
        <p14:creationId xmlns:p14="http://schemas.microsoft.com/office/powerpoint/2010/main" val="440418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6"/>
          <p:cNvGrpSpPr/>
          <p:nvPr userDrawn="1"/>
        </p:nvGrpSpPr>
        <p:grpSpPr>
          <a:xfrm>
            <a:off x="0" y="0"/>
            <a:ext cx="9147175" cy="5748338"/>
            <a:chOff x="0" y="0"/>
            <a:chExt cx="9147175" cy="5748338"/>
          </a:xfrm>
        </p:grpSpPr>
        <p:sp>
          <p:nvSpPr>
            <p:cNvPr id="8" name="Rectangle 2"/>
            <p:cNvSpPr>
              <a:spLocks noChangeArrowheads="1"/>
            </p:cNvSpPr>
            <p:nvPr userDrawn="1"/>
          </p:nvSpPr>
          <p:spPr bwMode="auto">
            <a:xfrm>
              <a:off x="3175" y="1557338"/>
              <a:ext cx="9144000" cy="4191000"/>
            </a:xfrm>
            <a:prstGeom prst="rect">
              <a:avLst/>
            </a:prstGeom>
            <a:solidFill>
              <a:srgbClr val="00B6F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ctr"/>
              <a:endParaRPr lang="en-US" altLang="en-US" dirty="0">
                <a:ea typeface="Arial Unicode MS" panose="020B0604020202020204" pitchFamily="34" charset="-128"/>
              </a:endParaRPr>
            </a:p>
          </p:txBody>
        </p:sp>
        <p:pic>
          <p:nvPicPr>
            <p:cNvPr id="9" name="Picture 4" descr="C:\Documents and Settings\apg\Desktop\NEW Branding Templates\NPL POWERPOINT top.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722313" y="4406900"/>
            <a:ext cx="7772400" cy="1362075"/>
          </a:xfrm>
        </p:spPr>
        <p:txBody>
          <a:bodyPr anchor="t"/>
          <a:lstStyle>
            <a:lvl1pPr algn="l">
              <a:defRPr sz="4000" b="1" cap="all">
                <a:solidFill>
                  <a:schemeClr val="bg1"/>
                </a:solidFill>
              </a:defRPr>
            </a:lvl1pPr>
          </a:lstStyle>
          <a:p>
            <a:r>
              <a:rPr lang="en-US"/>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071D8C7-0F57-4E03-BBCD-D3CC50AD86B5}"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9AB8C613-57F7-4154-B83F-9DE39FB7B7BD}" type="slidenum">
              <a:rPr lang="en-GB" smtClean="0"/>
              <a:pPr>
                <a:defRPr/>
              </a:pPr>
              <a:t>‹#›</a:t>
            </a:fld>
            <a:endParaRPr lang="en-GB"/>
          </a:p>
        </p:txBody>
      </p:sp>
    </p:spTree>
    <p:extLst>
      <p:ext uri="{BB962C8B-B14F-4D97-AF65-F5344CB8AC3E}">
        <p14:creationId xmlns:p14="http://schemas.microsoft.com/office/powerpoint/2010/main" val="29402548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BFFAFB0-A18F-4DEE-A36D-656D89D20262}"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47536528-A763-47A7-A281-1B60A0576E63}" type="slidenum">
              <a:rPr lang="en-GB" smtClean="0"/>
              <a:pPr>
                <a:defRPr/>
              </a:pPr>
              <a:t>‹#›</a:t>
            </a:fld>
            <a:endParaRPr lang="en-GB"/>
          </a:p>
        </p:txBody>
      </p:sp>
    </p:spTree>
    <p:extLst>
      <p:ext uri="{BB962C8B-B14F-4D97-AF65-F5344CB8AC3E}">
        <p14:creationId xmlns:p14="http://schemas.microsoft.com/office/powerpoint/2010/main" val="11648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F4755FF-8E22-490D-BCED-B412DAD2E832}" type="datetime1">
              <a:rPr lang="en-GB" smtClean="0"/>
              <a:t>15/10/2023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pPr>
              <a:defRPr/>
            </a:pPr>
            <a:fld id="{48C27E94-C845-4B19-A499-3E84F3DEC900}" type="slidenum">
              <a:rPr lang="en-GB" smtClean="0"/>
              <a:pPr>
                <a:defRPr/>
              </a:pPr>
              <a:t>‹#›</a:t>
            </a:fld>
            <a:endParaRPr lang="en-GB"/>
          </a:p>
        </p:txBody>
      </p:sp>
    </p:spTree>
    <p:extLst>
      <p:ext uri="{BB962C8B-B14F-4D97-AF65-F5344CB8AC3E}">
        <p14:creationId xmlns:p14="http://schemas.microsoft.com/office/powerpoint/2010/main" val="1897281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8A40154-BE3C-417A-BE35-2A7E1CDD88B3}" type="datetime1">
              <a:rPr lang="en-GB" smtClean="0"/>
              <a:t>15/10/2023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pPr>
              <a:defRPr/>
            </a:pPr>
            <a:fld id="{82930BBF-27ED-4CC6-9970-DB9548DB3D48}" type="slidenum">
              <a:rPr lang="en-GB" smtClean="0"/>
              <a:pPr>
                <a:defRPr/>
              </a:pPr>
              <a:t>‹#›</a:t>
            </a:fld>
            <a:endParaRPr lang="en-GB"/>
          </a:p>
        </p:txBody>
      </p:sp>
    </p:spTree>
    <p:extLst>
      <p:ext uri="{BB962C8B-B14F-4D97-AF65-F5344CB8AC3E}">
        <p14:creationId xmlns:p14="http://schemas.microsoft.com/office/powerpoint/2010/main" val="1902609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F1B449-56D3-42D6-ACB1-B8F4A503763D}" type="datetime1">
              <a:rPr lang="en-GB" smtClean="0"/>
              <a:t>15/10/2023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6502A3AD-32AE-4D8B-A4BF-80419613DAFA}" type="slidenum">
              <a:rPr lang="en-GB" smtClean="0"/>
              <a:pPr>
                <a:defRPr/>
              </a:pPr>
              <a:t>‹#›</a:t>
            </a:fld>
            <a:endParaRPr lang="en-GB"/>
          </a:p>
        </p:txBody>
      </p:sp>
    </p:spTree>
    <p:extLst>
      <p:ext uri="{BB962C8B-B14F-4D97-AF65-F5344CB8AC3E}">
        <p14:creationId xmlns:p14="http://schemas.microsoft.com/office/powerpoint/2010/main" val="3582197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F87177F-CFCA-4736-8DFA-B9083677D751}"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B334DFC5-A38E-4A37-986F-3A178D3D2F47}" type="slidenum">
              <a:rPr lang="en-GB" smtClean="0"/>
              <a:pPr>
                <a:defRPr/>
              </a:pPr>
              <a:t>‹#›</a:t>
            </a:fld>
            <a:endParaRPr lang="en-GB"/>
          </a:p>
        </p:txBody>
      </p:sp>
    </p:spTree>
    <p:extLst>
      <p:ext uri="{BB962C8B-B14F-4D97-AF65-F5344CB8AC3E}">
        <p14:creationId xmlns:p14="http://schemas.microsoft.com/office/powerpoint/2010/main" val="312420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B7A3F90-D35E-42CD-BDC3-26D6F148E5F0}"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DB1B9577-78F8-4836-BFF0-2CA2D54AA9AF}" type="slidenum">
              <a:rPr lang="en-GB" smtClean="0"/>
              <a:pPr>
                <a:defRPr/>
              </a:pPr>
              <a:t>‹#›</a:t>
            </a:fld>
            <a:endParaRPr lang="en-GB"/>
          </a:p>
        </p:txBody>
      </p:sp>
    </p:spTree>
    <p:extLst>
      <p:ext uri="{BB962C8B-B14F-4D97-AF65-F5344CB8AC3E}">
        <p14:creationId xmlns:p14="http://schemas.microsoft.com/office/powerpoint/2010/main" val="1124359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7FBA30-1CA3-4D09-8594-CFB79F9126F7}"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923848F7-3393-40BF-A910-C3862884F568}" type="slidenum">
              <a:rPr lang="en-GB" smtClean="0"/>
              <a:pPr>
                <a:defRPr/>
              </a:pPr>
              <a:t>‹#›</a:t>
            </a:fld>
            <a:endParaRPr lang="en-GB"/>
          </a:p>
        </p:txBody>
      </p:sp>
    </p:spTree>
    <p:extLst>
      <p:ext uri="{BB962C8B-B14F-4D97-AF65-F5344CB8AC3E}">
        <p14:creationId xmlns:p14="http://schemas.microsoft.com/office/powerpoint/2010/main" val="3700104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4E923AB-DFFB-4B24-9000-AE60BF79E790}"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B6F0A008-9113-47C3-98FA-E35762D5897B}" type="slidenum">
              <a:rPr lang="en-GB" smtClean="0"/>
              <a:pPr>
                <a:defRPr/>
              </a:pPr>
              <a:t>‹#›</a:t>
            </a:fld>
            <a:endParaRPr lang="en-GB"/>
          </a:p>
        </p:txBody>
      </p:sp>
    </p:spTree>
    <p:extLst>
      <p:ext uri="{BB962C8B-B14F-4D97-AF65-F5344CB8AC3E}">
        <p14:creationId xmlns:p14="http://schemas.microsoft.com/office/powerpoint/2010/main" val="9950908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8DBC446-7EFD-4640-8CBC-CFDD818BD6FA}"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35AFB2CD-1C9B-4647-AF80-61A8DAC9B8C4}" type="slidenum">
              <a:rPr lang="en-GB" smtClean="0"/>
              <a:pPr>
                <a:defRPr/>
              </a:pPr>
              <a:t>‹#›</a:t>
            </a:fld>
            <a:endParaRPr lang="en-GB"/>
          </a:p>
        </p:txBody>
      </p:sp>
    </p:spTree>
    <p:extLst>
      <p:ext uri="{BB962C8B-B14F-4D97-AF65-F5344CB8AC3E}">
        <p14:creationId xmlns:p14="http://schemas.microsoft.com/office/powerpoint/2010/main" val="253766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6"/>
          <p:cNvGrpSpPr/>
          <p:nvPr userDrawn="1"/>
        </p:nvGrpSpPr>
        <p:grpSpPr>
          <a:xfrm>
            <a:off x="0" y="0"/>
            <a:ext cx="9147175" cy="5748338"/>
            <a:chOff x="0" y="0"/>
            <a:chExt cx="9147175" cy="5748338"/>
          </a:xfrm>
        </p:grpSpPr>
        <p:sp>
          <p:nvSpPr>
            <p:cNvPr id="8" name="Rectangle 2"/>
            <p:cNvSpPr>
              <a:spLocks noChangeArrowheads="1"/>
            </p:cNvSpPr>
            <p:nvPr userDrawn="1"/>
          </p:nvSpPr>
          <p:spPr bwMode="auto">
            <a:xfrm>
              <a:off x="3175" y="1557338"/>
              <a:ext cx="9144000" cy="4191000"/>
            </a:xfrm>
            <a:prstGeom prst="rect">
              <a:avLst/>
            </a:prstGeom>
            <a:solidFill>
              <a:srgbClr val="00B6F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sz="2400">
                  <a:solidFill>
                    <a:schemeClr val="tx1"/>
                  </a:solidFill>
                  <a:latin typeface="Arial" pitchFamily="34" charset="0"/>
                  <a:ea typeface="ヒラギノ角ゴ Pro W3" pitchFamily="-84" charset="-128"/>
                </a:defRPr>
              </a:lvl1pPr>
              <a:lvl2pPr marL="742950" indent="-285750" eaLnBrk="0" hangingPunct="0">
                <a:defRPr sz="2400">
                  <a:solidFill>
                    <a:schemeClr val="tx1"/>
                  </a:solidFill>
                  <a:latin typeface="Arial" pitchFamily="34" charset="0"/>
                  <a:ea typeface="ヒラギノ角ゴ Pro W3" pitchFamily="-84" charset="-128"/>
                </a:defRPr>
              </a:lvl2pPr>
              <a:lvl3pPr marL="1143000" indent="-228600" eaLnBrk="0" hangingPunct="0">
                <a:defRPr sz="2400">
                  <a:solidFill>
                    <a:schemeClr val="tx1"/>
                  </a:solidFill>
                  <a:latin typeface="Arial" pitchFamily="34" charset="0"/>
                  <a:ea typeface="ヒラギノ角ゴ Pro W3" pitchFamily="-84" charset="-128"/>
                </a:defRPr>
              </a:lvl3pPr>
              <a:lvl4pPr marL="1600200" indent="-228600" eaLnBrk="0" hangingPunct="0">
                <a:defRPr sz="2400">
                  <a:solidFill>
                    <a:schemeClr val="tx1"/>
                  </a:solidFill>
                  <a:latin typeface="Arial" pitchFamily="34" charset="0"/>
                  <a:ea typeface="ヒラギノ角ゴ Pro W3" pitchFamily="-84" charset="-128"/>
                </a:defRPr>
              </a:lvl4pPr>
              <a:lvl5pPr marL="2057400" indent="-228600" eaLnBrk="0" hangingPunct="0">
                <a:defRPr sz="2400">
                  <a:solidFill>
                    <a:schemeClr val="tx1"/>
                  </a:solidFill>
                  <a:latin typeface="Arial" pitchFamily="34" charset="0"/>
                  <a:ea typeface="ヒラギノ角ゴ Pro W3"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pitchFamily="-84" charset="-128"/>
                </a:defRPr>
              </a:lvl9pPr>
            </a:lstStyle>
            <a:p>
              <a:pPr algn="ctr"/>
              <a:endParaRPr lang="en-US" altLang="en-US"/>
            </a:p>
          </p:txBody>
        </p:sp>
        <p:pic>
          <p:nvPicPr>
            <p:cNvPr id="9" name="Picture 4" descr="C:\Documents and Settings\apg\Desktop\NEW Branding Templates\NPL POWERPOINT top.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722313" y="4406900"/>
            <a:ext cx="7772400" cy="1362075"/>
          </a:xfrm>
        </p:spPr>
        <p:txBody>
          <a:bodyPr anchor="t"/>
          <a:lstStyle>
            <a:lvl1pPr algn="l">
              <a:defRPr sz="4000" b="1" cap="all">
                <a:solidFill>
                  <a:schemeClr val="bg1"/>
                </a:solidFill>
              </a:defRPr>
            </a:lvl1pPr>
          </a:lstStyle>
          <a:p>
            <a:r>
              <a:rPr lang="en-US"/>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8AD27B-D4FD-496A-B324-7FE0B753D20C}" type="datetime1">
              <a:rPr lang="en-GB" smtClean="0"/>
              <a:t>15/10/2023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a:defRPr/>
            </a:pPr>
            <a:fld id="{9AB8C613-57F7-4154-B83F-9DE39FB7B7BD}" type="slidenum">
              <a:rPr lang="en-GB" smtClean="0"/>
              <a:pPr>
                <a:defRPr/>
              </a:pPr>
              <a:t>‹#›</a:t>
            </a:fld>
            <a:endParaRPr lang="en-GB"/>
          </a:p>
        </p:txBody>
      </p:sp>
    </p:spTree>
    <p:extLst>
      <p:ext uri="{BB962C8B-B14F-4D97-AF65-F5344CB8AC3E}">
        <p14:creationId xmlns:p14="http://schemas.microsoft.com/office/powerpoint/2010/main" val="338675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18A797D-9A11-4D88-B346-FC026BB124F4}"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47536528-A763-47A7-A281-1B60A0576E63}" type="slidenum">
              <a:rPr lang="en-GB" smtClean="0"/>
              <a:pPr>
                <a:defRPr/>
              </a:pPr>
              <a:t>‹#›</a:t>
            </a:fld>
            <a:endParaRPr lang="en-GB"/>
          </a:p>
        </p:txBody>
      </p:sp>
    </p:spTree>
    <p:extLst>
      <p:ext uri="{BB962C8B-B14F-4D97-AF65-F5344CB8AC3E}">
        <p14:creationId xmlns:p14="http://schemas.microsoft.com/office/powerpoint/2010/main" val="2316039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43E0ED5-CFCF-4BE9-B5B4-5045BDADAB21}" type="datetime1">
              <a:rPr lang="en-GB" smtClean="0"/>
              <a:t>15/10/2023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pPr>
              <a:defRPr/>
            </a:pPr>
            <a:fld id="{48C27E94-C845-4B19-A499-3E84F3DEC900}" type="slidenum">
              <a:rPr lang="en-GB" smtClean="0"/>
              <a:pPr>
                <a:defRPr/>
              </a:pPr>
              <a:t>‹#›</a:t>
            </a:fld>
            <a:endParaRPr lang="en-GB"/>
          </a:p>
        </p:txBody>
      </p:sp>
    </p:spTree>
    <p:extLst>
      <p:ext uri="{BB962C8B-B14F-4D97-AF65-F5344CB8AC3E}">
        <p14:creationId xmlns:p14="http://schemas.microsoft.com/office/powerpoint/2010/main" val="2080548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F02E202-5D77-429D-AD84-C1AC6BA8F0A8}" type="datetime1">
              <a:rPr lang="en-GB" smtClean="0"/>
              <a:t>15/10/2023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pPr>
              <a:defRPr/>
            </a:pPr>
            <a:fld id="{82930BBF-27ED-4CC6-9970-DB9548DB3D48}" type="slidenum">
              <a:rPr lang="en-GB" smtClean="0"/>
              <a:pPr>
                <a:defRPr/>
              </a:pPr>
              <a:t>‹#›</a:t>
            </a:fld>
            <a:endParaRPr lang="en-GB"/>
          </a:p>
        </p:txBody>
      </p:sp>
    </p:spTree>
    <p:extLst>
      <p:ext uri="{BB962C8B-B14F-4D97-AF65-F5344CB8AC3E}">
        <p14:creationId xmlns:p14="http://schemas.microsoft.com/office/powerpoint/2010/main" val="1545064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7ED04-F603-4214-9202-3574A4F2C555}" type="datetime1">
              <a:rPr lang="en-GB" smtClean="0"/>
              <a:t>15/10/2023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pPr>
              <a:defRPr/>
            </a:pPr>
            <a:fld id="{6502A3AD-32AE-4D8B-A4BF-80419613DAFA}" type="slidenum">
              <a:rPr lang="en-GB" smtClean="0"/>
              <a:pPr>
                <a:defRPr/>
              </a:pPr>
              <a:t>‹#›</a:t>
            </a:fld>
            <a:endParaRPr lang="en-GB"/>
          </a:p>
        </p:txBody>
      </p:sp>
    </p:spTree>
    <p:extLst>
      <p:ext uri="{BB962C8B-B14F-4D97-AF65-F5344CB8AC3E}">
        <p14:creationId xmlns:p14="http://schemas.microsoft.com/office/powerpoint/2010/main" val="4149822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94660F9-9CF7-4C3C-8051-64A362A36540}"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B334DFC5-A38E-4A37-986F-3A178D3D2F47}" type="slidenum">
              <a:rPr lang="en-GB" smtClean="0"/>
              <a:pPr>
                <a:defRPr/>
              </a:pPr>
              <a:t>‹#›</a:t>
            </a:fld>
            <a:endParaRPr lang="en-GB"/>
          </a:p>
        </p:txBody>
      </p:sp>
    </p:spTree>
    <p:extLst>
      <p:ext uri="{BB962C8B-B14F-4D97-AF65-F5344CB8AC3E}">
        <p14:creationId xmlns:p14="http://schemas.microsoft.com/office/powerpoint/2010/main" val="329060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72081B-81AF-42F3-B00C-B93BA18DC37A}" type="datetime1">
              <a:rPr lang="en-GB" smtClean="0"/>
              <a:t>15/10/2023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a:defRPr/>
            </a:pPr>
            <a:fld id="{923848F7-3393-40BF-A910-C3862884F568}" type="slidenum">
              <a:rPr lang="en-GB" smtClean="0"/>
              <a:pPr>
                <a:defRPr/>
              </a:pPr>
              <a:t>‹#›</a:t>
            </a:fld>
            <a:endParaRPr lang="en-GB"/>
          </a:p>
        </p:txBody>
      </p:sp>
    </p:spTree>
    <p:extLst>
      <p:ext uri="{BB962C8B-B14F-4D97-AF65-F5344CB8AC3E}">
        <p14:creationId xmlns:p14="http://schemas.microsoft.com/office/powerpoint/2010/main" val="3348327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491064" cy="1143000"/>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1CDCA3-EA09-4D0F-AFC0-3AEFF5C8E010}" type="datetime1">
              <a:rPr lang="en-GB" smtClean="0"/>
              <a:t>15/10/2023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B070602-3327-49CA-A5E4-17E209B81C25}" type="slidenum">
              <a:rPr lang="en-GB" smtClean="0"/>
              <a:pPr>
                <a:defRPr/>
              </a:pPr>
              <a:t>‹#›</a:t>
            </a:fld>
            <a:endParaRPr lang="en-GB"/>
          </a:p>
        </p:txBody>
      </p:sp>
      <p:sp>
        <p:nvSpPr>
          <p:cNvPr id="7" name="hc"/>
          <p:cNvSpPr txBox="1"/>
          <p:nvPr/>
        </p:nvSpPr>
        <p:spPr>
          <a:xfrm>
            <a:off x="0" y="0"/>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8" name="fc"/>
          <p:cNvSpPr txBox="1"/>
          <p:nvPr/>
        </p:nvSpPr>
        <p:spPr>
          <a:xfrm>
            <a:off x="0" y="6491288"/>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9" name="hc"/>
          <p:cNvSpPr txBox="1">
            <a:spLocks noChangeArrowheads="1"/>
          </p:cNvSpPr>
          <p:nvPr/>
        </p:nvSpPr>
        <p:spPr bwMode="auto">
          <a:xfrm>
            <a:off x="0" y="0"/>
            <a:ext cx="9144000" cy="24606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0" hangingPunct="0">
              <a:defRPr/>
            </a:pPr>
            <a:endParaRPr kumimoji="0" lang="en-US" sz="1000" b="0" i="0" u="none" baseline="0">
              <a:solidFill>
                <a:srgbClr val="7F7F7F"/>
              </a:solidFill>
              <a:latin typeface="Arial"/>
            </a:endParaRPr>
          </a:p>
        </p:txBody>
      </p:sp>
      <p:sp>
        <p:nvSpPr>
          <p:cNvPr id="10" name="fc"/>
          <p:cNvSpPr txBox="1">
            <a:spLocks noChangeArrowheads="1"/>
          </p:cNvSpPr>
          <p:nvPr/>
        </p:nvSpPr>
        <p:spPr bwMode="auto">
          <a:xfrm>
            <a:off x="0" y="6491288"/>
            <a:ext cx="9144000" cy="24447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0" hangingPunct="0">
              <a:defRPr/>
            </a:pPr>
            <a:endParaRPr kumimoji="0" lang="en-GB" sz="1000" b="0" i="0" u="none" baseline="0">
              <a:solidFill>
                <a:srgbClr val="7F7F7F"/>
              </a:solidFill>
              <a:latin typeface="Arial"/>
            </a:endParaRPr>
          </a:p>
        </p:txBody>
      </p:sp>
      <p:pic>
        <p:nvPicPr>
          <p:cNvPr id="11" name="Picture 13" descr="NPL Logo 294 C"/>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62800" y="533400"/>
            <a:ext cx="1447800" cy="534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557986"/>
      </p:ext>
    </p:extLst>
  </p:cSld>
  <p:clrMap bg1="lt1" tx1="dk1" bg2="lt2" tx2="dk2" accent1="accent1" accent2="accent2" accent3="accent3" accent4="accent4" accent5="accent5" accent6="accent6" hlink="hlink" folHlink="folHlink"/>
  <p:sldLayoutIdLst>
    <p:sldLayoutId id="2147484852" r:id="rId1"/>
    <p:sldLayoutId id="2147484853" r:id="rId2"/>
    <p:sldLayoutId id="2147484854" r:id="rId3"/>
    <p:sldLayoutId id="2147484855" r:id="rId4"/>
    <p:sldLayoutId id="2147484856" r:id="rId5"/>
    <p:sldLayoutId id="2147484857" r:id="rId6"/>
    <p:sldLayoutId id="2147484858" r:id="rId7"/>
    <p:sldLayoutId id="2147484859" r:id="rId8"/>
    <p:sldLayoutId id="2147484860" r:id="rId9"/>
    <p:sldLayoutId id="2147484861" r:id="rId10"/>
    <p:sldLayoutId id="2147484862" r:id="rId11"/>
  </p:sldLayoutIdLst>
  <p:hf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491064" cy="1143000"/>
          </a:xfrm>
          <a:prstGeom prst="rect">
            <a:avLst/>
          </a:prstGeom>
        </p:spPr>
        <p:txBody>
          <a:bodyPr vert="horz" lIns="91440" tIns="45720" rIns="91440" bIns="45720" rtlCol="0" anchor="ctr">
            <a:noAutofit/>
          </a:bodyPr>
          <a:lstStyle/>
          <a:p>
            <a:r>
              <a:rPr lang="en-US"/>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Arial Unicode MS" panose="020B0604020202020204" pitchFamily="34" charset="-128"/>
              </a:defRPr>
            </a:lvl1pPr>
          </a:lstStyle>
          <a:p>
            <a:fld id="{CB6ED03B-D44D-4869-A1A1-DBF266924313}" type="datetime1">
              <a:rPr lang="en-GB" smtClean="0"/>
              <a:t>15/10/2023</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Arial Unicode MS" panose="020B0604020202020204" pitchFamily="34" charset="-128"/>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Arial Unicode MS" panose="020B0604020202020204" pitchFamily="34" charset="-128"/>
              </a:defRPr>
            </a:lvl1pPr>
          </a:lstStyle>
          <a:p>
            <a:pPr>
              <a:defRPr/>
            </a:pPr>
            <a:fld id="{1B070602-3327-49CA-A5E4-17E209B81C25}" type="slidenum">
              <a:rPr lang="en-GB" smtClean="0"/>
              <a:pPr>
                <a:defRPr/>
              </a:pPr>
              <a:t>‹#›</a:t>
            </a:fld>
            <a:endParaRPr lang="en-GB" dirty="0"/>
          </a:p>
        </p:txBody>
      </p:sp>
      <p:sp>
        <p:nvSpPr>
          <p:cNvPr id="7" name="hc"/>
          <p:cNvSpPr txBox="1"/>
          <p:nvPr/>
        </p:nvSpPr>
        <p:spPr>
          <a:xfrm>
            <a:off x="0" y="0"/>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
        <p:nvSpPr>
          <p:cNvPr id="8" name="fc"/>
          <p:cNvSpPr txBox="1"/>
          <p:nvPr/>
        </p:nvSpPr>
        <p:spPr>
          <a:xfrm>
            <a:off x="0" y="6491288"/>
            <a:ext cx="9144000" cy="246221"/>
          </a:xfrm>
          <a:prstGeom prst="rect">
            <a:avLst/>
          </a:prstGeom>
          <a:noFill/>
        </p:spPr>
        <p:txBody>
          <a:bodyPr vert="horz" wrap="square" rtlCol="0">
            <a:spAutoFit/>
          </a:bodyPr>
          <a:lstStyle/>
          <a:p>
            <a:pPr algn="ctr"/>
            <a:endParaRPr kumimoji="0" lang="en-GB" sz="1000" b="0" i="0" u="none" baseline="0" dirty="0">
              <a:solidFill>
                <a:srgbClr val="7F7F7F"/>
              </a:solidFill>
              <a:latin typeface="Arial"/>
              <a:ea typeface="Arial Unicode MS" panose="020B0604020202020204" pitchFamily="34" charset="-128"/>
            </a:endParaRPr>
          </a:p>
        </p:txBody>
      </p:sp>
      <p:sp>
        <p:nvSpPr>
          <p:cNvPr id="9" name="hc"/>
          <p:cNvSpPr txBox="1">
            <a:spLocks noChangeArrowheads="1"/>
          </p:cNvSpPr>
          <p:nvPr/>
        </p:nvSpPr>
        <p:spPr bwMode="auto">
          <a:xfrm>
            <a:off x="0" y="0"/>
            <a:ext cx="9144000" cy="246063"/>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0" hangingPunct="0">
              <a:defRPr/>
            </a:pPr>
            <a:endParaRPr kumimoji="0" lang="en-US" sz="1000" b="0" i="0" u="none" baseline="0" dirty="0">
              <a:solidFill>
                <a:srgbClr val="7F7F7F"/>
              </a:solidFill>
              <a:latin typeface="Arial"/>
              <a:ea typeface="Arial Unicode MS" panose="020B0604020202020204" pitchFamily="34" charset="-128"/>
            </a:endParaRPr>
          </a:p>
        </p:txBody>
      </p:sp>
      <p:sp>
        <p:nvSpPr>
          <p:cNvPr id="10" name="fc"/>
          <p:cNvSpPr txBox="1">
            <a:spLocks noChangeArrowheads="1"/>
          </p:cNvSpPr>
          <p:nvPr/>
        </p:nvSpPr>
        <p:spPr bwMode="auto">
          <a:xfrm>
            <a:off x="0" y="6491288"/>
            <a:ext cx="9144000" cy="244475"/>
          </a:xfrm>
          <a:prstGeom prst="rect">
            <a:avLst/>
          </a:prstGeom>
          <a:noFill/>
          <a:ln>
            <a:noFill/>
          </a:ln>
          <a:effectLst>
            <a:outerShdw dist="107763"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pitchFamily="34" charset="0"/>
                <a:ea typeface="ヒラギノ角ゴ Pro W3" charset="-128"/>
              </a:defRPr>
            </a:lvl1pPr>
            <a:lvl2pPr marL="742950" indent="-285750">
              <a:defRPr sz="2400">
                <a:solidFill>
                  <a:schemeClr val="tx1"/>
                </a:solidFill>
                <a:latin typeface="Arial" pitchFamily="34" charset="0"/>
                <a:ea typeface="ヒラギノ角ゴ Pro W3" charset="-128"/>
              </a:defRPr>
            </a:lvl2pPr>
            <a:lvl3pPr marL="1143000" indent="-228600">
              <a:defRPr sz="2400">
                <a:solidFill>
                  <a:schemeClr val="tx1"/>
                </a:solidFill>
                <a:latin typeface="Arial" pitchFamily="34" charset="0"/>
                <a:ea typeface="ヒラギノ角ゴ Pro W3" charset="-128"/>
              </a:defRPr>
            </a:lvl3pPr>
            <a:lvl4pPr marL="1600200" indent="-228600">
              <a:defRPr sz="2400">
                <a:solidFill>
                  <a:schemeClr val="tx1"/>
                </a:solidFill>
                <a:latin typeface="Arial" pitchFamily="34" charset="0"/>
                <a:ea typeface="ヒラギノ角ゴ Pro W3" charset="-128"/>
              </a:defRPr>
            </a:lvl4pPr>
            <a:lvl5pPr marL="2057400" indent="-228600">
              <a:defRPr sz="2400">
                <a:solidFill>
                  <a:schemeClr val="tx1"/>
                </a:solidFill>
                <a:latin typeface="Arial" pitchFamily="34" charset="0"/>
                <a:ea typeface="ヒラギノ角ゴ Pro W3" charset="-128"/>
              </a:defRPr>
            </a:lvl5pPr>
            <a:lvl6pPr marL="2514600" indent="-228600" eaLnBrk="0" fontAlgn="base" hangingPunct="0">
              <a:spcBef>
                <a:spcPct val="0"/>
              </a:spcBef>
              <a:spcAft>
                <a:spcPct val="0"/>
              </a:spcAft>
              <a:defRPr sz="2400">
                <a:solidFill>
                  <a:schemeClr val="tx1"/>
                </a:solidFill>
                <a:latin typeface="Arial" pitchFamily="34" charset="0"/>
                <a:ea typeface="ヒラギノ角ゴ Pro W3" charset="-128"/>
              </a:defRPr>
            </a:lvl6pPr>
            <a:lvl7pPr marL="2971800" indent="-228600" eaLnBrk="0" fontAlgn="base" hangingPunct="0">
              <a:spcBef>
                <a:spcPct val="0"/>
              </a:spcBef>
              <a:spcAft>
                <a:spcPct val="0"/>
              </a:spcAft>
              <a:defRPr sz="2400">
                <a:solidFill>
                  <a:schemeClr val="tx1"/>
                </a:solidFill>
                <a:latin typeface="Arial" pitchFamily="34" charset="0"/>
                <a:ea typeface="ヒラギノ角ゴ Pro W3" charset="-128"/>
              </a:defRPr>
            </a:lvl7pPr>
            <a:lvl8pPr marL="3429000" indent="-228600" eaLnBrk="0" fontAlgn="base" hangingPunct="0">
              <a:spcBef>
                <a:spcPct val="0"/>
              </a:spcBef>
              <a:spcAft>
                <a:spcPct val="0"/>
              </a:spcAft>
              <a:defRPr sz="2400">
                <a:solidFill>
                  <a:schemeClr val="tx1"/>
                </a:solidFill>
                <a:latin typeface="Arial" pitchFamily="34" charset="0"/>
                <a:ea typeface="ヒラギノ角ゴ Pro W3" charset="-128"/>
              </a:defRPr>
            </a:lvl8pPr>
            <a:lvl9pPr marL="3886200" indent="-228600" eaLnBrk="0" fontAlgn="base" hangingPunct="0">
              <a:spcBef>
                <a:spcPct val="0"/>
              </a:spcBef>
              <a:spcAft>
                <a:spcPct val="0"/>
              </a:spcAft>
              <a:defRPr sz="2400">
                <a:solidFill>
                  <a:schemeClr val="tx1"/>
                </a:solidFill>
                <a:latin typeface="Arial" pitchFamily="34" charset="0"/>
                <a:ea typeface="ヒラギノ角ゴ Pro W3" charset="-128"/>
              </a:defRPr>
            </a:lvl9pPr>
          </a:lstStyle>
          <a:p>
            <a:pPr algn="ctr" eaLnBrk="0" hangingPunct="0">
              <a:defRPr/>
            </a:pPr>
            <a:endParaRPr kumimoji="0" lang="en-GB" sz="1000" b="0" i="0" u="none" baseline="0" dirty="0">
              <a:solidFill>
                <a:srgbClr val="7F7F7F"/>
              </a:solidFill>
              <a:latin typeface="Arial"/>
              <a:ea typeface="Arial Unicode MS" panose="020B0604020202020204" pitchFamily="34" charset="-128"/>
            </a:endParaRPr>
          </a:p>
        </p:txBody>
      </p:sp>
      <p:pic>
        <p:nvPicPr>
          <p:cNvPr id="11" name="Picture 13" descr="NPL Logo 294 C"/>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162800" y="533400"/>
            <a:ext cx="1447800" cy="534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00018"/>
      </p:ext>
    </p:extLst>
  </p:cSld>
  <p:clrMap bg1="lt1" tx1="dk1" bg2="lt2" tx2="dk2" accent1="accent1" accent2="accent2" accent3="accent3" accent4="accent4" accent5="accent5" accent6="accent6" hlink="hlink" folHlink="folHlink"/>
  <p:sldLayoutIdLst>
    <p:sldLayoutId id="2147484864" r:id="rId1"/>
    <p:sldLayoutId id="2147484865" r:id="rId2"/>
    <p:sldLayoutId id="2147484866" r:id="rId3"/>
    <p:sldLayoutId id="2147484867" r:id="rId4"/>
    <p:sldLayoutId id="2147484868" r:id="rId5"/>
    <p:sldLayoutId id="2147484869" r:id="rId6"/>
    <p:sldLayoutId id="2147484870" r:id="rId7"/>
    <p:sldLayoutId id="2147484871" r:id="rId8"/>
    <p:sldLayoutId id="2147484872" r:id="rId9"/>
    <p:sldLayoutId id="2147484873" r:id="rId10"/>
    <p:sldLayoutId id="2147484874" r:id="rId11"/>
  </p:sldLayoutIdLst>
  <p:hf sldNum="0"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37.emf"/><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oleObject" Target="../embeddings/oleObject1.bin"/><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emf"/><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5576" y="5805264"/>
            <a:ext cx="3724096" cy="948978"/>
          </a:xfrm>
          <a:prstGeom prst="rect">
            <a:avLst/>
          </a:prstGeom>
          <a:noFill/>
        </p:spPr>
        <p:txBody>
          <a:bodyPr wrap="none" rtlCol="0">
            <a:spAutoFit/>
          </a:bodyPr>
          <a:lstStyle/>
          <a:p>
            <a:pPr>
              <a:lnSpc>
                <a:spcPct val="150000"/>
              </a:lnSpc>
              <a:spcBef>
                <a:spcPts val="0"/>
              </a:spcBef>
              <a:spcAft>
                <a:spcPts val="600"/>
              </a:spcAft>
            </a:pPr>
            <a:r>
              <a:rPr lang="en-GB" sz="1800" dirty="0">
                <a:solidFill>
                  <a:srgbClr val="4D4D4D"/>
                </a:solidFill>
              </a:rPr>
              <a:t>Krzysztof Szymaniec</a:t>
            </a:r>
          </a:p>
          <a:p>
            <a:pPr>
              <a:lnSpc>
                <a:spcPct val="150000"/>
              </a:lnSpc>
              <a:spcBef>
                <a:spcPts val="0"/>
              </a:spcBef>
              <a:spcAft>
                <a:spcPts val="600"/>
              </a:spcAft>
            </a:pPr>
            <a:r>
              <a:rPr lang="en-GB" sz="1800" i="1" dirty="0">
                <a:solidFill>
                  <a:srgbClr val="4D4D4D"/>
                </a:solidFill>
              </a:rPr>
              <a:t>9</a:t>
            </a:r>
            <a:r>
              <a:rPr lang="en-GB" sz="1800" i="1" baseline="30000" dirty="0">
                <a:solidFill>
                  <a:srgbClr val="4D4D4D"/>
                </a:solidFill>
              </a:rPr>
              <a:t>th</a:t>
            </a:r>
            <a:r>
              <a:rPr lang="en-GB" sz="1800" i="1" dirty="0">
                <a:solidFill>
                  <a:srgbClr val="4D4D4D"/>
                </a:solidFill>
              </a:rPr>
              <a:t> SFSM, Kingscliff, October 2023</a:t>
            </a:r>
          </a:p>
        </p:txBody>
      </p:sp>
      <p:sp>
        <p:nvSpPr>
          <p:cNvPr id="8" name="Title 2"/>
          <p:cNvSpPr txBox="1">
            <a:spLocks/>
          </p:cNvSpPr>
          <p:nvPr/>
        </p:nvSpPr>
        <p:spPr>
          <a:xfrm>
            <a:off x="107504" y="1700808"/>
            <a:ext cx="8856984" cy="1154559"/>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bg1"/>
                </a:solidFill>
                <a:latin typeface="+mj-lt"/>
                <a:ea typeface="+mj-ea"/>
                <a:cs typeface="+mj-cs"/>
              </a:defRPr>
            </a:lvl1pPr>
          </a:lstStyle>
          <a:p>
            <a:pPr algn="ctr" fontAlgn="auto">
              <a:lnSpc>
                <a:spcPct val="120000"/>
              </a:lnSpc>
              <a:spcAft>
                <a:spcPts val="0"/>
              </a:spcAft>
            </a:pPr>
            <a:r>
              <a:rPr lang="en-US" sz="2800" b="1" dirty="0"/>
              <a:t>NPL Cs fountain clocks –</a:t>
            </a:r>
          </a:p>
          <a:p>
            <a:pPr algn="ctr" fontAlgn="auto">
              <a:lnSpc>
                <a:spcPct val="120000"/>
              </a:lnSpc>
              <a:spcAft>
                <a:spcPts val="0"/>
              </a:spcAft>
            </a:pPr>
            <a:r>
              <a:rPr lang="en-US" sz="2800" b="1" dirty="0"/>
              <a:t>robust design and performance</a:t>
            </a:r>
            <a:endParaRPr lang="en-GB" sz="2800" b="1" u="sng" dirty="0"/>
          </a:p>
        </p:txBody>
      </p:sp>
      <p:sp>
        <p:nvSpPr>
          <p:cNvPr id="10" name="Subtitle 4"/>
          <p:cNvSpPr txBox="1">
            <a:spLocks/>
          </p:cNvSpPr>
          <p:nvPr/>
        </p:nvSpPr>
        <p:spPr>
          <a:xfrm>
            <a:off x="2339752" y="3189846"/>
            <a:ext cx="5544616" cy="2255378"/>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fontAlgn="auto">
              <a:spcBef>
                <a:spcPts val="0"/>
              </a:spcBef>
              <a:spcAft>
                <a:spcPts val="1800"/>
              </a:spcAft>
              <a:buFont typeface="Wingdings" panose="05000000000000000000" pitchFamily="2" charset="2"/>
              <a:buChar char="Ø"/>
            </a:pPr>
            <a:r>
              <a:rPr lang="en-GB" sz="1900" dirty="0"/>
              <a:t>NPL Cs fountains – main features </a:t>
            </a:r>
          </a:p>
          <a:p>
            <a:pPr marL="342900" indent="-342900" fontAlgn="auto">
              <a:spcBef>
                <a:spcPts val="0"/>
              </a:spcBef>
              <a:spcAft>
                <a:spcPts val="1800"/>
              </a:spcAft>
              <a:buFont typeface="Wingdings" panose="05000000000000000000" pitchFamily="2" charset="2"/>
              <a:buChar char="Ø"/>
            </a:pPr>
            <a:r>
              <a:rPr lang="en-GB" sz="1900" dirty="0"/>
              <a:t>Robust design and performance</a:t>
            </a:r>
          </a:p>
          <a:p>
            <a:pPr marL="342900" indent="-342900" fontAlgn="auto">
              <a:spcBef>
                <a:spcPts val="0"/>
              </a:spcBef>
              <a:spcAft>
                <a:spcPts val="1800"/>
              </a:spcAft>
              <a:buFont typeface="Wingdings" panose="05000000000000000000" pitchFamily="2" charset="2"/>
              <a:buChar char="Ø"/>
            </a:pPr>
            <a:r>
              <a:rPr lang="en-GB" sz="1900" dirty="0"/>
              <a:t>Time scale steering</a:t>
            </a:r>
          </a:p>
          <a:p>
            <a:pPr marL="342900" indent="-342900" fontAlgn="auto">
              <a:spcBef>
                <a:spcPts val="0"/>
              </a:spcBef>
              <a:spcAft>
                <a:spcPts val="1800"/>
              </a:spcAft>
              <a:buFont typeface="Wingdings" panose="05000000000000000000" pitchFamily="2" charset="2"/>
              <a:buChar char="Ø"/>
            </a:pPr>
            <a:r>
              <a:rPr lang="en-GB" sz="1900" dirty="0"/>
              <a:t>‘mini-fountain’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13184" y="202630"/>
            <a:ext cx="6419056" cy="490066"/>
          </a:xfrm>
        </p:spPr>
        <p:txBody>
          <a:bodyPr/>
          <a:lstStyle/>
          <a:p>
            <a:r>
              <a:rPr lang="en-GB" sz="2400" u="sng" dirty="0"/>
              <a:t>NPL design - ‘commercial’ realisations</a:t>
            </a:r>
          </a:p>
        </p:txBody>
      </p:sp>
      <p:sp>
        <p:nvSpPr>
          <p:cNvPr id="2" name="Slide Number Placeholder 1"/>
          <p:cNvSpPr>
            <a:spLocks noGrp="1"/>
          </p:cNvSpPr>
          <p:nvPr>
            <p:ph type="sldNum" sz="quarter" idx="12"/>
          </p:nvPr>
        </p:nvSpPr>
        <p:spPr/>
        <p:txBody>
          <a:bodyPr/>
          <a:lstStyle/>
          <a:p>
            <a:pPr>
              <a:defRPr/>
            </a:pPr>
            <a:fld id="{DB1B9577-78F8-4836-BFF0-2CA2D54AA9AF}" type="slidenum">
              <a:rPr lang="en-GB" smtClean="0"/>
              <a:pPr>
                <a:defRPr/>
              </a:pPr>
              <a:t>10</a:t>
            </a:fld>
            <a:endParaRPr lang="en-GB"/>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301" y="1310288"/>
            <a:ext cx="2701515" cy="5400600"/>
          </a:xfrm>
          <a:prstGeom prst="rect">
            <a:avLst/>
          </a:prstGeom>
        </p:spPr>
      </p:pic>
      <p:pic>
        <p:nvPicPr>
          <p:cNvPr id="12" name="Picture 11" descr="A machine in a room&#10;&#10;Description automatically generated">
            <a:extLst>
              <a:ext uri="{FF2B5EF4-FFF2-40B4-BE49-F238E27FC236}">
                <a16:creationId xmlns:a16="http://schemas.microsoft.com/office/drawing/2014/main" id="{9DC46C84-3740-99C0-1838-FA3C732D2C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3928" y="169568"/>
            <a:ext cx="5112569" cy="6643808"/>
          </a:xfrm>
          <a:prstGeom prst="rect">
            <a:avLst/>
          </a:prstGeom>
          <a:ln w="25400">
            <a:noFill/>
          </a:ln>
        </p:spPr>
      </p:pic>
      <p:pic>
        <p:nvPicPr>
          <p:cNvPr id="5" name="Picture 4">
            <a:extLst>
              <a:ext uri="{FF2B5EF4-FFF2-40B4-BE49-F238E27FC236}">
                <a16:creationId xmlns:a16="http://schemas.microsoft.com/office/drawing/2014/main" id="{92E44059-FB32-22C8-D4E8-751F725543C4}"/>
              </a:ext>
            </a:extLst>
          </p:cNvPr>
          <p:cNvPicPr>
            <a:picLocks noChangeAspect="1"/>
          </p:cNvPicPr>
          <p:nvPr/>
        </p:nvPicPr>
        <p:blipFill rotWithShape="1">
          <a:blip r:embed="rId5"/>
          <a:srcRect l="15869" t="10245" r="31888" b="39785"/>
          <a:stretch/>
        </p:blipFill>
        <p:spPr>
          <a:xfrm>
            <a:off x="3962028" y="4941169"/>
            <a:ext cx="3822804" cy="1810750"/>
          </a:xfrm>
          <a:prstGeom prst="rect">
            <a:avLst/>
          </a:prstGeom>
        </p:spPr>
      </p:pic>
      <p:sp>
        <p:nvSpPr>
          <p:cNvPr id="6" name="TextBox 5">
            <a:extLst>
              <a:ext uri="{FF2B5EF4-FFF2-40B4-BE49-F238E27FC236}">
                <a16:creationId xmlns:a16="http://schemas.microsoft.com/office/drawing/2014/main" id="{D27A241F-E837-A87A-D3FA-E78A17DA142A}"/>
              </a:ext>
            </a:extLst>
          </p:cNvPr>
          <p:cNvSpPr txBox="1"/>
          <p:nvPr/>
        </p:nvSpPr>
        <p:spPr>
          <a:xfrm>
            <a:off x="222044" y="1690543"/>
            <a:ext cx="4248472" cy="3826689"/>
          </a:xfrm>
          <a:prstGeom prst="rect">
            <a:avLst/>
          </a:prstGeom>
          <a:solidFill>
            <a:schemeClr val="bg1">
              <a:lumMod val="85000"/>
              <a:alpha val="85000"/>
            </a:schemeClr>
          </a:solidFill>
        </p:spPr>
        <p:txBody>
          <a:bodyPr wrap="square" rtlCol="0">
            <a:spAutoFit/>
          </a:bodyPr>
          <a:lstStyle/>
          <a:p>
            <a:pPr marL="252000" indent="-252000">
              <a:spcBef>
                <a:spcPts val="0"/>
              </a:spcBef>
              <a:spcAft>
                <a:spcPts val="800"/>
              </a:spcAft>
              <a:buFontTx/>
              <a:buChar char="-"/>
            </a:pPr>
            <a:endParaRPr lang="en-GB" sz="800" dirty="0">
              <a:solidFill>
                <a:srgbClr val="1D1DFF"/>
              </a:solidFill>
            </a:endParaRPr>
          </a:p>
          <a:p>
            <a:pPr marL="252000" indent="-252000">
              <a:spcBef>
                <a:spcPts val="0"/>
              </a:spcBef>
              <a:spcAft>
                <a:spcPts val="800"/>
              </a:spcAft>
              <a:buFont typeface="Wingdings" panose="05000000000000000000" pitchFamily="2" charset="2"/>
              <a:buChar char="Ø"/>
            </a:pPr>
            <a:r>
              <a:rPr lang="en-GB" sz="1600" dirty="0">
                <a:solidFill>
                  <a:srgbClr val="1D1DFF"/>
                </a:solidFill>
              </a:rPr>
              <a:t>reduced structure height (&lt;2 m max)</a:t>
            </a:r>
          </a:p>
          <a:p>
            <a:pPr marL="252000" indent="-252000">
              <a:spcAft>
                <a:spcPts val="800"/>
              </a:spcAft>
              <a:buFont typeface="Wingdings" panose="05000000000000000000" pitchFamily="2" charset="2"/>
              <a:buChar char="Ø"/>
            </a:pPr>
            <a:r>
              <a:rPr lang="en-GB" sz="1600" dirty="0">
                <a:solidFill>
                  <a:srgbClr val="1D1DFF"/>
                </a:solidFill>
              </a:rPr>
              <a:t>added rigidity (for transport)</a:t>
            </a:r>
          </a:p>
          <a:p>
            <a:pPr marL="252000" indent="-252000">
              <a:spcAft>
                <a:spcPts val="800"/>
              </a:spcAft>
              <a:buFont typeface="Wingdings" panose="05000000000000000000" pitchFamily="2" charset="2"/>
              <a:buChar char="Ø"/>
            </a:pPr>
            <a:r>
              <a:rPr lang="en-GB" sz="1600" dirty="0">
                <a:solidFill>
                  <a:srgbClr val="1D1DFF"/>
                </a:solidFill>
              </a:rPr>
              <a:t>lighter magnetic shields</a:t>
            </a:r>
          </a:p>
          <a:p>
            <a:pPr marL="252000" indent="-252000">
              <a:spcAft>
                <a:spcPts val="800"/>
              </a:spcAft>
              <a:buFont typeface="Wingdings" panose="05000000000000000000" pitchFamily="2" charset="2"/>
              <a:buChar char="Ø"/>
            </a:pPr>
            <a:r>
              <a:rPr lang="en-GB" sz="1600" dirty="0">
                <a:solidFill>
                  <a:srgbClr val="1D1DFF"/>
                </a:solidFill>
              </a:rPr>
              <a:t>smaller ion pumps (added getter pumps)</a:t>
            </a:r>
          </a:p>
          <a:p>
            <a:pPr marL="252000" indent="-252000">
              <a:spcAft>
                <a:spcPts val="800"/>
              </a:spcAft>
              <a:buFont typeface="Wingdings" panose="05000000000000000000" pitchFamily="2" charset="2"/>
              <a:buChar char="Ø"/>
            </a:pPr>
            <a:r>
              <a:rPr lang="en-GB" sz="1600" dirty="0">
                <a:solidFill>
                  <a:srgbClr val="1D1DFF"/>
                </a:solidFill>
              </a:rPr>
              <a:t>temperature controlled Cs reservoir</a:t>
            </a:r>
          </a:p>
          <a:p>
            <a:pPr marL="252000" indent="-252000">
              <a:spcAft>
                <a:spcPts val="800"/>
              </a:spcAft>
              <a:buFont typeface="Wingdings" panose="05000000000000000000" pitchFamily="2" charset="2"/>
              <a:buChar char="Ø"/>
            </a:pPr>
            <a:r>
              <a:rPr lang="en-GB" sz="1600" dirty="0">
                <a:solidFill>
                  <a:srgbClr val="1D1DFF"/>
                </a:solidFill>
              </a:rPr>
              <a:t>temperature controlled flight tube</a:t>
            </a:r>
          </a:p>
          <a:p>
            <a:pPr marL="252000" indent="-252000">
              <a:spcAft>
                <a:spcPts val="800"/>
              </a:spcAft>
              <a:buFont typeface="Wingdings" panose="05000000000000000000" pitchFamily="2" charset="2"/>
              <a:buChar char="Ø"/>
            </a:pPr>
            <a:r>
              <a:rPr lang="en-GB" sz="1600" dirty="0">
                <a:solidFill>
                  <a:srgbClr val="1D1DFF"/>
                </a:solidFill>
              </a:rPr>
              <a:t>novel m-w cavity (minimizing phase grad.)</a:t>
            </a:r>
          </a:p>
          <a:p>
            <a:pPr marL="252000" indent="-252000">
              <a:spcAft>
                <a:spcPts val="800"/>
              </a:spcAft>
              <a:buFont typeface="Wingdings" panose="05000000000000000000" pitchFamily="2" charset="2"/>
              <a:buChar char="Ø"/>
            </a:pPr>
            <a:r>
              <a:rPr lang="en-GB" sz="1600" dirty="0">
                <a:solidFill>
                  <a:srgbClr val="1D1DFF"/>
                </a:solidFill>
              </a:rPr>
              <a:t>integrated laser beams collimators</a:t>
            </a:r>
          </a:p>
          <a:p>
            <a:pPr marL="252000" indent="-252000">
              <a:spcAft>
                <a:spcPts val="800"/>
              </a:spcAft>
              <a:buFont typeface="Wingdings" panose="05000000000000000000" pitchFamily="2" charset="2"/>
              <a:buChar char="Ø"/>
            </a:pPr>
            <a:r>
              <a:rPr lang="en-GB" sz="1600" dirty="0">
                <a:solidFill>
                  <a:srgbClr val="1D1DFF"/>
                </a:solidFill>
              </a:rPr>
              <a:t>modular optical bench (rack mounted)</a:t>
            </a:r>
          </a:p>
          <a:p>
            <a:pPr marL="252000" indent="-252000">
              <a:spcAft>
                <a:spcPts val="0"/>
              </a:spcAft>
              <a:buFont typeface="Wingdings" panose="05000000000000000000" pitchFamily="2" charset="2"/>
              <a:buChar char="Ø"/>
            </a:pPr>
            <a:r>
              <a:rPr lang="en-GB" sz="1600" dirty="0">
                <a:solidFill>
                  <a:srgbClr val="1D1DFF"/>
                </a:solidFill>
              </a:rPr>
              <a:t>engineering standards (CE mark)</a:t>
            </a:r>
          </a:p>
          <a:p>
            <a:pPr marL="252000" indent="-252000">
              <a:spcAft>
                <a:spcPts val="0"/>
              </a:spcAft>
              <a:buFontTx/>
              <a:buChar char="-"/>
            </a:pPr>
            <a:endParaRPr lang="en-GB" sz="800" dirty="0">
              <a:solidFill>
                <a:srgbClr val="1D1DFF"/>
              </a:solidFill>
            </a:endParaRPr>
          </a:p>
        </p:txBody>
      </p:sp>
      <p:sp>
        <p:nvSpPr>
          <p:cNvPr id="10" name="TextBox 9">
            <a:extLst>
              <a:ext uri="{FF2B5EF4-FFF2-40B4-BE49-F238E27FC236}">
                <a16:creationId xmlns:a16="http://schemas.microsoft.com/office/drawing/2014/main" id="{07EF3C34-4110-BE45-D97F-0B5075C52BA0}"/>
              </a:ext>
            </a:extLst>
          </p:cNvPr>
          <p:cNvSpPr txBox="1"/>
          <p:nvPr/>
        </p:nvSpPr>
        <p:spPr>
          <a:xfrm>
            <a:off x="7691256" y="5818336"/>
            <a:ext cx="1345240" cy="892552"/>
          </a:xfrm>
          <a:prstGeom prst="rect">
            <a:avLst/>
          </a:prstGeom>
          <a:noFill/>
        </p:spPr>
        <p:txBody>
          <a:bodyPr wrap="none" rtlCol="0">
            <a:spAutoFit/>
          </a:bodyPr>
          <a:lstStyle/>
          <a:p>
            <a:pPr algn="ctr"/>
            <a:r>
              <a:rPr lang="en-GB" sz="2000" dirty="0">
                <a:solidFill>
                  <a:srgbClr val="92D050"/>
                </a:solidFill>
              </a:rPr>
              <a:t>CERN</a:t>
            </a:r>
          </a:p>
          <a:p>
            <a:pPr algn="ctr"/>
            <a:r>
              <a:rPr lang="en-GB" sz="1600" dirty="0">
                <a:solidFill>
                  <a:srgbClr val="92D050"/>
                </a:solidFill>
              </a:rPr>
              <a:t>ALPHA</a:t>
            </a:r>
          </a:p>
          <a:p>
            <a:pPr algn="ctr"/>
            <a:r>
              <a:rPr lang="en-GB" sz="1600" dirty="0">
                <a:solidFill>
                  <a:srgbClr val="92D050"/>
                </a:solidFill>
              </a:rPr>
              <a:t>collaboration</a:t>
            </a:r>
          </a:p>
        </p:txBody>
      </p:sp>
    </p:spTree>
    <p:extLst>
      <p:ext uri="{BB962C8B-B14F-4D97-AF65-F5344CB8AC3E}">
        <p14:creationId xmlns:p14="http://schemas.microsoft.com/office/powerpoint/2010/main" val="3318416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500" tmFilter="0, 0; .2, .5; .8, .5; 1, 0"/>
                                        <p:tgtEl>
                                          <p:spTgt spid="10"/>
                                        </p:tgtEl>
                                      </p:cBhvr>
                                    </p:animEffect>
                                    <p:animScale>
                                      <p:cBhvr>
                                        <p:cTn id="7" dur="250" autoRev="1" fill="hold"/>
                                        <p:tgtEl>
                                          <p:spTgt spid="10"/>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50"/>
                                        <p:tgtEl>
                                          <p:spTgt spid="6"/>
                                        </p:tgtEl>
                                      </p:cBhvr>
                                    </p:animEffect>
                                  </p:childTnLst>
                                </p:cTn>
                              </p:par>
                              <p:par>
                                <p:cTn id="17" presetID="1" presetClass="exit" presetSubtype="0" fill="hold" nodeType="with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89FEB4E-4208-7479-A6FD-E605A7AC8AA8}"/>
              </a:ext>
            </a:extLst>
          </p:cNvPr>
          <p:cNvSpPr txBox="1">
            <a:spLocks noGrp="1"/>
          </p:cNvSpPr>
          <p:nvPr>
            <p:ph type="title"/>
          </p:nvPr>
        </p:nvSpPr>
        <p:spPr>
          <a:xfrm>
            <a:off x="313184" y="188640"/>
            <a:ext cx="4042792" cy="461665"/>
          </a:xfrm>
          <a:prstGeom prst="rect">
            <a:avLst/>
          </a:prstGeom>
          <a:noFill/>
        </p:spPr>
        <p:txBody>
          <a:bodyPr wrap="square" rtlCol="0">
            <a:spAutoFit/>
          </a:bodyPr>
          <a:lstStyle/>
          <a:p>
            <a:r>
              <a:rPr lang="en-GB" sz="2400" u="sng" dirty="0"/>
              <a:t>NPL build – performance</a:t>
            </a:r>
          </a:p>
        </p:txBody>
      </p:sp>
      <p:pic>
        <p:nvPicPr>
          <p:cNvPr id="8" name="Picture 7">
            <a:extLst>
              <a:ext uri="{FF2B5EF4-FFF2-40B4-BE49-F238E27FC236}">
                <a16:creationId xmlns:a16="http://schemas.microsoft.com/office/drawing/2014/main" id="{BC86FBB5-6591-0C4F-6338-AB4A4C50151A}"/>
              </a:ext>
            </a:extLst>
          </p:cNvPr>
          <p:cNvPicPr>
            <a:picLocks noChangeAspect="1"/>
          </p:cNvPicPr>
          <p:nvPr/>
        </p:nvPicPr>
        <p:blipFill>
          <a:blip r:embed="rId3"/>
          <a:stretch>
            <a:fillRect/>
          </a:stretch>
        </p:blipFill>
        <p:spPr>
          <a:xfrm>
            <a:off x="611561" y="1111646"/>
            <a:ext cx="7992887" cy="2389362"/>
          </a:xfrm>
          <a:prstGeom prst="rect">
            <a:avLst/>
          </a:prstGeom>
        </p:spPr>
      </p:pic>
      <p:grpSp>
        <p:nvGrpSpPr>
          <p:cNvPr id="4" name="Group 3">
            <a:extLst>
              <a:ext uri="{FF2B5EF4-FFF2-40B4-BE49-F238E27FC236}">
                <a16:creationId xmlns:a16="http://schemas.microsoft.com/office/drawing/2014/main" id="{5C5ACB38-CF84-7538-28D4-EC79773C1454}"/>
              </a:ext>
            </a:extLst>
          </p:cNvPr>
          <p:cNvGrpSpPr/>
          <p:nvPr/>
        </p:nvGrpSpPr>
        <p:grpSpPr>
          <a:xfrm>
            <a:off x="395536" y="3717032"/>
            <a:ext cx="5256584" cy="3072764"/>
            <a:chOff x="683568" y="3596596"/>
            <a:chExt cx="5256584" cy="3072764"/>
          </a:xfrm>
        </p:grpSpPr>
        <p:pic>
          <p:nvPicPr>
            <p:cNvPr id="9" name="Picture 8">
              <a:extLst>
                <a:ext uri="{FF2B5EF4-FFF2-40B4-BE49-F238E27FC236}">
                  <a16:creationId xmlns:a16="http://schemas.microsoft.com/office/drawing/2014/main" id="{74FBAAC8-5F26-A6E8-ED37-9B9033AC6168}"/>
                </a:ext>
              </a:extLst>
            </p:cNvPr>
            <p:cNvPicPr>
              <a:picLocks noChangeAspect="1"/>
            </p:cNvPicPr>
            <p:nvPr/>
          </p:nvPicPr>
          <p:blipFill rotWithShape="1">
            <a:blip r:embed="rId4"/>
            <a:srcRect r="15448" b="33894"/>
            <a:stretch/>
          </p:blipFill>
          <p:spPr>
            <a:xfrm>
              <a:off x="683568" y="3596596"/>
              <a:ext cx="5256584" cy="3072764"/>
            </a:xfrm>
            <a:prstGeom prst="rect">
              <a:avLst/>
            </a:prstGeom>
          </p:spPr>
        </p:pic>
        <p:pic>
          <p:nvPicPr>
            <p:cNvPr id="2" name="Picture 1">
              <a:extLst>
                <a:ext uri="{FF2B5EF4-FFF2-40B4-BE49-F238E27FC236}">
                  <a16:creationId xmlns:a16="http://schemas.microsoft.com/office/drawing/2014/main" id="{4CD29DC6-C370-590A-2805-DF5EBC1368DB}"/>
                </a:ext>
              </a:extLst>
            </p:cNvPr>
            <p:cNvPicPr>
              <a:picLocks noChangeAspect="1"/>
            </p:cNvPicPr>
            <p:nvPr/>
          </p:nvPicPr>
          <p:blipFill rotWithShape="1">
            <a:blip r:embed="rId4"/>
            <a:srcRect l="85710" t="12304" r="1549" b="78400"/>
            <a:stretch/>
          </p:blipFill>
          <p:spPr>
            <a:xfrm>
              <a:off x="4499992" y="3836335"/>
              <a:ext cx="792088" cy="432048"/>
            </a:xfrm>
            <a:prstGeom prst="rect">
              <a:avLst/>
            </a:prstGeom>
          </p:spPr>
        </p:pic>
        <p:pic>
          <p:nvPicPr>
            <p:cNvPr id="3" name="Picture 2">
              <a:extLst>
                <a:ext uri="{FF2B5EF4-FFF2-40B4-BE49-F238E27FC236}">
                  <a16:creationId xmlns:a16="http://schemas.microsoft.com/office/drawing/2014/main" id="{090D517C-6812-E715-C3C3-0C347BE5E97A}"/>
                </a:ext>
              </a:extLst>
            </p:cNvPr>
            <p:cNvPicPr>
              <a:picLocks noChangeAspect="1"/>
            </p:cNvPicPr>
            <p:nvPr/>
          </p:nvPicPr>
          <p:blipFill rotWithShape="1">
            <a:blip r:embed="rId4"/>
            <a:srcRect l="85710" t="46385" r="1549" b="47418"/>
            <a:stretch/>
          </p:blipFill>
          <p:spPr>
            <a:xfrm>
              <a:off x="4540802" y="5733256"/>
              <a:ext cx="792088" cy="288033"/>
            </a:xfrm>
            <a:prstGeom prst="rect">
              <a:avLst/>
            </a:prstGeom>
          </p:spPr>
        </p:pic>
      </p:grpSp>
      <p:sp>
        <p:nvSpPr>
          <p:cNvPr id="6" name="TextBox 5">
            <a:extLst>
              <a:ext uri="{FF2B5EF4-FFF2-40B4-BE49-F238E27FC236}">
                <a16:creationId xmlns:a16="http://schemas.microsoft.com/office/drawing/2014/main" id="{D1A033B5-96F8-9F65-09FD-9F2E3E180719}"/>
              </a:ext>
            </a:extLst>
          </p:cNvPr>
          <p:cNvSpPr txBox="1"/>
          <p:nvPr/>
        </p:nvSpPr>
        <p:spPr>
          <a:xfrm>
            <a:off x="1403648" y="5781501"/>
            <a:ext cx="1277888" cy="523220"/>
          </a:xfrm>
          <a:prstGeom prst="rect">
            <a:avLst/>
          </a:prstGeom>
          <a:noFill/>
        </p:spPr>
        <p:txBody>
          <a:bodyPr wrap="square">
            <a:spAutoFit/>
          </a:bodyPr>
          <a:lstStyle/>
          <a:p>
            <a:pPr algn="ctr"/>
            <a:r>
              <a:rPr lang="en-GB" sz="1400" dirty="0">
                <a:solidFill>
                  <a:srgbClr val="C00000"/>
                </a:solidFill>
              </a:rPr>
              <a:t>‘heat wave’</a:t>
            </a:r>
          </a:p>
          <a:p>
            <a:pPr algn="ctr"/>
            <a:r>
              <a:rPr lang="en-GB" sz="1400" dirty="0">
                <a:solidFill>
                  <a:srgbClr val="C00000"/>
                </a:solidFill>
              </a:rPr>
              <a:t>aircon failure</a:t>
            </a:r>
          </a:p>
        </p:txBody>
      </p:sp>
      <p:sp>
        <p:nvSpPr>
          <p:cNvPr id="7" name="TextBox 6">
            <a:extLst>
              <a:ext uri="{FF2B5EF4-FFF2-40B4-BE49-F238E27FC236}">
                <a16:creationId xmlns:a16="http://schemas.microsoft.com/office/drawing/2014/main" id="{E470D32A-827B-8D81-E423-76F1F71244DD}"/>
              </a:ext>
            </a:extLst>
          </p:cNvPr>
          <p:cNvSpPr txBox="1"/>
          <p:nvPr/>
        </p:nvSpPr>
        <p:spPr>
          <a:xfrm>
            <a:off x="6140127" y="4141876"/>
            <a:ext cx="2824362" cy="1631216"/>
          </a:xfrm>
          <a:prstGeom prst="rect">
            <a:avLst/>
          </a:prstGeom>
          <a:noFill/>
        </p:spPr>
        <p:txBody>
          <a:bodyPr wrap="square" rtlCol="0">
            <a:spAutoFit/>
          </a:bodyPr>
          <a:lstStyle/>
          <a:p>
            <a:pPr>
              <a:spcAft>
                <a:spcPts val="600"/>
              </a:spcAft>
            </a:pPr>
            <a:r>
              <a:rPr lang="en-GB" sz="1600" u="sng" dirty="0"/>
              <a:t>Failure cases:</a:t>
            </a:r>
          </a:p>
          <a:p>
            <a:pPr>
              <a:spcAft>
                <a:spcPts val="600"/>
              </a:spcAft>
            </a:pPr>
            <a:r>
              <a:rPr lang="en-GB" sz="1600" dirty="0"/>
              <a:t>- automation software</a:t>
            </a:r>
          </a:p>
          <a:p>
            <a:pPr>
              <a:spcAft>
                <a:spcPts val="600"/>
              </a:spcAft>
            </a:pPr>
            <a:r>
              <a:rPr lang="en-GB" sz="1600" dirty="0"/>
              <a:t>- temperature control (pump)</a:t>
            </a:r>
          </a:p>
          <a:p>
            <a:pPr>
              <a:spcAft>
                <a:spcPts val="600"/>
              </a:spcAft>
            </a:pPr>
            <a:r>
              <a:rPr lang="en-GB" sz="1600" dirty="0"/>
              <a:t>- mechanical shutters</a:t>
            </a:r>
          </a:p>
          <a:p>
            <a:pPr>
              <a:spcAft>
                <a:spcPts val="600"/>
              </a:spcAft>
            </a:pPr>
            <a:r>
              <a:rPr lang="en-GB" sz="1600" dirty="0"/>
              <a:t>- DBR laser diode lifetime</a:t>
            </a:r>
          </a:p>
        </p:txBody>
      </p:sp>
      <p:sp>
        <p:nvSpPr>
          <p:cNvPr id="10" name="Slide Number Placeholder 2">
            <a:extLst>
              <a:ext uri="{FF2B5EF4-FFF2-40B4-BE49-F238E27FC236}">
                <a16:creationId xmlns:a16="http://schemas.microsoft.com/office/drawing/2014/main" id="{5062435D-F8F5-0DE7-859C-E831FE139A7D}"/>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11</a:t>
            </a:fld>
            <a:endParaRPr lang="en-GB" dirty="0"/>
          </a:p>
        </p:txBody>
      </p:sp>
      <p:sp>
        <p:nvSpPr>
          <p:cNvPr id="11" name="Title 4">
            <a:extLst>
              <a:ext uri="{FF2B5EF4-FFF2-40B4-BE49-F238E27FC236}">
                <a16:creationId xmlns:a16="http://schemas.microsoft.com/office/drawing/2014/main" id="{A7105D3F-72D9-5FD8-186A-E07E904E9270}"/>
              </a:ext>
            </a:extLst>
          </p:cNvPr>
          <p:cNvSpPr txBox="1">
            <a:spLocks/>
          </p:cNvSpPr>
          <p:nvPr/>
        </p:nvSpPr>
        <p:spPr>
          <a:xfrm>
            <a:off x="4648814" y="219417"/>
            <a:ext cx="1584176" cy="400110"/>
          </a:xfrm>
          <a:prstGeom prst="rect">
            <a:avLst/>
          </a:prstGeom>
          <a:noFill/>
        </p:spPr>
        <p:txBody>
          <a:bodyPr vert="horz" wrap="square" lIns="91440" tIns="45720" rIns="91440" bIns="45720" rtlCol="0" anchor="ctr">
            <a:sp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000" b="1" dirty="0">
                <a:solidFill>
                  <a:srgbClr val="7030A0"/>
                </a:solidFill>
              </a:rPr>
              <a:t>(reliability)</a:t>
            </a:r>
          </a:p>
        </p:txBody>
      </p:sp>
    </p:spTree>
    <p:extLst>
      <p:ext uri="{BB962C8B-B14F-4D97-AF65-F5344CB8AC3E}">
        <p14:creationId xmlns:p14="http://schemas.microsoft.com/office/powerpoint/2010/main" val="324119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932191049"/>
              </p:ext>
            </p:extLst>
          </p:nvPr>
        </p:nvGraphicFramePr>
        <p:xfrm>
          <a:off x="1929604" y="1484784"/>
          <a:ext cx="5212784" cy="4298571"/>
        </p:xfrm>
        <a:graphic>
          <a:graphicData uri="http://schemas.openxmlformats.org/drawingml/2006/table">
            <a:tbl>
              <a:tblPr firstRow="1" lastRow="1">
                <a:tableStyleId>{5C22544A-7EE6-4342-B048-85BDC9FD1C3A}</a:tableStyleId>
              </a:tblPr>
              <a:tblGrid>
                <a:gridCol w="3484592">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376019">
                <a:tc>
                  <a:txBody>
                    <a:bodyPr/>
                    <a:lstStyle/>
                    <a:p>
                      <a:pPr algn="ctr"/>
                      <a:r>
                        <a:rPr lang="en-GB" dirty="0"/>
                        <a:t>Effect</a:t>
                      </a:r>
                    </a:p>
                  </a:txBody>
                  <a:tcPr anchor="ctr"/>
                </a:tc>
                <a:tc>
                  <a:txBody>
                    <a:bodyPr/>
                    <a:lstStyle/>
                    <a:p>
                      <a:pPr algn="ctr"/>
                      <a:r>
                        <a:rPr lang="en-GB" dirty="0"/>
                        <a:t>Expected uncertainty</a:t>
                      </a:r>
                    </a:p>
                    <a:p>
                      <a:pPr algn="ctr"/>
                      <a:r>
                        <a:rPr lang="en-GB" baseline="0" dirty="0"/>
                        <a:t>/ 10</a:t>
                      </a:r>
                      <a:r>
                        <a:rPr lang="en-GB" baseline="30000" dirty="0"/>
                        <a:t>-16</a:t>
                      </a:r>
                      <a:endParaRPr lang="en-GB" dirty="0"/>
                    </a:p>
                  </a:txBody>
                  <a:tcPr anchor="ctr"/>
                </a:tc>
                <a:extLst>
                  <a:ext uri="{0D108BD9-81ED-4DB2-BD59-A6C34878D82A}">
                    <a16:rowId xmlns:a16="http://schemas.microsoft.com/office/drawing/2014/main" val="10000"/>
                  </a:ext>
                </a:extLst>
              </a:tr>
              <a:tr h="376019">
                <a:tc>
                  <a:txBody>
                    <a:bodyPr/>
                    <a:lstStyle/>
                    <a:p>
                      <a:pPr algn="ctr"/>
                      <a:r>
                        <a:rPr lang="en-GB" dirty="0"/>
                        <a:t>Black-body</a:t>
                      </a:r>
                      <a:r>
                        <a:rPr lang="en-GB" baseline="0" dirty="0"/>
                        <a:t> radiation</a:t>
                      </a:r>
                    </a:p>
                  </a:txBody>
                  <a:tcPr anchor="ctr"/>
                </a:tc>
                <a:tc>
                  <a:txBody>
                    <a:bodyPr/>
                    <a:lstStyle/>
                    <a:p>
                      <a:pPr algn="ctr"/>
                      <a:r>
                        <a:rPr lang="en-GB" dirty="0"/>
                        <a:t>0.7</a:t>
                      </a:r>
                    </a:p>
                  </a:txBody>
                  <a:tcPr anchor="ctr"/>
                </a:tc>
                <a:extLst>
                  <a:ext uri="{0D108BD9-81ED-4DB2-BD59-A6C34878D82A}">
                    <a16:rowId xmlns:a16="http://schemas.microsoft.com/office/drawing/2014/main" val="10001"/>
                  </a:ext>
                </a:extLst>
              </a:tr>
              <a:tr h="376019">
                <a:tc>
                  <a:txBody>
                    <a:bodyPr/>
                    <a:lstStyle/>
                    <a:p>
                      <a:pPr algn="ctr"/>
                      <a:r>
                        <a:rPr lang="en-GB" dirty="0"/>
                        <a:t>2</a:t>
                      </a:r>
                      <a:r>
                        <a:rPr lang="en-GB" baseline="30000" dirty="0"/>
                        <a:t>nd</a:t>
                      </a:r>
                      <a:r>
                        <a:rPr lang="en-GB" dirty="0"/>
                        <a:t>-order Zeeman</a:t>
                      </a:r>
                    </a:p>
                  </a:txBody>
                  <a:tcPr anchor="ctr"/>
                </a:tc>
                <a:tc>
                  <a:txBody>
                    <a:bodyPr/>
                    <a:lstStyle/>
                    <a:p>
                      <a:pPr algn="ctr"/>
                      <a:r>
                        <a:rPr lang="en-GB" dirty="0"/>
                        <a:t>0.4</a:t>
                      </a:r>
                    </a:p>
                  </a:txBody>
                  <a:tcPr anchor="ctr"/>
                </a:tc>
                <a:extLst>
                  <a:ext uri="{0D108BD9-81ED-4DB2-BD59-A6C34878D82A}">
                    <a16:rowId xmlns:a16="http://schemas.microsoft.com/office/drawing/2014/main" val="10002"/>
                  </a:ext>
                </a:extLst>
              </a:tr>
              <a:tr h="376019">
                <a:tc>
                  <a:txBody>
                    <a:bodyPr/>
                    <a:lstStyle/>
                    <a:p>
                      <a:pPr algn="ctr"/>
                      <a:r>
                        <a:rPr lang="en-GB" dirty="0"/>
                        <a:t>Microwave</a:t>
                      </a:r>
                      <a:r>
                        <a:rPr lang="en-GB" baseline="0" dirty="0"/>
                        <a:t> leakage</a:t>
                      </a:r>
                      <a:endParaRPr lang="en-GB" dirty="0"/>
                    </a:p>
                  </a:txBody>
                  <a:tcPr anchor="ctr"/>
                </a:tc>
                <a:tc>
                  <a:txBody>
                    <a:bodyPr/>
                    <a:lstStyle/>
                    <a:p>
                      <a:pPr algn="ctr"/>
                      <a:r>
                        <a:rPr lang="en-GB" dirty="0"/>
                        <a:t>0.5</a:t>
                      </a:r>
                    </a:p>
                  </a:txBody>
                  <a:tcPr anchor="ctr"/>
                </a:tc>
                <a:extLst>
                  <a:ext uri="{0D108BD9-81ED-4DB2-BD59-A6C34878D82A}">
                    <a16:rowId xmlns:a16="http://schemas.microsoft.com/office/drawing/2014/main" val="10003"/>
                  </a:ext>
                </a:extLst>
              </a:tr>
              <a:tr h="376019">
                <a:tc>
                  <a:txBody>
                    <a:bodyPr/>
                    <a:lstStyle/>
                    <a:p>
                      <a:pPr algn="ctr"/>
                      <a:r>
                        <a:rPr lang="en-GB" dirty="0"/>
                        <a:t>Distributed cavity phase</a:t>
                      </a:r>
                    </a:p>
                  </a:txBody>
                  <a:tcPr anchor="ctr"/>
                </a:tc>
                <a:tc>
                  <a:txBody>
                    <a:bodyPr/>
                    <a:lstStyle/>
                    <a:p>
                      <a:pPr algn="ctr"/>
                      <a:r>
                        <a:rPr lang="en-GB" dirty="0"/>
                        <a:t>1.1</a:t>
                      </a:r>
                    </a:p>
                  </a:txBody>
                  <a:tcPr anchor="ctr"/>
                </a:tc>
                <a:extLst>
                  <a:ext uri="{0D108BD9-81ED-4DB2-BD59-A6C34878D82A}">
                    <a16:rowId xmlns:a16="http://schemas.microsoft.com/office/drawing/2014/main" val="10004"/>
                  </a:ext>
                </a:extLst>
              </a:tr>
              <a:tr h="376019">
                <a:tc>
                  <a:txBody>
                    <a:bodyPr/>
                    <a:lstStyle/>
                    <a:p>
                      <a:pPr algn="ctr"/>
                      <a:r>
                        <a:rPr lang="en-GB" dirty="0"/>
                        <a:t>Gravity</a:t>
                      </a:r>
                    </a:p>
                  </a:txBody>
                  <a:tcPr anchor="ctr"/>
                </a:tc>
                <a:tc>
                  <a:txBody>
                    <a:bodyPr/>
                    <a:lstStyle/>
                    <a:p>
                      <a:pPr algn="ctr"/>
                      <a:r>
                        <a:rPr lang="en-GB" dirty="0"/>
                        <a:t>0.1</a:t>
                      </a:r>
                    </a:p>
                  </a:txBody>
                  <a:tcPr anchor="ctr"/>
                </a:tc>
                <a:extLst>
                  <a:ext uri="{0D108BD9-81ED-4DB2-BD59-A6C34878D82A}">
                    <a16:rowId xmlns:a16="http://schemas.microsoft.com/office/drawing/2014/main" val="10005"/>
                  </a:ext>
                </a:extLst>
              </a:tr>
              <a:tr h="376019">
                <a:tc>
                  <a:txBody>
                    <a:bodyPr/>
                    <a:lstStyle/>
                    <a:p>
                      <a:pPr algn="ctr"/>
                      <a:r>
                        <a:rPr lang="en-GB" dirty="0"/>
                        <a:t>Cold collisions</a:t>
                      </a:r>
                    </a:p>
                  </a:txBody>
                  <a:tcPr anchor="ctr"/>
                </a:tc>
                <a:tc>
                  <a:txBody>
                    <a:bodyPr/>
                    <a:lstStyle/>
                    <a:p>
                      <a:pPr algn="ctr"/>
                      <a:r>
                        <a:rPr lang="en-GB" dirty="0"/>
                        <a:t>0.3</a:t>
                      </a:r>
                    </a:p>
                  </a:txBody>
                  <a:tcPr anchor="ctr"/>
                </a:tc>
                <a:extLst>
                  <a:ext uri="{0D108BD9-81ED-4DB2-BD59-A6C34878D82A}">
                    <a16:rowId xmlns:a16="http://schemas.microsoft.com/office/drawing/2014/main" val="10006"/>
                  </a:ext>
                </a:extLst>
              </a:tr>
              <a:tr h="376019">
                <a:tc>
                  <a:txBody>
                    <a:bodyPr/>
                    <a:lstStyle/>
                    <a:p>
                      <a:pPr algn="ctr"/>
                      <a:r>
                        <a:rPr lang="en-GB" dirty="0"/>
                        <a:t>Background gas collisions</a:t>
                      </a:r>
                    </a:p>
                  </a:txBody>
                  <a:tcPr anchor="ctr"/>
                </a:tc>
                <a:tc>
                  <a:txBody>
                    <a:bodyPr/>
                    <a:lstStyle/>
                    <a:p>
                      <a:pPr algn="ctr"/>
                      <a:r>
                        <a:rPr lang="en-GB" dirty="0"/>
                        <a:t>0.3</a:t>
                      </a:r>
                    </a:p>
                  </a:txBody>
                  <a:tcPr anchor="ctr"/>
                </a:tc>
                <a:extLst>
                  <a:ext uri="{0D108BD9-81ED-4DB2-BD59-A6C34878D82A}">
                    <a16:rowId xmlns:a16="http://schemas.microsoft.com/office/drawing/2014/main" val="10007"/>
                  </a:ext>
                </a:extLst>
              </a:tr>
              <a:tr h="376019">
                <a:tc>
                  <a:txBody>
                    <a:bodyPr/>
                    <a:lstStyle/>
                    <a:p>
                      <a:pPr algn="ctr"/>
                      <a:r>
                        <a:rPr lang="en-GB" dirty="0"/>
                        <a:t>Microwave lensing</a:t>
                      </a:r>
                    </a:p>
                  </a:txBody>
                  <a:tcPr anchor="ctr"/>
                </a:tc>
                <a:tc>
                  <a:txBody>
                    <a:bodyPr/>
                    <a:lstStyle/>
                    <a:p>
                      <a:pPr algn="ctr"/>
                      <a:r>
                        <a:rPr lang="en-GB" dirty="0"/>
                        <a:t>0.3</a:t>
                      </a:r>
                    </a:p>
                  </a:txBody>
                  <a:tcPr anchor="ctr"/>
                </a:tc>
                <a:extLst>
                  <a:ext uri="{0D108BD9-81ED-4DB2-BD59-A6C34878D82A}">
                    <a16:rowId xmlns:a16="http://schemas.microsoft.com/office/drawing/2014/main" val="10008"/>
                  </a:ext>
                </a:extLst>
              </a:tr>
              <a:tr h="376019">
                <a:tc>
                  <a:txBody>
                    <a:bodyPr/>
                    <a:lstStyle/>
                    <a:p>
                      <a:pPr algn="ctr"/>
                      <a:r>
                        <a:rPr lang="en-GB" b="1" dirty="0"/>
                        <a:t>Total</a:t>
                      </a:r>
                    </a:p>
                  </a:txBody>
                  <a:tcPr anchor="ctr"/>
                </a:tc>
                <a:tc>
                  <a:txBody>
                    <a:bodyPr/>
                    <a:lstStyle/>
                    <a:p>
                      <a:pPr algn="ctr"/>
                      <a:r>
                        <a:rPr lang="en-GB" b="1" dirty="0"/>
                        <a:t>&lt; 2</a:t>
                      </a:r>
                    </a:p>
                  </a:txBody>
                  <a:tcPr anchor="ctr"/>
                </a:tc>
                <a:extLst>
                  <a:ext uri="{0D108BD9-81ED-4DB2-BD59-A6C34878D82A}">
                    <a16:rowId xmlns:a16="http://schemas.microsoft.com/office/drawing/2014/main" val="10009"/>
                  </a:ext>
                </a:extLst>
              </a:tr>
            </a:tbl>
          </a:graphicData>
        </a:graphic>
      </p:graphicFrame>
      <p:cxnSp>
        <p:nvCxnSpPr>
          <p:cNvPr id="5" name="Straight Arrow Connector 4"/>
          <p:cNvCxnSpPr/>
          <p:nvPr/>
        </p:nvCxnSpPr>
        <p:spPr>
          <a:xfrm>
            <a:off x="6797352" y="3717032"/>
            <a:ext cx="936104" cy="0"/>
          </a:xfrm>
          <a:prstGeom prst="straightConnector1">
            <a:avLst/>
          </a:prstGeom>
          <a:ln w="57150">
            <a:solidFill>
              <a:srgbClr val="C0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DB1B9577-78F8-4836-BFF0-2CA2D54AA9AF}" type="slidenum">
              <a:rPr lang="en-GB" smtClean="0"/>
              <a:pPr>
                <a:defRPr/>
              </a:pPr>
              <a:t>12</a:t>
            </a:fld>
            <a:endParaRPr lang="en-GB"/>
          </a:p>
        </p:txBody>
      </p:sp>
      <p:sp>
        <p:nvSpPr>
          <p:cNvPr id="2" name="Title 1">
            <a:extLst>
              <a:ext uri="{FF2B5EF4-FFF2-40B4-BE49-F238E27FC236}">
                <a16:creationId xmlns:a16="http://schemas.microsoft.com/office/drawing/2014/main" id="{82FA59E1-A056-CF7D-FDF6-E75AF650EF22}"/>
              </a:ext>
            </a:extLst>
          </p:cNvPr>
          <p:cNvSpPr>
            <a:spLocks noGrp="1"/>
          </p:cNvSpPr>
          <p:nvPr>
            <p:ph type="title"/>
          </p:nvPr>
        </p:nvSpPr>
        <p:spPr>
          <a:xfrm>
            <a:off x="4067944" y="174439"/>
            <a:ext cx="3312368" cy="490066"/>
          </a:xfrm>
        </p:spPr>
        <p:txBody>
          <a:bodyPr/>
          <a:lstStyle/>
          <a:p>
            <a:r>
              <a:rPr lang="en-GB" sz="2000" b="1" dirty="0">
                <a:solidFill>
                  <a:srgbClr val="7030A0"/>
                </a:solidFill>
              </a:rPr>
              <a:t> (expected accuracy)</a:t>
            </a:r>
          </a:p>
        </p:txBody>
      </p:sp>
      <p:sp>
        <p:nvSpPr>
          <p:cNvPr id="3" name="Title 4">
            <a:extLst>
              <a:ext uri="{FF2B5EF4-FFF2-40B4-BE49-F238E27FC236}">
                <a16:creationId xmlns:a16="http://schemas.microsoft.com/office/drawing/2014/main" id="{CAD21BC3-BD14-E437-1374-D68E6BA76671}"/>
              </a:ext>
            </a:extLst>
          </p:cNvPr>
          <p:cNvSpPr txBox="1">
            <a:spLocks/>
          </p:cNvSpPr>
          <p:nvPr/>
        </p:nvSpPr>
        <p:spPr>
          <a:xfrm>
            <a:off x="313184" y="188640"/>
            <a:ext cx="4042792" cy="461665"/>
          </a:xfrm>
          <a:prstGeom prst="rect">
            <a:avLst/>
          </a:prstGeom>
          <a:noFill/>
        </p:spPr>
        <p:txBody>
          <a:bodyPr vert="horz" wrap="square" lIns="91440" tIns="45720" rIns="91440" bIns="45720" rtlCol="0" anchor="ctr">
            <a:sp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NPL build – performance</a:t>
            </a:r>
          </a:p>
        </p:txBody>
      </p:sp>
    </p:spTree>
    <p:extLst>
      <p:ext uri="{BB962C8B-B14F-4D97-AF65-F5344CB8AC3E}">
        <p14:creationId xmlns:p14="http://schemas.microsoft.com/office/powerpoint/2010/main" val="61368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1908" t="22433" r="11238" b="40371"/>
          <a:stretch/>
        </p:blipFill>
        <p:spPr>
          <a:xfrm>
            <a:off x="157745" y="2863674"/>
            <a:ext cx="2630542" cy="2953591"/>
          </a:xfrm>
          <a:prstGeom prst="rect">
            <a:avLst/>
          </a:prstGeom>
        </p:spPr>
      </p:pic>
      <p:sp>
        <p:nvSpPr>
          <p:cNvPr id="14" name="Title 1"/>
          <p:cNvSpPr txBox="1">
            <a:spLocks/>
          </p:cNvSpPr>
          <p:nvPr/>
        </p:nvSpPr>
        <p:spPr>
          <a:xfrm>
            <a:off x="323528" y="106800"/>
            <a:ext cx="6336704" cy="63408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DCP (distributed cavity phase effect)</a:t>
            </a:r>
          </a:p>
        </p:txBody>
      </p:sp>
      <p:grpSp>
        <p:nvGrpSpPr>
          <p:cNvPr id="10" name="Group 9"/>
          <p:cNvGrpSpPr/>
          <p:nvPr/>
        </p:nvGrpSpPr>
        <p:grpSpPr>
          <a:xfrm>
            <a:off x="528757" y="2924944"/>
            <a:ext cx="1921063" cy="2808312"/>
            <a:chOff x="5171217" y="1844824"/>
            <a:chExt cx="1921063" cy="2808312"/>
          </a:xfrm>
        </p:grpSpPr>
        <p:sp>
          <p:nvSpPr>
            <p:cNvPr id="7" name="Rectangle 6"/>
            <p:cNvSpPr/>
            <p:nvPr/>
          </p:nvSpPr>
          <p:spPr>
            <a:xfrm>
              <a:off x="5171217" y="1844824"/>
              <a:ext cx="1921063" cy="2808312"/>
            </a:xfrm>
            <a:prstGeom prst="rect">
              <a:avLst/>
            </a:prstGeom>
            <a:solidFill>
              <a:srgbClr val="FFDC7C">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1217" y="1844824"/>
              <a:ext cx="1921063" cy="2736304"/>
            </a:xfrm>
            <a:prstGeom prst="rect">
              <a:avLst/>
            </a:prstGeom>
            <a:noFill/>
            <a:ln w="38100" algn="ctr">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7" name="Text Box 5"/>
          <p:cNvSpPr txBox="1">
            <a:spLocks noChangeArrowheads="1"/>
          </p:cNvSpPr>
          <p:nvPr/>
        </p:nvSpPr>
        <p:spPr bwMode="auto">
          <a:xfrm>
            <a:off x="2807027" y="1138679"/>
            <a:ext cx="6233438" cy="1354217"/>
          </a:xfrm>
          <a:prstGeom prst="rect">
            <a:avLst/>
          </a:prstGeom>
          <a:solidFill>
            <a:schemeClr val="bg1"/>
          </a:solidFill>
          <a:ln>
            <a:noFill/>
          </a:ln>
          <a:effectLst/>
        </p:spPr>
        <p:txBody>
          <a:bodyPr wrap="none">
            <a:spAutoFit/>
          </a:bodyPr>
          <a:lstStyle/>
          <a:p>
            <a:pPr>
              <a:spcAft>
                <a:spcPts val="0"/>
              </a:spcAft>
            </a:pPr>
            <a:r>
              <a:rPr lang="en-GB" altLang="en-US" sz="1800" dirty="0">
                <a:latin typeface="+mn-lt"/>
                <a:cs typeface="Times New Roman" panose="02020603050405020304" pitchFamily="18" charset="0"/>
                <a:sym typeface="Wingdings" panose="05000000000000000000" pitchFamily="2" charset="2"/>
              </a:rPr>
              <a:t>M-w field has </a:t>
            </a:r>
            <a:r>
              <a:rPr lang="en-GB" altLang="en-US" sz="1800" dirty="0">
                <a:latin typeface="+mn-lt"/>
                <a:cs typeface="Times New Roman" panose="02020603050405020304" pitchFamily="18" charset="0"/>
              </a:rPr>
              <a:t>travelling wave components (Doppler effect); </a:t>
            </a:r>
          </a:p>
          <a:p>
            <a:pPr>
              <a:spcAft>
                <a:spcPts val="600"/>
              </a:spcAft>
            </a:pPr>
            <a:r>
              <a:rPr lang="en-GB" altLang="en-US" sz="1800" dirty="0">
                <a:latin typeface="+mn-lt"/>
                <a:cs typeface="Times New Roman" panose="02020603050405020304" pitchFamily="18" charset="0"/>
              </a:rPr>
              <a:t>can be expressed as azimuthal series</a:t>
            </a:r>
            <a:endParaRPr lang="en-GB" altLang="en-US" sz="1800" b="1" dirty="0">
              <a:latin typeface="+mn-lt"/>
            </a:endParaRPr>
          </a:p>
          <a:p>
            <a:pPr>
              <a:spcAft>
                <a:spcPts val="600"/>
              </a:spcAft>
              <a:buFont typeface="Symbol" panose="05050102010706020507" pitchFamily="18" charset="2"/>
              <a:buNone/>
            </a:pPr>
            <a:r>
              <a:rPr lang="en-GB" altLang="en-US" sz="1800" b="1" dirty="0">
                <a:solidFill>
                  <a:srgbClr val="000000"/>
                </a:solidFill>
                <a:latin typeface="Times New Roman" panose="02020603050405020304" pitchFamily="18" charset="0"/>
              </a:rPr>
              <a:t>H</a:t>
            </a:r>
            <a:r>
              <a:rPr lang="en-GB" altLang="en-US" sz="1800" b="0" dirty="0">
                <a:solidFill>
                  <a:srgbClr val="000000"/>
                </a:solidFill>
                <a:latin typeface="Times New Roman" panose="02020603050405020304" pitchFamily="18" charset="0"/>
              </a:rPr>
              <a:t>(</a:t>
            </a:r>
            <a:r>
              <a:rPr lang="en-GB" altLang="en-US" sz="1800" b="1" dirty="0">
                <a:solidFill>
                  <a:srgbClr val="000000"/>
                </a:solidFill>
                <a:latin typeface="Times New Roman" panose="02020603050405020304" pitchFamily="18" charset="0"/>
              </a:rPr>
              <a:t>r</a:t>
            </a:r>
            <a:r>
              <a:rPr lang="en-GB" altLang="en-US" sz="1800" b="0" dirty="0">
                <a:solidFill>
                  <a:srgbClr val="000000"/>
                </a:solidFill>
                <a:latin typeface="Times New Roman" panose="02020603050405020304" pitchFamily="18" charset="0"/>
              </a:rPr>
              <a:t>) = </a:t>
            </a:r>
            <a:r>
              <a:rPr lang="en-GB" altLang="en-US" sz="1800" b="1" dirty="0">
                <a:solidFill>
                  <a:srgbClr val="000000"/>
                </a:solidFill>
                <a:latin typeface="Times New Roman" panose="02020603050405020304" pitchFamily="18" charset="0"/>
              </a:rPr>
              <a:t>H</a:t>
            </a:r>
            <a:r>
              <a:rPr lang="en-GB" altLang="en-US" sz="1800" b="1" baseline="-25000" dirty="0">
                <a:solidFill>
                  <a:srgbClr val="000000"/>
                </a:solidFill>
                <a:latin typeface="Times New Roman" panose="02020603050405020304" pitchFamily="18" charset="0"/>
              </a:rPr>
              <a:t>0</a:t>
            </a:r>
            <a:r>
              <a:rPr lang="en-GB" altLang="en-US" sz="1800" b="0" dirty="0">
                <a:solidFill>
                  <a:srgbClr val="000000"/>
                </a:solidFill>
                <a:latin typeface="Times New Roman" panose="02020603050405020304" pitchFamily="18" charset="0"/>
              </a:rPr>
              <a:t>(</a:t>
            </a:r>
            <a:r>
              <a:rPr lang="en-GB" altLang="en-US" sz="1800" b="1" dirty="0">
                <a:solidFill>
                  <a:srgbClr val="000000"/>
                </a:solidFill>
                <a:latin typeface="Times New Roman" panose="02020603050405020304" pitchFamily="18" charset="0"/>
              </a:rPr>
              <a:t>r</a:t>
            </a:r>
            <a:r>
              <a:rPr lang="en-GB" altLang="en-US" sz="1800" b="0" dirty="0">
                <a:solidFill>
                  <a:srgbClr val="000000"/>
                </a:solidFill>
                <a:latin typeface="Times New Roman" panose="02020603050405020304" pitchFamily="18" charset="0"/>
              </a:rPr>
              <a:t>) + (2</a:t>
            </a:r>
            <a:r>
              <a:rPr lang="en-GB" altLang="en-US" sz="1800" b="0" dirty="0">
                <a:solidFill>
                  <a:srgbClr val="000000"/>
                </a:solidFill>
                <a:latin typeface="Symbol" panose="05050102010706020507" pitchFamily="18" charset="2"/>
              </a:rPr>
              <a:t>Dw</a:t>
            </a:r>
            <a:r>
              <a:rPr lang="en-GB" altLang="en-US" sz="1800" b="0" dirty="0">
                <a:solidFill>
                  <a:srgbClr val="000000"/>
                </a:solidFill>
                <a:latin typeface="Times New Roman" panose="02020603050405020304" pitchFamily="18" charset="0"/>
              </a:rPr>
              <a:t>/</a:t>
            </a:r>
            <a:r>
              <a:rPr lang="en-GB" altLang="en-US" sz="1800" b="0" dirty="0">
                <a:solidFill>
                  <a:srgbClr val="000000"/>
                </a:solidFill>
                <a:latin typeface="Symbol" panose="05050102010706020507" pitchFamily="18" charset="2"/>
              </a:rPr>
              <a:t>G</a:t>
            </a:r>
            <a:r>
              <a:rPr lang="en-GB" altLang="en-US" sz="1800" b="0" dirty="0">
                <a:solidFill>
                  <a:srgbClr val="000000"/>
                </a:solidFill>
                <a:latin typeface="Times New Roman" panose="02020603050405020304" pitchFamily="18" charset="0"/>
              </a:rPr>
              <a:t> + </a:t>
            </a:r>
            <a:r>
              <a:rPr lang="en-GB" altLang="en-US" sz="1800" b="0" i="1" dirty="0" err="1">
                <a:solidFill>
                  <a:srgbClr val="000000"/>
                </a:solidFill>
                <a:latin typeface="Times New Roman" panose="02020603050405020304" pitchFamily="18" charset="0"/>
              </a:rPr>
              <a:t>i</a:t>
            </a:r>
            <a:r>
              <a:rPr lang="en-GB" altLang="en-US" sz="1800" b="0" dirty="0">
                <a:solidFill>
                  <a:srgbClr val="000000"/>
                </a:solidFill>
                <a:latin typeface="Times New Roman" panose="02020603050405020304" pitchFamily="18" charset="0"/>
              </a:rPr>
              <a:t>) </a:t>
            </a:r>
            <a:r>
              <a:rPr lang="en-GB" altLang="en-US" sz="1800" b="1" dirty="0">
                <a:solidFill>
                  <a:srgbClr val="000000"/>
                </a:solidFill>
                <a:latin typeface="Times New Roman" panose="02020603050405020304" pitchFamily="18" charset="0"/>
              </a:rPr>
              <a:t>×</a:t>
            </a:r>
            <a:r>
              <a:rPr lang="en-GB" altLang="en-US" sz="1800" dirty="0">
                <a:solidFill>
                  <a:srgbClr val="000000"/>
                </a:solidFill>
                <a:latin typeface="Times New Roman" panose="02020603050405020304" pitchFamily="18" charset="0"/>
                <a:sym typeface="Symbol" panose="05050102010706020507" pitchFamily="18" charset="2"/>
              </a:rPr>
              <a:t></a:t>
            </a:r>
            <a:r>
              <a:rPr lang="en-GB" altLang="en-US" sz="1800" b="0" dirty="0" err="1">
                <a:solidFill>
                  <a:srgbClr val="000000"/>
                </a:solidFill>
                <a:latin typeface="Symbol" panose="05050102010706020507" pitchFamily="18" charset="2"/>
              </a:rPr>
              <a:t>S</a:t>
            </a:r>
            <a:r>
              <a:rPr lang="en-GB" altLang="en-US" sz="1800" b="1" dirty="0" err="1">
                <a:solidFill>
                  <a:srgbClr val="000000"/>
                </a:solidFill>
                <a:latin typeface="Times New Roman" panose="02020603050405020304" pitchFamily="18" charset="0"/>
              </a:rPr>
              <a:t>g</a:t>
            </a:r>
            <a:r>
              <a:rPr lang="en-GB" altLang="en-US" sz="1800" b="0" i="1" baseline="-25000" dirty="0" err="1">
                <a:solidFill>
                  <a:srgbClr val="000000"/>
                </a:solidFill>
                <a:latin typeface="Times New Roman" panose="02020603050405020304" pitchFamily="18" charset="0"/>
              </a:rPr>
              <a:t>m</a:t>
            </a:r>
            <a:r>
              <a:rPr lang="en-GB" altLang="en-US" sz="1800" b="0" dirty="0">
                <a:solidFill>
                  <a:srgbClr val="000000"/>
                </a:solidFill>
                <a:latin typeface="Times New Roman" panose="02020603050405020304" pitchFamily="18" charset="0"/>
              </a:rPr>
              <a:t>(</a:t>
            </a:r>
            <a:r>
              <a:rPr lang="en-GB" altLang="en-US" sz="1800" b="0" dirty="0" err="1">
                <a:solidFill>
                  <a:srgbClr val="000000"/>
                </a:solidFill>
                <a:latin typeface="Symbol" panose="05050102010706020507" pitchFamily="18" charset="2"/>
              </a:rPr>
              <a:t>r</a:t>
            </a:r>
            <a:r>
              <a:rPr lang="en-GB" altLang="en-US" sz="1800" b="0" dirty="0" err="1">
                <a:solidFill>
                  <a:srgbClr val="000000"/>
                </a:solidFill>
                <a:latin typeface="Times New Roman" panose="02020603050405020304" pitchFamily="18" charset="0"/>
              </a:rPr>
              <a:t>,z</a:t>
            </a:r>
            <a:r>
              <a:rPr lang="en-GB" altLang="en-US" sz="1800" b="0" dirty="0">
                <a:solidFill>
                  <a:srgbClr val="000000"/>
                </a:solidFill>
                <a:latin typeface="Times New Roman" panose="02020603050405020304" pitchFamily="18" charset="0"/>
              </a:rPr>
              <a:t>) cos(</a:t>
            </a:r>
            <a:r>
              <a:rPr lang="en-GB" altLang="en-US" sz="1800" b="0" i="1" dirty="0">
                <a:solidFill>
                  <a:srgbClr val="000000"/>
                </a:solidFill>
                <a:latin typeface="Times New Roman" panose="02020603050405020304" pitchFamily="18" charset="0"/>
              </a:rPr>
              <a:t>m</a:t>
            </a:r>
            <a:r>
              <a:rPr lang="en-GB" altLang="en-US" sz="1800" b="0" dirty="0">
                <a:solidFill>
                  <a:srgbClr val="000000"/>
                </a:solidFill>
                <a:latin typeface="Symbol" panose="05050102010706020507" pitchFamily="18" charset="2"/>
              </a:rPr>
              <a:t>f</a:t>
            </a:r>
            <a:r>
              <a:rPr lang="en-GB" altLang="en-US" sz="1800" b="0" dirty="0">
                <a:solidFill>
                  <a:srgbClr val="000000"/>
                </a:solidFill>
                <a:latin typeface="Times New Roman" panose="02020603050405020304" pitchFamily="18" charset="0"/>
              </a:rPr>
              <a:t>)</a:t>
            </a:r>
            <a:r>
              <a:rPr lang="en-GB" altLang="en-US" sz="1800" b="0" dirty="0">
                <a:solidFill>
                  <a:srgbClr val="000000"/>
                </a:solidFill>
                <a:latin typeface="Times New Roman" panose="02020603050405020304" pitchFamily="18" charset="0"/>
                <a:sym typeface="Symbol" panose="05050102010706020507" pitchFamily="18" charset="2"/>
              </a:rPr>
              <a:t></a:t>
            </a:r>
            <a:endParaRPr lang="en-GB" altLang="en-US" sz="1800" b="0" dirty="0">
              <a:solidFill>
                <a:srgbClr val="000000"/>
              </a:solidFill>
              <a:latin typeface="Times New Roman" panose="02020603050405020304" pitchFamily="18" charset="0"/>
            </a:endParaRPr>
          </a:p>
          <a:p>
            <a:pPr>
              <a:spcAft>
                <a:spcPts val="600"/>
              </a:spcAft>
              <a:buFont typeface="Symbol" panose="05050102010706020507" pitchFamily="18" charset="2"/>
              <a:buNone/>
            </a:pPr>
            <a:r>
              <a:rPr lang="en-GB" altLang="en-US" sz="1800" b="0" dirty="0">
                <a:latin typeface="+mn-lt"/>
                <a:cs typeface="Times New Roman" panose="02020603050405020304" pitchFamily="18" charset="0"/>
              </a:rPr>
              <a:t>only the lowest orders contribute:</a:t>
            </a:r>
            <a:r>
              <a:rPr lang="en-GB" altLang="en-US" sz="1800" b="0" dirty="0">
                <a:latin typeface="+mn-lt"/>
              </a:rPr>
              <a:t> </a:t>
            </a:r>
            <a:r>
              <a:rPr lang="en-GB" altLang="en-US" sz="1800" b="0" i="1" dirty="0">
                <a:latin typeface="+mn-lt"/>
              </a:rPr>
              <a:t>m </a:t>
            </a:r>
            <a:r>
              <a:rPr lang="en-GB" altLang="en-US" sz="1800" b="0" dirty="0">
                <a:latin typeface="+mn-lt"/>
              </a:rPr>
              <a:t>= 0, 1, 2 </a:t>
            </a:r>
            <a:endParaRPr lang="pl-PL" altLang="en-US" sz="1800" b="0" dirty="0">
              <a:latin typeface="+mn-lt"/>
            </a:endParaRPr>
          </a:p>
        </p:txBody>
      </p:sp>
      <p:sp>
        <p:nvSpPr>
          <p:cNvPr id="18" name="Line 2553"/>
          <p:cNvSpPr>
            <a:spLocks noChangeAspect="1" noChangeShapeType="1"/>
          </p:cNvSpPr>
          <p:nvPr/>
        </p:nvSpPr>
        <p:spPr bwMode="auto">
          <a:xfrm>
            <a:off x="3283776" y="3766170"/>
            <a:ext cx="400050" cy="0"/>
          </a:xfrm>
          <a:prstGeom prst="line">
            <a:avLst/>
          </a:prstGeom>
          <a:noFill/>
          <a:ln w="3810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nvGrpSpPr>
          <p:cNvPr id="19" name="Group 2554"/>
          <p:cNvGrpSpPr>
            <a:grpSpLocks noChangeAspect="1"/>
          </p:cNvGrpSpPr>
          <p:nvPr/>
        </p:nvGrpSpPr>
        <p:grpSpPr bwMode="auto">
          <a:xfrm>
            <a:off x="3553651" y="3026395"/>
            <a:ext cx="1714500" cy="1482725"/>
            <a:chOff x="2557" y="828"/>
            <a:chExt cx="1685" cy="1456"/>
          </a:xfrm>
        </p:grpSpPr>
        <p:grpSp>
          <p:nvGrpSpPr>
            <p:cNvPr id="20" name="Group 2555"/>
            <p:cNvGrpSpPr>
              <a:grpSpLocks noChangeAspect="1"/>
            </p:cNvGrpSpPr>
            <p:nvPr/>
          </p:nvGrpSpPr>
          <p:grpSpPr bwMode="auto">
            <a:xfrm>
              <a:off x="2680" y="828"/>
              <a:ext cx="1440" cy="1456"/>
              <a:chOff x="2688" y="828"/>
              <a:chExt cx="1440" cy="1456"/>
            </a:xfrm>
          </p:grpSpPr>
          <p:sp>
            <p:nvSpPr>
              <p:cNvPr id="24" name="Freeform 2556"/>
              <p:cNvSpPr>
                <a:spLocks noChangeAspect="1"/>
              </p:cNvSpPr>
              <p:nvPr/>
            </p:nvSpPr>
            <p:spPr bwMode="auto">
              <a:xfrm>
                <a:off x="2688" y="828"/>
                <a:ext cx="1440" cy="765"/>
              </a:xfrm>
              <a:custGeom>
                <a:avLst/>
                <a:gdLst>
                  <a:gd name="T0" fmla="*/ 1440 w 1440"/>
                  <a:gd name="T1" fmla="*/ 702 h 765"/>
                  <a:gd name="T2" fmla="*/ 1440 w 1440"/>
                  <a:gd name="T3" fmla="*/ 664 h 765"/>
                  <a:gd name="T4" fmla="*/ 1435 w 1440"/>
                  <a:gd name="T5" fmla="*/ 627 h 765"/>
                  <a:gd name="T6" fmla="*/ 1429 w 1440"/>
                  <a:gd name="T7" fmla="*/ 595 h 765"/>
                  <a:gd name="T8" fmla="*/ 1423 w 1440"/>
                  <a:gd name="T9" fmla="*/ 558 h 765"/>
                  <a:gd name="T10" fmla="*/ 1412 w 1440"/>
                  <a:gd name="T11" fmla="*/ 521 h 765"/>
                  <a:gd name="T12" fmla="*/ 1401 w 1440"/>
                  <a:gd name="T13" fmla="*/ 489 h 765"/>
                  <a:gd name="T14" fmla="*/ 1389 w 1440"/>
                  <a:gd name="T15" fmla="*/ 457 h 765"/>
                  <a:gd name="T16" fmla="*/ 1372 w 1440"/>
                  <a:gd name="T17" fmla="*/ 420 h 765"/>
                  <a:gd name="T18" fmla="*/ 1355 w 1440"/>
                  <a:gd name="T19" fmla="*/ 383 h 765"/>
                  <a:gd name="T20" fmla="*/ 1315 w 1440"/>
                  <a:gd name="T21" fmla="*/ 319 h 765"/>
                  <a:gd name="T22" fmla="*/ 1270 w 1440"/>
                  <a:gd name="T23" fmla="*/ 260 h 765"/>
                  <a:gd name="T24" fmla="*/ 1225 w 1440"/>
                  <a:gd name="T25" fmla="*/ 207 h 765"/>
                  <a:gd name="T26" fmla="*/ 1168 w 1440"/>
                  <a:gd name="T27" fmla="*/ 159 h 765"/>
                  <a:gd name="T28" fmla="*/ 1111 w 1440"/>
                  <a:gd name="T29" fmla="*/ 117 h 765"/>
                  <a:gd name="T30" fmla="*/ 1049 w 1440"/>
                  <a:gd name="T31" fmla="*/ 80 h 765"/>
                  <a:gd name="T32" fmla="*/ 987 w 1440"/>
                  <a:gd name="T33" fmla="*/ 53 h 765"/>
                  <a:gd name="T34" fmla="*/ 924 w 1440"/>
                  <a:gd name="T35" fmla="*/ 32 h 765"/>
                  <a:gd name="T36" fmla="*/ 890 w 1440"/>
                  <a:gd name="T37" fmla="*/ 21 h 765"/>
                  <a:gd name="T38" fmla="*/ 856 w 1440"/>
                  <a:gd name="T39" fmla="*/ 16 h 765"/>
                  <a:gd name="T40" fmla="*/ 822 w 1440"/>
                  <a:gd name="T41" fmla="*/ 11 h 765"/>
                  <a:gd name="T42" fmla="*/ 783 w 1440"/>
                  <a:gd name="T43" fmla="*/ 5 h 765"/>
                  <a:gd name="T44" fmla="*/ 748 w 1440"/>
                  <a:gd name="T45" fmla="*/ 5 h 765"/>
                  <a:gd name="T46" fmla="*/ 714 w 1440"/>
                  <a:gd name="T47" fmla="*/ 0 h 765"/>
                  <a:gd name="T48" fmla="*/ 675 w 1440"/>
                  <a:gd name="T49" fmla="*/ 5 h 765"/>
                  <a:gd name="T50" fmla="*/ 641 w 1440"/>
                  <a:gd name="T51" fmla="*/ 5 h 765"/>
                  <a:gd name="T52" fmla="*/ 607 w 1440"/>
                  <a:gd name="T53" fmla="*/ 11 h 765"/>
                  <a:gd name="T54" fmla="*/ 573 w 1440"/>
                  <a:gd name="T55" fmla="*/ 16 h 765"/>
                  <a:gd name="T56" fmla="*/ 533 w 1440"/>
                  <a:gd name="T57" fmla="*/ 26 h 765"/>
                  <a:gd name="T58" fmla="*/ 476 w 1440"/>
                  <a:gd name="T59" fmla="*/ 48 h 765"/>
                  <a:gd name="T60" fmla="*/ 408 w 1440"/>
                  <a:gd name="T61" fmla="*/ 74 h 765"/>
                  <a:gd name="T62" fmla="*/ 346 w 1440"/>
                  <a:gd name="T63" fmla="*/ 106 h 765"/>
                  <a:gd name="T64" fmla="*/ 289 w 1440"/>
                  <a:gd name="T65" fmla="*/ 149 h 765"/>
                  <a:gd name="T66" fmla="*/ 232 w 1440"/>
                  <a:gd name="T67" fmla="*/ 197 h 765"/>
                  <a:gd name="T68" fmla="*/ 181 w 1440"/>
                  <a:gd name="T69" fmla="*/ 250 h 765"/>
                  <a:gd name="T70" fmla="*/ 136 w 1440"/>
                  <a:gd name="T71" fmla="*/ 303 h 765"/>
                  <a:gd name="T72" fmla="*/ 96 w 1440"/>
                  <a:gd name="T73" fmla="*/ 367 h 765"/>
                  <a:gd name="T74" fmla="*/ 74 w 1440"/>
                  <a:gd name="T75" fmla="*/ 415 h 765"/>
                  <a:gd name="T76" fmla="*/ 57 w 1440"/>
                  <a:gd name="T77" fmla="*/ 446 h 765"/>
                  <a:gd name="T78" fmla="*/ 45 w 1440"/>
                  <a:gd name="T79" fmla="*/ 478 h 765"/>
                  <a:gd name="T80" fmla="*/ 34 w 1440"/>
                  <a:gd name="T81" fmla="*/ 516 h 765"/>
                  <a:gd name="T82" fmla="*/ 23 w 1440"/>
                  <a:gd name="T83" fmla="*/ 547 h 765"/>
                  <a:gd name="T84" fmla="*/ 17 w 1440"/>
                  <a:gd name="T85" fmla="*/ 585 h 765"/>
                  <a:gd name="T86" fmla="*/ 11 w 1440"/>
                  <a:gd name="T87" fmla="*/ 622 h 765"/>
                  <a:gd name="T88" fmla="*/ 6 w 1440"/>
                  <a:gd name="T89" fmla="*/ 654 h 765"/>
                  <a:gd name="T90" fmla="*/ 0 w 1440"/>
                  <a:gd name="T91" fmla="*/ 691 h 765"/>
                  <a:gd name="T92" fmla="*/ 0 w 1440"/>
                  <a:gd name="T93" fmla="*/ 728 h 765"/>
                  <a:gd name="T94" fmla="*/ 0 w 1440"/>
                  <a:gd name="T95" fmla="*/ 76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0" h="765">
                    <a:moveTo>
                      <a:pt x="1440" y="728"/>
                    </a:moveTo>
                    <a:lnTo>
                      <a:pt x="1440" y="718"/>
                    </a:lnTo>
                    <a:lnTo>
                      <a:pt x="1440" y="712"/>
                    </a:lnTo>
                    <a:lnTo>
                      <a:pt x="1440" y="702"/>
                    </a:lnTo>
                    <a:lnTo>
                      <a:pt x="1440" y="691"/>
                    </a:lnTo>
                    <a:lnTo>
                      <a:pt x="1440" y="680"/>
                    </a:lnTo>
                    <a:lnTo>
                      <a:pt x="1440" y="675"/>
                    </a:lnTo>
                    <a:lnTo>
                      <a:pt x="1440" y="664"/>
                    </a:lnTo>
                    <a:lnTo>
                      <a:pt x="1440" y="654"/>
                    </a:lnTo>
                    <a:lnTo>
                      <a:pt x="1435" y="648"/>
                    </a:lnTo>
                    <a:lnTo>
                      <a:pt x="1435" y="638"/>
                    </a:lnTo>
                    <a:lnTo>
                      <a:pt x="1435" y="627"/>
                    </a:lnTo>
                    <a:lnTo>
                      <a:pt x="1435" y="622"/>
                    </a:lnTo>
                    <a:lnTo>
                      <a:pt x="1429" y="611"/>
                    </a:lnTo>
                    <a:lnTo>
                      <a:pt x="1429" y="601"/>
                    </a:lnTo>
                    <a:lnTo>
                      <a:pt x="1429" y="595"/>
                    </a:lnTo>
                    <a:lnTo>
                      <a:pt x="1429" y="585"/>
                    </a:lnTo>
                    <a:lnTo>
                      <a:pt x="1423" y="574"/>
                    </a:lnTo>
                    <a:lnTo>
                      <a:pt x="1423" y="569"/>
                    </a:lnTo>
                    <a:lnTo>
                      <a:pt x="1423" y="558"/>
                    </a:lnTo>
                    <a:lnTo>
                      <a:pt x="1418" y="547"/>
                    </a:lnTo>
                    <a:lnTo>
                      <a:pt x="1418" y="542"/>
                    </a:lnTo>
                    <a:lnTo>
                      <a:pt x="1412" y="531"/>
                    </a:lnTo>
                    <a:lnTo>
                      <a:pt x="1412" y="521"/>
                    </a:lnTo>
                    <a:lnTo>
                      <a:pt x="1412" y="516"/>
                    </a:lnTo>
                    <a:lnTo>
                      <a:pt x="1406" y="505"/>
                    </a:lnTo>
                    <a:lnTo>
                      <a:pt x="1406" y="494"/>
                    </a:lnTo>
                    <a:lnTo>
                      <a:pt x="1401" y="489"/>
                    </a:lnTo>
                    <a:lnTo>
                      <a:pt x="1395" y="478"/>
                    </a:lnTo>
                    <a:lnTo>
                      <a:pt x="1395" y="473"/>
                    </a:lnTo>
                    <a:lnTo>
                      <a:pt x="1389" y="462"/>
                    </a:lnTo>
                    <a:lnTo>
                      <a:pt x="1389" y="457"/>
                    </a:lnTo>
                    <a:lnTo>
                      <a:pt x="1384" y="446"/>
                    </a:lnTo>
                    <a:lnTo>
                      <a:pt x="1384" y="436"/>
                    </a:lnTo>
                    <a:lnTo>
                      <a:pt x="1378" y="430"/>
                    </a:lnTo>
                    <a:lnTo>
                      <a:pt x="1372" y="420"/>
                    </a:lnTo>
                    <a:lnTo>
                      <a:pt x="1372" y="415"/>
                    </a:lnTo>
                    <a:lnTo>
                      <a:pt x="1361" y="399"/>
                    </a:lnTo>
                    <a:lnTo>
                      <a:pt x="1355" y="388"/>
                    </a:lnTo>
                    <a:lnTo>
                      <a:pt x="1355" y="383"/>
                    </a:lnTo>
                    <a:lnTo>
                      <a:pt x="1344" y="367"/>
                    </a:lnTo>
                    <a:lnTo>
                      <a:pt x="1338" y="351"/>
                    </a:lnTo>
                    <a:lnTo>
                      <a:pt x="1327" y="335"/>
                    </a:lnTo>
                    <a:lnTo>
                      <a:pt x="1315" y="319"/>
                    </a:lnTo>
                    <a:lnTo>
                      <a:pt x="1304" y="303"/>
                    </a:lnTo>
                    <a:lnTo>
                      <a:pt x="1293" y="292"/>
                    </a:lnTo>
                    <a:lnTo>
                      <a:pt x="1281" y="276"/>
                    </a:lnTo>
                    <a:lnTo>
                      <a:pt x="1270" y="260"/>
                    </a:lnTo>
                    <a:lnTo>
                      <a:pt x="1259" y="250"/>
                    </a:lnTo>
                    <a:lnTo>
                      <a:pt x="1247" y="234"/>
                    </a:lnTo>
                    <a:lnTo>
                      <a:pt x="1236" y="223"/>
                    </a:lnTo>
                    <a:lnTo>
                      <a:pt x="1225" y="207"/>
                    </a:lnTo>
                    <a:lnTo>
                      <a:pt x="1213" y="197"/>
                    </a:lnTo>
                    <a:lnTo>
                      <a:pt x="1196" y="186"/>
                    </a:lnTo>
                    <a:lnTo>
                      <a:pt x="1185" y="170"/>
                    </a:lnTo>
                    <a:lnTo>
                      <a:pt x="1168" y="159"/>
                    </a:lnTo>
                    <a:lnTo>
                      <a:pt x="1157" y="149"/>
                    </a:lnTo>
                    <a:lnTo>
                      <a:pt x="1140" y="138"/>
                    </a:lnTo>
                    <a:lnTo>
                      <a:pt x="1128" y="127"/>
                    </a:lnTo>
                    <a:lnTo>
                      <a:pt x="1111" y="117"/>
                    </a:lnTo>
                    <a:lnTo>
                      <a:pt x="1094" y="106"/>
                    </a:lnTo>
                    <a:lnTo>
                      <a:pt x="1083" y="101"/>
                    </a:lnTo>
                    <a:lnTo>
                      <a:pt x="1066" y="90"/>
                    </a:lnTo>
                    <a:lnTo>
                      <a:pt x="1049" y="80"/>
                    </a:lnTo>
                    <a:lnTo>
                      <a:pt x="1032" y="74"/>
                    </a:lnTo>
                    <a:lnTo>
                      <a:pt x="1015" y="69"/>
                    </a:lnTo>
                    <a:lnTo>
                      <a:pt x="1004" y="58"/>
                    </a:lnTo>
                    <a:lnTo>
                      <a:pt x="987" y="53"/>
                    </a:lnTo>
                    <a:lnTo>
                      <a:pt x="970" y="48"/>
                    </a:lnTo>
                    <a:lnTo>
                      <a:pt x="953" y="42"/>
                    </a:lnTo>
                    <a:lnTo>
                      <a:pt x="936" y="32"/>
                    </a:lnTo>
                    <a:lnTo>
                      <a:pt x="924" y="32"/>
                    </a:lnTo>
                    <a:lnTo>
                      <a:pt x="919" y="32"/>
                    </a:lnTo>
                    <a:lnTo>
                      <a:pt x="907" y="26"/>
                    </a:lnTo>
                    <a:lnTo>
                      <a:pt x="902" y="26"/>
                    </a:lnTo>
                    <a:lnTo>
                      <a:pt x="890" y="21"/>
                    </a:lnTo>
                    <a:lnTo>
                      <a:pt x="879" y="21"/>
                    </a:lnTo>
                    <a:lnTo>
                      <a:pt x="873" y="16"/>
                    </a:lnTo>
                    <a:lnTo>
                      <a:pt x="862" y="16"/>
                    </a:lnTo>
                    <a:lnTo>
                      <a:pt x="856" y="16"/>
                    </a:lnTo>
                    <a:lnTo>
                      <a:pt x="845" y="11"/>
                    </a:lnTo>
                    <a:lnTo>
                      <a:pt x="839" y="11"/>
                    </a:lnTo>
                    <a:lnTo>
                      <a:pt x="828" y="11"/>
                    </a:lnTo>
                    <a:lnTo>
                      <a:pt x="822" y="11"/>
                    </a:lnTo>
                    <a:lnTo>
                      <a:pt x="811" y="5"/>
                    </a:lnTo>
                    <a:lnTo>
                      <a:pt x="800" y="5"/>
                    </a:lnTo>
                    <a:lnTo>
                      <a:pt x="794" y="5"/>
                    </a:lnTo>
                    <a:lnTo>
                      <a:pt x="783" y="5"/>
                    </a:lnTo>
                    <a:lnTo>
                      <a:pt x="777" y="5"/>
                    </a:lnTo>
                    <a:lnTo>
                      <a:pt x="765" y="5"/>
                    </a:lnTo>
                    <a:lnTo>
                      <a:pt x="760" y="5"/>
                    </a:lnTo>
                    <a:lnTo>
                      <a:pt x="748" y="5"/>
                    </a:lnTo>
                    <a:lnTo>
                      <a:pt x="737" y="0"/>
                    </a:lnTo>
                    <a:lnTo>
                      <a:pt x="731" y="0"/>
                    </a:lnTo>
                    <a:lnTo>
                      <a:pt x="720" y="0"/>
                    </a:lnTo>
                    <a:lnTo>
                      <a:pt x="714" y="0"/>
                    </a:lnTo>
                    <a:lnTo>
                      <a:pt x="703" y="0"/>
                    </a:lnTo>
                    <a:lnTo>
                      <a:pt x="692" y="5"/>
                    </a:lnTo>
                    <a:lnTo>
                      <a:pt x="686" y="5"/>
                    </a:lnTo>
                    <a:lnTo>
                      <a:pt x="675" y="5"/>
                    </a:lnTo>
                    <a:lnTo>
                      <a:pt x="669" y="5"/>
                    </a:lnTo>
                    <a:lnTo>
                      <a:pt x="658" y="5"/>
                    </a:lnTo>
                    <a:lnTo>
                      <a:pt x="652" y="5"/>
                    </a:lnTo>
                    <a:lnTo>
                      <a:pt x="641" y="5"/>
                    </a:lnTo>
                    <a:lnTo>
                      <a:pt x="629" y="5"/>
                    </a:lnTo>
                    <a:lnTo>
                      <a:pt x="624" y="11"/>
                    </a:lnTo>
                    <a:lnTo>
                      <a:pt x="612" y="11"/>
                    </a:lnTo>
                    <a:lnTo>
                      <a:pt x="607" y="11"/>
                    </a:lnTo>
                    <a:lnTo>
                      <a:pt x="595" y="11"/>
                    </a:lnTo>
                    <a:lnTo>
                      <a:pt x="590" y="16"/>
                    </a:lnTo>
                    <a:lnTo>
                      <a:pt x="578" y="16"/>
                    </a:lnTo>
                    <a:lnTo>
                      <a:pt x="573" y="16"/>
                    </a:lnTo>
                    <a:lnTo>
                      <a:pt x="561" y="21"/>
                    </a:lnTo>
                    <a:lnTo>
                      <a:pt x="550" y="21"/>
                    </a:lnTo>
                    <a:lnTo>
                      <a:pt x="544" y="26"/>
                    </a:lnTo>
                    <a:lnTo>
                      <a:pt x="533" y="26"/>
                    </a:lnTo>
                    <a:lnTo>
                      <a:pt x="527" y="32"/>
                    </a:lnTo>
                    <a:lnTo>
                      <a:pt x="510" y="32"/>
                    </a:lnTo>
                    <a:lnTo>
                      <a:pt x="493" y="42"/>
                    </a:lnTo>
                    <a:lnTo>
                      <a:pt x="476" y="48"/>
                    </a:lnTo>
                    <a:lnTo>
                      <a:pt x="459" y="53"/>
                    </a:lnTo>
                    <a:lnTo>
                      <a:pt x="442" y="58"/>
                    </a:lnTo>
                    <a:lnTo>
                      <a:pt x="425" y="69"/>
                    </a:lnTo>
                    <a:lnTo>
                      <a:pt x="408" y="74"/>
                    </a:lnTo>
                    <a:lnTo>
                      <a:pt x="391" y="80"/>
                    </a:lnTo>
                    <a:lnTo>
                      <a:pt x="380" y="90"/>
                    </a:lnTo>
                    <a:lnTo>
                      <a:pt x="363" y="101"/>
                    </a:lnTo>
                    <a:lnTo>
                      <a:pt x="346" y="106"/>
                    </a:lnTo>
                    <a:lnTo>
                      <a:pt x="329" y="117"/>
                    </a:lnTo>
                    <a:lnTo>
                      <a:pt x="318" y="127"/>
                    </a:lnTo>
                    <a:lnTo>
                      <a:pt x="301" y="138"/>
                    </a:lnTo>
                    <a:lnTo>
                      <a:pt x="289" y="149"/>
                    </a:lnTo>
                    <a:lnTo>
                      <a:pt x="272" y="159"/>
                    </a:lnTo>
                    <a:lnTo>
                      <a:pt x="261" y="170"/>
                    </a:lnTo>
                    <a:lnTo>
                      <a:pt x="244" y="186"/>
                    </a:lnTo>
                    <a:lnTo>
                      <a:pt x="232" y="197"/>
                    </a:lnTo>
                    <a:lnTo>
                      <a:pt x="221" y="207"/>
                    </a:lnTo>
                    <a:lnTo>
                      <a:pt x="204" y="223"/>
                    </a:lnTo>
                    <a:lnTo>
                      <a:pt x="193" y="234"/>
                    </a:lnTo>
                    <a:lnTo>
                      <a:pt x="181" y="250"/>
                    </a:lnTo>
                    <a:lnTo>
                      <a:pt x="170" y="260"/>
                    </a:lnTo>
                    <a:lnTo>
                      <a:pt x="159" y="276"/>
                    </a:lnTo>
                    <a:lnTo>
                      <a:pt x="147" y="292"/>
                    </a:lnTo>
                    <a:lnTo>
                      <a:pt x="136" y="303"/>
                    </a:lnTo>
                    <a:lnTo>
                      <a:pt x="125" y="319"/>
                    </a:lnTo>
                    <a:lnTo>
                      <a:pt x="119" y="335"/>
                    </a:lnTo>
                    <a:lnTo>
                      <a:pt x="108" y="351"/>
                    </a:lnTo>
                    <a:lnTo>
                      <a:pt x="96" y="367"/>
                    </a:lnTo>
                    <a:lnTo>
                      <a:pt x="91" y="383"/>
                    </a:lnTo>
                    <a:lnTo>
                      <a:pt x="79" y="399"/>
                    </a:lnTo>
                    <a:lnTo>
                      <a:pt x="79" y="404"/>
                    </a:lnTo>
                    <a:lnTo>
                      <a:pt x="74" y="415"/>
                    </a:lnTo>
                    <a:lnTo>
                      <a:pt x="68" y="420"/>
                    </a:lnTo>
                    <a:lnTo>
                      <a:pt x="68" y="430"/>
                    </a:lnTo>
                    <a:lnTo>
                      <a:pt x="62" y="436"/>
                    </a:lnTo>
                    <a:lnTo>
                      <a:pt x="57" y="446"/>
                    </a:lnTo>
                    <a:lnTo>
                      <a:pt x="57" y="457"/>
                    </a:lnTo>
                    <a:lnTo>
                      <a:pt x="51" y="462"/>
                    </a:lnTo>
                    <a:lnTo>
                      <a:pt x="51" y="473"/>
                    </a:lnTo>
                    <a:lnTo>
                      <a:pt x="45" y="478"/>
                    </a:lnTo>
                    <a:lnTo>
                      <a:pt x="40" y="489"/>
                    </a:lnTo>
                    <a:lnTo>
                      <a:pt x="40" y="500"/>
                    </a:lnTo>
                    <a:lnTo>
                      <a:pt x="34" y="505"/>
                    </a:lnTo>
                    <a:lnTo>
                      <a:pt x="34" y="516"/>
                    </a:lnTo>
                    <a:lnTo>
                      <a:pt x="34" y="521"/>
                    </a:lnTo>
                    <a:lnTo>
                      <a:pt x="28" y="531"/>
                    </a:lnTo>
                    <a:lnTo>
                      <a:pt x="28" y="542"/>
                    </a:lnTo>
                    <a:lnTo>
                      <a:pt x="23" y="547"/>
                    </a:lnTo>
                    <a:lnTo>
                      <a:pt x="23" y="558"/>
                    </a:lnTo>
                    <a:lnTo>
                      <a:pt x="23" y="569"/>
                    </a:lnTo>
                    <a:lnTo>
                      <a:pt x="17" y="574"/>
                    </a:lnTo>
                    <a:lnTo>
                      <a:pt x="17" y="585"/>
                    </a:lnTo>
                    <a:lnTo>
                      <a:pt x="17" y="595"/>
                    </a:lnTo>
                    <a:lnTo>
                      <a:pt x="11" y="601"/>
                    </a:lnTo>
                    <a:lnTo>
                      <a:pt x="11" y="611"/>
                    </a:lnTo>
                    <a:lnTo>
                      <a:pt x="11" y="622"/>
                    </a:lnTo>
                    <a:lnTo>
                      <a:pt x="11" y="627"/>
                    </a:lnTo>
                    <a:lnTo>
                      <a:pt x="6" y="638"/>
                    </a:lnTo>
                    <a:lnTo>
                      <a:pt x="6" y="648"/>
                    </a:lnTo>
                    <a:lnTo>
                      <a:pt x="6" y="654"/>
                    </a:lnTo>
                    <a:lnTo>
                      <a:pt x="6" y="664"/>
                    </a:lnTo>
                    <a:lnTo>
                      <a:pt x="6" y="675"/>
                    </a:lnTo>
                    <a:lnTo>
                      <a:pt x="6" y="686"/>
                    </a:lnTo>
                    <a:lnTo>
                      <a:pt x="0" y="691"/>
                    </a:lnTo>
                    <a:lnTo>
                      <a:pt x="0" y="702"/>
                    </a:lnTo>
                    <a:lnTo>
                      <a:pt x="0" y="712"/>
                    </a:lnTo>
                    <a:lnTo>
                      <a:pt x="0" y="718"/>
                    </a:lnTo>
                    <a:lnTo>
                      <a:pt x="0" y="728"/>
                    </a:lnTo>
                    <a:lnTo>
                      <a:pt x="0" y="739"/>
                    </a:lnTo>
                    <a:lnTo>
                      <a:pt x="0" y="744"/>
                    </a:lnTo>
                    <a:lnTo>
                      <a:pt x="0" y="755"/>
                    </a:lnTo>
                    <a:lnTo>
                      <a:pt x="0" y="765"/>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 name="Freeform 2557"/>
              <p:cNvSpPr>
                <a:spLocks noChangeAspect="1"/>
              </p:cNvSpPr>
              <p:nvPr/>
            </p:nvSpPr>
            <p:spPr bwMode="auto">
              <a:xfrm>
                <a:off x="2688" y="1482"/>
                <a:ext cx="1440" cy="802"/>
              </a:xfrm>
              <a:custGeom>
                <a:avLst/>
                <a:gdLst>
                  <a:gd name="T0" fmla="*/ 6 w 1440"/>
                  <a:gd name="T1" fmla="*/ 138 h 802"/>
                  <a:gd name="T2" fmla="*/ 11 w 1440"/>
                  <a:gd name="T3" fmla="*/ 175 h 802"/>
                  <a:gd name="T4" fmla="*/ 17 w 1440"/>
                  <a:gd name="T5" fmla="*/ 207 h 802"/>
                  <a:gd name="T6" fmla="*/ 23 w 1440"/>
                  <a:gd name="T7" fmla="*/ 244 h 802"/>
                  <a:gd name="T8" fmla="*/ 34 w 1440"/>
                  <a:gd name="T9" fmla="*/ 282 h 802"/>
                  <a:gd name="T10" fmla="*/ 40 w 1440"/>
                  <a:gd name="T11" fmla="*/ 313 h 802"/>
                  <a:gd name="T12" fmla="*/ 57 w 1440"/>
                  <a:gd name="T13" fmla="*/ 351 h 802"/>
                  <a:gd name="T14" fmla="*/ 68 w 1440"/>
                  <a:gd name="T15" fmla="*/ 383 h 802"/>
                  <a:gd name="T16" fmla="*/ 91 w 1440"/>
                  <a:gd name="T17" fmla="*/ 420 h 802"/>
                  <a:gd name="T18" fmla="*/ 125 w 1440"/>
                  <a:gd name="T19" fmla="*/ 484 h 802"/>
                  <a:gd name="T20" fmla="*/ 170 w 1440"/>
                  <a:gd name="T21" fmla="*/ 542 h 802"/>
                  <a:gd name="T22" fmla="*/ 221 w 1440"/>
                  <a:gd name="T23" fmla="*/ 595 h 802"/>
                  <a:gd name="T24" fmla="*/ 272 w 1440"/>
                  <a:gd name="T25" fmla="*/ 643 h 802"/>
                  <a:gd name="T26" fmla="*/ 329 w 1440"/>
                  <a:gd name="T27" fmla="*/ 686 h 802"/>
                  <a:gd name="T28" fmla="*/ 391 w 1440"/>
                  <a:gd name="T29" fmla="*/ 723 h 802"/>
                  <a:gd name="T30" fmla="*/ 459 w 1440"/>
                  <a:gd name="T31" fmla="*/ 749 h 802"/>
                  <a:gd name="T32" fmla="*/ 516 w 1440"/>
                  <a:gd name="T33" fmla="*/ 771 h 802"/>
                  <a:gd name="T34" fmla="*/ 550 w 1440"/>
                  <a:gd name="T35" fmla="*/ 781 h 802"/>
                  <a:gd name="T36" fmla="*/ 590 w 1440"/>
                  <a:gd name="T37" fmla="*/ 787 h 802"/>
                  <a:gd name="T38" fmla="*/ 624 w 1440"/>
                  <a:gd name="T39" fmla="*/ 792 h 802"/>
                  <a:gd name="T40" fmla="*/ 658 w 1440"/>
                  <a:gd name="T41" fmla="*/ 797 h 802"/>
                  <a:gd name="T42" fmla="*/ 697 w 1440"/>
                  <a:gd name="T43" fmla="*/ 797 h 802"/>
                  <a:gd name="T44" fmla="*/ 731 w 1440"/>
                  <a:gd name="T45" fmla="*/ 802 h 802"/>
                  <a:gd name="T46" fmla="*/ 765 w 1440"/>
                  <a:gd name="T47" fmla="*/ 797 h 802"/>
                  <a:gd name="T48" fmla="*/ 800 w 1440"/>
                  <a:gd name="T49" fmla="*/ 797 h 802"/>
                  <a:gd name="T50" fmla="*/ 839 w 1440"/>
                  <a:gd name="T51" fmla="*/ 792 h 802"/>
                  <a:gd name="T52" fmla="*/ 873 w 1440"/>
                  <a:gd name="T53" fmla="*/ 787 h 802"/>
                  <a:gd name="T54" fmla="*/ 907 w 1440"/>
                  <a:gd name="T55" fmla="*/ 776 h 802"/>
                  <a:gd name="T56" fmla="*/ 953 w 1440"/>
                  <a:gd name="T57" fmla="*/ 760 h 802"/>
                  <a:gd name="T58" fmla="*/ 1015 w 1440"/>
                  <a:gd name="T59" fmla="*/ 733 h 802"/>
                  <a:gd name="T60" fmla="*/ 1083 w 1440"/>
                  <a:gd name="T61" fmla="*/ 701 h 802"/>
                  <a:gd name="T62" fmla="*/ 1140 w 1440"/>
                  <a:gd name="T63" fmla="*/ 664 h 802"/>
                  <a:gd name="T64" fmla="*/ 1196 w 1440"/>
                  <a:gd name="T65" fmla="*/ 616 h 802"/>
                  <a:gd name="T66" fmla="*/ 1247 w 1440"/>
                  <a:gd name="T67" fmla="*/ 569 h 802"/>
                  <a:gd name="T68" fmla="*/ 1293 w 1440"/>
                  <a:gd name="T69" fmla="*/ 510 h 802"/>
                  <a:gd name="T70" fmla="*/ 1338 w 1440"/>
                  <a:gd name="T71" fmla="*/ 452 h 802"/>
                  <a:gd name="T72" fmla="*/ 1367 w 1440"/>
                  <a:gd name="T73" fmla="*/ 398 h 802"/>
                  <a:gd name="T74" fmla="*/ 1384 w 1440"/>
                  <a:gd name="T75" fmla="*/ 367 h 802"/>
                  <a:gd name="T76" fmla="*/ 1395 w 1440"/>
                  <a:gd name="T77" fmla="*/ 329 h 802"/>
                  <a:gd name="T78" fmla="*/ 1406 w 1440"/>
                  <a:gd name="T79" fmla="*/ 297 h 802"/>
                  <a:gd name="T80" fmla="*/ 1418 w 1440"/>
                  <a:gd name="T81" fmla="*/ 260 h 802"/>
                  <a:gd name="T82" fmla="*/ 1423 w 1440"/>
                  <a:gd name="T83" fmla="*/ 228 h 802"/>
                  <a:gd name="T84" fmla="*/ 1429 w 1440"/>
                  <a:gd name="T85" fmla="*/ 191 h 802"/>
                  <a:gd name="T86" fmla="*/ 1435 w 1440"/>
                  <a:gd name="T87" fmla="*/ 154 h 802"/>
                  <a:gd name="T88" fmla="*/ 1440 w 1440"/>
                  <a:gd name="T89" fmla="*/ 117 h 802"/>
                  <a:gd name="T90" fmla="*/ 1440 w 1440"/>
                  <a:gd name="T91" fmla="*/ 85 h 802"/>
                  <a:gd name="T92" fmla="*/ 1440 w 1440"/>
                  <a:gd name="T93" fmla="*/ 48 h 802"/>
                  <a:gd name="T94" fmla="*/ 1440 w 1440"/>
                  <a:gd name="T95" fmla="*/ 10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40" h="802">
                    <a:moveTo>
                      <a:pt x="0" y="111"/>
                    </a:moveTo>
                    <a:lnTo>
                      <a:pt x="6" y="122"/>
                    </a:lnTo>
                    <a:lnTo>
                      <a:pt x="6" y="127"/>
                    </a:lnTo>
                    <a:lnTo>
                      <a:pt x="6" y="138"/>
                    </a:lnTo>
                    <a:lnTo>
                      <a:pt x="6" y="149"/>
                    </a:lnTo>
                    <a:lnTo>
                      <a:pt x="6" y="154"/>
                    </a:lnTo>
                    <a:lnTo>
                      <a:pt x="6" y="165"/>
                    </a:lnTo>
                    <a:lnTo>
                      <a:pt x="11" y="175"/>
                    </a:lnTo>
                    <a:lnTo>
                      <a:pt x="11" y="181"/>
                    </a:lnTo>
                    <a:lnTo>
                      <a:pt x="11" y="191"/>
                    </a:lnTo>
                    <a:lnTo>
                      <a:pt x="11" y="202"/>
                    </a:lnTo>
                    <a:lnTo>
                      <a:pt x="17" y="207"/>
                    </a:lnTo>
                    <a:lnTo>
                      <a:pt x="17" y="218"/>
                    </a:lnTo>
                    <a:lnTo>
                      <a:pt x="17" y="228"/>
                    </a:lnTo>
                    <a:lnTo>
                      <a:pt x="23" y="234"/>
                    </a:lnTo>
                    <a:lnTo>
                      <a:pt x="23" y="244"/>
                    </a:lnTo>
                    <a:lnTo>
                      <a:pt x="23" y="255"/>
                    </a:lnTo>
                    <a:lnTo>
                      <a:pt x="28" y="260"/>
                    </a:lnTo>
                    <a:lnTo>
                      <a:pt x="28" y="271"/>
                    </a:lnTo>
                    <a:lnTo>
                      <a:pt x="34" y="282"/>
                    </a:lnTo>
                    <a:lnTo>
                      <a:pt x="34" y="287"/>
                    </a:lnTo>
                    <a:lnTo>
                      <a:pt x="34" y="297"/>
                    </a:lnTo>
                    <a:lnTo>
                      <a:pt x="40" y="308"/>
                    </a:lnTo>
                    <a:lnTo>
                      <a:pt x="40" y="313"/>
                    </a:lnTo>
                    <a:lnTo>
                      <a:pt x="45" y="324"/>
                    </a:lnTo>
                    <a:lnTo>
                      <a:pt x="51" y="329"/>
                    </a:lnTo>
                    <a:lnTo>
                      <a:pt x="51" y="340"/>
                    </a:lnTo>
                    <a:lnTo>
                      <a:pt x="57" y="351"/>
                    </a:lnTo>
                    <a:lnTo>
                      <a:pt x="57" y="356"/>
                    </a:lnTo>
                    <a:lnTo>
                      <a:pt x="62" y="367"/>
                    </a:lnTo>
                    <a:lnTo>
                      <a:pt x="68" y="372"/>
                    </a:lnTo>
                    <a:lnTo>
                      <a:pt x="68" y="383"/>
                    </a:lnTo>
                    <a:lnTo>
                      <a:pt x="74" y="388"/>
                    </a:lnTo>
                    <a:lnTo>
                      <a:pt x="79" y="398"/>
                    </a:lnTo>
                    <a:lnTo>
                      <a:pt x="79" y="404"/>
                    </a:lnTo>
                    <a:lnTo>
                      <a:pt x="91" y="420"/>
                    </a:lnTo>
                    <a:lnTo>
                      <a:pt x="96" y="436"/>
                    </a:lnTo>
                    <a:lnTo>
                      <a:pt x="108" y="452"/>
                    </a:lnTo>
                    <a:lnTo>
                      <a:pt x="119" y="468"/>
                    </a:lnTo>
                    <a:lnTo>
                      <a:pt x="125" y="484"/>
                    </a:lnTo>
                    <a:lnTo>
                      <a:pt x="136" y="499"/>
                    </a:lnTo>
                    <a:lnTo>
                      <a:pt x="147" y="510"/>
                    </a:lnTo>
                    <a:lnTo>
                      <a:pt x="159" y="526"/>
                    </a:lnTo>
                    <a:lnTo>
                      <a:pt x="170" y="542"/>
                    </a:lnTo>
                    <a:lnTo>
                      <a:pt x="181" y="553"/>
                    </a:lnTo>
                    <a:lnTo>
                      <a:pt x="193" y="569"/>
                    </a:lnTo>
                    <a:lnTo>
                      <a:pt x="204" y="579"/>
                    </a:lnTo>
                    <a:lnTo>
                      <a:pt x="221" y="595"/>
                    </a:lnTo>
                    <a:lnTo>
                      <a:pt x="232" y="606"/>
                    </a:lnTo>
                    <a:lnTo>
                      <a:pt x="244" y="616"/>
                    </a:lnTo>
                    <a:lnTo>
                      <a:pt x="261" y="632"/>
                    </a:lnTo>
                    <a:lnTo>
                      <a:pt x="272" y="643"/>
                    </a:lnTo>
                    <a:lnTo>
                      <a:pt x="289" y="654"/>
                    </a:lnTo>
                    <a:lnTo>
                      <a:pt x="301" y="664"/>
                    </a:lnTo>
                    <a:lnTo>
                      <a:pt x="318" y="675"/>
                    </a:lnTo>
                    <a:lnTo>
                      <a:pt x="329" y="686"/>
                    </a:lnTo>
                    <a:lnTo>
                      <a:pt x="346" y="696"/>
                    </a:lnTo>
                    <a:lnTo>
                      <a:pt x="363" y="701"/>
                    </a:lnTo>
                    <a:lnTo>
                      <a:pt x="380" y="712"/>
                    </a:lnTo>
                    <a:lnTo>
                      <a:pt x="391" y="723"/>
                    </a:lnTo>
                    <a:lnTo>
                      <a:pt x="408" y="728"/>
                    </a:lnTo>
                    <a:lnTo>
                      <a:pt x="425" y="739"/>
                    </a:lnTo>
                    <a:lnTo>
                      <a:pt x="442" y="744"/>
                    </a:lnTo>
                    <a:lnTo>
                      <a:pt x="459" y="749"/>
                    </a:lnTo>
                    <a:lnTo>
                      <a:pt x="476" y="755"/>
                    </a:lnTo>
                    <a:lnTo>
                      <a:pt x="493" y="760"/>
                    </a:lnTo>
                    <a:lnTo>
                      <a:pt x="510" y="771"/>
                    </a:lnTo>
                    <a:lnTo>
                      <a:pt x="516" y="771"/>
                    </a:lnTo>
                    <a:lnTo>
                      <a:pt x="527" y="771"/>
                    </a:lnTo>
                    <a:lnTo>
                      <a:pt x="533" y="776"/>
                    </a:lnTo>
                    <a:lnTo>
                      <a:pt x="544" y="776"/>
                    </a:lnTo>
                    <a:lnTo>
                      <a:pt x="550" y="781"/>
                    </a:lnTo>
                    <a:lnTo>
                      <a:pt x="561" y="781"/>
                    </a:lnTo>
                    <a:lnTo>
                      <a:pt x="573" y="787"/>
                    </a:lnTo>
                    <a:lnTo>
                      <a:pt x="578" y="787"/>
                    </a:lnTo>
                    <a:lnTo>
                      <a:pt x="590" y="787"/>
                    </a:lnTo>
                    <a:lnTo>
                      <a:pt x="595" y="792"/>
                    </a:lnTo>
                    <a:lnTo>
                      <a:pt x="607" y="792"/>
                    </a:lnTo>
                    <a:lnTo>
                      <a:pt x="612" y="792"/>
                    </a:lnTo>
                    <a:lnTo>
                      <a:pt x="624" y="792"/>
                    </a:lnTo>
                    <a:lnTo>
                      <a:pt x="629" y="797"/>
                    </a:lnTo>
                    <a:lnTo>
                      <a:pt x="641" y="797"/>
                    </a:lnTo>
                    <a:lnTo>
                      <a:pt x="652" y="797"/>
                    </a:lnTo>
                    <a:lnTo>
                      <a:pt x="658" y="797"/>
                    </a:lnTo>
                    <a:lnTo>
                      <a:pt x="669" y="797"/>
                    </a:lnTo>
                    <a:lnTo>
                      <a:pt x="675" y="797"/>
                    </a:lnTo>
                    <a:lnTo>
                      <a:pt x="686" y="797"/>
                    </a:lnTo>
                    <a:lnTo>
                      <a:pt x="697" y="797"/>
                    </a:lnTo>
                    <a:lnTo>
                      <a:pt x="703" y="802"/>
                    </a:lnTo>
                    <a:lnTo>
                      <a:pt x="714" y="802"/>
                    </a:lnTo>
                    <a:lnTo>
                      <a:pt x="720" y="802"/>
                    </a:lnTo>
                    <a:lnTo>
                      <a:pt x="731" y="802"/>
                    </a:lnTo>
                    <a:lnTo>
                      <a:pt x="737" y="802"/>
                    </a:lnTo>
                    <a:lnTo>
                      <a:pt x="748" y="797"/>
                    </a:lnTo>
                    <a:lnTo>
                      <a:pt x="760" y="797"/>
                    </a:lnTo>
                    <a:lnTo>
                      <a:pt x="765" y="797"/>
                    </a:lnTo>
                    <a:lnTo>
                      <a:pt x="777" y="797"/>
                    </a:lnTo>
                    <a:lnTo>
                      <a:pt x="783" y="797"/>
                    </a:lnTo>
                    <a:lnTo>
                      <a:pt x="794" y="797"/>
                    </a:lnTo>
                    <a:lnTo>
                      <a:pt x="800" y="797"/>
                    </a:lnTo>
                    <a:lnTo>
                      <a:pt x="811" y="797"/>
                    </a:lnTo>
                    <a:lnTo>
                      <a:pt x="822" y="792"/>
                    </a:lnTo>
                    <a:lnTo>
                      <a:pt x="828" y="792"/>
                    </a:lnTo>
                    <a:lnTo>
                      <a:pt x="839" y="792"/>
                    </a:lnTo>
                    <a:lnTo>
                      <a:pt x="845" y="792"/>
                    </a:lnTo>
                    <a:lnTo>
                      <a:pt x="856" y="787"/>
                    </a:lnTo>
                    <a:lnTo>
                      <a:pt x="862" y="787"/>
                    </a:lnTo>
                    <a:lnTo>
                      <a:pt x="873" y="787"/>
                    </a:lnTo>
                    <a:lnTo>
                      <a:pt x="885" y="781"/>
                    </a:lnTo>
                    <a:lnTo>
                      <a:pt x="890" y="781"/>
                    </a:lnTo>
                    <a:lnTo>
                      <a:pt x="902" y="776"/>
                    </a:lnTo>
                    <a:lnTo>
                      <a:pt x="907" y="776"/>
                    </a:lnTo>
                    <a:lnTo>
                      <a:pt x="919" y="771"/>
                    </a:lnTo>
                    <a:lnTo>
                      <a:pt x="936" y="771"/>
                    </a:lnTo>
                    <a:lnTo>
                      <a:pt x="941" y="765"/>
                    </a:lnTo>
                    <a:lnTo>
                      <a:pt x="953" y="760"/>
                    </a:lnTo>
                    <a:lnTo>
                      <a:pt x="970" y="755"/>
                    </a:lnTo>
                    <a:lnTo>
                      <a:pt x="987" y="749"/>
                    </a:lnTo>
                    <a:lnTo>
                      <a:pt x="1004" y="744"/>
                    </a:lnTo>
                    <a:lnTo>
                      <a:pt x="1015" y="733"/>
                    </a:lnTo>
                    <a:lnTo>
                      <a:pt x="1032" y="728"/>
                    </a:lnTo>
                    <a:lnTo>
                      <a:pt x="1049" y="723"/>
                    </a:lnTo>
                    <a:lnTo>
                      <a:pt x="1066" y="712"/>
                    </a:lnTo>
                    <a:lnTo>
                      <a:pt x="1083" y="701"/>
                    </a:lnTo>
                    <a:lnTo>
                      <a:pt x="1094" y="696"/>
                    </a:lnTo>
                    <a:lnTo>
                      <a:pt x="1111" y="686"/>
                    </a:lnTo>
                    <a:lnTo>
                      <a:pt x="1128" y="675"/>
                    </a:lnTo>
                    <a:lnTo>
                      <a:pt x="1140" y="664"/>
                    </a:lnTo>
                    <a:lnTo>
                      <a:pt x="1157" y="654"/>
                    </a:lnTo>
                    <a:lnTo>
                      <a:pt x="1168" y="643"/>
                    </a:lnTo>
                    <a:lnTo>
                      <a:pt x="1185" y="632"/>
                    </a:lnTo>
                    <a:lnTo>
                      <a:pt x="1196" y="616"/>
                    </a:lnTo>
                    <a:lnTo>
                      <a:pt x="1213" y="606"/>
                    </a:lnTo>
                    <a:lnTo>
                      <a:pt x="1225" y="595"/>
                    </a:lnTo>
                    <a:lnTo>
                      <a:pt x="1236" y="579"/>
                    </a:lnTo>
                    <a:lnTo>
                      <a:pt x="1247" y="569"/>
                    </a:lnTo>
                    <a:lnTo>
                      <a:pt x="1259" y="553"/>
                    </a:lnTo>
                    <a:lnTo>
                      <a:pt x="1270" y="542"/>
                    </a:lnTo>
                    <a:lnTo>
                      <a:pt x="1281" y="526"/>
                    </a:lnTo>
                    <a:lnTo>
                      <a:pt x="1293" y="510"/>
                    </a:lnTo>
                    <a:lnTo>
                      <a:pt x="1304" y="499"/>
                    </a:lnTo>
                    <a:lnTo>
                      <a:pt x="1315" y="484"/>
                    </a:lnTo>
                    <a:lnTo>
                      <a:pt x="1327" y="468"/>
                    </a:lnTo>
                    <a:lnTo>
                      <a:pt x="1338" y="452"/>
                    </a:lnTo>
                    <a:lnTo>
                      <a:pt x="1344" y="436"/>
                    </a:lnTo>
                    <a:lnTo>
                      <a:pt x="1355" y="420"/>
                    </a:lnTo>
                    <a:lnTo>
                      <a:pt x="1361" y="404"/>
                    </a:lnTo>
                    <a:lnTo>
                      <a:pt x="1367" y="398"/>
                    </a:lnTo>
                    <a:lnTo>
                      <a:pt x="1372" y="388"/>
                    </a:lnTo>
                    <a:lnTo>
                      <a:pt x="1372" y="383"/>
                    </a:lnTo>
                    <a:lnTo>
                      <a:pt x="1378" y="372"/>
                    </a:lnTo>
                    <a:lnTo>
                      <a:pt x="1384" y="367"/>
                    </a:lnTo>
                    <a:lnTo>
                      <a:pt x="1384" y="356"/>
                    </a:lnTo>
                    <a:lnTo>
                      <a:pt x="1389" y="345"/>
                    </a:lnTo>
                    <a:lnTo>
                      <a:pt x="1389" y="340"/>
                    </a:lnTo>
                    <a:lnTo>
                      <a:pt x="1395" y="329"/>
                    </a:lnTo>
                    <a:lnTo>
                      <a:pt x="1401" y="324"/>
                    </a:lnTo>
                    <a:lnTo>
                      <a:pt x="1401" y="313"/>
                    </a:lnTo>
                    <a:lnTo>
                      <a:pt x="1406" y="303"/>
                    </a:lnTo>
                    <a:lnTo>
                      <a:pt x="1406" y="297"/>
                    </a:lnTo>
                    <a:lnTo>
                      <a:pt x="1412" y="287"/>
                    </a:lnTo>
                    <a:lnTo>
                      <a:pt x="1412" y="282"/>
                    </a:lnTo>
                    <a:lnTo>
                      <a:pt x="1412" y="271"/>
                    </a:lnTo>
                    <a:lnTo>
                      <a:pt x="1418" y="260"/>
                    </a:lnTo>
                    <a:lnTo>
                      <a:pt x="1418" y="255"/>
                    </a:lnTo>
                    <a:lnTo>
                      <a:pt x="1423" y="244"/>
                    </a:lnTo>
                    <a:lnTo>
                      <a:pt x="1423" y="234"/>
                    </a:lnTo>
                    <a:lnTo>
                      <a:pt x="1423" y="228"/>
                    </a:lnTo>
                    <a:lnTo>
                      <a:pt x="1429" y="218"/>
                    </a:lnTo>
                    <a:lnTo>
                      <a:pt x="1429" y="207"/>
                    </a:lnTo>
                    <a:lnTo>
                      <a:pt x="1429" y="202"/>
                    </a:lnTo>
                    <a:lnTo>
                      <a:pt x="1429" y="191"/>
                    </a:lnTo>
                    <a:lnTo>
                      <a:pt x="1435" y="181"/>
                    </a:lnTo>
                    <a:lnTo>
                      <a:pt x="1435" y="175"/>
                    </a:lnTo>
                    <a:lnTo>
                      <a:pt x="1435" y="165"/>
                    </a:lnTo>
                    <a:lnTo>
                      <a:pt x="1435" y="154"/>
                    </a:lnTo>
                    <a:lnTo>
                      <a:pt x="1440" y="149"/>
                    </a:lnTo>
                    <a:lnTo>
                      <a:pt x="1440" y="138"/>
                    </a:lnTo>
                    <a:lnTo>
                      <a:pt x="1440" y="127"/>
                    </a:lnTo>
                    <a:lnTo>
                      <a:pt x="1440" y="117"/>
                    </a:lnTo>
                    <a:lnTo>
                      <a:pt x="1440" y="111"/>
                    </a:lnTo>
                    <a:lnTo>
                      <a:pt x="1440" y="101"/>
                    </a:lnTo>
                    <a:lnTo>
                      <a:pt x="1440" y="90"/>
                    </a:lnTo>
                    <a:lnTo>
                      <a:pt x="1440" y="85"/>
                    </a:lnTo>
                    <a:lnTo>
                      <a:pt x="1440" y="74"/>
                    </a:lnTo>
                    <a:lnTo>
                      <a:pt x="1440" y="64"/>
                    </a:lnTo>
                    <a:lnTo>
                      <a:pt x="1440" y="58"/>
                    </a:lnTo>
                    <a:lnTo>
                      <a:pt x="1440" y="48"/>
                    </a:lnTo>
                    <a:lnTo>
                      <a:pt x="1440" y="37"/>
                    </a:lnTo>
                    <a:lnTo>
                      <a:pt x="1440" y="26"/>
                    </a:lnTo>
                    <a:lnTo>
                      <a:pt x="1440" y="21"/>
                    </a:lnTo>
                    <a:lnTo>
                      <a:pt x="1440" y="10"/>
                    </a:lnTo>
                    <a:lnTo>
                      <a:pt x="1440"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6" name="Freeform 2558"/>
              <p:cNvSpPr>
                <a:spLocks noChangeAspect="1"/>
              </p:cNvSpPr>
              <p:nvPr/>
            </p:nvSpPr>
            <p:spPr bwMode="auto">
              <a:xfrm>
                <a:off x="3272" y="1418"/>
                <a:ext cx="278" cy="144"/>
              </a:xfrm>
              <a:custGeom>
                <a:avLst/>
                <a:gdLst>
                  <a:gd name="T0" fmla="*/ 278 w 278"/>
                  <a:gd name="T1" fmla="*/ 138 h 144"/>
                  <a:gd name="T2" fmla="*/ 278 w 278"/>
                  <a:gd name="T3" fmla="*/ 122 h 144"/>
                  <a:gd name="T4" fmla="*/ 272 w 278"/>
                  <a:gd name="T5" fmla="*/ 112 h 144"/>
                  <a:gd name="T6" fmla="*/ 272 w 278"/>
                  <a:gd name="T7" fmla="*/ 96 h 144"/>
                  <a:gd name="T8" fmla="*/ 267 w 278"/>
                  <a:gd name="T9" fmla="*/ 85 h 144"/>
                  <a:gd name="T10" fmla="*/ 261 w 278"/>
                  <a:gd name="T11" fmla="*/ 69 h 144"/>
                  <a:gd name="T12" fmla="*/ 250 w 278"/>
                  <a:gd name="T13" fmla="*/ 58 h 144"/>
                  <a:gd name="T14" fmla="*/ 244 w 278"/>
                  <a:gd name="T15" fmla="*/ 48 h 144"/>
                  <a:gd name="T16" fmla="*/ 233 w 278"/>
                  <a:gd name="T17" fmla="*/ 37 h 144"/>
                  <a:gd name="T18" fmla="*/ 221 w 278"/>
                  <a:gd name="T19" fmla="*/ 27 h 144"/>
                  <a:gd name="T20" fmla="*/ 210 w 278"/>
                  <a:gd name="T21" fmla="*/ 21 h 144"/>
                  <a:gd name="T22" fmla="*/ 199 w 278"/>
                  <a:gd name="T23" fmla="*/ 16 h 144"/>
                  <a:gd name="T24" fmla="*/ 187 w 278"/>
                  <a:gd name="T25" fmla="*/ 11 h 144"/>
                  <a:gd name="T26" fmla="*/ 176 w 278"/>
                  <a:gd name="T27" fmla="*/ 5 h 144"/>
                  <a:gd name="T28" fmla="*/ 159 w 278"/>
                  <a:gd name="T29" fmla="*/ 0 h 144"/>
                  <a:gd name="T30" fmla="*/ 147 w 278"/>
                  <a:gd name="T31" fmla="*/ 0 h 144"/>
                  <a:gd name="T32" fmla="*/ 136 w 278"/>
                  <a:gd name="T33" fmla="*/ 0 h 144"/>
                  <a:gd name="T34" fmla="*/ 119 w 278"/>
                  <a:gd name="T35" fmla="*/ 0 h 144"/>
                  <a:gd name="T36" fmla="*/ 108 w 278"/>
                  <a:gd name="T37" fmla="*/ 0 h 144"/>
                  <a:gd name="T38" fmla="*/ 91 w 278"/>
                  <a:gd name="T39" fmla="*/ 5 h 144"/>
                  <a:gd name="T40" fmla="*/ 79 w 278"/>
                  <a:gd name="T41" fmla="*/ 11 h 144"/>
                  <a:gd name="T42" fmla="*/ 68 w 278"/>
                  <a:gd name="T43" fmla="*/ 16 h 144"/>
                  <a:gd name="T44" fmla="*/ 57 w 278"/>
                  <a:gd name="T45" fmla="*/ 27 h 144"/>
                  <a:gd name="T46" fmla="*/ 45 w 278"/>
                  <a:gd name="T47" fmla="*/ 32 h 144"/>
                  <a:gd name="T48" fmla="*/ 34 w 278"/>
                  <a:gd name="T49" fmla="*/ 42 h 144"/>
                  <a:gd name="T50" fmla="*/ 28 w 278"/>
                  <a:gd name="T51" fmla="*/ 53 h 144"/>
                  <a:gd name="T52" fmla="*/ 17 w 278"/>
                  <a:gd name="T53" fmla="*/ 64 h 144"/>
                  <a:gd name="T54" fmla="*/ 11 w 278"/>
                  <a:gd name="T55" fmla="*/ 80 h 144"/>
                  <a:gd name="T56" fmla="*/ 6 w 278"/>
                  <a:gd name="T57" fmla="*/ 90 h 144"/>
                  <a:gd name="T58" fmla="*/ 6 w 278"/>
                  <a:gd name="T59" fmla="*/ 106 h 144"/>
                  <a:gd name="T60" fmla="*/ 0 w 278"/>
                  <a:gd name="T61" fmla="*/ 117 h 144"/>
                  <a:gd name="T62" fmla="*/ 0 w 278"/>
                  <a:gd name="T63" fmla="*/ 133 h 144"/>
                  <a:gd name="T64" fmla="*/ 0 w 278"/>
                  <a:gd name="T6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8" h="144">
                    <a:moveTo>
                      <a:pt x="278" y="138"/>
                    </a:moveTo>
                    <a:lnTo>
                      <a:pt x="278" y="122"/>
                    </a:lnTo>
                    <a:lnTo>
                      <a:pt x="272" y="112"/>
                    </a:lnTo>
                    <a:lnTo>
                      <a:pt x="272" y="96"/>
                    </a:lnTo>
                    <a:lnTo>
                      <a:pt x="267" y="85"/>
                    </a:lnTo>
                    <a:lnTo>
                      <a:pt x="261" y="69"/>
                    </a:lnTo>
                    <a:lnTo>
                      <a:pt x="250" y="58"/>
                    </a:lnTo>
                    <a:lnTo>
                      <a:pt x="244" y="48"/>
                    </a:lnTo>
                    <a:lnTo>
                      <a:pt x="233" y="37"/>
                    </a:lnTo>
                    <a:lnTo>
                      <a:pt x="221" y="27"/>
                    </a:lnTo>
                    <a:lnTo>
                      <a:pt x="210" y="21"/>
                    </a:lnTo>
                    <a:lnTo>
                      <a:pt x="199" y="16"/>
                    </a:lnTo>
                    <a:lnTo>
                      <a:pt x="187" y="11"/>
                    </a:lnTo>
                    <a:lnTo>
                      <a:pt x="176" y="5"/>
                    </a:lnTo>
                    <a:lnTo>
                      <a:pt x="159" y="0"/>
                    </a:lnTo>
                    <a:lnTo>
                      <a:pt x="147" y="0"/>
                    </a:lnTo>
                    <a:lnTo>
                      <a:pt x="136" y="0"/>
                    </a:lnTo>
                    <a:lnTo>
                      <a:pt x="119" y="0"/>
                    </a:lnTo>
                    <a:lnTo>
                      <a:pt x="108" y="0"/>
                    </a:lnTo>
                    <a:lnTo>
                      <a:pt x="91" y="5"/>
                    </a:lnTo>
                    <a:lnTo>
                      <a:pt x="79" y="11"/>
                    </a:lnTo>
                    <a:lnTo>
                      <a:pt x="68" y="16"/>
                    </a:lnTo>
                    <a:lnTo>
                      <a:pt x="57" y="27"/>
                    </a:lnTo>
                    <a:lnTo>
                      <a:pt x="45" y="32"/>
                    </a:lnTo>
                    <a:lnTo>
                      <a:pt x="34" y="42"/>
                    </a:lnTo>
                    <a:lnTo>
                      <a:pt x="28" y="53"/>
                    </a:lnTo>
                    <a:lnTo>
                      <a:pt x="17" y="64"/>
                    </a:lnTo>
                    <a:lnTo>
                      <a:pt x="11" y="80"/>
                    </a:lnTo>
                    <a:lnTo>
                      <a:pt x="6" y="90"/>
                    </a:lnTo>
                    <a:lnTo>
                      <a:pt x="6" y="106"/>
                    </a:lnTo>
                    <a:lnTo>
                      <a:pt x="0" y="117"/>
                    </a:lnTo>
                    <a:lnTo>
                      <a:pt x="0" y="133"/>
                    </a:lnTo>
                    <a:lnTo>
                      <a:pt x="0" y="144"/>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7" name="Freeform 2559"/>
              <p:cNvSpPr>
                <a:spLocks noChangeAspect="1"/>
              </p:cNvSpPr>
              <p:nvPr/>
            </p:nvSpPr>
            <p:spPr bwMode="auto">
              <a:xfrm>
                <a:off x="3272" y="1540"/>
                <a:ext cx="278" cy="154"/>
              </a:xfrm>
              <a:custGeom>
                <a:avLst/>
                <a:gdLst>
                  <a:gd name="T0" fmla="*/ 0 w 278"/>
                  <a:gd name="T1" fmla="*/ 22 h 154"/>
                  <a:gd name="T2" fmla="*/ 0 w 278"/>
                  <a:gd name="T3" fmla="*/ 37 h 154"/>
                  <a:gd name="T4" fmla="*/ 6 w 278"/>
                  <a:gd name="T5" fmla="*/ 48 h 154"/>
                  <a:gd name="T6" fmla="*/ 6 w 278"/>
                  <a:gd name="T7" fmla="*/ 64 h 154"/>
                  <a:gd name="T8" fmla="*/ 11 w 278"/>
                  <a:gd name="T9" fmla="*/ 75 h 154"/>
                  <a:gd name="T10" fmla="*/ 17 w 278"/>
                  <a:gd name="T11" fmla="*/ 91 h 154"/>
                  <a:gd name="T12" fmla="*/ 28 w 278"/>
                  <a:gd name="T13" fmla="*/ 101 h 154"/>
                  <a:gd name="T14" fmla="*/ 34 w 278"/>
                  <a:gd name="T15" fmla="*/ 112 h 154"/>
                  <a:gd name="T16" fmla="*/ 45 w 278"/>
                  <a:gd name="T17" fmla="*/ 123 h 154"/>
                  <a:gd name="T18" fmla="*/ 57 w 278"/>
                  <a:gd name="T19" fmla="*/ 128 h 154"/>
                  <a:gd name="T20" fmla="*/ 68 w 278"/>
                  <a:gd name="T21" fmla="*/ 138 h 154"/>
                  <a:gd name="T22" fmla="*/ 79 w 278"/>
                  <a:gd name="T23" fmla="*/ 144 h 154"/>
                  <a:gd name="T24" fmla="*/ 91 w 278"/>
                  <a:gd name="T25" fmla="*/ 149 h 154"/>
                  <a:gd name="T26" fmla="*/ 108 w 278"/>
                  <a:gd name="T27" fmla="*/ 154 h 154"/>
                  <a:gd name="T28" fmla="*/ 119 w 278"/>
                  <a:gd name="T29" fmla="*/ 154 h 154"/>
                  <a:gd name="T30" fmla="*/ 136 w 278"/>
                  <a:gd name="T31" fmla="*/ 154 h 154"/>
                  <a:gd name="T32" fmla="*/ 147 w 278"/>
                  <a:gd name="T33" fmla="*/ 154 h 154"/>
                  <a:gd name="T34" fmla="*/ 159 w 278"/>
                  <a:gd name="T35" fmla="*/ 154 h 154"/>
                  <a:gd name="T36" fmla="*/ 176 w 278"/>
                  <a:gd name="T37" fmla="*/ 149 h 154"/>
                  <a:gd name="T38" fmla="*/ 187 w 278"/>
                  <a:gd name="T39" fmla="*/ 144 h 154"/>
                  <a:gd name="T40" fmla="*/ 199 w 278"/>
                  <a:gd name="T41" fmla="*/ 138 h 154"/>
                  <a:gd name="T42" fmla="*/ 210 w 278"/>
                  <a:gd name="T43" fmla="*/ 133 h 154"/>
                  <a:gd name="T44" fmla="*/ 221 w 278"/>
                  <a:gd name="T45" fmla="*/ 128 h 154"/>
                  <a:gd name="T46" fmla="*/ 233 w 278"/>
                  <a:gd name="T47" fmla="*/ 117 h 154"/>
                  <a:gd name="T48" fmla="*/ 244 w 278"/>
                  <a:gd name="T49" fmla="*/ 107 h 154"/>
                  <a:gd name="T50" fmla="*/ 250 w 278"/>
                  <a:gd name="T51" fmla="*/ 96 h 154"/>
                  <a:gd name="T52" fmla="*/ 261 w 278"/>
                  <a:gd name="T53" fmla="*/ 85 h 154"/>
                  <a:gd name="T54" fmla="*/ 267 w 278"/>
                  <a:gd name="T55" fmla="*/ 69 h 154"/>
                  <a:gd name="T56" fmla="*/ 272 w 278"/>
                  <a:gd name="T57" fmla="*/ 59 h 154"/>
                  <a:gd name="T58" fmla="*/ 272 w 278"/>
                  <a:gd name="T59" fmla="*/ 43 h 154"/>
                  <a:gd name="T60" fmla="*/ 278 w 278"/>
                  <a:gd name="T61" fmla="*/ 32 h 154"/>
                  <a:gd name="T62" fmla="*/ 278 w 278"/>
                  <a:gd name="T63" fmla="*/ 16 h 154"/>
                  <a:gd name="T64" fmla="*/ 278 w 278"/>
                  <a:gd name="T6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8" h="154">
                    <a:moveTo>
                      <a:pt x="0" y="22"/>
                    </a:moveTo>
                    <a:lnTo>
                      <a:pt x="0" y="37"/>
                    </a:lnTo>
                    <a:lnTo>
                      <a:pt x="6" y="48"/>
                    </a:lnTo>
                    <a:lnTo>
                      <a:pt x="6" y="64"/>
                    </a:lnTo>
                    <a:lnTo>
                      <a:pt x="11" y="75"/>
                    </a:lnTo>
                    <a:lnTo>
                      <a:pt x="17" y="91"/>
                    </a:lnTo>
                    <a:lnTo>
                      <a:pt x="28" y="101"/>
                    </a:lnTo>
                    <a:lnTo>
                      <a:pt x="34" y="112"/>
                    </a:lnTo>
                    <a:lnTo>
                      <a:pt x="45" y="123"/>
                    </a:lnTo>
                    <a:lnTo>
                      <a:pt x="57" y="128"/>
                    </a:lnTo>
                    <a:lnTo>
                      <a:pt x="68" y="138"/>
                    </a:lnTo>
                    <a:lnTo>
                      <a:pt x="79" y="144"/>
                    </a:lnTo>
                    <a:lnTo>
                      <a:pt x="91" y="149"/>
                    </a:lnTo>
                    <a:lnTo>
                      <a:pt x="108" y="154"/>
                    </a:lnTo>
                    <a:lnTo>
                      <a:pt x="119" y="154"/>
                    </a:lnTo>
                    <a:lnTo>
                      <a:pt x="136" y="154"/>
                    </a:lnTo>
                    <a:lnTo>
                      <a:pt x="147" y="154"/>
                    </a:lnTo>
                    <a:lnTo>
                      <a:pt x="159" y="154"/>
                    </a:lnTo>
                    <a:lnTo>
                      <a:pt x="176" y="149"/>
                    </a:lnTo>
                    <a:lnTo>
                      <a:pt x="187" y="144"/>
                    </a:lnTo>
                    <a:lnTo>
                      <a:pt x="199" y="138"/>
                    </a:lnTo>
                    <a:lnTo>
                      <a:pt x="210" y="133"/>
                    </a:lnTo>
                    <a:lnTo>
                      <a:pt x="221" y="128"/>
                    </a:lnTo>
                    <a:lnTo>
                      <a:pt x="233" y="117"/>
                    </a:lnTo>
                    <a:lnTo>
                      <a:pt x="244" y="107"/>
                    </a:lnTo>
                    <a:lnTo>
                      <a:pt x="250" y="96"/>
                    </a:lnTo>
                    <a:lnTo>
                      <a:pt x="261" y="85"/>
                    </a:lnTo>
                    <a:lnTo>
                      <a:pt x="267" y="69"/>
                    </a:lnTo>
                    <a:lnTo>
                      <a:pt x="272" y="59"/>
                    </a:lnTo>
                    <a:lnTo>
                      <a:pt x="272" y="43"/>
                    </a:lnTo>
                    <a:lnTo>
                      <a:pt x="278" y="32"/>
                    </a:lnTo>
                    <a:lnTo>
                      <a:pt x="278" y="16"/>
                    </a:lnTo>
                    <a:lnTo>
                      <a:pt x="278" y="0"/>
                    </a:lnTo>
                  </a:path>
                </a:pathLst>
              </a:custGeom>
              <a:noFill/>
              <a:ln w="174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8" name="Line 2560"/>
              <p:cNvSpPr>
                <a:spLocks noChangeAspect="1" noChangeShapeType="1"/>
              </p:cNvSpPr>
              <p:nvPr/>
            </p:nvSpPr>
            <p:spPr bwMode="auto">
              <a:xfrm>
                <a:off x="2705"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2561"/>
              <p:cNvSpPr>
                <a:spLocks noChangeAspect="1" noChangeShapeType="1"/>
              </p:cNvSpPr>
              <p:nvPr/>
            </p:nvSpPr>
            <p:spPr bwMode="auto">
              <a:xfrm>
                <a:off x="2705"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2562"/>
              <p:cNvSpPr>
                <a:spLocks noChangeAspect="1" noChangeShapeType="1"/>
              </p:cNvSpPr>
              <p:nvPr/>
            </p:nvSpPr>
            <p:spPr bwMode="auto">
              <a:xfrm>
                <a:off x="2705" y="1859"/>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2563"/>
              <p:cNvSpPr>
                <a:spLocks noChangeAspect="1" noChangeShapeType="1"/>
              </p:cNvSpPr>
              <p:nvPr/>
            </p:nvSpPr>
            <p:spPr bwMode="auto">
              <a:xfrm>
                <a:off x="2705" y="1859"/>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2564"/>
              <p:cNvSpPr>
                <a:spLocks noChangeAspect="1" noChangeShapeType="1"/>
              </p:cNvSpPr>
              <p:nvPr/>
            </p:nvSpPr>
            <p:spPr bwMode="auto">
              <a:xfrm>
                <a:off x="2705" y="175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2565"/>
              <p:cNvSpPr>
                <a:spLocks noChangeAspect="1" noChangeShapeType="1"/>
              </p:cNvSpPr>
              <p:nvPr/>
            </p:nvSpPr>
            <p:spPr bwMode="auto">
              <a:xfrm>
                <a:off x="2705" y="175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2566"/>
              <p:cNvSpPr>
                <a:spLocks noChangeAspect="1" noChangeShapeType="1"/>
              </p:cNvSpPr>
              <p:nvPr/>
            </p:nvSpPr>
            <p:spPr bwMode="auto">
              <a:xfrm>
                <a:off x="2705" y="165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Freeform 2567"/>
              <p:cNvSpPr>
                <a:spLocks noChangeAspect="1"/>
              </p:cNvSpPr>
              <p:nvPr/>
            </p:nvSpPr>
            <p:spPr bwMode="auto">
              <a:xfrm>
                <a:off x="2705" y="1647"/>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 name="Freeform 2568"/>
              <p:cNvSpPr>
                <a:spLocks noChangeAspect="1"/>
              </p:cNvSpPr>
              <p:nvPr/>
            </p:nvSpPr>
            <p:spPr bwMode="auto">
              <a:xfrm>
                <a:off x="2705" y="1647"/>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7" name="Line 2569"/>
              <p:cNvSpPr>
                <a:spLocks noChangeAspect="1" noChangeShapeType="1"/>
              </p:cNvSpPr>
              <p:nvPr/>
            </p:nvSpPr>
            <p:spPr bwMode="auto">
              <a:xfrm>
                <a:off x="2705" y="155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Freeform 2570"/>
              <p:cNvSpPr>
                <a:spLocks noChangeAspect="1"/>
              </p:cNvSpPr>
              <p:nvPr/>
            </p:nvSpPr>
            <p:spPr bwMode="auto">
              <a:xfrm>
                <a:off x="2705"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 name="Freeform 2571"/>
              <p:cNvSpPr>
                <a:spLocks noChangeAspect="1"/>
              </p:cNvSpPr>
              <p:nvPr/>
            </p:nvSpPr>
            <p:spPr bwMode="auto">
              <a:xfrm>
                <a:off x="2705"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 name="Line 2572"/>
              <p:cNvSpPr>
                <a:spLocks noChangeAspect="1" noChangeShapeType="1"/>
              </p:cNvSpPr>
              <p:nvPr/>
            </p:nvSpPr>
            <p:spPr bwMode="auto">
              <a:xfrm>
                <a:off x="2705" y="145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Freeform 2573"/>
              <p:cNvSpPr>
                <a:spLocks noChangeAspect="1"/>
              </p:cNvSpPr>
              <p:nvPr/>
            </p:nvSpPr>
            <p:spPr bwMode="auto">
              <a:xfrm>
                <a:off x="2705" y="1445"/>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 name="Freeform 2574"/>
              <p:cNvSpPr>
                <a:spLocks noChangeAspect="1"/>
              </p:cNvSpPr>
              <p:nvPr/>
            </p:nvSpPr>
            <p:spPr bwMode="auto">
              <a:xfrm>
                <a:off x="2705" y="1445"/>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3" name="Line 2575"/>
              <p:cNvSpPr>
                <a:spLocks noChangeAspect="1" noChangeShapeType="1"/>
              </p:cNvSpPr>
              <p:nvPr/>
            </p:nvSpPr>
            <p:spPr bwMode="auto">
              <a:xfrm>
                <a:off x="2705" y="135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2576"/>
              <p:cNvSpPr>
                <a:spLocks noChangeAspect="1" noChangeShapeType="1"/>
              </p:cNvSpPr>
              <p:nvPr/>
            </p:nvSpPr>
            <p:spPr bwMode="auto">
              <a:xfrm>
                <a:off x="2705" y="135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2577"/>
              <p:cNvSpPr>
                <a:spLocks noChangeAspect="1" noChangeShapeType="1"/>
              </p:cNvSpPr>
              <p:nvPr/>
            </p:nvSpPr>
            <p:spPr bwMode="auto">
              <a:xfrm>
                <a:off x="2705" y="125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2578"/>
              <p:cNvSpPr>
                <a:spLocks noChangeAspect="1" noChangeShapeType="1"/>
              </p:cNvSpPr>
              <p:nvPr/>
            </p:nvSpPr>
            <p:spPr bwMode="auto">
              <a:xfrm>
                <a:off x="2705" y="125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2579"/>
              <p:cNvSpPr>
                <a:spLocks noChangeAspect="1" noChangeShapeType="1"/>
              </p:cNvSpPr>
              <p:nvPr/>
            </p:nvSpPr>
            <p:spPr bwMode="auto">
              <a:xfrm>
                <a:off x="2705"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2580"/>
              <p:cNvSpPr>
                <a:spLocks noChangeAspect="1" noChangeShapeType="1"/>
              </p:cNvSpPr>
              <p:nvPr/>
            </p:nvSpPr>
            <p:spPr bwMode="auto">
              <a:xfrm>
                <a:off x="2705"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2581"/>
              <p:cNvSpPr>
                <a:spLocks noChangeAspect="1" noChangeShapeType="1"/>
              </p:cNvSpPr>
              <p:nvPr/>
            </p:nvSpPr>
            <p:spPr bwMode="auto">
              <a:xfrm>
                <a:off x="2807"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2582"/>
              <p:cNvSpPr>
                <a:spLocks noChangeAspect="1" noChangeShapeType="1"/>
              </p:cNvSpPr>
              <p:nvPr/>
            </p:nvSpPr>
            <p:spPr bwMode="auto">
              <a:xfrm>
                <a:off x="2807"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2583"/>
              <p:cNvSpPr>
                <a:spLocks noChangeAspect="1" noChangeShapeType="1"/>
              </p:cNvSpPr>
              <p:nvPr/>
            </p:nvSpPr>
            <p:spPr bwMode="auto">
              <a:xfrm flipV="1">
                <a:off x="2807" y="1854"/>
                <a:ext cx="6"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Freeform 2584"/>
              <p:cNvSpPr>
                <a:spLocks noChangeAspect="1"/>
              </p:cNvSpPr>
              <p:nvPr/>
            </p:nvSpPr>
            <p:spPr bwMode="auto">
              <a:xfrm>
                <a:off x="2779" y="1854"/>
                <a:ext cx="34" cy="26"/>
              </a:xfrm>
              <a:custGeom>
                <a:avLst/>
                <a:gdLst>
                  <a:gd name="T0" fmla="*/ 0 w 34"/>
                  <a:gd name="T1" fmla="*/ 5 h 26"/>
                  <a:gd name="T2" fmla="*/ 34 w 34"/>
                  <a:gd name="T3" fmla="*/ 0 h 26"/>
                  <a:gd name="T4" fmla="*/ 17 w 34"/>
                  <a:gd name="T5" fmla="*/ 26 h 26"/>
                  <a:gd name="T6" fmla="*/ 0 w 34"/>
                  <a:gd name="T7" fmla="*/ 5 h 26"/>
                </a:gdLst>
                <a:ahLst/>
                <a:cxnLst>
                  <a:cxn ang="0">
                    <a:pos x="T0" y="T1"/>
                  </a:cxn>
                  <a:cxn ang="0">
                    <a:pos x="T2" y="T3"/>
                  </a:cxn>
                  <a:cxn ang="0">
                    <a:pos x="T4" y="T5"/>
                  </a:cxn>
                  <a:cxn ang="0">
                    <a:pos x="T6" y="T7"/>
                  </a:cxn>
                </a:cxnLst>
                <a:rect l="0" t="0" r="r" b="b"/>
                <a:pathLst>
                  <a:path w="34" h="26">
                    <a:moveTo>
                      <a:pt x="0" y="5"/>
                    </a:moveTo>
                    <a:lnTo>
                      <a:pt x="34" y="0"/>
                    </a:lnTo>
                    <a:lnTo>
                      <a:pt x="17" y="26"/>
                    </a:lnTo>
                    <a:lnTo>
                      <a:pt x="0"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3" name="Freeform 2585"/>
              <p:cNvSpPr>
                <a:spLocks noChangeAspect="1"/>
              </p:cNvSpPr>
              <p:nvPr/>
            </p:nvSpPr>
            <p:spPr bwMode="auto">
              <a:xfrm>
                <a:off x="2779" y="1854"/>
                <a:ext cx="34" cy="26"/>
              </a:xfrm>
              <a:custGeom>
                <a:avLst/>
                <a:gdLst>
                  <a:gd name="T0" fmla="*/ 0 w 34"/>
                  <a:gd name="T1" fmla="*/ 5 h 26"/>
                  <a:gd name="T2" fmla="*/ 34 w 34"/>
                  <a:gd name="T3" fmla="*/ 0 h 26"/>
                  <a:gd name="T4" fmla="*/ 17 w 34"/>
                  <a:gd name="T5" fmla="*/ 26 h 26"/>
                  <a:gd name="T6" fmla="*/ 0 w 34"/>
                  <a:gd name="T7" fmla="*/ 5 h 26"/>
                </a:gdLst>
                <a:ahLst/>
                <a:cxnLst>
                  <a:cxn ang="0">
                    <a:pos x="T0" y="T1"/>
                  </a:cxn>
                  <a:cxn ang="0">
                    <a:pos x="T2" y="T3"/>
                  </a:cxn>
                  <a:cxn ang="0">
                    <a:pos x="T4" y="T5"/>
                  </a:cxn>
                  <a:cxn ang="0">
                    <a:pos x="T6" y="T7"/>
                  </a:cxn>
                </a:cxnLst>
                <a:rect l="0" t="0" r="r" b="b"/>
                <a:pathLst>
                  <a:path w="34" h="26">
                    <a:moveTo>
                      <a:pt x="0" y="5"/>
                    </a:moveTo>
                    <a:lnTo>
                      <a:pt x="34" y="0"/>
                    </a:lnTo>
                    <a:lnTo>
                      <a:pt x="17" y="26"/>
                    </a:lnTo>
                    <a:lnTo>
                      <a:pt x="0"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 name="Line 2586"/>
              <p:cNvSpPr>
                <a:spLocks noChangeAspect="1" noChangeShapeType="1"/>
              </p:cNvSpPr>
              <p:nvPr/>
            </p:nvSpPr>
            <p:spPr bwMode="auto">
              <a:xfrm>
                <a:off x="2807" y="1758"/>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Freeform 2587"/>
              <p:cNvSpPr>
                <a:spLocks noChangeAspect="1"/>
              </p:cNvSpPr>
              <p:nvPr/>
            </p:nvSpPr>
            <p:spPr bwMode="auto">
              <a:xfrm>
                <a:off x="2779" y="1753"/>
                <a:ext cx="34" cy="26"/>
              </a:xfrm>
              <a:custGeom>
                <a:avLst/>
                <a:gdLst>
                  <a:gd name="T0" fmla="*/ 0 w 34"/>
                  <a:gd name="T1" fmla="*/ 0 h 26"/>
                  <a:gd name="T2" fmla="*/ 34 w 34"/>
                  <a:gd name="T3" fmla="*/ 5 h 26"/>
                  <a:gd name="T4" fmla="*/ 11 w 34"/>
                  <a:gd name="T5" fmla="*/ 26 h 26"/>
                  <a:gd name="T6" fmla="*/ 0 w 34"/>
                  <a:gd name="T7" fmla="*/ 0 h 26"/>
                </a:gdLst>
                <a:ahLst/>
                <a:cxnLst>
                  <a:cxn ang="0">
                    <a:pos x="T0" y="T1"/>
                  </a:cxn>
                  <a:cxn ang="0">
                    <a:pos x="T2" y="T3"/>
                  </a:cxn>
                  <a:cxn ang="0">
                    <a:pos x="T4" y="T5"/>
                  </a:cxn>
                  <a:cxn ang="0">
                    <a:pos x="T6" y="T7"/>
                  </a:cxn>
                </a:cxnLst>
                <a:rect l="0" t="0" r="r" b="b"/>
                <a:pathLst>
                  <a:path w="34" h="26">
                    <a:moveTo>
                      <a:pt x="0" y="0"/>
                    </a:moveTo>
                    <a:lnTo>
                      <a:pt x="34" y="5"/>
                    </a:lnTo>
                    <a:lnTo>
                      <a:pt x="11" y="26"/>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6" name="Freeform 2588"/>
              <p:cNvSpPr>
                <a:spLocks noChangeAspect="1"/>
              </p:cNvSpPr>
              <p:nvPr/>
            </p:nvSpPr>
            <p:spPr bwMode="auto">
              <a:xfrm>
                <a:off x="2779" y="1753"/>
                <a:ext cx="34" cy="26"/>
              </a:xfrm>
              <a:custGeom>
                <a:avLst/>
                <a:gdLst>
                  <a:gd name="T0" fmla="*/ 0 w 34"/>
                  <a:gd name="T1" fmla="*/ 0 h 26"/>
                  <a:gd name="T2" fmla="*/ 34 w 34"/>
                  <a:gd name="T3" fmla="*/ 5 h 26"/>
                  <a:gd name="T4" fmla="*/ 11 w 34"/>
                  <a:gd name="T5" fmla="*/ 26 h 26"/>
                  <a:gd name="T6" fmla="*/ 0 w 34"/>
                  <a:gd name="T7" fmla="*/ 0 h 26"/>
                </a:gdLst>
                <a:ahLst/>
                <a:cxnLst>
                  <a:cxn ang="0">
                    <a:pos x="T0" y="T1"/>
                  </a:cxn>
                  <a:cxn ang="0">
                    <a:pos x="T2" y="T3"/>
                  </a:cxn>
                  <a:cxn ang="0">
                    <a:pos x="T4" y="T5"/>
                  </a:cxn>
                  <a:cxn ang="0">
                    <a:pos x="T6" y="T7"/>
                  </a:cxn>
                </a:cxnLst>
                <a:rect l="0" t="0" r="r" b="b"/>
                <a:pathLst>
                  <a:path w="34" h="26">
                    <a:moveTo>
                      <a:pt x="0" y="0"/>
                    </a:moveTo>
                    <a:lnTo>
                      <a:pt x="34" y="5"/>
                    </a:lnTo>
                    <a:lnTo>
                      <a:pt x="11" y="26"/>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7" name="Line 2589"/>
              <p:cNvSpPr>
                <a:spLocks noChangeAspect="1" noChangeShapeType="1"/>
              </p:cNvSpPr>
              <p:nvPr/>
            </p:nvSpPr>
            <p:spPr bwMode="auto">
              <a:xfrm>
                <a:off x="2807" y="1657"/>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Freeform 2590"/>
              <p:cNvSpPr>
                <a:spLocks noChangeAspect="1"/>
              </p:cNvSpPr>
              <p:nvPr/>
            </p:nvSpPr>
            <p:spPr bwMode="auto">
              <a:xfrm>
                <a:off x="2779" y="1652"/>
                <a:ext cx="34" cy="21"/>
              </a:xfrm>
              <a:custGeom>
                <a:avLst/>
                <a:gdLst>
                  <a:gd name="T0" fmla="*/ 0 w 34"/>
                  <a:gd name="T1" fmla="*/ 0 h 21"/>
                  <a:gd name="T2" fmla="*/ 34 w 34"/>
                  <a:gd name="T3" fmla="*/ 5 h 21"/>
                  <a:gd name="T4" fmla="*/ 0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5"/>
                    </a:lnTo>
                    <a:lnTo>
                      <a:pt x="0" y="21"/>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9" name="Freeform 2591"/>
              <p:cNvSpPr>
                <a:spLocks noChangeAspect="1"/>
              </p:cNvSpPr>
              <p:nvPr/>
            </p:nvSpPr>
            <p:spPr bwMode="auto">
              <a:xfrm>
                <a:off x="2779" y="1652"/>
                <a:ext cx="34" cy="21"/>
              </a:xfrm>
              <a:custGeom>
                <a:avLst/>
                <a:gdLst>
                  <a:gd name="T0" fmla="*/ 0 w 34"/>
                  <a:gd name="T1" fmla="*/ 0 h 21"/>
                  <a:gd name="T2" fmla="*/ 34 w 34"/>
                  <a:gd name="T3" fmla="*/ 5 h 21"/>
                  <a:gd name="T4" fmla="*/ 0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5"/>
                    </a:lnTo>
                    <a:lnTo>
                      <a:pt x="0" y="21"/>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0" name="Line 2592"/>
              <p:cNvSpPr>
                <a:spLocks noChangeAspect="1" noChangeShapeType="1"/>
              </p:cNvSpPr>
              <p:nvPr/>
            </p:nvSpPr>
            <p:spPr bwMode="auto">
              <a:xfrm>
                <a:off x="2807" y="155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Freeform 2593"/>
              <p:cNvSpPr>
                <a:spLocks noChangeAspect="1"/>
              </p:cNvSpPr>
              <p:nvPr/>
            </p:nvSpPr>
            <p:spPr bwMode="auto">
              <a:xfrm>
                <a:off x="2779" y="1546"/>
                <a:ext cx="28" cy="21"/>
              </a:xfrm>
              <a:custGeom>
                <a:avLst/>
                <a:gdLst>
                  <a:gd name="T0" fmla="*/ 0 w 28"/>
                  <a:gd name="T1" fmla="*/ 0 h 21"/>
                  <a:gd name="T2" fmla="*/ 28 w 28"/>
                  <a:gd name="T3" fmla="*/ 10 h 21"/>
                  <a:gd name="T4" fmla="*/ 0 w 28"/>
                  <a:gd name="T5" fmla="*/ 21 h 21"/>
                  <a:gd name="T6" fmla="*/ 0 w 28"/>
                  <a:gd name="T7" fmla="*/ 0 h 21"/>
                </a:gdLst>
                <a:ahLst/>
                <a:cxnLst>
                  <a:cxn ang="0">
                    <a:pos x="T0" y="T1"/>
                  </a:cxn>
                  <a:cxn ang="0">
                    <a:pos x="T2" y="T3"/>
                  </a:cxn>
                  <a:cxn ang="0">
                    <a:pos x="T4" y="T5"/>
                  </a:cxn>
                  <a:cxn ang="0">
                    <a:pos x="T6" y="T7"/>
                  </a:cxn>
                </a:cxnLst>
                <a:rect l="0" t="0" r="r" b="b"/>
                <a:pathLst>
                  <a:path w="28" h="21">
                    <a:moveTo>
                      <a:pt x="0" y="0"/>
                    </a:moveTo>
                    <a:lnTo>
                      <a:pt x="28" y="10"/>
                    </a:lnTo>
                    <a:lnTo>
                      <a:pt x="0" y="21"/>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2" name="Freeform 2594"/>
              <p:cNvSpPr>
                <a:spLocks noChangeAspect="1"/>
              </p:cNvSpPr>
              <p:nvPr/>
            </p:nvSpPr>
            <p:spPr bwMode="auto">
              <a:xfrm>
                <a:off x="2779" y="1546"/>
                <a:ext cx="28" cy="21"/>
              </a:xfrm>
              <a:custGeom>
                <a:avLst/>
                <a:gdLst>
                  <a:gd name="T0" fmla="*/ 0 w 28"/>
                  <a:gd name="T1" fmla="*/ 0 h 21"/>
                  <a:gd name="T2" fmla="*/ 28 w 28"/>
                  <a:gd name="T3" fmla="*/ 10 h 21"/>
                  <a:gd name="T4" fmla="*/ 0 w 28"/>
                  <a:gd name="T5" fmla="*/ 21 h 21"/>
                  <a:gd name="T6" fmla="*/ 0 w 28"/>
                  <a:gd name="T7" fmla="*/ 0 h 21"/>
                </a:gdLst>
                <a:ahLst/>
                <a:cxnLst>
                  <a:cxn ang="0">
                    <a:pos x="T0" y="T1"/>
                  </a:cxn>
                  <a:cxn ang="0">
                    <a:pos x="T2" y="T3"/>
                  </a:cxn>
                  <a:cxn ang="0">
                    <a:pos x="T4" y="T5"/>
                  </a:cxn>
                  <a:cxn ang="0">
                    <a:pos x="T6" y="T7"/>
                  </a:cxn>
                </a:cxnLst>
                <a:rect l="0" t="0" r="r" b="b"/>
                <a:pathLst>
                  <a:path w="28" h="21">
                    <a:moveTo>
                      <a:pt x="0" y="0"/>
                    </a:moveTo>
                    <a:lnTo>
                      <a:pt x="28" y="10"/>
                    </a:lnTo>
                    <a:lnTo>
                      <a:pt x="0" y="21"/>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 name="Line 2595"/>
              <p:cNvSpPr>
                <a:spLocks noChangeAspect="1" noChangeShapeType="1"/>
              </p:cNvSpPr>
              <p:nvPr/>
            </p:nvSpPr>
            <p:spPr bwMode="auto">
              <a:xfrm>
                <a:off x="2807" y="1455"/>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Freeform 2596"/>
              <p:cNvSpPr>
                <a:spLocks noChangeAspect="1"/>
              </p:cNvSpPr>
              <p:nvPr/>
            </p:nvSpPr>
            <p:spPr bwMode="auto">
              <a:xfrm>
                <a:off x="2779" y="1439"/>
                <a:ext cx="34" cy="21"/>
              </a:xfrm>
              <a:custGeom>
                <a:avLst/>
                <a:gdLst>
                  <a:gd name="T0" fmla="*/ 0 w 34"/>
                  <a:gd name="T1" fmla="*/ 0 h 21"/>
                  <a:gd name="T2" fmla="*/ 34 w 34"/>
                  <a:gd name="T3" fmla="*/ 16 h 21"/>
                  <a:gd name="T4" fmla="*/ 0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16"/>
                    </a:lnTo>
                    <a:lnTo>
                      <a:pt x="0" y="21"/>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5" name="Freeform 2597"/>
              <p:cNvSpPr>
                <a:spLocks noChangeAspect="1"/>
              </p:cNvSpPr>
              <p:nvPr/>
            </p:nvSpPr>
            <p:spPr bwMode="auto">
              <a:xfrm>
                <a:off x="2779" y="1439"/>
                <a:ext cx="34" cy="21"/>
              </a:xfrm>
              <a:custGeom>
                <a:avLst/>
                <a:gdLst>
                  <a:gd name="T0" fmla="*/ 0 w 34"/>
                  <a:gd name="T1" fmla="*/ 0 h 21"/>
                  <a:gd name="T2" fmla="*/ 34 w 34"/>
                  <a:gd name="T3" fmla="*/ 16 h 21"/>
                  <a:gd name="T4" fmla="*/ 0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16"/>
                    </a:lnTo>
                    <a:lnTo>
                      <a:pt x="0" y="21"/>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6" name="Line 2598"/>
              <p:cNvSpPr>
                <a:spLocks noChangeAspect="1" noChangeShapeType="1"/>
              </p:cNvSpPr>
              <p:nvPr/>
            </p:nvSpPr>
            <p:spPr bwMode="auto">
              <a:xfrm>
                <a:off x="2807" y="1354"/>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Freeform 2599"/>
              <p:cNvSpPr>
                <a:spLocks noChangeAspect="1"/>
              </p:cNvSpPr>
              <p:nvPr/>
            </p:nvSpPr>
            <p:spPr bwMode="auto">
              <a:xfrm>
                <a:off x="2779" y="1333"/>
                <a:ext cx="34" cy="26"/>
              </a:xfrm>
              <a:custGeom>
                <a:avLst/>
                <a:gdLst>
                  <a:gd name="T0" fmla="*/ 11 w 34"/>
                  <a:gd name="T1" fmla="*/ 0 h 26"/>
                  <a:gd name="T2" fmla="*/ 34 w 34"/>
                  <a:gd name="T3" fmla="*/ 21 h 26"/>
                  <a:gd name="T4" fmla="*/ 0 w 34"/>
                  <a:gd name="T5" fmla="*/ 26 h 26"/>
                  <a:gd name="T6" fmla="*/ 11 w 34"/>
                  <a:gd name="T7" fmla="*/ 0 h 26"/>
                </a:gdLst>
                <a:ahLst/>
                <a:cxnLst>
                  <a:cxn ang="0">
                    <a:pos x="T0" y="T1"/>
                  </a:cxn>
                  <a:cxn ang="0">
                    <a:pos x="T2" y="T3"/>
                  </a:cxn>
                  <a:cxn ang="0">
                    <a:pos x="T4" y="T5"/>
                  </a:cxn>
                  <a:cxn ang="0">
                    <a:pos x="T6" y="T7"/>
                  </a:cxn>
                </a:cxnLst>
                <a:rect l="0" t="0" r="r" b="b"/>
                <a:pathLst>
                  <a:path w="34" h="26">
                    <a:moveTo>
                      <a:pt x="11" y="0"/>
                    </a:moveTo>
                    <a:lnTo>
                      <a:pt x="34" y="21"/>
                    </a:lnTo>
                    <a:lnTo>
                      <a:pt x="0" y="26"/>
                    </a:lnTo>
                    <a:lnTo>
                      <a:pt x="11"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8" name="Freeform 2600"/>
              <p:cNvSpPr>
                <a:spLocks noChangeAspect="1"/>
              </p:cNvSpPr>
              <p:nvPr/>
            </p:nvSpPr>
            <p:spPr bwMode="auto">
              <a:xfrm>
                <a:off x="2779" y="1333"/>
                <a:ext cx="34" cy="26"/>
              </a:xfrm>
              <a:custGeom>
                <a:avLst/>
                <a:gdLst>
                  <a:gd name="T0" fmla="*/ 11 w 34"/>
                  <a:gd name="T1" fmla="*/ 0 h 26"/>
                  <a:gd name="T2" fmla="*/ 34 w 34"/>
                  <a:gd name="T3" fmla="*/ 21 h 26"/>
                  <a:gd name="T4" fmla="*/ 0 w 34"/>
                  <a:gd name="T5" fmla="*/ 26 h 26"/>
                  <a:gd name="T6" fmla="*/ 11 w 34"/>
                  <a:gd name="T7" fmla="*/ 0 h 26"/>
                </a:gdLst>
                <a:ahLst/>
                <a:cxnLst>
                  <a:cxn ang="0">
                    <a:pos x="T0" y="T1"/>
                  </a:cxn>
                  <a:cxn ang="0">
                    <a:pos x="T2" y="T3"/>
                  </a:cxn>
                  <a:cxn ang="0">
                    <a:pos x="T4" y="T5"/>
                  </a:cxn>
                  <a:cxn ang="0">
                    <a:pos x="T6" y="T7"/>
                  </a:cxn>
                </a:cxnLst>
                <a:rect l="0" t="0" r="r" b="b"/>
                <a:pathLst>
                  <a:path w="34" h="26">
                    <a:moveTo>
                      <a:pt x="11" y="0"/>
                    </a:moveTo>
                    <a:lnTo>
                      <a:pt x="34" y="21"/>
                    </a:lnTo>
                    <a:lnTo>
                      <a:pt x="0" y="26"/>
                    </a:lnTo>
                    <a:lnTo>
                      <a:pt x="11"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 name="Line 2601"/>
              <p:cNvSpPr>
                <a:spLocks noChangeAspect="1" noChangeShapeType="1"/>
              </p:cNvSpPr>
              <p:nvPr/>
            </p:nvSpPr>
            <p:spPr bwMode="auto">
              <a:xfrm>
                <a:off x="2807" y="1253"/>
                <a:ext cx="6"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Freeform 2602"/>
              <p:cNvSpPr>
                <a:spLocks noChangeAspect="1"/>
              </p:cNvSpPr>
              <p:nvPr/>
            </p:nvSpPr>
            <p:spPr bwMode="auto">
              <a:xfrm>
                <a:off x="2779" y="1232"/>
                <a:ext cx="34" cy="26"/>
              </a:xfrm>
              <a:custGeom>
                <a:avLst/>
                <a:gdLst>
                  <a:gd name="T0" fmla="*/ 17 w 34"/>
                  <a:gd name="T1" fmla="*/ 0 h 26"/>
                  <a:gd name="T2" fmla="*/ 34 w 34"/>
                  <a:gd name="T3" fmla="*/ 26 h 26"/>
                  <a:gd name="T4" fmla="*/ 0 w 34"/>
                  <a:gd name="T5" fmla="*/ 21 h 26"/>
                  <a:gd name="T6" fmla="*/ 17 w 34"/>
                  <a:gd name="T7" fmla="*/ 0 h 26"/>
                </a:gdLst>
                <a:ahLst/>
                <a:cxnLst>
                  <a:cxn ang="0">
                    <a:pos x="T0" y="T1"/>
                  </a:cxn>
                  <a:cxn ang="0">
                    <a:pos x="T2" y="T3"/>
                  </a:cxn>
                  <a:cxn ang="0">
                    <a:pos x="T4" y="T5"/>
                  </a:cxn>
                  <a:cxn ang="0">
                    <a:pos x="T6" y="T7"/>
                  </a:cxn>
                </a:cxnLst>
                <a:rect l="0" t="0" r="r" b="b"/>
                <a:pathLst>
                  <a:path w="34" h="26">
                    <a:moveTo>
                      <a:pt x="17" y="0"/>
                    </a:moveTo>
                    <a:lnTo>
                      <a:pt x="34" y="26"/>
                    </a:lnTo>
                    <a:lnTo>
                      <a:pt x="0" y="21"/>
                    </a:lnTo>
                    <a:lnTo>
                      <a:pt x="1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1" name="Freeform 2603"/>
              <p:cNvSpPr>
                <a:spLocks noChangeAspect="1"/>
              </p:cNvSpPr>
              <p:nvPr/>
            </p:nvSpPr>
            <p:spPr bwMode="auto">
              <a:xfrm>
                <a:off x="2779" y="1232"/>
                <a:ext cx="34" cy="26"/>
              </a:xfrm>
              <a:custGeom>
                <a:avLst/>
                <a:gdLst>
                  <a:gd name="T0" fmla="*/ 17 w 34"/>
                  <a:gd name="T1" fmla="*/ 0 h 26"/>
                  <a:gd name="T2" fmla="*/ 34 w 34"/>
                  <a:gd name="T3" fmla="*/ 26 h 26"/>
                  <a:gd name="T4" fmla="*/ 0 w 34"/>
                  <a:gd name="T5" fmla="*/ 21 h 26"/>
                  <a:gd name="T6" fmla="*/ 17 w 34"/>
                  <a:gd name="T7" fmla="*/ 0 h 26"/>
                </a:gdLst>
                <a:ahLst/>
                <a:cxnLst>
                  <a:cxn ang="0">
                    <a:pos x="T0" y="T1"/>
                  </a:cxn>
                  <a:cxn ang="0">
                    <a:pos x="T2" y="T3"/>
                  </a:cxn>
                  <a:cxn ang="0">
                    <a:pos x="T4" y="T5"/>
                  </a:cxn>
                  <a:cxn ang="0">
                    <a:pos x="T6" y="T7"/>
                  </a:cxn>
                </a:cxnLst>
                <a:rect l="0" t="0" r="r" b="b"/>
                <a:pathLst>
                  <a:path w="34" h="26">
                    <a:moveTo>
                      <a:pt x="17" y="0"/>
                    </a:moveTo>
                    <a:lnTo>
                      <a:pt x="34" y="26"/>
                    </a:lnTo>
                    <a:lnTo>
                      <a:pt x="0" y="21"/>
                    </a:lnTo>
                    <a:lnTo>
                      <a:pt x="1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 name="Line 2604"/>
              <p:cNvSpPr>
                <a:spLocks noChangeAspect="1" noChangeShapeType="1"/>
              </p:cNvSpPr>
              <p:nvPr/>
            </p:nvSpPr>
            <p:spPr bwMode="auto">
              <a:xfrm>
                <a:off x="2807"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2605"/>
              <p:cNvSpPr>
                <a:spLocks noChangeAspect="1" noChangeShapeType="1"/>
              </p:cNvSpPr>
              <p:nvPr/>
            </p:nvSpPr>
            <p:spPr bwMode="auto">
              <a:xfrm>
                <a:off x="2807"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2606"/>
              <p:cNvSpPr>
                <a:spLocks noChangeAspect="1" noChangeShapeType="1"/>
              </p:cNvSpPr>
              <p:nvPr/>
            </p:nvSpPr>
            <p:spPr bwMode="auto">
              <a:xfrm flipV="1">
                <a:off x="2903" y="1950"/>
                <a:ext cx="1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Freeform 2607"/>
              <p:cNvSpPr>
                <a:spLocks noChangeAspect="1"/>
              </p:cNvSpPr>
              <p:nvPr/>
            </p:nvSpPr>
            <p:spPr bwMode="auto">
              <a:xfrm>
                <a:off x="2886" y="1950"/>
                <a:ext cx="34" cy="31"/>
              </a:xfrm>
              <a:custGeom>
                <a:avLst/>
                <a:gdLst>
                  <a:gd name="T0" fmla="*/ 0 w 34"/>
                  <a:gd name="T1" fmla="*/ 10 h 31"/>
                  <a:gd name="T2" fmla="*/ 34 w 34"/>
                  <a:gd name="T3" fmla="*/ 0 h 31"/>
                  <a:gd name="T4" fmla="*/ 17 w 34"/>
                  <a:gd name="T5" fmla="*/ 31 h 31"/>
                  <a:gd name="T6" fmla="*/ 0 w 34"/>
                  <a:gd name="T7" fmla="*/ 10 h 31"/>
                </a:gdLst>
                <a:ahLst/>
                <a:cxnLst>
                  <a:cxn ang="0">
                    <a:pos x="T0" y="T1"/>
                  </a:cxn>
                  <a:cxn ang="0">
                    <a:pos x="T2" y="T3"/>
                  </a:cxn>
                  <a:cxn ang="0">
                    <a:pos x="T4" y="T5"/>
                  </a:cxn>
                  <a:cxn ang="0">
                    <a:pos x="T6" y="T7"/>
                  </a:cxn>
                </a:cxnLst>
                <a:rect l="0" t="0" r="r" b="b"/>
                <a:pathLst>
                  <a:path w="34" h="31">
                    <a:moveTo>
                      <a:pt x="0" y="10"/>
                    </a:moveTo>
                    <a:lnTo>
                      <a:pt x="34" y="0"/>
                    </a:lnTo>
                    <a:lnTo>
                      <a:pt x="17" y="31"/>
                    </a:lnTo>
                    <a:lnTo>
                      <a:pt x="0" y="1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6" name="Freeform 2608"/>
              <p:cNvSpPr>
                <a:spLocks noChangeAspect="1"/>
              </p:cNvSpPr>
              <p:nvPr/>
            </p:nvSpPr>
            <p:spPr bwMode="auto">
              <a:xfrm>
                <a:off x="2886" y="1950"/>
                <a:ext cx="34" cy="31"/>
              </a:xfrm>
              <a:custGeom>
                <a:avLst/>
                <a:gdLst>
                  <a:gd name="T0" fmla="*/ 0 w 34"/>
                  <a:gd name="T1" fmla="*/ 10 h 31"/>
                  <a:gd name="T2" fmla="*/ 34 w 34"/>
                  <a:gd name="T3" fmla="*/ 0 h 31"/>
                  <a:gd name="T4" fmla="*/ 17 w 34"/>
                  <a:gd name="T5" fmla="*/ 31 h 31"/>
                  <a:gd name="T6" fmla="*/ 0 w 34"/>
                  <a:gd name="T7" fmla="*/ 10 h 31"/>
                </a:gdLst>
                <a:ahLst/>
                <a:cxnLst>
                  <a:cxn ang="0">
                    <a:pos x="T0" y="T1"/>
                  </a:cxn>
                  <a:cxn ang="0">
                    <a:pos x="T2" y="T3"/>
                  </a:cxn>
                  <a:cxn ang="0">
                    <a:pos x="T4" y="T5"/>
                  </a:cxn>
                  <a:cxn ang="0">
                    <a:pos x="T6" y="T7"/>
                  </a:cxn>
                </a:cxnLst>
                <a:rect l="0" t="0" r="r" b="b"/>
                <a:pathLst>
                  <a:path w="34" h="31">
                    <a:moveTo>
                      <a:pt x="0" y="10"/>
                    </a:moveTo>
                    <a:lnTo>
                      <a:pt x="34" y="0"/>
                    </a:lnTo>
                    <a:lnTo>
                      <a:pt x="17" y="31"/>
                    </a:lnTo>
                    <a:lnTo>
                      <a:pt x="0" y="1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 name="Line 2609"/>
              <p:cNvSpPr>
                <a:spLocks noChangeAspect="1" noChangeShapeType="1"/>
              </p:cNvSpPr>
              <p:nvPr/>
            </p:nvSpPr>
            <p:spPr bwMode="auto">
              <a:xfrm>
                <a:off x="2903" y="1859"/>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 name="Freeform 2610"/>
              <p:cNvSpPr>
                <a:spLocks noChangeAspect="1"/>
              </p:cNvSpPr>
              <p:nvPr/>
            </p:nvSpPr>
            <p:spPr bwMode="auto">
              <a:xfrm>
                <a:off x="2875" y="1859"/>
                <a:ext cx="34" cy="21"/>
              </a:xfrm>
              <a:custGeom>
                <a:avLst/>
                <a:gdLst>
                  <a:gd name="T0" fmla="*/ 0 w 34"/>
                  <a:gd name="T1" fmla="*/ 0 h 21"/>
                  <a:gd name="T2" fmla="*/ 34 w 34"/>
                  <a:gd name="T3" fmla="*/ 0 h 21"/>
                  <a:gd name="T4" fmla="*/ 11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0"/>
                    </a:lnTo>
                    <a:lnTo>
                      <a:pt x="11" y="21"/>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9" name="Freeform 2611"/>
              <p:cNvSpPr>
                <a:spLocks noChangeAspect="1"/>
              </p:cNvSpPr>
              <p:nvPr/>
            </p:nvSpPr>
            <p:spPr bwMode="auto">
              <a:xfrm>
                <a:off x="2875" y="1859"/>
                <a:ext cx="34" cy="21"/>
              </a:xfrm>
              <a:custGeom>
                <a:avLst/>
                <a:gdLst>
                  <a:gd name="T0" fmla="*/ 0 w 34"/>
                  <a:gd name="T1" fmla="*/ 0 h 21"/>
                  <a:gd name="T2" fmla="*/ 34 w 34"/>
                  <a:gd name="T3" fmla="*/ 0 h 21"/>
                  <a:gd name="T4" fmla="*/ 11 w 34"/>
                  <a:gd name="T5" fmla="*/ 21 h 21"/>
                  <a:gd name="T6" fmla="*/ 0 w 34"/>
                  <a:gd name="T7" fmla="*/ 0 h 21"/>
                </a:gdLst>
                <a:ahLst/>
                <a:cxnLst>
                  <a:cxn ang="0">
                    <a:pos x="T0" y="T1"/>
                  </a:cxn>
                  <a:cxn ang="0">
                    <a:pos x="T2" y="T3"/>
                  </a:cxn>
                  <a:cxn ang="0">
                    <a:pos x="T4" y="T5"/>
                  </a:cxn>
                  <a:cxn ang="0">
                    <a:pos x="T6" y="T7"/>
                  </a:cxn>
                </a:cxnLst>
                <a:rect l="0" t="0" r="r" b="b"/>
                <a:pathLst>
                  <a:path w="34" h="21">
                    <a:moveTo>
                      <a:pt x="0" y="0"/>
                    </a:moveTo>
                    <a:lnTo>
                      <a:pt x="34" y="0"/>
                    </a:lnTo>
                    <a:lnTo>
                      <a:pt x="11" y="21"/>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 name="Line 2612"/>
              <p:cNvSpPr>
                <a:spLocks noChangeAspect="1" noChangeShapeType="1"/>
              </p:cNvSpPr>
              <p:nvPr/>
            </p:nvSpPr>
            <p:spPr bwMode="auto">
              <a:xfrm flipH="1">
                <a:off x="2898" y="1758"/>
                <a:ext cx="5"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Freeform 2613"/>
              <p:cNvSpPr>
                <a:spLocks noChangeAspect="1"/>
              </p:cNvSpPr>
              <p:nvPr/>
            </p:nvSpPr>
            <p:spPr bwMode="auto">
              <a:xfrm>
                <a:off x="2898" y="1737"/>
                <a:ext cx="34" cy="27"/>
              </a:xfrm>
              <a:custGeom>
                <a:avLst/>
                <a:gdLst>
                  <a:gd name="T0" fmla="*/ 34 w 34"/>
                  <a:gd name="T1" fmla="*/ 21 h 27"/>
                  <a:gd name="T2" fmla="*/ 0 w 34"/>
                  <a:gd name="T3" fmla="*/ 27 h 27"/>
                  <a:gd name="T4" fmla="*/ 22 w 34"/>
                  <a:gd name="T5" fmla="*/ 0 h 27"/>
                  <a:gd name="T6" fmla="*/ 34 w 34"/>
                  <a:gd name="T7" fmla="*/ 21 h 27"/>
                </a:gdLst>
                <a:ahLst/>
                <a:cxnLst>
                  <a:cxn ang="0">
                    <a:pos x="T0" y="T1"/>
                  </a:cxn>
                  <a:cxn ang="0">
                    <a:pos x="T2" y="T3"/>
                  </a:cxn>
                  <a:cxn ang="0">
                    <a:pos x="T4" y="T5"/>
                  </a:cxn>
                  <a:cxn ang="0">
                    <a:pos x="T6" y="T7"/>
                  </a:cxn>
                </a:cxnLst>
                <a:rect l="0" t="0" r="r" b="b"/>
                <a:pathLst>
                  <a:path w="34" h="27">
                    <a:moveTo>
                      <a:pt x="34" y="21"/>
                    </a:moveTo>
                    <a:lnTo>
                      <a:pt x="0" y="27"/>
                    </a:lnTo>
                    <a:lnTo>
                      <a:pt x="22"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2" name="Freeform 2614"/>
              <p:cNvSpPr>
                <a:spLocks noChangeAspect="1"/>
              </p:cNvSpPr>
              <p:nvPr/>
            </p:nvSpPr>
            <p:spPr bwMode="auto">
              <a:xfrm>
                <a:off x="2898" y="1737"/>
                <a:ext cx="34" cy="27"/>
              </a:xfrm>
              <a:custGeom>
                <a:avLst/>
                <a:gdLst>
                  <a:gd name="T0" fmla="*/ 34 w 34"/>
                  <a:gd name="T1" fmla="*/ 21 h 27"/>
                  <a:gd name="T2" fmla="*/ 0 w 34"/>
                  <a:gd name="T3" fmla="*/ 27 h 27"/>
                  <a:gd name="T4" fmla="*/ 22 w 34"/>
                  <a:gd name="T5" fmla="*/ 0 h 27"/>
                  <a:gd name="T6" fmla="*/ 34 w 34"/>
                  <a:gd name="T7" fmla="*/ 21 h 27"/>
                </a:gdLst>
                <a:ahLst/>
                <a:cxnLst>
                  <a:cxn ang="0">
                    <a:pos x="T0" y="T1"/>
                  </a:cxn>
                  <a:cxn ang="0">
                    <a:pos x="T2" y="T3"/>
                  </a:cxn>
                  <a:cxn ang="0">
                    <a:pos x="T4" y="T5"/>
                  </a:cxn>
                  <a:cxn ang="0">
                    <a:pos x="T6" y="T7"/>
                  </a:cxn>
                </a:cxnLst>
                <a:rect l="0" t="0" r="r" b="b"/>
                <a:pathLst>
                  <a:path w="34" h="27">
                    <a:moveTo>
                      <a:pt x="34" y="21"/>
                    </a:moveTo>
                    <a:lnTo>
                      <a:pt x="0" y="27"/>
                    </a:lnTo>
                    <a:lnTo>
                      <a:pt x="22"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 name="Line 2615"/>
              <p:cNvSpPr>
                <a:spLocks noChangeAspect="1" noChangeShapeType="1"/>
              </p:cNvSpPr>
              <p:nvPr/>
            </p:nvSpPr>
            <p:spPr bwMode="auto">
              <a:xfrm flipH="1">
                <a:off x="2892" y="1657"/>
                <a:ext cx="11"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Freeform 2616"/>
              <p:cNvSpPr>
                <a:spLocks noChangeAspect="1"/>
              </p:cNvSpPr>
              <p:nvPr/>
            </p:nvSpPr>
            <p:spPr bwMode="auto">
              <a:xfrm>
                <a:off x="2892" y="1641"/>
                <a:ext cx="34" cy="27"/>
              </a:xfrm>
              <a:custGeom>
                <a:avLst/>
                <a:gdLst>
                  <a:gd name="T0" fmla="*/ 34 w 34"/>
                  <a:gd name="T1" fmla="*/ 27 h 27"/>
                  <a:gd name="T2" fmla="*/ 0 w 34"/>
                  <a:gd name="T3" fmla="*/ 22 h 27"/>
                  <a:gd name="T4" fmla="*/ 28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22"/>
                    </a:lnTo>
                    <a:lnTo>
                      <a:pt x="28" y="0"/>
                    </a:lnTo>
                    <a:lnTo>
                      <a:pt x="34"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5" name="Freeform 2617"/>
              <p:cNvSpPr>
                <a:spLocks noChangeAspect="1"/>
              </p:cNvSpPr>
              <p:nvPr/>
            </p:nvSpPr>
            <p:spPr bwMode="auto">
              <a:xfrm>
                <a:off x="2892" y="1641"/>
                <a:ext cx="34" cy="27"/>
              </a:xfrm>
              <a:custGeom>
                <a:avLst/>
                <a:gdLst>
                  <a:gd name="T0" fmla="*/ 34 w 34"/>
                  <a:gd name="T1" fmla="*/ 27 h 27"/>
                  <a:gd name="T2" fmla="*/ 0 w 34"/>
                  <a:gd name="T3" fmla="*/ 22 h 27"/>
                  <a:gd name="T4" fmla="*/ 28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22"/>
                    </a:lnTo>
                    <a:lnTo>
                      <a:pt x="28" y="0"/>
                    </a:lnTo>
                    <a:lnTo>
                      <a:pt x="34"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 name="Line 2618"/>
              <p:cNvSpPr>
                <a:spLocks noChangeAspect="1" noChangeShapeType="1"/>
              </p:cNvSpPr>
              <p:nvPr/>
            </p:nvSpPr>
            <p:spPr bwMode="auto">
              <a:xfrm flipH="1">
                <a:off x="2886" y="1556"/>
                <a:ext cx="17"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Freeform 2619"/>
              <p:cNvSpPr>
                <a:spLocks noChangeAspect="1"/>
              </p:cNvSpPr>
              <p:nvPr/>
            </p:nvSpPr>
            <p:spPr bwMode="auto">
              <a:xfrm>
                <a:off x="288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8" name="Freeform 2620"/>
              <p:cNvSpPr>
                <a:spLocks noChangeAspect="1"/>
              </p:cNvSpPr>
              <p:nvPr/>
            </p:nvSpPr>
            <p:spPr bwMode="auto">
              <a:xfrm>
                <a:off x="288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Line 2621"/>
              <p:cNvSpPr>
                <a:spLocks noChangeAspect="1" noChangeShapeType="1"/>
              </p:cNvSpPr>
              <p:nvPr/>
            </p:nvSpPr>
            <p:spPr bwMode="auto">
              <a:xfrm flipH="1" flipV="1">
                <a:off x="2892" y="1450"/>
                <a:ext cx="11"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Freeform 2622"/>
              <p:cNvSpPr>
                <a:spLocks noChangeAspect="1"/>
              </p:cNvSpPr>
              <p:nvPr/>
            </p:nvSpPr>
            <p:spPr bwMode="auto">
              <a:xfrm>
                <a:off x="2892" y="1445"/>
                <a:ext cx="34" cy="26"/>
              </a:xfrm>
              <a:custGeom>
                <a:avLst/>
                <a:gdLst>
                  <a:gd name="T0" fmla="*/ 28 w 34"/>
                  <a:gd name="T1" fmla="*/ 26 h 26"/>
                  <a:gd name="T2" fmla="*/ 0 w 34"/>
                  <a:gd name="T3" fmla="*/ 5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5"/>
                    </a:lnTo>
                    <a:lnTo>
                      <a:pt x="34" y="0"/>
                    </a:lnTo>
                    <a:lnTo>
                      <a:pt x="28"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1" name="Freeform 2623"/>
              <p:cNvSpPr>
                <a:spLocks noChangeAspect="1"/>
              </p:cNvSpPr>
              <p:nvPr/>
            </p:nvSpPr>
            <p:spPr bwMode="auto">
              <a:xfrm>
                <a:off x="2892" y="1445"/>
                <a:ext cx="34" cy="26"/>
              </a:xfrm>
              <a:custGeom>
                <a:avLst/>
                <a:gdLst>
                  <a:gd name="T0" fmla="*/ 28 w 34"/>
                  <a:gd name="T1" fmla="*/ 26 h 26"/>
                  <a:gd name="T2" fmla="*/ 0 w 34"/>
                  <a:gd name="T3" fmla="*/ 5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5"/>
                    </a:lnTo>
                    <a:lnTo>
                      <a:pt x="34" y="0"/>
                    </a:lnTo>
                    <a:lnTo>
                      <a:pt x="28"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 name="Line 2624"/>
              <p:cNvSpPr>
                <a:spLocks noChangeAspect="1" noChangeShapeType="1"/>
              </p:cNvSpPr>
              <p:nvPr/>
            </p:nvSpPr>
            <p:spPr bwMode="auto">
              <a:xfrm flipH="1" flipV="1">
                <a:off x="2898" y="1349"/>
                <a:ext cx="5"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Freeform 2625"/>
              <p:cNvSpPr>
                <a:spLocks noChangeAspect="1"/>
              </p:cNvSpPr>
              <p:nvPr/>
            </p:nvSpPr>
            <p:spPr bwMode="auto">
              <a:xfrm>
                <a:off x="2898" y="1349"/>
                <a:ext cx="34" cy="26"/>
              </a:xfrm>
              <a:custGeom>
                <a:avLst/>
                <a:gdLst>
                  <a:gd name="T0" fmla="*/ 22 w 34"/>
                  <a:gd name="T1" fmla="*/ 26 h 26"/>
                  <a:gd name="T2" fmla="*/ 0 w 34"/>
                  <a:gd name="T3" fmla="*/ 0 h 26"/>
                  <a:gd name="T4" fmla="*/ 34 w 34"/>
                  <a:gd name="T5" fmla="*/ 5 h 26"/>
                  <a:gd name="T6" fmla="*/ 22 w 34"/>
                  <a:gd name="T7" fmla="*/ 26 h 26"/>
                </a:gdLst>
                <a:ahLst/>
                <a:cxnLst>
                  <a:cxn ang="0">
                    <a:pos x="T0" y="T1"/>
                  </a:cxn>
                  <a:cxn ang="0">
                    <a:pos x="T2" y="T3"/>
                  </a:cxn>
                  <a:cxn ang="0">
                    <a:pos x="T4" y="T5"/>
                  </a:cxn>
                  <a:cxn ang="0">
                    <a:pos x="T6" y="T7"/>
                  </a:cxn>
                </a:cxnLst>
                <a:rect l="0" t="0" r="r" b="b"/>
                <a:pathLst>
                  <a:path w="34" h="26">
                    <a:moveTo>
                      <a:pt x="22" y="26"/>
                    </a:moveTo>
                    <a:lnTo>
                      <a:pt x="0" y="0"/>
                    </a:lnTo>
                    <a:lnTo>
                      <a:pt x="34" y="5"/>
                    </a:lnTo>
                    <a:lnTo>
                      <a:pt x="22"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4" name="Freeform 2626"/>
              <p:cNvSpPr>
                <a:spLocks noChangeAspect="1"/>
              </p:cNvSpPr>
              <p:nvPr/>
            </p:nvSpPr>
            <p:spPr bwMode="auto">
              <a:xfrm>
                <a:off x="2898" y="1349"/>
                <a:ext cx="34" cy="26"/>
              </a:xfrm>
              <a:custGeom>
                <a:avLst/>
                <a:gdLst>
                  <a:gd name="T0" fmla="*/ 22 w 34"/>
                  <a:gd name="T1" fmla="*/ 26 h 26"/>
                  <a:gd name="T2" fmla="*/ 0 w 34"/>
                  <a:gd name="T3" fmla="*/ 0 h 26"/>
                  <a:gd name="T4" fmla="*/ 34 w 34"/>
                  <a:gd name="T5" fmla="*/ 5 h 26"/>
                  <a:gd name="T6" fmla="*/ 22 w 34"/>
                  <a:gd name="T7" fmla="*/ 26 h 26"/>
                </a:gdLst>
                <a:ahLst/>
                <a:cxnLst>
                  <a:cxn ang="0">
                    <a:pos x="T0" y="T1"/>
                  </a:cxn>
                  <a:cxn ang="0">
                    <a:pos x="T2" y="T3"/>
                  </a:cxn>
                  <a:cxn ang="0">
                    <a:pos x="T4" y="T5"/>
                  </a:cxn>
                  <a:cxn ang="0">
                    <a:pos x="T6" y="T7"/>
                  </a:cxn>
                </a:cxnLst>
                <a:rect l="0" t="0" r="r" b="b"/>
                <a:pathLst>
                  <a:path w="34" h="26">
                    <a:moveTo>
                      <a:pt x="22" y="26"/>
                    </a:moveTo>
                    <a:lnTo>
                      <a:pt x="0" y="0"/>
                    </a:lnTo>
                    <a:lnTo>
                      <a:pt x="34" y="5"/>
                    </a:lnTo>
                    <a:lnTo>
                      <a:pt x="22"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 name="Line 2627"/>
              <p:cNvSpPr>
                <a:spLocks noChangeAspect="1" noChangeShapeType="1"/>
              </p:cNvSpPr>
              <p:nvPr/>
            </p:nvSpPr>
            <p:spPr bwMode="auto">
              <a:xfrm>
                <a:off x="2903" y="1253"/>
                <a:ext cx="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Freeform 2628"/>
              <p:cNvSpPr>
                <a:spLocks noChangeAspect="1"/>
              </p:cNvSpPr>
              <p:nvPr/>
            </p:nvSpPr>
            <p:spPr bwMode="auto">
              <a:xfrm>
                <a:off x="2875" y="1232"/>
                <a:ext cx="34" cy="21"/>
              </a:xfrm>
              <a:custGeom>
                <a:avLst/>
                <a:gdLst>
                  <a:gd name="T0" fmla="*/ 11 w 34"/>
                  <a:gd name="T1" fmla="*/ 0 h 21"/>
                  <a:gd name="T2" fmla="*/ 34 w 34"/>
                  <a:gd name="T3" fmla="*/ 21 h 21"/>
                  <a:gd name="T4" fmla="*/ 0 w 34"/>
                  <a:gd name="T5" fmla="*/ 21 h 21"/>
                  <a:gd name="T6" fmla="*/ 11 w 34"/>
                  <a:gd name="T7" fmla="*/ 0 h 21"/>
                </a:gdLst>
                <a:ahLst/>
                <a:cxnLst>
                  <a:cxn ang="0">
                    <a:pos x="T0" y="T1"/>
                  </a:cxn>
                  <a:cxn ang="0">
                    <a:pos x="T2" y="T3"/>
                  </a:cxn>
                  <a:cxn ang="0">
                    <a:pos x="T4" y="T5"/>
                  </a:cxn>
                  <a:cxn ang="0">
                    <a:pos x="T6" y="T7"/>
                  </a:cxn>
                </a:cxnLst>
                <a:rect l="0" t="0" r="r" b="b"/>
                <a:pathLst>
                  <a:path w="34" h="21">
                    <a:moveTo>
                      <a:pt x="11" y="0"/>
                    </a:moveTo>
                    <a:lnTo>
                      <a:pt x="34" y="21"/>
                    </a:lnTo>
                    <a:lnTo>
                      <a:pt x="0" y="21"/>
                    </a:lnTo>
                    <a:lnTo>
                      <a:pt x="11"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7" name="Freeform 2629"/>
              <p:cNvSpPr>
                <a:spLocks noChangeAspect="1"/>
              </p:cNvSpPr>
              <p:nvPr/>
            </p:nvSpPr>
            <p:spPr bwMode="auto">
              <a:xfrm>
                <a:off x="2875" y="1232"/>
                <a:ext cx="34" cy="21"/>
              </a:xfrm>
              <a:custGeom>
                <a:avLst/>
                <a:gdLst>
                  <a:gd name="T0" fmla="*/ 11 w 34"/>
                  <a:gd name="T1" fmla="*/ 0 h 21"/>
                  <a:gd name="T2" fmla="*/ 34 w 34"/>
                  <a:gd name="T3" fmla="*/ 21 h 21"/>
                  <a:gd name="T4" fmla="*/ 0 w 34"/>
                  <a:gd name="T5" fmla="*/ 21 h 21"/>
                  <a:gd name="T6" fmla="*/ 11 w 34"/>
                  <a:gd name="T7" fmla="*/ 0 h 21"/>
                </a:gdLst>
                <a:ahLst/>
                <a:cxnLst>
                  <a:cxn ang="0">
                    <a:pos x="T0" y="T1"/>
                  </a:cxn>
                  <a:cxn ang="0">
                    <a:pos x="T2" y="T3"/>
                  </a:cxn>
                  <a:cxn ang="0">
                    <a:pos x="T4" y="T5"/>
                  </a:cxn>
                  <a:cxn ang="0">
                    <a:pos x="T6" y="T7"/>
                  </a:cxn>
                </a:cxnLst>
                <a:rect l="0" t="0" r="r" b="b"/>
                <a:pathLst>
                  <a:path w="34" h="21">
                    <a:moveTo>
                      <a:pt x="11" y="0"/>
                    </a:moveTo>
                    <a:lnTo>
                      <a:pt x="34" y="21"/>
                    </a:lnTo>
                    <a:lnTo>
                      <a:pt x="0" y="21"/>
                    </a:lnTo>
                    <a:lnTo>
                      <a:pt x="11"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 name="Line 2630"/>
              <p:cNvSpPr>
                <a:spLocks noChangeAspect="1" noChangeShapeType="1"/>
              </p:cNvSpPr>
              <p:nvPr/>
            </p:nvSpPr>
            <p:spPr bwMode="auto">
              <a:xfrm>
                <a:off x="2903" y="1147"/>
                <a:ext cx="1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 name="Freeform 2631"/>
              <p:cNvSpPr>
                <a:spLocks noChangeAspect="1"/>
              </p:cNvSpPr>
              <p:nvPr/>
            </p:nvSpPr>
            <p:spPr bwMode="auto">
              <a:xfrm>
                <a:off x="2886" y="1131"/>
                <a:ext cx="34" cy="32"/>
              </a:xfrm>
              <a:custGeom>
                <a:avLst/>
                <a:gdLst>
                  <a:gd name="T0" fmla="*/ 17 w 34"/>
                  <a:gd name="T1" fmla="*/ 0 h 32"/>
                  <a:gd name="T2" fmla="*/ 34 w 34"/>
                  <a:gd name="T3" fmla="*/ 32 h 32"/>
                  <a:gd name="T4" fmla="*/ 0 w 34"/>
                  <a:gd name="T5" fmla="*/ 16 h 32"/>
                  <a:gd name="T6" fmla="*/ 17 w 34"/>
                  <a:gd name="T7" fmla="*/ 0 h 32"/>
                </a:gdLst>
                <a:ahLst/>
                <a:cxnLst>
                  <a:cxn ang="0">
                    <a:pos x="T0" y="T1"/>
                  </a:cxn>
                  <a:cxn ang="0">
                    <a:pos x="T2" y="T3"/>
                  </a:cxn>
                  <a:cxn ang="0">
                    <a:pos x="T4" y="T5"/>
                  </a:cxn>
                  <a:cxn ang="0">
                    <a:pos x="T6" y="T7"/>
                  </a:cxn>
                </a:cxnLst>
                <a:rect l="0" t="0" r="r" b="b"/>
                <a:pathLst>
                  <a:path w="34" h="32">
                    <a:moveTo>
                      <a:pt x="17" y="0"/>
                    </a:moveTo>
                    <a:lnTo>
                      <a:pt x="34" y="32"/>
                    </a:lnTo>
                    <a:lnTo>
                      <a:pt x="0" y="16"/>
                    </a:lnTo>
                    <a:lnTo>
                      <a:pt x="1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0" name="Freeform 2632"/>
              <p:cNvSpPr>
                <a:spLocks noChangeAspect="1"/>
              </p:cNvSpPr>
              <p:nvPr/>
            </p:nvSpPr>
            <p:spPr bwMode="auto">
              <a:xfrm>
                <a:off x="2886" y="1131"/>
                <a:ext cx="34" cy="32"/>
              </a:xfrm>
              <a:custGeom>
                <a:avLst/>
                <a:gdLst>
                  <a:gd name="T0" fmla="*/ 17 w 34"/>
                  <a:gd name="T1" fmla="*/ 0 h 32"/>
                  <a:gd name="T2" fmla="*/ 34 w 34"/>
                  <a:gd name="T3" fmla="*/ 32 h 32"/>
                  <a:gd name="T4" fmla="*/ 0 w 34"/>
                  <a:gd name="T5" fmla="*/ 16 h 32"/>
                  <a:gd name="T6" fmla="*/ 17 w 34"/>
                  <a:gd name="T7" fmla="*/ 0 h 32"/>
                </a:gdLst>
                <a:ahLst/>
                <a:cxnLst>
                  <a:cxn ang="0">
                    <a:pos x="T0" y="T1"/>
                  </a:cxn>
                  <a:cxn ang="0">
                    <a:pos x="T2" y="T3"/>
                  </a:cxn>
                  <a:cxn ang="0">
                    <a:pos x="T4" y="T5"/>
                  </a:cxn>
                  <a:cxn ang="0">
                    <a:pos x="T6" y="T7"/>
                  </a:cxn>
                </a:cxnLst>
                <a:rect l="0" t="0" r="r" b="b"/>
                <a:pathLst>
                  <a:path w="34" h="32">
                    <a:moveTo>
                      <a:pt x="17" y="0"/>
                    </a:moveTo>
                    <a:lnTo>
                      <a:pt x="34" y="32"/>
                    </a:lnTo>
                    <a:lnTo>
                      <a:pt x="0" y="16"/>
                    </a:lnTo>
                    <a:lnTo>
                      <a:pt x="1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 name="Line 2633"/>
              <p:cNvSpPr>
                <a:spLocks noChangeAspect="1" noChangeShapeType="1"/>
              </p:cNvSpPr>
              <p:nvPr/>
            </p:nvSpPr>
            <p:spPr bwMode="auto">
              <a:xfrm>
                <a:off x="3006" y="216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 name="Line 2634"/>
              <p:cNvSpPr>
                <a:spLocks noChangeAspect="1" noChangeShapeType="1"/>
              </p:cNvSpPr>
              <p:nvPr/>
            </p:nvSpPr>
            <p:spPr bwMode="auto">
              <a:xfrm>
                <a:off x="3006" y="216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2635"/>
              <p:cNvSpPr>
                <a:spLocks noChangeAspect="1" noChangeShapeType="1"/>
              </p:cNvSpPr>
              <p:nvPr/>
            </p:nvSpPr>
            <p:spPr bwMode="auto">
              <a:xfrm flipV="1">
                <a:off x="3006" y="2045"/>
                <a:ext cx="11"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Freeform 2636"/>
              <p:cNvSpPr>
                <a:spLocks noChangeAspect="1"/>
              </p:cNvSpPr>
              <p:nvPr/>
            </p:nvSpPr>
            <p:spPr bwMode="auto">
              <a:xfrm>
                <a:off x="2989" y="2045"/>
                <a:ext cx="28" cy="32"/>
              </a:xfrm>
              <a:custGeom>
                <a:avLst/>
                <a:gdLst>
                  <a:gd name="T0" fmla="*/ 0 w 28"/>
                  <a:gd name="T1" fmla="*/ 22 h 32"/>
                  <a:gd name="T2" fmla="*/ 28 w 28"/>
                  <a:gd name="T3" fmla="*/ 0 h 32"/>
                  <a:gd name="T4" fmla="*/ 22 w 28"/>
                  <a:gd name="T5" fmla="*/ 32 h 32"/>
                  <a:gd name="T6" fmla="*/ 0 w 28"/>
                  <a:gd name="T7" fmla="*/ 22 h 32"/>
                </a:gdLst>
                <a:ahLst/>
                <a:cxnLst>
                  <a:cxn ang="0">
                    <a:pos x="T0" y="T1"/>
                  </a:cxn>
                  <a:cxn ang="0">
                    <a:pos x="T2" y="T3"/>
                  </a:cxn>
                  <a:cxn ang="0">
                    <a:pos x="T4" y="T5"/>
                  </a:cxn>
                  <a:cxn ang="0">
                    <a:pos x="T6" y="T7"/>
                  </a:cxn>
                </a:cxnLst>
                <a:rect l="0" t="0" r="r" b="b"/>
                <a:pathLst>
                  <a:path w="28" h="32">
                    <a:moveTo>
                      <a:pt x="0" y="22"/>
                    </a:moveTo>
                    <a:lnTo>
                      <a:pt x="28" y="0"/>
                    </a:lnTo>
                    <a:lnTo>
                      <a:pt x="22" y="32"/>
                    </a:lnTo>
                    <a:lnTo>
                      <a:pt x="0"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5" name="Freeform 2637"/>
              <p:cNvSpPr>
                <a:spLocks noChangeAspect="1"/>
              </p:cNvSpPr>
              <p:nvPr/>
            </p:nvSpPr>
            <p:spPr bwMode="auto">
              <a:xfrm>
                <a:off x="2989" y="2045"/>
                <a:ext cx="28" cy="32"/>
              </a:xfrm>
              <a:custGeom>
                <a:avLst/>
                <a:gdLst>
                  <a:gd name="T0" fmla="*/ 0 w 28"/>
                  <a:gd name="T1" fmla="*/ 22 h 32"/>
                  <a:gd name="T2" fmla="*/ 28 w 28"/>
                  <a:gd name="T3" fmla="*/ 0 h 32"/>
                  <a:gd name="T4" fmla="*/ 22 w 28"/>
                  <a:gd name="T5" fmla="*/ 32 h 32"/>
                  <a:gd name="T6" fmla="*/ 0 w 28"/>
                  <a:gd name="T7" fmla="*/ 22 h 32"/>
                </a:gdLst>
                <a:ahLst/>
                <a:cxnLst>
                  <a:cxn ang="0">
                    <a:pos x="T0" y="T1"/>
                  </a:cxn>
                  <a:cxn ang="0">
                    <a:pos x="T2" y="T3"/>
                  </a:cxn>
                  <a:cxn ang="0">
                    <a:pos x="T4" y="T5"/>
                  </a:cxn>
                  <a:cxn ang="0">
                    <a:pos x="T6" y="T7"/>
                  </a:cxn>
                </a:cxnLst>
                <a:rect l="0" t="0" r="r" b="b"/>
                <a:pathLst>
                  <a:path w="28" h="32">
                    <a:moveTo>
                      <a:pt x="0" y="22"/>
                    </a:moveTo>
                    <a:lnTo>
                      <a:pt x="28" y="0"/>
                    </a:lnTo>
                    <a:lnTo>
                      <a:pt x="22" y="32"/>
                    </a:lnTo>
                    <a:lnTo>
                      <a:pt x="0"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 name="Line 2638"/>
              <p:cNvSpPr>
                <a:spLocks noChangeAspect="1" noChangeShapeType="1"/>
              </p:cNvSpPr>
              <p:nvPr/>
            </p:nvSpPr>
            <p:spPr bwMode="auto">
              <a:xfrm flipV="1">
                <a:off x="3006" y="1960"/>
                <a:ext cx="5"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Freeform 2639"/>
              <p:cNvSpPr>
                <a:spLocks noChangeAspect="1"/>
              </p:cNvSpPr>
              <p:nvPr/>
            </p:nvSpPr>
            <p:spPr bwMode="auto">
              <a:xfrm>
                <a:off x="2977" y="1960"/>
                <a:ext cx="34" cy="27"/>
              </a:xfrm>
              <a:custGeom>
                <a:avLst/>
                <a:gdLst>
                  <a:gd name="T0" fmla="*/ 0 w 34"/>
                  <a:gd name="T1" fmla="*/ 6 h 27"/>
                  <a:gd name="T2" fmla="*/ 34 w 34"/>
                  <a:gd name="T3" fmla="*/ 0 h 27"/>
                  <a:gd name="T4" fmla="*/ 12 w 34"/>
                  <a:gd name="T5" fmla="*/ 27 h 27"/>
                  <a:gd name="T6" fmla="*/ 0 w 34"/>
                  <a:gd name="T7" fmla="*/ 6 h 27"/>
                </a:gdLst>
                <a:ahLst/>
                <a:cxnLst>
                  <a:cxn ang="0">
                    <a:pos x="T0" y="T1"/>
                  </a:cxn>
                  <a:cxn ang="0">
                    <a:pos x="T2" y="T3"/>
                  </a:cxn>
                  <a:cxn ang="0">
                    <a:pos x="T4" y="T5"/>
                  </a:cxn>
                  <a:cxn ang="0">
                    <a:pos x="T6" y="T7"/>
                  </a:cxn>
                </a:cxnLst>
                <a:rect l="0" t="0" r="r" b="b"/>
                <a:pathLst>
                  <a:path w="34" h="27">
                    <a:moveTo>
                      <a:pt x="0" y="6"/>
                    </a:moveTo>
                    <a:lnTo>
                      <a:pt x="34" y="0"/>
                    </a:lnTo>
                    <a:lnTo>
                      <a:pt x="12" y="27"/>
                    </a:lnTo>
                    <a:lnTo>
                      <a:pt x="0"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8" name="Freeform 2640"/>
              <p:cNvSpPr>
                <a:spLocks noChangeAspect="1"/>
              </p:cNvSpPr>
              <p:nvPr/>
            </p:nvSpPr>
            <p:spPr bwMode="auto">
              <a:xfrm>
                <a:off x="2977" y="1960"/>
                <a:ext cx="34" cy="27"/>
              </a:xfrm>
              <a:custGeom>
                <a:avLst/>
                <a:gdLst>
                  <a:gd name="T0" fmla="*/ 0 w 34"/>
                  <a:gd name="T1" fmla="*/ 6 h 27"/>
                  <a:gd name="T2" fmla="*/ 34 w 34"/>
                  <a:gd name="T3" fmla="*/ 0 h 27"/>
                  <a:gd name="T4" fmla="*/ 12 w 34"/>
                  <a:gd name="T5" fmla="*/ 27 h 27"/>
                  <a:gd name="T6" fmla="*/ 0 w 34"/>
                  <a:gd name="T7" fmla="*/ 6 h 27"/>
                </a:gdLst>
                <a:ahLst/>
                <a:cxnLst>
                  <a:cxn ang="0">
                    <a:pos x="T0" y="T1"/>
                  </a:cxn>
                  <a:cxn ang="0">
                    <a:pos x="T2" y="T3"/>
                  </a:cxn>
                  <a:cxn ang="0">
                    <a:pos x="T4" y="T5"/>
                  </a:cxn>
                  <a:cxn ang="0">
                    <a:pos x="T6" y="T7"/>
                  </a:cxn>
                </a:cxnLst>
                <a:rect l="0" t="0" r="r" b="b"/>
                <a:pathLst>
                  <a:path w="34" h="27">
                    <a:moveTo>
                      <a:pt x="0" y="6"/>
                    </a:moveTo>
                    <a:lnTo>
                      <a:pt x="34" y="0"/>
                    </a:lnTo>
                    <a:lnTo>
                      <a:pt x="12" y="27"/>
                    </a:lnTo>
                    <a:lnTo>
                      <a:pt x="0"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 name="Line 2641"/>
              <p:cNvSpPr>
                <a:spLocks noChangeAspect="1" noChangeShapeType="1"/>
              </p:cNvSpPr>
              <p:nvPr/>
            </p:nvSpPr>
            <p:spPr bwMode="auto">
              <a:xfrm flipH="1">
                <a:off x="3000" y="1859"/>
                <a:ext cx="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Freeform 2642"/>
              <p:cNvSpPr>
                <a:spLocks noChangeAspect="1"/>
              </p:cNvSpPr>
              <p:nvPr/>
            </p:nvSpPr>
            <p:spPr bwMode="auto">
              <a:xfrm>
                <a:off x="3000" y="1838"/>
                <a:ext cx="28" cy="32"/>
              </a:xfrm>
              <a:custGeom>
                <a:avLst/>
                <a:gdLst>
                  <a:gd name="T0" fmla="*/ 28 w 28"/>
                  <a:gd name="T1" fmla="*/ 16 h 32"/>
                  <a:gd name="T2" fmla="*/ 0 w 28"/>
                  <a:gd name="T3" fmla="*/ 32 h 32"/>
                  <a:gd name="T4" fmla="*/ 11 w 28"/>
                  <a:gd name="T5" fmla="*/ 0 h 32"/>
                  <a:gd name="T6" fmla="*/ 28 w 28"/>
                  <a:gd name="T7" fmla="*/ 16 h 32"/>
                </a:gdLst>
                <a:ahLst/>
                <a:cxnLst>
                  <a:cxn ang="0">
                    <a:pos x="T0" y="T1"/>
                  </a:cxn>
                  <a:cxn ang="0">
                    <a:pos x="T2" y="T3"/>
                  </a:cxn>
                  <a:cxn ang="0">
                    <a:pos x="T4" y="T5"/>
                  </a:cxn>
                  <a:cxn ang="0">
                    <a:pos x="T6" y="T7"/>
                  </a:cxn>
                </a:cxnLst>
                <a:rect l="0" t="0" r="r" b="b"/>
                <a:pathLst>
                  <a:path w="28" h="32">
                    <a:moveTo>
                      <a:pt x="28" y="16"/>
                    </a:moveTo>
                    <a:lnTo>
                      <a:pt x="0" y="32"/>
                    </a:lnTo>
                    <a:lnTo>
                      <a:pt x="11" y="0"/>
                    </a:lnTo>
                    <a:lnTo>
                      <a:pt x="28"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1" name="Freeform 2643"/>
              <p:cNvSpPr>
                <a:spLocks noChangeAspect="1"/>
              </p:cNvSpPr>
              <p:nvPr/>
            </p:nvSpPr>
            <p:spPr bwMode="auto">
              <a:xfrm>
                <a:off x="3000" y="1838"/>
                <a:ext cx="28" cy="32"/>
              </a:xfrm>
              <a:custGeom>
                <a:avLst/>
                <a:gdLst>
                  <a:gd name="T0" fmla="*/ 28 w 28"/>
                  <a:gd name="T1" fmla="*/ 16 h 32"/>
                  <a:gd name="T2" fmla="*/ 0 w 28"/>
                  <a:gd name="T3" fmla="*/ 32 h 32"/>
                  <a:gd name="T4" fmla="*/ 11 w 28"/>
                  <a:gd name="T5" fmla="*/ 0 h 32"/>
                  <a:gd name="T6" fmla="*/ 28 w 28"/>
                  <a:gd name="T7" fmla="*/ 16 h 32"/>
                </a:gdLst>
                <a:ahLst/>
                <a:cxnLst>
                  <a:cxn ang="0">
                    <a:pos x="T0" y="T1"/>
                  </a:cxn>
                  <a:cxn ang="0">
                    <a:pos x="T2" y="T3"/>
                  </a:cxn>
                  <a:cxn ang="0">
                    <a:pos x="T4" y="T5"/>
                  </a:cxn>
                  <a:cxn ang="0">
                    <a:pos x="T6" y="T7"/>
                  </a:cxn>
                </a:cxnLst>
                <a:rect l="0" t="0" r="r" b="b"/>
                <a:pathLst>
                  <a:path w="28" h="32">
                    <a:moveTo>
                      <a:pt x="28" y="16"/>
                    </a:moveTo>
                    <a:lnTo>
                      <a:pt x="0" y="32"/>
                    </a:lnTo>
                    <a:lnTo>
                      <a:pt x="11" y="0"/>
                    </a:lnTo>
                    <a:lnTo>
                      <a:pt x="28"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2" name="Line 2644"/>
              <p:cNvSpPr>
                <a:spLocks noChangeAspect="1" noChangeShapeType="1"/>
              </p:cNvSpPr>
              <p:nvPr/>
            </p:nvSpPr>
            <p:spPr bwMode="auto">
              <a:xfrm flipH="1">
                <a:off x="2983" y="1758"/>
                <a:ext cx="23"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3" name="Freeform 2645"/>
              <p:cNvSpPr>
                <a:spLocks noChangeAspect="1"/>
              </p:cNvSpPr>
              <p:nvPr/>
            </p:nvSpPr>
            <p:spPr bwMode="auto">
              <a:xfrm>
                <a:off x="2983" y="1742"/>
                <a:ext cx="34" cy="27"/>
              </a:xfrm>
              <a:custGeom>
                <a:avLst/>
                <a:gdLst>
                  <a:gd name="T0" fmla="*/ 34 w 34"/>
                  <a:gd name="T1" fmla="*/ 27 h 27"/>
                  <a:gd name="T2" fmla="*/ 0 w 34"/>
                  <a:gd name="T3" fmla="*/ 27 h 27"/>
                  <a:gd name="T4" fmla="*/ 23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27"/>
                    </a:lnTo>
                    <a:lnTo>
                      <a:pt x="23" y="0"/>
                    </a:lnTo>
                    <a:lnTo>
                      <a:pt x="34"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4" name="Freeform 2646"/>
              <p:cNvSpPr>
                <a:spLocks noChangeAspect="1"/>
              </p:cNvSpPr>
              <p:nvPr/>
            </p:nvSpPr>
            <p:spPr bwMode="auto">
              <a:xfrm>
                <a:off x="2983" y="1742"/>
                <a:ext cx="34" cy="27"/>
              </a:xfrm>
              <a:custGeom>
                <a:avLst/>
                <a:gdLst>
                  <a:gd name="T0" fmla="*/ 34 w 34"/>
                  <a:gd name="T1" fmla="*/ 27 h 27"/>
                  <a:gd name="T2" fmla="*/ 0 w 34"/>
                  <a:gd name="T3" fmla="*/ 27 h 27"/>
                  <a:gd name="T4" fmla="*/ 23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27"/>
                    </a:lnTo>
                    <a:lnTo>
                      <a:pt x="23" y="0"/>
                    </a:lnTo>
                    <a:lnTo>
                      <a:pt x="34"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5" name="Line 2647"/>
              <p:cNvSpPr>
                <a:spLocks noChangeAspect="1" noChangeShapeType="1"/>
              </p:cNvSpPr>
              <p:nvPr/>
            </p:nvSpPr>
            <p:spPr bwMode="auto">
              <a:xfrm flipH="1">
                <a:off x="2972" y="1657"/>
                <a:ext cx="34"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Freeform 2648"/>
              <p:cNvSpPr>
                <a:spLocks noChangeAspect="1"/>
              </p:cNvSpPr>
              <p:nvPr/>
            </p:nvSpPr>
            <p:spPr bwMode="auto">
              <a:xfrm>
                <a:off x="2972" y="1647"/>
                <a:ext cx="34" cy="21"/>
              </a:xfrm>
              <a:custGeom>
                <a:avLst/>
                <a:gdLst>
                  <a:gd name="T0" fmla="*/ 34 w 34"/>
                  <a:gd name="T1" fmla="*/ 21 h 21"/>
                  <a:gd name="T2" fmla="*/ 0 w 34"/>
                  <a:gd name="T3" fmla="*/ 21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8"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17" name="Freeform 2649"/>
              <p:cNvSpPr>
                <a:spLocks noChangeAspect="1"/>
              </p:cNvSpPr>
              <p:nvPr/>
            </p:nvSpPr>
            <p:spPr bwMode="auto">
              <a:xfrm>
                <a:off x="2972" y="1647"/>
                <a:ext cx="34" cy="21"/>
              </a:xfrm>
              <a:custGeom>
                <a:avLst/>
                <a:gdLst>
                  <a:gd name="T0" fmla="*/ 34 w 34"/>
                  <a:gd name="T1" fmla="*/ 21 h 21"/>
                  <a:gd name="T2" fmla="*/ 0 w 34"/>
                  <a:gd name="T3" fmla="*/ 21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8"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8" name="Line 2650"/>
              <p:cNvSpPr>
                <a:spLocks noChangeAspect="1" noChangeShapeType="1"/>
              </p:cNvSpPr>
              <p:nvPr/>
            </p:nvSpPr>
            <p:spPr bwMode="auto">
              <a:xfrm flipH="1">
                <a:off x="2966" y="1556"/>
                <a:ext cx="4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Freeform 2651"/>
              <p:cNvSpPr>
                <a:spLocks noChangeAspect="1"/>
              </p:cNvSpPr>
              <p:nvPr/>
            </p:nvSpPr>
            <p:spPr bwMode="auto">
              <a:xfrm>
                <a:off x="296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0" name="Freeform 2652"/>
              <p:cNvSpPr>
                <a:spLocks noChangeAspect="1"/>
              </p:cNvSpPr>
              <p:nvPr/>
            </p:nvSpPr>
            <p:spPr bwMode="auto">
              <a:xfrm>
                <a:off x="296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1" name="Line 2653"/>
              <p:cNvSpPr>
                <a:spLocks noChangeAspect="1" noChangeShapeType="1"/>
              </p:cNvSpPr>
              <p:nvPr/>
            </p:nvSpPr>
            <p:spPr bwMode="auto">
              <a:xfrm flipH="1" flipV="1">
                <a:off x="2972" y="1445"/>
                <a:ext cx="34"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Freeform 2654"/>
              <p:cNvSpPr>
                <a:spLocks noChangeAspect="1"/>
              </p:cNvSpPr>
              <p:nvPr/>
            </p:nvSpPr>
            <p:spPr bwMode="auto">
              <a:xfrm>
                <a:off x="2972" y="1445"/>
                <a:ext cx="34" cy="21"/>
              </a:xfrm>
              <a:custGeom>
                <a:avLst/>
                <a:gdLst>
                  <a:gd name="T0" fmla="*/ 28 w 34"/>
                  <a:gd name="T1" fmla="*/ 21 h 21"/>
                  <a:gd name="T2" fmla="*/ 0 w 34"/>
                  <a:gd name="T3" fmla="*/ 0 h 21"/>
                  <a:gd name="T4" fmla="*/ 34 w 34"/>
                  <a:gd name="T5" fmla="*/ 0 h 21"/>
                  <a:gd name="T6" fmla="*/ 28 w 34"/>
                  <a:gd name="T7" fmla="*/ 21 h 21"/>
                </a:gdLst>
                <a:ahLst/>
                <a:cxnLst>
                  <a:cxn ang="0">
                    <a:pos x="T0" y="T1"/>
                  </a:cxn>
                  <a:cxn ang="0">
                    <a:pos x="T2" y="T3"/>
                  </a:cxn>
                  <a:cxn ang="0">
                    <a:pos x="T4" y="T5"/>
                  </a:cxn>
                  <a:cxn ang="0">
                    <a:pos x="T6" y="T7"/>
                  </a:cxn>
                </a:cxnLst>
                <a:rect l="0" t="0" r="r" b="b"/>
                <a:pathLst>
                  <a:path w="34" h="21">
                    <a:moveTo>
                      <a:pt x="28" y="21"/>
                    </a:moveTo>
                    <a:lnTo>
                      <a:pt x="0" y="0"/>
                    </a:lnTo>
                    <a:lnTo>
                      <a:pt x="34"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3" name="Freeform 2655"/>
              <p:cNvSpPr>
                <a:spLocks noChangeAspect="1"/>
              </p:cNvSpPr>
              <p:nvPr/>
            </p:nvSpPr>
            <p:spPr bwMode="auto">
              <a:xfrm>
                <a:off x="2972" y="1445"/>
                <a:ext cx="34" cy="21"/>
              </a:xfrm>
              <a:custGeom>
                <a:avLst/>
                <a:gdLst>
                  <a:gd name="T0" fmla="*/ 28 w 34"/>
                  <a:gd name="T1" fmla="*/ 21 h 21"/>
                  <a:gd name="T2" fmla="*/ 0 w 34"/>
                  <a:gd name="T3" fmla="*/ 0 h 21"/>
                  <a:gd name="T4" fmla="*/ 34 w 34"/>
                  <a:gd name="T5" fmla="*/ 0 h 21"/>
                  <a:gd name="T6" fmla="*/ 28 w 34"/>
                  <a:gd name="T7" fmla="*/ 21 h 21"/>
                </a:gdLst>
                <a:ahLst/>
                <a:cxnLst>
                  <a:cxn ang="0">
                    <a:pos x="T0" y="T1"/>
                  </a:cxn>
                  <a:cxn ang="0">
                    <a:pos x="T2" y="T3"/>
                  </a:cxn>
                  <a:cxn ang="0">
                    <a:pos x="T4" y="T5"/>
                  </a:cxn>
                  <a:cxn ang="0">
                    <a:pos x="T6" y="T7"/>
                  </a:cxn>
                </a:cxnLst>
                <a:rect l="0" t="0" r="r" b="b"/>
                <a:pathLst>
                  <a:path w="34" h="21">
                    <a:moveTo>
                      <a:pt x="28" y="21"/>
                    </a:moveTo>
                    <a:lnTo>
                      <a:pt x="0" y="0"/>
                    </a:lnTo>
                    <a:lnTo>
                      <a:pt x="34"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4" name="Line 2656"/>
              <p:cNvSpPr>
                <a:spLocks noChangeAspect="1" noChangeShapeType="1"/>
              </p:cNvSpPr>
              <p:nvPr/>
            </p:nvSpPr>
            <p:spPr bwMode="auto">
              <a:xfrm flipH="1" flipV="1">
                <a:off x="2983" y="1344"/>
                <a:ext cx="23"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5" name="Freeform 2657"/>
              <p:cNvSpPr>
                <a:spLocks noChangeAspect="1"/>
              </p:cNvSpPr>
              <p:nvPr/>
            </p:nvSpPr>
            <p:spPr bwMode="auto">
              <a:xfrm>
                <a:off x="2983" y="1344"/>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6" name="Freeform 2658"/>
              <p:cNvSpPr>
                <a:spLocks noChangeAspect="1"/>
              </p:cNvSpPr>
              <p:nvPr/>
            </p:nvSpPr>
            <p:spPr bwMode="auto">
              <a:xfrm>
                <a:off x="2983" y="1344"/>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7" name="Line 2659"/>
              <p:cNvSpPr>
                <a:spLocks noChangeAspect="1" noChangeShapeType="1"/>
              </p:cNvSpPr>
              <p:nvPr/>
            </p:nvSpPr>
            <p:spPr bwMode="auto">
              <a:xfrm flipH="1" flipV="1">
                <a:off x="3000" y="1243"/>
                <a:ext cx="6"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8" name="Freeform 2660"/>
              <p:cNvSpPr>
                <a:spLocks noChangeAspect="1"/>
              </p:cNvSpPr>
              <p:nvPr/>
            </p:nvSpPr>
            <p:spPr bwMode="auto">
              <a:xfrm>
                <a:off x="3000" y="1243"/>
                <a:ext cx="28" cy="31"/>
              </a:xfrm>
              <a:custGeom>
                <a:avLst/>
                <a:gdLst>
                  <a:gd name="T0" fmla="*/ 11 w 28"/>
                  <a:gd name="T1" fmla="*/ 31 h 31"/>
                  <a:gd name="T2" fmla="*/ 0 w 28"/>
                  <a:gd name="T3" fmla="*/ 0 h 31"/>
                  <a:gd name="T4" fmla="*/ 28 w 28"/>
                  <a:gd name="T5" fmla="*/ 15 h 31"/>
                  <a:gd name="T6" fmla="*/ 11 w 28"/>
                  <a:gd name="T7" fmla="*/ 31 h 31"/>
                </a:gdLst>
                <a:ahLst/>
                <a:cxnLst>
                  <a:cxn ang="0">
                    <a:pos x="T0" y="T1"/>
                  </a:cxn>
                  <a:cxn ang="0">
                    <a:pos x="T2" y="T3"/>
                  </a:cxn>
                  <a:cxn ang="0">
                    <a:pos x="T4" y="T5"/>
                  </a:cxn>
                  <a:cxn ang="0">
                    <a:pos x="T6" y="T7"/>
                  </a:cxn>
                </a:cxnLst>
                <a:rect l="0" t="0" r="r" b="b"/>
                <a:pathLst>
                  <a:path w="28" h="31">
                    <a:moveTo>
                      <a:pt x="11" y="31"/>
                    </a:moveTo>
                    <a:lnTo>
                      <a:pt x="0" y="0"/>
                    </a:lnTo>
                    <a:lnTo>
                      <a:pt x="28" y="15"/>
                    </a:lnTo>
                    <a:lnTo>
                      <a:pt x="11" y="3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29" name="Freeform 2661"/>
              <p:cNvSpPr>
                <a:spLocks noChangeAspect="1"/>
              </p:cNvSpPr>
              <p:nvPr/>
            </p:nvSpPr>
            <p:spPr bwMode="auto">
              <a:xfrm>
                <a:off x="3000" y="1243"/>
                <a:ext cx="28" cy="31"/>
              </a:xfrm>
              <a:custGeom>
                <a:avLst/>
                <a:gdLst>
                  <a:gd name="T0" fmla="*/ 11 w 28"/>
                  <a:gd name="T1" fmla="*/ 31 h 31"/>
                  <a:gd name="T2" fmla="*/ 0 w 28"/>
                  <a:gd name="T3" fmla="*/ 0 h 31"/>
                  <a:gd name="T4" fmla="*/ 28 w 28"/>
                  <a:gd name="T5" fmla="*/ 15 h 31"/>
                  <a:gd name="T6" fmla="*/ 11 w 28"/>
                  <a:gd name="T7" fmla="*/ 31 h 31"/>
                </a:gdLst>
                <a:ahLst/>
                <a:cxnLst>
                  <a:cxn ang="0">
                    <a:pos x="T0" y="T1"/>
                  </a:cxn>
                  <a:cxn ang="0">
                    <a:pos x="T2" y="T3"/>
                  </a:cxn>
                  <a:cxn ang="0">
                    <a:pos x="T4" y="T5"/>
                  </a:cxn>
                  <a:cxn ang="0">
                    <a:pos x="T6" y="T7"/>
                  </a:cxn>
                </a:cxnLst>
                <a:rect l="0" t="0" r="r" b="b"/>
                <a:pathLst>
                  <a:path w="28" h="31">
                    <a:moveTo>
                      <a:pt x="11" y="31"/>
                    </a:moveTo>
                    <a:lnTo>
                      <a:pt x="0" y="0"/>
                    </a:lnTo>
                    <a:lnTo>
                      <a:pt x="28" y="15"/>
                    </a:lnTo>
                    <a:lnTo>
                      <a:pt x="11" y="3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0" name="Line 2662"/>
              <p:cNvSpPr>
                <a:spLocks noChangeAspect="1" noChangeShapeType="1"/>
              </p:cNvSpPr>
              <p:nvPr/>
            </p:nvSpPr>
            <p:spPr bwMode="auto">
              <a:xfrm>
                <a:off x="3006" y="1147"/>
                <a:ext cx="5"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Freeform 2663"/>
              <p:cNvSpPr>
                <a:spLocks noChangeAspect="1"/>
              </p:cNvSpPr>
              <p:nvPr/>
            </p:nvSpPr>
            <p:spPr bwMode="auto">
              <a:xfrm>
                <a:off x="2977" y="1126"/>
                <a:ext cx="34" cy="26"/>
              </a:xfrm>
              <a:custGeom>
                <a:avLst/>
                <a:gdLst>
                  <a:gd name="T0" fmla="*/ 12 w 34"/>
                  <a:gd name="T1" fmla="*/ 0 h 26"/>
                  <a:gd name="T2" fmla="*/ 34 w 34"/>
                  <a:gd name="T3" fmla="*/ 26 h 26"/>
                  <a:gd name="T4" fmla="*/ 0 w 34"/>
                  <a:gd name="T5" fmla="*/ 21 h 26"/>
                  <a:gd name="T6" fmla="*/ 12 w 34"/>
                  <a:gd name="T7" fmla="*/ 0 h 26"/>
                </a:gdLst>
                <a:ahLst/>
                <a:cxnLst>
                  <a:cxn ang="0">
                    <a:pos x="T0" y="T1"/>
                  </a:cxn>
                  <a:cxn ang="0">
                    <a:pos x="T2" y="T3"/>
                  </a:cxn>
                  <a:cxn ang="0">
                    <a:pos x="T4" y="T5"/>
                  </a:cxn>
                  <a:cxn ang="0">
                    <a:pos x="T6" y="T7"/>
                  </a:cxn>
                </a:cxnLst>
                <a:rect l="0" t="0" r="r" b="b"/>
                <a:pathLst>
                  <a:path w="34" h="26">
                    <a:moveTo>
                      <a:pt x="12" y="0"/>
                    </a:moveTo>
                    <a:lnTo>
                      <a:pt x="34" y="26"/>
                    </a:lnTo>
                    <a:lnTo>
                      <a:pt x="0" y="21"/>
                    </a:lnTo>
                    <a:lnTo>
                      <a:pt x="12"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2" name="Freeform 2664"/>
              <p:cNvSpPr>
                <a:spLocks noChangeAspect="1"/>
              </p:cNvSpPr>
              <p:nvPr/>
            </p:nvSpPr>
            <p:spPr bwMode="auto">
              <a:xfrm>
                <a:off x="2977" y="1126"/>
                <a:ext cx="34" cy="26"/>
              </a:xfrm>
              <a:custGeom>
                <a:avLst/>
                <a:gdLst>
                  <a:gd name="T0" fmla="*/ 12 w 34"/>
                  <a:gd name="T1" fmla="*/ 0 h 26"/>
                  <a:gd name="T2" fmla="*/ 34 w 34"/>
                  <a:gd name="T3" fmla="*/ 26 h 26"/>
                  <a:gd name="T4" fmla="*/ 0 w 34"/>
                  <a:gd name="T5" fmla="*/ 21 h 26"/>
                  <a:gd name="T6" fmla="*/ 12 w 34"/>
                  <a:gd name="T7" fmla="*/ 0 h 26"/>
                </a:gdLst>
                <a:ahLst/>
                <a:cxnLst>
                  <a:cxn ang="0">
                    <a:pos x="T0" y="T1"/>
                  </a:cxn>
                  <a:cxn ang="0">
                    <a:pos x="T2" y="T3"/>
                  </a:cxn>
                  <a:cxn ang="0">
                    <a:pos x="T4" y="T5"/>
                  </a:cxn>
                  <a:cxn ang="0">
                    <a:pos x="T6" y="T7"/>
                  </a:cxn>
                </a:cxnLst>
                <a:rect l="0" t="0" r="r" b="b"/>
                <a:pathLst>
                  <a:path w="34" h="26">
                    <a:moveTo>
                      <a:pt x="12" y="0"/>
                    </a:moveTo>
                    <a:lnTo>
                      <a:pt x="34" y="26"/>
                    </a:lnTo>
                    <a:lnTo>
                      <a:pt x="0" y="21"/>
                    </a:lnTo>
                    <a:lnTo>
                      <a:pt x="12"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 name="Line 2665"/>
              <p:cNvSpPr>
                <a:spLocks noChangeAspect="1" noChangeShapeType="1"/>
              </p:cNvSpPr>
              <p:nvPr/>
            </p:nvSpPr>
            <p:spPr bwMode="auto">
              <a:xfrm>
                <a:off x="3006" y="1046"/>
                <a:ext cx="11"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Freeform 2666"/>
              <p:cNvSpPr>
                <a:spLocks noChangeAspect="1"/>
              </p:cNvSpPr>
              <p:nvPr/>
            </p:nvSpPr>
            <p:spPr bwMode="auto">
              <a:xfrm>
                <a:off x="2989" y="1035"/>
                <a:ext cx="28" cy="32"/>
              </a:xfrm>
              <a:custGeom>
                <a:avLst/>
                <a:gdLst>
                  <a:gd name="T0" fmla="*/ 22 w 28"/>
                  <a:gd name="T1" fmla="*/ 0 h 32"/>
                  <a:gd name="T2" fmla="*/ 28 w 28"/>
                  <a:gd name="T3" fmla="*/ 32 h 32"/>
                  <a:gd name="T4" fmla="*/ 0 w 28"/>
                  <a:gd name="T5" fmla="*/ 11 h 32"/>
                  <a:gd name="T6" fmla="*/ 22 w 28"/>
                  <a:gd name="T7" fmla="*/ 0 h 32"/>
                </a:gdLst>
                <a:ahLst/>
                <a:cxnLst>
                  <a:cxn ang="0">
                    <a:pos x="T0" y="T1"/>
                  </a:cxn>
                  <a:cxn ang="0">
                    <a:pos x="T2" y="T3"/>
                  </a:cxn>
                  <a:cxn ang="0">
                    <a:pos x="T4" y="T5"/>
                  </a:cxn>
                  <a:cxn ang="0">
                    <a:pos x="T6" y="T7"/>
                  </a:cxn>
                </a:cxnLst>
                <a:rect l="0" t="0" r="r" b="b"/>
                <a:pathLst>
                  <a:path w="28" h="32">
                    <a:moveTo>
                      <a:pt x="22" y="0"/>
                    </a:moveTo>
                    <a:lnTo>
                      <a:pt x="28" y="32"/>
                    </a:lnTo>
                    <a:lnTo>
                      <a:pt x="0" y="11"/>
                    </a:lnTo>
                    <a:lnTo>
                      <a:pt x="22"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35" name="Freeform 2667"/>
              <p:cNvSpPr>
                <a:spLocks noChangeAspect="1"/>
              </p:cNvSpPr>
              <p:nvPr/>
            </p:nvSpPr>
            <p:spPr bwMode="auto">
              <a:xfrm>
                <a:off x="2989" y="1035"/>
                <a:ext cx="28" cy="32"/>
              </a:xfrm>
              <a:custGeom>
                <a:avLst/>
                <a:gdLst>
                  <a:gd name="T0" fmla="*/ 22 w 28"/>
                  <a:gd name="T1" fmla="*/ 0 h 32"/>
                  <a:gd name="T2" fmla="*/ 28 w 28"/>
                  <a:gd name="T3" fmla="*/ 32 h 32"/>
                  <a:gd name="T4" fmla="*/ 0 w 28"/>
                  <a:gd name="T5" fmla="*/ 11 h 32"/>
                  <a:gd name="T6" fmla="*/ 22 w 28"/>
                  <a:gd name="T7" fmla="*/ 0 h 32"/>
                </a:gdLst>
                <a:ahLst/>
                <a:cxnLst>
                  <a:cxn ang="0">
                    <a:pos x="T0" y="T1"/>
                  </a:cxn>
                  <a:cxn ang="0">
                    <a:pos x="T2" y="T3"/>
                  </a:cxn>
                  <a:cxn ang="0">
                    <a:pos x="T4" y="T5"/>
                  </a:cxn>
                  <a:cxn ang="0">
                    <a:pos x="T6" y="T7"/>
                  </a:cxn>
                </a:cxnLst>
                <a:rect l="0" t="0" r="r" b="b"/>
                <a:pathLst>
                  <a:path w="28" h="32">
                    <a:moveTo>
                      <a:pt x="22" y="0"/>
                    </a:moveTo>
                    <a:lnTo>
                      <a:pt x="28" y="32"/>
                    </a:lnTo>
                    <a:lnTo>
                      <a:pt x="0" y="11"/>
                    </a:lnTo>
                    <a:lnTo>
                      <a:pt x="22"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6" name="Line 2668"/>
              <p:cNvSpPr>
                <a:spLocks noChangeAspect="1" noChangeShapeType="1"/>
              </p:cNvSpPr>
              <p:nvPr/>
            </p:nvSpPr>
            <p:spPr bwMode="auto">
              <a:xfrm>
                <a:off x="3006"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7" name="Line 2669"/>
              <p:cNvSpPr>
                <a:spLocks noChangeAspect="1" noChangeShapeType="1"/>
              </p:cNvSpPr>
              <p:nvPr/>
            </p:nvSpPr>
            <p:spPr bwMode="auto">
              <a:xfrm>
                <a:off x="3006"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2670"/>
              <p:cNvSpPr>
                <a:spLocks noChangeAspect="1" noChangeShapeType="1"/>
              </p:cNvSpPr>
              <p:nvPr/>
            </p:nvSpPr>
            <p:spPr bwMode="auto">
              <a:xfrm>
                <a:off x="3006" y="84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9" name="Line 2671"/>
              <p:cNvSpPr>
                <a:spLocks noChangeAspect="1" noChangeShapeType="1"/>
              </p:cNvSpPr>
              <p:nvPr/>
            </p:nvSpPr>
            <p:spPr bwMode="auto">
              <a:xfrm>
                <a:off x="3006" y="84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0" name="Line 2672"/>
              <p:cNvSpPr>
                <a:spLocks noChangeAspect="1" noChangeShapeType="1"/>
              </p:cNvSpPr>
              <p:nvPr/>
            </p:nvSpPr>
            <p:spPr bwMode="auto">
              <a:xfrm flipV="1">
                <a:off x="3108" y="2136"/>
                <a:ext cx="11"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1" name="Freeform 2673"/>
              <p:cNvSpPr>
                <a:spLocks noChangeAspect="1"/>
              </p:cNvSpPr>
              <p:nvPr/>
            </p:nvSpPr>
            <p:spPr bwMode="auto">
              <a:xfrm>
                <a:off x="3096" y="2136"/>
                <a:ext cx="23" cy="37"/>
              </a:xfrm>
              <a:custGeom>
                <a:avLst/>
                <a:gdLst>
                  <a:gd name="T0" fmla="*/ 0 w 23"/>
                  <a:gd name="T1" fmla="*/ 26 h 37"/>
                  <a:gd name="T2" fmla="*/ 23 w 23"/>
                  <a:gd name="T3" fmla="*/ 0 h 37"/>
                  <a:gd name="T4" fmla="*/ 23 w 23"/>
                  <a:gd name="T5" fmla="*/ 37 h 37"/>
                  <a:gd name="T6" fmla="*/ 0 w 23"/>
                  <a:gd name="T7" fmla="*/ 26 h 37"/>
                </a:gdLst>
                <a:ahLst/>
                <a:cxnLst>
                  <a:cxn ang="0">
                    <a:pos x="T0" y="T1"/>
                  </a:cxn>
                  <a:cxn ang="0">
                    <a:pos x="T2" y="T3"/>
                  </a:cxn>
                  <a:cxn ang="0">
                    <a:pos x="T4" y="T5"/>
                  </a:cxn>
                  <a:cxn ang="0">
                    <a:pos x="T6" y="T7"/>
                  </a:cxn>
                </a:cxnLst>
                <a:rect l="0" t="0" r="r" b="b"/>
                <a:pathLst>
                  <a:path w="23" h="37">
                    <a:moveTo>
                      <a:pt x="0" y="26"/>
                    </a:moveTo>
                    <a:lnTo>
                      <a:pt x="23" y="0"/>
                    </a:lnTo>
                    <a:lnTo>
                      <a:pt x="23" y="37"/>
                    </a:lnTo>
                    <a:lnTo>
                      <a:pt x="0"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2" name="Freeform 2674"/>
              <p:cNvSpPr>
                <a:spLocks noChangeAspect="1"/>
              </p:cNvSpPr>
              <p:nvPr/>
            </p:nvSpPr>
            <p:spPr bwMode="auto">
              <a:xfrm>
                <a:off x="3096" y="2136"/>
                <a:ext cx="23" cy="37"/>
              </a:xfrm>
              <a:custGeom>
                <a:avLst/>
                <a:gdLst>
                  <a:gd name="T0" fmla="*/ 0 w 23"/>
                  <a:gd name="T1" fmla="*/ 26 h 37"/>
                  <a:gd name="T2" fmla="*/ 23 w 23"/>
                  <a:gd name="T3" fmla="*/ 0 h 37"/>
                  <a:gd name="T4" fmla="*/ 23 w 23"/>
                  <a:gd name="T5" fmla="*/ 37 h 37"/>
                  <a:gd name="T6" fmla="*/ 0 w 23"/>
                  <a:gd name="T7" fmla="*/ 26 h 37"/>
                </a:gdLst>
                <a:ahLst/>
                <a:cxnLst>
                  <a:cxn ang="0">
                    <a:pos x="T0" y="T1"/>
                  </a:cxn>
                  <a:cxn ang="0">
                    <a:pos x="T2" y="T3"/>
                  </a:cxn>
                  <a:cxn ang="0">
                    <a:pos x="T4" y="T5"/>
                  </a:cxn>
                  <a:cxn ang="0">
                    <a:pos x="T6" y="T7"/>
                  </a:cxn>
                </a:cxnLst>
                <a:rect l="0" t="0" r="r" b="b"/>
                <a:pathLst>
                  <a:path w="23" h="37">
                    <a:moveTo>
                      <a:pt x="0" y="26"/>
                    </a:moveTo>
                    <a:lnTo>
                      <a:pt x="23" y="0"/>
                    </a:lnTo>
                    <a:lnTo>
                      <a:pt x="23" y="37"/>
                    </a:lnTo>
                    <a:lnTo>
                      <a:pt x="0"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3" name="Line 2675"/>
              <p:cNvSpPr>
                <a:spLocks noChangeAspect="1" noChangeShapeType="1"/>
              </p:cNvSpPr>
              <p:nvPr/>
            </p:nvSpPr>
            <p:spPr bwMode="auto">
              <a:xfrm flipV="1">
                <a:off x="3108" y="2056"/>
                <a:ext cx="5"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Freeform 2676"/>
              <p:cNvSpPr>
                <a:spLocks noChangeAspect="1"/>
              </p:cNvSpPr>
              <p:nvPr/>
            </p:nvSpPr>
            <p:spPr bwMode="auto">
              <a:xfrm>
                <a:off x="3085" y="2056"/>
                <a:ext cx="28" cy="32"/>
              </a:xfrm>
              <a:custGeom>
                <a:avLst/>
                <a:gdLst>
                  <a:gd name="T0" fmla="*/ 0 w 28"/>
                  <a:gd name="T1" fmla="*/ 16 h 32"/>
                  <a:gd name="T2" fmla="*/ 28 w 28"/>
                  <a:gd name="T3" fmla="*/ 0 h 32"/>
                  <a:gd name="T4" fmla="*/ 23 w 28"/>
                  <a:gd name="T5" fmla="*/ 32 h 32"/>
                  <a:gd name="T6" fmla="*/ 0 w 28"/>
                  <a:gd name="T7" fmla="*/ 16 h 32"/>
                </a:gdLst>
                <a:ahLst/>
                <a:cxnLst>
                  <a:cxn ang="0">
                    <a:pos x="T0" y="T1"/>
                  </a:cxn>
                  <a:cxn ang="0">
                    <a:pos x="T2" y="T3"/>
                  </a:cxn>
                  <a:cxn ang="0">
                    <a:pos x="T4" y="T5"/>
                  </a:cxn>
                  <a:cxn ang="0">
                    <a:pos x="T6" y="T7"/>
                  </a:cxn>
                </a:cxnLst>
                <a:rect l="0" t="0" r="r" b="b"/>
                <a:pathLst>
                  <a:path w="28" h="32">
                    <a:moveTo>
                      <a:pt x="0" y="16"/>
                    </a:moveTo>
                    <a:lnTo>
                      <a:pt x="28" y="0"/>
                    </a:lnTo>
                    <a:lnTo>
                      <a:pt x="23" y="32"/>
                    </a:lnTo>
                    <a:lnTo>
                      <a:pt x="0"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5" name="Freeform 2677"/>
              <p:cNvSpPr>
                <a:spLocks noChangeAspect="1"/>
              </p:cNvSpPr>
              <p:nvPr/>
            </p:nvSpPr>
            <p:spPr bwMode="auto">
              <a:xfrm>
                <a:off x="3085" y="2056"/>
                <a:ext cx="28" cy="32"/>
              </a:xfrm>
              <a:custGeom>
                <a:avLst/>
                <a:gdLst>
                  <a:gd name="T0" fmla="*/ 0 w 28"/>
                  <a:gd name="T1" fmla="*/ 16 h 32"/>
                  <a:gd name="T2" fmla="*/ 28 w 28"/>
                  <a:gd name="T3" fmla="*/ 0 h 32"/>
                  <a:gd name="T4" fmla="*/ 23 w 28"/>
                  <a:gd name="T5" fmla="*/ 32 h 32"/>
                  <a:gd name="T6" fmla="*/ 0 w 28"/>
                  <a:gd name="T7" fmla="*/ 16 h 32"/>
                </a:gdLst>
                <a:ahLst/>
                <a:cxnLst>
                  <a:cxn ang="0">
                    <a:pos x="T0" y="T1"/>
                  </a:cxn>
                  <a:cxn ang="0">
                    <a:pos x="T2" y="T3"/>
                  </a:cxn>
                  <a:cxn ang="0">
                    <a:pos x="T4" y="T5"/>
                  </a:cxn>
                  <a:cxn ang="0">
                    <a:pos x="T6" y="T7"/>
                  </a:cxn>
                </a:cxnLst>
                <a:rect l="0" t="0" r="r" b="b"/>
                <a:pathLst>
                  <a:path w="28" h="32">
                    <a:moveTo>
                      <a:pt x="0" y="16"/>
                    </a:moveTo>
                    <a:lnTo>
                      <a:pt x="28" y="0"/>
                    </a:lnTo>
                    <a:lnTo>
                      <a:pt x="23" y="32"/>
                    </a:lnTo>
                    <a:lnTo>
                      <a:pt x="0"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6" name="Line 2678"/>
              <p:cNvSpPr>
                <a:spLocks noChangeAspect="1" noChangeShapeType="1"/>
              </p:cNvSpPr>
              <p:nvPr/>
            </p:nvSpPr>
            <p:spPr bwMode="auto">
              <a:xfrm>
                <a:off x="3108"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Freeform 2679"/>
              <p:cNvSpPr>
                <a:spLocks noChangeAspect="1"/>
              </p:cNvSpPr>
              <p:nvPr/>
            </p:nvSpPr>
            <p:spPr bwMode="auto">
              <a:xfrm>
                <a:off x="3096" y="1934"/>
                <a:ext cx="23" cy="32"/>
              </a:xfrm>
              <a:custGeom>
                <a:avLst/>
                <a:gdLst>
                  <a:gd name="T0" fmla="*/ 23 w 23"/>
                  <a:gd name="T1" fmla="*/ 5 h 32"/>
                  <a:gd name="T2" fmla="*/ 12 w 23"/>
                  <a:gd name="T3" fmla="*/ 32 h 32"/>
                  <a:gd name="T4" fmla="*/ 0 w 23"/>
                  <a:gd name="T5" fmla="*/ 0 h 32"/>
                  <a:gd name="T6" fmla="*/ 23 w 23"/>
                  <a:gd name="T7" fmla="*/ 5 h 32"/>
                </a:gdLst>
                <a:ahLst/>
                <a:cxnLst>
                  <a:cxn ang="0">
                    <a:pos x="T0" y="T1"/>
                  </a:cxn>
                  <a:cxn ang="0">
                    <a:pos x="T2" y="T3"/>
                  </a:cxn>
                  <a:cxn ang="0">
                    <a:pos x="T4" y="T5"/>
                  </a:cxn>
                  <a:cxn ang="0">
                    <a:pos x="T6" y="T7"/>
                  </a:cxn>
                </a:cxnLst>
                <a:rect l="0" t="0" r="r" b="b"/>
                <a:pathLst>
                  <a:path w="23" h="32">
                    <a:moveTo>
                      <a:pt x="23" y="5"/>
                    </a:moveTo>
                    <a:lnTo>
                      <a:pt x="12" y="32"/>
                    </a:lnTo>
                    <a:lnTo>
                      <a:pt x="0" y="0"/>
                    </a:lnTo>
                    <a:lnTo>
                      <a:pt x="23"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8" name="Freeform 2680"/>
              <p:cNvSpPr>
                <a:spLocks noChangeAspect="1"/>
              </p:cNvSpPr>
              <p:nvPr/>
            </p:nvSpPr>
            <p:spPr bwMode="auto">
              <a:xfrm>
                <a:off x="3096" y="1934"/>
                <a:ext cx="23" cy="32"/>
              </a:xfrm>
              <a:custGeom>
                <a:avLst/>
                <a:gdLst>
                  <a:gd name="T0" fmla="*/ 23 w 23"/>
                  <a:gd name="T1" fmla="*/ 5 h 32"/>
                  <a:gd name="T2" fmla="*/ 12 w 23"/>
                  <a:gd name="T3" fmla="*/ 32 h 32"/>
                  <a:gd name="T4" fmla="*/ 0 w 23"/>
                  <a:gd name="T5" fmla="*/ 0 h 32"/>
                  <a:gd name="T6" fmla="*/ 23 w 23"/>
                  <a:gd name="T7" fmla="*/ 5 h 32"/>
                </a:gdLst>
                <a:ahLst/>
                <a:cxnLst>
                  <a:cxn ang="0">
                    <a:pos x="T0" y="T1"/>
                  </a:cxn>
                  <a:cxn ang="0">
                    <a:pos x="T2" y="T3"/>
                  </a:cxn>
                  <a:cxn ang="0">
                    <a:pos x="T4" y="T5"/>
                  </a:cxn>
                  <a:cxn ang="0">
                    <a:pos x="T6" y="T7"/>
                  </a:cxn>
                </a:cxnLst>
                <a:rect l="0" t="0" r="r" b="b"/>
                <a:pathLst>
                  <a:path w="23" h="32">
                    <a:moveTo>
                      <a:pt x="23" y="5"/>
                    </a:moveTo>
                    <a:lnTo>
                      <a:pt x="12" y="32"/>
                    </a:lnTo>
                    <a:lnTo>
                      <a:pt x="0" y="0"/>
                    </a:lnTo>
                    <a:lnTo>
                      <a:pt x="23"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9" name="Line 2681"/>
              <p:cNvSpPr>
                <a:spLocks noChangeAspect="1" noChangeShapeType="1"/>
              </p:cNvSpPr>
              <p:nvPr/>
            </p:nvSpPr>
            <p:spPr bwMode="auto">
              <a:xfrm flipH="1">
                <a:off x="3091" y="1859"/>
                <a:ext cx="1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Freeform 2682"/>
              <p:cNvSpPr>
                <a:spLocks noChangeAspect="1"/>
              </p:cNvSpPr>
              <p:nvPr/>
            </p:nvSpPr>
            <p:spPr bwMode="auto">
              <a:xfrm>
                <a:off x="3091" y="1843"/>
                <a:ext cx="34" cy="32"/>
              </a:xfrm>
              <a:custGeom>
                <a:avLst/>
                <a:gdLst>
                  <a:gd name="T0" fmla="*/ 34 w 34"/>
                  <a:gd name="T1" fmla="*/ 16 h 32"/>
                  <a:gd name="T2" fmla="*/ 0 w 34"/>
                  <a:gd name="T3" fmla="*/ 32 h 32"/>
                  <a:gd name="T4" fmla="*/ 17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7" y="0"/>
                    </a:lnTo>
                    <a:lnTo>
                      <a:pt x="34"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51" name="Freeform 2683"/>
              <p:cNvSpPr>
                <a:spLocks noChangeAspect="1"/>
              </p:cNvSpPr>
              <p:nvPr/>
            </p:nvSpPr>
            <p:spPr bwMode="auto">
              <a:xfrm>
                <a:off x="3091" y="1843"/>
                <a:ext cx="34" cy="32"/>
              </a:xfrm>
              <a:custGeom>
                <a:avLst/>
                <a:gdLst>
                  <a:gd name="T0" fmla="*/ 34 w 34"/>
                  <a:gd name="T1" fmla="*/ 16 h 32"/>
                  <a:gd name="T2" fmla="*/ 0 w 34"/>
                  <a:gd name="T3" fmla="*/ 32 h 32"/>
                  <a:gd name="T4" fmla="*/ 17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7" y="0"/>
                    </a:lnTo>
                    <a:lnTo>
                      <a:pt x="34"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2" name="Line 2684"/>
              <p:cNvSpPr>
                <a:spLocks noChangeAspect="1" noChangeShapeType="1"/>
              </p:cNvSpPr>
              <p:nvPr/>
            </p:nvSpPr>
            <p:spPr bwMode="auto">
              <a:xfrm flipH="1">
                <a:off x="3074" y="1758"/>
                <a:ext cx="34"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Freeform 2685"/>
              <p:cNvSpPr>
                <a:spLocks noChangeAspect="1"/>
              </p:cNvSpPr>
              <p:nvPr/>
            </p:nvSpPr>
            <p:spPr bwMode="auto">
              <a:xfrm>
                <a:off x="3074" y="1748"/>
                <a:ext cx="34" cy="26"/>
              </a:xfrm>
              <a:custGeom>
                <a:avLst/>
                <a:gdLst>
                  <a:gd name="T0" fmla="*/ 34 w 34"/>
                  <a:gd name="T1" fmla="*/ 21 h 26"/>
                  <a:gd name="T2" fmla="*/ 0 w 34"/>
                  <a:gd name="T3" fmla="*/ 26 h 26"/>
                  <a:gd name="T4" fmla="*/ 22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2"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54" name="Freeform 2686"/>
              <p:cNvSpPr>
                <a:spLocks noChangeAspect="1"/>
              </p:cNvSpPr>
              <p:nvPr/>
            </p:nvSpPr>
            <p:spPr bwMode="auto">
              <a:xfrm>
                <a:off x="3074" y="1748"/>
                <a:ext cx="34" cy="26"/>
              </a:xfrm>
              <a:custGeom>
                <a:avLst/>
                <a:gdLst>
                  <a:gd name="T0" fmla="*/ 34 w 34"/>
                  <a:gd name="T1" fmla="*/ 21 h 26"/>
                  <a:gd name="T2" fmla="*/ 0 w 34"/>
                  <a:gd name="T3" fmla="*/ 26 h 26"/>
                  <a:gd name="T4" fmla="*/ 22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2"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5" name="Line 2687"/>
              <p:cNvSpPr>
                <a:spLocks noChangeAspect="1" noChangeShapeType="1"/>
              </p:cNvSpPr>
              <p:nvPr/>
            </p:nvSpPr>
            <p:spPr bwMode="auto">
              <a:xfrm flipH="1">
                <a:off x="3062" y="1657"/>
                <a:ext cx="4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Freeform 2688"/>
              <p:cNvSpPr>
                <a:spLocks noChangeAspect="1"/>
              </p:cNvSpPr>
              <p:nvPr/>
            </p:nvSpPr>
            <p:spPr bwMode="auto">
              <a:xfrm>
                <a:off x="3062" y="1652"/>
                <a:ext cx="34" cy="21"/>
              </a:xfrm>
              <a:custGeom>
                <a:avLst/>
                <a:gdLst>
                  <a:gd name="T0" fmla="*/ 34 w 34"/>
                  <a:gd name="T1" fmla="*/ 21 h 21"/>
                  <a:gd name="T2" fmla="*/ 0 w 34"/>
                  <a:gd name="T3" fmla="*/ 16 h 21"/>
                  <a:gd name="T4" fmla="*/ 29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9"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57" name="Freeform 2689"/>
              <p:cNvSpPr>
                <a:spLocks noChangeAspect="1"/>
              </p:cNvSpPr>
              <p:nvPr/>
            </p:nvSpPr>
            <p:spPr bwMode="auto">
              <a:xfrm>
                <a:off x="3062" y="1652"/>
                <a:ext cx="34" cy="21"/>
              </a:xfrm>
              <a:custGeom>
                <a:avLst/>
                <a:gdLst>
                  <a:gd name="T0" fmla="*/ 34 w 34"/>
                  <a:gd name="T1" fmla="*/ 21 h 21"/>
                  <a:gd name="T2" fmla="*/ 0 w 34"/>
                  <a:gd name="T3" fmla="*/ 16 h 21"/>
                  <a:gd name="T4" fmla="*/ 29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9"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8" name="Line 2690"/>
              <p:cNvSpPr>
                <a:spLocks noChangeAspect="1" noChangeShapeType="1"/>
              </p:cNvSpPr>
              <p:nvPr/>
            </p:nvSpPr>
            <p:spPr bwMode="auto">
              <a:xfrm flipH="1">
                <a:off x="3057"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Freeform 2691"/>
              <p:cNvSpPr>
                <a:spLocks noChangeAspect="1"/>
              </p:cNvSpPr>
              <p:nvPr/>
            </p:nvSpPr>
            <p:spPr bwMode="auto">
              <a:xfrm>
                <a:off x="3057"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0" name="Freeform 2692"/>
              <p:cNvSpPr>
                <a:spLocks noChangeAspect="1"/>
              </p:cNvSpPr>
              <p:nvPr/>
            </p:nvSpPr>
            <p:spPr bwMode="auto">
              <a:xfrm>
                <a:off x="3057"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1" name="Line 2693"/>
              <p:cNvSpPr>
                <a:spLocks noChangeAspect="1" noChangeShapeType="1"/>
              </p:cNvSpPr>
              <p:nvPr/>
            </p:nvSpPr>
            <p:spPr bwMode="auto">
              <a:xfrm flipH="1" flipV="1">
                <a:off x="3062" y="1445"/>
                <a:ext cx="46"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Freeform 2694"/>
              <p:cNvSpPr>
                <a:spLocks noChangeAspect="1"/>
              </p:cNvSpPr>
              <p:nvPr/>
            </p:nvSpPr>
            <p:spPr bwMode="auto">
              <a:xfrm>
                <a:off x="3062" y="1439"/>
                <a:ext cx="34" cy="21"/>
              </a:xfrm>
              <a:custGeom>
                <a:avLst/>
                <a:gdLst>
                  <a:gd name="T0" fmla="*/ 29 w 34"/>
                  <a:gd name="T1" fmla="*/ 21 h 21"/>
                  <a:gd name="T2" fmla="*/ 0 w 34"/>
                  <a:gd name="T3" fmla="*/ 6 h 21"/>
                  <a:gd name="T4" fmla="*/ 34 w 34"/>
                  <a:gd name="T5" fmla="*/ 0 h 21"/>
                  <a:gd name="T6" fmla="*/ 29 w 34"/>
                  <a:gd name="T7" fmla="*/ 21 h 21"/>
                </a:gdLst>
                <a:ahLst/>
                <a:cxnLst>
                  <a:cxn ang="0">
                    <a:pos x="T0" y="T1"/>
                  </a:cxn>
                  <a:cxn ang="0">
                    <a:pos x="T2" y="T3"/>
                  </a:cxn>
                  <a:cxn ang="0">
                    <a:pos x="T4" y="T5"/>
                  </a:cxn>
                  <a:cxn ang="0">
                    <a:pos x="T6" y="T7"/>
                  </a:cxn>
                </a:cxnLst>
                <a:rect l="0" t="0" r="r" b="b"/>
                <a:pathLst>
                  <a:path w="34" h="21">
                    <a:moveTo>
                      <a:pt x="29" y="21"/>
                    </a:moveTo>
                    <a:lnTo>
                      <a:pt x="0" y="6"/>
                    </a:lnTo>
                    <a:lnTo>
                      <a:pt x="34" y="0"/>
                    </a:lnTo>
                    <a:lnTo>
                      <a:pt x="29"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3" name="Freeform 2695"/>
              <p:cNvSpPr>
                <a:spLocks noChangeAspect="1"/>
              </p:cNvSpPr>
              <p:nvPr/>
            </p:nvSpPr>
            <p:spPr bwMode="auto">
              <a:xfrm>
                <a:off x="3062" y="1439"/>
                <a:ext cx="34" cy="21"/>
              </a:xfrm>
              <a:custGeom>
                <a:avLst/>
                <a:gdLst>
                  <a:gd name="T0" fmla="*/ 29 w 34"/>
                  <a:gd name="T1" fmla="*/ 21 h 21"/>
                  <a:gd name="T2" fmla="*/ 0 w 34"/>
                  <a:gd name="T3" fmla="*/ 6 h 21"/>
                  <a:gd name="T4" fmla="*/ 34 w 34"/>
                  <a:gd name="T5" fmla="*/ 0 h 21"/>
                  <a:gd name="T6" fmla="*/ 29 w 34"/>
                  <a:gd name="T7" fmla="*/ 21 h 21"/>
                </a:gdLst>
                <a:ahLst/>
                <a:cxnLst>
                  <a:cxn ang="0">
                    <a:pos x="T0" y="T1"/>
                  </a:cxn>
                  <a:cxn ang="0">
                    <a:pos x="T2" y="T3"/>
                  </a:cxn>
                  <a:cxn ang="0">
                    <a:pos x="T4" y="T5"/>
                  </a:cxn>
                  <a:cxn ang="0">
                    <a:pos x="T6" y="T7"/>
                  </a:cxn>
                </a:cxnLst>
                <a:rect l="0" t="0" r="r" b="b"/>
                <a:pathLst>
                  <a:path w="34" h="21">
                    <a:moveTo>
                      <a:pt x="29" y="21"/>
                    </a:moveTo>
                    <a:lnTo>
                      <a:pt x="0" y="6"/>
                    </a:lnTo>
                    <a:lnTo>
                      <a:pt x="34" y="0"/>
                    </a:lnTo>
                    <a:lnTo>
                      <a:pt x="29"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4" name="Line 2696"/>
              <p:cNvSpPr>
                <a:spLocks noChangeAspect="1" noChangeShapeType="1"/>
              </p:cNvSpPr>
              <p:nvPr/>
            </p:nvSpPr>
            <p:spPr bwMode="auto">
              <a:xfrm flipH="1" flipV="1">
                <a:off x="3074" y="1338"/>
                <a:ext cx="34"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Freeform 2697"/>
              <p:cNvSpPr>
                <a:spLocks noChangeAspect="1"/>
              </p:cNvSpPr>
              <p:nvPr/>
            </p:nvSpPr>
            <p:spPr bwMode="auto">
              <a:xfrm>
                <a:off x="3074" y="1338"/>
                <a:ext cx="34" cy="21"/>
              </a:xfrm>
              <a:custGeom>
                <a:avLst/>
                <a:gdLst>
                  <a:gd name="T0" fmla="*/ 22 w 34"/>
                  <a:gd name="T1" fmla="*/ 21 h 21"/>
                  <a:gd name="T2" fmla="*/ 0 w 34"/>
                  <a:gd name="T3" fmla="*/ 0 h 21"/>
                  <a:gd name="T4" fmla="*/ 34 w 34"/>
                  <a:gd name="T5" fmla="*/ 0 h 21"/>
                  <a:gd name="T6" fmla="*/ 22 w 34"/>
                  <a:gd name="T7" fmla="*/ 21 h 21"/>
                </a:gdLst>
                <a:ahLst/>
                <a:cxnLst>
                  <a:cxn ang="0">
                    <a:pos x="T0" y="T1"/>
                  </a:cxn>
                  <a:cxn ang="0">
                    <a:pos x="T2" y="T3"/>
                  </a:cxn>
                  <a:cxn ang="0">
                    <a:pos x="T4" y="T5"/>
                  </a:cxn>
                  <a:cxn ang="0">
                    <a:pos x="T6" y="T7"/>
                  </a:cxn>
                </a:cxnLst>
                <a:rect l="0" t="0" r="r" b="b"/>
                <a:pathLst>
                  <a:path w="34" h="21">
                    <a:moveTo>
                      <a:pt x="22" y="21"/>
                    </a:moveTo>
                    <a:lnTo>
                      <a:pt x="0" y="0"/>
                    </a:lnTo>
                    <a:lnTo>
                      <a:pt x="34" y="0"/>
                    </a:lnTo>
                    <a:lnTo>
                      <a:pt x="22"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6" name="Freeform 2698"/>
              <p:cNvSpPr>
                <a:spLocks noChangeAspect="1"/>
              </p:cNvSpPr>
              <p:nvPr/>
            </p:nvSpPr>
            <p:spPr bwMode="auto">
              <a:xfrm>
                <a:off x="3074" y="1338"/>
                <a:ext cx="34" cy="21"/>
              </a:xfrm>
              <a:custGeom>
                <a:avLst/>
                <a:gdLst>
                  <a:gd name="T0" fmla="*/ 22 w 34"/>
                  <a:gd name="T1" fmla="*/ 21 h 21"/>
                  <a:gd name="T2" fmla="*/ 0 w 34"/>
                  <a:gd name="T3" fmla="*/ 0 h 21"/>
                  <a:gd name="T4" fmla="*/ 34 w 34"/>
                  <a:gd name="T5" fmla="*/ 0 h 21"/>
                  <a:gd name="T6" fmla="*/ 22 w 34"/>
                  <a:gd name="T7" fmla="*/ 21 h 21"/>
                </a:gdLst>
                <a:ahLst/>
                <a:cxnLst>
                  <a:cxn ang="0">
                    <a:pos x="T0" y="T1"/>
                  </a:cxn>
                  <a:cxn ang="0">
                    <a:pos x="T2" y="T3"/>
                  </a:cxn>
                  <a:cxn ang="0">
                    <a:pos x="T4" y="T5"/>
                  </a:cxn>
                  <a:cxn ang="0">
                    <a:pos x="T6" y="T7"/>
                  </a:cxn>
                </a:cxnLst>
                <a:rect l="0" t="0" r="r" b="b"/>
                <a:pathLst>
                  <a:path w="34" h="21">
                    <a:moveTo>
                      <a:pt x="22" y="21"/>
                    </a:moveTo>
                    <a:lnTo>
                      <a:pt x="0" y="0"/>
                    </a:lnTo>
                    <a:lnTo>
                      <a:pt x="34" y="0"/>
                    </a:lnTo>
                    <a:lnTo>
                      <a:pt x="22"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7" name="Line 2699"/>
              <p:cNvSpPr>
                <a:spLocks noChangeAspect="1" noChangeShapeType="1"/>
              </p:cNvSpPr>
              <p:nvPr/>
            </p:nvSpPr>
            <p:spPr bwMode="auto">
              <a:xfrm flipH="1" flipV="1">
                <a:off x="3091" y="1237"/>
                <a:ext cx="1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8" name="Freeform 2700"/>
              <p:cNvSpPr>
                <a:spLocks noChangeAspect="1"/>
              </p:cNvSpPr>
              <p:nvPr/>
            </p:nvSpPr>
            <p:spPr bwMode="auto">
              <a:xfrm>
                <a:off x="3091" y="1237"/>
                <a:ext cx="34" cy="32"/>
              </a:xfrm>
              <a:custGeom>
                <a:avLst/>
                <a:gdLst>
                  <a:gd name="T0" fmla="*/ 17 w 34"/>
                  <a:gd name="T1" fmla="*/ 32 h 32"/>
                  <a:gd name="T2" fmla="*/ 0 w 34"/>
                  <a:gd name="T3" fmla="*/ 0 h 32"/>
                  <a:gd name="T4" fmla="*/ 34 w 34"/>
                  <a:gd name="T5" fmla="*/ 16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6"/>
                    </a:lnTo>
                    <a:lnTo>
                      <a:pt x="17"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9" name="Freeform 2701"/>
              <p:cNvSpPr>
                <a:spLocks noChangeAspect="1"/>
              </p:cNvSpPr>
              <p:nvPr/>
            </p:nvSpPr>
            <p:spPr bwMode="auto">
              <a:xfrm>
                <a:off x="3091" y="1237"/>
                <a:ext cx="34" cy="32"/>
              </a:xfrm>
              <a:custGeom>
                <a:avLst/>
                <a:gdLst>
                  <a:gd name="T0" fmla="*/ 17 w 34"/>
                  <a:gd name="T1" fmla="*/ 32 h 32"/>
                  <a:gd name="T2" fmla="*/ 0 w 34"/>
                  <a:gd name="T3" fmla="*/ 0 h 32"/>
                  <a:gd name="T4" fmla="*/ 34 w 34"/>
                  <a:gd name="T5" fmla="*/ 16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6"/>
                    </a:lnTo>
                    <a:lnTo>
                      <a:pt x="17"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0" name="Line 2702"/>
              <p:cNvSpPr>
                <a:spLocks noChangeAspect="1" noChangeShapeType="1"/>
              </p:cNvSpPr>
              <p:nvPr/>
            </p:nvSpPr>
            <p:spPr bwMode="auto">
              <a:xfrm>
                <a:off x="3108"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1" name="Freeform 2703"/>
              <p:cNvSpPr>
                <a:spLocks noChangeAspect="1"/>
              </p:cNvSpPr>
              <p:nvPr/>
            </p:nvSpPr>
            <p:spPr bwMode="auto">
              <a:xfrm>
                <a:off x="3096" y="1147"/>
                <a:ext cx="23" cy="32"/>
              </a:xfrm>
              <a:custGeom>
                <a:avLst/>
                <a:gdLst>
                  <a:gd name="T0" fmla="*/ 0 w 23"/>
                  <a:gd name="T1" fmla="*/ 32 h 32"/>
                  <a:gd name="T2" fmla="*/ 12 w 23"/>
                  <a:gd name="T3" fmla="*/ 0 h 32"/>
                  <a:gd name="T4" fmla="*/ 23 w 23"/>
                  <a:gd name="T5" fmla="*/ 26 h 32"/>
                  <a:gd name="T6" fmla="*/ 0 w 23"/>
                  <a:gd name="T7" fmla="*/ 32 h 32"/>
                </a:gdLst>
                <a:ahLst/>
                <a:cxnLst>
                  <a:cxn ang="0">
                    <a:pos x="T0" y="T1"/>
                  </a:cxn>
                  <a:cxn ang="0">
                    <a:pos x="T2" y="T3"/>
                  </a:cxn>
                  <a:cxn ang="0">
                    <a:pos x="T4" y="T5"/>
                  </a:cxn>
                  <a:cxn ang="0">
                    <a:pos x="T6" y="T7"/>
                  </a:cxn>
                </a:cxnLst>
                <a:rect l="0" t="0" r="r" b="b"/>
                <a:pathLst>
                  <a:path w="23" h="32">
                    <a:moveTo>
                      <a:pt x="0" y="32"/>
                    </a:moveTo>
                    <a:lnTo>
                      <a:pt x="12" y="0"/>
                    </a:lnTo>
                    <a:lnTo>
                      <a:pt x="23" y="26"/>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2" name="Freeform 2704"/>
              <p:cNvSpPr>
                <a:spLocks noChangeAspect="1"/>
              </p:cNvSpPr>
              <p:nvPr/>
            </p:nvSpPr>
            <p:spPr bwMode="auto">
              <a:xfrm>
                <a:off x="3096" y="1147"/>
                <a:ext cx="23" cy="32"/>
              </a:xfrm>
              <a:custGeom>
                <a:avLst/>
                <a:gdLst>
                  <a:gd name="T0" fmla="*/ 0 w 23"/>
                  <a:gd name="T1" fmla="*/ 32 h 32"/>
                  <a:gd name="T2" fmla="*/ 12 w 23"/>
                  <a:gd name="T3" fmla="*/ 0 h 32"/>
                  <a:gd name="T4" fmla="*/ 23 w 23"/>
                  <a:gd name="T5" fmla="*/ 26 h 32"/>
                  <a:gd name="T6" fmla="*/ 0 w 23"/>
                  <a:gd name="T7" fmla="*/ 32 h 32"/>
                </a:gdLst>
                <a:ahLst/>
                <a:cxnLst>
                  <a:cxn ang="0">
                    <a:pos x="T0" y="T1"/>
                  </a:cxn>
                  <a:cxn ang="0">
                    <a:pos x="T2" y="T3"/>
                  </a:cxn>
                  <a:cxn ang="0">
                    <a:pos x="T4" y="T5"/>
                  </a:cxn>
                  <a:cxn ang="0">
                    <a:pos x="T6" y="T7"/>
                  </a:cxn>
                </a:cxnLst>
                <a:rect l="0" t="0" r="r" b="b"/>
                <a:pathLst>
                  <a:path w="23" h="32">
                    <a:moveTo>
                      <a:pt x="0" y="32"/>
                    </a:moveTo>
                    <a:lnTo>
                      <a:pt x="12" y="0"/>
                    </a:lnTo>
                    <a:lnTo>
                      <a:pt x="23" y="26"/>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3" name="Line 2705"/>
              <p:cNvSpPr>
                <a:spLocks noChangeAspect="1" noChangeShapeType="1"/>
              </p:cNvSpPr>
              <p:nvPr/>
            </p:nvSpPr>
            <p:spPr bwMode="auto">
              <a:xfrm>
                <a:off x="3108" y="1046"/>
                <a:ext cx="5"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4" name="Freeform 2706"/>
              <p:cNvSpPr>
                <a:spLocks noChangeAspect="1"/>
              </p:cNvSpPr>
              <p:nvPr/>
            </p:nvSpPr>
            <p:spPr bwMode="auto">
              <a:xfrm>
                <a:off x="3085" y="1025"/>
                <a:ext cx="28" cy="31"/>
              </a:xfrm>
              <a:custGeom>
                <a:avLst/>
                <a:gdLst>
                  <a:gd name="T0" fmla="*/ 23 w 28"/>
                  <a:gd name="T1" fmla="*/ 0 h 31"/>
                  <a:gd name="T2" fmla="*/ 28 w 28"/>
                  <a:gd name="T3" fmla="*/ 31 h 31"/>
                  <a:gd name="T4" fmla="*/ 0 w 28"/>
                  <a:gd name="T5" fmla="*/ 16 h 31"/>
                  <a:gd name="T6" fmla="*/ 23 w 28"/>
                  <a:gd name="T7" fmla="*/ 0 h 31"/>
                </a:gdLst>
                <a:ahLst/>
                <a:cxnLst>
                  <a:cxn ang="0">
                    <a:pos x="T0" y="T1"/>
                  </a:cxn>
                  <a:cxn ang="0">
                    <a:pos x="T2" y="T3"/>
                  </a:cxn>
                  <a:cxn ang="0">
                    <a:pos x="T4" y="T5"/>
                  </a:cxn>
                  <a:cxn ang="0">
                    <a:pos x="T6" y="T7"/>
                  </a:cxn>
                </a:cxnLst>
                <a:rect l="0" t="0" r="r" b="b"/>
                <a:pathLst>
                  <a:path w="28" h="31">
                    <a:moveTo>
                      <a:pt x="23" y="0"/>
                    </a:moveTo>
                    <a:lnTo>
                      <a:pt x="28" y="31"/>
                    </a:lnTo>
                    <a:lnTo>
                      <a:pt x="0" y="16"/>
                    </a:lnTo>
                    <a:lnTo>
                      <a:pt x="2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5" name="Freeform 2707"/>
              <p:cNvSpPr>
                <a:spLocks noChangeAspect="1"/>
              </p:cNvSpPr>
              <p:nvPr/>
            </p:nvSpPr>
            <p:spPr bwMode="auto">
              <a:xfrm>
                <a:off x="3085" y="1025"/>
                <a:ext cx="28" cy="31"/>
              </a:xfrm>
              <a:custGeom>
                <a:avLst/>
                <a:gdLst>
                  <a:gd name="T0" fmla="*/ 23 w 28"/>
                  <a:gd name="T1" fmla="*/ 0 h 31"/>
                  <a:gd name="T2" fmla="*/ 28 w 28"/>
                  <a:gd name="T3" fmla="*/ 31 h 31"/>
                  <a:gd name="T4" fmla="*/ 0 w 28"/>
                  <a:gd name="T5" fmla="*/ 16 h 31"/>
                  <a:gd name="T6" fmla="*/ 23 w 28"/>
                  <a:gd name="T7" fmla="*/ 0 h 31"/>
                </a:gdLst>
                <a:ahLst/>
                <a:cxnLst>
                  <a:cxn ang="0">
                    <a:pos x="T0" y="T1"/>
                  </a:cxn>
                  <a:cxn ang="0">
                    <a:pos x="T2" y="T3"/>
                  </a:cxn>
                  <a:cxn ang="0">
                    <a:pos x="T4" y="T5"/>
                  </a:cxn>
                  <a:cxn ang="0">
                    <a:pos x="T6" y="T7"/>
                  </a:cxn>
                </a:cxnLst>
                <a:rect l="0" t="0" r="r" b="b"/>
                <a:pathLst>
                  <a:path w="28" h="31">
                    <a:moveTo>
                      <a:pt x="23" y="0"/>
                    </a:moveTo>
                    <a:lnTo>
                      <a:pt x="28" y="31"/>
                    </a:lnTo>
                    <a:lnTo>
                      <a:pt x="0" y="16"/>
                    </a:lnTo>
                    <a:lnTo>
                      <a:pt x="2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6" name="Line 2708"/>
              <p:cNvSpPr>
                <a:spLocks noChangeAspect="1" noChangeShapeType="1"/>
              </p:cNvSpPr>
              <p:nvPr/>
            </p:nvSpPr>
            <p:spPr bwMode="auto">
              <a:xfrm>
                <a:off x="3108" y="945"/>
                <a:ext cx="11"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7" name="Freeform 2709"/>
              <p:cNvSpPr>
                <a:spLocks noChangeAspect="1"/>
              </p:cNvSpPr>
              <p:nvPr/>
            </p:nvSpPr>
            <p:spPr bwMode="auto">
              <a:xfrm>
                <a:off x="3096" y="940"/>
                <a:ext cx="23" cy="37"/>
              </a:xfrm>
              <a:custGeom>
                <a:avLst/>
                <a:gdLst>
                  <a:gd name="T0" fmla="*/ 23 w 23"/>
                  <a:gd name="T1" fmla="*/ 0 h 37"/>
                  <a:gd name="T2" fmla="*/ 23 w 23"/>
                  <a:gd name="T3" fmla="*/ 37 h 37"/>
                  <a:gd name="T4" fmla="*/ 0 w 23"/>
                  <a:gd name="T5" fmla="*/ 10 h 37"/>
                  <a:gd name="T6" fmla="*/ 23 w 23"/>
                  <a:gd name="T7" fmla="*/ 0 h 37"/>
                </a:gdLst>
                <a:ahLst/>
                <a:cxnLst>
                  <a:cxn ang="0">
                    <a:pos x="T0" y="T1"/>
                  </a:cxn>
                  <a:cxn ang="0">
                    <a:pos x="T2" y="T3"/>
                  </a:cxn>
                  <a:cxn ang="0">
                    <a:pos x="T4" y="T5"/>
                  </a:cxn>
                  <a:cxn ang="0">
                    <a:pos x="T6" y="T7"/>
                  </a:cxn>
                </a:cxnLst>
                <a:rect l="0" t="0" r="r" b="b"/>
                <a:pathLst>
                  <a:path w="23" h="37">
                    <a:moveTo>
                      <a:pt x="23" y="0"/>
                    </a:moveTo>
                    <a:lnTo>
                      <a:pt x="23" y="37"/>
                    </a:lnTo>
                    <a:lnTo>
                      <a:pt x="0" y="10"/>
                    </a:lnTo>
                    <a:lnTo>
                      <a:pt x="2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8" name="Freeform 2710"/>
              <p:cNvSpPr>
                <a:spLocks noChangeAspect="1"/>
              </p:cNvSpPr>
              <p:nvPr/>
            </p:nvSpPr>
            <p:spPr bwMode="auto">
              <a:xfrm>
                <a:off x="3096" y="940"/>
                <a:ext cx="23" cy="37"/>
              </a:xfrm>
              <a:custGeom>
                <a:avLst/>
                <a:gdLst>
                  <a:gd name="T0" fmla="*/ 23 w 23"/>
                  <a:gd name="T1" fmla="*/ 0 h 37"/>
                  <a:gd name="T2" fmla="*/ 23 w 23"/>
                  <a:gd name="T3" fmla="*/ 37 h 37"/>
                  <a:gd name="T4" fmla="*/ 0 w 23"/>
                  <a:gd name="T5" fmla="*/ 10 h 37"/>
                  <a:gd name="T6" fmla="*/ 23 w 23"/>
                  <a:gd name="T7" fmla="*/ 0 h 37"/>
                </a:gdLst>
                <a:ahLst/>
                <a:cxnLst>
                  <a:cxn ang="0">
                    <a:pos x="T0" y="T1"/>
                  </a:cxn>
                  <a:cxn ang="0">
                    <a:pos x="T2" y="T3"/>
                  </a:cxn>
                  <a:cxn ang="0">
                    <a:pos x="T4" y="T5"/>
                  </a:cxn>
                  <a:cxn ang="0">
                    <a:pos x="T6" y="T7"/>
                  </a:cxn>
                </a:cxnLst>
                <a:rect l="0" t="0" r="r" b="b"/>
                <a:pathLst>
                  <a:path w="23" h="37">
                    <a:moveTo>
                      <a:pt x="23" y="0"/>
                    </a:moveTo>
                    <a:lnTo>
                      <a:pt x="23" y="37"/>
                    </a:lnTo>
                    <a:lnTo>
                      <a:pt x="0" y="10"/>
                    </a:lnTo>
                    <a:lnTo>
                      <a:pt x="2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9" name="Line 2711"/>
              <p:cNvSpPr>
                <a:spLocks noChangeAspect="1" noChangeShapeType="1"/>
              </p:cNvSpPr>
              <p:nvPr/>
            </p:nvSpPr>
            <p:spPr bwMode="auto">
              <a:xfrm flipV="1">
                <a:off x="3204" y="2136"/>
                <a:ext cx="11"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0" name="Freeform 2712"/>
              <p:cNvSpPr>
                <a:spLocks noChangeAspect="1"/>
              </p:cNvSpPr>
              <p:nvPr/>
            </p:nvSpPr>
            <p:spPr bwMode="auto">
              <a:xfrm>
                <a:off x="3193" y="2141"/>
                <a:ext cx="28" cy="32"/>
              </a:xfrm>
              <a:custGeom>
                <a:avLst/>
                <a:gdLst>
                  <a:gd name="T0" fmla="*/ 0 w 28"/>
                  <a:gd name="T1" fmla="*/ 21 h 32"/>
                  <a:gd name="T2" fmla="*/ 22 w 28"/>
                  <a:gd name="T3" fmla="*/ 0 h 32"/>
                  <a:gd name="T4" fmla="*/ 28 w 28"/>
                  <a:gd name="T5" fmla="*/ 32 h 32"/>
                  <a:gd name="T6" fmla="*/ 0 w 28"/>
                  <a:gd name="T7" fmla="*/ 21 h 32"/>
                </a:gdLst>
                <a:ahLst/>
                <a:cxnLst>
                  <a:cxn ang="0">
                    <a:pos x="T0" y="T1"/>
                  </a:cxn>
                  <a:cxn ang="0">
                    <a:pos x="T2" y="T3"/>
                  </a:cxn>
                  <a:cxn ang="0">
                    <a:pos x="T4" y="T5"/>
                  </a:cxn>
                  <a:cxn ang="0">
                    <a:pos x="T6" y="T7"/>
                  </a:cxn>
                </a:cxnLst>
                <a:rect l="0" t="0" r="r" b="b"/>
                <a:pathLst>
                  <a:path w="28" h="32">
                    <a:moveTo>
                      <a:pt x="0" y="21"/>
                    </a:moveTo>
                    <a:lnTo>
                      <a:pt x="22" y="0"/>
                    </a:lnTo>
                    <a:lnTo>
                      <a:pt x="28" y="32"/>
                    </a:lnTo>
                    <a:lnTo>
                      <a:pt x="0"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1" name="Freeform 2713"/>
              <p:cNvSpPr>
                <a:spLocks noChangeAspect="1"/>
              </p:cNvSpPr>
              <p:nvPr/>
            </p:nvSpPr>
            <p:spPr bwMode="auto">
              <a:xfrm>
                <a:off x="3193" y="2141"/>
                <a:ext cx="28" cy="32"/>
              </a:xfrm>
              <a:custGeom>
                <a:avLst/>
                <a:gdLst>
                  <a:gd name="T0" fmla="*/ 0 w 28"/>
                  <a:gd name="T1" fmla="*/ 21 h 32"/>
                  <a:gd name="T2" fmla="*/ 22 w 28"/>
                  <a:gd name="T3" fmla="*/ 0 h 32"/>
                  <a:gd name="T4" fmla="*/ 28 w 28"/>
                  <a:gd name="T5" fmla="*/ 32 h 32"/>
                  <a:gd name="T6" fmla="*/ 0 w 28"/>
                  <a:gd name="T7" fmla="*/ 21 h 32"/>
                </a:gdLst>
                <a:ahLst/>
                <a:cxnLst>
                  <a:cxn ang="0">
                    <a:pos x="T0" y="T1"/>
                  </a:cxn>
                  <a:cxn ang="0">
                    <a:pos x="T2" y="T3"/>
                  </a:cxn>
                  <a:cxn ang="0">
                    <a:pos x="T4" y="T5"/>
                  </a:cxn>
                  <a:cxn ang="0">
                    <a:pos x="T6" y="T7"/>
                  </a:cxn>
                </a:cxnLst>
                <a:rect l="0" t="0" r="r" b="b"/>
                <a:pathLst>
                  <a:path w="28" h="32">
                    <a:moveTo>
                      <a:pt x="0" y="21"/>
                    </a:moveTo>
                    <a:lnTo>
                      <a:pt x="22" y="0"/>
                    </a:lnTo>
                    <a:lnTo>
                      <a:pt x="28" y="32"/>
                    </a:lnTo>
                    <a:lnTo>
                      <a:pt x="0"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2" name="Line 2714"/>
              <p:cNvSpPr>
                <a:spLocks noChangeAspect="1" noChangeShapeType="1"/>
              </p:cNvSpPr>
              <p:nvPr/>
            </p:nvSpPr>
            <p:spPr bwMode="auto">
              <a:xfrm flipV="1">
                <a:off x="3204" y="2056"/>
                <a:ext cx="11"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3" name="Freeform 2715"/>
              <p:cNvSpPr>
                <a:spLocks noChangeAspect="1"/>
              </p:cNvSpPr>
              <p:nvPr/>
            </p:nvSpPr>
            <p:spPr bwMode="auto">
              <a:xfrm>
                <a:off x="3181" y="2056"/>
                <a:ext cx="29" cy="32"/>
              </a:xfrm>
              <a:custGeom>
                <a:avLst/>
                <a:gdLst>
                  <a:gd name="T0" fmla="*/ 0 w 29"/>
                  <a:gd name="T1" fmla="*/ 21 h 32"/>
                  <a:gd name="T2" fmla="*/ 29 w 29"/>
                  <a:gd name="T3" fmla="*/ 0 h 32"/>
                  <a:gd name="T4" fmla="*/ 23 w 29"/>
                  <a:gd name="T5" fmla="*/ 32 h 32"/>
                  <a:gd name="T6" fmla="*/ 0 w 29"/>
                  <a:gd name="T7" fmla="*/ 21 h 32"/>
                </a:gdLst>
                <a:ahLst/>
                <a:cxnLst>
                  <a:cxn ang="0">
                    <a:pos x="T0" y="T1"/>
                  </a:cxn>
                  <a:cxn ang="0">
                    <a:pos x="T2" y="T3"/>
                  </a:cxn>
                  <a:cxn ang="0">
                    <a:pos x="T4" y="T5"/>
                  </a:cxn>
                  <a:cxn ang="0">
                    <a:pos x="T6" y="T7"/>
                  </a:cxn>
                </a:cxnLst>
                <a:rect l="0" t="0" r="r" b="b"/>
                <a:pathLst>
                  <a:path w="29" h="32">
                    <a:moveTo>
                      <a:pt x="0" y="21"/>
                    </a:moveTo>
                    <a:lnTo>
                      <a:pt x="29" y="0"/>
                    </a:lnTo>
                    <a:lnTo>
                      <a:pt x="23" y="32"/>
                    </a:lnTo>
                    <a:lnTo>
                      <a:pt x="0"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 name="Freeform 2716"/>
              <p:cNvSpPr>
                <a:spLocks noChangeAspect="1"/>
              </p:cNvSpPr>
              <p:nvPr/>
            </p:nvSpPr>
            <p:spPr bwMode="auto">
              <a:xfrm>
                <a:off x="3181" y="2056"/>
                <a:ext cx="29" cy="32"/>
              </a:xfrm>
              <a:custGeom>
                <a:avLst/>
                <a:gdLst>
                  <a:gd name="T0" fmla="*/ 0 w 29"/>
                  <a:gd name="T1" fmla="*/ 21 h 32"/>
                  <a:gd name="T2" fmla="*/ 29 w 29"/>
                  <a:gd name="T3" fmla="*/ 0 h 32"/>
                  <a:gd name="T4" fmla="*/ 23 w 29"/>
                  <a:gd name="T5" fmla="*/ 32 h 32"/>
                  <a:gd name="T6" fmla="*/ 0 w 29"/>
                  <a:gd name="T7" fmla="*/ 21 h 32"/>
                </a:gdLst>
                <a:ahLst/>
                <a:cxnLst>
                  <a:cxn ang="0">
                    <a:pos x="T0" y="T1"/>
                  </a:cxn>
                  <a:cxn ang="0">
                    <a:pos x="T2" y="T3"/>
                  </a:cxn>
                  <a:cxn ang="0">
                    <a:pos x="T4" y="T5"/>
                  </a:cxn>
                  <a:cxn ang="0">
                    <a:pos x="T6" y="T7"/>
                  </a:cxn>
                </a:cxnLst>
                <a:rect l="0" t="0" r="r" b="b"/>
                <a:pathLst>
                  <a:path w="29" h="32">
                    <a:moveTo>
                      <a:pt x="0" y="21"/>
                    </a:moveTo>
                    <a:lnTo>
                      <a:pt x="29" y="0"/>
                    </a:lnTo>
                    <a:lnTo>
                      <a:pt x="23" y="32"/>
                    </a:lnTo>
                    <a:lnTo>
                      <a:pt x="0"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5" name="Line 2717"/>
              <p:cNvSpPr>
                <a:spLocks noChangeAspect="1" noChangeShapeType="1"/>
              </p:cNvSpPr>
              <p:nvPr/>
            </p:nvSpPr>
            <p:spPr bwMode="auto">
              <a:xfrm>
                <a:off x="3204" y="196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 name="Freeform 2718"/>
              <p:cNvSpPr>
                <a:spLocks noChangeAspect="1"/>
              </p:cNvSpPr>
              <p:nvPr/>
            </p:nvSpPr>
            <p:spPr bwMode="auto">
              <a:xfrm>
                <a:off x="3204" y="1934"/>
                <a:ext cx="23" cy="32"/>
              </a:xfrm>
              <a:custGeom>
                <a:avLst/>
                <a:gdLst>
                  <a:gd name="T0" fmla="*/ 23 w 23"/>
                  <a:gd name="T1" fmla="*/ 10 h 32"/>
                  <a:gd name="T2" fmla="*/ 0 w 23"/>
                  <a:gd name="T3" fmla="*/ 32 h 32"/>
                  <a:gd name="T4" fmla="*/ 0 w 23"/>
                  <a:gd name="T5" fmla="*/ 0 h 32"/>
                  <a:gd name="T6" fmla="*/ 23 w 23"/>
                  <a:gd name="T7" fmla="*/ 10 h 32"/>
                </a:gdLst>
                <a:ahLst/>
                <a:cxnLst>
                  <a:cxn ang="0">
                    <a:pos x="T0" y="T1"/>
                  </a:cxn>
                  <a:cxn ang="0">
                    <a:pos x="T2" y="T3"/>
                  </a:cxn>
                  <a:cxn ang="0">
                    <a:pos x="T4" y="T5"/>
                  </a:cxn>
                  <a:cxn ang="0">
                    <a:pos x="T6" y="T7"/>
                  </a:cxn>
                </a:cxnLst>
                <a:rect l="0" t="0" r="r" b="b"/>
                <a:pathLst>
                  <a:path w="23" h="32">
                    <a:moveTo>
                      <a:pt x="23" y="10"/>
                    </a:moveTo>
                    <a:lnTo>
                      <a:pt x="0" y="32"/>
                    </a:lnTo>
                    <a:lnTo>
                      <a:pt x="0" y="0"/>
                    </a:lnTo>
                    <a:lnTo>
                      <a:pt x="23" y="1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7" name="Freeform 2719"/>
              <p:cNvSpPr>
                <a:spLocks noChangeAspect="1"/>
              </p:cNvSpPr>
              <p:nvPr/>
            </p:nvSpPr>
            <p:spPr bwMode="auto">
              <a:xfrm>
                <a:off x="3204" y="1934"/>
                <a:ext cx="23" cy="32"/>
              </a:xfrm>
              <a:custGeom>
                <a:avLst/>
                <a:gdLst>
                  <a:gd name="T0" fmla="*/ 23 w 23"/>
                  <a:gd name="T1" fmla="*/ 10 h 32"/>
                  <a:gd name="T2" fmla="*/ 0 w 23"/>
                  <a:gd name="T3" fmla="*/ 32 h 32"/>
                  <a:gd name="T4" fmla="*/ 0 w 23"/>
                  <a:gd name="T5" fmla="*/ 0 h 32"/>
                  <a:gd name="T6" fmla="*/ 23 w 23"/>
                  <a:gd name="T7" fmla="*/ 10 h 32"/>
                </a:gdLst>
                <a:ahLst/>
                <a:cxnLst>
                  <a:cxn ang="0">
                    <a:pos x="T0" y="T1"/>
                  </a:cxn>
                  <a:cxn ang="0">
                    <a:pos x="T2" y="T3"/>
                  </a:cxn>
                  <a:cxn ang="0">
                    <a:pos x="T4" y="T5"/>
                  </a:cxn>
                  <a:cxn ang="0">
                    <a:pos x="T6" y="T7"/>
                  </a:cxn>
                </a:cxnLst>
                <a:rect l="0" t="0" r="r" b="b"/>
                <a:pathLst>
                  <a:path w="23" h="32">
                    <a:moveTo>
                      <a:pt x="23" y="10"/>
                    </a:moveTo>
                    <a:lnTo>
                      <a:pt x="0" y="32"/>
                    </a:lnTo>
                    <a:lnTo>
                      <a:pt x="0" y="0"/>
                    </a:lnTo>
                    <a:lnTo>
                      <a:pt x="23" y="1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8" name="Line 2720"/>
              <p:cNvSpPr>
                <a:spLocks noChangeAspect="1" noChangeShapeType="1"/>
              </p:cNvSpPr>
              <p:nvPr/>
            </p:nvSpPr>
            <p:spPr bwMode="auto">
              <a:xfrm flipH="1">
                <a:off x="3193" y="1859"/>
                <a:ext cx="11"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9" name="Freeform 2721"/>
              <p:cNvSpPr>
                <a:spLocks noChangeAspect="1"/>
              </p:cNvSpPr>
              <p:nvPr/>
            </p:nvSpPr>
            <p:spPr bwMode="auto">
              <a:xfrm>
                <a:off x="3193" y="1843"/>
                <a:ext cx="28" cy="32"/>
              </a:xfrm>
              <a:custGeom>
                <a:avLst/>
                <a:gdLst>
                  <a:gd name="T0" fmla="*/ 28 w 28"/>
                  <a:gd name="T1" fmla="*/ 22 h 32"/>
                  <a:gd name="T2" fmla="*/ 0 w 28"/>
                  <a:gd name="T3" fmla="*/ 32 h 32"/>
                  <a:gd name="T4" fmla="*/ 11 w 28"/>
                  <a:gd name="T5" fmla="*/ 0 h 32"/>
                  <a:gd name="T6" fmla="*/ 28 w 28"/>
                  <a:gd name="T7" fmla="*/ 22 h 32"/>
                </a:gdLst>
                <a:ahLst/>
                <a:cxnLst>
                  <a:cxn ang="0">
                    <a:pos x="T0" y="T1"/>
                  </a:cxn>
                  <a:cxn ang="0">
                    <a:pos x="T2" y="T3"/>
                  </a:cxn>
                  <a:cxn ang="0">
                    <a:pos x="T4" y="T5"/>
                  </a:cxn>
                  <a:cxn ang="0">
                    <a:pos x="T6" y="T7"/>
                  </a:cxn>
                </a:cxnLst>
                <a:rect l="0" t="0" r="r" b="b"/>
                <a:pathLst>
                  <a:path w="28" h="32">
                    <a:moveTo>
                      <a:pt x="28" y="22"/>
                    </a:moveTo>
                    <a:lnTo>
                      <a:pt x="0" y="32"/>
                    </a:lnTo>
                    <a:lnTo>
                      <a:pt x="11" y="0"/>
                    </a:lnTo>
                    <a:lnTo>
                      <a:pt x="28"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0" name="Freeform 2722"/>
              <p:cNvSpPr>
                <a:spLocks noChangeAspect="1"/>
              </p:cNvSpPr>
              <p:nvPr/>
            </p:nvSpPr>
            <p:spPr bwMode="auto">
              <a:xfrm>
                <a:off x="3193" y="1843"/>
                <a:ext cx="28" cy="32"/>
              </a:xfrm>
              <a:custGeom>
                <a:avLst/>
                <a:gdLst>
                  <a:gd name="T0" fmla="*/ 28 w 28"/>
                  <a:gd name="T1" fmla="*/ 22 h 32"/>
                  <a:gd name="T2" fmla="*/ 0 w 28"/>
                  <a:gd name="T3" fmla="*/ 32 h 32"/>
                  <a:gd name="T4" fmla="*/ 11 w 28"/>
                  <a:gd name="T5" fmla="*/ 0 h 32"/>
                  <a:gd name="T6" fmla="*/ 28 w 28"/>
                  <a:gd name="T7" fmla="*/ 22 h 32"/>
                </a:gdLst>
                <a:ahLst/>
                <a:cxnLst>
                  <a:cxn ang="0">
                    <a:pos x="T0" y="T1"/>
                  </a:cxn>
                  <a:cxn ang="0">
                    <a:pos x="T2" y="T3"/>
                  </a:cxn>
                  <a:cxn ang="0">
                    <a:pos x="T4" y="T5"/>
                  </a:cxn>
                  <a:cxn ang="0">
                    <a:pos x="T6" y="T7"/>
                  </a:cxn>
                </a:cxnLst>
                <a:rect l="0" t="0" r="r" b="b"/>
                <a:pathLst>
                  <a:path w="28" h="32">
                    <a:moveTo>
                      <a:pt x="28" y="22"/>
                    </a:moveTo>
                    <a:lnTo>
                      <a:pt x="0" y="32"/>
                    </a:lnTo>
                    <a:lnTo>
                      <a:pt x="11" y="0"/>
                    </a:lnTo>
                    <a:lnTo>
                      <a:pt x="28"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1" name="Line 2723"/>
              <p:cNvSpPr>
                <a:spLocks noChangeAspect="1" noChangeShapeType="1"/>
              </p:cNvSpPr>
              <p:nvPr/>
            </p:nvSpPr>
            <p:spPr bwMode="auto">
              <a:xfrm flipH="1">
                <a:off x="3176" y="1758"/>
                <a:ext cx="28"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2" name="Freeform 2724"/>
              <p:cNvSpPr>
                <a:spLocks noChangeAspect="1"/>
              </p:cNvSpPr>
              <p:nvPr/>
            </p:nvSpPr>
            <p:spPr bwMode="auto">
              <a:xfrm>
                <a:off x="3176" y="1753"/>
                <a:ext cx="34" cy="21"/>
              </a:xfrm>
              <a:custGeom>
                <a:avLst/>
                <a:gdLst>
                  <a:gd name="T0" fmla="*/ 34 w 34"/>
                  <a:gd name="T1" fmla="*/ 21 h 21"/>
                  <a:gd name="T2" fmla="*/ 0 w 34"/>
                  <a:gd name="T3" fmla="*/ 21 h 21"/>
                  <a:gd name="T4" fmla="*/ 22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2"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3" name="Freeform 2725"/>
              <p:cNvSpPr>
                <a:spLocks noChangeAspect="1"/>
              </p:cNvSpPr>
              <p:nvPr/>
            </p:nvSpPr>
            <p:spPr bwMode="auto">
              <a:xfrm>
                <a:off x="3176" y="1753"/>
                <a:ext cx="34" cy="21"/>
              </a:xfrm>
              <a:custGeom>
                <a:avLst/>
                <a:gdLst>
                  <a:gd name="T0" fmla="*/ 34 w 34"/>
                  <a:gd name="T1" fmla="*/ 21 h 21"/>
                  <a:gd name="T2" fmla="*/ 0 w 34"/>
                  <a:gd name="T3" fmla="*/ 21 h 21"/>
                  <a:gd name="T4" fmla="*/ 22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2"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4" name="Line 2726"/>
              <p:cNvSpPr>
                <a:spLocks noChangeAspect="1" noChangeShapeType="1"/>
              </p:cNvSpPr>
              <p:nvPr/>
            </p:nvSpPr>
            <p:spPr bwMode="auto">
              <a:xfrm flipH="1">
                <a:off x="3159" y="1657"/>
                <a:ext cx="45"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5" name="Freeform 2727"/>
              <p:cNvSpPr>
                <a:spLocks noChangeAspect="1"/>
              </p:cNvSpPr>
              <p:nvPr/>
            </p:nvSpPr>
            <p:spPr bwMode="auto">
              <a:xfrm>
                <a:off x="3159" y="1652"/>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6" name="Freeform 2728"/>
              <p:cNvSpPr>
                <a:spLocks noChangeAspect="1"/>
              </p:cNvSpPr>
              <p:nvPr/>
            </p:nvSpPr>
            <p:spPr bwMode="auto">
              <a:xfrm>
                <a:off x="3159" y="1652"/>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7" name="Line 2729"/>
              <p:cNvSpPr>
                <a:spLocks noChangeAspect="1" noChangeShapeType="1"/>
              </p:cNvSpPr>
              <p:nvPr/>
            </p:nvSpPr>
            <p:spPr bwMode="auto">
              <a:xfrm flipH="1">
                <a:off x="3153"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8" name="Freeform 2730"/>
              <p:cNvSpPr>
                <a:spLocks noChangeAspect="1"/>
              </p:cNvSpPr>
              <p:nvPr/>
            </p:nvSpPr>
            <p:spPr bwMode="auto">
              <a:xfrm>
                <a:off x="3153"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9" name="Freeform 2731"/>
              <p:cNvSpPr>
                <a:spLocks noChangeAspect="1"/>
              </p:cNvSpPr>
              <p:nvPr/>
            </p:nvSpPr>
            <p:spPr bwMode="auto">
              <a:xfrm>
                <a:off x="3153"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0" name="Line 2732"/>
              <p:cNvSpPr>
                <a:spLocks noChangeAspect="1" noChangeShapeType="1"/>
              </p:cNvSpPr>
              <p:nvPr/>
            </p:nvSpPr>
            <p:spPr bwMode="auto">
              <a:xfrm flipH="1" flipV="1">
                <a:off x="3159" y="1445"/>
                <a:ext cx="45"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1" name="Freeform 2733"/>
              <p:cNvSpPr>
                <a:spLocks noChangeAspect="1"/>
              </p:cNvSpPr>
              <p:nvPr/>
            </p:nvSpPr>
            <p:spPr bwMode="auto">
              <a:xfrm>
                <a:off x="3159" y="1439"/>
                <a:ext cx="34" cy="21"/>
              </a:xfrm>
              <a:custGeom>
                <a:avLst/>
                <a:gdLst>
                  <a:gd name="T0" fmla="*/ 28 w 34"/>
                  <a:gd name="T1" fmla="*/ 21 h 21"/>
                  <a:gd name="T2" fmla="*/ 0 w 34"/>
                  <a:gd name="T3" fmla="*/ 6 h 21"/>
                  <a:gd name="T4" fmla="*/ 34 w 34"/>
                  <a:gd name="T5" fmla="*/ 0 h 21"/>
                  <a:gd name="T6" fmla="*/ 28 w 34"/>
                  <a:gd name="T7" fmla="*/ 21 h 21"/>
                </a:gdLst>
                <a:ahLst/>
                <a:cxnLst>
                  <a:cxn ang="0">
                    <a:pos x="T0" y="T1"/>
                  </a:cxn>
                  <a:cxn ang="0">
                    <a:pos x="T2" y="T3"/>
                  </a:cxn>
                  <a:cxn ang="0">
                    <a:pos x="T4" y="T5"/>
                  </a:cxn>
                  <a:cxn ang="0">
                    <a:pos x="T6" y="T7"/>
                  </a:cxn>
                </a:cxnLst>
                <a:rect l="0" t="0" r="r" b="b"/>
                <a:pathLst>
                  <a:path w="34" h="21">
                    <a:moveTo>
                      <a:pt x="28" y="21"/>
                    </a:moveTo>
                    <a:lnTo>
                      <a:pt x="0" y="6"/>
                    </a:lnTo>
                    <a:lnTo>
                      <a:pt x="34"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2" name="Freeform 2734"/>
              <p:cNvSpPr>
                <a:spLocks noChangeAspect="1"/>
              </p:cNvSpPr>
              <p:nvPr/>
            </p:nvSpPr>
            <p:spPr bwMode="auto">
              <a:xfrm>
                <a:off x="3159" y="1439"/>
                <a:ext cx="34" cy="21"/>
              </a:xfrm>
              <a:custGeom>
                <a:avLst/>
                <a:gdLst>
                  <a:gd name="T0" fmla="*/ 28 w 34"/>
                  <a:gd name="T1" fmla="*/ 21 h 21"/>
                  <a:gd name="T2" fmla="*/ 0 w 34"/>
                  <a:gd name="T3" fmla="*/ 6 h 21"/>
                  <a:gd name="T4" fmla="*/ 34 w 34"/>
                  <a:gd name="T5" fmla="*/ 0 h 21"/>
                  <a:gd name="T6" fmla="*/ 28 w 34"/>
                  <a:gd name="T7" fmla="*/ 21 h 21"/>
                </a:gdLst>
                <a:ahLst/>
                <a:cxnLst>
                  <a:cxn ang="0">
                    <a:pos x="T0" y="T1"/>
                  </a:cxn>
                  <a:cxn ang="0">
                    <a:pos x="T2" y="T3"/>
                  </a:cxn>
                  <a:cxn ang="0">
                    <a:pos x="T4" y="T5"/>
                  </a:cxn>
                  <a:cxn ang="0">
                    <a:pos x="T6" y="T7"/>
                  </a:cxn>
                </a:cxnLst>
                <a:rect l="0" t="0" r="r" b="b"/>
                <a:pathLst>
                  <a:path w="34" h="21">
                    <a:moveTo>
                      <a:pt x="28" y="21"/>
                    </a:moveTo>
                    <a:lnTo>
                      <a:pt x="0" y="6"/>
                    </a:lnTo>
                    <a:lnTo>
                      <a:pt x="34"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3" name="Line 2735"/>
              <p:cNvSpPr>
                <a:spLocks noChangeAspect="1" noChangeShapeType="1"/>
              </p:cNvSpPr>
              <p:nvPr/>
            </p:nvSpPr>
            <p:spPr bwMode="auto">
              <a:xfrm flipH="1" flipV="1">
                <a:off x="3176" y="1338"/>
                <a:ext cx="28"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4" name="Freeform 2736"/>
              <p:cNvSpPr>
                <a:spLocks noChangeAspect="1"/>
              </p:cNvSpPr>
              <p:nvPr/>
            </p:nvSpPr>
            <p:spPr bwMode="auto">
              <a:xfrm>
                <a:off x="3176" y="1338"/>
                <a:ext cx="34" cy="21"/>
              </a:xfrm>
              <a:custGeom>
                <a:avLst/>
                <a:gdLst>
                  <a:gd name="T0" fmla="*/ 22 w 34"/>
                  <a:gd name="T1" fmla="*/ 21 h 21"/>
                  <a:gd name="T2" fmla="*/ 0 w 34"/>
                  <a:gd name="T3" fmla="*/ 0 h 21"/>
                  <a:gd name="T4" fmla="*/ 34 w 34"/>
                  <a:gd name="T5" fmla="*/ 0 h 21"/>
                  <a:gd name="T6" fmla="*/ 22 w 34"/>
                  <a:gd name="T7" fmla="*/ 21 h 21"/>
                </a:gdLst>
                <a:ahLst/>
                <a:cxnLst>
                  <a:cxn ang="0">
                    <a:pos x="T0" y="T1"/>
                  </a:cxn>
                  <a:cxn ang="0">
                    <a:pos x="T2" y="T3"/>
                  </a:cxn>
                  <a:cxn ang="0">
                    <a:pos x="T4" y="T5"/>
                  </a:cxn>
                  <a:cxn ang="0">
                    <a:pos x="T6" y="T7"/>
                  </a:cxn>
                </a:cxnLst>
                <a:rect l="0" t="0" r="r" b="b"/>
                <a:pathLst>
                  <a:path w="34" h="21">
                    <a:moveTo>
                      <a:pt x="22" y="21"/>
                    </a:moveTo>
                    <a:lnTo>
                      <a:pt x="0" y="0"/>
                    </a:lnTo>
                    <a:lnTo>
                      <a:pt x="34" y="0"/>
                    </a:lnTo>
                    <a:lnTo>
                      <a:pt x="22"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5" name="Freeform 2737"/>
              <p:cNvSpPr>
                <a:spLocks noChangeAspect="1"/>
              </p:cNvSpPr>
              <p:nvPr/>
            </p:nvSpPr>
            <p:spPr bwMode="auto">
              <a:xfrm>
                <a:off x="3176" y="1338"/>
                <a:ext cx="34" cy="21"/>
              </a:xfrm>
              <a:custGeom>
                <a:avLst/>
                <a:gdLst>
                  <a:gd name="T0" fmla="*/ 22 w 34"/>
                  <a:gd name="T1" fmla="*/ 21 h 21"/>
                  <a:gd name="T2" fmla="*/ 0 w 34"/>
                  <a:gd name="T3" fmla="*/ 0 h 21"/>
                  <a:gd name="T4" fmla="*/ 34 w 34"/>
                  <a:gd name="T5" fmla="*/ 0 h 21"/>
                  <a:gd name="T6" fmla="*/ 22 w 34"/>
                  <a:gd name="T7" fmla="*/ 21 h 21"/>
                </a:gdLst>
                <a:ahLst/>
                <a:cxnLst>
                  <a:cxn ang="0">
                    <a:pos x="T0" y="T1"/>
                  </a:cxn>
                  <a:cxn ang="0">
                    <a:pos x="T2" y="T3"/>
                  </a:cxn>
                  <a:cxn ang="0">
                    <a:pos x="T4" y="T5"/>
                  </a:cxn>
                  <a:cxn ang="0">
                    <a:pos x="T6" y="T7"/>
                  </a:cxn>
                </a:cxnLst>
                <a:rect l="0" t="0" r="r" b="b"/>
                <a:pathLst>
                  <a:path w="34" h="21">
                    <a:moveTo>
                      <a:pt x="22" y="21"/>
                    </a:moveTo>
                    <a:lnTo>
                      <a:pt x="0" y="0"/>
                    </a:lnTo>
                    <a:lnTo>
                      <a:pt x="34" y="0"/>
                    </a:lnTo>
                    <a:lnTo>
                      <a:pt x="22"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6" name="Line 2738"/>
              <p:cNvSpPr>
                <a:spLocks noChangeAspect="1" noChangeShapeType="1"/>
              </p:cNvSpPr>
              <p:nvPr/>
            </p:nvSpPr>
            <p:spPr bwMode="auto">
              <a:xfrm flipH="1" flipV="1">
                <a:off x="3193" y="1237"/>
                <a:ext cx="11"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7" name="Freeform 2739"/>
              <p:cNvSpPr>
                <a:spLocks noChangeAspect="1"/>
              </p:cNvSpPr>
              <p:nvPr/>
            </p:nvSpPr>
            <p:spPr bwMode="auto">
              <a:xfrm>
                <a:off x="3193" y="1237"/>
                <a:ext cx="28" cy="32"/>
              </a:xfrm>
              <a:custGeom>
                <a:avLst/>
                <a:gdLst>
                  <a:gd name="T0" fmla="*/ 11 w 28"/>
                  <a:gd name="T1" fmla="*/ 32 h 32"/>
                  <a:gd name="T2" fmla="*/ 0 w 28"/>
                  <a:gd name="T3" fmla="*/ 0 h 32"/>
                  <a:gd name="T4" fmla="*/ 28 w 28"/>
                  <a:gd name="T5" fmla="*/ 11 h 32"/>
                  <a:gd name="T6" fmla="*/ 11 w 28"/>
                  <a:gd name="T7" fmla="*/ 32 h 32"/>
                </a:gdLst>
                <a:ahLst/>
                <a:cxnLst>
                  <a:cxn ang="0">
                    <a:pos x="T0" y="T1"/>
                  </a:cxn>
                  <a:cxn ang="0">
                    <a:pos x="T2" y="T3"/>
                  </a:cxn>
                  <a:cxn ang="0">
                    <a:pos x="T4" y="T5"/>
                  </a:cxn>
                  <a:cxn ang="0">
                    <a:pos x="T6" y="T7"/>
                  </a:cxn>
                </a:cxnLst>
                <a:rect l="0" t="0" r="r" b="b"/>
                <a:pathLst>
                  <a:path w="28" h="32">
                    <a:moveTo>
                      <a:pt x="11" y="32"/>
                    </a:moveTo>
                    <a:lnTo>
                      <a:pt x="0" y="0"/>
                    </a:lnTo>
                    <a:lnTo>
                      <a:pt x="28" y="11"/>
                    </a:lnTo>
                    <a:lnTo>
                      <a:pt x="11"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8" name="Freeform 2740"/>
              <p:cNvSpPr>
                <a:spLocks noChangeAspect="1"/>
              </p:cNvSpPr>
              <p:nvPr/>
            </p:nvSpPr>
            <p:spPr bwMode="auto">
              <a:xfrm>
                <a:off x="3193" y="1237"/>
                <a:ext cx="28" cy="32"/>
              </a:xfrm>
              <a:custGeom>
                <a:avLst/>
                <a:gdLst>
                  <a:gd name="T0" fmla="*/ 11 w 28"/>
                  <a:gd name="T1" fmla="*/ 32 h 32"/>
                  <a:gd name="T2" fmla="*/ 0 w 28"/>
                  <a:gd name="T3" fmla="*/ 0 h 32"/>
                  <a:gd name="T4" fmla="*/ 28 w 28"/>
                  <a:gd name="T5" fmla="*/ 11 h 32"/>
                  <a:gd name="T6" fmla="*/ 11 w 28"/>
                  <a:gd name="T7" fmla="*/ 32 h 32"/>
                </a:gdLst>
                <a:ahLst/>
                <a:cxnLst>
                  <a:cxn ang="0">
                    <a:pos x="T0" y="T1"/>
                  </a:cxn>
                  <a:cxn ang="0">
                    <a:pos x="T2" y="T3"/>
                  </a:cxn>
                  <a:cxn ang="0">
                    <a:pos x="T4" y="T5"/>
                  </a:cxn>
                  <a:cxn ang="0">
                    <a:pos x="T6" y="T7"/>
                  </a:cxn>
                </a:cxnLst>
                <a:rect l="0" t="0" r="r" b="b"/>
                <a:pathLst>
                  <a:path w="28" h="32">
                    <a:moveTo>
                      <a:pt x="11" y="32"/>
                    </a:moveTo>
                    <a:lnTo>
                      <a:pt x="0" y="0"/>
                    </a:lnTo>
                    <a:lnTo>
                      <a:pt x="28" y="11"/>
                    </a:lnTo>
                    <a:lnTo>
                      <a:pt x="11"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09" name="Line 2741"/>
              <p:cNvSpPr>
                <a:spLocks noChangeAspect="1" noChangeShapeType="1"/>
              </p:cNvSpPr>
              <p:nvPr/>
            </p:nvSpPr>
            <p:spPr bwMode="auto">
              <a:xfrm>
                <a:off x="3204"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0" name="Freeform 2742"/>
              <p:cNvSpPr>
                <a:spLocks noChangeAspect="1"/>
              </p:cNvSpPr>
              <p:nvPr/>
            </p:nvSpPr>
            <p:spPr bwMode="auto">
              <a:xfrm>
                <a:off x="3204" y="1147"/>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1" name="Freeform 2743"/>
              <p:cNvSpPr>
                <a:spLocks noChangeAspect="1"/>
              </p:cNvSpPr>
              <p:nvPr/>
            </p:nvSpPr>
            <p:spPr bwMode="auto">
              <a:xfrm>
                <a:off x="3204" y="1147"/>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2" name="Line 2744"/>
              <p:cNvSpPr>
                <a:spLocks noChangeAspect="1" noChangeShapeType="1"/>
              </p:cNvSpPr>
              <p:nvPr/>
            </p:nvSpPr>
            <p:spPr bwMode="auto">
              <a:xfrm>
                <a:off x="3204" y="1046"/>
                <a:ext cx="11"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3" name="Freeform 2745"/>
              <p:cNvSpPr>
                <a:spLocks noChangeAspect="1"/>
              </p:cNvSpPr>
              <p:nvPr/>
            </p:nvSpPr>
            <p:spPr bwMode="auto">
              <a:xfrm>
                <a:off x="3181" y="1025"/>
                <a:ext cx="29" cy="31"/>
              </a:xfrm>
              <a:custGeom>
                <a:avLst/>
                <a:gdLst>
                  <a:gd name="T0" fmla="*/ 23 w 29"/>
                  <a:gd name="T1" fmla="*/ 0 h 31"/>
                  <a:gd name="T2" fmla="*/ 29 w 29"/>
                  <a:gd name="T3" fmla="*/ 31 h 31"/>
                  <a:gd name="T4" fmla="*/ 0 w 29"/>
                  <a:gd name="T5" fmla="*/ 10 h 31"/>
                  <a:gd name="T6" fmla="*/ 23 w 29"/>
                  <a:gd name="T7" fmla="*/ 0 h 31"/>
                </a:gdLst>
                <a:ahLst/>
                <a:cxnLst>
                  <a:cxn ang="0">
                    <a:pos x="T0" y="T1"/>
                  </a:cxn>
                  <a:cxn ang="0">
                    <a:pos x="T2" y="T3"/>
                  </a:cxn>
                  <a:cxn ang="0">
                    <a:pos x="T4" y="T5"/>
                  </a:cxn>
                  <a:cxn ang="0">
                    <a:pos x="T6" y="T7"/>
                  </a:cxn>
                </a:cxnLst>
                <a:rect l="0" t="0" r="r" b="b"/>
                <a:pathLst>
                  <a:path w="29" h="31">
                    <a:moveTo>
                      <a:pt x="23" y="0"/>
                    </a:moveTo>
                    <a:lnTo>
                      <a:pt x="29" y="31"/>
                    </a:lnTo>
                    <a:lnTo>
                      <a:pt x="0" y="10"/>
                    </a:lnTo>
                    <a:lnTo>
                      <a:pt x="2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4" name="Freeform 2746"/>
              <p:cNvSpPr>
                <a:spLocks noChangeAspect="1"/>
              </p:cNvSpPr>
              <p:nvPr/>
            </p:nvSpPr>
            <p:spPr bwMode="auto">
              <a:xfrm>
                <a:off x="3181" y="1025"/>
                <a:ext cx="29" cy="31"/>
              </a:xfrm>
              <a:custGeom>
                <a:avLst/>
                <a:gdLst>
                  <a:gd name="T0" fmla="*/ 23 w 29"/>
                  <a:gd name="T1" fmla="*/ 0 h 31"/>
                  <a:gd name="T2" fmla="*/ 29 w 29"/>
                  <a:gd name="T3" fmla="*/ 31 h 31"/>
                  <a:gd name="T4" fmla="*/ 0 w 29"/>
                  <a:gd name="T5" fmla="*/ 10 h 31"/>
                  <a:gd name="T6" fmla="*/ 23 w 29"/>
                  <a:gd name="T7" fmla="*/ 0 h 31"/>
                </a:gdLst>
                <a:ahLst/>
                <a:cxnLst>
                  <a:cxn ang="0">
                    <a:pos x="T0" y="T1"/>
                  </a:cxn>
                  <a:cxn ang="0">
                    <a:pos x="T2" y="T3"/>
                  </a:cxn>
                  <a:cxn ang="0">
                    <a:pos x="T4" y="T5"/>
                  </a:cxn>
                  <a:cxn ang="0">
                    <a:pos x="T6" y="T7"/>
                  </a:cxn>
                </a:cxnLst>
                <a:rect l="0" t="0" r="r" b="b"/>
                <a:pathLst>
                  <a:path w="29" h="31">
                    <a:moveTo>
                      <a:pt x="23" y="0"/>
                    </a:moveTo>
                    <a:lnTo>
                      <a:pt x="29" y="31"/>
                    </a:lnTo>
                    <a:lnTo>
                      <a:pt x="0" y="10"/>
                    </a:lnTo>
                    <a:lnTo>
                      <a:pt x="2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5" name="Line 2747"/>
              <p:cNvSpPr>
                <a:spLocks noChangeAspect="1" noChangeShapeType="1"/>
              </p:cNvSpPr>
              <p:nvPr/>
            </p:nvSpPr>
            <p:spPr bwMode="auto">
              <a:xfrm>
                <a:off x="3204" y="945"/>
                <a:ext cx="11"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6" name="Freeform 2748"/>
              <p:cNvSpPr>
                <a:spLocks noChangeAspect="1"/>
              </p:cNvSpPr>
              <p:nvPr/>
            </p:nvSpPr>
            <p:spPr bwMode="auto">
              <a:xfrm>
                <a:off x="3193" y="940"/>
                <a:ext cx="28" cy="37"/>
              </a:xfrm>
              <a:custGeom>
                <a:avLst/>
                <a:gdLst>
                  <a:gd name="T0" fmla="*/ 28 w 28"/>
                  <a:gd name="T1" fmla="*/ 0 h 37"/>
                  <a:gd name="T2" fmla="*/ 22 w 28"/>
                  <a:gd name="T3" fmla="*/ 37 h 37"/>
                  <a:gd name="T4" fmla="*/ 0 w 28"/>
                  <a:gd name="T5" fmla="*/ 10 h 37"/>
                  <a:gd name="T6" fmla="*/ 28 w 28"/>
                  <a:gd name="T7" fmla="*/ 0 h 37"/>
                </a:gdLst>
                <a:ahLst/>
                <a:cxnLst>
                  <a:cxn ang="0">
                    <a:pos x="T0" y="T1"/>
                  </a:cxn>
                  <a:cxn ang="0">
                    <a:pos x="T2" y="T3"/>
                  </a:cxn>
                  <a:cxn ang="0">
                    <a:pos x="T4" y="T5"/>
                  </a:cxn>
                  <a:cxn ang="0">
                    <a:pos x="T6" y="T7"/>
                  </a:cxn>
                </a:cxnLst>
                <a:rect l="0" t="0" r="r" b="b"/>
                <a:pathLst>
                  <a:path w="28" h="37">
                    <a:moveTo>
                      <a:pt x="28" y="0"/>
                    </a:moveTo>
                    <a:lnTo>
                      <a:pt x="22" y="37"/>
                    </a:lnTo>
                    <a:lnTo>
                      <a:pt x="0" y="10"/>
                    </a:lnTo>
                    <a:lnTo>
                      <a:pt x="28"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 name="Freeform 2749"/>
              <p:cNvSpPr>
                <a:spLocks noChangeAspect="1"/>
              </p:cNvSpPr>
              <p:nvPr/>
            </p:nvSpPr>
            <p:spPr bwMode="auto">
              <a:xfrm>
                <a:off x="3193" y="940"/>
                <a:ext cx="28" cy="37"/>
              </a:xfrm>
              <a:custGeom>
                <a:avLst/>
                <a:gdLst>
                  <a:gd name="T0" fmla="*/ 28 w 28"/>
                  <a:gd name="T1" fmla="*/ 0 h 37"/>
                  <a:gd name="T2" fmla="*/ 22 w 28"/>
                  <a:gd name="T3" fmla="*/ 37 h 37"/>
                  <a:gd name="T4" fmla="*/ 0 w 28"/>
                  <a:gd name="T5" fmla="*/ 10 h 37"/>
                  <a:gd name="T6" fmla="*/ 28 w 28"/>
                  <a:gd name="T7" fmla="*/ 0 h 37"/>
                </a:gdLst>
                <a:ahLst/>
                <a:cxnLst>
                  <a:cxn ang="0">
                    <a:pos x="T0" y="T1"/>
                  </a:cxn>
                  <a:cxn ang="0">
                    <a:pos x="T2" y="T3"/>
                  </a:cxn>
                  <a:cxn ang="0">
                    <a:pos x="T4" y="T5"/>
                  </a:cxn>
                  <a:cxn ang="0">
                    <a:pos x="T6" y="T7"/>
                  </a:cxn>
                </a:cxnLst>
                <a:rect l="0" t="0" r="r" b="b"/>
                <a:pathLst>
                  <a:path w="28" h="37">
                    <a:moveTo>
                      <a:pt x="28" y="0"/>
                    </a:moveTo>
                    <a:lnTo>
                      <a:pt x="22" y="37"/>
                    </a:lnTo>
                    <a:lnTo>
                      <a:pt x="0" y="10"/>
                    </a:lnTo>
                    <a:lnTo>
                      <a:pt x="28"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8" name="Line 2750"/>
              <p:cNvSpPr>
                <a:spLocks noChangeAspect="1" noChangeShapeType="1"/>
              </p:cNvSpPr>
              <p:nvPr/>
            </p:nvSpPr>
            <p:spPr bwMode="auto">
              <a:xfrm flipV="1">
                <a:off x="3306" y="2141"/>
                <a:ext cx="6"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9" name="Freeform 2751"/>
              <p:cNvSpPr>
                <a:spLocks noChangeAspect="1"/>
              </p:cNvSpPr>
              <p:nvPr/>
            </p:nvSpPr>
            <p:spPr bwMode="auto">
              <a:xfrm>
                <a:off x="3295" y="2141"/>
                <a:ext cx="22" cy="32"/>
              </a:xfrm>
              <a:custGeom>
                <a:avLst/>
                <a:gdLst>
                  <a:gd name="T0" fmla="*/ 0 w 22"/>
                  <a:gd name="T1" fmla="*/ 27 h 32"/>
                  <a:gd name="T2" fmla="*/ 17 w 22"/>
                  <a:gd name="T3" fmla="*/ 0 h 32"/>
                  <a:gd name="T4" fmla="*/ 22 w 22"/>
                  <a:gd name="T5" fmla="*/ 32 h 32"/>
                  <a:gd name="T6" fmla="*/ 0 w 22"/>
                  <a:gd name="T7" fmla="*/ 27 h 32"/>
                </a:gdLst>
                <a:ahLst/>
                <a:cxnLst>
                  <a:cxn ang="0">
                    <a:pos x="T0" y="T1"/>
                  </a:cxn>
                  <a:cxn ang="0">
                    <a:pos x="T2" y="T3"/>
                  </a:cxn>
                  <a:cxn ang="0">
                    <a:pos x="T4" y="T5"/>
                  </a:cxn>
                  <a:cxn ang="0">
                    <a:pos x="T6" y="T7"/>
                  </a:cxn>
                </a:cxnLst>
                <a:rect l="0" t="0" r="r" b="b"/>
                <a:pathLst>
                  <a:path w="22" h="32">
                    <a:moveTo>
                      <a:pt x="0" y="27"/>
                    </a:moveTo>
                    <a:lnTo>
                      <a:pt x="17" y="0"/>
                    </a:lnTo>
                    <a:lnTo>
                      <a:pt x="22" y="32"/>
                    </a:lnTo>
                    <a:lnTo>
                      <a:pt x="0"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 name="Freeform 2752"/>
              <p:cNvSpPr>
                <a:spLocks noChangeAspect="1"/>
              </p:cNvSpPr>
              <p:nvPr/>
            </p:nvSpPr>
            <p:spPr bwMode="auto">
              <a:xfrm>
                <a:off x="3295" y="2141"/>
                <a:ext cx="22" cy="32"/>
              </a:xfrm>
              <a:custGeom>
                <a:avLst/>
                <a:gdLst>
                  <a:gd name="T0" fmla="*/ 0 w 22"/>
                  <a:gd name="T1" fmla="*/ 27 h 32"/>
                  <a:gd name="T2" fmla="*/ 17 w 22"/>
                  <a:gd name="T3" fmla="*/ 0 h 32"/>
                  <a:gd name="T4" fmla="*/ 22 w 22"/>
                  <a:gd name="T5" fmla="*/ 32 h 32"/>
                  <a:gd name="T6" fmla="*/ 0 w 22"/>
                  <a:gd name="T7" fmla="*/ 27 h 32"/>
                </a:gdLst>
                <a:ahLst/>
                <a:cxnLst>
                  <a:cxn ang="0">
                    <a:pos x="T0" y="T1"/>
                  </a:cxn>
                  <a:cxn ang="0">
                    <a:pos x="T2" y="T3"/>
                  </a:cxn>
                  <a:cxn ang="0">
                    <a:pos x="T4" y="T5"/>
                  </a:cxn>
                  <a:cxn ang="0">
                    <a:pos x="T6" y="T7"/>
                  </a:cxn>
                </a:cxnLst>
                <a:rect l="0" t="0" r="r" b="b"/>
                <a:pathLst>
                  <a:path w="22" h="32">
                    <a:moveTo>
                      <a:pt x="0" y="27"/>
                    </a:moveTo>
                    <a:lnTo>
                      <a:pt x="17" y="0"/>
                    </a:lnTo>
                    <a:lnTo>
                      <a:pt x="22" y="32"/>
                    </a:lnTo>
                    <a:lnTo>
                      <a:pt x="0"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1" name="Line 2753"/>
              <p:cNvSpPr>
                <a:spLocks noChangeAspect="1" noChangeShapeType="1"/>
              </p:cNvSpPr>
              <p:nvPr/>
            </p:nvSpPr>
            <p:spPr bwMode="auto">
              <a:xfrm flipV="1">
                <a:off x="3306" y="2056"/>
                <a:ext cx="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2" name="Freeform 2754"/>
              <p:cNvSpPr>
                <a:spLocks noChangeAspect="1"/>
              </p:cNvSpPr>
              <p:nvPr/>
            </p:nvSpPr>
            <p:spPr bwMode="auto">
              <a:xfrm>
                <a:off x="3289" y="2056"/>
                <a:ext cx="23" cy="32"/>
              </a:xfrm>
              <a:custGeom>
                <a:avLst/>
                <a:gdLst>
                  <a:gd name="T0" fmla="*/ 0 w 23"/>
                  <a:gd name="T1" fmla="*/ 21 h 32"/>
                  <a:gd name="T2" fmla="*/ 23 w 23"/>
                  <a:gd name="T3" fmla="*/ 0 h 32"/>
                  <a:gd name="T4" fmla="*/ 23 w 23"/>
                  <a:gd name="T5" fmla="*/ 32 h 32"/>
                  <a:gd name="T6" fmla="*/ 0 w 23"/>
                  <a:gd name="T7" fmla="*/ 21 h 32"/>
                </a:gdLst>
                <a:ahLst/>
                <a:cxnLst>
                  <a:cxn ang="0">
                    <a:pos x="T0" y="T1"/>
                  </a:cxn>
                  <a:cxn ang="0">
                    <a:pos x="T2" y="T3"/>
                  </a:cxn>
                  <a:cxn ang="0">
                    <a:pos x="T4" y="T5"/>
                  </a:cxn>
                  <a:cxn ang="0">
                    <a:pos x="T6" y="T7"/>
                  </a:cxn>
                </a:cxnLst>
                <a:rect l="0" t="0" r="r" b="b"/>
                <a:pathLst>
                  <a:path w="23" h="32">
                    <a:moveTo>
                      <a:pt x="0" y="21"/>
                    </a:moveTo>
                    <a:lnTo>
                      <a:pt x="23" y="0"/>
                    </a:lnTo>
                    <a:lnTo>
                      <a:pt x="23" y="32"/>
                    </a:lnTo>
                    <a:lnTo>
                      <a:pt x="0"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3" name="Freeform 2755"/>
              <p:cNvSpPr>
                <a:spLocks noChangeAspect="1"/>
              </p:cNvSpPr>
              <p:nvPr/>
            </p:nvSpPr>
            <p:spPr bwMode="auto">
              <a:xfrm>
                <a:off x="3289" y="2056"/>
                <a:ext cx="23" cy="32"/>
              </a:xfrm>
              <a:custGeom>
                <a:avLst/>
                <a:gdLst>
                  <a:gd name="T0" fmla="*/ 0 w 23"/>
                  <a:gd name="T1" fmla="*/ 21 h 32"/>
                  <a:gd name="T2" fmla="*/ 23 w 23"/>
                  <a:gd name="T3" fmla="*/ 0 h 32"/>
                  <a:gd name="T4" fmla="*/ 23 w 23"/>
                  <a:gd name="T5" fmla="*/ 32 h 32"/>
                  <a:gd name="T6" fmla="*/ 0 w 23"/>
                  <a:gd name="T7" fmla="*/ 21 h 32"/>
                </a:gdLst>
                <a:ahLst/>
                <a:cxnLst>
                  <a:cxn ang="0">
                    <a:pos x="T0" y="T1"/>
                  </a:cxn>
                  <a:cxn ang="0">
                    <a:pos x="T2" y="T3"/>
                  </a:cxn>
                  <a:cxn ang="0">
                    <a:pos x="T4" y="T5"/>
                  </a:cxn>
                  <a:cxn ang="0">
                    <a:pos x="T6" y="T7"/>
                  </a:cxn>
                </a:cxnLst>
                <a:rect l="0" t="0" r="r" b="b"/>
                <a:pathLst>
                  <a:path w="23" h="32">
                    <a:moveTo>
                      <a:pt x="0" y="21"/>
                    </a:moveTo>
                    <a:lnTo>
                      <a:pt x="23" y="0"/>
                    </a:lnTo>
                    <a:lnTo>
                      <a:pt x="23" y="32"/>
                    </a:lnTo>
                    <a:lnTo>
                      <a:pt x="0"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4" name="Line 2756"/>
              <p:cNvSpPr>
                <a:spLocks noChangeAspect="1" noChangeShapeType="1"/>
              </p:cNvSpPr>
              <p:nvPr/>
            </p:nvSpPr>
            <p:spPr bwMode="auto">
              <a:xfrm flipV="1">
                <a:off x="3306" y="1960"/>
                <a:ext cx="0"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 name="Freeform 2757"/>
              <p:cNvSpPr>
                <a:spLocks noChangeAspect="1"/>
              </p:cNvSpPr>
              <p:nvPr/>
            </p:nvSpPr>
            <p:spPr bwMode="auto">
              <a:xfrm>
                <a:off x="3306" y="1955"/>
                <a:ext cx="34" cy="26"/>
              </a:xfrm>
              <a:custGeom>
                <a:avLst/>
                <a:gdLst>
                  <a:gd name="T0" fmla="*/ 28 w 34"/>
                  <a:gd name="T1" fmla="*/ 26 h 26"/>
                  <a:gd name="T2" fmla="*/ 0 w 34"/>
                  <a:gd name="T3" fmla="*/ 5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5"/>
                    </a:lnTo>
                    <a:lnTo>
                      <a:pt x="34" y="0"/>
                    </a:lnTo>
                    <a:lnTo>
                      <a:pt x="28"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 name="Freeform 2758"/>
              <p:cNvSpPr>
                <a:spLocks noChangeAspect="1"/>
              </p:cNvSpPr>
              <p:nvPr/>
            </p:nvSpPr>
            <p:spPr bwMode="auto">
              <a:xfrm>
                <a:off x="3306" y="1955"/>
                <a:ext cx="34" cy="26"/>
              </a:xfrm>
              <a:custGeom>
                <a:avLst/>
                <a:gdLst>
                  <a:gd name="T0" fmla="*/ 28 w 34"/>
                  <a:gd name="T1" fmla="*/ 26 h 26"/>
                  <a:gd name="T2" fmla="*/ 0 w 34"/>
                  <a:gd name="T3" fmla="*/ 5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5"/>
                    </a:lnTo>
                    <a:lnTo>
                      <a:pt x="34" y="0"/>
                    </a:lnTo>
                    <a:lnTo>
                      <a:pt x="28"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27" name="Line 2759"/>
              <p:cNvSpPr>
                <a:spLocks noChangeAspect="1" noChangeShapeType="1"/>
              </p:cNvSpPr>
              <p:nvPr/>
            </p:nvSpPr>
            <p:spPr bwMode="auto">
              <a:xfrm flipH="1">
                <a:off x="3295" y="1859"/>
                <a:ext cx="11"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8" name="Freeform 2760"/>
              <p:cNvSpPr>
                <a:spLocks noChangeAspect="1"/>
              </p:cNvSpPr>
              <p:nvPr/>
            </p:nvSpPr>
            <p:spPr bwMode="auto">
              <a:xfrm>
                <a:off x="3295" y="1843"/>
                <a:ext cx="34" cy="27"/>
              </a:xfrm>
              <a:custGeom>
                <a:avLst/>
                <a:gdLst>
                  <a:gd name="T0" fmla="*/ 34 w 34"/>
                  <a:gd name="T1" fmla="*/ 22 h 27"/>
                  <a:gd name="T2" fmla="*/ 0 w 34"/>
                  <a:gd name="T3" fmla="*/ 27 h 27"/>
                  <a:gd name="T4" fmla="*/ 22 w 34"/>
                  <a:gd name="T5" fmla="*/ 0 h 27"/>
                  <a:gd name="T6" fmla="*/ 34 w 34"/>
                  <a:gd name="T7" fmla="*/ 22 h 27"/>
                </a:gdLst>
                <a:ahLst/>
                <a:cxnLst>
                  <a:cxn ang="0">
                    <a:pos x="T0" y="T1"/>
                  </a:cxn>
                  <a:cxn ang="0">
                    <a:pos x="T2" y="T3"/>
                  </a:cxn>
                  <a:cxn ang="0">
                    <a:pos x="T4" y="T5"/>
                  </a:cxn>
                  <a:cxn ang="0">
                    <a:pos x="T6" y="T7"/>
                  </a:cxn>
                </a:cxnLst>
                <a:rect l="0" t="0" r="r" b="b"/>
                <a:pathLst>
                  <a:path w="34" h="27">
                    <a:moveTo>
                      <a:pt x="34" y="22"/>
                    </a:moveTo>
                    <a:lnTo>
                      <a:pt x="0" y="27"/>
                    </a:lnTo>
                    <a:lnTo>
                      <a:pt x="22" y="0"/>
                    </a:lnTo>
                    <a:lnTo>
                      <a:pt x="34"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 name="Freeform 2761"/>
              <p:cNvSpPr>
                <a:spLocks noChangeAspect="1"/>
              </p:cNvSpPr>
              <p:nvPr/>
            </p:nvSpPr>
            <p:spPr bwMode="auto">
              <a:xfrm>
                <a:off x="3295" y="1843"/>
                <a:ext cx="34" cy="27"/>
              </a:xfrm>
              <a:custGeom>
                <a:avLst/>
                <a:gdLst>
                  <a:gd name="T0" fmla="*/ 34 w 34"/>
                  <a:gd name="T1" fmla="*/ 22 h 27"/>
                  <a:gd name="T2" fmla="*/ 0 w 34"/>
                  <a:gd name="T3" fmla="*/ 27 h 27"/>
                  <a:gd name="T4" fmla="*/ 22 w 34"/>
                  <a:gd name="T5" fmla="*/ 0 h 27"/>
                  <a:gd name="T6" fmla="*/ 34 w 34"/>
                  <a:gd name="T7" fmla="*/ 22 h 27"/>
                </a:gdLst>
                <a:ahLst/>
                <a:cxnLst>
                  <a:cxn ang="0">
                    <a:pos x="T0" y="T1"/>
                  </a:cxn>
                  <a:cxn ang="0">
                    <a:pos x="T2" y="T3"/>
                  </a:cxn>
                  <a:cxn ang="0">
                    <a:pos x="T4" y="T5"/>
                  </a:cxn>
                  <a:cxn ang="0">
                    <a:pos x="T6" y="T7"/>
                  </a:cxn>
                </a:cxnLst>
                <a:rect l="0" t="0" r="r" b="b"/>
                <a:pathLst>
                  <a:path w="34" h="27">
                    <a:moveTo>
                      <a:pt x="34" y="22"/>
                    </a:moveTo>
                    <a:lnTo>
                      <a:pt x="0" y="27"/>
                    </a:lnTo>
                    <a:lnTo>
                      <a:pt x="22" y="0"/>
                    </a:lnTo>
                    <a:lnTo>
                      <a:pt x="34"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0" name="Line 2762"/>
              <p:cNvSpPr>
                <a:spLocks noChangeAspect="1" noChangeShapeType="1"/>
              </p:cNvSpPr>
              <p:nvPr/>
            </p:nvSpPr>
            <p:spPr bwMode="auto">
              <a:xfrm flipH="1">
                <a:off x="3278" y="1758"/>
                <a:ext cx="28"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1" name="Freeform 2763"/>
              <p:cNvSpPr>
                <a:spLocks noChangeAspect="1"/>
              </p:cNvSpPr>
              <p:nvPr/>
            </p:nvSpPr>
            <p:spPr bwMode="auto">
              <a:xfrm>
                <a:off x="3278" y="1748"/>
                <a:ext cx="34" cy="21"/>
              </a:xfrm>
              <a:custGeom>
                <a:avLst/>
                <a:gdLst>
                  <a:gd name="T0" fmla="*/ 34 w 34"/>
                  <a:gd name="T1" fmla="*/ 21 h 21"/>
                  <a:gd name="T2" fmla="*/ 0 w 34"/>
                  <a:gd name="T3" fmla="*/ 21 h 21"/>
                  <a:gd name="T4" fmla="*/ 22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2"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2" name="Freeform 2764"/>
              <p:cNvSpPr>
                <a:spLocks noChangeAspect="1"/>
              </p:cNvSpPr>
              <p:nvPr/>
            </p:nvSpPr>
            <p:spPr bwMode="auto">
              <a:xfrm>
                <a:off x="3278" y="1748"/>
                <a:ext cx="34" cy="21"/>
              </a:xfrm>
              <a:custGeom>
                <a:avLst/>
                <a:gdLst>
                  <a:gd name="T0" fmla="*/ 34 w 34"/>
                  <a:gd name="T1" fmla="*/ 21 h 21"/>
                  <a:gd name="T2" fmla="*/ 0 w 34"/>
                  <a:gd name="T3" fmla="*/ 21 h 21"/>
                  <a:gd name="T4" fmla="*/ 22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2"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3" name="Line 2765"/>
              <p:cNvSpPr>
                <a:spLocks noChangeAspect="1" noChangeShapeType="1"/>
              </p:cNvSpPr>
              <p:nvPr/>
            </p:nvSpPr>
            <p:spPr bwMode="auto">
              <a:xfrm flipH="1">
                <a:off x="3261" y="1657"/>
                <a:ext cx="45"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4" name="Freeform 2766"/>
              <p:cNvSpPr>
                <a:spLocks noChangeAspect="1"/>
              </p:cNvSpPr>
              <p:nvPr/>
            </p:nvSpPr>
            <p:spPr bwMode="auto">
              <a:xfrm>
                <a:off x="3261" y="1647"/>
                <a:ext cx="34" cy="26"/>
              </a:xfrm>
              <a:custGeom>
                <a:avLst/>
                <a:gdLst>
                  <a:gd name="T0" fmla="*/ 34 w 34"/>
                  <a:gd name="T1" fmla="*/ 26 h 26"/>
                  <a:gd name="T2" fmla="*/ 0 w 34"/>
                  <a:gd name="T3" fmla="*/ 16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16"/>
                    </a:lnTo>
                    <a:lnTo>
                      <a:pt x="28"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 name="Freeform 2767"/>
              <p:cNvSpPr>
                <a:spLocks noChangeAspect="1"/>
              </p:cNvSpPr>
              <p:nvPr/>
            </p:nvSpPr>
            <p:spPr bwMode="auto">
              <a:xfrm>
                <a:off x="3261" y="1647"/>
                <a:ext cx="34" cy="26"/>
              </a:xfrm>
              <a:custGeom>
                <a:avLst/>
                <a:gdLst>
                  <a:gd name="T0" fmla="*/ 34 w 34"/>
                  <a:gd name="T1" fmla="*/ 26 h 26"/>
                  <a:gd name="T2" fmla="*/ 0 w 34"/>
                  <a:gd name="T3" fmla="*/ 16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16"/>
                    </a:lnTo>
                    <a:lnTo>
                      <a:pt x="28"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6" name="Line 2768"/>
              <p:cNvSpPr>
                <a:spLocks noChangeAspect="1" noChangeShapeType="1"/>
              </p:cNvSpPr>
              <p:nvPr/>
            </p:nvSpPr>
            <p:spPr bwMode="auto">
              <a:xfrm flipH="1">
                <a:off x="3255"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7" name="Freeform 2769"/>
              <p:cNvSpPr>
                <a:spLocks noChangeAspect="1"/>
              </p:cNvSpPr>
              <p:nvPr/>
            </p:nvSpPr>
            <p:spPr bwMode="auto">
              <a:xfrm>
                <a:off x="3255"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8" name="Freeform 2770"/>
              <p:cNvSpPr>
                <a:spLocks noChangeAspect="1"/>
              </p:cNvSpPr>
              <p:nvPr/>
            </p:nvSpPr>
            <p:spPr bwMode="auto">
              <a:xfrm>
                <a:off x="3255"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9" name="Line 2771"/>
              <p:cNvSpPr>
                <a:spLocks noChangeAspect="1" noChangeShapeType="1"/>
              </p:cNvSpPr>
              <p:nvPr/>
            </p:nvSpPr>
            <p:spPr bwMode="auto">
              <a:xfrm flipH="1" flipV="1">
                <a:off x="3261" y="1450"/>
                <a:ext cx="45"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0" name="Freeform 2772"/>
              <p:cNvSpPr>
                <a:spLocks noChangeAspect="1"/>
              </p:cNvSpPr>
              <p:nvPr/>
            </p:nvSpPr>
            <p:spPr bwMode="auto">
              <a:xfrm>
                <a:off x="3261" y="1439"/>
                <a:ext cx="34" cy="27"/>
              </a:xfrm>
              <a:custGeom>
                <a:avLst/>
                <a:gdLst>
                  <a:gd name="T0" fmla="*/ 28 w 34"/>
                  <a:gd name="T1" fmla="*/ 27 h 27"/>
                  <a:gd name="T2" fmla="*/ 0 w 34"/>
                  <a:gd name="T3" fmla="*/ 11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11"/>
                    </a:lnTo>
                    <a:lnTo>
                      <a:pt x="34" y="0"/>
                    </a:lnTo>
                    <a:lnTo>
                      <a:pt x="28"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1" name="Freeform 2773"/>
              <p:cNvSpPr>
                <a:spLocks noChangeAspect="1"/>
              </p:cNvSpPr>
              <p:nvPr/>
            </p:nvSpPr>
            <p:spPr bwMode="auto">
              <a:xfrm>
                <a:off x="3261" y="1439"/>
                <a:ext cx="34" cy="27"/>
              </a:xfrm>
              <a:custGeom>
                <a:avLst/>
                <a:gdLst>
                  <a:gd name="T0" fmla="*/ 28 w 34"/>
                  <a:gd name="T1" fmla="*/ 27 h 27"/>
                  <a:gd name="T2" fmla="*/ 0 w 34"/>
                  <a:gd name="T3" fmla="*/ 11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11"/>
                    </a:lnTo>
                    <a:lnTo>
                      <a:pt x="34" y="0"/>
                    </a:lnTo>
                    <a:lnTo>
                      <a:pt x="28"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2" name="Line 2774"/>
              <p:cNvSpPr>
                <a:spLocks noChangeAspect="1" noChangeShapeType="1"/>
              </p:cNvSpPr>
              <p:nvPr/>
            </p:nvSpPr>
            <p:spPr bwMode="auto">
              <a:xfrm flipH="1" flipV="1">
                <a:off x="3278" y="1344"/>
                <a:ext cx="28"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3" name="Freeform 2775"/>
              <p:cNvSpPr>
                <a:spLocks noChangeAspect="1"/>
              </p:cNvSpPr>
              <p:nvPr/>
            </p:nvSpPr>
            <p:spPr bwMode="auto">
              <a:xfrm>
                <a:off x="3278" y="1338"/>
                <a:ext cx="34" cy="27"/>
              </a:xfrm>
              <a:custGeom>
                <a:avLst/>
                <a:gdLst>
                  <a:gd name="T0" fmla="*/ 22 w 34"/>
                  <a:gd name="T1" fmla="*/ 27 h 27"/>
                  <a:gd name="T2" fmla="*/ 0 w 34"/>
                  <a:gd name="T3" fmla="*/ 6 h 27"/>
                  <a:gd name="T4" fmla="*/ 34 w 34"/>
                  <a:gd name="T5" fmla="*/ 0 h 27"/>
                  <a:gd name="T6" fmla="*/ 22 w 34"/>
                  <a:gd name="T7" fmla="*/ 27 h 27"/>
                </a:gdLst>
                <a:ahLst/>
                <a:cxnLst>
                  <a:cxn ang="0">
                    <a:pos x="T0" y="T1"/>
                  </a:cxn>
                  <a:cxn ang="0">
                    <a:pos x="T2" y="T3"/>
                  </a:cxn>
                  <a:cxn ang="0">
                    <a:pos x="T4" y="T5"/>
                  </a:cxn>
                  <a:cxn ang="0">
                    <a:pos x="T6" y="T7"/>
                  </a:cxn>
                </a:cxnLst>
                <a:rect l="0" t="0" r="r" b="b"/>
                <a:pathLst>
                  <a:path w="34" h="27">
                    <a:moveTo>
                      <a:pt x="22" y="27"/>
                    </a:moveTo>
                    <a:lnTo>
                      <a:pt x="0" y="6"/>
                    </a:lnTo>
                    <a:lnTo>
                      <a:pt x="34" y="0"/>
                    </a:lnTo>
                    <a:lnTo>
                      <a:pt x="22"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4" name="Freeform 2776"/>
              <p:cNvSpPr>
                <a:spLocks noChangeAspect="1"/>
              </p:cNvSpPr>
              <p:nvPr/>
            </p:nvSpPr>
            <p:spPr bwMode="auto">
              <a:xfrm>
                <a:off x="3278" y="1338"/>
                <a:ext cx="34" cy="27"/>
              </a:xfrm>
              <a:custGeom>
                <a:avLst/>
                <a:gdLst>
                  <a:gd name="T0" fmla="*/ 22 w 34"/>
                  <a:gd name="T1" fmla="*/ 27 h 27"/>
                  <a:gd name="T2" fmla="*/ 0 w 34"/>
                  <a:gd name="T3" fmla="*/ 6 h 27"/>
                  <a:gd name="T4" fmla="*/ 34 w 34"/>
                  <a:gd name="T5" fmla="*/ 0 h 27"/>
                  <a:gd name="T6" fmla="*/ 22 w 34"/>
                  <a:gd name="T7" fmla="*/ 27 h 27"/>
                </a:gdLst>
                <a:ahLst/>
                <a:cxnLst>
                  <a:cxn ang="0">
                    <a:pos x="T0" y="T1"/>
                  </a:cxn>
                  <a:cxn ang="0">
                    <a:pos x="T2" y="T3"/>
                  </a:cxn>
                  <a:cxn ang="0">
                    <a:pos x="T4" y="T5"/>
                  </a:cxn>
                  <a:cxn ang="0">
                    <a:pos x="T6" y="T7"/>
                  </a:cxn>
                </a:cxnLst>
                <a:rect l="0" t="0" r="r" b="b"/>
                <a:pathLst>
                  <a:path w="34" h="27">
                    <a:moveTo>
                      <a:pt x="22" y="27"/>
                    </a:moveTo>
                    <a:lnTo>
                      <a:pt x="0" y="6"/>
                    </a:lnTo>
                    <a:lnTo>
                      <a:pt x="34" y="0"/>
                    </a:lnTo>
                    <a:lnTo>
                      <a:pt x="22"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5" name="Line 2777"/>
              <p:cNvSpPr>
                <a:spLocks noChangeAspect="1" noChangeShapeType="1"/>
              </p:cNvSpPr>
              <p:nvPr/>
            </p:nvSpPr>
            <p:spPr bwMode="auto">
              <a:xfrm flipH="1" flipV="1">
                <a:off x="3295" y="1243"/>
                <a:ext cx="11"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6" name="Freeform 2778"/>
              <p:cNvSpPr>
                <a:spLocks noChangeAspect="1"/>
              </p:cNvSpPr>
              <p:nvPr/>
            </p:nvSpPr>
            <p:spPr bwMode="auto">
              <a:xfrm>
                <a:off x="3295" y="1243"/>
                <a:ext cx="34" cy="26"/>
              </a:xfrm>
              <a:custGeom>
                <a:avLst/>
                <a:gdLst>
                  <a:gd name="T0" fmla="*/ 22 w 34"/>
                  <a:gd name="T1" fmla="*/ 26 h 26"/>
                  <a:gd name="T2" fmla="*/ 0 w 34"/>
                  <a:gd name="T3" fmla="*/ 0 h 26"/>
                  <a:gd name="T4" fmla="*/ 34 w 34"/>
                  <a:gd name="T5" fmla="*/ 5 h 26"/>
                  <a:gd name="T6" fmla="*/ 22 w 34"/>
                  <a:gd name="T7" fmla="*/ 26 h 26"/>
                </a:gdLst>
                <a:ahLst/>
                <a:cxnLst>
                  <a:cxn ang="0">
                    <a:pos x="T0" y="T1"/>
                  </a:cxn>
                  <a:cxn ang="0">
                    <a:pos x="T2" y="T3"/>
                  </a:cxn>
                  <a:cxn ang="0">
                    <a:pos x="T4" y="T5"/>
                  </a:cxn>
                  <a:cxn ang="0">
                    <a:pos x="T6" y="T7"/>
                  </a:cxn>
                </a:cxnLst>
                <a:rect l="0" t="0" r="r" b="b"/>
                <a:pathLst>
                  <a:path w="34" h="26">
                    <a:moveTo>
                      <a:pt x="22" y="26"/>
                    </a:moveTo>
                    <a:lnTo>
                      <a:pt x="0" y="0"/>
                    </a:lnTo>
                    <a:lnTo>
                      <a:pt x="34" y="5"/>
                    </a:lnTo>
                    <a:lnTo>
                      <a:pt x="22"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7" name="Freeform 2779"/>
              <p:cNvSpPr>
                <a:spLocks noChangeAspect="1"/>
              </p:cNvSpPr>
              <p:nvPr/>
            </p:nvSpPr>
            <p:spPr bwMode="auto">
              <a:xfrm>
                <a:off x="3295" y="1243"/>
                <a:ext cx="34" cy="26"/>
              </a:xfrm>
              <a:custGeom>
                <a:avLst/>
                <a:gdLst>
                  <a:gd name="T0" fmla="*/ 22 w 34"/>
                  <a:gd name="T1" fmla="*/ 26 h 26"/>
                  <a:gd name="T2" fmla="*/ 0 w 34"/>
                  <a:gd name="T3" fmla="*/ 0 h 26"/>
                  <a:gd name="T4" fmla="*/ 34 w 34"/>
                  <a:gd name="T5" fmla="*/ 5 h 26"/>
                  <a:gd name="T6" fmla="*/ 22 w 34"/>
                  <a:gd name="T7" fmla="*/ 26 h 26"/>
                </a:gdLst>
                <a:ahLst/>
                <a:cxnLst>
                  <a:cxn ang="0">
                    <a:pos x="T0" y="T1"/>
                  </a:cxn>
                  <a:cxn ang="0">
                    <a:pos x="T2" y="T3"/>
                  </a:cxn>
                  <a:cxn ang="0">
                    <a:pos x="T4" y="T5"/>
                  </a:cxn>
                  <a:cxn ang="0">
                    <a:pos x="T6" y="T7"/>
                  </a:cxn>
                </a:cxnLst>
                <a:rect l="0" t="0" r="r" b="b"/>
                <a:pathLst>
                  <a:path w="34" h="26">
                    <a:moveTo>
                      <a:pt x="22" y="26"/>
                    </a:moveTo>
                    <a:lnTo>
                      <a:pt x="0" y="0"/>
                    </a:lnTo>
                    <a:lnTo>
                      <a:pt x="34" y="5"/>
                    </a:lnTo>
                    <a:lnTo>
                      <a:pt x="22"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8" name="Line 2780"/>
              <p:cNvSpPr>
                <a:spLocks noChangeAspect="1" noChangeShapeType="1"/>
              </p:cNvSpPr>
              <p:nvPr/>
            </p:nvSpPr>
            <p:spPr bwMode="auto">
              <a:xfrm>
                <a:off x="3306" y="1147"/>
                <a:ext cx="0"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9" name="Freeform 2781"/>
              <p:cNvSpPr>
                <a:spLocks noChangeAspect="1"/>
              </p:cNvSpPr>
              <p:nvPr/>
            </p:nvSpPr>
            <p:spPr bwMode="auto">
              <a:xfrm>
                <a:off x="3306" y="1131"/>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0" name="Freeform 2782"/>
              <p:cNvSpPr>
                <a:spLocks noChangeAspect="1"/>
              </p:cNvSpPr>
              <p:nvPr/>
            </p:nvSpPr>
            <p:spPr bwMode="auto">
              <a:xfrm>
                <a:off x="3306" y="1131"/>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1" name="Line 2783"/>
              <p:cNvSpPr>
                <a:spLocks noChangeAspect="1" noChangeShapeType="1"/>
              </p:cNvSpPr>
              <p:nvPr/>
            </p:nvSpPr>
            <p:spPr bwMode="auto">
              <a:xfrm>
                <a:off x="3306" y="1046"/>
                <a:ext cx="6"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2" name="Freeform 2784"/>
              <p:cNvSpPr>
                <a:spLocks noChangeAspect="1"/>
              </p:cNvSpPr>
              <p:nvPr/>
            </p:nvSpPr>
            <p:spPr bwMode="auto">
              <a:xfrm>
                <a:off x="3289" y="1025"/>
                <a:ext cx="23" cy="31"/>
              </a:xfrm>
              <a:custGeom>
                <a:avLst/>
                <a:gdLst>
                  <a:gd name="T0" fmla="*/ 23 w 23"/>
                  <a:gd name="T1" fmla="*/ 0 h 31"/>
                  <a:gd name="T2" fmla="*/ 23 w 23"/>
                  <a:gd name="T3" fmla="*/ 31 h 31"/>
                  <a:gd name="T4" fmla="*/ 0 w 23"/>
                  <a:gd name="T5" fmla="*/ 10 h 31"/>
                  <a:gd name="T6" fmla="*/ 23 w 23"/>
                  <a:gd name="T7" fmla="*/ 0 h 31"/>
                </a:gdLst>
                <a:ahLst/>
                <a:cxnLst>
                  <a:cxn ang="0">
                    <a:pos x="T0" y="T1"/>
                  </a:cxn>
                  <a:cxn ang="0">
                    <a:pos x="T2" y="T3"/>
                  </a:cxn>
                  <a:cxn ang="0">
                    <a:pos x="T4" y="T5"/>
                  </a:cxn>
                  <a:cxn ang="0">
                    <a:pos x="T6" y="T7"/>
                  </a:cxn>
                </a:cxnLst>
                <a:rect l="0" t="0" r="r" b="b"/>
                <a:pathLst>
                  <a:path w="23" h="31">
                    <a:moveTo>
                      <a:pt x="23" y="0"/>
                    </a:moveTo>
                    <a:lnTo>
                      <a:pt x="23" y="31"/>
                    </a:lnTo>
                    <a:lnTo>
                      <a:pt x="0" y="10"/>
                    </a:lnTo>
                    <a:lnTo>
                      <a:pt x="2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3" name="Freeform 2785"/>
              <p:cNvSpPr>
                <a:spLocks noChangeAspect="1"/>
              </p:cNvSpPr>
              <p:nvPr/>
            </p:nvSpPr>
            <p:spPr bwMode="auto">
              <a:xfrm>
                <a:off x="3289" y="1025"/>
                <a:ext cx="23" cy="31"/>
              </a:xfrm>
              <a:custGeom>
                <a:avLst/>
                <a:gdLst>
                  <a:gd name="T0" fmla="*/ 23 w 23"/>
                  <a:gd name="T1" fmla="*/ 0 h 31"/>
                  <a:gd name="T2" fmla="*/ 23 w 23"/>
                  <a:gd name="T3" fmla="*/ 31 h 31"/>
                  <a:gd name="T4" fmla="*/ 0 w 23"/>
                  <a:gd name="T5" fmla="*/ 10 h 31"/>
                  <a:gd name="T6" fmla="*/ 23 w 23"/>
                  <a:gd name="T7" fmla="*/ 0 h 31"/>
                </a:gdLst>
                <a:ahLst/>
                <a:cxnLst>
                  <a:cxn ang="0">
                    <a:pos x="T0" y="T1"/>
                  </a:cxn>
                  <a:cxn ang="0">
                    <a:pos x="T2" y="T3"/>
                  </a:cxn>
                  <a:cxn ang="0">
                    <a:pos x="T4" y="T5"/>
                  </a:cxn>
                  <a:cxn ang="0">
                    <a:pos x="T6" y="T7"/>
                  </a:cxn>
                </a:cxnLst>
                <a:rect l="0" t="0" r="r" b="b"/>
                <a:pathLst>
                  <a:path w="23" h="31">
                    <a:moveTo>
                      <a:pt x="23" y="0"/>
                    </a:moveTo>
                    <a:lnTo>
                      <a:pt x="23" y="31"/>
                    </a:lnTo>
                    <a:lnTo>
                      <a:pt x="0" y="10"/>
                    </a:lnTo>
                    <a:lnTo>
                      <a:pt x="2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4" name="Line 2786"/>
              <p:cNvSpPr>
                <a:spLocks noChangeAspect="1" noChangeShapeType="1"/>
              </p:cNvSpPr>
              <p:nvPr/>
            </p:nvSpPr>
            <p:spPr bwMode="auto">
              <a:xfrm>
                <a:off x="3306" y="945"/>
                <a:ext cx="6"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5" name="Freeform 2787"/>
              <p:cNvSpPr>
                <a:spLocks noChangeAspect="1"/>
              </p:cNvSpPr>
              <p:nvPr/>
            </p:nvSpPr>
            <p:spPr bwMode="auto">
              <a:xfrm>
                <a:off x="3295" y="940"/>
                <a:ext cx="22" cy="31"/>
              </a:xfrm>
              <a:custGeom>
                <a:avLst/>
                <a:gdLst>
                  <a:gd name="T0" fmla="*/ 22 w 22"/>
                  <a:gd name="T1" fmla="*/ 0 h 31"/>
                  <a:gd name="T2" fmla="*/ 17 w 22"/>
                  <a:gd name="T3" fmla="*/ 31 h 31"/>
                  <a:gd name="T4" fmla="*/ 0 w 22"/>
                  <a:gd name="T5" fmla="*/ 5 h 31"/>
                  <a:gd name="T6" fmla="*/ 22 w 22"/>
                  <a:gd name="T7" fmla="*/ 0 h 31"/>
                </a:gdLst>
                <a:ahLst/>
                <a:cxnLst>
                  <a:cxn ang="0">
                    <a:pos x="T0" y="T1"/>
                  </a:cxn>
                  <a:cxn ang="0">
                    <a:pos x="T2" y="T3"/>
                  </a:cxn>
                  <a:cxn ang="0">
                    <a:pos x="T4" y="T5"/>
                  </a:cxn>
                  <a:cxn ang="0">
                    <a:pos x="T6" y="T7"/>
                  </a:cxn>
                </a:cxnLst>
                <a:rect l="0" t="0" r="r" b="b"/>
                <a:pathLst>
                  <a:path w="22" h="31">
                    <a:moveTo>
                      <a:pt x="22" y="0"/>
                    </a:moveTo>
                    <a:lnTo>
                      <a:pt x="17" y="31"/>
                    </a:lnTo>
                    <a:lnTo>
                      <a:pt x="0" y="5"/>
                    </a:lnTo>
                    <a:lnTo>
                      <a:pt x="22"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 name="Freeform 2788"/>
              <p:cNvSpPr>
                <a:spLocks noChangeAspect="1"/>
              </p:cNvSpPr>
              <p:nvPr/>
            </p:nvSpPr>
            <p:spPr bwMode="auto">
              <a:xfrm>
                <a:off x="3295" y="940"/>
                <a:ext cx="22" cy="31"/>
              </a:xfrm>
              <a:custGeom>
                <a:avLst/>
                <a:gdLst>
                  <a:gd name="T0" fmla="*/ 22 w 22"/>
                  <a:gd name="T1" fmla="*/ 0 h 31"/>
                  <a:gd name="T2" fmla="*/ 17 w 22"/>
                  <a:gd name="T3" fmla="*/ 31 h 31"/>
                  <a:gd name="T4" fmla="*/ 0 w 22"/>
                  <a:gd name="T5" fmla="*/ 5 h 31"/>
                  <a:gd name="T6" fmla="*/ 22 w 22"/>
                  <a:gd name="T7" fmla="*/ 0 h 31"/>
                </a:gdLst>
                <a:ahLst/>
                <a:cxnLst>
                  <a:cxn ang="0">
                    <a:pos x="T0" y="T1"/>
                  </a:cxn>
                  <a:cxn ang="0">
                    <a:pos x="T2" y="T3"/>
                  </a:cxn>
                  <a:cxn ang="0">
                    <a:pos x="T4" y="T5"/>
                  </a:cxn>
                  <a:cxn ang="0">
                    <a:pos x="T6" y="T7"/>
                  </a:cxn>
                </a:cxnLst>
                <a:rect l="0" t="0" r="r" b="b"/>
                <a:pathLst>
                  <a:path w="22" h="31">
                    <a:moveTo>
                      <a:pt x="22" y="0"/>
                    </a:moveTo>
                    <a:lnTo>
                      <a:pt x="17" y="31"/>
                    </a:lnTo>
                    <a:lnTo>
                      <a:pt x="0" y="5"/>
                    </a:lnTo>
                    <a:lnTo>
                      <a:pt x="22"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7" name="Line 2789"/>
              <p:cNvSpPr>
                <a:spLocks noChangeAspect="1" noChangeShapeType="1"/>
              </p:cNvSpPr>
              <p:nvPr/>
            </p:nvSpPr>
            <p:spPr bwMode="auto">
              <a:xfrm flipV="1">
                <a:off x="3408" y="2136"/>
                <a:ext cx="0"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8" name="Freeform 2790"/>
              <p:cNvSpPr>
                <a:spLocks noChangeAspect="1"/>
              </p:cNvSpPr>
              <p:nvPr/>
            </p:nvSpPr>
            <p:spPr bwMode="auto">
              <a:xfrm>
                <a:off x="3397" y="2136"/>
                <a:ext cx="22" cy="32"/>
              </a:xfrm>
              <a:custGeom>
                <a:avLst/>
                <a:gdLst>
                  <a:gd name="T0" fmla="*/ 0 w 22"/>
                  <a:gd name="T1" fmla="*/ 32 h 32"/>
                  <a:gd name="T2" fmla="*/ 11 w 22"/>
                  <a:gd name="T3" fmla="*/ 0 h 32"/>
                  <a:gd name="T4" fmla="*/ 22 w 22"/>
                  <a:gd name="T5" fmla="*/ 32 h 32"/>
                  <a:gd name="T6" fmla="*/ 0 w 22"/>
                  <a:gd name="T7" fmla="*/ 32 h 32"/>
                </a:gdLst>
                <a:ahLst/>
                <a:cxnLst>
                  <a:cxn ang="0">
                    <a:pos x="T0" y="T1"/>
                  </a:cxn>
                  <a:cxn ang="0">
                    <a:pos x="T2" y="T3"/>
                  </a:cxn>
                  <a:cxn ang="0">
                    <a:pos x="T4" y="T5"/>
                  </a:cxn>
                  <a:cxn ang="0">
                    <a:pos x="T6" y="T7"/>
                  </a:cxn>
                </a:cxnLst>
                <a:rect l="0" t="0" r="r" b="b"/>
                <a:pathLst>
                  <a:path w="22" h="32">
                    <a:moveTo>
                      <a:pt x="0" y="32"/>
                    </a:moveTo>
                    <a:lnTo>
                      <a:pt x="11" y="0"/>
                    </a:lnTo>
                    <a:lnTo>
                      <a:pt x="22" y="32"/>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9" name="Freeform 2791"/>
              <p:cNvSpPr>
                <a:spLocks noChangeAspect="1"/>
              </p:cNvSpPr>
              <p:nvPr/>
            </p:nvSpPr>
            <p:spPr bwMode="auto">
              <a:xfrm>
                <a:off x="3397" y="2136"/>
                <a:ext cx="22" cy="32"/>
              </a:xfrm>
              <a:custGeom>
                <a:avLst/>
                <a:gdLst>
                  <a:gd name="T0" fmla="*/ 0 w 22"/>
                  <a:gd name="T1" fmla="*/ 32 h 32"/>
                  <a:gd name="T2" fmla="*/ 11 w 22"/>
                  <a:gd name="T3" fmla="*/ 0 h 32"/>
                  <a:gd name="T4" fmla="*/ 22 w 22"/>
                  <a:gd name="T5" fmla="*/ 32 h 32"/>
                  <a:gd name="T6" fmla="*/ 0 w 22"/>
                  <a:gd name="T7" fmla="*/ 32 h 32"/>
                </a:gdLst>
                <a:ahLst/>
                <a:cxnLst>
                  <a:cxn ang="0">
                    <a:pos x="T0" y="T1"/>
                  </a:cxn>
                  <a:cxn ang="0">
                    <a:pos x="T2" y="T3"/>
                  </a:cxn>
                  <a:cxn ang="0">
                    <a:pos x="T4" y="T5"/>
                  </a:cxn>
                  <a:cxn ang="0">
                    <a:pos x="T6" y="T7"/>
                  </a:cxn>
                </a:cxnLst>
                <a:rect l="0" t="0" r="r" b="b"/>
                <a:pathLst>
                  <a:path w="22" h="32">
                    <a:moveTo>
                      <a:pt x="0" y="32"/>
                    </a:moveTo>
                    <a:lnTo>
                      <a:pt x="11" y="0"/>
                    </a:lnTo>
                    <a:lnTo>
                      <a:pt x="22" y="32"/>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60" name="Line 2792"/>
              <p:cNvSpPr>
                <a:spLocks noChangeAspect="1" noChangeShapeType="1"/>
              </p:cNvSpPr>
              <p:nvPr/>
            </p:nvSpPr>
            <p:spPr bwMode="auto">
              <a:xfrm flipV="1">
                <a:off x="3408" y="2045"/>
                <a:ext cx="0"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1" name="Freeform 2793"/>
              <p:cNvSpPr>
                <a:spLocks noChangeAspect="1"/>
              </p:cNvSpPr>
              <p:nvPr/>
            </p:nvSpPr>
            <p:spPr bwMode="auto">
              <a:xfrm>
                <a:off x="3391" y="2045"/>
                <a:ext cx="28" cy="32"/>
              </a:xfrm>
              <a:custGeom>
                <a:avLst/>
                <a:gdLst>
                  <a:gd name="T0" fmla="*/ 0 w 28"/>
                  <a:gd name="T1" fmla="*/ 32 h 32"/>
                  <a:gd name="T2" fmla="*/ 17 w 28"/>
                  <a:gd name="T3" fmla="*/ 0 h 32"/>
                  <a:gd name="T4" fmla="*/ 28 w 28"/>
                  <a:gd name="T5" fmla="*/ 32 h 32"/>
                  <a:gd name="T6" fmla="*/ 0 w 28"/>
                  <a:gd name="T7" fmla="*/ 32 h 32"/>
                </a:gdLst>
                <a:ahLst/>
                <a:cxnLst>
                  <a:cxn ang="0">
                    <a:pos x="T0" y="T1"/>
                  </a:cxn>
                  <a:cxn ang="0">
                    <a:pos x="T2" y="T3"/>
                  </a:cxn>
                  <a:cxn ang="0">
                    <a:pos x="T4" y="T5"/>
                  </a:cxn>
                  <a:cxn ang="0">
                    <a:pos x="T6" y="T7"/>
                  </a:cxn>
                </a:cxnLst>
                <a:rect l="0" t="0" r="r" b="b"/>
                <a:pathLst>
                  <a:path w="28" h="32">
                    <a:moveTo>
                      <a:pt x="0" y="32"/>
                    </a:moveTo>
                    <a:lnTo>
                      <a:pt x="17" y="0"/>
                    </a:lnTo>
                    <a:lnTo>
                      <a:pt x="28" y="32"/>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2" name="Freeform 2794"/>
              <p:cNvSpPr>
                <a:spLocks noChangeAspect="1"/>
              </p:cNvSpPr>
              <p:nvPr/>
            </p:nvSpPr>
            <p:spPr bwMode="auto">
              <a:xfrm>
                <a:off x="3391" y="2045"/>
                <a:ext cx="28" cy="32"/>
              </a:xfrm>
              <a:custGeom>
                <a:avLst/>
                <a:gdLst>
                  <a:gd name="T0" fmla="*/ 0 w 28"/>
                  <a:gd name="T1" fmla="*/ 32 h 32"/>
                  <a:gd name="T2" fmla="*/ 17 w 28"/>
                  <a:gd name="T3" fmla="*/ 0 h 32"/>
                  <a:gd name="T4" fmla="*/ 28 w 28"/>
                  <a:gd name="T5" fmla="*/ 32 h 32"/>
                  <a:gd name="T6" fmla="*/ 0 w 28"/>
                  <a:gd name="T7" fmla="*/ 32 h 32"/>
                </a:gdLst>
                <a:ahLst/>
                <a:cxnLst>
                  <a:cxn ang="0">
                    <a:pos x="T0" y="T1"/>
                  </a:cxn>
                  <a:cxn ang="0">
                    <a:pos x="T2" y="T3"/>
                  </a:cxn>
                  <a:cxn ang="0">
                    <a:pos x="T4" y="T5"/>
                  </a:cxn>
                  <a:cxn ang="0">
                    <a:pos x="T6" y="T7"/>
                  </a:cxn>
                </a:cxnLst>
                <a:rect l="0" t="0" r="r" b="b"/>
                <a:pathLst>
                  <a:path w="28" h="32">
                    <a:moveTo>
                      <a:pt x="0" y="32"/>
                    </a:moveTo>
                    <a:lnTo>
                      <a:pt x="17" y="0"/>
                    </a:lnTo>
                    <a:lnTo>
                      <a:pt x="28" y="32"/>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63" name="Line 2795"/>
              <p:cNvSpPr>
                <a:spLocks noChangeAspect="1" noChangeShapeType="1"/>
              </p:cNvSpPr>
              <p:nvPr/>
            </p:nvSpPr>
            <p:spPr bwMode="auto">
              <a:xfrm flipH="1" flipV="1">
                <a:off x="3402" y="1955"/>
                <a:ext cx="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4" name="Freeform 2796"/>
              <p:cNvSpPr>
                <a:spLocks noChangeAspect="1"/>
              </p:cNvSpPr>
              <p:nvPr/>
            </p:nvSpPr>
            <p:spPr bwMode="auto">
              <a:xfrm>
                <a:off x="3397" y="1955"/>
                <a:ext cx="28" cy="32"/>
              </a:xfrm>
              <a:custGeom>
                <a:avLst/>
                <a:gdLst>
                  <a:gd name="T0" fmla="*/ 0 w 28"/>
                  <a:gd name="T1" fmla="*/ 32 h 32"/>
                  <a:gd name="T2" fmla="*/ 5 w 28"/>
                  <a:gd name="T3" fmla="*/ 0 h 32"/>
                  <a:gd name="T4" fmla="*/ 28 w 28"/>
                  <a:gd name="T5" fmla="*/ 26 h 32"/>
                  <a:gd name="T6" fmla="*/ 0 w 28"/>
                  <a:gd name="T7" fmla="*/ 32 h 32"/>
                </a:gdLst>
                <a:ahLst/>
                <a:cxnLst>
                  <a:cxn ang="0">
                    <a:pos x="T0" y="T1"/>
                  </a:cxn>
                  <a:cxn ang="0">
                    <a:pos x="T2" y="T3"/>
                  </a:cxn>
                  <a:cxn ang="0">
                    <a:pos x="T4" y="T5"/>
                  </a:cxn>
                  <a:cxn ang="0">
                    <a:pos x="T6" y="T7"/>
                  </a:cxn>
                </a:cxnLst>
                <a:rect l="0" t="0" r="r" b="b"/>
                <a:pathLst>
                  <a:path w="28" h="32">
                    <a:moveTo>
                      <a:pt x="0" y="32"/>
                    </a:moveTo>
                    <a:lnTo>
                      <a:pt x="5" y="0"/>
                    </a:lnTo>
                    <a:lnTo>
                      <a:pt x="28" y="26"/>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5" name="Freeform 2797"/>
              <p:cNvSpPr>
                <a:spLocks noChangeAspect="1"/>
              </p:cNvSpPr>
              <p:nvPr/>
            </p:nvSpPr>
            <p:spPr bwMode="auto">
              <a:xfrm>
                <a:off x="3397" y="1955"/>
                <a:ext cx="28" cy="32"/>
              </a:xfrm>
              <a:custGeom>
                <a:avLst/>
                <a:gdLst>
                  <a:gd name="T0" fmla="*/ 0 w 28"/>
                  <a:gd name="T1" fmla="*/ 32 h 32"/>
                  <a:gd name="T2" fmla="*/ 5 w 28"/>
                  <a:gd name="T3" fmla="*/ 0 h 32"/>
                  <a:gd name="T4" fmla="*/ 28 w 28"/>
                  <a:gd name="T5" fmla="*/ 26 h 32"/>
                  <a:gd name="T6" fmla="*/ 0 w 28"/>
                  <a:gd name="T7" fmla="*/ 32 h 32"/>
                </a:gdLst>
                <a:ahLst/>
                <a:cxnLst>
                  <a:cxn ang="0">
                    <a:pos x="T0" y="T1"/>
                  </a:cxn>
                  <a:cxn ang="0">
                    <a:pos x="T2" y="T3"/>
                  </a:cxn>
                  <a:cxn ang="0">
                    <a:pos x="T4" y="T5"/>
                  </a:cxn>
                  <a:cxn ang="0">
                    <a:pos x="T6" y="T7"/>
                  </a:cxn>
                </a:cxnLst>
                <a:rect l="0" t="0" r="r" b="b"/>
                <a:pathLst>
                  <a:path w="28" h="32">
                    <a:moveTo>
                      <a:pt x="0" y="32"/>
                    </a:moveTo>
                    <a:lnTo>
                      <a:pt x="5" y="0"/>
                    </a:lnTo>
                    <a:lnTo>
                      <a:pt x="28" y="26"/>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66" name="Line 2798"/>
              <p:cNvSpPr>
                <a:spLocks noChangeAspect="1" noChangeShapeType="1"/>
              </p:cNvSpPr>
              <p:nvPr/>
            </p:nvSpPr>
            <p:spPr bwMode="auto">
              <a:xfrm flipH="1" flipV="1">
                <a:off x="3391" y="1854"/>
                <a:ext cx="17"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7" name="Freeform 2799"/>
              <p:cNvSpPr>
                <a:spLocks noChangeAspect="1"/>
              </p:cNvSpPr>
              <p:nvPr/>
            </p:nvSpPr>
            <p:spPr bwMode="auto">
              <a:xfrm>
                <a:off x="3391" y="1854"/>
                <a:ext cx="34" cy="26"/>
              </a:xfrm>
              <a:custGeom>
                <a:avLst/>
                <a:gdLst>
                  <a:gd name="T0" fmla="*/ 28 w 34"/>
                  <a:gd name="T1" fmla="*/ 26 h 26"/>
                  <a:gd name="T2" fmla="*/ 0 w 34"/>
                  <a:gd name="T3" fmla="*/ 0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0"/>
                    </a:lnTo>
                    <a:lnTo>
                      <a:pt x="34" y="0"/>
                    </a:lnTo>
                    <a:lnTo>
                      <a:pt x="28"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8" name="Freeform 2800"/>
              <p:cNvSpPr>
                <a:spLocks noChangeAspect="1"/>
              </p:cNvSpPr>
              <p:nvPr/>
            </p:nvSpPr>
            <p:spPr bwMode="auto">
              <a:xfrm>
                <a:off x="3391" y="1854"/>
                <a:ext cx="34" cy="26"/>
              </a:xfrm>
              <a:custGeom>
                <a:avLst/>
                <a:gdLst>
                  <a:gd name="T0" fmla="*/ 28 w 34"/>
                  <a:gd name="T1" fmla="*/ 26 h 26"/>
                  <a:gd name="T2" fmla="*/ 0 w 34"/>
                  <a:gd name="T3" fmla="*/ 0 h 26"/>
                  <a:gd name="T4" fmla="*/ 34 w 34"/>
                  <a:gd name="T5" fmla="*/ 0 h 26"/>
                  <a:gd name="T6" fmla="*/ 28 w 34"/>
                  <a:gd name="T7" fmla="*/ 26 h 26"/>
                </a:gdLst>
                <a:ahLst/>
                <a:cxnLst>
                  <a:cxn ang="0">
                    <a:pos x="T0" y="T1"/>
                  </a:cxn>
                  <a:cxn ang="0">
                    <a:pos x="T2" y="T3"/>
                  </a:cxn>
                  <a:cxn ang="0">
                    <a:pos x="T4" y="T5"/>
                  </a:cxn>
                  <a:cxn ang="0">
                    <a:pos x="T6" y="T7"/>
                  </a:cxn>
                </a:cxnLst>
                <a:rect l="0" t="0" r="r" b="b"/>
                <a:pathLst>
                  <a:path w="34" h="26">
                    <a:moveTo>
                      <a:pt x="28" y="26"/>
                    </a:moveTo>
                    <a:lnTo>
                      <a:pt x="0" y="0"/>
                    </a:lnTo>
                    <a:lnTo>
                      <a:pt x="34" y="0"/>
                    </a:lnTo>
                    <a:lnTo>
                      <a:pt x="28"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69" name="Line 2801"/>
              <p:cNvSpPr>
                <a:spLocks noChangeAspect="1" noChangeShapeType="1"/>
              </p:cNvSpPr>
              <p:nvPr/>
            </p:nvSpPr>
            <p:spPr bwMode="auto">
              <a:xfrm flipH="1">
                <a:off x="3380" y="1758"/>
                <a:ext cx="28"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0" name="Freeform 2802"/>
              <p:cNvSpPr>
                <a:spLocks noChangeAspect="1"/>
              </p:cNvSpPr>
              <p:nvPr/>
            </p:nvSpPr>
            <p:spPr bwMode="auto">
              <a:xfrm>
                <a:off x="3380" y="1748"/>
                <a:ext cx="28" cy="26"/>
              </a:xfrm>
              <a:custGeom>
                <a:avLst/>
                <a:gdLst>
                  <a:gd name="T0" fmla="*/ 28 w 28"/>
                  <a:gd name="T1" fmla="*/ 26 h 26"/>
                  <a:gd name="T2" fmla="*/ 0 w 28"/>
                  <a:gd name="T3" fmla="*/ 10 h 26"/>
                  <a:gd name="T4" fmla="*/ 28 w 28"/>
                  <a:gd name="T5" fmla="*/ 0 h 26"/>
                  <a:gd name="T6" fmla="*/ 28 w 28"/>
                  <a:gd name="T7" fmla="*/ 26 h 26"/>
                </a:gdLst>
                <a:ahLst/>
                <a:cxnLst>
                  <a:cxn ang="0">
                    <a:pos x="T0" y="T1"/>
                  </a:cxn>
                  <a:cxn ang="0">
                    <a:pos x="T2" y="T3"/>
                  </a:cxn>
                  <a:cxn ang="0">
                    <a:pos x="T4" y="T5"/>
                  </a:cxn>
                  <a:cxn ang="0">
                    <a:pos x="T6" y="T7"/>
                  </a:cxn>
                </a:cxnLst>
                <a:rect l="0" t="0" r="r" b="b"/>
                <a:pathLst>
                  <a:path w="28" h="26">
                    <a:moveTo>
                      <a:pt x="28" y="26"/>
                    </a:moveTo>
                    <a:lnTo>
                      <a:pt x="0" y="10"/>
                    </a:lnTo>
                    <a:lnTo>
                      <a:pt x="28" y="0"/>
                    </a:lnTo>
                    <a:lnTo>
                      <a:pt x="28"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1" name="Freeform 2803"/>
              <p:cNvSpPr>
                <a:spLocks noChangeAspect="1"/>
              </p:cNvSpPr>
              <p:nvPr/>
            </p:nvSpPr>
            <p:spPr bwMode="auto">
              <a:xfrm>
                <a:off x="3380" y="1748"/>
                <a:ext cx="28" cy="26"/>
              </a:xfrm>
              <a:custGeom>
                <a:avLst/>
                <a:gdLst>
                  <a:gd name="T0" fmla="*/ 28 w 28"/>
                  <a:gd name="T1" fmla="*/ 26 h 26"/>
                  <a:gd name="T2" fmla="*/ 0 w 28"/>
                  <a:gd name="T3" fmla="*/ 10 h 26"/>
                  <a:gd name="T4" fmla="*/ 28 w 28"/>
                  <a:gd name="T5" fmla="*/ 0 h 26"/>
                  <a:gd name="T6" fmla="*/ 28 w 28"/>
                  <a:gd name="T7" fmla="*/ 26 h 26"/>
                </a:gdLst>
                <a:ahLst/>
                <a:cxnLst>
                  <a:cxn ang="0">
                    <a:pos x="T0" y="T1"/>
                  </a:cxn>
                  <a:cxn ang="0">
                    <a:pos x="T2" y="T3"/>
                  </a:cxn>
                  <a:cxn ang="0">
                    <a:pos x="T4" y="T5"/>
                  </a:cxn>
                  <a:cxn ang="0">
                    <a:pos x="T6" y="T7"/>
                  </a:cxn>
                </a:cxnLst>
                <a:rect l="0" t="0" r="r" b="b"/>
                <a:pathLst>
                  <a:path w="28" h="26">
                    <a:moveTo>
                      <a:pt x="28" y="26"/>
                    </a:moveTo>
                    <a:lnTo>
                      <a:pt x="0" y="10"/>
                    </a:lnTo>
                    <a:lnTo>
                      <a:pt x="28" y="0"/>
                    </a:lnTo>
                    <a:lnTo>
                      <a:pt x="28"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72" name="Line 2804"/>
              <p:cNvSpPr>
                <a:spLocks noChangeAspect="1" noChangeShapeType="1"/>
              </p:cNvSpPr>
              <p:nvPr/>
            </p:nvSpPr>
            <p:spPr bwMode="auto">
              <a:xfrm flipH="1">
                <a:off x="3363" y="1657"/>
                <a:ext cx="4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3" name="Freeform 2805"/>
              <p:cNvSpPr>
                <a:spLocks noChangeAspect="1"/>
              </p:cNvSpPr>
              <p:nvPr/>
            </p:nvSpPr>
            <p:spPr bwMode="auto">
              <a:xfrm>
                <a:off x="3363" y="1647"/>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4" name="Freeform 2806"/>
              <p:cNvSpPr>
                <a:spLocks noChangeAspect="1"/>
              </p:cNvSpPr>
              <p:nvPr/>
            </p:nvSpPr>
            <p:spPr bwMode="auto">
              <a:xfrm>
                <a:off x="3363" y="1647"/>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75" name="Line 2807"/>
              <p:cNvSpPr>
                <a:spLocks noChangeAspect="1" noChangeShapeType="1"/>
              </p:cNvSpPr>
              <p:nvPr/>
            </p:nvSpPr>
            <p:spPr bwMode="auto">
              <a:xfrm flipH="1">
                <a:off x="3357"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6" name="Freeform 2808"/>
              <p:cNvSpPr>
                <a:spLocks noChangeAspect="1"/>
              </p:cNvSpPr>
              <p:nvPr/>
            </p:nvSpPr>
            <p:spPr bwMode="auto">
              <a:xfrm>
                <a:off x="3357"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7" name="Freeform 2809"/>
              <p:cNvSpPr>
                <a:spLocks noChangeAspect="1"/>
              </p:cNvSpPr>
              <p:nvPr/>
            </p:nvSpPr>
            <p:spPr bwMode="auto">
              <a:xfrm>
                <a:off x="3357"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78" name="Line 2810"/>
              <p:cNvSpPr>
                <a:spLocks noChangeAspect="1" noChangeShapeType="1"/>
              </p:cNvSpPr>
              <p:nvPr/>
            </p:nvSpPr>
            <p:spPr bwMode="auto">
              <a:xfrm flipH="1">
                <a:off x="3363" y="1455"/>
                <a:ext cx="4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9" name="Freeform 2811"/>
              <p:cNvSpPr>
                <a:spLocks noChangeAspect="1"/>
              </p:cNvSpPr>
              <p:nvPr/>
            </p:nvSpPr>
            <p:spPr bwMode="auto">
              <a:xfrm>
                <a:off x="3363" y="1445"/>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0" name="Freeform 2812"/>
              <p:cNvSpPr>
                <a:spLocks noChangeAspect="1"/>
              </p:cNvSpPr>
              <p:nvPr/>
            </p:nvSpPr>
            <p:spPr bwMode="auto">
              <a:xfrm>
                <a:off x="3363" y="1445"/>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81" name="Line 2813"/>
              <p:cNvSpPr>
                <a:spLocks noChangeAspect="1" noChangeShapeType="1"/>
              </p:cNvSpPr>
              <p:nvPr/>
            </p:nvSpPr>
            <p:spPr bwMode="auto">
              <a:xfrm flipH="1">
                <a:off x="3380" y="1354"/>
                <a:ext cx="28"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2" name="Freeform 2814"/>
              <p:cNvSpPr>
                <a:spLocks noChangeAspect="1"/>
              </p:cNvSpPr>
              <p:nvPr/>
            </p:nvSpPr>
            <p:spPr bwMode="auto">
              <a:xfrm>
                <a:off x="3380" y="1338"/>
                <a:ext cx="28" cy="27"/>
              </a:xfrm>
              <a:custGeom>
                <a:avLst/>
                <a:gdLst>
                  <a:gd name="T0" fmla="*/ 28 w 28"/>
                  <a:gd name="T1" fmla="*/ 27 h 27"/>
                  <a:gd name="T2" fmla="*/ 0 w 28"/>
                  <a:gd name="T3" fmla="*/ 16 h 27"/>
                  <a:gd name="T4" fmla="*/ 28 w 28"/>
                  <a:gd name="T5" fmla="*/ 0 h 27"/>
                  <a:gd name="T6" fmla="*/ 28 w 28"/>
                  <a:gd name="T7" fmla="*/ 27 h 27"/>
                </a:gdLst>
                <a:ahLst/>
                <a:cxnLst>
                  <a:cxn ang="0">
                    <a:pos x="T0" y="T1"/>
                  </a:cxn>
                  <a:cxn ang="0">
                    <a:pos x="T2" y="T3"/>
                  </a:cxn>
                  <a:cxn ang="0">
                    <a:pos x="T4" y="T5"/>
                  </a:cxn>
                  <a:cxn ang="0">
                    <a:pos x="T6" y="T7"/>
                  </a:cxn>
                </a:cxnLst>
                <a:rect l="0" t="0" r="r" b="b"/>
                <a:pathLst>
                  <a:path w="28" h="27">
                    <a:moveTo>
                      <a:pt x="28" y="27"/>
                    </a:moveTo>
                    <a:lnTo>
                      <a:pt x="0" y="16"/>
                    </a:lnTo>
                    <a:lnTo>
                      <a:pt x="28" y="0"/>
                    </a:lnTo>
                    <a:lnTo>
                      <a:pt x="28"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3" name="Freeform 2815"/>
              <p:cNvSpPr>
                <a:spLocks noChangeAspect="1"/>
              </p:cNvSpPr>
              <p:nvPr/>
            </p:nvSpPr>
            <p:spPr bwMode="auto">
              <a:xfrm>
                <a:off x="3380" y="1338"/>
                <a:ext cx="28" cy="27"/>
              </a:xfrm>
              <a:custGeom>
                <a:avLst/>
                <a:gdLst>
                  <a:gd name="T0" fmla="*/ 28 w 28"/>
                  <a:gd name="T1" fmla="*/ 27 h 27"/>
                  <a:gd name="T2" fmla="*/ 0 w 28"/>
                  <a:gd name="T3" fmla="*/ 16 h 27"/>
                  <a:gd name="T4" fmla="*/ 28 w 28"/>
                  <a:gd name="T5" fmla="*/ 0 h 27"/>
                  <a:gd name="T6" fmla="*/ 28 w 28"/>
                  <a:gd name="T7" fmla="*/ 27 h 27"/>
                </a:gdLst>
                <a:ahLst/>
                <a:cxnLst>
                  <a:cxn ang="0">
                    <a:pos x="T0" y="T1"/>
                  </a:cxn>
                  <a:cxn ang="0">
                    <a:pos x="T2" y="T3"/>
                  </a:cxn>
                  <a:cxn ang="0">
                    <a:pos x="T4" y="T5"/>
                  </a:cxn>
                  <a:cxn ang="0">
                    <a:pos x="T6" y="T7"/>
                  </a:cxn>
                </a:cxnLst>
                <a:rect l="0" t="0" r="r" b="b"/>
                <a:pathLst>
                  <a:path w="28" h="27">
                    <a:moveTo>
                      <a:pt x="28" y="27"/>
                    </a:moveTo>
                    <a:lnTo>
                      <a:pt x="0" y="16"/>
                    </a:lnTo>
                    <a:lnTo>
                      <a:pt x="28" y="0"/>
                    </a:lnTo>
                    <a:lnTo>
                      <a:pt x="28"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84" name="Line 2816"/>
              <p:cNvSpPr>
                <a:spLocks noChangeAspect="1" noChangeShapeType="1"/>
              </p:cNvSpPr>
              <p:nvPr/>
            </p:nvSpPr>
            <p:spPr bwMode="auto">
              <a:xfrm flipH="1">
                <a:off x="3391" y="1253"/>
                <a:ext cx="17"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5" name="Freeform 2817"/>
              <p:cNvSpPr>
                <a:spLocks noChangeAspect="1"/>
              </p:cNvSpPr>
              <p:nvPr/>
            </p:nvSpPr>
            <p:spPr bwMode="auto">
              <a:xfrm>
                <a:off x="3391" y="1232"/>
                <a:ext cx="34" cy="26"/>
              </a:xfrm>
              <a:custGeom>
                <a:avLst/>
                <a:gdLst>
                  <a:gd name="T0" fmla="*/ 34 w 34"/>
                  <a:gd name="T1" fmla="*/ 26 h 26"/>
                  <a:gd name="T2" fmla="*/ 0 w 34"/>
                  <a:gd name="T3" fmla="*/ 26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6"/>
                    </a:lnTo>
                    <a:lnTo>
                      <a:pt x="28"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6" name="Freeform 2818"/>
              <p:cNvSpPr>
                <a:spLocks noChangeAspect="1"/>
              </p:cNvSpPr>
              <p:nvPr/>
            </p:nvSpPr>
            <p:spPr bwMode="auto">
              <a:xfrm>
                <a:off x="3391" y="1232"/>
                <a:ext cx="34" cy="26"/>
              </a:xfrm>
              <a:custGeom>
                <a:avLst/>
                <a:gdLst>
                  <a:gd name="T0" fmla="*/ 34 w 34"/>
                  <a:gd name="T1" fmla="*/ 26 h 26"/>
                  <a:gd name="T2" fmla="*/ 0 w 34"/>
                  <a:gd name="T3" fmla="*/ 26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6"/>
                    </a:lnTo>
                    <a:lnTo>
                      <a:pt x="28"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87" name="Line 2819"/>
              <p:cNvSpPr>
                <a:spLocks noChangeAspect="1" noChangeShapeType="1"/>
              </p:cNvSpPr>
              <p:nvPr/>
            </p:nvSpPr>
            <p:spPr bwMode="auto">
              <a:xfrm flipH="1">
                <a:off x="3402" y="1147"/>
                <a:ext cx="6"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8" name="Freeform 2820"/>
              <p:cNvSpPr>
                <a:spLocks noChangeAspect="1"/>
              </p:cNvSpPr>
              <p:nvPr/>
            </p:nvSpPr>
            <p:spPr bwMode="auto">
              <a:xfrm>
                <a:off x="3397" y="1126"/>
                <a:ext cx="28" cy="31"/>
              </a:xfrm>
              <a:custGeom>
                <a:avLst/>
                <a:gdLst>
                  <a:gd name="T0" fmla="*/ 28 w 28"/>
                  <a:gd name="T1" fmla="*/ 5 h 31"/>
                  <a:gd name="T2" fmla="*/ 5 w 28"/>
                  <a:gd name="T3" fmla="*/ 31 h 31"/>
                  <a:gd name="T4" fmla="*/ 0 w 28"/>
                  <a:gd name="T5" fmla="*/ 0 h 31"/>
                  <a:gd name="T6" fmla="*/ 28 w 28"/>
                  <a:gd name="T7" fmla="*/ 5 h 31"/>
                </a:gdLst>
                <a:ahLst/>
                <a:cxnLst>
                  <a:cxn ang="0">
                    <a:pos x="T0" y="T1"/>
                  </a:cxn>
                  <a:cxn ang="0">
                    <a:pos x="T2" y="T3"/>
                  </a:cxn>
                  <a:cxn ang="0">
                    <a:pos x="T4" y="T5"/>
                  </a:cxn>
                  <a:cxn ang="0">
                    <a:pos x="T6" y="T7"/>
                  </a:cxn>
                </a:cxnLst>
                <a:rect l="0" t="0" r="r" b="b"/>
                <a:pathLst>
                  <a:path w="28" h="31">
                    <a:moveTo>
                      <a:pt x="28" y="5"/>
                    </a:moveTo>
                    <a:lnTo>
                      <a:pt x="5" y="31"/>
                    </a:lnTo>
                    <a:lnTo>
                      <a:pt x="0" y="0"/>
                    </a:lnTo>
                    <a:lnTo>
                      <a:pt x="28"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9" name="Freeform 2821"/>
              <p:cNvSpPr>
                <a:spLocks noChangeAspect="1"/>
              </p:cNvSpPr>
              <p:nvPr/>
            </p:nvSpPr>
            <p:spPr bwMode="auto">
              <a:xfrm>
                <a:off x="3397" y="1126"/>
                <a:ext cx="28" cy="31"/>
              </a:xfrm>
              <a:custGeom>
                <a:avLst/>
                <a:gdLst>
                  <a:gd name="T0" fmla="*/ 28 w 28"/>
                  <a:gd name="T1" fmla="*/ 5 h 31"/>
                  <a:gd name="T2" fmla="*/ 5 w 28"/>
                  <a:gd name="T3" fmla="*/ 31 h 31"/>
                  <a:gd name="T4" fmla="*/ 0 w 28"/>
                  <a:gd name="T5" fmla="*/ 0 h 31"/>
                  <a:gd name="T6" fmla="*/ 28 w 28"/>
                  <a:gd name="T7" fmla="*/ 5 h 31"/>
                </a:gdLst>
                <a:ahLst/>
                <a:cxnLst>
                  <a:cxn ang="0">
                    <a:pos x="T0" y="T1"/>
                  </a:cxn>
                  <a:cxn ang="0">
                    <a:pos x="T2" y="T3"/>
                  </a:cxn>
                  <a:cxn ang="0">
                    <a:pos x="T4" y="T5"/>
                  </a:cxn>
                  <a:cxn ang="0">
                    <a:pos x="T6" y="T7"/>
                  </a:cxn>
                </a:cxnLst>
                <a:rect l="0" t="0" r="r" b="b"/>
                <a:pathLst>
                  <a:path w="28" h="31">
                    <a:moveTo>
                      <a:pt x="28" y="5"/>
                    </a:moveTo>
                    <a:lnTo>
                      <a:pt x="5" y="31"/>
                    </a:lnTo>
                    <a:lnTo>
                      <a:pt x="0" y="0"/>
                    </a:lnTo>
                    <a:lnTo>
                      <a:pt x="28"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90" name="Line 2822"/>
              <p:cNvSpPr>
                <a:spLocks noChangeAspect="1" noChangeShapeType="1"/>
              </p:cNvSpPr>
              <p:nvPr/>
            </p:nvSpPr>
            <p:spPr bwMode="auto">
              <a:xfrm>
                <a:off x="3408" y="1046"/>
                <a:ext cx="0"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1" name="Freeform 2823"/>
              <p:cNvSpPr>
                <a:spLocks noChangeAspect="1"/>
              </p:cNvSpPr>
              <p:nvPr/>
            </p:nvSpPr>
            <p:spPr bwMode="auto">
              <a:xfrm>
                <a:off x="3391" y="1035"/>
                <a:ext cx="28" cy="32"/>
              </a:xfrm>
              <a:custGeom>
                <a:avLst/>
                <a:gdLst>
                  <a:gd name="T0" fmla="*/ 28 w 28"/>
                  <a:gd name="T1" fmla="*/ 0 h 32"/>
                  <a:gd name="T2" fmla="*/ 17 w 28"/>
                  <a:gd name="T3" fmla="*/ 32 h 32"/>
                  <a:gd name="T4" fmla="*/ 0 w 28"/>
                  <a:gd name="T5" fmla="*/ 0 h 32"/>
                  <a:gd name="T6" fmla="*/ 28 w 28"/>
                  <a:gd name="T7" fmla="*/ 0 h 32"/>
                </a:gdLst>
                <a:ahLst/>
                <a:cxnLst>
                  <a:cxn ang="0">
                    <a:pos x="T0" y="T1"/>
                  </a:cxn>
                  <a:cxn ang="0">
                    <a:pos x="T2" y="T3"/>
                  </a:cxn>
                  <a:cxn ang="0">
                    <a:pos x="T4" y="T5"/>
                  </a:cxn>
                  <a:cxn ang="0">
                    <a:pos x="T6" y="T7"/>
                  </a:cxn>
                </a:cxnLst>
                <a:rect l="0" t="0" r="r" b="b"/>
                <a:pathLst>
                  <a:path w="28" h="32">
                    <a:moveTo>
                      <a:pt x="28" y="0"/>
                    </a:moveTo>
                    <a:lnTo>
                      <a:pt x="17" y="32"/>
                    </a:lnTo>
                    <a:lnTo>
                      <a:pt x="0" y="0"/>
                    </a:lnTo>
                    <a:lnTo>
                      <a:pt x="28"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2" name="Freeform 2824"/>
              <p:cNvSpPr>
                <a:spLocks noChangeAspect="1"/>
              </p:cNvSpPr>
              <p:nvPr/>
            </p:nvSpPr>
            <p:spPr bwMode="auto">
              <a:xfrm>
                <a:off x="3391" y="1035"/>
                <a:ext cx="28" cy="32"/>
              </a:xfrm>
              <a:custGeom>
                <a:avLst/>
                <a:gdLst>
                  <a:gd name="T0" fmla="*/ 28 w 28"/>
                  <a:gd name="T1" fmla="*/ 0 h 32"/>
                  <a:gd name="T2" fmla="*/ 17 w 28"/>
                  <a:gd name="T3" fmla="*/ 32 h 32"/>
                  <a:gd name="T4" fmla="*/ 0 w 28"/>
                  <a:gd name="T5" fmla="*/ 0 h 32"/>
                  <a:gd name="T6" fmla="*/ 28 w 28"/>
                  <a:gd name="T7" fmla="*/ 0 h 32"/>
                </a:gdLst>
                <a:ahLst/>
                <a:cxnLst>
                  <a:cxn ang="0">
                    <a:pos x="T0" y="T1"/>
                  </a:cxn>
                  <a:cxn ang="0">
                    <a:pos x="T2" y="T3"/>
                  </a:cxn>
                  <a:cxn ang="0">
                    <a:pos x="T4" y="T5"/>
                  </a:cxn>
                  <a:cxn ang="0">
                    <a:pos x="T6" y="T7"/>
                  </a:cxn>
                </a:cxnLst>
                <a:rect l="0" t="0" r="r" b="b"/>
                <a:pathLst>
                  <a:path w="28" h="32">
                    <a:moveTo>
                      <a:pt x="28" y="0"/>
                    </a:moveTo>
                    <a:lnTo>
                      <a:pt x="17" y="32"/>
                    </a:lnTo>
                    <a:lnTo>
                      <a:pt x="0" y="0"/>
                    </a:lnTo>
                    <a:lnTo>
                      <a:pt x="28"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93" name="Line 2825"/>
              <p:cNvSpPr>
                <a:spLocks noChangeAspect="1" noChangeShapeType="1"/>
              </p:cNvSpPr>
              <p:nvPr/>
            </p:nvSpPr>
            <p:spPr bwMode="auto">
              <a:xfrm>
                <a:off x="3408" y="945"/>
                <a:ext cx="0"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4" name="Freeform 2826"/>
              <p:cNvSpPr>
                <a:spLocks noChangeAspect="1"/>
              </p:cNvSpPr>
              <p:nvPr/>
            </p:nvSpPr>
            <p:spPr bwMode="auto">
              <a:xfrm>
                <a:off x="3397" y="945"/>
                <a:ext cx="22" cy="32"/>
              </a:xfrm>
              <a:custGeom>
                <a:avLst/>
                <a:gdLst>
                  <a:gd name="T0" fmla="*/ 22 w 22"/>
                  <a:gd name="T1" fmla="*/ 0 h 32"/>
                  <a:gd name="T2" fmla="*/ 11 w 22"/>
                  <a:gd name="T3" fmla="*/ 32 h 32"/>
                  <a:gd name="T4" fmla="*/ 0 w 22"/>
                  <a:gd name="T5" fmla="*/ 0 h 32"/>
                  <a:gd name="T6" fmla="*/ 22 w 22"/>
                  <a:gd name="T7" fmla="*/ 0 h 32"/>
                </a:gdLst>
                <a:ahLst/>
                <a:cxnLst>
                  <a:cxn ang="0">
                    <a:pos x="T0" y="T1"/>
                  </a:cxn>
                  <a:cxn ang="0">
                    <a:pos x="T2" y="T3"/>
                  </a:cxn>
                  <a:cxn ang="0">
                    <a:pos x="T4" y="T5"/>
                  </a:cxn>
                  <a:cxn ang="0">
                    <a:pos x="T6" y="T7"/>
                  </a:cxn>
                </a:cxnLst>
                <a:rect l="0" t="0" r="r" b="b"/>
                <a:pathLst>
                  <a:path w="22" h="32">
                    <a:moveTo>
                      <a:pt x="22" y="0"/>
                    </a:moveTo>
                    <a:lnTo>
                      <a:pt x="11" y="32"/>
                    </a:lnTo>
                    <a:lnTo>
                      <a:pt x="0" y="0"/>
                    </a:lnTo>
                    <a:lnTo>
                      <a:pt x="22"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5" name="Freeform 2827"/>
              <p:cNvSpPr>
                <a:spLocks noChangeAspect="1"/>
              </p:cNvSpPr>
              <p:nvPr/>
            </p:nvSpPr>
            <p:spPr bwMode="auto">
              <a:xfrm>
                <a:off x="3397" y="945"/>
                <a:ext cx="22" cy="32"/>
              </a:xfrm>
              <a:custGeom>
                <a:avLst/>
                <a:gdLst>
                  <a:gd name="T0" fmla="*/ 22 w 22"/>
                  <a:gd name="T1" fmla="*/ 0 h 32"/>
                  <a:gd name="T2" fmla="*/ 11 w 22"/>
                  <a:gd name="T3" fmla="*/ 32 h 32"/>
                  <a:gd name="T4" fmla="*/ 0 w 22"/>
                  <a:gd name="T5" fmla="*/ 0 h 32"/>
                  <a:gd name="T6" fmla="*/ 22 w 22"/>
                  <a:gd name="T7" fmla="*/ 0 h 32"/>
                </a:gdLst>
                <a:ahLst/>
                <a:cxnLst>
                  <a:cxn ang="0">
                    <a:pos x="T0" y="T1"/>
                  </a:cxn>
                  <a:cxn ang="0">
                    <a:pos x="T2" y="T3"/>
                  </a:cxn>
                  <a:cxn ang="0">
                    <a:pos x="T4" y="T5"/>
                  </a:cxn>
                  <a:cxn ang="0">
                    <a:pos x="T6" y="T7"/>
                  </a:cxn>
                </a:cxnLst>
                <a:rect l="0" t="0" r="r" b="b"/>
                <a:pathLst>
                  <a:path w="22" h="32">
                    <a:moveTo>
                      <a:pt x="22" y="0"/>
                    </a:moveTo>
                    <a:lnTo>
                      <a:pt x="11" y="32"/>
                    </a:lnTo>
                    <a:lnTo>
                      <a:pt x="0" y="0"/>
                    </a:lnTo>
                    <a:lnTo>
                      <a:pt x="22"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96" name="Line 2828"/>
              <p:cNvSpPr>
                <a:spLocks noChangeAspect="1" noChangeShapeType="1"/>
              </p:cNvSpPr>
              <p:nvPr/>
            </p:nvSpPr>
            <p:spPr bwMode="auto">
              <a:xfrm flipH="1" flipV="1">
                <a:off x="3505" y="2130"/>
                <a:ext cx="5" cy="3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7" name="Freeform 2829"/>
              <p:cNvSpPr>
                <a:spLocks noChangeAspect="1"/>
              </p:cNvSpPr>
              <p:nvPr/>
            </p:nvSpPr>
            <p:spPr bwMode="auto">
              <a:xfrm>
                <a:off x="3493" y="2130"/>
                <a:ext cx="29" cy="32"/>
              </a:xfrm>
              <a:custGeom>
                <a:avLst/>
                <a:gdLst>
                  <a:gd name="T0" fmla="*/ 0 w 29"/>
                  <a:gd name="T1" fmla="*/ 32 h 32"/>
                  <a:gd name="T2" fmla="*/ 12 w 29"/>
                  <a:gd name="T3" fmla="*/ 0 h 32"/>
                  <a:gd name="T4" fmla="*/ 29 w 29"/>
                  <a:gd name="T5" fmla="*/ 27 h 32"/>
                  <a:gd name="T6" fmla="*/ 0 w 29"/>
                  <a:gd name="T7" fmla="*/ 32 h 32"/>
                </a:gdLst>
                <a:ahLst/>
                <a:cxnLst>
                  <a:cxn ang="0">
                    <a:pos x="T0" y="T1"/>
                  </a:cxn>
                  <a:cxn ang="0">
                    <a:pos x="T2" y="T3"/>
                  </a:cxn>
                  <a:cxn ang="0">
                    <a:pos x="T4" y="T5"/>
                  </a:cxn>
                  <a:cxn ang="0">
                    <a:pos x="T6" y="T7"/>
                  </a:cxn>
                </a:cxnLst>
                <a:rect l="0" t="0" r="r" b="b"/>
                <a:pathLst>
                  <a:path w="29" h="32">
                    <a:moveTo>
                      <a:pt x="0" y="32"/>
                    </a:moveTo>
                    <a:lnTo>
                      <a:pt x="12" y="0"/>
                    </a:lnTo>
                    <a:lnTo>
                      <a:pt x="29" y="27"/>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8" name="Freeform 2830"/>
              <p:cNvSpPr>
                <a:spLocks noChangeAspect="1"/>
              </p:cNvSpPr>
              <p:nvPr/>
            </p:nvSpPr>
            <p:spPr bwMode="auto">
              <a:xfrm>
                <a:off x="3493" y="2130"/>
                <a:ext cx="29" cy="32"/>
              </a:xfrm>
              <a:custGeom>
                <a:avLst/>
                <a:gdLst>
                  <a:gd name="T0" fmla="*/ 0 w 29"/>
                  <a:gd name="T1" fmla="*/ 32 h 32"/>
                  <a:gd name="T2" fmla="*/ 12 w 29"/>
                  <a:gd name="T3" fmla="*/ 0 h 32"/>
                  <a:gd name="T4" fmla="*/ 29 w 29"/>
                  <a:gd name="T5" fmla="*/ 27 h 32"/>
                  <a:gd name="T6" fmla="*/ 0 w 29"/>
                  <a:gd name="T7" fmla="*/ 32 h 32"/>
                </a:gdLst>
                <a:ahLst/>
                <a:cxnLst>
                  <a:cxn ang="0">
                    <a:pos x="T0" y="T1"/>
                  </a:cxn>
                  <a:cxn ang="0">
                    <a:pos x="T2" y="T3"/>
                  </a:cxn>
                  <a:cxn ang="0">
                    <a:pos x="T4" y="T5"/>
                  </a:cxn>
                  <a:cxn ang="0">
                    <a:pos x="T6" y="T7"/>
                  </a:cxn>
                </a:cxnLst>
                <a:rect l="0" t="0" r="r" b="b"/>
                <a:pathLst>
                  <a:path w="29" h="32">
                    <a:moveTo>
                      <a:pt x="0" y="32"/>
                    </a:moveTo>
                    <a:lnTo>
                      <a:pt x="12" y="0"/>
                    </a:lnTo>
                    <a:lnTo>
                      <a:pt x="29" y="27"/>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99" name="Line 2831"/>
              <p:cNvSpPr>
                <a:spLocks noChangeAspect="1" noChangeShapeType="1"/>
              </p:cNvSpPr>
              <p:nvPr/>
            </p:nvSpPr>
            <p:spPr bwMode="auto">
              <a:xfrm flipH="1" flipV="1">
                <a:off x="3505" y="2040"/>
                <a:ext cx="5"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0" name="Freeform 2832"/>
              <p:cNvSpPr>
                <a:spLocks noChangeAspect="1"/>
              </p:cNvSpPr>
              <p:nvPr/>
            </p:nvSpPr>
            <p:spPr bwMode="auto">
              <a:xfrm>
                <a:off x="3493" y="2040"/>
                <a:ext cx="29" cy="32"/>
              </a:xfrm>
              <a:custGeom>
                <a:avLst/>
                <a:gdLst>
                  <a:gd name="T0" fmla="*/ 0 w 29"/>
                  <a:gd name="T1" fmla="*/ 32 h 32"/>
                  <a:gd name="T2" fmla="*/ 12 w 29"/>
                  <a:gd name="T3" fmla="*/ 0 h 32"/>
                  <a:gd name="T4" fmla="*/ 29 w 29"/>
                  <a:gd name="T5" fmla="*/ 32 h 32"/>
                  <a:gd name="T6" fmla="*/ 0 w 29"/>
                  <a:gd name="T7" fmla="*/ 32 h 32"/>
                </a:gdLst>
                <a:ahLst/>
                <a:cxnLst>
                  <a:cxn ang="0">
                    <a:pos x="T0" y="T1"/>
                  </a:cxn>
                  <a:cxn ang="0">
                    <a:pos x="T2" y="T3"/>
                  </a:cxn>
                  <a:cxn ang="0">
                    <a:pos x="T4" y="T5"/>
                  </a:cxn>
                  <a:cxn ang="0">
                    <a:pos x="T6" y="T7"/>
                  </a:cxn>
                </a:cxnLst>
                <a:rect l="0" t="0" r="r" b="b"/>
                <a:pathLst>
                  <a:path w="29" h="32">
                    <a:moveTo>
                      <a:pt x="0" y="32"/>
                    </a:moveTo>
                    <a:lnTo>
                      <a:pt x="12" y="0"/>
                    </a:lnTo>
                    <a:lnTo>
                      <a:pt x="29" y="32"/>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1" name="Freeform 2833"/>
              <p:cNvSpPr>
                <a:spLocks noChangeAspect="1"/>
              </p:cNvSpPr>
              <p:nvPr/>
            </p:nvSpPr>
            <p:spPr bwMode="auto">
              <a:xfrm>
                <a:off x="3493" y="2040"/>
                <a:ext cx="29" cy="32"/>
              </a:xfrm>
              <a:custGeom>
                <a:avLst/>
                <a:gdLst>
                  <a:gd name="T0" fmla="*/ 0 w 29"/>
                  <a:gd name="T1" fmla="*/ 32 h 32"/>
                  <a:gd name="T2" fmla="*/ 12 w 29"/>
                  <a:gd name="T3" fmla="*/ 0 h 32"/>
                  <a:gd name="T4" fmla="*/ 29 w 29"/>
                  <a:gd name="T5" fmla="*/ 32 h 32"/>
                  <a:gd name="T6" fmla="*/ 0 w 29"/>
                  <a:gd name="T7" fmla="*/ 32 h 32"/>
                </a:gdLst>
                <a:ahLst/>
                <a:cxnLst>
                  <a:cxn ang="0">
                    <a:pos x="T0" y="T1"/>
                  </a:cxn>
                  <a:cxn ang="0">
                    <a:pos x="T2" y="T3"/>
                  </a:cxn>
                  <a:cxn ang="0">
                    <a:pos x="T4" y="T5"/>
                  </a:cxn>
                  <a:cxn ang="0">
                    <a:pos x="T6" y="T7"/>
                  </a:cxn>
                </a:cxnLst>
                <a:rect l="0" t="0" r="r" b="b"/>
                <a:pathLst>
                  <a:path w="29" h="32">
                    <a:moveTo>
                      <a:pt x="0" y="32"/>
                    </a:moveTo>
                    <a:lnTo>
                      <a:pt x="12" y="0"/>
                    </a:lnTo>
                    <a:lnTo>
                      <a:pt x="29" y="32"/>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2" name="Line 2834"/>
              <p:cNvSpPr>
                <a:spLocks noChangeAspect="1" noChangeShapeType="1"/>
              </p:cNvSpPr>
              <p:nvPr/>
            </p:nvSpPr>
            <p:spPr bwMode="auto">
              <a:xfrm flipH="1" flipV="1">
                <a:off x="3499" y="1944"/>
                <a:ext cx="11"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3" name="Freeform 2835"/>
              <p:cNvSpPr>
                <a:spLocks noChangeAspect="1"/>
              </p:cNvSpPr>
              <p:nvPr/>
            </p:nvSpPr>
            <p:spPr bwMode="auto">
              <a:xfrm>
                <a:off x="3499" y="1944"/>
                <a:ext cx="23" cy="32"/>
              </a:xfrm>
              <a:custGeom>
                <a:avLst/>
                <a:gdLst>
                  <a:gd name="T0" fmla="*/ 0 w 23"/>
                  <a:gd name="T1" fmla="*/ 32 h 32"/>
                  <a:gd name="T2" fmla="*/ 0 w 23"/>
                  <a:gd name="T3" fmla="*/ 0 h 32"/>
                  <a:gd name="T4" fmla="*/ 23 w 23"/>
                  <a:gd name="T5" fmla="*/ 22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2"/>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4" name="Freeform 2836"/>
              <p:cNvSpPr>
                <a:spLocks noChangeAspect="1"/>
              </p:cNvSpPr>
              <p:nvPr/>
            </p:nvSpPr>
            <p:spPr bwMode="auto">
              <a:xfrm>
                <a:off x="3499" y="1944"/>
                <a:ext cx="23" cy="32"/>
              </a:xfrm>
              <a:custGeom>
                <a:avLst/>
                <a:gdLst>
                  <a:gd name="T0" fmla="*/ 0 w 23"/>
                  <a:gd name="T1" fmla="*/ 32 h 32"/>
                  <a:gd name="T2" fmla="*/ 0 w 23"/>
                  <a:gd name="T3" fmla="*/ 0 h 32"/>
                  <a:gd name="T4" fmla="*/ 23 w 23"/>
                  <a:gd name="T5" fmla="*/ 22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2"/>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5" name="Line 2837"/>
              <p:cNvSpPr>
                <a:spLocks noChangeAspect="1" noChangeShapeType="1"/>
              </p:cNvSpPr>
              <p:nvPr/>
            </p:nvSpPr>
            <p:spPr bwMode="auto">
              <a:xfrm flipH="1" flipV="1">
                <a:off x="3488" y="1843"/>
                <a:ext cx="22"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6" name="Freeform 2838"/>
              <p:cNvSpPr>
                <a:spLocks noChangeAspect="1"/>
              </p:cNvSpPr>
              <p:nvPr/>
            </p:nvSpPr>
            <p:spPr bwMode="auto">
              <a:xfrm>
                <a:off x="3488" y="1843"/>
                <a:ext cx="34" cy="32"/>
              </a:xfrm>
              <a:custGeom>
                <a:avLst/>
                <a:gdLst>
                  <a:gd name="T0" fmla="*/ 17 w 34"/>
                  <a:gd name="T1" fmla="*/ 32 h 32"/>
                  <a:gd name="T2" fmla="*/ 0 w 34"/>
                  <a:gd name="T3" fmla="*/ 0 h 32"/>
                  <a:gd name="T4" fmla="*/ 34 w 34"/>
                  <a:gd name="T5" fmla="*/ 16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6"/>
                    </a:lnTo>
                    <a:lnTo>
                      <a:pt x="17"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7" name="Freeform 2839"/>
              <p:cNvSpPr>
                <a:spLocks noChangeAspect="1"/>
              </p:cNvSpPr>
              <p:nvPr/>
            </p:nvSpPr>
            <p:spPr bwMode="auto">
              <a:xfrm>
                <a:off x="3488" y="1843"/>
                <a:ext cx="34" cy="32"/>
              </a:xfrm>
              <a:custGeom>
                <a:avLst/>
                <a:gdLst>
                  <a:gd name="T0" fmla="*/ 17 w 34"/>
                  <a:gd name="T1" fmla="*/ 32 h 32"/>
                  <a:gd name="T2" fmla="*/ 0 w 34"/>
                  <a:gd name="T3" fmla="*/ 0 h 32"/>
                  <a:gd name="T4" fmla="*/ 34 w 34"/>
                  <a:gd name="T5" fmla="*/ 16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6"/>
                    </a:lnTo>
                    <a:lnTo>
                      <a:pt x="17"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8" name="Line 2840"/>
              <p:cNvSpPr>
                <a:spLocks noChangeAspect="1" noChangeShapeType="1"/>
              </p:cNvSpPr>
              <p:nvPr/>
            </p:nvSpPr>
            <p:spPr bwMode="auto">
              <a:xfrm flipH="1" flipV="1">
                <a:off x="3476" y="1748"/>
                <a:ext cx="34"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9" name="Freeform 2841"/>
              <p:cNvSpPr>
                <a:spLocks noChangeAspect="1"/>
              </p:cNvSpPr>
              <p:nvPr/>
            </p:nvSpPr>
            <p:spPr bwMode="auto">
              <a:xfrm>
                <a:off x="3476" y="1748"/>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 name="Freeform 2842"/>
              <p:cNvSpPr>
                <a:spLocks noChangeAspect="1"/>
              </p:cNvSpPr>
              <p:nvPr/>
            </p:nvSpPr>
            <p:spPr bwMode="auto">
              <a:xfrm>
                <a:off x="3476" y="1748"/>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1" name="Line 2843"/>
              <p:cNvSpPr>
                <a:spLocks noChangeAspect="1" noChangeShapeType="1"/>
              </p:cNvSpPr>
              <p:nvPr/>
            </p:nvSpPr>
            <p:spPr bwMode="auto">
              <a:xfrm flipH="1" flipV="1">
                <a:off x="3459" y="1652"/>
                <a:ext cx="51"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2" name="Freeform 2844"/>
              <p:cNvSpPr>
                <a:spLocks noChangeAspect="1"/>
              </p:cNvSpPr>
              <p:nvPr/>
            </p:nvSpPr>
            <p:spPr bwMode="auto">
              <a:xfrm>
                <a:off x="3459" y="1641"/>
                <a:ext cx="34" cy="27"/>
              </a:xfrm>
              <a:custGeom>
                <a:avLst/>
                <a:gdLst>
                  <a:gd name="T0" fmla="*/ 34 w 34"/>
                  <a:gd name="T1" fmla="*/ 27 h 27"/>
                  <a:gd name="T2" fmla="*/ 0 w 34"/>
                  <a:gd name="T3" fmla="*/ 11 h 27"/>
                  <a:gd name="T4" fmla="*/ 34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11"/>
                    </a:lnTo>
                    <a:lnTo>
                      <a:pt x="34" y="0"/>
                    </a:lnTo>
                    <a:lnTo>
                      <a:pt x="34"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3" name="Freeform 2845"/>
              <p:cNvSpPr>
                <a:spLocks noChangeAspect="1"/>
              </p:cNvSpPr>
              <p:nvPr/>
            </p:nvSpPr>
            <p:spPr bwMode="auto">
              <a:xfrm>
                <a:off x="3459" y="1641"/>
                <a:ext cx="34" cy="27"/>
              </a:xfrm>
              <a:custGeom>
                <a:avLst/>
                <a:gdLst>
                  <a:gd name="T0" fmla="*/ 34 w 34"/>
                  <a:gd name="T1" fmla="*/ 27 h 27"/>
                  <a:gd name="T2" fmla="*/ 0 w 34"/>
                  <a:gd name="T3" fmla="*/ 11 h 27"/>
                  <a:gd name="T4" fmla="*/ 34 w 34"/>
                  <a:gd name="T5" fmla="*/ 0 h 27"/>
                  <a:gd name="T6" fmla="*/ 34 w 34"/>
                  <a:gd name="T7" fmla="*/ 27 h 27"/>
                </a:gdLst>
                <a:ahLst/>
                <a:cxnLst>
                  <a:cxn ang="0">
                    <a:pos x="T0" y="T1"/>
                  </a:cxn>
                  <a:cxn ang="0">
                    <a:pos x="T2" y="T3"/>
                  </a:cxn>
                  <a:cxn ang="0">
                    <a:pos x="T4" y="T5"/>
                  </a:cxn>
                  <a:cxn ang="0">
                    <a:pos x="T6" y="T7"/>
                  </a:cxn>
                </a:cxnLst>
                <a:rect l="0" t="0" r="r" b="b"/>
                <a:pathLst>
                  <a:path w="34" h="27">
                    <a:moveTo>
                      <a:pt x="34" y="27"/>
                    </a:moveTo>
                    <a:lnTo>
                      <a:pt x="0" y="11"/>
                    </a:lnTo>
                    <a:lnTo>
                      <a:pt x="34" y="0"/>
                    </a:lnTo>
                    <a:lnTo>
                      <a:pt x="34"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 name="Line 2846"/>
              <p:cNvSpPr>
                <a:spLocks noChangeAspect="1" noChangeShapeType="1"/>
              </p:cNvSpPr>
              <p:nvPr/>
            </p:nvSpPr>
            <p:spPr bwMode="auto">
              <a:xfrm flipH="1">
                <a:off x="3453" y="1556"/>
                <a:ext cx="57"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5" name="Freeform 2847"/>
              <p:cNvSpPr>
                <a:spLocks noChangeAspect="1"/>
              </p:cNvSpPr>
              <p:nvPr/>
            </p:nvSpPr>
            <p:spPr bwMode="auto">
              <a:xfrm>
                <a:off x="3453" y="1546"/>
                <a:ext cx="35" cy="21"/>
              </a:xfrm>
              <a:custGeom>
                <a:avLst/>
                <a:gdLst>
                  <a:gd name="T0" fmla="*/ 35 w 35"/>
                  <a:gd name="T1" fmla="*/ 21 h 21"/>
                  <a:gd name="T2" fmla="*/ 0 w 35"/>
                  <a:gd name="T3" fmla="*/ 10 h 21"/>
                  <a:gd name="T4" fmla="*/ 35 w 35"/>
                  <a:gd name="T5" fmla="*/ 0 h 21"/>
                  <a:gd name="T6" fmla="*/ 35 w 35"/>
                  <a:gd name="T7" fmla="*/ 21 h 21"/>
                </a:gdLst>
                <a:ahLst/>
                <a:cxnLst>
                  <a:cxn ang="0">
                    <a:pos x="T0" y="T1"/>
                  </a:cxn>
                  <a:cxn ang="0">
                    <a:pos x="T2" y="T3"/>
                  </a:cxn>
                  <a:cxn ang="0">
                    <a:pos x="T4" y="T5"/>
                  </a:cxn>
                  <a:cxn ang="0">
                    <a:pos x="T6" y="T7"/>
                  </a:cxn>
                </a:cxnLst>
                <a:rect l="0" t="0" r="r" b="b"/>
                <a:pathLst>
                  <a:path w="35" h="21">
                    <a:moveTo>
                      <a:pt x="35" y="21"/>
                    </a:moveTo>
                    <a:lnTo>
                      <a:pt x="0" y="10"/>
                    </a:lnTo>
                    <a:lnTo>
                      <a:pt x="35" y="0"/>
                    </a:lnTo>
                    <a:lnTo>
                      <a:pt x="35"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6" name="Freeform 2848"/>
              <p:cNvSpPr>
                <a:spLocks noChangeAspect="1"/>
              </p:cNvSpPr>
              <p:nvPr/>
            </p:nvSpPr>
            <p:spPr bwMode="auto">
              <a:xfrm>
                <a:off x="3453" y="1546"/>
                <a:ext cx="35" cy="21"/>
              </a:xfrm>
              <a:custGeom>
                <a:avLst/>
                <a:gdLst>
                  <a:gd name="T0" fmla="*/ 35 w 35"/>
                  <a:gd name="T1" fmla="*/ 21 h 21"/>
                  <a:gd name="T2" fmla="*/ 0 w 35"/>
                  <a:gd name="T3" fmla="*/ 10 h 21"/>
                  <a:gd name="T4" fmla="*/ 35 w 35"/>
                  <a:gd name="T5" fmla="*/ 0 h 21"/>
                  <a:gd name="T6" fmla="*/ 35 w 35"/>
                  <a:gd name="T7" fmla="*/ 21 h 21"/>
                </a:gdLst>
                <a:ahLst/>
                <a:cxnLst>
                  <a:cxn ang="0">
                    <a:pos x="T0" y="T1"/>
                  </a:cxn>
                  <a:cxn ang="0">
                    <a:pos x="T2" y="T3"/>
                  </a:cxn>
                  <a:cxn ang="0">
                    <a:pos x="T4" y="T5"/>
                  </a:cxn>
                  <a:cxn ang="0">
                    <a:pos x="T6" y="T7"/>
                  </a:cxn>
                </a:cxnLst>
                <a:rect l="0" t="0" r="r" b="b"/>
                <a:pathLst>
                  <a:path w="35" h="21">
                    <a:moveTo>
                      <a:pt x="35" y="21"/>
                    </a:moveTo>
                    <a:lnTo>
                      <a:pt x="0" y="10"/>
                    </a:lnTo>
                    <a:lnTo>
                      <a:pt x="35" y="0"/>
                    </a:lnTo>
                    <a:lnTo>
                      <a:pt x="35"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 name="Line 2849"/>
              <p:cNvSpPr>
                <a:spLocks noChangeAspect="1" noChangeShapeType="1"/>
              </p:cNvSpPr>
              <p:nvPr/>
            </p:nvSpPr>
            <p:spPr bwMode="auto">
              <a:xfrm flipH="1">
                <a:off x="3459" y="1455"/>
                <a:ext cx="51"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 name="Freeform 2850"/>
              <p:cNvSpPr>
                <a:spLocks noChangeAspect="1"/>
              </p:cNvSpPr>
              <p:nvPr/>
            </p:nvSpPr>
            <p:spPr bwMode="auto">
              <a:xfrm>
                <a:off x="3459" y="1445"/>
                <a:ext cx="34" cy="26"/>
              </a:xfrm>
              <a:custGeom>
                <a:avLst/>
                <a:gdLst>
                  <a:gd name="T0" fmla="*/ 34 w 34"/>
                  <a:gd name="T1" fmla="*/ 26 h 26"/>
                  <a:gd name="T2" fmla="*/ 0 w 34"/>
                  <a:gd name="T3" fmla="*/ 15 h 26"/>
                  <a:gd name="T4" fmla="*/ 34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15"/>
                    </a:lnTo>
                    <a:lnTo>
                      <a:pt x="34"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9" name="Freeform 2851"/>
              <p:cNvSpPr>
                <a:spLocks noChangeAspect="1"/>
              </p:cNvSpPr>
              <p:nvPr/>
            </p:nvSpPr>
            <p:spPr bwMode="auto">
              <a:xfrm>
                <a:off x="3459" y="1445"/>
                <a:ext cx="34" cy="26"/>
              </a:xfrm>
              <a:custGeom>
                <a:avLst/>
                <a:gdLst>
                  <a:gd name="T0" fmla="*/ 34 w 34"/>
                  <a:gd name="T1" fmla="*/ 26 h 26"/>
                  <a:gd name="T2" fmla="*/ 0 w 34"/>
                  <a:gd name="T3" fmla="*/ 15 h 26"/>
                  <a:gd name="T4" fmla="*/ 34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15"/>
                    </a:lnTo>
                    <a:lnTo>
                      <a:pt x="34"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0" name="Line 2852"/>
              <p:cNvSpPr>
                <a:spLocks noChangeAspect="1" noChangeShapeType="1"/>
              </p:cNvSpPr>
              <p:nvPr/>
            </p:nvSpPr>
            <p:spPr bwMode="auto">
              <a:xfrm flipH="1">
                <a:off x="3476" y="1354"/>
                <a:ext cx="34"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 name="Freeform 2853"/>
              <p:cNvSpPr>
                <a:spLocks noChangeAspect="1"/>
              </p:cNvSpPr>
              <p:nvPr/>
            </p:nvSpPr>
            <p:spPr bwMode="auto">
              <a:xfrm>
                <a:off x="3476" y="1344"/>
                <a:ext cx="34" cy="21"/>
              </a:xfrm>
              <a:custGeom>
                <a:avLst/>
                <a:gdLst>
                  <a:gd name="T0" fmla="*/ 34 w 34"/>
                  <a:gd name="T1" fmla="*/ 21 h 21"/>
                  <a:gd name="T2" fmla="*/ 0 w 34"/>
                  <a:gd name="T3" fmla="*/ 21 h 21"/>
                  <a:gd name="T4" fmla="*/ 23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22" name="Freeform 2854"/>
              <p:cNvSpPr>
                <a:spLocks noChangeAspect="1"/>
              </p:cNvSpPr>
              <p:nvPr/>
            </p:nvSpPr>
            <p:spPr bwMode="auto">
              <a:xfrm>
                <a:off x="3476" y="1344"/>
                <a:ext cx="34" cy="21"/>
              </a:xfrm>
              <a:custGeom>
                <a:avLst/>
                <a:gdLst>
                  <a:gd name="T0" fmla="*/ 34 w 34"/>
                  <a:gd name="T1" fmla="*/ 21 h 21"/>
                  <a:gd name="T2" fmla="*/ 0 w 34"/>
                  <a:gd name="T3" fmla="*/ 21 h 21"/>
                  <a:gd name="T4" fmla="*/ 23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3" name="Line 2855"/>
              <p:cNvSpPr>
                <a:spLocks noChangeAspect="1" noChangeShapeType="1"/>
              </p:cNvSpPr>
              <p:nvPr/>
            </p:nvSpPr>
            <p:spPr bwMode="auto">
              <a:xfrm flipH="1">
                <a:off x="3488" y="1253"/>
                <a:ext cx="22"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4" name="Freeform 2856"/>
              <p:cNvSpPr>
                <a:spLocks noChangeAspect="1"/>
              </p:cNvSpPr>
              <p:nvPr/>
            </p:nvSpPr>
            <p:spPr bwMode="auto">
              <a:xfrm>
                <a:off x="3488" y="1237"/>
                <a:ext cx="34" cy="32"/>
              </a:xfrm>
              <a:custGeom>
                <a:avLst/>
                <a:gdLst>
                  <a:gd name="T0" fmla="*/ 34 w 34"/>
                  <a:gd name="T1" fmla="*/ 16 h 32"/>
                  <a:gd name="T2" fmla="*/ 0 w 34"/>
                  <a:gd name="T3" fmla="*/ 32 h 32"/>
                  <a:gd name="T4" fmla="*/ 17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7" y="0"/>
                    </a:lnTo>
                    <a:lnTo>
                      <a:pt x="34"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25" name="Freeform 2857"/>
              <p:cNvSpPr>
                <a:spLocks noChangeAspect="1"/>
              </p:cNvSpPr>
              <p:nvPr/>
            </p:nvSpPr>
            <p:spPr bwMode="auto">
              <a:xfrm>
                <a:off x="3488" y="1237"/>
                <a:ext cx="34" cy="32"/>
              </a:xfrm>
              <a:custGeom>
                <a:avLst/>
                <a:gdLst>
                  <a:gd name="T0" fmla="*/ 34 w 34"/>
                  <a:gd name="T1" fmla="*/ 16 h 32"/>
                  <a:gd name="T2" fmla="*/ 0 w 34"/>
                  <a:gd name="T3" fmla="*/ 32 h 32"/>
                  <a:gd name="T4" fmla="*/ 17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7" y="0"/>
                    </a:lnTo>
                    <a:lnTo>
                      <a:pt x="34"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6" name="Line 2858"/>
              <p:cNvSpPr>
                <a:spLocks noChangeAspect="1" noChangeShapeType="1"/>
              </p:cNvSpPr>
              <p:nvPr/>
            </p:nvSpPr>
            <p:spPr bwMode="auto">
              <a:xfrm flipH="1">
                <a:off x="3499" y="1147"/>
                <a:ext cx="11"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7" name="Freeform 2859"/>
              <p:cNvSpPr>
                <a:spLocks noChangeAspect="1"/>
              </p:cNvSpPr>
              <p:nvPr/>
            </p:nvSpPr>
            <p:spPr bwMode="auto">
              <a:xfrm>
                <a:off x="3499" y="1136"/>
                <a:ext cx="23" cy="32"/>
              </a:xfrm>
              <a:custGeom>
                <a:avLst/>
                <a:gdLst>
                  <a:gd name="T0" fmla="*/ 23 w 23"/>
                  <a:gd name="T1" fmla="*/ 11 h 32"/>
                  <a:gd name="T2" fmla="*/ 0 w 23"/>
                  <a:gd name="T3" fmla="*/ 32 h 32"/>
                  <a:gd name="T4" fmla="*/ 0 w 23"/>
                  <a:gd name="T5" fmla="*/ 0 h 32"/>
                  <a:gd name="T6" fmla="*/ 23 w 23"/>
                  <a:gd name="T7" fmla="*/ 11 h 32"/>
                </a:gdLst>
                <a:ahLst/>
                <a:cxnLst>
                  <a:cxn ang="0">
                    <a:pos x="T0" y="T1"/>
                  </a:cxn>
                  <a:cxn ang="0">
                    <a:pos x="T2" y="T3"/>
                  </a:cxn>
                  <a:cxn ang="0">
                    <a:pos x="T4" y="T5"/>
                  </a:cxn>
                  <a:cxn ang="0">
                    <a:pos x="T6" y="T7"/>
                  </a:cxn>
                </a:cxnLst>
                <a:rect l="0" t="0" r="r" b="b"/>
                <a:pathLst>
                  <a:path w="23" h="32">
                    <a:moveTo>
                      <a:pt x="23" y="11"/>
                    </a:moveTo>
                    <a:lnTo>
                      <a:pt x="0" y="32"/>
                    </a:lnTo>
                    <a:lnTo>
                      <a:pt x="0" y="0"/>
                    </a:lnTo>
                    <a:lnTo>
                      <a:pt x="23"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28" name="Freeform 2860"/>
              <p:cNvSpPr>
                <a:spLocks noChangeAspect="1"/>
              </p:cNvSpPr>
              <p:nvPr/>
            </p:nvSpPr>
            <p:spPr bwMode="auto">
              <a:xfrm>
                <a:off x="3499" y="1136"/>
                <a:ext cx="23" cy="32"/>
              </a:xfrm>
              <a:custGeom>
                <a:avLst/>
                <a:gdLst>
                  <a:gd name="T0" fmla="*/ 23 w 23"/>
                  <a:gd name="T1" fmla="*/ 11 h 32"/>
                  <a:gd name="T2" fmla="*/ 0 w 23"/>
                  <a:gd name="T3" fmla="*/ 32 h 32"/>
                  <a:gd name="T4" fmla="*/ 0 w 23"/>
                  <a:gd name="T5" fmla="*/ 0 h 32"/>
                  <a:gd name="T6" fmla="*/ 23 w 23"/>
                  <a:gd name="T7" fmla="*/ 11 h 32"/>
                </a:gdLst>
                <a:ahLst/>
                <a:cxnLst>
                  <a:cxn ang="0">
                    <a:pos x="T0" y="T1"/>
                  </a:cxn>
                  <a:cxn ang="0">
                    <a:pos x="T2" y="T3"/>
                  </a:cxn>
                  <a:cxn ang="0">
                    <a:pos x="T4" y="T5"/>
                  </a:cxn>
                  <a:cxn ang="0">
                    <a:pos x="T6" y="T7"/>
                  </a:cxn>
                </a:cxnLst>
                <a:rect l="0" t="0" r="r" b="b"/>
                <a:pathLst>
                  <a:path w="23" h="32">
                    <a:moveTo>
                      <a:pt x="23" y="11"/>
                    </a:moveTo>
                    <a:lnTo>
                      <a:pt x="0" y="32"/>
                    </a:lnTo>
                    <a:lnTo>
                      <a:pt x="0" y="0"/>
                    </a:lnTo>
                    <a:lnTo>
                      <a:pt x="23"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29" name="Line 2861"/>
              <p:cNvSpPr>
                <a:spLocks noChangeAspect="1" noChangeShapeType="1"/>
              </p:cNvSpPr>
              <p:nvPr/>
            </p:nvSpPr>
            <p:spPr bwMode="auto">
              <a:xfrm flipH="1">
                <a:off x="3505" y="1046"/>
                <a:ext cx="5"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0" name="Freeform 2862"/>
              <p:cNvSpPr>
                <a:spLocks noChangeAspect="1"/>
              </p:cNvSpPr>
              <p:nvPr/>
            </p:nvSpPr>
            <p:spPr bwMode="auto">
              <a:xfrm>
                <a:off x="3493" y="1041"/>
                <a:ext cx="29" cy="31"/>
              </a:xfrm>
              <a:custGeom>
                <a:avLst/>
                <a:gdLst>
                  <a:gd name="T0" fmla="*/ 29 w 29"/>
                  <a:gd name="T1" fmla="*/ 0 h 31"/>
                  <a:gd name="T2" fmla="*/ 12 w 29"/>
                  <a:gd name="T3" fmla="*/ 31 h 31"/>
                  <a:gd name="T4" fmla="*/ 0 w 29"/>
                  <a:gd name="T5" fmla="*/ 0 h 31"/>
                  <a:gd name="T6" fmla="*/ 29 w 29"/>
                  <a:gd name="T7" fmla="*/ 0 h 31"/>
                </a:gdLst>
                <a:ahLst/>
                <a:cxnLst>
                  <a:cxn ang="0">
                    <a:pos x="T0" y="T1"/>
                  </a:cxn>
                  <a:cxn ang="0">
                    <a:pos x="T2" y="T3"/>
                  </a:cxn>
                  <a:cxn ang="0">
                    <a:pos x="T4" y="T5"/>
                  </a:cxn>
                  <a:cxn ang="0">
                    <a:pos x="T6" y="T7"/>
                  </a:cxn>
                </a:cxnLst>
                <a:rect l="0" t="0" r="r" b="b"/>
                <a:pathLst>
                  <a:path w="29" h="31">
                    <a:moveTo>
                      <a:pt x="29" y="0"/>
                    </a:moveTo>
                    <a:lnTo>
                      <a:pt x="12" y="31"/>
                    </a:lnTo>
                    <a:lnTo>
                      <a:pt x="0" y="0"/>
                    </a:lnTo>
                    <a:lnTo>
                      <a:pt x="29"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31" name="Freeform 2863"/>
              <p:cNvSpPr>
                <a:spLocks noChangeAspect="1"/>
              </p:cNvSpPr>
              <p:nvPr/>
            </p:nvSpPr>
            <p:spPr bwMode="auto">
              <a:xfrm>
                <a:off x="3493" y="1041"/>
                <a:ext cx="29" cy="31"/>
              </a:xfrm>
              <a:custGeom>
                <a:avLst/>
                <a:gdLst>
                  <a:gd name="T0" fmla="*/ 29 w 29"/>
                  <a:gd name="T1" fmla="*/ 0 h 31"/>
                  <a:gd name="T2" fmla="*/ 12 w 29"/>
                  <a:gd name="T3" fmla="*/ 31 h 31"/>
                  <a:gd name="T4" fmla="*/ 0 w 29"/>
                  <a:gd name="T5" fmla="*/ 0 h 31"/>
                  <a:gd name="T6" fmla="*/ 29 w 29"/>
                  <a:gd name="T7" fmla="*/ 0 h 31"/>
                </a:gdLst>
                <a:ahLst/>
                <a:cxnLst>
                  <a:cxn ang="0">
                    <a:pos x="T0" y="T1"/>
                  </a:cxn>
                  <a:cxn ang="0">
                    <a:pos x="T2" y="T3"/>
                  </a:cxn>
                  <a:cxn ang="0">
                    <a:pos x="T4" y="T5"/>
                  </a:cxn>
                  <a:cxn ang="0">
                    <a:pos x="T6" y="T7"/>
                  </a:cxn>
                </a:cxnLst>
                <a:rect l="0" t="0" r="r" b="b"/>
                <a:pathLst>
                  <a:path w="29" h="31">
                    <a:moveTo>
                      <a:pt x="29" y="0"/>
                    </a:moveTo>
                    <a:lnTo>
                      <a:pt x="12" y="31"/>
                    </a:lnTo>
                    <a:lnTo>
                      <a:pt x="0" y="0"/>
                    </a:lnTo>
                    <a:lnTo>
                      <a:pt x="29"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2" name="Line 2864"/>
              <p:cNvSpPr>
                <a:spLocks noChangeAspect="1" noChangeShapeType="1"/>
              </p:cNvSpPr>
              <p:nvPr/>
            </p:nvSpPr>
            <p:spPr bwMode="auto">
              <a:xfrm flipH="1">
                <a:off x="3505" y="945"/>
                <a:ext cx="5" cy="3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3" name="Freeform 2865"/>
              <p:cNvSpPr>
                <a:spLocks noChangeAspect="1"/>
              </p:cNvSpPr>
              <p:nvPr/>
            </p:nvSpPr>
            <p:spPr bwMode="auto">
              <a:xfrm>
                <a:off x="3493" y="950"/>
                <a:ext cx="29" cy="32"/>
              </a:xfrm>
              <a:custGeom>
                <a:avLst/>
                <a:gdLst>
                  <a:gd name="T0" fmla="*/ 29 w 29"/>
                  <a:gd name="T1" fmla="*/ 5 h 32"/>
                  <a:gd name="T2" fmla="*/ 12 w 29"/>
                  <a:gd name="T3" fmla="*/ 32 h 32"/>
                  <a:gd name="T4" fmla="*/ 0 w 29"/>
                  <a:gd name="T5" fmla="*/ 0 h 32"/>
                  <a:gd name="T6" fmla="*/ 29 w 29"/>
                  <a:gd name="T7" fmla="*/ 5 h 32"/>
                </a:gdLst>
                <a:ahLst/>
                <a:cxnLst>
                  <a:cxn ang="0">
                    <a:pos x="T0" y="T1"/>
                  </a:cxn>
                  <a:cxn ang="0">
                    <a:pos x="T2" y="T3"/>
                  </a:cxn>
                  <a:cxn ang="0">
                    <a:pos x="T4" y="T5"/>
                  </a:cxn>
                  <a:cxn ang="0">
                    <a:pos x="T6" y="T7"/>
                  </a:cxn>
                </a:cxnLst>
                <a:rect l="0" t="0" r="r" b="b"/>
                <a:pathLst>
                  <a:path w="29" h="32">
                    <a:moveTo>
                      <a:pt x="29" y="5"/>
                    </a:moveTo>
                    <a:lnTo>
                      <a:pt x="12" y="32"/>
                    </a:lnTo>
                    <a:lnTo>
                      <a:pt x="0" y="0"/>
                    </a:lnTo>
                    <a:lnTo>
                      <a:pt x="29"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34" name="Freeform 2866"/>
              <p:cNvSpPr>
                <a:spLocks noChangeAspect="1"/>
              </p:cNvSpPr>
              <p:nvPr/>
            </p:nvSpPr>
            <p:spPr bwMode="auto">
              <a:xfrm>
                <a:off x="3493" y="950"/>
                <a:ext cx="29" cy="32"/>
              </a:xfrm>
              <a:custGeom>
                <a:avLst/>
                <a:gdLst>
                  <a:gd name="T0" fmla="*/ 29 w 29"/>
                  <a:gd name="T1" fmla="*/ 5 h 32"/>
                  <a:gd name="T2" fmla="*/ 12 w 29"/>
                  <a:gd name="T3" fmla="*/ 32 h 32"/>
                  <a:gd name="T4" fmla="*/ 0 w 29"/>
                  <a:gd name="T5" fmla="*/ 0 h 32"/>
                  <a:gd name="T6" fmla="*/ 29 w 29"/>
                  <a:gd name="T7" fmla="*/ 5 h 32"/>
                </a:gdLst>
                <a:ahLst/>
                <a:cxnLst>
                  <a:cxn ang="0">
                    <a:pos x="T0" y="T1"/>
                  </a:cxn>
                  <a:cxn ang="0">
                    <a:pos x="T2" y="T3"/>
                  </a:cxn>
                  <a:cxn ang="0">
                    <a:pos x="T4" y="T5"/>
                  </a:cxn>
                  <a:cxn ang="0">
                    <a:pos x="T6" y="T7"/>
                  </a:cxn>
                </a:cxnLst>
                <a:rect l="0" t="0" r="r" b="b"/>
                <a:pathLst>
                  <a:path w="29" h="32">
                    <a:moveTo>
                      <a:pt x="29" y="5"/>
                    </a:moveTo>
                    <a:lnTo>
                      <a:pt x="12" y="32"/>
                    </a:lnTo>
                    <a:lnTo>
                      <a:pt x="0" y="0"/>
                    </a:lnTo>
                    <a:lnTo>
                      <a:pt x="29"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5" name="Line 2867"/>
              <p:cNvSpPr>
                <a:spLocks noChangeAspect="1" noChangeShapeType="1"/>
              </p:cNvSpPr>
              <p:nvPr/>
            </p:nvSpPr>
            <p:spPr bwMode="auto">
              <a:xfrm flipH="1" flipV="1">
                <a:off x="3595" y="2120"/>
                <a:ext cx="12" cy="4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6" name="Freeform 2868"/>
              <p:cNvSpPr>
                <a:spLocks noChangeAspect="1"/>
              </p:cNvSpPr>
              <p:nvPr/>
            </p:nvSpPr>
            <p:spPr bwMode="auto">
              <a:xfrm>
                <a:off x="3590" y="2120"/>
                <a:ext cx="28" cy="32"/>
              </a:xfrm>
              <a:custGeom>
                <a:avLst/>
                <a:gdLst>
                  <a:gd name="T0" fmla="*/ 0 w 28"/>
                  <a:gd name="T1" fmla="*/ 32 h 32"/>
                  <a:gd name="T2" fmla="*/ 5 w 28"/>
                  <a:gd name="T3" fmla="*/ 0 h 32"/>
                  <a:gd name="T4" fmla="*/ 28 w 28"/>
                  <a:gd name="T5" fmla="*/ 26 h 32"/>
                  <a:gd name="T6" fmla="*/ 0 w 28"/>
                  <a:gd name="T7" fmla="*/ 32 h 32"/>
                </a:gdLst>
                <a:ahLst/>
                <a:cxnLst>
                  <a:cxn ang="0">
                    <a:pos x="T0" y="T1"/>
                  </a:cxn>
                  <a:cxn ang="0">
                    <a:pos x="T2" y="T3"/>
                  </a:cxn>
                  <a:cxn ang="0">
                    <a:pos x="T4" y="T5"/>
                  </a:cxn>
                  <a:cxn ang="0">
                    <a:pos x="T6" y="T7"/>
                  </a:cxn>
                </a:cxnLst>
                <a:rect l="0" t="0" r="r" b="b"/>
                <a:pathLst>
                  <a:path w="28" h="32">
                    <a:moveTo>
                      <a:pt x="0" y="32"/>
                    </a:moveTo>
                    <a:lnTo>
                      <a:pt x="5" y="0"/>
                    </a:lnTo>
                    <a:lnTo>
                      <a:pt x="28" y="26"/>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37" name="Freeform 2869"/>
              <p:cNvSpPr>
                <a:spLocks noChangeAspect="1"/>
              </p:cNvSpPr>
              <p:nvPr/>
            </p:nvSpPr>
            <p:spPr bwMode="auto">
              <a:xfrm>
                <a:off x="3590" y="2120"/>
                <a:ext cx="28" cy="32"/>
              </a:xfrm>
              <a:custGeom>
                <a:avLst/>
                <a:gdLst>
                  <a:gd name="T0" fmla="*/ 0 w 28"/>
                  <a:gd name="T1" fmla="*/ 32 h 32"/>
                  <a:gd name="T2" fmla="*/ 5 w 28"/>
                  <a:gd name="T3" fmla="*/ 0 h 32"/>
                  <a:gd name="T4" fmla="*/ 28 w 28"/>
                  <a:gd name="T5" fmla="*/ 26 h 32"/>
                  <a:gd name="T6" fmla="*/ 0 w 28"/>
                  <a:gd name="T7" fmla="*/ 32 h 32"/>
                </a:gdLst>
                <a:ahLst/>
                <a:cxnLst>
                  <a:cxn ang="0">
                    <a:pos x="T0" y="T1"/>
                  </a:cxn>
                  <a:cxn ang="0">
                    <a:pos x="T2" y="T3"/>
                  </a:cxn>
                  <a:cxn ang="0">
                    <a:pos x="T4" y="T5"/>
                  </a:cxn>
                  <a:cxn ang="0">
                    <a:pos x="T6" y="T7"/>
                  </a:cxn>
                </a:cxnLst>
                <a:rect l="0" t="0" r="r" b="b"/>
                <a:pathLst>
                  <a:path w="28" h="32">
                    <a:moveTo>
                      <a:pt x="0" y="32"/>
                    </a:moveTo>
                    <a:lnTo>
                      <a:pt x="5" y="0"/>
                    </a:lnTo>
                    <a:lnTo>
                      <a:pt x="28" y="26"/>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38" name="Line 2870"/>
              <p:cNvSpPr>
                <a:spLocks noChangeAspect="1" noChangeShapeType="1"/>
              </p:cNvSpPr>
              <p:nvPr/>
            </p:nvSpPr>
            <p:spPr bwMode="auto">
              <a:xfrm flipH="1" flipV="1">
                <a:off x="3601" y="2035"/>
                <a:ext cx="6"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9" name="Freeform 2871"/>
              <p:cNvSpPr>
                <a:spLocks noChangeAspect="1"/>
              </p:cNvSpPr>
              <p:nvPr/>
            </p:nvSpPr>
            <p:spPr bwMode="auto">
              <a:xfrm>
                <a:off x="3595" y="2035"/>
                <a:ext cx="29" cy="32"/>
              </a:xfrm>
              <a:custGeom>
                <a:avLst/>
                <a:gdLst>
                  <a:gd name="T0" fmla="*/ 0 w 29"/>
                  <a:gd name="T1" fmla="*/ 32 h 32"/>
                  <a:gd name="T2" fmla="*/ 6 w 29"/>
                  <a:gd name="T3" fmla="*/ 0 h 32"/>
                  <a:gd name="T4" fmla="*/ 29 w 29"/>
                  <a:gd name="T5" fmla="*/ 26 h 32"/>
                  <a:gd name="T6" fmla="*/ 0 w 29"/>
                  <a:gd name="T7" fmla="*/ 32 h 32"/>
                </a:gdLst>
                <a:ahLst/>
                <a:cxnLst>
                  <a:cxn ang="0">
                    <a:pos x="T0" y="T1"/>
                  </a:cxn>
                  <a:cxn ang="0">
                    <a:pos x="T2" y="T3"/>
                  </a:cxn>
                  <a:cxn ang="0">
                    <a:pos x="T4" y="T5"/>
                  </a:cxn>
                  <a:cxn ang="0">
                    <a:pos x="T6" y="T7"/>
                  </a:cxn>
                </a:cxnLst>
                <a:rect l="0" t="0" r="r" b="b"/>
                <a:pathLst>
                  <a:path w="29" h="32">
                    <a:moveTo>
                      <a:pt x="0" y="32"/>
                    </a:moveTo>
                    <a:lnTo>
                      <a:pt x="6" y="0"/>
                    </a:lnTo>
                    <a:lnTo>
                      <a:pt x="29" y="26"/>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40" name="Freeform 2872"/>
              <p:cNvSpPr>
                <a:spLocks noChangeAspect="1"/>
              </p:cNvSpPr>
              <p:nvPr/>
            </p:nvSpPr>
            <p:spPr bwMode="auto">
              <a:xfrm>
                <a:off x="3595" y="2035"/>
                <a:ext cx="29" cy="32"/>
              </a:xfrm>
              <a:custGeom>
                <a:avLst/>
                <a:gdLst>
                  <a:gd name="T0" fmla="*/ 0 w 29"/>
                  <a:gd name="T1" fmla="*/ 32 h 32"/>
                  <a:gd name="T2" fmla="*/ 6 w 29"/>
                  <a:gd name="T3" fmla="*/ 0 h 32"/>
                  <a:gd name="T4" fmla="*/ 29 w 29"/>
                  <a:gd name="T5" fmla="*/ 26 h 32"/>
                  <a:gd name="T6" fmla="*/ 0 w 29"/>
                  <a:gd name="T7" fmla="*/ 32 h 32"/>
                </a:gdLst>
                <a:ahLst/>
                <a:cxnLst>
                  <a:cxn ang="0">
                    <a:pos x="T0" y="T1"/>
                  </a:cxn>
                  <a:cxn ang="0">
                    <a:pos x="T2" y="T3"/>
                  </a:cxn>
                  <a:cxn ang="0">
                    <a:pos x="T4" y="T5"/>
                  </a:cxn>
                  <a:cxn ang="0">
                    <a:pos x="T6" y="T7"/>
                  </a:cxn>
                </a:cxnLst>
                <a:rect l="0" t="0" r="r" b="b"/>
                <a:pathLst>
                  <a:path w="29" h="32">
                    <a:moveTo>
                      <a:pt x="0" y="32"/>
                    </a:moveTo>
                    <a:lnTo>
                      <a:pt x="6" y="0"/>
                    </a:lnTo>
                    <a:lnTo>
                      <a:pt x="29" y="26"/>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1" name="Line 2873"/>
              <p:cNvSpPr>
                <a:spLocks noChangeAspect="1" noChangeShapeType="1"/>
              </p:cNvSpPr>
              <p:nvPr/>
            </p:nvSpPr>
            <p:spPr bwMode="auto">
              <a:xfrm flipH="1" flipV="1">
                <a:off x="3595" y="1934"/>
                <a:ext cx="12"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2" name="Freeform 2874"/>
              <p:cNvSpPr>
                <a:spLocks noChangeAspect="1"/>
              </p:cNvSpPr>
              <p:nvPr/>
            </p:nvSpPr>
            <p:spPr bwMode="auto">
              <a:xfrm>
                <a:off x="3595" y="1934"/>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43" name="Freeform 2875"/>
              <p:cNvSpPr>
                <a:spLocks noChangeAspect="1"/>
              </p:cNvSpPr>
              <p:nvPr/>
            </p:nvSpPr>
            <p:spPr bwMode="auto">
              <a:xfrm>
                <a:off x="3595" y="1934"/>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4" name="Line 2876"/>
              <p:cNvSpPr>
                <a:spLocks noChangeAspect="1" noChangeShapeType="1"/>
              </p:cNvSpPr>
              <p:nvPr/>
            </p:nvSpPr>
            <p:spPr bwMode="auto">
              <a:xfrm flipH="1" flipV="1">
                <a:off x="3584" y="1833"/>
                <a:ext cx="23"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5" name="Freeform 2877"/>
              <p:cNvSpPr>
                <a:spLocks noChangeAspect="1"/>
              </p:cNvSpPr>
              <p:nvPr/>
            </p:nvSpPr>
            <p:spPr bwMode="auto">
              <a:xfrm>
                <a:off x="3584" y="1833"/>
                <a:ext cx="28" cy="32"/>
              </a:xfrm>
              <a:custGeom>
                <a:avLst/>
                <a:gdLst>
                  <a:gd name="T0" fmla="*/ 11 w 28"/>
                  <a:gd name="T1" fmla="*/ 32 h 32"/>
                  <a:gd name="T2" fmla="*/ 0 w 28"/>
                  <a:gd name="T3" fmla="*/ 0 h 32"/>
                  <a:gd name="T4" fmla="*/ 28 w 28"/>
                  <a:gd name="T5" fmla="*/ 16 h 32"/>
                  <a:gd name="T6" fmla="*/ 11 w 28"/>
                  <a:gd name="T7" fmla="*/ 32 h 32"/>
                </a:gdLst>
                <a:ahLst/>
                <a:cxnLst>
                  <a:cxn ang="0">
                    <a:pos x="T0" y="T1"/>
                  </a:cxn>
                  <a:cxn ang="0">
                    <a:pos x="T2" y="T3"/>
                  </a:cxn>
                  <a:cxn ang="0">
                    <a:pos x="T4" y="T5"/>
                  </a:cxn>
                  <a:cxn ang="0">
                    <a:pos x="T6" y="T7"/>
                  </a:cxn>
                </a:cxnLst>
                <a:rect l="0" t="0" r="r" b="b"/>
                <a:pathLst>
                  <a:path w="28" h="32">
                    <a:moveTo>
                      <a:pt x="11" y="32"/>
                    </a:moveTo>
                    <a:lnTo>
                      <a:pt x="0" y="0"/>
                    </a:lnTo>
                    <a:lnTo>
                      <a:pt x="28" y="16"/>
                    </a:lnTo>
                    <a:lnTo>
                      <a:pt x="11"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46" name="Freeform 2878"/>
              <p:cNvSpPr>
                <a:spLocks noChangeAspect="1"/>
              </p:cNvSpPr>
              <p:nvPr/>
            </p:nvSpPr>
            <p:spPr bwMode="auto">
              <a:xfrm>
                <a:off x="3584" y="1833"/>
                <a:ext cx="28" cy="32"/>
              </a:xfrm>
              <a:custGeom>
                <a:avLst/>
                <a:gdLst>
                  <a:gd name="T0" fmla="*/ 11 w 28"/>
                  <a:gd name="T1" fmla="*/ 32 h 32"/>
                  <a:gd name="T2" fmla="*/ 0 w 28"/>
                  <a:gd name="T3" fmla="*/ 0 h 32"/>
                  <a:gd name="T4" fmla="*/ 28 w 28"/>
                  <a:gd name="T5" fmla="*/ 16 h 32"/>
                  <a:gd name="T6" fmla="*/ 11 w 28"/>
                  <a:gd name="T7" fmla="*/ 32 h 32"/>
                </a:gdLst>
                <a:ahLst/>
                <a:cxnLst>
                  <a:cxn ang="0">
                    <a:pos x="T0" y="T1"/>
                  </a:cxn>
                  <a:cxn ang="0">
                    <a:pos x="T2" y="T3"/>
                  </a:cxn>
                  <a:cxn ang="0">
                    <a:pos x="T4" y="T5"/>
                  </a:cxn>
                  <a:cxn ang="0">
                    <a:pos x="T6" y="T7"/>
                  </a:cxn>
                </a:cxnLst>
                <a:rect l="0" t="0" r="r" b="b"/>
                <a:pathLst>
                  <a:path w="28" h="32">
                    <a:moveTo>
                      <a:pt x="11" y="32"/>
                    </a:moveTo>
                    <a:lnTo>
                      <a:pt x="0" y="0"/>
                    </a:lnTo>
                    <a:lnTo>
                      <a:pt x="28" y="16"/>
                    </a:lnTo>
                    <a:lnTo>
                      <a:pt x="11"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47" name="Line 2879"/>
              <p:cNvSpPr>
                <a:spLocks noChangeAspect="1" noChangeShapeType="1"/>
              </p:cNvSpPr>
              <p:nvPr/>
            </p:nvSpPr>
            <p:spPr bwMode="auto">
              <a:xfrm flipH="1" flipV="1">
                <a:off x="3567" y="1737"/>
                <a:ext cx="40"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8" name="Freeform 2880"/>
              <p:cNvSpPr>
                <a:spLocks noChangeAspect="1"/>
              </p:cNvSpPr>
              <p:nvPr/>
            </p:nvSpPr>
            <p:spPr bwMode="auto">
              <a:xfrm>
                <a:off x="3567" y="1737"/>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49" name="Freeform 2881"/>
              <p:cNvSpPr>
                <a:spLocks noChangeAspect="1"/>
              </p:cNvSpPr>
              <p:nvPr/>
            </p:nvSpPr>
            <p:spPr bwMode="auto">
              <a:xfrm>
                <a:off x="3567" y="1737"/>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0" name="Line 2882"/>
              <p:cNvSpPr>
                <a:spLocks noChangeAspect="1" noChangeShapeType="1"/>
              </p:cNvSpPr>
              <p:nvPr/>
            </p:nvSpPr>
            <p:spPr bwMode="auto">
              <a:xfrm flipH="1" flipV="1">
                <a:off x="3556" y="1647"/>
                <a:ext cx="51"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1" name="Freeform 2883"/>
              <p:cNvSpPr>
                <a:spLocks noChangeAspect="1"/>
              </p:cNvSpPr>
              <p:nvPr/>
            </p:nvSpPr>
            <p:spPr bwMode="auto">
              <a:xfrm>
                <a:off x="3556" y="1641"/>
                <a:ext cx="34" cy="22"/>
              </a:xfrm>
              <a:custGeom>
                <a:avLst/>
                <a:gdLst>
                  <a:gd name="T0" fmla="*/ 28 w 34"/>
                  <a:gd name="T1" fmla="*/ 22 h 22"/>
                  <a:gd name="T2" fmla="*/ 0 w 34"/>
                  <a:gd name="T3" fmla="*/ 6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6"/>
                    </a:lnTo>
                    <a:lnTo>
                      <a:pt x="34" y="0"/>
                    </a:lnTo>
                    <a:lnTo>
                      <a:pt x="28"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2" name="Freeform 2884"/>
              <p:cNvSpPr>
                <a:spLocks noChangeAspect="1"/>
              </p:cNvSpPr>
              <p:nvPr/>
            </p:nvSpPr>
            <p:spPr bwMode="auto">
              <a:xfrm>
                <a:off x="3556" y="1641"/>
                <a:ext cx="34" cy="22"/>
              </a:xfrm>
              <a:custGeom>
                <a:avLst/>
                <a:gdLst>
                  <a:gd name="T0" fmla="*/ 28 w 34"/>
                  <a:gd name="T1" fmla="*/ 22 h 22"/>
                  <a:gd name="T2" fmla="*/ 0 w 34"/>
                  <a:gd name="T3" fmla="*/ 6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6"/>
                    </a:lnTo>
                    <a:lnTo>
                      <a:pt x="34" y="0"/>
                    </a:lnTo>
                    <a:lnTo>
                      <a:pt x="28"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3" name="Line 2885"/>
              <p:cNvSpPr>
                <a:spLocks noChangeAspect="1" noChangeShapeType="1"/>
              </p:cNvSpPr>
              <p:nvPr/>
            </p:nvSpPr>
            <p:spPr bwMode="auto">
              <a:xfrm flipH="1">
                <a:off x="3550" y="1556"/>
                <a:ext cx="57"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 name="Freeform 2886"/>
              <p:cNvSpPr>
                <a:spLocks noChangeAspect="1"/>
              </p:cNvSpPr>
              <p:nvPr/>
            </p:nvSpPr>
            <p:spPr bwMode="auto">
              <a:xfrm>
                <a:off x="3550"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5" name="Freeform 2887"/>
              <p:cNvSpPr>
                <a:spLocks noChangeAspect="1"/>
              </p:cNvSpPr>
              <p:nvPr/>
            </p:nvSpPr>
            <p:spPr bwMode="auto">
              <a:xfrm>
                <a:off x="3550"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6" name="Line 2888"/>
              <p:cNvSpPr>
                <a:spLocks noChangeAspect="1" noChangeShapeType="1"/>
              </p:cNvSpPr>
              <p:nvPr/>
            </p:nvSpPr>
            <p:spPr bwMode="auto">
              <a:xfrm flipH="1">
                <a:off x="3556" y="1455"/>
                <a:ext cx="51"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7" name="Freeform 2889"/>
              <p:cNvSpPr>
                <a:spLocks noChangeAspect="1"/>
              </p:cNvSpPr>
              <p:nvPr/>
            </p:nvSpPr>
            <p:spPr bwMode="auto">
              <a:xfrm>
                <a:off x="3556" y="1450"/>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58" name="Freeform 2890"/>
              <p:cNvSpPr>
                <a:spLocks noChangeAspect="1"/>
              </p:cNvSpPr>
              <p:nvPr/>
            </p:nvSpPr>
            <p:spPr bwMode="auto">
              <a:xfrm>
                <a:off x="3556" y="1450"/>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59" name="Line 2891"/>
              <p:cNvSpPr>
                <a:spLocks noChangeAspect="1" noChangeShapeType="1"/>
              </p:cNvSpPr>
              <p:nvPr/>
            </p:nvSpPr>
            <p:spPr bwMode="auto">
              <a:xfrm flipH="1">
                <a:off x="3567" y="1354"/>
                <a:ext cx="40"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0" name="Freeform 2892"/>
              <p:cNvSpPr>
                <a:spLocks noChangeAspect="1"/>
              </p:cNvSpPr>
              <p:nvPr/>
            </p:nvSpPr>
            <p:spPr bwMode="auto">
              <a:xfrm>
                <a:off x="3567" y="1349"/>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1" name="Freeform 2893"/>
              <p:cNvSpPr>
                <a:spLocks noChangeAspect="1"/>
              </p:cNvSpPr>
              <p:nvPr/>
            </p:nvSpPr>
            <p:spPr bwMode="auto">
              <a:xfrm>
                <a:off x="3567" y="1349"/>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62" name="Line 2894"/>
              <p:cNvSpPr>
                <a:spLocks noChangeAspect="1" noChangeShapeType="1"/>
              </p:cNvSpPr>
              <p:nvPr/>
            </p:nvSpPr>
            <p:spPr bwMode="auto">
              <a:xfrm flipH="1">
                <a:off x="3584" y="1253"/>
                <a:ext cx="23"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3" name="Freeform 2895"/>
              <p:cNvSpPr>
                <a:spLocks noChangeAspect="1"/>
              </p:cNvSpPr>
              <p:nvPr/>
            </p:nvSpPr>
            <p:spPr bwMode="auto">
              <a:xfrm>
                <a:off x="3584" y="1248"/>
                <a:ext cx="28" cy="32"/>
              </a:xfrm>
              <a:custGeom>
                <a:avLst/>
                <a:gdLst>
                  <a:gd name="T0" fmla="*/ 28 w 28"/>
                  <a:gd name="T1" fmla="*/ 16 h 32"/>
                  <a:gd name="T2" fmla="*/ 0 w 28"/>
                  <a:gd name="T3" fmla="*/ 32 h 32"/>
                  <a:gd name="T4" fmla="*/ 11 w 28"/>
                  <a:gd name="T5" fmla="*/ 0 h 32"/>
                  <a:gd name="T6" fmla="*/ 28 w 28"/>
                  <a:gd name="T7" fmla="*/ 16 h 32"/>
                </a:gdLst>
                <a:ahLst/>
                <a:cxnLst>
                  <a:cxn ang="0">
                    <a:pos x="T0" y="T1"/>
                  </a:cxn>
                  <a:cxn ang="0">
                    <a:pos x="T2" y="T3"/>
                  </a:cxn>
                  <a:cxn ang="0">
                    <a:pos x="T4" y="T5"/>
                  </a:cxn>
                  <a:cxn ang="0">
                    <a:pos x="T6" y="T7"/>
                  </a:cxn>
                </a:cxnLst>
                <a:rect l="0" t="0" r="r" b="b"/>
                <a:pathLst>
                  <a:path w="28" h="32">
                    <a:moveTo>
                      <a:pt x="28" y="16"/>
                    </a:moveTo>
                    <a:lnTo>
                      <a:pt x="0" y="32"/>
                    </a:lnTo>
                    <a:lnTo>
                      <a:pt x="11" y="0"/>
                    </a:lnTo>
                    <a:lnTo>
                      <a:pt x="28"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4" name="Freeform 2896"/>
              <p:cNvSpPr>
                <a:spLocks noChangeAspect="1"/>
              </p:cNvSpPr>
              <p:nvPr/>
            </p:nvSpPr>
            <p:spPr bwMode="auto">
              <a:xfrm>
                <a:off x="3584" y="1248"/>
                <a:ext cx="28" cy="32"/>
              </a:xfrm>
              <a:custGeom>
                <a:avLst/>
                <a:gdLst>
                  <a:gd name="T0" fmla="*/ 28 w 28"/>
                  <a:gd name="T1" fmla="*/ 16 h 32"/>
                  <a:gd name="T2" fmla="*/ 0 w 28"/>
                  <a:gd name="T3" fmla="*/ 32 h 32"/>
                  <a:gd name="T4" fmla="*/ 11 w 28"/>
                  <a:gd name="T5" fmla="*/ 0 h 32"/>
                  <a:gd name="T6" fmla="*/ 28 w 28"/>
                  <a:gd name="T7" fmla="*/ 16 h 32"/>
                </a:gdLst>
                <a:ahLst/>
                <a:cxnLst>
                  <a:cxn ang="0">
                    <a:pos x="T0" y="T1"/>
                  </a:cxn>
                  <a:cxn ang="0">
                    <a:pos x="T2" y="T3"/>
                  </a:cxn>
                  <a:cxn ang="0">
                    <a:pos x="T4" y="T5"/>
                  </a:cxn>
                  <a:cxn ang="0">
                    <a:pos x="T6" y="T7"/>
                  </a:cxn>
                </a:cxnLst>
                <a:rect l="0" t="0" r="r" b="b"/>
                <a:pathLst>
                  <a:path w="28" h="32">
                    <a:moveTo>
                      <a:pt x="28" y="16"/>
                    </a:moveTo>
                    <a:lnTo>
                      <a:pt x="0" y="32"/>
                    </a:lnTo>
                    <a:lnTo>
                      <a:pt x="11" y="0"/>
                    </a:lnTo>
                    <a:lnTo>
                      <a:pt x="28"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65" name="Line 2897"/>
              <p:cNvSpPr>
                <a:spLocks noChangeAspect="1" noChangeShapeType="1"/>
              </p:cNvSpPr>
              <p:nvPr/>
            </p:nvSpPr>
            <p:spPr bwMode="auto">
              <a:xfrm flipH="1">
                <a:off x="3595" y="1147"/>
                <a:ext cx="12"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6" name="Freeform 2898"/>
              <p:cNvSpPr>
                <a:spLocks noChangeAspect="1"/>
              </p:cNvSpPr>
              <p:nvPr/>
            </p:nvSpPr>
            <p:spPr bwMode="auto">
              <a:xfrm>
                <a:off x="3595" y="1147"/>
                <a:ext cx="23" cy="32"/>
              </a:xfrm>
              <a:custGeom>
                <a:avLst/>
                <a:gdLst>
                  <a:gd name="T0" fmla="*/ 23 w 23"/>
                  <a:gd name="T1" fmla="*/ 5 h 32"/>
                  <a:gd name="T2" fmla="*/ 0 w 23"/>
                  <a:gd name="T3" fmla="*/ 32 h 32"/>
                  <a:gd name="T4" fmla="*/ 0 w 23"/>
                  <a:gd name="T5" fmla="*/ 0 h 32"/>
                  <a:gd name="T6" fmla="*/ 23 w 23"/>
                  <a:gd name="T7" fmla="*/ 5 h 32"/>
                </a:gdLst>
                <a:ahLst/>
                <a:cxnLst>
                  <a:cxn ang="0">
                    <a:pos x="T0" y="T1"/>
                  </a:cxn>
                  <a:cxn ang="0">
                    <a:pos x="T2" y="T3"/>
                  </a:cxn>
                  <a:cxn ang="0">
                    <a:pos x="T4" y="T5"/>
                  </a:cxn>
                  <a:cxn ang="0">
                    <a:pos x="T6" y="T7"/>
                  </a:cxn>
                </a:cxnLst>
                <a:rect l="0" t="0" r="r" b="b"/>
                <a:pathLst>
                  <a:path w="23" h="32">
                    <a:moveTo>
                      <a:pt x="23" y="5"/>
                    </a:moveTo>
                    <a:lnTo>
                      <a:pt x="0" y="32"/>
                    </a:lnTo>
                    <a:lnTo>
                      <a:pt x="0" y="0"/>
                    </a:lnTo>
                    <a:lnTo>
                      <a:pt x="23"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67" name="Freeform 2899"/>
              <p:cNvSpPr>
                <a:spLocks noChangeAspect="1"/>
              </p:cNvSpPr>
              <p:nvPr/>
            </p:nvSpPr>
            <p:spPr bwMode="auto">
              <a:xfrm>
                <a:off x="3595" y="1147"/>
                <a:ext cx="23" cy="32"/>
              </a:xfrm>
              <a:custGeom>
                <a:avLst/>
                <a:gdLst>
                  <a:gd name="T0" fmla="*/ 23 w 23"/>
                  <a:gd name="T1" fmla="*/ 5 h 32"/>
                  <a:gd name="T2" fmla="*/ 0 w 23"/>
                  <a:gd name="T3" fmla="*/ 32 h 32"/>
                  <a:gd name="T4" fmla="*/ 0 w 23"/>
                  <a:gd name="T5" fmla="*/ 0 h 32"/>
                  <a:gd name="T6" fmla="*/ 23 w 23"/>
                  <a:gd name="T7" fmla="*/ 5 h 32"/>
                </a:gdLst>
                <a:ahLst/>
                <a:cxnLst>
                  <a:cxn ang="0">
                    <a:pos x="T0" y="T1"/>
                  </a:cxn>
                  <a:cxn ang="0">
                    <a:pos x="T2" y="T3"/>
                  </a:cxn>
                  <a:cxn ang="0">
                    <a:pos x="T4" y="T5"/>
                  </a:cxn>
                  <a:cxn ang="0">
                    <a:pos x="T6" y="T7"/>
                  </a:cxn>
                </a:cxnLst>
                <a:rect l="0" t="0" r="r" b="b"/>
                <a:pathLst>
                  <a:path w="23" h="32">
                    <a:moveTo>
                      <a:pt x="23" y="5"/>
                    </a:moveTo>
                    <a:lnTo>
                      <a:pt x="0" y="32"/>
                    </a:lnTo>
                    <a:lnTo>
                      <a:pt x="0" y="0"/>
                    </a:lnTo>
                    <a:lnTo>
                      <a:pt x="23"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68" name="Line 2900"/>
              <p:cNvSpPr>
                <a:spLocks noChangeAspect="1" noChangeShapeType="1"/>
              </p:cNvSpPr>
              <p:nvPr/>
            </p:nvSpPr>
            <p:spPr bwMode="auto">
              <a:xfrm flipH="1">
                <a:off x="3601" y="1046"/>
                <a:ext cx="6"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9" name="Freeform 2901"/>
              <p:cNvSpPr>
                <a:spLocks noChangeAspect="1"/>
              </p:cNvSpPr>
              <p:nvPr/>
            </p:nvSpPr>
            <p:spPr bwMode="auto">
              <a:xfrm>
                <a:off x="3595" y="1046"/>
                <a:ext cx="29" cy="32"/>
              </a:xfrm>
              <a:custGeom>
                <a:avLst/>
                <a:gdLst>
                  <a:gd name="T0" fmla="*/ 29 w 29"/>
                  <a:gd name="T1" fmla="*/ 5 h 32"/>
                  <a:gd name="T2" fmla="*/ 6 w 29"/>
                  <a:gd name="T3" fmla="*/ 32 h 32"/>
                  <a:gd name="T4" fmla="*/ 0 w 29"/>
                  <a:gd name="T5" fmla="*/ 0 h 32"/>
                  <a:gd name="T6" fmla="*/ 29 w 29"/>
                  <a:gd name="T7" fmla="*/ 5 h 32"/>
                </a:gdLst>
                <a:ahLst/>
                <a:cxnLst>
                  <a:cxn ang="0">
                    <a:pos x="T0" y="T1"/>
                  </a:cxn>
                  <a:cxn ang="0">
                    <a:pos x="T2" y="T3"/>
                  </a:cxn>
                  <a:cxn ang="0">
                    <a:pos x="T4" y="T5"/>
                  </a:cxn>
                  <a:cxn ang="0">
                    <a:pos x="T6" y="T7"/>
                  </a:cxn>
                </a:cxnLst>
                <a:rect l="0" t="0" r="r" b="b"/>
                <a:pathLst>
                  <a:path w="29" h="32">
                    <a:moveTo>
                      <a:pt x="29" y="5"/>
                    </a:moveTo>
                    <a:lnTo>
                      <a:pt x="6" y="32"/>
                    </a:lnTo>
                    <a:lnTo>
                      <a:pt x="0" y="0"/>
                    </a:lnTo>
                    <a:lnTo>
                      <a:pt x="29"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0" name="Freeform 2902"/>
              <p:cNvSpPr>
                <a:spLocks noChangeAspect="1"/>
              </p:cNvSpPr>
              <p:nvPr/>
            </p:nvSpPr>
            <p:spPr bwMode="auto">
              <a:xfrm>
                <a:off x="3595" y="1046"/>
                <a:ext cx="29" cy="32"/>
              </a:xfrm>
              <a:custGeom>
                <a:avLst/>
                <a:gdLst>
                  <a:gd name="T0" fmla="*/ 29 w 29"/>
                  <a:gd name="T1" fmla="*/ 5 h 32"/>
                  <a:gd name="T2" fmla="*/ 6 w 29"/>
                  <a:gd name="T3" fmla="*/ 32 h 32"/>
                  <a:gd name="T4" fmla="*/ 0 w 29"/>
                  <a:gd name="T5" fmla="*/ 0 h 32"/>
                  <a:gd name="T6" fmla="*/ 29 w 29"/>
                  <a:gd name="T7" fmla="*/ 5 h 32"/>
                </a:gdLst>
                <a:ahLst/>
                <a:cxnLst>
                  <a:cxn ang="0">
                    <a:pos x="T0" y="T1"/>
                  </a:cxn>
                  <a:cxn ang="0">
                    <a:pos x="T2" y="T3"/>
                  </a:cxn>
                  <a:cxn ang="0">
                    <a:pos x="T4" y="T5"/>
                  </a:cxn>
                  <a:cxn ang="0">
                    <a:pos x="T6" y="T7"/>
                  </a:cxn>
                </a:cxnLst>
                <a:rect l="0" t="0" r="r" b="b"/>
                <a:pathLst>
                  <a:path w="29" h="32">
                    <a:moveTo>
                      <a:pt x="29" y="5"/>
                    </a:moveTo>
                    <a:lnTo>
                      <a:pt x="6" y="32"/>
                    </a:lnTo>
                    <a:lnTo>
                      <a:pt x="0" y="0"/>
                    </a:lnTo>
                    <a:lnTo>
                      <a:pt x="29"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71" name="Line 2903"/>
              <p:cNvSpPr>
                <a:spLocks noChangeAspect="1" noChangeShapeType="1"/>
              </p:cNvSpPr>
              <p:nvPr/>
            </p:nvSpPr>
            <p:spPr bwMode="auto">
              <a:xfrm flipH="1">
                <a:off x="3595" y="945"/>
                <a:ext cx="12" cy="4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2" name="Freeform 2904"/>
              <p:cNvSpPr>
                <a:spLocks noChangeAspect="1"/>
              </p:cNvSpPr>
              <p:nvPr/>
            </p:nvSpPr>
            <p:spPr bwMode="auto">
              <a:xfrm>
                <a:off x="3590" y="955"/>
                <a:ext cx="28" cy="38"/>
              </a:xfrm>
              <a:custGeom>
                <a:avLst/>
                <a:gdLst>
                  <a:gd name="T0" fmla="*/ 28 w 28"/>
                  <a:gd name="T1" fmla="*/ 11 h 38"/>
                  <a:gd name="T2" fmla="*/ 5 w 28"/>
                  <a:gd name="T3" fmla="*/ 38 h 38"/>
                  <a:gd name="T4" fmla="*/ 0 w 28"/>
                  <a:gd name="T5" fmla="*/ 0 h 38"/>
                  <a:gd name="T6" fmla="*/ 28 w 28"/>
                  <a:gd name="T7" fmla="*/ 11 h 38"/>
                </a:gdLst>
                <a:ahLst/>
                <a:cxnLst>
                  <a:cxn ang="0">
                    <a:pos x="T0" y="T1"/>
                  </a:cxn>
                  <a:cxn ang="0">
                    <a:pos x="T2" y="T3"/>
                  </a:cxn>
                  <a:cxn ang="0">
                    <a:pos x="T4" y="T5"/>
                  </a:cxn>
                  <a:cxn ang="0">
                    <a:pos x="T6" y="T7"/>
                  </a:cxn>
                </a:cxnLst>
                <a:rect l="0" t="0" r="r" b="b"/>
                <a:pathLst>
                  <a:path w="28" h="38">
                    <a:moveTo>
                      <a:pt x="28" y="11"/>
                    </a:moveTo>
                    <a:lnTo>
                      <a:pt x="5" y="38"/>
                    </a:lnTo>
                    <a:lnTo>
                      <a:pt x="0" y="0"/>
                    </a:lnTo>
                    <a:lnTo>
                      <a:pt x="28"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3" name="Freeform 2905"/>
              <p:cNvSpPr>
                <a:spLocks noChangeAspect="1"/>
              </p:cNvSpPr>
              <p:nvPr/>
            </p:nvSpPr>
            <p:spPr bwMode="auto">
              <a:xfrm>
                <a:off x="3590" y="955"/>
                <a:ext cx="28" cy="38"/>
              </a:xfrm>
              <a:custGeom>
                <a:avLst/>
                <a:gdLst>
                  <a:gd name="T0" fmla="*/ 28 w 28"/>
                  <a:gd name="T1" fmla="*/ 11 h 38"/>
                  <a:gd name="T2" fmla="*/ 5 w 28"/>
                  <a:gd name="T3" fmla="*/ 38 h 38"/>
                  <a:gd name="T4" fmla="*/ 0 w 28"/>
                  <a:gd name="T5" fmla="*/ 0 h 38"/>
                  <a:gd name="T6" fmla="*/ 28 w 28"/>
                  <a:gd name="T7" fmla="*/ 11 h 38"/>
                </a:gdLst>
                <a:ahLst/>
                <a:cxnLst>
                  <a:cxn ang="0">
                    <a:pos x="T0" y="T1"/>
                  </a:cxn>
                  <a:cxn ang="0">
                    <a:pos x="T2" y="T3"/>
                  </a:cxn>
                  <a:cxn ang="0">
                    <a:pos x="T4" y="T5"/>
                  </a:cxn>
                  <a:cxn ang="0">
                    <a:pos x="T6" y="T7"/>
                  </a:cxn>
                </a:cxnLst>
                <a:rect l="0" t="0" r="r" b="b"/>
                <a:pathLst>
                  <a:path w="28" h="38">
                    <a:moveTo>
                      <a:pt x="28" y="11"/>
                    </a:moveTo>
                    <a:lnTo>
                      <a:pt x="5" y="38"/>
                    </a:lnTo>
                    <a:lnTo>
                      <a:pt x="0" y="0"/>
                    </a:lnTo>
                    <a:lnTo>
                      <a:pt x="28"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74" name="Line 2906"/>
              <p:cNvSpPr>
                <a:spLocks noChangeAspect="1" noChangeShapeType="1"/>
              </p:cNvSpPr>
              <p:nvPr/>
            </p:nvSpPr>
            <p:spPr bwMode="auto">
              <a:xfrm flipH="1" flipV="1">
                <a:off x="3680" y="2109"/>
                <a:ext cx="29" cy="5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5" name="Freeform 2907"/>
              <p:cNvSpPr>
                <a:spLocks noChangeAspect="1"/>
              </p:cNvSpPr>
              <p:nvPr/>
            </p:nvSpPr>
            <p:spPr bwMode="auto">
              <a:xfrm>
                <a:off x="3680" y="2109"/>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6" name="Freeform 2908"/>
              <p:cNvSpPr>
                <a:spLocks noChangeAspect="1"/>
              </p:cNvSpPr>
              <p:nvPr/>
            </p:nvSpPr>
            <p:spPr bwMode="auto">
              <a:xfrm>
                <a:off x="3680" y="2109"/>
                <a:ext cx="23" cy="32"/>
              </a:xfrm>
              <a:custGeom>
                <a:avLst/>
                <a:gdLst>
                  <a:gd name="T0" fmla="*/ 0 w 23"/>
                  <a:gd name="T1" fmla="*/ 32 h 32"/>
                  <a:gd name="T2" fmla="*/ 0 w 23"/>
                  <a:gd name="T3" fmla="*/ 0 h 32"/>
                  <a:gd name="T4" fmla="*/ 23 w 23"/>
                  <a:gd name="T5" fmla="*/ 21 h 32"/>
                  <a:gd name="T6" fmla="*/ 0 w 23"/>
                  <a:gd name="T7" fmla="*/ 32 h 32"/>
                </a:gdLst>
                <a:ahLst/>
                <a:cxnLst>
                  <a:cxn ang="0">
                    <a:pos x="T0" y="T1"/>
                  </a:cxn>
                  <a:cxn ang="0">
                    <a:pos x="T2" y="T3"/>
                  </a:cxn>
                  <a:cxn ang="0">
                    <a:pos x="T4" y="T5"/>
                  </a:cxn>
                  <a:cxn ang="0">
                    <a:pos x="T6" y="T7"/>
                  </a:cxn>
                </a:cxnLst>
                <a:rect l="0" t="0" r="r" b="b"/>
                <a:pathLst>
                  <a:path w="23" h="32">
                    <a:moveTo>
                      <a:pt x="0" y="32"/>
                    </a:moveTo>
                    <a:lnTo>
                      <a:pt x="0" y="0"/>
                    </a:lnTo>
                    <a:lnTo>
                      <a:pt x="23" y="21"/>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77" name="Line 2909"/>
              <p:cNvSpPr>
                <a:spLocks noChangeAspect="1" noChangeShapeType="1"/>
              </p:cNvSpPr>
              <p:nvPr/>
            </p:nvSpPr>
            <p:spPr bwMode="auto">
              <a:xfrm flipH="1" flipV="1">
                <a:off x="3692" y="2029"/>
                <a:ext cx="17" cy="3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 name="Freeform 2910"/>
              <p:cNvSpPr>
                <a:spLocks noChangeAspect="1"/>
              </p:cNvSpPr>
              <p:nvPr/>
            </p:nvSpPr>
            <p:spPr bwMode="auto">
              <a:xfrm>
                <a:off x="3692" y="2029"/>
                <a:ext cx="22" cy="32"/>
              </a:xfrm>
              <a:custGeom>
                <a:avLst/>
                <a:gdLst>
                  <a:gd name="T0" fmla="*/ 0 w 22"/>
                  <a:gd name="T1" fmla="*/ 32 h 32"/>
                  <a:gd name="T2" fmla="*/ 0 w 22"/>
                  <a:gd name="T3" fmla="*/ 0 h 32"/>
                  <a:gd name="T4" fmla="*/ 22 w 22"/>
                  <a:gd name="T5" fmla="*/ 22 h 32"/>
                  <a:gd name="T6" fmla="*/ 0 w 22"/>
                  <a:gd name="T7" fmla="*/ 32 h 32"/>
                </a:gdLst>
                <a:ahLst/>
                <a:cxnLst>
                  <a:cxn ang="0">
                    <a:pos x="T0" y="T1"/>
                  </a:cxn>
                  <a:cxn ang="0">
                    <a:pos x="T2" y="T3"/>
                  </a:cxn>
                  <a:cxn ang="0">
                    <a:pos x="T4" y="T5"/>
                  </a:cxn>
                  <a:cxn ang="0">
                    <a:pos x="T6" y="T7"/>
                  </a:cxn>
                </a:cxnLst>
                <a:rect l="0" t="0" r="r" b="b"/>
                <a:pathLst>
                  <a:path w="22" h="32">
                    <a:moveTo>
                      <a:pt x="0" y="32"/>
                    </a:moveTo>
                    <a:lnTo>
                      <a:pt x="0" y="0"/>
                    </a:lnTo>
                    <a:lnTo>
                      <a:pt x="22" y="22"/>
                    </a:lnTo>
                    <a:lnTo>
                      <a:pt x="0"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9" name="Freeform 2911"/>
              <p:cNvSpPr>
                <a:spLocks noChangeAspect="1"/>
              </p:cNvSpPr>
              <p:nvPr/>
            </p:nvSpPr>
            <p:spPr bwMode="auto">
              <a:xfrm>
                <a:off x="3692" y="2029"/>
                <a:ext cx="22" cy="32"/>
              </a:xfrm>
              <a:custGeom>
                <a:avLst/>
                <a:gdLst>
                  <a:gd name="T0" fmla="*/ 0 w 22"/>
                  <a:gd name="T1" fmla="*/ 32 h 32"/>
                  <a:gd name="T2" fmla="*/ 0 w 22"/>
                  <a:gd name="T3" fmla="*/ 0 h 32"/>
                  <a:gd name="T4" fmla="*/ 22 w 22"/>
                  <a:gd name="T5" fmla="*/ 22 h 32"/>
                  <a:gd name="T6" fmla="*/ 0 w 22"/>
                  <a:gd name="T7" fmla="*/ 32 h 32"/>
                </a:gdLst>
                <a:ahLst/>
                <a:cxnLst>
                  <a:cxn ang="0">
                    <a:pos x="T0" y="T1"/>
                  </a:cxn>
                  <a:cxn ang="0">
                    <a:pos x="T2" y="T3"/>
                  </a:cxn>
                  <a:cxn ang="0">
                    <a:pos x="T4" y="T5"/>
                  </a:cxn>
                  <a:cxn ang="0">
                    <a:pos x="T6" y="T7"/>
                  </a:cxn>
                </a:cxnLst>
                <a:rect l="0" t="0" r="r" b="b"/>
                <a:pathLst>
                  <a:path w="22" h="32">
                    <a:moveTo>
                      <a:pt x="0" y="32"/>
                    </a:moveTo>
                    <a:lnTo>
                      <a:pt x="0" y="0"/>
                    </a:lnTo>
                    <a:lnTo>
                      <a:pt x="22" y="22"/>
                    </a:lnTo>
                    <a:lnTo>
                      <a:pt x="0"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80" name="Line 2912"/>
              <p:cNvSpPr>
                <a:spLocks noChangeAspect="1" noChangeShapeType="1"/>
              </p:cNvSpPr>
              <p:nvPr/>
            </p:nvSpPr>
            <p:spPr bwMode="auto">
              <a:xfrm flipH="1" flipV="1">
                <a:off x="3692" y="1934"/>
                <a:ext cx="17"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1" name="Freeform 2913"/>
              <p:cNvSpPr>
                <a:spLocks noChangeAspect="1"/>
              </p:cNvSpPr>
              <p:nvPr/>
            </p:nvSpPr>
            <p:spPr bwMode="auto">
              <a:xfrm>
                <a:off x="3692" y="1934"/>
                <a:ext cx="22" cy="32"/>
              </a:xfrm>
              <a:custGeom>
                <a:avLst/>
                <a:gdLst>
                  <a:gd name="T0" fmla="*/ 5 w 22"/>
                  <a:gd name="T1" fmla="*/ 32 h 32"/>
                  <a:gd name="T2" fmla="*/ 0 w 22"/>
                  <a:gd name="T3" fmla="*/ 0 h 32"/>
                  <a:gd name="T4" fmla="*/ 22 w 22"/>
                  <a:gd name="T5" fmla="*/ 16 h 32"/>
                  <a:gd name="T6" fmla="*/ 5 w 22"/>
                  <a:gd name="T7" fmla="*/ 32 h 32"/>
                </a:gdLst>
                <a:ahLst/>
                <a:cxnLst>
                  <a:cxn ang="0">
                    <a:pos x="T0" y="T1"/>
                  </a:cxn>
                  <a:cxn ang="0">
                    <a:pos x="T2" y="T3"/>
                  </a:cxn>
                  <a:cxn ang="0">
                    <a:pos x="T4" y="T5"/>
                  </a:cxn>
                  <a:cxn ang="0">
                    <a:pos x="T6" y="T7"/>
                  </a:cxn>
                </a:cxnLst>
                <a:rect l="0" t="0" r="r" b="b"/>
                <a:pathLst>
                  <a:path w="22" h="32">
                    <a:moveTo>
                      <a:pt x="5" y="32"/>
                    </a:moveTo>
                    <a:lnTo>
                      <a:pt x="0" y="0"/>
                    </a:lnTo>
                    <a:lnTo>
                      <a:pt x="22" y="16"/>
                    </a:lnTo>
                    <a:lnTo>
                      <a:pt x="5"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2" name="Freeform 2914"/>
              <p:cNvSpPr>
                <a:spLocks noChangeAspect="1"/>
              </p:cNvSpPr>
              <p:nvPr/>
            </p:nvSpPr>
            <p:spPr bwMode="auto">
              <a:xfrm>
                <a:off x="3692" y="1934"/>
                <a:ext cx="22" cy="32"/>
              </a:xfrm>
              <a:custGeom>
                <a:avLst/>
                <a:gdLst>
                  <a:gd name="T0" fmla="*/ 5 w 22"/>
                  <a:gd name="T1" fmla="*/ 32 h 32"/>
                  <a:gd name="T2" fmla="*/ 0 w 22"/>
                  <a:gd name="T3" fmla="*/ 0 h 32"/>
                  <a:gd name="T4" fmla="*/ 22 w 22"/>
                  <a:gd name="T5" fmla="*/ 16 h 32"/>
                  <a:gd name="T6" fmla="*/ 5 w 22"/>
                  <a:gd name="T7" fmla="*/ 32 h 32"/>
                </a:gdLst>
                <a:ahLst/>
                <a:cxnLst>
                  <a:cxn ang="0">
                    <a:pos x="T0" y="T1"/>
                  </a:cxn>
                  <a:cxn ang="0">
                    <a:pos x="T2" y="T3"/>
                  </a:cxn>
                  <a:cxn ang="0">
                    <a:pos x="T4" y="T5"/>
                  </a:cxn>
                  <a:cxn ang="0">
                    <a:pos x="T6" y="T7"/>
                  </a:cxn>
                </a:cxnLst>
                <a:rect l="0" t="0" r="r" b="b"/>
                <a:pathLst>
                  <a:path w="22" h="32">
                    <a:moveTo>
                      <a:pt x="5" y="32"/>
                    </a:moveTo>
                    <a:lnTo>
                      <a:pt x="0" y="0"/>
                    </a:lnTo>
                    <a:lnTo>
                      <a:pt x="22" y="16"/>
                    </a:lnTo>
                    <a:lnTo>
                      <a:pt x="5"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83" name="Line 2915"/>
              <p:cNvSpPr>
                <a:spLocks noChangeAspect="1" noChangeShapeType="1"/>
              </p:cNvSpPr>
              <p:nvPr/>
            </p:nvSpPr>
            <p:spPr bwMode="auto">
              <a:xfrm flipH="1" flipV="1">
                <a:off x="3680" y="1833"/>
                <a:ext cx="29"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4" name="Freeform 2916"/>
              <p:cNvSpPr>
                <a:spLocks noChangeAspect="1"/>
              </p:cNvSpPr>
              <p:nvPr/>
            </p:nvSpPr>
            <p:spPr bwMode="auto">
              <a:xfrm>
                <a:off x="3680" y="1833"/>
                <a:ext cx="29" cy="26"/>
              </a:xfrm>
              <a:custGeom>
                <a:avLst/>
                <a:gdLst>
                  <a:gd name="T0" fmla="*/ 12 w 29"/>
                  <a:gd name="T1" fmla="*/ 26 h 26"/>
                  <a:gd name="T2" fmla="*/ 0 w 29"/>
                  <a:gd name="T3" fmla="*/ 0 h 26"/>
                  <a:gd name="T4" fmla="*/ 29 w 29"/>
                  <a:gd name="T5" fmla="*/ 10 h 26"/>
                  <a:gd name="T6" fmla="*/ 12 w 29"/>
                  <a:gd name="T7" fmla="*/ 26 h 26"/>
                </a:gdLst>
                <a:ahLst/>
                <a:cxnLst>
                  <a:cxn ang="0">
                    <a:pos x="T0" y="T1"/>
                  </a:cxn>
                  <a:cxn ang="0">
                    <a:pos x="T2" y="T3"/>
                  </a:cxn>
                  <a:cxn ang="0">
                    <a:pos x="T4" y="T5"/>
                  </a:cxn>
                  <a:cxn ang="0">
                    <a:pos x="T6" y="T7"/>
                  </a:cxn>
                </a:cxnLst>
                <a:rect l="0" t="0" r="r" b="b"/>
                <a:pathLst>
                  <a:path w="29" h="26">
                    <a:moveTo>
                      <a:pt x="12" y="26"/>
                    </a:moveTo>
                    <a:lnTo>
                      <a:pt x="0" y="0"/>
                    </a:lnTo>
                    <a:lnTo>
                      <a:pt x="29" y="10"/>
                    </a:lnTo>
                    <a:lnTo>
                      <a:pt x="12"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5" name="Freeform 2917"/>
              <p:cNvSpPr>
                <a:spLocks noChangeAspect="1"/>
              </p:cNvSpPr>
              <p:nvPr/>
            </p:nvSpPr>
            <p:spPr bwMode="auto">
              <a:xfrm>
                <a:off x="3680" y="1833"/>
                <a:ext cx="29" cy="26"/>
              </a:xfrm>
              <a:custGeom>
                <a:avLst/>
                <a:gdLst>
                  <a:gd name="T0" fmla="*/ 12 w 29"/>
                  <a:gd name="T1" fmla="*/ 26 h 26"/>
                  <a:gd name="T2" fmla="*/ 0 w 29"/>
                  <a:gd name="T3" fmla="*/ 0 h 26"/>
                  <a:gd name="T4" fmla="*/ 29 w 29"/>
                  <a:gd name="T5" fmla="*/ 10 h 26"/>
                  <a:gd name="T6" fmla="*/ 12 w 29"/>
                  <a:gd name="T7" fmla="*/ 26 h 26"/>
                </a:gdLst>
                <a:ahLst/>
                <a:cxnLst>
                  <a:cxn ang="0">
                    <a:pos x="T0" y="T1"/>
                  </a:cxn>
                  <a:cxn ang="0">
                    <a:pos x="T2" y="T3"/>
                  </a:cxn>
                  <a:cxn ang="0">
                    <a:pos x="T4" y="T5"/>
                  </a:cxn>
                  <a:cxn ang="0">
                    <a:pos x="T6" y="T7"/>
                  </a:cxn>
                </a:cxnLst>
                <a:rect l="0" t="0" r="r" b="b"/>
                <a:pathLst>
                  <a:path w="29" h="26">
                    <a:moveTo>
                      <a:pt x="12" y="26"/>
                    </a:moveTo>
                    <a:lnTo>
                      <a:pt x="0" y="0"/>
                    </a:lnTo>
                    <a:lnTo>
                      <a:pt x="29" y="10"/>
                    </a:lnTo>
                    <a:lnTo>
                      <a:pt x="12"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86" name="Line 2918"/>
              <p:cNvSpPr>
                <a:spLocks noChangeAspect="1" noChangeShapeType="1"/>
              </p:cNvSpPr>
              <p:nvPr/>
            </p:nvSpPr>
            <p:spPr bwMode="auto">
              <a:xfrm flipH="1" flipV="1">
                <a:off x="3663" y="1732"/>
                <a:ext cx="46"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7" name="Freeform 2919"/>
              <p:cNvSpPr>
                <a:spLocks noChangeAspect="1"/>
              </p:cNvSpPr>
              <p:nvPr/>
            </p:nvSpPr>
            <p:spPr bwMode="auto">
              <a:xfrm>
                <a:off x="3663" y="1732"/>
                <a:ext cx="34" cy="26"/>
              </a:xfrm>
              <a:custGeom>
                <a:avLst/>
                <a:gdLst>
                  <a:gd name="T0" fmla="*/ 23 w 34"/>
                  <a:gd name="T1" fmla="*/ 26 h 26"/>
                  <a:gd name="T2" fmla="*/ 0 w 34"/>
                  <a:gd name="T3" fmla="*/ 0 h 26"/>
                  <a:gd name="T4" fmla="*/ 34 w 34"/>
                  <a:gd name="T5" fmla="*/ 5 h 26"/>
                  <a:gd name="T6" fmla="*/ 23 w 34"/>
                  <a:gd name="T7" fmla="*/ 26 h 26"/>
                </a:gdLst>
                <a:ahLst/>
                <a:cxnLst>
                  <a:cxn ang="0">
                    <a:pos x="T0" y="T1"/>
                  </a:cxn>
                  <a:cxn ang="0">
                    <a:pos x="T2" y="T3"/>
                  </a:cxn>
                  <a:cxn ang="0">
                    <a:pos x="T4" y="T5"/>
                  </a:cxn>
                  <a:cxn ang="0">
                    <a:pos x="T6" y="T7"/>
                  </a:cxn>
                </a:cxnLst>
                <a:rect l="0" t="0" r="r" b="b"/>
                <a:pathLst>
                  <a:path w="34" h="26">
                    <a:moveTo>
                      <a:pt x="23" y="26"/>
                    </a:moveTo>
                    <a:lnTo>
                      <a:pt x="0" y="0"/>
                    </a:lnTo>
                    <a:lnTo>
                      <a:pt x="34" y="5"/>
                    </a:lnTo>
                    <a:lnTo>
                      <a:pt x="23"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8" name="Freeform 2920"/>
              <p:cNvSpPr>
                <a:spLocks noChangeAspect="1"/>
              </p:cNvSpPr>
              <p:nvPr/>
            </p:nvSpPr>
            <p:spPr bwMode="auto">
              <a:xfrm>
                <a:off x="3663" y="1732"/>
                <a:ext cx="34" cy="26"/>
              </a:xfrm>
              <a:custGeom>
                <a:avLst/>
                <a:gdLst>
                  <a:gd name="T0" fmla="*/ 23 w 34"/>
                  <a:gd name="T1" fmla="*/ 26 h 26"/>
                  <a:gd name="T2" fmla="*/ 0 w 34"/>
                  <a:gd name="T3" fmla="*/ 0 h 26"/>
                  <a:gd name="T4" fmla="*/ 34 w 34"/>
                  <a:gd name="T5" fmla="*/ 5 h 26"/>
                  <a:gd name="T6" fmla="*/ 23 w 34"/>
                  <a:gd name="T7" fmla="*/ 26 h 26"/>
                </a:gdLst>
                <a:ahLst/>
                <a:cxnLst>
                  <a:cxn ang="0">
                    <a:pos x="T0" y="T1"/>
                  </a:cxn>
                  <a:cxn ang="0">
                    <a:pos x="T2" y="T3"/>
                  </a:cxn>
                  <a:cxn ang="0">
                    <a:pos x="T4" y="T5"/>
                  </a:cxn>
                  <a:cxn ang="0">
                    <a:pos x="T6" y="T7"/>
                  </a:cxn>
                </a:cxnLst>
                <a:rect l="0" t="0" r="r" b="b"/>
                <a:pathLst>
                  <a:path w="34" h="26">
                    <a:moveTo>
                      <a:pt x="23" y="26"/>
                    </a:moveTo>
                    <a:lnTo>
                      <a:pt x="0" y="0"/>
                    </a:lnTo>
                    <a:lnTo>
                      <a:pt x="34" y="5"/>
                    </a:lnTo>
                    <a:lnTo>
                      <a:pt x="23"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89" name="Line 2921"/>
              <p:cNvSpPr>
                <a:spLocks noChangeAspect="1" noChangeShapeType="1"/>
              </p:cNvSpPr>
              <p:nvPr/>
            </p:nvSpPr>
            <p:spPr bwMode="auto">
              <a:xfrm flipH="1" flipV="1">
                <a:off x="3652" y="1641"/>
                <a:ext cx="5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0" name="Freeform 2922"/>
              <p:cNvSpPr>
                <a:spLocks noChangeAspect="1"/>
              </p:cNvSpPr>
              <p:nvPr/>
            </p:nvSpPr>
            <p:spPr bwMode="auto">
              <a:xfrm>
                <a:off x="3652" y="1641"/>
                <a:ext cx="34" cy="22"/>
              </a:xfrm>
              <a:custGeom>
                <a:avLst/>
                <a:gdLst>
                  <a:gd name="T0" fmla="*/ 28 w 34"/>
                  <a:gd name="T1" fmla="*/ 22 h 22"/>
                  <a:gd name="T2" fmla="*/ 0 w 34"/>
                  <a:gd name="T3" fmla="*/ 0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0"/>
                    </a:lnTo>
                    <a:lnTo>
                      <a:pt x="34" y="0"/>
                    </a:lnTo>
                    <a:lnTo>
                      <a:pt x="28"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1" name="Freeform 2923"/>
              <p:cNvSpPr>
                <a:spLocks noChangeAspect="1"/>
              </p:cNvSpPr>
              <p:nvPr/>
            </p:nvSpPr>
            <p:spPr bwMode="auto">
              <a:xfrm>
                <a:off x="3652" y="1641"/>
                <a:ext cx="34" cy="22"/>
              </a:xfrm>
              <a:custGeom>
                <a:avLst/>
                <a:gdLst>
                  <a:gd name="T0" fmla="*/ 28 w 34"/>
                  <a:gd name="T1" fmla="*/ 22 h 22"/>
                  <a:gd name="T2" fmla="*/ 0 w 34"/>
                  <a:gd name="T3" fmla="*/ 0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0"/>
                    </a:lnTo>
                    <a:lnTo>
                      <a:pt x="34" y="0"/>
                    </a:lnTo>
                    <a:lnTo>
                      <a:pt x="28"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2" name="Line 2924"/>
              <p:cNvSpPr>
                <a:spLocks noChangeAspect="1" noChangeShapeType="1"/>
              </p:cNvSpPr>
              <p:nvPr/>
            </p:nvSpPr>
            <p:spPr bwMode="auto">
              <a:xfrm flipH="1">
                <a:off x="3646" y="1556"/>
                <a:ext cx="63"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3" name="Freeform 2925"/>
              <p:cNvSpPr>
                <a:spLocks noChangeAspect="1"/>
              </p:cNvSpPr>
              <p:nvPr/>
            </p:nvSpPr>
            <p:spPr bwMode="auto">
              <a:xfrm>
                <a:off x="364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4" name="Freeform 2926"/>
              <p:cNvSpPr>
                <a:spLocks noChangeAspect="1"/>
              </p:cNvSpPr>
              <p:nvPr/>
            </p:nvSpPr>
            <p:spPr bwMode="auto">
              <a:xfrm>
                <a:off x="3646" y="1546"/>
                <a:ext cx="34" cy="21"/>
              </a:xfrm>
              <a:custGeom>
                <a:avLst/>
                <a:gdLst>
                  <a:gd name="T0" fmla="*/ 34 w 34"/>
                  <a:gd name="T1" fmla="*/ 21 h 21"/>
                  <a:gd name="T2" fmla="*/ 0 w 34"/>
                  <a:gd name="T3" fmla="*/ 10 h 21"/>
                  <a:gd name="T4" fmla="*/ 34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0"/>
                    </a:lnTo>
                    <a:lnTo>
                      <a:pt x="34"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5" name="Line 2927"/>
              <p:cNvSpPr>
                <a:spLocks noChangeAspect="1" noChangeShapeType="1"/>
              </p:cNvSpPr>
              <p:nvPr/>
            </p:nvSpPr>
            <p:spPr bwMode="auto">
              <a:xfrm flipH="1">
                <a:off x="3652" y="1455"/>
                <a:ext cx="57"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6" name="Freeform 2928"/>
              <p:cNvSpPr>
                <a:spLocks noChangeAspect="1"/>
              </p:cNvSpPr>
              <p:nvPr/>
            </p:nvSpPr>
            <p:spPr bwMode="auto">
              <a:xfrm>
                <a:off x="3652" y="1450"/>
                <a:ext cx="34" cy="21"/>
              </a:xfrm>
              <a:custGeom>
                <a:avLst/>
                <a:gdLst>
                  <a:gd name="T0" fmla="*/ 34 w 34"/>
                  <a:gd name="T1" fmla="*/ 21 h 21"/>
                  <a:gd name="T2" fmla="*/ 0 w 34"/>
                  <a:gd name="T3" fmla="*/ 21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8"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7" name="Freeform 2929"/>
              <p:cNvSpPr>
                <a:spLocks noChangeAspect="1"/>
              </p:cNvSpPr>
              <p:nvPr/>
            </p:nvSpPr>
            <p:spPr bwMode="auto">
              <a:xfrm>
                <a:off x="3652" y="1450"/>
                <a:ext cx="34" cy="21"/>
              </a:xfrm>
              <a:custGeom>
                <a:avLst/>
                <a:gdLst>
                  <a:gd name="T0" fmla="*/ 34 w 34"/>
                  <a:gd name="T1" fmla="*/ 21 h 21"/>
                  <a:gd name="T2" fmla="*/ 0 w 34"/>
                  <a:gd name="T3" fmla="*/ 21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8"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98" name="Line 2930"/>
              <p:cNvSpPr>
                <a:spLocks noChangeAspect="1" noChangeShapeType="1"/>
              </p:cNvSpPr>
              <p:nvPr/>
            </p:nvSpPr>
            <p:spPr bwMode="auto">
              <a:xfrm flipH="1">
                <a:off x="3663" y="1354"/>
                <a:ext cx="46"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 name="Freeform 2931"/>
              <p:cNvSpPr>
                <a:spLocks noChangeAspect="1"/>
              </p:cNvSpPr>
              <p:nvPr/>
            </p:nvSpPr>
            <p:spPr bwMode="auto">
              <a:xfrm>
                <a:off x="3663" y="1354"/>
                <a:ext cx="34" cy="27"/>
              </a:xfrm>
              <a:custGeom>
                <a:avLst/>
                <a:gdLst>
                  <a:gd name="T0" fmla="*/ 34 w 34"/>
                  <a:gd name="T1" fmla="*/ 21 h 27"/>
                  <a:gd name="T2" fmla="*/ 0 w 34"/>
                  <a:gd name="T3" fmla="*/ 27 h 27"/>
                  <a:gd name="T4" fmla="*/ 23 w 34"/>
                  <a:gd name="T5" fmla="*/ 0 h 27"/>
                  <a:gd name="T6" fmla="*/ 34 w 34"/>
                  <a:gd name="T7" fmla="*/ 21 h 27"/>
                </a:gdLst>
                <a:ahLst/>
                <a:cxnLst>
                  <a:cxn ang="0">
                    <a:pos x="T0" y="T1"/>
                  </a:cxn>
                  <a:cxn ang="0">
                    <a:pos x="T2" y="T3"/>
                  </a:cxn>
                  <a:cxn ang="0">
                    <a:pos x="T4" y="T5"/>
                  </a:cxn>
                  <a:cxn ang="0">
                    <a:pos x="T6" y="T7"/>
                  </a:cxn>
                </a:cxnLst>
                <a:rect l="0" t="0" r="r" b="b"/>
                <a:pathLst>
                  <a:path w="34" h="27">
                    <a:moveTo>
                      <a:pt x="34" y="21"/>
                    </a:moveTo>
                    <a:lnTo>
                      <a:pt x="0" y="27"/>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 name="Freeform 2932"/>
              <p:cNvSpPr>
                <a:spLocks noChangeAspect="1"/>
              </p:cNvSpPr>
              <p:nvPr/>
            </p:nvSpPr>
            <p:spPr bwMode="auto">
              <a:xfrm>
                <a:off x="3663" y="1354"/>
                <a:ext cx="34" cy="27"/>
              </a:xfrm>
              <a:custGeom>
                <a:avLst/>
                <a:gdLst>
                  <a:gd name="T0" fmla="*/ 34 w 34"/>
                  <a:gd name="T1" fmla="*/ 21 h 27"/>
                  <a:gd name="T2" fmla="*/ 0 w 34"/>
                  <a:gd name="T3" fmla="*/ 27 h 27"/>
                  <a:gd name="T4" fmla="*/ 23 w 34"/>
                  <a:gd name="T5" fmla="*/ 0 h 27"/>
                  <a:gd name="T6" fmla="*/ 34 w 34"/>
                  <a:gd name="T7" fmla="*/ 21 h 27"/>
                </a:gdLst>
                <a:ahLst/>
                <a:cxnLst>
                  <a:cxn ang="0">
                    <a:pos x="T0" y="T1"/>
                  </a:cxn>
                  <a:cxn ang="0">
                    <a:pos x="T2" y="T3"/>
                  </a:cxn>
                  <a:cxn ang="0">
                    <a:pos x="T4" y="T5"/>
                  </a:cxn>
                  <a:cxn ang="0">
                    <a:pos x="T6" y="T7"/>
                  </a:cxn>
                </a:cxnLst>
                <a:rect l="0" t="0" r="r" b="b"/>
                <a:pathLst>
                  <a:path w="34" h="27">
                    <a:moveTo>
                      <a:pt x="34" y="21"/>
                    </a:moveTo>
                    <a:lnTo>
                      <a:pt x="0" y="27"/>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1" name="Line 2933"/>
              <p:cNvSpPr>
                <a:spLocks noChangeAspect="1" noChangeShapeType="1"/>
              </p:cNvSpPr>
              <p:nvPr/>
            </p:nvSpPr>
            <p:spPr bwMode="auto">
              <a:xfrm flipH="1">
                <a:off x="3680" y="1253"/>
                <a:ext cx="29"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2" name="Freeform 2934"/>
              <p:cNvSpPr>
                <a:spLocks noChangeAspect="1"/>
              </p:cNvSpPr>
              <p:nvPr/>
            </p:nvSpPr>
            <p:spPr bwMode="auto">
              <a:xfrm>
                <a:off x="3680" y="1253"/>
                <a:ext cx="29" cy="27"/>
              </a:xfrm>
              <a:custGeom>
                <a:avLst/>
                <a:gdLst>
                  <a:gd name="T0" fmla="*/ 29 w 29"/>
                  <a:gd name="T1" fmla="*/ 16 h 27"/>
                  <a:gd name="T2" fmla="*/ 0 w 29"/>
                  <a:gd name="T3" fmla="*/ 27 h 27"/>
                  <a:gd name="T4" fmla="*/ 12 w 29"/>
                  <a:gd name="T5" fmla="*/ 0 h 27"/>
                  <a:gd name="T6" fmla="*/ 29 w 29"/>
                  <a:gd name="T7" fmla="*/ 16 h 27"/>
                </a:gdLst>
                <a:ahLst/>
                <a:cxnLst>
                  <a:cxn ang="0">
                    <a:pos x="T0" y="T1"/>
                  </a:cxn>
                  <a:cxn ang="0">
                    <a:pos x="T2" y="T3"/>
                  </a:cxn>
                  <a:cxn ang="0">
                    <a:pos x="T4" y="T5"/>
                  </a:cxn>
                  <a:cxn ang="0">
                    <a:pos x="T6" y="T7"/>
                  </a:cxn>
                </a:cxnLst>
                <a:rect l="0" t="0" r="r" b="b"/>
                <a:pathLst>
                  <a:path w="29" h="27">
                    <a:moveTo>
                      <a:pt x="29" y="16"/>
                    </a:moveTo>
                    <a:lnTo>
                      <a:pt x="0" y="27"/>
                    </a:lnTo>
                    <a:lnTo>
                      <a:pt x="12" y="0"/>
                    </a:lnTo>
                    <a:lnTo>
                      <a:pt x="29"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3" name="Freeform 2935"/>
              <p:cNvSpPr>
                <a:spLocks noChangeAspect="1"/>
              </p:cNvSpPr>
              <p:nvPr/>
            </p:nvSpPr>
            <p:spPr bwMode="auto">
              <a:xfrm>
                <a:off x="3680" y="1253"/>
                <a:ext cx="29" cy="27"/>
              </a:xfrm>
              <a:custGeom>
                <a:avLst/>
                <a:gdLst>
                  <a:gd name="T0" fmla="*/ 29 w 29"/>
                  <a:gd name="T1" fmla="*/ 16 h 27"/>
                  <a:gd name="T2" fmla="*/ 0 w 29"/>
                  <a:gd name="T3" fmla="*/ 27 h 27"/>
                  <a:gd name="T4" fmla="*/ 12 w 29"/>
                  <a:gd name="T5" fmla="*/ 0 h 27"/>
                  <a:gd name="T6" fmla="*/ 29 w 29"/>
                  <a:gd name="T7" fmla="*/ 16 h 27"/>
                </a:gdLst>
                <a:ahLst/>
                <a:cxnLst>
                  <a:cxn ang="0">
                    <a:pos x="T0" y="T1"/>
                  </a:cxn>
                  <a:cxn ang="0">
                    <a:pos x="T2" y="T3"/>
                  </a:cxn>
                  <a:cxn ang="0">
                    <a:pos x="T4" y="T5"/>
                  </a:cxn>
                  <a:cxn ang="0">
                    <a:pos x="T6" y="T7"/>
                  </a:cxn>
                </a:cxnLst>
                <a:rect l="0" t="0" r="r" b="b"/>
                <a:pathLst>
                  <a:path w="29" h="27">
                    <a:moveTo>
                      <a:pt x="29" y="16"/>
                    </a:moveTo>
                    <a:lnTo>
                      <a:pt x="0" y="27"/>
                    </a:lnTo>
                    <a:lnTo>
                      <a:pt x="12" y="0"/>
                    </a:lnTo>
                    <a:lnTo>
                      <a:pt x="29"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4" name="Line 2936"/>
              <p:cNvSpPr>
                <a:spLocks noChangeAspect="1" noChangeShapeType="1"/>
              </p:cNvSpPr>
              <p:nvPr/>
            </p:nvSpPr>
            <p:spPr bwMode="auto">
              <a:xfrm flipH="1">
                <a:off x="3692" y="1147"/>
                <a:ext cx="17"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5" name="Freeform 2937"/>
              <p:cNvSpPr>
                <a:spLocks noChangeAspect="1"/>
              </p:cNvSpPr>
              <p:nvPr/>
            </p:nvSpPr>
            <p:spPr bwMode="auto">
              <a:xfrm>
                <a:off x="3692" y="1147"/>
                <a:ext cx="22" cy="32"/>
              </a:xfrm>
              <a:custGeom>
                <a:avLst/>
                <a:gdLst>
                  <a:gd name="T0" fmla="*/ 22 w 22"/>
                  <a:gd name="T1" fmla="*/ 16 h 32"/>
                  <a:gd name="T2" fmla="*/ 0 w 22"/>
                  <a:gd name="T3" fmla="*/ 32 h 32"/>
                  <a:gd name="T4" fmla="*/ 5 w 22"/>
                  <a:gd name="T5" fmla="*/ 0 h 32"/>
                  <a:gd name="T6" fmla="*/ 22 w 22"/>
                  <a:gd name="T7" fmla="*/ 16 h 32"/>
                </a:gdLst>
                <a:ahLst/>
                <a:cxnLst>
                  <a:cxn ang="0">
                    <a:pos x="T0" y="T1"/>
                  </a:cxn>
                  <a:cxn ang="0">
                    <a:pos x="T2" y="T3"/>
                  </a:cxn>
                  <a:cxn ang="0">
                    <a:pos x="T4" y="T5"/>
                  </a:cxn>
                  <a:cxn ang="0">
                    <a:pos x="T6" y="T7"/>
                  </a:cxn>
                </a:cxnLst>
                <a:rect l="0" t="0" r="r" b="b"/>
                <a:pathLst>
                  <a:path w="22" h="32">
                    <a:moveTo>
                      <a:pt x="22" y="16"/>
                    </a:moveTo>
                    <a:lnTo>
                      <a:pt x="0" y="32"/>
                    </a:lnTo>
                    <a:lnTo>
                      <a:pt x="5" y="0"/>
                    </a:lnTo>
                    <a:lnTo>
                      <a:pt x="22"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6" name="Freeform 2938"/>
              <p:cNvSpPr>
                <a:spLocks noChangeAspect="1"/>
              </p:cNvSpPr>
              <p:nvPr/>
            </p:nvSpPr>
            <p:spPr bwMode="auto">
              <a:xfrm>
                <a:off x="3692" y="1147"/>
                <a:ext cx="22" cy="32"/>
              </a:xfrm>
              <a:custGeom>
                <a:avLst/>
                <a:gdLst>
                  <a:gd name="T0" fmla="*/ 22 w 22"/>
                  <a:gd name="T1" fmla="*/ 16 h 32"/>
                  <a:gd name="T2" fmla="*/ 0 w 22"/>
                  <a:gd name="T3" fmla="*/ 32 h 32"/>
                  <a:gd name="T4" fmla="*/ 5 w 22"/>
                  <a:gd name="T5" fmla="*/ 0 h 32"/>
                  <a:gd name="T6" fmla="*/ 22 w 22"/>
                  <a:gd name="T7" fmla="*/ 16 h 32"/>
                </a:gdLst>
                <a:ahLst/>
                <a:cxnLst>
                  <a:cxn ang="0">
                    <a:pos x="T0" y="T1"/>
                  </a:cxn>
                  <a:cxn ang="0">
                    <a:pos x="T2" y="T3"/>
                  </a:cxn>
                  <a:cxn ang="0">
                    <a:pos x="T4" y="T5"/>
                  </a:cxn>
                  <a:cxn ang="0">
                    <a:pos x="T6" y="T7"/>
                  </a:cxn>
                </a:cxnLst>
                <a:rect l="0" t="0" r="r" b="b"/>
                <a:pathLst>
                  <a:path w="22" h="32">
                    <a:moveTo>
                      <a:pt x="22" y="16"/>
                    </a:moveTo>
                    <a:lnTo>
                      <a:pt x="0" y="32"/>
                    </a:lnTo>
                    <a:lnTo>
                      <a:pt x="5" y="0"/>
                    </a:lnTo>
                    <a:lnTo>
                      <a:pt x="22"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07" name="Line 2939"/>
              <p:cNvSpPr>
                <a:spLocks noChangeAspect="1" noChangeShapeType="1"/>
              </p:cNvSpPr>
              <p:nvPr/>
            </p:nvSpPr>
            <p:spPr bwMode="auto">
              <a:xfrm flipH="1">
                <a:off x="3692" y="1046"/>
                <a:ext cx="17" cy="3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8" name="Freeform 2940"/>
              <p:cNvSpPr>
                <a:spLocks noChangeAspect="1"/>
              </p:cNvSpPr>
              <p:nvPr/>
            </p:nvSpPr>
            <p:spPr bwMode="auto">
              <a:xfrm>
                <a:off x="3692" y="1051"/>
                <a:ext cx="22" cy="32"/>
              </a:xfrm>
              <a:custGeom>
                <a:avLst/>
                <a:gdLst>
                  <a:gd name="T0" fmla="*/ 22 w 22"/>
                  <a:gd name="T1" fmla="*/ 11 h 32"/>
                  <a:gd name="T2" fmla="*/ 0 w 22"/>
                  <a:gd name="T3" fmla="*/ 32 h 32"/>
                  <a:gd name="T4" fmla="*/ 0 w 22"/>
                  <a:gd name="T5" fmla="*/ 0 h 32"/>
                  <a:gd name="T6" fmla="*/ 22 w 22"/>
                  <a:gd name="T7" fmla="*/ 11 h 32"/>
                </a:gdLst>
                <a:ahLst/>
                <a:cxnLst>
                  <a:cxn ang="0">
                    <a:pos x="T0" y="T1"/>
                  </a:cxn>
                  <a:cxn ang="0">
                    <a:pos x="T2" y="T3"/>
                  </a:cxn>
                  <a:cxn ang="0">
                    <a:pos x="T4" y="T5"/>
                  </a:cxn>
                  <a:cxn ang="0">
                    <a:pos x="T6" y="T7"/>
                  </a:cxn>
                </a:cxnLst>
                <a:rect l="0" t="0" r="r" b="b"/>
                <a:pathLst>
                  <a:path w="22" h="32">
                    <a:moveTo>
                      <a:pt x="22" y="11"/>
                    </a:moveTo>
                    <a:lnTo>
                      <a:pt x="0" y="32"/>
                    </a:lnTo>
                    <a:lnTo>
                      <a:pt x="0" y="0"/>
                    </a:lnTo>
                    <a:lnTo>
                      <a:pt x="22"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9" name="Freeform 2941"/>
              <p:cNvSpPr>
                <a:spLocks noChangeAspect="1"/>
              </p:cNvSpPr>
              <p:nvPr/>
            </p:nvSpPr>
            <p:spPr bwMode="auto">
              <a:xfrm>
                <a:off x="3692" y="1051"/>
                <a:ext cx="22" cy="32"/>
              </a:xfrm>
              <a:custGeom>
                <a:avLst/>
                <a:gdLst>
                  <a:gd name="T0" fmla="*/ 22 w 22"/>
                  <a:gd name="T1" fmla="*/ 11 h 32"/>
                  <a:gd name="T2" fmla="*/ 0 w 22"/>
                  <a:gd name="T3" fmla="*/ 32 h 32"/>
                  <a:gd name="T4" fmla="*/ 0 w 22"/>
                  <a:gd name="T5" fmla="*/ 0 h 32"/>
                  <a:gd name="T6" fmla="*/ 22 w 22"/>
                  <a:gd name="T7" fmla="*/ 11 h 32"/>
                </a:gdLst>
                <a:ahLst/>
                <a:cxnLst>
                  <a:cxn ang="0">
                    <a:pos x="T0" y="T1"/>
                  </a:cxn>
                  <a:cxn ang="0">
                    <a:pos x="T2" y="T3"/>
                  </a:cxn>
                  <a:cxn ang="0">
                    <a:pos x="T4" y="T5"/>
                  </a:cxn>
                  <a:cxn ang="0">
                    <a:pos x="T6" y="T7"/>
                  </a:cxn>
                </a:cxnLst>
                <a:rect l="0" t="0" r="r" b="b"/>
                <a:pathLst>
                  <a:path w="22" h="32">
                    <a:moveTo>
                      <a:pt x="22" y="11"/>
                    </a:moveTo>
                    <a:lnTo>
                      <a:pt x="0" y="32"/>
                    </a:lnTo>
                    <a:lnTo>
                      <a:pt x="0" y="0"/>
                    </a:lnTo>
                    <a:lnTo>
                      <a:pt x="22"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10" name="Line 2942"/>
              <p:cNvSpPr>
                <a:spLocks noChangeAspect="1" noChangeShapeType="1"/>
              </p:cNvSpPr>
              <p:nvPr/>
            </p:nvSpPr>
            <p:spPr bwMode="auto">
              <a:xfrm flipH="1">
                <a:off x="3680" y="945"/>
                <a:ext cx="29" cy="5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 name="Freeform 2943"/>
              <p:cNvSpPr>
                <a:spLocks noChangeAspect="1"/>
              </p:cNvSpPr>
              <p:nvPr/>
            </p:nvSpPr>
            <p:spPr bwMode="auto">
              <a:xfrm>
                <a:off x="3680" y="971"/>
                <a:ext cx="23" cy="32"/>
              </a:xfrm>
              <a:custGeom>
                <a:avLst/>
                <a:gdLst>
                  <a:gd name="T0" fmla="*/ 23 w 23"/>
                  <a:gd name="T1" fmla="*/ 11 h 32"/>
                  <a:gd name="T2" fmla="*/ 0 w 23"/>
                  <a:gd name="T3" fmla="*/ 32 h 32"/>
                  <a:gd name="T4" fmla="*/ 0 w 23"/>
                  <a:gd name="T5" fmla="*/ 0 h 32"/>
                  <a:gd name="T6" fmla="*/ 23 w 23"/>
                  <a:gd name="T7" fmla="*/ 11 h 32"/>
                </a:gdLst>
                <a:ahLst/>
                <a:cxnLst>
                  <a:cxn ang="0">
                    <a:pos x="T0" y="T1"/>
                  </a:cxn>
                  <a:cxn ang="0">
                    <a:pos x="T2" y="T3"/>
                  </a:cxn>
                  <a:cxn ang="0">
                    <a:pos x="T4" y="T5"/>
                  </a:cxn>
                  <a:cxn ang="0">
                    <a:pos x="T6" y="T7"/>
                  </a:cxn>
                </a:cxnLst>
                <a:rect l="0" t="0" r="r" b="b"/>
                <a:pathLst>
                  <a:path w="23" h="32">
                    <a:moveTo>
                      <a:pt x="23" y="11"/>
                    </a:moveTo>
                    <a:lnTo>
                      <a:pt x="0" y="32"/>
                    </a:lnTo>
                    <a:lnTo>
                      <a:pt x="0" y="0"/>
                    </a:lnTo>
                    <a:lnTo>
                      <a:pt x="23"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2" name="Freeform 2944"/>
              <p:cNvSpPr>
                <a:spLocks noChangeAspect="1"/>
              </p:cNvSpPr>
              <p:nvPr/>
            </p:nvSpPr>
            <p:spPr bwMode="auto">
              <a:xfrm>
                <a:off x="3680" y="971"/>
                <a:ext cx="23" cy="32"/>
              </a:xfrm>
              <a:custGeom>
                <a:avLst/>
                <a:gdLst>
                  <a:gd name="T0" fmla="*/ 23 w 23"/>
                  <a:gd name="T1" fmla="*/ 11 h 32"/>
                  <a:gd name="T2" fmla="*/ 0 w 23"/>
                  <a:gd name="T3" fmla="*/ 32 h 32"/>
                  <a:gd name="T4" fmla="*/ 0 w 23"/>
                  <a:gd name="T5" fmla="*/ 0 h 32"/>
                  <a:gd name="T6" fmla="*/ 23 w 23"/>
                  <a:gd name="T7" fmla="*/ 11 h 32"/>
                </a:gdLst>
                <a:ahLst/>
                <a:cxnLst>
                  <a:cxn ang="0">
                    <a:pos x="T0" y="T1"/>
                  </a:cxn>
                  <a:cxn ang="0">
                    <a:pos x="T2" y="T3"/>
                  </a:cxn>
                  <a:cxn ang="0">
                    <a:pos x="T4" y="T5"/>
                  </a:cxn>
                  <a:cxn ang="0">
                    <a:pos x="T6" y="T7"/>
                  </a:cxn>
                </a:cxnLst>
                <a:rect l="0" t="0" r="r" b="b"/>
                <a:pathLst>
                  <a:path w="23" h="32">
                    <a:moveTo>
                      <a:pt x="23" y="11"/>
                    </a:moveTo>
                    <a:lnTo>
                      <a:pt x="0" y="32"/>
                    </a:lnTo>
                    <a:lnTo>
                      <a:pt x="0" y="0"/>
                    </a:lnTo>
                    <a:lnTo>
                      <a:pt x="23"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13" name="Line 2945"/>
              <p:cNvSpPr>
                <a:spLocks noChangeAspect="1" noChangeShapeType="1"/>
              </p:cNvSpPr>
              <p:nvPr/>
            </p:nvSpPr>
            <p:spPr bwMode="auto">
              <a:xfrm flipH="1" flipV="1">
                <a:off x="3771" y="2019"/>
                <a:ext cx="40" cy="4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 name="Freeform 2946"/>
              <p:cNvSpPr>
                <a:spLocks noChangeAspect="1"/>
              </p:cNvSpPr>
              <p:nvPr/>
            </p:nvSpPr>
            <p:spPr bwMode="auto">
              <a:xfrm>
                <a:off x="3771" y="2019"/>
                <a:ext cx="34" cy="32"/>
              </a:xfrm>
              <a:custGeom>
                <a:avLst/>
                <a:gdLst>
                  <a:gd name="T0" fmla="*/ 11 w 34"/>
                  <a:gd name="T1" fmla="*/ 32 h 32"/>
                  <a:gd name="T2" fmla="*/ 0 w 34"/>
                  <a:gd name="T3" fmla="*/ 0 h 32"/>
                  <a:gd name="T4" fmla="*/ 34 w 34"/>
                  <a:gd name="T5" fmla="*/ 16 h 32"/>
                  <a:gd name="T6" fmla="*/ 11 w 34"/>
                  <a:gd name="T7" fmla="*/ 32 h 32"/>
                </a:gdLst>
                <a:ahLst/>
                <a:cxnLst>
                  <a:cxn ang="0">
                    <a:pos x="T0" y="T1"/>
                  </a:cxn>
                  <a:cxn ang="0">
                    <a:pos x="T2" y="T3"/>
                  </a:cxn>
                  <a:cxn ang="0">
                    <a:pos x="T4" y="T5"/>
                  </a:cxn>
                  <a:cxn ang="0">
                    <a:pos x="T6" y="T7"/>
                  </a:cxn>
                </a:cxnLst>
                <a:rect l="0" t="0" r="r" b="b"/>
                <a:pathLst>
                  <a:path w="34" h="32">
                    <a:moveTo>
                      <a:pt x="11" y="32"/>
                    </a:moveTo>
                    <a:lnTo>
                      <a:pt x="0" y="0"/>
                    </a:lnTo>
                    <a:lnTo>
                      <a:pt x="34" y="16"/>
                    </a:lnTo>
                    <a:lnTo>
                      <a:pt x="11"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5" name="Freeform 2947"/>
              <p:cNvSpPr>
                <a:spLocks noChangeAspect="1"/>
              </p:cNvSpPr>
              <p:nvPr/>
            </p:nvSpPr>
            <p:spPr bwMode="auto">
              <a:xfrm>
                <a:off x="3771" y="2019"/>
                <a:ext cx="34" cy="32"/>
              </a:xfrm>
              <a:custGeom>
                <a:avLst/>
                <a:gdLst>
                  <a:gd name="T0" fmla="*/ 11 w 34"/>
                  <a:gd name="T1" fmla="*/ 32 h 32"/>
                  <a:gd name="T2" fmla="*/ 0 w 34"/>
                  <a:gd name="T3" fmla="*/ 0 h 32"/>
                  <a:gd name="T4" fmla="*/ 34 w 34"/>
                  <a:gd name="T5" fmla="*/ 16 h 32"/>
                  <a:gd name="T6" fmla="*/ 11 w 34"/>
                  <a:gd name="T7" fmla="*/ 32 h 32"/>
                </a:gdLst>
                <a:ahLst/>
                <a:cxnLst>
                  <a:cxn ang="0">
                    <a:pos x="T0" y="T1"/>
                  </a:cxn>
                  <a:cxn ang="0">
                    <a:pos x="T2" y="T3"/>
                  </a:cxn>
                  <a:cxn ang="0">
                    <a:pos x="T4" y="T5"/>
                  </a:cxn>
                  <a:cxn ang="0">
                    <a:pos x="T6" y="T7"/>
                  </a:cxn>
                </a:cxnLst>
                <a:rect l="0" t="0" r="r" b="b"/>
                <a:pathLst>
                  <a:path w="34" h="32">
                    <a:moveTo>
                      <a:pt x="11" y="32"/>
                    </a:moveTo>
                    <a:lnTo>
                      <a:pt x="0" y="0"/>
                    </a:lnTo>
                    <a:lnTo>
                      <a:pt x="34" y="16"/>
                    </a:lnTo>
                    <a:lnTo>
                      <a:pt x="11"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16" name="Line 2948"/>
              <p:cNvSpPr>
                <a:spLocks noChangeAspect="1" noChangeShapeType="1"/>
              </p:cNvSpPr>
              <p:nvPr/>
            </p:nvSpPr>
            <p:spPr bwMode="auto">
              <a:xfrm flipH="1" flipV="1">
                <a:off x="3782" y="1934"/>
                <a:ext cx="29"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7" name="Freeform 2949"/>
              <p:cNvSpPr>
                <a:spLocks noChangeAspect="1"/>
              </p:cNvSpPr>
              <p:nvPr/>
            </p:nvSpPr>
            <p:spPr bwMode="auto">
              <a:xfrm>
                <a:off x="3782" y="1934"/>
                <a:ext cx="29" cy="26"/>
              </a:xfrm>
              <a:custGeom>
                <a:avLst/>
                <a:gdLst>
                  <a:gd name="T0" fmla="*/ 12 w 29"/>
                  <a:gd name="T1" fmla="*/ 26 h 26"/>
                  <a:gd name="T2" fmla="*/ 0 w 29"/>
                  <a:gd name="T3" fmla="*/ 0 h 26"/>
                  <a:gd name="T4" fmla="*/ 29 w 29"/>
                  <a:gd name="T5" fmla="*/ 10 h 26"/>
                  <a:gd name="T6" fmla="*/ 12 w 29"/>
                  <a:gd name="T7" fmla="*/ 26 h 26"/>
                </a:gdLst>
                <a:ahLst/>
                <a:cxnLst>
                  <a:cxn ang="0">
                    <a:pos x="T0" y="T1"/>
                  </a:cxn>
                  <a:cxn ang="0">
                    <a:pos x="T2" y="T3"/>
                  </a:cxn>
                  <a:cxn ang="0">
                    <a:pos x="T4" y="T5"/>
                  </a:cxn>
                  <a:cxn ang="0">
                    <a:pos x="T6" y="T7"/>
                  </a:cxn>
                </a:cxnLst>
                <a:rect l="0" t="0" r="r" b="b"/>
                <a:pathLst>
                  <a:path w="29" h="26">
                    <a:moveTo>
                      <a:pt x="12" y="26"/>
                    </a:moveTo>
                    <a:lnTo>
                      <a:pt x="0" y="0"/>
                    </a:lnTo>
                    <a:lnTo>
                      <a:pt x="29" y="10"/>
                    </a:lnTo>
                    <a:lnTo>
                      <a:pt x="12"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8" name="Freeform 2950"/>
              <p:cNvSpPr>
                <a:spLocks noChangeAspect="1"/>
              </p:cNvSpPr>
              <p:nvPr/>
            </p:nvSpPr>
            <p:spPr bwMode="auto">
              <a:xfrm>
                <a:off x="3782" y="1934"/>
                <a:ext cx="29" cy="26"/>
              </a:xfrm>
              <a:custGeom>
                <a:avLst/>
                <a:gdLst>
                  <a:gd name="T0" fmla="*/ 12 w 29"/>
                  <a:gd name="T1" fmla="*/ 26 h 26"/>
                  <a:gd name="T2" fmla="*/ 0 w 29"/>
                  <a:gd name="T3" fmla="*/ 0 h 26"/>
                  <a:gd name="T4" fmla="*/ 29 w 29"/>
                  <a:gd name="T5" fmla="*/ 10 h 26"/>
                  <a:gd name="T6" fmla="*/ 12 w 29"/>
                  <a:gd name="T7" fmla="*/ 26 h 26"/>
                </a:gdLst>
                <a:ahLst/>
                <a:cxnLst>
                  <a:cxn ang="0">
                    <a:pos x="T0" y="T1"/>
                  </a:cxn>
                  <a:cxn ang="0">
                    <a:pos x="T2" y="T3"/>
                  </a:cxn>
                  <a:cxn ang="0">
                    <a:pos x="T4" y="T5"/>
                  </a:cxn>
                  <a:cxn ang="0">
                    <a:pos x="T6" y="T7"/>
                  </a:cxn>
                </a:cxnLst>
                <a:rect l="0" t="0" r="r" b="b"/>
                <a:pathLst>
                  <a:path w="29" h="26">
                    <a:moveTo>
                      <a:pt x="12" y="26"/>
                    </a:moveTo>
                    <a:lnTo>
                      <a:pt x="0" y="0"/>
                    </a:lnTo>
                    <a:lnTo>
                      <a:pt x="29" y="10"/>
                    </a:lnTo>
                    <a:lnTo>
                      <a:pt x="12"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19" name="Line 2951"/>
              <p:cNvSpPr>
                <a:spLocks noChangeAspect="1" noChangeShapeType="1"/>
              </p:cNvSpPr>
              <p:nvPr/>
            </p:nvSpPr>
            <p:spPr bwMode="auto">
              <a:xfrm flipH="1" flipV="1">
                <a:off x="3777" y="1833"/>
                <a:ext cx="34"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 name="Freeform 2952"/>
              <p:cNvSpPr>
                <a:spLocks noChangeAspect="1"/>
              </p:cNvSpPr>
              <p:nvPr/>
            </p:nvSpPr>
            <p:spPr bwMode="auto">
              <a:xfrm>
                <a:off x="3777" y="1833"/>
                <a:ext cx="34" cy="32"/>
              </a:xfrm>
              <a:custGeom>
                <a:avLst/>
                <a:gdLst>
                  <a:gd name="T0" fmla="*/ 17 w 34"/>
                  <a:gd name="T1" fmla="*/ 32 h 32"/>
                  <a:gd name="T2" fmla="*/ 0 w 34"/>
                  <a:gd name="T3" fmla="*/ 0 h 32"/>
                  <a:gd name="T4" fmla="*/ 34 w 34"/>
                  <a:gd name="T5" fmla="*/ 10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0"/>
                    </a:lnTo>
                    <a:lnTo>
                      <a:pt x="17"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1" name="Freeform 2953"/>
              <p:cNvSpPr>
                <a:spLocks noChangeAspect="1"/>
              </p:cNvSpPr>
              <p:nvPr/>
            </p:nvSpPr>
            <p:spPr bwMode="auto">
              <a:xfrm>
                <a:off x="3777" y="1833"/>
                <a:ext cx="34" cy="32"/>
              </a:xfrm>
              <a:custGeom>
                <a:avLst/>
                <a:gdLst>
                  <a:gd name="T0" fmla="*/ 17 w 34"/>
                  <a:gd name="T1" fmla="*/ 32 h 32"/>
                  <a:gd name="T2" fmla="*/ 0 w 34"/>
                  <a:gd name="T3" fmla="*/ 0 h 32"/>
                  <a:gd name="T4" fmla="*/ 34 w 34"/>
                  <a:gd name="T5" fmla="*/ 10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0"/>
                    </a:lnTo>
                    <a:lnTo>
                      <a:pt x="17"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22" name="Line 2954"/>
              <p:cNvSpPr>
                <a:spLocks noChangeAspect="1" noChangeShapeType="1"/>
              </p:cNvSpPr>
              <p:nvPr/>
            </p:nvSpPr>
            <p:spPr bwMode="auto">
              <a:xfrm flipH="1" flipV="1">
                <a:off x="3765" y="1737"/>
                <a:ext cx="46"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3" name="Freeform 2955"/>
              <p:cNvSpPr>
                <a:spLocks noChangeAspect="1"/>
              </p:cNvSpPr>
              <p:nvPr/>
            </p:nvSpPr>
            <p:spPr bwMode="auto">
              <a:xfrm>
                <a:off x="3765" y="1737"/>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4" name="Freeform 2956"/>
              <p:cNvSpPr>
                <a:spLocks noChangeAspect="1"/>
              </p:cNvSpPr>
              <p:nvPr/>
            </p:nvSpPr>
            <p:spPr bwMode="auto">
              <a:xfrm>
                <a:off x="3765" y="1737"/>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25" name="Line 2957"/>
              <p:cNvSpPr>
                <a:spLocks noChangeAspect="1" noChangeShapeType="1"/>
              </p:cNvSpPr>
              <p:nvPr/>
            </p:nvSpPr>
            <p:spPr bwMode="auto">
              <a:xfrm flipH="1" flipV="1">
                <a:off x="3754" y="1647"/>
                <a:ext cx="57"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6" name="Freeform 2958"/>
              <p:cNvSpPr>
                <a:spLocks noChangeAspect="1"/>
              </p:cNvSpPr>
              <p:nvPr/>
            </p:nvSpPr>
            <p:spPr bwMode="auto">
              <a:xfrm>
                <a:off x="3754" y="1641"/>
                <a:ext cx="34" cy="22"/>
              </a:xfrm>
              <a:custGeom>
                <a:avLst/>
                <a:gdLst>
                  <a:gd name="T0" fmla="*/ 28 w 34"/>
                  <a:gd name="T1" fmla="*/ 22 h 22"/>
                  <a:gd name="T2" fmla="*/ 0 w 34"/>
                  <a:gd name="T3" fmla="*/ 6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6"/>
                    </a:lnTo>
                    <a:lnTo>
                      <a:pt x="34" y="0"/>
                    </a:lnTo>
                    <a:lnTo>
                      <a:pt x="28"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7" name="Freeform 2959"/>
              <p:cNvSpPr>
                <a:spLocks noChangeAspect="1"/>
              </p:cNvSpPr>
              <p:nvPr/>
            </p:nvSpPr>
            <p:spPr bwMode="auto">
              <a:xfrm>
                <a:off x="3754" y="1641"/>
                <a:ext cx="34" cy="22"/>
              </a:xfrm>
              <a:custGeom>
                <a:avLst/>
                <a:gdLst>
                  <a:gd name="T0" fmla="*/ 28 w 34"/>
                  <a:gd name="T1" fmla="*/ 22 h 22"/>
                  <a:gd name="T2" fmla="*/ 0 w 34"/>
                  <a:gd name="T3" fmla="*/ 6 h 22"/>
                  <a:gd name="T4" fmla="*/ 34 w 34"/>
                  <a:gd name="T5" fmla="*/ 0 h 22"/>
                  <a:gd name="T6" fmla="*/ 28 w 34"/>
                  <a:gd name="T7" fmla="*/ 22 h 22"/>
                </a:gdLst>
                <a:ahLst/>
                <a:cxnLst>
                  <a:cxn ang="0">
                    <a:pos x="T0" y="T1"/>
                  </a:cxn>
                  <a:cxn ang="0">
                    <a:pos x="T2" y="T3"/>
                  </a:cxn>
                  <a:cxn ang="0">
                    <a:pos x="T4" y="T5"/>
                  </a:cxn>
                  <a:cxn ang="0">
                    <a:pos x="T6" y="T7"/>
                  </a:cxn>
                </a:cxnLst>
                <a:rect l="0" t="0" r="r" b="b"/>
                <a:pathLst>
                  <a:path w="34" h="22">
                    <a:moveTo>
                      <a:pt x="28" y="22"/>
                    </a:moveTo>
                    <a:lnTo>
                      <a:pt x="0" y="6"/>
                    </a:lnTo>
                    <a:lnTo>
                      <a:pt x="34" y="0"/>
                    </a:lnTo>
                    <a:lnTo>
                      <a:pt x="28"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28" name="Line 2960"/>
              <p:cNvSpPr>
                <a:spLocks noChangeAspect="1" noChangeShapeType="1"/>
              </p:cNvSpPr>
              <p:nvPr/>
            </p:nvSpPr>
            <p:spPr bwMode="auto">
              <a:xfrm flipH="1">
                <a:off x="3754" y="1556"/>
                <a:ext cx="57"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9" name="Freeform 2961"/>
              <p:cNvSpPr>
                <a:spLocks noChangeAspect="1"/>
              </p:cNvSpPr>
              <p:nvPr/>
            </p:nvSpPr>
            <p:spPr bwMode="auto">
              <a:xfrm>
                <a:off x="3754"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0" name="Freeform 2962"/>
              <p:cNvSpPr>
                <a:spLocks noChangeAspect="1"/>
              </p:cNvSpPr>
              <p:nvPr/>
            </p:nvSpPr>
            <p:spPr bwMode="auto">
              <a:xfrm>
                <a:off x="3754"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31" name="Line 2963"/>
              <p:cNvSpPr>
                <a:spLocks noChangeAspect="1" noChangeShapeType="1"/>
              </p:cNvSpPr>
              <p:nvPr/>
            </p:nvSpPr>
            <p:spPr bwMode="auto">
              <a:xfrm flipH="1">
                <a:off x="3754" y="1455"/>
                <a:ext cx="57"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2" name="Freeform 2964"/>
              <p:cNvSpPr>
                <a:spLocks noChangeAspect="1"/>
              </p:cNvSpPr>
              <p:nvPr/>
            </p:nvSpPr>
            <p:spPr bwMode="auto">
              <a:xfrm>
                <a:off x="3754" y="1450"/>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3" name="Freeform 2965"/>
              <p:cNvSpPr>
                <a:spLocks noChangeAspect="1"/>
              </p:cNvSpPr>
              <p:nvPr/>
            </p:nvSpPr>
            <p:spPr bwMode="auto">
              <a:xfrm>
                <a:off x="3754" y="1450"/>
                <a:ext cx="34" cy="21"/>
              </a:xfrm>
              <a:custGeom>
                <a:avLst/>
                <a:gdLst>
                  <a:gd name="T0" fmla="*/ 34 w 34"/>
                  <a:gd name="T1" fmla="*/ 21 h 21"/>
                  <a:gd name="T2" fmla="*/ 0 w 34"/>
                  <a:gd name="T3" fmla="*/ 16 h 21"/>
                  <a:gd name="T4" fmla="*/ 28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16"/>
                    </a:lnTo>
                    <a:lnTo>
                      <a:pt x="28"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34" name="Line 2966"/>
              <p:cNvSpPr>
                <a:spLocks noChangeAspect="1" noChangeShapeType="1"/>
              </p:cNvSpPr>
              <p:nvPr/>
            </p:nvSpPr>
            <p:spPr bwMode="auto">
              <a:xfrm flipH="1">
                <a:off x="3765" y="1354"/>
                <a:ext cx="46"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5" name="Freeform 2967"/>
              <p:cNvSpPr>
                <a:spLocks noChangeAspect="1"/>
              </p:cNvSpPr>
              <p:nvPr/>
            </p:nvSpPr>
            <p:spPr bwMode="auto">
              <a:xfrm>
                <a:off x="3765" y="1349"/>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6" name="Freeform 2968"/>
              <p:cNvSpPr>
                <a:spLocks noChangeAspect="1"/>
              </p:cNvSpPr>
              <p:nvPr/>
            </p:nvSpPr>
            <p:spPr bwMode="auto">
              <a:xfrm>
                <a:off x="3765" y="1349"/>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37" name="Line 2969"/>
              <p:cNvSpPr>
                <a:spLocks noChangeAspect="1" noChangeShapeType="1"/>
              </p:cNvSpPr>
              <p:nvPr/>
            </p:nvSpPr>
            <p:spPr bwMode="auto">
              <a:xfrm flipH="1">
                <a:off x="3777" y="1253"/>
                <a:ext cx="34"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8" name="Freeform 2970"/>
              <p:cNvSpPr>
                <a:spLocks noChangeAspect="1"/>
              </p:cNvSpPr>
              <p:nvPr/>
            </p:nvSpPr>
            <p:spPr bwMode="auto">
              <a:xfrm>
                <a:off x="3777" y="1248"/>
                <a:ext cx="34" cy="32"/>
              </a:xfrm>
              <a:custGeom>
                <a:avLst/>
                <a:gdLst>
                  <a:gd name="T0" fmla="*/ 34 w 34"/>
                  <a:gd name="T1" fmla="*/ 21 h 32"/>
                  <a:gd name="T2" fmla="*/ 0 w 34"/>
                  <a:gd name="T3" fmla="*/ 32 h 32"/>
                  <a:gd name="T4" fmla="*/ 17 w 34"/>
                  <a:gd name="T5" fmla="*/ 0 h 32"/>
                  <a:gd name="T6" fmla="*/ 34 w 34"/>
                  <a:gd name="T7" fmla="*/ 21 h 32"/>
                </a:gdLst>
                <a:ahLst/>
                <a:cxnLst>
                  <a:cxn ang="0">
                    <a:pos x="T0" y="T1"/>
                  </a:cxn>
                  <a:cxn ang="0">
                    <a:pos x="T2" y="T3"/>
                  </a:cxn>
                  <a:cxn ang="0">
                    <a:pos x="T4" y="T5"/>
                  </a:cxn>
                  <a:cxn ang="0">
                    <a:pos x="T6" y="T7"/>
                  </a:cxn>
                </a:cxnLst>
                <a:rect l="0" t="0" r="r" b="b"/>
                <a:pathLst>
                  <a:path w="34" h="32">
                    <a:moveTo>
                      <a:pt x="34" y="21"/>
                    </a:moveTo>
                    <a:lnTo>
                      <a:pt x="0" y="32"/>
                    </a:lnTo>
                    <a:lnTo>
                      <a:pt x="17"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9" name="Freeform 2971"/>
              <p:cNvSpPr>
                <a:spLocks noChangeAspect="1"/>
              </p:cNvSpPr>
              <p:nvPr/>
            </p:nvSpPr>
            <p:spPr bwMode="auto">
              <a:xfrm>
                <a:off x="3777" y="1248"/>
                <a:ext cx="34" cy="32"/>
              </a:xfrm>
              <a:custGeom>
                <a:avLst/>
                <a:gdLst>
                  <a:gd name="T0" fmla="*/ 34 w 34"/>
                  <a:gd name="T1" fmla="*/ 21 h 32"/>
                  <a:gd name="T2" fmla="*/ 0 w 34"/>
                  <a:gd name="T3" fmla="*/ 32 h 32"/>
                  <a:gd name="T4" fmla="*/ 17 w 34"/>
                  <a:gd name="T5" fmla="*/ 0 h 32"/>
                  <a:gd name="T6" fmla="*/ 34 w 34"/>
                  <a:gd name="T7" fmla="*/ 21 h 32"/>
                </a:gdLst>
                <a:ahLst/>
                <a:cxnLst>
                  <a:cxn ang="0">
                    <a:pos x="T0" y="T1"/>
                  </a:cxn>
                  <a:cxn ang="0">
                    <a:pos x="T2" y="T3"/>
                  </a:cxn>
                  <a:cxn ang="0">
                    <a:pos x="T4" y="T5"/>
                  </a:cxn>
                  <a:cxn ang="0">
                    <a:pos x="T6" y="T7"/>
                  </a:cxn>
                </a:cxnLst>
                <a:rect l="0" t="0" r="r" b="b"/>
                <a:pathLst>
                  <a:path w="34" h="32">
                    <a:moveTo>
                      <a:pt x="34" y="21"/>
                    </a:moveTo>
                    <a:lnTo>
                      <a:pt x="0" y="32"/>
                    </a:lnTo>
                    <a:lnTo>
                      <a:pt x="17"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0" name="Line 2972"/>
              <p:cNvSpPr>
                <a:spLocks noChangeAspect="1" noChangeShapeType="1"/>
              </p:cNvSpPr>
              <p:nvPr/>
            </p:nvSpPr>
            <p:spPr bwMode="auto">
              <a:xfrm flipH="1">
                <a:off x="3782" y="1147"/>
                <a:ext cx="29" cy="3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1" name="Freeform 2973"/>
              <p:cNvSpPr>
                <a:spLocks noChangeAspect="1"/>
              </p:cNvSpPr>
              <p:nvPr/>
            </p:nvSpPr>
            <p:spPr bwMode="auto">
              <a:xfrm>
                <a:off x="3782" y="1152"/>
                <a:ext cx="29" cy="27"/>
              </a:xfrm>
              <a:custGeom>
                <a:avLst/>
                <a:gdLst>
                  <a:gd name="T0" fmla="*/ 29 w 29"/>
                  <a:gd name="T1" fmla="*/ 16 h 27"/>
                  <a:gd name="T2" fmla="*/ 0 w 29"/>
                  <a:gd name="T3" fmla="*/ 27 h 27"/>
                  <a:gd name="T4" fmla="*/ 12 w 29"/>
                  <a:gd name="T5" fmla="*/ 0 h 27"/>
                  <a:gd name="T6" fmla="*/ 29 w 29"/>
                  <a:gd name="T7" fmla="*/ 16 h 27"/>
                </a:gdLst>
                <a:ahLst/>
                <a:cxnLst>
                  <a:cxn ang="0">
                    <a:pos x="T0" y="T1"/>
                  </a:cxn>
                  <a:cxn ang="0">
                    <a:pos x="T2" y="T3"/>
                  </a:cxn>
                  <a:cxn ang="0">
                    <a:pos x="T4" y="T5"/>
                  </a:cxn>
                  <a:cxn ang="0">
                    <a:pos x="T6" y="T7"/>
                  </a:cxn>
                </a:cxnLst>
                <a:rect l="0" t="0" r="r" b="b"/>
                <a:pathLst>
                  <a:path w="29" h="27">
                    <a:moveTo>
                      <a:pt x="29" y="16"/>
                    </a:moveTo>
                    <a:lnTo>
                      <a:pt x="0" y="27"/>
                    </a:lnTo>
                    <a:lnTo>
                      <a:pt x="12" y="0"/>
                    </a:lnTo>
                    <a:lnTo>
                      <a:pt x="29"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2" name="Freeform 2974"/>
              <p:cNvSpPr>
                <a:spLocks noChangeAspect="1"/>
              </p:cNvSpPr>
              <p:nvPr/>
            </p:nvSpPr>
            <p:spPr bwMode="auto">
              <a:xfrm>
                <a:off x="3782" y="1152"/>
                <a:ext cx="29" cy="27"/>
              </a:xfrm>
              <a:custGeom>
                <a:avLst/>
                <a:gdLst>
                  <a:gd name="T0" fmla="*/ 29 w 29"/>
                  <a:gd name="T1" fmla="*/ 16 h 27"/>
                  <a:gd name="T2" fmla="*/ 0 w 29"/>
                  <a:gd name="T3" fmla="*/ 27 h 27"/>
                  <a:gd name="T4" fmla="*/ 12 w 29"/>
                  <a:gd name="T5" fmla="*/ 0 h 27"/>
                  <a:gd name="T6" fmla="*/ 29 w 29"/>
                  <a:gd name="T7" fmla="*/ 16 h 27"/>
                </a:gdLst>
                <a:ahLst/>
                <a:cxnLst>
                  <a:cxn ang="0">
                    <a:pos x="T0" y="T1"/>
                  </a:cxn>
                  <a:cxn ang="0">
                    <a:pos x="T2" y="T3"/>
                  </a:cxn>
                  <a:cxn ang="0">
                    <a:pos x="T4" y="T5"/>
                  </a:cxn>
                  <a:cxn ang="0">
                    <a:pos x="T6" y="T7"/>
                  </a:cxn>
                </a:cxnLst>
                <a:rect l="0" t="0" r="r" b="b"/>
                <a:pathLst>
                  <a:path w="29" h="27">
                    <a:moveTo>
                      <a:pt x="29" y="16"/>
                    </a:moveTo>
                    <a:lnTo>
                      <a:pt x="0" y="27"/>
                    </a:lnTo>
                    <a:lnTo>
                      <a:pt x="12" y="0"/>
                    </a:lnTo>
                    <a:lnTo>
                      <a:pt x="29"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3" name="Line 2975"/>
              <p:cNvSpPr>
                <a:spLocks noChangeAspect="1" noChangeShapeType="1"/>
              </p:cNvSpPr>
              <p:nvPr/>
            </p:nvSpPr>
            <p:spPr bwMode="auto">
              <a:xfrm flipH="1">
                <a:off x="3771" y="1046"/>
                <a:ext cx="40" cy="4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4" name="Freeform 2976"/>
              <p:cNvSpPr>
                <a:spLocks noChangeAspect="1"/>
              </p:cNvSpPr>
              <p:nvPr/>
            </p:nvSpPr>
            <p:spPr bwMode="auto">
              <a:xfrm>
                <a:off x="3771" y="1062"/>
                <a:ext cx="34" cy="32"/>
              </a:xfrm>
              <a:custGeom>
                <a:avLst/>
                <a:gdLst>
                  <a:gd name="T0" fmla="*/ 34 w 34"/>
                  <a:gd name="T1" fmla="*/ 16 h 32"/>
                  <a:gd name="T2" fmla="*/ 0 w 34"/>
                  <a:gd name="T3" fmla="*/ 32 h 32"/>
                  <a:gd name="T4" fmla="*/ 11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1" y="0"/>
                    </a:lnTo>
                    <a:lnTo>
                      <a:pt x="34" y="1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5" name="Freeform 2977"/>
              <p:cNvSpPr>
                <a:spLocks noChangeAspect="1"/>
              </p:cNvSpPr>
              <p:nvPr/>
            </p:nvSpPr>
            <p:spPr bwMode="auto">
              <a:xfrm>
                <a:off x="3771" y="1062"/>
                <a:ext cx="34" cy="32"/>
              </a:xfrm>
              <a:custGeom>
                <a:avLst/>
                <a:gdLst>
                  <a:gd name="T0" fmla="*/ 34 w 34"/>
                  <a:gd name="T1" fmla="*/ 16 h 32"/>
                  <a:gd name="T2" fmla="*/ 0 w 34"/>
                  <a:gd name="T3" fmla="*/ 32 h 32"/>
                  <a:gd name="T4" fmla="*/ 11 w 34"/>
                  <a:gd name="T5" fmla="*/ 0 h 32"/>
                  <a:gd name="T6" fmla="*/ 34 w 34"/>
                  <a:gd name="T7" fmla="*/ 16 h 32"/>
                </a:gdLst>
                <a:ahLst/>
                <a:cxnLst>
                  <a:cxn ang="0">
                    <a:pos x="T0" y="T1"/>
                  </a:cxn>
                  <a:cxn ang="0">
                    <a:pos x="T2" y="T3"/>
                  </a:cxn>
                  <a:cxn ang="0">
                    <a:pos x="T4" y="T5"/>
                  </a:cxn>
                  <a:cxn ang="0">
                    <a:pos x="T6" y="T7"/>
                  </a:cxn>
                </a:cxnLst>
                <a:rect l="0" t="0" r="r" b="b"/>
                <a:pathLst>
                  <a:path w="34" h="32">
                    <a:moveTo>
                      <a:pt x="34" y="16"/>
                    </a:moveTo>
                    <a:lnTo>
                      <a:pt x="0" y="32"/>
                    </a:lnTo>
                    <a:lnTo>
                      <a:pt x="11" y="0"/>
                    </a:lnTo>
                    <a:lnTo>
                      <a:pt x="34" y="1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6" name="Line 2978"/>
              <p:cNvSpPr>
                <a:spLocks noChangeAspect="1" noChangeShapeType="1"/>
              </p:cNvSpPr>
              <p:nvPr/>
            </p:nvSpPr>
            <p:spPr bwMode="auto">
              <a:xfrm>
                <a:off x="3811"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7" name="Line 2979"/>
              <p:cNvSpPr>
                <a:spLocks noChangeAspect="1" noChangeShapeType="1"/>
              </p:cNvSpPr>
              <p:nvPr/>
            </p:nvSpPr>
            <p:spPr bwMode="auto">
              <a:xfrm>
                <a:off x="3811"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8" name="Line 2980"/>
              <p:cNvSpPr>
                <a:spLocks noChangeAspect="1" noChangeShapeType="1"/>
              </p:cNvSpPr>
              <p:nvPr/>
            </p:nvSpPr>
            <p:spPr bwMode="auto">
              <a:xfrm flipH="1" flipV="1">
                <a:off x="3862" y="1923"/>
                <a:ext cx="51" cy="4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9" name="Freeform 2981"/>
              <p:cNvSpPr>
                <a:spLocks noChangeAspect="1"/>
              </p:cNvSpPr>
              <p:nvPr/>
            </p:nvSpPr>
            <p:spPr bwMode="auto">
              <a:xfrm>
                <a:off x="3862" y="1923"/>
                <a:ext cx="34" cy="32"/>
              </a:xfrm>
              <a:custGeom>
                <a:avLst/>
                <a:gdLst>
                  <a:gd name="T0" fmla="*/ 17 w 34"/>
                  <a:gd name="T1" fmla="*/ 32 h 32"/>
                  <a:gd name="T2" fmla="*/ 0 w 34"/>
                  <a:gd name="T3" fmla="*/ 0 h 32"/>
                  <a:gd name="T4" fmla="*/ 34 w 34"/>
                  <a:gd name="T5" fmla="*/ 11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1"/>
                    </a:lnTo>
                    <a:lnTo>
                      <a:pt x="17"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0" name="Freeform 2982"/>
              <p:cNvSpPr>
                <a:spLocks noChangeAspect="1"/>
              </p:cNvSpPr>
              <p:nvPr/>
            </p:nvSpPr>
            <p:spPr bwMode="auto">
              <a:xfrm>
                <a:off x="3862" y="1923"/>
                <a:ext cx="34" cy="32"/>
              </a:xfrm>
              <a:custGeom>
                <a:avLst/>
                <a:gdLst>
                  <a:gd name="T0" fmla="*/ 17 w 34"/>
                  <a:gd name="T1" fmla="*/ 32 h 32"/>
                  <a:gd name="T2" fmla="*/ 0 w 34"/>
                  <a:gd name="T3" fmla="*/ 0 h 32"/>
                  <a:gd name="T4" fmla="*/ 34 w 34"/>
                  <a:gd name="T5" fmla="*/ 11 h 32"/>
                  <a:gd name="T6" fmla="*/ 17 w 34"/>
                  <a:gd name="T7" fmla="*/ 32 h 32"/>
                </a:gdLst>
                <a:ahLst/>
                <a:cxnLst>
                  <a:cxn ang="0">
                    <a:pos x="T0" y="T1"/>
                  </a:cxn>
                  <a:cxn ang="0">
                    <a:pos x="T2" y="T3"/>
                  </a:cxn>
                  <a:cxn ang="0">
                    <a:pos x="T4" y="T5"/>
                  </a:cxn>
                  <a:cxn ang="0">
                    <a:pos x="T6" y="T7"/>
                  </a:cxn>
                </a:cxnLst>
                <a:rect l="0" t="0" r="r" b="b"/>
                <a:pathLst>
                  <a:path w="34" h="32">
                    <a:moveTo>
                      <a:pt x="17" y="32"/>
                    </a:moveTo>
                    <a:lnTo>
                      <a:pt x="0" y="0"/>
                    </a:lnTo>
                    <a:lnTo>
                      <a:pt x="34" y="11"/>
                    </a:lnTo>
                    <a:lnTo>
                      <a:pt x="17"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1" name="Line 2983"/>
              <p:cNvSpPr>
                <a:spLocks noChangeAspect="1" noChangeShapeType="1"/>
              </p:cNvSpPr>
              <p:nvPr/>
            </p:nvSpPr>
            <p:spPr bwMode="auto">
              <a:xfrm flipH="1" flipV="1">
                <a:off x="3867" y="1833"/>
                <a:ext cx="46" cy="2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2" name="Freeform 2984"/>
              <p:cNvSpPr>
                <a:spLocks noChangeAspect="1"/>
              </p:cNvSpPr>
              <p:nvPr/>
            </p:nvSpPr>
            <p:spPr bwMode="auto">
              <a:xfrm>
                <a:off x="3867" y="1833"/>
                <a:ext cx="34" cy="32"/>
              </a:xfrm>
              <a:custGeom>
                <a:avLst/>
                <a:gdLst>
                  <a:gd name="T0" fmla="*/ 23 w 34"/>
                  <a:gd name="T1" fmla="*/ 32 h 32"/>
                  <a:gd name="T2" fmla="*/ 0 w 34"/>
                  <a:gd name="T3" fmla="*/ 0 h 32"/>
                  <a:gd name="T4" fmla="*/ 34 w 34"/>
                  <a:gd name="T5" fmla="*/ 10 h 32"/>
                  <a:gd name="T6" fmla="*/ 23 w 34"/>
                  <a:gd name="T7" fmla="*/ 32 h 32"/>
                </a:gdLst>
                <a:ahLst/>
                <a:cxnLst>
                  <a:cxn ang="0">
                    <a:pos x="T0" y="T1"/>
                  </a:cxn>
                  <a:cxn ang="0">
                    <a:pos x="T2" y="T3"/>
                  </a:cxn>
                  <a:cxn ang="0">
                    <a:pos x="T4" y="T5"/>
                  </a:cxn>
                  <a:cxn ang="0">
                    <a:pos x="T6" y="T7"/>
                  </a:cxn>
                </a:cxnLst>
                <a:rect l="0" t="0" r="r" b="b"/>
                <a:pathLst>
                  <a:path w="34" h="32">
                    <a:moveTo>
                      <a:pt x="23" y="32"/>
                    </a:moveTo>
                    <a:lnTo>
                      <a:pt x="0" y="0"/>
                    </a:lnTo>
                    <a:lnTo>
                      <a:pt x="34" y="10"/>
                    </a:lnTo>
                    <a:lnTo>
                      <a:pt x="23" y="3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3" name="Freeform 2985"/>
              <p:cNvSpPr>
                <a:spLocks noChangeAspect="1"/>
              </p:cNvSpPr>
              <p:nvPr/>
            </p:nvSpPr>
            <p:spPr bwMode="auto">
              <a:xfrm>
                <a:off x="3867" y="1833"/>
                <a:ext cx="34" cy="32"/>
              </a:xfrm>
              <a:custGeom>
                <a:avLst/>
                <a:gdLst>
                  <a:gd name="T0" fmla="*/ 23 w 34"/>
                  <a:gd name="T1" fmla="*/ 32 h 32"/>
                  <a:gd name="T2" fmla="*/ 0 w 34"/>
                  <a:gd name="T3" fmla="*/ 0 h 32"/>
                  <a:gd name="T4" fmla="*/ 34 w 34"/>
                  <a:gd name="T5" fmla="*/ 10 h 32"/>
                  <a:gd name="T6" fmla="*/ 23 w 34"/>
                  <a:gd name="T7" fmla="*/ 32 h 32"/>
                </a:gdLst>
                <a:ahLst/>
                <a:cxnLst>
                  <a:cxn ang="0">
                    <a:pos x="T0" y="T1"/>
                  </a:cxn>
                  <a:cxn ang="0">
                    <a:pos x="T2" y="T3"/>
                  </a:cxn>
                  <a:cxn ang="0">
                    <a:pos x="T4" y="T5"/>
                  </a:cxn>
                  <a:cxn ang="0">
                    <a:pos x="T6" y="T7"/>
                  </a:cxn>
                </a:cxnLst>
                <a:rect l="0" t="0" r="r" b="b"/>
                <a:pathLst>
                  <a:path w="34" h="32">
                    <a:moveTo>
                      <a:pt x="23" y="32"/>
                    </a:moveTo>
                    <a:lnTo>
                      <a:pt x="0" y="0"/>
                    </a:lnTo>
                    <a:lnTo>
                      <a:pt x="34" y="10"/>
                    </a:lnTo>
                    <a:lnTo>
                      <a:pt x="23" y="3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4" name="Line 2986"/>
              <p:cNvSpPr>
                <a:spLocks noChangeAspect="1" noChangeShapeType="1"/>
              </p:cNvSpPr>
              <p:nvPr/>
            </p:nvSpPr>
            <p:spPr bwMode="auto">
              <a:xfrm flipH="1" flipV="1">
                <a:off x="3867" y="1742"/>
                <a:ext cx="46"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5" name="Freeform 2987"/>
              <p:cNvSpPr>
                <a:spLocks noChangeAspect="1"/>
              </p:cNvSpPr>
              <p:nvPr/>
            </p:nvSpPr>
            <p:spPr bwMode="auto">
              <a:xfrm>
                <a:off x="3867" y="1742"/>
                <a:ext cx="34" cy="22"/>
              </a:xfrm>
              <a:custGeom>
                <a:avLst/>
                <a:gdLst>
                  <a:gd name="T0" fmla="*/ 23 w 34"/>
                  <a:gd name="T1" fmla="*/ 22 h 22"/>
                  <a:gd name="T2" fmla="*/ 0 w 34"/>
                  <a:gd name="T3" fmla="*/ 0 h 22"/>
                  <a:gd name="T4" fmla="*/ 34 w 34"/>
                  <a:gd name="T5" fmla="*/ 0 h 22"/>
                  <a:gd name="T6" fmla="*/ 23 w 34"/>
                  <a:gd name="T7" fmla="*/ 22 h 22"/>
                </a:gdLst>
                <a:ahLst/>
                <a:cxnLst>
                  <a:cxn ang="0">
                    <a:pos x="T0" y="T1"/>
                  </a:cxn>
                  <a:cxn ang="0">
                    <a:pos x="T2" y="T3"/>
                  </a:cxn>
                  <a:cxn ang="0">
                    <a:pos x="T4" y="T5"/>
                  </a:cxn>
                  <a:cxn ang="0">
                    <a:pos x="T6" y="T7"/>
                  </a:cxn>
                </a:cxnLst>
                <a:rect l="0" t="0" r="r" b="b"/>
                <a:pathLst>
                  <a:path w="34" h="22">
                    <a:moveTo>
                      <a:pt x="23" y="22"/>
                    </a:moveTo>
                    <a:lnTo>
                      <a:pt x="0" y="0"/>
                    </a:lnTo>
                    <a:lnTo>
                      <a:pt x="34" y="0"/>
                    </a:lnTo>
                    <a:lnTo>
                      <a:pt x="23"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6" name="Freeform 2988"/>
              <p:cNvSpPr>
                <a:spLocks noChangeAspect="1"/>
              </p:cNvSpPr>
              <p:nvPr/>
            </p:nvSpPr>
            <p:spPr bwMode="auto">
              <a:xfrm>
                <a:off x="3867" y="1742"/>
                <a:ext cx="34" cy="22"/>
              </a:xfrm>
              <a:custGeom>
                <a:avLst/>
                <a:gdLst>
                  <a:gd name="T0" fmla="*/ 23 w 34"/>
                  <a:gd name="T1" fmla="*/ 22 h 22"/>
                  <a:gd name="T2" fmla="*/ 0 w 34"/>
                  <a:gd name="T3" fmla="*/ 0 h 22"/>
                  <a:gd name="T4" fmla="*/ 34 w 34"/>
                  <a:gd name="T5" fmla="*/ 0 h 22"/>
                  <a:gd name="T6" fmla="*/ 23 w 34"/>
                  <a:gd name="T7" fmla="*/ 22 h 22"/>
                </a:gdLst>
                <a:ahLst/>
                <a:cxnLst>
                  <a:cxn ang="0">
                    <a:pos x="T0" y="T1"/>
                  </a:cxn>
                  <a:cxn ang="0">
                    <a:pos x="T2" y="T3"/>
                  </a:cxn>
                  <a:cxn ang="0">
                    <a:pos x="T4" y="T5"/>
                  </a:cxn>
                  <a:cxn ang="0">
                    <a:pos x="T6" y="T7"/>
                  </a:cxn>
                </a:cxnLst>
                <a:rect l="0" t="0" r="r" b="b"/>
                <a:pathLst>
                  <a:path w="34" h="22">
                    <a:moveTo>
                      <a:pt x="23" y="22"/>
                    </a:moveTo>
                    <a:lnTo>
                      <a:pt x="0" y="0"/>
                    </a:lnTo>
                    <a:lnTo>
                      <a:pt x="34" y="0"/>
                    </a:lnTo>
                    <a:lnTo>
                      <a:pt x="23"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57" name="Line 2989"/>
              <p:cNvSpPr>
                <a:spLocks noChangeAspect="1" noChangeShapeType="1"/>
              </p:cNvSpPr>
              <p:nvPr/>
            </p:nvSpPr>
            <p:spPr bwMode="auto">
              <a:xfrm flipH="1" flipV="1">
                <a:off x="3862" y="1647"/>
                <a:ext cx="51"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8" name="Freeform 2990"/>
              <p:cNvSpPr>
                <a:spLocks noChangeAspect="1"/>
              </p:cNvSpPr>
              <p:nvPr/>
            </p:nvSpPr>
            <p:spPr bwMode="auto">
              <a:xfrm>
                <a:off x="3862" y="1641"/>
                <a:ext cx="34" cy="27"/>
              </a:xfrm>
              <a:custGeom>
                <a:avLst/>
                <a:gdLst>
                  <a:gd name="T0" fmla="*/ 28 w 34"/>
                  <a:gd name="T1" fmla="*/ 27 h 27"/>
                  <a:gd name="T2" fmla="*/ 0 w 34"/>
                  <a:gd name="T3" fmla="*/ 6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6"/>
                    </a:lnTo>
                    <a:lnTo>
                      <a:pt x="34" y="0"/>
                    </a:lnTo>
                    <a:lnTo>
                      <a:pt x="28"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9" name="Freeform 2991"/>
              <p:cNvSpPr>
                <a:spLocks noChangeAspect="1"/>
              </p:cNvSpPr>
              <p:nvPr/>
            </p:nvSpPr>
            <p:spPr bwMode="auto">
              <a:xfrm>
                <a:off x="3862" y="1641"/>
                <a:ext cx="34" cy="27"/>
              </a:xfrm>
              <a:custGeom>
                <a:avLst/>
                <a:gdLst>
                  <a:gd name="T0" fmla="*/ 28 w 34"/>
                  <a:gd name="T1" fmla="*/ 27 h 27"/>
                  <a:gd name="T2" fmla="*/ 0 w 34"/>
                  <a:gd name="T3" fmla="*/ 6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6"/>
                    </a:lnTo>
                    <a:lnTo>
                      <a:pt x="34" y="0"/>
                    </a:lnTo>
                    <a:lnTo>
                      <a:pt x="28"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60" name="Line 2992"/>
              <p:cNvSpPr>
                <a:spLocks noChangeAspect="1" noChangeShapeType="1"/>
              </p:cNvSpPr>
              <p:nvPr/>
            </p:nvSpPr>
            <p:spPr bwMode="auto">
              <a:xfrm flipH="1">
                <a:off x="3862"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1" name="Freeform 2993"/>
              <p:cNvSpPr>
                <a:spLocks noChangeAspect="1"/>
              </p:cNvSpPr>
              <p:nvPr/>
            </p:nvSpPr>
            <p:spPr bwMode="auto">
              <a:xfrm>
                <a:off x="3862"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62" name="Freeform 2994"/>
              <p:cNvSpPr>
                <a:spLocks noChangeAspect="1"/>
              </p:cNvSpPr>
              <p:nvPr/>
            </p:nvSpPr>
            <p:spPr bwMode="auto">
              <a:xfrm>
                <a:off x="3862"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63" name="Line 2995"/>
              <p:cNvSpPr>
                <a:spLocks noChangeAspect="1" noChangeShapeType="1"/>
              </p:cNvSpPr>
              <p:nvPr/>
            </p:nvSpPr>
            <p:spPr bwMode="auto">
              <a:xfrm flipH="1">
                <a:off x="3862" y="1455"/>
                <a:ext cx="51"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4" name="Freeform 2996"/>
              <p:cNvSpPr>
                <a:spLocks noChangeAspect="1"/>
              </p:cNvSpPr>
              <p:nvPr/>
            </p:nvSpPr>
            <p:spPr bwMode="auto">
              <a:xfrm>
                <a:off x="3862" y="1445"/>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65" name="Freeform 2997"/>
              <p:cNvSpPr>
                <a:spLocks noChangeAspect="1"/>
              </p:cNvSpPr>
              <p:nvPr/>
            </p:nvSpPr>
            <p:spPr bwMode="auto">
              <a:xfrm>
                <a:off x="3862" y="1445"/>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66" name="Line 2998"/>
              <p:cNvSpPr>
                <a:spLocks noChangeAspect="1" noChangeShapeType="1"/>
              </p:cNvSpPr>
              <p:nvPr/>
            </p:nvSpPr>
            <p:spPr bwMode="auto">
              <a:xfrm flipH="1">
                <a:off x="3867" y="1354"/>
                <a:ext cx="46" cy="1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7" name="Freeform 2999"/>
              <p:cNvSpPr>
                <a:spLocks noChangeAspect="1"/>
              </p:cNvSpPr>
              <p:nvPr/>
            </p:nvSpPr>
            <p:spPr bwMode="auto">
              <a:xfrm>
                <a:off x="3867" y="1349"/>
                <a:ext cx="34" cy="21"/>
              </a:xfrm>
              <a:custGeom>
                <a:avLst/>
                <a:gdLst>
                  <a:gd name="T0" fmla="*/ 34 w 34"/>
                  <a:gd name="T1" fmla="*/ 21 h 21"/>
                  <a:gd name="T2" fmla="*/ 0 w 34"/>
                  <a:gd name="T3" fmla="*/ 21 h 21"/>
                  <a:gd name="T4" fmla="*/ 23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68" name="Freeform 3000"/>
              <p:cNvSpPr>
                <a:spLocks noChangeAspect="1"/>
              </p:cNvSpPr>
              <p:nvPr/>
            </p:nvSpPr>
            <p:spPr bwMode="auto">
              <a:xfrm>
                <a:off x="3867" y="1349"/>
                <a:ext cx="34" cy="21"/>
              </a:xfrm>
              <a:custGeom>
                <a:avLst/>
                <a:gdLst>
                  <a:gd name="T0" fmla="*/ 34 w 34"/>
                  <a:gd name="T1" fmla="*/ 21 h 21"/>
                  <a:gd name="T2" fmla="*/ 0 w 34"/>
                  <a:gd name="T3" fmla="*/ 21 h 21"/>
                  <a:gd name="T4" fmla="*/ 23 w 34"/>
                  <a:gd name="T5" fmla="*/ 0 h 21"/>
                  <a:gd name="T6" fmla="*/ 34 w 34"/>
                  <a:gd name="T7" fmla="*/ 21 h 21"/>
                </a:gdLst>
                <a:ahLst/>
                <a:cxnLst>
                  <a:cxn ang="0">
                    <a:pos x="T0" y="T1"/>
                  </a:cxn>
                  <a:cxn ang="0">
                    <a:pos x="T2" y="T3"/>
                  </a:cxn>
                  <a:cxn ang="0">
                    <a:pos x="T4" y="T5"/>
                  </a:cxn>
                  <a:cxn ang="0">
                    <a:pos x="T6" y="T7"/>
                  </a:cxn>
                </a:cxnLst>
                <a:rect l="0" t="0" r="r" b="b"/>
                <a:pathLst>
                  <a:path w="34" h="21">
                    <a:moveTo>
                      <a:pt x="34" y="21"/>
                    </a:moveTo>
                    <a:lnTo>
                      <a:pt x="0" y="21"/>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69" name="Line 3001"/>
              <p:cNvSpPr>
                <a:spLocks noChangeAspect="1" noChangeShapeType="1"/>
              </p:cNvSpPr>
              <p:nvPr/>
            </p:nvSpPr>
            <p:spPr bwMode="auto">
              <a:xfrm flipH="1">
                <a:off x="3867" y="1253"/>
                <a:ext cx="46" cy="2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0" name="Freeform 3002"/>
              <p:cNvSpPr>
                <a:spLocks noChangeAspect="1"/>
              </p:cNvSpPr>
              <p:nvPr/>
            </p:nvSpPr>
            <p:spPr bwMode="auto">
              <a:xfrm>
                <a:off x="3867" y="1248"/>
                <a:ext cx="34" cy="32"/>
              </a:xfrm>
              <a:custGeom>
                <a:avLst/>
                <a:gdLst>
                  <a:gd name="T0" fmla="*/ 34 w 34"/>
                  <a:gd name="T1" fmla="*/ 21 h 32"/>
                  <a:gd name="T2" fmla="*/ 0 w 34"/>
                  <a:gd name="T3" fmla="*/ 32 h 32"/>
                  <a:gd name="T4" fmla="*/ 23 w 34"/>
                  <a:gd name="T5" fmla="*/ 0 h 32"/>
                  <a:gd name="T6" fmla="*/ 34 w 34"/>
                  <a:gd name="T7" fmla="*/ 21 h 32"/>
                </a:gdLst>
                <a:ahLst/>
                <a:cxnLst>
                  <a:cxn ang="0">
                    <a:pos x="T0" y="T1"/>
                  </a:cxn>
                  <a:cxn ang="0">
                    <a:pos x="T2" y="T3"/>
                  </a:cxn>
                  <a:cxn ang="0">
                    <a:pos x="T4" y="T5"/>
                  </a:cxn>
                  <a:cxn ang="0">
                    <a:pos x="T6" y="T7"/>
                  </a:cxn>
                </a:cxnLst>
                <a:rect l="0" t="0" r="r" b="b"/>
                <a:pathLst>
                  <a:path w="34" h="32">
                    <a:moveTo>
                      <a:pt x="34" y="21"/>
                    </a:moveTo>
                    <a:lnTo>
                      <a:pt x="0" y="32"/>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1" name="Freeform 3003"/>
              <p:cNvSpPr>
                <a:spLocks noChangeAspect="1"/>
              </p:cNvSpPr>
              <p:nvPr/>
            </p:nvSpPr>
            <p:spPr bwMode="auto">
              <a:xfrm>
                <a:off x="3867" y="1248"/>
                <a:ext cx="34" cy="32"/>
              </a:xfrm>
              <a:custGeom>
                <a:avLst/>
                <a:gdLst>
                  <a:gd name="T0" fmla="*/ 34 w 34"/>
                  <a:gd name="T1" fmla="*/ 21 h 32"/>
                  <a:gd name="T2" fmla="*/ 0 w 34"/>
                  <a:gd name="T3" fmla="*/ 32 h 32"/>
                  <a:gd name="T4" fmla="*/ 23 w 34"/>
                  <a:gd name="T5" fmla="*/ 0 h 32"/>
                  <a:gd name="T6" fmla="*/ 34 w 34"/>
                  <a:gd name="T7" fmla="*/ 21 h 32"/>
                </a:gdLst>
                <a:ahLst/>
                <a:cxnLst>
                  <a:cxn ang="0">
                    <a:pos x="T0" y="T1"/>
                  </a:cxn>
                  <a:cxn ang="0">
                    <a:pos x="T2" y="T3"/>
                  </a:cxn>
                  <a:cxn ang="0">
                    <a:pos x="T4" y="T5"/>
                  </a:cxn>
                  <a:cxn ang="0">
                    <a:pos x="T6" y="T7"/>
                  </a:cxn>
                </a:cxnLst>
                <a:rect l="0" t="0" r="r" b="b"/>
                <a:pathLst>
                  <a:path w="34" h="32">
                    <a:moveTo>
                      <a:pt x="34" y="21"/>
                    </a:moveTo>
                    <a:lnTo>
                      <a:pt x="0" y="32"/>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72" name="Line 3004"/>
              <p:cNvSpPr>
                <a:spLocks noChangeAspect="1" noChangeShapeType="1"/>
              </p:cNvSpPr>
              <p:nvPr/>
            </p:nvSpPr>
            <p:spPr bwMode="auto">
              <a:xfrm flipH="1">
                <a:off x="3862" y="1147"/>
                <a:ext cx="51" cy="4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3" name="Freeform 3005"/>
              <p:cNvSpPr>
                <a:spLocks noChangeAspect="1"/>
              </p:cNvSpPr>
              <p:nvPr/>
            </p:nvSpPr>
            <p:spPr bwMode="auto">
              <a:xfrm>
                <a:off x="3862" y="1157"/>
                <a:ext cx="34" cy="32"/>
              </a:xfrm>
              <a:custGeom>
                <a:avLst/>
                <a:gdLst>
                  <a:gd name="T0" fmla="*/ 34 w 34"/>
                  <a:gd name="T1" fmla="*/ 22 h 32"/>
                  <a:gd name="T2" fmla="*/ 0 w 34"/>
                  <a:gd name="T3" fmla="*/ 32 h 32"/>
                  <a:gd name="T4" fmla="*/ 17 w 34"/>
                  <a:gd name="T5" fmla="*/ 0 h 32"/>
                  <a:gd name="T6" fmla="*/ 34 w 34"/>
                  <a:gd name="T7" fmla="*/ 22 h 32"/>
                </a:gdLst>
                <a:ahLst/>
                <a:cxnLst>
                  <a:cxn ang="0">
                    <a:pos x="T0" y="T1"/>
                  </a:cxn>
                  <a:cxn ang="0">
                    <a:pos x="T2" y="T3"/>
                  </a:cxn>
                  <a:cxn ang="0">
                    <a:pos x="T4" y="T5"/>
                  </a:cxn>
                  <a:cxn ang="0">
                    <a:pos x="T6" y="T7"/>
                  </a:cxn>
                </a:cxnLst>
                <a:rect l="0" t="0" r="r" b="b"/>
                <a:pathLst>
                  <a:path w="34" h="32">
                    <a:moveTo>
                      <a:pt x="34" y="22"/>
                    </a:moveTo>
                    <a:lnTo>
                      <a:pt x="0" y="32"/>
                    </a:lnTo>
                    <a:lnTo>
                      <a:pt x="17" y="0"/>
                    </a:lnTo>
                    <a:lnTo>
                      <a:pt x="34"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4" name="Freeform 3006"/>
              <p:cNvSpPr>
                <a:spLocks noChangeAspect="1"/>
              </p:cNvSpPr>
              <p:nvPr/>
            </p:nvSpPr>
            <p:spPr bwMode="auto">
              <a:xfrm>
                <a:off x="3862" y="1157"/>
                <a:ext cx="34" cy="32"/>
              </a:xfrm>
              <a:custGeom>
                <a:avLst/>
                <a:gdLst>
                  <a:gd name="T0" fmla="*/ 34 w 34"/>
                  <a:gd name="T1" fmla="*/ 22 h 32"/>
                  <a:gd name="T2" fmla="*/ 0 w 34"/>
                  <a:gd name="T3" fmla="*/ 32 h 32"/>
                  <a:gd name="T4" fmla="*/ 17 w 34"/>
                  <a:gd name="T5" fmla="*/ 0 h 32"/>
                  <a:gd name="T6" fmla="*/ 34 w 34"/>
                  <a:gd name="T7" fmla="*/ 22 h 32"/>
                </a:gdLst>
                <a:ahLst/>
                <a:cxnLst>
                  <a:cxn ang="0">
                    <a:pos x="T0" y="T1"/>
                  </a:cxn>
                  <a:cxn ang="0">
                    <a:pos x="T2" y="T3"/>
                  </a:cxn>
                  <a:cxn ang="0">
                    <a:pos x="T4" y="T5"/>
                  </a:cxn>
                  <a:cxn ang="0">
                    <a:pos x="T6" y="T7"/>
                  </a:cxn>
                </a:cxnLst>
                <a:rect l="0" t="0" r="r" b="b"/>
                <a:pathLst>
                  <a:path w="34" h="32">
                    <a:moveTo>
                      <a:pt x="34" y="22"/>
                    </a:moveTo>
                    <a:lnTo>
                      <a:pt x="0" y="32"/>
                    </a:lnTo>
                    <a:lnTo>
                      <a:pt x="17" y="0"/>
                    </a:lnTo>
                    <a:lnTo>
                      <a:pt x="34"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75" name="Line 3007"/>
              <p:cNvSpPr>
                <a:spLocks noChangeAspect="1" noChangeShapeType="1"/>
              </p:cNvSpPr>
              <p:nvPr/>
            </p:nvSpPr>
            <p:spPr bwMode="auto">
              <a:xfrm flipH="1" flipV="1">
                <a:off x="3935" y="1822"/>
                <a:ext cx="74" cy="3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6" name="Freeform 3008"/>
              <p:cNvSpPr>
                <a:spLocks noChangeAspect="1"/>
              </p:cNvSpPr>
              <p:nvPr/>
            </p:nvSpPr>
            <p:spPr bwMode="auto">
              <a:xfrm>
                <a:off x="3935" y="1822"/>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7" name="Freeform 3009"/>
              <p:cNvSpPr>
                <a:spLocks noChangeAspect="1"/>
              </p:cNvSpPr>
              <p:nvPr/>
            </p:nvSpPr>
            <p:spPr bwMode="auto">
              <a:xfrm>
                <a:off x="3935" y="1822"/>
                <a:ext cx="34" cy="27"/>
              </a:xfrm>
              <a:custGeom>
                <a:avLst/>
                <a:gdLst>
                  <a:gd name="T0" fmla="*/ 23 w 34"/>
                  <a:gd name="T1" fmla="*/ 27 h 27"/>
                  <a:gd name="T2" fmla="*/ 0 w 34"/>
                  <a:gd name="T3" fmla="*/ 0 h 27"/>
                  <a:gd name="T4" fmla="*/ 34 w 34"/>
                  <a:gd name="T5" fmla="*/ 5 h 27"/>
                  <a:gd name="T6" fmla="*/ 23 w 34"/>
                  <a:gd name="T7" fmla="*/ 27 h 27"/>
                </a:gdLst>
                <a:ahLst/>
                <a:cxnLst>
                  <a:cxn ang="0">
                    <a:pos x="T0" y="T1"/>
                  </a:cxn>
                  <a:cxn ang="0">
                    <a:pos x="T2" y="T3"/>
                  </a:cxn>
                  <a:cxn ang="0">
                    <a:pos x="T4" y="T5"/>
                  </a:cxn>
                  <a:cxn ang="0">
                    <a:pos x="T6" y="T7"/>
                  </a:cxn>
                </a:cxnLst>
                <a:rect l="0" t="0" r="r" b="b"/>
                <a:pathLst>
                  <a:path w="34" h="27">
                    <a:moveTo>
                      <a:pt x="23" y="27"/>
                    </a:moveTo>
                    <a:lnTo>
                      <a:pt x="0" y="0"/>
                    </a:lnTo>
                    <a:lnTo>
                      <a:pt x="34" y="5"/>
                    </a:lnTo>
                    <a:lnTo>
                      <a:pt x="23"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78" name="Line 3010"/>
              <p:cNvSpPr>
                <a:spLocks noChangeAspect="1" noChangeShapeType="1"/>
              </p:cNvSpPr>
              <p:nvPr/>
            </p:nvSpPr>
            <p:spPr bwMode="auto">
              <a:xfrm flipH="1" flipV="1">
                <a:off x="3952" y="1737"/>
                <a:ext cx="57"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9" name="Freeform 3011"/>
              <p:cNvSpPr>
                <a:spLocks noChangeAspect="1"/>
              </p:cNvSpPr>
              <p:nvPr/>
            </p:nvSpPr>
            <p:spPr bwMode="auto">
              <a:xfrm>
                <a:off x="3952" y="1737"/>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0" name="Freeform 3012"/>
              <p:cNvSpPr>
                <a:spLocks noChangeAspect="1"/>
              </p:cNvSpPr>
              <p:nvPr/>
            </p:nvSpPr>
            <p:spPr bwMode="auto">
              <a:xfrm>
                <a:off x="3952" y="1737"/>
                <a:ext cx="34" cy="21"/>
              </a:xfrm>
              <a:custGeom>
                <a:avLst/>
                <a:gdLst>
                  <a:gd name="T0" fmla="*/ 23 w 34"/>
                  <a:gd name="T1" fmla="*/ 21 h 21"/>
                  <a:gd name="T2" fmla="*/ 0 w 34"/>
                  <a:gd name="T3" fmla="*/ 0 h 21"/>
                  <a:gd name="T4" fmla="*/ 34 w 34"/>
                  <a:gd name="T5" fmla="*/ 0 h 21"/>
                  <a:gd name="T6" fmla="*/ 23 w 34"/>
                  <a:gd name="T7" fmla="*/ 21 h 21"/>
                </a:gdLst>
                <a:ahLst/>
                <a:cxnLst>
                  <a:cxn ang="0">
                    <a:pos x="T0" y="T1"/>
                  </a:cxn>
                  <a:cxn ang="0">
                    <a:pos x="T2" y="T3"/>
                  </a:cxn>
                  <a:cxn ang="0">
                    <a:pos x="T4" y="T5"/>
                  </a:cxn>
                  <a:cxn ang="0">
                    <a:pos x="T6" y="T7"/>
                  </a:cxn>
                </a:cxnLst>
                <a:rect l="0" t="0" r="r" b="b"/>
                <a:pathLst>
                  <a:path w="34" h="21">
                    <a:moveTo>
                      <a:pt x="23" y="21"/>
                    </a:moveTo>
                    <a:lnTo>
                      <a:pt x="0" y="0"/>
                    </a:lnTo>
                    <a:lnTo>
                      <a:pt x="34" y="0"/>
                    </a:lnTo>
                    <a:lnTo>
                      <a:pt x="23"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81" name="Line 3013"/>
              <p:cNvSpPr>
                <a:spLocks noChangeAspect="1" noChangeShapeType="1"/>
              </p:cNvSpPr>
              <p:nvPr/>
            </p:nvSpPr>
            <p:spPr bwMode="auto">
              <a:xfrm flipH="1" flipV="1">
                <a:off x="3958" y="1647"/>
                <a:ext cx="51" cy="1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2" name="Freeform 3014"/>
              <p:cNvSpPr>
                <a:spLocks noChangeAspect="1"/>
              </p:cNvSpPr>
              <p:nvPr/>
            </p:nvSpPr>
            <p:spPr bwMode="auto">
              <a:xfrm>
                <a:off x="3958" y="1641"/>
                <a:ext cx="34" cy="27"/>
              </a:xfrm>
              <a:custGeom>
                <a:avLst/>
                <a:gdLst>
                  <a:gd name="T0" fmla="*/ 28 w 34"/>
                  <a:gd name="T1" fmla="*/ 27 h 27"/>
                  <a:gd name="T2" fmla="*/ 0 w 34"/>
                  <a:gd name="T3" fmla="*/ 6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6"/>
                    </a:lnTo>
                    <a:lnTo>
                      <a:pt x="34" y="0"/>
                    </a:lnTo>
                    <a:lnTo>
                      <a:pt x="28" y="2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3" name="Freeform 3015"/>
              <p:cNvSpPr>
                <a:spLocks noChangeAspect="1"/>
              </p:cNvSpPr>
              <p:nvPr/>
            </p:nvSpPr>
            <p:spPr bwMode="auto">
              <a:xfrm>
                <a:off x="3958" y="1641"/>
                <a:ext cx="34" cy="27"/>
              </a:xfrm>
              <a:custGeom>
                <a:avLst/>
                <a:gdLst>
                  <a:gd name="T0" fmla="*/ 28 w 34"/>
                  <a:gd name="T1" fmla="*/ 27 h 27"/>
                  <a:gd name="T2" fmla="*/ 0 w 34"/>
                  <a:gd name="T3" fmla="*/ 6 h 27"/>
                  <a:gd name="T4" fmla="*/ 34 w 34"/>
                  <a:gd name="T5" fmla="*/ 0 h 27"/>
                  <a:gd name="T6" fmla="*/ 28 w 34"/>
                  <a:gd name="T7" fmla="*/ 27 h 27"/>
                </a:gdLst>
                <a:ahLst/>
                <a:cxnLst>
                  <a:cxn ang="0">
                    <a:pos x="T0" y="T1"/>
                  </a:cxn>
                  <a:cxn ang="0">
                    <a:pos x="T2" y="T3"/>
                  </a:cxn>
                  <a:cxn ang="0">
                    <a:pos x="T4" y="T5"/>
                  </a:cxn>
                  <a:cxn ang="0">
                    <a:pos x="T6" y="T7"/>
                  </a:cxn>
                </a:cxnLst>
                <a:rect l="0" t="0" r="r" b="b"/>
                <a:pathLst>
                  <a:path w="34" h="27">
                    <a:moveTo>
                      <a:pt x="28" y="27"/>
                    </a:moveTo>
                    <a:lnTo>
                      <a:pt x="0" y="6"/>
                    </a:lnTo>
                    <a:lnTo>
                      <a:pt x="34" y="0"/>
                    </a:lnTo>
                    <a:lnTo>
                      <a:pt x="28" y="2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84" name="Line 3016"/>
              <p:cNvSpPr>
                <a:spLocks noChangeAspect="1" noChangeShapeType="1"/>
              </p:cNvSpPr>
              <p:nvPr/>
            </p:nvSpPr>
            <p:spPr bwMode="auto">
              <a:xfrm flipH="1">
                <a:off x="3958" y="1556"/>
                <a:ext cx="51"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5" name="Freeform 3017"/>
              <p:cNvSpPr>
                <a:spLocks noChangeAspect="1"/>
              </p:cNvSpPr>
              <p:nvPr/>
            </p:nvSpPr>
            <p:spPr bwMode="auto">
              <a:xfrm>
                <a:off x="3958"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6" name="Freeform 3018"/>
              <p:cNvSpPr>
                <a:spLocks noChangeAspect="1"/>
              </p:cNvSpPr>
              <p:nvPr/>
            </p:nvSpPr>
            <p:spPr bwMode="auto">
              <a:xfrm>
                <a:off x="3958" y="1546"/>
                <a:ext cx="28" cy="21"/>
              </a:xfrm>
              <a:custGeom>
                <a:avLst/>
                <a:gdLst>
                  <a:gd name="T0" fmla="*/ 28 w 28"/>
                  <a:gd name="T1" fmla="*/ 21 h 21"/>
                  <a:gd name="T2" fmla="*/ 0 w 28"/>
                  <a:gd name="T3" fmla="*/ 10 h 21"/>
                  <a:gd name="T4" fmla="*/ 28 w 28"/>
                  <a:gd name="T5" fmla="*/ 0 h 21"/>
                  <a:gd name="T6" fmla="*/ 28 w 28"/>
                  <a:gd name="T7" fmla="*/ 21 h 21"/>
                </a:gdLst>
                <a:ahLst/>
                <a:cxnLst>
                  <a:cxn ang="0">
                    <a:pos x="T0" y="T1"/>
                  </a:cxn>
                  <a:cxn ang="0">
                    <a:pos x="T2" y="T3"/>
                  </a:cxn>
                  <a:cxn ang="0">
                    <a:pos x="T4" y="T5"/>
                  </a:cxn>
                  <a:cxn ang="0">
                    <a:pos x="T6" y="T7"/>
                  </a:cxn>
                </a:cxnLst>
                <a:rect l="0" t="0" r="r" b="b"/>
                <a:pathLst>
                  <a:path w="28" h="21">
                    <a:moveTo>
                      <a:pt x="28" y="21"/>
                    </a:moveTo>
                    <a:lnTo>
                      <a:pt x="0" y="10"/>
                    </a:lnTo>
                    <a:lnTo>
                      <a:pt x="28" y="0"/>
                    </a:lnTo>
                    <a:lnTo>
                      <a:pt x="28"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87" name="Line 3019"/>
              <p:cNvSpPr>
                <a:spLocks noChangeAspect="1" noChangeShapeType="1"/>
              </p:cNvSpPr>
              <p:nvPr/>
            </p:nvSpPr>
            <p:spPr bwMode="auto">
              <a:xfrm flipH="1">
                <a:off x="3958" y="1455"/>
                <a:ext cx="51"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8" name="Freeform 3020"/>
              <p:cNvSpPr>
                <a:spLocks noChangeAspect="1"/>
              </p:cNvSpPr>
              <p:nvPr/>
            </p:nvSpPr>
            <p:spPr bwMode="auto">
              <a:xfrm>
                <a:off x="3958" y="1445"/>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9" name="Freeform 3021"/>
              <p:cNvSpPr>
                <a:spLocks noChangeAspect="1"/>
              </p:cNvSpPr>
              <p:nvPr/>
            </p:nvSpPr>
            <p:spPr bwMode="auto">
              <a:xfrm>
                <a:off x="3958" y="1445"/>
                <a:ext cx="34" cy="26"/>
              </a:xfrm>
              <a:custGeom>
                <a:avLst/>
                <a:gdLst>
                  <a:gd name="T0" fmla="*/ 34 w 34"/>
                  <a:gd name="T1" fmla="*/ 26 h 26"/>
                  <a:gd name="T2" fmla="*/ 0 w 34"/>
                  <a:gd name="T3" fmla="*/ 21 h 26"/>
                  <a:gd name="T4" fmla="*/ 28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1"/>
                    </a:lnTo>
                    <a:lnTo>
                      <a:pt x="28"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90" name="Line 3022"/>
              <p:cNvSpPr>
                <a:spLocks noChangeAspect="1" noChangeShapeType="1"/>
              </p:cNvSpPr>
              <p:nvPr/>
            </p:nvSpPr>
            <p:spPr bwMode="auto">
              <a:xfrm flipH="1">
                <a:off x="3952" y="1354"/>
                <a:ext cx="57" cy="2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1" name="Freeform 3023"/>
              <p:cNvSpPr>
                <a:spLocks noChangeAspect="1"/>
              </p:cNvSpPr>
              <p:nvPr/>
            </p:nvSpPr>
            <p:spPr bwMode="auto">
              <a:xfrm>
                <a:off x="3952" y="1349"/>
                <a:ext cx="34" cy="26"/>
              </a:xfrm>
              <a:custGeom>
                <a:avLst/>
                <a:gdLst>
                  <a:gd name="T0" fmla="*/ 34 w 34"/>
                  <a:gd name="T1" fmla="*/ 26 h 26"/>
                  <a:gd name="T2" fmla="*/ 0 w 34"/>
                  <a:gd name="T3" fmla="*/ 26 h 26"/>
                  <a:gd name="T4" fmla="*/ 23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6"/>
                    </a:lnTo>
                    <a:lnTo>
                      <a:pt x="23" y="0"/>
                    </a:lnTo>
                    <a:lnTo>
                      <a:pt x="34" y="2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92" name="Freeform 3024"/>
              <p:cNvSpPr>
                <a:spLocks noChangeAspect="1"/>
              </p:cNvSpPr>
              <p:nvPr/>
            </p:nvSpPr>
            <p:spPr bwMode="auto">
              <a:xfrm>
                <a:off x="3952" y="1349"/>
                <a:ext cx="34" cy="26"/>
              </a:xfrm>
              <a:custGeom>
                <a:avLst/>
                <a:gdLst>
                  <a:gd name="T0" fmla="*/ 34 w 34"/>
                  <a:gd name="T1" fmla="*/ 26 h 26"/>
                  <a:gd name="T2" fmla="*/ 0 w 34"/>
                  <a:gd name="T3" fmla="*/ 26 h 26"/>
                  <a:gd name="T4" fmla="*/ 23 w 34"/>
                  <a:gd name="T5" fmla="*/ 0 h 26"/>
                  <a:gd name="T6" fmla="*/ 34 w 34"/>
                  <a:gd name="T7" fmla="*/ 26 h 26"/>
                </a:gdLst>
                <a:ahLst/>
                <a:cxnLst>
                  <a:cxn ang="0">
                    <a:pos x="T0" y="T1"/>
                  </a:cxn>
                  <a:cxn ang="0">
                    <a:pos x="T2" y="T3"/>
                  </a:cxn>
                  <a:cxn ang="0">
                    <a:pos x="T4" y="T5"/>
                  </a:cxn>
                  <a:cxn ang="0">
                    <a:pos x="T6" y="T7"/>
                  </a:cxn>
                </a:cxnLst>
                <a:rect l="0" t="0" r="r" b="b"/>
                <a:pathLst>
                  <a:path w="34" h="26">
                    <a:moveTo>
                      <a:pt x="34" y="26"/>
                    </a:moveTo>
                    <a:lnTo>
                      <a:pt x="0" y="26"/>
                    </a:lnTo>
                    <a:lnTo>
                      <a:pt x="23" y="0"/>
                    </a:lnTo>
                    <a:lnTo>
                      <a:pt x="34" y="2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93" name="Line 3025"/>
              <p:cNvSpPr>
                <a:spLocks noChangeAspect="1" noChangeShapeType="1"/>
              </p:cNvSpPr>
              <p:nvPr/>
            </p:nvSpPr>
            <p:spPr bwMode="auto">
              <a:xfrm flipH="1">
                <a:off x="3935" y="1253"/>
                <a:ext cx="74" cy="3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4" name="Freeform 3026"/>
              <p:cNvSpPr>
                <a:spLocks noChangeAspect="1"/>
              </p:cNvSpPr>
              <p:nvPr/>
            </p:nvSpPr>
            <p:spPr bwMode="auto">
              <a:xfrm>
                <a:off x="3935" y="1264"/>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95" name="Freeform 3027"/>
              <p:cNvSpPr>
                <a:spLocks noChangeAspect="1"/>
              </p:cNvSpPr>
              <p:nvPr/>
            </p:nvSpPr>
            <p:spPr bwMode="auto">
              <a:xfrm>
                <a:off x="3935" y="1264"/>
                <a:ext cx="34" cy="26"/>
              </a:xfrm>
              <a:custGeom>
                <a:avLst/>
                <a:gdLst>
                  <a:gd name="T0" fmla="*/ 34 w 34"/>
                  <a:gd name="T1" fmla="*/ 21 h 26"/>
                  <a:gd name="T2" fmla="*/ 0 w 34"/>
                  <a:gd name="T3" fmla="*/ 26 h 26"/>
                  <a:gd name="T4" fmla="*/ 23 w 34"/>
                  <a:gd name="T5" fmla="*/ 0 h 26"/>
                  <a:gd name="T6" fmla="*/ 34 w 34"/>
                  <a:gd name="T7" fmla="*/ 21 h 26"/>
                </a:gdLst>
                <a:ahLst/>
                <a:cxnLst>
                  <a:cxn ang="0">
                    <a:pos x="T0" y="T1"/>
                  </a:cxn>
                  <a:cxn ang="0">
                    <a:pos x="T2" y="T3"/>
                  </a:cxn>
                  <a:cxn ang="0">
                    <a:pos x="T4" y="T5"/>
                  </a:cxn>
                  <a:cxn ang="0">
                    <a:pos x="T6" y="T7"/>
                  </a:cxn>
                </a:cxnLst>
                <a:rect l="0" t="0" r="r" b="b"/>
                <a:pathLst>
                  <a:path w="34" h="26">
                    <a:moveTo>
                      <a:pt x="34" y="21"/>
                    </a:moveTo>
                    <a:lnTo>
                      <a:pt x="0" y="26"/>
                    </a:lnTo>
                    <a:lnTo>
                      <a:pt x="23" y="0"/>
                    </a:lnTo>
                    <a:lnTo>
                      <a:pt x="34" y="2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96" name="Line 3028"/>
              <p:cNvSpPr>
                <a:spLocks noChangeAspect="1" noChangeShapeType="1"/>
              </p:cNvSpPr>
              <p:nvPr/>
            </p:nvSpPr>
            <p:spPr bwMode="auto">
              <a:xfrm>
                <a:off x="4009"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7" name="Line 3029"/>
              <p:cNvSpPr>
                <a:spLocks noChangeAspect="1" noChangeShapeType="1"/>
              </p:cNvSpPr>
              <p:nvPr/>
            </p:nvSpPr>
            <p:spPr bwMode="auto">
              <a:xfrm>
                <a:off x="4009"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8" name="Line 3030"/>
              <p:cNvSpPr>
                <a:spLocks noChangeAspect="1" noChangeShapeType="1"/>
              </p:cNvSpPr>
              <p:nvPr/>
            </p:nvSpPr>
            <p:spPr bwMode="auto">
              <a:xfrm>
                <a:off x="4111" y="1859"/>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9" name="Line 3031"/>
              <p:cNvSpPr>
                <a:spLocks noChangeAspect="1" noChangeShapeType="1"/>
              </p:cNvSpPr>
              <p:nvPr/>
            </p:nvSpPr>
            <p:spPr bwMode="auto">
              <a:xfrm>
                <a:off x="4111" y="1859"/>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0" name="Line 3032"/>
              <p:cNvSpPr>
                <a:spLocks noChangeAspect="1" noChangeShapeType="1"/>
              </p:cNvSpPr>
              <p:nvPr/>
            </p:nvSpPr>
            <p:spPr bwMode="auto">
              <a:xfrm>
                <a:off x="4111" y="175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 name="Line 3033"/>
              <p:cNvSpPr>
                <a:spLocks noChangeAspect="1" noChangeShapeType="1"/>
              </p:cNvSpPr>
              <p:nvPr/>
            </p:nvSpPr>
            <p:spPr bwMode="auto">
              <a:xfrm>
                <a:off x="4111" y="1758"/>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2" name="Line 3034"/>
              <p:cNvSpPr>
                <a:spLocks noChangeAspect="1" noChangeShapeType="1"/>
              </p:cNvSpPr>
              <p:nvPr/>
            </p:nvSpPr>
            <p:spPr bwMode="auto">
              <a:xfrm>
                <a:off x="4111" y="165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3" name="Line 3035"/>
              <p:cNvSpPr>
                <a:spLocks noChangeAspect="1" noChangeShapeType="1"/>
              </p:cNvSpPr>
              <p:nvPr/>
            </p:nvSpPr>
            <p:spPr bwMode="auto">
              <a:xfrm>
                <a:off x="4111" y="165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4" name="Line 3036"/>
              <p:cNvSpPr>
                <a:spLocks noChangeAspect="1" noChangeShapeType="1"/>
              </p:cNvSpPr>
              <p:nvPr/>
            </p:nvSpPr>
            <p:spPr bwMode="auto">
              <a:xfrm>
                <a:off x="4111" y="155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5" name="Line 3037"/>
              <p:cNvSpPr>
                <a:spLocks noChangeAspect="1" noChangeShapeType="1"/>
              </p:cNvSpPr>
              <p:nvPr/>
            </p:nvSpPr>
            <p:spPr bwMode="auto">
              <a:xfrm>
                <a:off x="4111" y="155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6" name="Line 3038"/>
              <p:cNvSpPr>
                <a:spLocks noChangeAspect="1" noChangeShapeType="1"/>
              </p:cNvSpPr>
              <p:nvPr/>
            </p:nvSpPr>
            <p:spPr bwMode="auto">
              <a:xfrm>
                <a:off x="4111" y="145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7" name="Line 3039"/>
              <p:cNvSpPr>
                <a:spLocks noChangeAspect="1" noChangeShapeType="1"/>
              </p:cNvSpPr>
              <p:nvPr/>
            </p:nvSpPr>
            <p:spPr bwMode="auto">
              <a:xfrm>
                <a:off x="4111" y="145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8" name="Line 3040"/>
              <p:cNvSpPr>
                <a:spLocks noChangeAspect="1" noChangeShapeType="1"/>
              </p:cNvSpPr>
              <p:nvPr/>
            </p:nvSpPr>
            <p:spPr bwMode="auto">
              <a:xfrm>
                <a:off x="4111" y="135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9" name="Line 3041"/>
              <p:cNvSpPr>
                <a:spLocks noChangeAspect="1" noChangeShapeType="1"/>
              </p:cNvSpPr>
              <p:nvPr/>
            </p:nvSpPr>
            <p:spPr bwMode="auto">
              <a:xfrm>
                <a:off x="4111" y="135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0" name="Line 3042"/>
              <p:cNvSpPr>
                <a:spLocks noChangeAspect="1" noChangeShapeType="1"/>
              </p:cNvSpPr>
              <p:nvPr/>
            </p:nvSpPr>
            <p:spPr bwMode="auto">
              <a:xfrm>
                <a:off x="4111" y="125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1" name="Line 3043"/>
              <p:cNvSpPr>
                <a:spLocks noChangeAspect="1" noChangeShapeType="1"/>
              </p:cNvSpPr>
              <p:nvPr/>
            </p:nvSpPr>
            <p:spPr bwMode="auto">
              <a:xfrm>
                <a:off x="4111" y="125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2" name="Line 3044"/>
              <p:cNvSpPr>
                <a:spLocks noChangeAspect="1" noChangeShapeType="1"/>
              </p:cNvSpPr>
              <p:nvPr/>
            </p:nvSpPr>
            <p:spPr bwMode="auto">
              <a:xfrm>
                <a:off x="4111"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3" name="Line 3045"/>
              <p:cNvSpPr>
                <a:spLocks noChangeAspect="1" noChangeShapeType="1"/>
              </p:cNvSpPr>
              <p:nvPr/>
            </p:nvSpPr>
            <p:spPr bwMode="auto">
              <a:xfrm>
                <a:off x="4111" y="114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4" name="Line 3046"/>
              <p:cNvSpPr>
                <a:spLocks noChangeAspect="1" noChangeShapeType="1"/>
              </p:cNvSpPr>
              <p:nvPr/>
            </p:nvSpPr>
            <p:spPr bwMode="auto">
              <a:xfrm>
                <a:off x="4111" y="10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5" name="Line 3047"/>
              <p:cNvSpPr>
                <a:spLocks noChangeAspect="1" noChangeShapeType="1"/>
              </p:cNvSpPr>
              <p:nvPr/>
            </p:nvSpPr>
            <p:spPr bwMode="auto">
              <a:xfrm>
                <a:off x="4111" y="10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6" name="Line 3048"/>
              <p:cNvSpPr>
                <a:spLocks noChangeAspect="1" noChangeShapeType="1"/>
              </p:cNvSpPr>
              <p:nvPr/>
            </p:nvSpPr>
            <p:spPr bwMode="auto">
              <a:xfrm>
                <a:off x="4111"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7" name="Line 3049"/>
              <p:cNvSpPr>
                <a:spLocks noChangeAspect="1" noChangeShapeType="1"/>
              </p:cNvSpPr>
              <p:nvPr/>
            </p:nvSpPr>
            <p:spPr bwMode="auto">
              <a:xfrm>
                <a:off x="4111" y="94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8" name="Line 3050"/>
              <p:cNvSpPr>
                <a:spLocks noChangeAspect="1" noChangeShapeType="1"/>
              </p:cNvSpPr>
              <p:nvPr/>
            </p:nvSpPr>
            <p:spPr bwMode="auto">
              <a:xfrm>
                <a:off x="4111" y="84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9" name="Line 3051"/>
              <p:cNvSpPr>
                <a:spLocks noChangeAspect="1" noChangeShapeType="1"/>
              </p:cNvSpPr>
              <p:nvPr/>
            </p:nvSpPr>
            <p:spPr bwMode="auto">
              <a:xfrm>
                <a:off x="4111" y="844"/>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0" name="Freeform 3052"/>
              <p:cNvSpPr>
                <a:spLocks noChangeAspect="1"/>
              </p:cNvSpPr>
              <p:nvPr/>
            </p:nvSpPr>
            <p:spPr bwMode="auto">
              <a:xfrm>
                <a:off x="3176" y="1200"/>
                <a:ext cx="11" cy="340"/>
              </a:xfrm>
              <a:custGeom>
                <a:avLst/>
                <a:gdLst>
                  <a:gd name="T0" fmla="*/ 11 w 11"/>
                  <a:gd name="T1" fmla="*/ 0 h 340"/>
                  <a:gd name="T2" fmla="*/ 11 w 11"/>
                  <a:gd name="T3" fmla="*/ 5 h 340"/>
                  <a:gd name="T4" fmla="*/ 11 w 11"/>
                  <a:gd name="T5" fmla="*/ 16 h 340"/>
                  <a:gd name="T6" fmla="*/ 11 w 11"/>
                  <a:gd name="T7" fmla="*/ 21 h 340"/>
                  <a:gd name="T8" fmla="*/ 11 w 11"/>
                  <a:gd name="T9" fmla="*/ 27 h 340"/>
                  <a:gd name="T10" fmla="*/ 11 w 11"/>
                  <a:gd name="T11" fmla="*/ 37 h 340"/>
                  <a:gd name="T12" fmla="*/ 11 w 11"/>
                  <a:gd name="T13" fmla="*/ 43 h 340"/>
                  <a:gd name="T14" fmla="*/ 11 w 11"/>
                  <a:gd name="T15" fmla="*/ 48 h 340"/>
                  <a:gd name="T16" fmla="*/ 11 w 11"/>
                  <a:gd name="T17" fmla="*/ 58 h 340"/>
                  <a:gd name="T18" fmla="*/ 11 w 11"/>
                  <a:gd name="T19" fmla="*/ 64 h 340"/>
                  <a:gd name="T20" fmla="*/ 11 w 11"/>
                  <a:gd name="T21" fmla="*/ 64 h 340"/>
                  <a:gd name="T22" fmla="*/ 11 w 11"/>
                  <a:gd name="T23" fmla="*/ 74 h 340"/>
                  <a:gd name="T24" fmla="*/ 11 w 11"/>
                  <a:gd name="T25" fmla="*/ 80 h 340"/>
                  <a:gd name="T26" fmla="*/ 5 w 11"/>
                  <a:gd name="T27" fmla="*/ 85 h 340"/>
                  <a:gd name="T28" fmla="*/ 5 w 11"/>
                  <a:gd name="T29" fmla="*/ 96 h 340"/>
                  <a:gd name="T30" fmla="*/ 5 w 11"/>
                  <a:gd name="T31" fmla="*/ 101 h 340"/>
                  <a:gd name="T32" fmla="*/ 5 w 11"/>
                  <a:gd name="T33" fmla="*/ 106 h 340"/>
                  <a:gd name="T34" fmla="*/ 5 w 11"/>
                  <a:gd name="T35" fmla="*/ 117 h 340"/>
                  <a:gd name="T36" fmla="*/ 5 w 11"/>
                  <a:gd name="T37" fmla="*/ 122 h 340"/>
                  <a:gd name="T38" fmla="*/ 5 w 11"/>
                  <a:gd name="T39" fmla="*/ 128 h 340"/>
                  <a:gd name="T40" fmla="*/ 5 w 11"/>
                  <a:gd name="T41" fmla="*/ 138 h 340"/>
                  <a:gd name="T42" fmla="*/ 5 w 11"/>
                  <a:gd name="T43" fmla="*/ 144 h 340"/>
                  <a:gd name="T44" fmla="*/ 5 w 11"/>
                  <a:gd name="T45" fmla="*/ 149 h 340"/>
                  <a:gd name="T46" fmla="*/ 5 w 11"/>
                  <a:gd name="T47" fmla="*/ 159 h 340"/>
                  <a:gd name="T48" fmla="*/ 5 w 11"/>
                  <a:gd name="T49" fmla="*/ 165 h 340"/>
                  <a:gd name="T50" fmla="*/ 5 w 11"/>
                  <a:gd name="T51" fmla="*/ 170 h 340"/>
                  <a:gd name="T52" fmla="*/ 5 w 11"/>
                  <a:gd name="T53" fmla="*/ 181 h 340"/>
                  <a:gd name="T54" fmla="*/ 5 w 11"/>
                  <a:gd name="T55" fmla="*/ 186 h 340"/>
                  <a:gd name="T56" fmla="*/ 5 w 11"/>
                  <a:gd name="T57" fmla="*/ 197 h 340"/>
                  <a:gd name="T58" fmla="*/ 5 w 11"/>
                  <a:gd name="T59" fmla="*/ 202 h 340"/>
                  <a:gd name="T60" fmla="*/ 5 w 11"/>
                  <a:gd name="T61" fmla="*/ 207 h 340"/>
                  <a:gd name="T62" fmla="*/ 5 w 11"/>
                  <a:gd name="T63" fmla="*/ 218 h 340"/>
                  <a:gd name="T64" fmla="*/ 5 w 11"/>
                  <a:gd name="T65" fmla="*/ 223 h 340"/>
                  <a:gd name="T66" fmla="*/ 5 w 11"/>
                  <a:gd name="T67" fmla="*/ 229 h 340"/>
                  <a:gd name="T68" fmla="*/ 5 w 11"/>
                  <a:gd name="T69" fmla="*/ 239 h 340"/>
                  <a:gd name="T70" fmla="*/ 0 w 11"/>
                  <a:gd name="T71" fmla="*/ 245 h 340"/>
                  <a:gd name="T72" fmla="*/ 0 w 11"/>
                  <a:gd name="T73" fmla="*/ 250 h 340"/>
                  <a:gd name="T74" fmla="*/ 0 w 11"/>
                  <a:gd name="T75" fmla="*/ 260 h 340"/>
                  <a:gd name="T76" fmla="*/ 0 w 11"/>
                  <a:gd name="T77" fmla="*/ 266 h 340"/>
                  <a:gd name="T78" fmla="*/ 0 w 11"/>
                  <a:gd name="T79" fmla="*/ 271 h 340"/>
                  <a:gd name="T80" fmla="*/ 0 w 11"/>
                  <a:gd name="T81" fmla="*/ 282 h 340"/>
                  <a:gd name="T82" fmla="*/ 0 w 11"/>
                  <a:gd name="T83" fmla="*/ 282 h 340"/>
                  <a:gd name="T84" fmla="*/ 0 w 11"/>
                  <a:gd name="T85" fmla="*/ 287 h 340"/>
                  <a:gd name="T86" fmla="*/ 0 w 11"/>
                  <a:gd name="T87" fmla="*/ 298 h 340"/>
                  <a:gd name="T88" fmla="*/ 0 w 11"/>
                  <a:gd name="T89" fmla="*/ 303 h 340"/>
                  <a:gd name="T90" fmla="*/ 0 w 11"/>
                  <a:gd name="T91" fmla="*/ 308 h 340"/>
                  <a:gd name="T92" fmla="*/ 0 w 11"/>
                  <a:gd name="T93" fmla="*/ 319 h 340"/>
                  <a:gd name="T94" fmla="*/ 0 w 11"/>
                  <a:gd name="T95" fmla="*/ 324 h 340"/>
                  <a:gd name="T96" fmla="*/ 0 w 11"/>
                  <a:gd name="T97" fmla="*/ 330 h 340"/>
                  <a:gd name="T98" fmla="*/ 0 w 11"/>
                  <a:gd name="T99" fmla="*/ 34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340">
                    <a:moveTo>
                      <a:pt x="11" y="0"/>
                    </a:moveTo>
                    <a:lnTo>
                      <a:pt x="11" y="5"/>
                    </a:lnTo>
                    <a:lnTo>
                      <a:pt x="11" y="16"/>
                    </a:lnTo>
                    <a:lnTo>
                      <a:pt x="11" y="21"/>
                    </a:lnTo>
                    <a:lnTo>
                      <a:pt x="11" y="27"/>
                    </a:lnTo>
                    <a:lnTo>
                      <a:pt x="11" y="37"/>
                    </a:lnTo>
                    <a:lnTo>
                      <a:pt x="11" y="43"/>
                    </a:lnTo>
                    <a:lnTo>
                      <a:pt x="11" y="48"/>
                    </a:lnTo>
                    <a:lnTo>
                      <a:pt x="11" y="58"/>
                    </a:lnTo>
                    <a:lnTo>
                      <a:pt x="11" y="64"/>
                    </a:lnTo>
                    <a:lnTo>
                      <a:pt x="11" y="64"/>
                    </a:lnTo>
                    <a:lnTo>
                      <a:pt x="11" y="74"/>
                    </a:lnTo>
                    <a:lnTo>
                      <a:pt x="11" y="80"/>
                    </a:lnTo>
                    <a:lnTo>
                      <a:pt x="5" y="85"/>
                    </a:lnTo>
                    <a:lnTo>
                      <a:pt x="5" y="96"/>
                    </a:lnTo>
                    <a:lnTo>
                      <a:pt x="5" y="101"/>
                    </a:lnTo>
                    <a:lnTo>
                      <a:pt x="5" y="106"/>
                    </a:lnTo>
                    <a:lnTo>
                      <a:pt x="5" y="117"/>
                    </a:lnTo>
                    <a:lnTo>
                      <a:pt x="5" y="122"/>
                    </a:lnTo>
                    <a:lnTo>
                      <a:pt x="5" y="128"/>
                    </a:lnTo>
                    <a:lnTo>
                      <a:pt x="5" y="138"/>
                    </a:lnTo>
                    <a:lnTo>
                      <a:pt x="5" y="144"/>
                    </a:lnTo>
                    <a:lnTo>
                      <a:pt x="5" y="149"/>
                    </a:lnTo>
                    <a:lnTo>
                      <a:pt x="5" y="159"/>
                    </a:lnTo>
                    <a:lnTo>
                      <a:pt x="5" y="165"/>
                    </a:lnTo>
                    <a:lnTo>
                      <a:pt x="5" y="170"/>
                    </a:lnTo>
                    <a:lnTo>
                      <a:pt x="5" y="181"/>
                    </a:lnTo>
                    <a:lnTo>
                      <a:pt x="5" y="186"/>
                    </a:lnTo>
                    <a:lnTo>
                      <a:pt x="5" y="197"/>
                    </a:lnTo>
                    <a:lnTo>
                      <a:pt x="5" y="202"/>
                    </a:lnTo>
                    <a:lnTo>
                      <a:pt x="5" y="207"/>
                    </a:lnTo>
                    <a:lnTo>
                      <a:pt x="5" y="218"/>
                    </a:lnTo>
                    <a:lnTo>
                      <a:pt x="5" y="223"/>
                    </a:lnTo>
                    <a:lnTo>
                      <a:pt x="5" y="229"/>
                    </a:lnTo>
                    <a:lnTo>
                      <a:pt x="5" y="239"/>
                    </a:lnTo>
                    <a:lnTo>
                      <a:pt x="0" y="245"/>
                    </a:lnTo>
                    <a:lnTo>
                      <a:pt x="0" y="250"/>
                    </a:lnTo>
                    <a:lnTo>
                      <a:pt x="0" y="260"/>
                    </a:lnTo>
                    <a:lnTo>
                      <a:pt x="0" y="266"/>
                    </a:lnTo>
                    <a:lnTo>
                      <a:pt x="0" y="271"/>
                    </a:lnTo>
                    <a:lnTo>
                      <a:pt x="0" y="282"/>
                    </a:lnTo>
                    <a:lnTo>
                      <a:pt x="0" y="282"/>
                    </a:lnTo>
                    <a:lnTo>
                      <a:pt x="0" y="287"/>
                    </a:lnTo>
                    <a:lnTo>
                      <a:pt x="0" y="298"/>
                    </a:lnTo>
                    <a:lnTo>
                      <a:pt x="0" y="303"/>
                    </a:lnTo>
                    <a:lnTo>
                      <a:pt x="0" y="308"/>
                    </a:lnTo>
                    <a:lnTo>
                      <a:pt x="0" y="319"/>
                    </a:lnTo>
                    <a:lnTo>
                      <a:pt x="0" y="324"/>
                    </a:lnTo>
                    <a:lnTo>
                      <a:pt x="0" y="330"/>
                    </a:lnTo>
                    <a:lnTo>
                      <a:pt x="0" y="340"/>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1" name="Freeform 3053"/>
              <p:cNvSpPr>
                <a:spLocks noChangeAspect="1"/>
              </p:cNvSpPr>
              <p:nvPr/>
            </p:nvSpPr>
            <p:spPr bwMode="auto">
              <a:xfrm>
                <a:off x="3176" y="1540"/>
                <a:ext cx="11" cy="346"/>
              </a:xfrm>
              <a:custGeom>
                <a:avLst/>
                <a:gdLst>
                  <a:gd name="T0" fmla="*/ 0 w 11"/>
                  <a:gd name="T1" fmla="*/ 0 h 346"/>
                  <a:gd name="T2" fmla="*/ 0 w 11"/>
                  <a:gd name="T3" fmla="*/ 6 h 346"/>
                  <a:gd name="T4" fmla="*/ 0 w 11"/>
                  <a:gd name="T5" fmla="*/ 11 h 346"/>
                  <a:gd name="T6" fmla="*/ 0 w 11"/>
                  <a:gd name="T7" fmla="*/ 22 h 346"/>
                  <a:gd name="T8" fmla="*/ 0 w 11"/>
                  <a:gd name="T9" fmla="*/ 27 h 346"/>
                  <a:gd name="T10" fmla="*/ 0 w 11"/>
                  <a:gd name="T11" fmla="*/ 32 h 346"/>
                  <a:gd name="T12" fmla="*/ 0 w 11"/>
                  <a:gd name="T13" fmla="*/ 43 h 346"/>
                  <a:gd name="T14" fmla="*/ 0 w 11"/>
                  <a:gd name="T15" fmla="*/ 48 h 346"/>
                  <a:gd name="T16" fmla="*/ 0 w 11"/>
                  <a:gd name="T17" fmla="*/ 53 h 346"/>
                  <a:gd name="T18" fmla="*/ 0 w 11"/>
                  <a:gd name="T19" fmla="*/ 64 h 346"/>
                  <a:gd name="T20" fmla="*/ 0 w 11"/>
                  <a:gd name="T21" fmla="*/ 69 h 346"/>
                  <a:gd name="T22" fmla="*/ 0 w 11"/>
                  <a:gd name="T23" fmla="*/ 80 h 346"/>
                  <a:gd name="T24" fmla="*/ 0 w 11"/>
                  <a:gd name="T25" fmla="*/ 85 h 346"/>
                  <a:gd name="T26" fmla="*/ 0 w 11"/>
                  <a:gd name="T27" fmla="*/ 91 h 346"/>
                  <a:gd name="T28" fmla="*/ 0 w 11"/>
                  <a:gd name="T29" fmla="*/ 91 h 346"/>
                  <a:gd name="T30" fmla="*/ 0 w 11"/>
                  <a:gd name="T31" fmla="*/ 101 h 346"/>
                  <a:gd name="T32" fmla="*/ 0 w 11"/>
                  <a:gd name="T33" fmla="*/ 107 h 346"/>
                  <a:gd name="T34" fmla="*/ 0 w 11"/>
                  <a:gd name="T35" fmla="*/ 112 h 346"/>
                  <a:gd name="T36" fmla="*/ 0 w 11"/>
                  <a:gd name="T37" fmla="*/ 123 h 346"/>
                  <a:gd name="T38" fmla="*/ 0 w 11"/>
                  <a:gd name="T39" fmla="*/ 128 h 346"/>
                  <a:gd name="T40" fmla="*/ 5 w 11"/>
                  <a:gd name="T41" fmla="*/ 133 h 346"/>
                  <a:gd name="T42" fmla="*/ 5 w 11"/>
                  <a:gd name="T43" fmla="*/ 144 h 346"/>
                  <a:gd name="T44" fmla="*/ 5 w 11"/>
                  <a:gd name="T45" fmla="*/ 149 h 346"/>
                  <a:gd name="T46" fmla="*/ 5 w 11"/>
                  <a:gd name="T47" fmla="*/ 154 h 346"/>
                  <a:gd name="T48" fmla="*/ 5 w 11"/>
                  <a:gd name="T49" fmla="*/ 165 h 346"/>
                  <a:gd name="T50" fmla="*/ 5 w 11"/>
                  <a:gd name="T51" fmla="*/ 170 h 346"/>
                  <a:gd name="T52" fmla="*/ 5 w 11"/>
                  <a:gd name="T53" fmla="*/ 176 h 346"/>
                  <a:gd name="T54" fmla="*/ 5 w 11"/>
                  <a:gd name="T55" fmla="*/ 186 h 346"/>
                  <a:gd name="T56" fmla="*/ 5 w 11"/>
                  <a:gd name="T57" fmla="*/ 192 h 346"/>
                  <a:gd name="T58" fmla="*/ 5 w 11"/>
                  <a:gd name="T59" fmla="*/ 202 h 346"/>
                  <a:gd name="T60" fmla="*/ 5 w 11"/>
                  <a:gd name="T61" fmla="*/ 208 h 346"/>
                  <a:gd name="T62" fmla="*/ 5 w 11"/>
                  <a:gd name="T63" fmla="*/ 213 h 346"/>
                  <a:gd name="T64" fmla="*/ 5 w 11"/>
                  <a:gd name="T65" fmla="*/ 224 h 346"/>
                  <a:gd name="T66" fmla="*/ 5 w 11"/>
                  <a:gd name="T67" fmla="*/ 229 h 346"/>
                  <a:gd name="T68" fmla="*/ 5 w 11"/>
                  <a:gd name="T69" fmla="*/ 234 h 346"/>
                  <a:gd name="T70" fmla="*/ 5 w 11"/>
                  <a:gd name="T71" fmla="*/ 245 h 346"/>
                  <a:gd name="T72" fmla="*/ 5 w 11"/>
                  <a:gd name="T73" fmla="*/ 250 h 346"/>
                  <a:gd name="T74" fmla="*/ 5 w 11"/>
                  <a:gd name="T75" fmla="*/ 255 h 346"/>
                  <a:gd name="T76" fmla="*/ 5 w 11"/>
                  <a:gd name="T77" fmla="*/ 266 h 346"/>
                  <a:gd name="T78" fmla="*/ 5 w 11"/>
                  <a:gd name="T79" fmla="*/ 271 h 346"/>
                  <a:gd name="T80" fmla="*/ 5 w 11"/>
                  <a:gd name="T81" fmla="*/ 277 h 346"/>
                  <a:gd name="T82" fmla="*/ 5 w 11"/>
                  <a:gd name="T83" fmla="*/ 287 h 346"/>
                  <a:gd name="T84" fmla="*/ 11 w 11"/>
                  <a:gd name="T85" fmla="*/ 293 h 346"/>
                  <a:gd name="T86" fmla="*/ 11 w 11"/>
                  <a:gd name="T87" fmla="*/ 298 h 346"/>
                  <a:gd name="T88" fmla="*/ 11 w 11"/>
                  <a:gd name="T89" fmla="*/ 309 h 346"/>
                  <a:gd name="T90" fmla="*/ 11 w 11"/>
                  <a:gd name="T91" fmla="*/ 309 h 346"/>
                  <a:gd name="T92" fmla="*/ 11 w 11"/>
                  <a:gd name="T93" fmla="*/ 314 h 346"/>
                  <a:gd name="T94" fmla="*/ 11 w 11"/>
                  <a:gd name="T95" fmla="*/ 325 h 346"/>
                  <a:gd name="T96" fmla="*/ 11 w 11"/>
                  <a:gd name="T97" fmla="*/ 330 h 346"/>
                  <a:gd name="T98" fmla="*/ 11 w 11"/>
                  <a:gd name="T99" fmla="*/ 335 h 346"/>
                  <a:gd name="T100" fmla="*/ 11 w 11"/>
                  <a:gd name="T101" fmla="*/ 34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 h="346">
                    <a:moveTo>
                      <a:pt x="0" y="0"/>
                    </a:moveTo>
                    <a:lnTo>
                      <a:pt x="0" y="6"/>
                    </a:lnTo>
                    <a:lnTo>
                      <a:pt x="0" y="11"/>
                    </a:lnTo>
                    <a:lnTo>
                      <a:pt x="0" y="22"/>
                    </a:lnTo>
                    <a:lnTo>
                      <a:pt x="0" y="27"/>
                    </a:lnTo>
                    <a:lnTo>
                      <a:pt x="0" y="32"/>
                    </a:lnTo>
                    <a:lnTo>
                      <a:pt x="0" y="43"/>
                    </a:lnTo>
                    <a:lnTo>
                      <a:pt x="0" y="48"/>
                    </a:lnTo>
                    <a:lnTo>
                      <a:pt x="0" y="53"/>
                    </a:lnTo>
                    <a:lnTo>
                      <a:pt x="0" y="64"/>
                    </a:lnTo>
                    <a:lnTo>
                      <a:pt x="0" y="69"/>
                    </a:lnTo>
                    <a:lnTo>
                      <a:pt x="0" y="80"/>
                    </a:lnTo>
                    <a:lnTo>
                      <a:pt x="0" y="85"/>
                    </a:lnTo>
                    <a:lnTo>
                      <a:pt x="0" y="91"/>
                    </a:lnTo>
                    <a:lnTo>
                      <a:pt x="0" y="91"/>
                    </a:lnTo>
                    <a:lnTo>
                      <a:pt x="0" y="101"/>
                    </a:lnTo>
                    <a:lnTo>
                      <a:pt x="0" y="107"/>
                    </a:lnTo>
                    <a:lnTo>
                      <a:pt x="0" y="112"/>
                    </a:lnTo>
                    <a:lnTo>
                      <a:pt x="0" y="123"/>
                    </a:lnTo>
                    <a:lnTo>
                      <a:pt x="0" y="128"/>
                    </a:lnTo>
                    <a:lnTo>
                      <a:pt x="5" y="133"/>
                    </a:lnTo>
                    <a:lnTo>
                      <a:pt x="5" y="144"/>
                    </a:lnTo>
                    <a:lnTo>
                      <a:pt x="5" y="149"/>
                    </a:lnTo>
                    <a:lnTo>
                      <a:pt x="5" y="154"/>
                    </a:lnTo>
                    <a:lnTo>
                      <a:pt x="5" y="165"/>
                    </a:lnTo>
                    <a:lnTo>
                      <a:pt x="5" y="170"/>
                    </a:lnTo>
                    <a:lnTo>
                      <a:pt x="5" y="176"/>
                    </a:lnTo>
                    <a:lnTo>
                      <a:pt x="5" y="186"/>
                    </a:lnTo>
                    <a:lnTo>
                      <a:pt x="5" y="192"/>
                    </a:lnTo>
                    <a:lnTo>
                      <a:pt x="5" y="202"/>
                    </a:lnTo>
                    <a:lnTo>
                      <a:pt x="5" y="208"/>
                    </a:lnTo>
                    <a:lnTo>
                      <a:pt x="5" y="213"/>
                    </a:lnTo>
                    <a:lnTo>
                      <a:pt x="5" y="224"/>
                    </a:lnTo>
                    <a:lnTo>
                      <a:pt x="5" y="229"/>
                    </a:lnTo>
                    <a:lnTo>
                      <a:pt x="5" y="234"/>
                    </a:lnTo>
                    <a:lnTo>
                      <a:pt x="5" y="245"/>
                    </a:lnTo>
                    <a:lnTo>
                      <a:pt x="5" y="250"/>
                    </a:lnTo>
                    <a:lnTo>
                      <a:pt x="5" y="255"/>
                    </a:lnTo>
                    <a:lnTo>
                      <a:pt x="5" y="266"/>
                    </a:lnTo>
                    <a:lnTo>
                      <a:pt x="5" y="271"/>
                    </a:lnTo>
                    <a:lnTo>
                      <a:pt x="5" y="277"/>
                    </a:lnTo>
                    <a:lnTo>
                      <a:pt x="5" y="287"/>
                    </a:lnTo>
                    <a:lnTo>
                      <a:pt x="11" y="293"/>
                    </a:lnTo>
                    <a:lnTo>
                      <a:pt x="11" y="298"/>
                    </a:lnTo>
                    <a:lnTo>
                      <a:pt x="11" y="309"/>
                    </a:lnTo>
                    <a:lnTo>
                      <a:pt x="11" y="309"/>
                    </a:lnTo>
                    <a:lnTo>
                      <a:pt x="11" y="314"/>
                    </a:lnTo>
                    <a:lnTo>
                      <a:pt x="11" y="325"/>
                    </a:lnTo>
                    <a:lnTo>
                      <a:pt x="11" y="330"/>
                    </a:lnTo>
                    <a:lnTo>
                      <a:pt x="11" y="335"/>
                    </a:lnTo>
                    <a:lnTo>
                      <a:pt x="11" y="34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2" name="Freeform 3054"/>
              <p:cNvSpPr>
                <a:spLocks noChangeAspect="1"/>
              </p:cNvSpPr>
              <p:nvPr/>
            </p:nvSpPr>
            <p:spPr bwMode="auto">
              <a:xfrm>
                <a:off x="3187" y="1886"/>
                <a:ext cx="0" cy="26"/>
              </a:xfrm>
              <a:custGeom>
                <a:avLst/>
                <a:gdLst>
                  <a:gd name="T0" fmla="*/ 0 h 26"/>
                  <a:gd name="T1" fmla="*/ 5 h 26"/>
                  <a:gd name="T2" fmla="*/ 10 h 26"/>
                  <a:gd name="T3" fmla="*/ 21 h 26"/>
                  <a:gd name="T4" fmla="*/ 26 h 26"/>
                </a:gdLst>
                <a:ahLst/>
                <a:cxnLst>
                  <a:cxn ang="0">
                    <a:pos x="0" y="T0"/>
                  </a:cxn>
                  <a:cxn ang="0">
                    <a:pos x="0" y="T1"/>
                  </a:cxn>
                  <a:cxn ang="0">
                    <a:pos x="0" y="T2"/>
                  </a:cxn>
                  <a:cxn ang="0">
                    <a:pos x="0" y="T3"/>
                  </a:cxn>
                  <a:cxn ang="0">
                    <a:pos x="0" y="T4"/>
                  </a:cxn>
                </a:cxnLst>
                <a:rect l="0" t="0" r="r" b="b"/>
                <a:pathLst>
                  <a:path h="26">
                    <a:moveTo>
                      <a:pt x="0" y="0"/>
                    </a:moveTo>
                    <a:lnTo>
                      <a:pt x="0" y="5"/>
                    </a:lnTo>
                    <a:lnTo>
                      <a:pt x="0" y="10"/>
                    </a:lnTo>
                    <a:lnTo>
                      <a:pt x="0" y="21"/>
                    </a:lnTo>
                    <a:lnTo>
                      <a:pt x="0" y="2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3" name="Freeform 3055"/>
              <p:cNvSpPr>
                <a:spLocks noChangeAspect="1"/>
              </p:cNvSpPr>
              <p:nvPr/>
            </p:nvSpPr>
            <p:spPr bwMode="auto">
              <a:xfrm>
                <a:off x="3193" y="1200"/>
                <a:ext cx="22" cy="330"/>
              </a:xfrm>
              <a:custGeom>
                <a:avLst/>
                <a:gdLst>
                  <a:gd name="T0" fmla="*/ 0 w 22"/>
                  <a:gd name="T1" fmla="*/ 0 h 330"/>
                  <a:gd name="T2" fmla="*/ 5 w 22"/>
                  <a:gd name="T3" fmla="*/ 5 h 330"/>
                  <a:gd name="T4" fmla="*/ 5 w 22"/>
                  <a:gd name="T5" fmla="*/ 16 h 330"/>
                  <a:gd name="T6" fmla="*/ 5 w 22"/>
                  <a:gd name="T7" fmla="*/ 21 h 330"/>
                  <a:gd name="T8" fmla="*/ 5 w 22"/>
                  <a:gd name="T9" fmla="*/ 21 h 330"/>
                  <a:gd name="T10" fmla="*/ 5 w 22"/>
                  <a:gd name="T11" fmla="*/ 27 h 330"/>
                  <a:gd name="T12" fmla="*/ 11 w 22"/>
                  <a:gd name="T13" fmla="*/ 37 h 330"/>
                  <a:gd name="T14" fmla="*/ 11 w 22"/>
                  <a:gd name="T15" fmla="*/ 43 h 330"/>
                  <a:gd name="T16" fmla="*/ 11 w 22"/>
                  <a:gd name="T17" fmla="*/ 48 h 330"/>
                  <a:gd name="T18" fmla="*/ 11 w 22"/>
                  <a:gd name="T19" fmla="*/ 58 h 330"/>
                  <a:gd name="T20" fmla="*/ 11 w 22"/>
                  <a:gd name="T21" fmla="*/ 64 h 330"/>
                  <a:gd name="T22" fmla="*/ 11 w 22"/>
                  <a:gd name="T23" fmla="*/ 74 h 330"/>
                  <a:gd name="T24" fmla="*/ 11 w 22"/>
                  <a:gd name="T25" fmla="*/ 74 h 330"/>
                  <a:gd name="T26" fmla="*/ 11 w 22"/>
                  <a:gd name="T27" fmla="*/ 80 h 330"/>
                  <a:gd name="T28" fmla="*/ 17 w 22"/>
                  <a:gd name="T29" fmla="*/ 85 h 330"/>
                  <a:gd name="T30" fmla="*/ 17 w 22"/>
                  <a:gd name="T31" fmla="*/ 96 h 330"/>
                  <a:gd name="T32" fmla="*/ 17 w 22"/>
                  <a:gd name="T33" fmla="*/ 101 h 330"/>
                  <a:gd name="T34" fmla="*/ 17 w 22"/>
                  <a:gd name="T35" fmla="*/ 106 h 330"/>
                  <a:gd name="T36" fmla="*/ 17 w 22"/>
                  <a:gd name="T37" fmla="*/ 117 h 330"/>
                  <a:gd name="T38" fmla="*/ 17 w 22"/>
                  <a:gd name="T39" fmla="*/ 122 h 330"/>
                  <a:gd name="T40" fmla="*/ 17 w 22"/>
                  <a:gd name="T41" fmla="*/ 128 h 330"/>
                  <a:gd name="T42" fmla="*/ 17 w 22"/>
                  <a:gd name="T43" fmla="*/ 138 h 330"/>
                  <a:gd name="T44" fmla="*/ 17 w 22"/>
                  <a:gd name="T45" fmla="*/ 144 h 330"/>
                  <a:gd name="T46" fmla="*/ 17 w 22"/>
                  <a:gd name="T47" fmla="*/ 149 h 330"/>
                  <a:gd name="T48" fmla="*/ 17 w 22"/>
                  <a:gd name="T49" fmla="*/ 159 h 330"/>
                  <a:gd name="T50" fmla="*/ 17 w 22"/>
                  <a:gd name="T51" fmla="*/ 165 h 330"/>
                  <a:gd name="T52" fmla="*/ 22 w 22"/>
                  <a:gd name="T53" fmla="*/ 170 h 330"/>
                  <a:gd name="T54" fmla="*/ 22 w 22"/>
                  <a:gd name="T55" fmla="*/ 181 h 330"/>
                  <a:gd name="T56" fmla="*/ 22 w 22"/>
                  <a:gd name="T57" fmla="*/ 186 h 330"/>
                  <a:gd name="T58" fmla="*/ 22 w 22"/>
                  <a:gd name="T59" fmla="*/ 191 h 330"/>
                  <a:gd name="T60" fmla="*/ 22 w 22"/>
                  <a:gd name="T61" fmla="*/ 197 h 330"/>
                  <a:gd name="T62" fmla="*/ 22 w 22"/>
                  <a:gd name="T63" fmla="*/ 202 h 330"/>
                  <a:gd name="T64" fmla="*/ 22 w 22"/>
                  <a:gd name="T65" fmla="*/ 207 h 330"/>
                  <a:gd name="T66" fmla="*/ 22 w 22"/>
                  <a:gd name="T67" fmla="*/ 218 h 330"/>
                  <a:gd name="T68" fmla="*/ 22 w 22"/>
                  <a:gd name="T69" fmla="*/ 223 h 330"/>
                  <a:gd name="T70" fmla="*/ 22 w 22"/>
                  <a:gd name="T71" fmla="*/ 229 h 330"/>
                  <a:gd name="T72" fmla="*/ 22 w 22"/>
                  <a:gd name="T73" fmla="*/ 239 h 330"/>
                  <a:gd name="T74" fmla="*/ 22 w 22"/>
                  <a:gd name="T75" fmla="*/ 245 h 330"/>
                  <a:gd name="T76" fmla="*/ 22 w 22"/>
                  <a:gd name="T77" fmla="*/ 250 h 330"/>
                  <a:gd name="T78" fmla="*/ 22 w 22"/>
                  <a:gd name="T79" fmla="*/ 260 h 330"/>
                  <a:gd name="T80" fmla="*/ 22 w 22"/>
                  <a:gd name="T81" fmla="*/ 266 h 330"/>
                  <a:gd name="T82" fmla="*/ 22 w 22"/>
                  <a:gd name="T83" fmla="*/ 271 h 330"/>
                  <a:gd name="T84" fmla="*/ 22 w 22"/>
                  <a:gd name="T85" fmla="*/ 282 h 330"/>
                  <a:gd name="T86" fmla="*/ 22 w 22"/>
                  <a:gd name="T87" fmla="*/ 287 h 330"/>
                  <a:gd name="T88" fmla="*/ 22 w 22"/>
                  <a:gd name="T89" fmla="*/ 298 h 330"/>
                  <a:gd name="T90" fmla="*/ 22 w 22"/>
                  <a:gd name="T91" fmla="*/ 303 h 330"/>
                  <a:gd name="T92" fmla="*/ 22 w 22"/>
                  <a:gd name="T93" fmla="*/ 308 h 330"/>
                  <a:gd name="T94" fmla="*/ 22 w 22"/>
                  <a:gd name="T95" fmla="*/ 319 h 330"/>
                  <a:gd name="T96" fmla="*/ 22 w 22"/>
                  <a:gd name="T97" fmla="*/ 324 h 330"/>
                  <a:gd name="T98" fmla="*/ 22 w 22"/>
                  <a:gd name="T99"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330">
                    <a:moveTo>
                      <a:pt x="0" y="0"/>
                    </a:moveTo>
                    <a:lnTo>
                      <a:pt x="5" y="5"/>
                    </a:lnTo>
                    <a:lnTo>
                      <a:pt x="5" y="16"/>
                    </a:lnTo>
                    <a:lnTo>
                      <a:pt x="5" y="21"/>
                    </a:lnTo>
                    <a:lnTo>
                      <a:pt x="5" y="21"/>
                    </a:lnTo>
                    <a:lnTo>
                      <a:pt x="5" y="27"/>
                    </a:lnTo>
                    <a:lnTo>
                      <a:pt x="11" y="37"/>
                    </a:lnTo>
                    <a:lnTo>
                      <a:pt x="11" y="43"/>
                    </a:lnTo>
                    <a:lnTo>
                      <a:pt x="11" y="48"/>
                    </a:lnTo>
                    <a:lnTo>
                      <a:pt x="11" y="58"/>
                    </a:lnTo>
                    <a:lnTo>
                      <a:pt x="11" y="64"/>
                    </a:lnTo>
                    <a:lnTo>
                      <a:pt x="11" y="74"/>
                    </a:lnTo>
                    <a:lnTo>
                      <a:pt x="11" y="74"/>
                    </a:lnTo>
                    <a:lnTo>
                      <a:pt x="11" y="80"/>
                    </a:lnTo>
                    <a:lnTo>
                      <a:pt x="17" y="85"/>
                    </a:lnTo>
                    <a:lnTo>
                      <a:pt x="17" y="96"/>
                    </a:lnTo>
                    <a:lnTo>
                      <a:pt x="17" y="101"/>
                    </a:lnTo>
                    <a:lnTo>
                      <a:pt x="17" y="106"/>
                    </a:lnTo>
                    <a:lnTo>
                      <a:pt x="17" y="117"/>
                    </a:lnTo>
                    <a:lnTo>
                      <a:pt x="17" y="122"/>
                    </a:lnTo>
                    <a:lnTo>
                      <a:pt x="17" y="128"/>
                    </a:lnTo>
                    <a:lnTo>
                      <a:pt x="17" y="138"/>
                    </a:lnTo>
                    <a:lnTo>
                      <a:pt x="17" y="144"/>
                    </a:lnTo>
                    <a:lnTo>
                      <a:pt x="17" y="149"/>
                    </a:lnTo>
                    <a:lnTo>
                      <a:pt x="17" y="159"/>
                    </a:lnTo>
                    <a:lnTo>
                      <a:pt x="17" y="165"/>
                    </a:lnTo>
                    <a:lnTo>
                      <a:pt x="22" y="170"/>
                    </a:lnTo>
                    <a:lnTo>
                      <a:pt x="22" y="181"/>
                    </a:lnTo>
                    <a:lnTo>
                      <a:pt x="22" y="186"/>
                    </a:lnTo>
                    <a:lnTo>
                      <a:pt x="22" y="191"/>
                    </a:lnTo>
                    <a:lnTo>
                      <a:pt x="22" y="197"/>
                    </a:lnTo>
                    <a:lnTo>
                      <a:pt x="22" y="202"/>
                    </a:lnTo>
                    <a:lnTo>
                      <a:pt x="22" y="207"/>
                    </a:lnTo>
                    <a:lnTo>
                      <a:pt x="22" y="218"/>
                    </a:lnTo>
                    <a:lnTo>
                      <a:pt x="22" y="223"/>
                    </a:lnTo>
                    <a:lnTo>
                      <a:pt x="22" y="229"/>
                    </a:lnTo>
                    <a:lnTo>
                      <a:pt x="22" y="239"/>
                    </a:lnTo>
                    <a:lnTo>
                      <a:pt x="22" y="245"/>
                    </a:lnTo>
                    <a:lnTo>
                      <a:pt x="22" y="250"/>
                    </a:lnTo>
                    <a:lnTo>
                      <a:pt x="22" y="260"/>
                    </a:lnTo>
                    <a:lnTo>
                      <a:pt x="22" y="266"/>
                    </a:lnTo>
                    <a:lnTo>
                      <a:pt x="22" y="271"/>
                    </a:lnTo>
                    <a:lnTo>
                      <a:pt x="22" y="282"/>
                    </a:lnTo>
                    <a:lnTo>
                      <a:pt x="22" y="287"/>
                    </a:lnTo>
                    <a:lnTo>
                      <a:pt x="22" y="298"/>
                    </a:lnTo>
                    <a:lnTo>
                      <a:pt x="22" y="303"/>
                    </a:lnTo>
                    <a:lnTo>
                      <a:pt x="22" y="308"/>
                    </a:lnTo>
                    <a:lnTo>
                      <a:pt x="22" y="319"/>
                    </a:lnTo>
                    <a:lnTo>
                      <a:pt x="22" y="324"/>
                    </a:lnTo>
                    <a:lnTo>
                      <a:pt x="22" y="330"/>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4" name="Freeform 3056"/>
              <p:cNvSpPr>
                <a:spLocks noChangeAspect="1"/>
              </p:cNvSpPr>
              <p:nvPr/>
            </p:nvSpPr>
            <p:spPr bwMode="auto">
              <a:xfrm>
                <a:off x="3204" y="1530"/>
                <a:ext cx="11" cy="345"/>
              </a:xfrm>
              <a:custGeom>
                <a:avLst/>
                <a:gdLst>
                  <a:gd name="T0" fmla="*/ 11 w 11"/>
                  <a:gd name="T1" fmla="*/ 0 h 345"/>
                  <a:gd name="T2" fmla="*/ 11 w 11"/>
                  <a:gd name="T3" fmla="*/ 10 h 345"/>
                  <a:gd name="T4" fmla="*/ 11 w 11"/>
                  <a:gd name="T5" fmla="*/ 16 h 345"/>
                  <a:gd name="T6" fmla="*/ 11 w 11"/>
                  <a:gd name="T7" fmla="*/ 21 h 345"/>
                  <a:gd name="T8" fmla="*/ 11 w 11"/>
                  <a:gd name="T9" fmla="*/ 32 h 345"/>
                  <a:gd name="T10" fmla="*/ 11 w 11"/>
                  <a:gd name="T11" fmla="*/ 37 h 345"/>
                  <a:gd name="T12" fmla="*/ 11 w 11"/>
                  <a:gd name="T13" fmla="*/ 42 h 345"/>
                  <a:gd name="T14" fmla="*/ 11 w 11"/>
                  <a:gd name="T15" fmla="*/ 53 h 345"/>
                  <a:gd name="T16" fmla="*/ 11 w 11"/>
                  <a:gd name="T17" fmla="*/ 58 h 345"/>
                  <a:gd name="T18" fmla="*/ 11 w 11"/>
                  <a:gd name="T19" fmla="*/ 63 h 345"/>
                  <a:gd name="T20" fmla="*/ 11 w 11"/>
                  <a:gd name="T21" fmla="*/ 74 h 345"/>
                  <a:gd name="T22" fmla="*/ 11 w 11"/>
                  <a:gd name="T23" fmla="*/ 79 h 345"/>
                  <a:gd name="T24" fmla="*/ 11 w 11"/>
                  <a:gd name="T25" fmla="*/ 90 h 345"/>
                  <a:gd name="T26" fmla="*/ 11 w 11"/>
                  <a:gd name="T27" fmla="*/ 95 h 345"/>
                  <a:gd name="T28" fmla="*/ 11 w 11"/>
                  <a:gd name="T29" fmla="*/ 101 h 345"/>
                  <a:gd name="T30" fmla="*/ 11 w 11"/>
                  <a:gd name="T31" fmla="*/ 111 h 345"/>
                  <a:gd name="T32" fmla="*/ 11 w 11"/>
                  <a:gd name="T33" fmla="*/ 117 h 345"/>
                  <a:gd name="T34" fmla="*/ 11 w 11"/>
                  <a:gd name="T35" fmla="*/ 122 h 345"/>
                  <a:gd name="T36" fmla="*/ 11 w 11"/>
                  <a:gd name="T37" fmla="*/ 133 h 345"/>
                  <a:gd name="T38" fmla="*/ 11 w 11"/>
                  <a:gd name="T39" fmla="*/ 138 h 345"/>
                  <a:gd name="T40" fmla="*/ 11 w 11"/>
                  <a:gd name="T41" fmla="*/ 143 h 345"/>
                  <a:gd name="T42" fmla="*/ 11 w 11"/>
                  <a:gd name="T43" fmla="*/ 154 h 345"/>
                  <a:gd name="T44" fmla="*/ 11 w 11"/>
                  <a:gd name="T45" fmla="*/ 159 h 345"/>
                  <a:gd name="T46" fmla="*/ 11 w 11"/>
                  <a:gd name="T47" fmla="*/ 164 h 345"/>
                  <a:gd name="T48" fmla="*/ 11 w 11"/>
                  <a:gd name="T49" fmla="*/ 175 h 345"/>
                  <a:gd name="T50" fmla="*/ 11 w 11"/>
                  <a:gd name="T51" fmla="*/ 180 h 345"/>
                  <a:gd name="T52" fmla="*/ 11 w 11"/>
                  <a:gd name="T53" fmla="*/ 186 h 345"/>
                  <a:gd name="T54" fmla="*/ 11 w 11"/>
                  <a:gd name="T55" fmla="*/ 191 h 345"/>
                  <a:gd name="T56" fmla="*/ 11 w 11"/>
                  <a:gd name="T57" fmla="*/ 196 h 345"/>
                  <a:gd name="T58" fmla="*/ 11 w 11"/>
                  <a:gd name="T59" fmla="*/ 202 h 345"/>
                  <a:gd name="T60" fmla="*/ 11 w 11"/>
                  <a:gd name="T61" fmla="*/ 212 h 345"/>
                  <a:gd name="T62" fmla="*/ 6 w 11"/>
                  <a:gd name="T63" fmla="*/ 218 h 345"/>
                  <a:gd name="T64" fmla="*/ 6 w 11"/>
                  <a:gd name="T65" fmla="*/ 223 h 345"/>
                  <a:gd name="T66" fmla="*/ 6 w 11"/>
                  <a:gd name="T67" fmla="*/ 234 h 345"/>
                  <a:gd name="T68" fmla="*/ 6 w 11"/>
                  <a:gd name="T69" fmla="*/ 239 h 345"/>
                  <a:gd name="T70" fmla="*/ 6 w 11"/>
                  <a:gd name="T71" fmla="*/ 244 h 345"/>
                  <a:gd name="T72" fmla="*/ 6 w 11"/>
                  <a:gd name="T73" fmla="*/ 255 h 345"/>
                  <a:gd name="T74" fmla="*/ 6 w 11"/>
                  <a:gd name="T75" fmla="*/ 260 h 345"/>
                  <a:gd name="T76" fmla="*/ 6 w 11"/>
                  <a:gd name="T77" fmla="*/ 265 h 345"/>
                  <a:gd name="T78" fmla="*/ 6 w 11"/>
                  <a:gd name="T79" fmla="*/ 276 h 345"/>
                  <a:gd name="T80" fmla="*/ 6 w 11"/>
                  <a:gd name="T81" fmla="*/ 281 h 345"/>
                  <a:gd name="T82" fmla="*/ 6 w 11"/>
                  <a:gd name="T83" fmla="*/ 287 h 345"/>
                  <a:gd name="T84" fmla="*/ 6 w 11"/>
                  <a:gd name="T85" fmla="*/ 297 h 345"/>
                  <a:gd name="T86" fmla="*/ 0 w 11"/>
                  <a:gd name="T87" fmla="*/ 303 h 345"/>
                  <a:gd name="T88" fmla="*/ 0 w 11"/>
                  <a:gd name="T89" fmla="*/ 308 h 345"/>
                  <a:gd name="T90" fmla="*/ 0 w 11"/>
                  <a:gd name="T91" fmla="*/ 308 h 345"/>
                  <a:gd name="T92" fmla="*/ 0 w 11"/>
                  <a:gd name="T93" fmla="*/ 319 h 345"/>
                  <a:gd name="T94" fmla="*/ 0 w 11"/>
                  <a:gd name="T95" fmla="*/ 324 h 345"/>
                  <a:gd name="T96" fmla="*/ 0 w 11"/>
                  <a:gd name="T97" fmla="*/ 335 h 345"/>
                  <a:gd name="T98" fmla="*/ 0 w 11"/>
                  <a:gd name="T99" fmla="*/ 340 h 345"/>
                  <a:gd name="T100" fmla="*/ 0 w 11"/>
                  <a:gd name="T101" fmla="*/ 34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 h="345">
                    <a:moveTo>
                      <a:pt x="11" y="0"/>
                    </a:moveTo>
                    <a:lnTo>
                      <a:pt x="11" y="10"/>
                    </a:lnTo>
                    <a:lnTo>
                      <a:pt x="11" y="16"/>
                    </a:lnTo>
                    <a:lnTo>
                      <a:pt x="11" y="21"/>
                    </a:lnTo>
                    <a:lnTo>
                      <a:pt x="11" y="32"/>
                    </a:lnTo>
                    <a:lnTo>
                      <a:pt x="11" y="37"/>
                    </a:lnTo>
                    <a:lnTo>
                      <a:pt x="11" y="42"/>
                    </a:lnTo>
                    <a:lnTo>
                      <a:pt x="11" y="53"/>
                    </a:lnTo>
                    <a:lnTo>
                      <a:pt x="11" y="58"/>
                    </a:lnTo>
                    <a:lnTo>
                      <a:pt x="11" y="63"/>
                    </a:lnTo>
                    <a:lnTo>
                      <a:pt x="11" y="74"/>
                    </a:lnTo>
                    <a:lnTo>
                      <a:pt x="11" y="79"/>
                    </a:lnTo>
                    <a:lnTo>
                      <a:pt x="11" y="90"/>
                    </a:lnTo>
                    <a:lnTo>
                      <a:pt x="11" y="95"/>
                    </a:lnTo>
                    <a:lnTo>
                      <a:pt x="11" y="101"/>
                    </a:lnTo>
                    <a:lnTo>
                      <a:pt x="11" y="111"/>
                    </a:lnTo>
                    <a:lnTo>
                      <a:pt x="11" y="117"/>
                    </a:lnTo>
                    <a:lnTo>
                      <a:pt x="11" y="122"/>
                    </a:lnTo>
                    <a:lnTo>
                      <a:pt x="11" y="133"/>
                    </a:lnTo>
                    <a:lnTo>
                      <a:pt x="11" y="138"/>
                    </a:lnTo>
                    <a:lnTo>
                      <a:pt x="11" y="143"/>
                    </a:lnTo>
                    <a:lnTo>
                      <a:pt x="11" y="154"/>
                    </a:lnTo>
                    <a:lnTo>
                      <a:pt x="11" y="159"/>
                    </a:lnTo>
                    <a:lnTo>
                      <a:pt x="11" y="164"/>
                    </a:lnTo>
                    <a:lnTo>
                      <a:pt x="11" y="175"/>
                    </a:lnTo>
                    <a:lnTo>
                      <a:pt x="11" y="180"/>
                    </a:lnTo>
                    <a:lnTo>
                      <a:pt x="11" y="186"/>
                    </a:lnTo>
                    <a:lnTo>
                      <a:pt x="11" y="191"/>
                    </a:lnTo>
                    <a:lnTo>
                      <a:pt x="11" y="196"/>
                    </a:lnTo>
                    <a:lnTo>
                      <a:pt x="11" y="202"/>
                    </a:lnTo>
                    <a:lnTo>
                      <a:pt x="11" y="212"/>
                    </a:lnTo>
                    <a:lnTo>
                      <a:pt x="6" y="218"/>
                    </a:lnTo>
                    <a:lnTo>
                      <a:pt x="6" y="223"/>
                    </a:lnTo>
                    <a:lnTo>
                      <a:pt x="6" y="234"/>
                    </a:lnTo>
                    <a:lnTo>
                      <a:pt x="6" y="239"/>
                    </a:lnTo>
                    <a:lnTo>
                      <a:pt x="6" y="244"/>
                    </a:lnTo>
                    <a:lnTo>
                      <a:pt x="6" y="255"/>
                    </a:lnTo>
                    <a:lnTo>
                      <a:pt x="6" y="260"/>
                    </a:lnTo>
                    <a:lnTo>
                      <a:pt x="6" y="265"/>
                    </a:lnTo>
                    <a:lnTo>
                      <a:pt x="6" y="276"/>
                    </a:lnTo>
                    <a:lnTo>
                      <a:pt x="6" y="281"/>
                    </a:lnTo>
                    <a:lnTo>
                      <a:pt x="6" y="287"/>
                    </a:lnTo>
                    <a:lnTo>
                      <a:pt x="6" y="297"/>
                    </a:lnTo>
                    <a:lnTo>
                      <a:pt x="0" y="303"/>
                    </a:lnTo>
                    <a:lnTo>
                      <a:pt x="0" y="308"/>
                    </a:lnTo>
                    <a:lnTo>
                      <a:pt x="0" y="308"/>
                    </a:lnTo>
                    <a:lnTo>
                      <a:pt x="0" y="319"/>
                    </a:lnTo>
                    <a:lnTo>
                      <a:pt x="0" y="324"/>
                    </a:lnTo>
                    <a:lnTo>
                      <a:pt x="0" y="335"/>
                    </a:lnTo>
                    <a:lnTo>
                      <a:pt x="0" y="340"/>
                    </a:lnTo>
                    <a:lnTo>
                      <a:pt x="0" y="345"/>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5" name="Freeform 3057"/>
              <p:cNvSpPr>
                <a:spLocks noChangeAspect="1"/>
              </p:cNvSpPr>
              <p:nvPr/>
            </p:nvSpPr>
            <p:spPr bwMode="auto">
              <a:xfrm>
                <a:off x="3193" y="1875"/>
                <a:ext cx="11" cy="37"/>
              </a:xfrm>
              <a:custGeom>
                <a:avLst/>
                <a:gdLst>
                  <a:gd name="T0" fmla="*/ 11 w 11"/>
                  <a:gd name="T1" fmla="*/ 0 h 37"/>
                  <a:gd name="T2" fmla="*/ 5 w 11"/>
                  <a:gd name="T3" fmla="*/ 11 h 37"/>
                  <a:gd name="T4" fmla="*/ 5 w 11"/>
                  <a:gd name="T5" fmla="*/ 16 h 37"/>
                  <a:gd name="T6" fmla="*/ 5 w 11"/>
                  <a:gd name="T7" fmla="*/ 16 h 37"/>
                  <a:gd name="T8" fmla="*/ 5 w 11"/>
                  <a:gd name="T9" fmla="*/ 21 h 37"/>
                  <a:gd name="T10" fmla="*/ 5 w 11"/>
                  <a:gd name="T11" fmla="*/ 32 h 37"/>
                  <a:gd name="T12" fmla="*/ 0 w 11"/>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11" h="37">
                    <a:moveTo>
                      <a:pt x="11" y="0"/>
                    </a:moveTo>
                    <a:lnTo>
                      <a:pt x="5" y="11"/>
                    </a:lnTo>
                    <a:lnTo>
                      <a:pt x="5" y="16"/>
                    </a:lnTo>
                    <a:lnTo>
                      <a:pt x="5" y="16"/>
                    </a:lnTo>
                    <a:lnTo>
                      <a:pt x="5" y="21"/>
                    </a:lnTo>
                    <a:lnTo>
                      <a:pt x="5" y="32"/>
                    </a:lnTo>
                    <a:lnTo>
                      <a:pt x="0" y="37"/>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6" name="Freeform 3058"/>
              <p:cNvSpPr>
                <a:spLocks noChangeAspect="1"/>
              </p:cNvSpPr>
              <p:nvPr/>
            </p:nvSpPr>
            <p:spPr bwMode="auto">
              <a:xfrm>
                <a:off x="3204" y="1200"/>
                <a:ext cx="57" cy="298"/>
              </a:xfrm>
              <a:custGeom>
                <a:avLst/>
                <a:gdLst>
                  <a:gd name="T0" fmla="*/ 0 w 57"/>
                  <a:gd name="T1" fmla="*/ 0 h 298"/>
                  <a:gd name="T2" fmla="*/ 0 w 57"/>
                  <a:gd name="T3" fmla="*/ 5 h 298"/>
                  <a:gd name="T4" fmla="*/ 6 w 57"/>
                  <a:gd name="T5" fmla="*/ 5 h 298"/>
                  <a:gd name="T6" fmla="*/ 11 w 57"/>
                  <a:gd name="T7" fmla="*/ 16 h 298"/>
                  <a:gd name="T8" fmla="*/ 11 w 57"/>
                  <a:gd name="T9" fmla="*/ 16 h 298"/>
                  <a:gd name="T10" fmla="*/ 11 w 57"/>
                  <a:gd name="T11" fmla="*/ 21 h 298"/>
                  <a:gd name="T12" fmla="*/ 17 w 57"/>
                  <a:gd name="T13" fmla="*/ 27 h 298"/>
                  <a:gd name="T14" fmla="*/ 17 w 57"/>
                  <a:gd name="T15" fmla="*/ 32 h 298"/>
                  <a:gd name="T16" fmla="*/ 17 w 57"/>
                  <a:gd name="T17" fmla="*/ 37 h 298"/>
                  <a:gd name="T18" fmla="*/ 23 w 57"/>
                  <a:gd name="T19" fmla="*/ 43 h 298"/>
                  <a:gd name="T20" fmla="*/ 23 w 57"/>
                  <a:gd name="T21" fmla="*/ 48 h 298"/>
                  <a:gd name="T22" fmla="*/ 23 w 57"/>
                  <a:gd name="T23" fmla="*/ 53 h 298"/>
                  <a:gd name="T24" fmla="*/ 23 w 57"/>
                  <a:gd name="T25" fmla="*/ 58 h 298"/>
                  <a:gd name="T26" fmla="*/ 28 w 57"/>
                  <a:gd name="T27" fmla="*/ 64 h 298"/>
                  <a:gd name="T28" fmla="*/ 28 w 57"/>
                  <a:gd name="T29" fmla="*/ 74 h 298"/>
                  <a:gd name="T30" fmla="*/ 28 w 57"/>
                  <a:gd name="T31" fmla="*/ 80 h 298"/>
                  <a:gd name="T32" fmla="*/ 28 w 57"/>
                  <a:gd name="T33" fmla="*/ 80 h 298"/>
                  <a:gd name="T34" fmla="*/ 34 w 57"/>
                  <a:gd name="T35" fmla="*/ 85 h 298"/>
                  <a:gd name="T36" fmla="*/ 34 w 57"/>
                  <a:gd name="T37" fmla="*/ 96 h 298"/>
                  <a:gd name="T38" fmla="*/ 34 w 57"/>
                  <a:gd name="T39" fmla="*/ 101 h 298"/>
                  <a:gd name="T40" fmla="*/ 34 w 57"/>
                  <a:gd name="T41" fmla="*/ 106 h 298"/>
                  <a:gd name="T42" fmla="*/ 40 w 57"/>
                  <a:gd name="T43" fmla="*/ 117 h 298"/>
                  <a:gd name="T44" fmla="*/ 40 w 57"/>
                  <a:gd name="T45" fmla="*/ 117 h 298"/>
                  <a:gd name="T46" fmla="*/ 40 w 57"/>
                  <a:gd name="T47" fmla="*/ 122 h 298"/>
                  <a:gd name="T48" fmla="*/ 40 w 57"/>
                  <a:gd name="T49" fmla="*/ 128 h 298"/>
                  <a:gd name="T50" fmla="*/ 40 w 57"/>
                  <a:gd name="T51" fmla="*/ 138 h 298"/>
                  <a:gd name="T52" fmla="*/ 40 w 57"/>
                  <a:gd name="T53" fmla="*/ 144 h 298"/>
                  <a:gd name="T54" fmla="*/ 45 w 57"/>
                  <a:gd name="T55" fmla="*/ 149 h 298"/>
                  <a:gd name="T56" fmla="*/ 45 w 57"/>
                  <a:gd name="T57" fmla="*/ 159 h 298"/>
                  <a:gd name="T58" fmla="*/ 45 w 57"/>
                  <a:gd name="T59" fmla="*/ 165 h 298"/>
                  <a:gd name="T60" fmla="*/ 45 w 57"/>
                  <a:gd name="T61" fmla="*/ 165 h 298"/>
                  <a:gd name="T62" fmla="*/ 45 w 57"/>
                  <a:gd name="T63" fmla="*/ 170 h 298"/>
                  <a:gd name="T64" fmla="*/ 45 w 57"/>
                  <a:gd name="T65" fmla="*/ 181 h 298"/>
                  <a:gd name="T66" fmla="*/ 45 w 57"/>
                  <a:gd name="T67" fmla="*/ 186 h 298"/>
                  <a:gd name="T68" fmla="*/ 51 w 57"/>
                  <a:gd name="T69" fmla="*/ 197 h 298"/>
                  <a:gd name="T70" fmla="*/ 51 w 57"/>
                  <a:gd name="T71" fmla="*/ 202 h 298"/>
                  <a:gd name="T72" fmla="*/ 51 w 57"/>
                  <a:gd name="T73" fmla="*/ 207 h 298"/>
                  <a:gd name="T74" fmla="*/ 51 w 57"/>
                  <a:gd name="T75" fmla="*/ 218 h 298"/>
                  <a:gd name="T76" fmla="*/ 51 w 57"/>
                  <a:gd name="T77" fmla="*/ 223 h 298"/>
                  <a:gd name="T78" fmla="*/ 51 w 57"/>
                  <a:gd name="T79" fmla="*/ 229 h 298"/>
                  <a:gd name="T80" fmla="*/ 51 w 57"/>
                  <a:gd name="T81" fmla="*/ 229 h 298"/>
                  <a:gd name="T82" fmla="*/ 51 w 57"/>
                  <a:gd name="T83" fmla="*/ 239 h 298"/>
                  <a:gd name="T84" fmla="*/ 51 w 57"/>
                  <a:gd name="T85" fmla="*/ 245 h 298"/>
                  <a:gd name="T86" fmla="*/ 57 w 57"/>
                  <a:gd name="T87" fmla="*/ 250 h 298"/>
                  <a:gd name="T88" fmla="*/ 57 w 57"/>
                  <a:gd name="T89" fmla="*/ 260 h 298"/>
                  <a:gd name="T90" fmla="*/ 57 w 57"/>
                  <a:gd name="T91" fmla="*/ 266 h 298"/>
                  <a:gd name="T92" fmla="*/ 57 w 57"/>
                  <a:gd name="T93" fmla="*/ 271 h 298"/>
                  <a:gd name="T94" fmla="*/ 57 w 57"/>
                  <a:gd name="T95" fmla="*/ 282 h 298"/>
                  <a:gd name="T96" fmla="*/ 57 w 57"/>
                  <a:gd name="T97" fmla="*/ 287 h 298"/>
                  <a:gd name="T98" fmla="*/ 57 w 57"/>
                  <a:gd name="T99" fmla="*/ 298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7" h="298">
                    <a:moveTo>
                      <a:pt x="0" y="0"/>
                    </a:moveTo>
                    <a:lnTo>
                      <a:pt x="0" y="5"/>
                    </a:lnTo>
                    <a:lnTo>
                      <a:pt x="6" y="5"/>
                    </a:lnTo>
                    <a:lnTo>
                      <a:pt x="11" y="16"/>
                    </a:lnTo>
                    <a:lnTo>
                      <a:pt x="11" y="16"/>
                    </a:lnTo>
                    <a:lnTo>
                      <a:pt x="11" y="21"/>
                    </a:lnTo>
                    <a:lnTo>
                      <a:pt x="17" y="27"/>
                    </a:lnTo>
                    <a:lnTo>
                      <a:pt x="17" y="32"/>
                    </a:lnTo>
                    <a:lnTo>
                      <a:pt x="17" y="37"/>
                    </a:lnTo>
                    <a:lnTo>
                      <a:pt x="23" y="43"/>
                    </a:lnTo>
                    <a:lnTo>
                      <a:pt x="23" y="48"/>
                    </a:lnTo>
                    <a:lnTo>
                      <a:pt x="23" y="53"/>
                    </a:lnTo>
                    <a:lnTo>
                      <a:pt x="23" y="58"/>
                    </a:lnTo>
                    <a:lnTo>
                      <a:pt x="28" y="64"/>
                    </a:lnTo>
                    <a:lnTo>
                      <a:pt x="28" y="74"/>
                    </a:lnTo>
                    <a:lnTo>
                      <a:pt x="28" y="80"/>
                    </a:lnTo>
                    <a:lnTo>
                      <a:pt x="28" y="80"/>
                    </a:lnTo>
                    <a:lnTo>
                      <a:pt x="34" y="85"/>
                    </a:lnTo>
                    <a:lnTo>
                      <a:pt x="34" y="96"/>
                    </a:lnTo>
                    <a:lnTo>
                      <a:pt x="34" y="101"/>
                    </a:lnTo>
                    <a:lnTo>
                      <a:pt x="34" y="106"/>
                    </a:lnTo>
                    <a:lnTo>
                      <a:pt x="40" y="117"/>
                    </a:lnTo>
                    <a:lnTo>
                      <a:pt x="40" y="117"/>
                    </a:lnTo>
                    <a:lnTo>
                      <a:pt x="40" y="122"/>
                    </a:lnTo>
                    <a:lnTo>
                      <a:pt x="40" y="128"/>
                    </a:lnTo>
                    <a:lnTo>
                      <a:pt x="40" y="138"/>
                    </a:lnTo>
                    <a:lnTo>
                      <a:pt x="40" y="144"/>
                    </a:lnTo>
                    <a:lnTo>
                      <a:pt x="45" y="149"/>
                    </a:lnTo>
                    <a:lnTo>
                      <a:pt x="45" y="159"/>
                    </a:lnTo>
                    <a:lnTo>
                      <a:pt x="45" y="165"/>
                    </a:lnTo>
                    <a:lnTo>
                      <a:pt x="45" y="165"/>
                    </a:lnTo>
                    <a:lnTo>
                      <a:pt x="45" y="170"/>
                    </a:lnTo>
                    <a:lnTo>
                      <a:pt x="45" y="181"/>
                    </a:lnTo>
                    <a:lnTo>
                      <a:pt x="45" y="186"/>
                    </a:lnTo>
                    <a:lnTo>
                      <a:pt x="51" y="197"/>
                    </a:lnTo>
                    <a:lnTo>
                      <a:pt x="51" y="202"/>
                    </a:lnTo>
                    <a:lnTo>
                      <a:pt x="51" y="207"/>
                    </a:lnTo>
                    <a:lnTo>
                      <a:pt x="51" y="218"/>
                    </a:lnTo>
                    <a:lnTo>
                      <a:pt x="51" y="223"/>
                    </a:lnTo>
                    <a:lnTo>
                      <a:pt x="51" y="229"/>
                    </a:lnTo>
                    <a:lnTo>
                      <a:pt x="51" y="229"/>
                    </a:lnTo>
                    <a:lnTo>
                      <a:pt x="51" y="239"/>
                    </a:lnTo>
                    <a:lnTo>
                      <a:pt x="51" y="245"/>
                    </a:lnTo>
                    <a:lnTo>
                      <a:pt x="57" y="250"/>
                    </a:lnTo>
                    <a:lnTo>
                      <a:pt x="57" y="260"/>
                    </a:lnTo>
                    <a:lnTo>
                      <a:pt x="57" y="266"/>
                    </a:lnTo>
                    <a:lnTo>
                      <a:pt x="57" y="271"/>
                    </a:lnTo>
                    <a:lnTo>
                      <a:pt x="57" y="282"/>
                    </a:lnTo>
                    <a:lnTo>
                      <a:pt x="57" y="287"/>
                    </a:lnTo>
                    <a:lnTo>
                      <a:pt x="57" y="298"/>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7" name="Freeform 3059"/>
              <p:cNvSpPr>
                <a:spLocks noChangeAspect="1"/>
              </p:cNvSpPr>
              <p:nvPr/>
            </p:nvSpPr>
            <p:spPr bwMode="auto">
              <a:xfrm>
                <a:off x="3232" y="1498"/>
                <a:ext cx="29" cy="335"/>
              </a:xfrm>
              <a:custGeom>
                <a:avLst/>
                <a:gdLst>
                  <a:gd name="T0" fmla="*/ 29 w 29"/>
                  <a:gd name="T1" fmla="*/ 0 h 335"/>
                  <a:gd name="T2" fmla="*/ 29 w 29"/>
                  <a:gd name="T3" fmla="*/ 5 h 335"/>
                  <a:gd name="T4" fmla="*/ 29 w 29"/>
                  <a:gd name="T5" fmla="*/ 10 h 335"/>
                  <a:gd name="T6" fmla="*/ 29 w 29"/>
                  <a:gd name="T7" fmla="*/ 21 h 335"/>
                  <a:gd name="T8" fmla="*/ 29 w 29"/>
                  <a:gd name="T9" fmla="*/ 26 h 335"/>
                  <a:gd name="T10" fmla="*/ 29 w 29"/>
                  <a:gd name="T11" fmla="*/ 32 h 335"/>
                  <a:gd name="T12" fmla="*/ 29 w 29"/>
                  <a:gd name="T13" fmla="*/ 42 h 335"/>
                  <a:gd name="T14" fmla="*/ 29 w 29"/>
                  <a:gd name="T15" fmla="*/ 48 h 335"/>
                  <a:gd name="T16" fmla="*/ 29 w 29"/>
                  <a:gd name="T17" fmla="*/ 53 h 335"/>
                  <a:gd name="T18" fmla="*/ 29 w 29"/>
                  <a:gd name="T19" fmla="*/ 64 h 335"/>
                  <a:gd name="T20" fmla="*/ 29 w 29"/>
                  <a:gd name="T21" fmla="*/ 69 h 335"/>
                  <a:gd name="T22" fmla="*/ 29 w 29"/>
                  <a:gd name="T23" fmla="*/ 74 h 335"/>
                  <a:gd name="T24" fmla="*/ 29 w 29"/>
                  <a:gd name="T25" fmla="*/ 85 h 335"/>
                  <a:gd name="T26" fmla="*/ 29 w 29"/>
                  <a:gd name="T27" fmla="*/ 90 h 335"/>
                  <a:gd name="T28" fmla="*/ 29 w 29"/>
                  <a:gd name="T29" fmla="*/ 95 h 335"/>
                  <a:gd name="T30" fmla="*/ 29 w 29"/>
                  <a:gd name="T31" fmla="*/ 106 h 335"/>
                  <a:gd name="T32" fmla="*/ 29 w 29"/>
                  <a:gd name="T33" fmla="*/ 111 h 335"/>
                  <a:gd name="T34" fmla="*/ 29 w 29"/>
                  <a:gd name="T35" fmla="*/ 122 h 335"/>
                  <a:gd name="T36" fmla="*/ 29 w 29"/>
                  <a:gd name="T37" fmla="*/ 127 h 335"/>
                  <a:gd name="T38" fmla="*/ 29 w 29"/>
                  <a:gd name="T39" fmla="*/ 133 h 335"/>
                  <a:gd name="T40" fmla="*/ 29 w 29"/>
                  <a:gd name="T41" fmla="*/ 143 h 335"/>
                  <a:gd name="T42" fmla="*/ 29 w 29"/>
                  <a:gd name="T43" fmla="*/ 149 h 335"/>
                  <a:gd name="T44" fmla="*/ 29 w 29"/>
                  <a:gd name="T45" fmla="*/ 154 h 335"/>
                  <a:gd name="T46" fmla="*/ 29 w 29"/>
                  <a:gd name="T47" fmla="*/ 165 h 335"/>
                  <a:gd name="T48" fmla="*/ 23 w 29"/>
                  <a:gd name="T49" fmla="*/ 170 h 335"/>
                  <a:gd name="T50" fmla="*/ 23 w 29"/>
                  <a:gd name="T51" fmla="*/ 175 h 335"/>
                  <a:gd name="T52" fmla="*/ 23 w 29"/>
                  <a:gd name="T53" fmla="*/ 186 h 335"/>
                  <a:gd name="T54" fmla="*/ 23 w 29"/>
                  <a:gd name="T55" fmla="*/ 186 h 335"/>
                  <a:gd name="T56" fmla="*/ 23 w 29"/>
                  <a:gd name="T57" fmla="*/ 191 h 335"/>
                  <a:gd name="T58" fmla="*/ 23 w 29"/>
                  <a:gd name="T59" fmla="*/ 196 h 335"/>
                  <a:gd name="T60" fmla="*/ 23 w 29"/>
                  <a:gd name="T61" fmla="*/ 207 h 335"/>
                  <a:gd name="T62" fmla="*/ 23 w 29"/>
                  <a:gd name="T63" fmla="*/ 212 h 335"/>
                  <a:gd name="T64" fmla="*/ 23 w 29"/>
                  <a:gd name="T65" fmla="*/ 218 h 335"/>
                  <a:gd name="T66" fmla="*/ 17 w 29"/>
                  <a:gd name="T67" fmla="*/ 228 h 335"/>
                  <a:gd name="T68" fmla="*/ 17 w 29"/>
                  <a:gd name="T69" fmla="*/ 234 h 335"/>
                  <a:gd name="T70" fmla="*/ 17 w 29"/>
                  <a:gd name="T71" fmla="*/ 244 h 335"/>
                  <a:gd name="T72" fmla="*/ 17 w 29"/>
                  <a:gd name="T73" fmla="*/ 250 h 335"/>
                  <a:gd name="T74" fmla="*/ 17 w 29"/>
                  <a:gd name="T75" fmla="*/ 250 h 335"/>
                  <a:gd name="T76" fmla="*/ 17 w 29"/>
                  <a:gd name="T77" fmla="*/ 255 h 335"/>
                  <a:gd name="T78" fmla="*/ 17 w 29"/>
                  <a:gd name="T79" fmla="*/ 266 h 335"/>
                  <a:gd name="T80" fmla="*/ 12 w 29"/>
                  <a:gd name="T81" fmla="*/ 271 h 335"/>
                  <a:gd name="T82" fmla="*/ 12 w 29"/>
                  <a:gd name="T83" fmla="*/ 276 h 335"/>
                  <a:gd name="T84" fmla="*/ 12 w 29"/>
                  <a:gd name="T85" fmla="*/ 287 h 335"/>
                  <a:gd name="T86" fmla="*/ 12 w 29"/>
                  <a:gd name="T87" fmla="*/ 292 h 335"/>
                  <a:gd name="T88" fmla="*/ 12 w 29"/>
                  <a:gd name="T89" fmla="*/ 297 h 335"/>
                  <a:gd name="T90" fmla="*/ 12 w 29"/>
                  <a:gd name="T91" fmla="*/ 297 h 335"/>
                  <a:gd name="T92" fmla="*/ 6 w 29"/>
                  <a:gd name="T93" fmla="*/ 308 h 335"/>
                  <a:gd name="T94" fmla="*/ 6 w 29"/>
                  <a:gd name="T95" fmla="*/ 313 h 335"/>
                  <a:gd name="T96" fmla="*/ 6 w 29"/>
                  <a:gd name="T97" fmla="*/ 319 h 335"/>
                  <a:gd name="T98" fmla="*/ 6 w 29"/>
                  <a:gd name="T99" fmla="*/ 329 h 335"/>
                  <a:gd name="T100" fmla="*/ 0 w 29"/>
                  <a:gd name="T101"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335">
                    <a:moveTo>
                      <a:pt x="29" y="0"/>
                    </a:moveTo>
                    <a:lnTo>
                      <a:pt x="29" y="5"/>
                    </a:lnTo>
                    <a:lnTo>
                      <a:pt x="29" y="10"/>
                    </a:lnTo>
                    <a:lnTo>
                      <a:pt x="29" y="21"/>
                    </a:lnTo>
                    <a:lnTo>
                      <a:pt x="29" y="26"/>
                    </a:lnTo>
                    <a:lnTo>
                      <a:pt x="29" y="32"/>
                    </a:lnTo>
                    <a:lnTo>
                      <a:pt x="29" y="42"/>
                    </a:lnTo>
                    <a:lnTo>
                      <a:pt x="29" y="48"/>
                    </a:lnTo>
                    <a:lnTo>
                      <a:pt x="29" y="53"/>
                    </a:lnTo>
                    <a:lnTo>
                      <a:pt x="29" y="64"/>
                    </a:lnTo>
                    <a:lnTo>
                      <a:pt x="29" y="69"/>
                    </a:lnTo>
                    <a:lnTo>
                      <a:pt x="29" y="74"/>
                    </a:lnTo>
                    <a:lnTo>
                      <a:pt x="29" y="85"/>
                    </a:lnTo>
                    <a:lnTo>
                      <a:pt x="29" y="90"/>
                    </a:lnTo>
                    <a:lnTo>
                      <a:pt x="29" y="95"/>
                    </a:lnTo>
                    <a:lnTo>
                      <a:pt x="29" y="106"/>
                    </a:lnTo>
                    <a:lnTo>
                      <a:pt x="29" y="111"/>
                    </a:lnTo>
                    <a:lnTo>
                      <a:pt x="29" y="122"/>
                    </a:lnTo>
                    <a:lnTo>
                      <a:pt x="29" y="127"/>
                    </a:lnTo>
                    <a:lnTo>
                      <a:pt x="29" y="133"/>
                    </a:lnTo>
                    <a:lnTo>
                      <a:pt x="29" y="143"/>
                    </a:lnTo>
                    <a:lnTo>
                      <a:pt x="29" y="149"/>
                    </a:lnTo>
                    <a:lnTo>
                      <a:pt x="29" y="154"/>
                    </a:lnTo>
                    <a:lnTo>
                      <a:pt x="29" y="165"/>
                    </a:lnTo>
                    <a:lnTo>
                      <a:pt x="23" y="170"/>
                    </a:lnTo>
                    <a:lnTo>
                      <a:pt x="23" y="175"/>
                    </a:lnTo>
                    <a:lnTo>
                      <a:pt x="23" y="186"/>
                    </a:lnTo>
                    <a:lnTo>
                      <a:pt x="23" y="186"/>
                    </a:lnTo>
                    <a:lnTo>
                      <a:pt x="23" y="191"/>
                    </a:lnTo>
                    <a:lnTo>
                      <a:pt x="23" y="196"/>
                    </a:lnTo>
                    <a:lnTo>
                      <a:pt x="23" y="207"/>
                    </a:lnTo>
                    <a:lnTo>
                      <a:pt x="23" y="212"/>
                    </a:lnTo>
                    <a:lnTo>
                      <a:pt x="23" y="218"/>
                    </a:lnTo>
                    <a:lnTo>
                      <a:pt x="17" y="228"/>
                    </a:lnTo>
                    <a:lnTo>
                      <a:pt x="17" y="234"/>
                    </a:lnTo>
                    <a:lnTo>
                      <a:pt x="17" y="244"/>
                    </a:lnTo>
                    <a:lnTo>
                      <a:pt x="17" y="250"/>
                    </a:lnTo>
                    <a:lnTo>
                      <a:pt x="17" y="250"/>
                    </a:lnTo>
                    <a:lnTo>
                      <a:pt x="17" y="255"/>
                    </a:lnTo>
                    <a:lnTo>
                      <a:pt x="17" y="266"/>
                    </a:lnTo>
                    <a:lnTo>
                      <a:pt x="12" y="271"/>
                    </a:lnTo>
                    <a:lnTo>
                      <a:pt x="12" y="276"/>
                    </a:lnTo>
                    <a:lnTo>
                      <a:pt x="12" y="287"/>
                    </a:lnTo>
                    <a:lnTo>
                      <a:pt x="12" y="292"/>
                    </a:lnTo>
                    <a:lnTo>
                      <a:pt x="12" y="297"/>
                    </a:lnTo>
                    <a:lnTo>
                      <a:pt x="12" y="297"/>
                    </a:lnTo>
                    <a:lnTo>
                      <a:pt x="6" y="308"/>
                    </a:lnTo>
                    <a:lnTo>
                      <a:pt x="6" y="313"/>
                    </a:lnTo>
                    <a:lnTo>
                      <a:pt x="6" y="319"/>
                    </a:lnTo>
                    <a:lnTo>
                      <a:pt x="6" y="329"/>
                    </a:lnTo>
                    <a:lnTo>
                      <a:pt x="0" y="335"/>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8" name="Freeform 3060"/>
              <p:cNvSpPr>
                <a:spLocks noChangeAspect="1"/>
              </p:cNvSpPr>
              <p:nvPr/>
            </p:nvSpPr>
            <p:spPr bwMode="auto">
              <a:xfrm>
                <a:off x="3204" y="1833"/>
                <a:ext cx="28" cy="79"/>
              </a:xfrm>
              <a:custGeom>
                <a:avLst/>
                <a:gdLst>
                  <a:gd name="T0" fmla="*/ 28 w 28"/>
                  <a:gd name="T1" fmla="*/ 0 h 79"/>
                  <a:gd name="T2" fmla="*/ 28 w 28"/>
                  <a:gd name="T3" fmla="*/ 0 h 79"/>
                  <a:gd name="T4" fmla="*/ 28 w 28"/>
                  <a:gd name="T5" fmla="*/ 5 h 79"/>
                  <a:gd name="T6" fmla="*/ 28 w 28"/>
                  <a:gd name="T7" fmla="*/ 16 h 79"/>
                  <a:gd name="T8" fmla="*/ 23 w 28"/>
                  <a:gd name="T9" fmla="*/ 21 h 79"/>
                  <a:gd name="T10" fmla="*/ 23 w 28"/>
                  <a:gd name="T11" fmla="*/ 26 h 79"/>
                  <a:gd name="T12" fmla="*/ 23 w 28"/>
                  <a:gd name="T13" fmla="*/ 32 h 79"/>
                  <a:gd name="T14" fmla="*/ 23 w 28"/>
                  <a:gd name="T15" fmla="*/ 37 h 79"/>
                  <a:gd name="T16" fmla="*/ 17 w 28"/>
                  <a:gd name="T17" fmla="*/ 42 h 79"/>
                  <a:gd name="T18" fmla="*/ 17 w 28"/>
                  <a:gd name="T19" fmla="*/ 47 h 79"/>
                  <a:gd name="T20" fmla="*/ 17 w 28"/>
                  <a:gd name="T21" fmla="*/ 53 h 79"/>
                  <a:gd name="T22" fmla="*/ 11 w 28"/>
                  <a:gd name="T23" fmla="*/ 58 h 79"/>
                  <a:gd name="T24" fmla="*/ 11 w 28"/>
                  <a:gd name="T25" fmla="*/ 63 h 79"/>
                  <a:gd name="T26" fmla="*/ 11 w 28"/>
                  <a:gd name="T27" fmla="*/ 63 h 79"/>
                  <a:gd name="T28" fmla="*/ 6 w 28"/>
                  <a:gd name="T29" fmla="*/ 74 h 79"/>
                  <a:gd name="T30" fmla="*/ 0 w 28"/>
                  <a:gd name="T31" fmla="*/ 74 h 79"/>
                  <a:gd name="T32" fmla="*/ 0 w 28"/>
                  <a:gd name="T33"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 h="79">
                    <a:moveTo>
                      <a:pt x="28" y="0"/>
                    </a:moveTo>
                    <a:lnTo>
                      <a:pt x="28" y="0"/>
                    </a:lnTo>
                    <a:lnTo>
                      <a:pt x="28" y="5"/>
                    </a:lnTo>
                    <a:lnTo>
                      <a:pt x="28" y="16"/>
                    </a:lnTo>
                    <a:lnTo>
                      <a:pt x="23" y="21"/>
                    </a:lnTo>
                    <a:lnTo>
                      <a:pt x="23" y="26"/>
                    </a:lnTo>
                    <a:lnTo>
                      <a:pt x="23" y="32"/>
                    </a:lnTo>
                    <a:lnTo>
                      <a:pt x="23" y="37"/>
                    </a:lnTo>
                    <a:lnTo>
                      <a:pt x="17" y="42"/>
                    </a:lnTo>
                    <a:lnTo>
                      <a:pt x="17" y="47"/>
                    </a:lnTo>
                    <a:lnTo>
                      <a:pt x="17" y="53"/>
                    </a:lnTo>
                    <a:lnTo>
                      <a:pt x="11" y="58"/>
                    </a:lnTo>
                    <a:lnTo>
                      <a:pt x="11" y="63"/>
                    </a:lnTo>
                    <a:lnTo>
                      <a:pt x="11" y="63"/>
                    </a:lnTo>
                    <a:lnTo>
                      <a:pt x="6" y="74"/>
                    </a:lnTo>
                    <a:lnTo>
                      <a:pt x="0" y="74"/>
                    </a:lnTo>
                    <a:lnTo>
                      <a:pt x="0" y="79"/>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29" name="Freeform 3061"/>
              <p:cNvSpPr>
                <a:spLocks noChangeAspect="1"/>
              </p:cNvSpPr>
              <p:nvPr/>
            </p:nvSpPr>
            <p:spPr bwMode="auto">
              <a:xfrm>
                <a:off x="3221" y="1200"/>
                <a:ext cx="85" cy="266"/>
              </a:xfrm>
              <a:custGeom>
                <a:avLst/>
                <a:gdLst>
                  <a:gd name="T0" fmla="*/ 0 w 85"/>
                  <a:gd name="T1" fmla="*/ 0 h 266"/>
                  <a:gd name="T2" fmla="*/ 0 w 85"/>
                  <a:gd name="T3" fmla="*/ 0 h 266"/>
                  <a:gd name="T4" fmla="*/ 6 w 85"/>
                  <a:gd name="T5" fmla="*/ 5 h 266"/>
                  <a:gd name="T6" fmla="*/ 6 w 85"/>
                  <a:gd name="T7" fmla="*/ 11 h 266"/>
                  <a:gd name="T8" fmla="*/ 11 w 85"/>
                  <a:gd name="T9" fmla="*/ 16 h 266"/>
                  <a:gd name="T10" fmla="*/ 11 w 85"/>
                  <a:gd name="T11" fmla="*/ 16 h 266"/>
                  <a:gd name="T12" fmla="*/ 17 w 85"/>
                  <a:gd name="T13" fmla="*/ 21 h 266"/>
                  <a:gd name="T14" fmla="*/ 23 w 85"/>
                  <a:gd name="T15" fmla="*/ 27 h 266"/>
                  <a:gd name="T16" fmla="*/ 23 w 85"/>
                  <a:gd name="T17" fmla="*/ 27 h 266"/>
                  <a:gd name="T18" fmla="*/ 23 w 85"/>
                  <a:gd name="T19" fmla="*/ 37 h 266"/>
                  <a:gd name="T20" fmla="*/ 28 w 85"/>
                  <a:gd name="T21" fmla="*/ 43 h 266"/>
                  <a:gd name="T22" fmla="*/ 28 w 85"/>
                  <a:gd name="T23" fmla="*/ 43 h 266"/>
                  <a:gd name="T24" fmla="*/ 34 w 85"/>
                  <a:gd name="T25" fmla="*/ 48 h 266"/>
                  <a:gd name="T26" fmla="*/ 34 w 85"/>
                  <a:gd name="T27" fmla="*/ 53 h 266"/>
                  <a:gd name="T28" fmla="*/ 34 w 85"/>
                  <a:gd name="T29" fmla="*/ 58 h 266"/>
                  <a:gd name="T30" fmla="*/ 40 w 85"/>
                  <a:gd name="T31" fmla="*/ 64 h 266"/>
                  <a:gd name="T32" fmla="*/ 40 w 85"/>
                  <a:gd name="T33" fmla="*/ 74 h 266"/>
                  <a:gd name="T34" fmla="*/ 40 w 85"/>
                  <a:gd name="T35" fmla="*/ 74 h 266"/>
                  <a:gd name="T36" fmla="*/ 45 w 85"/>
                  <a:gd name="T37" fmla="*/ 80 h 266"/>
                  <a:gd name="T38" fmla="*/ 45 w 85"/>
                  <a:gd name="T39" fmla="*/ 85 h 266"/>
                  <a:gd name="T40" fmla="*/ 51 w 85"/>
                  <a:gd name="T41" fmla="*/ 90 h 266"/>
                  <a:gd name="T42" fmla="*/ 51 w 85"/>
                  <a:gd name="T43" fmla="*/ 96 h 266"/>
                  <a:gd name="T44" fmla="*/ 51 w 85"/>
                  <a:gd name="T45" fmla="*/ 101 h 266"/>
                  <a:gd name="T46" fmla="*/ 57 w 85"/>
                  <a:gd name="T47" fmla="*/ 106 h 266"/>
                  <a:gd name="T48" fmla="*/ 57 w 85"/>
                  <a:gd name="T49" fmla="*/ 112 h 266"/>
                  <a:gd name="T50" fmla="*/ 57 w 85"/>
                  <a:gd name="T51" fmla="*/ 117 h 266"/>
                  <a:gd name="T52" fmla="*/ 57 w 85"/>
                  <a:gd name="T53" fmla="*/ 122 h 266"/>
                  <a:gd name="T54" fmla="*/ 62 w 85"/>
                  <a:gd name="T55" fmla="*/ 128 h 266"/>
                  <a:gd name="T56" fmla="*/ 62 w 85"/>
                  <a:gd name="T57" fmla="*/ 138 h 266"/>
                  <a:gd name="T58" fmla="*/ 62 w 85"/>
                  <a:gd name="T59" fmla="*/ 138 h 266"/>
                  <a:gd name="T60" fmla="*/ 62 w 85"/>
                  <a:gd name="T61" fmla="*/ 144 h 266"/>
                  <a:gd name="T62" fmla="*/ 68 w 85"/>
                  <a:gd name="T63" fmla="*/ 149 h 266"/>
                  <a:gd name="T64" fmla="*/ 68 w 85"/>
                  <a:gd name="T65" fmla="*/ 159 h 266"/>
                  <a:gd name="T66" fmla="*/ 68 w 85"/>
                  <a:gd name="T67" fmla="*/ 165 h 266"/>
                  <a:gd name="T68" fmla="*/ 68 w 85"/>
                  <a:gd name="T69" fmla="*/ 170 h 266"/>
                  <a:gd name="T70" fmla="*/ 74 w 85"/>
                  <a:gd name="T71" fmla="*/ 170 h 266"/>
                  <a:gd name="T72" fmla="*/ 74 w 85"/>
                  <a:gd name="T73" fmla="*/ 181 h 266"/>
                  <a:gd name="T74" fmla="*/ 74 w 85"/>
                  <a:gd name="T75" fmla="*/ 186 h 266"/>
                  <a:gd name="T76" fmla="*/ 74 w 85"/>
                  <a:gd name="T77" fmla="*/ 197 h 266"/>
                  <a:gd name="T78" fmla="*/ 79 w 85"/>
                  <a:gd name="T79" fmla="*/ 202 h 266"/>
                  <a:gd name="T80" fmla="*/ 79 w 85"/>
                  <a:gd name="T81" fmla="*/ 207 h 266"/>
                  <a:gd name="T82" fmla="*/ 79 w 85"/>
                  <a:gd name="T83" fmla="*/ 207 h 266"/>
                  <a:gd name="T84" fmla="*/ 79 w 85"/>
                  <a:gd name="T85" fmla="*/ 218 h 266"/>
                  <a:gd name="T86" fmla="*/ 79 w 85"/>
                  <a:gd name="T87" fmla="*/ 223 h 266"/>
                  <a:gd name="T88" fmla="*/ 79 w 85"/>
                  <a:gd name="T89" fmla="*/ 229 h 266"/>
                  <a:gd name="T90" fmla="*/ 79 w 85"/>
                  <a:gd name="T91" fmla="*/ 239 h 266"/>
                  <a:gd name="T92" fmla="*/ 85 w 85"/>
                  <a:gd name="T93" fmla="*/ 245 h 266"/>
                  <a:gd name="T94" fmla="*/ 85 w 85"/>
                  <a:gd name="T95" fmla="*/ 250 h 266"/>
                  <a:gd name="T96" fmla="*/ 85 w 85"/>
                  <a:gd name="T97" fmla="*/ 260 h 266"/>
                  <a:gd name="T98" fmla="*/ 85 w 85"/>
                  <a:gd name="T99" fmla="*/ 26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5" h="266">
                    <a:moveTo>
                      <a:pt x="0" y="0"/>
                    </a:moveTo>
                    <a:lnTo>
                      <a:pt x="0" y="0"/>
                    </a:lnTo>
                    <a:lnTo>
                      <a:pt x="6" y="5"/>
                    </a:lnTo>
                    <a:lnTo>
                      <a:pt x="6" y="11"/>
                    </a:lnTo>
                    <a:lnTo>
                      <a:pt x="11" y="16"/>
                    </a:lnTo>
                    <a:lnTo>
                      <a:pt x="11" y="16"/>
                    </a:lnTo>
                    <a:lnTo>
                      <a:pt x="17" y="21"/>
                    </a:lnTo>
                    <a:lnTo>
                      <a:pt x="23" y="27"/>
                    </a:lnTo>
                    <a:lnTo>
                      <a:pt x="23" y="27"/>
                    </a:lnTo>
                    <a:lnTo>
                      <a:pt x="23" y="37"/>
                    </a:lnTo>
                    <a:lnTo>
                      <a:pt x="28" y="43"/>
                    </a:lnTo>
                    <a:lnTo>
                      <a:pt x="28" y="43"/>
                    </a:lnTo>
                    <a:lnTo>
                      <a:pt x="34" y="48"/>
                    </a:lnTo>
                    <a:lnTo>
                      <a:pt x="34" y="53"/>
                    </a:lnTo>
                    <a:lnTo>
                      <a:pt x="34" y="58"/>
                    </a:lnTo>
                    <a:lnTo>
                      <a:pt x="40" y="64"/>
                    </a:lnTo>
                    <a:lnTo>
                      <a:pt x="40" y="74"/>
                    </a:lnTo>
                    <a:lnTo>
                      <a:pt x="40" y="74"/>
                    </a:lnTo>
                    <a:lnTo>
                      <a:pt x="45" y="80"/>
                    </a:lnTo>
                    <a:lnTo>
                      <a:pt x="45" y="85"/>
                    </a:lnTo>
                    <a:lnTo>
                      <a:pt x="51" y="90"/>
                    </a:lnTo>
                    <a:lnTo>
                      <a:pt x="51" y="96"/>
                    </a:lnTo>
                    <a:lnTo>
                      <a:pt x="51" y="101"/>
                    </a:lnTo>
                    <a:lnTo>
                      <a:pt x="57" y="106"/>
                    </a:lnTo>
                    <a:lnTo>
                      <a:pt x="57" y="112"/>
                    </a:lnTo>
                    <a:lnTo>
                      <a:pt x="57" y="117"/>
                    </a:lnTo>
                    <a:lnTo>
                      <a:pt x="57" y="122"/>
                    </a:lnTo>
                    <a:lnTo>
                      <a:pt x="62" y="128"/>
                    </a:lnTo>
                    <a:lnTo>
                      <a:pt x="62" y="138"/>
                    </a:lnTo>
                    <a:lnTo>
                      <a:pt x="62" y="138"/>
                    </a:lnTo>
                    <a:lnTo>
                      <a:pt x="62" y="144"/>
                    </a:lnTo>
                    <a:lnTo>
                      <a:pt x="68" y="149"/>
                    </a:lnTo>
                    <a:lnTo>
                      <a:pt x="68" y="159"/>
                    </a:lnTo>
                    <a:lnTo>
                      <a:pt x="68" y="165"/>
                    </a:lnTo>
                    <a:lnTo>
                      <a:pt x="68" y="170"/>
                    </a:lnTo>
                    <a:lnTo>
                      <a:pt x="74" y="170"/>
                    </a:lnTo>
                    <a:lnTo>
                      <a:pt x="74" y="181"/>
                    </a:lnTo>
                    <a:lnTo>
                      <a:pt x="74" y="186"/>
                    </a:lnTo>
                    <a:lnTo>
                      <a:pt x="74" y="197"/>
                    </a:lnTo>
                    <a:lnTo>
                      <a:pt x="79" y="202"/>
                    </a:lnTo>
                    <a:lnTo>
                      <a:pt x="79" y="207"/>
                    </a:lnTo>
                    <a:lnTo>
                      <a:pt x="79" y="207"/>
                    </a:lnTo>
                    <a:lnTo>
                      <a:pt x="79" y="218"/>
                    </a:lnTo>
                    <a:lnTo>
                      <a:pt x="79" y="223"/>
                    </a:lnTo>
                    <a:lnTo>
                      <a:pt x="79" y="229"/>
                    </a:lnTo>
                    <a:lnTo>
                      <a:pt x="79" y="239"/>
                    </a:lnTo>
                    <a:lnTo>
                      <a:pt x="85" y="245"/>
                    </a:lnTo>
                    <a:lnTo>
                      <a:pt x="85" y="250"/>
                    </a:lnTo>
                    <a:lnTo>
                      <a:pt x="85" y="260"/>
                    </a:lnTo>
                    <a:lnTo>
                      <a:pt x="85" y="266"/>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0" name="Freeform 3062"/>
              <p:cNvSpPr>
                <a:spLocks noChangeAspect="1"/>
              </p:cNvSpPr>
              <p:nvPr/>
            </p:nvSpPr>
            <p:spPr bwMode="auto">
              <a:xfrm>
                <a:off x="3278" y="1466"/>
                <a:ext cx="34" cy="324"/>
              </a:xfrm>
              <a:custGeom>
                <a:avLst/>
                <a:gdLst>
                  <a:gd name="T0" fmla="*/ 28 w 34"/>
                  <a:gd name="T1" fmla="*/ 0 h 324"/>
                  <a:gd name="T2" fmla="*/ 28 w 34"/>
                  <a:gd name="T3" fmla="*/ 0 h 324"/>
                  <a:gd name="T4" fmla="*/ 28 w 34"/>
                  <a:gd name="T5" fmla="*/ 5 h 324"/>
                  <a:gd name="T6" fmla="*/ 28 w 34"/>
                  <a:gd name="T7" fmla="*/ 16 h 324"/>
                  <a:gd name="T8" fmla="*/ 28 w 34"/>
                  <a:gd name="T9" fmla="*/ 21 h 324"/>
                  <a:gd name="T10" fmla="*/ 28 w 34"/>
                  <a:gd name="T11" fmla="*/ 32 h 324"/>
                  <a:gd name="T12" fmla="*/ 28 w 34"/>
                  <a:gd name="T13" fmla="*/ 37 h 324"/>
                  <a:gd name="T14" fmla="*/ 34 w 34"/>
                  <a:gd name="T15" fmla="*/ 42 h 324"/>
                  <a:gd name="T16" fmla="*/ 34 w 34"/>
                  <a:gd name="T17" fmla="*/ 53 h 324"/>
                  <a:gd name="T18" fmla="*/ 34 w 34"/>
                  <a:gd name="T19" fmla="*/ 58 h 324"/>
                  <a:gd name="T20" fmla="*/ 34 w 34"/>
                  <a:gd name="T21" fmla="*/ 64 h 324"/>
                  <a:gd name="T22" fmla="*/ 34 w 34"/>
                  <a:gd name="T23" fmla="*/ 74 h 324"/>
                  <a:gd name="T24" fmla="*/ 34 w 34"/>
                  <a:gd name="T25" fmla="*/ 80 h 324"/>
                  <a:gd name="T26" fmla="*/ 34 w 34"/>
                  <a:gd name="T27" fmla="*/ 85 h 324"/>
                  <a:gd name="T28" fmla="*/ 34 w 34"/>
                  <a:gd name="T29" fmla="*/ 96 h 324"/>
                  <a:gd name="T30" fmla="*/ 34 w 34"/>
                  <a:gd name="T31" fmla="*/ 101 h 324"/>
                  <a:gd name="T32" fmla="*/ 34 w 34"/>
                  <a:gd name="T33" fmla="*/ 106 h 324"/>
                  <a:gd name="T34" fmla="*/ 34 w 34"/>
                  <a:gd name="T35" fmla="*/ 117 h 324"/>
                  <a:gd name="T36" fmla="*/ 34 w 34"/>
                  <a:gd name="T37" fmla="*/ 122 h 324"/>
                  <a:gd name="T38" fmla="*/ 34 w 34"/>
                  <a:gd name="T39" fmla="*/ 127 h 324"/>
                  <a:gd name="T40" fmla="*/ 34 w 34"/>
                  <a:gd name="T41" fmla="*/ 138 h 324"/>
                  <a:gd name="T42" fmla="*/ 28 w 34"/>
                  <a:gd name="T43" fmla="*/ 143 h 324"/>
                  <a:gd name="T44" fmla="*/ 28 w 34"/>
                  <a:gd name="T45" fmla="*/ 154 h 324"/>
                  <a:gd name="T46" fmla="*/ 28 w 34"/>
                  <a:gd name="T47" fmla="*/ 159 h 324"/>
                  <a:gd name="T48" fmla="*/ 28 w 34"/>
                  <a:gd name="T49" fmla="*/ 165 h 324"/>
                  <a:gd name="T50" fmla="*/ 28 w 34"/>
                  <a:gd name="T51" fmla="*/ 175 h 324"/>
                  <a:gd name="T52" fmla="*/ 28 w 34"/>
                  <a:gd name="T53" fmla="*/ 181 h 324"/>
                  <a:gd name="T54" fmla="*/ 28 w 34"/>
                  <a:gd name="T55" fmla="*/ 181 h 324"/>
                  <a:gd name="T56" fmla="*/ 28 w 34"/>
                  <a:gd name="T57" fmla="*/ 186 h 324"/>
                  <a:gd name="T58" fmla="*/ 28 w 34"/>
                  <a:gd name="T59" fmla="*/ 197 h 324"/>
                  <a:gd name="T60" fmla="*/ 28 w 34"/>
                  <a:gd name="T61" fmla="*/ 202 h 324"/>
                  <a:gd name="T62" fmla="*/ 22 w 34"/>
                  <a:gd name="T63" fmla="*/ 207 h 324"/>
                  <a:gd name="T64" fmla="*/ 22 w 34"/>
                  <a:gd name="T65" fmla="*/ 218 h 324"/>
                  <a:gd name="T66" fmla="*/ 22 w 34"/>
                  <a:gd name="T67" fmla="*/ 223 h 324"/>
                  <a:gd name="T68" fmla="*/ 22 w 34"/>
                  <a:gd name="T69" fmla="*/ 228 h 324"/>
                  <a:gd name="T70" fmla="*/ 22 w 34"/>
                  <a:gd name="T71" fmla="*/ 239 h 324"/>
                  <a:gd name="T72" fmla="*/ 22 w 34"/>
                  <a:gd name="T73" fmla="*/ 239 h 324"/>
                  <a:gd name="T74" fmla="*/ 22 w 34"/>
                  <a:gd name="T75" fmla="*/ 244 h 324"/>
                  <a:gd name="T76" fmla="*/ 17 w 34"/>
                  <a:gd name="T77" fmla="*/ 250 h 324"/>
                  <a:gd name="T78" fmla="*/ 17 w 34"/>
                  <a:gd name="T79" fmla="*/ 260 h 324"/>
                  <a:gd name="T80" fmla="*/ 17 w 34"/>
                  <a:gd name="T81" fmla="*/ 266 h 324"/>
                  <a:gd name="T82" fmla="*/ 17 w 34"/>
                  <a:gd name="T83" fmla="*/ 276 h 324"/>
                  <a:gd name="T84" fmla="*/ 11 w 34"/>
                  <a:gd name="T85" fmla="*/ 276 h 324"/>
                  <a:gd name="T86" fmla="*/ 11 w 34"/>
                  <a:gd name="T87" fmla="*/ 282 h 324"/>
                  <a:gd name="T88" fmla="*/ 11 w 34"/>
                  <a:gd name="T89" fmla="*/ 287 h 324"/>
                  <a:gd name="T90" fmla="*/ 11 w 34"/>
                  <a:gd name="T91" fmla="*/ 298 h 324"/>
                  <a:gd name="T92" fmla="*/ 5 w 34"/>
                  <a:gd name="T93" fmla="*/ 303 h 324"/>
                  <a:gd name="T94" fmla="*/ 5 w 34"/>
                  <a:gd name="T95" fmla="*/ 308 h 324"/>
                  <a:gd name="T96" fmla="*/ 5 w 34"/>
                  <a:gd name="T97" fmla="*/ 308 h 324"/>
                  <a:gd name="T98" fmla="*/ 5 w 34"/>
                  <a:gd name="T99" fmla="*/ 319 h 324"/>
                  <a:gd name="T100" fmla="*/ 0 w 34"/>
                  <a:gd name="T101" fmla="*/ 32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 h="324">
                    <a:moveTo>
                      <a:pt x="28" y="0"/>
                    </a:moveTo>
                    <a:lnTo>
                      <a:pt x="28" y="0"/>
                    </a:lnTo>
                    <a:lnTo>
                      <a:pt x="28" y="5"/>
                    </a:lnTo>
                    <a:lnTo>
                      <a:pt x="28" y="16"/>
                    </a:lnTo>
                    <a:lnTo>
                      <a:pt x="28" y="21"/>
                    </a:lnTo>
                    <a:lnTo>
                      <a:pt x="28" y="32"/>
                    </a:lnTo>
                    <a:lnTo>
                      <a:pt x="28" y="37"/>
                    </a:lnTo>
                    <a:lnTo>
                      <a:pt x="34" y="42"/>
                    </a:lnTo>
                    <a:lnTo>
                      <a:pt x="34" y="53"/>
                    </a:lnTo>
                    <a:lnTo>
                      <a:pt x="34" y="58"/>
                    </a:lnTo>
                    <a:lnTo>
                      <a:pt x="34" y="64"/>
                    </a:lnTo>
                    <a:lnTo>
                      <a:pt x="34" y="74"/>
                    </a:lnTo>
                    <a:lnTo>
                      <a:pt x="34" y="80"/>
                    </a:lnTo>
                    <a:lnTo>
                      <a:pt x="34" y="85"/>
                    </a:lnTo>
                    <a:lnTo>
                      <a:pt x="34" y="96"/>
                    </a:lnTo>
                    <a:lnTo>
                      <a:pt x="34" y="101"/>
                    </a:lnTo>
                    <a:lnTo>
                      <a:pt x="34" y="106"/>
                    </a:lnTo>
                    <a:lnTo>
                      <a:pt x="34" y="117"/>
                    </a:lnTo>
                    <a:lnTo>
                      <a:pt x="34" y="122"/>
                    </a:lnTo>
                    <a:lnTo>
                      <a:pt x="34" y="127"/>
                    </a:lnTo>
                    <a:lnTo>
                      <a:pt x="34" y="138"/>
                    </a:lnTo>
                    <a:lnTo>
                      <a:pt x="28" y="143"/>
                    </a:lnTo>
                    <a:lnTo>
                      <a:pt x="28" y="154"/>
                    </a:lnTo>
                    <a:lnTo>
                      <a:pt x="28" y="159"/>
                    </a:lnTo>
                    <a:lnTo>
                      <a:pt x="28" y="165"/>
                    </a:lnTo>
                    <a:lnTo>
                      <a:pt x="28" y="175"/>
                    </a:lnTo>
                    <a:lnTo>
                      <a:pt x="28" y="181"/>
                    </a:lnTo>
                    <a:lnTo>
                      <a:pt x="28" y="181"/>
                    </a:lnTo>
                    <a:lnTo>
                      <a:pt x="28" y="186"/>
                    </a:lnTo>
                    <a:lnTo>
                      <a:pt x="28" y="197"/>
                    </a:lnTo>
                    <a:lnTo>
                      <a:pt x="28" y="202"/>
                    </a:lnTo>
                    <a:lnTo>
                      <a:pt x="22" y="207"/>
                    </a:lnTo>
                    <a:lnTo>
                      <a:pt x="22" y="218"/>
                    </a:lnTo>
                    <a:lnTo>
                      <a:pt x="22" y="223"/>
                    </a:lnTo>
                    <a:lnTo>
                      <a:pt x="22" y="228"/>
                    </a:lnTo>
                    <a:lnTo>
                      <a:pt x="22" y="239"/>
                    </a:lnTo>
                    <a:lnTo>
                      <a:pt x="22" y="239"/>
                    </a:lnTo>
                    <a:lnTo>
                      <a:pt x="22" y="244"/>
                    </a:lnTo>
                    <a:lnTo>
                      <a:pt x="17" y="250"/>
                    </a:lnTo>
                    <a:lnTo>
                      <a:pt x="17" y="260"/>
                    </a:lnTo>
                    <a:lnTo>
                      <a:pt x="17" y="266"/>
                    </a:lnTo>
                    <a:lnTo>
                      <a:pt x="17" y="276"/>
                    </a:lnTo>
                    <a:lnTo>
                      <a:pt x="11" y="276"/>
                    </a:lnTo>
                    <a:lnTo>
                      <a:pt x="11" y="282"/>
                    </a:lnTo>
                    <a:lnTo>
                      <a:pt x="11" y="287"/>
                    </a:lnTo>
                    <a:lnTo>
                      <a:pt x="11" y="298"/>
                    </a:lnTo>
                    <a:lnTo>
                      <a:pt x="5" y="303"/>
                    </a:lnTo>
                    <a:lnTo>
                      <a:pt x="5" y="308"/>
                    </a:lnTo>
                    <a:lnTo>
                      <a:pt x="5" y="308"/>
                    </a:lnTo>
                    <a:lnTo>
                      <a:pt x="5" y="319"/>
                    </a:lnTo>
                    <a:lnTo>
                      <a:pt x="0" y="324"/>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1" name="Freeform 3063"/>
              <p:cNvSpPr>
                <a:spLocks noChangeAspect="1"/>
              </p:cNvSpPr>
              <p:nvPr/>
            </p:nvSpPr>
            <p:spPr bwMode="auto">
              <a:xfrm>
                <a:off x="3221" y="1790"/>
                <a:ext cx="57" cy="122"/>
              </a:xfrm>
              <a:custGeom>
                <a:avLst/>
                <a:gdLst>
                  <a:gd name="T0" fmla="*/ 57 w 57"/>
                  <a:gd name="T1" fmla="*/ 0 h 122"/>
                  <a:gd name="T2" fmla="*/ 57 w 57"/>
                  <a:gd name="T3" fmla="*/ 5 h 122"/>
                  <a:gd name="T4" fmla="*/ 57 w 57"/>
                  <a:gd name="T5" fmla="*/ 11 h 122"/>
                  <a:gd name="T6" fmla="*/ 57 w 57"/>
                  <a:gd name="T7" fmla="*/ 16 h 122"/>
                  <a:gd name="T8" fmla="*/ 51 w 57"/>
                  <a:gd name="T9" fmla="*/ 21 h 122"/>
                  <a:gd name="T10" fmla="*/ 51 w 57"/>
                  <a:gd name="T11" fmla="*/ 27 h 122"/>
                  <a:gd name="T12" fmla="*/ 51 w 57"/>
                  <a:gd name="T13" fmla="*/ 32 h 122"/>
                  <a:gd name="T14" fmla="*/ 45 w 57"/>
                  <a:gd name="T15" fmla="*/ 37 h 122"/>
                  <a:gd name="T16" fmla="*/ 45 w 57"/>
                  <a:gd name="T17" fmla="*/ 43 h 122"/>
                  <a:gd name="T18" fmla="*/ 40 w 57"/>
                  <a:gd name="T19" fmla="*/ 48 h 122"/>
                  <a:gd name="T20" fmla="*/ 40 w 57"/>
                  <a:gd name="T21" fmla="*/ 48 h 122"/>
                  <a:gd name="T22" fmla="*/ 40 w 57"/>
                  <a:gd name="T23" fmla="*/ 59 h 122"/>
                  <a:gd name="T24" fmla="*/ 34 w 57"/>
                  <a:gd name="T25" fmla="*/ 64 h 122"/>
                  <a:gd name="T26" fmla="*/ 34 w 57"/>
                  <a:gd name="T27" fmla="*/ 69 h 122"/>
                  <a:gd name="T28" fmla="*/ 34 w 57"/>
                  <a:gd name="T29" fmla="*/ 75 h 122"/>
                  <a:gd name="T30" fmla="*/ 28 w 57"/>
                  <a:gd name="T31" fmla="*/ 80 h 122"/>
                  <a:gd name="T32" fmla="*/ 28 w 57"/>
                  <a:gd name="T33" fmla="*/ 80 h 122"/>
                  <a:gd name="T34" fmla="*/ 23 w 57"/>
                  <a:gd name="T35" fmla="*/ 85 h 122"/>
                  <a:gd name="T36" fmla="*/ 23 w 57"/>
                  <a:gd name="T37" fmla="*/ 96 h 122"/>
                  <a:gd name="T38" fmla="*/ 23 w 57"/>
                  <a:gd name="T39" fmla="*/ 96 h 122"/>
                  <a:gd name="T40" fmla="*/ 17 w 57"/>
                  <a:gd name="T41" fmla="*/ 101 h 122"/>
                  <a:gd name="T42" fmla="*/ 11 w 57"/>
                  <a:gd name="T43" fmla="*/ 106 h 122"/>
                  <a:gd name="T44" fmla="*/ 11 w 57"/>
                  <a:gd name="T45" fmla="*/ 106 h 122"/>
                  <a:gd name="T46" fmla="*/ 6 w 57"/>
                  <a:gd name="T47" fmla="*/ 112 h 122"/>
                  <a:gd name="T48" fmla="*/ 6 w 57"/>
                  <a:gd name="T49" fmla="*/ 117 h 122"/>
                  <a:gd name="T50" fmla="*/ 0 w 57"/>
                  <a:gd name="T51" fmla="*/ 122 h 122"/>
                  <a:gd name="T52" fmla="*/ 0 w 57"/>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122">
                    <a:moveTo>
                      <a:pt x="57" y="0"/>
                    </a:moveTo>
                    <a:lnTo>
                      <a:pt x="57" y="5"/>
                    </a:lnTo>
                    <a:lnTo>
                      <a:pt x="57" y="11"/>
                    </a:lnTo>
                    <a:lnTo>
                      <a:pt x="57" y="16"/>
                    </a:lnTo>
                    <a:lnTo>
                      <a:pt x="51" y="21"/>
                    </a:lnTo>
                    <a:lnTo>
                      <a:pt x="51" y="27"/>
                    </a:lnTo>
                    <a:lnTo>
                      <a:pt x="51" y="32"/>
                    </a:lnTo>
                    <a:lnTo>
                      <a:pt x="45" y="37"/>
                    </a:lnTo>
                    <a:lnTo>
                      <a:pt x="45" y="43"/>
                    </a:lnTo>
                    <a:lnTo>
                      <a:pt x="40" y="48"/>
                    </a:lnTo>
                    <a:lnTo>
                      <a:pt x="40" y="48"/>
                    </a:lnTo>
                    <a:lnTo>
                      <a:pt x="40" y="59"/>
                    </a:lnTo>
                    <a:lnTo>
                      <a:pt x="34" y="64"/>
                    </a:lnTo>
                    <a:lnTo>
                      <a:pt x="34" y="69"/>
                    </a:lnTo>
                    <a:lnTo>
                      <a:pt x="34" y="75"/>
                    </a:lnTo>
                    <a:lnTo>
                      <a:pt x="28" y="80"/>
                    </a:lnTo>
                    <a:lnTo>
                      <a:pt x="28" y="80"/>
                    </a:lnTo>
                    <a:lnTo>
                      <a:pt x="23" y="85"/>
                    </a:lnTo>
                    <a:lnTo>
                      <a:pt x="23" y="96"/>
                    </a:lnTo>
                    <a:lnTo>
                      <a:pt x="23" y="96"/>
                    </a:lnTo>
                    <a:lnTo>
                      <a:pt x="17" y="101"/>
                    </a:lnTo>
                    <a:lnTo>
                      <a:pt x="11" y="106"/>
                    </a:lnTo>
                    <a:lnTo>
                      <a:pt x="11" y="106"/>
                    </a:lnTo>
                    <a:lnTo>
                      <a:pt x="6" y="112"/>
                    </a:lnTo>
                    <a:lnTo>
                      <a:pt x="6" y="117"/>
                    </a:lnTo>
                    <a:lnTo>
                      <a:pt x="0" y="122"/>
                    </a:lnTo>
                    <a:lnTo>
                      <a:pt x="0" y="122"/>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2" name="Freeform 3064"/>
              <p:cNvSpPr>
                <a:spLocks noChangeAspect="1"/>
              </p:cNvSpPr>
              <p:nvPr/>
            </p:nvSpPr>
            <p:spPr bwMode="auto">
              <a:xfrm>
                <a:off x="3238" y="1200"/>
                <a:ext cx="113" cy="239"/>
              </a:xfrm>
              <a:custGeom>
                <a:avLst/>
                <a:gdLst>
                  <a:gd name="T0" fmla="*/ 0 w 113"/>
                  <a:gd name="T1" fmla="*/ 0 h 239"/>
                  <a:gd name="T2" fmla="*/ 6 w 113"/>
                  <a:gd name="T3" fmla="*/ 0 h 239"/>
                  <a:gd name="T4" fmla="*/ 11 w 113"/>
                  <a:gd name="T5" fmla="*/ 5 h 239"/>
                  <a:gd name="T6" fmla="*/ 11 w 113"/>
                  <a:gd name="T7" fmla="*/ 11 h 239"/>
                  <a:gd name="T8" fmla="*/ 17 w 113"/>
                  <a:gd name="T9" fmla="*/ 16 h 239"/>
                  <a:gd name="T10" fmla="*/ 17 w 113"/>
                  <a:gd name="T11" fmla="*/ 16 h 239"/>
                  <a:gd name="T12" fmla="*/ 23 w 113"/>
                  <a:gd name="T13" fmla="*/ 21 h 239"/>
                  <a:gd name="T14" fmla="*/ 23 w 113"/>
                  <a:gd name="T15" fmla="*/ 21 h 239"/>
                  <a:gd name="T16" fmla="*/ 28 w 113"/>
                  <a:gd name="T17" fmla="*/ 27 h 239"/>
                  <a:gd name="T18" fmla="*/ 34 w 113"/>
                  <a:gd name="T19" fmla="*/ 32 h 239"/>
                  <a:gd name="T20" fmla="*/ 34 w 113"/>
                  <a:gd name="T21" fmla="*/ 37 h 239"/>
                  <a:gd name="T22" fmla="*/ 40 w 113"/>
                  <a:gd name="T23" fmla="*/ 43 h 239"/>
                  <a:gd name="T24" fmla="*/ 40 w 113"/>
                  <a:gd name="T25" fmla="*/ 43 h 239"/>
                  <a:gd name="T26" fmla="*/ 45 w 113"/>
                  <a:gd name="T27" fmla="*/ 48 h 239"/>
                  <a:gd name="T28" fmla="*/ 45 w 113"/>
                  <a:gd name="T29" fmla="*/ 48 h 239"/>
                  <a:gd name="T30" fmla="*/ 51 w 113"/>
                  <a:gd name="T31" fmla="*/ 58 h 239"/>
                  <a:gd name="T32" fmla="*/ 51 w 113"/>
                  <a:gd name="T33" fmla="*/ 64 h 239"/>
                  <a:gd name="T34" fmla="*/ 57 w 113"/>
                  <a:gd name="T35" fmla="*/ 64 h 239"/>
                  <a:gd name="T36" fmla="*/ 62 w 113"/>
                  <a:gd name="T37" fmla="*/ 74 h 239"/>
                  <a:gd name="T38" fmla="*/ 62 w 113"/>
                  <a:gd name="T39" fmla="*/ 74 h 239"/>
                  <a:gd name="T40" fmla="*/ 62 w 113"/>
                  <a:gd name="T41" fmla="*/ 80 h 239"/>
                  <a:gd name="T42" fmla="*/ 68 w 113"/>
                  <a:gd name="T43" fmla="*/ 85 h 239"/>
                  <a:gd name="T44" fmla="*/ 68 w 113"/>
                  <a:gd name="T45" fmla="*/ 90 h 239"/>
                  <a:gd name="T46" fmla="*/ 68 w 113"/>
                  <a:gd name="T47" fmla="*/ 96 h 239"/>
                  <a:gd name="T48" fmla="*/ 74 w 113"/>
                  <a:gd name="T49" fmla="*/ 101 h 239"/>
                  <a:gd name="T50" fmla="*/ 74 w 113"/>
                  <a:gd name="T51" fmla="*/ 106 h 239"/>
                  <a:gd name="T52" fmla="*/ 79 w 113"/>
                  <a:gd name="T53" fmla="*/ 106 h 239"/>
                  <a:gd name="T54" fmla="*/ 79 w 113"/>
                  <a:gd name="T55" fmla="*/ 117 h 239"/>
                  <a:gd name="T56" fmla="*/ 85 w 113"/>
                  <a:gd name="T57" fmla="*/ 122 h 239"/>
                  <a:gd name="T58" fmla="*/ 85 w 113"/>
                  <a:gd name="T59" fmla="*/ 122 h 239"/>
                  <a:gd name="T60" fmla="*/ 85 w 113"/>
                  <a:gd name="T61" fmla="*/ 128 h 239"/>
                  <a:gd name="T62" fmla="*/ 91 w 113"/>
                  <a:gd name="T63" fmla="*/ 138 h 239"/>
                  <a:gd name="T64" fmla="*/ 91 w 113"/>
                  <a:gd name="T65" fmla="*/ 144 h 239"/>
                  <a:gd name="T66" fmla="*/ 91 w 113"/>
                  <a:gd name="T67" fmla="*/ 144 h 239"/>
                  <a:gd name="T68" fmla="*/ 91 w 113"/>
                  <a:gd name="T69" fmla="*/ 149 h 239"/>
                  <a:gd name="T70" fmla="*/ 96 w 113"/>
                  <a:gd name="T71" fmla="*/ 159 h 239"/>
                  <a:gd name="T72" fmla="*/ 96 w 113"/>
                  <a:gd name="T73" fmla="*/ 165 h 239"/>
                  <a:gd name="T74" fmla="*/ 96 w 113"/>
                  <a:gd name="T75" fmla="*/ 165 h 239"/>
                  <a:gd name="T76" fmla="*/ 96 w 113"/>
                  <a:gd name="T77" fmla="*/ 170 h 239"/>
                  <a:gd name="T78" fmla="*/ 102 w 113"/>
                  <a:gd name="T79" fmla="*/ 181 h 239"/>
                  <a:gd name="T80" fmla="*/ 102 w 113"/>
                  <a:gd name="T81" fmla="*/ 186 h 239"/>
                  <a:gd name="T82" fmla="*/ 102 w 113"/>
                  <a:gd name="T83" fmla="*/ 191 h 239"/>
                  <a:gd name="T84" fmla="*/ 102 w 113"/>
                  <a:gd name="T85" fmla="*/ 197 h 239"/>
                  <a:gd name="T86" fmla="*/ 108 w 113"/>
                  <a:gd name="T87" fmla="*/ 202 h 239"/>
                  <a:gd name="T88" fmla="*/ 108 w 113"/>
                  <a:gd name="T89" fmla="*/ 207 h 239"/>
                  <a:gd name="T90" fmla="*/ 108 w 113"/>
                  <a:gd name="T91" fmla="*/ 218 h 239"/>
                  <a:gd name="T92" fmla="*/ 108 w 113"/>
                  <a:gd name="T93" fmla="*/ 223 h 239"/>
                  <a:gd name="T94" fmla="*/ 113 w 113"/>
                  <a:gd name="T95" fmla="*/ 223 h 239"/>
                  <a:gd name="T96" fmla="*/ 113 w 113"/>
                  <a:gd name="T97" fmla="*/ 229 h 239"/>
                  <a:gd name="T98" fmla="*/ 113 w 113"/>
                  <a:gd name="T99" fmla="*/ 23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 h="239">
                    <a:moveTo>
                      <a:pt x="0" y="0"/>
                    </a:moveTo>
                    <a:lnTo>
                      <a:pt x="6" y="0"/>
                    </a:lnTo>
                    <a:lnTo>
                      <a:pt x="11" y="5"/>
                    </a:lnTo>
                    <a:lnTo>
                      <a:pt x="11" y="11"/>
                    </a:lnTo>
                    <a:lnTo>
                      <a:pt x="17" y="16"/>
                    </a:lnTo>
                    <a:lnTo>
                      <a:pt x="17" y="16"/>
                    </a:lnTo>
                    <a:lnTo>
                      <a:pt x="23" y="21"/>
                    </a:lnTo>
                    <a:lnTo>
                      <a:pt x="23" y="21"/>
                    </a:lnTo>
                    <a:lnTo>
                      <a:pt x="28" y="27"/>
                    </a:lnTo>
                    <a:lnTo>
                      <a:pt x="34" y="32"/>
                    </a:lnTo>
                    <a:lnTo>
                      <a:pt x="34" y="37"/>
                    </a:lnTo>
                    <a:lnTo>
                      <a:pt x="40" y="43"/>
                    </a:lnTo>
                    <a:lnTo>
                      <a:pt x="40" y="43"/>
                    </a:lnTo>
                    <a:lnTo>
                      <a:pt x="45" y="48"/>
                    </a:lnTo>
                    <a:lnTo>
                      <a:pt x="45" y="48"/>
                    </a:lnTo>
                    <a:lnTo>
                      <a:pt x="51" y="58"/>
                    </a:lnTo>
                    <a:lnTo>
                      <a:pt x="51" y="64"/>
                    </a:lnTo>
                    <a:lnTo>
                      <a:pt x="57" y="64"/>
                    </a:lnTo>
                    <a:lnTo>
                      <a:pt x="62" y="74"/>
                    </a:lnTo>
                    <a:lnTo>
                      <a:pt x="62" y="74"/>
                    </a:lnTo>
                    <a:lnTo>
                      <a:pt x="62" y="80"/>
                    </a:lnTo>
                    <a:lnTo>
                      <a:pt x="68" y="85"/>
                    </a:lnTo>
                    <a:lnTo>
                      <a:pt x="68" y="90"/>
                    </a:lnTo>
                    <a:lnTo>
                      <a:pt x="68" y="96"/>
                    </a:lnTo>
                    <a:lnTo>
                      <a:pt x="74" y="101"/>
                    </a:lnTo>
                    <a:lnTo>
                      <a:pt x="74" y="106"/>
                    </a:lnTo>
                    <a:lnTo>
                      <a:pt x="79" y="106"/>
                    </a:lnTo>
                    <a:lnTo>
                      <a:pt x="79" y="117"/>
                    </a:lnTo>
                    <a:lnTo>
                      <a:pt x="85" y="122"/>
                    </a:lnTo>
                    <a:lnTo>
                      <a:pt x="85" y="122"/>
                    </a:lnTo>
                    <a:lnTo>
                      <a:pt x="85" y="128"/>
                    </a:lnTo>
                    <a:lnTo>
                      <a:pt x="91" y="138"/>
                    </a:lnTo>
                    <a:lnTo>
                      <a:pt x="91" y="144"/>
                    </a:lnTo>
                    <a:lnTo>
                      <a:pt x="91" y="144"/>
                    </a:lnTo>
                    <a:lnTo>
                      <a:pt x="91" y="149"/>
                    </a:lnTo>
                    <a:lnTo>
                      <a:pt x="96" y="159"/>
                    </a:lnTo>
                    <a:lnTo>
                      <a:pt x="96" y="165"/>
                    </a:lnTo>
                    <a:lnTo>
                      <a:pt x="96" y="165"/>
                    </a:lnTo>
                    <a:lnTo>
                      <a:pt x="96" y="170"/>
                    </a:lnTo>
                    <a:lnTo>
                      <a:pt x="102" y="181"/>
                    </a:lnTo>
                    <a:lnTo>
                      <a:pt x="102" y="186"/>
                    </a:lnTo>
                    <a:lnTo>
                      <a:pt x="102" y="191"/>
                    </a:lnTo>
                    <a:lnTo>
                      <a:pt x="102" y="197"/>
                    </a:lnTo>
                    <a:lnTo>
                      <a:pt x="108" y="202"/>
                    </a:lnTo>
                    <a:lnTo>
                      <a:pt x="108" y="207"/>
                    </a:lnTo>
                    <a:lnTo>
                      <a:pt x="108" y="218"/>
                    </a:lnTo>
                    <a:lnTo>
                      <a:pt x="108" y="223"/>
                    </a:lnTo>
                    <a:lnTo>
                      <a:pt x="113" y="223"/>
                    </a:lnTo>
                    <a:lnTo>
                      <a:pt x="113" y="229"/>
                    </a:lnTo>
                    <a:lnTo>
                      <a:pt x="113" y="239"/>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3" name="Freeform 3065"/>
              <p:cNvSpPr>
                <a:spLocks noChangeAspect="1"/>
              </p:cNvSpPr>
              <p:nvPr/>
            </p:nvSpPr>
            <p:spPr bwMode="auto">
              <a:xfrm>
                <a:off x="3329" y="1439"/>
                <a:ext cx="34" cy="325"/>
              </a:xfrm>
              <a:custGeom>
                <a:avLst/>
                <a:gdLst>
                  <a:gd name="T0" fmla="*/ 22 w 34"/>
                  <a:gd name="T1" fmla="*/ 0 h 325"/>
                  <a:gd name="T2" fmla="*/ 22 w 34"/>
                  <a:gd name="T3" fmla="*/ 6 h 325"/>
                  <a:gd name="T4" fmla="*/ 22 w 34"/>
                  <a:gd name="T5" fmla="*/ 11 h 325"/>
                  <a:gd name="T6" fmla="*/ 28 w 34"/>
                  <a:gd name="T7" fmla="*/ 21 h 325"/>
                  <a:gd name="T8" fmla="*/ 28 w 34"/>
                  <a:gd name="T9" fmla="*/ 27 h 325"/>
                  <a:gd name="T10" fmla="*/ 28 w 34"/>
                  <a:gd name="T11" fmla="*/ 32 h 325"/>
                  <a:gd name="T12" fmla="*/ 28 w 34"/>
                  <a:gd name="T13" fmla="*/ 32 h 325"/>
                  <a:gd name="T14" fmla="*/ 28 w 34"/>
                  <a:gd name="T15" fmla="*/ 43 h 325"/>
                  <a:gd name="T16" fmla="*/ 28 w 34"/>
                  <a:gd name="T17" fmla="*/ 48 h 325"/>
                  <a:gd name="T18" fmla="*/ 28 w 34"/>
                  <a:gd name="T19" fmla="*/ 59 h 325"/>
                  <a:gd name="T20" fmla="*/ 28 w 34"/>
                  <a:gd name="T21" fmla="*/ 64 h 325"/>
                  <a:gd name="T22" fmla="*/ 28 w 34"/>
                  <a:gd name="T23" fmla="*/ 69 h 325"/>
                  <a:gd name="T24" fmla="*/ 28 w 34"/>
                  <a:gd name="T25" fmla="*/ 80 h 325"/>
                  <a:gd name="T26" fmla="*/ 34 w 34"/>
                  <a:gd name="T27" fmla="*/ 85 h 325"/>
                  <a:gd name="T28" fmla="*/ 34 w 34"/>
                  <a:gd name="T29" fmla="*/ 91 h 325"/>
                  <a:gd name="T30" fmla="*/ 34 w 34"/>
                  <a:gd name="T31" fmla="*/ 101 h 325"/>
                  <a:gd name="T32" fmla="*/ 34 w 34"/>
                  <a:gd name="T33" fmla="*/ 107 h 325"/>
                  <a:gd name="T34" fmla="*/ 34 w 34"/>
                  <a:gd name="T35" fmla="*/ 112 h 325"/>
                  <a:gd name="T36" fmla="*/ 34 w 34"/>
                  <a:gd name="T37" fmla="*/ 123 h 325"/>
                  <a:gd name="T38" fmla="*/ 34 w 34"/>
                  <a:gd name="T39" fmla="*/ 128 h 325"/>
                  <a:gd name="T40" fmla="*/ 34 w 34"/>
                  <a:gd name="T41" fmla="*/ 133 h 325"/>
                  <a:gd name="T42" fmla="*/ 34 w 34"/>
                  <a:gd name="T43" fmla="*/ 144 h 325"/>
                  <a:gd name="T44" fmla="*/ 34 w 34"/>
                  <a:gd name="T45" fmla="*/ 149 h 325"/>
                  <a:gd name="T46" fmla="*/ 28 w 34"/>
                  <a:gd name="T47" fmla="*/ 154 h 325"/>
                  <a:gd name="T48" fmla="*/ 28 w 34"/>
                  <a:gd name="T49" fmla="*/ 165 h 325"/>
                  <a:gd name="T50" fmla="*/ 28 w 34"/>
                  <a:gd name="T51" fmla="*/ 170 h 325"/>
                  <a:gd name="T52" fmla="*/ 28 w 34"/>
                  <a:gd name="T53" fmla="*/ 181 h 325"/>
                  <a:gd name="T54" fmla="*/ 28 w 34"/>
                  <a:gd name="T55" fmla="*/ 186 h 325"/>
                  <a:gd name="T56" fmla="*/ 28 w 34"/>
                  <a:gd name="T57" fmla="*/ 192 h 325"/>
                  <a:gd name="T58" fmla="*/ 28 w 34"/>
                  <a:gd name="T59" fmla="*/ 202 h 325"/>
                  <a:gd name="T60" fmla="*/ 28 w 34"/>
                  <a:gd name="T61" fmla="*/ 202 h 325"/>
                  <a:gd name="T62" fmla="*/ 28 w 34"/>
                  <a:gd name="T63" fmla="*/ 208 h 325"/>
                  <a:gd name="T64" fmla="*/ 28 w 34"/>
                  <a:gd name="T65" fmla="*/ 213 h 325"/>
                  <a:gd name="T66" fmla="*/ 22 w 34"/>
                  <a:gd name="T67" fmla="*/ 224 h 325"/>
                  <a:gd name="T68" fmla="*/ 22 w 34"/>
                  <a:gd name="T69" fmla="*/ 229 h 325"/>
                  <a:gd name="T70" fmla="*/ 22 w 34"/>
                  <a:gd name="T71" fmla="*/ 234 h 325"/>
                  <a:gd name="T72" fmla="*/ 22 w 34"/>
                  <a:gd name="T73" fmla="*/ 245 h 325"/>
                  <a:gd name="T74" fmla="*/ 22 w 34"/>
                  <a:gd name="T75" fmla="*/ 250 h 325"/>
                  <a:gd name="T76" fmla="*/ 17 w 34"/>
                  <a:gd name="T77" fmla="*/ 250 h 325"/>
                  <a:gd name="T78" fmla="*/ 17 w 34"/>
                  <a:gd name="T79" fmla="*/ 255 h 325"/>
                  <a:gd name="T80" fmla="*/ 17 w 34"/>
                  <a:gd name="T81" fmla="*/ 266 h 325"/>
                  <a:gd name="T82" fmla="*/ 17 w 34"/>
                  <a:gd name="T83" fmla="*/ 271 h 325"/>
                  <a:gd name="T84" fmla="*/ 11 w 34"/>
                  <a:gd name="T85" fmla="*/ 277 h 325"/>
                  <a:gd name="T86" fmla="*/ 11 w 34"/>
                  <a:gd name="T87" fmla="*/ 282 h 325"/>
                  <a:gd name="T88" fmla="*/ 11 w 34"/>
                  <a:gd name="T89" fmla="*/ 287 h 325"/>
                  <a:gd name="T90" fmla="*/ 11 w 34"/>
                  <a:gd name="T91" fmla="*/ 293 h 325"/>
                  <a:gd name="T92" fmla="*/ 5 w 34"/>
                  <a:gd name="T93" fmla="*/ 303 h 325"/>
                  <a:gd name="T94" fmla="*/ 5 w 34"/>
                  <a:gd name="T95" fmla="*/ 309 h 325"/>
                  <a:gd name="T96" fmla="*/ 5 w 34"/>
                  <a:gd name="T97" fmla="*/ 309 h 325"/>
                  <a:gd name="T98" fmla="*/ 5 w 34"/>
                  <a:gd name="T99" fmla="*/ 314 h 325"/>
                  <a:gd name="T100" fmla="*/ 0 w 34"/>
                  <a:gd name="T101" fmla="*/ 32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 h="325">
                    <a:moveTo>
                      <a:pt x="22" y="0"/>
                    </a:moveTo>
                    <a:lnTo>
                      <a:pt x="22" y="6"/>
                    </a:lnTo>
                    <a:lnTo>
                      <a:pt x="22" y="11"/>
                    </a:lnTo>
                    <a:lnTo>
                      <a:pt x="28" y="21"/>
                    </a:lnTo>
                    <a:lnTo>
                      <a:pt x="28" y="27"/>
                    </a:lnTo>
                    <a:lnTo>
                      <a:pt x="28" y="32"/>
                    </a:lnTo>
                    <a:lnTo>
                      <a:pt x="28" y="32"/>
                    </a:lnTo>
                    <a:lnTo>
                      <a:pt x="28" y="43"/>
                    </a:lnTo>
                    <a:lnTo>
                      <a:pt x="28" y="48"/>
                    </a:lnTo>
                    <a:lnTo>
                      <a:pt x="28" y="59"/>
                    </a:lnTo>
                    <a:lnTo>
                      <a:pt x="28" y="64"/>
                    </a:lnTo>
                    <a:lnTo>
                      <a:pt x="28" y="69"/>
                    </a:lnTo>
                    <a:lnTo>
                      <a:pt x="28" y="80"/>
                    </a:lnTo>
                    <a:lnTo>
                      <a:pt x="34" y="85"/>
                    </a:lnTo>
                    <a:lnTo>
                      <a:pt x="34" y="91"/>
                    </a:lnTo>
                    <a:lnTo>
                      <a:pt x="34" y="101"/>
                    </a:lnTo>
                    <a:lnTo>
                      <a:pt x="34" y="107"/>
                    </a:lnTo>
                    <a:lnTo>
                      <a:pt x="34" y="112"/>
                    </a:lnTo>
                    <a:lnTo>
                      <a:pt x="34" y="123"/>
                    </a:lnTo>
                    <a:lnTo>
                      <a:pt x="34" y="128"/>
                    </a:lnTo>
                    <a:lnTo>
                      <a:pt x="34" y="133"/>
                    </a:lnTo>
                    <a:lnTo>
                      <a:pt x="34" y="144"/>
                    </a:lnTo>
                    <a:lnTo>
                      <a:pt x="34" y="149"/>
                    </a:lnTo>
                    <a:lnTo>
                      <a:pt x="28" y="154"/>
                    </a:lnTo>
                    <a:lnTo>
                      <a:pt x="28" y="165"/>
                    </a:lnTo>
                    <a:lnTo>
                      <a:pt x="28" y="170"/>
                    </a:lnTo>
                    <a:lnTo>
                      <a:pt x="28" y="181"/>
                    </a:lnTo>
                    <a:lnTo>
                      <a:pt x="28" y="186"/>
                    </a:lnTo>
                    <a:lnTo>
                      <a:pt x="28" y="192"/>
                    </a:lnTo>
                    <a:lnTo>
                      <a:pt x="28" y="202"/>
                    </a:lnTo>
                    <a:lnTo>
                      <a:pt x="28" y="202"/>
                    </a:lnTo>
                    <a:lnTo>
                      <a:pt x="28" y="208"/>
                    </a:lnTo>
                    <a:lnTo>
                      <a:pt x="28" y="213"/>
                    </a:lnTo>
                    <a:lnTo>
                      <a:pt x="22" y="224"/>
                    </a:lnTo>
                    <a:lnTo>
                      <a:pt x="22" y="229"/>
                    </a:lnTo>
                    <a:lnTo>
                      <a:pt x="22" y="234"/>
                    </a:lnTo>
                    <a:lnTo>
                      <a:pt x="22" y="245"/>
                    </a:lnTo>
                    <a:lnTo>
                      <a:pt x="22" y="250"/>
                    </a:lnTo>
                    <a:lnTo>
                      <a:pt x="17" y="250"/>
                    </a:lnTo>
                    <a:lnTo>
                      <a:pt x="17" y="255"/>
                    </a:lnTo>
                    <a:lnTo>
                      <a:pt x="17" y="266"/>
                    </a:lnTo>
                    <a:lnTo>
                      <a:pt x="17" y="271"/>
                    </a:lnTo>
                    <a:lnTo>
                      <a:pt x="11" y="277"/>
                    </a:lnTo>
                    <a:lnTo>
                      <a:pt x="11" y="282"/>
                    </a:lnTo>
                    <a:lnTo>
                      <a:pt x="11" y="287"/>
                    </a:lnTo>
                    <a:lnTo>
                      <a:pt x="11" y="293"/>
                    </a:lnTo>
                    <a:lnTo>
                      <a:pt x="5" y="303"/>
                    </a:lnTo>
                    <a:lnTo>
                      <a:pt x="5" y="309"/>
                    </a:lnTo>
                    <a:lnTo>
                      <a:pt x="5" y="309"/>
                    </a:lnTo>
                    <a:lnTo>
                      <a:pt x="5" y="314"/>
                    </a:lnTo>
                    <a:lnTo>
                      <a:pt x="0" y="325"/>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4" name="Freeform 3066"/>
              <p:cNvSpPr>
                <a:spLocks noChangeAspect="1"/>
              </p:cNvSpPr>
              <p:nvPr/>
            </p:nvSpPr>
            <p:spPr bwMode="auto">
              <a:xfrm>
                <a:off x="3238" y="1764"/>
                <a:ext cx="91" cy="148"/>
              </a:xfrm>
              <a:custGeom>
                <a:avLst/>
                <a:gdLst>
                  <a:gd name="T0" fmla="*/ 91 w 91"/>
                  <a:gd name="T1" fmla="*/ 0 h 148"/>
                  <a:gd name="T2" fmla="*/ 91 w 91"/>
                  <a:gd name="T3" fmla="*/ 5 h 148"/>
                  <a:gd name="T4" fmla="*/ 91 w 91"/>
                  <a:gd name="T5" fmla="*/ 5 h 148"/>
                  <a:gd name="T6" fmla="*/ 91 w 91"/>
                  <a:gd name="T7" fmla="*/ 10 h 148"/>
                  <a:gd name="T8" fmla="*/ 85 w 91"/>
                  <a:gd name="T9" fmla="*/ 21 h 148"/>
                  <a:gd name="T10" fmla="*/ 85 w 91"/>
                  <a:gd name="T11" fmla="*/ 26 h 148"/>
                  <a:gd name="T12" fmla="*/ 85 w 91"/>
                  <a:gd name="T13" fmla="*/ 26 h 148"/>
                  <a:gd name="T14" fmla="*/ 79 w 91"/>
                  <a:gd name="T15" fmla="*/ 31 h 148"/>
                  <a:gd name="T16" fmla="*/ 79 w 91"/>
                  <a:gd name="T17" fmla="*/ 42 h 148"/>
                  <a:gd name="T18" fmla="*/ 74 w 91"/>
                  <a:gd name="T19" fmla="*/ 42 h 148"/>
                  <a:gd name="T20" fmla="*/ 74 w 91"/>
                  <a:gd name="T21" fmla="*/ 47 h 148"/>
                  <a:gd name="T22" fmla="*/ 68 w 91"/>
                  <a:gd name="T23" fmla="*/ 53 h 148"/>
                  <a:gd name="T24" fmla="*/ 68 w 91"/>
                  <a:gd name="T25" fmla="*/ 58 h 148"/>
                  <a:gd name="T26" fmla="*/ 68 w 91"/>
                  <a:gd name="T27" fmla="*/ 63 h 148"/>
                  <a:gd name="T28" fmla="*/ 62 w 91"/>
                  <a:gd name="T29" fmla="*/ 69 h 148"/>
                  <a:gd name="T30" fmla="*/ 62 w 91"/>
                  <a:gd name="T31" fmla="*/ 74 h 148"/>
                  <a:gd name="T32" fmla="*/ 62 w 91"/>
                  <a:gd name="T33" fmla="*/ 74 h 148"/>
                  <a:gd name="T34" fmla="*/ 57 w 91"/>
                  <a:gd name="T35" fmla="*/ 85 h 148"/>
                  <a:gd name="T36" fmla="*/ 51 w 91"/>
                  <a:gd name="T37" fmla="*/ 85 h 148"/>
                  <a:gd name="T38" fmla="*/ 51 w 91"/>
                  <a:gd name="T39" fmla="*/ 90 h 148"/>
                  <a:gd name="T40" fmla="*/ 45 w 91"/>
                  <a:gd name="T41" fmla="*/ 101 h 148"/>
                  <a:gd name="T42" fmla="*/ 45 w 91"/>
                  <a:gd name="T43" fmla="*/ 101 h 148"/>
                  <a:gd name="T44" fmla="*/ 40 w 91"/>
                  <a:gd name="T45" fmla="*/ 106 h 148"/>
                  <a:gd name="T46" fmla="*/ 40 w 91"/>
                  <a:gd name="T47" fmla="*/ 106 h 148"/>
                  <a:gd name="T48" fmla="*/ 34 w 91"/>
                  <a:gd name="T49" fmla="*/ 111 h 148"/>
                  <a:gd name="T50" fmla="*/ 34 w 91"/>
                  <a:gd name="T51" fmla="*/ 116 h 148"/>
                  <a:gd name="T52" fmla="*/ 28 w 91"/>
                  <a:gd name="T53" fmla="*/ 122 h 148"/>
                  <a:gd name="T54" fmla="*/ 23 w 91"/>
                  <a:gd name="T55" fmla="*/ 127 h 148"/>
                  <a:gd name="T56" fmla="*/ 23 w 91"/>
                  <a:gd name="T57" fmla="*/ 127 h 148"/>
                  <a:gd name="T58" fmla="*/ 17 w 91"/>
                  <a:gd name="T59" fmla="*/ 132 h 148"/>
                  <a:gd name="T60" fmla="*/ 17 w 91"/>
                  <a:gd name="T61" fmla="*/ 132 h 148"/>
                  <a:gd name="T62" fmla="*/ 11 w 91"/>
                  <a:gd name="T63" fmla="*/ 138 h 148"/>
                  <a:gd name="T64" fmla="*/ 11 w 91"/>
                  <a:gd name="T65" fmla="*/ 143 h 148"/>
                  <a:gd name="T66" fmla="*/ 6 w 91"/>
                  <a:gd name="T67" fmla="*/ 148 h 148"/>
                  <a:gd name="T68" fmla="*/ 0 w 91"/>
                  <a:gd name="T69"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 h="148">
                    <a:moveTo>
                      <a:pt x="91" y="0"/>
                    </a:moveTo>
                    <a:lnTo>
                      <a:pt x="91" y="5"/>
                    </a:lnTo>
                    <a:lnTo>
                      <a:pt x="91" y="5"/>
                    </a:lnTo>
                    <a:lnTo>
                      <a:pt x="91" y="10"/>
                    </a:lnTo>
                    <a:lnTo>
                      <a:pt x="85" y="21"/>
                    </a:lnTo>
                    <a:lnTo>
                      <a:pt x="85" y="26"/>
                    </a:lnTo>
                    <a:lnTo>
                      <a:pt x="85" y="26"/>
                    </a:lnTo>
                    <a:lnTo>
                      <a:pt x="79" y="31"/>
                    </a:lnTo>
                    <a:lnTo>
                      <a:pt x="79" y="42"/>
                    </a:lnTo>
                    <a:lnTo>
                      <a:pt x="74" y="42"/>
                    </a:lnTo>
                    <a:lnTo>
                      <a:pt x="74" y="47"/>
                    </a:lnTo>
                    <a:lnTo>
                      <a:pt x="68" y="53"/>
                    </a:lnTo>
                    <a:lnTo>
                      <a:pt x="68" y="58"/>
                    </a:lnTo>
                    <a:lnTo>
                      <a:pt x="68" y="63"/>
                    </a:lnTo>
                    <a:lnTo>
                      <a:pt x="62" y="69"/>
                    </a:lnTo>
                    <a:lnTo>
                      <a:pt x="62" y="74"/>
                    </a:lnTo>
                    <a:lnTo>
                      <a:pt x="62" y="74"/>
                    </a:lnTo>
                    <a:lnTo>
                      <a:pt x="57" y="85"/>
                    </a:lnTo>
                    <a:lnTo>
                      <a:pt x="51" y="85"/>
                    </a:lnTo>
                    <a:lnTo>
                      <a:pt x="51" y="90"/>
                    </a:lnTo>
                    <a:lnTo>
                      <a:pt x="45" y="101"/>
                    </a:lnTo>
                    <a:lnTo>
                      <a:pt x="45" y="101"/>
                    </a:lnTo>
                    <a:lnTo>
                      <a:pt x="40" y="106"/>
                    </a:lnTo>
                    <a:lnTo>
                      <a:pt x="40" y="106"/>
                    </a:lnTo>
                    <a:lnTo>
                      <a:pt x="34" y="111"/>
                    </a:lnTo>
                    <a:lnTo>
                      <a:pt x="34" y="116"/>
                    </a:lnTo>
                    <a:lnTo>
                      <a:pt x="28" y="122"/>
                    </a:lnTo>
                    <a:lnTo>
                      <a:pt x="23" y="127"/>
                    </a:lnTo>
                    <a:lnTo>
                      <a:pt x="23" y="127"/>
                    </a:lnTo>
                    <a:lnTo>
                      <a:pt x="17" y="132"/>
                    </a:lnTo>
                    <a:lnTo>
                      <a:pt x="17" y="132"/>
                    </a:lnTo>
                    <a:lnTo>
                      <a:pt x="11" y="138"/>
                    </a:lnTo>
                    <a:lnTo>
                      <a:pt x="11" y="143"/>
                    </a:lnTo>
                    <a:lnTo>
                      <a:pt x="6" y="148"/>
                    </a:lnTo>
                    <a:lnTo>
                      <a:pt x="0" y="148"/>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5" name="Freeform 3067"/>
              <p:cNvSpPr>
                <a:spLocks noChangeAspect="1"/>
              </p:cNvSpPr>
              <p:nvPr/>
            </p:nvSpPr>
            <p:spPr bwMode="auto">
              <a:xfrm>
                <a:off x="3266" y="1200"/>
                <a:ext cx="131" cy="223"/>
              </a:xfrm>
              <a:custGeom>
                <a:avLst/>
                <a:gdLst>
                  <a:gd name="T0" fmla="*/ 0 w 131"/>
                  <a:gd name="T1" fmla="*/ 0 h 223"/>
                  <a:gd name="T2" fmla="*/ 6 w 131"/>
                  <a:gd name="T3" fmla="*/ 5 h 223"/>
                  <a:gd name="T4" fmla="*/ 6 w 131"/>
                  <a:gd name="T5" fmla="*/ 5 h 223"/>
                  <a:gd name="T6" fmla="*/ 12 w 131"/>
                  <a:gd name="T7" fmla="*/ 11 h 223"/>
                  <a:gd name="T8" fmla="*/ 17 w 131"/>
                  <a:gd name="T9" fmla="*/ 16 h 223"/>
                  <a:gd name="T10" fmla="*/ 17 w 131"/>
                  <a:gd name="T11" fmla="*/ 16 h 223"/>
                  <a:gd name="T12" fmla="*/ 23 w 131"/>
                  <a:gd name="T13" fmla="*/ 21 h 223"/>
                  <a:gd name="T14" fmla="*/ 23 w 131"/>
                  <a:gd name="T15" fmla="*/ 21 h 223"/>
                  <a:gd name="T16" fmla="*/ 34 w 131"/>
                  <a:gd name="T17" fmla="*/ 27 h 223"/>
                  <a:gd name="T18" fmla="*/ 34 w 131"/>
                  <a:gd name="T19" fmla="*/ 27 h 223"/>
                  <a:gd name="T20" fmla="*/ 40 w 131"/>
                  <a:gd name="T21" fmla="*/ 37 h 223"/>
                  <a:gd name="T22" fmla="*/ 40 w 131"/>
                  <a:gd name="T23" fmla="*/ 37 h 223"/>
                  <a:gd name="T24" fmla="*/ 46 w 131"/>
                  <a:gd name="T25" fmla="*/ 43 h 223"/>
                  <a:gd name="T26" fmla="*/ 46 w 131"/>
                  <a:gd name="T27" fmla="*/ 43 h 223"/>
                  <a:gd name="T28" fmla="*/ 51 w 131"/>
                  <a:gd name="T29" fmla="*/ 48 h 223"/>
                  <a:gd name="T30" fmla="*/ 57 w 131"/>
                  <a:gd name="T31" fmla="*/ 53 h 223"/>
                  <a:gd name="T32" fmla="*/ 57 w 131"/>
                  <a:gd name="T33" fmla="*/ 58 h 223"/>
                  <a:gd name="T34" fmla="*/ 63 w 131"/>
                  <a:gd name="T35" fmla="*/ 64 h 223"/>
                  <a:gd name="T36" fmla="*/ 63 w 131"/>
                  <a:gd name="T37" fmla="*/ 64 h 223"/>
                  <a:gd name="T38" fmla="*/ 68 w 131"/>
                  <a:gd name="T39" fmla="*/ 74 h 223"/>
                  <a:gd name="T40" fmla="*/ 68 w 131"/>
                  <a:gd name="T41" fmla="*/ 74 h 223"/>
                  <a:gd name="T42" fmla="*/ 74 w 131"/>
                  <a:gd name="T43" fmla="*/ 80 h 223"/>
                  <a:gd name="T44" fmla="*/ 74 w 131"/>
                  <a:gd name="T45" fmla="*/ 85 h 223"/>
                  <a:gd name="T46" fmla="*/ 74 w 131"/>
                  <a:gd name="T47" fmla="*/ 85 h 223"/>
                  <a:gd name="T48" fmla="*/ 80 w 131"/>
                  <a:gd name="T49" fmla="*/ 96 h 223"/>
                  <a:gd name="T50" fmla="*/ 85 w 131"/>
                  <a:gd name="T51" fmla="*/ 96 h 223"/>
                  <a:gd name="T52" fmla="*/ 85 w 131"/>
                  <a:gd name="T53" fmla="*/ 101 h 223"/>
                  <a:gd name="T54" fmla="*/ 91 w 131"/>
                  <a:gd name="T55" fmla="*/ 106 h 223"/>
                  <a:gd name="T56" fmla="*/ 91 w 131"/>
                  <a:gd name="T57" fmla="*/ 112 h 223"/>
                  <a:gd name="T58" fmla="*/ 91 w 131"/>
                  <a:gd name="T59" fmla="*/ 117 h 223"/>
                  <a:gd name="T60" fmla="*/ 97 w 131"/>
                  <a:gd name="T61" fmla="*/ 122 h 223"/>
                  <a:gd name="T62" fmla="*/ 97 w 131"/>
                  <a:gd name="T63" fmla="*/ 128 h 223"/>
                  <a:gd name="T64" fmla="*/ 97 w 131"/>
                  <a:gd name="T65" fmla="*/ 128 h 223"/>
                  <a:gd name="T66" fmla="*/ 102 w 131"/>
                  <a:gd name="T67" fmla="*/ 138 h 223"/>
                  <a:gd name="T68" fmla="*/ 102 w 131"/>
                  <a:gd name="T69" fmla="*/ 144 h 223"/>
                  <a:gd name="T70" fmla="*/ 102 w 131"/>
                  <a:gd name="T71" fmla="*/ 144 h 223"/>
                  <a:gd name="T72" fmla="*/ 108 w 131"/>
                  <a:gd name="T73" fmla="*/ 149 h 223"/>
                  <a:gd name="T74" fmla="*/ 108 w 131"/>
                  <a:gd name="T75" fmla="*/ 159 h 223"/>
                  <a:gd name="T76" fmla="*/ 114 w 131"/>
                  <a:gd name="T77" fmla="*/ 159 h 223"/>
                  <a:gd name="T78" fmla="*/ 114 w 131"/>
                  <a:gd name="T79" fmla="*/ 165 h 223"/>
                  <a:gd name="T80" fmla="*/ 114 w 131"/>
                  <a:gd name="T81" fmla="*/ 170 h 223"/>
                  <a:gd name="T82" fmla="*/ 119 w 131"/>
                  <a:gd name="T83" fmla="*/ 181 h 223"/>
                  <a:gd name="T84" fmla="*/ 119 w 131"/>
                  <a:gd name="T85" fmla="*/ 186 h 223"/>
                  <a:gd name="T86" fmla="*/ 119 w 131"/>
                  <a:gd name="T87" fmla="*/ 186 h 223"/>
                  <a:gd name="T88" fmla="*/ 119 w 131"/>
                  <a:gd name="T89" fmla="*/ 197 h 223"/>
                  <a:gd name="T90" fmla="*/ 125 w 131"/>
                  <a:gd name="T91" fmla="*/ 202 h 223"/>
                  <a:gd name="T92" fmla="*/ 125 w 131"/>
                  <a:gd name="T93" fmla="*/ 207 h 223"/>
                  <a:gd name="T94" fmla="*/ 125 w 131"/>
                  <a:gd name="T95" fmla="*/ 207 h 223"/>
                  <a:gd name="T96" fmla="*/ 125 w 131"/>
                  <a:gd name="T97" fmla="*/ 218 h 223"/>
                  <a:gd name="T98" fmla="*/ 131 w 131"/>
                  <a:gd name="T99"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1" h="223">
                    <a:moveTo>
                      <a:pt x="0" y="0"/>
                    </a:moveTo>
                    <a:lnTo>
                      <a:pt x="6" y="5"/>
                    </a:lnTo>
                    <a:lnTo>
                      <a:pt x="6" y="5"/>
                    </a:lnTo>
                    <a:lnTo>
                      <a:pt x="12" y="11"/>
                    </a:lnTo>
                    <a:lnTo>
                      <a:pt x="17" y="16"/>
                    </a:lnTo>
                    <a:lnTo>
                      <a:pt x="17" y="16"/>
                    </a:lnTo>
                    <a:lnTo>
                      <a:pt x="23" y="21"/>
                    </a:lnTo>
                    <a:lnTo>
                      <a:pt x="23" y="21"/>
                    </a:lnTo>
                    <a:lnTo>
                      <a:pt x="34" y="27"/>
                    </a:lnTo>
                    <a:lnTo>
                      <a:pt x="34" y="27"/>
                    </a:lnTo>
                    <a:lnTo>
                      <a:pt x="40" y="37"/>
                    </a:lnTo>
                    <a:lnTo>
                      <a:pt x="40" y="37"/>
                    </a:lnTo>
                    <a:lnTo>
                      <a:pt x="46" y="43"/>
                    </a:lnTo>
                    <a:lnTo>
                      <a:pt x="46" y="43"/>
                    </a:lnTo>
                    <a:lnTo>
                      <a:pt x="51" y="48"/>
                    </a:lnTo>
                    <a:lnTo>
                      <a:pt x="57" y="53"/>
                    </a:lnTo>
                    <a:lnTo>
                      <a:pt x="57" y="58"/>
                    </a:lnTo>
                    <a:lnTo>
                      <a:pt x="63" y="64"/>
                    </a:lnTo>
                    <a:lnTo>
                      <a:pt x="63" y="64"/>
                    </a:lnTo>
                    <a:lnTo>
                      <a:pt x="68" y="74"/>
                    </a:lnTo>
                    <a:lnTo>
                      <a:pt x="68" y="74"/>
                    </a:lnTo>
                    <a:lnTo>
                      <a:pt x="74" y="80"/>
                    </a:lnTo>
                    <a:lnTo>
                      <a:pt x="74" y="85"/>
                    </a:lnTo>
                    <a:lnTo>
                      <a:pt x="74" y="85"/>
                    </a:lnTo>
                    <a:lnTo>
                      <a:pt x="80" y="96"/>
                    </a:lnTo>
                    <a:lnTo>
                      <a:pt x="85" y="96"/>
                    </a:lnTo>
                    <a:lnTo>
                      <a:pt x="85" y="101"/>
                    </a:lnTo>
                    <a:lnTo>
                      <a:pt x="91" y="106"/>
                    </a:lnTo>
                    <a:lnTo>
                      <a:pt x="91" y="112"/>
                    </a:lnTo>
                    <a:lnTo>
                      <a:pt x="91" y="117"/>
                    </a:lnTo>
                    <a:lnTo>
                      <a:pt x="97" y="122"/>
                    </a:lnTo>
                    <a:lnTo>
                      <a:pt x="97" y="128"/>
                    </a:lnTo>
                    <a:lnTo>
                      <a:pt x="97" y="128"/>
                    </a:lnTo>
                    <a:lnTo>
                      <a:pt x="102" y="138"/>
                    </a:lnTo>
                    <a:lnTo>
                      <a:pt x="102" y="144"/>
                    </a:lnTo>
                    <a:lnTo>
                      <a:pt x="102" y="144"/>
                    </a:lnTo>
                    <a:lnTo>
                      <a:pt x="108" y="149"/>
                    </a:lnTo>
                    <a:lnTo>
                      <a:pt x="108" y="159"/>
                    </a:lnTo>
                    <a:lnTo>
                      <a:pt x="114" y="159"/>
                    </a:lnTo>
                    <a:lnTo>
                      <a:pt x="114" y="165"/>
                    </a:lnTo>
                    <a:lnTo>
                      <a:pt x="114" y="170"/>
                    </a:lnTo>
                    <a:lnTo>
                      <a:pt x="119" y="181"/>
                    </a:lnTo>
                    <a:lnTo>
                      <a:pt x="119" y="186"/>
                    </a:lnTo>
                    <a:lnTo>
                      <a:pt x="119" y="186"/>
                    </a:lnTo>
                    <a:lnTo>
                      <a:pt x="119" y="197"/>
                    </a:lnTo>
                    <a:lnTo>
                      <a:pt x="125" y="202"/>
                    </a:lnTo>
                    <a:lnTo>
                      <a:pt x="125" y="207"/>
                    </a:lnTo>
                    <a:lnTo>
                      <a:pt x="125" y="207"/>
                    </a:lnTo>
                    <a:lnTo>
                      <a:pt x="125" y="218"/>
                    </a:lnTo>
                    <a:lnTo>
                      <a:pt x="131" y="223"/>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6" name="Freeform 3068"/>
              <p:cNvSpPr>
                <a:spLocks noChangeAspect="1"/>
              </p:cNvSpPr>
              <p:nvPr/>
            </p:nvSpPr>
            <p:spPr bwMode="auto">
              <a:xfrm>
                <a:off x="3380" y="1423"/>
                <a:ext cx="28" cy="319"/>
              </a:xfrm>
              <a:custGeom>
                <a:avLst/>
                <a:gdLst>
                  <a:gd name="T0" fmla="*/ 17 w 28"/>
                  <a:gd name="T1" fmla="*/ 0 h 319"/>
                  <a:gd name="T2" fmla="*/ 17 w 28"/>
                  <a:gd name="T3" fmla="*/ 6 h 319"/>
                  <a:gd name="T4" fmla="*/ 17 w 28"/>
                  <a:gd name="T5" fmla="*/ 16 h 319"/>
                  <a:gd name="T6" fmla="*/ 17 w 28"/>
                  <a:gd name="T7" fmla="*/ 16 h 319"/>
                  <a:gd name="T8" fmla="*/ 17 w 28"/>
                  <a:gd name="T9" fmla="*/ 22 h 319"/>
                  <a:gd name="T10" fmla="*/ 22 w 28"/>
                  <a:gd name="T11" fmla="*/ 27 h 319"/>
                  <a:gd name="T12" fmla="*/ 22 w 28"/>
                  <a:gd name="T13" fmla="*/ 37 h 319"/>
                  <a:gd name="T14" fmla="*/ 22 w 28"/>
                  <a:gd name="T15" fmla="*/ 43 h 319"/>
                  <a:gd name="T16" fmla="*/ 22 w 28"/>
                  <a:gd name="T17" fmla="*/ 48 h 319"/>
                  <a:gd name="T18" fmla="*/ 22 w 28"/>
                  <a:gd name="T19" fmla="*/ 59 h 319"/>
                  <a:gd name="T20" fmla="*/ 28 w 28"/>
                  <a:gd name="T21" fmla="*/ 64 h 319"/>
                  <a:gd name="T22" fmla="*/ 28 w 28"/>
                  <a:gd name="T23" fmla="*/ 69 h 319"/>
                  <a:gd name="T24" fmla="*/ 28 w 28"/>
                  <a:gd name="T25" fmla="*/ 75 h 319"/>
                  <a:gd name="T26" fmla="*/ 28 w 28"/>
                  <a:gd name="T27" fmla="*/ 80 h 319"/>
                  <a:gd name="T28" fmla="*/ 28 w 28"/>
                  <a:gd name="T29" fmla="*/ 85 h 319"/>
                  <a:gd name="T30" fmla="*/ 28 w 28"/>
                  <a:gd name="T31" fmla="*/ 96 h 319"/>
                  <a:gd name="T32" fmla="*/ 28 w 28"/>
                  <a:gd name="T33" fmla="*/ 101 h 319"/>
                  <a:gd name="T34" fmla="*/ 28 w 28"/>
                  <a:gd name="T35" fmla="*/ 107 h 319"/>
                  <a:gd name="T36" fmla="*/ 28 w 28"/>
                  <a:gd name="T37" fmla="*/ 117 h 319"/>
                  <a:gd name="T38" fmla="*/ 28 w 28"/>
                  <a:gd name="T39" fmla="*/ 123 h 319"/>
                  <a:gd name="T40" fmla="*/ 28 w 28"/>
                  <a:gd name="T41" fmla="*/ 128 h 319"/>
                  <a:gd name="T42" fmla="*/ 28 w 28"/>
                  <a:gd name="T43" fmla="*/ 139 h 319"/>
                  <a:gd name="T44" fmla="*/ 28 w 28"/>
                  <a:gd name="T45" fmla="*/ 144 h 319"/>
                  <a:gd name="T46" fmla="*/ 28 w 28"/>
                  <a:gd name="T47" fmla="*/ 149 h 319"/>
                  <a:gd name="T48" fmla="*/ 28 w 28"/>
                  <a:gd name="T49" fmla="*/ 160 h 319"/>
                  <a:gd name="T50" fmla="*/ 28 w 28"/>
                  <a:gd name="T51" fmla="*/ 165 h 319"/>
                  <a:gd name="T52" fmla="*/ 28 w 28"/>
                  <a:gd name="T53" fmla="*/ 170 h 319"/>
                  <a:gd name="T54" fmla="*/ 28 w 28"/>
                  <a:gd name="T55" fmla="*/ 181 h 319"/>
                  <a:gd name="T56" fmla="*/ 28 w 28"/>
                  <a:gd name="T57" fmla="*/ 186 h 319"/>
                  <a:gd name="T58" fmla="*/ 28 w 28"/>
                  <a:gd name="T59" fmla="*/ 197 h 319"/>
                  <a:gd name="T60" fmla="*/ 28 w 28"/>
                  <a:gd name="T61" fmla="*/ 197 h 319"/>
                  <a:gd name="T62" fmla="*/ 28 w 28"/>
                  <a:gd name="T63" fmla="*/ 202 h 319"/>
                  <a:gd name="T64" fmla="*/ 22 w 28"/>
                  <a:gd name="T65" fmla="*/ 208 h 319"/>
                  <a:gd name="T66" fmla="*/ 22 w 28"/>
                  <a:gd name="T67" fmla="*/ 218 h 319"/>
                  <a:gd name="T68" fmla="*/ 22 w 28"/>
                  <a:gd name="T69" fmla="*/ 224 h 319"/>
                  <a:gd name="T70" fmla="*/ 22 w 28"/>
                  <a:gd name="T71" fmla="*/ 229 h 319"/>
                  <a:gd name="T72" fmla="*/ 22 w 28"/>
                  <a:gd name="T73" fmla="*/ 240 h 319"/>
                  <a:gd name="T74" fmla="*/ 17 w 28"/>
                  <a:gd name="T75" fmla="*/ 245 h 319"/>
                  <a:gd name="T76" fmla="*/ 17 w 28"/>
                  <a:gd name="T77" fmla="*/ 250 h 319"/>
                  <a:gd name="T78" fmla="*/ 17 w 28"/>
                  <a:gd name="T79" fmla="*/ 250 h 319"/>
                  <a:gd name="T80" fmla="*/ 17 w 28"/>
                  <a:gd name="T81" fmla="*/ 261 h 319"/>
                  <a:gd name="T82" fmla="*/ 17 w 28"/>
                  <a:gd name="T83" fmla="*/ 266 h 319"/>
                  <a:gd name="T84" fmla="*/ 11 w 28"/>
                  <a:gd name="T85" fmla="*/ 271 h 319"/>
                  <a:gd name="T86" fmla="*/ 11 w 28"/>
                  <a:gd name="T87" fmla="*/ 282 h 319"/>
                  <a:gd name="T88" fmla="*/ 11 w 28"/>
                  <a:gd name="T89" fmla="*/ 282 h 319"/>
                  <a:gd name="T90" fmla="*/ 11 w 28"/>
                  <a:gd name="T91" fmla="*/ 287 h 319"/>
                  <a:gd name="T92" fmla="*/ 5 w 28"/>
                  <a:gd name="T93" fmla="*/ 293 h 319"/>
                  <a:gd name="T94" fmla="*/ 5 w 28"/>
                  <a:gd name="T95" fmla="*/ 303 h 319"/>
                  <a:gd name="T96" fmla="*/ 5 w 28"/>
                  <a:gd name="T97" fmla="*/ 309 h 319"/>
                  <a:gd name="T98" fmla="*/ 5 w 28"/>
                  <a:gd name="T99" fmla="*/ 309 h 319"/>
                  <a:gd name="T100" fmla="*/ 0 w 28"/>
                  <a:gd name="T101" fmla="*/ 31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 h="319">
                    <a:moveTo>
                      <a:pt x="17" y="0"/>
                    </a:moveTo>
                    <a:lnTo>
                      <a:pt x="17" y="6"/>
                    </a:lnTo>
                    <a:lnTo>
                      <a:pt x="17" y="16"/>
                    </a:lnTo>
                    <a:lnTo>
                      <a:pt x="17" y="16"/>
                    </a:lnTo>
                    <a:lnTo>
                      <a:pt x="17" y="22"/>
                    </a:lnTo>
                    <a:lnTo>
                      <a:pt x="22" y="27"/>
                    </a:lnTo>
                    <a:lnTo>
                      <a:pt x="22" y="37"/>
                    </a:lnTo>
                    <a:lnTo>
                      <a:pt x="22" y="43"/>
                    </a:lnTo>
                    <a:lnTo>
                      <a:pt x="22" y="48"/>
                    </a:lnTo>
                    <a:lnTo>
                      <a:pt x="22" y="59"/>
                    </a:lnTo>
                    <a:lnTo>
                      <a:pt x="28" y="64"/>
                    </a:lnTo>
                    <a:lnTo>
                      <a:pt x="28" y="69"/>
                    </a:lnTo>
                    <a:lnTo>
                      <a:pt x="28" y="75"/>
                    </a:lnTo>
                    <a:lnTo>
                      <a:pt x="28" y="80"/>
                    </a:lnTo>
                    <a:lnTo>
                      <a:pt x="28" y="85"/>
                    </a:lnTo>
                    <a:lnTo>
                      <a:pt x="28" y="96"/>
                    </a:lnTo>
                    <a:lnTo>
                      <a:pt x="28" y="101"/>
                    </a:lnTo>
                    <a:lnTo>
                      <a:pt x="28" y="107"/>
                    </a:lnTo>
                    <a:lnTo>
                      <a:pt x="28" y="117"/>
                    </a:lnTo>
                    <a:lnTo>
                      <a:pt x="28" y="123"/>
                    </a:lnTo>
                    <a:lnTo>
                      <a:pt x="28" y="128"/>
                    </a:lnTo>
                    <a:lnTo>
                      <a:pt x="28" y="139"/>
                    </a:lnTo>
                    <a:lnTo>
                      <a:pt x="28" y="144"/>
                    </a:lnTo>
                    <a:lnTo>
                      <a:pt x="28" y="149"/>
                    </a:lnTo>
                    <a:lnTo>
                      <a:pt x="28" y="160"/>
                    </a:lnTo>
                    <a:lnTo>
                      <a:pt x="28" y="165"/>
                    </a:lnTo>
                    <a:lnTo>
                      <a:pt x="28" y="170"/>
                    </a:lnTo>
                    <a:lnTo>
                      <a:pt x="28" y="181"/>
                    </a:lnTo>
                    <a:lnTo>
                      <a:pt x="28" y="186"/>
                    </a:lnTo>
                    <a:lnTo>
                      <a:pt x="28" y="197"/>
                    </a:lnTo>
                    <a:lnTo>
                      <a:pt x="28" y="197"/>
                    </a:lnTo>
                    <a:lnTo>
                      <a:pt x="28" y="202"/>
                    </a:lnTo>
                    <a:lnTo>
                      <a:pt x="22" y="208"/>
                    </a:lnTo>
                    <a:lnTo>
                      <a:pt x="22" y="218"/>
                    </a:lnTo>
                    <a:lnTo>
                      <a:pt x="22" y="224"/>
                    </a:lnTo>
                    <a:lnTo>
                      <a:pt x="22" y="229"/>
                    </a:lnTo>
                    <a:lnTo>
                      <a:pt x="22" y="240"/>
                    </a:lnTo>
                    <a:lnTo>
                      <a:pt x="17" y="245"/>
                    </a:lnTo>
                    <a:lnTo>
                      <a:pt x="17" y="250"/>
                    </a:lnTo>
                    <a:lnTo>
                      <a:pt x="17" y="250"/>
                    </a:lnTo>
                    <a:lnTo>
                      <a:pt x="17" y="261"/>
                    </a:lnTo>
                    <a:lnTo>
                      <a:pt x="17" y="266"/>
                    </a:lnTo>
                    <a:lnTo>
                      <a:pt x="11" y="271"/>
                    </a:lnTo>
                    <a:lnTo>
                      <a:pt x="11" y="282"/>
                    </a:lnTo>
                    <a:lnTo>
                      <a:pt x="11" y="282"/>
                    </a:lnTo>
                    <a:lnTo>
                      <a:pt x="11" y="287"/>
                    </a:lnTo>
                    <a:lnTo>
                      <a:pt x="5" y="293"/>
                    </a:lnTo>
                    <a:lnTo>
                      <a:pt x="5" y="303"/>
                    </a:lnTo>
                    <a:lnTo>
                      <a:pt x="5" y="309"/>
                    </a:lnTo>
                    <a:lnTo>
                      <a:pt x="5" y="309"/>
                    </a:lnTo>
                    <a:lnTo>
                      <a:pt x="0" y="319"/>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7" name="Freeform 3069"/>
              <p:cNvSpPr>
                <a:spLocks noChangeAspect="1"/>
              </p:cNvSpPr>
              <p:nvPr/>
            </p:nvSpPr>
            <p:spPr bwMode="auto">
              <a:xfrm>
                <a:off x="3266" y="1742"/>
                <a:ext cx="114" cy="170"/>
              </a:xfrm>
              <a:custGeom>
                <a:avLst/>
                <a:gdLst>
                  <a:gd name="T0" fmla="*/ 114 w 114"/>
                  <a:gd name="T1" fmla="*/ 0 h 170"/>
                  <a:gd name="T2" fmla="*/ 114 w 114"/>
                  <a:gd name="T3" fmla="*/ 6 h 170"/>
                  <a:gd name="T4" fmla="*/ 114 w 114"/>
                  <a:gd name="T5" fmla="*/ 11 h 170"/>
                  <a:gd name="T6" fmla="*/ 108 w 114"/>
                  <a:gd name="T7" fmla="*/ 11 h 170"/>
                  <a:gd name="T8" fmla="*/ 108 w 114"/>
                  <a:gd name="T9" fmla="*/ 22 h 170"/>
                  <a:gd name="T10" fmla="*/ 102 w 114"/>
                  <a:gd name="T11" fmla="*/ 27 h 170"/>
                  <a:gd name="T12" fmla="*/ 102 w 114"/>
                  <a:gd name="T13" fmla="*/ 27 h 170"/>
                  <a:gd name="T14" fmla="*/ 102 w 114"/>
                  <a:gd name="T15" fmla="*/ 32 h 170"/>
                  <a:gd name="T16" fmla="*/ 97 w 114"/>
                  <a:gd name="T17" fmla="*/ 43 h 170"/>
                  <a:gd name="T18" fmla="*/ 97 w 114"/>
                  <a:gd name="T19" fmla="*/ 43 h 170"/>
                  <a:gd name="T20" fmla="*/ 97 w 114"/>
                  <a:gd name="T21" fmla="*/ 48 h 170"/>
                  <a:gd name="T22" fmla="*/ 91 w 114"/>
                  <a:gd name="T23" fmla="*/ 53 h 170"/>
                  <a:gd name="T24" fmla="*/ 91 w 114"/>
                  <a:gd name="T25" fmla="*/ 59 h 170"/>
                  <a:gd name="T26" fmla="*/ 91 w 114"/>
                  <a:gd name="T27" fmla="*/ 64 h 170"/>
                  <a:gd name="T28" fmla="*/ 85 w 114"/>
                  <a:gd name="T29" fmla="*/ 69 h 170"/>
                  <a:gd name="T30" fmla="*/ 85 w 114"/>
                  <a:gd name="T31" fmla="*/ 75 h 170"/>
                  <a:gd name="T32" fmla="*/ 80 w 114"/>
                  <a:gd name="T33" fmla="*/ 75 h 170"/>
                  <a:gd name="T34" fmla="*/ 74 w 114"/>
                  <a:gd name="T35" fmla="*/ 85 h 170"/>
                  <a:gd name="T36" fmla="*/ 74 w 114"/>
                  <a:gd name="T37" fmla="*/ 85 h 170"/>
                  <a:gd name="T38" fmla="*/ 74 w 114"/>
                  <a:gd name="T39" fmla="*/ 91 h 170"/>
                  <a:gd name="T40" fmla="*/ 68 w 114"/>
                  <a:gd name="T41" fmla="*/ 96 h 170"/>
                  <a:gd name="T42" fmla="*/ 68 w 114"/>
                  <a:gd name="T43" fmla="*/ 96 h 170"/>
                  <a:gd name="T44" fmla="*/ 63 w 114"/>
                  <a:gd name="T45" fmla="*/ 107 h 170"/>
                  <a:gd name="T46" fmla="*/ 63 w 114"/>
                  <a:gd name="T47" fmla="*/ 107 h 170"/>
                  <a:gd name="T48" fmla="*/ 57 w 114"/>
                  <a:gd name="T49" fmla="*/ 112 h 170"/>
                  <a:gd name="T50" fmla="*/ 57 w 114"/>
                  <a:gd name="T51" fmla="*/ 117 h 170"/>
                  <a:gd name="T52" fmla="*/ 51 w 114"/>
                  <a:gd name="T53" fmla="*/ 123 h 170"/>
                  <a:gd name="T54" fmla="*/ 46 w 114"/>
                  <a:gd name="T55" fmla="*/ 128 h 170"/>
                  <a:gd name="T56" fmla="*/ 46 w 114"/>
                  <a:gd name="T57" fmla="*/ 128 h 170"/>
                  <a:gd name="T58" fmla="*/ 40 w 114"/>
                  <a:gd name="T59" fmla="*/ 133 h 170"/>
                  <a:gd name="T60" fmla="*/ 40 w 114"/>
                  <a:gd name="T61" fmla="*/ 133 h 170"/>
                  <a:gd name="T62" fmla="*/ 34 w 114"/>
                  <a:gd name="T63" fmla="*/ 144 h 170"/>
                  <a:gd name="T64" fmla="*/ 34 w 114"/>
                  <a:gd name="T65" fmla="*/ 144 h 170"/>
                  <a:gd name="T66" fmla="*/ 23 w 114"/>
                  <a:gd name="T67" fmla="*/ 149 h 170"/>
                  <a:gd name="T68" fmla="*/ 23 w 114"/>
                  <a:gd name="T69" fmla="*/ 149 h 170"/>
                  <a:gd name="T70" fmla="*/ 17 w 114"/>
                  <a:gd name="T71" fmla="*/ 154 h 170"/>
                  <a:gd name="T72" fmla="*/ 17 w 114"/>
                  <a:gd name="T73" fmla="*/ 154 h 170"/>
                  <a:gd name="T74" fmla="*/ 12 w 114"/>
                  <a:gd name="T75" fmla="*/ 160 h 170"/>
                  <a:gd name="T76" fmla="*/ 6 w 114"/>
                  <a:gd name="T77" fmla="*/ 165 h 170"/>
                  <a:gd name="T78" fmla="*/ 6 w 114"/>
                  <a:gd name="T79" fmla="*/ 165 h 170"/>
                  <a:gd name="T80" fmla="*/ 0 w 114"/>
                  <a:gd name="T81"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4" h="170">
                    <a:moveTo>
                      <a:pt x="114" y="0"/>
                    </a:moveTo>
                    <a:lnTo>
                      <a:pt x="114" y="6"/>
                    </a:lnTo>
                    <a:lnTo>
                      <a:pt x="114" y="11"/>
                    </a:lnTo>
                    <a:lnTo>
                      <a:pt x="108" y="11"/>
                    </a:lnTo>
                    <a:lnTo>
                      <a:pt x="108" y="22"/>
                    </a:lnTo>
                    <a:lnTo>
                      <a:pt x="102" y="27"/>
                    </a:lnTo>
                    <a:lnTo>
                      <a:pt x="102" y="27"/>
                    </a:lnTo>
                    <a:lnTo>
                      <a:pt x="102" y="32"/>
                    </a:lnTo>
                    <a:lnTo>
                      <a:pt x="97" y="43"/>
                    </a:lnTo>
                    <a:lnTo>
                      <a:pt x="97" y="43"/>
                    </a:lnTo>
                    <a:lnTo>
                      <a:pt x="97" y="48"/>
                    </a:lnTo>
                    <a:lnTo>
                      <a:pt x="91" y="53"/>
                    </a:lnTo>
                    <a:lnTo>
                      <a:pt x="91" y="59"/>
                    </a:lnTo>
                    <a:lnTo>
                      <a:pt x="91" y="64"/>
                    </a:lnTo>
                    <a:lnTo>
                      <a:pt x="85" y="69"/>
                    </a:lnTo>
                    <a:lnTo>
                      <a:pt x="85" y="75"/>
                    </a:lnTo>
                    <a:lnTo>
                      <a:pt x="80" y="75"/>
                    </a:lnTo>
                    <a:lnTo>
                      <a:pt x="74" y="85"/>
                    </a:lnTo>
                    <a:lnTo>
                      <a:pt x="74" y="85"/>
                    </a:lnTo>
                    <a:lnTo>
                      <a:pt x="74" y="91"/>
                    </a:lnTo>
                    <a:lnTo>
                      <a:pt x="68" y="96"/>
                    </a:lnTo>
                    <a:lnTo>
                      <a:pt x="68" y="96"/>
                    </a:lnTo>
                    <a:lnTo>
                      <a:pt x="63" y="107"/>
                    </a:lnTo>
                    <a:lnTo>
                      <a:pt x="63" y="107"/>
                    </a:lnTo>
                    <a:lnTo>
                      <a:pt x="57" y="112"/>
                    </a:lnTo>
                    <a:lnTo>
                      <a:pt x="57" y="117"/>
                    </a:lnTo>
                    <a:lnTo>
                      <a:pt x="51" y="123"/>
                    </a:lnTo>
                    <a:lnTo>
                      <a:pt x="46" y="128"/>
                    </a:lnTo>
                    <a:lnTo>
                      <a:pt x="46" y="128"/>
                    </a:lnTo>
                    <a:lnTo>
                      <a:pt x="40" y="133"/>
                    </a:lnTo>
                    <a:lnTo>
                      <a:pt x="40" y="133"/>
                    </a:lnTo>
                    <a:lnTo>
                      <a:pt x="34" y="144"/>
                    </a:lnTo>
                    <a:lnTo>
                      <a:pt x="34" y="144"/>
                    </a:lnTo>
                    <a:lnTo>
                      <a:pt x="23" y="149"/>
                    </a:lnTo>
                    <a:lnTo>
                      <a:pt x="23" y="149"/>
                    </a:lnTo>
                    <a:lnTo>
                      <a:pt x="17" y="154"/>
                    </a:lnTo>
                    <a:lnTo>
                      <a:pt x="17" y="154"/>
                    </a:lnTo>
                    <a:lnTo>
                      <a:pt x="12" y="160"/>
                    </a:lnTo>
                    <a:lnTo>
                      <a:pt x="6" y="165"/>
                    </a:lnTo>
                    <a:lnTo>
                      <a:pt x="6" y="165"/>
                    </a:lnTo>
                    <a:lnTo>
                      <a:pt x="0" y="170"/>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8" name="Freeform 3070"/>
              <p:cNvSpPr>
                <a:spLocks noChangeAspect="1"/>
              </p:cNvSpPr>
              <p:nvPr/>
            </p:nvSpPr>
            <p:spPr bwMode="auto">
              <a:xfrm>
                <a:off x="3289" y="1200"/>
                <a:ext cx="147" cy="207"/>
              </a:xfrm>
              <a:custGeom>
                <a:avLst/>
                <a:gdLst>
                  <a:gd name="T0" fmla="*/ 0 w 147"/>
                  <a:gd name="T1" fmla="*/ 0 h 207"/>
                  <a:gd name="T2" fmla="*/ 0 w 147"/>
                  <a:gd name="T3" fmla="*/ 0 h 207"/>
                  <a:gd name="T4" fmla="*/ 11 w 147"/>
                  <a:gd name="T5" fmla="*/ 5 h 207"/>
                  <a:gd name="T6" fmla="*/ 11 w 147"/>
                  <a:gd name="T7" fmla="*/ 5 h 207"/>
                  <a:gd name="T8" fmla="*/ 17 w 147"/>
                  <a:gd name="T9" fmla="*/ 11 h 207"/>
                  <a:gd name="T10" fmla="*/ 23 w 147"/>
                  <a:gd name="T11" fmla="*/ 16 h 207"/>
                  <a:gd name="T12" fmla="*/ 23 w 147"/>
                  <a:gd name="T13" fmla="*/ 16 h 207"/>
                  <a:gd name="T14" fmla="*/ 34 w 147"/>
                  <a:gd name="T15" fmla="*/ 21 h 207"/>
                  <a:gd name="T16" fmla="*/ 34 w 147"/>
                  <a:gd name="T17" fmla="*/ 21 h 207"/>
                  <a:gd name="T18" fmla="*/ 40 w 147"/>
                  <a:gd name="T19" fmla="*/ 27 h 207"/>
                  <a:gd name="T20" fmla="*/ 40 w 147"/>
                  <a:gd name="T21" fmla="*/ 27 h 207"/>
                  <a:gd name="T22" fmla="*/ 45 w 147"/>
                  <a:gd name="T23" fmla="*/ 32 h 207"/>
                  <a:gd name="T24" fmla="*/ 51 w 147"/>
                  <a:gd name="T25" fmla="*/ 37 h 207"/>
                  <a:gd name="T26" fmla="*/ 51 w 147"/>
                  <a:gd name="T27" fmla="*/ 37 h 207"/>
                  <a:gd name="T28" fmla="*/ 57 w 147"/>
                  <a:gd name="T29" fmla="*/ 43 h 207"/>
                  <a:gd name="T30" fmla="*/ 62 w 147"/>
                  <a:gd name="T31" fmla="*/ 48 h 207"/>
                  <a:gd name="T32" fmla="*/ 62 w 147"/>
                  <a:gd name="T33" fmla="*/ 48 h 207"/>
                  <a:gd name="T34" fmla="*/ 68 w 147"/>
                  <a:gd name="T35" fmla="*/ 53 h 207"/>
                  <a:gd name="T36" fmla="*/ 68 w 147"/>
                  <a:gd name="T37" fmla="*/ 58 h 207"/>
                  <a:gd name="T38" fmla="*/ 74 w 147"/>
                  <a:gd name="T39" fmla="*/ 64 h 207"/>
                  <a:gd name="T40" fmla="*/ 74 w 147"/>
                  <a:gd name="T41" fmla="*/ 64 h 207"/>
                  <a:gd name="T42" fmla="*/ 79 w 147"/>
                  <a:gd name="T43" fmla="*/ 74 h 207"/>
                  <a:gd name="T44" fmla="*/ 79 w 147"/>
                  <a:gd name="T45" fmla="*/ 74 h 207"/>
                  <a:gd name="T46" fmla="*/ 85 w 147"/>
                  <a:gd name="T47" fmla="*/ 80 h 207"/>
                  <a:gd name="T48" fmla="*/ 91 w 147"/>
                  <a:gd name="T49" fmla="*/ 85 h 207"/>
                  <a:gd name="T50" fmla="*/ 91 w 147"/>
                  <a:gd name="T51" fmla="*/ 85 h 207"/>
                  <a:gd name="T52" fmla="*/ 96 w 147"/>
                  <a:gd name="T53" fmla="*/ 96 h 207"/>
                  <a:gd name="T54" fmla="*/ 96 w 147"/>
                  <a:gd name="T55" fmla="*/ 96 h 207"/>
                  <a:gd name="T56" fmla="*/ 102 w 147"/>
                  <a:gd name="T57" fmla="*/ 101 h 207"/>
                  <a:gd name="T58" fmla="*/ 102 w 147"/>
                  <a:gd name="T59" fmla="*/ 106 h 207"/>
                  <a:gd name="T60" fmla="*/ 102 w 147"/>
                  <a:gd name="T61" fmla="*/ 106 h 207"/>
                  <a:gd name="T62" fmla="*/ 108 w 147"/>
                  <a:gd name="T63" fmla="*/ 117 h 207"/>
                  <a:gd name="T64" fmla="*/ 108 w 147"/>
                  <a:gd name="T65" fmla="*/ 117 h 207"/>
                  <a:gd name="T66" fmla="*/ 113 w 147"/>
                  <a:gd name="T67" fmla="*/ 122 h 207"/>
                  <a:gd name="T68" fmla="*/ 113 w 147"/>
                  <a:gd name="T69" fmla="*/ 128 h 207"/>
                  <a:gd name="T70" fmla="*/ 119 w 147"/>
                  <a:gd name="T71" fmla="*/ 133 h 207"/>
                  <a:gd name="T72" fmla="*/ 119 w 147"/>
                  <a:gd name="T73" fmla="*/ 138 h 207"/>
                  <a:gd name="T74" fmla="*/ 125 w 147"/>
                  <a:gd name="T75" fmla="*/ 144 h 207"/>
                  <a:gd name="T76" fmla="*/ 125 w 147"/>
                  <a:gd name="T77" fmla="*/ 149 h 207"/>
                  <a:gd name="T78" fmla="*/ 125 w 147"/>
                  <a:gd name="T79" fmla="*/ 149 h 207"/>
                  <a:gd name="T80" fmla="*/ 130 w 147"/>
                  <a:gd name="T81" fmla="*/ 159 h 207"/>
                  <a:gd name="T82" fmla="*/ 130 w 147"/>
                  <a:gd name="T83" fmla="*/ 165 h 207"/>
                  <a:gd name="T84" fmla="*/ 130 w 147"/>
                  <a:gd name="T85" fmla="*/ 165 h 207"/>
                  <a:gd name="T86" fmla="*/ 136 w 147"/>
                  <a:gd name="T87" fmla="*/ 170 h 207"/>
                  <a:gd name="T88" fmla="*/ 136 w 147"/>
                  <a:gd name="T89" fmla="*/ 181 h 207"/>
                  <a:gd name="T90" fmla="*/ 136 w 147"/>
                  <a:gd name="T91" fmla="*/ 186 h 207"/>
                  <a:gd name="T92" fmla="*/ 136 w 147"/>
                  <a:gd name="T93" fmla="*/ 186 h 207"/>
                  <a:gd name="T94" fmla="*/ 142 w 147"/>
                  <a:gd name="T95" fmla="*/ 197 h 207"/>
                  <a:gd name="T96" fmla="*/ 142 w 147"/>
                  <a:gd name="T97" fmla="*/ 202 h 207"/>
                  <a:gd name="T98" fmla="*/ 147 w 147"/>
                  <a:gd name="T99"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7" h="207">
                    <a:moveTo>
                      <a:pt x="0" y="0"/>
                    </a:moveTo>
                    <a:lnTo>
                      <a:pt x="0" y="0"/>
                    </a:lnTo>
                    <a:lnTo>
                      <a:pt x="11" y="5"/>
                    </a:lnTo>
                    <a:lnTo>
                      <a:pt x="11" y="5"/>
                    </a:lnTo>
                    <a:lnTo>
                      <a:pt x="17" y="11"/>
                    </a:lnTo>
                    <a:lnTo>
                      <a:pt x="23" y="16"/>
                    </a:lnTo>
                    <a:lnTo>
                      <a:pt x="23" y="16"/>
                    </a:lnTo>
                    <a:lnTo>
                      <a:pt x="34" y="21"/>
                    </a:lnTo>
                    <a:lnTo>
                      <a:pt x="34" y="21"/>
                    </a:lnTo>
                    <a:lnTo>
                      <a:pt x="40" y="27"/>
                    </a:lnTo>
                    <a:lnTo>
                      <a:pt x="40" y="27"/>
                    </a:lnTo>
                    <a:lnTo>
                      <a:pt x="45" y="32"/>
                    </a:lnTo>
                    <a:lnTo>
                      <a:pt x="51" y="37"/>
                    </a:lnTo>
                    <a:lnTo>
                      <a:pt x="51" y="37"/>
                    </a:lnTo>
                    <a:lnTo>
                      <a:pt x="57" y="43"/>
                    </a:lnTo>
                    <a:lnTo>
                      <a:pt x="62" y="48"/>
                    </a:lnTo>
                    <a:lnTo>
                      <a:pt x="62" y="48"/>
                    </a:lnTo>
                    <a:lnTo>
                      <a:pt x="68" y="53"/>
                    </a:lnTo>
                    <a:lnTo>
                      <a:pt x="68" y="58"/>
                    </a:lnTo>
                    <a:lnTo>
                      <a:pt x="74" y="64"/>
                    </a:lnTo>
                    <a:lnTo>
                      <a:pt x="74" y="64"/>
                    </a:lnTo>
                    <a:lnTo>
                      <a:pt x="79" y="74"/>
                    </a:lnTo>
                    <a:lnTo>
                      <a:pt x="79" y="74"/>
                    </a:lnTo>
                    <a:lnTo>
                      <a:pt x="85" y="80"/>
                    </a:lnTo>
                    <a:lnTo>
                      <a:pt x="91" y="85"/>
                    </a:lnTo>
                    <a:lnTo>
                      <a:pt x="91" y="85"/>
                    </a:lnTo>
                    <a:lnTo>
                      <a:pt x="96" y="96"/>
                    </a:lnTo>
                    <a:lnTo>
                      <a:pt x="96" y="96"/>
                    </a:lnTo>
                    <a:lnTo>
                      <a:pt x="102" y="101"/>
                    </a:lnTo>
                    <a:lnTo>
                      <a:pt x="102" y="106"/>
                    </a:lnTo>
                    <a:lnTo>
                      <a:pt x="102" y="106"/>
                    </a:lnTo>
                    <a:lnTo>
                      <a:pt x="108" y="117"/>
                    </a:lnTo>
                    <a:lnTo>
                      <a:pt x="108" y="117"/>
                    </a:lnTo>
                    <a:lnTo>
                      <a:pt x="113" y="122"/>
                    </a:lnTo>
                    <a:lnTo>
                      <a:pt x="113" y="128"/>
                    </a:lnTo>
                    <a:lnTo>
                      <a:pt x="119" y="133"/>
                    </a:lnTo>
                    <a:lnTo>
                      <a:pt x="119" y="138"/>
                    </a:lnTo>
                    <a:lnTo>
                      <a:pt x="125" y="144"/>
                    </a:lnTo>
                    <a:lnTo>
                      <a:pt x="125" y="149"/>
                    </a:lnTo>
                    <a:lnTo>
                      <a:pt x="125" y="149"/>
                    </a:lnTo>
                    <a:lnTo>
                      <a:pt x="130" y="159"/>
                    </a:lnTo>
                    <a:lnTo>
                      <a:pt x="130" y="165"/>
                    </a:lnTo>
                    <a:lnTo>
                      <a:pt x="130" y="165"/>
                    </a:lnTo>
                    <a:lnTo>
                      <a:pt x="136" y="170"/>
                    </a:lnTo>
                    <a:lnTo>
                      <a:pt x="136" y="181"/>
                    </a:lnTo>
                    <a:lnTo>
                      <a:pt x="136" y="186"/>
                    </a:lnTo>
                    <a:lnTo>
                      <a:pt x="136" y="186"/>
                    </a:lnTo>
                    <a:lnTo>
                      <a:pt x="142" y="197"/>
                    </a:lnTo>
                    <a:lnTo>
                      <a:pt x="142" y="202"/>
                    </a:lnTo>
                    <a:lnTo>
                      <a:pt x="147" y="207"/>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39" name="Freeform 3071"/>
              <p:cNvSpPr>
                <a:spLocks noChangeAspect="1"/>
              </p:cNvSpPr>
              <p:nvPr/>
            </p:nvSpPr>
            <p:spPr bwMode="auto">
              <a:xfrm>
                <a:off x="3425" y="1407"/>
                <a:ext cx="28" cy="319"/>
              </a:xfrm>
              <a:custGeom>
                <a:avLst/>
                <a:gdLst>
                  <a:gd name="T0" fmla="*/ 11 w 28"/>
                  <a:gd name="T1" fmla="*/ 0 h 319"/>
                  <a:gd name="T2" fmla="*/ 11 w 28"/>
                  <a:gd name="T3" fmla="*/ 0 h 319"/>
                  <a:gd name="T4" fmla="*/ 11 w 28"/>
                  <a:gd name="T5" fmla="*/ 11 h 319"/>
                  <a:gd name="T6" fmla="*/ 11 w 28"/>
                  <a:gd name="T7" fmla="*/ 16 h 319"/>
                  <a:gd name="T8" fmla="*/ 17 w 28"/>
                  <a:gd name="T9" fmla="*/ 22 h 319"/>
                  <a:gd name="T10" fmla="*/ 17 w 28"/>
                  <a:gd name="T11" fmla="*/ 27 h 319"/>
                  <a:gd name="T12" fmla="*/ 17 w 28"/>
                  <a:gd name="T13" fmla="*/ 32 h 319"/>
                  <a:gd name="T14" fmla="*/ 17 w 28"/>
                  <a:gd name="T15" fmla="*/ 38 h 319"/>
                  <a:gd name="T16" fmla="*/ 17 w 28"/>
                  <a:gd name="T17" fmla="*/ 43 h 319"/>
                  <a:gd name="T18" fmla="*/ 23 w 28"/>
                  <a:gd name="T19" fmla="*/ 53 h 319"/>
                  <a:gd name="T20" fmla="*/ 23 w 28"/>
                  <a:gd name="T21" fmla="*/ 59 h 319"/>
                  <a:gd name="T22" fmla="*/ 23 w 28"/>
                  <a:gd name="T23" fmla="*/ 64 h 319"/>
                  <a:gd name="T24" fmla="*/ 23 w 28"/>
                  <a:gd name="T25" fmla="*/ 69 h 319"/>
                  <a:gd name="T26" fmla="*/ 23 w 28"/>
                  <a:gd name="T27" fmla="*/ 75 h 319"/>
                  <a:gd name="T28" fmla="*/ 23 w 28"/>
                  <a:gd name="T29" fmla="*/ 80 h 319"/>
                  <a:gd name="T30" fmla="*/ 28 w 28"/>
                  <a:gd name="T31" fmla="*/ 91 h 319"/>
                  <a:gd name="T32" fmla="*/ 28 w 28"/>
                  <a:gd name="T33" fmla="*/ 96 h 319"/>
                  <a:gd name="T34" fmla="*/ 28 w 28"/>
                  <a:gd name="T35" fmla="*/ 101 h 319"/>
                  <a:gd name="T36" fmla="*/ 28 w 28"/>
                  <a:gd name="T37" fmla="*/ 112 h 319"/>
                  <a:gd name="T38" fmla="*/ 28 w 28"/>
                  <a:gd name="T39" fmla="*/ 117 h 319"/>
                  <a:gd name="T40" fmla="*/ 28 w 28"/>
                  <a:gd name="T41" fmla="*/ 123 h 319"/>
                  <a:gd name="T42" fmla="*/ 28 w 28"/>
                  <a:gd name="T43" fmla="*/ 133 h 319"/>
                  <a:gd name="T44" fmla="*/ 28 w 28"/>
                  <a:gd name="T45" fmla="*/ 139 h 319"/>
                  <a:gd name="T46" fmla="*/ 28 w 28"/>
                  <a:gd name="T47" fmla="*/ 144 h 319"/>
                  <a:gd name="T48" fmla="*/ 28 w 28"/>
                  <a:gd name="T49" fmla="*/ 155 h 319"/>
                  <a:gd name="T50" fmla="*/ 28 w 28"/>
                  <a:gd name="T51" fmla="*/ 160 h 319"/>
                  <a:gd name="T52" fmla="*/ 28 w 28"/>
                  <a:gd name="T53" fmla="*/ 165 h 319"/>
                  <a:gd name="T54" fmla="*/ 28 w 28"/>
                  <a:gd name="T55" fmla="*/ 176 h 319"/>
                  <a:gd name="T56" fmla="*/ 28 w 28"/>
                  <a:gd name="T57" fmla="*/ 181 h 319"/>
                  <a:gd name="T58" fmla="*/ 28 w 28"/>
                  <a:gd name="T59" fmla="*/ 186 h 319"/>
                  <a:gd name="T60" fmla="*/ 28 w 28"/>
                  <a:gd name="T61" fmla="*/ 197 h 319"/>
                  <a:gd name="T62" fmla="*/ 28 w 28"/>
                  <a:gd name="T63" fmla="*/ 202 h 319"/>
                  <a:gd name="T64" fmla="*/ 28 w 28"/>
                  <a:gd name="T65" fmla="*/ 213 h 319"/>
                  <a:gd name="T66" fmla="*/ 23 w 28"/>
                  <a:gd name="T67" fmla="*/ 218 h 319"/>
                  <a:gd name="T68" fmla="*/ 23 w 28"/>
                  <a:gd name="T69" fmla="*/ 224 h 319"/>
                  <a:gd name="T70" fmla="*/ 23 w 28"/>
                  <a:gd name="T71" fmla="*/ 229 h 319"/>
                  <a:gd name="T72" fmla="*/ 23 w 28"/>
                  <a:gd name="T73" fmla="*/ 234 h 319"/>
                  <a:gd name="T74" fmla="*/ 23 w 28"/>
                  <a:gd name="T75" fmla="*/ 240 h 319"/>
                  <a:gd name="T76" fmla="*/ 23 w 28"/>
                  <a:gd name="T77" fmla="*/ 245 h 319"/>
                  <a:gd name="T78" fmla="*/ 17 w 28"/>
                  <a:gd name="T79" fmla="*/ 256 h 319"/>
                  <a:gd name="T80" fmla="*/ 17 w 28"/>
                  <a:gd name="T81" fmla="*/ 261 h 319"/>
                  <a:gd name="T82" fmla="*/ 17 w 28"/>
                  <a:gd name="T83" fmla="*/ 266 h 319"/>
                  <a:gd name="T84" fmla="*/ 17 w 28"/>
                  <a:gd name="T85" fmla="*/ 271 h 319"/>
                  <a:gd name="T86" fmla="*/ 17 w 28"/>
                  <a:gd name="T87" fmla="*/ 277 h 319"/>
                  <a:gd name="T88" fmla="*/ 11 w 28"/>
                  <a:gd name="T89" fmla="*/ 282 h 319"/>
                  <a:gd name="T90" fmla="*/ 11 w 28"/>
                  <a:gd name="T91" fmla="*/ 287 h 319"/>
                  <a:gd name="T92" fmla="*/ 11 w 28"/>
                  <a:gd name="T93" fmla="*/ 298 h 319"/>
                  <a:gd name="T94" fmla="*/ 11 w 28"/>
                  <a:gd name="T95" fmla="*/ 298 h 319"/>
                  <a:gd name="T96" fmla="*/ 6 w 28"/>
                  <a:gd name="T97" fmla="*/ 303 h 319"/>
                  <a:gd name="T98" fmla="*/ 6 w 28"/>
                  <a:gd name="T99" fmla="*/ 309 h 319"/>
                  <a:gd name="T100" fmla="*/ 0 w 28"/>
                  <a:gd name="T101" fmla="*/ 31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 h="319">
                    <a:moveTo>
                      <a:pt x="11" y="0"/>
                    </a:moveTo>
                    <a:lnTo>
                      <a:pt x="11" y="0"/>
                    </a:lnTo>
                    <a:lnTo>
                      <a:pt x="11" y="11"/>
                    </a:lnTo>
                    <a:lnTo>
                      <a:pt x="11" y="16"/>
                    </a:lnTo>
                    <a:lnTo>
                      <a:pt x="17" y="22"/>
                    </a:lnTo>
                    <a:lnTo>
                      <a:pt x="17" y="27"/>
                    </a:lnTo>
                    <a:lnTo>
                      <a:pt x="17" y="32"/>
                    </a:lnTo>
                    <a:lnTo>
                      <a:pt x="17" y="38"/>
                    </a:lnTo>
                    <a:lnTo>
                      <a:pt x="17" y="43"/>
                    </a:lnTo>
                    <a:lnTo>
                      <a:pt x="23" y="53"/>
                    </a:lnTo>
                    <a:lnTo>
                      <a:pt x="23" y="59"/>
                    </a:lnTo>
                    <a:lnTo>
                      <a:pt x="23" y="64"/>
                    </a:lnTo>
                    <a:lnTo>
                      <a:pt x="23" y="69"/>
                    </a:lnTo>
                    <a:lnTo>
                      <a:pt x="23" y="75"/>
                    </a:lnTo>
                    <a:lnTo>
                      <a:pt x="23" y="80"/>
                    </a:lnTo>
                    <a:lnTo>
                      <a:pt x="28" y="91"/>
                    </a:lnTo>
                    <a:lnTo>
                      <a:pt x="28" y="96"/>
                    </a:lnTo>
                    <a:lnTo>
                      <a:pt x="28" y="101"/>
                    </a:lnTo>
                    <a:lnTo>
                      <a:pt x="28" y="112"/>
                    </a:lnTo>
                    <a:lnTo>
                      <a:pt x="28" y="117"/>
                    </a:lnTo>
                    <a:lnTo>
                      <a:pt x="28" y="123"/>
                    </a:lnTo>
                    <a:lnTo>
                      <a:pt x="28" y="133"/>
                    </a:lnTo>
                    <a:lnTo>
                      <a:pt x="28" y="139"/>
                    </a:lnTo>
                    <a:lnTo>
                      <a:pt x="28" y="144"/>
                    </a:lnTo>
                    <a:lnTo>
                      <a:pt x="28" y="155"/>
                    </a:lnTo>
                    <a:lnTo>
                      <a:pt x="28" y="160"/>
                    </a:lnTo>
                    <a:lnTo>
                      <a:pt x="28" y="165"/>
                    </a:lnTo>
                    <a:lnTo>
                      <a:pt x="28" y="176"/>
                    </a:lnTo>
                    <a:lnTo>
                      <a:pt x="28" y="181"/>
                    </a:lnTo>
                    <a:lnTo>
                      <a:pt x="28" y="186"/>
                    </a:lnTo>
                    <a:lnTo>
                      <a:pt x="28" y="197"/>
                    </a:lnTo>
                    <a:lnTo>
                      <a:pt x="28" y="202"/>
                    </a:lnTo>
                    <a:lnTo>
                      <a:pt x="28" y="213"/>
                    </a:lnTo>
                    <a:lnTo>
                      <a:pt x="23" y="218"/>
                    </a:lnTo>
                    <a:lnTo>
                      <a:pt x="23" y="224"/>
                    </a:lnTo>
                    <a:lnTo>
                      <a:pt x="23" y="229"/>
                    </a:lnTo>
                    <a:lnTo>
                      <a:pt x="23" y="234"/>
                    </a:lnTo>
                    <a:lnTo>
                      <a:pt x="23" y="240"/>
                    </a:lnTo>
                    <a:lnTo>
                      <a:pt x="23" y="245"/>
                    </a:lnTo>
                    <a:lnTo>
                      <a:pt x="17" y="256"/>
                    </a:lnTo>
                    <a:lnTo>
                      <a:pt x="17" y="261"/>
                    </a:lnTo>
                    <a:lnTo>
                      <a:pt x="17" y="266"/>
                    </a:lnTo>
                    <a:lnTo>
                      <a:pt x="17" y="271"/>
                    </a:lnTo>
                    <a:lnTo>
                      <a:pt x="17" y="277"/>
                    </a:lnTo>
                    <a:lnTo>
                      <a:pt x="11" y="282"/>
                    </a:lnTo>
                    <a:lnTo>
                      <a:pt x="11" y="287"/>
                    </a:lnTo>
                    <a:lnTo>
                      <a:pt x="11" y="298"/>
                    </a:lnTo>
                    <a:lnTo>
                      <a:pt x="11" y="298"/>
                    </a:lnTo>
                    <a:lnTo>
                      <a:pt x="6" y="303"/>
                    </a:lnTo>
                    <a:lnTo>
                      <a:pt x="6" y="309"/>
                    </a:lnTo>
                    <a:lnTo>
                      <a:pt x="0" y="319"/>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0" name="Freeform 3072"/>
              <p:cNvSpPr>
                <a:spLocks noChangeAspect="1"/>
              </p:cNvSpPr>
              <p:nvPr/>
            </p:nvSpPr>
            <p:spPr bwMode="auto">
              <a:xfrm>
                <a:off x="3289" y="1726"/>
                <a:ext cx="136" cy="186"/>
              </a:xfrm>
              <a:custGeom>
                <a:avLst/>
                <a:gdLst>
                  <a:gd name="T0" fmla="*/ 136 w 136"/>
                  <a:gd name="T1" fmla="*/ 0 h 186"/>
                  <a:gd name="T2" fmla="*/ 136 w 136"/>
                  <a:gd name="T3" fmla="*/ 0 h 186"/>
                  <a:gd name="T4" fmla="*/ 136 w 136"/>
                  <a:gd name="T5" fmla="*/ 6 h 186"/>
                  <a:gd name="T6" fmla="*/ 136 w 136"/>
                  <a:gd name="T7" fmla="*/ 16 h 186"/>
                  <a:gd name="T8" fmla="*/ 130 w 136"/>
                  <a:gd name="T9" fmla="*/ 22 h 186"/>
                  <a:gd name="T10" fmla="*/ 130 w 136"/>
                  <a:gd name="T11" fmla="*/ 22 h 186"/>
                  <a:gd name="T12" fmla="*/ 130 w 136"/>
                  <a:gd name="T13" fmla="*/ 27 h 186"/>
                  <a:gd name="T14" fmla="*/ 125 w 136"/>
                  <a:gd name="T15" fmla="*/ 38 h 186"/>
                  <a:gd name="T16" fmla="*/ 125 w 136"/>
                  <a:gd name="T17" fmla="*/ 38 h 186"/>
                  <a:gd name="T18" fmla="*/ 125 w 136"/>
                  <a:gd name="T19" fmla="*/ 43 h 186"/>
                  <a:gd name="T20" fmla="*/ 119 w 136"/>
                  <a:gd name="T21" fmla="*/ 48 h 186"/>
                  <a:gd name="T22" fmla="*/ 119 w 136"/>
                  <a:gd name="T23" fmla="*/ 53 h 186"/>
                  <a:gd name="T24" fmla="*/ 113 w 136"/>
                  <a:gd name="T25" fmla="*/ 59 h 186"/>
                  <a:gd name="T26" fmla="*/ 113 w 136"/>
                  <a:gd name="T27" fmla="*/ 64 h 186"/>
                  <a:gd name="T28" fmla="*/ 108 w 136"/>
                  <a:gd name="T29" fmla="*/ 69 h 186"/>
                  <a:gd name="T30" fmla="*/ 108 w 136"/>
                  <a:gd name="T31" fmla="*/ 69 h 186"/>
                  <a:gd name="T32" fmla="*/ 102 w 136"/>
                  <a:gd name="T33" fmla="*/ 80 h 186"/>
                  <a:gd name="T34" fmla="*/ 102 w 136"/>
                  <a:gd name="T35" fmla="*/ 80 h 186"/>
                  <a:gd name="T36" fmla="*/ 102 w 136"/>
                  <a:gd name="T37" fmla="*/ 85 h 186"/>
                  <a:gd name="T38" fmla="*/ 96 w 136"/>
                  <a:gd name="T39" fmla="*/ 91 h 186"/>
                  <a:gd name="T40" fmla="*/ 96 w 136"/>
                  <a:gd name="T41" fmla="*/ 91 h 186"/>
                  <a:gd name="T42" fmla="*/ 91 w 136"/>
                  <a:gd name="T43" fmla="*/ 101 h 186"/>
                  <a:gd name="T44" fmla="*/ 91 w 136"/>
                  <a:gd name="T45" fmla="*/ 101 h 186"/>
                  <a:gd name="T46" fmla="*/ 85 w 136"/>
                  <a:gd name="T47" fmla="*/ 107 h 186"/>
                  <a:gd name="T48" fmla="*/ 79 w 136"/>
                  <a:gd name="T49" fmla="*/ 112 h 186"/>
                  <a:gd name="T50" fmla="*/ 79 w 136"/>
                  <a:gd name="T51" fmla="*/ 112 h 186"/>
                  <a:gd name="T52" fmla="*/ 74 w 136"/>
                  <a:gd name="T53" fmla="*/ 123 h 186"/>
                  <a:gd name="T54" fmla="*/ 74 w 136"/>
                  <a:gd name="T55" fmla="*/ 123 h 186"/>
                  <a:gd name="T56" fmla="*/ 68 w 136"/>
                  <a:gd name="T57" fmla="*/ 128 h 186"/>
                  <a:gd name="T58" fmla="*/ 68 w 136"/>
                  <a:gd name="T59" fmla="*/ 133 h 186"/>
                  <a:gd name="T60" fmla="*/ 62 w 136"/>
                  <a:gd name="T61" fmla="*/ 139 h 186"/>
                  <a:gd name="T62" fmla="*/ 62 w 136"/>
                  <a:gd name="T63" fmla="*/ 139 h 186"/>
                  <a:gd name="T64" fmla="*/ 57 w 136"/>
                  <a:gd name="T65" fmla="*/ 144 h 186"/>
                  <a:gd name="T66" fmla="*/ 51 w 136"/>
                  <a:gd name="T67" fmla="*/ 149 h 186"/>
                  <a:gd name="T68" fmla="*/ 51 w 136"/>
                  <a:gd name="T69" fmla="*/ 149 h 186"/>
                  <a:gd name="T70" fmla="*/ 45 w 136"/>
                  <a:gd name="T71" fmla="*/ 154 h 186"/>
                  <a:gd name="T72" fmla="*/ 40 w 136"/>
                  <a:gd name="T73" fmla="*/ 160 h 186"/>
                  <a:gd name="T74" fmla="*/ 40 w 136"/>
                  <a:gd name="T75" fmla="*/ 160 h 186"/>
                  <a:gd name="T76" fmla="*/ 34 w 136"/>
                  <a:gd name="T77" fmla="*/ 165 h 186"/>
                  <a:gd name="T78" fmla="*/ 34 w 136"/>
                  <a:gd name="T79" fmla="*/ 165 h 186"/>
                  <a:gd name="T80" fmla="*/ 23 w 136"/>
                  <a:gd name="T81" fmla="*/ 170 h 186"/>
                  <a:gd name="T82" fmla="*/ 23 w 136"/>
                  <a:gd name="T83" fmla="*/ 170 h 186"/>
                  <a:gd name="T84" fmla="*/ 17 w 136"/>
                  <a:gd name="T85" fmla="*/ 176 h 186"/>
                  <a:gd name="T86" fmla="*/ 11 w 136"/>
                  <a:gd name="T87" fmla="*/ 181 h 186"/>
                  <a:gd name="T88" fmla="*/ 11 w 136"/>
                  <a:gd name="T89" fmla="*/ 181 h 186"/>
                  <a:gd name="T90" fmla="*/ 0 w 136"/>
                  <a:gd name="T91" fmla="*/ 186 h 186"/>
                  <a:gd name="T92" fmla="*/ 0 w 136"/>
                  <a:gd name="T93"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186">
                    <a:moveTo>
                      <a:pt x="136" y="0"/>
                    </a:moveTo>
                    <a:lnTo>
                      <a:pt x="136" y="0"/>
                    </a:lnTo>
                    <a:lnTo>
                      <a:pt x="136" y="6"/>
                    </a:lnTo>
                    <a:lnTo>
                      <a:pt x="136" y="16"/>
                    </a:lnTo>
                    <a:lnTo>
                      <a:pt x="130" y="22"/>
                    </a:lnTo>
                    <a:lnTo>
                      <a:pt x="130" y="22"/>
                    </a:lnTo>
                    <a:lnTo>
                      <a:pt x="130" y="27"/>
                    </a:lnTo>
                    <a:lnTo>
                      <a:pt x="125" y="38"/>
                    </a:lnTo>
                    <a:lnTo>
                      <a:pt x="125" y="38"/>
                    </a:lnTo>
                    <a:lnTo>
                      <a:pt x="125" y="43"/>
                    </a:lnTo>
                    <a:lnTo>
                      <a:pt x="119" y="48"/>
                    </a:lnTo>
                    <a:lnTo>
                      <a:pt x="119" y="53"/>
                    </a:lnTo>
                    <a:lnTo>
                      <a:pt x="113" y="59"/>
                    </a:lnTo>
                    <a:lnTo>
                      <a:pt x="113" y="64"/>
                    </a:lnTo>
                    <a:lnTo>
                      <a:pt x="108" y="69"/>
                    </a:lnTo>
                    <a:lnTo>
                      <a:pt x="108" y="69"/>
                    </a:lnTo>
                    <a:lnTo>
                      <a:pt x="102" y="80"/>
                    </a:lnTo>
                    <a:lnTo>
                      <a:pt x="102" y="80"/>
                    </a:lnTo>
                    <a:lnTo>
                      <a:pt x="102" y="85"/>
                    </a:lnTo>
                    <a:lnTo>
                      <a:pt x="96" y="91"/>
                    </a:lnTo>
                    <a:lnTo>
                      <a:pt x="96" y="91"/>
                    </a:lnTo>
                    <a:lnTo>
                      <a:pt x="91" y="101"/>
                    </a:lnTo>
                    <a:lnTo>
                      <a:pt x="91" y="101"/>
                    </a:lnTo>
                    <a:lnTo>
                      <a:pt x="85" y="107"/>
                    </a:lnTo>
                    <a:lnTo>
                      <a:pt x="79" y="112"/>
                    </a:lnTo>
                    <a:lnTo>
                      <a:pt x="79" y="112"/>
                    </a:lnTo>
                    <a:lnTo>
                      <a:pt x="74" y="123"/>
                    </a:lnTo>
                    <a:lnTo>
                      <a:pt x="74" y="123"/>
                    </a:lnTo>
                    <a:lnTo>
                      <a:pt x="68" y="128"/>
                    </a:lnTo>
                    <a:lnTo>
                      <a:pt x="68" y="133"/>
                    </a:lnTo>
                    <a:lnTo>
                      <a:pt x="62" y="139"/>
                    </a:lnTo>
                    <a:lnTo>
                      <a:pt x="62" y="139"/>
                    </a:lnTo>
                    <a:lnTo>
                      <a:pt x="57" y="144"/>
                    </a:lnTo>
                    <a:lnTo>
                      <a:pt x="51" y="149"/>
                    </a:lnTo>
                    <a:lnTo>
                      <a:pt x="51" y="149"/>
                    </a:lnTo>
                    <a:lnTo>
                      <a:pt x="45" y="154"/>
                    </a:lnTo>
                    <a:lnTo>
                      <a:pt x="40" y="160"/>
                    </a:lnTo>
                    <a:lnTo>
                      <a:pt x="40" y="160"/>
                    </a:lnTo>
                    <a:lnTo>
                      <a:pt x="34" y="165"/>
                    </a:lnTo>
                    <a:lnTo>
                      <a:pt x="34" y="165"/>
                    </a:lnTo>
                    <a:lnTo>
                      <a:pt x="23" y="170"/>
                    </a:lnTo>
                    <a:lnTo>
                      <a:pt x="23" y="170"/>
                    </a:lnTo>
                    <a:lnTo>
                      <a:pt x="17" y="176"/>
                    </a:lnTo>
                    <a:lnTo>
                      <a:pt x="11" y="181"/>
                    </a:lnTo>
                    <a:lnTo>
                      <a:pt x="11" y="181"/>
                    </a:lnTo>
                    <a:lnTo>
                      <a:pt x="0" y="186"/>
                    </a:lnTo>
                    <a:lnTo>
                      <a:pt x="0" y="186"/>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1" name="Freeform 3073"/>
              <p:cNvSpPr>
                <a:spLocks noChangeAspect="1"/>
              </p:cNvSpPr>
              <p:nvPr/>
            </p:nvSpPr>
            <p:spPr bwMode="auto">
              <a:xfrm>
                <a:off x="3317" y="1200"/>
                <a:ext cx="154" cy="197"/>
              </a:xfrm>
              <a:custGeom>
                <a:avLst/>
                <a:gdLst>
                  <a:gd name="T0" fmla="*/ 0 w 154"/>
                  <a:gd name="T1" fmla="*/ 0 h 197"/>
                  <a:gd name="T2" fmla="*/ 6 w 154"/>
                  <a:gd name="T3" fmla="*/ 0 h 197"/>
                  <a:gd name="T4" fmla="*/ 12 w 154"/>
                  <a:gd name="T5" fmla="*/ 5 h 197"/>
                  <a:gd name="T6" fmla="*/ 12 w 154"/>
                  <a:gd name="T7" fmla="*/ 5 h 197"/>
                  <a:gd name="T8" fmla="*/ 17 w 154"/>
                  <a:gd name="T9" fmla="*/ 11 h 197"/>
                  <a:gd name="T10" fmla="*/ 23 w 154"/>
                  <a:gd name="T11" fmla="*/ 16 h 197"/>
                  <a:gd name="T12" fmla="*/ 23 w 154"/>
                  <a:gd name="T13" fmla="*/ 16 h 197"/>
                  <a:gd name="T14" fmla="*/ 34 w 154"/>
                  <a:gd name="T15" fmla="*/ 21 h 197"/>
                  <a:gd name="T16" fmla="*/ 34 w 154"/>
                  <a:gd name="T17" fmla="*/ 21 h 197"/>
                  <a:gd name="T18" fmla="*/ 40 w 154"/>
                  <a:gd name="T19" fmla="*/ 27 h 197"/>
                  <a:gd name="T20" fmla="*/ 46 w 154"/>
                  <a:gd name="T21" fmla="*/ 27 h 197"/>
                  <a:gd name="T22" fmla="*/ 46 w 154"/>
                  <a:gd name="T23" fmla="*/ 32 h 197"/>
                  <a:gd name="T24" fmla="*/ 51 w 154"/>
                  <a:gd name="T25" fmla="*/ 37 h 197"/>
                  <a:gd name="T26" fmla="*/ 51 w 154"/>
                  <a:gd name="T27" fmla="*/ 37 h 197"/>
                  <a:gd name="T28" fmla="*/ 63 w 154"/>
                  <a:gd name="T29" fmla="*/ 43 h 197"/>
                  <a:gd name="T30" fmla="*/ 63 w 154"/>
                  <a:gd name="T31" fmla="*/ 43 h 197"/>
                  <a:gd name="T32" fmla="*/ 68 w 154"/>
                  <a:gd name="T33" fmla="*/ 48 h 197"/>
                  <a:gd name="T34" fmla="*/ 68 w 154"/>
                  <a:gd name="T35" fmla="*/ 53 h 197"/>
                  <a:gd name="T36" fmla="*/ 74 w 154"/>
                  <a:gd name="T37" fmla="*/ 58 h 197"/>
                  <a:gd name="T38" fmla="*/ 74 w 154"/>
                  <a:gd name="T39" fmla="*/ 58 h 197"/>
                  <a:gd name="T40" fmla="*/ 80 w 154"/>
                  <a:gd name="T41" fmla="*/ 64 h 197"/>
                  <a:gd name="T42" fmla="*/ 80 w 154"/>
                  <a:gd name="T43" fmla="*/ 69 h 197"/>
                  <a:gd name="T44" fmla="*/ 85 w 154"/>
                  <a:gd name="T45" fmla="*/ 74 h 197"/>
                  <a:gd name="T46" fmla="*/ 91 w 154"/>
                  <a:gd name="T47" fmla="*/ 74 h 197"/>
                  <a:gd name="T48" fmla="*/ 91 w 154"/>
                  <a:gd name="T49" fmla="*/ 80 h 197"/>
                  <a:gd name="T50" fmla="*/ 97 w 154"/>
                  <a:gd name="T51" fmla="*/ 85 h 197"/>
                  <a:gd name="T52" fmla="*/ 97 w 154"/>
                  <a:gd name="T53" fmla="*/ 85 h 197"/>
                  <a:gd name="T54" fmla="*/ 102 w 154"/>
                  <a:gd name="T55" fmla="*/ 96 h 197"/>
                  <a:gd name="T56" fmla="*/ 102 w 154"/>
                  <a:gd name="T57" fmla="*/ 96 h 197"/>
                  <a:gd name="T58" fmla="*/ 108 w 154"/>
                  <a:gd name="T59" fmla="*/ 101 h 197"/>
                  <a:gd name="T60" fmla="*/ 108 w 154"/>
                  <a:gd name="T61" fmla="*/ 106 h 197"/>
                  <a:gd name="T62" fmla="*/ 114 w 154"/>
                  <a:gd name="T63" fmla="*/ 106 h 197"/>
                  <a:gd name="T64" fmla="*/ 114 w 154"/>
                  <a:gd name="T65" fmla="*/ 117 h 197"/>
                  <a:gd name="T66" fmla="*/ 119 w 154"/>
                  <a:gd name="T67" fmla="*/ 117 h 197"/>
                  <a:gd name="T68" fmla="*/ 119 w 154"/>
                  <a:gd name="T69" fmla="*/ 122 h 197"/>
                  <a:gd name="T70" fmla="*/ 125 w 154"/>
                  <a:gd name="T71" fmla="*/ 128 h 197"/>
                  <a:gd name="T72" fmla="*/ 125 w 154"/>
                  <a:gd name="T73" fmla="*/ 133 h 197"/>
                  <a:gd name="T74" fmla="*/ 125 w 154"/>
                  <a:gd name="T75" fmla="*/ 138 h 197"/>
                  <a:gd name="T76" fmla="*/ 131 w 154"/>
                  <a:gd name="T77" fmla="*/ 144 h 197"/>
                  <a:gd name="T78" fmla="*/ 131 w 154"/>
                  <a:gd name="T79" fmla="*/ 144 h 197"/>
                  <a:gd name="T80" fmla="*/ 136 w 154"/>
                  <a:gd name="T81" fmla="*/ 149 h 197"/>
                  <a:gd name="T82" fmla="*/ 136 w 154"/>
                  <a:gd name="T83" fmla="*/ 159 h 197"/>
                  <a:gd name="T84" fmla="*/ 136 w 154"/>
                  <a:gd name="T85" fmla="*/ 159 h 197"/>
                  <a:gd name="T86" fmla="*/ 142 w 154"/>
                  <a:gd name="T87" fmla="*/ 165 h 197"/>
                  <a:gd name="T88" fmla="*/ 142 w 154"/>
                  <a:gd name="T89" fmla="*/ 170 h 197"/>
                  <a:gd name="T90" fmla="*/ 148 w 154"/>
                  <a:gd name="T91" fmla="*/ 175 h 197"/>
                  <a:gd name="T92" fmla="*/ 148 w 154"/>
                  <a:gd name="T93" fmla="*/ 181 h 197"/>
                  <a:gd name="T94" fmla="*/ 148 w 154"/>
                  <a:gd name="T95" fmla="*/ 186 h 197"/>
                  <a:gd name="T96" fmla="*/ 154 w 154"/>
                  <a:gd name="T97" fmla="*/ 197 h 197"/>
                  <a:gd name="T98" fmla="*/ 154 w 154"/>
                  <a:gd name="T9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4" h="197">
                    <a:moveTo>
                      <a:pt x="0" y="0"/>
                    </a:moveTo>
                    <a:lnTo>
                      <a:pt x="6" y="0"/>
                    </a:lnTo>
                    <a:lnTo>
                      <a:pt x="12" y="5"/>
                    </a:lnTo>
                    <a:lnTo>
                      <a:pt x="12" y="5"/>
                    </a:lnTo>
                    <a:lnTo>
                      <a:pt x="17" y="11"/>
                    </a:lnTo>
                    <a:lnTo>
                      <a:pt x="23" y="16"/>
                    </a:lnTo>
                    <a:lnTo>
                      <a:pt x="23" y="16"/>
                    </a:lnTo>
                    <a:lnTo>
                      <a:pt x="34" y="21"/>
                    </a:lnTo>
                    <a:lnTo>
                      <a:pt x="34" y="21"/>
                    </a:lnTo>
                    <a:lnTo>
                      <a:pt x="40" y="27"/>
                    </a:lnTo>
                    <a:lnTo>
                      <a:pt x="46" y="27"/>
                    </a:lnTo>
                    <a:lnTo>
                      <a:pt x="46" y="32"/>
                    </a:lnTo>
                    <a:lnTo>
                      <a:pt x="51" y="37"/>
                    </a:lnTo>
                    <a:lnTo>
                      <a:pt x="51" y="37"/>
                    </a:lnTo>
                    <a:lnTo>
                      <a:pt x="63" y="43"/>
                    </a:lnTo>
                    <a:lnTo>
                      <a:pt x="63" y="43"/>
                    </a:lnTo>
                    <a:lnTo>
                      <a:pt x="68" y="48"/>
                    </a:lnTo>
                    <a:lnTo>
                      <a:pt x="68" y="53"/>
                    </a:lnTo>
                    <a:lnTo>
                      <a:pt x="74" y="58"/>
                    </a:lnTo>
                    <a:lnTo>
                      <a:pt x="74" y="58"/>
                    </a:lnTo>
                    <a:lnTo>
                      <a:pt x="80" y="64"/>
                    </a:lnTo>
                    <a:lnTo>
                      <a:pt x="80" y="69"/>
                    </a:lnTo>
                    <a:lnTo>
                      <a:pt x="85" y="74"/>
                    </a:lnTo>
                    <a:lnTo>
                      <a:pt x="91" y="74"/>
                    </a:lnTo>
                    <a:lnTo>
                      <a:pt x="91" y="80"/>
                    </a:lnTo>
                    <a:lnTo>
                      <a:pt x="97" y="85"/>
                    </a:lnTo>
                    <a:lnTo>
                      <a:pt x="97" y="85"/>
                    </a:lnTo>
                    <a:lnTo>
                      <a:pt x="102" y="96"/>
                    </a:lnTo>
                    <a:lnTo>
                      <a:pt x="102" y="96"/>
                    </a:lnTo>
                    <a:lnTo>
                      <a:pt x="108" y="101"/>
                    </a:lnTo>
                    <a:lnTo>
                      <a:pt x="108" y="106"/>
                    </a:lnTo>
                    <a:lnTo>
                      <a:pt x="114" y="106"/>
                    </a:lnTo>
                    <a:lnTo>
                      <a:pt x="114" y="117"/>
                    </a:lnTo>
                    <a:lnTo>
                      <a:pt x="119" y="117"/>
                    </a:lnTo>
                    <a:lnTo>
                      <a:pt x="119" y="122"/>
                    </a:lnTo>
                    <a:lnTo>
                      <a:pt x="125" y="128"/>
                    </a:lnTo>
                    <a:lnTo>
                      <a:pt x="125" y="133"/>
                    </a:lnTo>
                    <a:lnTo>
                      <a:pt x="125" y="138"/>
                    </a:lnTo>
                    <a:lnTo>
                      <a:pt x="131" y="144"/>
                    </a:lnTo>
                    <a:lnTo>
                      <a:pt x="131" y="144"/>
                    </a:lnTo>
                    <a:lnTo>
                      <a:pt x="136" y="149"/>
                    </a:lnTo>
                    <a:lnTo>
                      <a:pt x="136" y="159"/>
                    </a:lnTo>
                    <a:lnTo>
                      <a:pt x="136" y="159"/>
                    </a:lnTo>
                    <a:lnTo>
                      <a:pt x="142" y="165"/>
                    </a:lnTo>
                    <a:lnTo>
                      <a:pt x="142" y="170"/>
                    </a:lnTo>
                    <a:lnTo>
                      <a:pt x="148" y="175"/>
                    </a:lnTo>
                    <a:lnTo>
                      <a:pt x="148" y="181"/>
                    </a:lnTo>
                    <a:lnTo>
                      <a:pt x="148" y="186"/>
                    </a:lnTo>
                    <a:lnTo>
                      <a:pt x="154" y="197"/>
                    </a:lnTo>
                    <a:lnTo>
                      <a:pt x="154" y="197"/>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2" name="Freeform 3074"/>
              <p:cNvSpPr>
                <a:spLocks noChangeAspect="1"/>
              </p:cNvSpPr>
              <p:nvPr/>
            </p:nvSpPr>
            <p:spPr bwMode="auto">
              <a:xfrm>
                <a:off x="3471" y="1397"/>
                <a:ext cx="22" cy="313"/>
              </a:xfrm>
              <a:custGeom>
                <a:avLst/>
                <a:gdLst>
                  <a:gd name="T0" fmla="*/ 0 w 22"/>
                  <a:gd name="T1" fmla="*/ 0 h 313"/>
                  <a:gd name="T2" fmla="*/ 0 w 22"/>
                  <a:gd name="T3" fmla="*/ 5 h 313"/>
                  <a:gd name="T4" fmla="*/ 5 w 22"/>
                  <a:gd name="T5" fmla="*/ 10 h 313"/>
                  <a:gd name="T6" fmla="*/ 5 w 22"/>
                  <a:gd name="T7" fmla="*/ 21 h 313"/>
                  <a:gd name="T8" fmla="*/ 5 w 22"/>
                  <a:gd name="T9" fmla="*/ 26 h 313"/>
                  <a:gd name="T10" fmla="*/ 5 w 22"/>
                  <a:gd name="T11" fmla="*/ 26 h 313"/>
                  <a:gd name="T12" fmla="*/ 11 w 22"/>
                  <a:gd name="T13" fmla="*/ 32 h 313"/>
                  <a:gd name="T14" fmla="*/ 11 w 22"/>
                  <a:gd name="T15" fmla="*/ 42 h 313"/>
                  <a:gd name="T16" fmla="*/ 11 w 22"/>
                  <a:gd name="T17" fmla="*/ 48 h 313"/>
                  <a:gd name="T18" fmla="*/ 11 w 22"/>
                  <a:gd name="T19" fmla="*/ 53 h 313"/>
                  <a:gd name="T20" fmla="*/ 17 w 22"/>
                  <a:gd name="T21" fmla="*/ 53 h 313"/>
                  <a:gd name="T22" fmla="*/ 17 w 22"/>
                  <a:gd name="T23" fmla="*/ 63 h 313"/>
                  <a:gd name="T24" fmla="*/ 17 w 22"/>
                  <a:gd name="T25" fmla="*/ 69 h 313"/>
                  <a:gd name="T26" fmla="*/ 17 w 22"/>
                  <a:gd name="T27" fmla="*/ 74 h 313"/>
                  <a:gd name="T28" fmla="*/ 17 w 22"/>
                  <a:gd name="T29" fmla="*/ 85 h 313"/>
                  <a:gd name="T30" fmla="*/ 22 w 22"/>
                  <a:gd name="T31" fmla="*/ 90 h 313"/>
                  <a:gd name="T32" fmla="*/ 22 w 22"/>
                  <a:gd name="T33" fmla="*/ 95 h 313"/>
                  <a:gd name="T34" fmla="*/ 22 w 22"/>
                  <a:gd name="T35" fmla="*/ 101 h 313"/>
                  <a:gd name="T36" fmla="*/ 22 w 22"/>
                  <a:gd name="T37" fmla="*/ 106 h 313"/>
                  <a:gd name="T38" fmla="*/ 22 w 22"/>
                  <a:gd name="T39" fmla="*/ 111 h 313"/>
                  <a:gd name="T40" fmla="*/ 22 w 22"/>
                  <a:gd name="T41" fmla="*/ 122 h 313"/>
                  <a:gd name="T42" fmla="*/ 22 w 22"/>
                  <a:gd name="T43" fmla="*/ 127 h 313"/>
                  <a:gd name="T44" fmla="*/ 22 w 22"/>
                  <a:gd name="T45" fmla="*/ 133 h 313"/>
                  <a:gd name="T46" fmla="*/ 22 w 22"/>
                  <a:gd name="T47" fmla="*/ 143 h 313"/>
                  <a:gd name="T48" fmla="*/ 22 w 22"/>
                  <a:gd name="T49" fmla="*/ 149 h 313"/>
                  <a:gd name="T50" fmla="*/ 22 w 22"/>
                  <a:gd name="T51" fmla="*/ 154 h 313"/>
                  <a:gd name="T52" fmla="*/ 22 w 22"/>
                  <a:gd name="T53" fmla="*/ 165 h 313"/>
                  <a:gd name="T54" fmla="*/ 22 w 22"/>
                  <a:gd name="T55" fmla="*/ 170 h 313"/>
                  <a:gd name="T56" fmla="*/ 22 w 22"/>
                  <a:gd name="T57" fmla="*/ 175 h 313"/>
                  <a:gd name="T58" fmla="*/ 22 w 22"/>
                  <a:gd name="T59" fmla="*/ 186 h 313"/>
                  <a:gd name="T60" fmla="*/ 22 w 22"/>
                  <a:gd name="T61" fmla="*/ 191 h 313"/>
                  <a:gd name="T62" fmla="*/ 22 w 22"/>
                  <a:gd name="T63" fmla="*/ 196 h 313"/>
                  <a:gd name="T64" fmla="*/ 22 w 22"/>
                  <a:gd name="T65" fmla="*/ 207 h 313"/>
                  <a:gd name="T66" fmla="*/ 22 w 22"/>
                  <a:gd name="T67" fmla="*/ 212 h 313"/>
                  <a:gd name="T68" fmla="*/ 22 w 22"/>
                  <a:gd name="T69" fmla="*/ 223 h 313"/>
                  <a:gd name="T70" fmla="*/ 22 w 22"/>
                  <a:gd name="T71" fmla="*/ 223 h 313"/>
                  <a:gd name="T72" fmla="*/ 22 w 22"/>
                  <a:gd name="T73" fmla="*/ 228 h 313"/>
                  <a:gd name="T74" fmla="*/ 17 w 22"/>
                  <a:gd name="T75" fmla="*/ 234 h 313"/>
                  <a:gd name="T76" fmla="*/ 17 w 22"/>
                  <a:gd name="T77" fmla="*/ 244 h 313"/>
                  <a:gd name="T78" fmla="*/ 17 w 22"/>
                  <a:gd name="T79" fmla="*/ 250 h 313"/>
                  <a:gd name="T80" fmla="*/ 17 w 22"/>
                  <a:gd name="T81" fmla="*/ 255 h 313"/>
                  <a:gd name="T82" fmla="*/ 17 w 22"/>
                  <a:gd name="T83" fmla="*/ 266 h 313"/>
                  <a:gd name="T84" fmla="*/ 11 w 22"/>
                  <a:gd name="T85" fmla="*/ 266 h 313"/>
                  <a:gd name="T86" fmla="*/ 11 w 22"/>
                  <a:gd name="T87" fmla="*/ 271 h 313"/>
                  <a:gd name="T88" fmla="*/ 11 w 22"/>
                  <a:gd name="T89" fmla="*/ 276 h 313"/>
                  <a:gd name="T90" fmla="*/ 11 w 22"/>
                  <a:gd name="T91" fmla="*/ 287 h 313"/>
                  <a:gd name="T92" fmla="*/ 5 w 22"/>
                  <a:gd name="T93" fmla="*/ 292 h 313"/>
                  <a:gd name="T94" fmla="*/ 5 w 22"/>
                  <a:gd name="T95" fmla="*/ 292 h 313"/>
                  <a:gd name="T96" fmla="*/ 5 w 22"/>
                  <a:gd name="T97" fmla="*/ 297 h 313"/>
                  <a:gd name="T98" fmla="*/ 5 w 22"/>
                  <a:gd name="T99" fmla="*/ 308 h 313"/>
                  <a:gd name="T100" fmla="*/ 0 w 22"/>
                  <a:gd name="T101"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 h="313">
                    <a:moveTo>
                      <a:pt x="0" y="0"/>
                    </a:moveTo>
                    <a:lnTo>
                      <a:pt x="0" y="5"/>
                    </a:lnTo>
                    <a:lnTo>
                      <a:pt x="5" y="10"/>
                    </a:lnTo>
                    <a:lnTo>
                      <a:pt x="5" y="21"/>
                    </a:lnTo>
                    <a:lnTo>
                      <a:pt x="5" y="26"/>
                    </a:lnTo>
                    <a:lnTo>
                      <a:pt x="5" y="26"/>
                    </a:lnTo>
                    <a:lnTo>
                      <a:pt x="11" y="32"/>
                    </a:lnTo>
                    <a:lnTo>
                      <a:pt x="11" y="42"/>
                    </a:lnTo>
                    <a:lnTo>
                      <a:pt x="11" y="48"/>
                    </a:lnTo>
                    <a:lnTo>
                      <a:pt x="11" y="53"/>
                    </a:lnTo>
                    <a:lnTo>
                      <a:pt x="17" y="53"/>
                    </a:lnTo>
                    <a:lnTo>
                      <a:pt x="17" y="63"/>
                    </a:lnTo>
                    <a:lnTo>
                      <a:pt x="17" y="69"/>
                    </a:lnTo>
                    <a:lnTo>
                      <a:pt x="17" y="74"/>
                    </a:lnTo>
                    <a:lnTo>
                      <a:pt x="17" y="85"/>
                    </a:lnTo>
                    <a:lnTo>
                      <a:pt x="22" y="90"/>
                    </a:lnTo>
                    <a:lnTo>
                      <a:pt x="22" y="95"/>
                    </a:lnTo>
                    <a:lnTo>
                      <a:pt x="22" y="101"/>
                    </a:lnTo>
                    <a:lnTo>
                      <a:pt x="22" y="106"/>
                    </a:lnTo>
                    <a:lnTo>
                      <a:pt x="22" y="111"/>
                    </a:lnTo>
                    <a:lnTo>
                      <a:pt x="22" y="122"/>
                    </a:lnTo>
                    <a:lnTo>
                      <a:pt x="22" y="127"/>
                    </a:lnTo>
                    <a:lnTo>
                      <a:pt x="22" y="133"/>
                    </a:lnTo>
                    <a:lnTo>
                      <a:pt x="22" y="143"/>
                    </a:lnTo>
                    <a:lnTo>
                      <a:pt x="22" y="149"/>
                    </a:lnTo>
                    <a:lnTo>
                      <a:pt x="22" y="154"/>
                    </a:lnTo>
                    <a:lnTo>
                      <a:pt x="22" y="165"/>
                    </a:lnTo>
                    <a:lnTo>
                      <a:pt x="22" y="170"/>
                    </a:lnTo>
                    <a:lnTo>
                      <a:pt x="22" y="175"/>
                    </a:lnTo>
                    <a:lnTo>
                      <a:pt x="22" y="186"/>
                    </a:lnTo>
                    <a:lnTo>
                      <a:pt x="22" y="191"/>
                    </a:lnTo>
                    <a:lnTo>
                      <a:pt x="22" y="196"/>
                    </a:lnTo>
                    <a:lnTo>
                      <a:pt x="22" y="207"/>
                    </a:lnTo>
                    <a:lnTo>
                      <a:pt x="22" y="212"/>
                    </a:lnTo>
                    <a:lnTo>
                      <a:pt x="22" y="223"/>
                    </a:lnTo>
                    <a:lnTo>
                      <a:pt x="22" y="223"/>
                    </a:lnTo>
                    <a:lnTo>
                      <a:pt x="22" y="228"/>
                    </a:lnTo>
                    <a:lnTo>
                      <a:pt x="17" y="234"/>
                    </a:lnTo>
                    <a:lnTo>
                      <a:pt x="17" y="244"/>
                    </a:lnTo>
                    <a:lnTo>
                      <a:pt x="17" y="250"/>
                    </a:lnTo>
                    <a:lnTo>
                      <a:pt x="17" y="255"/>
                    </a:lnTo>
                    <a:lnTo>
                      <a:pt x="17" y="266"/>
                    </a:lnTo>
                    <a:lnTo>
                      <a:pt x="11" y="266"/>
                    </a:lnTo>
                    <a:lnTo>
                      <a:pt x="11" y="271"/>
                    </a:lnTo>
                    <a:lnTo>
                      <a:pt x="11" y="276"/>
                    </a:lnTo>
                    <a:lnTo>
                      <a:pt x="11" y="287"/>
                    </a:lnTo>
                    <a:lnTo>
                      <a:pt x="5" y="292"/>
                    </a:lnTo>
                    <a:lnTo>
                      <a:pt x="5" y="292"/>
                    </a:lnTo>
                    <a:lnTo>
                      <a:pt x="5" y="297"/>
                    </a:lnTo>
                    <a:lnTo>
                      <a:pt x="5" y="308"/>
                    </a:lnTo>
                    <a:lnTo>
                      <a:pt x="0" y="313"/>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3" name="Freeform 3075"/>
              <p:cNvSpPr>
                <a:spLocks noChangeAspect="1"/>
              </p:cNvSpPr>
              <p:nvPr/>
            </p:nvSpPr>
            <p:spPr bwMode="auto">
              <a:xfrm>
                <a:off x="3317" y="1710"/>
                <a:ext cx="154" cy="202"/>
              </a:xfrm>
              <a:custGeom>
                <a:avLst/>
                <a:gdLst>
                  <a:gd name="T0" fmla="*/ 154 w 154"/>
                  <a:gd name="T1" fmla="*/ 0 h 202"/>
                  <a:gd name="T2" fmla="*/ 154 w 154"/>
                  <a:gd name="T3" fmla="*/ 6 h 202"/>
                  <a:gd name="T4" fmla="*/ 154 w 154"/>
                  <a:gd name="T5" fmla="*/ 6 h 202"/>
                  <a:gd name="T6" fmla="*/ 148 w 154"/>
                  <a:gd name="T7" fmla="*/ 16 h 202"/>
                  <a:gd name="T8" fmla="*/ 148 w 154"/>
                  <a:gd name="T9" fmla="*/ 22 h 202"/>
                  <a:gd name="T10" fmla="*/ 148 w 154"/>
                  <a:gd name="T11" fmla="*/ 27 h 202"/>
                  <a:gd name="T12" fmla="*/ 142 w 154"/>
                  <a:gd name="T13" fmla="*/ 32 h 202"/>
                  <a:gd name="T14" fmla="*/ 142 w 154"/>
                  <a:gd name="T15" fmla="*/ 38 h 202"/>
                  <a:gd name="T16" fmla="*/ 136 w 154"/>
                  <a:gd name="T17" fmla="*/ 43 h 202"/>
                  <a:gd name="T18" fmla="*/ 136 w 154"/>
                  <a:gd name="T19" fmla="*/ 43 h 202"/>
                  <a:gd name="T20" fmla="*/ 136 w 154"/>
                  <a:gd name="T21" fmla="*/ 54 h 202"/>
                  <a:gd name="T22" fmla="*/ 131 w 154"/>
                  <a:gd name="T23" fmla="*/ 59 h 202"/>
                  <a:gd name="T24" fmla="*/ 131 w 154"/>
                  <a:gd name="T25" fmla="*/ 59 h 202"/>
                  <a:gd name="T26" fmla="*/ 125 w 154"/>
                  <a:gd name="T27" fmla="*/ 64 h 202"/>
                  <a:gd name="T28" fmla="*/ 125 w 154"/>
                  <a:gd name="T29" fmla="*/ 69 h 202"/>
                  <a:gd name="T30" fmla="*/ 125 w 154"/>
                  <a:gd name="T31" fmla="*/ 75 h 202"/>
                  <a:gd name="T32" fmla="*/ 119 w 154"/>
                  <a:gd name="T33" fmla="*/ 80 h 202"/>
                  <a:gd name="T34" fmla="*/ 119 w 154"/>
                  <a:gd name="T35" fmla="*/ 85 h 202"/>
                  <a:gd name="T36" fmla="*/ 114 w 154"/>
                  <a:gd name="T37" fmla="*/ 85 h 202"/>
                  <a:gd name="T38" fmla="*/ 114 w 154"/>
                  <a:gd name="T39" fmla="*/ 96 h 202"/>
                  <a:gd name="T40" fmla="*/ 108 w 154"/>
                  <a:gd name="T41" fmla="*/ 96 h 202"/>
                  <a:gd name="T42" fmla="*/ 108 w 154"/>
                  <a:gd name="T43" fmla="*/ 101 h 202"/>
                  <a:gd name="T44" fmla="*/ 102 w 154"/>
                  <a:gd name="T45" fmla="*/ 107 h 202"/>
                  <a:gd name="T46" fmla="*/ 102 w 154"/>
                  <a:gd name="T47" fmla="*/ 107 h 202"/>
                  <a:gd name="T48" fmla="*/ 97 w 154"/>
                  <a:gd name="T49" fmla="*/ 117 h 202"/>
                  <a:gd name="T50" fmla="*/ 97 w 154"/>
                  <a:gd name="T51" fmla="*/ 117 h 202"/>
                  <a:gd name="T52" fmla="*/ 91 w 154"/>
                  <a:gd name="T53" fmla="*/ 123 h 202"/>
                  <a:gd name="T54" fmla="*/ 91 w 154"/>
                  <a:gd name="T55" fmla="*/ 128 h 202"/>
                  <a:gd name="T56" fmla="*/ 85 w 154"/>
                  <a:gd name="T57" fmla="*/ 128 h 202"/>
                  <a:gd name="T58" fmla="*/ 80 w 154"/>
                  <a:gd name="T59" fmla="*/ 133 h 202"/>
                  <a:gd name="T60" fmla="*/ 80 w 154"/>
                  <a:gd name="T61" fmla="*/ 139 h 202"/>
                  <a:gd name="T62" fmla="*/ 74 w 154"/>
                  <a:gd name="T63" fmla="*/ 144 h 202"/>
                  <a:gd name="T64" fmla="*/ 74 w 154"/>
                  <a:gd name="T65" fmla="*/ 144 h 202"/>
                  <a:gd name="T66" fmla="*/ 68 w 154"/>
                  <a:gd name="T67" fmla="*/ 149 h 202"/>
                  <a:gd name="T68" fmla="*/ 68 w 154"/>
                  <a:gd name="T69" fmla="*/ 155 h 202"/>
                  <a:gd name="T70" fmla="*/ 63 w 154"/>
                  <a:gd name="T71" fmla="*/ 160 h 202"/>
                  <a:gd name="T72" fmla="*/ 63 w 154"/>
                  <a:gd name="T73" fmla="*/ 160 h 202"/>
                  <a:gd name="T74" fmla="*/ 51 w 154"/>
                  <a:gd name="T75" fmla="*/ 165 h 202"/>
                  <a:gd name="T76" fmla="*/ 51 w 154"/>
                  <a:gd name="T77" fmla="*/ 165 h 202"/>
                  <a:gd name="T78" fmla="*/ 46 w 154"/>
                  <a:gd name="T79" fmla="*/ 170 h 202"/>
                  <a:gd name="T80" fmla="*/ 46 w 154"/>
                  <a:gd name="T81" fmla="*/ 176 h 202"/>
                  <a:gd name="T82" fmla="*/ 40 w 154"/>
                  <a:gd name="T83" fmla="*/ 176 h 202"/>
                  <a:gd name="T84" fmla="*/ 34 w 154"/>
                  <a:gd name="T85" fmla="*/ 181 h 202"/>
                  <a:gd name="T86" fmla="*/ 34 w 154"/>
                  <a:gd name="T87" fmla="*/ 181 h 202"/>
                  <a:gd name="T88" fmla="*/ 23 w 154"/>
                  <a:gd name="T89" fmla="*/ 186 h 202"/>
                  <a:gd name="T90" fmla="*/ 23 w 154"/>
                  <a:gd name="T91" fmla="*/ 186 h 202"/>
                  <a:gd name="T92" fmla="*/ 17 w 154"/>
                  <a:gd name="T93" fmla="*/ 192 h 202"/>
                  <a:gd name="T94" fmla="*/ 12 w 154"/>
                  <a:gd name="T95" fmla="*/ 197 h 202"/>
                  <a:gd name="T96" fmla="*/ 12 w 154"/>
                  <a:gd name="T97" fmla="*/ 197 h 202"/>
                  <a:gd name="T98" fmla="*/ 6 w 154"/>
                  <a:gd name="T99" fmla="*/ 202 h 202"/>
                  <a:gd name="T100" fmla="*/ 0 w 154"/>
                  <a:gd name="T101"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4" h="202">
                    <a:moveTo>
                      <a:pt x="154" y="0"/>
                    </a:moveTo>
                    <a:lnTo>
                      <a:pt x="154" y="6"/>
                    </a:lnTo>
                    <a:lnTo>
                      <a:pt x="154" y="6"/>
                    </a:lnTo>
                    <a:lnTo>
                      <a:pt x="148" y="16"/>
                    </a:lnTo>
                    <a:lnTo>
                      <a:pt x="148" y="22"/>
                    </a:lnTo>
                    <a:lnTo>
                      <a:pt x="148" y="27"/>
                    </a:lnTo>
                    <a:lnTo>
                      <a:pt x="142" y="32"/>
                    </a:lnTo>
                    <a:lnTo>
                      <a:pt x="142" y="38"/>
                    </a:lnTo>
                    <a:lnTo>
                      <a:pt x="136" y="43"/>
                    </a:lnTo>
                    <a:lnTo>
                      <a:pt x="136" y="43"/>
                    </a:lnTo>
                    <a:lnTo>
                      <a:pt x="136" y="54"/>
                    </a:lnTo>
                    <a:lnTo>
                      <a:pt x="131" y="59"/>
                    </a:lnTo>
                    <a:lnTo>
                      <a:pt x="131" y="59"/>
                    </a:lnTo>
                    <a:lnTo>
                      <a:pt x="125" y="64"/>
                    </a:lnTo>
                    <a:lnTo>
                      <a:pt x="125" y="69"/>
                    </a:lnTo>
                    <a:lnTo>
                      <a:pt x="125" y="75"/>
                    </a:lnTo>
                    <a:lnTo>
                      <a:pt x="119" y="80"/>
                    </a:lnTo>
                    <a:lnTo>
                      <a:pt x="119" y="85"/>
                    </a:lnTo>
                    <a:lnTo>
                      <a:pt x="114" y="85"/>
                    </a:lnTo>
                    <a:lnTo>
                      <a:pt x="114" y="96"/>
                    </a:lnTo>
                    <a:lnTo>
                      <a:pt x="108" y="96"/>
                    </a:lnTo>
                    <a:lnTo>
                      <a:pt x="108" y="101"/>
                    </a:lnTo>
                    <a:lnTo>
                      <a:pt x="102" y="107"/>
                    </a:lnTo>
                    <a:lnTo>
                      <a:pt x="102" y="107"/>
                    </a:lnTo>
                    <a:lnTo>
                      <a:pt x="97" y="117"/>
                    </a:lnTo>
                    <a:lnTo>
                      <a:pt x="97" y="117"/>
                    </a:lnTo>
                    <a:lnTo>
                      <a:pt x="91" y="123"/>
                    </a:lnTo>
                    <a:lnTo>
                      <a:pt x="91" y="128"/>
                    </a:lnTo>
                    <a:lnTo>
                      <a:pt x="85" y="128"/>
                    </a:lnTo>
                    <a:lnTo>
                      <a:pt x="80" y="133"/>
                    </a:lnTo>
                    <a:lnTo>
                      <a:pt x="80" y="139"/>
                    </a:lnTo>
                    <a:lnTo>
                      <a:pt x="74" y="144"/>
                    </a:lnTo>
                    <a:lnTo>
                      <a:pt x="74" y="144"/>
                    </a:lnTo>
                    <a:lnTo>
                      <a:pt x="68" y="149"/>
                    </a:lnTo>
                    <a:lnTo>
                      <a:pt x="68" y="155"/>
                    </a:lnTo>
                    <a:lnTo>
                      <a:pt x="63" y="160"/>
                    </a:lnTo>
                    <a:lnTo>
                      <a:pt x="63" y="160"/>
                    </a:lnTo>
                    <a:lnTo>
                      <a:pt x="51" y="165"/>
                    </a:lnTo>
                    <a:lnTo>
                      <a:pt x="51" y="165"/>
                    </a:lnTo>
                    <a:lnTo>
                      <a:pt x="46" y="170"/>
                    </a:lnTo>
                    <a:lnTo>
                      <a:pt x="46" y="176"/>
                    </a:lnTo>
                    <a:lnTo>
                      <a:pt x="40" y="176"/>
                    </a:lnTo>
                    <a:lnTo>
                      <a:pt x="34" y="181"/>
                    </a:lnTo>
                    <a:lnTo>
                      <a:pt x="34" y="181"/>
                    </a:lnTo>
                    <a:lnTo>
                      <a:pt x="23" y="186"/>
                    </a:lnTo>
                    <a:lnTo>
                      <a:pt x="23" y="186"/>
                    </a:lnTo>
                    <a:lnTo>
                      <a:pt x="17" y="192"/>
                    </a:lnTo>
                    <a:lnTo>
                      <a:pt x="12" y="197"/>
                    </a:lnTo>
                    <a:lnTo>
                      <a:pt x="12" y="197"/>
                    </a:lnTo>
                    <a:lnTo>
                      <a:pt x="6" y="202"/>
                    </a:lnTo>
                    <a:lnTo>
                      <a:pt x="0" y="202"/>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4" name="Freeform 3076"/>
              <p:cNvSpPr>
                <a:spLocks noChangeAspect="1"/>
              </p:cNvSpPr>
              <p:nvPr/>
            </p:nvSpPr>
            <p:spPr bwMode="auto">
              <a:xfrm>
                <a:off x="3346" y="1200"/>
                <a:ext cx="159" cy="197"/>
              </a:xfrm>
              <a:custGeom>
                <a:avLst/>
                <a:gdLst>
                  <a:gd name="T0" fmla="*/ 0 w 159"/>
                  <a:gd name="T1" fmla="*/ 0 h 197"/>
                  <a:gd name="T2" fmla="*/ 5 w 159"/>
                  <a:gd name="T3" fmla="*/ 0 h 197"/>
                  <a:gd name="T4" fmla="*/ 11 w 159"/>
                  <a:gd name="T5" fmla="*/ 5 h 197"/>
                  <a:gd name="T6" fmla="*/ 11 w 159"/>
                  <a:gd name="T7" fmla="*/ 5 h 197"/>
                  <a:gd name="T8" fmla="*/ 17 w 159"/>
                  <a:gd name="T9" fmla="*/ 11 h 197"/>
                  <a:gd name="T10" fmla="*/ 22 w 159"/>
                  <a:gd name="T11" fmla="*/ 16 h 197"/>
                  <a:gd name="T12" fmla="*/ 22 w 159"/>
                  <a:gd name="T13" fmla="*/ 16 h 197"/>
                  <a:gd name="T14" fmla="*/ 34 w 159"/>
                  <a:gd name="T15" fmla="*/ 21 h 197"/>
                  <a:gd name="T16" fmla="*/ 34 w 159"/>
                  <a:gd name="T17" fmla="*/ 21 h 197"/>
                  <a:gd name="T18" fmla="*/ 39 w 159"/>
                  <a:gd name="T19" fmla="*/ 27 h 197"/>
                  <a:gd name="T20" fmla="*/ 45 w 159"/>
                  <a:gd name="T21" fmla="*/ 27 h 197"/>
                  <a:gd name="T22" fmla="*/ 45 w 159"/>
                  <a:gd name="T23" fmla="*/ 32 h 197"/>
                  <a:gd name="T24" fmla="*/ 51 w 159"/>
                  <a:gd name="T25" fmla="*/ 37 h 197"/>
                  <a:gd name="T26" fmla="*/ 51 w 159"/>
                  <a:gd name="T27" fmla="*/ 37 h 197"/>
                  <a:gd name="T28" fmla="*/ 62 w 159"/>
                  <a:gd name="T29" fmla="*/ 43 h 197"/>
                  <a:gd name="T30" fmla="*/ 62 w 159"/>
                  <a:gd name="T31" fmla="*/ 43 h 197"/>
                  <a:gd name="T32" fmla="*/ 68 w 159"/>
                  <a:gd name="T33" fmla="*/ 48 h 197"/>
                  <a:gd name="T34" fmla="*/ 68 w 159"/>
                  <a:gd name="T35" fmla="*/ 48 h 197"/>
                  <a:gd name="T36" fmla="*/ 73 w 159"/>
                  <a:gd name="T37" fmla="*/ 58 h 197"/>
                  <a:gd name="T38" fmla="*/ 73 w 159"/>
                  <a:gd name="T39" fmla="*/ 58 h 197"/>
                  <a:gd name="T40" fmla="*/ 79 w 159"/>
                  <a:gd name="T41" fmla="*/ 64 h 197"/>
                  <a:gd name="T42" fmla="*/ 85 w 159"/>
                  <a:gd name="T43" fmla="*/ 64 h 197"/>
                  <a:gd name="T44" fmla="*/ 90 w 159"/>
                  <a:gd name="T45" fmla="*/ 74 h 197"/>
                  <a:gd name="T46" fmla="*/ 90 w 159"/>
                  <a:gd name="T47" fmla="*/ 74 h 197"/>
                  <a:gd name="T48" fmla="*/ 96 w 159"/>
                  <a:gd name="T49" fmla="*/ 80 h 197"/>
                  <a:gd name="T50" fmla="*/ 96 w 159"/>
                  <a:gd name="T51" fmla="*/ 80 h 197"/>
                  <a:gd name="T52" fmla="*/ 102 w 159"/>
                  <a:gd name="T53" fmla="*/ 85 h 197"/>
                  <a:gd name="T54" fmla="*/ 102 w 159"/>
                  <a:gd name="T55" fmla="*/ 90 h 197"/>
                  <a:gd name="T56" fmla="*/ 107 w 159"/>
                  <a:gd name="T57" fmla="*/ 96 h 197"/>
                  <a:gd name="T58" fmla="*/ 107 w 159"/>
                  <a:gd name="T59" fmla="*/ 101 h 197"/>
                  <a:gd name="T60" fmla="*/ 107 w 159"/>
                  <a:gd name="T61" fmla="*/ 101 h 197"/>
                  <a:gd name="T62" fmla="*/ 113 w 159"/>
                  <a:gd name="T63" fmla="*/ 106 h 197"/>
                  <a:gd name="T64" fmla="*/ 119 w 159"/>
                  <a:gd name="T65" fmla="*/ 112 h 197"/>
                  <a:gd name="T66" fmla="*/ 119 w 159"/>
                  <a:gd name="T67" fmla="*/ 117 h 197"/>
                  <a:gd name="T68" fmla="*/ 125 w 159"/>
                  <a:gd name="T69" fmla="*/ 122 h 197"/>
                  <a:gd name="T70" fmla="*/ 125 w 159"/>
                  <a:gd name="T71" fmla="*/ 122 h 197"/>
                  <a:gd name="T72" fmla="*/ 130 w 159"/>
                  <a:gd name="T73" fmla="*/ 128 h 197"/>
                  <a:gd name="T74" fmla="*/ 130 w 159"/>
                  <a:gd name="T75" fmla="*/ 133 h 197"/>
                  <a:gd name="T76" fmla="*/ 130 w 159"/>
                  <a:gd name="T77" fmla="*/ 138 h 197"/>
                  <a:gd name="T78" fmla="*/ 136 w 159"/>
                  <a:gd name="T79" fmla="*/ 144 h 197"/>
                  <a:gd name="T80" fmla="*/ 136 w 159"/>
                  <a:gd name="T81" fmla="*/ 149 h 197"/>
                  <a:gd name="T82" fmla="*/ 142 w 159"/>
                  <a:gd name="T83" fmla="*/ 149 h 197"/>
                  <a:gd name="T84" fmla="*/ 142 w 159"/>
                  <a:gd name="T85" fmla="*/ 159 h 197"/>
                  <a:gd name="T86" fmla="*/ 147 w 159"/>
                  <a:gd name="T87" fmla="*/ 165 h 197"/>
                  <a:gd name="T88" fmla="*/ 147 w 159"/>
                  <a:gd name="T89" fmla="*/ 165 h 197"/>
                  <a:gd name="T90" fmla="*/ 147 w 159"/>
                  <a:gd name="T91" fmla="*/ 170 h 197"/>
                  <a:gd name="T92" fmla="*/ 153 w 159"/>
                  <a:gd name="T93" fmla="*/ 181 h 197"/>
                  <a:gd name="T94" fmla="*/ 153 w 159"/>
                  <a:gd name="T95" fmla="*/ 181 h 197"/>
                  <a:gd name="T96" fmla="*/ 153 w 159"/>
                  <a:gd name="T97" fmla="*/ 186 h 197"/>
                  <a:gd name="T98" fmla="*/ 159 w 159"/>
                  <a:gd name="T9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197">
                    <a:moveTo>
                      <a:pt x="0" y="0"/>
                    </a:moveTo>
                    <a:lnTo>
                      <a:pt x="5" y="0"/>
                    </a:lnTo>
                    <a:lnTo>
                      <a:pt x="11" y="5"/>
                    </a:lnTo>
                    <a:lnTo>
                      <a:pt x="11" y="5"/>
                    </a:lnTo>
                    <a:lnTo>
                      <a:pt x="17" y="11"/>
                    </a:lnTo>
                    <a:lnTo>
                      <a:pt x="22" y="16"/>
                    </a:lnTo>
                    <a:lnTo>
                      <a:pt x="22" y="16"/>
                    </a:lnTo>
                    <a:lnTo>
                      <a:pt x="34" y="21"/>
                    </a:lnTo>
                    <a:lnTo>
                      <a:pt x="34" y="21"/>
                    </a:lnTo>
                    <a:lnTo>
                      <a:pt x="39" y="27"/>
                    </a:lnTo>
                    <a:lnTo>
                      <a:pt x="45" y="27"/>
                    </a:lnTo>
                    <a:lnTo>
                      <a:pt x="45" y="32"/>
                    </a:lnTo>
                    <a:lnTo>
                      <a:pt x="51" y="37"/>
                    </a:lnTo>
                    <a:lnTo>
                      <a:pt x="51" y="37"/>
                    </a:lnTo>
                    <a:lnTo>
                      <a:pt x="62" y="43"/>
                    </a:lnTo>
                    <a:lnTo>
                      <a:pt x="62" y="43"/>
                    </a:lnTo>
                    <a:lnTo>
                      <a:pt x="68" y="48"/>
                    </a:lnTo>
                    <a:lnTo>
                      <a:pt x="68" y="48"/>
                    </a:lnTo>
                    <a:lnTo>
                      <a:pt x="73" y="58"/>
                    </a:lnTo>
                    <a:lnTo>
                      <a:pt x="73" y="58"/>
                    </a:lnTo>
                    <a:lnTo>
                      <a:pt x="79" y="64"/>
                    </a:lnTo>
                    <a:lnTo>
                      <a:pt x="85" y="64"/>
                    </a:lnTo>
                    <a:lnTo>
                      <a:pt x="90" y="74"/>
                    </a:lnTo>
                    <a:lnTo>
                      <a:pt x="90" y="74"/>
                    </a:lnTo>
                    <a:lnTo>
                      <a:pt x="96" y="80"/>
                    </a:lnTo>
                    <a:lnTo>
                      <a:pt x="96" y="80"/>
                    </a:lnTo>
                    <a:lnTo>
                      <a:pt x="102" y="85"/>
                    </a:lnTo>
                    <a:lnTo>
                      <a:pt x="102" y="90"/>
                    </a:lnTo>
                    <a:lnTo>
                      <a:pt x="107" y="96"/>
                    </a:lnTo>
                    <a:lnTo>
                      <a:pt x="107" y="101"/>
                    </a:lnTo>
                    <a:lnTo>
                      <a:pt x="107" y="101"/>
                    </a:lnTo>
                    <a:lnTo>
                      <a:pt x="113" y="106"/>
                    </a:lnTo>
                    <a:lnTo>
                      <a:pt x="119" y="112"/>
                    </a:lnTo>
                    <a:lnTo>
                      <a:pt x="119" y="117"/>
                    </a:lnTo>
                    <a:lnTo>
                      <a:pt x="125" y="122"/>
                    </a:lnTo>
                    <a:lnTo>
                      <a:pt x="125" y="122"/>
                    </a:lnTo>
                    <a:lnTo>
                      <a:pt x="130" y="128"/>
                    </a:lnTo>
                    <a:lnTo>
                      <a:pt x="130" y="133"/>
                    </a:lnTo>
                    <a:lnTo>
                      <a:pt x="130" y="138"/>
                    </a:lnTo>
                    <a:lnTo>
                      <a:pt x="136" y="144"/>
                    </a:lnTo>
                    <a:lnTo>
                      <a:pt x="136" y="149"/>
                    </a:lnTo>
                    <a:lnTo>
                      <a:pt x="142" y="149"/>
                    </a:lnTo>
                    <a:lnTo>
                      <a:pt x="142" y="159"/>
                    </a:lnTo>
                    <a:lnTo>
                      <a:pt x="147" y="165"/>
                    </a:lnTo>
                    <a:lnTo>
                      <a:pt x="147" y="165"/>
                    </a:lnTo>
                    <a:lnTo>
                      <a:pt x="147" y="170"/>
                    </a:lnTo>
                    <a:lnTo>
                      <a:pt x="153" y="181"/>
                    </a:lnTo>
                    <a:lnTo>
                      <a:pt x="153" y="181"/>
                    </a:lnTo>
                    <a:lnTo>
                      <a:pt x="153" y="186"/>
                    </a:lnTo>
                    <a:lnTo>
                      <a:pt x="159" y="197"/>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5" name="Freeform 3077"/>
              <p:cNvSpPr>
                <a:spLocks noChangeAspect="1"/>
              </p:cNvSpPr>
              <p:nvPr/>
            </p:nvSpPr>
            <p:spPr bwMode="auto">
              <a:xfrm>
                <a:off x="3505" y="1397"/>
                <a:ext cx="28" cy="308"/>
              </a:xfrm>
              <a:custGeom>
                <a:avLst/>
                <a:gdLst>
                  <a:gd name="T0" fmla="*/ 0 w 28"/>
                  <a:gd name="T1" fmla="*/ 0 h 308"/>
                  <a:gd name="T2" fmla="*/ 0 w 28"/>
                  <a:gd name="T3" fmla="*/ 5 h 308"/>
                  <a:gd name="T4" fmla="*/ 0 w 28"/>
                  <a:gd name="T5" fmla="*/ 5 h 308"/>
                  <a:gd name="T6" fmla="*/ 5 w 28"/>
                  <a:gd name="T7" fmla="*/ 10 h 308"/>
                  <a:gd name="T8" fmla="*/ 5 w 28"/>
                  <a:gd name="T9" fmla="*/ 21 h 308"/>
                  <a:gd name="T10" fmla="*/ 5 w 28"/>
                  <a:gd name="T11" fmla="*/ 26 h 308"/>
                  <a:gd name="T12" fmla="*/ 5 w 28"/>
                  <a:gd name="T13" fmla="*/ 26 h 308"/>
                  <a:gd name="T14" fmla="*/ 11 w 28"/>
                  <a:gd name="T15" fmla="*/ 32 h 308"/>
                  <a:gd name="T16" fmla="*/ 11 w 28"/>
                  <a:gd name="T17" fmla="*/ 42 h 308"/>
                  <a:gd name="T18" fmla="*/ 11 w 28"/>
                  <a:gd name="T19" fmla="*/ 48 h 308"/>
                  <a:gd name="T20" fmla="*/ 17 w 28"/>
                  <a:gd name="T21" fmla="*/ 53 h 308"/>
                  <a:gd name="T22" fmla="*/ 17 w 28"/>
                  <a:gd name="T23" fmla="*/ 53 h 308"/>
                  <a:gd name="T24" fmla="*/ 17 w 28"/>
                  <a:gd name="T25" fmla="*/ 63 h 308"/>
                  <a:gd name="T26" fmla="*/ 17 w 28"/>
                  <a:gd name="T27" fmla="*/ 69 h 308"/>
                  <a:gd name="T28" fmla="*/ 17 w 28"/>
                  <a:gd name="T29" fmla="*/ 74 h 308"/>
                  <a:gd name="T30" fmla="*/ 22 w 28"/>
                  <a:gd name="T31" fmla="*/ 85 h 308"/>
                  <a:gd name="T32" fmla="*/ 22 w 28"/>
                  <a:gd name="T33" fmla="*/ 90 h 308"/>
                  <a:gd name="T34" fmla="*/ 22 w 28"/>
                  <a:gd name="T35" fmla="*/ 95 h 308"/>
                  <a:gd name="T36" fmla="*/ 22 w 28"/>
                  <a:gd name="T37" fmla="*/ 101 h 308"/>
                  <a:gd name="T38" fmla="*/ 22 w 28"/>
                  <a:gd name="T39" fmla="*/ 106 h 308"/>
                  <a:gd name="T40" fmla="*/ 22 w 28"/>
                  <a:gd name="T41" fmla="*/ 111 h 308"/>
                  <a:gd name="T42" fmla="*/ 22 w 28"/>
                  <a:gd name="T43" fmla="*/ 122 h 308"/>
                  <a:gd name="T44" fmla="*/ 28 w 28"/>
                  <a:gd name="T45" fmla="*/ 127 h 308"/>
                  <a:gd name="T46" fmla="*/ 28 w 28"/>
                  <a:gd name="T47" fmla="*/ 133 h 308"/>
                  <a:gd name="T48" fmla="*/ 28 w 28"/>
                  <a:gd name="T49" fmla="*/ 143 h 308"/>
                  <a:gd name="T50" fmla="*/ 28 w 28"/>
                  <a:gd name="T51" fmla="*/ 149 h 308"/>
                  <a:gd name="T52" fmla="*/ 28 w 28"/>
                  <a:gd name="T53" fmla="*/ 154 h 308"/>
                  <a:gd name="T54" fmla="*/ 28 w 28"/>
                  <a:gd name="T55" fmla="*/ 165 h 308"/>
                  <a:gd name="T56" fmla="*/ 28 w 28"/>
                  <a:gd name="T57" fmla="*/ 170 h 308"/>
                  <a:gd name="T58" fmla="*/ 28 w 28"/>
                  <a:gd name="T59" fmla="*/ 175 h 308"/>
                  <a:gd name="T60" fmla="*/ 28 w 28"/>
                  <a:gd name="T61" fmla="*/ 186 h 308"/>
                  <a:gd name="T62" fmla="*/ 28 w 28"/>
                  <a:gd name="T63" fmla="*/ 191 h 308"/>
                  <a:gd name="T64" fmla="*/ 22 w 28"/>
                  <a:gd name="T65" fmla="*/ 196 h 308"/>
                  <a:gd name="T66" fmla="*/ 22 w 28"/>
                  <a:gd name="T67" fmla="*/ 207 h 308"/>
                  <a:gd name="T68" fmla="*/ 22 w 28"/>
                  <a:gd name="T69" fmla="*/ 212 h 308"/>
                  <a:gd name="T70" fmla="*/ 22 w 28"/>
                  <a:gd name="T71" fmla="*/ 223 h 308"/>
                  <a:gd name="T72" fmla="*/ 22 w 28"/>
                  <a:gd name="T73" fmla="*/ 223 h 308"/>
                  <a:gd name="T74" fmla="*/ 22 w 28"/>
                  <a:gd name="T75" fmla="*/ 228 h 308"/>
                  <a:gd name="T76" fmla="*/ 22 w 28"/>
                  <a:gd name="T77" fmla="*/ 234 h 308"/>
                  <a:gd name="T78" fmla="*/ 17 w 28"/>
                  <a:gd name="T79" fmla="*/ 244 h 308"/>
                  <a:gd name="T80" fmla="*/ 17 w 28"/>
                  <a:gd name="T81" fmla="*/ 250 h 308"/>
                  <a:gd name="T82" fmla="*/ 17 w 28"/>
                  <a:gd name="T83" fmla="*/ 255 h 308"/>
                  <a:gd name="T84" fmla="*/ 17 w 28"/>
                  <a:gd name="T85" fmla="*/ 266 h 308"/>
                  <a:gd name="T86" fmla="*/ 17 w 28"/>
                  <a:gd name="T87" fmla="*/ 266 h 308"/>
                  <a:gd name="T88" fmla="*/ 11 w 28"/>
                  <a:gd name="T89" fmla="*/ 271 h 308"/>
                  <a:gd name="T90" fmla="*/ 11 w 28"/>
                  <a:gd name="T91" fmla="*/ 276 h 308"/>
                  <a:gd name="T92" fmla="*/ 11 w 28"/>
                  <a:gd name="T93" fmla="*/ 287 h 308"/>
                  <a:gd name="T94" fmla="*/ 5 w 28"/>
                  <a:gd name="T95" fmla="*/ 292 h 308"/>
                  <a:gd name="T96" fmla="*/ 5 w 28"/>
                  <a:gd name="T97" fmla="*/ 292 h 308"/>
                  <a:gd name="T98" fmla="*/ 5 w 28"/>
                  <a:gd name="T99" fmla="*/ 297 h 308"/>
                  <a:gd name="T100" fmla="*/ 5 w 28"/>
                  <a:gd name="T10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 h="308">
                    <a:moveTo>
                      <a:pt x="0" y="0"/>
                    </a:moveTo>
                    <a:lnTo>
                      <a:pt x="0" y="5"/>
                    </a:lnTo>
                    <a:lnTo>
                      <a:pt x="0" y="5"/>
                    </a:lnTo>
                    <a:lnTo>
                      <a:pt x="5" y="10"/>
                    </a:lnTo>
                    <a:lnTo>
                      <a:pt x="5" y="21"/>
                    </a:lnTo>
                    <a:lnTo>
                      <a:pt x="5" y="26"/>
                    </a:lnTo>
                    <a:lnTo>
                      <a:pt x="5" y="26"/>
                    </a:lnTo>
                    <a:lnTo>
                      <a:pt x="11" y="32"/>
                    </a:lnTo>
                    <a:lnTo>
                      <a:pt x="11" y="42"/>
                    </a:lnTo>
                    <a:lnTo>
                      <a:pt x="11" y="48"/>
                    </a:lnTo>
                    <a:lnTo>
                      <a:pt x="17" y="53"/>
                    </a:lnTo>
                    <a:lnTo>
                      <a:pt x="17" y="53"/>
                    </a:lnTo>
                    <a:lnTo>
                      <a:pt x="17" y="63"/>
                    </a:lnTo>
                    <a:lnTo>
                      <a:pt x="17" y="69"/>
                    </a:lnTo>
                    <a:lnTo>
                      <a:pt x="17" y="74"/>
                    </a:lnTo>
                    <a:lnTo>
                      <a:pt x="22" y="85"/>
                    </a:lnTo>
                    <a:lnTo>
                      <a:pt x="22" y="90"/>
                    </a:lnTo>
                    <a:lnTo>
                      <a:pt x="22" y="95"/>
                    </a:lnTo>
                    <a:lnTo>
                      <a:pt x="22" y="101"/>
                    </a:lnTo>
                    <a:lnTo>
                      <a:pt x="22" y="106"/>
                    </a:lnTo>
                    <a:lnTo>
                      <a:pt x="22" y="111"/>
                    </a:lnTo>
                    <a:lnTo>
                      <a:pt x="22" y="122"/>
                    </a:lnTo>
                    <a:lnTo>
                      <a:pt x="28" y="127"/>
                    </a:lnTo>
                    <a:lnTo>
                      <a:pt x="28" y="133"/>
                    </a:lnTo>
                    <a:lnTo>
                      <a:pt x="28" y="143"/>
                    </a:lnTo>
                    <a:lnTo>
                      <a:pt x="28" y="149"/>
                    </a:lnTo>
                    <a:lnTo>
                      <a:pt x="28" y="154"/>
                    </a:lnTo>
                    <a:lnTo>
                      <a:pt x="28" y="165"/>
                    </a:lnTo>
                    <a:lnTo>
                      <a:pt x="28" y="170"/>
                    </a:lnTo>
                    <a:lnTo>
                      <a:pt x="28" y="175"/>
                    </a:lnTo>
                    <a:lnTo>
                      <a:pt x="28" y="186"/>
                    </a:lnTo>
                    <a:lnTo>
                      <a:pt x="28" y="191"/>
                    </a:lnTo>
                    <a:lnTo>
                      <a:pt x="22" y="196"/>
                    </a:lnTo>
                    <a:lnTo>
                      <a:pt x="22" y="207"/>
                    </a:lnTo>
                    <a:lnTo>
                      <a:pt x="22" y="212"/>
                    </a:lnTo>
                    <a:lnTo>
                      <a:pt x="22" y="223"/>
                    </a:lnTo>
                    <a:lnTo>
                      <a:pt x="22" y="223"/>
                    </a:lnTo>
                    <a:lnTo>
                      <a:pt x="22" y="228"/>
                    </a:lnTo>
                    <a:lnTo>
                      <a:pt x="22" y="234"/>
                    </a:lnTo>
                    <a:lnTo>
                      <a:pt x="17" y="244"/>
                    </a:lnTo>
                    <a:lnTo>
                      <a:pt x="17" y="250"/>
                    </a:lnTo>
                    <a:lnTo>
                      <a:pt x="17" y="255"/>
                    </a:lnTo>
                    <a:lnTo>
                      <a:pt x="17" y="266"/>
                    </a:lnTo>
                    <a:lnTo>
                      <a:pt x="17" y="266"/>
                    </a:lnTo>
                    <a:lnTo>
                      <a:pt x="11" y="271"/>
                    </a:lnTo>
                    <a:lnTo>
                      <a:pt x="11" y="276"/>
                    </a:lnTo>
                    <a:lnTo>
                      <a:pt x="11" y="287"/>
                    </a:lnTo>
                    <a:lnTo>
                      <a:pt x="5" y="292"/>
                    </a:lnTo>
                    <a:lnTo>
                      <a:pt x="5" y="292"/>
                    </a:lnTo>
                    <a:lnTo>
                      <a:pt x="5" y="297"/>
                    </a:lnTo>
                    <a:lnTo>
                      <a:pt x="5" y="308"/>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6" name="Freeform 3078"/>
              <p:cNvSpPr>
                <a:spLocks noChangeAspect="1"/>
              </p:cNvSpPr>
              <p:nvPr/>
            </p:nvSpPr>
            <p:spPr bwMode="auto">
              <a:xfrm>
                <a:off x="3357" y="1705"/>
                <a:ext cx="153" cy="202"/>
              </a:xfrm>
              <a:custGeom>
                <a:avLst/>
                <a:gdLst>
                  <a:gd name="T0" fmla="*/ 153 w 153"/>
                  <a:gd name="T1" fmla="*/ 0 h 202"/>
                  <a:gd name="T2" fmla="*/ 148 w 153"/>
                  <a:gd name="T3" fmla="*/ 5 h 202"/>
                  <a:gd name="T4" fmla="*/ 148 w 153"/>
                  <a:gd name="T5" fmla="*/ 5 h 202"/>
                  <a:gd name="T6" fmla="*/ 148 w 153"/>
                  <a:gd name="T7" fmla="*/ 11 h 202"/>
                  <a:gd name="T8" fmla="*/ 142 w 153"/>
                  <a:gd name="T9" fmla="*/ 21 h 202"/>
                  <a:gd name="T10" fmla="*/ 142 w 153"/>
                  <a:gd name="T11" fmla="*/ 27 h 202"/>
                  <a:gd name="T12" fmla="*/ 142 w 153"/>
                  <a:gd name="T13" fmla="*/ 27 h 202"/>
                  <a:gd name="T14" fmla="*/ 136 w 153"/>
                  <a:gd name="T15" fmla="*/ 37 h 202"/>
                  <a:gd name="T16" fmla="*/ 136 w 153"/>
                  <a:gd name="T17" fmla="*/ 43 h 202"/>
                  <a:gd name="T18" fmla="*/ 136 w 153"/>
                  <a:gd name="T19" fmla="*/ 43 h 202"/>
                  <a:gd name="T20" fmla="*/ 131 w 153"/>
                  <a:gd name="T21" fmla="*/ 48 h 202"/>
                  <a:gd name="T22" fmla="*/ 131 w 153"/>
                  <a:gd name="T23" fmla="*/ 59 h 202"/>
                  <a:gd name="T24" fmla="*/ 125 w 153"/>
                  <a:gd name="T25" fmla="*/ 59 h 202"/>
                  <a:gd name="T26" fmla="*/ 125 w 153"/>
                  <a:gd name="T27" fmla="*/ 64 h 202"/>
                  <a:gd name="T28" fmla="*/ 119 w 153"/>
                  <a:gd name="T29" fmla="*/ 69 h 202"/>
                  <a:gd name="T30" fmla="*/ 119 w 153"/>
                  <a:gd name="T31" fmla="*/ 74 h 202"/>
                  <a:gd name="T32" fmla="*/ 119 w 153"/>
                  <a:gd name="T33" fmla="*/ 80 h 202"/>
                  <a:gd name="T34" fmla="*/ 114 w 153"/>
                  <a:gd name="T35" fmla="*/ 85 h 202"/>
                  <a:gd name="T36" fmla="*/ 114 w 153"/>
                  <a:gd name="T37" fmla="*/ 85 h 202"/>
                  <a:gd name="T38" fmla="*/ 108 w 153"/>
                  <a:gd name="T39" fmla="*/ 90 h 202"/>
                  <a:gd name="T40" fmla="*/ 108 w 153"/>
                  <a:gd name="T41" fmla="*/ 96 h 202"/>
                  <a:gd name="T42" fmla="*/ 102 w 153"/>
                  <a:gd name="T43" fmla="*/ 101 h 202"/>
                  <a:gd name="T44" fmla="*/ 96 w 153"/>
                  <a:gd name="T45" fmla="*/ 106 h 202"/>
                  <a:gd name="T46" fmla="*/ 96 w 153"/>
                  <a:gd name="T47" fmla="*/ 106 h 202"/>
                  <a:gd name="T48" fmla="*/ 96 w 153"/>
                  <a:gd name="T49" fmla="*/ 112 h 202"/>
                  <a:gd name="T50" fmla="*/ 91 w 153"/>
                  <a:gd name="T51" fmla="*/ 117 h 202"/>
                  <a:gd name="T52" fmla="*/ 91 w 153"/>
                  <a:gd name="T53" fmla="*/ 122 h 202"/>
                  <a:gd name="T54" fmla="*/ 85 w 153"/>
                  <a:gd name="T55" fmla="*/ 128 h 202"/>
                  <a:gd name="T56" fmla="*/ 85 w 153"/>
                  <a:gd name="T57" fmla="*/ 128 h 202"/>
                  <a:gd name="T58" fmla="*/ 79 w 153"/>
                  <a:gd name="T59" fmla="*/ 133 h 202"/>
                  <a:gd name="T60" fmla="*/ 79 w 153"/>
                  <a:gd name="T61" fmla="*/ 133 h 202"/>
                  <a:gd name="T62" fmla="*/ 74 w 153"/>
                  <a:gd name="T63" fmla="*/ 144 h 202"/>
                  <a:gd name="T64" fmla="*/ 68 w 153"/>
                  <a:gd name="T65" fmla="*/ 144 h 202"/>
                  <a:gd name="T66" fmla="*/ 62 w 153"/>
                  <a:gd name="T67" fmla="*/ 149 h 202"/>
                  <a:gd name="T68" fmla="*/ 62 w 153"/>
                  <a:gd name="T69" fmla="*/ 149 h 202"/>
                  <a:gd name="T70" fmla="*/ 57 w 153"/>
                  <a:gd name="T71" fmla="*/ 160 h 202"/>
                  <a:gd name="T72" fmla="*/ 57 w 153"/>
                  <a:gd name="T73" fmla="*/ 160 h 202"/>
                  <a:gd name="T74" fmla="*/ 51 w 153"/>
                  <a:gd name="T75" fmla="*/ 165 h 202"/>
                  <a:gd name="T76" fmla="*/ 51 w 153"/>
                  <a:gd name="T77" fmla="*/ 165 h 202"/>
                  <a:gd name="T78" fmla="*/ 40 w 153"/>
                  <a:gd name="T79" fmla="*/ 170 h 202"/>
                  <a:gd name="T80" fmla="*/ 40 w 153"/>
                  <a:gd name="T81" fmla="*/ 170 h 202"/>
                  <a:gd name="T82" fmla="*/ 34 w 153"/>
                  <a:gd name="T83" fmla="*/ 175 h 202"/>
                  <a:gd name="T84" fmla="*/ 34 w 153"/>
                  <a:gd name="T85" fmla="*/ 181 h 202"/>
                  <a:gd name="T86" fmla="*/ 28 w 153"/>
                  <a:gd name="T87" fmla="*/ 181 h 202"/>
                  <a:gd name="T88" fmla="*/ 23 w 153"/>
                  <a:gd name="T89" fmla="*/ 186 h 202"/>
                  <a:gd name="T90" fmla="*/ 23 w 153"/>
                  <a:gd name="T91" fmla="*/ 186 h 202"/>
                  <a:gd name="T92" fmla="*/ 11 w 153"/>
                  <a:gd name="T93" fmla="*/ 191 h 202"/>
                  <a:gd name="T94" fmla="*/ 11 w 153"/>
                  <a:gd name="T95" fmla="*/ 191 h 202"/>
                  <a:gd name="T96" fmla="*/ 6 w 153"/>
                  <a:gd name="T97" fmla="*/ 197 h 202"/>
                  <a:gd name="T98" fmla="*/ 0 w 153"/>
                  <a:gd name="T99" fmla="*/ 202 h 202"/>
                  <a:gd name="T100" fmla="*/ 0 w 153"/>
                  <a:gd name="T101"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3" h="202">
                    <a:moveTo>
                      <a:pt x="153" y="0"/>
                    </a:moveTo>
                    <a:lnTo>
                      <a:pt x="148" y="5"/>
                    </a:lnTo>
                    <a:lnTo>
                      <a:pt x="148" y="5"/>
                    </a:lnTo>
                    <a:lnTo>
                      <a:pt x="148" y="11"/>
                    </a:lnTo>
                    <a:lnTo>
                      <a:pt x="142" y="21"/>
                    </a:lnTo>
                    <a:lnTo>
                      <a:pt x="142" y="27"/>
                    </a:lnTo>
                    <a:lnTo>
                      <a:pt x="142" y="27"/>
                    </a:lnTo>
                    <a:lnTo>
                      <a:pt x="136" y="37"/>
                    </a:lnTo>
                    <a:lnTo>
                      <a:pt x="136" y="43"/>
                    </a:lnTo>
                    <a:lnTo>
                      <a:pt x="136" y="43"/>
                    </a:lnTo>
                    <a:lnTo>
                      <a:pt x="131" y="48"/>
                    </a:lnTo>
                    <a:lnTo>
                      <a:pt x="131" y="59"/>
                    </a:lnTo>
                    <a:lnTo>
                      <a:pt x="125" y="59"/>
                    </a:lnTo>
                    <a:lnTo>
                      <a:pt x="125" y="64"/>
                    </a:lnTo>
                    <a:lnTo>
                      <a:pt x="119" y="69"/>
                    </a:lnTo>
                    <a:lnTo>
                      <a:pt x="119" y="74"/>
                    </a:lnTo>
                    <a:lnTo>
                      <a:pt x="119" y="80"/>
                    </a:lnTo>
                    <a:lnTo>
                      <a:pt x="114" y="85"/>
                    </a:lnTo>
                    <a:lnTo>
                      <a:pt x="114" y="85"/>
                    </a:lnTo>
                    <a:lnTo>
                      <a:pt x="108" y="90"/>
                    </a:lnTo>
                    <a:lnTo>
                      <a:pt x="108" y="96"/>
                    </a:lnTo>
                    <a:lnTo>
                      <a:pt x="102" y="101"/>
                    </a:lnTo>
                    <a:lnTo>
                      <a:pt x="96" y="106"/>
                    </a:lnTo>
                    <a:lnTo>
                      <a:pt x="96" y="106"/>
                    </a:lnTo>
                    <a:lnTo>
                      <a:pt x="96" y="112"/>
                    </a:lnTo>
                    <a:lnTo>
                      <a:pt x="91" y="117"/>
                    </a:lnTo>
                    <a:lnTo>
                      <a:pt x="91" y="122"/>
                    </a:lnTo>
                    <a:lnTo>
                      <a:pt x="85" y="128"/>
                    </a:lnTo>
                    <a:lnTo>
                      <a:pt x="85" y="128"/>
                    </a:lnTo>
                    <a:lnTo>
                      <a:pt x="79" y="133"/>
                    </a:lnTo>
                    <a:lnTo>
                      <a:pt x="79" y="133"/>
                    </a:lnTo>
                    <a:lnTo>
                      <a:pt x="74" y="144"/>
                    </a:lnTo>
                    <a:lnTo>
                      <a:pt x="68" y="144"/>
                    </a:lnTo>
                    <a:lnTo>
                      <a:pt x="62" y="149"/>
                    </a:lnTo>
                    <a:lnTo>
                      <a:pt x="62" y="149"/>
                    </a:lnTo>
                    <a:lnTo>
                      <a:pt x="57" y="160"/>
                    </a:lnTo>
                    <a:lnTo>
                      <a:pt x="57" y="160"/>
                    </a:lnTo>
                    <a:lnTo>
                      <a:pt x="51" y="165"/>
                    </a:lnTo>
                    <a:lnTo>
                      <a:pt x="51" y="165"/>
                    </a:lnTo>
                    <a:lnTo>
                      <a:pt x="40" y="170"/>
                    </a:lnTo>
                    <a:lnTo>
                      <a:pt x="40" y="170"/>
                    </a:lnTo>
                    <a:lnTo>
                      <a:pt x="34" y="175"/>
                    </a:lnTo>
                    <a:lnTo>
                      <a:pt x="34" y="181"/>
                    </a:lnTo>
                    <a:lnTo>
                      <a:pt x="28" y="181"/>
                    </a:lnTo>
                    <a:lnTo>
                      <a:pt x="23" y="186"/>
                    </a:lnTo>
                    <a:lnTo>
                      <a:pt x="23" y="186"/>
                    </a:lnTo>
                    <a:lnTo>
                      <a:pt x="11" y="191"/>
                    </a:lnTo>
                    <a:lnTo>
                      <a:pt x="11" y="191"/>
                    </a:lnTo>
                    <a:lnTo>
                      <a:pt x="6" y="197"/>
                    </a:lnTo>
                    <a:lnTo>
                      <a:pt x="0" y="202"/>
                    </a:lnTo>
                    <a:lnTo>
                      <a:pt x="0" y="202"/>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7" name="Freeform 3079"/>
              <p:cNvSpPr>
                <a:spLocks noChangeAspect="1"/>
              </p:cNvSpPr>
              <p:nvPr/>
            </p:nvSpPr>
            <p:spPr bwMode="auto">
              <a:xfrm>
                <a:off x="3346" y="1907"/>
                <a:ext cx="11" cy="5"/>
              </a:xfrm>
              <a:custGeom>
                <a:avLst/>
                <a:gdLst>
                  <a:gd name="T0" fmla="*/ 11 w 11"/>
                  <a:gd name="T1" fmla="*/ 0 h 5"/>
                  <a:gd name="T2" fmla="*/ 5 w 11"/>
                  <a:gd name="T3" fmla="*/ 5 h 5"/>
                  <a:gd name="T4" fmla="*/ 0 w 11"/>
                  <a:gd name="T5" fmla="*/ 5 h 5"/>
                </a:gdLst>
                <a:ahLst/>
                <a:cxnLst>
                  <a:cxn ang="0">
                    <a:pos x="T0" y="T1"/>
                  </a:cxn>
                  <a:cxn ang="0">
                    <a:pos x="T2" y="T3"/>
                  </a:cxn>
                  <a:cxn ang="0">
                    <a:pos x="T4" y="T5"/>
                  </a:cxn>
                </a:cxnLst>
                <a:rect l="0" t="0" r="r" b="b"/>
                <a:pathLst>
                  <a:path w="11" h="5">
                    <a:moveTo>
                      <a:pt x="11" y="0"/>
                    </a:moveTo>
                    <a:lnTo>
                      <a:pt x="5" y="5"/>
                    </a:lnTo>
                    <a:lnTo>
                      <a:pt x="0" y="5"/>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8" name="Freeform 3080"/>
              <p:cNvSpPr>
                <a:spLocks noChangeAspect="1"/>
              </p:cNvSpPr>
              <p:nvPr/>
            </p:nvSpPr>
            <p:spPr bwMode="auto">
              <a:xfrm>
                <a:off x="3374" y="1200"/>
                <a:ext cx="159" cy="197"/>
              </a:xfrm>
              <a:custGeom>
                <a:avLst/>
                <a:gdLst>
                  <a:gd name="T0" fmla="*/ 0 w 159"/>
                  <a:gd name="T1" fmla="*/ 0 h 197"/>
                  <a:gd name="T2" fmla="*/ 6 w 159"/>
                  <a:gd name="T3" fmla="*/ 0 h 197"/>
                  <a:gd name="T4" fmla="*/ 11 w 159"/>
                  <a:gd name="T5" fmla="*/ 5 h 197"/>
                  <a:gd name="T6" fmla="*/ 11 w 159"/>
                  <a:gd name="T7" fmla="*/ 5 h 197"/>
                  <a:gd name="T8" fmla="*/ 17 w 159"/>
                  <a:gd name="T9" fmla="*/ 11 h 197"/>
                  <a:gd name="T10" fmla="*/ 23 w 159"/>
                  <a:gd name="T11" fmla="*/ 16 h 197"/>
                  <a:gd name="T12" fmla="*/ 23 w 159"/>
                  <a:gd name="T13" fmla="*/ 16 h 197"/>
                  <a:gd name="T14" fmla="*/ 34 w 159"/>
                  <a:gd name="T15" fmla="*/ 21 h 197"/>
                  <a:gd name="T16" fmla="*/ 34 w 159"/>
                  <a:gd name="T17" fmla="*/ 21 h 197"/>
                  <a:gd name="T18" fmla="*/ 40 w 159"/>
                  <a:gd name="T19" fmla="*/ 27 h 197"/>
                  <a:gd name="T20" fmla="*/ 45 w 159"/>
                  <a:gd name="T21" fmla="*/ 27 h 197"/>
                  <a:gd name="T22" fmla="*/ 45 w 159"/>
                  <a:gd name="T23" fmla="*/ 32 h 197"/>
                  <a:gd name="T24" fmla="*/ 51 w 159"/>
                  <a:gd name="T25" fmla="*/ 37 h 197"/>
                  <a:gd name="T26" fmla="*/ 51 w 159"/>
                  <a:gd name="T27" fmla="*/ 37 h 197"/>
                  <a:gd name="T28" fmla="*/ 62 w 159"/>
                  <a:gd name="T29" fmla="*/ 43 h 197"/>
                  <a:gd name="T30" fmla="*/ 62 w 159"/>
                  <a:gd name="T31" fmla="*/ 43 h 197"/>
                  <a:gd name="T32" fmla="*/ 68 w 159"/>
                  <a:gd name="T33" fmla="*/ 48 h 197"/>
                  <a:gd name="T34" fmla="*/ 68 w 159"/>
                  <a:gd name="T35" fmla="*/ 48 h 197"/>
                  <a:gd name="T36" fmla="*/ 74 w 159"/>
                  <a:gd name="T37" fmla="*/ 58 h 197"/>
                  <a:gd name="T38" fmla="*/ 74 w 159"/>
                  <a:gd name="T39" fmla="*/ 58 h 197"/>
                  <a:gd name="T40" fmla="*/ 79 w 159"/>
                  <a:gd name="T41" fmla="*/ 64 h 197"/>
                  <a:gd name="T42" fmla="*/ 79 w 159"/>
                  <a:gd name="T43" fmla="*/ 64 h 197"/>
                  <a:gd name="T44" fmla="*/ 85 w 159"/>
                  <a:gd name="T45" fmla="*/ 74 h 197"/>
                  <a:gd name="T46" fmla="*/ 91 w 159"/>
                  <a:gd name="T47" fmla="*/ 74 h 197"/>
                  <a:gd name="T48" fmla="*/ 97 w 159"/>
                  <a:gd name="T49" fmla="*/ 80 h 197"/>
                  <a:gd name="T50" fmla="*/ 97 w 159"/>
                  <a:gd name="T51" fmla="*/ 80 h 197"/>
                  <a:gd name="T52" fmla="*/ 102 w 159"/>
                  <a:gd name="T53" fmla="*/ 85 h 197"/>
                  <a:gd name="T54" fmla="*/ 102 w 159"/>
                  <a:gd name="T55" fmla="*/ 90 h 197"/>
                  <a:gd name="T56" fmla="*/ 108 w 159"/>
                  <a:gd name="T57" fmla="*/ 96 h 197"/>
                  <a:gd name="T58" fmla="*/ 108 w 159"/>
                  <a:gd name="T59" fmla="*/ 101 h 197"/>
                  <a:gd name="T60" fmla="*/ 108 w 159"/>
                  <a:gd name="T61" fmla="*/ 101 h 197"/>
                  <a:gd name="T62" fmla="*/ 114 w 159"/>
                  <a:gd name="T63" fmla="*/ 106 h 197"/>
                  <a:gd name="T64" fmla="*/ 119 w 159"/>
                  <a:gd name="T65" fmla="*/ 112 h 197"/>
                  <a:gd name="T66" fmla="*/ 119 w 159"/>
                  <a:gd name="T67" fmla="*/ 117 h 197"/>
                  <a:gd name="T68" fmla="*/ 125 w 159"/>
                  <a:gd name="T69" fmla="*/ 122 h 197"/>
                  <a:gd name="T70" fmla="*/ 125 w 159"/>
                  <a:gd name="T71" fmla="*/ 122 h 197"/>
                  <a:gd name="T72" fmla="*/ 131 w 159"/>
                  <a:gd name="T73" fmla="*/ 128 h 197"/>
                  <a:gd name="T74" fmla="*/ 131 w 159"/>
                  <a:gd name="T75" fmla="*/ 133 h 197"/>
                  <a:gd name="T76" fmla="*/ 131 w 159"/>
                  <a:gd name="T77" fmla="*/ 138 h 197"/>
                  <a:gd name="T78" fmla="*/ 136 w 159"/>
                  <a:gd name="T79" fmla="*/ 144 h 197"/>
                  <a:gd name="T80" fmla="*/ 136 w 159"/>
                  <a:gd name="T81" fmla="*/ 149 h 197"/>
                  <a:gd name="T82" fmla="*/ 142 w 159"/>
                  <a:gd name="T83" fmla="*/ 149 h 197"/>
                  <a:gd name="T84" fmla="*/ 142 w 159"/>
                  <a:gd name="T85" fmla="*/ 159 h 197"/>
                  <a:gd name="T86" fmla="*/ 148 w 159"/>
                  <a:gd name="T87" fmla="*/ 159 h 197"/>
                  <a:gd name="T88" fmla="*/ 148 w 159"/>
                  <a:gd name="T89" fmla="*/ 165 h 197"/>
                  <a:gd name="T90" fmla="*/ 153 w 159"/>
                  <a:gd name="T91" fmla="*/ 170 h 197"/>
                  <a:gd name="T92" fmla="*/ 153 w 159"/>
                  <a:gd name="T93" fmla="*/ 175 h 197"/>
                  <a:gd name="T94" fmla="*/ 153 w 159"/>
                  <a:gd name="T95" fmla="*/ 181 h 197"/>
                  <a:gd name="T96" fmla="*/ 159 w 159"/>
                  <a:gd name="T97" fmla="*/ 186 h 197"/>
                  <a:gd name="T98" fmla="*/ 159 w 159"/>
                  <a:gd name="T9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197">
                    <a:moveTo>
                      <a:pt x="0" y="0"/>
                    </a:moveTo>
                    <a:lnTo>
                      <a:pt x="6" y="0"/>
                    </a:lnTo>
                    <a:lnTo>
                      <a:pt x="11" y="5"/>
                    </a:lnTo>
                    <a:lnTo>
                      <a:pt x="11" y="5"/>
                    </a:lnTo>
                    <a:lnTo>
                      <a:pt x="17" y="11"/>
                    </a:lnTo>
                    <a:lnTo>
                      <a:pt x="23" y="16"/>
                    </a:lnTo>
                    <a:lnTo>
                      <a:pt x="23" y="16"/>
                    </a:lnTo>
                    <a:lnTo>
                      <a:pt x="34" y="21"/>
                    </a:lnTo>
                    <a:lnTo>
                      <a:pt x="34" y="21"/>
                    </a:lnTo>
                    <a:lnTo>
                      <a:pt x="40" y="27"/>
                    </a:lnTo>
                    <a:lnTo>
                      <a:pt x="45" y="27"/>
                    </a:lnTo>
                    <a:lnTo>
                      <a:pt x="45" y="32"/>
                    </a:lnTo>
                    <a:lnTo>
                      <a:pt x="51" y="37"/>
                    </a:lnTo>
                    <a:lnTo>
                      <a:pt x="51" y="37"/>
                    </a:lnTo>
                    <a:lnTo>
                      <a:pt x="62" y="43"/>
                    </a:lnTo>
                    <a:lnTo>
                      <a:pt x="62" y="43"/>
                    </a:lnTo>
                    <a:lnTo>
                      <a:pt x="68" y="48"/>
                    </a:lnTo>
                    <a:lnTo>
                      <a:pt x="68" y="48"/>
                    </a:lnTo>
                    <a:lnTo>
                      <a:pt x="74" y="58"/>
                    </a:lnTo>
                    <a:lnTo>
                      <a:pt x="74" y="58"/>
                    </a:lnTo>
                    <a:lnTo>
                      <a:pt x="79" y="64"/>
                    </a:lnTo>
                    <a:lnTo>
                      <a:pt x="79" y="64"/>
                    </a:lnTo>
                    <a:lnTo>
                      <a:pt x="85" y="74"/>
                    </a:lnTo>
                    <a:lnTo>
                      <a:pt x="91" y="74"/>
                    </a:lnTo>
                    <a:lnTo>
                      <a:pt x="97" y="80"/>
                    </a:lnTo>
                    <a:lnTo>
                      <a:pt x="97" y="80"/>
                    </a:lnTo>
                    <a:lnTo>
                      <a:pt x="102" y="85"/>
                    </a:lnTo>
                    <a:lnTo>
                      <a:pt x="102" y="90"/>
                    </a:lnTo>
                    <a:lnTo>
                      <a:pt x="108" y="96"/>
                    </a:lnTo>
                    <a:lnTo>
                      <a:pt x="108" y="101"/>
                    </a:lnTo>
                    <a:lnTo>
                      <a:pt x="108" y="101"/>
                    </a:lnTo>
                    <a:lnTo>
                      <a:pt x="114" y="106"/>
                    </a:lnTo>
                    <a:lnTo>
                      <a:pt x="119" y="112"/>
                    </a:lnTo>
                    <a:lnTo>
                      <a:pt x="119" y="117"/>
                    </a:lnTo>
                    <a:lnTo>
                      <a:pt x="125" y="122"/>
                    </a:lnTo>
                    <a:lnTo>
                      <a:pt x="125" y="122"/>
                    </a:lnTo>
                    <a:lnTo>
                      <a:pt x="131" y="128"/>
                    </a:lnTo>
                    <a:lnTo>
                      <a:pt x="131" y="133"/>
                    </a:lnTo>
                    <a:lnTo>
                      <a:pt x="131" y="138"/>
                    </a:lnTo>
                    <a:lnTo>
                      <a:pt x="136" y="144"/>
                    </a:lnTo>
                    <a:lnTo>
                      <a:pt x="136" y="149"/>
                    </a:lnTo>
                    <a:lnTo>
                      <a:pt x="142" y="149"/>
                    </a:lnTo>
                    <a:lnTo>
                      <a:pt x="142" y="159"/>
                    </a:lnTo>
                    <a:lnTo>
                      <a:pt x="148" y="159"/>
                    </a:lnTo>
                    <a:lnTo>
                      <a:pt x="148" y="165"/>
                    </a:lnTo>
                    <a:lnTo>
                      <a:pt x="153" y="170"/>
                    </a:lnTo>
                    <a:lnTo>
                      <a:pt x="153" y="175"/>
                    </a:lnTo>
                    <a:lnTo>
                      <a:pt x="153" y="181"/>
                    </a:lnTo>
                    <a:lnTo>
                      <a:pt x="159" y="186"/>
                    </a:lnTo>
                    <a:lnTo>
                      <a:pt x="159" y="197"/>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49" name="Freeform 3081"/>
              <p:cNvSpPr>
                <a:spLocks noChangeAspect="1"/>
              </p:cNvSpPr>
              <p:nvPr/>
            </p:nvSpPr>
            <p:spPr bwMode="auto">
              <a:xfrm>
                <a:off x="3533" y="1397"/>
                <a:ext cx="28" cy="308"/>
              </a:xfrm>
              <a:custGeom>
                <a:avLst/>
                <a:gdLst>
                  <a:gd name="T0" fmla="*/ 0 w 28"/>
                  <a:gd name="T1" fmla="*/ 0 h 308"/>
                  <a:gd name="T2" fmla="*/ 0 w 28"/>
                  <a:gd name="T3" fmla="*/ 0 h 308"/>
                  <a:gd name="T4" fmla="*/ 6 w 28"/>
                  <a:gd name="T5" fmla="*/ 5 h 308"/>
                  <a:gd name="T6" fmla="*/ 6 w 28"/>
                  <a:gd name="T7" fmla="*/ 10 h 308"/>
                  <a:gd name="T8" fmla="*/ 6 w 28"/>
                  <a:gd name="T9" fmla="*/ 21 h 308"/>
                  <a:gd name="T10" fmla="*/ 6 w 28"/>
                  <a:gd name="T11" fmla="*/ 21 h 308"/>
                  <a:gd name="T12" fmla="*/ 11 w 28"/>
                  <a:gd name="T13" fmla="*/ 26 h 308"/>
                  <a:gd name="T14" fmla="*/ 11 w 28"/>
                  <a:gd name="T15" fmla="*/ 32 h 308"/>
                  <a:gd name="T16" fmla="*/ 17 w 28"/>
                  <a:gd name="T17" fmla="*/ 42 h 308"/>
                  <a:gd name="T18" fmla="*/ 17 w 28"/>
                  <a:gd name="T19" fmla="*/ 48 h 308"/>
                  <a:gd name="T20" fmla="*/ 17 w 28"/>
                  <a:gd name="T21" fmla="*/ 48 h 308"/>
                  <a:gd name="T22" fmla="*/ 17 w 28"/>
                  <a:gd name="T23" fmla="*/ 53 h 308"/>
                  <a:gd name="T24" fmla="*/ 17 w 28"/>
                  <a:gd name="T25" fmla="*/ 63 h 308"/>
                  <a:gd name="T26" fmla="*/ 23 w 28"/>
                  <a:gd name="T27" fmla="*/ 69 h 308"/>
                  <a:gd name="T28" fmla="*/ 23 w 28"/>
                  <a:gd name="T29" fmla="*/ 74 h 308"/>
                  <a:gd name="T30" fmla="*/ 23 w 28"/>
                  <a:gd name="T31" fmla="*/ 79 h 308"/>
                  <a:gd name="T32" fmla="*/ 23 w 28"/>
                  <a:gd name="T33" fmla="*/ 85 h 308"/>
                  <a:gd name="T34" fmla="*/ 23 w 28"/>
                  <a:gd name="T35" fmla="*/ 90 h 308"/>
                  <a:gd name="T36" fmla="*/ 28 w 28"/>
                  <a:gd name="T37" fmla="*/ 101 h 308"/>
                  <a:gd name="T38" fmla="*/ 28 w 28"/>
                  <a:gd name="T39" fmla="*/ 106 h 308"/>
                  <a:gd name="T40" fmla="*/ 28 w 28"/>
                  <a:gd name="T41" fmla="*/ 111 h 308"/>
                  <a:gd name="T42" fmla="*/ 28 w 28"/>
                  <a:gd name="T43" fmla="*/ 122 h 308"/>
                  <a:gd name="T44" fmla="*/ 28 w 28"/>
                  <a:gd name="T45" fmla="*/ 127 h 308"/>
                  <a:gd name="T46" fmla="*/ 28 w 28"/>
                  <a:gd name="T47" fmla="*/ 133 h 308"/>
                  <a:gd name="T48" fmla="*/ 28 w 28"/>
                  <a:gd name="T49" fmla="*/ 143 h 308"/>
                  <a:gd name="T50" fmla="*/ 28 w 28"/>
                  <a:gd name="T51" fmla="*/ 149 h 308"/>
                  <a:gd name="T52" fmla="*/ 28 w 28"/>
                  <a:gd name="T53" fmla="*/ 154 h 308"/>
                  <a:gd name="T54" fmla="*/ 28 w 28"/>
                  <a:gd name="T55" fmla="*/ 165 h 308"/>
                  <a:gd name="T56" fmla="*/ 28 w 28"/>
                  <a:gd name="T57" fmla="*/ 170 h 308"/>
                  <a:gd name="T58" fmla="*/ 28 w 28"/>
                  <a:gd name="T59" fmla="*/ 175 h 308"/>
                  <a:gd name="T60" fmla="*/ 28 w 28"/>
                  <a:gd name="T61" fmla="*/ 186 h 308"/>
                  <a:gd name="T62" fmla="*/ 28 w 28"/>
                  <a:gd name="T63" fmla="*/ 191 h 308"/>
                  <a:gd name="T64" fmla="*/ 28 w 28"/>
                  <a:gd name="T65" fmla="*/ 196 h 308"/>
                  <a:gd name="T66" fmla="*/ 28 w 28"/>
                  <a:gd name="T67" fmla="*/ 207 h 308"/>
                  <a:gd name="T68" fmla="*/ 28 w 28"/>
                  <a:gd name="T69" fmla="*/ 212 h 308"/>
                  <a:gd name="T70" fmla="*/ 28 w 28"/>
                  <a:gd name="T71" fmla="*/ 223 h 308"/>
                  <a:gd name="T72" fmla="*/ 23 w 28"/>
                  <a:gd name="T73" fmla="*/ 228 h 308"/>
                  <a:gd name="T74" fmla="*/ 23 w 28"/>
                  <a:gd name="T75" fmla="*/ 234 h 308"/>
                  <a:gd name="T76" fmla="*/ 23 w 28"/>
                  <a:gd name="T77" fmla="*/ 239 h 308"/>
                  <a:gd name="T78" fmla="*/ 23 w 28"/>
                  <a:gd name="T79" fmla="*/ 244 h 308"/>
                  <a:gd name="T80" fmla="*/ 23 w 28"/>
                  <a:gd name="T81" fmla="*/ 250 h 308"/>
                  <a:gd name="T82" fmla="*/ 17 w 28"/>
                  <a:gd name="T83" fmla="*/ 255 h 308"/>
                  <a:gd name="T84" fmla="*/ 17 w 28"/>
                  <a:gd name="T85" fmla="*/ 266 h 308"/>
                  <a:gd name="T86" fmla="*/ 17 w 28"/>
                  <a:gd name="T87" fmla="*/ 271 h 308"/>
                  <a:gd name="T88" fmla="*/ 17 w 28"/>
                  <a:gd name="T89" fmla="*/ 271 h 308"/>
                  <a:gd name="T90" fmla="*/ 17 w 28"/>
                  <a:gd name="T91" fmla="*/ 276 h 308"/>
                  <a:gd name="T92" fmla="*/ 11 w 28"/>
                  <a:gd name="T93" fmla="*/ 287 h 308"/>
                  <a:gd name="T94" fmla="*/ 11 w 28"/>
                  <a:gd name="T95" fmla="*/ 292 h 308"/>
                  <a:gd name="T96" fmla="*/ 6 w 28"/>
                  <a:gd name="T97" fmla="*/ 297 h 308"/>
                  <a:gd name="T98" fmla="*/ 6 w 28"/>
                  <a:gd name="T99" fmla="*/ 297 h 308"/>
                  <a:gd name="T100" fmla="*/ 6 w 28"/>
                  <a:gd name="T10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 h="308">
                    <a:moveTo>
                      <a:pt x="0" y="0"/>
                    </a:moveTo>
                    <a:lnTo>
                      <a:pt x="0" y="0"/>
                    </a:lnTo>
                    <a:lnTo>
                      <a:pt x="6" y="5"/>
                    </a:lnTo>
                    <a:lnTo>
                      <a:pt x="6" y="10"/>
                    </a:lnTo>
                    <a:lnTo>
                      <a:pt x="6" y="21"/>
                    </a:lnTo>
                    <a:lnTo>
                      <a:pt x="6" y="21"/>
                    </a:lnTo>
                    <a:lnTo>
                      <a:pt x="11" y="26"/>
                    </a:lnTo>
                    <a:lnTo>
                      <a:pt x="11" y="32"/>
                    </a:lnTo>
                    <a:lnTo>
                      <a:pt x="17" y="42"/>
                    </a:lnTo>
                    <a:lnTo>
                      <a:pt x="17" y="48"/>
                    </a:lnTo>
                    <a:lnTo>
                      <a:pt x="17" y="48"/>
                    </a:lnTo>
                    <a:lnTo>
                      <a:pt x="17" y="53"/>
                    </a:lnTo>
                    <a:lnTo>
                      <a:pt x="17" y="63"/>
                    </a:lnTo>
                    <a:lnTo>
                      <a:pt x="23" y="69"/>
                    </a:lnTo>
                    <a:lnTo>
                      <a:pt x="23" y="74"/>
                    </a:lnTo>
                    <a:lnTo>
                      <a:pt x="23" y="79"/>
                    </a:lnTo>
                    <a:lnTo>
                      <a:pt x="23" y="85"/>
                    </a:lnTo>
                    <a:lnTo>
                      <a:pt x="23" y="90"/>
                    </a:lnTo>
                    <a:lnTo>
                      <a:pt x="28" y="101"/>
                    </a:lnTo>
                    <a:lnTo>
                      <a:pt x="28" y="106"/>
                    </a:lnTo>
                    <a:lnTo>
                      <a:pt x="28" y="111"/>
                    </a:lnTo>
                    <a:lnTo>
                      <a:pt x="28" y="122"/>
                    </a:lnTo>
                    <a:lnTo>
                      <a:pt x="28" y="127"/>
                    </a:lnTo>
                    <a:lnTo>
                      <a:pt x="28" y="133"/>
                    </a:lnTo>
                    <a:lnTo>
                      <a:pt x="28" y="143"/>
                    </a:lnTo>
                    <a:lnTo>
                      <a:pt x="28" y="149"/>
                    </a:lnTo>
                    <a:lnTo>
                      <a:pt x="28" y="154"/>
                    </a:lnTo>
                    <a:lnTo>
                      <a:pt x="28" y="165"/>
                    </a:lnTo>
                    <a:lnTo>
                      <a:pt x="28" y="170"/>
                    </a:lnTo>
                    <a:lnTo>
                      <a:pt x="28" y="175"/>
                    </a:lnTo>
                    <a:lnTo>
                      <a:pt x="28" y="186"/>
                    </a:lnTo>
                    <a:lnTo>
                      <a:pt x="28" y="191"/>
                    </a:lnTo>
                    <a:lnTo>
                      <a:pt x="28" y="196"/>
                    </a:lnTo>
                    <a:lnTo>
                      <a:pt x="28" y="207"/>
                    </a:lnTo>
                    <a:lnTo>
                      <a:pt x="28" y="212"/>
                    </a:lnTo>
                    <a:lnTo>
                      <a:pt x="28" y="223"/>
                    </a:lnTo>
                    <a:lnTo>
                      <a:pt x="23" y="228"/>
                    </a:lnTo>
                    <a:lnTo>
                      <a:pt x="23" y="234"/>
                    </a:lnTo>
                    <a:lnTo>
                      <a:pt x="23" y="239"/>
                    </a:lnTo>
                    <a:lnTo>
                      <a:pt x="23" y="244"/>
                    </a:lnTo>
                    <a:lnTo>
                      <a:pt x="23" y="250"/>
                    </a:lnTo>
                    <a:lnTo>
                      <a:pt x="17" y="255"/>
                    </a:lnTo>
                    <a:lnTo>
                      <a:pt x="17" y="266"/>
                    </a:lnTo>
                    <a:lnTo>
                      <a:pt x="17" y="271"/>
                    </a:lnTo>
                    <a:lnTo>
                      <a:pt x="17" y="271"/>
                    </a:lnTo>
                    <a:lnTo>
                      <a:pt x="17" y="276"/>
                    </a:lnTo>
                    <a:lnTo>
                      <a:pt x="11" y="287"/>
                    </a:lnTo>
                    <a:lnTo>
                      <a:pt x="11" y="292"/>
                    </a:lnTo>
                    <a:lnTo>
                      <a:pt x="6" y="297"/>
                    </a:lnTo>
                    <a:lnTo>
                      <a:pt x="6" y="297"/>
                    </a:lnTo>
                    <a:lnTo>
                      <a:pt x="6" y="308"/>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0" name="Freeform 3082"/>
              <p:cNvSpPr>
                <a:spLocks noChangeAspect="1"/>
              </p:cNvSpPr>
              <p:nvPr/>
            </p:nvSpPr>
            <p:spPr bwMode="auto">
              <a:xfrm>
                <a:off x="3385" y="1705"/>
                <a:ext cx="154" cy="202"/>
              </a:xfrm>
              <a:custGeom>
                <a:avLst/>
                <a:gdLst>
                  <a:gd name="T0" fmla="*/ 154 w 154"/>
                  <a:gd name="T1" fmla="*/ 0 h 202"/>
                  <a:gd name="T2" fmla="*/ 154 w 154"/>
                  <a:gd name="T3" fmla="*/ 5 h 202"/>
                  <a:gd name="T4" fmla="*/ 148 w 154"/>
                  <a:gd name="T5" fmla="*/ 11 h 202"/>
                  <a:gd name="T6" fmla="*/ 148 w 154"/>
                  <a:gd name="T7" fmla="*/ 11 h 202"/>
                  <a:gd name="T8" fmla="*/ 148 w 154"/>
                  <a:gd name="T9" fmla="*/ 21 h 202"/>
                  <a:gd name="T10" fmla="*/ 142 w 154"/>
                  <a:gd name="T11" fmla="*/ 27 h 202"/>
                  <a:gd name="T12" fmla="*/ 142 w 154"/>
                  <a:gd name="T13" fmla="*/ 32 h 202"/>
                  <a:gd name="T14" fmla="*/ 142 w 154"/>
                  <a:gd name="T15" fmla="*/ 37 h 202"/>
                  <a:gd name="T16" fmla="*/ 137 w 154"/>
                  <a:gd name="T17" fmla="*/ 43 h 202"/>
                  <a:gd name="T18" fmla="*/ 137 w 154"/>
                  <a:gd name="T19" fmla="*/ 48 h 202"/>
                  <a:gd name="T20" fmla="*/ 131 w 154"/>
                  <a:gd name="T21" fmla="*/ 48 h 202"/>
                  <a:gd name="T22" fmla="*/ 131 w 154"/>
                  <a:gd name="T23" fmla="*/ 59 h 202"/>
                  <a:gd name="T24" fmla="*/ 125 w 154"/>
                  <a:gd name="T25" fmla="*/ 59 h 202"/>
                  <a:gd name="T26" fmla="*/ 125 w 154"/>
                  <a:gd name="T27" fmla="*/ 64 h 202"/>
                  <a:gd name="T28" fmla="*/ 120 w 154"/>
                  <a:gd name="T29" fmla="*/ 69 h 202"/>
                  <a:gd name="T30" fmla="*/ 120 w 154"/>
                  <a:gd name="T31" fmla="*/ 74 h 202"/>
                  <a:gd name="T32" fmla="*/ 120 w 154"/>
                  <a:gd name="T33" fmla="*/ 80 h 202"/>
                  <a:gd name="T34" fmla="*/ 114 w 154"/>
                  <a:gd name="T35" fmla="*/ 85 h 202"/>
                  <a:gd name="T36" fmla="*/ 114 w 154"/>
                  <a:gd name="T37" fmla="*/ 85 h 202"/>
                  <a:gd name="T38" fmla="*/ 108 w 154"/>
                  <a:gd name="T39" fmla="*/ 90 h 202"/>
                  <a:gd name="T40" fmla="*/ 108 w 154"/>
                  <a:gd name="T41" fmla="*/ 96 h 202"/>
                  <a:gd name="T42" fmla="*/ 103 w 154"/>
                  <a:gd name="T43" fmla="*/ 101 h 202"/>
                  <a:gd name="T44" fmla="*/ 97 w 154"/>
                  <a:gd name="T45" fmla="*/ 106 h 202"/>
                  <a:gd name="T46" fmla="*/ 97 w 154"/>
                  <a:gd name="T47" fmla="*/ 106 h 202"/>
                  <a:gd name="T48" fmla="*/ 97 w 154"/>
                  <a:gd name="T49" fmla="*/ 112 h 202"/>
                  <a:gd name="T50" fmla="*/ 91 w 154"/>
                  <a:gd name="T51" fmla="*/ 117 h 202"/>
                  <a:gd name="T52" fmla="*/ 91 w 154"/>
                  <a:gd name="T53" fmla="*/ 122 h 202"/>
                  <a:gd name="T54" fmla="*/ 86 w 154"/>
                  <a:gd name="T55" fmla="*/ 128 h 202"/>
                  <a:gd name="T56" fmla="*/ 86 w 154"/>
                  <a:gd name="T57" fmla="*/ 128 h 202"/>
                  <a:gd name="T58" fmla="*/ 80 w 154"/>
                  <a:gd name="T59" fmla="*/ 133 h 202"/>
                  <a:gd name="T60" fmla="*/ 74 w 154"/>
                  <a:gd name="T61" fmla="*/ 133 h 202"/>
                  <a:gd name="T62" fmla="*/ 68 w 154"/>
                  <a:gd name="T63" fmla="*/ 144 h 202"/>
                  <a:gd name="T64" fmla="*/ 68 w 154"/>
                  <a:gd name="T65" fmla="*/ 144 h 202"/>
                  <a:gd name="T66" fmla="*/ 63 w 154"/>
                  <a:gd name="T67" fmla="*/ 149 h 202"/>
                  <a:gd name="T68" fmla="*/ 63 w 154"/>
                  <a:gd name="T69" fmla="*/ 149 h 202"/>
                  <a:gd name="T70" fmla="*/ 57 w 154"/>
                  <a:gd name="T71" fmla="*/ 160 h 202"/>
                  <a:gd name="T72" fmla="*/ 57 w 154"/>
                  <a:gd name="T73" fmla="*/ 160 h 202"/>
                  <a:gd name="T74" fmla="*/ 51 w 154"/>
                  <a:gd name="T75" fmla="*/ 165 h 202"/>
                  <a:gd name="T76" fmla="*/ 51 w 154"/>
                  <a:gd name="T77" fmla="*/ 165 h 202"/>
                  <a:gd name="T78" fmla="*/ 40 w 154"/>
                  <a:gd name="T79" fmla="*/ 170 h 202"/>
                  <a:gd name="T80" fmla="*/ 40 w 154"/>
                  <a:gd name="T81" fmla="*/ 170 h 202"/>
                  <a:gd name="T82" fmla="*/ 34 w 154"/>
                  <a:gd name="T83" fmla="*/ 175 h 202"/>
                  <a:gd name="T84" fmla="*/ 34 w 154"/>
                  <a:gd name="T85" fmla="*/ 181 h 202"/>
                  <a:gd name="T86" fmla="*/ 29 w 154"/>
                  <a:gd name="T87" fmla="*/ 181 h 202"/>
                  <a:gd name="T88" fmla="*/ 23 w 154"/>
                  <a:gd name="T89" fmla="*/ 186 h 202"/>
                  <a:gd name="T90" fmla="*/ 23 w 154"/>
                  <a:gd name="T91" fmla="*/ 186 h 202"/>
                  <a:gd name="T92" fmla="*/ 12 w 154"/>
                  <a:gd name="T93" fmla="*/ 191 h 202"/>
                  <a:gd name="T94" fmla="*/ 12 w 154"/>
                  <a:gd name="T95" fmla="*/ 191 h 202"/>
                  <a:gd name="T96" fmla="*/ 6 w 154"/>
                  <a:gd name="T97" fmla="*/ 197 h 202"/>
                  <a:gd name="T98" fmla="*/ 0 w 154"/>
                  <a:gd name="T99" fmla="*/ 202 h 202"/>
                  <a:gd name="T100" fmla="*/ 0 w 154"/>
                  <a:gd name="T101"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4" h="202">
                    <a:moveTo>
                      <a:pt x="154" y="0"/>
                    </a:moveTo>
                    <a:lnTo>
                      <a:pt x="154" y="5"/>
                    </a:lnTo>
                    <a:lnTo>
                      <a:pt x="148" y="11"/>
                    </a:lnTo>
                    <a:lnTo>
                      <a:pt x="148" y="11"/>
                    </a:lnTo>
                    <a:lnTo>
                      <a:pt x="148" y="21"/>
                    </a:lnTo>
                    <a:lnTo>
                      <a:pt x="142" y="27"/>
                    </a:lnTo>
                    <a:lnTo>
                      <a:pt x="142" y="32"/>
                    </a:lnTo>
                    <a:lnTo>
                      <a:pt x="142" y="37"/>
                    </a:lnTo>
                    <a:lnTo>
                      <a:pt x="137" y="43"/>
                    </a:lnTo>
                    <a:lnTo>
                      <a:pt x="137" y="48"/>
                    </a:lnTo>
                    <a:lnTo>
                      <a:pt x="131" y="48"/>
                    </a:lnTo>
                    <a:lnTo>
                      <a:pt x="131" y="59"/>
                    </a:lnTo>
                    <a:lnTo>
                      <a:pt x="125" y="59"/>
                    </a:lnTo>
                    <a:lnTo>
                      <a:pt x="125" y="64"/>
                    </a:lnTo>
                    <a:lnTo>
                      <a:pt x="120" y="69"/>
                    </a:lnTo>
                    <a:lnTo>
                      <a:pt x="120" y="74"/>
                    </a:lnTo>
                    <a:lnTo>
                      <a:pt x="120" y="80"/>
                    </a:lnTo>
                    <a:lnTo>
                      <a:pt x="114" y="85"/>
                    </a:lnTo>
                    <a:lnTo>
                      <a:pt x="114" y="85"/>
                    </a:lnTo>
                    <a:lnTo>
                      <a:pt x="108" y="90"/>
                    </a:lnTo>
                    <a:lnTo>
                      <a:pt x="108" y="96"/>
                    </a:lnTo>
                    <a:lnTo>
                      <a:pt x="103" y="101"/>
                    </a:lnTo>
                    <a:lnTo>
                      <a:pt x="97" y="106"/>
                    </a:lnTo>
                    <a:lnTo>
                      <a:pt x="97" y="106"/>
                    </a:lnTo>
                    <a:lnTo>
                      <a:pt x="97" y="112"/>
                    </a:lnTo>
                    <a:lnTo>
                      <a:pt x="91" y="117"/>
                    </a:lnTo>
                    <a:lnTo>
                      <a:pt x="91" y="122"/>
                    </a:lnTo>
                    <a:lnTo>
                      <a:pt x="86" y="128"/>
                    </a:lnTo>
                    <a:lnTo>
                      <a:pt x="86" y="128"/>
                    </a:lnTo>
                    <a:lnTo>
                      <a:pt x="80" y="133"/>
                    </a:lnTo>
                    <a:lnTo>
                      <a:pt x="74" y="133"/>
                    </a:lnTo>
                    <a:lnTo>
                      <a:pt x="68" y="144"/>
                    </a:lnTo>
                    <a:lnTo>
                      <a:pt x="68" y="144"/>
                    </a:lnTo>
                    <a:lnTo>
                      <a:pt x="63" y="149"/>
                    </a:lnTo>
                    <a:lnTo>
                      <a:pt x="63" y="149"/>
                    </a:lnTo>
                    <a:lnTo>
                      <a:pt x="57" y="160"/>
                    </a:lnTo>
                    <a:lnTo>
                      <a:pt x="57" y="160"/>
                    </a:lnTo>
                    <a:lnTo>
                      <a:pt x="51" y="165"/>
                    </a:lnTo>
                    <a:lnTo>
                      <a:pt x="51" y="165"/>
                    </a:lnTo>
                    <a:lnTo>
                      <a:pt x="40" y="170"/>
                    </a:lnTo>
                    <a:lnTo>
                      <a:pt x="40" y="170"/>
                    </a:lnTo>
                    <a:lnTo>
                      <a:pt x="34" y="175"/>
                    </a:lnTo>
                    <a:lnTo>
                      <a:pt x="34" y="181"/>
                    </a:lnTo>
                    <a:lnTo>
                      <a:pt x="29" y="181"/>
                    </a:lnTo>
                    <a:lnTo>
                      <a:pt x="23" y="186"/>
                    </a:lnTo>
                    <a:lnTo>
                      <a:pt x="23" y="186"/>
                    </a:lnTo>
                    <a:lnTo>
                      <a:pt x="12" y="191"/>
                    </a:lnTo>
                    <a:lnTo>
                      <a:pt x="12" y="191"/>
                    </a:lnTo>
                    <a:lnTo>
                      <a:pt x="6" y="197"/>
                    </a:lnTo>
                    <a:lnTo>
                      <a:pt x="0" y="202"/>
                    </a:lnTo>
                    <a:lnTo>
                      <a:pt x="0" y="202"/>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1" name="Freeform 3083"/>
              <p:cNvSpPr>
                <a:spLocks noChangeAspect="1"/>
              </p:cNvSpPr>
              <p:nvPr/>
            </p:nvSpPr>
            <p:spPr bwMode="auto">
              <a:xfrm>
                <a:off x="3374" y="1907"/>
                <a:ext cx="11" cy="5"/>
              </a:xfrm>
              <a:custGeom>
                <a:avLst/>
                <a:gdLst>
                  <a:gd name="T0" fmla="*/ 11 w 11"/>
                  <a:gd name="T1" fmla="*/ 0 h 5"/>
                  <a:gd name="T2" fmla="*/ 6 w 11"/>
                  <a:gd name="T3" fmla="*/ 5 h 5"/>
                  <a:gd name="T4" fmla="*/ 0 w 11"/>
                  <a:gd name="T5" fmla="*/ 5 h 5"/>
                </a:gdLst>
                <a:ahLst/>
                <a:cxnLst>
                  <a:cxn ang="0">
                    <a:pos x="T0" y="T1"/>
                  </a:cxn>
                  <a:cxn ang="0">
                    <a:pos x="T2" y="T3"/>
                  </a:cxn>
                  <a:cxn ang="0">
                    <a:pos x="T4" y="T5"/>
                  </a:cxn>
                </a:cxnLst>
                <a:rect l="0" t="0" r="r" b="b"/>
                <a:pathLst>
                  <a:path w="11" h="5">
                    <a:moveTo>
                      <a:pt x="11" y="0"/>
                    </a:moveTo>
                    <a:lnTo>
                      <a:pt x="6" y="5"/>
                    </a:lnTo>
                    <a:lnTo>
                      <a:pt x="0" y="5"/>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2" name="Freeform 3084"/>
              <p:cNvSpPr>
                <a:spLocks noChangeAspect="1"/>
              </p:cNvSpPr>
              <p:nvPr/>
            </p:nvSpPr>
            <p:spPr bwMode="auto">
              <a:xfrm>
                <a:off x="3397" y="1200"/>
                <a:ext cx="159" cy="186"/>
              </a:xfrm>
              <a:custGeom>
                <a:avLst/>
                <a:gdLst>
                  <a:gd name="T0" fmla="*/ 0 w 159"/>
                  <a:gd name="T1" fmla="*/ 0 h 186"/>
                  <a:gd name="T2" fmla="*/ 0 w 159"/>
                  <a:gd name="T3" fmla="*/ 0 h 186"/>
                  <a:gd name="T4" fmla="*/ 11 w 159"/>
                  <a:gd name="T5" fmla="*/ 5 h 186"/>
                  <a:gd name="T6" fmla="*/ 11 w 159"/>
                  <a:gd name="T7" fmla="*/ 5 h 186"/>
                  <a:gd name="T8" fmla="*/ 17 w 159"/>
                  <a:gd name="T9" fmla="*/ 11 h 186"/>
                  <a:gd name="T10" fmla="*/ 22 w 159"/>
                  <a:gd name="T11" fmla="*/ 16 h 186"/>
                  <a:gd name="T12" fmla="*/ 22 w 159"/>
                  <a:gd name="T13" fmla="*/ 16 h 186"/>
                  <a:gd name="T14" fmla="*/ 28 w 159"/>
                  <a:gd name="T15" fmla="*/ 21 h 186"/>
                  <a:gd name="T16" fmla="*/ 34 w 159"/>
                  <a:gd name="T17" fmla="*/ 21 h 186"/>
                  <a:gd name="T18" fmla="*/ 39 w 159"/>
                  <a:gd name="T19" fmla="*/ 27 h 186"/>
                  <a:gd name="T20" fmla="*/ 45 w 159"/>
                  <a:gd name="T21" fmla="*/ 27 h 186"/>
                  <a:gd name="T22" fmla="*/ 45 w 159"/>
                  <a:gd name="T23" fmla="*/ 32 h 186"/>
                  <a:gd name="T24" fmla="*/ 51 w 159"/>
                  <a:gd name="T25" fmla="*/ 37 h 186"/>
                  <a:gd name="T26" fmla="*/ 51 w 159"/>
                  <a:gd name="T27" fmla="*/ 37 h 186"/>
                  <a:gd name="T28" fmla="*/ 56 w 159"/>
                  <a:gd name="T29" fmla="*/ 43 h 186"/>
                  <a:gd name="T30" fmla="*/ 62 w 159"/>
                  <a:gd name="T31" fmla="*/ 43 h 186"/>
                  <a:gd name="T32" fmla="*/ 68 w 159"/>
                  <a:gd name="T33" fmla="*/ 48 h 186"/>
                  <a:gd name="T34" fmla="*/ 68 w 159"/>
                  <a:gd name="T35" fmla="*/ 48 h 186"/>
                  <a:gd name="T36" fmla="*/ 74 w 159"/>
                  <a:gd name="T37" fmla="*/ 53 h 186"/>
                  <a:gd name="T38" fmla="*/ 74 w 159"/>
                  <a:gd name="T39" fmla="*/ 58 h 186"/>
                  <a:gd name="T40" fmla="*/ 79 w 159"/>
                  <a:gd name="T41" fmla="*/ 64 h 186"/>
                  <a:gd name="T42" fmla="*/ 85 w 159"/>
                  <a:gd name="T43" fmla="*/ 64 h 186"/>
                  <a:gd name="T44" fmla="*/ 85 w 159"/>
                  <a:gd name="T45" fmla="*/ 69 h 186"/>
                  <a:gd name="T46" fmla="*/ 91 w 159"/>
                  <a:gd name="T47" fmla="*/ 74 h 186"/>
                  <a:gd name="T48" fmla="*/ 96 w 159"/>
                  <a:gd name="T49" fmla="*/ 80 h 186"/>
                  <a:gd name="T50" fmla="*/ 96 w 159"/>
                  <a:gd name="T51" fmla="*/ 80 h 186"/>
                  <a:gd name="T52" fmla="*/ 102 w 159"/>
                  <a:gd name="T53" fmla="*/ 85 h 186"/>
                  <a:gd name="T54" fmla="*/ 102 w 159"/>
                  <a:gd name="T55" fmla="*/ 85 h 186"/>
                  <a:gd name="T56" fmla="*/ 108 w 159"/>
                  <a:gd name="T57" fmla="*/ 96 h 186"/>
                  <a:gd name="T58" fmla="*/ 108 w 159"/>
                  <a:gd name="T59" fmla="*/ 96 h 186"/>
                  <a:gd name="T60" fmla="*/ 113 w 159"/>
                  <a:gd name="T61" fmla="*/ 101 h 186"/>
                  <a:gd name="T62" fmla="*/ 113 w 159"/>
                  <a:gd name="T63" fmla="*/ 106 h 186"/>
                  <a:gd name="T64" fmla="*/ 119 w 159"/>
                  <a:gd name="T65" fmla="*/ 106 h 186"/>
                  <a:gd name="T66" fmla="*/ 125 w 159"/>
                  <a:gd name="T67" fmla="*/ 117 h 186"/>
                  <a:gd name="T68" fmla="*/ 125 w 159"/>
                  <a:gd name="T69" fmla="*/ 117 h 186"/>
                  <a:gd name="T70" fmla="*/ 130 w 159"/>
                  <a:gd name="T71" fmla="*/ 122 h 186"/>
                  <a:gd name="T72" fmla="*/ 130 w 159"/>
                  <a:gd name="T73" fmla="*/ 128 h 186"/>
                  <a:gd name="T74" fmla="*/ 130 w 159"/>
                  <a:gd name="T75" fmla="*/ 128 h 186"/>
                  <a:gd name="T76" fmla="*/ 136 w 159"/>
                  <a:gd name="T77" fmla="*/ 138 h 186"/>
                  <a:gd name="T78" fmla="*/ 136 w 159"/>
                  <a:gd name="T79" fmla="*/ 138 h 186"/>
                  <a:gd name="T80" fmla="*/ 142 w 159"/>
                  <a:gd name="T81" fmla="*/ 144 h 186"/>
                  <a:gd name="T82" fmla="*/ 142 w 159"/>
                  <a:gd name="T83" fmla="*/ 149 h 186"/>
                  <a:gd name="T84" fmla="*/ 142 w 159"/>
                  <a:gd name="T85" fmla="*/ 154 h 186"/>
                  <a:gd name="T86" fmla="*/ 147 w 159"/>
                  <a:gd name="T87" fmla="*/ 159 h 186"/>
                  <a:gd name="T88" fmla="*/ 153 w 159"/>
                  <a:gd name="T89" fmla="*/ 165 h 186"/>
                  <a:gd name="T90" fmla="*/ 153 w 159"/>
                  <a:gd name="T91" fmla="*/ 165 h 186"/>
                  <a:gd name="T92" fmla="*/ 153 w 159"/>
                  <a:gd name="T93" fmla="*/ 170 h 186"/>
                  <a:gd name="T94" fmla="*/ 159 w 159"/>
                  <a:gd name="T95" fmla="*/ 181 h 186"/>
                  <a:gd name="T96" fmla="*/ 159 w 159"/>
                  <a:gd name="T97" fmla="*/ 181 h 186"/>
                  <a:gd name="T98" fmla="*/ 159 w 159"/>
                  <a:gd name="T9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186">
                    <a:moveTo>
                      <a:pt x="0" y="0"/>
                    </a:moveTo>
                    <a:lnTo>
                      <a:pt x="0" y="0"/>
                    </a:lnTo>
                    <a:lnTo>
                      <a:pt x="11" y="5"/>
                    </a:lnTo>
                    <a:lnTo>
                      <a:pt x="11" y="5"/>
                    </a:lnTo>
                    <a:lnTo>
                      <a:pt x="17" y="11"/>
                    </a:lnTo>
                    <a:lnTo>
                      <a:pt x="22" y="16"/>
                    </a:lnTo>
                    <a:lnTo>
                      <a:pt x="22" y="16"/>
                    </a:lnTo>
                    <a:lnTo>
                      <a:pt x="28" y="21"/>
                    </a:lnTo>
                    <a:lnTo>
                      <a:pt x="34" y="21"/>
                    </a:lnTo>
                    <a:lnTo>
                      <a:pt x="39" y="27"/>
                    </a:lnTo>
                    <a:lnTo>
                      <a:pt x="45" y="27"/>
                    </a:lnTo>
                    <a:lnTo>
                      <a:pt x="45" y="32"/>
                    </a:lnTo>
                    <a:lnTo>
                      <a:pt x="51" y="37"/>
                    </a:lnTo>
                    <a:lnTo>
                      <a:pt x="51" y="37"/>
                    </a:lnTo>
                    <a:lnTo>
                      <a:pt x="56" y="43"/>
                    </a:lnTo>
                    <a:lnTo>
                      <a:pt x="62" y="43"/>
                    </a:lnTo>
                    <a:lnTo>
                      <a:pt x="68" y="48"/>
                    </a:lnTo>
                    <a:lnTo>
                      <a:pt x="68" y="48"/>
                    </a:lnTo>
                    <a:lnTo>
                      <a:pt x="74" y="53"/>
                    </a:lnTo>
                    <a:lnTo>
                      <a:pt x="74" y="58"/>
                    </a:lnTo>
                    <a:lnTo>
                      <a:pt x="79" y="64"/>
                    </a:lnTo>
                    <a:lnTo>
                      <a:pt x="85" y="64"/>
                    </a:lnTo>
                    <a:lnTo>
                      <a:pt x="85" y="69"/>
                    </a:lnTo>
                    <a:lnTo>
                      <a:pt x="91" y="74"/>
                    </a:lnTo>
                    <a:lnTo>
                      <a:pt x="96" y="80"/>
                    </a:lnTo>
                    <a:lnTo>
                      <a:pt x="96" y="80"/>
                    </a:lnTo>
                    <a:lnTo>
                      <a:pt x="102" y="85"/>
                    </a:lnTo>
                    <a:lnTo>
                      <a:pt x="102" y="85"/>
                    </a:lnTo>
                    <a:lnTo>
                      <a:pt x="108" y="96"/>
                    </a:lnTo>
                    <a:lnTo>
                      <a:pt x="108" y="96"/>
                    </a:lnTo>
                    <a:lnTo>
                      <a:pt x="113" y="101"/>
                    </a:lnTo>
                    <a:lnTo>
                      <a:pt x="113" y="106"/>
                    </a:lnTo>
                    <a:lnTo>
                      <a:pt x="119" y="106"/>
                    </a:lnTo>
                    <a:lnTo>
                      <a:pt x="125" y="117"/>
                    </a:lnTo>
                    <a:lnTo>
                      <a:pt x="125" y="117"/>
                    </a:lnTo>
                    <a:lnTo>
                      <a:pt x="130" y="122"/>
                    </a:lnTo>
                    <a:lnTo>
                      <a:pt x="130" y="128"/>
                    </a:lnTo>
                    <a:lnTo>
                      <a:pt x="130" y="128"/>
                    </a:lnTo>
                    <a:lnTo>
                      <a:pt x="136" y="138"/>
                    </a:lnTo>
                    <a:lnTo>
                      <a:pt x="136" y="138"/>
                    </a:lnTo>
                    <a:lnTo>
                      <a:pt x="142" y="144"/>
                    </a:lnTo>
                    <a:lnTo>
                      <a:pt x="142" y="149"/>
                    </a:lnTo>
                    <a:lnTo>
                      <a:pt x="142" y="154"/>
                    </a:lnTo>
                    <a:lnTo>
                      <a:pt x="147" y="159"/>
                    </a:lnTo>
                    <a:lnTo>
                      <a:pt x="153" y="165"/>
                    </a:lnTo>
                    <a:lnTo>
                      <a:pt x="153" y="165"/>
                    </a:lnTo>
                    <a:lnTo>
                      <a:pt x="153" y="170"/>
                    </a:lnTo>
                    <a:lnTo>
                      <a:pt x="159" y="181"/>
                    </a:lnTo>
                    <a:lnTo>
                      <a:pt x="159" y="181"/>
                    </a:lnTo>
                    <a:lnTo>
                      <a:pt x="159" y="18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3" name="Freeform 3085"/>
              <p:cNvSpPr>
                <a:spLocks noChangeAspect="1"/>
              </p:cNvSpPr>
              <p:nvPr/>
            </p:nvSpPr>
            <p:spPr bwMode="auto">
              <a:xfrm>
                <a:off x="3556" y="1386"/>
                <a:ext cx="34" cy="308"/>
              </a:xfrm>
              <a:custGeom>
                <a:avLst/>
                <a:gdLst>
                  <a:gd name="T0" fmla="*/ 0 w 34"/>
                  <a:gd name="T1" fmla="*/ 0 h 308"/>
                  <a:gd name="T2" fmla="*/ 5 w 34"/>
                  <a:gd name="T3" fmla="*/ 11 h 308"/>
                  <a:gd name="T4" fmla="*/ 5 w 34"/>
                  <a:gd name="T5" fmla="*/ 16 h 308"/>
                  <a:gd name="T6" fmla="*/ 5 w 34"/>
                  <a:gd name="T7" fmla="*/ 16 h 308"/>
                  <a:gd name="T8" fmla="*/ 11 w 34"/>
                  <a:gd name="T9" fmla="*/ 21 h 308"/>
                  <a:gd name="T10" fmla="*/ 11 w 34"/>
                  <a:gd name="T11" fmla="*/ 32 h 308"/>
                  <a:gd name="T12" fmla="*/ 17 w 34"/>
                  <a:gd name="T13" fmla="*/ 37 h 308"/>
                  <a:gd name="T14" fmla="*/ 17 w 34"/>
                  <a:gd name="T15" fmla="*/ 37 h 308"/>
                  <a:gd name="T16" fmla="*/ 17 w 34"/>
                  <a:gd name="T17" fmla="*/ 43 h 308"/>
                  <a:gd name="T18" fmla="*/ 17 w 34"/>
                  <a:gd name="T19" fmla="*/ 53 h 308"/>
                  <a:gd name="T20" fmla="*/ 22 w 34"/>
                  <a:gd name="T21" fmla="*/ 59 h 308"/>
                  <a:gd name="T22" fmla="*/ 22 w 34"/>
                  <a:gd name="T23" fmla="*/ 64 h 308"/>
                  <a:gd name="T24" fmla="*/ 22 w 34"/>
                  <a:gd name="T25" fmla="*/ 64 h 308"/>
                  <a:gd name="T26" fmla="*/ 22 w 34"/>
                  <a:gd name="T27" fmla="*/ 74 h 308"/>
                  <a:gd name="T28" fmla="*/ 22 w 34"/>
                  <a:gd name="T29" fmla="*/ 80 h 308"/>
                  <a:gd name="T30" fmla="*/ 28 w 34"/>
                  <a:gd name="T31" fmla="*/ 85 h 308"/>
                  <a:gd name="T32" fmla="*/ 28 w 34"/>
                  <a:gd name="T33" fmla="*/ 96 h 308"/>
                  <a:gd name="T34" fmla="*/ 28 w 34"/>
                  <a:gd name="T35" fmla="*/ 101 h 308"/>
                  <a:gd name="T36" fmla="*/ 28 w 34"/>
                  <a:gd name="T37" fmla="*/ 101 h 308"/>
                  <a:gd name="T38" fmla="*/ 28 w 34"/>
                  <a:gd name="T39" fmla="*/ 112 h 308"/>
                  <a:gd name="T40" fmla="*/ 28 w 34"/>
                  <a:gd name="T41" fmla="*/ 117 h 308"/>
                  <a:gd name="T42" fmla="*/ 34 w 34"/>
                  <a:gd name="T43" fmla="*/ 122 h 308"/>
                  <a:gd name="T44" fmla="*/ 34 w 34"/>
                  <a:gd name="T45" fmla="*/ 133 h 308"/>
                  <a:gd name="T46" fmla="*/ 34 w 34"/>
                  <a:gd name="T47" fmla="*/ 138 h 308"/>
                  <a:gd name="T48" fmla="*/ 34 w 34"/>
                  <a:gd name="T49" fmla="*/ 144 h 308"/>
                  <a:gd name="T50" fmla="*/ 34 w 34"/>
                  <a:gd name="T51" fmla="*/ 154 h 308"/>
                  <a:gd name="T52" fmla="*/ 34 w 34"/>
                  <a:gd name="T53" fmla="*/ 160 h 308"/>
                  <a:gd name="T54" fmla="*/ 34 w 34"/>
                  <a:gd name="T55" fmla="*/ 165 h 308"/>
                  <a:gd name="T56" fmla="*/ 34 w 34"/>
                  <a:gd name="T57" fmla="*/ 176 h 308"/>
                  <a:gd name="T58" fmla="*/ 34 w 34"/>
                  <a:gd name="T59" fmla="*/ 181 h 308"/>
                  <a:gd name="T60" fmla="*/ 34 w 34"/>
                  <a:gd name="T61" fmla="*/ 186 h 308"/>
                  <a:gd name="T62" fmla="*/ 34 w 34"/>
                  <a:gd name="T63" fmla="*/ 197 h 308"/>
                  <a:gd name="T64" fmla="*/ 34 w 34"/>
                  <a:gd name="T65" fmla="*/ 202 h 308"/>
                  <a:gd name="T66" fmla="*/ 34 w 34"/>
                  <a:gd name="T67" fmla="*/ 207 h 308"/>
                  <a:gd name="T68" fmla="*/ 34 w 34"/>
                  <a:gd name="T69" fmla="*/ 218 h 308"/>
                  <a:gd name="T70" fmla="*/ 28 w 34"/>
                  <a:gd name="T71" fmla="*/ 223 h 308"/>
                  <a:gd name="T72" fmla="*/ 28 w 34"/>
                  <a:gd name="T73" fmla="*/ 234 h 308"/>
                  <a:gd name="T74" fmla="*/ 28 w 34"/>
                  <a:gd name="T75" fmla="*/ 239 h 308"/>
                  <a:gd name="T76" fmla="*/ 28 w 34"/>
                  <a:gd name="T77" fmla="*/ 239 h 308"/>
                  <a:gd name="T78" fmla="*/ 28 w 34"/>
                  <a:gd name="T79" fmla="*/ 245 h 308"/>
                  <a:gd name="T80" fmla="*/ 28 w 34"/>
                  <a:gd name="T81" fmla="*/ 255 h 308"/>
                  <a:gd name="T82" fmla="*/ 22 w 34"/>
                  <a:gd name="T83" fmla="*/ 261 h 308"/>
                  <a:gd name="T84" fmla="*/ 22 w 34"/>
                  <a:gd name="T85" fmla="*/ 266 h 308"/>
                  <a:gd name="T86" fmla="*/ 22 w 34"/>
                  <a:gd name="T87" fmla="*/ 277 h 308"/>
                  <a:gd name="T88" fmla="*/ 22 w 34"/>
                  <a:gd name="T89" fmla="*/ 277 h 308"/>
                  <a:gd name="T90" fmla="*/ 22 w 34"/>
                  <a:gd name="T91" fmla="*/ 282 h 308"/>
                  <a:gd name="T92" fmla="*/ 17 w 34"/>
                  <a:gd name="T93" fmla="*/ 287 h 308"/>
                  <a:gd name="T94" fmla="*/ 17 w 34"/>
                  <a:gd name="T95" fmla="*/ 298 h 308"/>
                  <a:gd name="T96" fmla="*/ 17 w 34"/>
                  <a:gd name="T97" fmla="*/ 303 h 308"/>
                  <a:gd name="T98" fmla="*/ 17 w 34"/>
                  <a:gd name="T99" fmla="*/ 303 h 308"/>
                  <a:gd name="T100" fmla="*/ 11 w 34"/>
                  <a:gd name="T10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 h="308">
                    <a:moveTo>
                      <a:pt x="0" y="0"/>
                    </a:moveTo>
                    <a:lnTo>
                      <a:pt x="5" y="11"/>
                    </a:lnTo>
                    <a:lnTo>
                      <a:pt x="5" y="16"/>
                    </a:lnTo>
                    <a:lnTo>
                      <a:pt x="5" y="16"/>
                    </a:lnTo>
                    <a:lnTo>
                      <a:pt x="11" y="21"/>
                    </a:lnTo>
                    <a:lnTo>
                      <a:pt x="11" y="32"/>
                    </a:lnTo>
                    <a:lnTo>
                      <a:pt x="17" y="37"/>
                    </a:lnTo>
                    <a:lnTo>
                      <a:pt x="17" y="37"/>
                    </a:lnTo>
                    <a:lnTo>
                      <a:pt x="17" y="43"/>
                    </a:lnTo>
                    <a:lnTo>
                      <a:pt x="17" y="53"/>
                    </a:lnTo>
                    <a:lnTo>
                      <a:pt x="22" y="59"/>
                    </a:lnTo>
                    <a:lnTo>
                      <a:pt x="22" y="64"/>
                    </a:lnTo>
                    <a:lnTo>
                      <a:pt x="22" y="64"/>
                    </a:lnTo>
                    <a:lnTo>
                      <a:pt x="22" y="74"/>
                    </a:lnTo>
                    <a:lnTo>
                      <a:pt x="22" y="80"/>
                    </a:lnTo>
                    <a:lnTo>
                      <a:pt x="28" y="85"/>
                    </a:lnTo>
                    <a:lnTo>
                      <a:pt x="28" y="96"/>
                    </a:lnTo>
                    <a:lnTo>
                      <a:pt x="28" y="101"/>
                    </a:lnTo>
                    <a:lnTo>
                      <a:pt x="28" y="101"/>
                    </a:lnTo>
                    <a:lnTo>
                      <a:pt x="28" y="112"/>
                    </a:lnTo>
                    <a:lnTo>
                      <a:pt x="28" y="117"/>
                    </a:lnTo>
                    <a:lnTo>
                      <a:pt x="34" y="122"/>
                    </a:lnTo>
                    <a:lnTo>
                      <a:pt x="34" y="133"/>
                    </a:lnTo>
                    <a:lnTo>
                      <a:pt x="34" y="138"/>
                    </a:lnTo>
                    <a:lnTo>
                      <a:pt x="34" y="144"/>
                    </a:lnTo>
                    <a:lnTo>
                      <a:pt x="34" y="154"/>
                    </a:lnTo>
                    <a:lnTo>
                      <a:pt x="34" y="160"/>
                    </a:lnTo>
                    <a:lnTo>
                      <a:pt x="34" y="165"/>
                    </a:lnTo>
                    <a:lnTo>
                      <a:pt x="34" y="176"/>
                    </a:lnTo>
                    <a:lnTo>
                      <a:pt x="34" y="181"/>
                    </a:lnTo>
                    <a:lnTo>
                      <a:pt x="34" y="186"/>
                    </a:lnTo>
                    <a:lnTo>
                      <a:pt x="34" y="197"/>
                    </a:lnTo>
                    <a:lnTo>
                      <a:pt x="34" y="202"/>
                    </a:lnTo>
                    <a:lnTo>
                      <a:pt x="34" y="207"/>
                    </a:lnTo>
                    <a:lnTo>
                      <a:pt x="34" y="218"/>
                    </a:lnTo>
                    <a:lnTo>
                      <a:pt x="28" y="223"/>
                    </a:lnTo>
                    <a:lnTo>
                      <a:pt x="28" y="234"/>
                    </a:lnTo>
                    <a:lnTo>
                      <a:pt x="28" y="239"/>
                    </a:lnTo>
                    <a:lnTo>
                      <a:pt x="28" y="239"/>
                    </a:lnTo>
                    <a:lnTo>
                      <a:pt x="28" y="245"/>
                    </a:lnTo>
                    <a:lnTo>
                      <a:pt x="28" y="255"/>
                    </a:lnTo>
                    <a:lnTo>
                      <a:pt x="22" y="261"/>
                    </a:lnTo>
                    <a:lnTo>
                      <a:pt x="22" y="266"/>
                    </a:lnTo>
                    <a:lnTo>
                      <a:pt x="22" y="277"/>
                    </a:lnTo>
                    <a:lnTo>
                      <a:pt x="22" y="277"/>
                    </a:lnTo>
                    <a:lnTo>
                      <a:pt x="22" y="282"/>
                    </a:lnTo>
                    <a:lnTo>
                      <a:pt x="17" y="287"/>
                    </a:lnTo>
                    <a:lnTo>
                      <a:pt x="17" y="298"/>
                    </a:lnTo>
                    <a:lnTo>
                      <a:pt x="17" y="303"/>
                    </a:lnTo>
                    <a:lnTo>
                      <a:pt x="17" y="303"/>
                    </a:lnTo>
                    <a:lnTo>
                      <a:pt x="11" y="308"/>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4" name="Freeform 3086"/>
              <p:cNvSpPr>
                <a:spLocks noChangeAspect="1"/>
              </p:cNvSpPr>
              <p:nvPr/>
            </p:nvSpPr>
            <p:spPr bwMode="auto">
              <a:xfrm>
                <a:off x="3414" y="1694"/>
                <a:ext cx="153" cy="208"/>
              </a:xfrm>
              <a:custGeom>
                <a:avLst/>
                <a:gdLst>
                  <a:gd name="T0" fmla="*/ 153 w 153"/>
                  <a:gd name="T1" fmla="*/ 0 h 208"/>
                  <a:gd name="T2" fmla="*/ 153 w 153"/>
                  <a:gd name="T3" fmla="*/ 11 h 208"/>
                  <a:gd name="T4" fmla="*/ 147 w 153"/>
                  <a:gd name="T5" fmla="*/ 16 h 208"/>
                  <a:gd name="T6" fmla="*/ 147 w 153"/>
                  <a:gd name="T7" fmla="*/ 16 h 208"/>
                  <a:gd name="T8" fmla="*/ 147 w 153"/>
                  <a:gd name="T9" fmla="*/ 22 h 208"/>
                  <a:gd name="T10" fmla="*/ 142 w 153"/>
                  <a:gd name="T11" fmla="*/ 32 h 208"/>
                  <a:gd name="T12" fmla="*/ 142 w 153"/>
                  <a:gd name="T13" fmla="*/ 38 h 208"/>
                  <a:gd name="T14" fmla="*/ 142 w 153"/>
                  <a:gd name="T15" fmla="*/ 38 h 208"/>
                  <a:gd name="T16" fmla="*/ 136 w 153"/>
                  <a:gd name="T17" fmla="*/ 48 h 208"/>
                  <a:gd name="T18" fmla="*/ 136 w 153"/>
                  <a:gd name="T19" fmla="*/ 54 h 208"/>
                  <a:gd name="T20" fmla="*/ 136 w 153"/>
                  <a:gd name="T21" fmla="*/ 54 h 208"/>
                  <a:gd name="T22" fmla="*/ 130 w 153"/>
                  <a:gd name="T23" fmla="*/ 59 h 208"/>
                  <a:gd name="T24" fmla="*/ 125 w 153"/>
                  <a:gd name="T25" fmla="*/ 64 h 208"/>
                  <a:gd name="T26" fmla="*/ 125 w 153"/>
                  <a:gd name="T27" fmla="*/ 70 h 208"/>
                  <a:gd name="T28" fmla="*/ 125 w 153"/>
                  <a:gd name="T29" fmla="*/ 75 h 208"/>
                  <a:gd name="T30" fmla="*/ 119 w 153"/>
                  <a:gd name="T31" fmla="*/ 80 h 208"/>
                  <a:gd name="T32" fmla="*/ 119 w 153"/>
                  <a:gd name="T33" fmla="*/ 80 h 208"/>
                  <a:gd name="T34" fmla="*/ 113 w 153"/>
                  <a:gd name="T35" fmla="*/ 91 h 208"/>
                  <a:gd name="T36" fmla="*/ 113 w 153"/>
                  <a:gd name="T37" fmla="*/ 91 h 208"/>
                  <a:gd name="T38" fmla="*/ 113 w 153"/>
                  <a:gd name="T39" fmla="*/ 96 h 208"/>
                  <a:gd name="T40" fmla="*/ 108 w 153"/>
                  <a:gd name="T41" fmla="*/ 101 h 208"/>
                  <a:gd name="T42" fmla="*/ 108 w 153"/>
                  <a:gd name="T43" fmla="*/ 101 h 208"/>
                  <a:gd name="T44" fmla="*/ 102 w 153"/>
                  <a:gd name="T45" fmla="*/ 112 h 208"/>
                  <a:gd name="T46" fmla="*/ 96 w 153"/>
                  <a:gd name="T47" fmla="*/ 112 h 208"/>
                  <a:gd name="T48" fmla="*/ 96 w 153"/>
                  <a:gd name="T49" fmla="*/ 117 h 208"/>
                  <a:gd name="T50" fmla="*/ 91 w 153"/>
                  <a:gd name="T51" fmla="*/ 123 h 208"/>
                  <a:gd name="T52" fmla="*/ 91 w 153"/>
                  <a:gd name="T53" fmla="*/ 123 h 208"/>
                  <a:gd name="T54" fmla="*/ 85 w 153"/>
                  <a:gd name="T55" fmla="*/ 133 h 208"/>
                  <a:gd name="T56" fmla="*/ 85 w 153"/>
                  <a:gd name="T57" fmla="*/ 133 h 208"/>
                  <a:gd name="T58" fmla="*/ 79 w 153"/>
                  <a:gd name="T59" fmla="*/ 139 h 208"/>
                  <a:gd name="T60" fmla="*/ 79 w 153"/>
                  <a:gd name="T61" fmla="*/ 139 h 208"/>
                  <a:gd name="T62" fmla="*/ 74 w 153"/>
                  <a:gd name="T63" fmla="*/ 144 h 208"/>
                  <a:gd name="T64" fmla="*/ 68 w 153"/>
                  <a:gd name="T65" fmla="*/ 149 h 208"/>
                  <a:gd name="T66" fmla="*/ 68 w 153"/>
                  <a:gd name="T67" fmla="*/ 155 h 208"/>
                  <a:gd name="T68" fmla="*/ 62 w 153"/>
                  <a:gd name="T69" fmla="*/ 155 h 208"/>
                  <a:gd name="T70" fmla="*/ 57 w 153"/>
                  <a:gd name="T71" fmla="*/ 160 h 208"/>
                  <a:gd name="T72" fmla="*/ 57 w 153"/>
                  <a:gd name="T73" fmla="*/ 165 h 208"/>
                  <a:gd name="T74" fmla="*/ 51 w 153"/>
                  <a:gd name="T75" fmla="*/ 171 h 208"/>
                  <a:gd name="T76" fmla="*/ 51 w 153"/>
                  <a:gd name="T77" fmla="*/ 171 h 208"/>
                  <a:gd name="T78" fmla="*/ 45 w 153"/>
                  <a:gd name="T79" fmla="*/ 176 h 208"/>
                  <a:gd name="T80" fmla="*/ 39 w 153"/>
                  <a:gd name="T81" fmla="*/ 176 h 208"/>
                  <a:gd name="T82" fmla="*/ 34 w 153"/>
                  <a:gd name="T83" fmla="*/ 181 h 208"/>
                  <a:gd name="T84" fmla="*/ 34 w 153"/>
                  <a:gd name="T85" fmla="*/ 181 h 208"/>
                  <a:gd name="T86" fmla="*/ 28 w 153"/>
                  <a:gd name="T87" fmla="*/ 186 h 208"/>
                  <a:gd name="T88" fmla="*/ 28 w 153"/>
                  <a:gd name="T89" fmla="*/ 192 h 208"/>
                  <a:gd name="T90" fmla="*/ 22 w 153"/>
                  <a:gd name="T91" fmla="*/ 192 h 208"/>
                  <a:gd name="T92" fmla="*/ 17 w 153"/>
                  <a:gd name="T93" fmla="*/ 197 h 208"/>
                  <a:gd name="T94" fmla="*/ 11 w 153"/>
                  <a:gd name="T95" fmla="*/ 197 h 208"/>
                  <a:gd name="T96" fmla="*/ 5 w 153"/>
                  <a:gd name="T97" fmla="*/ 202 h 208"/>
                  <a:gd name="T98" fmla="*/ 5 w 153"/>
                  <a:gd name="T99" fmla="*/ 202 h 208"/>
                  <a:gd name="T100" fmla="*/ 0 w 153"/>
                  <a:gd name="T10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3" h="208">
                    <a:moveTo>
                      <a:pt x="153" y="0"/>
                    </a:moveTo>
                    <a:lnTo>
                      <a:pt x="153" y="11"/>
                    </a:lnTo>
                    <a:lnTo>
                      <a:pt x="147" y="16"/>
                    </a:lnTo>
                    <a:lnTo>
                      <a:pt x="147" y="16"/>
                    </a:lnTo>
                    <a:lnTo>
                      <a:pt x="147" y="22"/>
                    </a:lnTo>
                    <a:lnTo>
                      <a:pt x="142" y="32"/>
                    </a:lnTo>
                    <a:lnTo>
                      <a:pt x="142" y="38"/>
                    </a:lnTo>
                    <a:lnTo>
                      <a:pt x="142" y="38"/>
                    </a:lnTo>
                    <a:lnTo>
                      <a:pt x="136" y="48"/>
                    </a:lnTo>
                    <a:lnTo>
                      <a:pt x="136" y="54"/>
                    </a:lnTo>
                    <a:lnTo>
                      <a:pt x="136" y="54"/>
                    </a:lnTo>
                    <a:lnTo>
                      <a:pt x="130" y="59"/>
                    </a:lnTo>
                    <a:lnTo>
                      <a:pt x="125" y="64"/>
                    </a:lnTo>
                    <a:lnTo>
                      <a:pt x="125" y="70"/>
                    </a:lnTo>
                    <a:lnTo>
                      <a:pt x="125" y="75"/>
                    </a:lnTo>
                    <a:lnTo>
                      <a:pt x="119" y="80"/>
                    </a:lnTo>
                    <a:lnTo>
                      <a:pt x="119" y="80"/>
                    </a:lnTo>
                    <a:lnTo>
                      <a:pt x="113" y="91"/>
                    </a:lnTo>
                    <a:lnTo>
                      <a:pt x="113" y="91"/>
                    </a:lnTo>
                    <a:lnTo>
                      <a:pt x="113" y="96"/>
                    </a:lnTo>
                    <a:lnTo>
                      <a:pt x="108" y="101"/>
                    </a:lnTo>
                    <a:lnTo>
                      <a:pt x="108" y="101"/>
                    </a:lnTo>
                    <a:lnTo>
                      <a:pt x="102" y="112"/>
                    </a:lnTo>
                    <a:lnTo>
                      <a:pt x="96" y="112"/>
                    </a:lnTo>
                    <a:lnTo>
                      <a:pt x="96" y="117"/>
                    </a:lnTo>
                    <a:lnTo>
                      <a:pt x="91" y="123"/>
                    </a:lnTo>
                    <a:lnTo>
                      <a:pt x="91" y="123"/>
                    </a:lnTo>
                    <a:lnTo>
                      <a:pt x="85" y="133"/>
                    </a:lnTo>
                    <a:lnTo>
                      <a:pt x="85" y="133"/>
                    </a:lnTo>
                    <a:lnTo>
                      <a:pt x="79" y="139"/>
                    </a:lnTo>
                    <a:lnTo>
                      <a:pt x="79" y="139"/>
                    </a:lnTo>
                    <a:lnTo>
                      <a:pt x="74" y="144"/>
                    </a:lnTo>
                    <a:lnTo>
                      <a:pt x="68" y="149"/>
                    </a:lnTo>
                    <a:lnTo>
                      <a:pt x="68" y="155"/>
                    </a:lnTo>
                    <a:lnTo>
                      <a:pt x="62" y="155"/>
                    </a:lnTo>
                    <a:lnTo>
                      <a:pt x="57" y="160"/>
                    </a:lnTo>
                    <a:lnTo>
                      <a:pt x="57" y="165"/>
                    </a:lnTo>
                    <a:lnTo>
                      <a:pt x="51" y="171"/>
                    </a:lnTo>
                    <a:lnTo>
                      <a:pt x="51" y="171"/>
                    </a:lnTo>
                    <a:lnTo>
                      <a:pt x="45" y="176"/>
                    </a:lnTo>
                    <a:lnTo>
                      <a:pt x="39" y="176"/>
                    </a:lnTo>
                    <a:lnTo>
                      <a:pt x="34" y="181"/>
                    </a:lnTo>
                    <a:lnTo>
                      <a:pt x="34" y="181"/>
                    </a:lnTo>
                    <a:lnTo>
                      <a:pt x="28" y="186"/>
                    </a:lnTo>
                    <a:lnTo>
                      <a:pt x="28" y="192"/>
                    </a:lnTo>
                    <a:lnTo>
                      <a:pt x="22" y="192"/>
                    </a:lnTo>
                    <a:lnTo>
                      <a:pt x="17" y="197"/>
                    </a:lnTo>
                    <a:lnTo>
                      <a:pt x="11" y="197"/>
                    </a:lnTo>
                    <a:lnTo>
                      <a:pt x="5" y="202"/>
                    </a:lnTo>
                    <a:lnTo>
                      <a:pt x="5" y="202"/>
                    </a:lnTo>
                    <a:lnTo>
                      <a:pt x="0" y="208"/>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55" name="Freeform 3087"/>
              <p:cNvSpPr>
                <a:spLocks noChangeAspect="1"/>
              </p:cNvSpPr>
              <p:nvPr/>
            </p:nvSpPr>
            <p:spPr bwMode="auto">
              <a:xfrm>
                <a:off x="3397" y="1902"/>
                <a:ext cx="17" cy="10"/>
              </a:xfrm>
              <a:custGeom>
                <a:avLst/>
                <a:gdLst>
                  <a:gd name="T0" fmla="*/ 17 w 17"/>
                  <a:gd name="T1" fmla="*/ 0 h 10"/>
                  <a:gd name="T2" fmla="*/ 11 w 17"/>
                  <a:gd name="T3" fmla="*/ 5 h 10"/>
                  <a:gd name="T4" fmla="*/ 11 w 17"/>
                  <a:gd name="T5" fmla="*/ 5 h 10"/>
                  <a:gd name="T6" fmla="*/ 0 w 17"/>
                  <a:gd name="T7" fmla="*/ 10 h 10"/>
                  <a:gd name="T8" fmla="*/ 0 w 17"/>
                  <a:gd name="T9" fmla="*/ 10 h 10"/>
                </a:gdLst>
                <a:ahLst/>
                <a:cxnLst>
                  <a:cxn ang="0">
                    <a:pos x="T0" y="T1"/>
                  </a:cxn>
                  <a:cxn ang="0">
                    <a:pos x="T2" y="T3"/>
                  </a:cxn>
                  <a:cxn ang="0">
                    <a:pos x="T4" y="T5"/>
                  </a:cxn>
                  <a:cxn ang="0">
                    <a:pos x="T6" y="T7"/>
                  </a:cxn>
                  <a:cxn ang="0">
                    <a:pos x="T8" y="T9"/>
                  </a:cxn>
                </a:cxnLst>
                <a:rect l="0" t="0" r="r" b="b"/>
                <a:pathLst>
                  <a:path w="17" h="10">
                    <a:moveTo>
                      <a:pt x="17" y="0"/>
                    </a:moveTo>
                    <a:lnTo>
                      <a:pt x="11" y="5"/>
                    </a:lnTo>
                    <a:lnTo>
                      <a:pt x="11" y="5"/>
                    </a:lnTo>
                    <a:lnTo>
                      <a:pt x="0" y="10"/>
                    </a:lnTo>
                    <a:lnTo>
                      <a:pt x="0" y="10"/>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21" name="Group 3088"/>
            <p:cNvGrpSpPr>
              <a:grpSpLocks noChangeAspect="1"/>
            </p:cNvGrpSpPr>
            <p:nvPr/>
          </p:nvGrpSpPr>
          <p:grpSpPr bwMode="auto">
            <a:xfrm>
              <a:off x="2557" y="1498"/>
              <a:ext cx="1685" cy="117"/>
              <a:chOff x="2557" y="1498"/>
              <a:chExt cx="1685" cy="117"/>
            </a:xfrm>
          </p:grpSpPr>
          <p:sp>
            <p:nvSpPr>
              <p:cNvPr id="22" name="Freeform 3089"/>
              <p:cNvSpPr>
                <a:spLocks noChangeAspect="1"/>
              </p:cNvSpPr>
              <p:nvPr/>
            </p:nvSpPr>
            <p:spPr bwMode="auto">
              <a:xfrm>
                <a:off x="4111" y="1498"/>
                <a:ext cx="131" cy="117"/>
              </a:xfrm>
              <a:custGeom>
                <a:avLst/>
                <a:gdLst>
                  <a:gd name="T0" fmla="*/ 0 w 131"/>
                  <a:gd name="T1" fmla="*/ 0 h 117"/>
                  <a:gd name="T2" fmla="*/ 131 w 131"/>
                  <a:gd name="T3" fmla="*/ 0 h 117"/>
                  <a:gd name="T4" fmla="*/ 131 w 131"/>
                  <a:gd name="T5" fmla="*/ 117 h 117"/>
                  <a:gd name="T6" fmla="*/ 0 w 131"/>
                  <a:gd name="T7" fmla="*/ 117 h 117"/>
                </a:gdLst>
                <a:ahLst/>
                <a:cxnLst>
                  <a:cxn ang="0">
                    <a:pos x="T0" y="T1"/>
                  </a:cxn>
                  <a:cxn ang="0">
                    <a:pos x="T2" y="T3"/>
                  </a:cxn>
                  <a:cxn ang="0">
                    <a:pos x="T4" y="T5"/>
                  </a:cxn>
                  <a:cxn ang="0">
                    <a:pos x="T6" y="T7"/>
                  </a:cxn>
                </a:cxnLst>
                <a:rect l="0" t="0" r="r" b="b"/>
                <a:pathLst>
                  <a:path w="131" h="117">
                    <a:moveTo>
                      <a:pt x="0" y="0"/>
                    </a:moveTo>
                    <a:lnTo>
                      <a:pt x="131" y="0"/>
                    </a:lnTo>
                    <a:lnTo>
                      <a:pt x="131" y="117"/>
                    </a:lnTo>
                    <a:lnTo>
                      <a:pt x="0" y="1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3" name="Freeform 3090"/>
              <p:cNvSpPr>
                <a:spLocks noChangeAspect="1"/>
              </p:cNvSpPr>
              <p:nvPr/>
            </p:nvSpPr>
            <p:spPr bwMode="auto">
              <a:xfrm rot="-10800000">
                <a:off x="2557" y="1498"/>
                <a:ext cx="131" cy="117"/>
              </a:xfrm>
              <a:custGeom>
                <a:avLst/>
                <a:gdLst>
                  <a:gd name="T0" fmla="*/ 0 w 131"/>
                  <a:gd name="T1" fmla="*/ 0 h 117"/>
                  <a:gd name="T2" fmla="*/ 131 w 131"/>
                  <a:gd name="T3" fmla="*/ 0 h 117"/>
                  <a:gd name="T4" fmla="*/ 131 w 131"/>
                  <a:gd name="T5" fmla="*/ 117 h 117"/>
                  <a:gd name="T6" fmla="*/ 0 w 131"/>
                  <a:gd name="T7" fmla="*/ 117 h 117"/>
                </a:gdLst>
                <a:ahLst/>
                <a:cxnLst>
                  <a:cxn ang="0">
                    <a:pos x="T0" y="T1"/>
                  </a:cxn>
                  <a:cxn ang="0">
                    <a:pos x="T2" y="T3"/>
                  </a:cxn>
                  <a:cxn ang="0">
                    <a:pos x="T4" y="T5"/>
                  </a:cxn>
                  <a:cxn ang="0">
                    <a:pos x="T6" y="T7"/>
                  </a:cxn>
                </a:cxnLst>
                <a:rect l="0" t="0" r="r" b="b"/>
                <a:pathLst>
                  <a:path w="131" h="117">
                    <a:moveTo>
                      <a:pt x="0" y="0"/>
                    </a:moveTo>
                    <a:lnTo>
                      <a:pt x="131" y="0"/>
                    </a:lnTo>
                    <a:lnTo>
                      <a:pt x="131" y="117"/>
                    </a:lnTo>
                    <a:lnTo>
                      <a:pt x="0" y="1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grpSp>
        <p:nvGrpSpPr>
          <p:cNvPr id="556" name="Group 2014"/>
          <p:cNvGrpSpPr>
            <a:grpSpLocks/>
          </p:cNvGrpSpPr>
          <p:nvPr/>
        </p:nvGrpSpPr>
        <p:grpSpPr bwMode="auto">
          <a:xfrm>
            <a:off x="3395943" y="5013176"/>
            <a:ext cx="2085975" cy="1471613"/>
            <a:chOff x="619" y="3167"/>
            <a:chExt cx="1410" cy="1008"/>
          </a:xfrm>
        </p:grpSpPr>
        <p:grpSp>
          <p:nvGrpSpPr>
            <p:cNvPr id="557" name="Group 2015"/>
            <p:cNvGrpSpPr>
              <a:grpSpLocks noChangeAspect="1"/>
            </p:cNvGrpSpPr>
            <p:nvPr/>
          </p:nvGrpSpPr>
          <p:grpSpPr bwMode="auto">
            <a:xfrm>
              <a:off x="744" y="3167"/>
              <a:ext cx="1161" cy="1008"/>
              <a:chOff x="6720" y="2902"/>
              <a:chExt cx="1685" cy="1463"/>
            </a:xfrm>
          </p:grpSpPr>
          <p:sp>
            <p:nvSpPr>
              <p:cNvPr id="561" name="Freeform 2016"/>
              <p:cNvSpPr>
                <a:spLocks noChangeAspect="1"/>
              </p:cNvSpPr>
              <p:nvPr/>
            </p:nvSpPr>
            <p:spPr bwMode="auto">
              <a:xfrm>
                <a:off x="6831" y="2902"/>
                <a:ext cx="1463" cy="765"/>
              </a:xfrm>
              <a:custGeom>
                <a:avLst/>
                <a:gdLst>
                  <a:gd name="T0" fmla="*/ 1463 w 1463"/>
                  <a:gd name="T1" fmla="*/ 714 h 765"/>
                  <a:gd name="T2" fmla="*/ 1463 w 1463"/>
                  <a:gd name="T3" fmla="*/ 686 h 765"/>
                  <a:gd name="T4" fmla="*/ 1456 w 1463"/>
                  <a:gd name="T5" fmla="*/ 658 h 765"/>
                  <a:gd name="T6" fmla="*/ 1456 w 1463"/>
                  <a:gd name="T7" fmla="*/ 629 h 765"/>
                  <a:gd name="T8" fmla="*/ 1450 w 1463"/>
                  <a:gd name="T9" fmla="*/ 607 h 765"/>
                  <a:gd name="T10" fmla="*/ 1443 w 1463"/>
                  <a:gd name="T11" fmla="*/ 578 h 765"/>
                  <a:gd name="T12" fmla="*/ 1437 w 1463"/>
                  <a:gd name="T13" fmla="*/ 550 h 765"/>
                  <a:gd name="T14" fmla="*/ 1430 w 1463"/>
                  <a:gd name="T15" fmla="*/ 527 h 765"/>
                  <a:gd name="T16" fmla="*/ 1424 w 1463"/>
                  <a:gd name="T17" fmla="*/ 499 h 765"/>
                  <a:gd name="T18" fmla="*/ 1411 w 1463"/>
                  <a:gd name="T19" fmla="*/ 465 h 765"/>
                  <a:gd name="T20" fmla="*/ 1391 w 1463"/>
                  <a:gd name="T21" fmla="*/ 414 h 765"/>
                  <a:gd name="T22" fmla="*/ 1365 w 1463"/>
                  <a:gd name="T23" fmla="*/ 363 h 765"/>
                  <a:gd name="T24" fmla="*/ 1332 w 1463"/>
                  <a:gd name="T25" fmla="*/ 317 h 765"/>
                  <a:gd name="T26" fmla="*/ 1300 w 1463"/>
                  <a:gd name="T27" fmla="*/ 278 h 765"/>
                  <a:gd name="T28" fmla="*/ 1267 w 1463"/>
                  <a:gd name="T29" fmla="*/ 232 h 765"/>
                  <a:gd name="T30" fmla="*/ 1228 w 1463"/>
                  <a:gd name="T31" fmla="*/ 193 h 765"/>
                  <a:gd name="T32" fmla="*/ 1189 w 1463"/>
                  <a:gd name="T33" fmla="*/ 159 h 765"/>
                  <a:gd name="T34" fmla="*/ 1143 w 1463"/>
                  <a:gd name="T35" fmla="*/ 125 h 765"/>
                  <a:gd name="T36" fmla="*/ 1097 w 1463"/>
                  <a:gd name="T37" fmla="*/ 96 h 765"/>
                  <a:gd name="T38" fmla="*/ 1051 w 1463"/>
                  <a:gd name="T39" fmla="*/ 74 h 765"/>
                  <a:gd name="T40" fmla="*/ 999 w 1463"/>
                  <a:gd name="T41" fmla="*/ 51 h 765"/>
                  <a:gd name="T42" fmla="*/ 947 w 1463"/>
                  <a:gd name="T43" fmla="*/ 34 h 765"/>
                  <a:gd name="T44" fmla="*/ 895 w 1463"/>
                  <a:gd name="T45" fmla="*/ 17 h 765"/>
                  <a:gd name="T46" fmla="*/ 842 w 1463"/>
                  <a:gd name="T47" fmla="*/ 6 h 765"/>
                  <a:gd name="T48" fmla="*/ 784 w 1463"/>
                  <a:gd name="T49" fmla="*/ 0 h 765"/>
                  <a:gd name="T50" fmla="*/ 731 w 1463"/>
                  <a:gd name="T51" fmla="*/ 0 h 765"/>
                  <a:gd name="T52" fmla="*/ 679 w 1463"/>
                  <a:gd name="T53" fmla="*/ 0 h 765"/>
                  <a:gd name="T54" fmla="*/ 620 w 1463"/>
                  <a:gd name="T55" fmla="*/ 6 h 765"/>
                  <a:gd name="T56" fmla="*/ 568 w 1463"/>
                  <a:gd name="T57" fmla="*/ 17 h 765"/>
                  <a:gd name="T58" fmla="*/ 516 w 1463"/>
                  <a:gd name="T59" fmla="*/ 34 h 765"/>
                  <a:gd name="T60" fmla="*/ 464 w 1463"/>
                  <a:gd name="T61" fmla="*/ 51 h 765"/>
                  <a:gd name="T62" fmla="*/ 412 w 1463"/>
                  <a:gd name="T63" fmla="*/ 74 h 765"/>
                  <a:gd name="T64" fmla="*/ 366 w 1463"/>
                  <a:gd name="T65" fmla="*/ 96 h 765"/>
                  <a:gd name="T66" fmla="*/ 320 w 1463"/>
                  <a:gd name="T67" fmla="*/ 125 h 765"/>
                  <a:gd name="T68" fmla="*/ 274 w 1463"/>
                  <a:gd name="T69" fmla="*/ 159 h 765"/>
                  <a:gd name="T70" fmla="*/ 235 w 1463"/>
                  <a:gd name="T71" fmla="*/ 193 h 765"/>
                  <a:gd name="T72" fmla="*/ 196 w 1463"/>
                  <a:gd name="T73" fmla="*/ 232 h 765"/>
                  <a:gd name="T74" fmla="*/ 163 w 1463"/>
                  <a:gd name="T75" fmla="*/ 278 h 765"/>
                  <a:gd name="T76" fmla="*/ 131 w 1463"/>
                  <a:gd name="T77" fmla="*/ 317 h 765"/>
                  <a:gd name="T78" fmla="*/ 98 w 1463"/>
                  <a:gd name="T79" fmla="*/ 363 h 765"/>
                  <a:gd name="T80" fmla="*/ 72 w 1463"/>
                  <a:gd name="T81" fmla="*/ 414 h 765"/>
                  <a:gd name="T82" fmla="*/ 52 w 1463"/>
                  <a:gd name="T83" fmla="*/ 465 h 765"/>
                  <a:gd name="T84" fmla="*/ 39 w 1463"/>
                  <a:gd name="T85" fmla="*/ 499 h 765"/>
                  <a:gd name="T86" fmla="*/ 33 w 1463"/>
                  <a:gd name="T87" fmla="*/ 527 h 765"/>
                  <a:gd name="T88" fmla="*/ 26 w 1463"/>
                  <a:gd name="T89" fmla="*/ 550 h 765"/>
                  <a:gd name="T90" fmla="*/ 20 w 1463"/>
                  <a:gd name="T91" fmla="*/ 578 h 765"/>
                  <a:gd name="T92" fmla="*/ 13 w 1463"/>
                  <a:gd name="T93" fmla="*/ 607 h 765"/>
                  <a:gd name="T94" fmla="*/ 7 w 1463"/>
                  <a:gd name="T95" fmla="*/ 629 h 765"/>
                  <a:gd name="T96" fmla="*/ 7 w 1463"/>
                  <a:gd name="T97" fmla="*/ 658 h 765"/>
                  <a:gd name="T98" fmla="*/ 0 w 1463"/>
                  <a:gd name="T99" fmla="*/ 686 h 765"/>
                  <a:gd name="T100" fmla="*/ 0 w 1463"/>
                  <a:gd name="T101" fmla="*/ 714 h 765"/>
                  <a:gd name="T102" fmla="*/ 0 w 1463"/>
                  <a:gd name="T103" fmla="*/ 743 h 765"/>
                  <a:gd name="T104" fmla="*/ 0 w 1463"/>
                  <a:gd name="T105" fmla="*/ 76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3" h="765">
                    <a:moveTo>
                      <a:pt x="1463" y="731"/>
                    </a:moveTo>
                    <a:lnTo>
                      <a:pt x="1463" y="720"/>
                    </a:lnTo>
                    <a:lnTo>
                      <a:pt x="1463" y="714"/>
                    </a:lnTo>
                    <a:lnTo>
                      <a:pt x="1463" y="703"/>
                    </a:lnTo>
                    <a:lnTo>
                      <a:pt x="1463" y="697"/>
                    </a:lnTo>
                    <a:lnTo>
                      <a:pt x="1463" y="686"/>
                    </a:lnTo>
                    <a:lnTo>
                      <a:pt x="1463" y="675"/>
                    </a:lnTo>
                    <a:lnTo>
                      <a:pt x="1456" y="669"/>
                    </a:lnTo>
                    <a:lnTo>
                      <a:pt x="1456" y="658"/>
                    </a:lnTo>
                    <a:lnTo>
                      <a:pt x="1456" y="652"/>
                    </a:lnTo>
                    <a:lnTo>
                      <a:pt x="1456" y="641"/>
                    </a:lnTo>
                    <a:lnTo>
                      <a:pt x="1456" y="629"/>
                    </a:lnTo>
                    <a:lnTo>
                      <a:pt x="1456" y="624"/>
                    </a:lnTo>
                    <a:lnTo>
                      <a:pt x="1450" y="612"/>
                    </a:lnTo>
                    <a:lnTo>
                      <a:pt x="1450" y="607"/>
                    </a:lnTo>
                    <a:lnTo>
                      <a:pt x="1450" y="595"/>
                    </a:lnTo>
                    <a:lnTo>
                      <a:pt x="1450" y="584"/>
                    </a:lnTo>
                    <a:lnTo>
                      <a:pt x="1443" y="578"/>
                    </a:lnTo>
                    <a:lnTo>
                      <a:pt x="1443" y="567"/>
                    </a:lnTo>
                    <a:lnTo>
                      <a:pt x="1443" y="561"/>
                    </a:lnTo>
                    <a:lnTo>
                      <a:pt x="1437" y="550"/>
                    </a:lnTo>
                    <a:lnTo>
                      <a:pt x="1437" y="544"/>
                    </a:lnTo>
                    <a:lnTo>
                      <a:pt x="1437" y="533"/>
                    </a:lnTo>
                    <a:lnTo>
                      <a:pt x="1430" y="527"/>
                    </a:lnTo>
                    <a:lnTo>
                      <a:pt x="1430" y="516"/>
                    </a:lnTo>
                    <a:lnTo>
                      <a:pt x="1424" y="505"/>
                    </a:lnTo>
                    <a:lnTo>
                      <a:pt x="1424" y="499"/>
                    </a:lnTo>
                    <a:lnTo>
                      <a:pt x="1424" y="488"/>
                    </a:lnTo>
                    <a:lnTo>
                      <a:pt x="1417" y="482"/>
                    </a:lnTo>
                    <a:lnTo>
                      <a:pt x="1411" y="465"/>
                    </a:lnTo>
                    <a:lnTo>
                      <a:pt x="1404" y="448"/>
                    </a:lnTo>
                    <a:lnTo>
                      <a:pt x="1397" y="431"/>
                    </a:lnTo>
                    <a:lnTo>
                      <a:pt x="1391" y="414"/>
                    </a:lnTo>
                    <a:lnTo>
                      <a:pt x="1384" y="397"/>
                    </a:lnTo>
                    <a:lnTo>
                      <a:pt x="1371" y="380"/>
                    </a:lnTo>
                    <a:lnTo>
                      <a:pt x="1365" y="363"/>
                    </a:lnTo>
                    <a:lnTo>
                      <a:pt x="1352" y="352"/>
                    </a:lnTo>
                    <a:lnTo>
                      <a:pt x="1345" y="334"/>
                    </a:lnTo>
                    <a:lnTo>
                      <a:pt x="1332" y="317"/>
                    </a:lnTo>
                    <a:lnTo>
                      <a:pt x="1326" y="306"/>
                    </a:lnTo>
                    <a:lnTo>
                      <a:pt x="1313" y="289"/>
                    </a:lnTo>
                    <a:lnTo>
                      <a:pt x="1300" y="278"/>
                    </a:lnTo>
                    <a:lnTo>
                      <a:pt x="1293" y="261"/>
                    </a:lnTo>
                    <a:lnTo>
                      <a:pt x="1280" y="249"/>
                    </a:lnTo>
                    <a:lnTo>
                      <a:pt x="1267" y="232"/>
                    </a:lnTo>
                    <a:lnTo>
                      <a:pt x="1254" y="221"/>
                    </a:lnTo>
                    <a:lnTo>
                      <a:pt x="1241" y="210"/>
                    </a:lnTo>
                    <a:lnTo>
                      <a:pt x="1228" y="193"/>
                    </a:lnTo>
                    <a:lnTo>
                      <a:pt x="1215" y="181"/>
                    </a:lnTo>
                    <a:lnTo>
                      <a:pt x="1202" y="170"/>
                    </a:lnTo>
                    <a:lnTo>
                      <a:pt x="1189" y="159"/>
                    </a:lnTo>
                    <a:lnTo>
                      <a:pt x="1175" y="147"/>
                    </a:lnTo>
                    <a:lnTo>
                      <a:pt x="1156" y="136"/>
                    </a:lnTo>
                    <a:lnTo>
                      <a:pt x="1143" y="125"/>
                    </a:lnTo>
                    <a:lnTo>
                      <a:pt x="1130" y="119"/>
                    </a:lnTo>
                    <a:lnTo>
                      <a:pt x="1110" y="108"/>
                    </a:lnTo>
                    <a:lnTo>
                      <a:pt x="1097" y="96"/>
                    </a:lnTo>
                    <a:lnTo>
                      <a:pt x="1078" y="91"/>
                    </a:lnTo>
                    <a:lnTo>
                      <a:pt x="1064" y="79"/>
                    </a:lnTo>
                    <a:lnTo>
                      <a:pt x="1051" y="74"/>
                    </a:lnTo>
                    <a:lnTo>
                      <a:pt x="1032" y="62"/>
                    </a:lnTo>
                    <a:lnTo>
                      <a:pt x="1012" y="57"/>
                    </a:lnTo>
                    <a:lnTo>
                      <a:pt x="999" y="51"/>
                    </a:lnTo>
                    <a:lnTo>
                      <a:pt x="980" y="45"/>
                    </a:lnTo>
                    <a:lnTo>
                      <a:pt x="967" y="40"/>
                    </a:lnTo>
                    <a:lnTo>
                      <a:pt x="947" y="34"/>
                    </a:lnTo>
                    <a:lnTo>
                      <a:pt x="927" y="28"/>
                    </a:lnTo>
                    <a:lnTo>
                      <a:pt x="914" y="23"/>
                    </a:lnTo>
                    <a:lnTo>
                      <a:pt x="895" y="17"/>
                    </a:lnTo>
                    <a:lnTo>
                      <a:pt x="875" y="17"/>
                    </a:lnTo>
                    <a:lnTo>
                      <a:pt x="856" y="11"/>
                    </a:lnTo>
                    <a:lnTo>
                      <a:pt x="842" y="6"/>
                    </a:lnTo>
                    <a:lnTo>
                      <a:pt x="823" y="6"/>
                    </a:lnTo>
                    <a:lnTo>
                      <a:pt x="803" y="6"/>
                    </a:lnTo>
                    <a:lnTo>
                      <a:pt x="784" y="0"/>
                    </a:lnTo>
                    <a:lnTo>
                      <a:pt x="771" y="0"/>
                    </a:lnTo>
                    <a:lnTo>
                      <a:pt x="751" y="0"/>
                    </a:lnTo>
                    <a:lnTo>
                      <a:pt x="731" y="0"/>
                    </a:lnTo>
                    <a:lnTo>
                      <a:pt x="712" y="0"/>
                    </a:lnTo>
                    <a:lnTo>
                      <a:pt x="692" y="0"/>
                    </a:lnTo>
                    <a:lnTo>
                      <a:pt x="679" y="0"/>
                    </a:lnTo>
                    <a:lnTo>
                      <a:pt x="660" y="6"/>
                    </a:lnTo>
                    <a:lnTo>
                      <a:pt x="640" y="6"/>
                    </a:lnTo>
                    <a:lnTo>
                      <a:pt x="620" y="6"/>
                    </a:lnTo>
                    <a:lnTo>
                      <a:pt x="607" y="11"/>
                    </a:lnTo>
                    <a:lnTo>
                      <a:pt x="588" y="17"/>
                    </a:lnTo>
                    <a:lnTo>
                      <a:pt x="568" y="17"/>
                    </a:lnTo>
                    <a:lnTo>
                      <a:pt x="549" y="23"/>
                    </a:lnTo>
                    <a:lnTo>
                      <a:pt x="536" y="28"/>
                    </a:lnTo>
                    <a:lnTo>
                      <a:pt x="516" y="34"/>
                    </a:lnTo>
                    <a:lnTo>
                      <a:pt x="496" y="40"/>
                    </a:lnTo>
                    <a:lnTo>
                      <a:pt x="483" y="45"/>
                    </a:lnTo>
                    <a:lnTo>
                      <a:pt x="464" y="51"/>
                    </a:lnTo>
                    <a:lnTo>
                      <a:pt x="451" y="57"/>
                    </a:lnTo>
                    <a:lnTo>
                      <a:pt x="431" y="62"/>
                    </a:lnTo>
                    <a:lnTo>
                      <a:pt x="412" y="74"/>
                    </a:lnTo>
                    <a:lnTo>
                      <a:pt x="398" y="79"/>
                    </a:lnTo>
                    <a:lnTo>
                      <a:pt x="385" y="91"/>
                    </a:lnTo>
                    <a:lnTo>
                      <a:pt x="366" y="96"/>
                    </a:lnTo>
                    <a:lnTo>
                      <a:pt x="353" y="108"/>
                    </a:lnTo>
                    <a:lnTo>
                      <a:pt x="333" y="119"/>
                    </a:lnTo>
                    <a:lnTo>
                      <a:pt x="320" y="125"/>
                    </a:lnTo>
                    <a:lnTo>
                      <a:pt x="307" y="136"/>
                    </a:lnTo>
                    <a:lnTo>
                      <a:pt x="287" y="147"/>
                    </a:lnTo>
                    <a:lnTo>
                      <a:pt x="274" y="159"/>
                    </a:lnTo>
                    <a:lnTo>
                      <a:pt x="261" y="170"/>
                    </a:lnTo>
                    <a:lnTo>
                      <a:pt x="248" y="181"/>
                    </a:lnTo>
                    <a:lnTo>
                      <a:pt x="235" y="193"/>
                    </a:lnTo>
                    <a:lnTo>
                      <a:pt x="222" y="210"/>
                    </a:lnTo>
                    <a:lnTo>
                      <a:pt x="209" y="221"/>
                    </a:lnTo>
                    <a:lnTo>
                      <a:pt x="196" y="232"/>
                    </a:lnTo>
                    <a:lnTo>
                      <a:pt x="183" y="249"/>
                    </a:lnTo>
                    <a:lnTo>
                      <a:pt x="170" y="261"/>
                    </a:lnTo>
                    <a:lnTo>
                      <a:pt x="163" y="278"/>
                    </a:lnTo>
                    <a:lnTo>
                      <a:pt x="150" y="289"/>
                    </a:lnTo>
                    <a:lnTo>
                      <a:pt x="137" y="306"/>
                    </a:lnTo>
                    <a:lnTo>
                      <a:pt x="131" y="317"/>
                    </a:lnTo>
                    <a:lnTo>
                      <a:pt x="118" y="334"/>
                    </a:lnTo>
                    <a:lnTo>
                      <a:pt x="111" y="352"/>
                    </a:lnTo>
                    <a:lnTo>
                      <a:pt x="98" y="363"/>
                    </a:lnTo>
                    <a:lnTo>
                      <a:pt x="92" y="380"/>
                    </a:lnTo>
                    <a:lnTo>
                      <a:pt x="79" y="397"/>
                    </a:lnTo>
                    <a:lnTo>
                      <a:pt x="72" y="414"/>
                    </a:lnTo>
                    <a:lnTo>
                      <a:pt x="65" y="431"/>
                    </a:lnTo>
                    <a:lnTo>
                      <a:pt x="59" y="448"/>
                    </a:lnTo>
                    <a:lnTo>
                      <a:pt x="52" y="465"/>
                    </a:lnTo>
                    <a:lnTo>
                      <a:pt x="46" y="471"/>
                    </a:lnTo>
                    <a:lnTo>
                      <a:pt x="46" y="482"/>
                    </a:lnTo>
                    <a:lnTo>
                      <a:pt x="39" y="499"/>
                    </a:lnTo>
                    <a:lnTo>
                      <a:pt x="39" y="505"/>
                    </a:lnTo>
                    <a:lnTo>
                      <a:pt x="33" y="516"/>
                    </a:lnTo>
                    <a:lnTo>
                      <a:pt x="33" y="527"/>
                    </a:lnTo>
                    <a:lnTo>
                      <a:pt x="26" y="533"/>
                    </a:lnTo>
                    <a:lnTo>
                      <a:pt x="26" y="544"/>
                    </a:lnTo>
                    <a:lnTo>
                      <a:pt x="26" y="550"/>
                    </a:lnTo>
                    <a:lnTo>
                      <a:pt x="20" y="561"/>
                    </a:lnTo>
                    <a:lnTo>
                      <a:pt x="20" y="567"/>
                    </a:lnTo>
                    <a:lnTo>
                      <a:pt x="20" y="578"/>
                    </a:lnTo>
                    <a:lnTo>
                      <a:pt x="13" y="584"/>
                    </a:lnTo>
                    <a:lnTo>
                      <a:pt x="13" y="595"/>
                    </a:lnTo>
                    <a:lnTo>
                      <a:pt x="13" y="607"/>
                    </a:lnTo>
                    <a:lnTo>
                      <a:pt x="13" y="612"/>
                    </a:lnTo>
                    <a:lnTo>
                      <a:pt x="7" y="624"/>
                    </a:lnTo>
                    <a:lnTo>
                      <a:pt x="7" y="629"/>
                    </a:lnTo>
                    <a:lnTo>
                      <a:pt x="7" y="641"/>
                    </a:lnTo>
                    <a:lnTo>
                      <a:pt x="7" y="652"/>
                    </a:lnTo>
                    <a:lnTo>
                      <a:pt x="7" y="658"/>
                    </a:lnTo>
                    <a:lnTo>
                      <a:pt x="7" y="669"/>
                    </a:lnTo>
                    <a:lnTo>
                      <a:pt x="0" y="675"/>
                    </a:lnTo>
                    <a:lnTo>
                      <a:pt x="0" y="686"/>
                    </a:lnTo>
                    <a:lnTo>
                      <a:pt x="0" y="697"/>
                    </a:lnTo>
                    <a:lnTo>
                      <a:pt x="0" y="703"/>
                    </a:lnTo>
                    <a:lnTo>
                      <a:pt x="0" y="714"/>
                    </a:lnTo>
                    <a:lnTo>
                      <a:pt x="0" y="720"/>
                    </a:lnTo>
                    <a:lnTo>
                      <a:pt x="0" y="731"/>
                    </a:lnTo>
                    <a:lnTo>
                      <a:pt x="0" y="743"/>
                    </a:lnTo>
                    <a:lnTo>
                      <a:pt x="0" y="748"/>
                    </a:lnTo>
                    <a:lnTo>
                      <a:pt x="0" y="760"/>
                    </a:lnTo>
                    <a:lnTo>
                      <a:pt x="0" y="765"/>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2" name="Freeform 2017"/>
              <p:cNvSpPr>
                <a:spLocks noChangeAspect="1"/>
              </p:cNvSpPr>
              <p:nvPr/>
            </p:nvSpPr>
            <p:spPr bwMode="auto">
              <a:xfrm>
                <a:off x="6831" y="3560"/>
                <a:ext cx="1463" cy="805"/>
              </a:xfrm>
              <a:custGeom>
                <a:avLst/>
                <a:gdLst>
                  <a:gd name="T0" fmla="*/ 0 w 1463"/>
                  <a:gd name="T1" fmla="*/ 130 h 805"/>
                  <a:gd name="T2" fmla="*/ 7 w 1463"/>
                  <a:gd name="T3" fmla="*/ 153 h 805"/>
                  <a:gd name="T4" fmla="*/ 7 w 1463"/>
                  <a:gd name="T5" fmla="*/ 181 h 805"/>
                  <a:gd name="T6" fmla="*/ 13 w 1463"/>
                  <a:gd name="T7" fmla="*/ 209 h 805"/>
                  <a:gd name="T8" fmla="*/ 20 w 1463"/>
                  <a:gd name="T9" fmla="*/ 238 h 805"/>
                  <a:gd name="T10" fmla="*/ 26 w 1463"/>
                  <a:gd name="T11" fmla="*/ 260 h 805"/>
                  <a:gd name="T12" fmla="*/ 33 w 1463"/>
                  <a:gd name="T13" fmla="*/ 289 h 805"/>
                  <a:gd name="T14" fmla="*/ 39 w 1463"/>
                  <a:gd name="T15" fmla="*/ 317 h 805"/>
                  <a:gd name="T16" fmla="*/ 59 w 1463"/>
                  <a:gd name="T17" fmla="*/ 357 h 805"/>
                  <a:gd name="T18" fmla="*/ 79 w 1463"/>
                  <a:gd name="T19" fmla="*/ 408 h 805"/>
                  <a:gd name="T20" fmla="*/ 111 w 1463"/>
                  <a:gd name="T21" fmla="*/ 453 h 805"/>
                  <a:gd name="T22" fmla="*/ 137 w 1463"/>
                  <a:gd name="T23" fmla="*/ 499 h 805"/>
                  <a:gd name="T24" fmla="*/ 170 w 1463"/>
                  <a:gd name="T25" fmla="*/ 544 h 805"/>
                  <a:gd name="T26" fmla="*/ 209 w 1463"/>
                  <a:gd name="T27" fmla="*/ 584 h 805"/>
                  <a:gd name="T28" fmla="*/ 248 w 1463"/>
                  <a:gd name="T29" fmla="*/ 623 h 805"/>
                  <a:gd name="T30" fmla="*/ 287 w 1463"/>
                  <a:gd name="T31" fmla="*/ 657 h 805"/>
                  <a:gd name="T32" fmla="*/ 333 w 1463"/>
                  <a:gd name="T33" fmla="*/ 686 h 805"/>
                  <a:gd name="T34" fmla="*/ 385 w 1463"/>
                  <a:gd name="T35" fmla="*/ 714 h 805"/>
                  <a:gd name="T36" fmla="*/ 431 w 1463"/>
                  <a:gd name="T37" fmla="*/ 742 h 805"/>
                  <a:gd name="T38" fmla="*/ 483 w 1463"/>
                  <a:gd name="T39" fmla="*/ 759 h 805"/>
                  <a:gd name="T40" fmla="*/ 536 w 1463"/>
                  <a:gd name="T41" fmla="*/ 776 h 805"/>
                  <a:gd name="T42" fmla="*/ 588 w 1463"/>
                  <a:gd name="T43" fmla="*/ 788 h 805"/>
                  <a:gd name="T44" fmla="*/ 640 w 1463"/>
                  <a:gd name="T45" fmla="*/ 799 h 805"/>
                  <a:gd name="T46" fmla="*/ 692 w 1463"/>
                  <a:gd name="T47" fmla="*/ 805 h 805"/>
                  <a:gd name="T48" fmla="*/ 751 w 1463"/>
                  <a:gd name="T49" fmla="*/ 805 h 805"/>
                  <a:gd name="T50" fmla="*/ 803 w 1463"/>
                  <a:gd name="T51" fmla="*/ 799 h 805"/>
                  <a:gd name="T52" fmla="*/ 856 w 1463"/>
                  <a:gd name="T53" fmla="*/ 793 h 805"/>
                  <a:gd name="T54" fmla="*/ 914 w 1463"/>
                  <a:gd name="T55" fmla="*/ 782 h 805"/>
                  <a:gd name="T56" fmla="*/ 967 w 1463"/>
                  <a:gd name="T57" fmla="*/ 765 h 805"/>
                  <a:gd name="T58" fmla="*/ 1012 w 1463"/>
                  <a:gd name="T59" fmla="*/ 748 h 805"/>
                  <a:gd name="T60" fmla="*/ 1064 w 1463"/>
                  <a:gd name="T61" fmla="*/ 725 h 805"/>
                  <a:gd name="T62" fmla="*/ 1110 w 1463"/>
                  <a:gd name="T63" fmla="*/ 697 h 805"/>
                  <a:gd name="T64" fmla="*/ 1156 w 1463"/>
                  <a:gd name="T65" fmla="*/ 669 h 805"/>
                  <a:gd name="T66" fmla="*/ 1202 w 1463"/>
                  <a:gd name="T67" fmla="*/ 635 h 805"/>
                  <a:gd name="T68" fmla="*/ 1241 w 1463"/>
                  <a:gd name="T69" fmla="*/ 595 h 805"/>
                  <a:gd name="T70" fmla="*/ 1280 w 1463"/>
                  <a:gd name="T71" fmla="*/ 555 h 805"/>
                  <a:gd name="T72" fmla="*/ 1313 w 1463"/>
                  <a:gd name="T73" fmla="*/ 516 h 805"/>
                  <a:gd name="T74" fmla="*/ 1345 w 1463"/>
                  <a:gd name="T75" fmla="*/ 470 h 805"/>
                  <a:gd name="T76" fmla="*/ 1371 w 1463"/>
                  <a:gd name="T77" fmla="*/ 425 h 805"/>
                  <a:gd name="T78" fmla="*/ 1397 w 1463"/>
                  <a:gd name="T79" fmla="*/ 374 h 805"/>
                  <a:gd name="T80" fmla="*/ 1417 w 1463"/>
                  <a:gd name="T81" fmla="*/ 323 h 805"/>
                  <a:gd name="T82" fmla="*/ 1430 w 1463"/>
                  <a:gd name="T83" fmla="*/ 289 h 805"/>
                  <a:gd name="T84" fmla="*/ 1437 w 1463"/>
                  <a:gd name="T85" fmla="*/ 260 h 805"/>
                  <a:gd name="T86" fmla="*/ 1443 w 1463"/>
                  <a:gd name="T87" fmla="*/ 238 h 805"/>
                  <a:gd name="T88" fmla="*/ 1450 w 1463"/>
                  <a:gd name="T89" fmla="*/ 209 h 805"/>
                  <a:gd name="T90" fmla="*/ 1456 w 1463"/>
                  <a:gd name="T91" fmla="*/ 181 h 805"/>
                  <a:gd name="T92" fmla="*/ 1456 w 1463"/>
                  <a:gd name="T93" fmla="*/ 153 h 805"/>
                  <a:gd name="T94" fmla="*/ 1463 w 1463"/>
                  <a:gd name="T95" fmla="*/ 130 h 805"/>
                  <a:gd name="T96" fmla="*/ 1463 w 1463"/>
                  <a:gd name="T97" fmla="*/ 102 h 805"/>
                  <a:gd name="T98" fmla="*/ 1463 w 1463"/>
                  <a:gd name="T99" fmla="*/ 73 h 805"/>
                  <a:gd name="T100" fmla="*/ 1463 w 1463"/>
                  <a:gd name="T101" fmla="*/ 45 h 805"/>
                  <a:gd name="T102" fmla="*/ 1463 w 1463"/>
                  <a:gd name="T103" fmla="*/ 17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3" h="805">
                    <a:moveTo>
                      <a:pt x="0" y="107"/>
                    </a:moveTo>
                    <a:lnTo>
                      <a:pt x="0" y="119"/>
                    </a:lnTo>
                    <a:lnTo>
                      <a:pt x="0" y="130"/>
                    </a:lnTo>
                    <a:lnTo>
                      <a:pt x="7" y="136"/>
                    </a:lnTo>
                    <a:lnTo>
                      <a:pt x="7" y="147"/>
                    </a:lnTo>
                    <a:lnTo>
                      <a:pt x="7" y="153"/>
                    </a:lnTo>
                    <a:lnTo>
                      <a:pt x="7" y="164"/>
                    </a:lnTo>
                    <a:lnTo>
                      <a:pt x="7" y="175"/>
                    </a:lnTo>
                    <a:lnTo>
                      <a:pt x="7" y="181"/>
                    </a:lnTo>
                    <a:lnTo>
                      <a:pt x="13" y="192"/>
                    </a:lnTo>
                    <a:lnTo>
                      <a:pt x="13" y="198"/>
                    </a:lnTo>
                    <a:lnTo>
                      <a:pt x="13" y="209"/>
                    </a:lnTo>
                    <a:lnTo>
                      <a:pt x="13" y="221"/>
                    </a:lnTo>
                    <a:lnTo>
                      <a:pt x="20" y="226"/>
                    </a:lnTo>
                    <a:lnTo>
                      <a:pt x="20" y="238"/>
                    </a:lnTo>
                    <a:lnTo>
                      <a:pt x="20" y="243"/>
                    </a:lnTo>
                    <a:lnTo>
                      <a:pt x="26" y="255"/>
                    </a:lnTo>
                    <a:lnTo>
                      <a:pt x="26" y="260"/>
                    </a:lnTo>
                    <a:lnTo>
                      <a:pt x="26" y="272"/>
                    </a:lnTo>
                    <a:lnTo>
                      <a:pt x="33" y="283"/>
                    </a:lnTo>
                    <a:lnTo>
                      <a:pt x="33" y="289"/>
                    </a:lnTo>
                    <a:lnTo>
                      <a:pt x="39" y="300"/>
                    </a:lnTo>
                    <a:lnTo>
                      <a:pt x="39" y="306"/>
                    </a:lnTo>
                    <a:lnTo>
                      <a:pt x="39" y="317"/>
                    </a:lnTo>
                    <a:lnTo>
                      <a:pt x="46" y="323"/>
                    </a:lnTo>
                    <a:lnTo>
                      <a:pt x="52" y="340"/>
                    </a:lnTo>
                    <a:lnTo>
                      <a:pt x="59" y="357"/>
                    </a:lnTo>
                    <a:lnTo>
                      <a:pt x="65" y="374"/>
                    </a:lnTo>
                    <a:lnTo>
                      <a:pt x="72" y="391"/>
                    </a:lnTo>
                    <a:lnTo>
                      <a:pt x="79" y="408"/>
                    </a:lnTo>
                    <a:lnTo>
                      <a:pt x="92" y="425"/>
                    </a:lnTo>
                    <a:lnTo>
                      <a:pt x="98" y="442"/>
                    </a:lnTo>
                    <a:lnTo>
                      <a:pt x="111" y="453"/>
                    </a:lnTo>
                    <a:lnTo>
                      <a:pt x="118" y="470"/>
                    </a:lnTo>
                    <a:lnTo>
                      <a:pt x="131" y="487"/>
                    </a:lnTo>
                    <a:lnTo>
                      <a:pt x="137" y="499"/>
                    </a:lnTo>
                    <a:lnTo>
                      <a:pt x="150" y="516"/>
                    </a:lnTo>
                    <a:lnTo>
                      <a:pt x="163" y="527"/>
                    </a:lnTo>
                    <a:lnTo>
                      <a:pt x="170" y="544"/>
                    </a:lnTo>
                    <a:lnTo>
                      <a:pt x="183" y="555"/>
                    </a:lnTo>
                    <a:lnTo>
                      <a:pt x="196" y="572"/>
                    </a:lnTo>
                    <a:lnTo>
                      <a:pt x="209" y="584"/>
                    </a:lnTo>
                    <a:lnTo>
                      <a:pt x="222" y="595"/>
                    </a:lnTo>
                    <a:lnTo>
                      <a:pt x="235" y="612"/>
                    </a:lnTo>
                    <a:lnTo>
                      <a:pt x="248" y="623"/>
                    </a:lnTo>
                    <a:lnTo>
                      <a:pt x="261" y="635"/>
                    </a:lnTo>
                    <a:lnTo>
                      <a:pt x="274" y="646"/>
                    </a:lnTo>
                    <a:lnTo>
                      <a:pt x="287" y="657"/>
                    </a:lnTo>
                    <a:lnTo>
                      <a:pt x="307" y="669"/>
                    </a:lnTo>
                    <a:lnTo>
                      <a:pt x="320" y="680"/>
                    </a:lnTo>
                    <a:lnTo>
                      <a:pt x="333" y="686"/>
                    </a:lnTo>
                    <a:lnTo>
                      <a:pt x="353" y="697"/>
                    </a:lnTo>
                    <a:lnTo>
                      <a:pt x="366" y="708"/>
                    </a:lnTo>
                    <a:lnTo>
                      <a:pt x="385" y="714"/>
                    </a:lnTo>
                    <a:lnTo>
                      <a:pt x="398" y="725"/>
                    </a:lnTo>
                    <a:lnTo>
                      <a:pt x="412" y="731"/>
                    </a:lnTo>
                    <a:lnTo>
                      <a:pt x="431" y="742"/>
                    </a:lnTo>
                    <a:lnTo>
                      <a:pt x="451" y="748"/>
                    </a:lnTo>
                    <a:lnTo>
                      <a:pt x="464" y="754"/>
                    </a:lnTo>
                    <a:lnTo>
                      <a:pt x="483" y="759"/>
                    </a:lnTo>
                    <a:lnTo>
                      <a:pt x="496" y="765"/>
                    </a:lnTo>
                    <a:lnTo>
                      <a:pt x="516" y="771"/>
                    </a:lnTo>
                    <a:lnTo>
                      <a:pt x="536" y="776"/>
                    </a:lnTo>
                    <a:lnTo>
                      <a:pt x="549" y="782"/>
                    </a:lnTo>
                    <a:lnTo>
                      <a:pt x="568" y="788"/>
                    </a:lnTo>
                    <a:lnTo>
                      <a:pt x="588" y="788"/>
                    </a:lnTo>
                    <a:lnTo>
                      <a:pt x="607" y="793"/>
                    </a:lnTo>
                    <a:lnTo>
                      <a:pt x="620" y="799"/>
                    </a:lnTo>
                    <a:lnTo>
                      <a:pt x="640" y="799"/>
                    </a:lnTo>
                    <a:lnTo>
                      <a:pt x="660" y="799"/>
                    </a:lnTo>
                    <a:lnTo>
                      <a:pt x="679" y="805"/>
                    </a:lnTo>
                    <a:lnTo>
                      <a:pt x="692" y="805"/>
                    </a:lnTo>
                    <a:lnTo>
                      <a:pt x="712" y="805"/>
                    </a:lnTo>
                    <a:lnTo>
                      <a:pt x="731" y="805"/>
                    </a:lnTo>
                    <a:lnTo>
                      <a:pt x="751" y="805"/>
                    </a:lnTo>
                    <a:lnTo>
                      <a:pt x="771" y="805"/>
                    </a:lnTo>
                    <a:lnTo>
                      <a:pt x="784" y="805"/>
                    </a:lnTo>
                    <a:lnTo>
                      <a:pt x="803" y="799"/>
                    </a:lnTo>
                    <a:lnTo>
                      <a:pt x="823" y="799"/>
                    </a:lnTo>
                    <a:lnTo>
                      <a:pt x="842" y="799"/>
                    </a:lnTo>
                    <a:lnTo>
                      <a:pt x="856" y="793"/>
                    </a:lnTo>
                    <a:lnTo>
                      <a:pt x="875" y="788"/>
                    </a:lnTo>
                    <a:lnTo>
                      <a:pt x="895" y="788"/>
                    </a:lnTo>
                    <a:lnTo>
                      <a:pt x="914" y="782"/>
                    </a:lnTo>
                    <a:lnTo>
                      <a:pt x="927" y="776"/>
                    </a:lnTo>
                    <a:lnTo>
                      <a:pt x="947" y="771"/>
                    </a:lnTo>
                    <a:lnTo>
                      <a:pt x="967" y="765"/>
                    </a:lnTo>
                    <a:lnTo>
                      <a:pt x="980" y="759"/>
                    </a:lnTo>
                    <a:lnTo>
                      <a:pt x="999" y="754"/>
                    </a:lnTo>
                    <a:lnTo>
                      <a:pt x="1012" y="748"/>
                    </a:lnTo>
                    <a:lnTo>
                      <a:pt x="1032" y="742"/>
                    </a:lnTo>
                    <a:lnTo>
                      <a:pt x="1051" y="731"/>
                    </a:lnTo>
                    <a:lnTo>
                      <a:pt x="1064" y="725"/>
                    </a:lnTo>
                    <a:lnTo>
                      <a:pt x="1084" y="714"/>
                    </a:lnTo>
                    <a:lnTo>
                      <a:pt x="1097" y="708"/>
                    </a:lnTo>
                    <a:lnTo>
                      <a:pt x="1110" y="697"/>
                    </a:lnTo>
                    <a:lnTo>
                      <a:pt x="1130" y="686"/>
                    </a:lnTo>
                    <a:lnTo>
                      <a:pt x="1143" y="680"/>
                    </a:lnTo>
                    <a:lnTo>
                      <a:pt x="1156" y="669"/>
                    </a:lnTo>
                    <a:lnTo>
                      <a:pt x="1175" y="657"/>
                    </a:lnTo>
                    <a:lnTo>
                      <a:pt x="1189" y="646"/>
                    </a:lnTo>
                    <a:lnTo>
                      <a:pt x="1202" y="635"/>
                    </a:lnTo>
                    <a:lnTo>
                      <a:pt x="1215" y="623"/>
                    </a:lnTo>
                    <a:lnTo>
                      <a:pt x="1228" y="612"/>
                    </a:lnTo>
                    <a:lnTo>
                      <a:pt x="1241" y="595"/>
                    </a:lnTo>
                    <a:lnTo>
                      <a:pt x="1254" y="584"/>
                    </a:lnTo>
                    <a:lnTo>
                      <a:pt x="1267" y="572"/>
                    </a:lnTo>
                    <a:lnTo>
                      <a:pt x="1280" y="555"/>
                    </a:lnTo>
                    <a:lnTo>
                      <a:pt x="1293" y="544"/>
                    </a:lnTo>
                    <a:lnTo>
                      <a:pt x="1300" y="527"/>
                    </a:lnTo>
                    <a:lnTo>
                      <a:pt x="1313" y="516"/>
                    </a:lnTo>
                    <a:lnTo>
                      <a:pt x="1326" y="499"/>
                    </a:lnTo>
                    <a:lnTo>
                      <a:pt x="1332" y="487"/>
                    </a:lnTo>
                    <a:lnTo>
                      <a:pt x="1345" y="470"/>
                    </a:lnTo>
                    <a:lnTo>
                      <a:pt x="1352" y="453"/>
                    </a:lnTo>
                    <a:lnTo>
                      <a:pt x="1365" y="436"/>
                    </a:lnTo>
                    <a:lnTo>
                      <a:pt x="1371" y="425"/>
                    </a:lnTo>
                    <a:lnTo>
                      <a:pt x="1384" y="408"/>
                    </a:lnTo>
                    <a:lnTo>
                      <a:pt x="1391" y="391"/>
                    </a:lnTo>
                    <a:lnTo>
                      <a:pt x="1397" y="374"/>
                    </a:lnTo>
                    <a:lnTo>
                      <a:pt x="1404" y="357"/>
                    </a:lnTo>
                    <a:lnTo>
                      <a:pt x="1411" y="340"/>
                    </a:lnTo>
                    <a:lnTo>
                      <a:pt x="1417" y="323"/>
                    </a:lnTo>
                    <a:lnTo>
                      <a:pt x="1424" y="306"/>
                    </a:lnTo>
                    <a:lnTo>
                      <a:pt x="1424" y="300"/>
                    </a:lnTo>
                    <a:lnTo>
                      <a:pt x="1430" y="289"/>
                    </a:lnTo>
                    <a:lnTo>
                      <a:pt x="1430" y="277"/>
                    </a:lnTo>
                    <a:lnTo>
                      <a:pt x="1437" y="272"/>
                    </a:lnTo>
                    <a:lnTo>
                      <a:pt x="1437" y="260"/>
                    </a:lnTo>
                    <a:lnTo>
                      <a:pt x="1437" y="255"/>
                    </a:lnTo>
                    <a:lnTo>
                      <a:pt x="1443" y="243"/>
                    </a:lnTo>
                    <a:lnTo>
                      <a:pt x="1443" y="238"/>
                    </a:lnTo>
                    <a:lnTo>
                      <a:pt x="1443" y="226"/>
                    </a:lnTo>
                    <a:lnTo>
                      <a:pt x="1450" y="221"/>
                    </a:lnTo>
                    <a:lnTo>
                      <a:pt x="1450" y="209"/>
                    </a:lnTo>
                    <a:lnTo>
                      <a:pt x="1450" y="198"/>
                    </a:lnTo>
                    <a:lnTo>
                      <a:pt x="1450" y="192"/>
                    </a:lnTo>
                    <a:lnTo>
                      <a:pt x="1456" y="181"/>
                    </a:lnTo>
                    <a:lnTo>
                      <a:pt x="1456" y="175"/>
                    </a:lnTo>
                    <a:lnTo>
                      <a:pt x="1456" y="164"/>
                    </a:lnTo>
                    <a:lnTo>
                      <a:pt x="1456" y="153"/>
                    </a:lnTo>
                    <a:lnTo>
                      <a:pt x="1456" y="147"/>
                    </a:lnTo>
                    <a:lnTo>
                      <a:pt x="1456" y="136"/>
                    </a:lnTo>
                    <a:lnTo>
                      <a:pt x="1463" y="130"/>
                    </a:lnTo>
                    <a:lnTo>
                      <a:pt x="1463" y="119"/>
                    </a:lnTo>
                    <a:lnTo>
                      <a:pt x="1463" y="107"/>
                    </a:lnTo>
                    <a:lnTo>
                      <a:pt x="1463" y="102"/>
                    </a:lnTo>
                    <a:lnTo>
                      <a:pt x="1463" y="90"/>
                    </a:lnTo>
                    <a:lnTo>
                      <a:pt x="1463" y="85"/>
                    </a:lnTo>
                    <a:lnTo>
                      <a:pt x="1463" y="73"/>
                    </a:lnTo>
                    <a:lnTo>
                      <a:pt x="1463" y="62"/>
                    </a:lnTo>
                    <a:lnTo>
                      <a:pt x="1463" y="56"/>
                    </a:lnTo>
                    <a:lnTo>
                      <a:pt x="1463" y="45"/>
                    </a:lnTo>
                    <a:lnTo>
                      <a:pt x="1463" y="39"/>
                    </a:lnTo>
                    <a:lnTo>
                      <a:pt x="1463" y="28"/>
                    </a:lnTo>
                    <a:lnTo>
                      <a:pt x="1463" y="17"/>
                    </a:lnTo>
                    <a:lnTo>
                      <a:pt x="1456" y="11"/>
                    </a:lnTo>
                    <a:lnTo>
                      <a:pt x="1456"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3" name="Freeform 2018"/>
              <p:cNvSpPr>
                <a:spLocks noChangeAspect="1"/>
              </p:cNvSpPr>
              <p:nvPr/>
            </p:nvSpPr>
            <p:spPr bwMode="auto">
              <a:xfrm>
                <a:off x="7425" y="3492"/>
                <a:ext cx="281" cy="147"/>
              </a:xfrm>
              <a:custGeom>
                <a:avLst/>
                <a:gdLst>
                  <a:gd name="T0" fmla="*/ 281 w 281"/>
                  <a:gd name="T1" fmla="*/ 141 h 147"/>
                  <a:gd name="T2" fmla="*/ 275 w 281"/>
                  <a:gd name="T3" fmla="*/ 130 h 147"/>
                  <a:gd name="T4" fmla="*/ 275 w 281"/>
                  <a:gd name="T5" fmla="*/ 113 h 147"/>
                  <a:gd name="T6" fmla="*/ 275 w 281"/>
                  <a:gd name="T7" fmla="*/ 102 h 147"/>
                  <a:gd name="T8" fmla="*/ 268 w 281"/>
                  <a:gd name="T9" fmla="*/ 85 h 147"/>
                  <a:gd name="T10" fmla="*/ 262 w 281"/>
                  <a:gd name="T11" fmla="*/ 73 h 147"/>
                  <a:gd name="T12" fmla="*/ 255 w 281"/>
                  <a:gd name="T13" fmla="*/ 62 h 147"/>
                  <a:gd name="T14" fmla="*/ 242 w 281"/>
                  <a:gd name="T15" fmla="*/ 51 h 147"/>
                  <a:gd name="T16" fmla="*/ 235 w 281"/>
                  <a:gd name="T17" fmla="*/ 39 h 147"/>
                  <a:gd name="T18" fmla="*/ 222 w 281"/>
                  <a:gd name="T19" fmla="*/ 34 h 147"/>
                  <a:gd name="T20" fmla="*/ 216 w 281"/>
                  <a:gd name="T21" fmla="*/ 22 h 147"/>
                  <a:gd name="T22" fmla="*/ 203 w 281"/>
                  <a:gd name="T23" fmla="*/ 17 h 147"/>
                  <a:gd name="T24" fmla="*/ 190 w 281"/>
                  <a:gd name="T25" fmla="*/ 11 h 147"/>
                  <a:gd name="T26" fmla="*/ 177 w 281"/>
                  <a:gd name="T27" fmla="*/ 5 h 147"/>
                  <a:gd name="T28" fmla="*/ 164 w 281"/>
                  <a:gd name="T29" fmla="*/ 5 h 147"/>
                  <a:gd name="T30" fmla="*/ 151 w 281"/>
                  <a:gd name="T31" fmla="*/ 0 h 147"/>
                  <a:gd name="T32" fmla="*/ 131 w 281"/>
                  <a:gd name="T33" fmla="*/ 0 h 147"/>
                  <a:gd name="T34" fmla="*/ 118 w 281"/>
                  <a:gd name="T35" fmla="*/ 0 h 147"/>
                  <a:gd name="T36" fmla="*/ 105 w 281"/>
                  <a:gd name="T37" fmla="*/ 5 h 147"/>
                  <a:gd name="T38" fmla="*/ 92 w 281"/>
                  <a:gd name="T39" fmla="*/ 5 h 147"/>
                  <a:gd name="T40" fmla="*/ 79 w 281"/>
                  <a:gd name="T41" fmla="*/ 11 h 147"/>
                  <a:gd name="T42" fmla="*/ 66 w 281"/>
                  <a:gd name="T43" fmla="*/ 22 h 147"/>
                  <a:gd name="T44" fmla="*/ 53 w 281"/>
                  <a:gd name="T45" fmla="*/ 28 h 147"/>
                  <a:gd name="T46" fmla="*/ 46 w 281"/>
                  <a:gd name="T47" fmla="*/ 34 h 147"/>
                  <a:gd name="T48" fmla="*/ 33 w 281"/>
                  <a:gd name="T49" fmla="*/ 45 h 147"/>
                  <a:gd name="T50" fmla="*/ 26 w 281"/>
                  <a:gd name="T51" fmla="*/ 56 h 147"/>
                  <a:gd name="T52" fmla="*/ 20 w 281"/>
                  <a:gd name="T53" fmla="*/ 68 h 147"/>
                  <a:gd name="T54" fmla="*/ 13 w 281"/>
                  <a:gd name="T55" fmla="*/ 79 h 147"/>
                  <a:gd name="T56" fmla="*/ 7 w 281"/>
                  <a:gd name="T57" fmla="*/ 96 h 147"/>
                  <a:gd name="T58" fmla="*/ 0 w 281"/>
                  <a:gd name="T59" fmla="*/ 107 h 147"/>
                  <a:gd name="T60" fmla="*/ 0 w 281"/>
                  <a:gd name="T61" fmla="*/ 119 h 147"/>
                  <a:gd name="T62" fmla="*/ 0 w 281"/>
                  <a:gd name="T63" fmla="*/ 136 h 147"/>
                  <a:gd name="T64" fmla="*/ 0 w 281"/>
                  <a:gd name="T65"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1" h="147">
                    <a:moveTo>
                      <a:pt x="281" y="141"/>
                    </a:moveTo>
                    <a:lnTo>
                      <a:pt x="275" y="130"/>
                    </a:lnTo>
                    <a:lnTo>
                      <a:pt x="275" y="113"/>
                    </a:lnTo>
                    <a:lnTo>
                      <a:pt x="275" y="102"/>
                    </a:lnTo>
                    <a:lnTo>
                      <a:pt x="268" y="85"/>
                    </a:lnTo>
                    <a:lnTo>
                      <a:pt x="262" y="73"/>
                    </a:lnTo>
                    <a:lnTo>
                      <a:pt x="255" y="62"/>
                    </a:lnTo>
                    <a:lnTo>
                      <a:pt x="242" y="51"/>
                    </a:lnTo>
                    <a:lnTo>
                      <a:pt x="235" y="39"/>
                    </a:lnTo>
                    <a:lnTo>
                      <a:pt x="222" y="34"/>
                    </a:lnTo>
                    <a:lnTo>
                      <a:pt x="216" y="22"/>
                    </a:lnTo>
                    <a:lnTo>
                      <a:pt x="203" y="17"/>
                    </a:lnTo>
                    <a:lnTo>
                      <a:pt x="190" y="11"/>
                    </a:lnTo>
                    <a:lnTo>
                      <a:pt x="177" y="5"/>
                    </a:lnTo>
                    <a:lnTo>
                      <a:pt x="164" y="5"/>
                    </a:lnTo>
                    <a:lnTo>
                      <a:pt x="151" y="0"/>
                    </a:lnTo>
                    <a:lnTo>
                      <a:pt x="131" y="0"/>
                    </a:lnTo>
                    <a:lnTo>
                      <a:pt x="118" y="0"/>
                    </a:lnTo>
                    <a:lnTo>
                      <a:pt x="105" y="5"/>
                    </a:lnTo>
                    <a:lnTo>
                      <a:pt x="92" y="5"/>
                    </a:lnTo>
                    <a:lnTo>
                      <a:pt x="79" y="11"/>
                    </a:lnTo>
                    <a:lnTo>
                      <a:pt x="66" y="22"/>
                    </a:lnTo>
                    <a:lnTo>
                      <a:pt x="53" y="28"/>
                    </a:lnTo>
                    <a:lnTo>
                      <a:pt x="46" y="34"/>
                    </a:lnTo>
                    <a:lnTo>
                      <a:pt x="33" y="45"/>
                    </a:lnTo>
                    <a:lnTo>
                      <a:pt x="26" y="56"/>
                    </a:lnTo>
                    <a:lnTo>
                      <a:pt x="20" y="68"/>
                    </a:lnTo>
                    <a:lnTo>
                      <a:pt x="13" y="79"/>
                    </a:lnTo>
                    <a:lnTo>
                      <a:pt x="7" y="96"/>
                    </a:lnTo>
                    <a:lnTo>
                      <a:pt x="0" y="107"/>
                    </a:lnTo>
                    <a:lnTo>
                      <a:pt x="0" y="119"/>
                    </a:lnTo>
                    <a:lnTo>
                      <a:pt x="0" y="136"/>
                    </a:lnTo>
                    <a:lnTo>
                      <a:pt x="0" y="147"/>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4" name="Freeform 2019"/>
              <p:cNvSpPr>
                <a:spLocks noChangeAspect="1"/>
              </p:cNvSpPr>
              <p:nvPr/>
            </p:nvSpPr>
            <p:spPr bwMode="auto">
              <a:xfrm>
                <a:off x="7425" y="3622"/>
                <a:ext cx="281" cy="153"/>
              </a:xfrm>
              <a:custGeom>
                <a:avLst/>
                <a:gdLst>
                  <a:gd name="T0" fmla="*/ 0 w 281"/>
                  <a:gd name="T1" fmla="*/ 17 h 153"/>
                  <a:gd name="T2" fmla="*/ 0 w 281"/>
                  <a:gd name="T3" fmla="*/ 34 h 153"/>
                  <a:gd name="T4" fmla="*/ 0 w 281"/>
                  <a:gd name="T5" fmla="*/ 45 h 153"/>
                  <a:gd name="T6" fmla="*/ 7 w 281"/>
                  <a:gd name="T7" fmla="*/ 57 h 153"/>
                  <a:gd name="T8" fmla="*/ 13 w 281"/>
                  <a:gd name="T9" fmla="*/ 74 h 153"/>
                  <a:gd name="T10" fmla="*/ 20 w 281"/>
                  <a:gd name="T11" fmla="*/ 85 h 153"/>
                  <a:gd name="T12" fmla="*/ 26 w 281"/>
                  <a:gd name="T13" fmla="*/ 96 h 153"/>
                  <a:gd name="T14" fmla="*/ 33 w 281"/>
                  <a:gd name="T15" fmla="*/ 108 h 153"/>
                  <a:gd name="T16" fmla="*/ 46 w 281"/>
                  <a:gd name="T17" fmla="*/ 119 h 153"/>
                  <a:gd name="T18" fmla="*/ 53 w 281"/>
                  <a:gd name="T19" fmla="*/ 125 h 153"/>
                  <a:gd name="T20" fmla="*/ 66 w 281"/>
                  <a:gd name="T21" fmla="*/ 130 h 153"/>
                  <a:gd name="T22" fmla="*/ 79 w 281"/>
                  <a:gd name="T23" fmla="*/ 142 h 153"/>
                  <a:gd name="T24" fmla="*/ 92 w 281"/>
                  <a:gd name="T25" fmla="*/ 147 h 153"/>
                  <a:gd name="T26" fmla="*/ 105 w 281"/>
                  <a:gd name="T27" fmla="*/ 147 h 153"/>
                  <a:gd name="T28" fmla="*/ 118 w 281"/>
                  <a:gd name="T29" fmla="*/ 153 h 153"/>
                  <a:gd name="T30" fmla="*/ 131 w 281"/>
                  <a:gd name="T31" fmla="*/ 153 h 153"/>
                  <a:gd name="T32" fmla="*/ 151 w 281"/>
                  <a:gd name="T33" fmla="*/ 153 h 153"/>
                  <a:gd name="T34" fmla="*/ 164 w 281"/>
                  <a:gd name="T35" fmla="*/ 147 h 153"/>
                  <a:gd name="T36" fmla="*/ 177 w 281"/>
                  <a:gd name="T37" fmla="*/ 147 h 153"/>
                  <a:gd name="T38" fmla="*/ 190 w 281"/>
                  <a:gd name="T39" fmla="*/ 142 h 153"/>
                  <a:gd name="T40" fmla="*/ 203 w 281"/>
                  <a:gd name="T41" fmla="*/ 136 h 153"/>
                  <a:gd name="T42" fmla="*/ 216 w 281"/>
                  <a:gd name="T43" fmla="*/ 130 h 153"/>
                  <a:gd name="T44" fmla="*/ 222 w 281"/>
                  <a:gd name="T45" fmla="*/ 119 h 153"/>
                  <a:gd name="T46" fmla="*/ 235 w 281"/>
                  <a:gd name="T47" fmla="*/ 113 h 153"/>
                  <a:gd name="T48" fmla="*/ 242 w 281"/>
                  <a:gd name="T49" fmla="*/ 102 h 153"/>
                  <a:gd name="T50" fmla="*/ 255 w 281"/>
                  <a:gd name="T51" fmla="*/ 91 h 153"/>
                  <a:gd name="T52" fmla="*/ 262 w 281"/>
                  <a:gd name="T53" fmla="*/ 79 h 153"/>
                  <a:gd name="T54" fmla="*/ 268 w 281"/>
                  <a:gd name="T55" fmla="*/ 68 h 153"/>
                  <a:gd name="T56" fmla="*/ 275 w 281"/>
                  <a:gd name="T57" fmla="*/ 51 h 153"/>
                  <a:gd name="T58" fmla="*/ 275 w 281"/>
                  <a:gd name="T59" fmla="*/ 40 h 153"/>
                  <a:gd name="T60" fmla="*/ 275 w 281"/>
                  <a:gd name="T61" fmla="*/ 23 h 153"/>
                  <a:gd name="T62" fmla="*/ 281 w 281"/>
                  <a:gd name="T63" fmla="*/ 11 h 153"/>
                  <a:gd name="T64" fmla="*/ 275 w 281"/>
                  <a:gd name="T6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1" h="153">
                    <a:moveTo>
                      <a:pt x="0" y="17"/>
                    </a:moveTo>
                    <a:lnTo>
                      <a:pt x="0" y="34"/>
                    </a:lnTo>
                    <a:lnTo>
                      <a:pt x="0" y="45"/>
                    </a:lnTo>
                    <a:lnTo>
                      <a:pt x="7" y="57"/>
                    </a:lnTo>
                    <a:lnTo>
                      <a:pt x="13" y="74"/>
                    </a:lnTo>
                    <a:lnTo>
                      <a:pt x="20" y="85"/>
                    </a:lnTo>
                    <a:lnTo>
                      <a:pt x="26" y="96"/>
                    </a:lnTo>
                    <a:lnTo>
                      <a:pt x="33" y="108"/>
                    </a:lnTo>
                    <a:lnTo>
                      <a:pt x="46" y="119"/>
                    </a:lnTo>
                    <a:lnTo>
                      <a:pt x="53" y="125"/>
                    </a:lnTo>
                    <a:lnTo>
                      <a:pt x="66" y="130"/>
                    </a:lnTo>
                    <a:lnTo>
                      <a:pt x="79" y="142"/>
                    </a:lnTo>
                    <a:lnTo>
                      <a:pt x="92" y="147"/>
                    </a:lnTo>
                    <a:lnTo>
                      <a:pt x="105" y="147"/>
                    </a:lnTo>
                    <a:lnTo>
                      <a:pt x="118" y="153"/>
                    </a:lnTo>
                    <a:lnTo>
                      <a:pt x="131" y="153"/>
                    </a:lnTo>
                    <a:lnTo>
                      <a:pt x="151" y="153"/>
                    </a:lnTo>
                    <a:lnTo>
                      <a:pt x="164" y="147"/>
                    </a:lnTo>
                    <a:lnTo>
                      <a:pt x="177" y="147"/>
                    </a:lnTo>
                    <a:lnTo>
                      <a:pt x="190" y="142"/>
                    </a:lnTo>
                    <a:lnTo>
                      <a:pt x="203" y="136"/>
                    </a:lnTo>
                    <a:lnTo>
                      <a:pt x="216" y="130"/>
                    </a:lnTo>
                    <a:lnTo>
                      <a:pt x="222" y="119"/>
                    </a:lnTo>
                    <a:lnTo>
                      <a:pt x="235" y="113"/>
                    </a:lnTo>
                    <a:lnTo>
                      <a:pt x="242" y="102"/>
                    </a:lnTo>
                    <a:lnTo>
                      <a:pt x="255" y="91"/>
                    </a:lnTo>
                    <a:lnTo>
                      <a:pt x="262" y="79"/>
                    </a:lnTo>
                    <a:lnTo>
                      <a:pt x="268" y="68"/>
                    </a:lnTo>
                    <a:lnTo>
                      <a:pt x="275" y="51"/>
                    </a:lnTo>
                    <a:lnTo>
                      <a:pt x="275" y="40"/>
                    </a:lnTo>
                    <a:lnTo>
                      <a:pt x="275" y="23"/>
                    </a:lnTo>
                    <a:lnTo>
                      <a:pt x="281" y="11"/>
                    </a:lnTo>
                    <a:lnTo>
                      <a:pt x="275" y="0"/>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5" name="Freeform 2020"/>
              <p:cNvSpPr>
                <a:spLocks noChangeAspect="1"/>
              </p:cNvSpPr>
              <p:nvPr/>
            </p:nvSpPr>
            <p:spPr bwMode="auto">
              <a:xfrm>
                <a:off x="8274" y="3577"/>
                <a:ext cx="131" cy="113"/>
              </a:xfrm>
              <a:custGeom>
                <a:avLst/>
                <a:gdLst>
                  <a:gd name="T0" fmla="*/ 0 w 131"/>
                  <a:gd name="T1" fmla="*/ 0 h 113"/>
                  <a:gd name="T2" fmla="*/ 131 w 131"/>
                  <a:gd name="T3" fmla="*/ 0 h 113"/>
                  <a:gd name="T4" fmla="*/ 131 w 131"/>
                  <a:gd name="T5" fmla="*/ 113 h 113"/>
                  <a:gd name="T6" fmla="*/ 0 w 131"/>
                  <a:gd name="T7" fmla="*/ 113 h 113"/>
                </a:gdLst>
                <a:ahLst/>
                <a:cxnLst>
                  <a:cxn ang="0">
                    <a:pos x="T0" y="T1"/>
                  </a:cxn>
                  <a:cxn ang="0">
                    <a:pos x="T2" y="T3"/>
                  </a:cxn>
                  <a:cxn ang="0">
                    <a:pos x="T4" y="T5"/>
                  </a:cxn>
                  <a:cxn ang="0">
                    <a:pos x="T6" y="T7"/>
                  </a:cxn>
                </a:cxnLst>
                <a:rect l="0" t="0" r="r" b="b"/>
                <a:pathLst>
                  <a:path w="131" h="113">
                    <a:moveTo>
                      <a:pt x="0" y="0"/>
                    </a:moveTo>
                    <a:lnTo>
                      <a:pt x="131" y="0"/>
                    </a:lnTo>
                    <a:lnTo>
                      <a:pt x="131" y="113"/>
                    </a:lnTo>
                    <a:lnTo>
                      <a:pt x="0" y="11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6" name="Freeform 2021"/>
              <p:cNvSpPr>
                <a:spLocks noChangeAspect="1"/>
              </p:cNvSpPr>
              <p:nvPr/>
            </p:nvSpPr>
            <p:spPr bwMode="auto">
              <a:xfrm>
                <a:off x="6720" y="3577"/>
                <a:ext cx="131" cy="113"/>
              </a:xfrm>
              <a:custGeom>
                <a:avLst/>
                <a:gdLst>
                  <a:gd name="T0" fmla="*/ 131 w 131"/>
                  <a:gd name="T1" fmla="*/ 0 h 113"/>
                  <a:gd name="T2" fmla="*/ 0 w 131"/>
                  <a:gd name="T3" fmla="*/ 0 h 113"/>
                  <a:gd name="T4" fmla="*/ 0 w 131"/>
                  <a:gd name="T5" fmla="*/ 113 h 113"/>
                  <a:gd name="T6" fmla="*/ 131 w 131"/>
                  <a:gd name="T7" fmla="*/ 113 h 113"/>
                </a:gdLst>
                <a:ahLst/>
                <a:cxnLst>
                  <a:cxn ang="0">
                    <a:pos x="T0" y="T1"/>
                  </a:cxn>
                  <a:cxn ang="0">
                    <a:pos x="T2" y="T3"/>
                  </a:cxn>
                  <a:cxn ang="0">
                    <a:pos x="T4" y="T5"/>
                  </a:cxn>
                  <a:cxn ang="0">
                    <a:pos x="T6" y="T7"/>
                  </a:cxn>
                </a:cxnLst>
                <a:rect l="0" t="0" r="r" b="b"/>
                <a:pathLst>
                  <a:path w="131" h="113">
                    <a:moveTo>
                      <a:pt x="131" y="0"/>
                    </a:moveTo>
                    <a:lnTo>
                      <a:pt x="0" y="0"/>
                    </a:lnTo>
                    <a:lnTo>
                      <a:pt x="0" y="113"/>
                    </a:lnTo>
                    <a:lnTo>
                      <a:pt x="131" y="11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67" name="Line 2022"/>
              <p:cNvSpPr>
                <a:spLocks noChangeAspect="1" noChangeShapeType="1"/>
              </p:cNvSpPr>
              <p:nvPr/>
            </p:nvSpPr>
            <p:spPr bwMode="auto">
              <a:xfrm>
                <a:off x="6844" y="332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8" name="Line 2023"/>
              <p:cNvSpPr>
                <a:spLocks noChangeAspect="1" noChangeShapeType="1"/>
              </p:cNvSpPr>
              <p:nvPr/>
            </p:nvSpPr>
            <p:spPr bwMode="auto">
              <a:xfrm>
                <a:off x="6844" y="3327"/>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9" name="Line 2024"/>
              <p:cNvSpPr>
                <a:spLocks noChangeAspect="1" noChangeShapeType="1"/>
              </p:cNvSpPr>
              <p:nvPr/>
            </p:nvSpPr>
            <p:spPr bwMode="auto">
              <a:xfrm>
                <a:off x="6844"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0" name="Line 2025"/>
              <p:cNvSpPr>
                <a:spLocks noChangeAspect="1" noChangeShapeType="1"/>
              </p:cNvSpPr>
              <p:nvPr/>
            </p:nvSpPr>
            <p:spPr bwMode="auto">
              <a:xfrm>
                <a:off x="6844"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1" name="Line 2026"/>
              <p:cNvSpPr>
                <a:spLocks noChangeAspect="1" noChangeShapeType="1"/>
              </p:cNvSpPr>
              <p:nvPr/>
            </p:nvSpPr>
            <p:spPr bwMode="auto">
              <a:xfrm>
                <a:off x="6949" y="4042"/>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2" name="Line 2027"/>
              <p:cNvSpPr>
                <a:spLocks noChangeAspect="1" noChangeShapeType="1"/>
              </p:cNvSpPr>
              <p:nvPr/>
            </p:nvSpPr>
            <p:spPr bwMode="auto">
              <a:xfrm>
                <a:off x="6949" y="4042"/>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3" name="Line 2028"/>
              <p:cNvSpPr>
                <a:spLocks noChangeAspect="1" noChangeShapeType="1"/>
              </p:cNvSpPr>
              <p:nvPr/>
            </p:nvSpPr>
            <p:spPr bwMode="auto">
              <a:xfrm>
                <a:off x="6949" y="3939"/>
                <a:ext cx="13"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4" name="Freeform 2029"/>
              <p:cNvSpPr>
                <a:spLocks noChangeAspect="1"/>
              </p:cNvSpPr>
              <p:nvPr/>
            </p:nvSpPr>
            <p:spPr bwMode="auto">
              <a:xfrm>
                <a:off x="6929" y="3922"/>
                <a:ext cx="33" cy="29"/>
              </a:xfrm>
              <a:custGeom>
                <a:avLst/>
                <a:gdLst>
                  <a:gd name="T0" fmla="*/ 20 w 33"/>
                  <a:gd name="T1" fmla="*/ 0 h 29"/>
                  <a:gd name="T2" fmla="*/ 33 w 33"/>
                  <a:gd name="T3" fmla="*/ 29 h 29"/>
                  <a:gd name="T4" fmla="*/ 0 w 33"/>
                  <a:gd name="T5" fmla="*/ 17 h 29"/>
                  <a:gd name="T6" fmla="*/ 20 w 33"/>
                  <a:gd name="T7" fmla="*/ 0 h 29"/>
                </a:gdLst>
                <a:ahLst/>
                <a:cxnLst>
                  <a:cxn ang="0">
                    <a:pos x="T0" y="T1"/>
                  </a:cxn>
                  <a:cxn ang="0">
                    <a:pos x="T2" y="T3"/>
                  </a:cxn>
                  <a:cxn ang="0">
                    <a:pos x="T4" y="T5"/>
                  </a:cxn>
                  <a:cxn ang="0">
                    <a:pos x="T6" y="T7"/>
                  </a:cxn>
                </a:cxnLst>
                <a:rect l="0" t="0" r="r" b="b"/>
                <a:pathLst>
                  <a:path w="33" h="29">
                    <a:moveTo>
                      <a:pt x="20" y="0"/>
                    </a:moveTo>
                    <a:lnTo>
                      <a:pt x="33" y="29"/>
                    </a:lnTo>
                    <a:lnTo>
                      <a:pt x="0" y="17"/>
                    </a:lnTo>
                    <a:lnTo>
                      <a:pt x="2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75" name="Freeform 2030"/>
              <p:cNvSpPr>
                <a:spLocks noChangeAspect="1"/>
              </p:cNvSpPr>
              <p:nvPr/>
            </p:nvSpPr>
            <p:spPr bwMode="auto">
              <a:xfrm>
                <a:off x="6929" y="3922"/>
                <a:ext cx="33" cy="29"/>
              </a:xfrm>
              <a:custGeom>
                <a:avLst/>
                <a:gdLst>
                  <a:gd name="T0" fmla="*/ 20 w 33"/>
                  <a:gd name="T1" fmla="*/ 0 h 29"/>
                  <a:gd name="T2" fmla="*/ 33 w 33"/>
                  <a:gd name="T3" fmla="*/ 29 h 29"/>
                  <a:gd name="T4" fmla="*/ 0 w 33"/>
                  <a:gd name="T5" fmla="*/ 17 h 29"/>
                  <a:gd name="T6" fmla="*/ 20 w 33"/>
                  <a:gd name="T7" fmla="*/ 0 h 29"/>
                </a:gdLst>
                <a:ahLst/>
                <a:cxnLst>
                  <a:cxn ang="0">
                    <a:pos x="T0" y="T1"/>
                  </a:cxn>
                  <a:cxn ang="0">
                    <a:pos x="T2" y="T3"/>
                  </a:cxn>
                  <a:cxn ang="0">
                    <a:pos x="T4" y="T5"/>
                  </a:cxn>
                  <a:cxn ang="0">
                    <a:pos x="T6" y="T7"/>
                  </a:cxn>
                </a:cxnLst>
                <a:rect l="0" t="0" r="r" b="b"/>
                <a:pathLst>
                  <a:path w="33" h="29">
                    <a:moveTo>
                      <a:pt x="20" y="0"/>
                    </a:moveTo>
                    <a:lnTo>
                      <a:pt x="33" y="29"/>
                    </a:lnTo>
                    <a:lnTo>
                      <a:pt x="0" y="17"/>
                    </a:lnTo>
                    <a:lnTo>
                      <a:pt x="2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76" name="Line 2031"/>
              <p:cNvSpPr>
                <a:spLocks noChangeAspect="1" noChangeShapeType="1"/>
              </p:cNvSpPr>
              <p:nvPr/>
            </p:nvSpPr>
            <p:spPr bwMode="auto">
              <a:xfrm>
                <a:off x="6949" y="3837"/>
                <a:ext cx="65"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7" name="Freeform 2032"/>
              <p:cNvSpPr>
                <a:spLocks noChangeAspect="1"/>
              </p:cNvSpPr>
              <p:nvPr/>
            </p:nvSpPr>
            <p:spPr bwMode="auto">
              <a:xfrm>
                <a:off x="6975" y="3837"/>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78" name="Freeform 2033"/>
              <p:cNvSpPr>
                <a:spLocks noChangeAspect="1"/>
              </p:cNvSpPr>
              <p:nvPr/>
            </p:nvSpPr>
            <p:spPr bwMode="auto">
              <a:xfrm>
                <a:off x="6975" y="3837"/>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79" name="Line 2034"/>
              <p:cNvSpPr>
                <a:spLocks noChangeAspect="1" noChangeShapeType="1"/>
              </p:cNvSpPr>
              <p:nvPr/>
            </p:nvSpPr>
            <p:spPr bwMode="auto">
              <a:xfrm>
                <a:off x="6949" y="3735"/>
                <a:ext cx="8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0" name="Freeform 2035"/>
              <p:cNvSpPr>
                <a:spLocks noChangeAspect="1"/>
              </p:cNvSpPr>
              <p:nvPr/>
            </p:nvSpPr>
            <p:spPr bwMode="auto">
              <a:xfrm>
                <a:off x="6994" y="3735"/>
                <a:ext cx="40" cy="23"/>
              </a:xfrm>
              <a:custGeom>
                <a:avLst/>
                <a:gdLst>
                  <a:gd name="T0" fmla="*/ 7 w 40"/>
                  <a:gd name="T1" fmla="*/ 0 h 23"/>
                  <a:gd name="T2" fmla="*/ 40 w 40"/>
                  <a:gd name="T3" fmla="*/ 17 h 23"/>
                  <a:gd name="T4" fmla="*/ 0 w 40"/>
                  <a:gd name="T5" fmla="*/ 23 h 23"/>
                  <a:gd name="T6" fmla="*/ 7 w 40"/>
                  <a:gd name="T7" fmla="*/ 0 h 23"/>
                </a:gdLst>
                <a:ahLst/>
                <a:cxnLst>
                  <a:cxn ang="0">
                    <a:pos x="T0" y="T1"/>
                  </a:cxn>
                  <a:cxn ang="0">
                    <a:pos x="T2" y="T3"/>
                  </a:cxn>
                  <a:cxn ang="0">
                    <a:pos x="T4" y="T5"/>
                  </a:cxn>
                  <a:cxn ang="0">
                    <a:pos x="T6" y="T7"/>
                  </a:cxn>
                </a:cxnLst>
                <a:rect l="0" t="0" r="r" b="b"/>
                <a:pathLst>
                  <a:path w="40" h="23">
                    <a:moveTo>
                      <a:pt x="7" y="0"/>
                    </a:moveTo>
                    <a:lnTo>
                      <a:pt x="40" y="17"/>
                    </a:lnTo>
                    <a:lnTo>
                      <a:pt x="0" y="23"/>
                    </a:lnTo>
                    <a:lnTo>
                      <a:pt x="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81" name="Freeform 2036"/>
              <p:cNvSpPr>
                <a:spLocks noChangeAspect="1"/>
              </p:cNvSpPr>
              <p:nvPr/>
            </p:nvSpPr>
            <p:spPr bwMode="auto">
              <a:xfrm>
                <a:off x="6994" y="3735"/>
                <a:ext cx="40" cy="23"/>
              </a:xfrm>
              <a:custGeom>
                <a:avLst/>
                <a:gdLst>
                  <a:gd name="T0" fmla="*/ 7 w 40"/>
                  <a:gd name="T1" fmla="*/ 0 h 23"/>
                  <a:gd name="T2" fmla="*/ 40 w 40"/>
                  <a:gd name="T3" fmla="*/ 17 h 23"/>
                  <a:gd name="T4" fmla="*/ 0 w 40"/>
                  <a:gd name="T5" fmla="*/ 23 h 23"/>
                  <a:gd name="T6" fmla="*/ 7 w 40"/>
                  <a:gd name="T7" fmla="*/ 0 h 23"/>
                </a:gdLst>
                <a:ahLst/>
                <a:cxnLst>
                  <a:cxn ang="0">
                    <a:pos x="T0" y="T1"/>
                  </a:cxn>
                  <a:cxn ang="0">
                    <a:pos x="T2" y="T3"/>
                  </a:cxn>
                  <a:cxn ang="0">
                    <a:pos x="T4" y="T5"/>
                  </a:cxn>
                  <a:cxn ang="0">
                    <a:pos x="T6" y="T7"/>
                  </a:cxn>
                </a:cxnLst>
                <a:rect l="0" t="0" r="r" b="b"/>
                <a:pathLst>
                  <a:path w="40" h="23">
                    <a:moveTo>
                      <a:pt x="7" y="0"/>
                    </a:moveTo>
                    <a:lnTo>
                      <a:pt x="40" y="17"/>
                    </a:lnTo>
                    <a:lnTo>
                      <a:pt x="0" y="23"/>
                    </a:lnTo>
                    <a:lnTo>
                      <a:pt x="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82" name="Line 2037"/>
              <p:cNvSpPr>
                <a:spLocks noChangeAspect="1" noChangeShapeType="1"/>
              </p:cNvSpPr>
              <p:nvPr/>
            </p:nvSpPr>
            <p:spPr bwMode="auto">
              <a:xfrm>
                <a:off x="6949" y="3633"/>
                <a:ext cx="8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3" name="Freeform 2038"/>
              <p:cNvSpPr>
                <a:spLocks noChangeAspect="1"/>
              </p:cNvSpPr>
              <p:nvPr/>
            </p:nvSpPr>
            <p:spPr bwMode="auto">
              <a:xfrm>
                <a:off x="6994" y="3622"/>
                <a:ext cx="40" cy="23"/>
              </a:xfrm>
              <a:custGeom>
                <a:avLst/>
                <a:gdLst>
                  <a:gd name="T0" fmla="*/ 0 w 40"/>
                  <a:gd name="T1" fmla="*/ 0 h 23"/>
                  <a:gd name="T2" fmla="*/ 40 w 40"/>
                  <a:gd name="T3" fmla="*/ 11 h 23"/>
                  <a:gd name="T4" fmla="*/ 0 w 40"/>
                  <a:gd name="T5" fmla="*/ 23 h 23"/>
                  <a:gd name="T6" fmla="*/ 0 w 40"/>
                  <a:gd name="T7" fmla="*/ 0 h 23"/>
                </a:gdLst>
                <a:ahLst/>
                <a:cxnLst>
                  <a:cxn ang="0">
                    <a:pos x="T0" y="T1"/>
                  </a:cxn>
                  <a:cxn ang="0">
                    <a:pos x="T2" y="T3"/>
                  </a:cxn>
                  <a:cxn ang="0">
                    <a:pos x="T4" y="T5"/>
                  </a:cxn>
                  <a:cxn ang="0">
                    <a:pos x="T6" y="T7"/>
                  </a:cxn>
                </a:cxnLst>
                <a:rect l="0" t="0" r="r" b="b"/>
                <a:pathLst>
                  <a:path w="40" h="23">
                    <a:moveTo>
                      <a:pt x="0" y="0"/>
                    </a:moveTo>
                    <a:lnTo>
                      <a:pt x="40"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84" name="Freeform 2039"/>
              <p:cNvSpPr>
                <a:spLocks noChangeAspect="1"/>
              </p:cNvSpPr>
              <p:nvPr/>
            </p:nvSpPr>
            <p:spPr bwMode="auto">
              <a:xfrm>
                <a:off x="6994" y="3622"/>
                <a:ext cx="40" cy="23"/>
              </a:xfrm>
              <a:custGeom>
                <a:avLst/>
                <a:gdLst>
                  <a:gd name="T0" fmla="*/ 0 w 40"/>
                  <a:gd name="T1" fmla="*/ 0 h 23"/>
                  <a:gd name="T2" fmla="*/ 40 w 40"/>
                  <a:gd name="T3" fmla="*/ 11 h 23"/>
                  <a:gd name="T4" fmla="*/ 0 w 40"/>
                  <a:gd name="T5" fmla="*/ 23 h 23"/>
                  <a:gd name="T6" fmla="*/ 0 w 40"/>
                  <a:gd name="T7" fmla="*/ 0 h 23"/>
                </a:gdLst>
                <a:ahLst/>
                <a:cxnLst>
                  <a:cxn ang="0">
                    <a:pos x="T0" y="T1"/>
                  </a:cxn>
                  <a:cxn ang="0">
                    <a:pos x="T2" y="T3"/>
                  </a:cxn>
                  <a:cxn ang="0">
                    <a:pos x="T4" y="T5"/>
                  </a:cxn>
                  <a:cxn ang="0">
                    <a:pos x="T6" y="T7"/>
                  </a:cxn>
                </a:cxnLst>
                <a:rect l="0" t="0" r="r" b="b"/>
                <a:pathLst>
                  <a:path w="40" h="23">
                    <a:moveTo>
                      <a:pt x="0" y="0"/>
                    </a:moveTo>
                    <a:lnTo>
                      <a:pt x="40"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85" name="Line 2040"/>
              <p:cNvSpPr>
                <a:spLocks noChangeAspect="1" noChangeShapeType="1"/>
              </p:cNvSpPr>
              <p:nvPr/>
            </p:nvSpPr>
            <p:spPr bwMode="auto">
              <a:xfrm flipV="1">
                <a:off x="6949" y="3514"/>
                <a:ext cx="8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6" name="Freeform 2041"/>
              <p:cNvSpPr>
                <a:spLocks noChangeAspect="1"/>
              </p:cNvSpPr>
              <p:nvPr/>
            </p:nvSpPr>
            <p:spPr bwMode="auto">
              <a:xfrm>
                <a:off x="6994" y="3509"/>
                <a:ext cx="40" cy="22"/>
              </a:xfrm>
              <a:custGeom>
                <a:avLst/>
                <a:gdLst>
                  <a:gd name="T0" fmla="*/ 0 w 40"/>
                  <a:gd name="T1" fmla="*/ 0 h 22"/>
                  <a:gd name="T2" fmla="*/ 40 w 40"/>
                  <a:gd name="T3" fmla="*/ 5 h 22"/>
                  <a:gd name="T4" fmla="*/ 7 w 40"/>
                  <a:gd name="T5" fmla="*/ 22 h 22"/>
                  <a:gd name="T6" fmla="*/ 0 w 40"/>
                  <a:gd name="T7" fmla="*/ 0 h 22"/>
                </a:gdLst>
                <a:ahLst/>
                <a:cxnLst>
                  <a:cxn ang="0">
                    <a:pos x="T0" y="T1"/>
                  </a:cxn>
                  <a:cxn ang="0">
                    <a:pos x="T2" y="T3"/>
                  </a:cxn>
                  <a:cxn ang="0">
                    <a:pos x="T4" y="T5"/>
                  </a:cxn>
                  <a:cxn ang="0">
                    <a:pos x="T6" y="T7"/>
                  </a:cxn>
                </a:cxnLst>
                <a:rect l="0" t="0" r="r" b="b"/>
                <a:pathLst>
                  <a:path w="40" h="22">
                    <a:moveTo>
                      <a:pt x="0" y="0"/>
                    </a:moveTo>
                    <a:lnTo>
                      <a:pt x="40" y="5"/>
                    </a:lnTo>
                    <a:lnTo>
                      <a:pt x="7" y="22"/>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87" name="Freeform 2042"/>
              <p:cNvSpPr>
                <a:spLocks noChangeAspect="1"/>
              </p:cNvSpPr>
              <p:nvPr/>
            </p:nvSpPr>
            <p:spPr bwMode="auto">
              <a:xfrm>
                <a:off x="6994" y="3509"/>
                <a:ext cx="40" cy="22"/>
              </a:xfrm>
              <a:custGeom>
                <a:avLst/>
                <a:gdLst>
                  <a:gd name="T0" fmla="*/ 0 w 40"/>
                  <a:gd name="T1" fmla="*/ 0 h 22"/>
                  <a:gd name="T2" fmla="*/ 40 w 40"/>
                  <a:gd name="T3" fmla="*/ 5 h 22"/>
                  <a:gd name="T4" fmla="*/ 7 w 40"/>
                  <a:gd name="T5" fmla="*/ 22 h 22"/>
                  <a:gd name="T6" fmla="*/ 0 w 40"/>
                  <a:gd name="T7" fmla="*/ 0 h 22"/>
                </a:gdLst>
                <a:ahLst/>
                <a:cxnLst>
                  <a:cxn ang="0">
                    <a:pos x="T0" y="T1"/>
                  </a:cxn>
                  <a:cxn ang="0">
                    <a:pos x="T2" y="T3"/>
                  </a:cxn>
                  <a:cxn ang="0">
                    <a:pos x="T4" y="T5"/>
                  </a:cxn>
                  <a:cxn ang="0">
                    <a:pos x="T6" y="T7"/>
                  </a:cxn>
                </a:cxnLst>
                <a:rect l="0" t="0" r="r" b="b"/>
                <a:pathLst>
                  <a:path w="40" h="22">
                    <a:moveTo>
                      <a:pt x="0" y="0"/>
                    </a:moveTo>
                    <a:lnTo>
                      <a:pt x="40" y="5"/>
                    </a:lnTo>
                    <a:lnTo>
                      <a:pt x="7" y="22"/>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88" name="Line 2043"/>
              <p:cNvSpPr>
                <a:spLocks noChangeAspect="1" noChangeShapeType="1"/>
              </p:cNvSpPr>
              <p:nvPr/>
            </p:nvSpPr>
            <p:spPr bwMode="auto">
              <a:xfrm flipV="1">
                <a:off x="6949" y="3407"/>
                <a:ext cx="65"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9" name="Freeform 2044"/>
              <p:cNvSpPr>
                <a:spLocks noChangeAspect="1"/>
              </p:cNvSpPr>
              <p:nvPr/>
            </p:nvSpPr>
            <p:spPr bwMode="auto">
              <a:xfrm>
                <a:off x="6975" y="3407"/>
                <a:ext cx="39" cy="22"/>
              </a:xfrm>
              <a:custGeom>
                <a:avLst/>
                <a:gdLst>
                  <a:gd name="T0" fmla="*/ 0 w 39"/>
                  <a:gd name="T1" fmla="*/ 0 h 22"/>
                  <a:gd name="T2" fmla="*/ 39 w 39"/>
                  <a:gd name="T3" fmla="*/ 0 h 22"/>
                  <a:gd name="T4" fmla="*/ 13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0"/>
                    </a:lnTo>
                    <a:lnTo>
                      <a:pt x="13" y="22"/>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90" name="Freeform 2045"/>
              <p:cNvSpPr>
                <a:spLocks noChangeAspect="1"/>
              </p:cNvSpPr>
              <p:nvPr/>
            </p:nvSpPr>
            <p:spPr bwMode="auto">
              <a:xfrm>
                <a:off x="6975" y="3407"/>
                <a:ext cx="39" cy="22"/>
              </a:xfrm>
              <a:custGeom>
                <a:avLst/>
                <a:gdLst>
                  <a:gd name="T0" fmla="*/ 0 w 39"/>
                  <a:gd name="T1" fmla="*/ 0 h 22"/>
                  <a:gd name="T2" fmla="*/ 39 w 39"/>
                  <a:gd name="T3" fmla="*/ 0 h 22"/>
                  <a:gd name="T4" fmla="*/ 13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0"/>
                    </a:lnTo>
                    <a:lnTo>
                      <a:pt x="13" y="22"/>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91" name="Line 2046"/>
              <p:cNvSpPr>
                <a:spLocks noChangeAspect="1" noChangeShapeType="1"/>
              </p:cNvSpPr>
              <p:nvPr/>
            </p:nvSpPr>
            <p:spPr bwMode="auto">
              <a:xfrm flipV="1">
                <a:off x="6949" y="3316"/>
                <a:ext cx="13"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2" name="Freeform 2047"/>
              <p:cNvSpPr>
                <a:spLocks noChangeAspect="1"/>
              </p:cNvSpPr>
              <p:nvPr/>
            </p:nvSpPr>
            <p:spPr bwMode="auto">
              <a:xfrm>
                <a:off x="6929" y="3316"/>
                <a:ext cx="33" cy="28"/>
              </a:xfrm>
              <a:custGeom>
                <a:avLst/>
                <a:gdLst>
                  <a:gd name="T0" fmla="*/ 0 w 33"/>
                  <a:gd name="T1" fmla="*/ 11 h 28"/>
                  <a:gd name="T2" fmla="*/ 33 w 33"/>
                  <a:gd name="T3" fmla="*/ 0 h 28"/>
                  <a:gd name="T4" fmla="*/ 20 w 33"/>
                  <a:gd name="T5" fmla="*/ 28 h 28"/>
                  <a:gd name="T6" fmla="*/ 0 w 33"/>
                  <a:gd name="T7" fmla="*/ 11 h 28"/>
                </a:gdLst>
                <a:ahLst/>
                <a:cxnLst>
                  <a:cxn ang="0">
                    <a:pos x="T0" y="T1"/>
                  </a:cxn>
                  <a:cxn ang="0">
                    <a:pos x="T2" y="T3"/>
                  </a:cxn>
                  <a:cxn ang="0">
                    <a:pos x="T4" y="T5"/>
                  </a:cxn>
                  <a:cxn ang="0">
                    <a:pos x="T6" y="T7"/>
                  </a:cxn>
                </a:cxnLst>
                <a:rect l="0" t="0" r="r" b="b"/>
                <a:pathLst>
                  <a:path w="33" h="28">
                    <a:moveTo>
                      <a:pt x="0" y="11"/>
                    </a:moveTo>
                    <a:lnTo>
                      <a:pt x="33" y="0"/>
                    </a:lnTo>
                    <a:lnTo>
                      <a:pt x="20" y="28"/>
                    </a:lnTo>
                    <a:lnTo>
                      <a:pt x="0"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93" name="Freeform 2048"/>
              <p:cNvSpPr>
                <a:spLocks noChangeAspect="1"/>
              </p:cNvSpPr>
              <p:nvPr/>
            </p:nvSpPr>
            <p:spPr bwMode="auto">
              <a:xfrm>
                <a:off x="6929" y="3316"/>
                <a:ext cx="33" cy="28"/>
              </a:xfrm>
              <a:custGeom>
                <a:avLst/>
                <a:gdLst>
                  <a:gd name="T0" fmla="*/ 0 w 33"/>
                  <a:gd name="T1" fmla="*/ 11 h 28"/>
                  <a:gd name="T2" fmla="*/ 33 w 33"/>
                  <a:gd name="T3" fmla="*/ 0 h 28"/>
                  <a:gd name="T4" fmla="*/ 20 w 33"/>
                  <a:gd name="T5" fmla="*/ 28 h 28"/>
                  <a:gd name="T6" fmla="*/ 0 w 33"/>
                  <a:gd name="T7" fmla="*/ 11 h 28"/>
                </a:gdLst>
                <a:ahLst/>
                <a:cxnLst>
                  <a:cxn ang="0">
                    <a:pos x="T0" y="T1"/>
                  </a:cxn>
                  <a:cxn ang="0">
                    <a:pos x="T2" y="T3"/>
                  </a:cxn>
                  <a:cxn ang="0">
                    <a:pos x="T4" y="T5"/>
                  </a:cxn>
                  <a:cxn ang="0">
                    <a:pos x="T6" y="T7"/>
                  </a:cxn>
                </a:cxnLst>
                <a:rect l="0" t="0" r="r" b="b"/>
                <a:pathLst>
                  <a:path w="33" h="28">
                    <a:moveTo>
                      <a:pt x="0" y="11"/>
                    </a:moveTo>
                    <a:lnTo>
                      <a:pt x="33" y="0"/>
                    </a:lnTo>
                    <a:lnTo>
                      <a:pt x="20" y="28"/>
                    </a:lnTo>
                    <a:lnTo>
                      <a:pt x="0"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94" name="Line 2049"/>
              <p:cNvSpPr>
                <a:spLocks noChangeAspect="1" noChangeShapeType="1"/>
              </p:cNvSpPr>
              <p:nvPr/>
            </p:nvSpPr>
            <p:spPr bwMode="auto">
              <a:xfrm>
                <a:off x="6949"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5" name="Line 2050"/>
              <p:cNvSpPr>
                <a:spLocks noChangeAspect="1" noChangeShapeType="1"/>
              </p:cNvSpPr>
              <p:nvPr/>
            </p:nvSpPr>
            <p:spPr bwMode="auto">
              <a:xfrm>
                <a:off x="6949"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6" name="Line 2051"/>
              <p:cNvSpPr>
                <a:spLocks noChangeAspect="1" noChangeShapeType="1"/>
              </p:cNvSpPr>
              <p:nvPr/>
            </p:nvSpPr>
            <p:spPr bwMode="auto">
              <a:xfrm flipV="1">
                <a:off x="7053" y="3996"/>
                <a:ext cx="7"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7" name="Freeform 2052"/>
              <p:cNvSpPr>
                <a:spLocks noChangeAspect="1"/>
              </p:cNvSpPr>
              <p:nvPr/>
            </p:nvSpPr>
            <p:spPr bwMode="auto">
              <a:xfrm>
                <a:off x="7040" y="3996"/>
                <a:ext cx="26" cy="34"/>
              </a:xfrm>
              <a:custGeom>
                <a:avLst/>
                <a:gdLst>
                  <a:gd name="T0" fmla="*/ 0 w 26"/>
                  <a:gd name="T1" fmla="*/ 29 h 34"/>
                  <a:gd name="T2" fmla="*/ 20 w 26"/>
                  <a:gd name="T3" fmla="*/ 0 h 34"/>
                  <a:gd name="T4" fmla="*/ 26 w 26"/>
                  <a:gd name="T5" fmla="*/ 34 h 34"/>
                  <a:gd name="T6" fmla="*/ 0 w 26"/>
                  <a:gd name="T7" fmla="*/ 29 h 34"/>
                </a:gdLst>
                <a:ahLst/>
                <a:cxnLst>
                  <a:cxn ang="0">
                    <a:pos x="T0" y="T1"/>
                  </a:cxn>
                  <a:cxn ang="0">
                    <a:pos x="T2" y="T3"/>
                  </a:cxn>
                  <a:cxn ang="0">
                    <a:pos x="T4" y="T5"/>
                  </a:cxn>
                  <a:cxn ang="0">
                    <a:pos x="T6" y="T7"/>
                  </a:cxn>
                </a:cxnLst>
                <a:rect l="0" t="0" r="r" b="b"/>
                <a:pathLst>
                  <a:path w="26" h="34">
                    <a:moveTo>
                      <a:pt x="0" y="29"/>
                    </a:moveTo>
                    <a:lnTo>
                      <a:pt x="20" y="0"/>
                    </a:lnTo>
                    <a:lnTo>
                      <a:pt x="26" y="34"/>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598" name="Freeform 2053"/>
              <p:cNvSpPr>
                <a:spLocks noChangeAspect="1"/>
              </p:cNvSpPr>
              <p:nvPr/>
            </p:nvSpPr>
            <p:spPr bwMode="auto">
              <a:xfrm>
                <a:off x="7040" y="3996"/>
                <a:ext cx="26" cy="34"/>
              </a:xfrm>
              <a:custGeom>
                <a:avLst/>
                <a:gdLst>
                  <a:gd name="T0" fmla="*/ 0 w 26"/>
                  <a:gd name="T1" fmla="*/ 29 h 34"/>
                  <a:gd name="T2" fmla="*/ 20 w 26"/>
                  <a:gd name="T3" fmla="*/ 0 h 34"/>
                  <a:gd name="T4" fmla="*/ 26 w 26"/>
                  <a:gd name="T5" fmla="*/ 34 h 34"/>
                  <a:gd name="T6" fmla="*/ 0 w 26"/>
                  <a:gd name="T7" fmla="*/ 29 h 34"/>
                </a:gdLst>
                <a:ahLst/>
                <a:cxnLst>
                  <a:cxn ang="0">
                    <a:pos x="T0" y="T1"/>
                  </a:cxn>
                  <a:cxn ang="0">
                    <a:pos x="T2" y="T3"/>
                  </a:cxn>
                  <a:cxn ang="0">
                    <a:pos x="T4" y="T5"/>
                  </a:cxn>
                  <a:cxn ang="0">
                    <a:pos x="T6" y="T7"/>
                  </a:cxn>
                </a:cxnLst>
                <a:rect l="0" t="0" r="r" b="b"/>
                <a:pathLst>
                  <a:path w="26" h="34">
                    <a:moveTo>
                      <a:pt x="0" y="29"/>
                    </a:moveTo>
                    <a:lnTo>
                      <a:pt x="20" y="0"/>
                    </a:lnTo>
                    <a:lnTo>
                      <a:pt x="26" y="34"/>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99" name="Line 2054"/>
              <p:cNvSpPr>
                <a:spLocks noChangeAspect="1" noChangeShapeType="1"/>
              </p:cNvSpPr>
              <p:nvPr/>
            </p:nvSpPr>
            <p:spPr bwMode="auto">
              <a:xfrm flipV="1">
                <a:off x="7053" y="3911"/>
                <a:ext cx="33" cy="2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0" name="Freeform 2055"/>
              <p:cNvSpPr>
                <a:spLocks noChangeAspect="1"/>
              </p:cNvSpPr>
              <p:nvPr/>
            </p:nvSpPr>
            <p:spPr bwMode="auto">
              <a:xfrm>
                <a:off x="7053" y="3911"/>
                <a:ext cx="33" cy="28"/>
              </a:xfrm>
              <a:custGeom>
                <a:avLst/>
                <a:gdLst>
                  <a:gd name="T0" fmla="*/ 0 w 33"/>
                  <a:gd name="T1" fmla="*/ 11 h 28"/>
                  <a:gd name="T2" fmla="*/ 33 w 33"/>
                  <a:gd name="T3" fmla="*/ 0 h 28"/>
                  <a:gd name="T4" fmla="*/ 13 w 33"/>
                  <a:gd name="T5" fmla="*/ 28 h 28"/>
                  <a:gd name="T6" fmla="*/ 0 w 33"/>
                  <a:gd name="T7" fmla="*/ 11 h 28"/>
                </a:gdLst>
                <a:ahLst/>
                <a:cxnLst>
                  <a:cxn ang="0">
                    <a:pos x="T0" y="T1"/>
                  </a:cxn>
                  <a:cxn ang="0">
                    <a:pos x="T2" y="T3"/>
                  </a:cxn>
                  <a:cxn ang="0">
                    <a:pos x="T4" y="T5"/>
                  </a:cxn>
                  <a:cxn ang="0">
                    <a:pos x="T6" y="T7"/>
                  </a:cxn>
                </a:cxnLst>
                <a:rect l="0" t="0" r="r" b="b"/>
                <a:pathLst>
                  <a:path w="33" h="28">
                    <a:moveTo>
                      <a:pt x="0" y="11"/>
                    </a:moveTo>
                    <a:lnTo>
                      <a:pt x="33" y="0"/>
                    </a:lnTo>
                    <a:lnTo>
                      <a:pt x="13" y="28"/>
                    </a:lnTo>
                    <a:lnTo>
                      <a:pt x="0"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01" name="Freeform 2056"/>
              <p:cNvSpPr>
                <a:spLocks noChangeAspect="1"/>
              </p:cNvSpPr>
              <p:nvPr/>
            </p:nvSpPr>
            <p:spPr bwMode="auto">
              <a:xfrm>
                <a:off x="7053" y="3911"/>
                <a:ext cx="33" cy="28"/>
              </a:xfrm>
              <a:custGeom>
                <a:avLst/>
                <a:gdLst>
                  <a:gd name="T0" fmla="*/ 0 w 33"/>
                  <a:gd name="T1" fmla="*/ 11 h 28"/>
                  <a:gd name="T2" fmla="*/ 33 w 33"/>
                  <a:gd name="T3" fmla="*/ 0 h 28"/>
                  <a:gd name="T4" fmla="*/ 13 w 33"/>
                  <a:gd name="T5" fmla="*/ 28 h 28"/>
                  <a:gd name="T6" fmla="*/ 0 w 33"/>
                  <a:gd name="T7" fmla="*/ 11 h 28"/>
                </a:gdLst>
                <a:ahLst/>
                <a:cxnLst>
                  <a:cxn ang="0">
                    <a:pos x="T0" y="T1"/>
                  </a:cxn>
                  <a:cxn ang="0">
                    <a:pos x="T2" y="T3"/>
                  </a:cxn>
                  <a:cxn ang="0">
                    <a:pos x="T4" y="T5"/>
                  </a:cxn>
                  <a:cxn ang="0">
                    <a:pos x="T6" y="T7"/>
                  </a:cxn>
                </a:cxnLst>
                <a:rect l="0" t="0" r="r" b="b"/>
                <a:pathLst>
                  <a:path w="33" h="28">
                    <a:moveTo>
                      <a:pt x="0" y="11"/>
                    </a:moveTo>
                    <a:lnTo>
                      <a:pt x="33" y="0"/>
                    </a:lnTo>
                    <a:lnTo>
                      <a:pt x="13" y="28"/>
                    </a:lnTo>
                    <a:lnTo>
                      <a:pt x="0"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02" name="Line 2057"/>
              <p:cNvSpPr>
                <a:spLocks noChangeAspect="1" noChangeShapeType="1"/>
              </p:cNvSpPr>
              <p:nvPr/>
            </p:nvSpPr>
            <p:spPr bwMode="auto">
              <a:xfrm flipV="1">
                <a:off x="7053" y="3820"/>
                <a:ext cx="52"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3" name="Freeform 2058"/>
              <p:cNvSpPr>
                <a:spLocks noChangeAspect="1"/>
              </p:cNvSpPr>
              <p:nvPr/>
            </p:nvSpPr>
            <p:spPr bwMode="auto">
              <a:xfrm>
                <a:off x="7066" y="3820"/>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04" name="Freeform 2059"/>
              <p:cNvSpPr>
                <a:spLocks noChangeAspect="1"/>
              </p:cNvSpPr>
              <p:nvPr/>
            </p:nvSpPr>
            <p:spPr bwMode="auto">
              <a:xfrm>
                <a:off x="7066" y="3820"/>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05" name="Line 2060"/>
              <p:cNvSpPr>
                <a:spLocks noChangeAspect="1" noChangeShapeType="1"/>
              </p:cNvSpPr>
              <p:nvPr/>
            </p:nvSpPr>
            <p:spPr bwMode="auto">
              <a:xfrm flipV="1">
                <a:off x="7053" y="3730"/>
                <a:ext cx="59"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6" name="Freeform 2061"/>
              <p:cNvSpPr>
                <a:spLocks noChangeAspect="1"/>
              </p:cNvSpPr>
              <p:nvPr/>
            </p:nvSpPr>
            <p:spPr bwMode="auto">
              <a:xfrm>
                <a:off x="7073" y="3718"/>
                <a:ext cx="39" cy="29"/>
              </a:xfrm>
              <a:custGeom>
                <a:avLst/>
                <a:gdLst>
                  <a:gd name="T0" fmla="*/ 0 w 39"/>
                  <a:gd name="T1" fmla="*/ 0 h 29"/>
                  <a:gd name="T2" fmla="*/ 39 w 39"/>
                  <a:gd name="T3" fmla="*/ 12 h 29"/>
                  <a:gd name="T4" fmla="*/ 6 w 39"/>
                  <a:gd name="T5" fmla="*/ 29 h 29"/>
                  <a:gd name="T6" fmla="*/ 0 w 39"/>
                  <a:gd name="T7" fmla="*/ 0 h 29"/>
                </a:gdLst>
                <a:ahLst/>
                <a:cxnLst>
                  <a:cxn ang="0">
                    <a:pos x="T0" y="T1"/>
                  </a:cxn>
                  <a:cxn ang="0">
                    <a:pos x="T2" y="T3"/>
                  </a:cxn>
                  <a:cxn ang="0">
                    <a:pos x="T4" y="T5"/>
                  </a:cxn>
                  <a:cxn ang="0">
                    <a:pos x="T6" y="T7"/>
                  </a:cxn>
                </a:cxnLst>
                <a:rect l="0" t="0" r="r" b="b"/>
                <a:pathLst>
                  <a:path w="39" h="29">
                    <a:moveTo>
                      <a:pt x="0" y="0"/>
                    </a:moveTo>
                    <a:lnTo>
                      <a:pt x="39" y="12"/>
                    </a:lnTo>
                    <a:lnTo>
                      <a:pt x="6" y="29"/>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07" name="Freeform 2062"/>
              <p:cNvSpPr>
                <a:spLocks noChangeAspect="1"/>
              </p:cNvSpPr>
              <p:nvPr/>
            </p:nvSpPr>
            <p:spPr bwMode="auto">
              <a:xfrm>
                <a:off x="7073" y="3718"/>
                <a:ext cx="39" cy="29"/>
              </a:xfrm>
              <a:custGeom>
                <a:avLst/>
                <a:gdLst>
                  <a:gd name="T0" fmla="*/ 0 w 39"/>
                  <a:gd name="T1" fmla="*/ 0 h 29"/>
                  <a:gd name="T2" fmla="*/ 39 w 39"/>
                  <a:gd name="T3" fmla="*/ 12 h 29"/>
                  <a:gd name="T4" fmla="*/ 6 w 39"/>
                  <a:gd name="T5" fmla="*/ 29 h 29"/>
                  <a:gd name="T6" fmla="*/ 0 w 39"/>
                  <a:gd name="T7" fmla="*/ 0 h 29"/>
                </a:gdLst>
                <a:ahLst/>
                <a:cxnLst>
                  <a:cxn ang="0">
                    <a:pos x="T0" y="T1"/>
                  </a:cxn>
                  <a:cxn ang="0">
                    <a:pos x="T2" y="T3"/>
                  </a:cxn>
                  <a:cxn ang="0">
                    <a:pos x="T4" y="T5"/>
                  </a:cxn>
                  <a:cxn ang="0">
                    <a:pos x="T6" y="T7"/>
                  </a:cxn>
                </a:cxnLst>
                <a:rect l="0" t="0" r="r" b="b"/>
                <a:pathLst>
                  <a:path w="39" h="29">
                    <a:moveTo>
                      <a:pt x="0" y="0"/>
                    </a:moveTo>
                    <a:lnTo>
                      <a:pt x="39" y="12"/>
                    </a:lnTo>
                    <a:lnTo>
                      <a:pt x="6" y="29"/>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08" name="Line 2063"/>
              <p:cNvSpPr>
                <a:spLocks noChangeAspect="1" noChangeShapeType="1"/>
              </p:cNvSpPr>
              <p:nvPr/>
            </p:nvSpPr>
            <p:spPr bwMode="auto">
              <a:xfrm>
                <a:off x="7053" y="3633"/>
                <a:ext cx="59"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9" name="Freeform 2064"/>
              <p:cNvSpPr>
                <a:spLocks noChangeAspect="1"/>
              </p:cNvSpPr>
              <p:nvPr/>
            </p:nvSpPr>
            <p:spPr bwMode="auto">
              <a:xfrm>
                <a:off x="7073"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10" name="Freeform 2065"/>
              <p:cNvSpPr>
                <a:spLocks noChangeAspect="1"/>
              </p:cNvSpPr>
              <p:nvPr/>
            </p:nvSpPr>
            <p:spPr bwMode="auto">
              <a:xfrm>
                <a:off x="7073"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1" name="Line 2066"/>
              <p:cNvSpPr>
                <a:spLocks noChangeAspect="1" noChangeShapeType="1"/>
              </p:cNvSpPr>
              <p:nvPr/>
            </p:nvSpPr>
            <p:spPr bwMode="auto">
              <a:xfrm>
                <a:off x="7053" y="3531"/>
                <a:ext cx="59"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2" name="Freeform 2067"/>
              <p:cNvSpPr>
                <a:spLocks noChangeAspect="1"/>
              </p:cNvSpPr>
              <p:nvPr/>
            </p:nvSpPr>
            <p:spPr bwMode="auto">
              <a:xfrm>
                <a:off x="7073" y="3520"/>
                <a:ext cx="39" cy="28"/>
              </a:xfrm>
              <a:custGeom>
                <a:avLst/>
                <a:gdLst>
                  <a:gd name="T0" fmla="*/ 6 w 39"/>
                  <a:gd name="T1" fmla="*/ 0 h 28"/>
                  <a:gd name="T2" fmla="*/ 39 w 39"/>
                  <a:gd name="T3" fmla="*/ 17 h 28"/>
                  <a:gd name="T4" fmla="*/ 0 w 39"/>
                  <a:gd name="T5" fmla="*/ 28 h 28"/>
                  <a:gd name="T6" fmla="*/ 6 w 39"/>
                  <a:gd name="T7" fmla="*/ 0 h 28"/>
                </a:gdLst>
                <a:ahLst/>
                <a:cxnLst>
                  <a:cxn ang="0">
                    <a:pos x="T0" y="T1"/>
                  </a:cxn>
                  <a:cxn ang="0">
                    <a:pos x="T2" y="T3"/>
                  </a:cxn>
                  <a:cxn ang="0">
                    <a:pos x="T4" y="T5"/>
                  </a:cxn>
                  <a:cxn ang="0">
                    <a:pos x="T6" y="T7"/>
                  </a:cxn>
                </a:cxnLst>
                <a:rect l="0" t="0" r="r" b="b"/>
                <a:pathLst>
                  <a:path w="39" h="28">
                    <a:moveTo>
                      <a:pt x="6" y="0"/>
                    </a:moveTo>
                    <a:lnTo>
                      <a:pt x="39" y="17"/>
                    </a:lnTo>
                    <a:lnTo>
                      <a:pt x="0" y="28"/>
                    </a:lnTo>
                    <a:lnTo>
                      <a:pt x="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13" name="Freeform 2068"/>
              <p:cNvSpPr>
                <a:spLocks noChangeAspect="1"/>
              </p:cNvSpPr>
              <p:nvPr/>
            </p:nvSpPr>
            <p:spPr bwMode="auto">
              <a:xfrm>
                <a:off x="7073" y="3520"/>
                <a:ext cx="39" cy="28"/>
              </a:xfrm>
              <a:custGeom>
                <a:avLst/>
                <a:gdLst>
                  <a:gd name="T0" fmla="*/ 6 w 39"/>
                  <a:gd name="T1" fmla="*/ 0 h 28"/>
                  <a:gd name="T2" fmla="*/ 39 w 39"/>
                  <a:gd name="T3" fmla="*/ 17 h 28"/>
                  <a:gd name="T4" fmla="*/ 0 w 39"/>
                  <a:gd name="T5" fmla="*/ 28 h 28"/>
                  <a:gd name="T6" fmla="*/ 6 w 39"/>
                  <a:gd name="T7" fmla="*/ 0 h 28"/>
                </a:gdLst>
                <a:ahLst/>
                <a:cxnLst>
                  <a:cxn ang="0">
                    <a:pos x="T0" y="T1"/>
                  </a:cxn>
                  <a:cxn ang="0">
                    <a:pos x="T2" y="T3"/>
                  </a:cxn>
                  <a:cxn ang="0">
                    <a:pos x="T4" y="T5"/>
                  </a:cxn>
                  <a:cxn ang="0">
                    <a:pos x="T6" y="T7"/>
                  </a:cxn>
                </a:cxnLst>
                <a:rect l="0" t="0" r="r" b="b"/>
                <a:pathLst>
                  <a:path w="39" h="28">
                    <a:moveTo>
                      <a:pt x="6" y="0"/>
                    </a:moveTo>
                    <a:lnTo>
                      <a:pt x="39" y="17"/>
                    </a:lnTo>
                    <a:lnTo>
                      <a:pt x="0" y="28"/>
                    </a:lnTo>
                    <a:lnTo>
                      <a:pt x="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4" name="Line 2069"/>
              <p:cNvSpPr>
                <a:spLocks noChangeAspect="1" noChangeShapeType="1"/>
              </p:cNvSpPr>
              <p:nvPr/>
            </p:nvSpPr>
            <p:spPr bwMode="auto">
              <a:xfrm>
                <a:off x="7053" y="3429"/>
                <a:ext cx="52"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5" name="Freeform 2070"/>
              <p:cNvSpPr>
                <a:spLocks noChangeAspect="1"/>
              </p:cNvSpPr>
              <p:nvPr/>
            </p:nvSpPr>
            <p:spPr bwMode="auto">
              <a:xfrm>
                <a:off x="7066" y="3424"/>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16" name="Freeform 2071"/>
              <p:cNvSpPr>
                <a:spLocks noChangeAspect="1"/>
              </p:cNvSpPr>
              <p:nvPr/>
            </p:nvSpPr>
            <p:spPr bwMode="auto">
              <a:xfrm>
                <a:off x="7066" y="3424"/>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17" name="Line 2072"/>
              <p:cNvSpPr>
                <a:spLocks noChangeAspect="1" noChangeShapeType="1"/>
              </p:cNvSpPr>
              <p:nvPr/>
            </p:nvSpPr>
            <p:spPr bwMode="auto">
              <a:xfrm>
                <a:off x="7053" y="3327"/>
                <a:ext cx="33" cy="2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 name="Freeform 2073"/>
              <p:cNvSpPr>
                <a:spLocks noChangeAspect="1"/>
              </p:cNvSpPr>
              <p:nvPr/>
            </p:nvSpPr>
            <p:spPr bwMode="auto">
              <a:xfrm>
                <a:off x="7053" y="3327"/>
                <a:ext cx="33" cy="29"/>
              </a:xfrm>
              <a:custGeom>
                <a:avLst/>
                <a:gdLst>
                  <a:gd name="T0" fmla="*/ 13 w 33"/>
                  <a:gd name="T1" fmla="*/ 0 h 29"/>
                  <a:gd name="T2" fmla="*/ 33 w 33"/>
                  <a:gd name="T3" fmla="*/ 29 h 29"/>
                  <a:gd name="T4" fmla="*/ 0 w 33"/>
                  <a:gd name="T5" fmla="*/ 17 h 29"/>
                  <a:gd name="T6" fmla="*/ 13 w 33"/>
                  <a:gd name="T7" fmla="*/ 0 h 29"/>
                </a:gdLst>
                <a:ahLst/>
                <a:cxnLst>
                  <a:cxn ang="0">
                    <a:pos x="T0" y="T1"/>
                  </a:cxn>
                  <a:cxn ang="0">
                    <a:pos x="T2" y="T3"/>
                  </a:cxn>
                  <a:cxn ang="0">
                    <a:pos x="T4" y="T5"/>
                  </a:cxn>
                  <a:cxn ang="0">
                    <a:pos x="T6" y="T7"/>
                  </a:cxn>
                </a:cxnLst>
                <a:rect l="0" t="0" r="r" b="b"/>
                <a:pathLst>
                  <a:path w="33" h="29">
                    <a:moveTo>
                      <a:pt x="13" y="0"/>
                    </a:moveTo>
                    <a:lnTo>
                      <a:pt x="33" y="29"/>
                    </a:lnTo>
                    <a:lnTo>
                      <a:pt x="0" y="17"/>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19" name="Freeform 2074"/>
              <p:cNvSpPr>
                <a:spLocks noChangeAspect="1"/>
              </p:cNvSpPr>
              <p:nvPr/>
            </p:nvSpPr>
            <p:spPr bwMode="auto">
              <a:xfrm>
                <a:off x="7053" y="3327"/>
                <a:ext cx="33" cy="29"/>
              </a:xfrm>
              <a:custGeom>
                <a:avLst/>
                <a:gdLst>
                  <a:gd name="T0" fmla="*/ 13 w 33"/>
                  <a:gd name="T1" fmla="*/ 0 h 29"/>
                  <a:gd name="T2" fmla="*/ 33 w 33"/>
                  <a:gd name="T3" fmla="*/ 29 h 29"/>
                  <a:gd name="T4" fmla="*/ 0 w 33"/>
                  <a:gd name="T5" fmla="*/ 17 h 29"/>
                  <a:gd name="T6" fmla="*/ 13 w 33"/>
                  <a:gd name="T7" fmla="*/ 0 h 29"/>
                </a:gdLst>
                <a:ahLst/>
                <a:cxnLst>
                  <a:cxn ang="0">
                    <a:pos x="T0" y="T1"/>
                  </a:cxn>
                  <a:cxn ang="0">
                    <a:pos x="T2" y="T3"/>
                  </a:cxn>
                  <a:cxn ang="0">
                    <a:pos x="T4" y="T5"/>
                  </a:cxn>
                  <a:cxn ang="0">
                    <a:pos x="T6" y="T7"/>
                  </a:cxn>
                </a:cxnLst>
                <a:rect l="0" t="0" r="r" b="b"/>
                <a:pathLst>
                  <a:path w="33" h="29">
                    <a:moveTo>
                      <a:pt x="13" y="0"/>
                    </a:moveTo>
                    <a:lnTo>
                      <a:pt x="33" y="29"/>
                    </a:lnTo>
                    <a:lnTo>
                      <a:pt x="0" y="17"/>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20" name="Line 2075"/>
              <p:cNvSpPr>
                <a:spLocks noChangeAspect="1" noChangeShapeType="1"/>
              </p:cNvSpPr>
              <p:nvPr/>
            </p:nvSpPr>
            <p:spPr bwMode="auto">
              <a:xfrm>
                <a:off x="7053" y="3225"/>
                <a:ext cx="7"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1" name="Freeform 2076"/>
              <p:cNvSpPr>
                <a:spLocks noChangeAspect="1"/>
              </p:cNvSpPr>
              <p:nvPr/>
            </p:nvSpPr>
            <p:spPr bwMode="auto">
              <a:xfrm>
                <a:off x="7040" y="3236"/>
                <a:ext cx="26" cy="35"/>
              </a:xfrm>
              <a:custGeom>
                <a:avLst/>
                <a:gdLst>
                  <a:gd name="T0" fmla="*/ 26 w 26"/>
                  <a:gd name="T1" fmla="*/ 0 h 35"/>
                  <a:gd name="T2" fmla="*/ 20 w 26"/>
                  <a:gd name="T3" fmla="*/ 35 h 35"/>
                  <a:gd name="T4" fmla="*/ 0 w 26"/>
                  <a:gd name="T5" fmla="*/ 6 h 35"/>
                  <a:gd name="T6" fmla="*/ 26 w 26"/>
                  <a:gd name="T7" fmla="*/ 0 h 35"/>
                </a:gdLst>
                <a:ahLst/>
                <a:cxnLst>
                  <a:cxn ang="0">
                    <a:pos x="T0" y="T1"/>
                  </a:cxn>
                  <a:cxn ang="0">
                    <a:pos x="T2" y="T3"/>
                  </a:cxn>
                  <a:cxn ang="0">
                    <a:pos x="T4" y="T5"/>
                  </a:cxn>
                  <a:cxn ang="0">
                    <a:pos x="T6" y="T7"/>
                  </a:cxn>
                </a:cxnLst>
                <a:rect l="0" t="0" r="r" b="b"/>
                <a:pathLst>
                  <a:path w="26" h="35">
                    <a:moveTo>
                      <a:pt x="26" y="0"/>
                    </a:moveTo>
                    <a:lnTo>
                      <a:pt x="20" y="35"/>
                    </a:lnTo>
                    <a:lnTo>
                      <a:pt x="0" y="6"/>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22" name="Freeform 2077"/>
              <p:cNvSpPr>
                <a:spLocks noChangeAspect="1"/>
              </p:cNvSpPr>
              <p:nvPr/>
            </p:nvSpPr>
            <p:spPr bwMode="auto">
              <a:xfrm>
                <a:off x="7040" y="3236"/>
                <a:ext cx="26" cy="35"/>
              </a:xfrm>
              <a:custGeom>
                <a:avLst/>
                <a:gdLst>
                  <a:gd name="T0" fmla="*/ 26 w 26"/>
                  <a:gd name="T1" fmla="*/ 0 h 35"/>
                  <a:gd name="T2" fmla="*/ 20 w 26"/>
                  <a:gd name="T3" fmla="*/ 35 h 35"/>
                  <a:gd name="T4" fmla="*/ 0 w 26"/>
                  <a:gd name="T5" fmla="*/ 6 h 35"/>
                  <a:gd name="T6" fmla="*/ 26 w 26"/>
                  <a:gd name="T7" fmla="*/ 0 h 35"/>
                </a:gdLst>
                <a:ahLst/>
                <a:cxnLst>
                  <a:cxn ang="0">
                    <a:pos x="T0" y="T1"/>
                  </a:cxn>
                  <a:cxn ang="0">
                    <a:pos x="T2" y="T3"/>
                  </a:cxn>
                  <a:cxn ang="0">
                    <a:pos x="T4" y="T5"/>
                  </a:cxn>
                  <a:cxn ang="0">
                    <a:pos x="T6" y="T7"/>
                  </a:cxn>
                </a:cxnLst>
                <a:rect l="0" t="0" r="r" b="b"/>
                <a:pathLst>
                  <a:path w="26" h="35">
                    <a:moveTo>
                      <a:pt x="26" y="0"/>
                    </a:moveTo>
                    <a:lnTo>
                      <a:pt x="20" y="35"/>
                    </a:lnTo>
                    <a:lnTo>
                      <a:pt x="0" y="6"/>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23" name="Line 2078"/>
              <p:cNvSpPr>
                <a:spLocks noChangeAspect="1" noChangeShapeType="1"/>
              </p:cNvSpPr>
              <p:nvPr/>
            </p:nvSpPr>
            <p:spPr bwMode="auto">
              <a:xfrm>
                <a:off x="7151" y="42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4" name="Line 2079"/>
              <p:cNvSpPr>
                <a:spLocks noChangeAspect="1" noChangeShapeType="1"/>
              </p:cNvSpPr>
              <p:nvPr/>
            </p:nvSpPr>
            <p:spPr bwMode="auto">
              <a:xfrm>
                <a:off x="7151" y="42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5" name="Line 2080"/>
              <p:cNvSpPr>
                <a:spLocks noChangeAspect="1" noChangeShapeType="1"/>
              </p:cNvSpPr>
              <p:nvPr/>
            </p:nvSpPr>
            <p:spPr bwMode="auto">
              <a:xfrm flipV="1">
                <a:off x="7151" y="4098"/>
                <a:ext cx="0"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6" name="Freeform 2081"/>
              <p:cNvSpPr>
                <a:spLocks noChangeAspect="1"/>
              </p:cNvSpPr>
              <p:nvPr/>
            </p:nvSpPr>
            <p:spPr bwMode="auto">
              <a:xfrm>
                <a:off x="7138" y="4098"/>
                <a:ext cx="26" cy="29"/>
              </a:xfrm>
              <a:custGeom>
                <a:avLst/>
                <a:gdLst>
                  <a:gd name="T0" fmla="*/ 0 w 26"/>
                  <a:gd name="T1" fmla="*/ 29 h 29"/>
                  <a:gd name="T2" fmla="*/ 13 w 26"/>
                  <a:gd name="T3" fmla="*/ 0 h 29"/>
                  <a:gd name="T4" fmla="*/ 26 w 26"/>
                  <a:gd name="T5" fmla="*/ 29 h 29"/>
                  <a:gd name="T6" fmla="*/ 0 w 26"/>
                  <a:gd name="T7" fmla="*/ 29 h 29"/>
                </a:gdLst>
                <a:ahLst/>
                <a:cxnLst>
                  <a:cxn ang="0">
                    <a:pos x="T0" y="T1"/>
                  </a:cxn>
                  <a:cxn ang="0">
                    <a:pos x="T2" y="T3"/>
                  </a:cxn>
                  <a:cxn ang="0">
                    <a:pos x="T4" y="T5"/>
                  </a:cxn>
                  <a:cxn ang="0">
                    <a:pos x="T6" y="T7"/>
                  </a:cxn>
                </a:cxnLst>
                <a:rect l="0" t="0" r="r" b="b"/>
                <a:pathLst>
                  <a:path w="26" h="29">
                    <a:moveTo>
                      <a:pt x="0" y="29"/>
                    </a:moveTo>
                    <a:lnTo>
                      <a:pt x="13" y="0"/>
                    </a:lnTo>
                    <a:lnTo>
                      <a:pt x="26" y="29"/>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27" name="Freeform 2082"/>
              <p:cNvSpPr>
                <a:spLocks noChangeAspect="1"/>
              </p:cNvSpPr>
              <p:nvPr/>
            </p:nvSpPr>
            <p:spPr bwMode="auto">
              <a:xfrm>
                <a:off x="7138" y="4098"/>
                <a:ext cx="26" cy="29"/>
              </a:xfrm>
              <a:custGeom>
                <a:avLst/>
                <a:gdLst>
                  <a:gd name="T0" fmla="*/ 0 w 26"/>
                  <a:gd name="T1" fmla="*/ 29 h 29"/>
                  <a:gd name="T2" fmla="*/ 13 w 26"/>
                  <a:gd name="T3" fmla="*/ 0 h 29"/>
                  <a:gd name="T4" fmla="*/ 26 w 26"/>
                  <a:gd name="T5" fmla="*/ 29 h 29"/>
                  <a:gd name="T6" fmla="*/ 0 w 26"/>
                  <a:gd name="T7" fmla="*/ 29 h 29"/>
                </a:gdLst>
                <a:ahLst/>
                <a:cxnLst>
                  <a:cxn ang="0">
                    <a:pos x="T0" y="T1"/>
                  </a:cxn>
                  <a:cxn ang="0">
                    <a:pos x="T2" y="T3"/>
                  </a:cxn>
                  <a:cxn ang="0">
                    <a:pos x="T4" y="T5"/>
                  </a:cxn>
                  <a:cxn ang="0">
                    <a:pos x="T6" y="T7"/>
                  </a:cxn>
                </a:cxnLst>
                <a:rect l="0" t="0" r="r" b="b"/>
                <a:pathLst>
                  <a:path w="26" h="29">
                    <a:moveTo>
                      <a:pt x="0" y="29"/>
                    </a:moveTo>
                    <a:lnTo>
                      <a:pt x="13" y="0"/>
                    </a:lnTo>
                    <a:lnTo>
                      <a:pt x="26" y="29"/>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28" name="Line 2083"/>
              <p:cNvSpPr>
                <a:spLocks noChangeAspect="1" noChangeShapeType="1"/>
              </p:cNvSpPr>
              <p:nvPr/>
            </p:nvSpPr>
            <p:spPr bwMode="auto">
              <a:xfrm flipV="1">
                <a:off x="7151" y="4002"/>
                <a:ext cx="7"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9" name="Freeform 2084"/>
              <p:cNvSpPr>
                <a:spLocks noChangeAspect="1"/>
              </p:cNvSpPr>
              <p:nvPr/>
            </p:nvSpPr>
            <p:spPr bwMode="auto">
              <a:xfrm>
                <a:off x="7138" y="4002"/>
                <a:ext cx="33" cy="34"/>
              </a:xfrm>
              <a:custGeom>
                <a:avLst/>
                <a:gdLst>
                  <a:gd name="T0" fmla="*/ 0 w 33"/>
                  <a:gd name="T1" fmla="*/ 28 h 34"/>
                  <a:gd name="T2" fmla="*/ 20 w 33"/>
                  <a:gd name="T3" fmla="*/ 0 h 34"/>
                  <a:gd name="T4" fmla="*/ 33 w 33"/>
                  <a:gd name="T5" fmla="*/ 34 h 34"/>
                  <a:gd name="T6" fmla="*/ 0 w 33"/>
                  <a:gd name="T7" fmla="*/ 28 h 34"/>
                </a:gdLst>
                <a:ahLst/>
                <a:cxnLst>
                  <a:cxn ang="0">
                    <a:pos x="T0" y="T1"/>
                  </a:cxn>
                  <a:cxn ang="0">
                    <a:pos x="T2" y="T3"/>
                  </a:cxn>
                  <a:cxn ang="0">
                    <a:pos x="T4" y="T5"/>
                  </a:cxn>
                  <a:cxn ang="0">
                    <a:pos x="T6" y="T7"/>
                  </a:cxn>
                </a:cxnLst>
                <a:rect l="0" t="0" r="r" b="b"/>
                <a:pathLst>
                  <a:path w="33" h="34">
                    <a:moveTo>
                      <a:pt x="0" y="28"/>
                    </a:moveTo>
                    <a:lnTo>
                      <a:pt x="20" y="0"/>
                    </a:lnTo>
                    <a:lnTo>
                      <a:pt x="33" y="34"/>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30" name="Freeform 2085"/>
              <p:cNvSpPr>
                <a:spLocks noChangeAspect="1"/>
              </p:cNvSpPr>
              <p:nvPr/>
            </p:nvSpPr>
            <p:spPr bwMode="auto">
              <a:xfrm>
                <a:off x="7138" y="4002"/>
                <a:ext cx="33" cy="34"/>
              </a:xfrm>
              <a:custGeom>
                <a:avLst/>
                <a:gdLst>
                  <a:gd name="T0" fmla="*/ 0 w 33"/>
                  <a:gd name="T1" fmla="*/ 28 h 34"/>
                  <a:gd name="T2" fmla="*/ 20 w 33"/>
                  <a:gd name="T3" fmla="*/ 0 h 34"/>
                  <a:gd name="T4" fmla="*/ 33 w 33"/>
                  <a:gd name="T5" fmla="*/ 34 h 34"/>
                  <a:gd name="T6" fmla="*/ 0 w 33"/>
                  <a:gd name="T7" fmla="*/ 28 h 34"/>
                </a:gdLst>
                <a:ahLst/>
                <a:cxnLst>
                  <a:cxn ang="0">
                    <a:pos x="T0" y="T1"/>
                  </a:cxn>
                  <a:cxn ang="0">
                    <a:pos x="T2" y="T3"/>
                  </a:cxn>
                  <a:cxn ang="0">
                    <a:pos x="T4" y="T5"/>
                  </a:cxn>
                  <a:cxn ang="0">
                    <a:pos x="T6" y="T7"/>
                  </a:cxn>
                </a:cxnLst>
                <a:rect l="0" t="0" r="r" b="b"/>
                <a:pathLst>
                  <a:path w="33" h="34">
                    <a:moveTo>
                      <a:pt x="0" y="28"/>
                    </a:moveTo>
                    <a:lnTo>
                      <a:pt x="20" y="0"/>
                    </a:lnTo>
                    <a:lnTo>
                      <a:pt x="33" y="34"/>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1" name="Line 2086"/>
              <p:cNvSpPr>
                <a:spLocks noChangeAspect="1" noChangeShapeType="1"/>
              </p:cNvSpPr>
              <p:nvPr/>
            </p:nvSpPr>
            <p:spPr bwMode="auto">
              <a:xfrm flipV="1">
                <a:off x="7151" y="3905"/>
                <a:ext cx="33" cy="3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2" name="Freeform 2087"/>
              <p:cNvSpPr>
                <a:spLocks noChangeAspect="1"/>
              </p:cNvSpPr>
              <p:nvPr/>
            </p:nvSpPr>
            <p:spPr bwMode="auto">
              <a:xfrm>
                <a:off x="7151" y="3905"/>
                <a:ext cx="33" cy="34"/>
              </a:xfrm>
              <a:custGeom>
                <a:avLst/>
                <a:gdLst>
                  <a:gd name="T0" fmla="*/ 0 w 33"/>
                  <a:gd name="T1" fmla="*/ 17 h 34"/>
                  <a:gd name="T2" fmla="*/ 33 w 33"/>
                  <a:gd name="T3" fmla="*/ 0 h 34"/>
                  <a:gd name="T4" fmla="*/ 20 w 33"/>
                  <a:gd name="T5" fmla="*/ 34 h 34"/>
                  <a:gd name="T6" fmla="*/ 0 w 33"/>
                  <a:gd name="T7" fmla="*/ 17 h 34"/>
                </a:gdLst>
                <a:ahLst/>
                <a:cxnLst>
                  <a:cxn ang="0">
                    <a:pos x="T0" y="T1"/>
                  </a:cxn>
                  <a:cxn ang="0">
                    <a:pos x="T2" y="T3"/>
                  </a:cxn>
                  <a:cxn ang="0">
                    <a:pos x="T4" y="T5"/>
                  </a:cxn>
                  <a:cxn ang="0">
                    <a:pos x="T6" y="T7"/>
                  </a:cxn>
                </a:cxnLst>
                <a:rect l="0" t="0" r="r" b="b"/>
                <a:pathLst>
                  <a:path w="33" h="34">
                    <a:moveTo>
                      <a:pt x="0" y="17"/>
                    </a:moveTo>
                    <a:lnTo>
                      <a:pt x="33" y="0"/>
                    </a:lnTo>
                    <a:lnTo>
                      <a:pt x="20" y="34"/>
                    </a:lnTo>
                    <a:lnTo>
                      <a:pt x="0"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33" name="Freeform 2088"/>
              <p:cNvSpPr>
                <a:spLocks noChangeAspect="1"/>
              </p:cNvSpPr>
              <p:nvPr/>
            </p:nvSpPr>
            <p:spPr bwMode="auto">
              <a:xfrm>
                <a:off x="7151" y="3905"/>
                <a:ext cx="33" cy="34"/>
              </a:xfrm>
              <a:custGeom>
                <a:avLst/>
                <a:gdLst>
                  <a:gd name="T0" fmla="*/ 0 w 33"/>
                  <a:gd name="T1" fmla="*/ 17 h 34"/>
                  <a:gd name="T2" fmla="*/ 33 w 33"/>
                  <a:gd name="T3" fmla="*/ 0 h 34"/>
                  <a:gd name="T4" fmla="*/ 20 w 33"/>
                  <a:gd name="T5" fmla="*/ 34 h 34"/>
                  <a:gd name="T6" fmla="*/ 0 w 33"/>
                  <a:gd name="T7" fmla="*/ 17 h 34"/>
                </a:gdLst>
                <a:ahLst/>
                <a:cxnLst>
                  <a:cxn ang="0">
                    <a:pos x="T0" y="T1"/>
                  </a:cxn>
                  <a:cxn ang="0">
                    <a:pos x="T2" y="T3"/>
                  </a:cxn>
                  <a:cxn ang="0">
                    <a:pos x="T4" y="T5"/>
                  </a:cxn>
                  <a:cxn ang="0">
                    <a:pos x="T6" y="T7"/>
                  </a:cxn>
                </a:cxnLst>
                <a:rect l="0" t="0" r="r" b="b"/>
                <a:pathLst>
                  <a:path w="33" h="34">
                    <a:moveTo>
                      <a:pt x="0" y="17"/>
                    </a:moveTo>
                    <a:lnTo>
                      <a:pt x="33" y="0"/>
                    </a:lnTo>
                    <a:lnTo>
                      <a:pt x="20" y="34"/>
                    </a:lnTo>
                    <a:lnTo>
                      <a:pt x="0"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4" name="Line 2089"/>
              <p:cNvSpPr>
                <a:spLocks noChangeAspect="1" noChangeShapeType="1"/>
              </p:cNvSpPr>
              <p:nvPr/>
            </p:nvSpPr>
            <p:spPr bwMode="auto">
              <a:xfrm flipV="1">
                <a:off x="7151" y="3809"/>
                <a:ext cx="59" cy="2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5" name="Freeform 2090"/>
              <p:cNvSpPr>
                <a:spLocks noChangeAspect="1"/>
              </p:cNvSpPr>
              <p:nvPr/>
            </p:nvSpPr>
            <p:spPr bwMode="auto">
              <a:xfrm>
                <a:off x="7171" y="3809"/>
                <a:ext cx="39" cy="28"/>
              </a:xfrm>
              <a:custGeom>
                <a:avLst/>
                <a:gdLst>
                  <a:gd name="T0" fmla="*/ 0 w 39"/>
                  <a:gd name="T1" fmla="*/ 6 h 28"/>
                  <a:gd name="T2" fmla="*/ 39 w 39"/>
                  <a:gd name="T3" fmla="*/ 0 h 28"/>
                  <a:gd name="T4" fmla="*/ 13 w 39"/>
                  <a:gd name="T5" fmla="*/ 28 h 28"/>
                  <a:gd name="T6" fmla="*/ 0 w 39"/>
                  <a:gd name="T7" fmla="*/ 6 h 28"/>
                </a:gdLst>
                <a:ahLst/>
                <a:cxnLst>
                  <a:cxn ang="0">
                    <a:pos x="T0" y="T1"/>
                  </a:cxn>
                  <a:cxn ang="0">
                    <a:pos x="T2" y="T3"/>
                  </a:cxn>
                  <a:cxn ang="0">
                    <a:pos x="T4" y="T5"/>
                  </a:cxn>
                  <a:cxn ang="0">
                    <a:pos x="T6" y="T7"/>
                  </a:cxn>
                </a:cxnLst>
                <a:rect l="0" t="0" r="r" b="b"/>
                <a:pathLst>
                  <a:path w="39" h="28">
                    <a:moveTo>
                      <a:pt x="0" y="6"/>
                    </a:moveTo>
                    <a:lnTo>
                      <a:pt x="39" y="0"/>
                    </a:lnTo>
                    <a:lnTo>
                      <a:pt x="13" y="28"/>
                    </a:lnTo>
                    <a:lnTo>
                      <a:pt x="0"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36" name="Freeform 2091"/>
              <p:cNvSpPr>
                <a:spLocks noChangeAspect="1"/>
              </p:cNvSpPr>
              <p:nvPr/>
            </p:nvSpPr>
            <p:spPr bwMode="auto">
              <a:xfrm>
                <a:off x="7171" y="3809"/>
                <a:ext cx="39" cy="28"/>
              </a:xfrm>
              <a:custGeom>
                <a:avLst/>
                <a:gdLst>
                  <a:gd name="T0" fmla="*/ 0 w 39"/>
                  <a:gd name="T1" fmla="*/ 6 h 28"/>
                  <a:gd name="T2" fmla="*/ 39 w 39"/>
                  <a:gd name="T3" fmla="*/ 0 h 28"/>
                  <a:gd name="T4" fmla="*/ 13 w 39"/>
                  <a:gd name="T5" fmla="*/ 28 h 28"/>
                  <a:gd name="T6" fmla="*/ 0 w 39"/>
                  <a:gd name="T7" fmla="*/ 6 h 28"/>
                </a:gdLst>
                <a:ahLst/>
                <a:cxnLst>
                  <a:cxn ang="0">
                    <a:pos x="T0" y="T1"/>
                  </a:cxn>
                  <a:cxn ang="0">
                    <a:pos x="T2" y="T3"/>
                  </a:cxn>
                  <a:cxn ang="0">
                    <a:pos x="T4" y="T5"/>
                  </a:cxn>
                  <a:cxn ang="0">
                    <a:pos x="T6" y="T7"/>
                  </a:cxn>
                </a:cxnLst>
                <a:rect l="0" t="0" r="r" b="b"/>
                <a:pathLst>
                  <a:path w="39" h="28">
                    <a:moveTo>
                      <a:pt x="0" y="6"/>
                    </a:moveTo>
                    <a:lnTo>
                      <a:pt x="39" y="0"/>
                    </a:lnTo>
                    <a:lnTo>
                      <a:pt x="13" y="28"/>
                    </a:lnTo>
                    <a:lnTo>
                      <a:pt x="0"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37" name="Line 2092"/>
              <p:cNvSpPr>
                <a:spLocks noChangeAspect="1" noChangeShapeType="1"/>
              </p:cNvSpPr>
              <p:nvPr/>
            </p:nvSpPr>
            <p:spPr bwMode="auto">
              <a:xfrm flipV="1">
                <a:off x="7151" y="3718"/>
                <a:ext cx="6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8" name="Freeform 2093"/>
              <p:cNvSpPr>
                <a:spLocks noChangeAspect="1"/>
              </p:cNvSpPr>
              <p:nvPr/>
            </p:nvSpPr>
            <p:spPr bwMode="auto">
              <a:xfrm>
                <a:off x="7177" y="3718"/>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39" name="Freeform 2094"/>
              <p:cNvSpPr>
                <a:spLocks noChangeAspect="1"/>
              </p:cNvSpPr>
              <p:nvPr/>
            </p:nvSpPr>
            <p:spPr bwMode="auto">
              <a:xfrm>
                <a:off x="7177" y="3718"/>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0" name="Line 2095"/>
              <p:cNvSpPr>
                <a:spLocks noChangeAspect="1" noChangeShapeType="1"/>
              </p:cNvSpPr>
              <p:nvPr/>
            </p:nvSpPr>
            <p:spPr bwMode="auto">
              <a:xfrm>
                <a:off x="7151" y="3633"/>
                <a:ext cx="6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1" name="Freeform 2096"/>
              <p:cNvSpPr>
                <a:spLocks noChangeAspect="1"/>
              </p:cNvSpPr>
              <p:nvPr/>
            </p:nvSpPr>
            <p:spPr bwMode="auto">
              <a:xfrm>
                <a:off x="7184" y="3622"/>
                <a:ext cx="32" cy="23"/>
              </a:xfrm>
              <a:custGeom>
                <a:avLst/>
                <a:gdLst>
                  <a:gd name="T0" fmla="*/ 0 w 32"/>
                  <a:gd name="T1" fmla="*/ 0 h 23"/>
                  <a:gd name="T2" fmla="*/ 32 w 32"/>
                  <a:gd name="T3" fmla="*/ 11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42" name="Freeform 2097"/>
              <p:cNvSpPr>
                <a:spLocks noChangeAspect="1"/>
              </p:cNvSpPr>
              <p:nvPr/>
            </p:nvSpPr>
            <p:spPr bwMode="auto">
              <a:xfrm>
                <a:off x="7184" y="3622"/>
                <a:ext cx="32" cy="23"/>
              </a:xfrm>
              <a:custGeom>
                <a:avLst/>
                <a:gdLst>
                  <a:gd name="T0" fmla="*/ 0 w 32"/>
                  <a:gd name="T1" fmla="*/ 0 h 23"/>
                  <a:gd name="T2" fmla="*/ 32 w 32"/>
                  <a:gd name="T3" fmla="*/ 11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3" name="Line 2098"/>
              <p:cNvSpPr>
                <a:spLocks noChangeAspect="1" noChangeShapeType="1"/>
              </p:cNvSpPr>
              <p:nvPr/>
            </p:nvSpPr>
            <p:spPr bwMode="auto">
              <a:xfrm>
                <a:off x="7151" y="3531"/>
                <a:ext cx="6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4" name="Freeform 2099"/>
              <p:cNvSpPr>
                <a:spLocks noChangeAspect="1"/>
              </p:cNvSpPr>
              <p:nvPr/>
            </p:nvSpPr>
            <p:spPr bwMode="auto">
              <a:xfrm>
                <a:off x="7177" y="3526"/>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45" name="Freeform 2100"/>
              <p:cNvSpPr>
                <a:spLocks noChangeAspect="1"/>
              </p:cNvSpPr>
              <p:nvPr/>
            </p:nvSpPr>
            <p:spPr bwMode="auto">
              <a:xfrm>
                <a:off x="7177" y="3526"/>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6" name="Line 2101"/>
              <p:cNvSpPr>
                <a:spLocks noChangeAspect="1" noChangeShapeType="1"/>
              </p:cNvSpPr>
              <p:nvPr/>
            </p:nvSpPr>
            <p:spPr bwMode="auto">
              <a:xfrm>
                <a:off x="7151" y="3429"/>
                <a:ext cx="59" cy="2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7" name="Freeform 2102"/>
              <p:cNvSpPr>
                <a:spLocks noChangeAspect="1"/>
              </p:cNvSpPr>
              <p:nvPr/>
            </p:nvSpPr>
            <p:spPr bwMode="auto">
              <a:xfrm>
                <a:off x="7171" y="3429"/>
                <a:ext cx="39" cy="29"/>
              </a:xfrm>
              <a:custGeom>
                <a:avLst/>
                <a:gdLst>
                  <a:gd name="T0" fmla="*/ 13 w 39"/>
                  <a:gd name="T1" fmla="*/ 0 h 29"/>
                  <a:gd name="T2" fmla="*/ 39 w 39"/>
                  <a:gd name="T3" fmla="*/ 29 h 29"/>
                  <a:gd name="T4" fmla="*/ 0 w 39"/>
                  <a:gd name="T5" fmla="*/ 23 h 29"/>
                  <a:gd name="T6" fmla="*/ 13 w 39"/>
                  <a:gd name="T7" fmla="*/ 0 h 29"/>
                </a:gdLst>
                <a:ahLst/>
                <a:cxnLst>
                  <a:cxn ang="0">
                    <a:pos x="T0" y="T1"/>
                  </a:cxn>
                  <a:cxn ang="0">
                    <a:pos x="T2" y="T3"/>
                  </a:cxn>
                  <a:cxn ang="0">
                    <a:pos x="T4" y="T5"/>
                  </a:cxn>
                  <a:cxn ang="0">
                    <a:pos x="T6" y="T7"/>
                  </a:cxn>
                </a:cxnLst>
                <a:rect l="0" t="0" r="r" b="b"/>
                <a:pathLst>
                  <a:path w="39" h="29">
                    <a:moveTo>
                      <a:pt x="13" y="0"/>
                    </a:moveTo>
                    <a:lnTo>
                      <a:pt x="39" y="29"/>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48" name="Freeform 2103"/>
              <p:cNvSpPr>
                <a:spLocks noChangeAspect="1"/>
              </p:cNvSpPr>
              <p:nvPr/>
            </p:nvSpPr>
            <p:spPr bwMode="auto">
              <a:xfrm>
                <a:off x="7171" y="3429"/>
                <a:ext cx="39" cy="29"/>
              </a:xfrm>
              <a:custGeom>
                <a:avLst/>
                <a:gdLst>
                  <a:gd name="T0" fmla="*/ 13 w 39"/>
                  <a:gd name="T1" fmla="*/ 0 h 29"/>
                  <a:gd name="T2" fmla="*/ 39 w 39"/>
                  <a:gd name="T3" fmla="*/ 29 h 29"/>
                  <a:gd name="T4" fmla="*/ 0 w 39"/>
                  <a:gd name="T5" fmla="*/ 23 h 29"/>
                  <a:gd name="T6" fmla="*/ 13 w 39"/>
                  <a:gd name="T7" fmla="*/ 0 h 29"/>
                </a:gdLst>
                <a:ahLst/>
                <a:cxnLst>
                  <a:cxn ang="0">
                    <a:pos x="T0" y="T1"/>
                  </a:cxn>
                  <a:cxn ang="0">
                    <a:pos x="T2" y="T3"/>
                  </a:cxn>
                  <a:cxn ang="0">
                    <a:pos x="T4" y="T5"/>
                  </a:cxn>
                  <a:cxn ang="0">
                    <a:pos x="T6" y="T7"/>
                  </a:cxn>
                </a:cxnLst>
                <a:rect l="0" t="0" r="r" b="b"/>
                <a:pathLst>
                  <a:path w="39" h="29">
                    <a:moveTo>
                      <a:pt x="13" y="0"/>
                    </a:moveTo>
                    <a:lnTo>
                      <a:pt x="39" y="29"/>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49" name="Line 2104"/>
              <p:cNvSpPr>
                <a:spLocks noChangeAspect="1" noChangeShapeType="1"/>
              </p:cNvSpPr>
              <p:nvPr/>
            </p:nvSpPr>
            <p:spPr bwMode="auto">
              <a:xfrm>
                <a:off x="7151" y="3327"/>
                <a:ext cx="33" cy="3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0" name="Freeform 2105"/>
              <p:cNvSpPr>
                <a:spLocks noChangeAspect="1"/>
              </p:cNvSpPr>
              <p:nvPr/>
            </p:nvSpPr>
            <p:spPr bwMode="auto">
              <a:xfrm>
                <a:off x="7151" y="3327"/>
                <a:ext cx="33" cy="34"/>
              </a:xfrm>
              <a:custGeom>
                <a:avLst/>
                <a:gdLst>
                  <a:gd name="T0" fmla="*/ 20 w 33"/>
                  <a:gd name="T1" fmla="*/ 0 h 34"/>
                  <a:gd name="T2" fmla="*/ 33 w 33"/>
                  <a:gd name="T3" fmla="*/ 34 h 34"/>
                  <a:gd name="T4" fmla="*/ 0 w 33"/>
                  <a:gd name="T5" fmla="*/ 17 h 34"/>
                  <a:gd name="T6" fmla="*/ 20 w 33"/>
                  <a:gd name="T7" fmla="*/ 0 h 34"/>
                </a:gdLst>
                <a:ahLst/>
                <a:cxnLst>
                  <a:cxn ang="0">
                    <a:pos x="T0" y="T1"/>
                  </a:cxn>
                  <a:cxn ang="0">
                    <a:pos x="T2" y="T3"/>
                  </a:cxn>
                  <a:cxn ang="0">
                    <a:pos x="T4" y="T5"/>
                  </a:cxn>
                  <a:cxn ang="0">
                    <a:pos x="T6" y="T7"/>
                  </a:cxn>
                </a:cxnLst>
                <a:rect l="0" t="0" r="r" b="b"/>
                <a:pathLst>
                  <a:path w="33" h="34">
                    <a:moveTo>
                      <a:pt x="20" y="0"/>
                    </a:moveTo>
                    <a:lnTo>
                      <a:pt x="33" y="34"/>
                    </a:lnTo>
                    <a:lnTo>
                      <a:pt x="0" y="17"/>
                    </a:lnTo>
                    <a:lnTo>
                      <a:pt x="2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51" name="Freeform 2106"/>
              <p:cNvSpPr>
                <a:spLocks noChangeAspect="1"/>
              </p:cNvSpPr>
              <p:nvPr/>
            </p:nvSpPr>
            <p:spPr bwMode="auto">
              <a:xfrm>
                <a:off x="7151" y="3327"/>
                <a:ext cx="33" cy="34"/>
              </a:xfrm>
              <a:custGeom>
                <a:avLst/>
                <a:gdLst>
                  <a:gd name="T0" fmla="*/ 20 w 33"/>
                  <a:gd name="T1" fmla="*/ 0 h 34"/>
                  <a:gd name="T2" fmla="*/ 33 w 33"/>
                  <a:gd name="T3" fmla="*/ 34 h 34"/>
                  <a:gd name="T4" fmla="*/ 0 w 33"/>
                  <a:gd name="T5" fmla="*/ 17 h 34"/>
                  <a:gd name="T6" fmla="*/ 20 w 33"/>
                  <a:gd name="T7" fmla="*/ 0 h 34"/>
                </a:gdLst>
                <a:ahLst/>
                <a:cxnLst>
                  <a:cxn ang="0">
                    <a:pos x="T0" y="T1"/>
                  </a:cxn>
                  <a:cxn ang="0">
                    <a:pos x="T2" y="T3"/>
                  </a:cxn>
                  <a:cxn ang="0">
                    <a:pos x="T4" y="T5"/>
                  </a:cxn>
                  <a:cxn ang="0">
                    <a:pos x="T6" y="T7"/>
                  </a:cxn>
                </a:cxnLst>
                <a:rect l="0" t="0" r="r" b="b"/>
                <a:pathLst>
                  <a:path w="33" h="34">
                    <a:moveTo>
                      <a:pt x="20" y="0"/>
                    </a:moveTo>
                    <a:lnTo>
                      <a:pt x="33" y="34"/>
                    </a:lnTo>
                    <a:lnTo>
                      <a:pt x="0" y="17"/>
                    </a:lnTo>
                    <a:lnTo>
                      <a:pt x="2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52" name="Line 2107"/>
              <p:cNvSpPr>
                <a:spLocks noChangeAspect="1" noChangeShapeType="1"/>
              </p:cNvSpPr>
              <p:nvPr/>
            </p:nvSpPr>
            <p:spPr bwMode="auto">
              <a:xfrm>
                <a:off x="7151" y="3225"/>
                <a:ext cx="7"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3" name="Freeform 2108"/>
              <p:cNvSpPr>
                <a:spLocks noChangeAspect="1"/>
              </p:cNvSpPr>
              <p:nvPr/>
            </p:nvSpPr>
            <p:spPr bwMode="auto">
              <a:xfrm>
                <a:off x="7138" y="3231"/>
                <a:ext cx="33" cy="34"/>
              </a:xfrm>
              <a:custGeom>
                <a:avLst/>
                <a:gdLst>
                  <a:gd name="T0" fmla="*/ 33 w 33"/>
                  <a:gd name="T1" fmla="*/ 0 h 34"/>
                  <a:gd name="T2" fmla="*/ 20 w 33"/>
                  <a:gd name="T3" fmla="*/ 34 h 34"/>
                  <a:gd name="T4" fmla="*/ 0 w 33"/>
                  <a:gd name="T5" fmla="*/ 5 h 34"/>
                  <a:gd name="T6" fmla="*/ 33 w 33"/>
                  <a:gd name="T7" fmla="*/ 0 h 34"/>
                </a:gdLst>
                <a:ahLst/>
                <a:cxnLst>
                  <a:cxn ang="0">
                    <a:pos x="T0" y="T1"/>
                  </a:cxn>
                  <a:cxn ang="0">
                    <a:pos x="T2" y="T3"/>
                  </a:cxn>
                  <a:cxn ang="0">
                    <a:pos x="T4" y="T5"/>
                  </a:cxn>
                  <a:cxn ang="0">
                    <a:pos x="T6" y="T7"/>
                  </a:cxn>
                </a:cxnLst>
                <a:rect l="0" t="0" r="r" b="b"/>
                <a:pathLst>
                  <a:path w="33" h="34">
                    <a:moveTo>
                      <a:pt x="33" y="0"/>
                    </a:moveTo>
                    <a:lnTo>
                      <a:pt x="20" y="34"/>
                    </a:lnTo>
                    <a:lnTo>
                      <a:pt x="0" y="5"/>
                    </a:lnTo>
                    <a:lnTo>
                      <a:pt x="3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54" name="Freeform 2109"/>
              <p:cNvSpPr>
                <a:spLocks noChangeAspect="1"/>
              </p:cNvSpPr>
              <p:nvPr/>
            </p:nvSpPr>
            <p:spPr bwMode="auto">
              <a:xfrm>
                <a:off x="7138" y="3231"/>
                <a:ext cx="33" cy="34"/>
              </a:xfrm>
              <a:custGeom>
                <a:avLst/>
                <a:gdLst>
                  <a:gd name="T0" fmla="*/ 33 w 33"/>
                  <a:gd name="T1" fmla="*/ 0 h 34"/>
                  <a:gd name="T2" fmla="*/ 20 w 33"/>
                  <a:gd name="T3" fmla="*/ 34 h 34"/>
                  <a:gd name="T4" fmla="*/ 0 w 33"/>
                  <a:gd name="T5" fmla="*/ 5 h 34"/>
                  <a:gd name="T6" fmla="*/ 33 w 33"/>
                  <a:gd name="T7" fmla="*/ 0 h 34"/>
                </a:gdLst>
                <a:ahLst/>
                <a:cxnLst>
                  <a:cxn ang="0">
                    <a:pos x="T0" y="T1"/>
                  </a:cxn>
                  <a:cxn ang="0">
                    <a:pos x="T2" y="T3"/>
                  </a:cxn>
                  <a:cxn ang="0">
                    <a:pos x="T4" y="T5"/>
                  </a:cxn>
                  <a:cxn ang="0">
                    <a:pos x="T6" y="T7"/>
                  </a:cxn>
                </a:cxnLst>
                <a:rect l="0" t="0" r="r" b="b"/>
                <a:pathLst>
                  <a:path w="33" h="34">
                    <a:moveTo>
                      <a:pt x="33" y="0"/>
                    </a:moveTo>
                    <a:lnTo>
                      <a:pt x="20" y="34"/>
                    </a:lnTo>
                    <a:lnTo>
                      <a:pt x="0" y="5"/>
                    </a:lnTo>
                    <a:lnTo>
                      <a:pt x="3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55" name="Line 2110"/>
              <p:cNvSpPr>
                <a:spLocks noChangeAspect="1" noChangeShapeType="1"/>
              </p:cNvSpPr>
              <p:nvPr/>
            </p:nvSpPr>
            <p:spPr bwMode="auto">
              <a:xfrm>
                <a:off x="7151" y="3123"/>
                <a:ext cx="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6" name="Freeform 2111"/>
              <p:cNvSpPr>
                <a:spLocks noChangeAspect="1"/>
              </p:cNvSpPr>
              <p:nvPr/>
            </p:nvSpPr>
            <p:spPr bwMode="auto">
              <a:xfrm>
                <a:off x="7138" y="3140"/>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57" name="Freeform 2112"/>
              <p:cNvSpPr>
                <a:spLocks noChangeAspect="1"/>
              </p:cNvSpPr>
              <p:nvPr/>
            </p:nvSpPr>
            <p:spPr bwMode="auto">
              <a:xfrm>
                <a:off x="7138" y="3140"/>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58" name="Line 2113"/>
              <p:cNvSpPr>
                <a:spLocks noChangeAspect="1" noChangeShapeType="1"/>
              </p:cNvSpPr>
              <p:nvPr/>
            </p:nvSpPr>
            <p:spPr bwMode="auto">
              <a:xfrm>
                <a:off x="7151"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9" name="Line 2114"/>
              <p:cNvSpPr>
                <a:spLocks noChangeAspect="1" noChangeShapeType="1"/>
              </p:cNvSpPr>
              <p:nvPr/>
            </p:nvSpPr>
            <p:spPr bwMode="auto">
              <a:xfrm>
                <a:off x="7151"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0" name="Line 2115"/>
              <p:cNvSpPr>
                <a:spLocks noChangeAspect="1" noChangeShapeType="1"/>
              </p:cNvSpPr>
              <p:nvPr/>
            </p:nvSpPr>
            <p:spPr bwMode="auto">
              <a:xfrm>
                <a:off x="7151"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1" name="Line 2116"/>
              <p:cNvSpPr>
                <a:spLocks noChangeAspect="1" noChangeShapeType="1"/>
              </p:cNvSpPr>
              <p:nvPr/>
            </p:nvSpPr>
            <p:spPr bwMode="auto">
              <a:xfrm>
                <a:off x="7151"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2" name="Line 2117"/>
              <p:cNvSpPr>
                <a:spLocks noChangeAspect="1" noChangeShapeType="1"/>
              </p:cNvSpPr>
              <p:nvPr/>
            </p:nvSpPr>
            <p:spPr bwMode="auto">
              <a:xfrm flipH="1" flipV="1">
                <a:off x="7243" y="4223"/>
                <a:ext cx="13"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3" name="Freeform 2118"/>
              <p:cNvSpPr>
                <a:spLocks noChangeAspect="1"/>
              </p:cNvSpPr>
              <p:nvPr/>
            </p:nvSpPr>
            <p:spPr bwMode="auto">
              <a:xfrm>
                <a:off x="7243" y="4223"/>
                <a:ext cx="26" cy="34"/>
              </a:xfrm>
              <a:custGeom>
                <a:avLst/>
                <a:gdLst>
                  <a:gd name="T0" fmla="*/ 0 w 26"/>
                  <a:gd name="T1" fmla="*/ 34 h 34"/>
                  <a:gd name="T2" fmla="*/ 0 w 26"/>
                  <a:gd name="T3" fmla="*/ 0 h 34"/>
                  <a:gd name="T4" fmla="*/ 26 w 26"/>
                  <a:gd name="T5" fmla="*/ 23 h 34"/>
                  <a:gd name="T6" fmla="*/ 0 w 26"/>
                  <a:gd name="T7" fmla="*/ 34 h 34"/>
                </a:gdLst>
                <a:ahLst/>
                <a:cxnLst>
                  <a:cxn ang="0">
                    <a:pos x="T0" y="T1"/>
                  </a:cxn>
                  <a:cxn ang="0">
                    <a:pos x="T2" y="T3"/>
                  </a:cxn>
                  <a:cxn ang="0">
                    <a:pos x="T4" y="T5"/>
                  </a:cxn>
                  <a:cxn ang="0">
                    <a:pos x="T6" y="T7"/>
                  </a:cxn>
                </a:cxnLst>
                <a:rect l="0" t="0" r="r" b="b"/>
                <a:pathLst>
                  <a:path w="26" h="34">
                    <a:moveTo>
                      <a:pt x="0" y="34"/>
                    </a:moveTo>
                    <a:lnTo>
                      <a:pt x="0" y="0"/>
                    </a:lnTo>
                    <a:lnTo>
                      <a:pt x="26" y="23"/>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64" name="Freeform 2119"/>
              <p:cNvSpPr>
                <a:spLocks noChangeAspect="1"/>
              </p:cNvSpPr>
              <p:nvPr/>
            </p:nvSpPr>
            <p:spPr bwMode="auto">
              <a:xfrm>
                <a:off x="7243" y="4223"/>
                <a:ext cx="26" cy="34"/>
              </a:xfrm>
              <a:custGeom>
                <a:avLst/>
                <a:gdLst>
                  <a:gd name="T0" fmla="*/ 0 w 26"/>
                  <a:gd name="T1" fmla="*/ 34 h 34"/>
                  <a:gd name="T2" fmla="*/ 0 w 26"/>
                  <a:gd name="T3" fmla="*/ 0 h 34"/>
                  <a:gd name="T4" fmla="*/ 26 w 26"/>
                  <a:gd name="T5" fmla="*/ 23 h 34"/>
                  <a:gd name="T6" fmla="*/ 0 w 26"/>
                  <a:gd name="T7" fmla="*/ 34 h 34"/>
                </a:gdLst>
                <a:ahLst/>
                <a:cxnLst>
                  <a:cxn ang="0">
                    <a:pos x="T0" y="T1"/>
                  </a:cxn>
                  <a:cxn ang="0">
                    <a:pos x="T2" y="T3"/>
                  </a:cxn>
                  <a:cxn ang="0">
                    <a:pos x="T4" y="T5"/>
                  </a:cxn>
                  <a:cxn ang="0">
                    <a:pos x="T6" y="T7"/>
                  </a:cxn>
                </a:cxnLst>
                <a:rect l="0" t="0" r="r" b="b"/>
                <a:pathLst>
                  <a:path w="26" h="34">
                    <a:moveTo>
                      <a:pt x="0" y="34"/>
                    </a:moveTo>
                    <a:lnTo>
                      <a:pt x="0" y="0"/>
                    </a:lnTo>
                    <a:lnTo>
                      <a:pt x="26" y="23"/>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65" name="Line 2120"/>
              <p:cNvSpPr>
                <a:spLocks noChangeAspect="1" noChangeShapeType="1"/>
              </p:cNvSpPr>
              <p:nvPr/>
            </p:nvSpPr>
            <p:spPr bwMode="auto">
              <a:xfrm flipH="1" flipV="1">
                <a:off x="7236" y="4121"/>
                <a:ext cx="20"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6" name="Freeform 2121"/>
              <p:cNvSpPr>
                <a:spLocks noChangeAspect="1"/>
              </p:cNvSpPr>
              <p:nvPr/>
            </p:nvSpPr>
            <p:spPr bwMode="auto">
              <a:xfrm>
                <a:off x="7236" y="4121"/>
                <a:ext cx="33" cy="34"/>
              </a:xfrm>
              <a:custGeom>
                <a:avLst/>
                <a:gdLst>
                  <a:gd name="T0" fmla="*/ 7 w 33"/>
                  <a:gd name="T1" fmla="*/ 34 h 34"/>
                  <a:gd name="T2" fmla="*/ 0 w 33"/>
                  <a:gd name="T3" fmla="*/ 0 h 34"/>
                  <a:gd name="T4" fmla="*/ 33 w 33"/>
                  <a:gd name="T5" fmla="*/ 23 h 34"/>
                  <a:gd name="T6" fmla="*/ 7 w 33"/>
                  <a:gd name="T7" fmla="*/ 34 h 34"/>
                </a:gdLst>
                <a:ahLst/>
                <a:cxnLst>
                  <a:cxn ang="0">
                    <a:pos x="T0" y="T1"/>
                  </a:cxn>
                  <a:cxn ang="0">
                    <a:pos x="T2" y="T3"/>
                  </a:cxn>
                  <a:cxn ang="0">
                    <a:pos x="T4" y="T5"/>
                  </a:cxn>
                  <a:cxn ang="0">
                    <a:pos x="T6" y="T7"/>
                  </a:cxn>
                </a:cxnLst>
                <a:rect l="0" t="0" r="r" b="b"/>
                <a:pathLst>
                  <a:path w="33" h="34">
                    <a:moveTo>
                      <a:pt x="7" y="34"/>
                    </a:moveTo>
                    <a:lnTo>
                      <a:pt x="0" y="0"/>
                    </a:lnTo>
                    <a:lnTo>
                      <a:pt x="33" y="23"/>
                    </a:lnTo>
                    <a:lnTo>
                      <a:pt x="7"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67" name="Freeform 2122"/>
              <p:cNvSpPr>
                <a:spLocks noChangeAspect="1"/>
              </p:cNvSpPr>
              <p:nvPr/>
            </p:nvSpPr>
            <p:spPr bwMode="auto">
              <a:xfrm>
                <a:off x="7236" y="4121"/>
                <a:ext cx="33" cy="34"/>
              </a:xfrm>
              <a:custGeom>
                <a:avLst/>
                <a:gdLst>
                  <a:gd name="T0" fmla="*/ 7 w 33"/>
                  <a:gd name="T1" fmla="*/ 34 h 34"/>
                  <a:gd name="T2" fmla="*/ 0 w 33"/>
                  <a:gd name="T3" fmla="*/ 0 h 34"/>
                  <a:gd name="T4" fmla="*/ 33 w 33"/>
                  <a:gd name="T5" fmla="*/ 23 h 34"/>
                  <a:gd name="T6" fmla="*/ 7 w 33"/>
                  <a:gd name="T7" fmla="*/ 34 h 34"/>
                </a:gdLst>
                <a:ahLst/>
                <a:cxnLst>
                  <a:cxn ang="0">
                    <a:pos x="T0" y="T1"/>
                  </a:cxn>
                  <a:cxn ang="0">
                    <a:pos x="T2" y="T3"/>
                  </a:cxn>
                  <a:cxn ang="0">
                    <a:pos x="T4" y="T5"/>
                  </a:cxn>
                  <a:cxn ang="0">
                    <a:pos x="T6" y="T7"/>
                  </a:cxn>
                </a:cxnLst>
                <a:rect l="0" t="0" r="r" b="b"/>
                <a:pathLst>
                  <a:path w="33" h="34">
                    <a:moveTo>
                      <a:pt x="7" y="34"/>
                    </a:moveTo>
                    <a:lnTo>
                      <a:pt x="0" y="0"/>
                    </a:lnTo>
                    <a:lnTo>
                      <a:pt x="33" y="23"/>
                    </a:lnTo>
                    <a:lnTo>
                      <a:pt x="7"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68" name="Line 2123"/>
              <p:cNvSpPr>
                <a:spLocks noChangeAspect="1" noChangeShapeType="1"/>
              </p:cNvSpPr>
              <p:nvPr/>
            </p:nvSpPr>
            <p:spPr bwMode="auto">
              <a:xfrm flipH="1" flipV="1">
                <a:off x="7249" y="4025"/>
                <a:ext cx="7"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9" name="Freeform 2124"/>
              <p:cNvSpPr>
                <a:spLocks noChangeAspect="1"/>
              </p:cNvSpPr>
              <p:nvPr/>
            </p:nvSpPr>
            <p:spPr bwMode="auto">
              <a:xfrm>
                <a:off x="7243" y="4025"/>
                <a:ext cx="32" cy="34"/>
              </a:xfrm>
              <a:custGeom>
                <a:avLst/>
                <a:gdLst>
                  <a:gd name="T0" fmla="*/ 0 w 32"/>
                  <a:gd name="T1" fmla="*/ 34 h 34"/>
                  <a:gd name="T2" fmla="*/ 6 w 32"/>
                  <a:gd name="T3" fmla="*/ 0 h 34"/>
                  <a:gd name="T4" fmla="*/ 32 w 32"/>
                  <a:gd name="T5" fmla="*/ 28 h 34"/>
                  <a:gd name="T6" fmla="*/ 0 w 32"/>
                  <a:gd name="T7" fmla="*/ 34 h 34"/>
                </a:gdLst>
                <a:ahLst/>
                <a:cxnLst>
                  <a:cxn ang="0">
                    <a:pos x="T0" y="T1"/>
                  </a:cxn>
                  <a:cxn ang="0">
                    <a:pos x="T2" y="T3"/>
                  </a:cxn>
                  <a:cxn ang="0">
                    <a:pos x="T4" y="T5"/>
                  </a:cxn>
                  <a:cxn ang="0">
                    <a:pos x="T6" y="T7"/>
                  </a:cxn>
                </a:cxnLst>
                <a:rect l="0" t="0" r="r" b="b"/>
                <a:pathLst>
                  <a:path w="32" h="34">
                    <a:moveTo>
                      <a:pt x="0" y="34"/>
                    </a:moveTo>
                    <a:lnTo>
                      <a:pt x="6" y="0"/>
                    </a:lnTo>
                    <a:lnTo>
                      <a:pt x="32" y="28"/>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70" name="Freeform 2125"/>
              <p:cNvSpPr>
                <a:spLocks noChangeAspect="1"/>
              </p:cNvSpPr>
              <p:nvPr/>
            </p:nvSpPr>
            <p:spPr bwMode="auto">
              <a:xfrm>
                <a:off x="7243" y="4025"/>
                <a:ext cx="32" cy="34"/>
              </a:xfrm>
              <a:custGeom>
                <a:avLst/>
                <a:gdLst>
                  <a:gd name="T0" fmla="*/ 0 w 32"/>
                  <a:gd name="T1" fmla="*/ 34 h 34"/>
                  <a:gd name="T2" fmla="*/ 6 w 32"/>
                  <a:gd name="T3" fmla="*/ 0 h 34"/>
                  <a:gd name="T4" fmla="*/ 32 w 32"/>
                  <a:gd name="T5" fmla="*/ 28 h 34"/>
                  <a:gd name="T6" fmla="*/ 0 w 32"/>
                  <a:gd name="T7" fmla="*/ 34 h 34"/>
                </a:gdLst>
                <a:ahLst/>
                <a:cxnLst>
                  <a:cxn ang="0">
                    <a:pos x="T0" y="T1"/>
                  </a:cxn>
                  <a:cxn ang="0">
                    <a:pos x="T2" y="T3"/>
                  </a:cxn>
                  <a:cxn ang="0">
                    <a:pos x="T4" y="T5"/>
                  </a:cxn>
                  <a:cxn ang="0">
                    <a:pos x="T6" y="T7"/>
                  </a:cxn>
                </a:cxnLst>
                <a:rect l="0" t="0" r="r" b="b"/>
                <a:pathLst>
                  <a:path w="32" h="34">
                    <a:moveTo>
                      <a:pt x="0" y="34"/>
                    </a:moveTo>
                    <a:lnTo>
                      <a:pt x="6" y="0"/>
                    </a:lnTo>
                    <a:lnTo>
                      <a:pt x="32" y="28"/>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71" name="Line 2126"/>
              <p:cNvSpPr>
                <a:spLocks noChangeAspect="1" noChangeShapeType="1"/>
              </p:cNvSpPr>
              <p:nvPr/>
            </p:nvSpPr>
            <p:spPr bwMode="auto">
              <a:xfrm flipV="1">
                <a:off x="7256" y="3922"/>
                <a:ext cx="1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2" name="Freeform 2127"/>
              <p:cNvSpPr>
                <a:spLocks noChangeAspect="1"/>
              </p:cNvSpPr>
              <p:nvPr/>
            </p:nvSpPr>
            <p:spPr bwMode="auto">
              <a:xfrm>
                <a:off x="7243" y="3922"/>
                <a:ext cx="32" cy="34"/>
              </a:xfrm>
              <a:custGeom>
                <a:avLst/>
                <a:gdLst>
                  <a:gd name="T0" fmla="*/ 0 w 32"/>
                  <a:gd name="T1" fmla="*/ 12 h 34"/>
                  <a:gd name="T2" fmla="*/ 32 w 32"/>
                  <a:gd name="T3" fmla="*/ 0 h 34"/>
                  <a:gd name="T4" fmla="*/ 13 w 32"/>
                  <a:gd name="T5" fmla="*/ 34 h 34"/>
                  <a:gd name="T6" fmla="*/ 0 w 32"/>
                  <a:gd name="T7" fmla="*/ 12 h 34"/>
                </a:gdLst>
                <a:ahLst/>
                <a:cxnLst>
                  <a:cxn ang="0">
                    <a:pos x="T0" y="T1"/>
                  </a:cxn>
                  <a:cxn ang="0">
                    <a:pos x="T2" y="T3"/>
                  </a:cxn>
                  <a:cxn ang="0">
                    <a:pos x="T4" y="T5"/>
                  </a:cxn>
                  <a:cxn ang="0">
                    <a:pos x="T6" y="T7"/>
                  </a:cxn>
                </a:cxnLst>
                <a:rect l="0" t="0" r="r" b="b"/>
                <a:pathLst>
                  <a:path w="32" h="34">
                    <a:moveTo>
                      <a:pt x="0" y="12"/>
                    </a:moveTo>
                    <a:lnTo>
                      <a:pt x="32" y="0"/>
                    </a:lnTo>
                    <a:lnTo>
                      <a:pt x="13" y="34"/>
                    </a:lnTo>
                    <a:lnTo>
                      <a:pt x="0" y="1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73" name="Freeform 2128"/>
              <p:cNvSpPr>
                <a:spLocks noChangeAspect="1"/>
              </p:cNvSpPr>
              <p:nvPr/>
            </p:nvSpPr>
            <p:spPr bwMode="auto">
              <a:xfrm>
                <a:off x="7243" y="3922"/>
                <a:ext cx="32" cy="34"/>
              </a:xfrm>
              <a:custGeom>
                <a:avLst/>
                <a:gdLst>
                  <a:gd name="T0" fmla="*/ 0 w 32"/>
                  <a:gd name="T1" fmla="*/ 12 h 34"/>
                  <a:gd name="T2" fmla="*/ 32 w 32"/>
                  <a:gd name="T3" fmla="*/ 0 h 34"/>
                  <a:gd name="T4" fmla="*/ 13 w 32"/>
                  <a:gd name="T5" fmla="*/ 34 h 34"/>
                  <a:gd name="T6" fmla="*/ 0 w 32"/>
                  <a:gd name="T7" fmla="*/ 12 h 34"/>
                </a:gdLst>
                <a:ahLst/>
                <a:cxnLst>
                  <a:cxn ang="0">
                    <a:pos x="T0" y="T1"/>
                  </a:cxn>
                  <a:cxn ang="0">
                    <a:pos x="T2" y="T3"/>
                  </a:cxn>
                  <a:cxn ang="0">
                    <a:pos x="T4" y="T5"/>
                  </a:cxn>
                  <a:cxn ang="0">
                    <a:pos x="T6" y="T7"/>
                  </a:cxn>
                </a:cxnLst>
                <a:rect l="0" t="0" r="r" b="b"/>
                <a:pathLst>
                  <a:path w="32" h="34">
                    <a:moveTo>
                      <a:pt x="0" y="12"/>
                    </a:moveTo>
                    <a:lnTo>
                      <a:pt x="32" y="0"/>
                    </a:lnTo>
                    <a:lnTo>
                      <a:pt x="13" y="34"/>
                    </a:lnTo>
                    <a:lnTo>
                      <a:pt x="0" y="1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74" name="Line 2129"/>
              <p:cNvSpPr>
                <a:spLocks noChangeAspect="1" noChangeShapeType="1"/>
              </p:cNvSpPr>
              <p:nvPr/>
            </p:nvSpPr>
            <p:spPr bwMode="auto">
              <a:xfrm flipV="1">
                <a:off x="7256" y="3820"/>
                <a:ext cx="4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5" name="Freeform 2130"/>
              <p:cNvSpPr>
                <a:spLocks noChangeAspect="1"/>
              </p:cNvSpPr>
              <p:nvPr/>
            </p:nvSpPr>
            <p:spPr bwMode="auto">
              <a:xfrm>
                <a:off x="7262" y="3820"/>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76" name="Freeform 2131"/>
              <p:cNvSpPr>
                <a:spLocks noChangeAspect="1"/>
              </p:cNvSpPr>
              <p:nvPr/>
            </p:nvSpPr>
            <p:spPr bwMode="auto">
              <a:xfrm>
                <a:off x="7262" y="3820"/>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77" name="Line 2132"/>
              <p:cNvSpPr>
                <a:spLocks noChangeAspect="1" noChangeShapeType="1"/>
              </p:cNvSpPr>
              <p:nvPr/>
            </p:nvSpPr>
            <p:spPr bwMode="auto">
              <a:xfrm flipV="1">
                <a:off x="7256" y="3724"/>
                <a:ext cx="58"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8" name="Freeform 2133"/>
              <p:cNvSpPr>
                <a:spLocks noChangeAspect="1"/>
              </p:cNvSpPr>
              <p:nvPr/>
            </p:nvSpPr>
            <p:spPr bwMode="auto">
              <a:xfrm>
                <a:off x="7275" y="3718"/>
                <a:ext cx="39" cy="23"/>
              </a:xfrm>
              <a:custGeom>
                <a:avLst/>
                <a:gdLst>
                  <a:gd name="T0" fmla="*/ 0 w 39"/>
                  <a:gd name="T1" fmla="*/ 0 h 23"/>
                  <a:gd name="T2" fmla="*/ 39 w 39"/>
                  <a:gd name="T3" fmla="*/ 6 h 23"/>
                  <a:gd name="T4" fmla="*/ 7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6"/>
                    </a:lnTo>
                    <a:lnTo>
                      <a:pt x="7"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79" name="Freeform 2134"/>
              <p:cNvSpPr>
                <a:spLocks noChangeAspect="1"/>
              </p:cNvSpPr>
              <p:nvPr/>
            </p:nvSpPr>
            <p:spPr bwMode="auto">
              <a:xfrm>
                <a:off x="7275" y="3718"/>
                <a:ext cx="39" cy="23"/>
              </a:xfrm>
              <a:custGeom>
                <a:avLst/>
                <a:gdLst>
                  <a:gd name="T0" fmla="*/ 0 w 39"/>
                  <a:gd name="T1" fmla="*/ 0 h 23"/>
                  <a:gd name="T2" fmla="*/ 39 w 39"/>
                  <a:gd name="T3" fmla="*/ 6 h 23"/>
                  <a:gd name="T4" fmla="*/ 7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6"/>
                    </a:lnTo>
                    <a:lnTo>
                      <a:pt x="7"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0" name="Line 2135"/>
              <p:cNvSpPr>
                <a:spLocks noChangeAspect="1" noChangeShapeType="1"/>
              </p:cNvSpPr>
              <p:nvPr/>
            </p:nvSpPr>
            <p:spPr bwMode="auto">
              <a:xfrm>
                <a:off x="7256" y="3633"/>
                <a:ext cx="6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1" name="Freeform 2136"/>
              <p:cNvSpPr>
                <a:spLocks noChangeAspect="1"/>
              </p:cNvSpPr>
              <p:nvPr/>
            </p:nvSpPr>
            <p:spPr bwMode="auto">
              <a:xfrm>
                <a:off x="7282"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82" name="Freeform 2137"/>
              <p:cNvSpPr>
                <a:spLocks noChangeAspect="1"/>
              </p:cNvSpPr>
              <p:nvPr/>
            </p:nvSpPr>
            <p:spPr bwMode="auto">
              <a:xfrm>
                <a:off x="7282"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3" name="Line 2138"/>
              <p:cNvSpPr>
                <a:spLocks noChangeAspect="1" noChangeShapeType="1"/>
              </p:cNvSpPr>
              <p:nvPr/>
            </p:nvSpPr>
            <p:spPr bwMode="auto">
              <a:xfrm>
                <a:off x="7256" y="3531"/>
                <a:ext cx="58"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4" name="Freeform 2139"/>
              <p:cNvSpPr>
                <a:spLocks noChangeAspect="1"/>
              </p:cNvSpPr>
              <p:nvPr/>
            </p:nvSpPr>
            <p:spPr bwMode="auto">
              <a:xfrm>
                <a:off x="7275" y="3526"/>
                <a:ext cx="39" cy="22"/>
              </a:xfrm>
              <a:custGeom>
                <a:avLst/>
                <a:gdLst>
                  <a:gd name="T0" fmla="*/ 7 w 39"/>
                  <a:gd name="T1" fmla="*/ 0 h 22"/>
                  <a:gd name="T2" fmla="*/ 39 w 39"/>
                  <a:gd name="T3" fmla="*/ 17 h 22"/>
                  <a:gd name="T4" fmla="*/ 0 w 39"/>
                  <a:gd name="T5" fmla="*/ 22 h 22"/>
                  <a:gd name="T6" fmla="*/ 7 w 39"/>
                  <a:gd name="T7" fmla="*/ 0 h 22"/>
                </a:gdLst>
                <a:ahLst/>
                <a:cxnLst>
                  <a:cxn ang="0">
                    <a:pos x="T0" y="T1"/>
                  </a:cxn>
                  <a:cxn ang="0">
                    <a:pos x="T2" y="T3"/>
                  </a:cxn>
                  <a:cxn ang="0">
                    <a:pos x="T4" y="T5"/>
                  </a:cxn>
                  <a:cxn ang="0">
                    <a:pos x="T6" y="T7"/>
                  </a:cxn>
                </a:cxnLst>
                <a:rect l="0" t="0" r="r" b="b"/>
                <a:pathLst>
                  <a:path w="39" h="22">
                    <a:moveTo>
                      <a:pt x="7" y="0"/>
                    </a:moveTo>
                    <a:lnTo>
                      <a:pt x="39" y="17"/>
                    </a:lnTo>
                    <a:lnTo>
                      <a:pt x="0" y="22"/>
                    </a:lnTo>
                    <a:lnTo>
                      <a:pt x="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85" name="Freeform 2140"/>
              <p:cNvSpPr>
                <a:spLocks noChangeAspect="1"/>
              </p:cNvSpPr>
              <p:nvPr/>
            </p:nvSpPr>
            <p:spPr bwMode="auto">
              <a:xfrm>
                <a:off x="7275" y="3526"/>
                <a:ext cx="39" cy="22"/>
              </a:xfrm>
              <a:custGeom>
                <a:avLst/>
                <a:gdLst>
                  <a:gd name="T0" fmla="*/ 7 w 39"/>
                  <a:gd name="T1" fmla="*/ 0 h 22"/>
                  <a:gd name="T2" fmla="*/ 39 w 39"/>
                  <a:gd name="T3" fmla="*/ 17 h 22"/>
                  <a:gd name="T4" fmla="*/ 0 w 39"/>
                  <a:gd name="T5" fmla="*/ 22 h 22"/>
                  <a:gd name="T6" fmla="*/ 7 w 39"/>
                  <a:gd name="T7" fmla="*/ 0 h 22"/>
                </a:gdLst>
                <a:ahLst/>
                <a:cxnLst>
                  <a:cxn ang="0">
                    <a:pos x="T0" y="T1"/>
                  </a:cxn>
                  <a:cxn ang="0">
                    <a:pos x="T2" y="T3"/>
                  </a:cxn>
                  <a:cxn ang="0">
                    <a:pos x="T4" y="T5"/>
                  </a:cxn>
                  <a:cxn ang="0">
                    <a:pos x="T6" y="T7"/>
                  </a:cxn>
                </a:cxnLst>
                <a:rect l="0" t="0" r="r" b="b"/>
                <a:pathLst>
                  <a:path w="39" h="22">
                    <a:moveTo>
                      <a:pt x="7" y="0"/>
                    </a:moveTo>
                    <a:lnTo>
                      <a:pt x="39" y="17"/>
                    </a:lnTo>
                    <a:lnTo>
                      <a:pt x="0" y="22"/>
                    </a:lnTo>
                    <a:lnTo>
                      <a:pt x="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6" name="Line 2141"/>
              <p:cNvSpPr>
                <a:spLocks noChangeAspect="1" noChangeShapeType="1"/>
              </p:cNvSpPr>
              <p:nvPr/>
            </p:nvSpPr>
            <p:spPr bwMode="auto">
              <a:xfrm>
                <a:off x="7256" y="3429"/>
                <a:ext cx="4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7" name="Freeform 2142"/>
              <p:cNvSpPr>
                <a:spLocks noChangeAspect="1"/>
              </p:cNvSpPr>
              <p:nvPr/>
            </p:nvSpPr>
            <p:spPr bwMode="auto">
              <a:xfrm>
                <a:off x="7262" y="3424"/>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88" name="Freeform 2143"/>
              <p:cNvSpPr>
                <a:spLocks noChangeAspect="1"/>
              </p:cNvSpPr>
              <p:nvPr/>
            </p:nvSpPr>
            <p:spPr bwMode="auto">
              <a:xfrm>
                <a:off x="7262" y="3424"/>
                <a:ext cx="39" cy="22"/>
              </a:xfrm>
              <a:custGeom>
                <a:avLst/>
                <a:gdLst>
                  <a:gd name="T0" fmla="*/ 13 w 39"/>
                  <a:gd name="T1" fmla="*/ 0 h 22"/>
                  <a:gd name="T2" fmla="*/ 39 w 39"/>
                  <a:gd name="T3" fmla="*/ 22 h 22"/>
                  <a:gd name="T4" fmla="*/ 0 w 39"/>
                  <a:gd name="T5" fmla="*/ 22 h 22"/>
                  <a:gd name="T6" fmla="*/ 13 w 39"/>
                  <a:gd name="T7" fmla="*/ 0 h 22"/>
                </a:gdLst>
                <a:ahLst/>
                <a:cxnLst>
                  <a:cxn ang="0">
                    <a:pos x="T0" y="T1"/>
                  </a:cxn>
                  <a:cxn ang="0">
                    <a:pos x="T2" y="T3"/>
                  </a:cxn>
                  <a:cxn ang="0">
                    <a:pos x="T4" y="T5"/>
                  </a:cxn>
                  <a:cxn ang="0">
                    <a:pos x="T6" y="T7"/>
                  </a:cxn>
                </a:cxnLst>
                <a:rect l="0" t="0" r="r" b="b"/>
                <a:pathLst>
                  <a:path w="39" h="22">
                    <a:moveTo>
                      <a:pt x="13" y="0"/>
                    </a:moveTo>
                    <a:lnTo>
                      <a:pt x="39" y="22"/>
                    </a:lnTo>
                    <a:lnTo>
                      <a:pt x="0" y="22"/>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9" name="Line 2144"/>
              <p:cNvSpPr>
                <a:spLocks noChangeAspect="1" noChangeShapeType="1"/>
              </p:cNvSpPr>
              <p:nvPr/>
            </p:nvSpPr>
            <p:spPr bwMode="auto">
              <a:xfrm>
                <a:off x="7256" y="3327"/>
                <a:ext cx="1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0" name="Freeform 2145"/>
              <p:cNvSpPr>
                <a:spLocks noChangeAspect="1"/>
              </p:cNvSpPr>
              <p:nvPr/>
            </p:nvSpPr>
            <p:spPr bwMode="auto">
              <a:xfrm>
                <a:off x="7243" y="3310"/>
                <a:ext cx="32" cy="34"/>
              </a:xfrm>
              <a:custGeom>
                <a:avLst/>
                <a:gdLst>
                  <a:gd name="T0" fmla="*/ 13 w 32"/>
                  <a:gd name="T1" fmla="*/ 0 h 34"/>
                  <a:gd name="T2" fmla="*/ 32 w 32"/>
                  <a:gd name="T3" fmla="*/ 34 h 34"/>
                  <a:gd name="T4" fmla="*/ 0 w 32"/>
                  <a:gd name="T5" fmla="*/ 23 h 34"/>
                  <a:gd name="T6" fmla="*/ 13 w 32"/>
                  <a:gd name="T7" fmla="*/ 0 h 34"/>
                </a:gdLst>
                <a:ahLst/>
                <a:cxnLst>
                  <a:cxn ang="0">
                    <a:pos x="T0" y="T1"/>
                  </a:cxn>
                  <a:cxn ang="0">
                    <a:pos x="T2" y="T3"/>
                  </a:cxn>
                  <a:cxn ang="0">
                    <a:pos x="T4" y="T5"/>
                  </a:cxn>
                  <a:cxn ang="0">
                    <a:pos x="T6" y="T7"/>
                  </a:cxn>
                </a:cxnLst>
                <a:rect l="0" t="0" r="r" b="b"/>
                <a:pathLst>
                  <a:path w="32" h="34">
                    <a:moveTo>
                      <a:pt x="13" y="0"/>
                    </a:moveTo>
                    <a:lnTo>
                      <a:pt x="32" y="34"/>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91" name="Freeform 2146"/>
              <p:cNvSpPr>
                <a:spLocks noChangeAspect="1"/>
              </p:cNvSpPr>
              <p:nvPr/>
            </p:nvSpPr>
            <p:spPr bwMode="auto">
              <a:xfrm>
                <a:off x="7243" y="3310"/>
                <a:ext cx="32" cy="34"/>
              </a:xfrm>
              <a:custGeom>
                <a:avLst/>
                <a:gdLst>
                  <a:gd name="T0" fmla="*/ 13 w 32"/>
                  <a:gd name="T1" fmla="*/ 0 h 34"/>
                  <a:gd name="T2" fmla="*/ 32 w 32"/>
                  <a:gd name="T3" fmla="*/ 34 h 34"/>
                  <a:gd name="T4" fmla="*/ 0 w 32"/>
                  <a:gd name="T5" fmla="*/ 23 h 34"/>
                  <a:gd name="T6" fmla="*/ 13 w 32"/>
                  <a:gd name="T7" fmla="*/ 0 h 34"/>
                </a:gdLst>
                <a:ahLst/>
                <a:cxnLst>
                  <a:cxn ang="0">
                    <a:pos x="T0" y="T1"/>
                  </a:cxn>
                  <a:cxn ang="0">
                    <a:pos x="T2" y="T3"/>
                  </a:cxn>
                  <a:cxn ang="0">
                    <a:pos x="T4" y="T5"/>
                  </a:cxn>
                  <a:cxn ang="0">
                    <a:pos x="T6" y="T7"/>
                  </a:cxn>
                </a:cxnLst>
                <a:rect l="0" t="0" r="r" b="b"/>
                <a:pathLst>
                  <a:path w="32" h="34">
                    <a:moveTo>
                      <a:pt x="13" y="0"/>
                    </a:moveTo>
                    <a:lnTo>
                      <a:pt x="32" y="34"/>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2" name="Line 2147"/>
              <p:cNvSpPr>
                <a:spLocks noChangeAspect="1" noChangeShapeType="1"/>
              </p:cNvSpPr>
              <p:nvPr/>
            </p:nvSpPr>
            <p:spPr bwMode="auto">
              <a:xfrm flipH="1">
                <a:off x="7249" y="3225"/>
                <a:ext cx="7"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3" name="Freeform 2148"/>
              <p:cNvSpPr>
                <a:spLocks noChangeAspect="1"/>
              </p:cNvSpPr>
              <p:nvPr/>
            </p:nvSpPr>
            <p:spPr bwMode="auto">
              <a:xfrm>
                <a:off x="7243" y="3208"/>
                <a:ext cx="32" cy="34"/>
              </a:xfrm>
              <a:custGeom>
                <a:avLst/>
                <a:gdLst>
                  <a:gd name="T0" fmla="*/ 32 w 32"/>
                  <a:gd name="T1" fmla="*/ 6 h 34"/>
                  <a:gd name="T2" fmla="*/ 6 w 32"/>
                  <a:gd name="T3" fmla="*/ 34 h 34"/>
                  <a:gd name="T4" fmla="*/ 0 w 32"/>
                  <a:gd name="T5" fmla="*/ 0 h 34"/>
                  <a:gd name="T6" fmla="*/ 32 w 32"/>
                  <a:gd name="T7" fmla="*/ 6 h 34"/>
                </a:gdLst>
                <a:ahLst/>
                <a:cxnLst>
                  <a:cxn ang="0">
                    <a:pos x="T0" y="T1"/>
                  </a:cxn>
                  <a:cxn ang="0">
                    <a:pos x="T2" y="T3"/>
                  </a:cxn>
                  <a:cxn ang="0">
                    <a:pos x="T4" y="T5"/>
                  </a:cxn>
                  <a:cxn ang="0">
                    <a:pos x="T6" y="T7"/>
                  </a:cxn>
                </a:cxnLst>
                <a:rect l="0" t="0" r="r" b="b"/>
                <a:pathLst>
                  <a:path w="32" h="34">
                    <a:moveTo>
                      <a:pt x="32" y="6"/>
                    </a:moveTo>
                    <a:lnTo>
                      <a:pt x="6" y="34"/>
                    </a:lnTo>
                    <a:lnTo>
                      <a:pt x="0" y="0"/>
                    </a:lnTo>
                    <a:lnTo>
                      <a:pt x="32"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94" name="Freeform 2149"/>
              <p:cNvSpPr>
                <a:spLocks noChangeAspect="1"/>
              </p:cNvSpPr>
              <p:nvPr/>
            </p:nvSpPr>
            <p:spPr bwMode="auto">
              <a:xfrm>
                <a:off x="7243" y="3208"/>
                <a:ext cx="32" cy="34"/>
              </a:xfrm>
              <a:custGeom>
                <a:avLst/>
                <a:gdLst>
                  <a:gd name="T0" fmla="*/ 32 w 32"/>
                  <a:gd name="T1" fmla="*/ 6 h 34"/>
                  <a:gd name="T2" fmla="*/ 6 w 32"/>
                  <a:gd name="T3" fmla="*/ 34 h 34"/>
                  <a:gd name="T4" fmla="*/ 0 w 32"/>
                  <a:gd name="T5" fmla="*/ 0 h 34"/>
                  <a:gd name="T6" fmla="*/ 32 w 32"/>
                  <a:gd name="T7" fmla="*/ 6 h 34"/>
                </a:gdLst>
                <a:ahLst/>
                <a:cxnLst>
                  <a:cxn ang="0">
                    <a:pos x="T0" y="T1"/>
                  </a:cxn>
                  <a:cxn ang="0">
                    <a:pos x="T2" y="T3"/>
                  </a:cxn>
                  <a:cxn ang="0">
                    <a:pos x="T4" y="T5"/>
                  </a:cxn>
                  <a:cxn ang="0">
                    <a:pos x="T6" y="T7"/>
                  </a:cxn>
                </a:cxnLst>
                <a:rect l="0" t="0" r="r" b="b"/>
                <a:pathLst>
                  <a:path w="32" h="34">
                    <a:moveTo>
                      <a:pt x="32" y="6"/>
                    </a:moveTo>
                    <a:lnTo>
                      <a:pt x="6" y="34"/>
                    </a:lnTo>
                    <a:lnTo>
                      <a:pt x="0" y="0"/>
                    </a:lnTo>
                    <a:lnTo>
                      <a:pt x="32"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5" name="Line 2150"/>
              <p:cNvSpPr>
                <a:spLocks noChangeAspect="1" noChangeShapeType="1"/>
              </p:cNvSpPr>
              <p:nvPr/>
            </p:nvSpPr>
            <p:spPr bwMode="auto">
              <a:xfrm flipH="1">
                <a:off x="7236" y="3123"/>
                <a:ext cx="20"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 name="Freeform 2151"/>
              <p:cNvSpPr>
                <a:spLocks noChangeAspect="1"/>
              </p:cNvSpPr>
              <p:nvPr/>
            </p:nvSpPr>
            <p:spPr bwMode="auto">
              <a:xfrm>
                <a:off x="7236" y="3112"/>
                <a:ext cx="33" cy="34"/>
              </a:xfrm>
              <a:custGeom>
                <a:avLst/>
                <a:gdLst>
                  <a:gd name="T0" fmla="*/ 33 w 33"/>
                  <a:gd name="T1" fmla="*/ 11 h 34"/>
                  <a:gd name="T2" fmla="*/ 0 w 33"/>
                  <a:gd name="T3" fmla="*/ 34 h 34"/>
                  <a:gd name="T4" fmla="*/ 7 w 33"/>
                  <a:gd name="T5" fmla="*/ 0 h 34"/>
                  <a:gd name="T6" fmla="*/ 33 w 33"/>
                  <a:gd name="T7" fmla="*/ 11 h 34"/>
                </a:gdLst>
                <a:ahLst/>
                <a:cxnLst>
                  <a:cxn ang="0">
                    <a:pos x="T0" y="T1"/>
                  </a:cxn>
                  <a:cxn ang="0">
                    <a:pos x="T2" y="T3"/>
                  </a:cxn>
                  <a:cxn ang="0">
                    <a:pos x="T4" y="T5"/>
                  </a:cxn>
                  <a:cxn ang="0">
                    <a:pos x="T6" y="T7"/>
                  </a:cxn>
                </a:cxnLst>
                <a:rect l="0" t="0" r="r" b="b"/>
                <a:pathLst>
                  <a:path w="33" h="34">
                    <a:moveTo>
                      <a:pt x="33" y="11"/>
                    </a:moveTo>
                    <a:lnTo>
                      <a:pt x="0" y="34"/>
                    </a:lnTo>
                    <a:lnTo>
                      <a:pt x="7" y="0"/>
                    </a:lnTo>
                    <a:lnTo>
                      <a:pt x="33"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697" name="Freeform 2152"/>
              <p:cNvSpPr>
                <a:spLocks noChangeAspect="1"/>
              </p:cNvSpPr>
              <p:nvPr/>
            </p:nvSpPr>
            <p:spPr bwMode="auto">
              <a:xfrm>
                <a:off x="7236" y="3112"/>
                <a:ext cx="33" cy="34"/>
              </a:xfrm>
              <a:custGeom>
                <a:avLst/>
                <a:gdLst>
                  <a:gd name="T0" fmla="*/ 33 w 33"/>
                  <a:gd name="T1" fmla="*/ 11 h 34"/>
                  <a:gd name="T2" fmla="*/ 0 w 33"/>
                  <a:gd name="T3" fmla="*/ 34 h 34"/>
                  <a:gd name="T4" fmla="*/ 7 w 33"/>
                  <a:gd name="T5" fmla="*/ 0 h 34"/>
                  <a:gd name="T6" fmla="*/ 33 w 33"/>
                  <a:gd name="T7" fmla="*/ 11 h 34"/>
                </a:gdLst>
                <a:ahLst/>
                <a:cxnLst>
                  <a:cxn ang="0">
                    <a:pos x="T0" y="T1"/>
                  </a:cxn>
                  <a:cxn ang="0">
                    <a:pos x="T2" y="T3"/>
                  </a:cxn>
                  <a:cxn ang="0">
                    <a:pos x="T4" y="T5"/>
                  </a:cxn>
                  <a:cxn ang="0">
                    <a:pos x="T6" y="T7"/>
                  </a:cxn>
                </a:cxnLst>
                <a:rect l="0" t="0" r="r" b="b"/>
                <a:pathLst>
                  <a:path w="33" h="34">
                    <a:moveTo>
                      <a:pt x="33" y="11"/>
                    </a:moveTo>
                    <a:lnTo>
                      <a:pt x="0" y="34"/>
                    </a:lnTo>
                    <a:lnTo>
                      <a:pt x="7" y="0"/>
                    </a:lnTo>
                    <a:lnTo>
                      <a:pt x="33"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98" name="Line 2153"/>
              <p:cNvSpPr>
                <a:spLocks noChangeAspect="1" noChangeShapeType="1"/>
              </p:cNvSpPr>
              <p:nvPr/>
            </p:nvSpPr>
            <p:spPr bwMode="auto">
              <a:xfrm flipH="1">
                <a:off x="7243" y="3021"/>
                <a:ext cx="13"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9" name="Freeform 2154"/>
              <p:cNvSpPr>
                <a:spLocks noChangeAspect="1"/>
              </p:cNvSpPr>
              <p:nvPr/>
            </p:nvSpPr>
            <p:spPr bwMode="auto">
              <a:xfrm>
                <a:off x="7243" y="3010"/>
                <a:ext cx="26" cy="34"/>
              </a:xfrm>
              <a:custGeom>
                <a:avLst/>
                <a:gdLst>
                  <a:gd name="T0" fmla="*/ 26 w 26"/>
                  <a:gd name="T1" fmla="*/ 5 h 34"/>
                  <a:gd name="T2" fmla="*/ 0 w 26"/>
                  <a:gd name="T3" fmla="*/ 34 h 34"/>
                  <a:gd name="T4" fmla="*/ 0 w 26"/>
                  <a:gd name="T5" fmla="*/ 0 h 34"/>
                  <a:gd name="T6" fmla="*/ 26 w 26"/>
                  <a:gd name="T7" fmla="*/ 5 h 34"/>
                </a:gdLst>
                <a:ahLst/>
                <a:cxnLst>
                  <a:cxn ang="0">
                    <a:pos x="T0" y="T1"/>
                  </a:cxn>
                  <a:cxn ang="0">
                    <a:pos x="T2" y="T3"/>
                  </a:cxn>
                  <a:cxn ang="0">
                    <a:pos x="T4" y="T5"/>
                  </a:cxn>
                  <a:cxn ang="0">
                    <a:pos x="T6" y="T7"/>
                  </a:cxn>
                </a:cxnLst>
                <a:rect l="0" t="0" r="r" b="b"/>
                <a:pathLst>
                  <a:path w="26" h="34">
                    <a:moveTo>
                      <a:pt x="26" y="5"/>
                    </a:moveTo>
                    <a:lnTo>
                      <a:pt x="0" y="34"/>
                    </a:lnTo>
                    <a:lnTo>
                      <a:pt x="0" y="0"/>
                    </a:lnTo>
                    <a:lnTo>
                      <a:pt x="26"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00" name="Freeform 2155"/>
              <p:cNvSpPr>
                <a:spLocks noChangeAspect="1"/>
              </p:cNvSpPr>
              <p:nvPr/>
            </p:nvSpPr>
            <p:spPr bwMode="auto">
              <a:xfrm>
                <a:off x="7243" y="3010"/>
                <a:ext cx="26" cy="34"/>
              </a:xfrm>
              <a:custGeom>
                <a:avLst/>
                <a:gdLst>
                  <a:gd name="T0" fmla="*/ 26 w 26"/>
                  <a:gd name="T1" fmla="*/ 5 h 34"/>
                  <a:gd name="T2" fmla="*/ 0 w 26"/>
                  <a:gd name="T3" fmla="*/ 34 h 34"/>
                  <a:gd name="T4" fmla="*/ 0 w 26"/>
                  <a:gd name="T5" fmla="*/ 0 h 34"/>
                  <a:gd name="T6" fmla="*/ 26 w 26"/>
                  <a:gd name="T7" fmla="*/ 5 h 34"/>
                </a:gdLst>
                <a:ahLst/>
                <a:cxnLst>
                  <a:cxn ang="0">
                    <a:pos x="T0" y="T1"/>
                  </a:cxn>
                  <a:cxn ang="0">
                    <a:pos x="T2" y="T3"/>
                  </a:cxn>
                  <a:cxn ang="0">
                    <a:pos x="T4" y="T5"/>
                  </a:cxn>
                  <a:cxn ang="0">
                    <a:pos x="T6" y="T7"/>
                  </a:cxn>
                </a:cxnLst>
                <a:rect l="0" t="0" r="r" b="b"/>
                <a:pathLst>
                  <a:path w="26" h="34">
                    <a:moveTo>
                      <a:pt x="26" y="5"/>
                    </a:moveTo>
                    <a:lnTo>
                      <a:pt x="0" y="34"/>
                    </a:lnTo>
                    <a:lnTo>
                      <a:pt x="0" y="0"/>
                    </a:lnTo>
                    <a:lnTo>
                      <a:pt x="26"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1" name="Line 2156"/>
              <p:cNvSpPr>
                <a:spLocks noChangeAspect="1" noChangeShapeType="1"/>
              </p:cNvSpPr>
              <p:nvPr/>
            </p:nvSpPr>
            <p:spPr bwMode="auto">
              <a:xfrm flipH="1" flipV="1">
                <a:off x="7334" y="4234"/>
                <a:ext cx="20"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2" name="Freeform 2157"/>
              <p:cNvSpPr>
                <a:spLocks noChangeAspect="1"/>
              </p:cNvSpPr>
              <p:nvPr/>
            </p:nvSpPr>
            <p:spPr bwMode="auto">
              <a:xfrm>
                <a:off x="7334" y="4234"/>
                <a:ext cx="39" cy="29"/>
              </a:xfrm>
              <a:custGeom>
                <a:avLst/>
                <a:gdLst>
                  <a:gd name="T0" fmla="*/ 20 w 39"/>
                  <a:gd name="T1" fmla="*/ 29 h 29"/>
                  <a:gd name="T2" fmla="*/ 0 w 39"/>
                  <a:gd name="T3" fmla="*/ 0 h 29"/>
                  <a:gd name="T4" fmla="*/ 39 w 39"/>
                  <a:gd name="T5" fmla="*/ 6 h 29"/>
                  <a:gd name="T6" fmla="*/ 20 w 39"/>
                  <a:gd name="T7" fmla="*/ 29 h 29"/>
                </a:gdLst>
                <a:ahLst/>
                <a:cxnLst>
                  <a:cxn ang="0">
                    <a:pos x="T0" y="T1"/>
                  </a:cxn>
                  <a:cxn ang="0">
                    <a:pos x="T2" y="T3"/>
                  </a:cxn>
                  <a:cxn ang="0">
                    <a:pos x="T4" y="T5"/>
                  </a:cxn>
                  <a:cxn ang="0">
                    <a:pos x="T6" y="T7"/>
                  </a:cxn>
                </a:cxnLst>
                <a:rect l="0" t="0" r="r" b="b"/>
                <a:pathLst>
                  <a:path w="39" h="29">
                    <a:moveTo>
                      <a:pt x="20" y="29"/>
                    </a:moveTo>
                    <a:lnTo>
                      <a:pt x="0" y="0"/>
                    </a:lnTo>
                    <a:lnTo>
                      <a:pt x="39" y="6"/>
                    </a:lnTo>
                    <a:lnTo>
                      <a:pt x="2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03" name="Freeform 2158"/>
              <p:cNvSpPr>
                <a:spLocks noChangeAspect="1"/>
              </p:cNvSpPr>
              <p:nvPr/>
            </p:nvSpPr>
            <p:spPr bwMode="auto">
              <a:xfrm>
                <a:off x="7334" y="4234"/>
                <a:ext cx="39" cy="29"/>
              </a:xfrm>
              <a:custGeom>
                <a:avLst/>
                <a:gdLst>
                  <a:gd name="T0" fmla="*/ 20 w 39"/>
                  <a:gd name="T1" fmla="*/ 29 h 29"/>
                  <a:gd name="T2" fmla="*/ 0 w 39"/>
                  <a:gd name="T3" fmla="*/ 0 h 29"/>
                  <a:gd name="T4" fmla="*/ 39 w 39"/>
                  <a:gd name="T5" fmla="*/ 6 h 29"/>
                  <a:gd name="T6" fmla="*/ 20 w 39"/>
                  <a:gd name="T7" fmla="*/ 29 h 29"/>
                </a:gdLst>
                <a:ahLst/>
                <a:cxnLst>
                  <a:cxn ang="0">
                    <a:pos x="T0" y="T1"/>
                  </a:cxn>
                  <a:cxn ang="0">
                    <a:pos x="T2" y="T3"/>
                  </a:cxn>
                  <a:cxn ang="0">
                    <a:pos x="T4" y="T5"/>
                  </a:cxn>
                  <a:cxn ang="0">
                    <a:pos x="T6" y="T7"/>
                  </a:cxn>
                </a:cxnLst>
                <a:rect l="0" t="0" r="r" b="b"/>
                <a:pathLst>
                  <a:path w="39" h="29">
                    <a:moveTo>
                      <a:pt x="20" y="29"/>
                    </a:moveTo>
                    <a:lnTo>
                      <a:pt x="0" y="0"/>
                    </a:lnTo>
                    <a:lnTo>
                      <a:pt x="39" y="6"/>
                    </a:lnTo>
                    <a:lnTo>
                      <a:pt x="2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4" name="Line 2159"/>
              <p:cNvSpPr>
                <a:spLocks noChangeAspect="1" noChangeShapeType="1"/>
              </p:cNvSpPr>
              <p:nvPr/>
            </p:nvSpPr>
            <p:spPr bwMode="auto">
              <a:xfrm flipH="1">
                <a:off x="7334" y="4144"/>
                <a:ext cx="2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5" name="Freeform 2160"/>
              <p:cNvSpPr>
                <a:spLocks noChangeAspect="1"/>
              </p:cNvSpPr>
              <p:nvPr/>
            </p:nvSpPr>
            <p:spPr bwMode="auto">
              <a:xfrm>
                <a:off x="7334" y="4132"/>
                <a:ext cx="39" cy="23"/>
              </a:xfrm>
              <a:custGeom>
                <a:avLst/>
                <a:gdLst>
                  <a:gd name="T0" fmla="*/ 39 w 39"/>
                  <a:gd name="T1" fmla="*/ 23 h 23"/>
                  <a:gd name="T2" fmla="*/ 0 w 39"/>
                  <a:gd name="T3" fmla="*/ 23 h 23"/>
                  <a:gd name="T4" fmla="*/ 26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23"/>
                    </a:lnTo>
                    <a:lnTo>
                      <a:pt x="26"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06" name="Freeform 2161"/>
              <p:cNvSpPr>
                <a:spLocks noChangeAspect="1"/>
              </p:cNvSpPr>
              <p:nvPr/>
            </p:nvSpPr>
            <p:spPr bwMode="auto">
              <a:xfrm>
                <a:off x="7334" y="4132"/>
                <a:ext cx="39" cy="23"/>
              </a:xfrm>
              <a:custGeom>
                <a:avLst/>
                <a:gdLst>
                  <a:gd name="T0" fmla="*/ 39 w 39"/>
                  <a:gd name="T1" fmla="*/ 23 h 23"/>
                  <a:gd name="T2" fmla="*/ 0 w 39"/>
                  <a:gd name="T3" fmla="*/ 23 h 23"/>
                  <a:gd name="T4" fmla="*/ 26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23"/>
                    </a:lnTo>
                    <a:lnTo>
                      <a:pt x="26"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07" name="Line 2162"/>
              <p:cNvSpPr>
                <a:spLocks noChangeAspect="1" noChangeShapeType="1"/>
              </p:cNvSpPr>
              <p:nvPr/>
            </p:nvSpPr>
            <p:spPr bwMode="auto">
              <a:xfrm flipH="1">
                <a:off x="7340" y="4042"/>
                <a:ext cx="14"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8" name="Freeform 2163"/>
              <p:cNvSpPr>
                <a:spLocks noChangeAspect="1"/>
              </p:cNvSpPr>
              <p:nvPr/>
            </p:nvSpPr>
            <p:spPr bwMode="auto">
              <a:xfrm>
                <a:off x="7340" y="4030"/>
                <a:ext cx="33" cy="34"/>
              </a:xfrm>
              <a:custGeom>
                <a:avLst/>
                <a:gdLst>
                  <a:gd name="T0" fmla="*/ 33 w 33"/>
                  <a:gd name="T1" fmla="*/ 12 h 34"/>
                  <a:gd name="T2" fmla="*/ 0 w 33"/>
                  <a:gd name="T3" fmla="*/ 34 h 34"/>
                  <a:gd name="T4" fmla="*/ 7 w 33"/>
                  <a:gd name="T5" fmla="*/ 0 h 34"/>
                  <a:gd name="T6" fmla="*/ 33 w 33"/>
                  <a:gd name="T7" fmla="*/ 12 h 34"/>
                </a:gdLst>
                <a:ahLst/>
                <a:cxnLst>
                  <a:cxn ang="0">
                    <a:pos x="T0" y="T1"/>
                  </a:cxn>
                  <a:cxn ang="0">
                    <a:pos x="T2" y="T3"/>
                  </a:cxn>
                  <a:cxn ang="0">
                    <a:pos x="T4" y="T5"/>
                  </a:cxn>
                  <a:cxn ang="0">
                    <a:pos x="T6" y="T7"/>
                  </a:cxn>
                </a:cxnLst>
                <a:rect l="0" t="0" r="r" b="b"/>
                <a:pathLst>
                  <a:path w="33" h="34">
                    <a:moveTo>
                      <a:pt x="33" y="12"/>
                    </a:moveTo>
                    <a:lnTo>
                      <a:pt x="0" y="34"/>
                    </a:lnTo>
                    <a:lnTo>
                      <a:pt x="7" y="0"/>
                    </a:lnTo>
                    <a:lnTo>
                      <a:pt x="33" y="1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09" name="Freeform 2164"/>
              <p:cNvSpPr>
                <a:spLocks noChangeAspect="1"/>
              </p:cNvSpPr>
              <p:nvPr/>
            </p:nvSpPr>
            <p:spPr bwMode="auto">
              <a:xfrm>
                <a:off x="7340" y="4030"/>
                <a:ext cx="33" cy="34"/>
              </a:xfrm>
              <a:custGeom>
                <a:avLst/>
                <a:gdLst>
                  <a:gd name="T0" fmla="*/ 33 w 33"/>
                  <a:gd name="T1" fmla="*/ 12 h 34"/>
                  <a:gd name="T2" fmla="*/ 0 w 33"/>
                  <a:gd name="T3" fmla="*/ 34 h 34"/>
                  <a:gd name="T4" fmla="*/ 7 w 33"/>
                  <a:gd name="T5" fmla="*/ 0 h 34"/>
                  <a:gd name="T6" fmla="*/ 33 w 33"/>
                  <a:gd name="T7" fmla="*/ 12 h 34"/>
                </a:gdLst>
                <a:ahLst/>
                <a:cxnLst>
                  <a:cxn ang="0">
                    <a:pos x="T0" y="T1"/>
                  </a:cxn>
                  <a:cxn ang="0">
                    <a:pos x="T2" y="T3"/>
                  </a:cxn>
                  <a:cxn ang="0">
                    <a:pos x="T4" y="T5"/>
                  </a:cxn>
                  <a:cxn ang="0">
                    <a:pos x="T6" y="T7"/>
                  </a:cxn>
                </a:cxnLst>
                <a:rect l="0" t="0" r="r" b="b"/>
                <a:pathLst>
                  <a:path w="33" h="34">
                    <a:moveTo>
                      <a:pt x="33" y="12"/>
                    </a:moveTo>
                    <a:lnTo>
                      <a:pt x="0" y="34"/>
                    </a:lnTo>
                    <a:lnTo>
                      <a:pt x="7" y="0"/>
                    </a:lnTo>
                    <a:lnTo>
                      <a:pt x="33" y="1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0" name="Line 2165"/>
              <p:cNvSpPr>
                <a:spLocks noChangeAspect="1" noChangeShapeType="1"/>
              </p:cNvSpPr>
              <p:nvPr/>
            </p:nvSpPr>
            <p:spPr bwMode="auto">
              <a:xfrm>
                <a:off x="7354" y="3939"/>
                <a:ext cx="13"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1" name="Freeform 2166"/>
              <p:cNvSpPr>
                <a:spLocks noChangeAspect="1"/>
              </p:cNvSpPr>
              <p:nvPr/>
            </p:nvSpPr>
            <p:spPr bwMode="auto">
              <a:xfrm>
                <a:off x="7340" y="3928"/>
                <a:ext cx="27" cy="34"/>
              </a:xfrm>
              <a:custGeom>
                <a:avLst/>
                <a:gdLst>
                  <a:gd name="T0" fmla="*/ 27 w 27"/>
                  <a:gd name="T1" fmla="*/ 0 h 34"/>
                  <a:gd name="T2" fmla="*/ 27 w 27"/>
                  <a:gd name="T3" fmla="*/ 34 h 34"/>
                  <a:gd name="T4" fmla="*/ 0 w 27"/>
                  <a:gd name="T5" fmla="*/ 6 h 34"/>
                  <a:gd name="T6" fmla="*/ 27 w 27"/>
                  <a:gd name="T7" fmla="*/ 0 h 34"/>
                </a:gdLst>
                <a:ahLst/>
                <a:cxnLst>
                  <a:cxn ang="0">
                    <a:pos x="T0" y="T1"/>
                  </a:cxn>
                  <a:cxn ang="0">
                    <a:pos x="T2" y="T3"/>
                  </a:cxn>
                  <a:cxn ang="0">
                    <a:pos x="T4" y="T5"/>
                  </a:cxn>
                  <a:cxn ang="0">
                    <a:pos x="T6" y="T7"/>
                  </a:cxn>
                </a:cxnLst>
                <a:rect l="0" t="0" r="r" b="b"/>
                <a:pathLst>
                  <a:path w="27" h="34">
                    <a:moveTo>
                      <a:pt x="27" y="0"/>
                    </a:moveTo>
                    <a:lnTo>
                      <a:pt x="27" y="34"/>
                    </a:lnTo>
                    <a:lnTo>
                      <a:pt x="0" y="6"/>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12" name="Freeform 2167"/>
              <p:cNvSpPr>
                <a:spLocks noChangeAspect="1"/>
              </p:cNvSpPr>
              <p:nvPr/>
            </p:nvSpPr>
            <p:spPr bwMode="auto">
              <a:xfrm>
                <a:off x="7340" y="3928"/>
                <a:ext cx="27" cy="34"/>
              </a:xfrm>
              <a:custGeom>
                <a:avLst/>
                <a:gdLst>
                  <a:gd name="T0" fmla="*/ 27 w 27"/>
                  <a:gd name="T1" fmla="*/ 0 h 34"/>
                  <a:gd name="T2" fmla="*/ 27 w 27"/>
                  <a:gd name="T3" fmla="*/ 34 h 34"/>
                  <a:gd name="T4" fmla="*/ 0 w 27"/>
                  <a:gd name="T5" fmla="*/ 6 h 34"/>
                  <a:gd name="T6" fmla="*/ 27 w 27"/>
                  <a:gd name="T7" fmla="*/ 0 h 34"/>
                </a:gdLst>
                <a:ahLst/>
                <a:cxnLst>
                  <a:cxn ang="0">
                    <a:pos x="T0" y="T1"/>
                  </a:cxn>
                  <a:cxn ang="0">
                    <a:pos x="T2" y="T3"/>
                  </a:cxn>
                  <a:cxn ang="0">
                    <a:pos x="T4" y="T5"/>
                  </a:cxn>
                  <a:cxn ang="0">
                    <a:pos x="T6" y="T7"/>
                  </a:cxn>
                </a:cxnLst>
                <a:rect l="0" t="0" r="r" b="b"/>
                <a:pathLst>
                  <a:path w="27" h="34">
                    <a:moveTo>
                      <a:pt x="27" y="0"/>
                    </a:moveTo>
                    <a:lnTo>
                      <a:pt x="27" y="34"/>
                    </a:lnTo>
                    <a:lnTo>
                      <a:pt x="0" y="6"/>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3" name="Line 2168"/>
              <p:cNvSpPr>
                <a:spLocks noChangeAspect="1" noChangeShapeType="1"/>
              </p:cNvSpPr>
              <p:nvPr/>
            </p:nvSpPr>
            <p:spPr bwMode="auto">
              <a:xfrm>
                <a:off x="7354" y="3837"/>
                <a:ext cx="32"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4" name="Freeform 2169"/>
              <p:cNvSpPr>
                <a:spLocks noChangeAspect="1"/>
              </p:cNvSpPr>
              <p:nvPr/>
            </p:nvSpPr>
            <p:spPr bwMode="auto">
              <a:xfrm>
                <a:off x="7347" y="3826"/>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15" name="Freeform 2170"/>
              <p:cNvSpPr>
                <a:spLocks noChangeAspect="1"/>
              </p:cNvSpPr>
              <p:nvPr/>
            </p:nvSpPr>
            <p:spPr bwMode="auto">
              <a:xfrm>
                <a:off x="7347" y="3826"/>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6" name="Line 2171"/>
              <p:cNvSpPr>
                <a:spLocks noChangeAspect="1" noChangeShapeType="1"/>
              </p:cNvSpPr>
              <p:nvPr/>
            </p:nvSpPr>
            <p:spPr bwMode="auto">
              <a:xfrm>
                <a:off x="7354" y="3735"/>
                <a:ext cx="45"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7" name="Freeform 2172"/>
              <p:cNvSpPr>
                <a:spLocks noChangeAspect="1"/>
              </p:cNvSpPr>
              <p:nvPr/>
            </p:nvSpPr>
            <p:spPr bwMode="auto">
              <a:xfrm>
                <a:off x="7367" y="3724"/>
                <a:ext cx="32" cy="23"/>
              </a:xfrm>
              <a:custGeom>
                <a:avLst/>
                <a:gdLst>
                  <a:gd name="T0" fmla="*/ 0 w 32"/>
                  <a:gd name="T1" fmla="*/ 0 h 23"/>
                  <a:gd name="T2" fmla="*/ 32 w 32"/>
                  <a:gd name="T3" fmla="*/ 17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17"/>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18" name="Freeform 2173"/>
              <p:cNvSpPr>
                <a:spLocks noChangeAspect="1"/>
              </p:cNvSpPr>
              <p:nvPr/>
            </p:nvSpPr>
            <p:spPr bwMode="auto">
              <a:xfrm>
                <a:off x="7367" y="3724"/>
                <a:ext cx="32" cy="23"/>
              </a:xfrm>
              <a:custGeom>
                <a:avLst/>
                <a:gdLst>
                  <a:gd name="T0" fmla="*/ 0 w 32"/>
                  <a:gd name="T1" fmla="*/ 0 h 23"/>
                  <a:gd name="T2" fmla="*/ 32 w 32"/>
                  <a:gd name="T3" fmla="*/ 17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17"/>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19" name="Line 2174"/>
              <p:cNvSpPr>
                <a:spLocks noChangeAspect="1" noChangeShapeType="1"/>
              </p:cNvSpPr>
              <p:nvPr/>
            </p:nvSpPr>
            <p:spPr bwMode="auto">
              <a:xfrm>
                <a:off x="7354" y="3633"/>
                <a:ext cx="52"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0" name="Freeform 2175"/>
              <p:cNvSpPr>
                <a:spLocks noChangeAspect="1"/>
              </p:cNvSpPr>
              <p:nvPr/>
            </p:nvSpPr>
            <p:spPr bwMode="auto">
              <a:xfrm>
                <a:off x="7373" y="3622"/>
                <a:ext cx="33" cy="23"/>
              </a:xfrm>
              <a:custGeom>
                <a:avLst/>
                <a:gdLst>
                  <a:gd name="T0" fmla="*/ 0 w 33"/>
                  <a:gd name="T1" fmla="*/ 0 h 23"/>
                  <a:gd name="T2" fmla="*/ 33 w 33"/>
                  <a:gd name="T3" fmla="*/ 11 h 23"/>
                  <a:gd name="T4" fmla="*/ 0 w 33"/>
                  <a:gd name="T5" fmla="*/ 23 h 23"/>
                  <a:gd name="T6" fmla="*/ 0 w 33"/>
                  <a:gd name="T7" fmla="*/ 0 h 23"/>
                </a:gdLst>
                <a:ahLst/>
                <a:cxnLst>
                  <a:cxn ang="0">
                    <a:pos x="T0" y="T1"/>
                  </a:cxn>
                  <a:cxn ang="0">
                    <a:pos x="T2" y="T3"/>
                  </a:cxn>
                  <a:cxn ang="0">
                    <a:pos x="T4" y="T5"/>
                  </a:cxn>
                  <a:cxn ang="0">
                    <a:pos x="T6" y="T7"/>
                  </a:cxn>
                </a:cxnLst>
                <a:rect l="0" t="0" r="r" b="b"/>
                <a:pathLst>
                  <a:path w="33" h="23">
                    <a:moveTo>
                      <a:pt x="0" y="0"/>
                    </a:moveTo>
                    <a:lnTo>
                      <a:pt x="33"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21" name="Freeform 2176"/>
              <p:cNvSpPr>
                <a:spLocks noChangeAspect="1"/>
              </p:cNvSpPr>
              <p:nvPr/>
            </p:nvSpPr>
            <p:spPr bwMode="auto">
              <a:xfrm>
                <a:off x="7373" y="3622"/>
                <a:ext cx="33" cy="23"/>
              </a:xfrm>
              <a:custGeom>
                <a:avLst/>
                <a:gdLst>
                  <a:gd name="T0" fmla="*/ 0 w 33"/>
                  <a:gd name="T1" fmla="*/ 0 h 23"/>
                  <a:gd name="T2" fmla="*/ 33 w 33"/>
                  <a:gd name="T3" fmla="*/ 11 h 23"/>
                  <a:gd name="T4" fmla="*/ 0 w 33"/>
                  <a:gd name="T5" fmla="*/ 23 h 23"/>
                  <a:gd name="T6" fmla="*/ 0 w 33"/>
                  <a:gd name="T7" fmla="*/ 0 h 23"/>
                </a:gdLst>
                <a:ahLst/>
                <a:cxnLst>
                  <a:cxn ang="0">
                    <a:pos x="T0" y="T1"/>
                  </a:cxn>
                  <a:cxn ang="0">
                    <a:pos x="T2" y="T3"/>
                  </a:cxn>
                  <a:cxn ang="0">
                    <a:pos x="T4" y="T5"/>
                  </a:cxn>
                  <a:cxn ang="0">
                    <a:pos x="T6" y="T7"/>
                  </a:cxn>
                </a:cxnLst>
                <a:rect l="0" t="0" r="r" b="b"/>
                <a:pathLst>
                  <a:path w="33" h="23">
                    <a:moveTo>
                      <a:pt x="0" y="0"/>
                    </a:moveTo>
                    <a:lnTo>
                      <a:pt x="33"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2" name="Line 2177"/>
              <p:cNvSpPr>
                <a:spLocks noChangeAspect="1" noChangeShapeType="1"/>
              </p:cNvSpPr>
              <p:nvPr/>
            </p:nvSpPr>
            <p:spPr bwMode="auto">
              <a:xfrm flipV="1">
                <a:off x="7354" y="3526"/>
                <a:ext cx="45"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3" name="Freeform 2178"/>
              <p:cNvSpPr>
                <a:spLocks noChangeAspect="1"/>
              </p:cNvSpPr>
              <p:nvPr/>
            </p:nvSpPr>
            <p:spPr bwMode="auto">
              <a:xfrm>
                <a:off x="7367" y="3520"/>
                <a:ext cx="32" cy="23"/>
              </a:xfrm>
              <a:custGeom>
                <a:avLst/>
                <a:gdLst>
                  <a:gd name="T0" fmla="*/ 0 w 32"/>
                  <a:gd name="T1" fmla="*/ 0 h 23"/>
                  <a:gd name="T2" fmla="*/ 32 w 32"/>
                  <a:gd name="T3" fmla="*/ 6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6"/>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24" name="Freeform 2179"/>
              <p:cNvSpPr>
                <a:spLocks noChangeAspect="1"/>
              </p:cNvSpPr>
              <p:nvPr/>
            </p:nvSpPr>
            <p:spPr bwMode="auto">
              <a:xfrm>
                <a:off x="7367" y="3520"/>
                <a:ext cx="32" cy="23"/>
              </a:xfrm>
              <a:custGeom>
                <a:avLst/>
                <a:gdLst>
                  <a:gd name="T0" fmla="*/ 0 w 32"/>
                  <a:gd name="T1" fmla="*/ 0 h 23"/>
                  <a:gd name="T2" fmla="*/ 32 w 32"/>
                  <a:gd name="T3" fmla="*/ 6 h 23"/>
                  <a:gd name="T4" fmla="*/ 0 w 32"/>
                  <a:gd name="T5" fmla="*/ 23 h 23"/>
                  <a:gd name="T6" fmla="*/ 0 w 32"/>
                  <a:gd name="T7" fmla="*/ 0 h 23"/>
                </a:gdLst>
                <a:ahLst/>
                <a:cxnLst>
                  <a:cxn ang="0">
                    <a:pos x="T0" y="T1"/>
                  </a:cxn>
                  <a:cxn ang="0">
                    <a:pos x="T2" y="T3"/>
                  </a:cxn>
                  <a:cxn ang="0">
                    <a:pos x="T4" y="T5"/>
                  </a:cxn>
                  <a:cxn ang="0">
                    <a:pos x="T6" y="T7"/>
                  </a:cxn>
                </a:cxnLst>
                <a:rect l="0" t="0" r="r" b="b"/>
                <a:pathLst>
                  <a:path w="32" h="23">
                    <a:moveTo>
                      <a:pt x="0" y="0"/>
                    </a:moveTo>
                    <a:lnTo>
                      <a:pt x="32" y="6"/>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5" name="Line 2180"/>
              <p:cNvSpPr>
                <a:spLocks noChangeAspect="1" noChangeShapeType="1"/>
              </p:cNvSpPr>
              <p:nvPr/>
            </p:nvSpPr>
            <p:spPr bwMode="auto">
              <a:xfrm flipV="1">
                <a:off x="7354" y="3418"/>
                <a:ext cx="32"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6" name="Freeform 2181"/>
              <p:cNvSpPr>
                <a:spLocks noChangeAspect="1"/>
              </p:cNvSpPr>
              <p:nvPr/>
            </p:nvSpPr>
            <p:spPr bwMode="auto">
              <a:xfrm>
                <a:off x="7347" y="3418"/>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27" name="Freeform 2182"/>
              <p:cNvSpPr>
                <a:spLocks noChangeAspect="1"/>
              </p:cNvSpPr>
              <p:nvPr/>
            </p:nvSpPr>
            <p:spPr bwMode="auto">
              <a:xfrm>
                <a:off x="7347" y="3418"/>
                <a:ext cx="39" cy="23"/>
              </a:xfrm>
              <a:custGeom>
                <a:avLst/>
                <a:gdLst>
                  <a:gd name="T0" fmla="*/ 0 w 39"/>
                  <a:gd name="T1" fmla="*/ 0 h 23"/>
                  <a:gd name="T2" fmla="*/ 39 w 39"/>
                  <a:gd name="T3" fmla="*/ 0 h 23"/>
                  <a:gd name="T4" fmla="*/ 13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0"/>
                    </a:lnTo>
                    <a:lnTo>
                      <a:pt x="13"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28" name="Line 2183"/>
              <p:cNvSpPr>
                <a:spLocks noChangeAspect="1" noChangeShapeType="1"/>
              </p:cNvSpPr>
              <p:nvPr/>
            </p:nvSpPr>
            <p:spPr bwMode="auto">
              <a:xfrm flipV="1">
                <a:off x="7354" y="3305"/>
                <a:ext cx="13"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9" name="Freeform 2184"/>
              <p:cNvSpPr>
                <a:spLocks noChangeAspect="1"/>
              </p:cNvSpPr>
              <p:nvPr/>
            </p:nvSpPr>
            <p:spPr bwMode="auto">
              <a:xfrm>
                <a:off x="7340" y="3305"/>
                <a:ext cx="27" cy="34"/>
              </a:xfrm>
              <a:custGeom>
                <a:avLst/>
                <a:gdLst>
                  <a:gd name="T0" fmla="*/ 0 w 27"/>
                  <a:gd name="T1" fmla="*/ 28 h 34"/>
                  <a:gd name="T2" fmla="*/ 27 w 27"/>
                  <a:gd name="T3" fmla="*/ 0 h 34"/>
                  <a:gd name="T4" fmla="*/ 27 w 27"/>
                  <a:gd name="T5" fmla="*/ 34 h 34"/>
                  <a:gd name="T6" fmla="*/ 0 w 27"/>
                  <a:gd name="T7" fmla="*/ 28 h 34"/>
                </a:gdLst>
                <a:ahLst/>
                <a:cxnLst>
                  <a:cxn ang="0">
                    <a:pos x="T0" y="T1"/>
                  </a:cxn>
                  <a:cxn ang="0">
                    <a:pos x="T2" y="T3"/>
                  </a:cxn>
                  <a:cxn ang="0">
                    <a:pos x="T4" y="T5"/>
                  </a:cxn>
                  <a:cxn ang="0">
                    <a:pos x="T6" y="T7"/>
                  </a:cxn>
                </a:cxnLst>
                <a:rect l="0" t="0" r="r" b="b"/>
                <a:pathLst>
                  <a:path w="27" h="34">
                    <a:moveTo>
                      <a:pt x="0" y="28"/>
                    </a:moveTo>
                    <a:lnTo>
                      <a:pt x="27" y="0"/>
                    </a:lnTo>
                    <a:lnTo>
                      <a:pt x="27" y="34"/>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30" name="Freeform 2185"/>
              <p:cNvSpPr>
                <a:spLocks noChangeAspect="1"/>
              </p:cNvSpPr>
              <p:nvPr/>
            </p:nvSpPr>
            <p:spPr bwMode="auto">
              <a:xfrm>
                <a:off x="7340" y="3305"/>
                <a:ext cx="27" cy="34"/>
              </a:xfrm>
              <a:custGeom>
                <a:avLst/>
                <a:gdLst>
                  <a:gd name="T0" fmla="*/ 0 w 27"/>
                  <a:gd name="T1" fmla="*/ 28 h 34"/>
                  <a:gd name="T2" fmla="*/ 27 w 27"/>
                  <a:gd name="T3" fmla="*/ 0 h 34"/>
                  <a:gd name="T4" fmla="*/ 27 w 27"/>
                  <a:gd name="T5" fmla="*/ 34 h 34"/>
                  <a:gd name="T6" fmla="*/ 0 w 27"/>
                  <a:gd name="T7" fmla="*/ 28 h 34"/>
                </a:gdLst>
                <a:ahLst/>
                <a:cxnLst>
                  <a:cxn ang="0">
                    <a:pos x="T0" y="T1"/>
                  </a:cxn>
                  <a:cxn ang="0">
                    <a:pos x="T2" y="T3"/>
                  </a:cxn>
                  <a:cxn ang="0">
                    <a:pos x="T4" y="T5"/>
                  </a:cxn>
                  <a:cxn ang="0">
                    <a:pos x="T6" y="T7"/>
                  </a:cxn>
                </a:cxnLst>
                <a:rect l="0" t="0" r="r" b="b"/>
                <a:pathLst>
                  <a:path w="27" h="34">
                    <a:moveTo>
                      <a:pt x="0" y="28"/>
                    </a:moveTo>
                    <a:lnTo>
                      <a:pt x="27" y="0"/>
                    </a:lnTo>
                    <a:lnTo>
                      <a:pt x="27" y="34"/>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31" name="Line 2186"/>
              <p:cNvSpPr>
                <a:spLocks noChangeAspect="1" noChangeShapeType="1"/>
              </p:cNvSpPr>
              <p:nvPr/>
            </p:nvSpPr>
            <p:spPr bwMode="auto">
              <a:xfrm flipH="1" flipV="1">
                <a:off x="7340" y="3202"/>
                <a:ext cx="14"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2" name="Freeform 2187"/>
              <p:cNvSpPr>
                <a:spLocks noChangeAspect="1"/>
              </p:cNvSpPr>
              <p:nvPr/>
            </p:nvSpPr>
            <p:spPr bwMode="auto">
              <a:xfrm>
                <a:off x="7340" y="3202"/>
                <a:ext cx="33" cy="34"/>
              </a:xfrm>
              <a:custGeom>
                <a:avLst/>
                <a:gdLst>
                  <a:gd name="T0" fmla="*/ 7 w 33"/>
                  <a:gd name="T1" fmla="*/ 34 h 34"/>
                  <a:gd name="T2" fmla="*/ 0 w 33"/>
                  <a:gd name="T3" fmla="*/ 0 h 34"/>
                  <a:gd name="T4" fmla="*/ 33 w 33"/>
                  <a:gd name="T5" fmla="*/ 23 h 34"/>
                  <a:gd name="T6" fmla="*/ 7 w 33"/>
                  <a:gd name="T7" fmla="*/ 34 h 34"/>
                </a:gdLst>
                <a:ahLst/>
                <a:cxnLst>
                  <a:cxn ang="0">
                    <a:pos x="T0" y="T1"/>
                  </a:cxn>
                  <a:cxn ang="0">
                    <a:pos x="T2" y="T3"/>
                  </a:cxn>
                  <a:cxn ang="0">
                    <a:pos x="T4" y="T5"/>
                  </a:cxn>
                  <a:cxn ang="0">
                    <a:pos x="T6" y="T7"/>
                  </a:cxn>
                </a:cxnLst>
                <a:rect l="0" t="0" r="r" b="b"/>
                <a:pathLst>
                  <a:path w="33" h="34">
                    <a:moveTo>
                      <a:pt x="7" y="34"/>
                    </a:moveTo>
                    <a:lnTo>
                      <a:pt x="0" y="0"/>
                    </a:lnTo>
                    <a:lnTo>
                      <a:pt x="33" y="23"/>
                    </a:lnTo>
                    <a:lnTo>
                      <a:pt x="7"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33" name="Freeform 2188"/>
              <p:cNvSpPr>
                <a:spLocks noChangeAspect="1"/>
              </p:cNvSpPr>
              <p:nvPr/>
            </p:nvSpPr>
            <p:spPr bwMode="auto">
              <a:xfrm>
                <a:off x="7340" y="3202"/>
                <a:ext cx="33" cy="34"/>
              </a:xfrm>
              <a:custGeom>
                <a:avLst/>
                <a:gdLst>
                  <a:gd name="T0" fmla="*/ 7 w 33"/>
                  <a:gd name="T1" fmla="*/ 34 h 34"/>
                  <a:gd name="T2" fmla="*/ 0 w 33"/>
                  <a:gd name="T3" fmla="*/ 0 h 34"/>
                  <a:gd name="T4" fmla="*/ 33 w 33"/>
                  <a:gd name="T5" fmla="*/ 23 h 34"/>
                  <a:gd name="T6" fmla="*/ 7 w 33"/>
                  <a:gd name="T7" fmla="*/ 34 h 34"/>
                </a:gdLst>
                <a:ahLst/>
                <a:cxnLst>
                  <a:cxn ang="0">
                    <a:pos x="T0" y="T1"/>
                  </a:cxn>
                  <a:cxn ang="0">
                    <a:pos x="T2" y="T3"/>
                  </a:cxn>
                  <a:cxn ang="0">
                    <a:pos x="T4" y="T5"/>
                  </a:cxn>
                  <a:cxn ang="0">
                    <a:pos x="T6" y="T7"/>
                  </a:cxn>
                </a:cxnLst>
                <a:rect l="0" t="0" r="r" b="b"/>
                <a:pathLst>
                  <a:path w="33" h="34">
                    <a:moveTo>
                      <a:pt x="7" y="34"/>
                    </a:moveTo>
                    <a:lnTo>
                      <a:pt x="0" y="0"/>
                    </a:lnTo>
                    <a:lnTo>
                      <a:pt x="33" y="23"/>
                    </a:lnTo>
                    <a:lnTo>
                      <a:pt x="7"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34" name="Line 2189"/>
              <p:cNvSpPr>
                <a:spLocks noChangeAspect="1" noChangeShapeType="1"/>
              </p:cNvSpPr>
              <p:nvPr/>
            </p:nvSpPr>
            <p:spPr bwMode="auto">
              <a:xfrm flipH="1" flipV="1">
                <a:off x="7334" y="3112"/>
                <a:ext cx="2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5" name="Freeform 2190"/>
              <p:cNvSpPr>
                <a:spLocks noChangeAspect="1"/>
              </p:cNvSpPr>
              <p:nvPr/>
            </p:nvSpPr>
            <p:spPr bwMode="auto">
              <a:xfrm>
                <a:off x="7334" y="3112"/>
                <a:ext cx="39" cy="22"/>
              </a:xfrm>
              <a:custGeom>
                <a:avLst/>
                <a:gdLst>
                  <a:gd name="T0" fmla="*/ 26 w 39"/>
                  <a:gd name="T1" fmla="*/ 22 h 22"/>
                  <a:gd name="T2" fmla="*/ 0 w 39"/>
                  <a:gd name="T3" fmla="*/ 0 h 22"/>
                  <a:gd name="T4" fmla="*/ 39 w 39"/>
                  <a:gd name="T5" fmla="*/ 0 h 22"/>
                  <a:gd name="T6" fmla="*/ 26 w 39"/>
                  <a:gd name="T7" fmla="*/ 22 h 22"/>
                </a:gdLst>
                <a:ahLst/>
                <a:cxnLst>
                  <a:cxn ang="0">
                    <a:pos x="T0" y="T1"/>
                  </a:cxn>
                  <a:cxn ang="0">
                    <a:pos x="T2" y="T3"/>
                  </a:cxn>
                  <a:cxn ang="0">
                    <a:pos x="T4" y="T5"/>
                  </a:cxn>
                  <a:cxn ang="0">
                    <a:pos x="T6" y="T7"/>
                  </a:cxn>
                </a:cxnLst>
                <a:rect l="0" t="0" r="r" b="b"/>
                <a:pathLst>
                  <a:path w="39" h="22">
                    <a:moveTo>
                      <a:pt x="26" y="22"/>
                    </a:moveTo>
                    <a:lnTo>
                      <a:pt x="0" y="0"/>
                    </a:lnTo>
                    <a:lnTo>
                      <a:pt x="39" y="0"/>
                    </a:lnTo>
                    <a:lnTo>
                      <a:pt x="26"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36" name="Freeform 2191"/>
              <p:cNvSpPr>
                <a:spLocks noChangeAspect="1"/>
              </p:cNvSpPr>
              <p:nvPr/>
            </p:nvSpPr>
            <p:spPr bwMode="auto">
              <a:xfrm>
                <a:off x="7334" y="3112"/>
                <a:ext cx="39" cy="22"/>
              </a:xfrm>
              <a:custGeom>
                <a:avLst/>
                <a:gdLst>
                  <a:gd name="T0" fmla="*/ 26 w 39"/>
                  <a:gd name="T1" fmla="*/ 22 h 22"/>
                  <a:gd name="T2" fmla="*/ 0 w 39"/>
                  <a:gd name="T3" fmla="*/ 0 h 22"/>
                  <a:gd name="T4" fmla="*/ 39 w 39"/>
                  <a:gd name="T5" fmla="*/ 0 h 22"/>
                  <a:gd name="T6" fmla="*/ 26 w 39"/>
                  <a:gd name="T7" fmla="*/ 22 h 22"/>
                </a:gdLst>
                <a:ahLst/>
                <a:cxnLst>
                  <a:cxn ang="0">
                    <a:pos x="T0" y="T1"/>
                  </a:cxn>
                  <a:cxn ang="0">
                    <a:pos x="T2" y="T3"/>
                  </a:cxn>
                  <a:cxn ang="0">
                    <a:pos x="T4" y="T5"/>
                  </a:cxn>
                  <a:cxn ang="0">
                    <a:pos x="T6" y="T7"/>
                  </a:cxn>
                </a:cxnLst>
                <a:rect l="0" t="0" r="r" b="b"/>
                <a:pathLst>
                  <a:path w="39" h="22">
                    <a:moveTo>
                      <a:pt x="26" y="22"/>
                    </a:moveTo>
                    <a:lnTo>
                      <a:pt x="0" y="0"/>
                    </a:lnTo>
                    <a:lnTo>
                      <a:pt x="39" y="0"/>
                    </a:lnTo>
                    <a:lnTo>
                      <a:pt x="26"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37" name="Line 2192"/>
              <p:cNvSpPr>
                <a:spLocks noChangeAspect="1" noChangeShapeType="1"/>
              </p:cNvSpPr>
              <p:nvPr/>
            </p:nvSpPr>
            <p:spPr bwMode="auto">
              <a:xfrm flipH="1">
                <a:off x="7334" y="3021"/>
                <a:ext cx="2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8" name="Freeform 2193"/>
              <p:cNvSpPr>
                <a:spLocks noChangeAspect="1"/>
              </p:cNvSpPr>
              <p:nvPr/>
            </p:nvSpPr>
            <p:spPr bwMode="auto">
              <a:xfrm>
                <a:off x="7334" y="3004"/>
                <a:ext cx="39" cy="28"/>
              </a:xfrm>
              <a:custGeom>
                <a:avLst/>
                <a:gdLst>
                  <a:gd name="T0" fmla="*/ 39 w 39"/>
                  <a:gd name="T1" fmla="*/ 23 h 28"/>
                  <a:gd name="T2" fmla="*/ 0 w 39"/>
                  <a:gd name="T3" fmla="*/ 28 h 28"/>
                  <a:gd name="T4" fmla="*/ 20 w 39"/>
                  <a:gd name="T5" fmla="*/ 0 h 28"/>
                  <a:gd name="T6" fmla="*/ 39 w 39"/>
                  <a:gd name="T7" fmla="*/ 23 h 28"/>
                </a:gdLst>
                <a:ahLst/>
                <a:cxnLst>
                  <a:cxn ang="0">
                    <a:pos x="T0" y="T1"/>
                  </a:cxn>
                  <a:cxn ang="0">
                    <a:pos x="T2" y="T3"/>
                  </a:cxn>
                  <a:cxn ang="0">
                    <a:pos x="T4" y="T5"/>
                  </a:cxn>
                  <a:cxn ang="0">
                    <a:pos x="T6" y="T7"/>
                  </a:cxn>
                </a:cxnLst>
                <a:rect l="0" t="0" r="r" b="b"/>
                <a:pathLst>
                  <a:path w="39" h="28">
                    <a:moveTo>
                      <a:pt x="39" y="23"/>
                    </a:moveTo>
                    <a:lnTo>
                      <a:pt x="0" y="28"/>
                    </a:lnTo>
                    <a:lnTo>
                      <a:pt x="20"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39" name="Freeform 2194"/>
              <p:cNvSpPr>
                <a:spLocks noChangeAspect="1"/>
              </p:cNvSpPr>
              <p:nvPr/>
            </p:nvSpPr>
            <p:spPr bwMode="auto">
              <a:xfrm>
                <a:off x="7334" y="3004"/>
                <a:ext cx="39" cy="28"/>
              </a:xfrm>
              <a:custGeom>
                <a:avLst/>
                <a:gdLst>
                  <a:gd name="T0" fmla="*/ 39 w 39"/>
                  <a:gd name="T1" fmla="*/ 23 h 28"/>
                  <a:gd name="T2" fmla="*/ 0 w 39"/>
                  <a:gd name="T3" fmla="*/ 28 h 28"/>
                  <a:gd name="T4" fmla="*/ 20 w 39"/>
                  <a:gd name="T5" fmla="*/ 0 h 28"/>
                  <a:gd name="T6" fmla="*/ 39 w 39"/>
                  <a:gd name="T7" fmla="*/ 23 h 28"/>
                </a:gdLst>
                <a:ahLst/>
                <a:cxnLst>
                  <a:cxn ang="0">
                    <a:pos x="T0" y="T1"/>
                  </a:cxn>
                  <a:cxn ang="0">
                    <a:pos x="T2" y="T3"/>
                  </a:cxn>
                  <a:cxn ang="0">
                    <a:pos x="T4" y="T5"/>
                  </a:cxn>
                  <a:cxn ang="0">
                    <a:pos x="T6" y="T7"/>
                  </a:cxn>
                </a:cxnLst>
                <a:rect l="0" t="0" r="r" b="b"/>
                <a:pathLst>
                  <a:path w="39" h="28">
                    <a:moveTo>
                      <a:pt x="39" y="23"/>
                    </a:moveTo>
                    <a:lnTo>
                      <a:pt x="0" y="28"/>
                    </a:lnTo>
                    <a:lnTo>
                      <a:pt x="20"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0" name="Line 2195"/>
              <p:cNvSpPr>
                <a:spLocks noChangeAspect="1" noChangeShapeType="1"/>
              </p:cNvSpPr>
              <p:nvPr/>
            </p:nvSpPr>
            <p:spPr bwMode="auto">
              <a:xfrm flipH="1">
                <a:off x="7438" y="4246"/>
                <a:ext cx="20"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1" name="Freeform 2196"/>
              <p:cNvSpPr>
                <a:spLocks noChangeAspect="1"/>
              </p:cNvSpPr>
              <p:nvPr/>
            </p:nvSpPr>
            <p:spPr bwMode="auto">
              <a:xfrm>
                <a:off x="7438" y="4234"/>
                <a:ext cx="40" cy="23"/>
              </a:xfrm>
              <a:custGeom>
                <a:avLst/>
                <a:gdLst>
                  <a:gd name="T0" fmla="*/ 40 w 40"/>
                  <a:gd name="T1" fmla="*/ 23 h 23"/>
                  <a:gd name="T2" fmla="*/ 0 w 40"/>
                  <a:gd name="T3" fmla="*/ 17 h 23"/>
                  <a:gd name="T4" fmla="*/ 33 w 40"/>
                  <a:gd name="T5" fmla="*/ 0 h 23"/>
                  <a:gd name="T6" fmla="*/ 40 w 40"/>
                  <a:gd name="T7" fmla="*/ 23 h 23"/>
                </a:gdLst>
                <a:ahLst/>
                <a:cxnLst>
                  <a:cxn ang="0">
                    <a:pos x="T0" y="T1"/>
                  </a:cxn>
                  <a:cxn ang="0">
                    <a:pos x="T2" y="T3"/>
                  </a:cxn>
                  <a:cxn ang="0">
                    <a:pos x="T4" y="T5"/>
                  </a:cxn>
                  <a:cxn ang="0">
                    <a:pos x="T6" y="T7"/>
                  </a:cxn>
                </a:cxnLst>
                <a:rect l="0" t="0" r="r" b="b"/>
                <a:pathLst>
                  <a:path w="40" h="23">
                    <a:moveTo>
                      <a:pt x="40" y="23"/>
                    </a:moveTo>
                    <a:lnTo>
                      <a:pt x="0" y="17"/>
                    </a:lnTo>
                    <a:lnTo>
                      <a:pt x="33" y="0"/>
                    </a:lnTo>
                    <a:lnTo>
                      <a:pt x="40"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42" name="Freeform 2197"/>
              <p:cNvSpPr>
                <a:spLocks noChangeAspect="1"/>
              </p:cNvSpPr>
              <p:nvPr/>
            </p:nvSpPr>
            <p:spPr bwMode="auto">
              <a:xfrm>
                <a:off x="7438" y="4234"/>
                <a:ext cx="40" cy="23"/>
              </a:xfrm>
              <a:custGeom>
                <a:avLst/>
                <a:gdLst>
                  <a:gd name="T0" fmla="*/ 40 w 40"/>
                  <a:gd name="T1" fmla="*/ 23 h 23"/>
                  <a:gd name="T2" fmla="*/ 0 w 40"/>
                  <a:gd name="T3" fmla="*/ 17 h 23"/>
                  <a:gd name="T4" fmla="*/ 33 w 40"/>
                  <a:gd name="T5" fmla="*/ 0 h 23"/>
                  <a:gd name="T6" fmla="*/ 40 w 40"/>
                  <a:gd name="T7" fmla="*/ 23 h 23"/>
                </a:gdLst>
                <a:ahLst/>
                <a:cxnLst>
                  <a:cxn ang="0">
                    <a:pos x="T0" y="T1"/>
                  </a:cxn>
                  <a:cxn ang="0">
                    <a:pos x="T2" y="T3"/>
                  </a:cxn>
                  <a:cxn ang="0">
                    <a:pos x="T4" y="T5"/>
                  </a:cxn>
                  <a:cxn ang="0">
                    <a:pos x="T6" y="T7"/>
                  </a:cxn>
                </a:cxnLst>
                <a:rect l="0" t="0" r="r" b="b"/>
                <a:pathLst>
                  <a:path w="40" h="23">
                    <a:moveTo>
                      <a:pt x="40" y="23"/>
                    </a:moveTo>
                    <a:lnTo>
                      <a:pt x="0" y="17"/>
                    </a:lnTo>
                    <a:lnTo>
                      <a:pt x="33" y="0"/>
                    </a:lnTo>
                    <a:lnTo>
                      <a:pt x="40"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3" name="Line 2198"/>
              <p:cNvSpPr>
                <a:spLocks noChangeAspect="1" noChangeShapeType="1"/>
              </p:cNvSpPr>
              <p:nvPr/>
            </p:nvSpPr>
            <p:spPr bwMode="auto">
              <a:xfrm flipH="1">
                <a:off x="7438" y="4144"/>
                <a:ext cx="2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4" name="Freeform 2199"/>
              <p:cNvSpPr>
                <a:spLocks noChangeAspect="1"/>
              </p:cNvSpPr>
              <p:nvPr/>
            </p:nvSpPr>
            <p:spPr bwMode="auto">
              <a:xfrm>
                <a:off x="7438" y="4155"/>
                <a:ext cx="27" cy="34"/>
              </a:xfrm>
              <a:custGeom>
                <a:avLst/>
                <a:gdLst>
                  <a:gd name="T0" fmla="*/ 27 w 27"/>
                  <a:gd name="T1" fmla="*/ 6 h 34"/>
                  <a:gd name="T2" fmla="*/ 0 w 27"/>
                  <a:gd name="T3" fmla="*/ 34 h 34"/>
                  <a:gd name="T4" fmla="*/ 0 w 27"/>
                  <a:gd name="T5" fmla="*/ 0 h 34"/>
                  <a:gd name="T6" fmla="*/ 27 w 27"/>
                  <a:gd name="T7" fmla="*/ 6 h 34"/>
                </a:gdLst>
                <a:ahLst/>
                <a:cxnLst>
                  <a:cxn ang="0">
                    <a:pos x="T0" y="T1"/>
                  </a:cxn>
                  <a:cxn ang="0">
                    <a:pos x="T2" y="T3"/>
                  </a:cxn>
                  <a:cxn ang="0">
                    <a:pos x="T4" y="T5"/>
                  </a:cxn>
                  <a:cxn ang="0">
                    <a:pos x="T6" y="T7"/>
                  </a:cxn>
                </a:cxnLst>
                <a:rect l="0" t="0" r="r" b="b"/>
                <a:pathLst>
                  <a:path w="27" h="34">
                    <a:moveTo>
                      <a:pt x="27" y="6"/>
                    </a:moveTo>
                    <a:lnTo>
                      <a:pt x="0" y="34"/>
                    </a:lnTo>
                    <a:lnTo>
                      <a:pt x="0" y="0"/>
                    </a:lnTo>
                    <a:lnTo>
                      <a:pt x="27"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45" name="Freeform 2200"/>
              <p:cNvSpPr>
                <a:spLocks noChangeAspect="1"/>
              </p:cNvSpPr>
              <p:nvPr/>
            </p:nvSpPr>
            <p:spPr bwMode="auto">
              <a:xfrm>
                <a:off x="7438" y="4155"/>
                <a:ext cx="27" cy="34"/>
              </a:xfrm>
              <a:custGeom>
                <a:avLst/>
                <a:gdLst>
                  <a:gd name="T0" fmla="*/ 27 w 27"/>
                  <a:gd name="T1" fmla="*/ 6 h 34"/>
                  <a:gd name="T2" fmla="*/ 0 w 27"/>
                  <a:gd name="T3" fmla="*/ 34 h 34"/>
                  <a:gd name="T4" fmla="*/ 0 w 27"/>
                  <a:gd name="T5" fmla="*/ 0 h 34"/>
                  <a:gd name="T6" fmla="*/ 27 w 27"/>
                  <a:gd name="T7" fmla="*/ 6 h 34"/>
                </a:gdLst>
                <a:ahLst/>
                <a:cxnLst>
                  <a:cxn ang="0">
                    <a:pos x="T0" y="T1"/>
                  </a:cxn>
                  <a:cxn ang="0">
                    <a:pos x="T2" y="T3"/>
                  </a:cxn>
                  <a:cxn ang="0">
                    <a:pos x="T4" y="T5"/>
                  </a:cxn>
                  <a:cxn ang="0">
                    <a:pos x="T6" y="T7"/>
                  </a:cxn>
                </a:cxnLst>
                <a:rect l="0" t="0" r="r" b="b"/>
                <a:pathLst>
                  <a:path w="27" h="34">
                    <a:moveTo>
                      <a:pt x="27" y="6"/>
                    </a:moveTo>
                    <a:lnTo>
                      <a:pt x="0" y="34"/>
                    </a:lnTo>
                    <a:lnTo>
                      <a:pt x="0" y="0"/>
                    </a:lnTo>
                    <a:lnTo>
                      <a:pt x="27"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6" name="Line 2201"/>
              <p:cNvSpPr>
                <a:spLocks noChangeAspect="1" noChangeShapeType="1"/>
              </p:cNvSpPr>
              <p:nvPr/>
            </p:nvSpPr>
            <p:spPr bwMode="auto">
              <a:xfrm flipH="1">
                <a:off x="7445" y="4042"/>
                <a:ext cx="13" cy="6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7" name="Freeform 2202"/>
              <p:cNvSpPr>
                <a:spLocks noChangeAspect="1"/>
              </p:cNvSpPr>
              <p:nvPr/>
            </p:nvSpPr>
            <p:spPr bwMode="auto">
              <a:xfrm>
                <a:off x="7438" y="4070"/>
                <a:ext cx="27" cy="34"/>
              </a:xfrm>
              <a:custGeom>
                <a:avLst/>
                <a:gdLst>
                  <a:gd name="T0" fmla="*/ 27 w 27"/>
                  <a:gd name="T1" fmla="*/ 6 h 34"/>
                  <a:gd name="T2" fmla="*/ 7 w 27"/>
                  <a:gd name="T3" fmla="*/ 34 h 34"/>
                  <a:gd name="T4" fmla="*/ 0 w 27"/>
                  <a:gd name="T5" fmla="*/ 0 h 34"/>
                  <a:gd name="T6" fmla="*/ 27 w 27"/>
                  <a:gd name="T7" fmla="*/ 6 h 34"/>
                </a:gdLst>
                <a:ahLst/>
                <a:cxnLst>
                  <a:cxn ang="0">
                    <a:pos x="T0" y="T1"/>
                  </a:cxn>
                  <a:cxn ang="0">
                    <a:pos x="T2" y="T3"/>
                  </a:cxn>
                  <a:cxn ang="0">
                    <a:pos x="T4" y="T5"/>
                  </a:cxn>
                  <a:cxn ang="0">
                    <a:pos x="T6" y="T7"/>
                  </a:cxn>
                </a:cxnLst>
                <a:rect l="0" t="0" r="r" b="b"/>
                <a:pathLst>
                  <a:path w="27" h="34">
                    <a:moveTo>
                      <a:pt x="27" y="6"/>
                    </a:moveTo>
                    <a:lnTo>
                      <a:pt x="7" y="34"/>
                    </a:lnTo>
                    <a:lnTo>
                      <a:pt x="0" y="0"/>
                    </a:lnTo>
                    <a:lnTo>
                      <a:pt x="27"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48" name="Freeform 2203"/>
              <p:cNvSpPr>
                <a:spLocks noChangeAspect="1"/>
              </p:cNvSpPr>
              <p:nvPr/>
            </p:nvSpPr>
            <p:spPr bwMode="auto">
              <a:xfrm>
                <a:off x="7438" y="4070"/>
                <a:ext cx="27" cy="34"/>
              </a:xfrm>
              <a:custGeom>
                <a:avLst/>
                <a:gdLst>
                  <a:gd name="T0" fmla="*/ 27 w 27"/>
                  <a:gd name="T1" fmla="*/ 6 h 34"/>
                  <a:gd name="T2" fmla="*/ 7 w 27"/>
                  <a:gd name="T3" fmla="*/ 34 h 34"/>
                  <a:gd name="T4" fmla="*/ 0 w 27"/>
                  <a:gd name="T5" fmla="*/ 0 h 34"/>
                  <a:gd name="T6" fmla="*/ 27 w 27"/>
                  <a:gd name="T7" fmla="*/ 6 h 34"/>
                </a:gdLst>
                <a:ahLst/>
                <a:cxnLst>
                  <a:cxn ang="0">
                    <a:pos x="T0" y="T1"/>
                  </a:cxn>
                  <a:cxn ang="0">
                    <a:pos x="T2" y="T3"/>
                  </a:cxn>
                  <a:cxn ang="0">
                    <a:pos x="T4" y="T5"/>
                  </a:cxn>
                  <a:cxn ang="0">
                    <a:pos x="T6" y="T7"/>
                  </a:cxn>
                </a:cxnLst>
                <a:rect l="0" t="0" r="r" b="b"/>
                <a:pathLst>
                  <a:path w="27" h="34">
                    <a:moveTo>
                      <a:pt x="27" y="6"/>
                    </a:moveTo>
                    <a:lnTo>
                      <a:pt x="7" y="34"/>
                    </a:lnTo>
                    <a:lnTo>
                      <a:pt x="0" y="0"/>
                    </a:lnTo>
                    <a:lnTo>
                      <a:pt x="27"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49" name="Line 2204"/>
              <p:cNvSpPr>
                <a:spLocks noChangeAspect="1" noChangeShapeType="1"/>
              </p:cNvSpPr>
              <p:nvPr/>
            </p:nvSpPr>
            <p:spPr bwMode="auto">
              <a:xfrm>
                <a:off x="7458" y="3939"/>
                <a:ext cx="0" cy="5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0" name="Freeform 2205"/>
              <p:cNvSpPr>
                <a:spLocks noChangeAspect="1"/>
              </p:cNvSpPr>
              <p:nvPr/>
            </p:nvSpPr>
            <p:spPr bwMode="auto">
              <a:xfrm>
                <a:off x="7445" y="3962"/>
                <a:ext cx="26" cy="34"/>
              </a:xfrm>
              <a:custGeom>
                <a:avLst/>
                <a:gdLst>
                  <a:gd name="T0" fmla="*/ 26 w 26"/>
                  <a:gd name="T1" fmla="*/ 0 h 34"/>
                  <a:gd name="T2" fmla="*/ 13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13" y="34"/>
                    </a:lnTo>
                    <a:lnTo>
                      <a:pt x="0" y="6"/>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51" name="Freeform 2206"/>
              <p:cNvSpPr>
                <a:spLocks noChangeAspect="1"/>
              </p:cNvSpPr>
              <p:nvPr/>
            </p:nvSpPr>
            <p:spPr bwMode="auto">
              <a:xfrm>
                <a:off x="7445" y="3962"/>
                <a:ext cx="26" cy="34"/>
              </a:xfrm>
              <a:custGeom>
                <a:avLst/>
                <a:gdLst>
                  <a:gd name="T0" fmla="*/ 26 w 26"/>
                  <a:gd name="T1" fmla="*/ 0 h 34"/>
                  <a:gd name="T2" fmla="*/ 13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13" y="34"/>
                    </a:lnTo>
                    <a:lnTo>
                      <a:pt x="0" y="6"/>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52" name="Line 2207"/>
              <p:cNvSpPr>
                <a:spLocks noChangeAspect="1" noChangeShapeType="1"/>
              </p:cNvSpPr>
              <p:nvPr/>
            </p:nvSpPr>
            <p:spPr bwMode="auto">
              <a:xfrm>
                <a:off x="7458" y="3837"/>
                <a:ext cx="13"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3" name="Freeform 2208"/>
              <p:cNvSpPr>
                <a:spLocks noChangeAspect="1"/>
              </p:cNvSpPr>
              <p:nvPr/>
            </p:nvSpPr>
            <p:spPr bwMode="auto">
              <a:xfrm>
                <a:off x="7451" y="3843"/>
                <a:ext cx="27" cy="34"/>
              </a:xfrm>
              <a:custGeom>
                <a:avLst/>
                <a:gdLst>
                  <a:gd name="T0" fmla="*/ 27 w 27"/>
                  <a:gd name="T1" fmla="*/ 0 h 34"/>
                  <a:gd name="T2" fmla="*/ 20 w 27"/>
                  <a:gd name="T3" fmla="*/ 34 h 34"/>
                  <a:gd name="T4" fmla="*/ 0 w 27"/>
                  <a:gd name="T5" fmla="*/ 11 h 34"/>
                  <a:gd name="T6" fmla="*/ 27 w 27"/>
                  <a:gd name="T7" fmla="*/ 0 h 34"/>
                </a:gdLst>
                <a:ahLst/>
                <a:cxnLst>
                  <a:cxn ang="0">
                    <a:pos x="T0" y="T1"/>
                  </a:cxn>
                  <a:cxn ang="0">
                    <a:pos x="T2" y="T3"/>
                  </a:cxn>
                  <a:cxn ang="0">
                    <a:pos x="T4" y="T5"/>
                  </a:cxn>
                  <a:cxn ang="0">
                    <a:pos x="T6" y="T7"/>
                  </a:cxn>
                </a:cxnLst>
                <a:rect l="0" t="0" r="r" b="b"/>
                <a:pathLst>
                  <a:path w="27" h="34">
                    <a:moveTo>
                      <a:pt x="27" y="0"/>
                    </a:moveTo>
                    <a:lnTo>
                      <a:pt x="20" y="34"/>
                    </a:lnTo>
                    <a:lnTo>
                      <a:pt x="0" y="11"/>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54" name="Freeform 2209"/>
              <p:cNvSpPr>
                <a:spLocks noChangeAspect="1"/>
              </p:cNvSpPr>
              <p:nvPr/>
            </p:nvSpPr>
            <p:spPr bwMode="auto">
              <a:xfrm>
                <a:off x="7451" y="3843"/>
                <a:ext cx="27" cy="34"/>
              </a:xfrm>
              <a:custGeom>
                <a:avLst/>
                <a:gdLst>
                  <a:gd name="T0" fmla="*/ 27 w 27"/>
                  <a:gd name="T1" fmla="*/ 0 h 34"/>
                  <a:gd name="T2" fmla="*/ 20 w 27"/>
                  <a:gd name="T3" fmla="*/ 34 h 34"/>
                  <a:gd name="T4" fmla="*/ 0 w 27"/>
                  <a:gd name="T5" fmla="*/ 11 h 34"/>
                  <a:gd name="T6" fmla="*/ 27 w 27"/>
                  <a:gd name="T7" fmla="*/ 0 h 34"/>
                </a:gdLst>
                <a:ahLst/>
                <a:cxnLst>
                  <a:cxn ang="0">
                    <a:pos x="T0" y="T1"/>
                  </a:cxn>
                  <a:cxn ang="0">
                    <a:pos x="T2" y="T3"/>
                  </a:cxn>
                  <a:cxn ang="0">
                    <a:pos x="T4" y="T5"/>
                  </a:cxn>
                  <a:cxn ang="0">
                    <a:pos x="T6" y="T7"/>
                  </a:cxn>
                </a:cxnLst>
                <a:rect l="0" t="0" r="r" b="b"/>
                <a:pathLst>
                  <a:path w="27" h="34">
                    <a:moveTo>
                      <a:pt x="27" y="0"/>
                    </a:moveTo>
                    <a:lnTo>
                      <a:pt x="20" y="34"/>
                    </a:lnTo>
                    <a:lnTo>
                      <a:pt x="0" y="11"/>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55" name="Line 2210"/>
              <p:cNvSpPr>
                <a:spLocks noChangeAspect="1" noChangeShapeType="1"/>
              </p:cNvSpPr>
              <p:nvPr/>
            </p:nvSpPr>
            <p:spPr bwMode="auto">
              <a:xfrm>
                <a:off x="7458" y="3735"/>
                <a:ext cx="26"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6" name="Freeform 2211"/>
              <p:cNvSpPr>
                <a:spLocks noChangeAspect="1"/>
              </p:cNvSpPr>
              <p:nvPr/>
            </p:nvSpPr>
            <p:spPr bwMode="auto">
              <a:xfrm>
                <a:off x="7445" y="3724"/>
                <a:ext cx="39" cy="34"/>
              </a:xfrm>
              <a:custGeom>
                <a:avLst/>
                <a:gdLst>
                  <a:gd name="T0" fmla="*/ 20 w 39"/>
                  <a:gd name="T1" fmla="*/ 0 h 34"/>
                  <a:gd name="T2" fmla="*/ 39 w 39"/>
                  <a:gd name="T3" fmla="*/ 34 h 34"/>
                  <a:gd name="T4" fmla="*/ 0 w 39"/>
                  <a:gd name="T5" fmla="*/ 17 h 34"/>
                  <a:gd name="T6" fmla="*/ 20 w 39"/>
                  <a:gd name="T7" fmla="*/ 0 h 34"/>
                </a:gdLst>
                <a:ahLst/>
                <a:cxnLst>
                  <a:cxn ang="0">
                    <a:pos x="T0" y="T1"/>
                  </a:cxn>
                  <a:cxn ang="0">
                    <a:pos x="T2" y="T3"/>
                  </a:cxn>
                  <a:cxn ang="0">
                    <a:pos x="T4" y="T5"/>
                  </a:cxn>
                  <a:cxn ang="0">
                    <a:pos x="T6" y="T7"/>
                  </a:cxn>
                </a:cxnLst>
                <a:rect l="0" t="0" r="r" b="b"/>
                <a:pathLst>
                  <a:path w="39" h="34">
                    <a:moveTo>
                      <a:pt x="20" y="0"/>
                    </a:moveTo>
                    <a:lnTo>
                      <a:pt x="39" y="34"/>
                    </a:lnTo>
                    <a:lnTo>
                      <a:pt x="0" y="17"/>
                    </a:lnTo>
                    <a:lnTo>
                      <a:pt x="2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57" name="Freeform 2212"/>
              <p:cNvSpPr>
                <a:spLocks noChangeAspect="1"/>
              </p:cNvSpPr>
              <p:nvPr/>
            </p:nvSpPr>
            <p:spPr bwMode="auto">
              <a:xfrm>
                <a:off x="7445" y="3724"/>
                <a:ext cx="39" cy="34"/>
              </a:xfrm>
              <a:custGeom>
                <a:avLst/>
                <a:gdLst>
                  <a:gd name="T0" fmla="*/ 20 w 39"/>
                  <a:gd name="T1" fmla="*/ 0 h 34"/>
                  <a:gd name="T2" fmla="*/ 39 w 39"/>
                  <a:gd name="T3" fmla="*/ 34 h 34"/>
                  <a:gd name="T4" fmla="*/ 0 w 39"/>
                  <a:gd name="T5" fmla="*/ 17 h 34"/>
                  <a:gd name="T6" fmla="*/ 20 w 39"/>
                  <a:gd name="T7" fmla="*/ 0 h 34"/>
                </a:gdLst>
                <a:ahLst/>
                <a:cxnLst>
                  <a:cxn ang="0">
                    <a:pos x="T0" y="T1"/>
                  </a:cxn>
                  <a:cxn ang="0">
                    <a:pos x="T2" y="T3"/>
                  </a:cxn>
                  <a:cxn ang="0">
                    <a:pos x="T4" y="T5"/>
                  </a:cxn>
                  <a:cxn ang="0">
                    <a:pos x="T6" y="T7"/>
                  </a:cxn>
                </a:cxnLst>
                <a:rect l="0" t="0" r="r" b="b"/>
                <a:pathLst>
                  <a:path w="39" h="34">
                    <a:moveTo>
                      <a:pt x="20" y="0"/>
                    </a:moveTo>
                    <a:lnTo>
                      <a:pt x="39" y="34"/>
                    </a:lnTo>
                    <a:lnTo>
                      <a:pt x="0" y="17"/>
                    </a:lnTo>
                    <a:lnTo>
                      <a:pt x="2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58" name="Line 2213"/>
              <p:cNvSpPr>
                <a:spLocks noChangeAspect="1" noChangeShapeType="1"/>
              </p:cNvSpPr>
              <p:nvPr/>
            </p:nvSpPr>
            <p:spPr bwMode="auto">
              <a:xfrm>
                <a:off x="7458" y="3633"/>
                <a:ext cx="2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9" name="Freeform 2214"/>
              <p:cNvSpPr>
                <a:spLocks noChangeAspect="1"/>
              </p:cNvSpPr>
              <p:nvPr/>
            </p:nvSpPr>
            <p:spPr bwMode="auto">
              <a:xfrm>
                <a:off x="7451" y="3622"/>
                <a:ext cx="33" cy="23"/>
              </a:xfrm>
              <a:custGeom>
                <a:avLst/>
                <a:gdLst>
                  <a:gd name="T0" fmla="*/ 0 w 33"/>
                  <a:gd name="T1" fmla="*/ 0 h 23"/>
                  <a:gd name="T2" fmla="*/ 33 w 33"/>
                  <a:gd name="T3" fmla="*/ 11 h 23"/>
                  <a:gd name="T4" fmla="*/ 0 w 33"/>
                  <a:gd name="T5" fmla="*/ 23 h 23"/>
                  <a:gd name="T6" fmla="*/ 0 w 33"/>
                  <a:gd name="T7" fmla="*/ 0 h 23"/>
                </a:gdLst>
                <a:ahLst/>
                <a:cxnLst>
                  <a:cxn ang="0">
                    <a:pos x="T0" y="T1"/>
                  </a:cxn>
                  <a:cxn ang="0">
                    <a:pos x="T2" y="T3"/>
                  </a:cxn>
                  <a:cxn ang="0">
                    <a:pos x="T4" y="T5"/>
                  </a:cxn>
                  <a:cxn ang="0">
                    <a:pos x="T6" y="T7"/>
                  </a:cxn>
                </a:cxnLst>
                <a:rect l="0" t="0" r="r" b="b"/>
                <a:pathLst>
                  <a:path w="33" h="23">
                    <a:moveTo>
                      <a:pt x="0" y="0"/>
                    </a:moveTo>
                    <a:lnTo>
                      <a:pt x="33"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60" name="Freeform 2215"/>
              <p:cNvSpPr>
                <a:spLocks noChangeAspect="1"/>
              </p:cNvSpPr>
              <p:nvPr/>
            </p:nvSpPr>
            <p:spPr bwMode="auto">
              <a:xfrm>
                <a:off x="7451" y="3622"/>
                <a:ext cx="33" cy="23"/>
              </a:xfrm>
              <a:custGeom>
                <a:avLst/>
                <a:gdLst>
                  <a:gd name="T0" fmla="*/ 0 w 33"/>
                  <a:gd name="T1" fmla="*/ 0 h 23"/>
                  <a:gd name="T2" fmla="*/ 33 w 33"/>
                  <a:gd name="T3" fmla="*/ 11 h 23"/>
                  <a:gd name="T4" fmla="*/ 0 w 33"/>
                  <a:gd name="T5" fmla="*/ 23 h 23"/>
                  <a:gd name="T6" fmla="*/ 0 w 33"/>
                  <a:gd name="T7" fmla="*/ 0 h 23"/>
                </a:gdLst>
                <a:ahLst/>
                <a:cxnLst>
                  <a:cxn ang="0">
                    <a:pos x="T0" y="T1"/>
                  </a:cxn>
                  <a:cxn ang="0">
                    <a:pos x="T2" y="T3"/>
                  </a:cxn>
                  <a:cxn ang="0">
                    <a:pos x="T4" y="T5"/>
                  </a:cxn>
                  <a:cxn ang="0">
                    <a:pos x="T6" y="T7"/>
                  </a:cxn>
                </a:cxnLst>
                <a:rect l="0" t="0" r="r" b="b"/>
                <a:pathLst>
                  <a:path w="33" h="23">
                    <a:moveTo>
                      <a:pt x="0" y="0"/>
                    </a:moveTo>
                    <a:lnTo>
                      <a:pt x="33"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1" name="Line 2216"/>
              <p:cNvSpPr>
                <a:spLocks noChangeAspect="1" noChangeShapeType="1"/>
              </p:cNvSpPr>
              <p:nvPr/>
            </p:nvSpPr>
            <p:spPr bwMode="auto">
              <a:xfrm flipV="1">
                <a:off x="7458" y="3509"/>
                <a:ext cx="26"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2" name="Freeform 2217"/>
              <p:cNvSpPr>
                <a:spLocks noChangeAspect="1"/>
              </p:cNvSpPr>
              <p:nvPr/>
            </p:nvSpPr>
            <p:spPr bwMode="auto">
              <a:xfrm>
                <a:off x="7445" y="3509"/>
                <a:ext cx="39" cy="34"/>
              </a:xfrm>
              <a:custGeom>
                <a:avLst/>
                <a:gdLst>
                  <a:gd name="T0" fmla="*/ 0 w 39"/>
                  <a:gd name="T1" fmla="*/ 17 h 34"/>
                  <a:gd name="T2" fmla="*/ 39 w 39"/>
                  <a:gd name="T3" fmla="*/ 0 h 34"/>
                  <a:gd name="T4" fmla="*/ 20 w 39"/>
                  <a:gd name="T5" fmla="*/ 34 h 34"/>
                  <a:gd name="T6" fmla="*/ 0 w 39"/>
                  <a:gd name="T7" fmla="*/ 17 h 34"/>
                </a:gdLst>
                <a:ahLst/>
                <a:cxnLst>
                  <a:cxn ang="0">
                    <a:pos x="T0" y="T1"/>
                  </a:cxn>
                  <a:cxn ang="0">
                    <a:pos x="T2" y="T3"/>
                  </a:cxn>
                  <a:cxn ang="0">
                    <a:pos x="T4" y="T5"/>
                  </a:cxn>
                  <a:cxn ang="0">
                    <a:pos x="T6" y="T7"/>
                  </a:cxn>
                </a:cxnLst>
                <a:rect l="0" t="0" r="r" b="b"/>
                <a:pathLst>
                  <a:path w="39" h="34">
                    <a:moveTo>
                      <a:pt x="0" y="17"/>
                    </a:moveTo>
                    <a:lnTo>
                      <a:pt x="39" y="0"/>
                    </a:lnTo>
                    <a:lnTo>
                      <a:pt x="20" y="34"/>
                    </a:lnTo>
                    <a:lnTo>
                      <a:pt x="0"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63" name="Freeform 2218"/>
              <p:cNvSpPr>
                <a:spLocks noChangeAspect="1"/>
              </p:cNvSpPr>
              <p:nvPr/>
            </p:nvSpPr>
            <p:spPr bwMode="auto">
              <a:xfrm>
                <a:off x="7445" y="3509"/>
                <a:ext cx="39" cy="34"/>
              </a:xfrm>
              <a:custGeom>
                <a:avLst/>
                <a:gdLst>
                  <a:gd name="T0" fmla="*/ 0 w 39"/>
                  <a:gd name="T1" fmla="*/ 17 h 34"/>
                  <a:gd name="T2" fmla="*/ 39 w 39"/>
                  <a:gd name="T3" fmla="*/ 0 h 34"/>
                  <a:gd name="T4" fmla="*/ 20 w 39"/>
                  <a:gd name="T5" fmla="*/ 34 h 34"/>
                  <a:gd name="T6" fmla="*/ 0 w 39"/>
                  <a:gd name="T7" fmla="*/ 17 h 34"/>
                </a:gdLst>
                <a:ahLst/>
                <a:cxnLst>
                  <a:cxn ang="0">
                    <a:pos x="T0" y="T1"/>
                  </a:cxn>
                  <a:cxn ang="0">
                    <a:pos x="T2" y="T3"/>
                  </a:cxn>
                  <a:cxn ang="0">
                    <a:pos x="T4" y="T5"/>
                  </a:cxn>
                  <a:cxn ang="0">
                    <a:pos x="T6" y="T7"/>
                  </a:cxn>
                </a:cxnLst>
                <a:rect l="0" t="0" r="r" b="b"/>
                <a:pathLst>
                  <a:path w="39" h="34">
                    <a:moveTo>
                      <a:pt x="0" y="17"/>
                    </a:moveTo>
                    <a:lnTo>
                      <a:pt x="39" y="0"/>
                    </a:lnTo>
                    <a:lnTo>
                      <a:pt x="20" y="34"/>
                    </a:lnTo>
                    <a:lnTo>
                      <a:pt x="0"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4" name="Line 2219"/>
              <p:cNvSpPr>
                <a:spLocks noChangeAspect="1" noChangeShapeType="1"/>
              </p:cNvSpPr>
              <p:nvPr/>
            </p:nvSpPr>
            <p:spPr bwMode="auto">
              <a:xfrm flipV="1">
                <a:off x="7458" y="3390"/>
                <a:ext cx="13" cy="3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5" name="Freeform 2220"/>
              <p:cNvSpPr>
                <a:spLocks noChangeAspect="1"/>
              </p:cNvSpPr>
              <p:nvPr/>
            </p:nvSpPr>
            <p:spPr bwMode="auto">
              <a:xfrm>
                <a:off x="7451" y="3390"/>
                <a:ext cx="27" cy="34"/>
              </a:xfrm>
              <a:custGeom>
                <a:avLst/>
                <a:gdLst>
                  <a:gd name="T0" fmla="*/ 0 w 27"/>
                  <a:gd name="T1" fmla="*/ 22 h 34"/>
                  <a:gd name="T2" fmla="*/ 20 w 27"/>
                  <a:gd name="T3" fmla="*/ 0 h 34"/>
                  <a:gd name="T4" fmla="*/ 27 w 27"/>
                  <a:gd name="T5" fmla="*/ 34 h 34"/>
                  <a:gd name="T6" fmla="*/ 0 w 27"/>
                  <a:gd name="T7" fmla="*/ 22 h 34"/>
                </a:gdLst>
                <a:ahLst/>
                <a:cxnLst>
                  <a:cxn ang="0">
                    <a:pos x="T0" y="T1"/>
                  </a:cxn>
                  <a:cxn ang="0">
                    <a:pos x="T2" y="T3"/>
                  </a:cxn>
                  <a:cxn ang="0">
                    <a:pos x="T4" y="T5"/>
                  </a:cxn>
                  <a:cxn ang="0">
                    <a:pos x="T6" y="T7"/>
                  </a:cxn>
                </a:cxnLst>
                <a:rect l="0" t="0" r="r" b="b"/>
                <a:pathLst>
                  <a:path w="27" h="34">
                    <a:moveTo>
                      <a:pt x="0" y="22"/>
                    </a:moveTo>
                    <a:lnTo>
                      <a:pt x="20" y="0"/>
                    </a:lnTo>
                    <a:lnTo>
                      <a:pt x="27" y="34"/>
                    </a:lnTo>
                    <a:lnTo>
                      <a:pt x="0"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66" name="Freeform 2221"/>
              <p:cNvSpPr>
                <a:spLocks noChangeAspect="1"/>
              </p:cNvSpPr>
              <p:nvPr/>
            </p:nvSpPr>
            <p:spPr bwMode="auto">
              <a:xfrm>
                <a:off x="7451" y="3390"/>
                <a:ext cx="27" cy="34"/>
              </a:xfrm>
              <a:custGeom>
                <a:avLst/>
                <a:gdLst>
                  <a:gd name="T0" fmla="*/ 0 w 27"/>
                  <a:gd name="T1" fmla="*/ 22 h 34"/>
                  <a:gd name="T2" fmla="*/ 20 w 27"/>
                  <a:gd name="T3" fmla="*/ 0 h 34"/>
                  <a:gd name="T4" fmla="*/ 27 w 27"/>
                  <a:gd name="T5" fmla="*/ 34 h 34"/>
                  <a:gd name="T6" fmla="*/ 0 w 27"/>
                  <a:gd name="T7" fmla="*/ 22 h 34"/>
                </a:gdLst>
                <a:ahLst/>
                <a:cxnLst>
                  <a:cxn ang="0">
                    <a:pos x="T0" y="T1"/>
                  </a:cxn>
                  <a:cxn ang="0">
                    <a:pos x="T2" y="T3"/>
                  </a:cxn>
                  <a:cxn ang="0">
                    <a:pos x="T4" y="T5"/>
                  </a:cxn>
                  <a:cxn ang="0">
                    <a:pos x="T6" y="T7"/>
                  </a:cxn>
                </a:cxnLst>
                <a:rect l="0" t="0" r="r" b="b"/>
                <a:pathLst>
                  <a:path w="27" h="34">
                    <a:moveTo>
                      <a:pt x="0" y="22"/>
                    </a:moveTo>
                    <a:lnTo>
                      <a:pt x="20" y="0"/>
                    </a:lnTo>
                    <a:lnTo>
                      <a:pt x="27" y="34"/>
                    </a:lnTo>
                    <a:lnTo>
                      <a:pt x="0"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67" name="Line 2222"/>
              <p:cNvSpPr>
                <a:spLocks noChangeAspect="1" noChangeShapeType="1"/>
              </p:cNvSpPr>
              <p:nvPr/>
            </p:nvSpPr>
            <p:spPr bwMode="auto">
              <a:xfrm flipV="1">
                <a:off x="7458" y="3271"/>
                <a:ext cx="0" cy="5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8" name="Freeform 2223"/>
              <p:cNvSpPr>
                <a:spLocks noChangeAspect="1"/>
              </p:cNvSpPr>
              <p:nvPr/>
            </p:nvSpPr>
            <p:spPr bwMode="auto">
              <a:xfrm>
                <a:off x="7445" y="3271"/>
                <a:ext cx="26" cy="28"/>
              </a:xfrm>
              <a:custGeom>
                <a:avLst/>
                <a:gdLst>
                  <a:gd name="T0" fmla="*/ 0 w 26"/>
                  <a:gd name="T1" fmla="*/ 28 h 28"/>
                  <a:gd name="T2" fmla="*/ 13 w 26"/>
                  <a:gd name="T3" fmla="*/ 0 h 28"/>
                  <a:gd name="T4" fmla="*/ 26 w 26"/>
                  <a:gd name="T5" fmla="*/ 28 h 28"/>
                  <a:gd name="T6" fmla="*/ 0 w 26"/>
                  <a:gd name="T7" fmla="*/ 28 h 28"/>
                </a:gdLst>
                <a:ahLst/>
                <a:cxnLst>
                  <a:cxn ang="0">
                    <a:pos x="T0" y="T1"/>
                  </a:cxn>
                  <a:cxn ang="0">
                    <a:pos x="T2" y="T3"/>
                  </a:cxn>
                  <a:cxn ang="0">
                    <a:pos x="T4" y="T5"/>
                  </a:cxn>
                  <a:cxn ang="0">
                    <a:pos x="T6" y="T7"/>
                  </a:cxn>
                </a:cxnLst>
                <a:rect l="0" t="0" r="r" b="b"/>
                <a:pathLst>
                  <a:path w="26" h="28">
                    <a:moveTo>
                      <a:pt x="0" y="28"/>
                    </a:moveTo>
                    <a:lnTo>
                      <a:pt x="13" y="0"/>
                    </a:lnTo>
                    <a:lnTo>
                      <a:pt x="26" y="28"/>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69" name="Freeform 2224"/>
              <p:cNvSpPr>
                <a:spLocks noChangeAspect="1"/>
              </p:cNvSpPr>
              <p:nvPr/>
            </p:nvSpPr>
            <p:spPr bwMode="auto">
              <a:xfrm>
                <a:off x="7445" y="3271"/>
                <a:ext cx="26" cy="28"/>
              </a:xfrm>
              <a:custGeom>
                <a:avLst/>
                <a:gdLst>
                  <a:gd name="T0" fmla="*/ 0 w 26"/>
                  <a:gd name="T1" fmla="*/ 28 h 28"/>
                  <a:gd name="T2" fmla="*/ 13 w 26"/>
                  <a:gd name="T3" fmla="*/ 0 h 28"/>
                  <a:gd name="T4" fmla="*/ 26 w 26"/>
                  <a:gd name="T5" fmla="*/ 28 h 28"/>
                  <a:gd name="T6" fmla="*/ 0 w 26"/>
                  <a:gd name="T7" fmla="*/ 28 h 28"/>
                </a:gdLst>
                <a:ahLst/>
                <a:cxnLst>
                  <a:cxn ang="0">
                    <a:pos x="T0" y="T1"/>
                  </a:cxn>
                  <a:cxn ang="0">
                    <a:pos x="T2" y="T3"/>
                  </a:cxn>
                  <a:cxn ang="0">
                    <a:pos x="T4" y="T5"/>
                  </a:cxn>
                  <a:cxn ang="0">
                    <a:pos x="T6" y="T7"/>
                  </a:cxn>
                </a:cxnLst>
                <a:rect l="0" t="0" r="r" b="b"/>
                <a:pathLst>
                  <a:path w="26" h="28">
                    <a:moveTo>
                      <a:pt x="0" y="28"/>
                    </a:moveTo>
                    <a:lnTo>
                      <a:pt x="13" y="0"/>
                    </a:lnTo>
                    <a:lnTo>
                      <a:pt x="26" y="28"/>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0" name="Line 2225"/>
              <p:cNvSpPr>
                <a:spLocks noChangeAspect="1" noChangeShapeType="1"/>
              </p:cNvSpPr>
              <p:nvPr/>
            </p:nvSpPr>
            <p:spPr bwMode="auto">
              <a:xfrm flipH="1" flipV="1">
                <a:off x="7445" y="3163"/>
                <a:ext cx="13" cy="6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1" name="Freeform 2226"/>
              <p:cNvSpPr>
                <a:spLocks noChangeAspect="1"/>
              </p:cNvSpPr>
              <p:nvPr/>
            </p:nvSpPr>
            <p:spPr bwMode="auto">
              <a:xfrm>
                <a:off x="7438" y="3163"/>
                <a:ext cx="27" cy="34"/>
              </a:xfrm>
              <a:custGeom>
                <a:avLst/>
                <a:gdLst>
                  <a:gd name="T0" fmla="*/ 0 w 27"/>
                  <a:gd name="T1" fmla="*/ 34 h 34"/>
                  <a:gd name="T2" fmla="*/ 7 w 27"/>
                  <a:gd name="T3" fmla="*/ 0 h 34"/>
                  <a:gd name="T4" fmla="*/ 27 w 27"/>
                  <a:gd name="T5" fmla="*/ 28 h 34"/>
                  <a:gd name="T6" fmla="*/ 0 w 27"/>
                  <a:gd name="T7" fmla="*/ 34 h 34"/>
                </a:gdLst>
                <a:ahLst/>
                <a:cxnLst>
                  <a:cxn ang="0">
                    <a:pos x="T0" y="T1"/>
                  </a:cxn>
                  <a:cxn ang="0">
                    <a:pos x="T2" y="T3"/>
                  </a:cxn>
                  <a:cxn ang="0">
                    <a:pos x="T4" y="T5"/>
                  </a:cxn>
                  <a:cxn ang="0">
                    <a:pos x="T6" y="T7"/>
                  </a:cxn>
                </a:cxnLst>
                <a:rect l="0" t="0" r="r" b="b"/>
                <a:pathLst>
                  <a:path w="27" h="34">
                    <a:moveTo>
                      <a:pt x="0" y="34"/>
                    </a:moveTo>
                    <a:lnTo>
                      <a:pt x="7" y="0"/>
                    </a:lnTo>
                    <a:lnTo>
                      <a:pt x="27" y="28"/>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72" name="Freeform 2227"/>
              <p:cNvSpPr>
                <a:spLocks noChangeAspect="1"/>
              </p:cNvSpPr>
              <p:nvPr/>
            </p:nvSpPr>
            <p:spPr bwMode="auto">
              <a:xfrm>
                <a:off x="7438" y="3163"/>
                <a:ext cx="27" cy="34"/>
              </a:xfrm>
              <a:custGeom>
                <a:avLst/>
                <a:gdLst>
                  <a:gd name="T0" fmla="*/ 0 w 27"/>
                  <a:gd name="T1" fmla="*/ 34 h 34"/>
                  <a:gd name="T2" fmla="*/ 7 w 27"/>
                  <a:gd name="T3" fmla="*/ 0 h 34"/>
                  <a:gd name="T4" fmla="*/ 27 w 27"/>
                  <a:gd name="T5" fmla="*/ 28 h 34"/>
                  <a:gd name="T6" fmla="*/ 0 w 27"/>
                  <a:gd name="T7" fmla="*/ 34 h 34"/>
                </a:gdLst>
                <a:ahLst/>
                <a:cxnLst>
                  <a:cxn ang="0">
                    <a:pos x="T0" y="T1"/>
                  </a:cxn>
                  <a:cxn ang="0">
                    <a:pos x="T2" y="T3"/>
                  </a:cxn>
                  <a:cxn ang="0">
                    <a:pos x="T4" y="T5"/>
                  </a:cxn>
                  <a:cxn ang="0">
                    <a:pos x="T6" y="T7"/>
                  </a:cxn>
                </a:cxnLst>
                <a:rect l="0" t="0" r="r" b="b"/>
                <a:pathLst>
                  <a:path w="27" h="34">
                    <a:moveTo>
                      <a:pt x="0" y="34"/>
                    </a:moveTo>
                    <a:lnTo>
                      <a:pt x="7" y="0"/>
                    </a:lnTo>
                    <a:lnTo>
                      <a:pt x="27" y="28"/>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3" name="Line 2228"/>
              <p:cNvSpPr>
                <a:spLocks noChangeAspect="1" noChangeShapeType="1"/>
              </p:cNvSpPr>
              <p:nvPr/>
            </p:nvSpPr>
            <p:spPr bwMode="auto">
              <a:xfrm flipH="1" flipV="1">
                <a:off x="7438" y="3078"/>
                <a:ext cx="2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4" name="Freeform 2229"/>
              <p:cNvSpPr>
                <a:spLocks noChangeAspect="1"/>
              </p:cNvSpPr>
              <p:nvPr/>
            </p:nvSpPr>
            <p:spPr bwMode="auto">
              <a:xfrm>
                <a:off x="7438" y="3078"/>
                <a:ext cx="27" cy="34"/>
              </a:xfrm>
              <a:custGeom>
                <a:avLst/>
                <a:gdLst>
                  <a:gd name="T0" fmla="*/ 0 w 27"/>
                  <a:gd name="T1" fmla="*/ 34 h 34"/>
                  <a:gd name="T2" fmla="*/ 0 w 27"/>
                  <a:gd name="T3" fmla="*/ 0 h 34"/>
                  <a:gd name="T4" fmla="*/ 27 w 27"/>
                  <a:gd name="T5" fmla="*/ 28 h 34"/>
                  <a:gd name="T6" fmla="*/ 0 w 27"/>
                  <a:gd name="T7" fmla="*/ 34 h 34"/>
                </a:gdLst>
                <a:ahLst/>
                <a:cxnLst>
                  <a:cxn ang="0">
                    <a:pos x="T0" y="T1"/>
                  </a:cxn>
                  <a:cxn ang="0">
                    <a:pos x="T2" y="T3"/>
                  </a:cxn>
                  <a:cxn ang="0">
                    <a:pos x="T4" y="T5"/>
                  </a:cxn>
                  <a:cxn ang="0">
                    <a:pos x="T6" y="T7"/>
                  </a:cxn>
                </a:cxnLst>
                <a:rect l="0" t="0" r="r" b="b"/>
                <a:pathLst>
                  <a:path w="27" h="34">
                    <a:moveTo>
                      <a:pt x="0" y="34"/>
                    </a:moveTo>
                    <a:lnTo>
                      <a:pt x="0" y="0"/>
                    </a:lnTo>
                    <a:lnTo>
                      <a:pt x="27" y="28"/>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75" name="Freeform 2230"/>
              <p:cNvSpPr>
                <a:spLocks noChangeAspect="1"/>
              </p:cNvSpPr>
              <p:nvPr/>
            </p:nvSpPr>
            <p:spPr bwMode="auto">
              <a:xfrm>
                <a:off x="7438" y="3078"/>
                <a:ext cx="27" cy="34"/>
              </a:xfrm>
              <a:custGeom>
                <a:avLst/>
                <a:gdLst>
                  <a:gd name="T0" fmla="*/ 0 w 27"/>
                  <a:gd name="T1" fmla="*/ 34 h 34"/>
                  <a:gd name="T2" fmla="*/ 0 w 27"/>
                  <a:gd name="T3" fmla="*/ 0 h 34"/>
                  <a:gd name="T4" fmla="*/ 27 w 27"/>
                  <a:gd name="T5" fmla="*/ 28 h 34"/>
                  <a:gd name="T6" fmla="*/ 0 w 27"/>
                  <a:gd name="T7" fmla="*/ 34 h 34"/>
                </a:gdLst>
                <a:ahLst/>
                <a:cxnLst>
                  <a:cxn ang="0">
                    <a:pos x="T0" y="T1"/>
                  </a:cxn>
                  <a:cxn ang="0">
                    <a:pos x="T2" y="T3"/>
                  </a:cxn>
                  <a:cxn ang="0">
                    <a:pos x="T4" y="T5"/>
                  </a:cxn>
                  <a:cxn ang="0">
                    <a:pos x="T6" y="T7"/>
                  </a:cxn>
                </a:cxnLst>
                <a:rect l="0" t="0" r="r" b="b"/>
                <a:pathLst>
                  <a:path w="27" h="34">
                    <a:moveTo>
                      <a:pt x="0" y="34"/>
                    </a:moveTo>
                    <a:lnTo>
                      <a:pt x="0" y="0"/>
                    </a:lnTo>
                    <a:lnTo>
                      <a:pt x="27" y="28"/>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6" name="Line 2231"/>
              <p:cNvSpPr>
                <a:spLocks noChangeAspect="1" noChangeShapeType="1"/>
              </p:cNvSpPr>
              <p:nvPr/>
            </p:nvSpPr>
            <p:spPr bwMode="auto">
              <a:xfrm flipH="1" flipV="1">
                <a:off x="7438" y="3015"/>
                <a:ext cx="20"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7" name="Freeform 2232"/>
              <p:cNvSpPr>
                <a:spLocks noChangeAspect="1"/>
              </p:cNvSpPr>
              <p:nvPr/>
            </p:nvSpPr>
            <p:spPr bwMode="auto">
              <a:xfrm>
                <a:off x="7438" y="3010"/>
                <a:ext cx="40" cy="22"/>
              </a:xfrm>
              <a:custGeom>
                <a:avLst/>
                <a:gdLst>
                  <a:gd name="T0" fmla="*/ 33 w 40"/>
                  <a:gd name="T1" fmla="*/ 22 h 22"/>
                  <a:gd name="T2" fmla="*/ 0 w 40"/>
                  <a:gd name="T3" fmla="*/ 5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5"/>
                    </a:lnTo>
                    <a:lnTo>
                      <a:pt x="40" y="0"/>
                    </a:lnTo>
                    <a:lnTo>
                      <a:pt x="33"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78" name="Freeform 2233"/>
              <p:cNvSpPr>
                <a:spLocks noChangeAspect="1"/>
              </p:cNvSpPr>
              <p:nvPr/>
            </p:nvSpPr>
            <p:spPr bwMode="auto">
              <a:xfrm>
                <a:off x="7438" y="3010"/>
                <a:ext cx="40" cy="22"/>
              </a:xfrm>
              <a:custGeom>
                <a:avLst/>
                <a:gdLst>
                  <a:gd name="T0" fmla="*/ 33 w 40"/>
                  <a:gd name="T1" fmla="*/ 22 h 22"/>
                  <a:gd name="T2" fmla="*/ 0 w 40"/>
                  <a:gd name="T3" fmla="*/ 5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5"/>
                    </a:lnTo>
                    <a:lnTo>
                      <a:pt x="40" y="0"/>
                    </a:lnTo>
                    <a:lnTo>
                      <a:pt x="33"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9" name="Line 2234"/>
              <p:cNvSpPr>
                <a:spLocks noChangeAspect="1" noChangeShapeType="1"/>
              </p:cNvSpPr>
              <p:nvPr/>
            </p:nvSpPr>
            <p:spPr bwMode="auto">
              <a:xfrm>
                <a:off x="7562" y="4246"/>
                <a:ext cx="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0" name="Freeform 2235"/>
              <p:cNvSpPr>
                <a:spLocks noChangeAspect="1"/>
              </p:cNvSpPr>
              <p:nvPr/>
            </p:nvSpPr>
            <p:spPr bwMode="auto">
              <a:xfrm>
                <a:off x="7549" y="4229"/>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81" name="Freeform 2236"/>
              <p:cNvSpPr>
                <a:spLocks noChangeAspect="1"/>
              </p:cNvSpPr>
              <p:nvPr/>
            </p:nvSpPr>
            <p:spPr bwMode="auto">
              <a:xfrm>
                <a:off x="7549" y="4229"/>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2" name="Line 2237"/>
              <p:cNvSpPr>
                <a:spLocks noChangeAspect="1" noChangeShapeType="1"/>
              </p:cNvSpPr>
              <p:nvPr/>
            </p:nvSpPr>
            <p:spPr bwMode="auto">
              <a:xfrm>
                <a:off x="7562" y="4144"/>
                <a:ext cx="0" cy="5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3" name="Freeform 2238"/>
              <p:cNvSpPr>
                <a:spLocks noChangeAspect="1"/>
              </p:cNvSpPr>
              <p:nvPr/>
            </p:nvSpPr>
            <p:spPr bwMode="auto">
              <a:xfrm>
                <a:off x="7549" y="4172"/>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84" name="Freeform 2239"/>
              <p:cNvSpPr>
                <a:spLocks noChangeAspect="1"/>
              </p:cNvSpPr>
              <p:nvPr/>
            </p:nvSpPr>
            <p:spPr bwMode="auto">
              <a:xfrm>
                <a:off x="7549" y="4172"/>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5" name="Line 2240"/>
              <p:cNvSpPr>
                <a:spLocks noChangeAspect="1" noChangeShapeType="1"/>
              </p:cNvSpPr>
              <p:nvPr/>
            </p:nvSpPr>
            <p:spPr bwMode="auto">
              <a:xfrm>
                <a:off x="7562" y="4042"/>
                <a:ext cx="0" cy="7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6" name="Freeform 2241"/>
              <p:cNvSpPr>
                <a:spLocks noChangeAspect="1"/>
              </p:cNvSpPr>
              <p:nvPr/>
            </p:nvSpPr>
            <p:spPr bwMode="auto">
              <a:xfrm>
                <a:off x="7549" y="4087"/>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87" name="Freeform 2242"/>
              <p:cNvSpPr>
                <a:spLocks noChangeAspect="1"/>
              </p:cNvSpPr>
              <p:nvPr/>
            </p:nvSpPr>
            <p:spPr bwMode="auto">
              <a:xfrm>
                <a:off x="7549" y="4087"/>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8" name="Line 2243"/>
              <p:cNvSpPr>
                <a:spLocks noChangeAspect="1" noChangeShapeType="1"/>
              </p:cNvSpPr>
              <p:nvPr/>
            </p:nvSpPr>
            <p:spPr bwMode="auto">
              <a:xfrm>
                <a:off x="7562" y="3939"/>
                <a:ext cx="0" cy="7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9" name="Freeform 2244"/>
              <p:cNvSpPr>
                <a:spLocks noChangeAspect="1"/>
              </p:cNvSpPr>
              <p:nvPr/>
            </p:nvSpPr>
            <p:spPr bwMode="auto">
              <a:xfrm>
                <a:off x="7549" y="3979"/>
                <a:ext cx="27" cy="34"/>
              </a:xfrm>
              <a:custGeom>
                <a:avLst/>
                <a:gdLst>
                  <a:gd name="T0" fmla="*/ 27 w 27"/>
                  <a:gd name="T1" fmla="*/ 0 h 34"/>
                  <a:gd name="T2" fmla="*/ 13 w 27"/>
                  <a:gd name="T3" fmla="*/ 34 h 34"/>
                  <a:gd name="T4" fmla="*/ 0 w 27"/>
                  <a:gd name="T5" fmla="*/ 0 h 34"/>
                  <a:gd name="T6" fmla="*/ 27 w 27"/>
                  <a:gd name="T7" fmla="*/ 0 h 34"/>
                </a:gdLst>
                <a:ahLst/>
                <a:cxnLst>
                  <a:cxn ang="0">
                    <a:pos x="T0" y="T1"/>
                  </a:cxn>
                  <a:cxn ang="0">
                    <a:pos x="T2" y="T3"/>
                  </a:cxn>
                  <a:cxn ang="0">
                    <a:pos x="T4" y="T5"/>
                  </a:cxn>
                  <a:cxn ang="0">
                    <a:pos x="T6" y="T7"/>
                  </a:cxn>
                </a:cxnLst>
                <a:rect l="0" t="0" r="r" b="b"/>
                <a:pathLst>
                  <a:path w="27" h="34">
                    <a:moveTo>
                      <a:pt x="27" y="0"/>
                    </a:moveTo>
                    <a:lnTo>
                      <a:pt x="13" y="34"/>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90" name="Freeform 2245"/>
              <p:cNvSpPr>
                <a:spLocks noChangeAspect="1"/>
              </p:cNvSpPr>
              <p:nvPr/>
            </p:nvSpPr>
            <p:spPr bwMode="auto">
              <a:xfrm>
                <a:off x="7549" y="3979"/>
                <a:ext cx="27" cy="34"/>
              </a:xfrm>
              <a:custGeom>
                <a:avLst/>
                <a:gdLst>
                  <a:gd name="T0" fmla="*/ 27 w 27"/>
                  <a:gd name="T1" fmla="*/ 0 h 34"/>
                  <a:gd name="T2" fmla="*/ 13 w 27"/>
                  <a:gd name="T3" fmla="*/ 34 h 34"/>
                  <a:gd name="T4" fmla="*/ 0 w 27"/>
                  <a:gd name="T5" fmla="*/ 0 h 34"/>
                  <a:gd name="T6" fmla="*/ 27 w 27"/>
                  <a:gd name="T7" fmla="*/ 0 h 34"/>
                </a:gdLst>
                <a:ahLst/>
                <a:cxnLst>
                  <a:cxn ang="0">
                    <a:pos x="T0" y="T1"/>
                  </a:cxn>
                  <a:cxn ang="0">
                    <a:pos x="T2" y="T3"/>
                  </a:cxn>
                  <a:cxn ang="0">
                    <a:pos x="T4" y="T5"/>
                  </a:cxn>
                  <a:cxn ang="0">
                    <a:pos x="T6" y="T7"/>
                  </a:cxn>
                </a:cxnLst>
                <a:rect l="0" t="0" r="r" b="b"/>
                <a:pathLst>
                  <a:path w="27" h="34">
                    <a:moveTo>
                      <a:pt x="27" y="0"/>
                    </a:moveTo>
                    <a:lnTo>
                      <a:pt x="13" y="34"/>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1" name="Line 2246"/>
              <p:cNvSpPr>
                <a:spLocks noChangeAspect="1" noChangeShapeType="1"/>
              </p:cNvSpPr>
              <p:nvPr/>
            </p:nvSpPr>
            <p:spPr bwMode="auto">
              <a:xfrm>
                <a:off x="7562" y="3837"/>
                <a:ext cx="0" cy="5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2" name="Freeform 2247"/>
              <p:cNvSpPr>
                <a:spLocks noChangeAspect="1"/>
              </p:cNvSpPr>
              <p:nvPr/>
            </p:nvSpPr>
            <p:spPr bwMode="auto">
              <a:xfrm>
                <a:off x="7549" y="3860"/>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93" name="Freeform 2248"/>
              <p:cNvSpPr>
                <a:spLocks noChangeAspect="1"/>
              </p:cNvSpPr>
              <p:nvPr/>
            </p:nvSpPr>
            <p:spPr bwMode="auto">
              <a:xfrm>
                <a:off x="7549" y="3860"/>
                <a:ext cx="27" cy="28"/>
              </a:xfrm>
              <a:custGeom>
                <a:avLst/>
                <a:gdLst>
                  <a:gd name="T0" fmla="*/ 27 w 27"/>
                  <a:gd name="T1" fmla="*/ 0 h 28"/>
                  <a:gd name="T2" fmla="*/ 13 w 27"/>
                  <a:gd name="T3" fmla="*/ 28 h 28"/>
                  <a:gd name="T4" fmla="*/ 0 w 27"/>
                  <a:gd name="T5" fmla="*/ 0 h 28"/>
                  <a:gd name="T6" fmla="*/ 27 w 27"/>
                  <a:gd name="T7" fmla="*/ 0 h 28"/>
                </a:gdLst>
                <a:ahLst/>
                <a:cxnLst>
                  <a:cxn ang="0">
                    <a:pos x="T0" y="T1"/>
                  </a:cxn>
                  <a:cxn ang="0">
                    <a:pos x="T2" y="T3"/>
                  </a:cxn>
                  <a:cxn ang="0">
                    <a:pos x="T4" y="T5"/>
                  </a:cxn>
                  <a:cxn ang="0">
                    <a:pos x="T6" y="T7"/>
                  </a:cxn>
                </a:cxnLst>
                <a:rect l="0" t="0" r="r" b="b"/>
                <a:pathLst>
                  <a:path w="27" h="28">
                    <a:moveTo>
                      <a:pt x="27" y="0"/>
                    </a:moveTo>
                    <a:lnTo>
                      <a:pt x="13" y="28"/>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4" name="Line 2249"/>
              <p:cNvSpPr>
                <a:spLocks noChangeAspect="1" noChangeShapeType="1"/>
              </p:cNvSpPr>
              <p:nvPr/>
            </p:nvSpPr>
            <p:spPr bwMode="auto">
              <a:xfrm>
                <a:off x="7562" y="3735"/>
                <a:ext cx="0" cy="2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5" name="Freeform 2250"/>
              <p:cNvSpPr>
                <a:spLocks noChangeAspect="1"/>
              </p:cNvSpPr>
              <p:nvPr/>
            </p:nvSpPr>
            <p:spPr bwMode="auto">
              <a:xfrm>
                <a:off x="7549" y="3730"/>
                <a:ext cx="27" cy="34"/>
              </a:xfrm>
              <a:custGeom>
                <a:avLst/>
                <a:gdLst>
                  <a:gd name="T0" fmla="*/ 27 w 27"/>
                  <a:gd name="T1" fmla="*/ 0 h 34"/>
                  <a:gd name="T2" fmla="*/ 13 w 27"/>
                  <a:gd name="T3" fmla="*/ 34 h 34"/>
                  <a:gd name="T4" fmla="*/ 0 w 27"/>
                  <a:gd name="T5" fmla="*/ 0 h 34"/>
                  <a:gd name="T6" fmla="*/ 27 w 27"/>
                  <a:gd name="T7" fmla="*/ 0 h 34"/>
                </a:gdLst>
                <a:ahLst/>
                <a:cxnLst>
                  <a:cxn ang="0">
                    <a:pos x="T0" y="T1"/>
                  </a:cxn>
                  <a:cxn ang="0">
                    <a:pos x="T2" y="T3"/>
                  </a:cxn>
                  <a:cxn ang="0">
                    <a:pos x="T4" y="T5"/>
                  </a:cxn>
                  <a:cxn ang="0">
                    <a:pos x="T6" y="T7"/>
                  </a:cxn>
                </a:cxnLst>
                <a:rect l="0" t="0" r="r" b="b"/>
                <a:pathLst>
                  <a:path w="27" h="34">
                    <a:moveTo>
                      <a:pt x="27" y="0"/>
                    </a:moveTo>
                    <a:lnTo>
                      <a:pt x="13" y="34"/>
                    </a:lnTo>
                    <a:lnTo>
                      <a:pt x="0" y="0"/>
                    </a:lnTo>
                    <a:lnTo>
                      <a:pt x="27"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96" name="Freeform 2251"/>
              <p:cNvSpPr>
                <a:spLocks noChangeAspect="1"/>
              </p:cNvSpPr>
              <p:nvPr/>
            </p:nvSpPr>
            <p:spPr bwMode="auto">
              <a:xfrm>
                <a:off x="7549" y="3730"/>
                <a:ext cx="27" cy="34"/>
              </a:xfrm>
              <a:custGeom>
                <a:avLst/>
                <a:gdLst>
                  <a:gd name="T0" fmla="*/ 27 w 27"/>
                  <a:gd name="T1" fmla="*/ 0 h 34"/>
                  <a:gd name="T2" fmla="*/ 13 w 27"/>
                  <a:gd name="T3" fmla="*/ 34 h 34"/>
                  <a:gd name="T4" fmla="*/ 0 w 27"/>
                  <a:gd name="T5" fmla="*/ 0 h 34"/>
                  <a:gd name="T6" fmla="*/ 27 w 27"/>
                  <a:gd name="T7" fmla="*/ 0 h 34"/>
                </a:gdLst>
                <a:ahLst/>
                <a:cxnLst>
                  <a:cxn ang="0">
                    <a:pos x="T0" y="T1"/>
                  </a:cxn>
                  <a:cxn ang="0">
                    <a:pos x="T2" y="T3"/>
                  </a:cxn>
                  <a:cxn ang="0">
                    <a:pos x="T4" y="T5"/>
                  </a:cxn>
                  <a:cxn ang="0">
                    <a:pos x="T6" y="T7"/>
                  </a:cxn>
                </a:cxnLst>
                <a:rect l="0" t="0" r="r" b="b"/>
                <a:pathLst>
                  <a:path w="27" h="34">
                    <a:moveTo>
                      <a:pt x="27" y="0"/>
                    </a:moveTo>
                    <a:lnTo>
                      <a:pt x="13" y="34"/>
                    </a:lnTo>
                    <a:lnTo>
                      <a:pt x="0" y="0"/>
                    </a:lnTo>
                    <a:lnTo>
                      <a:pt x="27"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7" name="Line 2252"/>
              <p:cNvSpPr>
                <a:spLocks noChangeAspect="1" noChangeShapeType="1"/>
              </p:cNvSpPr>
              <p:nvPr/>
            </p:nvSpPr>
            <p:spPr bwMode="auto">
              <a:xfrm>
                <a:off x="7562" y="363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8" name="Freeform 2253"/>
              <p:cNvSpPr>
                <a:spLocks noChangeAspect="1"/>
              </p:cNvSpPr>
              <p:nvPr/>
            </p:nvSpPr>
            <p:spPr bwMode="auto">
              <a:xfrm>
                <a:off x="7523"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799" name="Freeform 2254"/>
              <p:cNvSpPr>
                <a:spLocks noChangeAspect="1"/>
              </p:cNvSpPr>
              <p:nvPr/>
            </p:nvSpPr>
            <p:spPr bwMode="auto">
              <a:xfrm>
                <a:off x="7523" y="3622"/>
                <a:ext cx="39" cy="23"/>
              </a:xfrm>
              <a:custGeom>
                <a:avLst/>
                <a:gdLst>
                  <a:gd name="T0" fmla="*/ 0 w 39"/>
                  <a:gd name="T1" fmla="*/ 0 h 23"/>
                  <a:gd name="T2" fmla="*/ 39 w 39"/>
                  <a:gd name="T3" fmla="*/ 11 h 23"/>
                  <a:gd name="T4" fmla="*/ 0 w 39"/>
                  <a:gd name="T5" fmla="*/ 23 h 23"/>
                  <a:gd name="T6" fmla="*/ 0 w 39"/>
                  <a:gd name="T7" fmla="*/ 0 h 23"/>
                </a:gdLst>
                <a:ahLst/>
                <a:cxnLst>
                  <a:cxn ang="0">
                    <a:pos x="T0" y="T1"/>
                  </a:cxn>
                  <a:cxn ang="0">
                    <a:pos x="T2" y="T3"/>
                  </a:cxn>
                  <a:cxn ang="0">
                    <a:pos x="T4" y="T5"/>
                  </a:cxn>
                  <a:cxn ang="0">
                    <a:pos x="T6" y="T7"/>
                  </a:cxn>
                </a:cxnLst>
                <a:rect l="0" t="0" r="r" b="b"/>
                <a:pathLst>
                  <a:path w="39" h="23">
                    <a:moveTo>
                      <a:pt x="0" y="0"/>
                    </a:moveTo>
                    <a:lnTo>
                      <a:pt x="39" y="11"/>
                    </a:lnTo>
                    <a:lnTo>
                      <a:pt x="0" y="23"/>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0" name="Line 2255"/>
              <p:cNvSpPr>
                <a:spLocks noChangeAspect="1" noChangeShapeType="1"/>
              </p:cNvSpPr>
              <p:nvPr/>
            </p:nvSpPr>
            <p:spPr bwMode="auto">
              <a:xfrm flipV="1">
                <a:off x="7562" y="3503"/>
                <a:ext cx="0" cy="2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1" name="Freeform 2256"/>
              <p:cNvSpPr>
                <a:spLocks noChangeAspect="1"/>
              </p:cNvSpPr>
              <p:nvPr/>
            </p:nvSpPr>
            <p:spPr bwMode="auto">
              <a:xfrm>
                <a:off x="7549" y="3503"/>
                <a:ext cx="27" cy="34"/>
              </a:xfrm>
              <a:custGeom>
                <a:avLst/>
                <a:gdLst>
                  <a:gd name="T0" fmla="*/ 0 w 27"/>
                  <a:gd name="T1" fmla="*/ 34 h 34"/>
                  <a:gd name="T2" fmla="*/ 13 w 27"/>
                  <a:gd name="T3" fmla="*/ 0 h 34"/>
                  <a:gd name="T4" fmla="*/ 27 w 27"/>
                  <a:gd name="T5" fmla="*/ 34 h 34"/>
                  <a:gd name="T6" fmla="*/ 0 w 27"/>
                  <a:gd name="T7" fmla="*/ 34 h 34"/>
                </a:gdLst>
                <a:ahLst/>
                <a:cxnLst>
                  <a:cxn ang="0">
                    <a:pos x="T0" y="T1"/>
                  </a:cxn>
                  <a:cxn ang="0">
                    <a:pos x="T2" y="T3"/>
                  </a:cxn>
                  <a:cxn ang="0">
                    <a:pos x="T4" y="T5"/>
                  </a:cxn>
                  <a:cxn ang="0">
                    <a:pos x="T6" y="T7"/>
                  </a:cxn>
                </a:cxnLst>
                <a:rect l="0" t="0" r="r" b="b"/>
                <a:pathLst>
                  <a:path w="27" h="34">
                    <a:moveTo>
                      <a:pt x="0" y="34"/>
                    </a:moveTo>
                    <a:lnTo>
                      <a:pt x="13" y="0"/>
                    </a:lnTo>
                    <a:lnTo>
                      <a:pt x="27" y="34"/>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02" name="Freeform 2257"/>
              <p:cNvSpPr>
                <a:spLocks noChangeAspect="1"/>
              </p:cNvSpPr>
              <p:nvPr/>
            </p:nvSpPr>
            <p:spPr bwMode="auto">
              <a:xfrm>
                <a:off x="7549" y="3503"/>
                <a:ext cx="27" cy="34"/>
              </a:xfrm>
              <a:custGeom>
                <a:avLst/>
                <a:gdLst>
                  <a:gd name="T0" fmla="*/ 0 w 27"/>
                  <a:gd name="T1" fmla="*/ 34 h 34"/>
                  <a:gd name="T2" fmla="*/ 13 w 27"/>
                  <a:gd name="T3" fmla="*/ 0 h 34"/>
                  <a:gd name="T4" fmla="*/ 27 w 27"/>
                  <a:gd name="T5" fmla="*/ 34 h 34"/>
                  <a:gd name="T6" fmla="*/ 0 w 27"/>
                  <a:gd name="T7" fmla="*/ 34 h 34"/>
                </a:gdLst>
                <a:ahLst/>
                <a:cxnLst>
                  <a:cxn ang="0">
                    <a:pos x="T0" y="T1"/>
                  </a:cxn>
                  <a:cxn ang="0">
                    <a:pos x="T2" y="T3"/>
                  </a:cxn>
                  <a:cxn ang="0">
                    <a:pos x="T4" y="T5"/>
                  </a:cxn>
                  <a:cxn ang="0">
                    <a:pos x="T6" y="T7"/>
                  </a:cxn>
                </a:cxnLst>
                <a:rect l="0" t="0" r="r" b="b"/>
                <a:pathLst>
                  <a:path w="27" h="34">
                    <a:moveTo>
                      <a:pt x="0" y="34"/>
                    </a:moveTo>
                    <a:lnTo>
                      <a:pt x="13" y="0"/>
                    </a:lnTo>
                    <a:lnTo>
                      <a:pt x="27" y="34"/>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3" name="Line 2258"/>
              <p:cNvSpPr>
                <a:spLocks noChangeAspect="1" noChangeShapeType="1"/>
              </p:cNvSpPr>
              <p:nvPr/>
            </p:nvSpPr>
            <p:spPr bwMode="auto">
              <a:xfrm flipV="1">
                <a:off x="7562" y="3378"/>
                <a:ext cx="0" cy="5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4" name="Freeform 2259"/>
              <p:cNvSpPr>
                <a:spLocks noChangeAspect="1"/>
              </p:cNvSpPr>
              <p:nvPr/>
            </p:nvSpPr>
            <p:spPr bwMode="auto">
              <a:xfrm>
                <a:off x="7549" y="3378"/>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05" name="Freeform 2260"/>
              <p:cNvSpPr>
                <a:spLocks noChangeAspect="1"/>
              </p:cNvSpPr>
              <p:nvPr/>
            </p:nvSpPr>
            <p:spPr bwMode="auto">
              <a:xfrm>
                <a:off x="7549" y="3378"/>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6" name="Line 2261"/>
              <p:cNvSpPr>
                <a:spLocks noChangeAspect="1" noChangeShapeType="1"/>
              </p:cNvSpPr>
              <p:nvPr/>
            </p:nvSpPr>
            <p:spPr bwMode="auto">
              <a:xfrm flipV="1">
                <a:off x="7562" y="3254"/>
                <a:ext cx="0" cy="7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7" name="Freeform 2262"/>
              <p:cNvSpPr>
                <a:spLocks noChangeAspect="1"/>
              </p:cNvSpPr>
              <p:nvPr/>
            </p:nvSpPr>
            <p:spPr bwMode="auto">
              <a:xfrm>
                <a:off x="7549" y="3254"/>
                <a:ext cx="27" cy="34"/>
              </a:xfrm>
              <a:custGeom>
                <a:avLst/>
                <a:gdLst>
                  <a:gd name="T0" fmla="*/ 0 w 27"/>
                  <a:gd name="T1" fmla="*/ 34 h 34"/>
                  <a:gd name="T2" fmla="*/ 13 w 27"/>
                  <a:gd name="T3" fmla="*/ 0 h 34"/>
                  <a:gd name="T4" fmla="*/ 27 w 27"/>
                  <a:gd name="T5" fmla="*/ 34 h 34"/>
                  <a:gd name="T6" fmla="*/ 0 w 27"/>
                  <a:gd name="T7" fmla="*/ 34 h 34"/>
                </a:gdLst>
                <a:ahLst/>
                <a:cxnLst>
                  <a:cxn ang="0">
                    <a:pos x="T0" y="T1"/>
                  </a:cxn>
                  <a:cxn ang="0">
                    <a:pos x="T2" y="T3"/>
                  </a:cxn>
                  <a:cxn ang="0">
                    <a:pos x="T4" y="T5"/>
                  </a:cxn>
                  <a:cxn ang="0">
                    <a:pos x="T6" y="T7"/>
                  </a:cxn>
                </a:cxnLst>
                <a:rect l="0" t="0" r="r" b="b"/>
                <a:pathLst>
                  <a:path w="27" h="34">
                    <a:moveTo>
                      <a:pt x="0" y="34"/>
                    </a:moveTo>
                    <a:lnTo>
                      <a:pt x="13" y="0"/>
                    </a:lnTo>
                    <a:lnTo>
                      <a:pt x="27" y="34"/>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08" name="Freeform 2263"/>
              <p:cNvSpPr>
                <a:spLocks noChangeAspect="1"/>
              </p:cNvSpPr>
              <p:nvPr/>
            </p:nvSpPr>
            <p:spPr bwMode="auto">
              <a:xfrm>
                <a:off x="7549" y="3254"/>
                <a:ext cx="27" cy="34"/>
              </a:xfrm>
              <a:custGeom>
                <a:avLst/>
                <a:gdLst>
                  <a:gd name="T0" fmla="*/ 0 w 27"/>
                  <a:gd name="T1" fmla="*/ 34 h 34"/>
                  <a:gd name="T2" fmla="*/ 13 w 27"/>
                  <a:gd name="T3" fmla="*/ 0 h 34"/>
                  <a:gd name="T4" fmla="*/ 27 w 27"/>
                  <a:gd name="T5" fmla="*/ 34 h 34"/>
                  <a:gd name="T6" fmla="*/ 0 w 27"/>
                  <a:gd name="T7" fmla="*/ 34 h 34"/>
                </a:gdLst>
                <a:ahLst/>
                <a:cxnLst>
                  <a:cxn ang="0">
                    <a:pos x="T0" y="T1"/>
                  </a:cxn>
                  <a:cxn ang="0">
                    <a:pos x="T2" y="T3"/>
                  </a:cxn>
                  <a:cxn ang="0">
                    <a:pos x="T4" y="T5"/>
                  </a:cxn>
                  <a:cxn ang="0">
                    <a:pos x="T6" y="T7"/>
                  </a:cxn>
                </a:cxnLst>
                <a:rect l="0" t="0" r="r" b="b"/>
                <a:pathLst>
                  <a:path w="27" h="34">
                    <a:moveTo>
                      <a:pt x="0" y="34"/>
                    </a:moveTo>
                    <a:lnTo>
                      <a:pt x="13" y="0"/>
                    </a:lnTo>
                    <a:lnTo>
                      <a:pt x="27" y="34"/>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9" name="Line 2264"/>
              <p:cNvSpPr>
                <a:spLocks noChangeAspect="1" noChangeShapeType="1"/>
              </p:cNvSpPr>
              <p:nvPr/>
            </p:nvSpPr>
            <p:spPr bwMode="auto">
              <a:xfrm flipV="1">
                <a:off x="7562" y="3151"/>
                <a:ext cx="0" cy="7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0" name="Freeform 2265"/>
              <p:cNvSpPr>
                <a:spLocks noChangeAspect="1"/>
              </p:cNvSpPr>
              <p:nvPr/>
            </p:nvSpPr>
            <p:spPr bwMode="auto">
              <a:xfrm>
                <a:off x="7549" y="3151"/>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11" name="Freeform 2266"/>
              <p:cNvSpPr>
                <a:spLocks noChangeAspect="1"/>
              </p:cNvSpPr>
              <p:nvPr/>
            </p:nvSpPr>
            <p:spPr bwMode="auto">
              <a:xfrm>
                <a:off x="7549" y="3151"/>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2" name="Line 2267"/>
              <p:cNvSpPr>
                <a:spLocks noChangeAspect="1" noChangeShapeType="1"/>
              </p:cNvSpPr>
              <p:nvPr/>
            </p:nvSpPr>
            <p:spPr bwMode="auto">
              <a:xfrm flipV="1">
                <a:off x="7562" y="3066"/>
                <a:ext cx="0" cy="5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3" name="Freeform 2268"/>
              <p:cNvSpPr>
                <a:spLocks noChangeAspect="1"/>
              </p:cNvSpPr>
              <p:nvPr/>
            </p:nvSpPr>
            <p:spPr bwMode="auto">
              <a:xfrm>
                <a:off x="7549" y="3066"/>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14" name="Freeform 2269"/>
              <p:cNvSpPr>
                <a:spLocks noChangeAspect="1"/>
              </p:cNvSpPr>
              <p:nvPr/>
            </p:nvSpPr>
            <p:spPr bwMode="auto">
              <a:xfrm>
                <a:off x="7549" y="3066"/>
                <a:ext cx="27" cy="29"/>
              </a:xfrm>
              <a:custGeom>
                <a:avLst/>
                <a:gdLst>
                  <a:gd name="T0" fmla="*/ 0 w 27"/>
                  <a:gd name="T1" fmla="*/ 29 h 29"/>
                  <a:gd name="T2" fmla="*/ 13 w 27"/>
                  <a:gd name="T3" fmla="*/ 0 h 29"/>
                  <a:gd name="T4" fmla="*/ 27 w 27"/>
                  <a:gd name="T5" fmla="*/ 29 h 29"/>
                  <a:gd name="T6" fmla="*/ 0 w 27"/>
                  <a:gd name="T7" fmla="*/ 29 h 29"/>
                </a:gdLst>
                <a:ahLst/>
                <a:cxnLst>
                  <a:cxn ang="0">
                    <a:pos x="T0" y="T1"/>
                  </a:cxn>
                  <a:cxn ang="0">
                    <a:pos x="T2" y="T3"/>
                  </a:cxn>
                  <a:cxn ang="0">
                    <a:pos x="T4" y="T5"/>
                  </a:cxn>
                  <a:cxn ang="0">
                    <a:pos x="T6" y="T7"/>
                  </a:cxn>
                </a:cxnLst>
                <a:rect l="0" t="0" r="r" b="b"/>
                <a:pathLst>
                  <a:path w="27" h="29">
                    <a:moveTo>
                      <a:pt x="0" y="29"/>
                    </a:moveTo>
                    <a:lnTo>
                      <a:pt x="13" y="0"/>
                    </a:lnTo>
                    <a:lnTo>
                      <a:pt x="27" y="29"/>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5" name="Line 2270"/>
              <p:cNvSpPr>
                <a:spLocks noChangeAspect="1" noChangeShapeType="1"/>
              </p:cNvSpPr>
              <p:nvPr/>
            </p:nvSpPr>
            <p:spPr bwMode="auto">
              <a:xfrm flipV="1">
                <a:off x="7562" y="3010"/>
                <a:ext cx="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6" name="Freeform 2271"/>
              <p:cNvSpPr>
                <a:spLocks noChangeAspect="1"/>
              </p:cNvSpPr>
              <p:nvPr/>
            </p:nvSpPr>
            <p:spPr bwMode="auto">
              <a:xfrm>
                <a:off x="7549" y="3010"/>
                <a:ext cx="27" cy="28"/>
              </a:xfrm>
              <a:custGeom>
                <a:avLst/>
                <a:gdLst>
                  <a:gd name="T0" fmla="*/ 0 w 27"/>
                  <a:gd name="T1" fmla="*/ 28 h 28"/>
                  <a:gd name="T2" fmla="*/ 13 w 27"/>
                  <a:gd name="T3" fmla="*/ 0 h 28"/>
                  <a:gd name="T4" fmla="*/ 27 w 27"/>
                  <a:gd name="T5" fmla="*/ 28 h 28"/>
                  <a:gd name="T6" fmla="*/ 0 w 27"/>
                  <a:gd name="T7" fmla="*/ 28 h 28"/>
                </a:gdLst>
                <a:ahLst/>
                <a:cxnLst>
                  <a:cxn ang="0">
                    <a:pos x="T0" y="T1"/>
                  </a:cxn>
                  <a:cxn ang="0">
                    <a:pos x="T2" y="T3"/>
                  </a:cxn>
                  <a:cxn ang="0">
                    <a:pos x="T4" y="T5"/>
                  </a:cxn>
                  <a:cxn ang="0">
                    <a:pos x="T6" y="T7"/>
                  </a:cxn>
                </a:cxnLst>
                <a:rect l="0" t="0" r="r" b="b"/>
                <a:pathLst>
                  <a:path w="27" h="28">
                    <a:moveTo>
                      <a:pt x="0" y="28"/>
                    </a:moveTo>
                    <a:lnTo>
                      <a:pt x="13" y="0"/>
                    </a:lnTo>
                    <a:lnTo>
                      <a:pt x="27" y="28"/>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17" name="Freeform 2272"/>
              <p:cNvSpPr>
                <a:spLocks noChangeAspect="1"/>
              </p:cNvSpPr>
              <p:nvPr/>
            </p:nvSpPr>
            <p:spPr bwMode="auto">
              <a:xfrm>
                <a:off x="7549" y="3010"/>
                <a:ext cx="27" cy="28"/>
              </a:xfrm>
              <a:custGeom>
                <a:avLst/>
                <a:gdLst>
                  <a:gd name="T0" fmla="*/ 0 w 27"/>
                  <a:gd name="T1" fmla="*/ 28 h 28"/>
                  <a:gd name="T2" fmla="*/ 13 w 27"/>
                  <a:gd name="T3" fmla="*/ 0 h 28"/>
                  <a:gd name="T4" fmla="*/ 27 w 27"/>
                  <a:gd name="T5" fmla="*/ 28 h 28"/>
                  <a:gd name="T6" fmla="*/ 0 w 27"/>
                  <a:gd name="T7" fmla="*/ 28 h 28"/>
                </a:gdLst>
                <a:ahLst/>
                <a:cxnLst>
                  <a:cxn ang="0">
                    <a:pos x="T0" y="T1"/>
                  </a:cxn>
                  <a:cxn ang="0">
                    <a:pos x="T2" y="T3"/>
                  </a:cxn>
                  <a:cxn ang="0">
                    <a:pos x="T4" y="T5"/>
                  </a:cxn>
                  <a:cxn ang="0">
                    <a:pos x="T6" y="T7"/>
                  </a:cxn>
                </a:cxnLst>
                <a:rect l="0" t="0" r="r" b="b"/>
                <a:pathLst>
                  <a:path w="27" h="28">
                    <a:moveTo>
                      <a:pt x="0" y="28"/>
                    </a:moveTo>
                    <a:lnTo>
                      <a:pt x="13" y="0"/>
                    </a:lnTo>
                    <a:lnTo>
                      <a:pt x="27" y="28"/>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8" name="Line 2273"/>
              <p:cNvSpPr>
                <a:spLocks noChangeAspect="1" noChangeShapeType="1"/>
              </p:cNvSpPr>
              <p:nvPr/>
            </p:nvSpPr>
            <p:spPr bwMode="auto">
              <a:xfrm>
                <a:off x="7660" y="4246"/>
                <a:ext cx="20"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9" name="Freeform 2274"/>
              <p:cNvSpPr>
                <a:spLocks noChangeAspect="1"/>
              </p:cNvSpPr>
              <p:nvPr/>
            </p:nvSpPr>
            <p:spPr bwMode="auto">
              <a:xfrm>
                <a:off x="7641" y="4234"/>
                <a:ext cx="39" cy="23"/>
              </a:xfrm>
              <a:custGeom>
                <a:avLst/>
                <a:gdLst>
                  <a:gd name="T0" fmla="*/ 6 w 39"/>
                  <a:gd name="T1" fmla="*/ 0 h 23"/>
                  <a:gd name="T2" fmla="*/ 39 w 39"/>
                  <a:gd name="T3" fmla="*/ 17 h 23"/>
                  <a:gd name="T4" fmla="*/ 0 w 39"/>
                  <a:gd name="T5" fmla="*/ 23 h 23"/>
                  <a:gd name="T6" fmla="*/ 6 w 39"/>
                  <a:gd name="T7" fmla="*/ 0 h 23"/>
                </a:gdLst>
                <a:ahLst/>
                <a:cxnLst>
                  <a:cxn ang="0">
                    <a:pos x="T0" y="T1"/>
                  </a:cxn>
                  <a:cxn ang="0">
                    <a:pos x="T2" y="T3"/>
                  </a:cxn>
                  <a:cxn ang="0">
                    <a:pos x="T4" y="T5"/>
                  </a:cxn>
                  <a:cxn ang="0">
                    <a:pos x="T6" y="T7"/>
                  </a:cxn>
                </a:cxnLst>
                <a:rect l="0" t="0" r="r" b="b"/>
                <a:pathLst>
                  <a:path w="39" h="23">
                    <a:moveTo>
                      <a:pt x="6" y="0"/>
                    </a:moveTo>
                    <a:lnTo>
                      <a:pt x="39" y="17"/>
                    </a:lnTo>
                    <a:lnTo>
                      <a:pt x="0" y="23"/>
                    </a:lnTo>
                    <a:lnTo>
                      <a:pt x="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20" name="Freeform 2275"/>
              <p:cNvSpPr>
                <a:spLocks noChangeAspect="1"/>
              </p:cNvSpPr>
              <p:nvPr/>
            </p:nvSpPr>
            <p:spPr bwMode="auto">
              <a:xfrm>
                <a:off x="7641" y="4234"/>
                <a:ext cx="39" cy="23"/>
              </a:xfrm>
              <a:custGeom>
                <a:avLst/>
                <a:gdLst>
                  <a:gd name="T0" fmla="*/ 6 w 39"/>
                  <a:gd name="T1" fmla="*/ 0 h 23"/>
                  <a:gd name="T2" fmla="*/ 39 w 39"/>
                  <a:gd name="T3" fmla="*/ 17 h 23"/>
                  <a:gd name="T4" fmla="*/ 0 w 39"/>
                  <a:gd name="T5" fmla="*/ 23 h 23"/>
                  <a:gd name="T6" fmla="*/ 6 w 39"/>
                  <a:gd name="T7" fmla="*/ 0 h 23"/>
                </a:gdLst>
                <a:ahLst/>
                <a:cxnLst>
                  <a:cxn ang="0">
                    <a:pos x="T0" y="T1"/>
                  </a:cxn>
                  <a:cxn ang="0">
                    <a:pos x="T2" y="T3"/>
                  </a:cxn>
                  <a:cxn ang="0">
                    <a:pos x="T4" y="T5"/>
                  </a:cxn>
                  <a:cxn ang="0">
                    <a:pos x="T6" y="T7"/>
                  </a:cxn>
                </a:cxnLst>
                <a:rect l="0" t="0" r="r" b="b"/>
                <a:pathLst>
                  <a:path w="39" h="23">
                    <a:moveTo>
                      <a:pt x="6" y="0"/>
                    </a:moveTo>
                    <a:lnTo>
                      <a:pt x="39" y="17"/>
                    </a:lnTo>
                    <a:lnTo>
                      <a:pt x="0" y="23"/>
                    </a:lnTo>
                    <a:lnTo>
                      <a:pt x="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1" name="Line 2276"/>
              <p:cNvSpPr>
                <a:spLocks noChangeAspect="1" noChangeShapeType="1"/>
              </p:cNvSpPr>
              <p:nvPr/>
            </p:nvSpPr>
            <p:spPr bwMode="auto">
              <a:xfrm>
                <a:off x="7660" y="4144"/>
                <a:ext cx="2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2" name="Freeform 2277"/>
              <p:cNvSpPr>
                <a:spLocks noChangeAspect="1"/>
              </p:cNvSpPr>
              <p:nvPr/>
            </p:nvSpPr>
            <p:spPr bwMode="auto">
              <a:xfrm>
                <a:off x="7654" y="4155"/>
                <a:ext cx="26" cy="34"/>
              </a:xfrm>
              <a:custGeom>
                <a:avLst/>
                <a:gdLst>
                  <a:gd name="T0" fmla="*/ 26 w 26"/>
                  <a:gd name="T1" fmla="*/ 0 h 34"/>
                  <a:gd name="T2" fmla="*/ 26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26" y="34"/>
                    </a:lnTo>
                    <a:lnTo>
                      <a:pt x="0" y="6"/>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23" name="Freeform 2278"/>
              <p:cNvSpPr>
                <a:spLocks noChangeAspect="1"/>
              </p:cNvSpPr>
              <p:nvPr/>
            </p:nvSpPr>
            <p:spPr bwMode="auto">
              <a:xfrm>
                <a:off x="7654" y="4155"/>
                <a:ext cx="26" cy="34"/>
              </a:xfrm>
              <a:custGeom>
                <a:avLst/>
                <a:gdLst>
                  <a:gd name="T0" fmla="*/ 26 w 26"/>
                  <a:gd name="T1" fmla="*/ 0 h 34"/>
                  <a:gd name="T2" fmla="*/ 26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26" y="34"/>
                    </a:lnTo>
                    <a:lnTo>
                      <a:pt x="0" y="6"/>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4" name="Line 2279"/>
              <p:cNvSpPr>
                <a:spLocks noChangeAspect="1" noChangeShapeType="1"/>
              </p:cNvSpPr>
              <p:nvPr/>
            </p:nvSpPr>
            <p:spPr bwMode="auto">
              <a:xfrm>
                <a:off x="7660" y="4042"/>
                <a:ext cx="13" cy="6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5" name="Freeform 2280"/>
              <p:cNvSpPr>
                <a:spLocks noChangeAspect="1"/>
              </p:cNvSpPr>
              <p:nvPr/>
            </p:nvSpPr>
            <p:spPr bwMode="auto">
              <a:xfrm>
                <a:off x="7654" y="4070"/>
                <a:ext cx="26" cy="34"/>
              </a:xfrm>
              <a:custGeom>
                <a:avLst/>
                <a:gdLst>
                  <a:gd name="T0" fmla="*/ 26 w 26"/>
                  <a:gd name="T1" fmla="*/ 0 h 34"/>
                  <a:gd name="T2" fmla="*/ 19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19" y="34"/>
                    </a:lnTo>
                    <a:lnTo>
                      <a:pt x="0" y="6"/>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26" name="Freeform 2281"/>
              <p:cNvSpPr>
                <a:spLocks noChangeAspect="1"/>
              </p:cNvSpPr>
              <p:nvPr/>
            </p:nvSpPr>
            <p:spPr bwMode="auto">
              <a:xfrm>
                <a:off x="7654" y="4070"/>
                <a:ext cx="26" cy="34"/>
              </a:xfrm>
              <a:custGeom>
                <a:avLst/>
                <a:gdLst>
                  <a:gd name="T0" fmla="*/ 26 w 26"/>
                  <a:gd name="T1" fmla="*/ 0 h 34"/>
                  <a:gd name="T2" fmla="*/ 19 w 26"/>
                  <a:gd name="T3" fmla="*/ 34 h 34"/>
                  <a:gd name="T4" fmla="*/ 0 w 26"/>
                  <a:gd name="T5" fmla="*/ 6 h 34"/>
                  <a:gd name="T6" fmla="*/ 26 w 26"/>
                  <a:gd name="T7" fmla="*/ 0 h 34"/>
                </a:gdLst>
                <a:ahLst/>
                <a:cxnLst>
                  <a:cxn ang="0">
                    <a:pos x="T0" y="T1"/>
                  </a:cxn>
                  <a:cxn ang="0">
                    <a:pos x="T2" y="T3"/>
                  </a:cxn>
                  <a:cxn ang="0">
                    <a:pos x="T4" y="T5"/>
                  </a:cxn>
                  <a:cxn ang="0">
                    <a:pos x="T6" y="T7"/>
                  </a:cxn>
                </a:cxnLst>
                <a:rect l="0" t="0" r="r" b="b"/>
                <a:pathLst>
                  <a:path w="26" h="34">
                    <a:moveTo>
                      <a:pt x="26" y="0"/>
                    </a:moveTo>
                    <a:lnTo>
                      <a:pt x="19" y="34"/>
                    </a:lnTo>
                    <a:lnTo>
                      <a:pt x="0" y="6"/>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7" name="Line 2282"/>
              <p:cNvSpPr>
                <a:spLocks noChangeAspect="1" noChangeShapeType="1"/>
              </p:cNvSpPr>
              <p:nvPr/>
            </p:nvSpPr>
            <p:spPr bwMode="auto">
              <a:xfrm>
                <a:off x="7660" y="3939"/>
                <a:ext cx="0" cy="5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8" name="Freeform 2283"/>
              <p:cNvSpPr>
                <a:spLocks noChangeAspect="1"/>
              </p:cNvSpPr>
              <p:nvPr/>
            </p:nvSpPr>
            <p:spPr bwMode="auto">
              <a:xfrm>
                <a:off x="7647" y="3968"/>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29" name="Freeform 2284"/>
              <p:cNvSpPr>
                <a:spLocks noChangeAspect="1"/>
              </p:cNvSpPr>
              <p:nvPr/>
            </p:nvSpPr>
            <p:spPr bwMode="auto">
              <a:xfrm>
                <a:off x="7647" y="3968"/>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0" name="Line 2285"/>
              <p:cNvSpPr>
                <a:spLocks noChangeAspect="1" noChangeShapeType="1"/>
              </p:cNvSpPr>
              <p:nvPr/>
            </p:nvSpPr>
            <p:spPr bwMode="auto">
              <a:xfrm flipH="1">
                <a:off x="7647" y="3837"/>
                <a:ext cx="13"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1" name="Freeform 2286"/>
              <p:cNvSpPr>
                <a:spLocks noChangeAspect="1"/>
              </p:cNvSpPr>
              <p:nvPr/>
            </p:nvSpPr>
            <p:spPr bwMode="auto">
              <a:xfrm>
                <a:off x="7647" y="3843"/>
                <a:ext cx="26" cy="34"/>
              </a:xfrm>
              <a:custGeom>
                <a:avLst/>
                <a:gdLst>
                  <a:gd name="T0" fmla="*/ 26 w 26"/>
                  <a:gd name="T1" fmla="*/ 11 h 34"/>
                  <a:gd name="T2" fmla="*/ 0 w 26"/>
                  <a:gd name="T3" fmla="*/ 34 h 34"/>
                  <a:gd name="T4" fmla="*/ 0 w 26"/>
                  <a:gd name="T5" fmla="*/ 0 h 34"/>
                  <a:gd name="T6" fmla="*/ 26 w 26"/>
                  <a:gd name="T7" fmla="*/ 11 h 34"/>
                </a:gdLst>
                <a:ahLst/>
                <a:cxnLst>
                  <a:cxn ang="0">
                    <a:pos x="T0" y="T1"/>
                  </a:cxn>
                  <a:cxn ang="0">
                    <a:pos x="T2" y="T3"/>
                  </a:cxn>
                  <a:cxn ang="0">
                    <a:pos x="T4" y="T5"/>
                  </a:cxn>
                  <a:cxn ang="0">
                    <a:pos x="T6" y="T7"/>
                  </a:cxn>
                </a:cxnLst>
                <a:rect l="0" t="0" r="r" b="b"/>
                <a:pathLst>
                  <a:path w="26" h="34">
                    <a:moveTo>
                      <a:pt x="26" y="11"/>
                    </a:moveTo>
                    <a:lnTo>
                      <a:pt x="0" y="34"/>
                    </a:lnTo>
                    <a:lnTo>
                      <a:pt x="0" y="0"/>
                    </a:lnTo>
                    <a:lnTo>
                      <a:pt x="26" y="11"/>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32" name="Freeform 2287"/>
              <p:cNvSpPr>
                <a:spLocks noChangeAspect="1"/>
              </p:cNvSpPr>
              <p:nvPr/>
            </p:nvSpPr>
            <p:spPr bwMode="auto">
              <a:xfrm>
                <a:off x="7647" y="3843"/>
                <a:ext cx="26" cy="34"/>
              </a:xfrm>
              <a:custGeom>
                <a:avLst/>
                <a:gdLst>
                  <a:gd name="T0" fmla="*/ 26 w 26"/>
                  <a:gd name="T1" fmla="*/ 11 h 34"/>
                  <a:gd name="T2" fmla="*/ 0 w 26"/>
                  <a:gd name="T3" fmla="*/ 34 h 34"/>
                  <a:gd name="T4" fmla="*/ 0 w 26"/>
                  <a:gd name="T5" fmla="*/ 0 h 34"/>
                  <a:gd name="T6" fmla="*/ 26 w 26"/>
                  <a:gd name="T7" fmla="*/ 11 h 34"/>
                </a:gdLst>
                <a:ahLst/>
                <a:cxnLst>
                  <a:cxn ang="0">
                    <a:pos x="T0" y="T1"/>
                  </a:cxn>
                  <a:cxn ang="0">
                    <a:pos x="T2" y="T3"/>
                  </a:cxn>
                  <a:cxn ang="0">
                    <a:pos x="T4" y="T5"/>
                  </a:cxn>
                  <a:cxn ang="0">
                    <a:pos x="T6" y="T7"/>
                  </a:cxn>
                </a:cxnLst>
                <a:rect l="0" t="0" r="r" b="b"/>
                <a:pathLst>
                  <a:path w="26" h="34">
                    <a:moveTo>
                      <a:pt x="26" y="11"/>
                    </a:moveTo>
                    <a:lnTo>
                      <a:pt x="0" y="34"/>
                    </a:lnTo>
                    <a:lnTo>
                      <a:pt x="0" y="0"/>
                    </a:lnTo>
                    <a:lnTo>
                      <a:pt x="26" y="11"/>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3" name="Line 2288"/>
              <p:cNvSpPr>
                <a:spLocks noChangeAspect="1" noChangeShapeType="1"/>
              </p:cNvSpPr>
              <p:nvPr/>
            </p:nvSpPr>
            <p:spPr bwMode="auto">
              <a:xfrm flipH="1">
                <a:off x="7641" y="3735"/>
                <a:ext cx="19"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4" name="Freeform 2289"/>
              <p:cNvSpPr>
                <a:spLocks noChangeAspect="1"/>
              </p:cNvSpPr>
              <p:nvPr/>
            </p:nvSpPr>
            <p:spPr bwMode="auto">
              <a:xfrm>
                <a:off x="7641" y="3724"/>
                <a:ext cx="32" cy="34"/>
              </a:xfrm>
              <a:custGeom>
                <a:avLst/>
                <a:gdLst>
                  <a:gd name="T0" fmla="*/ 32 w 32"/>
                  <a:gd name="T1" fmla="*/ 17 h 34"/>
                  <a:gd name="T2" fmla="*/ 0 w 32"/>
                  <a:gd name="T3" fmla="*/ 34 h 34"/>
                  <a:gd name="T4" fmla="*/ 13 w 32"/>
                  <a:gd name="T5" fmla="*/ 0 h 34"/>
                  <a:gd name="T6" fmla="*/ 32 w 32"/>
                  <a:gd name="T7" fmla="*/ 17 h 34"/>
                </a:gdLst>
                <a:ahLst/>
                <a:cxnLst>
                  <a:cxn ang="0">
                    <a:pos x="T0" y="T1"/>
                  </a:cxn>
                  <a:cxn ang="0">
                    <a:pos x="T2" y="T3"/>
                  </a:cxn>
                  <a:cxn ang="0">
                    <a:pos x="T4" y="T5"/>
                  </a:cxn>
                  <a:cxn ang="0">
                    <a:pos x="T6" y="T7"/>
                  </a:cxn>
                </a:cxnLst>
                <a:rect l="0" t="0" r="r" b="b"/>
                <a:pathLst>
                  <a:path w="32" h="34">
                    <a:moveTo>
                      <a:pt x="32" y="17"/>
                    </a:moveTo>
                    <a:lnTo>
                      <a:pt x="0" y="34"/>
                    </a:lnTo>
                    <a:lnTo>
                      <a:pt x="13" y="0"/>
                    </a:lnTo>
                    <a:lnTo>
                      <a:pt x="32"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35" name="Freeform 2290"/>
              <p:cNvSpPr>
                <a:spLocks noChangeAspect="1"/>
              </p:cNvSpPr>
              <p:nvPr/>
            </p:nvSpPr>
            <p:spPr bwMode="auto">
              <a:xfrm>
                <a:off x="7641" y="3724"/>
                <a:ext cx="32" cy="34"/>
              </a:xfrm>
              <a:custGeom>
                <a:avLst/>
                <a:gdLst>
                  <a:gd name="T0" fmla="*/ 32 w 32"/>
                  <a:gd name="T1" fmla="*/ 17 h 34"/>
                  <a:gd name="T2" fmla="*/ 0 w 32"/>
                  <a:gd name="T3" fmla="*/ 34 h 34"/>
                  <a:gd name="T4" fmla="*/ 13 w 32"/>
                  <a:gd name="T5" fmla="*/ 0 h 34"/>
                  <a:gd name="T6" fmla="*/ 32 w 32"/>
                  <a:gd name="T7" fmla="*/ 17 h 34"/>
                </a:gdLst>
                <a:ahLst/>
                <a:cxnLst>
                  <a:cxn ang="0">
                    <a:pos x="T0" y="T1"/>
                  </a:cxn>
                  <a:cxn ang="0">
                    <a:pos x="T2" y="T3"/>
                  </a:cxn>
                  <a:cxn ang="0">
                    <a:pos x="T4" y="T5"/>
                  </a:cxn>
                  <a:cxn ang="0">
                    <a:pos x="T6" y="T7"/>
                  </a:cxn>
                </a:cxnLst>
                <a:rect l="0" t="0" r="r" b="b"/>
                <a:pathLst>
                  <a:path w="32" h="34">
                    <a:moveTo>
                      <a:pt x="32" y="17"/>
                    </a:moveTo>
                    <a:lnTo>
                      <a:pt x="0" y="34"/>
                    </a:lnTo>
                    <a:lnTo>
                      <a:pt x="13" y="0"/>
                    </a:lnTo>
                    <a:lnTo>
                      <a:pt x="32"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6" name="Line 2291"/>
              <p:cNvSpPr>
                <a:spLocks noChangeAspect="1" noChangeShapeType="1"/>
              </p:cNvSpPr>
              <p:nvPr/>
            </p:nvSpPr>
            <p:spPr bwMode="auto">
              <a:xfrm flipH="1">
                <a:off x="7634" y="3633"/>
                <a:ext cx="26"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7" name="Freeform 2292"/>
              <p:cNvSpPr>
                <a:spLocks noChangeAspect="1"/>
              </p:cNvSpPr>
              <p:nvPr/>
            </p:nvSpPr>
            <p:spPr bwMode="auto">
              <a:xfrm>
                <a:off x="7634" y="3622"/>
                <a:ext cx="39" cy="23"/>
              </a:xfrm>
              <a:custGeom>
                <a:avLst/>
                <a:gdLst>
                  <a:gd name="T0" fmla="*/ 39 w 39"/>
                  <a:gd name="T1" fmla="*/ 23 h 23"/>
                  <a:gd name="T2" fmla="*/ 0 w 39"/>
                  <a:gd name="T3" fmla="*/ 11 h 23"/>
                  <a:gd name="T4" fmla="*/ 39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1"/>
                    </a:lnTo>
                    <a:lnTo>
                      <a:pt x="39"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38" name="Freeform 2293"/>
              <p:cNvSpPr>
                <a:spLocks noChangeAspect="1"/>
              </p:cNvSpPr>
              <p:nvPr/>
            </p:nvSpPr>
            <p:spPr bwMode="auto">
              <a:xfrm>
                <a:off x="7634" y="3622"/>
                <a:ext cx="39" cy="23"/>
              </a:xfrm>
              <a:custGeom>
                <a:avLst/>
                <a:gdLst>
                  <a:gd name="T0" fmla="*/ 39 w 39"/>
                  <a:gd name="T1" fmla="*/ 23 h 23"/>
                  <a:gd name="T2" fmla="*/ 0 w 39"/>
                  <a:gd name="T3" fmla="*/ 11 h 23"/>
                  <a:gd name="T4" fmla="*/ 39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1"/>
                    </a:lnTo>
                    <a:lnTo>
                      <a:pt x="39"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9" name="Line 2294"/>
              <p:cNvSpPr>
                <a:spLocks noChangeAspect="1" noChangeShapeType="1"/>
              </p:cNvSpPr>
              <p:nvPr/>
            </p:nvSpPr>
            <p:spPr bwMode="auto">
              <a:xfrm flipH="1" flipV="1">
                <a:off x="7641" y="3509"/>
                <a:ext cx="19"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0" name="Freeform 2295"/>
              <p:cNvSpPr>
                <a:spLocks noChangeAspect="1"/>
              </p:cNvSpPr>
              <p:nvPr/>
            </p:nvSpPr>
            <p:spPr bwMode="auto">
              <a:xfrm>
                <a:off x="7641" y="3509"/>
                <a:ext cx="32" cy="34"/>
              </a:xfrm>
              <a:custGeom>
                <a:avLst/>
                <a:gdLst>
                  <a:gd name="T0" fmla="*/ 13 w 32"/>
                  <a:gd name="T1" fmla="*/ 34 h 34"/>
                  <a:gd name="T2" fmla="*/ 0 w 32"/>
                  <a:gd name="T3" fmla="*/ 0 h 34"/>
                  <a:gd name="T4" fmla="*/ 32 w 32"/>
                  <a:gd name="T5" fmla="*/ 17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7"/>
                    </a:lnTo>
                    <a:lnTo>
                      <a:pt x="13"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41" name="Freeform 2296"/>
              <p:cNvSpPr>
                <a:spLocks noChangeAspect="1"/>
              </p:cNvSpPr>
              <p:nvPr/>
            </p:nvSpPr>
            <p:spPr bwMode="auto">
              <a:xfrm>
                <a:off x="7641" y="3509"/>
                <a:ext cx="32" cy="34"/>
              </a:xfrm>
              <a:custGeom>
                <a:avLst/>
                <a:gdLst>
                  <a:gd name="T0" fmla="*/ 13 w 32"/>
                  <a:gd name="T1" fmla="*/ 34 h 34"/>
                  <a:gd name="T2" fmla="*/ 0 w 32"/>
                  <a:gd name="T3" fmla="*/ 0 h 34"/>
                  <a:gd name="T4" fmla="*/ 32 w 32"/>
                  <a:gd name="T5" fmla="*/ 17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7"/>
                    </a:lnTo>
                    <a:lnTo>
                      <a:pt x="13"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2" name="Line 2297"/>
              <p:cNvSpPr>
                <a:spLocks noChangeAspect="1" noChangeShapeType="1"/>
              </p:cNvSpPr>
              <p:nvPr/>
            </p:nvSpPr>
            <p:spPr bwMode="auto">
              <a:xfrm flipH="1" flipV="1">
                <a:off x="7647" y="3390"/>
                <a:ext cx="13" cy="3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3" name="Freeform 2298"/>
              <p:cNvSpPr>
                <a:spLocks noChangeAspect="1"/>
              </p:cNvSpPr>
              <p:nvPr/>
            </p:nvSpPr>
            <p:spPr bwMode="auto">
              <a:xfrm>
                <a:off x="7647" y="3390"/>
                <a:ext cx="26" cy="34"/>
              </a:xfrm>
              <a:custGeom>
                <a:avLst/>
                <a:gdLst>
                  <a:gd name="T0" fmla="*/ 0 w 26"/>
                  <a:gd name="T1" fmla="*/ 34 h 34"/>
                  <a:gd name="T2" fmla="*/ 0 w 26"/>
                  <a:gd name="T3" fmla="*/ 0 h 34"/>
                  <a:gd name="T4" fmla="*/ 26 w 26"/>
                  <a:gd name="T5" fmla="*/ 22 h 34"/>
                  <a:gd name="T6" fmla="*/ 0 w 26"/>
                  <a:gd name="T7" fmla="*/ 34 h 34"/>
                </a:gdLst>
                <a:ahLst/>
                <a:cxnLst>
                  <a:cxn ang="0">
                    <a:pos x="T0" y="T1"/>
                  </a:cxn>
                  <a:cxn ang="0">
                    <a:pos x="T2" y="T3"/>
                  </a:cxn>
                  <a:cxn ang="0">
                    <a:pos x="T4" y="T5"/>
                  </a:cxn>
                  <a:cxn ang="0">
                    <a:pos x="T6" y="T7"/>
                  </a:cxn>
                </a:cxnLst>
                <a:rect l="0" t="0" r="r" b="b"/>
                <a:pathLst>
                  <a:path w="26" h="34">
                    <a:moveTo>
                      <a:pt x="0" y="34"/>
                    </a:moveTo>
                    <a:lnTo>
                      <a:pt x="0" y="0"/>
                    </a:lnTo>
                    <a:lnTo>
                      <a:pt x="26" y="22"/>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44" name="Freeform 2299"/>
              <p:cNvSpPr>
                <a:spLocks noChangeAspect="1"/>
              </p:cNvSpPr>
              <p:nvPr/>
            </p:nvSpPr>
            <p:spPr bwMode="auto">
              <a:xfrm>
                <a:off x="7647" y="3390"/>
                <a:ext cx="26" cy="34"/>
              </a:xfrm>
              <a:custGeom>
                <a:avLst/>
                <a:gdLst>
                  <a:gd name="T0" fmla="*/ 0 w 26"/>
                  <a:gd name="T1" fmla="*/ 34 h 34"/>
                  <a:gd name="T2" fmla="*/ 0 w 26"/>
                  <a:gd name="T3" fmla="*/ 0 h 34"/>
                  <a:gd name="T4" fmla="*/ 26 w 26"/>
                  <a:gd name="T5" fmla="*/ 22 h 34"/>
                  <a:gd name="T6" fmla="*/ 0 w 26"/>
                  <a:gd name="T7" fmla="*/ 34 h 34"/>
                </a:gdLst>
                <a:ahLst/>
                <a:cxnLst>
                  <a:cxn ang="0">
                    <a:pos x="T0" y="T1"/>
                  </a:cxn>
                  <a:cxn ang="0">
                    <a:pos x="T2" y="T3"/>
                  </a:cxn>
                  <a:cxn ang="0">
                    <a:pos x="T4" y="T5"/>
                  </a:cxn>
                  <a:cxn ang="0">
                    <a:pos x="T6" y="T7"/>
                  </a:cxn>
                </a:cxnLst>
                <a:rect l="0" t="0" r="r" b="b"/>
                <a:pathLst>
                  <a:path w="26" h="34">
                    <a:moveTo>
                      <a:pt x="0" y="34"/>
                    </a:moveTo>
                    <a:lnTo>
                      <a:pt x="0" y="0"/>
                    </a:lnTo>
                    <a:lnTo>
                      <a:pt x="26" y="22"/>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5" name="Line 2300"/>
              <p:cNvSpPr>
                <a:spLocks noChangeAspect="1" noChangeShapeType="1"/>
              </p:cNvSpPr>
              <p:nvPr/>
            </p:nvSpPr>
            <p:spPr bwMode="auto">
              <a:xfrm flipV="1">
                <a:off x="7660" y="3271"/>
                <a:ext cx="0" cy="5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6" name="Freeform 2301"/>
              <p:cNvSpPr>
                <a:spLocks noChangeAspect="1"/>
              </p:cNvSpPr>
              <p:nvPr/>
            </p:nvSpPr>
            <p:spPr bwMode="auto">
              <a:xfrm>
                <a:off x="7647" y="3271"/>
                <a:ext cx="26" cy="28"/>
              </a:xfrm>
              <a:custGeom>
                <a:avLst/>
                <a:gdLst>
                  <a:gd name="T0" fmla="*/ 0 w 26"/>
                  <a:gd name="T1" fmla="*/ 28 h 28"/>
                  <a:gd name="T2" fmla="*/ 13 w 26"/>
                  <a:gd name="T3" fmla="*/ 0 h 28"/>
                  <a:gd name="T4" fmla="*/ 26 w 26"/>
                  <a:gd name="T5" fmla="*/ 28 h 28"/>
                  <a:gd name="T6" fmla="*/ 0 w 26"/>
                  <a:gd name="T7" fmla="*/ 28 h 28"/>
                </a:gdLst>
                <a:ahLst/>
                <a:cxnLst>
                  <a:cxn ang="0">
                    <a:pos x="T0" y="T1"/>
                  </a:cxn>
                  <a:cxn ang="0">
                    <a:pos x="T2" y="T3"/>
                  </a:cxn>
                  <a:cxn ang="0">
                    <a:pos x="T4" y="T5"/>
                  </a:cxn>
                  <a:cxn ang="0">
                    <a:pos x="T6" y="T7"/>
                  </a:cxn>
                </a:cxnLst>
                <a:rect l="0" t="0" r="r" b="b"/>
                <a:pathLst>
                  <a:path w="26" h="28">
                    <a:moveTo>
                      <a:pt x="0" y="28"/>
                    </a:moveTo>
                    <a:lnTo>
                      <a:pt x="13" y="0"/>
                    </a:lnTo>
                    <a:lnTo>
                      <a:pt x="26" y="28"/>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47" name="Freeform 2302"/>
              <p:cNvSpPr>
                <a:spLocks noChangeAspect="1"/>
              </p:cNvSpPr>
              <p:nvPr/>
            </p:nvSpPr>
            <p:spPr bwMode="auto">
              <a:xfrm>
                <a:off x="7647" y="3271"/>
                <a:ext cx="26" cy="28"/>
              </a:xfrm>
              <a:custGeom>
                <a:avLst/>
                <a:gdLst>
                  <a:gd name="T0" fmla="*/ 0 w 26"/>
                  <a:gd name="T1" fmla="*/ 28 h 28"/>
                  <a:gd name="T2" fmla="*/ 13 w 26"/>
                  <a:gd name="T3" fmla="*/ 0 h 28"/>
                  <a:gd name="T4" fmla="*/ 26 w 26"/>
                  <a:gd name="T5" fmla="*/ 28 h 28"/>
                  <a:gd name="T6" fmla="*/ 0 w 26"/>
                  <a:gd name="T7" fmla="*/ 28 h 28"/>
                </a:gdLst>
                <a:ahLst/>
                <a:cxnLst>
                  <a:cxn ang="0">
                    <a:pos x="T0" y="T1"/>
                  </a:cxn>
                  <a:cxn ang="0">
                    <a:pos x="T2" y="T3"/>
                  </a:cxn>
                  <a:cxn ang="0">
                    <a:pos x="T4" y="T5"/>
                  </a:cxn>
                  <a:cxn ang="0">
                    <a:pos x="T6" y="T7"/>
                  </a:cxn>
                </a:cxnLst>
                <a:rect l="0" t="0" r="r" b="b"/>
                <a:pathLst>
                  <a:path w="26" h="28">
                    <a:moveTo>
                      <a:pt x="0" y="28"/>
                    </a:moveTo>
                    <a:lnTo>
                      <a:pt x="13" y="0"/>
                    </a:lnTo>
                    <a:lnTo>
                      <a:pt x="26" y="28"/>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8" name="Line 2303"/>
              <p:cNvSpPr>
                <a:spLocks noChangeAspect="1" noChangeShapeType="1"/>
              </p:cNvSpPr>
              <p:nvPr/>
            </p:nvSpPr>
            <p:spPr bwMode="auto">
              <a:xfrm flipV="1">
                <a:off x="7660" y="3163"/>
                <a:ext cx="13" cy="6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9" name="Freeform 2304"/>
              <p:cNvSpPr>
                <a:spLocks noChangeAspect="1"/>
              </p:cNvSpPr>
              <p:nvPr/>
            </p:nvSpPr>
            <p:spPr bwMode="auto">
              <a:xfrm>
                <a:off x="7654" y="3163"/>
                <a:ext cx="26" cy="34"/>
              </a:xfrm>
              <a:custGeom>
                <a:avLst/>
                <a:gdLst>
                  <a:gd name="T0" fmla="*/ 0 w 26"/>
                  <a:gd name="T1" fmla="*/ 28 h 34"/>
                  <a:gd name="T2" fmla="*/ 19 w 26"/>
                  <a:gd name="T3" fmla="*/ 0 h 34"/>
                  <a:gd name="T4" fmla="*/ 26 w 26"/>
                  <a:gd name="T5" fmla="*/ 34 h 34"/>
                  <a:gd name="T6" fmla="*/ 0 w 26"/>
                  <a:gd name="T7" fmla="*/ 28 h 34"/>
                </a:gdLst>
                <a:ahLst/>
                <a:cxnLst>
                  <a:cxn ang="0">
                    <a:pos x="T0" y="T1"/>
                  </a:cxn>
                  <a:cxn ang="0">
                    <a:pos x="T2" y="T3"/>
                  </a:cxn>
                  <a:cxn ang="0">
                    <a:pos x="T4" y="T5"/>
                  </a:cxn>
                  <a:cxn ang="0">
                    <a:pos x="T6" y="T7"/>
                  </a:cxn>
                </a:cxnLst>
                <a:rect l="0" t="0" r="r" b="b"/>
                <a:pathLst>
                  <a:path w="26" h="34">
                    <a:moveTo>
                      <a:pt x="0" y="28"/>
                    </a:moveTo>
                    <a:lnTo>
                      <a:pt x="19" y="0"/>
                    </a:lnTo>
                    <a:lnTo>
                      <a:pt x="26" y="34"/>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50" name="Freeform 2305"/>
              <p:cNvSpPr>
                <a:spLocks noChangeAspect="1"/>
              </p:cNvSpPr>
              <p:nvPr/>
            </p:nvSpPr>
            <p:spPr bwMode="auto">
              <a:xfrm>
                <a:off x="7654" y="3163"/>
                <a:ext cx="26" cy="34"/>
              </a:xfrm>
              <a:custGeom>
                <a:avLst/>
                <a:gdLst>
                  <a:gd name="T0" fmla="*/ 0 w 26"/>
                  <a:gd name="T1" fmla="*/ 28 h 34"/>
                  <a:gd name="T2" fmla="*/ 19 w 26"/>
                  <a:gd name="T3" fmla="*/ 0 h 34"/>
                  <a:gd name="T4" fmla="*/ 26 w 26"/>
                  <a:gd name="T5" fmla="*/ 34 h 34"/>
                  <a:gd name="T6" fmla="*/ 0 w 26"/>
                  <a:gd name="T7" fmla="*/ 28 h 34"/>
                </a:gdLst>
                <a:ahLst/>
                <a:cxnLst>
                  <a:cxn ang="0">
                    <a:pos x="T0" y="T1"/>
                  </a:cxn>
                  <a:cxn ang="0">
                    <a:pos x="T2" y="T3"/>
                  </a:cxn>
                  <a:cxn ang="0">
                    <a:pos x="T4" y="T5"/>
                  </a:cxn>
                  <a:cxn ang="0">
                    <a:pos x="T6" y="T7"/>
                  </a:cxn>
                </a:cxnLst>
                <a:rect l="0" t="0" r="r" b="b"/>
                <a:pathLst>
                  <a:path w="26" h="34">
                    <a:moveTo>
                      <a:pt x="0" y="28"/>
                    </a:moveTo>
                    <a:lnTo>
                      <a:pt x="19" y="0"/>
                    </a:lnTo>
                    <a:lnTo>
                      <a:pt x="26" y="34"/>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1" name="Line 2306"/>
              <p:cNvSpPr>
                <a:spLocks noChangeAspect="1" noChangeShapeType="1"/>
              </p:cNvSpPr>
              <p:nvPr/>
            </p:nvSpPr>
            <p:spPr bwMode="auto">
              <a:xfrm flipV="1">
                <a:off x="7660" y="3078"/>
                <a:ext cx="2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2" name="Freeform 2307"/>
              <p:cNvSpPr>
                <a:spLocks noChangeAspect="1"/>
              </p:cNvSpPr>
              <p:nvPr/>
            </p:nvSpPr>
            <p:spPr bwMode="auto">
              <a:xfrm>
                <a:off x="7654" y="3078"/>
                <a:ext cx="26" cy="34"/>
              </a:xfrm>
              <a:custGeom>
                <a:avLst/>
                <a:gdLst>
                  <a:gd name="T0" fmla="*/ 0 w 26"/>
                  <a:gd name="T1" fmla="*/ 28 h 34"/>
                  <a:gd name="T2" fmla="*/ 26 w 26"/>
                  <a:gd name="T3" fmla="*/ 0 h 34"/>
                  <a:gd name="T4" fmla="*/ 26 w 26"/>
                  <a:gd name="T5" fmla="*/ 34 h 34"/>
                  <a:gd name="T6" fmla="*/ 0 w 26"/>
                  <a:gd name="T7" fmla="*/ 28 h 34"/>
                </a:gdLst>
                <a:ahLst/>
                <a:cxnLst>
                  <a:cxn ang="0">
                    <a:pos x="T0" y="T1"/>
                  </a:cxn>
                  <a:cxn ang="0">
                    <a:pos x="T2" y="T3"/>
                  </a:cxn>
                  <a:cxn ang="0">
                    <a:pos x="T4" y="T5"/>
                  </a:cxn>
                  <a:cxn ang="0">
                    <a:pos x="T6" y="T7"/>
                  </a:cxn>
                </a:cxnLst>
                <a:rect l="0" t="0" r="r" b="b"/>
                <a:pathLst>
                  <a:path w="26" h="34">
                    <a:moveTo>
                      <a:pt x="0" y="28"/>
                    </a:moveTo>
                    <a:lnTo>
                      <a:pt x="26" y="0"/>
                    </a:lnTo>
                    <a:lnTo>
                      <a:pt x="26" y="34"/>
                    </a:lnTo>
                    <a:lnTo>
                      <a:pt x="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53" name="Freeform 2308"/>
              <p:cNvSpPr>
                <a:spLocks noChangeAspect="1"/>
              </p:cNvSpPr>
              <p:nvPr/>
            </p:nvSpPr>
            <p:spPr bwMode="auto">
              <a:xfrm>
                <a:off x="7654" y="3078"/>
                <a:ext cx="26" cy="34"/>
              </a:xfrm>
              <a:custGeom>
                <a:avLst/>
                <a:gdLst>
                  <a:gd name="T0" fmla="*/ 0 w 26"/>
                  <a:gd name="T1" fmla="*/ 28 h 34"/>
                  <a:gd name="T2" fmla="*/ 26 w 26"/>
                  <a:gd name="T3" fmla="*/ 0 h 34"/>
                  <a:gd name="T4" fmla="*/ 26 w 26"/>
                  <a:gd name="T5" fmla="*/ 34 h 34"/>
                  <a:gd name="T6" fmla="*/ 0 w 26"/>
                  <a:gd name="T7" fmla="*/ 28 h 34"/>
                </a:gdLst>
                <a:ahLst/>
                <a:cxnLst>
                  <a:cxn ang="0">
                    <a:pos x="T0" y="T1"/>
                  </a:cxn>
                  <a:cxn ang="0">
                    <a:pos x="T2" y="T3"/>
                  </a:cxn>
                  <a:cxn ang="0">
                    <a:pos x="T4" y="T5"/>
                  </a:cxn>
                  <a:cxn ang="0">
                    <a:pos x="T6" y="T7"/>
                  </a:cxn>
                </a:cxnLst>
                <a:rect l="0" t="0" r="r" b="b"/>
                <a:pathLst>
                  <a:path w="26" h="34">
                    <a:moveTo>
                      <a:pt x="0" y="28"/>
                    </a:moveTo>
                    <a:lnTo>
                      <a:pt x="26" y="0"/>
                    </a:lnTo>
                    <a:lnTo>
                      <a:pt x="26" y="34"/>
                    </a:lnTo>
                    <a:lnTo>
                      <a:pt x="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4" name="Line 2309"/>
              <p:cNvSpPr>
                <a:spLocks noChangeAspect="1" noChangeShapeType="1"/>
              </p:cNvSpPr>
              <p:nvPr/>
            </p:nvSpPr>
            <p:spPr bwMode="auto">
              <a:xfrm flipV="1">
                <a:off x="7660" y="3015"/>
                <a:ext cx="20"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5" name="Freeform 2310"/>
              <p:cNvSpPr>
                <a:spLocks noChangeAspect="1"/>
              </p:cNvSpPr>
              <p:nvPr/>
            </p:nvSpPr>
            <p:spPr bwMode="auto">
              <a:xfrm>
                <a:off x="7641" y="3010"/>
                <a:ext cx="39" cy="22"/>
              </a:xfrm>
              <a:custGeom>
                <a:avLst/>
                <a:gdLst>
                  <a:gd name="T0" fmla="*/ 0 w 39"/>
                  <a:gd name="T1" fmla="*/ 0 h 22"/>
                  <a:gd name="T2" fmla="*/ 39 w 39"/>
                  <a:gd name="T3" fmla="*/ 5 h 22"/>
                  <a:gd name="T4" fmla="*/ 6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5"/>
                    </a:lnTo>
                    <a:lnTo>
                      <a:pt x="6" y="22"/>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56" name="Freeform 2311"/>
              <p:cNvSpPr>
                <a:spLocks noChangeAspect="1"/>
              </p:cNvSpPr>
              <p:nvPr/>
            </p:nvSpPr>
            <p:spPr bwMode="auto">
              <a:xfrm>
                <a:off x="7641" y="3010"/>
                <a:ext cx="39" cy="22"/>
              </a:xfrm>
              <a:custGeom>
                <a:avLst/>
                <a:gdLst>
                  <a:gd name="T0" fmla="*/ 0 w 39"/>
                  <a:gd name="T1" fmla="*/ 0 h 22"/>
                  <a:gd name="T2" fmla="*/ 39 w 39"/>
                  <a:gd name="T3" fmla="*/ 5 h 22"/>
                  <a:gd name="T4" fmla="*/ 6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5"/>
                    </a:lnTo>
                    <a:lnTo>
                      <a:pt x="6" y="22"/>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7" name="Line 2312"/>
              <p:cNvSpPr>
                <a:spLocks noChangeAspect="1" noChangeShapeType="1"/>
              </p:cNvSpPr>
              <p:nvPr/>
            </p:nvSpPr>
            <p:spPr bwMode="auto">
              <a:xfrm flipV="1">
                <a:off x="7765" y="4234"/>
                <a:ext cx="26"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8" name="Freeform 2313"/>
              <p:cNvSpPr>
                <a:spLocks noChangeAspect="1"/>
              </p:cNvSpPr>
              <p:nvPr/>
            </p:nvSpPr>
            <p:spPr bwMode="auto">
              <a:xfrm>
                <a:off x="7752" y="4234"/>
                <a:ext cx="39" cy="29"/>
              </a:xfrm>
              <a:custGeom>
                <a:avLst/>
                <a:gdLst>
                  <a:gd name="T0" fmla="*/ 0 w 39"/>
                  <a:gd name="T1" fmla="*/ 6 h 29"/>
                  <a:gd name="T2" fmla="*/ 39 w 39"/>
                  <a:gd name="T3" fmla="*/ 0 h 29"/>
                  <a:gd name="T4" fmla="*/ 13 w 39"/>
                  <a:gd name="T5" fmla="*/ 29 h 29"/>
                  <a:gd name="T6" fmla="*/ 0 w 39"/>
                  <a:gd name="T7" fmla="*/ 6 h 29"/>
                </a:gdLst>
                <a:ahLst/>
                <a:cxnLst>
                  <a:cxn ang="0">
                    <a:pos x="T0" y="T1"/>
                  </a:cxn>
                  <a:cxn ang="0">
                    <a:pos x="T2" y="T3"/>
                  </a:cxn>
                  <a:cxn ang="0">
                    <a:pos x="T4" y="T5"/>
                  </a:cxn>
                  <a:cxn ang="0">
                    <a:pos x="T6" y="T7"/>
                  </a:cxn>
                </a:cxnLst>
                <a:rect l="0" t="0" r="r" b="b"/>
                <a:pathLst>
                  <a:path w="39" h="29">
                    <a:moveTo>
                      <a:pt x="0" y="6"/>
                    </a:moveTo>
                    <a:lnTo>
                      <a:pt x="39" y="0"/>
                    </a:lnTo>
                    <a:lnTo>
                      <a:pt x="13" y="29"/>
                    </a:lnTo>
                    <a:lnTo>
                      <a:pt x="0"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59" name="Freeform 2314"/>
              <p:cNvSpPr>
                <a:spLocks noChangeAspect="1"/>
              </p:cNvSpPr>
              <p:nvPr/>
            </p:nvSpPr>
            <p:spPr bwMode="auto">
              <a:xfrm>
                <a:off x="7752" y="4234"/>
                <a:ext cx="39" cy="29"/>
              </a:xfrm>
              <a:custGeom>
                <a:avLst/>
                <a:gdLst>
                  <a:gd name="T0" fmla="*/ 0 w 39"/>
                  <a:gd name="T1" fmla="*/ 6 h 29"/>
                  <a:gd name="T2" fmla="*/ 39 w 39"/>
                  <a:gd name="T3" fmla="*/ 0 h 29"/>
                  <a:gd name="T4" fmla="*/ 13 w 39"/>
                  <a:gd name="T5" fmla="*/ 29 h 29"/>
                  <a:gd name="T6" fmla="*/ 0 w 39"/>
                  <a:gd name="T7" fmla="*/ 6 h 29"/>
                </a:gdLst>
                <a:ahLst/>
                <a:cxnLst>
                  <a:cxn ang="0">
                    <a:pos x="T0" y="T1"/>
                  </a:cxn>
                  <a:cxn ang="0">
                    <a:pos x="T2" y="T3"/>
                  </a:cxn>
                  <a:cxn ang="0">
                    <a:pos x="T4" y="T5"/>
                  </a:cxn>
                  <a:cxn ang="0">
                    <a:pos x="T6" y="T7"/>
                  </a:cxn>
                </a:cxnLst>
                <a:rect l="0" t="0" r="r" b="b"/>
                <a:pathLst>
                  <a:path w="39" h="29">
                    <a:moveTo>
                      <a:pt x="0" y="6"/>
                    </a:moveTo>
                    <a:lnTo>
                      <a:pt x="39" y="0"/>
                    </a:lnTo>
                    <a:lnTo>
                      <a:pt x="13" y="29"/>
                    </a:lnTo>
                    <a:lnTo>
                      <a:pt x="0"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0" name="Line 2315"/>
              <p:cNvSpPr>
                <a:spLocks noChangeAspect="1" noChangeShapeType="1"/>
              </p:cNvSpPr>
              <p:nvPr/>
            </p:nvSpPr>
            <p:spPr bwMode="auto">
              <a:xfrm>
                <a:off x="7765" y="4144"/>
                <a:ext cx="2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1" name="Freeform 2316"/>
              <p:cNvSpPr>
                <a:spLocks noChangeAspect="1"/>
              </p:cNvSpPr>
              <p:nvPr/>
            </p:nvSpPr>
            <p:spPr bwMode="auto">
              <a:xfrm>
                <a:off x="7752" y="4132"/>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62" name="Freeform 2317"/>
              <p:cNvSpPr>
                <a:spLocks noChangeAspect="1"/>
              </p:cNvSpPr>
              <p:nvPr/>
            </p:nvSpPr>
            <p:spPr bwMode="auto">
              <a:xfrm>
                <a:off x="7752" y="4132"/>
                <a:ext cx="39" cy="23"/>
              </a:xfrm>
              <a:custGeom>
                <a:avLst/>
                <a:gdLst>
                  <a:gd name="T0" fmla="*/ 13 w 39"/>
                  <a:gd name="T1" fmla="*/ 0 h 23"/>
                  <a:gd name="T2" fmla="*/ 39 w 39"/>
                  <a:gd name="T3" fmla="*/ 23 h 23"/>
                  <a:gd name="T4" fmla="*/ 0 w 39"/>
                  <a:gd name="T5" fmla="*/ 23 h 23"/>
                  <a:gd name="T6" fmla="*/ 13 w 39"/>
                  <a:gd name="T7" fmla="*/ 0 h 23"/>
                </a:gdLst>
                <a:ahLst/>
                <a:cxnLst>
                  <a:cxn ang="0">
                    <a:pos x="T0" y="T1"/>
                  </a:cxn>
                  <a:cxn ang="0">
                    <a:pos x="T2" y="T3"/>
                  </a:cxn>
                  <a:cxn ang="0">
                    <a:pos x="T4" y="T5"/>
                  </a:cxn>
                  <a:cxn ang="0">
                    <a:pos x="T6" y="T7"/>
                  </a:cxn>
                </a:cxnLst>
                <a:rect l="0" t="0" r="r" b="b"/>
                <a:pathLst>
                  <a:path w="39" h="23">
                    <a:moveTo>
                      <a:pt x="13" y="0"/>
                    </a:moveTo>
                    <a:lnTo>
                      <a:pt x="39" y="23"/>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3" name="Line 2318"/>
              <p:cNvSpPr>
                <a:spLocks noChangeAspect="1" noChangeShapeType="1"/>
              </p:cNvSpPr>
              <p:nvPr/>
            </p:nvSpPr>
            <p:spPr bwMode="auto">
              <a:xfrm>
                <a:off x="7765" y="4042"/>
                <a:ext cx="13"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4" name="Freeform 2319"/>
              <p:cNvSpPr>
                <a:spLocks noChangeAspect="1"/>
              </p:cNvSpPr>
              <p:nvPr/>
            </p:nvSpPr>
            <p:spPr bwMode="auto">
              <a:xfrm>
                <a:off x="7752" y="4030"/>
                <a:ext cx="26" cy="34"/>
              </a:xfrm>
              <a:custGeom>
                <a:avLst/>
                <a:gdLst>
                  <a:gd name="T0" fmla="*/ 19 w 26"/>
                  <a:gd name="T1" fmla="*/ 0 h 34"/>
                  <a:gd name="T2" fmla="*/ 26 w 26"/>
                  <a:gd name="T3" fmla="*/ 34 h 34"/>
                  <a:gd name="T4" fmla="*/ 0 w 26"/>
                  <a:gd name="T5" fmla="*/ 12 h 34"/>
                  <a:gd name="T6" fmla="*/ 19 w 26"/>
                  <a:gd name="T7" fmla="*/ 0 h 34"/>
                </a:gdLst>
                <a:ahLst/>
                <a:cxnLst>
                  <a:cxn ang="0">
                    <a:pos x="T0" y="T1"/>
                  </a:cxn>
                  <a:cxn ang="0">
                    <a:pos x="T2" y="T3"/>
                  </a:cxn>
                  <a:cxn ang="0">
                    <a:pos x="T4" y="T5"/>
                  </a:cxn>
                  <a:cxn ang="0">
                    <a:pos x="T6" y="T7"/>
                  </a:cxn>
                </a:cxnLst>
                <a:rect l="0" t="0" r="r" b="b"/>
                <a:pathLst>
                  <a:path w="26" h="34">
                    <a:moveTo>
                      <a:pt x="19" y="0"/>
                    </a:moveTo>
                    <a:lnTo>
                      <a:pt x="26" y="34"/>
                    </a:lnTo>
                    <a:lnTo>
                      <a:pt x="0" y="12"/>
                    </a:lnTo>
                    <a:lnTo>
                      <a:pt x="19"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65" name="Freeform 2320"/>
              <p:cNvSpPr>
                <a:spLocks noChangeAspect="1"/>
              </p:cNvSpPr>
              <p:nvPr/>
            </p:nvSpPr>
            <p:spPr bwMode="auto">
              <a:xfrm>
                <a:off x="7752" y="4030"/>
                <a:ext cx="26" cy="34"/>
              </a:xfrm>
              <a:custGeom>
                <a:avLst/>
                <a:gdLst>
                  <a:gd name="T0" fmla="*/ 19 w 26"/>
                  <a:gd name="T1" fmla="*/ 0 h 34"/>
                  <a:gd name="T2" fmla="*/ 26 w 26"/>
                  <a:gd name="T3" fmla="*/ 34 h 34"/>
                  <a:gd name="T4" fmla="*/ 0 w 26"/>
                  <a:gd name="T5" fmla="*/ 12 h 34"/>
                  <a:gd name="T6" fmla="*/ 19 w 26"/>
                  <a:gd name="T7" fmla="*/ 0 h 34"/>
                </a:gdLst>
                <a:ahLst/>
                <a:cxnLst>
                  <a:cxn ang="0">
                    <a:pos x="T0" y="T1"/>
                  </a:cxn>
                  <a:cxn ang="0">
                    <a:pos x="T2" y="T3"/>
                  </a:cxn>
                  <a:cxn ang="0">
                    <a:pos x="T4" y="T5"/>
                  </a:cxn>
                  <a:cxn ang="0">
                    <a:pos x="T6" y="T7"/>
                  </a:cxn>
                </a:cxnLst>
                <a:rect l="0" t="0" r="r" b="b"/>
                <a:pathLst>
                  <a:path w="26" h="34">
                    <a:moveTo>
                      <a:pt x="19" y="0"/>
                    </a:moveTo>
                    <a:lnTo>
                      <a:pt x="26" y="34"/>
                    </a:lnTo>
                    <a:lnTo>
                      <a:pt x="0" y="12"/>
                    </a:lnTo>
                    <a:lnTo>
                      <a:pt x="19"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6" name="Line 2321"/>
              <p:cNvSpPr>
                <a:spLocks noChangeAspect="1" noChangeShapeType="1"/>
              </p:cNvSpPr>
              <p:nvPr/>
            </p:nvSpPr>
            <p:spPr bwMode="auto">
              <a:xfrm flipH="1">
                <a:off x="7758" y="3939"/>
                <a:ext cx="7"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7" name="Freeform 2322"/>
              <p:cNvSpPr>
                <a:spLocks noChangeAspect="1"/>
              </p:cNvSpPr>
              <p:nvPr/>
            </p:nvSpPr>
            <p:spPr bwMode="auto">
              <a:xfrm>
                <a:off x="7752" y="3928"/>
                <a:ext cx="26" cy="34"/>
              </a:xfrm>
              <a:custGeom>
                <a:avLst/>
                <a:gdLst>
                  <a:gd name="T0" fmla="*/ 26 w 26"/>
                  <a:gd name="T1" fmla="*/ 6 h 34"/>
                  <a:gd name="T2" fmla="*/ 6 w 26"/>
                  <a:gd name="T3" fmla="*/ 34 h 34"/>
                  <a:gd name="T4" fmla="*/ 0 w 26"/>
                  <a:gd name="T5" fmla="*/ 0 h 34"/>
                  <a:gd name="T6" fmla="*/ 26 w 26"/>
                  <a:gd name="T7" fmla="*/ 6 h 34"/>
                </a:gdLst>
                <a:ahLst/>
                <a:cxnLst>
                  <a:cxn ang="0">
                    <a:pos x="T0" y="T1"/>
                  </a:cxn>
                  <a:cxn ang="0">
                    <a:pos x="T2" y="T3"/>
                  </a:cxn>
                  <a:cxn ang="0">
                    <a:pos x="T4" y="T5"/>
                  </a:cxn>
                  <a:cxn ang="0">
                    <a:pos x="T6" y="T7"/>
                  </a:cxn>
                </a:cxnLst>
                <a:rect l="0" t="0" r="r" b="b"/>
                <a:pathLst>
                  <a:path w="26" h="34">
                    <a:moveTo>
                      <a:pt x="26" y="6"/>
                    </a:moveTo>
                    <a:lnTo>
                      <a:pt x="6" y="34"/>
                    </a:lnTo>
                    <a:lnTo>
                      <a:pt x="0" y="0"/>
                    </a:lnTo>
                    <a:lnTo>
                      <a:pt x="26"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68" name="Freeform 2323"/>
              <p:cNvSpPr>
                <a:spLocks noChangeAspect="1"/>
              </p:cNvSpPr>
              <p:nvPr/>
            </p:nvSpPr>
            <p:spPr bwMode="auto">
              <a:xfrm>
                <a:off x="7752" y="3928"/>
                <a:ext cx="26" cy="34"/>
              </a:xfrm>
              <a:custGeom>
                <a:avLst/>
                <a:gdLst>
                  <a:gd name="T0" fmla="*/ 26 w 26"/>
                  <a:gd name="T1" fmla="*/ 6 h 34"/>
                  <a:gd name="T2" fmla="*/ 6 w 26"/>
                  <a:gd name="T3" fmla="*/ 34 h 34"/>
                  <a:gd name="T4" fmla="*/ 0 w 26"/>
                  <a:gd name="T5" fmla="*/ 0 h 34"/>
                  <a:gd name="T6" fmla="*/ 26 w 26"/>
                  <a:gd name="T7" fmla="*/ 6 h 34"/>
                </a:gdLst>
                <a:ahLst/>
                <a:cxnLst>
                  <a:cxn ang="0">
                    <a:pos x="T0" y="T1"/>
                  </a:cxn>
                  <a:cxn ang="0">
                    <a:pos x="T2" y="T3"/>
                  </a:cxn>
                  <a:cxn ang="0">
                    <a:pos x="T4" y="T5"/>
                  </a:cxn>
                  <a:cxn ang="0">
                    <a:pos x="T6" y="T7"/>
                  </a:cxn>
                </a:cxnLst>
                <a:rect l="0" t="0" r="r" b="b"/>
                <a:pathLst>
                  <a:path w="26" h="34">
                    <a:moveTo>
                      <a:pt x="26" y="6"/>
                    </a:moveTo>
                    <a:lnTo>
                      <a:pt x="6" y="34"/>
                    </a:lnTo>
                    <a:lnTo>
                      <a:pt x="0" y="0"/>
                    </a:lnTo>
                    <a:lnTo>
                      <a:pt x="26"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9" name="Line 2324"/>
              <p:cNvSpPr>
                <a:spLocks noChangeAspect="1" noChangeShapeType="1"/>
              </p:cNvSpPr>
              <p:nvPr/>
            </p:nvSpPr>
            <p:spPr bwMode="auto">
              <a:xfrm flipH="1">
                <a:off x="7739" y="3837"/>
                <a:ext cx="26"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0" name="Freeform 2325"/>
              <p:cNvSpPr>
                <a:spLocks noChangeAspect="1"/>
              </p:cNvSpPr>
              <p:nvPr/>
            </p:nvSpPr>
            <p:spPr bwMode="auto">
              <a:xfrm>
                <a:off x="7739" y="3826"/>
                <a:ext cx="32" cy="23"/>
              </a:xfrm>
              <a:custGeom>
                <a:avLst/>
                <a:gdLst>
                  <a:gd name="T0" fmla="*/ 32 w 32"/>
                  <a:gd name="T1" fmla="*/ 23 h 23"/>
                  <a:gd name="T2" fmla="*/ 0 w 32"/>
                  <a:gd name="T3" fmla="*/ 23 h 23"/>
                  <a:gd name="T4" fmla="*/ 19 w 32"/>
                  <a:gd name="T5" fmla="*/ 0 h 23"/>
                  <a:gd name="T6" fmla="*/ 32 w 32"/>
                  <a:gd name="T7" fmla="*/ 23 h 23"/>
                </a:gdLst>
                <a:ahLst/>
                <a:cxnLst>
                  <a:cxn ang="0">
                    <a:pos x="T0" y="T1"/>
                  </a:cxn>
                  <a:cxn ang="0">
                    <a:pos x="T2" y="T3"/>
                  </a:cxn>
                  <a:cxn ang="0">
                    <a:pos x="T4" y="T5"/>
                  </a:cxn>
                  <a:cxn ang="0">
                    <a:pos x="T6" y="T7"/>
                  </a:cxn>
                </a:cxnLst>
                <a:rect l="0" t="0" r="r" b="b"/>
                <a:pathLst>
                  <a:path w="32" h="23">
                    <a:moveTo>
                      <a:pt x="32" y="23"/>
                    </a:moveTo>
                    <a:lnTo>
                      <a:pt x="0" y="23"/>
                    </a:lnTo>
                    <a:lnTo>
                      <a:pt x="19" y="0"/>
                    </a:lnTo>
                    <a:lnTo>
                      <a:pt x="32"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1" name="Freeform 2326"/>
              <p:cNvSpPr>
                <a:spLocks noChangeAspect="1"/>
              </p:cNvSpPr>
              <p:nvPr/>
            </p:nvSpPr>
            <p:spPr bwMode="auto">
              <a:xfrm>
                <a:off x="7739" y="3826"/>
                <a:ext cx="32" cy="23"/>
              </a:xfrm>
              <a:custGeom>
                <a:avLst/>
                <a:gdLst>
                  <a:gd name="T0" fmla="*/ 32 w 32"/>
                  <a:gd name="T1" fmla="*/ 23 h 23"/>
                  <a:gd name="T2" fmla="*/ 0 w 32"/>
                  <a:gd name="T3" fmla="*/ 23 h 23"/>
                  <a:gd name="T4" fmla="*/ 19 w 32"/>
                  <a:gd name="T5" fmla="*/ 0 h 23"/>
                  <a:gd name="T6" fmla="*/ 32 w 32"/>
                  <a:gd name="T7" fmla="*/ 23 h 23"/>
                </a:gdLst>
                <a:ahLst/>
                <a:cxnLst>
                  <a:cxn ang="0">
                    <a:pos x="T0" y="T1"/>
                  </a:cxn>
                  <a:cxn ang="0">
                    <a:pos x="T2" y="T3"/>
                  </a:cxn>
                  <a:cxn ang="0">
                    <a:pos x="T4" y="T5"/>
                  </a:cxn>
                  <a:cxn ang="0">
                    <a:pos x="T6" y="T7"/>
                  </a:cxn>
                </a:cxnLst>
                <a:rect l="0" t="0" r="r" b="b"/>
                <a:pathLst>
                  <a:path w="32" h="23">
                    <a:moveTo>
                      <a:pt x="32" y="23"/>
                    </a:moveTo>
                    <a:lnTo>
                      <a:pt x="0" y="23"/>
                    </a:lnTo>
                    <a:lnTo>
                      <a:pt x="19" y="0"/>
                    </a:lnTo>
                    <a:lnTo>
                      <a:pt x="32"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2" name="Line 2327"/>
              <p:cNvSpPr>
                <a:spLocks noChangeAspect="1" noChangeShapeType="1"/>
              </p:cNvSpPr>
              <p:nvPr/>
            </p:nvSpPr>
            <p:spPr bwMode="auto">
              <a:xfrm flipH="1">
                <a:off x="7719" y="3735"/>
                <a:ext cx="46"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3" name="Freeform 2328"/>
              <p:cNvSpPr>
                <a:spLocks noChangeAspect="1"/>
              </p:cNvSpPr>
              <p:nvPr/>
            </p:nvSpPr>
            <p:spPr bwMode="auto">
              <a:xfrm>
                <a:off x="7719" y="3724"/>
                <a:ext cx="39" cy="23"/>
              </a:xfrm>
              <a:custGeom>
                <a:avLst/>
                <a:gdLst>
                  <a:gd name="T0" fmla="*/ 39 w 39"/>
                  <a:gd name="T1" fmla="*/ 23 h 23"/>
                  <a:gd name="T2" fmla="*/ 0 w 39"/>
                  <a:gd name="T3" fmla="*/ 17 h 23"/>
                  <a:gd name="T4" fmla="*/ 33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7"/>
                    </a:lnTo>
                    <a:lnTo>
                      <a:pt x="33"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4" name="Freeform 2329"/>
              <p:cNvSpPr>
                <a:spLocks noChangeAspect="1"/>
              </p:cNvSpPr>
              <p:nvPr/>
            </p:nvSpPr>
            <p:spPr bwMode="auto">
              <a:xfrm>
                <a:off x="7719" y="3724"/>
                <a:ext cx="39" cy="23"/>
              </a:xfrm>
              <a:custGeom>
                <a:avLst/>
                <a:gdLst>
                  <a:gd name="T0" fmla="*/ 39 w 39"/>
                  <a:gd name="T1" fmla="*/ 23 h 23"/>
                  <a:gd name="T2" fmla="*/ 0 w 39"/>
                  <a:gd name="T3" fmla="*/ 17 h 23"/>
                  <a:gd name="T4" fmla="*/ 33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7"/>
                    </a:lnTo>
                    <a:lnTo>
                      <a:pt x="33"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5" name="Line 2330"/>
              <p:cNvSpPr>
                <a:spLocks noChangeAspect="1" noChangeShapeType="1"/>
              </p:cNvSpPr>
              <p:nvPr/>
            </p:nvSpPr>
            <p:spPr bwMode="auto">
              <a:xfrm flipH="1">
                <a:off x="7713" y="3633"/>
                <a:ext cx="52"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6" name="Freeform 2331"/>
              <p:cNvSpPr>
                <a:spLocks noChangeAspect="1"/>
              </p:cNvSpPr>
              <p:nvPr/>
            </p:nvSpPr>
            <p:spPr bwMode="auto">
              <a:xfrm>
                <a:off x="7713" y="3622"/>
                <a:ext cx="39" cy="23"/>
              </a:xfrm>
              <a:custGeom>
                <a:avLst/>
                <a:gdLst>
                  <a:gd name="T0" fmla="*/ 39 w 39"/>
                  <a:gd name="T1" fmla="*/ 23 h 23"/>
                  <a:gd name="T2" fmla="*/ 0 w 39"/>
                  <a:gd name="T3" fmla="*/ 11 h 23"/>
                  <a:gd name="T4" fmla="*/ 39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1"/>
                    </a:lnTo>
                    <a:lnTo>
                      <a:pt x="39"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77" name="Freeform 2332"/>
              <p:cNvSpPr>
                <a:spLocks noChangeAspect="1"/>
              </p:cNvSpPr>
              <p:nvPr/>
            </p:nvSpPr>
            <p:spPr bwMode="auto">
              <a:xfrm>
                <a:off x="7713" y="3622"/>
                <a:ext cx="39" cy="23"/>
              </a:xfrm>
              <a:custGeom>
                <a:avLst/>
                <a:gdLst>
                  <a:gd name="T0" fmla="*/ 39 w 39"/>
                  <a:gd name="T1" fmla="*/ 23 h 23"/>
                  <a:gd name="T2" fmla="*/ 0 w 39"/>
                  <a:gd name="T3" fmla="*/ 11 h 23"/>
                  <a:gd name="T4" fmla="*/ 39 w 39"/>
                  <a:gd name="T5" fmla="*/ 0 h 23"/>
                  <a:gd name="T6" fmla="*/ 39 w 39"/>
                  <a:gd name="T7" fmla="*/ 23 h 23"/>
                </a:gdLst>
                <a:ahLst/>
                <a:cxnLst>
                  <a:cxn ang="0">
                    <a:pos x="T0" y="T1"/>
                  </a:cxn>
                  <a:cxn ang="0">
                    <a:pos x="T2" y="T3"/>
                  </a:cxn>
                  <a:cxn ang="0">
                    <a:pos x="T4" y="T5"/>
                  </a:cxn>
                  <a:cxn ang="0">
                    <a:pos x="T6" y="T7"/>
                  </a:cxn>
                </a:cxnLst>
                <a:rect l="0" t="0" r="r" b="b"/>
                <a:pathLst>
                  <a:path w="39" h="23">
                    <a:moveTo>
                      <a:pt x="39" y="23"/>
                    </a:moveTo>
                    <a:lnTo>
                      <a:pt x="0" y="11"/>
                    </a:lnTo>
                    <a:lnTo>
                      <a:pt x="39"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8" name="Line 2333"/>
              <p:cNvSpPr>
                <a:spLocks noChangeAspect="1" noChangeShapeType="1"/>
              </p:cNvSpPr>
              <p:nvPr/>
            </p:nvSpPr>
            <p:spPr bwMode="auto">
              <a:xfrm flipH="1" flipV="1">
                <a:off x="7719" y="3526"/>
                <a:ext cx="46"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9" name="Freeform 2334"/>
              <p:cNvSpPr>
                <a:spLocks noChangeAspect="1"/>
              </p:cNvSpPr>
              <p:nvPr/>
            </p:nvSpPr>
            <p:spPr bwMode="auto">
              <a:xfrm>
                <a:off x="7719" y="3520"/>
                <a:ext cx="39" cy="23"/>
              </a:xfrm>
              <a:custGeom>
                <a:avLst/>
                <a:gdLst>
                  <a:gd name="T0" fmla="*/ 33 w 39"/>
                  <a:gd name="T1" fmla="*/ 23 h 23"/>
                  <a:gd name="T2" fmla="*/ 0 w 39"/>
                  <a:gd name="T3" fmla="*/ 6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6"/>
                    </a:lnTo>
                    <a:lnTo>
                      <a:pt x="39"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80" name="Freeform 2335"/>
              <p:cNvSpPr>
                <a:spLocks noChangeAspect="1"/>
              </p:cNvSpPr>
              <p:nvPr/>
            </p:nvSpPr>
            <p:spPr bwMode="auto">
              <a:xfrm>
                <a:off x="7719" y="3520"/>
                <a:ext cx="39" cy="23"/>
              </a:xfrm>
              <a:custGeom>
                <a:avLst/>
                <a:gdLst>
                  <a:gd name="T0" fmla="*/ 33 w 39"/>
                  <a:gd name="T1" fmla="*/ 23 h 23"/>
                  <a:gd name="T2" fmla="*/ 0 w 39"/>
                  <a:gd name="T3" fmla="*/ 6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6"/>
                    </a:lnTo>
                    <a:lnTo>
                      <a:pt x="39"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1" name="Line 2336"/>
              <p:cNvSpPr>
                <a:spLocks noChangeAspect="1" noChangeShapeType="1"/>
              </p:cNvSpPr>
              <p:nvPr/>
            </p:nvSpPr>
            <p:spPr bwMode="auto">
              <a:xfrm flipH="1" flipV="1">
                <a:off x="7739" y="3418"/>
                <a:ext cx="2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2" name="Freeform 2337"/>
              <p:cNvSpPr>
                <a:spLocks noChangeAspect="1"/>
              </p:cNvSpPr>
              <p:nvPr/>
            </p:nvSpPr>
            <p:spPr bwMode="auto">
              <a:xfrm>
                <a:off x="7739" y="3418"/>
                <a:ext cx="32" cy="23"/>
              </a:xfrm>
              <a:custGeom>
                <a:avLst/>
                <a:gdLst>
                  <a:gd name="T0" fmla="*/ 19 w 32"/>
                  <a:gd name="T1" fmla="*/ 23 h 23"/>
                  <a:gd name="T2" fmla="*/ 0 w 32"/>
                  <a:gd name="T3" fmla="*/ 0 h 23"/>
                  <a:gd name="T4" fmla="*/ 32 w 32"/>
                  <a:gd name="T5" fmla="*/ 0 h 23"/>
                  <a:gd name="T6" fmla="*/ 19 w 32"/>
                  <a:gd name="T7" fmla="*/ 23 h 23"/>
                </a:gdLst>
                <a:ahLst/>
                <a:cxnLst>
                  <a:cxn ang="0">
                    <a:pos x="T0" y="T1"/>
                  </a:cxn>
                  <a:cxn ang="0">
                    <a:pos x="T2" y="T3"/>
                  </a:cxn>
                  <a:cxn ang="0">
                    <a:pos x="T4" y="T5"/>
                  </a:cxn>
                  <a:cxn ang="0">
                    <a:pos x="T6" y="T7"/>
                  </a:cxn>
                </a:cxnLst>
                <a:rect l="0" t="0" r="r" b="b"/>
                <a:pathLst>
                  <a:path w="32" h="23">
                    <a:moveTo>
                      <a:pt x="19" y="23"/>
                    </a:moveTo>
                    <a:lnTo>
                      <a:pt x="0" y="0"/>
                    </a:lnTo>
                    <a:lnTo>
                      <a:pt x="32" y="0"/>
                    </a:lnTo>
                    <a:lnTo>
                      <a:pt x="1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83" name="Freeform 2338"/>
              <p:cNvSpPr>
                <a:spLocks noChangeAspect="1"/>
              </p:cNvSpPr>
              <p:nvPr/>
            </p:nvSpPr>
            <p:spPr bwMode="auto">
              <a:xfrm>
                <a:off x="7739" y="3418"/>
                <a:ext cx="32" cy="23"/>
              </a:xfrm>
              <a:custGeom>
                <a:avLst/>
                <a:gdLst>
                  <a:gd name="T0" fmla="*/ 19 w 32"/>
                  <a:gd name="T1" fmla="*/ 23 h 23"/>
                  <a:gd name="T2" fmla="*/ 0 w 32"/>
                  <a:gd name="T3" fmla="*/ 0 h 23"/>
                  <a:gd name="T4" fmla="*/ 32 w 32"/>
                  <a:gd name="T5" fmla="*/ 0 h 23"/>
                  <a:gd name="T6" fmla="*/ 19 w 32"/>
                  <a:gd name="T7" fmla="*/ 23 h 23"/>
                </a:gdLst>
                <a:ahLst/>
                <a:cxnLst>
                  <a:cxn ang="0">
                    <a:pos x="T0" y="T1"/>
                  </a:cxn>
                  <a:cxn ang="0">
                    <a:pos x="T2" y="T3"/>
                  </a:cxn>
                  <a:cxn ang="0">
                    <a:pos x="T4" y="T5"/>
                  </a:cxn>
                  <a:cxn ang="0">
                    <a:pos x="T6" y="T7"/>
                  </a:cxn>
                </a:cxnLst>
                <a:rect l="0" t="0" r="r" b="b"/>
                <a:pathLst>
                  <a:path w="32" h="23">
                    <a:moveTo>
                      <a:pt x="19" y="23"/>
                    </a:moveTo>
                    <a:lnTo>
                      <a:pt x="0" y="0"/>
                    </a:lnTo>
                    <a:lnTo>
                      <a:pt x="32" y="0"/>
                    </a:lnTo>
                    <a:lnTo>
                      <a:pt x="1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4" name="Line 2339"/>
              <p:cNvSpPr>
                <a:spLocks noChangeAspect="1" noChangeShapeType="1"/>
              </p:cNvSpPr>
              <p:nvPr/>
            </p:nvSpPr>
            <p:spPr bwMode="auto">
              <a:xfrm flipH="1" flipV="1">
                <a:off x="7758" y="3305"/>
                <a:ext cx="7"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5" name="Freeform 2340"/>
              <p:cNvSpPr>
                <a:spLocks noChangeAspect="1"/>
              </p:cNvSpPr>
              <p:nvPr/>
            </p:nvSpPr>
            <p:spPr bwMode="auto">
              <a:xfrm>
                <a:off x="7752" y="3305"/>
                <a:ext cx="26" cy="34"/>
              </a:xfrm>
              <a:custGeom>
                <a:avLst/>
                <a:gdLst>
                  <a:gd name="T0" fmla="*/ 0 w 26"/>
                  <a:gd name="T1" fmla="*/ 34 h 34"/>
                  <a:gd name="T2" fmla="*/ 6 w 26"/>
                  <a:gd name="T3" fmla="*/ 0 h 34"/>
                  <a:gd name="T4" fmla="*/ 26 w 26"/>
                  <a:gd name="T5" fmla="*/ 28 h 34"/>
                  <a:gd name="T6" fmla="*/ 0 w 26"/>
                  <a:gd name="T7" fmla="*/ 34 h 34"/>
                </a:gdLst>
                <a:ahLst/>
                <a:cxnLst>
                  <a:cxn ang="0">
                    <a:pos x="T0" y="T1"/>
                  </a:cxn>
                  <a:cxn ang="0">
                    <a:pos x="T2" y="T3"/>
                  </a:cxn>
                  <a:cxn ang="0">
                    <a:pos x="T4" y="T5"/>
                  </a:cxn>
                  <a:cxn ang="0">
                    <a:pos x="T6" y="T7"/>
                  </a:cxn>
                </a:cxnLst>
                <a:rect l="0" t="0" r="r" b="b"/>
                <a:pathLst>
                  <a:path w="26" h="34">
                    <a:moveTo>
                      <a:pt x="0" y="34"/>
                    </a:moveTo>
                    <a:lnTo>
                      <a:pt x="6" y="0"/>
                    </a:lnTo>
                    <a:lnTo>
                      <a:pt x="26" y="28"/>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86" name="Freeform 2341"/>
              <p:cNvSpPr>
                <a:spLocks noChangeAspect="1"/>
              </p:cNvSpPr>
              <p:nvPr/>
            </p:nvSpPr>
            <p:spPr bwMode="auto">
              <a:xfrm>
                <a:off x="7752" y="3305"/>
                <a:ext cx="26" cy="34"/>
              </a:xfrm>
              <a:custGeom>
                <a:avLst/>
                <a:gdLst>
                  <a:gd name="T0" fmla="*/ 0 w 26"/>
                  <a:gd name="T1" fmla="*/ 34 h 34"/>
                  <a:gd name="T2" fmla="*/ 6 w 26"/>
                  <a:gd name="T3" fmla="*/ 0 h 34"/>
                  <a:gd name="T4" fmla="*/ 26 w 26"/>
                  <a:gd name="T5" fmla="*/ 28 h 34"/>
                  <a:gd name="T6" fmla="*/ 0 w 26"/>
                  <a:gd name="T7" fmla="*/ 34 h 34"/>
                </a:gdLst>
                <a:ahLst/>
                <a:cxnLst>
                  <a:cxn ang="0">
                    <a:pos x="T0" y="T1"/>
                  </a:cxn>
                  <a:cxn ang="0">
                    <a:pos x="T2" y="T3"/>
                  </a:cxn>
                  <a:cxn ang="0">
                    <a:pos x="T4" y="T5"/>
                  </a:cxn>
                  <a:cxn ang="0">
                    <a:pos x="T6" y="T7"/>
                  </a:cxn>
                </a:cxnLst>
                <a:rect l="0" t="0" r="r" b="b"/>
                <a:pathLst>
                  <a:path w="26" h="34">
                    <a:moveTo>
                      <a:pt x="0" y="34"/>
                    </a:moveTo>
                    <a:lnTo>
                      <a:pt x="6" y="0"/>
                    </a:lnTo>
                    <a:lnTo>
                      <a:pt x="26" y="28"/>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7" name="Line 2342"/>
              <p:cNvSpPr>
                <a:spLocks noChangeAspect="1" noChangeShapeType="1"/>
              </p:cNvSpPr>
              <p:nvPr/>
            </p:nvSpPr>
            <p:spPr bwMode="auto">
              <a:xfrm flipV="1">
                <a:off x="7765" y="3202"/>
                <a:ext cx="13"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8" name="Freeform 2343"/>
              <p:cNvSpPr>
                <a:spLocks noChangeAspect="1"/>
              </p:cNvSpPr>
              <p:nvPr/>
            </p:nvSpPr>
            <p:spPr bwMode="auto">
              <a:xfrm>
                <a:off x="7752" y="3202"/>
                <a:ext cx="26" cy="34"/>
              </a:xfrm>
              <a:custGeom>
                <a:avLst/>
                <a:gdLst>
                  <a:gd name="T0" fmla="*/ 0 w 26"/>
                  <a:gd name="T1" fmla="*/ 23 h 34"/>
                  <a:gd name="T2" fmla="*/ 26 w 26"/>
                  <a:gd name="T3" fmla="*/ 0 h 34"/>
                  <a:gd name="T4" fmla="*/ 19 w 26"/>
                  <a:gd name="T5" fmla="*/ 34 h 34"/>
                  <a:gd name="T6" fmla="*/ 0 w 26"/>
                  <a:gd name="T7" fmla="*/ 23 h 34"/>
                </a:gdLst>
                <a:ahLst/>
                <a:cxnLst>
                  <a:cxn ang="0">
                    <a:pos x="T0" y="T1"/>
                  </a:cxn>
                  <a:cxn ang="0">
                    <a:pos x="T2" y="T3"/>
                  </a:cxn>
                  <a:cxn ang="0">
                    <a:pos x="T4" y="T5"/>
                  </a:cxn>
                  <a:cxn ang="0">
                    <a:pos x="T6" y="T7"/>
                  </a:cxn>
                </a:cxnLst>
                <a:rect l="0" t="0" r="r" b="b"/>
                <a:pathLst>
                  <a:path w="26" h="34">
                    <a:moveTo>
                      <a:pt x="0" y="23"/>
                    </a:moveTo>
                    <a:lnTo>
                      <a:pt x="26" y="0"/>
                    </a:lnTo>
                    <a:lnTo>
                      <a:pt x="19" y="34"/>
                    </a:lnTo>
                    <a:lnTo>
                      <a:pt x="0"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89" name="Freeform 2344"/>
              <p:cNvSpPr>
                <a:spLocks noChangeAspect="1"/>
              </p:cNvSpPr>
              <p:nvPr/>
            </p:nvSpPr>
            <p:spPr bwMode="auto">
              <a:xfrm>
                <a:off x="7752" y="3202"/>
                <a:ext cx="26" cy="34"/>
              </a:xfrm>
              <a:custGeom>
                <a:avLst/>
                <a:gdLst>
                  <a:gd name="T0" fmla="*/ 0 w 26"/>
                  <a:gd name="T1" fmla="*/ 23 h 34"/>
                  <a:gd name="T2" fmla="*/ 26 w 26"/>
                  <a:gd name="T3" fmla="*/ 0 h 34"/>
                  <a:gd name="T4" fmla="*/ 19 w 26"/>
                  <a:gd name="T5" fmla="*/ 34 h 34"/>
                  <a:gd name="T6" fmla="*/ 0 w 26"/>
                  <a:gd name="T7" fmla="*/ 23 h 34"/>
                </a:gdLst>
                <a:ahLst/>
                <a:cxnLst>
                  <a:cxn ang="0">
                    <a:pos x="T0" y="T1"/>
                  </a:cxn>
                  <a:cxn ang="0">
                    <a:pos x="T2" y="T3"/>
                  </a:cxn>
                  <a:cxn ang="0">
                    <a:pos x="T4" y="T5"/>
                  </a:cxn>
                  <a:cxn ang="0">
                    <a:pos x="T6" y="T7"/>
                  </a:cxn>
                </a:cxnLst>
                <a:rect l="0" t="0" r="r" b="b"/>
                <a:pathLst>
                  <a:path w="26" h="34">
                    <a:moveTo>
                      <a:pt x="0" y="23"/>
                    </a:moveTo>
                    <a:lnTo>
                      <a:pt x="26" y="0"/>
                    </a:lnTo>
                    <a:lnTo>
                      <a:pt x="19" y="34"/>
                    </a:lnTo>
                    <a:lnTo>
                      <a:pt x="0"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0" name="Line 2345"/>
              <p:cNvSpPr>
                <a:spLocks noChangeAspect="1" noChangeShapeType="1"/>
              </p:cNvSpPr>
              <p:nvPr/>
            </p:nvSpPr>
            <p:spPr bwMode="auto">
              <a:xfrm flipV="1">
                <a:off x="7765" y="3112"/>
                <a:ext cx="2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1" name="Freeform 2346"/>
              <p:cNvSpPr>
                <a:spLocks noChangeAspect="1"/>
              </p:cNvSpPr>
              <p:nvPr/>
            </p:nvSpPr>
            <p:spPr bwMode="auto">
              <a:xfrm>
                <a:off x="7752" y="3112"/>
                <a:ext cx="39" cy="22"/>
              </a:xfrm>
              <a:custGeom>
                <a:avLst/>
                <a:gdLst>
                  <a:gd name="T0" fmla="*/ 0 w 39"/>
                  <a:gd name="T1" fmla="*/ 0 h 22"/>
                  <a:gd name="T2" fmla="*/ 39 w 39"/>
                  <a:gd name="T3" fmla="*/ 0 h 22"/>
                  <a:gd name="T4" fmla="*/ 13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0"/>
                    </a:lnTo>
                    <a:lnTo>
                      <a:pt x="13" y="22"/>
                    </a:lnTo>
                    <a:lnTo>
                      <a:pt x="0"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92" name="Freeform 2347"/>
              <p:cNvSpPr>
                <a:spLocks noChangeAspect="1"/>
              </p:cNvSpPr>
              <p:nvPr/>
            </p:nvSpPr>
            <p:spPr bwMode="auto">
              <a:xfrm>
                <a:off x="7752" y="3112"/>
                <a:ext cx="39" cy="22"/>
              </a:xfrm>
              <a:custGeom>
                <a:avLst/>
                <a:gdLst>
                  <a:gd name="T0" fmla="*/ 0 w 39"/>
                  <a:gd name="T1" fmla="*/ 0 h 22"/>
                  <a:gd name="T2" fmla="*/ 39 w 39"/>
                  <a:gd name="T3" fmla="*/ 0 h 22"/>
                  <a:gd name="T4" fmla="*/ 13 w 39"/>
                  <a:gd name="T5" fmla="*/ 22 h 22"/>
                  <a:gd name="T6" fmla="*/ 0 w 39"/>
                  <a:gd name="T7" fmla="*/ 0 h 22"/>
                </a:gdLst>
                <a:ahLst/>
                <a:cxnLst>
                  <a:cxn ang="0">
                    <a:pos x="T0" y="T1"/>
                  </a:cxn>
                  <a:cxn ang="0">
                    <a:pos x="T2" y="T3"/>
                  </a:cxn>
                  <a:cxn ang="0">
                    <a:pos x="T4" y="T5"/>
                  </a:cxn>
                  <a:cxn ang="0">
                    <a:pos x="T6" y="T7"/>
                  </a:cxn>
                </a:cxnLst>
                <a:rect l="0" t="0" r="r" b="b"/>
                <a:pathLst>
                  <a:path w="39" h="22">
                    <a:moveTo>
                      <a:pt x="0" y="0"/>
                    </a:moveTo>
                    <a:lnTo>
                      <a:pt x="39" y="0"/>
                    </a:lnTo>
                    <a:lnTo>
                      <a:pt x="13" y="22"/>
                    </a:lnTo>
                    <a:lnTo>
                      <a:pt x="0"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3" name="Line 2348"/>
              <p:cNvSpPr>
                <a:spLocks noChangeAspect="1" noChangeShapeType="1"/>
              </p:cNvSpPr>
              <p:nvPr/>
            </p:nvSpPr>
            <p:spPr bwMode="auto">
              <a:xfrm>
                <a:off x="7765" y="3021"/>
                <a:ext cx="26"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4" name="Freeform 2349"/>
              <p:cNvSpPr>
                <a:spLocks noChangeAspect="1"/>
              </p:cNvSpPr>
              <p:nvPr/>
            </p:nvSpPr>
            <p:spPr bwMode="auto">
              <a:xfrm>
                <a:off x="7752" y="3004"/>
                <a:ext cx="39" cy="28"/>
              </a:xfrm>
              <a:custGeom>
                <a:avLst/>
                <a:gdLst>
                  <a:gd name="T0" fmla="*/ 13 w 39"/>
                  <a:gd name="T1" fmla="*/ 0 h 28"/>
                  <a:gd name="T2" fmla="*/ 39 w 39"/>
                  <a:gd name="T3" fmla="*/ 28 h 28"/>
                  <a:gd name="T4" fmla="*/ 0 w 39"/>
                  <a:gd name="T5" fmla="*/ 23 h 28"/>
                  <a:gd name="T6" fmla="*/ 13 w 39"/>
                  <a:gd name="T7" fmla="*/ 0 h 28"/>
                </a:gdLst>
                <a:ahLst/>
                <a:cxnLst>
                  <a:cxn ang="0">
                    <a:pos x="T0" y="T1"/>
                  </a:cxn>
                  <a:cxn ang="0">
                    <a:pos x="T2" y="T3"/>
                  </a:cxn>
                  <a:cxn ang="0">
                    <a:pos x="T4" y="T5"/>
                  </a:cxn>
                  <a:cxn ang="0">
                    <a:pos x="T6" y="T7"/>
                  </a:cxn>
                </a:cxnLst>
                <a:rect l="0" t="0" r="r" b="b"/>
                <a:pathLst>
                  <a:path w="39" h="28">
                    <a:moveTo>
                      <a:pt x="13" y="0"/>
                    </a:moveTo>
                    <a:lnTo>
                      <a:pt x="39" y="28"/>
                    </a:lnTo>
                    <a:lnTo>
                      <a:pt x="0" y="23"/>
                    </a:lnTo>
                    <a:lnTo>
                      <a:pt x="13"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95" name="Freeform 2350"/>
              <p:cNvSpPr>
                <a:spLocks noChangeAspect="1"/>
              </p:cNvSpPr>
              <p:nvPr/>
            </p:nvSpPr>
            <p:spPr bwMode="auto">
              <a:xfrm>
                <a:off x="7752" y="3004"/>
                <a:ext cx="39" cy="28"/>
              </a:xfrm>
              <a:custGeom>
                <a:avLst/>
                <a:gdLst>
                  <a:gd name="T0" fmla="*/ 13 w 39"/>
                  <a:gd name="T1" fmla="*/ 0 h 28"/>
                  <a:gd name="T2" fmla="*/ 39 w 39"/>
                  <a:gd name="T3" fmla="*/ 28 h 28"/>
                  <a:gd name="T4" fmla="*/ 0 w 39"/>
                  <a:gd name="T5" fmla="*/ 23 h 28"/>
                  <a:gd name="T6" fmla="*/ 13 w 39"/>
                  <a:gd name="T7" fmla="*/ 0 h 28"/>
                </a:gdLst>
                <a:ahLst/>
                <a:cxnLst>
                  <a:cxn ang="0">
                    <a:pos x="T0" y="T1"/>
                  </a:cxn>
                  <a:cxn ang="0">
                    <a:pos x="T2" y="T3"/>
                  </a:cxn>
                  <a:cxn ang="0">
                    <a:pos x="T4" y="T5"/>
                  </a:cxn>
                  <a:cxn ang="0">
                    <a:pos x="T6" y="T7"/>
                  </a:cxn>
                </a:cxnLst>
                <a:rect l="0" t="0" r="r" b="b"/>
                <a:pathLst>
                  <a:path w="39" h="28">
                    <a:moveTo>
                      <a:pt x="13" y="0"/>
                    </a:moveTo>
                    <a:lnTo>
                      <a:pt x="39" y="28"/>
                    </a:lnTo>
                    <a:lnTo>
                      <a:pt x="0" y="23"/>
                    </a:lnTo>
                    <a:lnTo>
                      <a:pt x="13"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6" name="Line 2351"/>
              <p:cNvSpPr>
                <a:spLocks noChangeAspect="1" noChangeShapeType="1"/>
              </p:cNvSpPr>
              <p:nvPr/>
            </p:nvSpPr>
            <p:spPr bwMode="auto">
              <a:xfrm flipV="1">
                <a:off x="7869" y="4223"/>
                <a:ext cx="7"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7" name="Freeform 2352"/>
              <p:cNvSpPr>
                <a:spLocks noChangeAspect="1"/>
              </p:cNvSpPr>
              <p:nvPr/>
            </p:nvSpPr>
            <p:spPr bwMode="auto">
              <a:xfrm>
                <a:off x="7850" y="4223"/>
                <a:ext cx="26" cy="34"/>
              </a:xfrm>
              <a:custGeom>
                <a:avLst/>
                <a:gdLst>
                  <a:gd name="T0" fmla="*/ 0 w 26"/>
                  <a:gd name="T1" fmla="*/ 23 h 34"/>
                  <a:gd name="T2" fmla="*/ 26 w 26"/>
                  <a:gd name="T3" fmla="*/ 0 h 34"/>
                  <a:gd name="T4" fmla="*/ 26 w 26"/>
                  <a:gd name="T5" fmla="*/ 34 h 34"/>
                  <a:gd name="T6" fmla="*/ 0 w 26"/>
                  <a:gd name="T7" fmla="*/ 23 h 34"/>
                </a:gdLst>
                <a:ahLst/>
                <a:cxnLst>
                  <a:cxn ang="0">
                    <a:pos x="T0" y="T1"/>
                  </a:cxn>
                  <a:cxn ang="0">
                    <a:pos x="T2" y="T3"/>
                  </a:cxn>
                  <a:cxn ang="0">
                    <a:pos x="T4" y="T5"/>
                  </a:cxn>
                  <a:cxn ang="0">
                    <a:pos x="T6" y="T7"/>
                  </a:cxn>
                </a:cxnLst>
                <a:rect l="0" t="0" r="r" b="b"/>
                <a:pathLst>
                  <a:path w="26" h="34">
                    <a:moveTo>
                      <a:pt x="0" y="23"/>
                    </a:moveTo>
                    <a:lnTo>
                      <a:pt x="26" y="0"/>
                    </a:lnTo>
                    <a:lnTo>
                      <a:pt x="26" y="34"/>
                    </a:lnTo>
                    <a:lnTo>
                      <a:pt x="0"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898" name="Freeform 2353"/>
              <p:cNvSpPr>
                <a:spLocks noChangeAspect="1"/>
              </p:cNvSpPr>
              <p:nvPr/>
            </p:nvSpPr>
            <p:spPr bwMode="auto">
              <a:xfrm>
                <a:off x="7850" y="4223"/>
                <a:ext cx="26" cy="34"/>
              </a:xfrm>
              <a:custGeom>
                <a:avLst/>
                <a:gdLst>
                  <a:gd name="T0" fmla="*/ 0 w 26"/>
                  <a:gd name="T1" fmla="*/ 23 h 34"/>
                  <a:gd name="T2" fmla="*/ 26 w 26"/>
                  <a:gd name="T3" fmla="*/ 0 h 34"/>
                  <a:gd name="T4" fmla="*/ 26 w 26"/>
                  <a:gd name="T5" fmla="*/ 34 h 34"/>
                  <a:gd name="T6" fmla="*/ 0 w 26"/>
                  <a:gd name="T7" fmla="*/ 23 h 34"/>
                </a:gdLst>
                <a:ahLst/>
                <a:cxnLst>
                  <a:cxn ang="0">
                    <a:pos x="T0" y="T1"/>
                  </a:cxn>
                  <a:cxn ang="0">
                    <a:pos x="T2" y="T3"/>
                  </a:cxn>
                  <a:cxn ang="0">
                    <a:pos x="T4" y="T5"/>
                  </a:cxn>
                  <a:cxn ang="0">
                    <a:pos x="T6" y="T7"/>
                  </a:cxn>
                </a:cxnLst>
                <a:rect l="0" t="0" r="r" b="b"/>
                <a:pathLst>
                  <a:path w="26" h="34">
                    <a:moveTo>
                      <a:pt x="0" y="23"/>
                    </a:moveTo>
                    <a:lnTo>
                      <a:pt x="26" y="0"/>
                    </a:lnTo>
                    <a:lnTo>
                      <a:pt x="26" y="34"/>
                    </a:lnTo>
                    <a:lnTo>
                      <a:pt x="0"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9" name="Line 2354"/>
              <p:cNvSpPr>
                <a:spLocks noChangeAspect="1" noChangeShapeType="1"/>
              </p:cNvSpPr>
              <p:nvPr/>
            </p:nvSpPr>
            <p:spPr bwMode="auto">
              <a:xfrm flipV="1">
                <a:off x="7869" y="4127"/>
                <a:ext cx="13"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0" name="Freeform 2355"/>
              <p:cNvSpPr>
                <a:spLocks noChangeAspect="1"/>
              </p:cNvSpPr>
              <p:nvPr/>
            </p:nvSpPr>
            <p:spPr bwMode="auto">
              <a:xfrm>
                <a:off x="7850" y="4127"/>
                <a:ext cx="32" cy="28"/>
              </a:xfrm>
              <a:custGeom>
                <a:avLst/>
                <a:gdLst>
                  <a:gd name="T0" fmla="*/ 0 w 32"/>
                  <a:gd name="T1" fmla="*/ 17 h 28"/>
                  <a:gd name="T2" fmla="*/ 32 w 32"/>
                  <a:gd name="T3" fmla="*/ 0 h 28"/>
                  <a:gd name="T4" fmla="*/ 26 w 32"/>
                  <a:gd name="T5" fmla="*/ 28 h 28"/>
                  <a:gd name="T6" fmla="*/ 0 w 32"/>
                  <a:gd name="T7" fmla="*/ 17 h 28"/>
                </a:gdLst>
                <a:ahLst/>
                <a:cxnLst>
                  <a:cxn ang="0">
                    <a:pos x="T0" y="T1"/>
                  </a:cxn>
                  <a:cxn ang="0">
                    <a:pos x="T2" y="T3"/>
                  </a:cxn>
                  <a:cxn ang="0">
                    <a:pos x="T4" y="T5"/>
                  </a:cxn>
                  <a:cxn ang="0">
                    <a:pos x="T6" y="T7"/>
                  </a:cxn>
                </a:cxnLst>
                <a:rect l="0" t="0" r="r" b="b"/>
                <a:pathLst>
                  <a:path w="32" h="28">
                    <a:moveTo>
                      <a:pt x="0" y="17"/>
                    </a:moveTo>
                    <a:lnTo>
                      <a:pt x="32" y="0"/>
                    </a:lnTo>
                    <a:lnTo>
                      <a:pt x="26" y="28"/>
                    </a:lnTo>
                    <a:lnTo>
                      <a:pt x="0"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01" name="Freeform 2356"/>
              <p:cNvSpPr>
                <a:spLocks noChangeAspect="1"/>
              </p:cNvSpPr>
              <p:nvPr/>
            </p:nvSpPr>
            <p:spPr bwMode="auto">
              <a:xfrm>
                <a:off x="7850" y="4127"/>
                <a:ext cx="32" cy="28"/>
              </a:xfrm>
              <a:custGeom>
                <a:avLst/>
                <a:gdLst>
                  <a:gd name="T0" fmla="*/ 0 w 32"/>
                  <a:gd name="T1" fmla="*/ 17 h 28"/>
                  <a:gd name="T2" fmla="*/ 32 w 32"/>
                  <a:gd name="T3" fmla="*/ 0 h 28"/>
                  <a:gd name="T4" fmla="*/ 26 w 32"/>
                  <a:gd name="T5" fmla="*/ 28 h 28"/>
                  <a:gd name="T6" fmla="*/ 0 w 32"/>
                  <a:gd name="T7" fmla="*/ 17 h 28"/>
                </a:gdLst>
                <a:ahLst/>
                <a:cxnLst>
                  <a:cxn ang="0">
                    <a:pos x="T0" y="T1"/>
                  </a:cxn>
                  <a:cxn ang="0">
                    <a:pos x="T2" y="T3"/>
                  </a:cxn>
                  <a:cxn ang="0">
                    <a:pos x="T4" y="T5"/>
                  </a:cxn>
                  <a:cxn ang="0">
                    <a:pos x="T6" y="T7"/>
                  </a:cxn>
                </a:cxnLst>
                <a:rect l="0" t="0" r="r" b="b"/>
                <a:pathLst>
                  <a:path w="32" h="28">
                    <a:moveTo>
                      <a:pt x="0" y="17"/>
                    </a:moveTo>
                    <a:lnTo>
                      <a:pt x="32" y="0"/>
                    </a:lnTo>
                    <a:lnTo>
                      <a:pt x="26" y="28"/>
                    </a:lnTo>
                    <a:lnTo>
                      <a:pt x="0"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2" name="Line 2357"/>
              <p:cNvSpPr>
                <a:spLocks noChangeAspect="1" noChangeShapeType="1"/>
              </p:cNvSpPr>
              <p:nvPr/>
            </p:nvSpPr>
            <p:spPr bwMode="auto">
              <a:xfrm flipV="1">
                <a:off x="7869" y="4030"/>
                <a:ext cx="0"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3" name="Freeform 2358"/>
              <p:cNvSpPr>
                <a:spLocks noChangeAspect="1"/>
              </p:cNvSpPr>
              <p:nvPr/>
            </p:nvSpPr>
            <p:spPr bwMode="auto">
              <a:xfrm>
                <a:off x="7850" y="4030"/>
                <a:ext cx="26" cy="29"/>
              </a:xfrm>
              <a:custGeom>
                <a:avLst/>
                <a:gdLst>
                  <a:gd name="T0" fmla="*/ 0 w 26"/>
                  <a:gd name="T1" fmla="*/ 23 h 29"/>
                  <a:gd name="T2" fmla="*/ 19 w 26"/>
                  <a:gd name="T3" fmla="*/ 0 h 29"/>
                  <a:gd name="T4" fmla="*/ 26 w 26"/>
                  <a:gd name="T5" fmla="*/ 29 h 29"/>
                  <a:gd name="T6" fmla="*/ 0 w 26"/>
                  <a:gd name="T7" fmla="*/ 23 h 29"/>
                </a:gdLst>
                <a:ahLst/>
                <a:cxnLst>
                  <a:cxn ang="0">
                    <a:pos x="T0" y="T1"/>
                  </a:cxn>
                  <a:cxn ang="0">
                    <a:pos x="T2" y="T3"/>
                  </a:cxn>
                  <a:cxn ang="0">
                    <a:pos x="T4" y="T5"/>
                  </a:cxn>
                  <a:cxn ang="0">
                    <a:pos x="T6" y="T7"/>
                  </a:cxn>
                </a:cxnLst>
                <a:rect l="0" t="0" r="r" b="b"/>
                <a:pathLst>
                  <a:path w="26" h="29">
                    <a:moveTo>
                      <a:pt x="0" y="23"/>
                    </a:moveTo>
                    <a:lnTo>
                      <a:pt x="19" y="0"/>
                    </a:lnTo>
                    <a:lnTo>
                      <a:pt x="26" y="29"/>
                    </a:lnTo>
                    <a:lnTo>
                      <a:pt x="0"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04" name="Freeform 2359"/>
              <p:cNvSpPr>
                <a:spLocks noChangeAspect="1"/>
              </p:cNvSpPr>
              <p:nvPr/>
            </p:nvSpPr>
            <p:spPr bwMode="auto">
              <a:xfrm>
                <a:off x="7850" y="4030"/>
                <a:ext cx="26" cy="29"/>
              </a:xfrm>
              <a:custGeom>
                <a:avLst/>
                <a:gdLst>
                  <a:gd name="T0" fmla="*/ 0 w 26"/>
                  <a:gd name="T1" fmla="*/ 23 h 29"/>
                  <a:gd name="T2" fmla="*/ 19 w 26"/>
                  <a:gd name="T3" fmla="*/ 0 h 29"/>
                  <a:gd name="T4" fmla="*/ 26 w 26"/>
                  <a:gd name="T5" fmla="*/ 29 h 29"/>
                  <a:gd name="T6" fmla="*/ 0 w 26"/>
                  <a:gd name="T7" fmla="*/ 23 h 29"/>
                </a:gdLst>
                <a:ahLst/>
                <a:cxnLst>
                  <a:cxn ang="0">
                    <a:pos x="T0" y="T1"/>
                  </a:cxn>
                  <a:cxn ang="0">
                    <a:pos x="T2" y="T3"/>
                  </a:cxn>
                  <a:cxn ang="0">
                    <a:pos x="T4" y="T5"/>
                  </a:cxn>
                  <a:cxn ang="0">
                    <a:pos x="T6" y="T7"/>
                  </a:cxn>
                </a:cxnLst>
                <a:rect l="0" t="0" r="r" b="b"/>
                <a:pathLst>
                  <a:path w="26" h="29">
                    <a:moveTo>
                      <a:pt x="0" y="23"/>
                    </a:moveTo>
                    <a:lnTo>
                      <a:pt x="19" y="0"/>
                    </a:lnTo>
                    <a:lnTo>
                      <a:pt x="26" y="29"/>
                    </a:lnTo>
                    <a:lnTo>
                      <a:pt x="0"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5" name="Line 2360"/>
              <p:cNvSpPr>
                <a:spLocks noChangeAspect="1" noChangeShapeType="1"/>
              </p:cNvSpPr>
              <p:nvPr/>
            </p:nvSpPr>
            <p:spPr bwMode="auto">
              <a:xfrm flipH="1" flipV="1">
                <a:off x="7850" y="3922"/>
                <a:ext cx="1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6" name="Freeform 2361"/>
              <p:cNvSpPr>
                <a:spLocks noChangeAspect="1"/>
              </p:cNvSpPr>
              <p:nvPr/>
            </p:nvSpPr>
            <p:spPr bwMode="auto">
              <a:xfrm>
                <a:off x="7850" y="3922"/>
                <a:ext cx="32" cy="34"/>
              </a:xfrm>
              <a:custGeom>
                <a:avLst/>
                <a:gdLst>
                  <a:gd name="T0" fmla="*/ 13 w 32"/>
                  <a:gd name="T1" fmla="*/ 34 h 34"/>
                  <a:gd name="T2" fmla="*/ 0 w 32"/>
                  <a:gd name="T3" fmla="*/ 0 h 34"/>
                  <a:gd name="T4" fmla="*/ 32 w 32"/>
                  <a:gd name="T5" fmla="*/ 12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2"/>
                    </a:lnTo>
                    <a:lnTo>
                      <a:pt x="13"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07" name="Freeform 2362"/>
              <p:cNvSpPr>
                <a:spLocks noChangeAspect="1"/>
              </p:cNvSpPr>
              <p:nvPr/>
            </p:nvSpPr>
            <p:spPr bwMode="auto">
              <a:xfrm>
                <a:off x="7850" y="3922"/>
                <a:ext cx="32" cy="34"/>
              </a:xfrm>
              <a:custGeom>
                <a:avLst/>
                <a:gdLst>
                  <a:gd name="T0" fmla="*/ 13 w 32"/>
                  <a:gd name="T1" fmla="*/ 34 h 34"/>
                  <a:gd name="T2" fmla="*/ 0 w 32"/>
                  <a:gd name="T3" fmla="*/ 0 h 34"/>
                  <a:gd name="T4" fmla="*/ 32 w 32"/>
                  <a:gd name="T5" fmla="*/ 12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2"/>
                    </a:lnTo>
                    <a:lnTo>
                      <a:pt x="13"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8" name="Line 2363"/>
              <p:cNvSpPr>
                <a:spLocks noChangeAspect="1" noChangeShapeType="1"/>
              </p:cNvSpPr>
              <p:nvPr/>
            </p:nvSpPr>
            <p:spPr bwMode="auto">
              <a:xfrm flipH="1" flipV="1">
                <a:off x="7824" y="3820"/>
                <a:ext cx="4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9" name="Freeform 2364"/>
              <p:cNvSpPr>
                <a:spLocks noChangeAspect="1"/>
              </p:cNvSpPr>
              <p:nvPr/>
            </p:nvSpPr>
            <p:spPr bwMode="auto">
              <a:xfrm>
                <a:off x="7824" y="3820"/>
                <a:ext cx="39" cy="23"/>
              </a:xfrm>
              <a:custGeom>
                <a:avLst/>
                <a:gdLst>
                  <a:gd name="T0" fmla="*/ 26 w 39"/>
                  <a:gd name="T1" fmla="*/ 23 h 23"/>
                  <a:gd name="T2" fmla="*/ 0 w 39"/>
                  <a:gd name="T3" fmla="*/ 0 h 23"/>
                  <a:gd name="T4" fmla="*/ 39 w 39"/>
                  <a:gd name="T5" fmla="*/ 0 h 23"/>
                  <a:gd name="T6" fmla="*/ 26 w 39"/>
                  <a:gd name="T7" fmla="*/ 23 h 23"/>
                </a:gdLst>
                <a:ahLst/>
                <a:cxnLst>
                  <a:cxn ang="0">
                    <a:pos x="T0" y="T1"/>
                  </a:cxn>
                  <a:cxn ang="0">
                    <a:pos x="T2" y="T3"/>
                  </a:cxn>
                  <a:cxn ang="0">
                    <a:pos x="T4" y="T5"/>
                  </a:cxn>
                  <a:cxn ang="0">
                    <a:pos x="T6" y="T7"/>
                  </a:cxn>
                </a:cxnLst>
                <a:rect l="0" t="0" r="r" b="b"/>
                <a:pathLst>
                  <a:path w="39" h="23">
                    <a:moveTo>
                      <a:pt x="26" y="23"/>
                    </a:moveTo>
                    <a:lnTo>
                      <a:pt x="0" y="0"/>
                    </a:lnTo>
                    <a:lnTo>
                      <a:pt x="39" y="0"/>
                    </a:lnTo>
                    <a:lnTo>
                      <a:pt x="26"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10" name="Freeform 2365"/>
              <p:cNvSpPr>
                <a:spLocks noChangeAspect="1"/>
              </p:cNvSpPr>
              <p:nvPr/>
            </p:nvSpPr>
            <p:spPr bwMode="auto">
              <a:xfrm>
                <a:off x="7824" y="3820"/>
                <a:ext cx="39" cy="23"/>
              </a:xfrm>
              <a:custGeom>
                <a:avLst/>
                <a:gdLst>
                  <a:gd name="T0" fmla="*/ 26 w 39"/>
                  <a:gd name="T1" fmla="*/ 23 h 23"/>
                  <a:gd name="T2" fmla="*/ 0 w 39"/>
                  <a:gd name="T3" fmla="*/ 0 h 23"/>
                  <a:gd name="T4" fmla="*/ 39 w 39"/>
                  <a:gd name="T5" fmla="*/ 0 h 23"/>
                  <a:gd name="T6" fmla="*/ 26 w 39"/>
                  <a:gd name="T7" fmla="*/ 23 h 23"/>
                </a:gdLst>
                <a:ahLst/>
                <a:cxnLst>
                  <a:cxn ang="0">
                    <a:pos x="T0" y="T1"/>
                  </a:cxn>
                  <a:cxn ang="0">
                    <a:pos x="T2" y="T3"/>
                  </a:cxn>
                  <a:cxn ang="0">
                    <a:pos x="T4" y="T5"/>
                  </a:cxn>
                  <a:cxn ang="0">
                    <a:pos x="T6" y="T7"/>
                  </a:cxn>
                </a:cxnLst>
                <a:rect l="0" t="0" r="r" b="b"/>
                <a:pathLst>
                  <a:path w="39" h="23">
                    <a:moveTo>
                      <a:pt x="26" y="23"/>
                    </a:moveTo>
                    <a:lnTo>
                      <a:pt x="0" y="0"/>
                    </a:lnTo>
                    <a:lnTo>
                      <a:pt x="39" y="0"/>
                    </a:lnTo>
                    <a:lnTo>
                      <a:pt x="26"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1" name="Line 2366"/>
              <p:cNvSpPr>
                <a:spLocks noChangeAspect="1" noChangeShapeType="1"/>
              </p:cNvSpPr>
              <p:nvPr/>
            </p:nvSpPr>
            <p:spPr bwMode="auto">
              <a:xfrm flipH="1" flipV="1">
                <a:off x="7804" y="3724"/>
                <a:ext cx="65"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2" name="Freeform 2367"/>
              <p:cNvSpPr>
                <a:spLocks noChangeAspect="1"/>
              </p:cNvSpPr>
              <p:nvPr/>
            </p:nvSpPr>
            <p:spPr bwMode="auto">
              <a:xfrm>
                <a:off x="7804" y="3718"/>
                <a:ext cx="39" cy="23"/>
              </a:xfrm>
              <a:custGeom>
                <a:avLst/>
                <a:gdLst>
                  <a:gd name="T0" fmla="*/ 33 w 39"/>
                  <a:gd name="T1" fmla="*/ 23 h 23"/>
                  <a:gd name="T2" fmla="*/ 0 w 39"/>
                  <a:gd name="T3" fmla="*/ 6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6"/>
                    </a:lnTo>
                    <a:lnTo>
                      <a:pt x="39"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13" name="Freeform 2368"/>
              <p:cNvSpPr>
                <a:spLocks noChangeAspect="1"/>
              </p:cNvSpPr>
              <p:nvPr/>
            </p:nvSpPr>
            <p:spPr bwMode="auto">
              <a:xfrm>
                <a:off x="7804" y="3718"/>
                <a:ext cx="39" cy="23"/>
              </a:xfrm>
              <a:custGeom>
                <a:avLst/>
                <a:gdLst>
                  <a:gd name="T0" fmla="*/ 33 w 39"/>
                  <a:gd name="T1" fmla="*/ 23 h 23"/>
                  <a:gd name="T2" fmla="*/ 0 w 39"/>
                  <a:gd name="T3" fmla="*/ 6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6"/>
                    </a:lnTo>
                    <a:lnTo>
                      <a:pt x="39"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4" name="Line 2369"/>
              <p:cNvSpPr>
                <a:spLocks noChangeAspect="1" noChangeShapeType="1"/>
              </p:cNvSpPr>
              <p:nvPr/>
            </p:nvSpPr>
            <p:spPr bwMode="auto">
              <a:xfrm flipH="1">
                <a:off x="7804" y="3633"/>
                <a:ext cx="6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5" name="Freeform 2370"/>
              <p:cNvSpPr>
                <a:spLocks noChangeAspect="1"/>
              </p:cNvSpPr>
              <p:nvPr/>
            </p:nvSpPr>
            <p:spPr bwMode="auto">
              <a:xfrm>
                <a:off x="7804"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16" name="Freeform 2371"/>
              <p:cNvSpPr>
                <a:spLocks noChangeAspect="1"/>
              </p:cNvSpPr>
              <p:nvPr/>
            </p:nvSpPr>
            <p:spPr bwMode="auto">
              <a:xfrm>
                <a:off x="7804"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7" name="Line 2372"/>
              <p:cNvSpPr>
                <a:spLocks noChangeAspect="1" noChangeShapeType="1"/>
              </p:cNvSpPr>
              <p:nvPr/>
            </p:nvSpPr>
            <p:spPr bwMode="auto">
              <a:xfrm flipH="1">
                <a:off x="7804" y="3531"/>
                <a:ext cx="65"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8" name="Freeform 2373"/>
              <p:cNvSpPr>
                <a:spLocks noChangeAspect="1"/>
              </p:cNvSpPr>
              <p:nvPr/>
            </p:nvSpPr>
            <p:spPr bwMode="auto">
              <a:xfrm>
                <a:off x="7804" y="3526"/>
                <a:ext cx="39" cy="22"/>
              </a:xfrm>
              <a:custGeom>
                <a:avLst/>
                <a:gdLst>
                  <a:gd name="T0" fmla="*/ 39 w 39"/>
                  <a:gd name="T1" fmla="*/ 22 h 22"/>
                  <a:gd name="T2" fmla="*/ 0 w 39"/>
                  <a:gd name="T3" fmla="*/ 17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17"/>
                    </a:lnTo>
                    <a:lnTo>
                      <a:pt x="33" y="0"/>
                    </a:lnTo>
                    <a:lnTo>
                      <a:pt x="39"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19" name="Freeform 2374"/>
              <p:cNvSpPr>
                <a:spLocks noChangeAspect="1"/>
              </p:cNvSpPr>
              <p:nvPr/>
            </p:nvSpPr>
            <p:spPr bwMode="auto">
              <a:xfrm>
                <a:off x="7804" y="3526"/>
                <a:ext cx="39" cy="22"/>
              </a:xfrm>
              <a:custGeom>
                <a:avLst/>
                <a:gdLst>
                  <a:gd name="T0" fmla="*/ 39 w 39"/>
                  <a:gd name="T1" fmla="*/ 22 h 22"/>
                  <a:gd name="T2" fmla="*/ 0 w 39"/>
                  <a:gd name="T3" fmla="*/ 17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17"/>
                    </a:lnTo>
                    <a:lnTo>
                      <a:pt x="33" y="0"/>
                    </a:lnTo>
                    <a:lnTo>
                      <a:pt x="39"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0" name="Line 2375"/>
              <p:cNvSpPr>
                <a:spLocks noChangeAspect="1" noChangeShapeType="1"/>
              </p:cNvSpPr>
              <p:nvPr/>
            </p:nvSpPr>
            <p:spPr bwMode="auto">
              <a:xfrm flipH="1">
                <a:off x="7824" y="3429"/>
                <a:ext cx="4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1" name="Freeform 2376"/>
              <p:cNvSpPr>
                <a:spLocks noChangeAspect="1"/>
              </p:cNvSpPr>
              <p:nvPr/>
            </p:nvSpPr>
            <p:spPr bwMode="auto">
              <a:xfrm>
                <a:off x="7824" y="3424"/>
                <a:ext cx="39" cy="22"/>
              </a:xfrm>
              <a:custGeom>
                <a:avLst/>
                <a:gdLst>
                  <a:gd name="T0" fmla="*/ 39 w 39"/>
                  <a:gd name="T1" fmla="*/ 22 h 22"/>
                  <a:gd name="T2" fmla="*/ 0 w 39"/>
                  <a:gd name="T3" fmla="*/ 22 h 22"/>
                  <a:gd name="T4" fmla="*/ 26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26" y="0"/>
                    </a:lnTo>
                    <a:lnTo>
                      <a:pt x="39"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22" name="Freeform 2377"/>
              <p:cNvSpPr>
                <a:spLocks noChangeAspect="1"/>
              </p:cNvSpPr>
              <p:nvPr/>
            </p:nvSpPr>
            <p:spPr bwMode="auto">
              <a:xfrm>
                <a:off x="7824" y="3424"/>
                <a:ext cx="39" cy="22"/>
              </a:xfrm>
              <a:custGeom>
                <a:avLst/>
                <a:gdLst>
                  <a:gd name="T0" fmla="*/ 39 w 39"/>
                  <a:gd name="T1" fmla="*/ 22 h 22"/>
                  <a:gd name="T2" fmla="*/ 0 w 39"/>
                  <a:gd name="T3" fmla="*/ 22 h 22"/>
                  <a:gd name="T4" fmla="*/ 26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26" y="0"/>
                    </a:lnTo>
                    <a:lnTo>
                      <a:pt x="39"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3" name="Line 2378"/>
              <p:cNvSpPr>
                <a:spLocks noChangeAspect="1" noChangeShapeType="1"/>
              </p:cNvSpPr>
              <p:nvPr/>
            </p:nvSpPr>
            <p:spPr bwMode="auto">
              <a:xfrm flipH="1">
                <a:off x="7850" y="3327"/>
                <a:ext cx="1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4" name="Freeform 2379"/>
              <p:cNvSpPr>
                <a:spLocks noChangeAspect="1"/>
              </p:cNvSpPr>
              <p:nvPr/>
            </p:nvSpPr>
            <p:spPr bwMode="auto">
              <a:xfrm>
                <a:off x="7850" y="3310"/>
                <a:ext cx="32" cy="34"/>
              </a:xfrm>
              <a:custGeom>
                <a:avLst/>
                <a:gdLst>
                  <a:gd name="T0" fmla="*/ 32 w 32"/>
                  <a:gd name="T1" fmla="*/ 23 h 34"/>
                  <a:gd name="T2" fmla="*/ 0 w 32"/>
                  <a:gd name="T3" fmla="*/ 34 h 34"/>
                  <a:gd name="T4" fmla="*/ 13 w 32"/>
                  <a:gd name="T5" fmla="*/ 0 h 34"/>
                  <a:gd name="T6" fmla="*/ 32 w 32"/>
                  <a:gd name="T7" fmla="*/ 23 h 34"/>
                </a:gdLst>
                <a:ahLst/>
                <a:cxnLst>
                  <a:cxn ang="0">
                    <a:pos x="T0" y="T1"/>
                  </a:cxn>
                  <a:cxn ang="0">
                    <a:pos x="T2" y="T3"/>
                  </a:cxn>
                  <a:cxn ang="0">
                    <a:pos x="T4" y="T5"/>
                  </a:cxn>
                  <a:cxn ang="0">
                    <a:pos x="T6" y="T7"/>
                  </a:cxn>
                </a:cxnLst>
                <a:rect l="0" t="0" r="r" b="b"/>
                <a:pathLst>
                  <a:path w="32" h="34">
                    <a:moveTo>
                      <a:pt x="32" y="23"/>
                    </a:moveTo>
                    <a:lnTo>
                      <a:pt x="0" y="34"/>
                    </a:lnTo>
                    <a:lnTo>
                      <a:pt x="13" y="0"/>
                    </a:lnTo>
                    <a:lnTo>
                      <a:pt x="32"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25" name="Freeform 2380"/>
              <p:cNvSpPr>
                <a:spLocks noChangeAspect="1"/>
              </p:cNvSpPr>
              <p:nvPr/>
            </p:nvSpPr>
            <p:spPr bwMode="auto">
              <a:xfrm>
                <a:off x="7850" y="3310"/>
                <a:ext cx="32" cy="34"/>
              </a:xfrm>
              <a:custGeom>
                <a:avLst/>
                <a:gdLst>
                  <a:gd name="T0" fmla="*/ 32 w 32"/>
                  <a:gd name="T1" fmla="*/ 23 h 34"/>
                  <a:gd name="T2" fmla="*/ 0 w 32"/>
                  <a:gd name="T3" fmla="*/ 34 h 34"/>
                  <a:gd name="T4" fmla="*/ 13 w 32"/>
                  <a:gd name="T5" fmla="*/ 0 h 34"/>
                  <a:gd name="T6" fmla="*/ 32 w 32"/>
                  <a:gd name="T7" fmla="*/ 23 h 34"/>
                </a:gdLst>
                <a:ahLst/>
                <a:cxnLst>
                  <a:cxn ang="0">
                    <a:pos x="T0" y="T1"/>
                  </a:cxn>
                  <a:cxn ang="0">
                    <a:pos x="T2" y="T3"/>
                  </a:cxn>
                  <a:cxn ang="0">
                    <a:pos x="T4" y="T5"/>
                  </a:cxn>
                  <a:cxn ang="0">
                    <a:pos x="T6" y="T7"/>
                  </a:cxn>
                </a:cxnLst>
                <a:rect l="0" t="0" r="r" b="b"/>
                <a:pathLst>
                  <a:path w="32" h="34">
                    <a:moveTo>
                      <a:pt x="32" y="23"/>
                    </a:moveTo>
                    <a:lnTo>
                      <a:pt x="0" y="34"/>
                    </a:lnTo>
                    <a:lnTo>
                      <a:pt x="13" y="0"/>
                    </a:lnTo>
                    <a:lnTo>
                      <a:pt x="32"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6" name="Line 2381"/>
              <p:cNvSpPr>
                <a:spLocks noChangeAspect="1" noChangeShapeType="1"/>
              </p:cNvSpPr>
              <p:nvPr/>
            </p:nvSpPr>
            <p:spPr bwMode="auto">
              <a:xfrm>
                <a:off x="7869" y="3225"/>
                <a:ext cx="0"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7" name="Freeform 2382"/>
              <p:cNvSpPr>
                <a:spLocks noChangeAspect="1"/>
              </p:cNvSpPr>
              <p:nvPr/>
            </p:nvSpPr>
            <p:spPr bwMode="auto">
              <a:xfrm>
                <a:off x="7850" y="3208"/>
                <a:ext cx="26" cy="28"/>
              </a:xfrm>
              <a:custGeom>
                <a:avLst/>
                <a:gdLst>
                  <a:gd name="T0" fmla="*/ 26 w 26"/>
                  <a:gd name="T1" fmla="*/ 0 h 28"/>
                  <a:gd name="T2" fmla="*/ 19 w 26"/>
                  <a:gd name="T3" fmla="*/ 28 h 28"/>
                  <a:gd name="T4" fmla="*/ 0 w 26"/>
                  <a:gd name="T5" fmla="*/ 6 h 28"/>
                  <a:gd name="T6" fmla="*/ 26 w 26"/>
                  <a:gd name="T7" fmla="*/ 0 h 28"/>
                </a:gdLst>
                <a:ahLst/>
                <a:cxnLst>
                  <a:cxn ang="0">
                    <a:pos x="T0" y="T1"/>
                  </a:cxn>
                  <a:cxn ang="0">
                    <a:pos x="T2" y="T3"/>
                  </a:cxn>
                  <a:cxn ang="0">
                    <a:pos x="T4" y="T5"/>
                  </a:cxn>
                  <a:cxn ang="0">
                    <a:pos x="T6" y="T7"/>
                  </a:cxn>
                </a:cxnLst>
                <a:rect l="0" t="0" r="r" b="b"/>
                <a:pathLst>
                  <a:path w="26" h="28">
                    <a:moveTo>
                      <a:pt x="26" y="0"/>
                    </a:moveTo>
                    <a:lnTo>
                      <a:pt x="19" y="28"/>
                    </a:lnTo>
                    <a:lnTo>
                      <a:pt x="0" y="6"/>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28" name="Freeform 2383"/>
              <p:cNvSpPr>
                <a:spLocks noChangeAspect="1"/>
              </p:cNvSpPr>
              <p:nvPr/>
            </p:nvSpPr>
            <p:spPr bwMode="auto">
              <a:xfrm>
                <a:off x="7850" y="3208"/>
                <a:ext cx="26" cy="28"/>
              </a:xfrm>
              <a:custGeom>
                <a:avLst/>
                <a:gdLst>
                  <a:gd name="T0" fmla="*/ 26 w 26"/>
                  <a:gd name="T1" fmla="*/ 0 h 28"/>
                  <a:gd name="T2" fmla="*/ 19 w 26"/>
                  <a:gd name="T3" fmla="*/ 28 h 28"/>
                  <a:gd name="T4" fmla="*/ 0 w 26"/>
                  <a:gd name="T5" fmla="*/ 6 h 28"/>
                  <a:gd name="T6" fmla="*/ 26 w 26"/>
                  <a:gd name="T7" fmla="*/ 0 h 28"/>
                </a:gdLst>
                <a:ahLst/>
                <a:cxnLst>
                  <a:cxn ang="0">
                    <a:pos x="T0" y="T1"/>
                  </a:cxn>
                  <a:cxn ang="0">
                    <a:pos x="T2" y="T3"/>
                  </a:cxn>
                  <a:cxn ang="0">
                    <a:pos x="T4" y="T5"/>
                  </a:cxn>
                  <a:cxn ang="0">
                    <a:pos x="T6" y="T7"/>
                  </a:cxn>
                </a:cxnLst>
                <a:rect l="0" t="0" r="r" b="b"/>
                <a:pathLst>
                  <a:path w="26" h="28">
                    <a:moveTo>
                      <a:pt x="26" y="0"/>
                    </a:moveTo>
                    <a:lnTo>
                      <a:pt x="19" y="28"/>
                    </a:lnTo>
                    <a:lnTo>
                      <a:pt x="0" y="6"/>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9" name="Line 2384"/>
              <p:cNvSpPr>
                <a:spLocks noChangeAspect="1" noChangeShapeType="1"/>
              </p:cNvSpPr>
              <p:nvPr/>
            </p:nvSpPr>
            <p:spPr bwMode="auto">
              <a:xfrm>
                <a:off x="7869" y="3123"/>
                <a:ext cx="13"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0" name="Freeform 2385"/>
              <p:cNvSpPr>
                <a:spLocks noChangeAspect="1"/>
              </p:cNvSpPr>
              <p:nvPr/>
            </p:nvSpPr>
            <p:spPr bwMode="auto">
              <a:xfrm>
                <a:off x="7850" y="3112"/>
                <a:ext cx="32" cy="28"/>
              </a:xfrm>
              <a:custGeom>
                <a:avLst/>
                <a:gdLst>
                  <a:gd name="T0" fmla="*/ 26 w 32"/>
                  <a:gd name="T1" fmla="*/ 0 h 28"/>
                  <a:gd name="T2" fmla="*/ 32 w 32"/>
                  <a:gd name="T3" fmla="*/ 28 h 28"/>
                  <a:gd name="T4" fmla="*/ 0 w 32"/>
                  <a:gd name="T5" fmla="*/ 11 h 28"/>
                  <a:gd name="T6" fmla="*/ 26 w 32"/>
                  <a:gd name="T7" fmla="*/ 0 h 28"/>
                </a:gdLst>
                <a:ahLst/>
                <a:cxnLst>
                  <a:cxn ang="0">
                    <a:pos x="T0" y="T1"/>
                  </a:cxn>
                  <a:cxn ang="0">
                    <a:pos x="T2" y="T3"/>
                  </a:cxn>
                  <a:cxn ang="0">
                    <a:pos x="T4" y="T5"/>
                  </a:cxn>
                  <a:cxn ang="0">
                    <a:pos x="T6" y="T7"/>
                  </a:cxn>
                </a:cxnLst>
                <a:rect l="0" t="0" r="r" b="b"/>
                <a:pathLst>
                  <a:path w="32" h="28">
                    <a:moveTo>
                      <a:pt x="26" y="0"/>
                    </a:moveTo>
                    <a:lnTo>
                      <a:pt x="32" y="28"/>
                    </a:lnTo>
                    <a:lnTo>
                      <a:pt x="0" y="11"/>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31" name="Freeform 2386"/>
              <p:cNvSpPr>
                <a:spLocks noChangeAspect="1"/>
              </p:cNvSpPr>
              <p:nvPr/>
            </p:nvSpPr>
            <p:spPr bwMode="auto">
              <a:xfrm>
                <a:off x="7850" y="3112"/>
                <a:ext cx="32" cy="28"/>
              </a:xfrm>
              <a:custGeom>
                <a:avLst/>
                <a:gdLst>
                  <a:gd name="T0" fmla="*/ 26 w 32"/>
                  <a:gd name="T1" fmla="*/ 0 h 28"/>
                  <a:gd name="T2" fmla="*/ 32 w 32"/>
                  <a:gd name="T3" fmla="*/ 28 h 28"/>
                  <a:gd name="T4" fmla="*/ 0 w 32"/>
                  <a:gd name="T5" fmla="*/ 11 h 28"/>
                  <a:gd name="T6" fmla="*/ 26 w 32"/>
                  <a:gd name="T7" fmla="*/ 0 h 28"/>
                </a:gdLst>
                <a:ahLst/>
                <a:cxnLst>
                  <a:cxn ang="0">
                    <a:pos x="T0" y="T1"/>
                  </a:cxn>
                  <a:cxn ang="0">
                    <a:pos x="T2" y="T3"/>
                  </a:cxn>
                  <a:cxn ang="0">
                    <a:pos x="T4" y="T5"/>
                  </a:cxn>
                  <a:cxn ang="0">
                    <a:pos x="T6" y="T7"/>
                  </a:cxn>
                </a:cxnLst>
                <a:rect l="0" t="0" r="r" b="b"/>
                <a:pathLst>
                  <a:path w="32" h="28">
                    <a:moveTo>
                      <a:pt x="26" y="0"/>
                    </a:moveTo>
                    <a:lnTo>
                      <a:pt x="32" y="28"/>
                    </a:lnTo>
                    <a:lnTo>
                      <a:pt x="0" y="11"/>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2" name="Line 2387"/>
              <p:cNvSpPr>
                <a:spLocks noChangeAspect="1" noChangeShapeType="1"/>
              </p:cNvSpPr>
              <p:nvPr/>
            </p:nvSpPr>
            <p:spPr bwMode="auto">
              <a:xfrm>
                <a:off x="7869" y="3021"/>
                <a:ext cx="7"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3" name="Freeform 2388"/>
              <p:cNvSpPr>
                <a:spLocks noChangeAspect="1"/>
              </p:cNvSpPr>
              <p:nvPr/>
            </p:nvSpPr>
            <p:spPr bwMode="auto">
              <a:xfrm>
                <a:off x="7850" y="3010"/>
                <a:ext cx="26" cy="34"/>
              </a:xfrm>
              <a:custGeom>
                <a:avLst/>
                <a:gdLst>
                  <a:gd name="T0" fmla="*/ 26 w 26"/>
                  <a:gd name="T1" fmla="*/ 0 h 34"/>
                  <a:gd name="T2" fmla="*/ 26 w 26"/>
                  <a:gd name="T3" fmla="*/ 34 h 34"/>
                  <a:gd name="T4" fmla="*/ 0 w 26"/>
                  <a:gd name="T5" fmla="*/ 11 h 34"/>
                  <a:gd name="T6" fmla="*/ 26 w 26"/>
                  <a:gd name="T7" fmla="*/ 0 h 34"/>
                </a:gdLst>
                <a:ahLst/>
                <a:cxnLst>
                  <a:cxn ang="0">
                    <a:pos x="T0" y="T1"/>
                  </a:cxn>
                  <a:cxn ang="0">
                    <a:pos x="T2" y="T3"/>
                  </a:cxn>
                  <a:cxn ang="0">
                    <a:pos x="T4" y="T5"/>
                  </a:cxn>
                  <a:cxn ang="0">
                    <a:pos x="T6" y="T7"/>
                  </a:cxn>
                </a:cxnLst>
                <a:rect l="0" t="0" r="r" b="b"/>
                <a:pathLst>
                  <a:path w="26" h="34">
                    <a:moveTo>
                      <a:pt x="26" y="0"/>
                    </a:moveTo>
                    <a:lnTo>
                      <a:pt x="26" y="34"/>
                    </a:lnTo>
                    <a:lnTo>
                      <a:pt x="0" y="11"/>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34" name="Freeform 2389"/>
              <p:cNvSpPr>
                <a:spLocks noChangeAspect="1"/>
              </p:cNvSpPr>
              <p:nvPr/>
            </p:nvSpPr>
            <p:spPr bwMode="auto">
              <a:xfrm>
                <a:off x="7850" y="3010"/>
                <a:ext cx="26" cy="34"/>
              </a:xfrm>
              <a:custGeom>
                <a:avLst/>
                <a:gdLst>
                  <a:gd name="T0" fmla="*/ 26 w 26"/>
                  <a:gd name="T1" fmla="*/ 0 h 34"/>
                  <a:gd name="T2" fmla="*/ 26 w 26"/>
                  <a:gd name="T3" fmla="*/ 34 h 34"/>
                  <a:gd name="T4" fmla="*/ 0 w 26"/>
                  <a:gd name="T5" fmla="*/ 11 h 34"/>
                  <a:gd name="T6" fmla="*/ 26 w 26"/>
                  <a:gd name="T7" fmla="*/ 0 h 34"/>
                </a:gdLst>
                <a:ahLst/>
                <a:cxnLst>
                  <a:cxn ang="0">
                    <a:pos x="T0" y="T1"/>
                  </a:cxn>
                  <a:cxn ang="0">
                    <a:pos x="T2" y="T3"/>
                  </a:cxn>
                  <a:cxn ang="0">
                    <a:pos x="T4" y="T5"/>
                  </a:cxn>
                  <a:cxn ang="0">
                    <a:pos x="T6" y="T7"/>
                  </a:cxn>
                </a:cxnLst>
                <a:rect l="0" t="0" r="r" b="b"/>
                <a:pathLst>
                  <a:path w="26" h="34">
                    <a:moveTo>
                      <a:pt x="26" y="0"/>
                    </a:moveTo>
                    <a:lnTo>
                      <a:pt x="26" y="34"/>
                    </a:lnTo>
                    <a:lnTo>
                      <a:pt x="0" y="11"/>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35" name="Line 2390"/>
              <p:cNvSpPr>
                <a:spLocks noChangeAspect="1" noChangeShapeType="1"/>
              </p:cNvSpPr>
              <p:nvPr/>
            </p:nvSpPr>
            <p:spPr bwMode="auto">
              <a:xfrm>
                <a:off x="7967" y="42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6" name="Line 2391"/>
              <p:cNvSpPr>
                <a:spLocks noChangeAspect="1" noChangeShapeType="1"/>
              </p:cNvSpPr>
              <p:nvPr/>
            </p:nvSpPr>
            <p:spPr bwMode="auto">
              <a:xfrm>
                <a:off x="7967" y="4246"/>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7" name="Line 2392"/>
              <p:cNvSpPr>
                <a:spLocks noChangeAspect="1" noChangeShapeType="1"/>
              </p:cNvSpPr>
              <p:nvPr/>
            </p:nvSpPr>
            <p:spPr bwMode="auto">
              <a:xfrm flipV="1">
                <a:off x="7967" y="4098"/>
                <a:ext cx="0"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8" name="Freeform 2393"/>
              <p:cNvSpPr>
                <a:spLocks noChangeAspect="1"/>
              </p:cNvSpPr>
              <p:nvPr/>
            </p:nvSpPr>
            <p:spPr bwMode="auto">
              <a:xfrm>
                <a:off x="7954" y="4098"/>
                <a:ext cx="26" cy="29"/>
              </a:xfrm>
              <a:custGeom>
                <a:avLst/>
                <a:gdLst>
                  <a:gd name="T0" fmla="*/ 0 w 26"/>
                  <a:gd name="T1" fmla="*/ 29 h 29"/>
                  <a:gd name="T2" fmla="*/ 13 w 26"/>
                  <a:gd name="T3" fmla="*/ 0 h 29"/>
                  <a:gd name="T4" fmla="*/ 26 w 26"/>
                  <a:gd name="T5" fmla="*/ 29 h 29"/>
                  <a:gd name="T6" fmla="*/ 0 w 26"/>
                  <a:gd name="T7" fmla="*/ 29 h 29"/>
                </a:gdLst>
                <a:ahLst/>
                <a:cxnLst>
                  <a:cxn ang="0">
                    <a:pos x="T0" y="T1"/>
                  </a:cxn>
                  <a:cxn ang="0">
                    <a:pos x="T2" y="T3"/>
                  </a:cxn>
                  <a:cxn ang="0">
                    <a:pos x="T4" y="T5"/>
                  </a:cxn>
                  <a:cxn ang="0">
                    <a:pos x="T6" y="T7"/>
                  </a:cxn>
                </a:cxnLst>
                <a:rect l="0" t="0" r="r" b="b"/>
                <a:pathLst>
                  <a:path w="26" h="29">
                    <a:moveTo>
                      <a:pt x="0" y="29"/>
                    </a:moveTo>
                    <a:lnTo>
                      <a:pt x="13" y="0"/>
                    </a:lnTo>
                    <a:lnTo>
                      <a:pt x="26" y="29"/>
                    </a:lnTo>
                    <a:lnTo>
                      <a:pt x="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39" name="Freeform 2394"/>
              <p:cNvSpPr>
                <a:spLocks noChangeAspect="1"/>
              </p:cNvSpPr>
              <p:nvPr/>
            </p:nvSpPr>
            <p:spPr bwMode="auto">
              <a:xfrm>
                <a:off x="7954" y="4098"/>
                <a:ext cx="26" cy="29"/>
              </a:xfrm>
              <a:custGeom>
                <a:avLst/>
                <a:gdLst>
                  <a:gd name="T0" fmla="*/ 0 w 26"/>
                  <a:gd name="T1" fmla="*/ 29 h 29"/>
                  <a:gd name="T2" fmla="*/ 13 w 26"/>
                  <a:gd name="T3" fmla="*/ 0 h 29"/>
                  <a:gd name="T4" fmla="*/ 26 w 26"/>
                  <a:gd name="T5" fmla="*/ 29 h 29"/>
                  <a:gd name="T6" fmla="*/ 0 w 26"/>
                  <a:gd name="T7" fmla="*/ 29 h 29"/>
                </a:gdLst>
                <a:ahLst/>
                <a:cxnLst>
                  <a:cxn ang="0">
                    <a:pos x="T0" y="T1"/>
                  </a:cxn>
                  <a:cxn ang="0">
                    <a:pos x="T2" y="T3"/>
                  </a:cxn>
                  <a:cxn ang="0">
                    <a:pos x="T4" y="T5"/>
                  </a:cxn>
                  <a:cxn ang="0">
                    <a:pos x="T6" y="T7"/>
                  </a:cxn>
                </a:cxnLst>
                <a:rect l="0" t="0" r="r" b="b"/>
                <a:pathLst>
                  <a:path w="26" h="29">
                    <a:moveTo>
                      <a:pt x="0" y="29"/>
                    </a:moveTo>
                    <a:lnTo>
                      <a:pt x="13" y="0"/>
                    </a:lnTo>
                    <a:lnTo>
                      <a:pt x="26" y="29"/>
                    </a:lnTo>
                    <a:lnTo>
                      <a:pt x="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0" name="Line 2395"/>
              <p:cNvSpPr>
                <a:spLocks noChangeAspect="1" noChangeShapeType="1"/>
              </p:cNvSpPr>
              <p:nvPr/>
            </p:nvSpPr>
            <p:spPr bwMode="auto">
              <a:xfrm flipH="1" flipV="1">
                <a:off x="7961" y="4002"/>
                <a:ext cx="6"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1" name="Freeform 2396"/>
              <p:cNvSpPr>
                <a:spLocks noChangeAspect="1"/>
              </p:cNvSpPr>
              <p:nvPr/>
            </p:nvSpPr>
            <p:spPr bwMode="auto">
              <a:xfrm>
                <a:off x="7954" y="4002"/>
                <a:ext cx="26" cy="34"/>
              </a:xfrm>
              <a:custGeom>
                <a:avLst/>
                <a:gdLst>
                  <a:gd name="T0" fmla="*/ 0 w 26"/>
                  <a:gd name="T1" fmla="*/ 34 h 34"/>
                  <a:gd name="T2" fmla="*/ 7 w 26"/>
                  <a:gd name="T3" fmla="*/ 0 h 34"/>
                  <a:gd name="T4" fmla="*/ 26 w 26"/>
                  <a:gd name="T5" fmla="*/ 28 h 34"/>
                  <a:gd name="T6" fmla="*/ 0 w 26"/>
                  <a:gd name="T7" fmla="*/ 34 h 34"/>
                </a:gdLst>
                <a:ahLst/>
                <a:cxnLst>
                  <a:cxn ang="0">
                    <a:pos x="T0" y="T1"/>
                  </a:cxn>
                  <a:cxn ang="0">
                    <a:pos x="T2" y="T3"/>
                  </a:cxn>
                  <a:cxn ang="0">
                    <a:pos x="T4" y="T5"/>
                  </a:cxn>
                  <a:cxn ang="0">
                    <a:pos x="T6" y="T7"/>
                  </a:cxn>
                </a:cxnLst>
                <a:rect l="0" t="0" r="r" b="b"/>
                <a:pathLst>
                  <a:path w="26" h="34">
                    <a:moveTo>
                      <a:pt x="0" y="34"/>
                    </a:moveTo>
                    <a:lnTo>
                      <a:pt x="7" y="0"/>
                    </a:lnTo>
                    <a:lnTo>
                      <a:pt x="26" y="28"/>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42" name="Freeform 2397"/>
              <p:cNvSpPr>
                <a:spLocks noChangeAspect="1"/>
              </p:cNvSpPr>
              <p:nvPr/>
            </p:nvSpPr>
            <p:spPr bwMode="auto">
              <a:xfrm>
                <a:off x="7954" y="4002"/>
                <a:ext cx="26" cy="34"/>
              </a:xfrm>
              <a:custGeom>
                <a:avLst/>
                <a:gdLst>
                  <a:gd name="T0" fmla="*/ 0 w 26"/>
                  <a:gd name="T1" fmla="*/ 34 h 34"/>
                  <a:gd name="T2" fmla="*/ 7 w 26"/>
                  <a:gd name="T3" fmla="*/ 0 h 34"/>
                  <a:gd name="T4" fmla="*/ 26 w 26"/>
                  <a:gd name="T5" fmla="*/ 28 h 34"/>
                  <a:gd name="T6" fmla="*/ 0 w 26"/>
                  <a:gd name="T7" fmla="*/ 34 h 34"/>
                </a:gdLst>
                <a:ahLst/>
                <a:cxnLst>
                  <a:cxn ang="0">
                    <a:pos x="T0" y="T1"/>
                  </a:cxn>
                  <a:cxn ang="0">
                    <a:pos x="T2" y="T3"/>
                  </a:cxn>
                  <a:cxn ang="0">
                    <a:pos x="T4" y="T5"/>
                  </a:cxn>
                  <a:cxn ang="0">
                    <a:pos x="T6" y="T7"/>
                  </a:cxn>
                </a:cxnLst>
                <a:rect l="0" t="0" r="r" b="b"/>
                <a:pathLst>
                  <a:path w="26" h="34">
                    <a:moveTo>
                      <a:pt x="0" y="34"/>
                    </a:moveTo>
                    <a:lnTo>
                      <a:pt x="7" y="0"/>
                    </a:lnTo>
                    <a:lnTo>
                      <a:pt x="26" y="28"/>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3" name="Line 2398"/>
              <p:cNvSpPr>
                <a:spLocks noChangeAspect="1" noChangeShapeType="1"/>
              </p:cNvSpPr>
              <p:nvPr/>
            </p:nvSpPr>
            <p:spPr bwMode="auto">
              <a:xfrm flipH="1" flipV="1">
                <a:off x="7935" y="3905"/>
                <a:ext cx="32" cy="3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4" name="Freeform 2399"/>
              <p:cNvSpPr>
                <a:spLocks noChangeAspect="1"/>
              </p:cNvSpPr>
              <p:nvPr/>
            </p:nvSpPr>
            <p:spPr bwMode="auto">
              <a:xfrm>
                <a:off x="7935" y="3905"/>
                <a:ext cx="32" cy="34"/>
              </a:xfrm>
              <a:custGeom>
                <a:avLst/>
                <a:gdLst>
                  <a:gd name="T0" fmla="*/ 13 w 32"/>
                  <a:gd name="T1" fmla="*/ 34 h 34"/>
                  <a:gd name="T2" fmla="*/ 0 w 32"/>
                  <a:gd name="T3" fmla="*/ 0 h 34"/>
                  <a:gd name="T4" fmla="*/ 32 w 32"/>
                  <a:gd name="T5" fmla="*/ 17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7"/>
                    </a:lnTo>
                    <a:lnTo>
                      <a:pt x="13"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45" name="Freeform 2400"/>
              <p:cNvSpPr>
                <a:spLocks noChangeAspect="1"/>
              </p:cNvSpPr>
              <p:nvPr/>
            </p:nvSpPr>
            <p:spPr bwMode="auto">
              <a:xfrm>
                <a:off x="7935" y="3905"/>
                <a:ext cx="32" cy="34"/>
              </a:xfrm>
              <a:custGeom>
                <a:avLst/>
                <a:gdLst>
                  <a:gd name="T0" fmla="*/ 13 w 32"/>
                  <a:gd name="T1" fmla="*/ 34 h 34"/>
                  <a:gd name="T2" fmla="*/ 0 w 32"/>
                  <a:gd name="T3" fmla="*/ 0 h 34"/>
                  <a:gd name="T4" fmla="*/ 32 w 32"/>
                  <a:gd name="T5" fmla="*/ 17 h 34"/>
                  <a:gd name="T6" fmla="*/ 13 w 32"/>
                  <a:gd name="T7" fmla="*/ 34 h 34"/>
                </a:gdLst>
                <a:ahLst/>
                <a:cxnLst>
                  <a:cxn ang="0">
                    <a:pos x="T0" y="T1"/>
                  </a:cxn>
                  <a:cxn ang="0">
                    <a:pos x="T2" y="T3"/>
                  </a:cxn>
                  <a:cxn ang="0">
                    <a:pos x="T4" y="T5"/>
                  </a:cxn>
                  <a:cxn ang="0">
                    <a:pos x="T6" y="T7"/>
                  </a:cxn>
                </a:cxnLst>
                <a:rect l="0" t="0" r="r" b="b"/>
                <a:pathLst>
                  <a:path w="32" h="34">
                    <a:moveTo>
                      <a:pt x="13" y="34"/>
                    </a:moveTo>
                    <a:lnTo>
                      <a:pt x="0" y="0"/>
                    </a:lnTo>
                    <a:lnTo>
                      <a:pt x="32" y="17"/>
                    </a:lnTo>
                    <a:lnTo>
                      <a:pt x="13"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6" name="Line 2401"/>
              <p:cNvSpPr>
                <a:spLocks noChangeAspect="1" noChangeShapeType="1"/>
              </p:cNvSpPr>
              <p:nvPr/>
            </p:nvSpPr>
            <p:spPr bwMode="auto">
              <a:xfrm flipH="1" flipV="1">
                <a:off x="7915" y="3809"/>
                <a:ext cx="52" cy="2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7" name="Freeform 2402"/>
              <p:cNvSpPr>
                <a:spLocks noChangeAspect="1"/>
              </p:cNvSpPr>
              <p:nvPr/>
            </p:nvSpPr>
            <p:spPr bwMode="auto">
              <a:xfrm>
                <a:off x="7915" y="3809"/>
                <a:ext cx="39" cy="28"/>
              </a:xfrm>
              <a:custGeom>
                <a:avLst/>
                <a:gdLst>
                  <a:gd name="T0" fmla="*/ 20 w 39"/>
                  <a:gd name="T1" fmla="*/ 28 h 28"/>
                  <a:gd name="T2" fmla="*/ 0 w 39"/>
                  <a:gd name="T3" fmla="*/ 0 h 28"/>
                  <a:gd name="T4" fmla="*/ 39 w 39"/>
                  <a:gd name="T5" fmla="*/ 6 h 28"/>
                  <a:gd name="T6" fmla="*/ 20 w 39"/>
                  <a:gd name="T7" fmla="*/ 28 h 28"/>
                </a:gdLst>
                <a:ahLst/>
                <a:cxnLst>
                  <a:cxn ang="0">
                    <a:pos x="T0" y="T1"/>
                  </a:cxn>
                  <a:cxn ang="0">
                    <a:pos x="T2" y="T3"/>
                  </a:cxn>
                  <a:cxn ang="0">
                    <a:pos x="T4" y="T5"/>
                  </a:cxn>
                  <a:cxn ang="0">
                    <a:pos x="T6" y="T7"/>
                  </a:cxn>
                </a:cxnLst>
                <a:rect l="0" t="0" r="r" b="b"/>
                <a:pathLst>
                  <a:path w="39" h="28">
                    <a:moveTo>
                      <a:pt x="20" y="28"/>
                    </a:moveTo>
                    <a:lnTo>
                      <a:pt x="0" y="0"/>
                    </a:lnTo>
                    <a:lnTo>
                      <a:pt x="39" y="6"/>
                    </a:lnTo>
                    <a:lnTo>
                      <a:pt x="2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48" name="Freeform 2403"/>
              <p:cNvSpPr>
                <a:spLocks noChangeAspect="1"/>
              </p:cNvSpPr>
              <p:nvPr/>
            </p:nvSpPr>
            <p:spPr bwMode="auto">
              <a:xfrm>
                <a:off x="7915" y="3809"/>
                <a:ext cx="39" cy="28"/>
              </a:xfrm>
              <a:custGeom>
                <a:avLst/>
                <a:gdLst>
                  <a:gd name="T0" fmla="*/ 20 w 39"/>
                  <a:gd name="T1" fmla="*/ 28 h 28"/>
                  <a:gd name="T2" fmla="*/ 0 w 39"/>
                  <a:gd name="T3" fmla="*/ 0 h 28"/>
                  <a:gd name="T4" fmla="*/ 39 w 39"/>
                  <a:gd name="T5" fmla="*/ 6 h 28"/>
                  <a:gd name="T6" fmla="*/ 20 w 39"/>
                  <a:gd name="T7" fmla="*/ 28 h 28"/>
                </a:gdLst>
                <a:ahLst/>
                <a:cxnLst>
                  <a:cxn ang="0">
                    <a:pos x="T0" y="T1"/>
                  </a:cxn>
                  <a:cxn ang="0">
                    <a:pos x="T2" y="T3"/>
                  </a:cxn>
                  <a:cxn ang="0">
                    <a:pos x="T4" y="T5"/>
                  </a:cxn>
                  <a:cxn ang="0">
                    <a:pos x="T6" y="T7"/>
                  </a:cxn>
                </a:cxnLst>
                <a:rect l="0" t="0" r="r" b="b"/>
                <a:pathLst>
                  <a:path w="39" h="28">
                    <a:moveTo>
                      <a:pt x="20" y="28"/>
                    </a:moveTo>
                    <a:lnTo>
                      <a:pt x="0" y="0"/>
                    </a:lnTo>
                    <a:lnTo>
                      <a:pt x="39" y="6"/>
                    </a:lnTo>
                    <a:lnTo>
                      <a:pt x="2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49" name="Line 2404"/>
              <p:cNvSpPr>
                <a:spLocks noChangeAspect="1" noChangeShapeType="1"/>
              </p:cNvSpPr>
              <p:nvPr/>
            </p:nvSpPr>
            <p:spPr bwMode="auto">
              <a:xfrm flipH="1" flipV="1">
                <a:off x="7902" y="3718"/>
                <a:ext cx="6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0" name="Freeform 2405"/>
              <p:cNvSpPr>
                <a:spLocks noChangeAspect="1"/>
              </p:cNvSpPr>
              <p:nvPr/>
            </p:nvSpPr>
            <p:spPr bwMode="auto">
              <a:xfrm>
                <a:off x="7902" y="3718"/>
                <a:ext cx="39" cy="23"/>
              </a:xfrm>
              <a:custGeom>
                <a:avLst/>
                <a:gdLst>
                  <a:gd name="T0" fmla="*/ 33 w 39"/>
                  <a:gd name="T1" fmla="*/ 23 h 23"/>
                  <a:gd name="T2" fmla="*/ 0 w 39"/>
                  <a:gd name="T3" fmla="*/ 0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0"/>
                    </a:lnTo>
                    <a:lnTo>
                      <a:pt x="39"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51" name="Freeform 2406"/>
              <p:cNvSpPr>
                <a:spLocks noChangeAspect="1"/>
              </p:cNvSpPr>
              <p:nvPr/>
            </p:nvSpPr>
            <p:spPr bwMode="auto">
              <a:xfrm>
                <a:off x="7902" y="3718"/>
                <a:ext cx="39" cy="23"/>
              </a:xfrm>
              <a:custGeom>
                <a:avLst/>
                <a:gdLst>
                  <a:gd name="T0" fmla="*/ 33 w 39"/>
                  <a:gd name="T1" fmla="*/ 23 h 23"/>
                  <a:gd name="T2" fmla="*/ 0 w 39"/>
                  <a:gd name="T3" fmla="*/ 0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0"/>
                    </a:lnTo>
                    <a:lnTo>
                      <a:pt x="39"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2" name="Line 2407"/>
              <p:cNvSpPr>
                <a:spLocks noChangeAspect="1" noChangeShapeType="1"/>
              </p:cNvSpPr>
              <p:nvPr/>
            </p:nvSpPr>
            <p:spPr bwMode="auto">
              <a:xfrm flipH="1">
                <a:off x="7902" y="3633"/>
                <a:ext cx="6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3" name="Freeform 2408"/>
              <p:cNvSpPr>
                <a:spLocks noChangeAspect="1"/>
              </p:cNvSpPr>
              <p:nvPr/>
            </p:nvSpPr>
            <p:spPr bwMode="auto">
              <a:xfrm>
                <a:off x="7902"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54" name="Freeform 2409"/>
              <p:cNvSpPr>
                <a:spLocks noChangeAspect="1"/>
              </p:cNvSpPr>
              <p:nvPr/>
            </p:nvSpPr>
            <p:spPr bwMode="auto">
              <a:xfrm>
                <a:off x="7902"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5" name="Line 2410"/>
              <p:cNvSpPr>
                <a:spLocks noChangeAspect="1" noChangeShapeType="1"/>
              </p:cNvSpPr>
              <p:nvPr/>
            </p:nvSpPr>
            <p:spPr bwMode="auto">
              <a:xfrm flipH="1">
                <a:off x="7902" y="3531"/>
                <a:ext cx="6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6" name="Freeform 2411"/>
              <p:cNvSpPr>
                <a:spLocks noChangeAspect="1"/>
              </p:cNvSpPr>
              <p:nvPr/>
            </p:nvSpPr>
            <p:spPr bwMode="auto">
              <a:xfrm>
                <a:off x="7902" y="3526"/>
                <a:ext cx="39" cy="22"/>
              </a:xfrm>
              <a:custGeom>
                <a:avLst/>
                <a:gdLst>
                  <a:gd name="T0" fmla="*/ 39 w 39"/>
                  <a:gd name="T1" fmla="*/ 22 h 22"/>
                  <a:gd name="T2" fmla="*/ 0 w 39"/>
                  <a:gd name="T3" fmla="*/ 22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33" y="0"/>
                    </a:lnTo>
                    <a:lnTo>
                      <a:pt x="39"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57" name="Freeform 2412"/>
              <p:cNvSpPr>
                <a:spLocks noChangeAspect="1"/>
              </p:cNvSpPr>
              <p:nvPr/>
            </p:nvSpPr>
            <p:spPr bwMode="auto">
              <a:xfrm>
                <a:off x="7902" y="3526"/>
                <a:ext cx="39" cy="22"/>
              </a:xfrm>
              <a:custGeom>
                <a:avLst/>
                <a:gdLst>
                  <a:gd name="T0" fmla="*/ 39 w 39"/>
                  <a:gd name="T1" fmla="*/ 22 h 22"/>
                  <a:gd name="T2" fmla="*/ 0 w 39"/>
                  <a:gd name="T3" fmla="*/ 22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33" y="0"/>
                    </a:lnTo>
                    <a:lnTo>
                      <a:pt x="39"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8" name="Line 2413"/>
              <p:cNvSpPr>
                <a:spLocks noChangeAspect="1" noChangeShapeType="1"/>
              </p:cNvSpPr>
              <p:nvPr/>
            </p:nvSpPr>
            <p:spPr bwMode="auto">
              <a:xfrm flipH="1">
                <a:off x="7915" y="3429"/>
                <a:ext cx="52" cy="2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9" name="Freeform 2414"/>
              <p:cNvSpPr>
                <a:spLocks noChangeAspect="1"/>
              </p:cNvSpPr>
              <p:nvPr/>
            </p:nvSpPr>
            <p:spPr bwMode="auto">
              <a:xfrm>
                <a:off x="7915" y="3429"/>
                <a:ext cx="39" cy="29"/>
              </a:xfrm>
              <a:custGeom>
                <a:avLst/>
                <a:gdLst>
                  <a:gd name="T0" fmla="*/ 39 w 39"/>
                  <a:gd name="T1" fmla="*/ 23 h 29"/>
                  <a:gd name="T2" fmla="*/ 0 w 39"/>
                  <a:gd name="T3" fmla="*/ 29 h 29"/>
                  <a:gd name="T4" fmla="*/ 20 w 39"/>
                  <a:gd name="T5" fmla="*/ 0 h 29"/>
                  <a:gd name="T6" fmla="*/ 39 w 39"/>
                  <a:gd name="T7" fmla="*/ 23 h 29"/>
                </a:gdLst>
                <a:ahLst/>
                <a:cxnLst>
                  <a:cxn ang="0">
                    <a:pos x="T0" y="T1"/>
                  </a:cxn>
                  <a:cxn ang="0">
                    <a:pos x="T2" y="T3"/>
                  </a:cxn>
                  <a:cxn ang="0">
                    <a:pos x="T4" y="T5"/>
                  </a:cxn>
                  <a:cxn ang="0">
                    <a:pos x="T6" y="T7"/>
                  </a:cxn>
                </a:cxnLst>
                <a:rect l="0" t="0" r="r" b="b"/>
                <a:pathLst>
                  <a:path w="39" h="29">
                    <a:moveTo>
                      <a:pt x="39" y="23"/>
                    </a:moveTo>
                    <a:lnTo>
                      <a:pt x="0" y="29"/>
                    </a:lnTo>
                    <a:lnTo>
                      <a:pt x="20" y="0"/>
                    </a:lnTo>
                    <a:lnTo>
                      <a:pt x="39"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60" name="Freeform 2415"/>
              <p:cNvSpPr>
                <a:spLocks noChangeAspect="1"/>
              </p:cNvSpPr>
              <p:nvPr/>
            </p:nvSpPr>
            <p:spPr bwMode="auto">
              <a:xfrm>
                <a:off x="7915" y="3429"/>
                <a:ext cx="39" cy="29"/>
              </a:xfrm>
              <a:custGeom>
                <a:avLst/>
                <a:gdLst>
                  <a:gd name="T0" fmla="*/ 39 w 39"/>
                  <a:gd name="T1" fmla="*/ 23 h 29"/>
                  <a:gd name="T2" fmla="*/ 0 w 39"/>
                  <a:gd name="T3" fmla="*/ 29 h 29"/>
                  <a:gd name="T4" fmla="*/ 20 w 39"/>
                  <a:gd name="T5" fmla="*/ 0 h 29"/>
                  <a:gd name="T6" fmla="*/ 39 w 39"/>
                  <a:gd name="T7" fmla="*/ 23 h 29"/>
                </a:gdLst>
                <a:ahLst/>
                <a:cxnLst>
                  <a:cxn ang="0">
                    <a:pos x="T0" y="T1"/>
                  </a:cxn>
                  <a:cxn ang="0">
                    <a:pos x="T2" y="T3"/>
                  </a:cxn>
                  <a:cxn ang="0">
                    <a:pos x="T4" y="T5"/>
                  </a:cxn>
                  <a:cxn ang="0">
                    <a:pos x="T6" y="T7"/>
                  </a:cxn>
                </a:cxnLst>
                <a:rect l="0" t="0" r="r" b="b"/>
                <a:pathLst>
                  <a:path w="39" h="29">
                    <a:moveTo>
                      <a:pt x="39" y="23"/>
                    </a:moveTo>
                    <a:lnTo>
                      <a:pt x="0" y="29"/>
                    </a:lnTo>
                    <a:lnTo>
                      <a:pt x="20" y="0"/>
                    </a:lnTo>
                    <a:lnTo>
                      <a:pt x="39"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1" name="Line 2416"/>
              <p:cNvSpPr>
                <a:spLocks noChangeAspect="1" noChangeShapeType="1"/>
              </p:cNvSpPr>
              <p:nvPr/>
            </p:nvSpPr>
            <p:spPr bwMode="auto">
              <a:xfrm flipH="1">
                <a:off x="7935" y="3327"/>
                <a:ext cx="32" cy="34"/>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2" name="Freeform 2417"/>
              <p:cNvSpPr>
                <a:spLocks noChangeAspect="1"/>
              </p:cNvSpPr>
              <p:nvPr/>
            </p:nvSpPr>
            <p:spPr bwMode="auto">
              <a:xfrm>
                <a:off x="7935" y="3327"/>
                <a:ext cx="32" cy="34"/>
              </a:xfrm>
              <a:custGeom>
                <a:avLst/>
                <a:gdLst>
                  <a:gd name="T0" fmla="*/ 32 w 32"/>
                  <a:gd name="T1" fmla="*/ 17 h 34"/>
                  <a:gd name="T2" fmla="*/ 0 w 32"/>
                  <a:gd name="T3" fmla="*/ 34 h 34"/>
                  <a:gd name="T4" fmla="*/ 13 w 32"/>
                  <a:gd name="T5" fmla="*/ 0 h 34"/>
                  <a:gd name="T6" fmla="*/ 32 w 32"/>
                  <a:gd name="T7" fmla="*/ 17 h 34"/>
                </a:gdLst>
                <a:ahLst/>
                <a:cxnLst>
                  <a:cxn ang="0">
                    <a:pos x="T0" y="T1"/>
                  </a:cxn>
                  <a:cxn ang="0">
                    <a:pos x="T2" y="T3"/>
                  </a:cxn>
                  <a:cxn ang="0">
                    <a:pos x="T4" y="T5"/>
                  </a:cxn>
                  <a:cxn ang="0">
                    <a:pos x="T6" y="T7"/>
                  </a:cxn>
                </a:cxnLst>
                <a:rect l="0" t="0" r="r" b="b"/>
                <a:pathLst>
                  <a:path w="32" h="34">
                    <a:moveTo>
                      <a:pt x="32" y="17"/>
                    </a:moveTo>
                    <a:lnTo>
                      <a:pt x="0" y="34"/>
                    </a:lnTo>
                    <a:lnTo>
                      <a:pt x="13" y="0"/>
                    </a:lnTo>
                    <a:lnTo>
                      <a:pt x="32"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63" name="Freeform 2418"/>
              <p:cNvSpPr>
                <a:spLocks noChangeAspect="1"/>
              </p:cNvSpPr>
              <p:nvPr/>
            </p:nvSpPr>
            <p:spPr bwMode="auto">
              <a:xfrm>
                <a:off x="7935" y="3327"/>
                <a:ext cx="32" cy="34"/>
              </a:xfrm>
              <a:custGeom>
                <a:avLst/>
                <a:gdLst>
                  <a:gd name="T0" fmla="*/ 32 w 32"/>
                  <a:gd name="T1" fmla="*/ 17 h 34"/>
                  <a:gd name="T2" fmla="*/ 0 w 32"/>
                  <a:gd name="T3" fmla="*/ 34 h 34"/>
                  <a:gd name="T4" fmla="*/ 13 w 32"/>
                  <a:gd name="T5" fmla="*/ 0 h 34"/>
                  <a:gd name="T6" fmla="*/ 32 w 32"/>
                  <a:gd name="T7" fmla="*/ 17 h 34"/>
                </a:gdLst>
                <a:ahLst/>
                <a:cxnLst>
                  <a:cxn ang="0">
                    <a:pos x="T0" y="T1"/>
                  </a:cxn>
                  <a:cxn ang="0">
                    <a:pos x="T2" y="T3"/>
                  </a:cxn>
                  <a:cxn ang="0">
                    <a:pos x="T4" y="T5"/>
                  </a:cxn>
                  <a:cxn ang="0">
                    <a:pos x="T6" y="T7"/>
                  </a:cxn>
                </a:cxnLst>
                <a:rect l="0" t="0" r="r" b="b"/>
                <a:pathLst>
                  <a:path w="32" h="34">
                    <a:moveTo>
                      <a:pt x="32" y="17"/>
                    </a:moveTo>
                    <a:lnTo>
                      <a:pt x="0" y="34"/>
                    </a:lnTo>
                    <a:lnTo>
                      <a:pt x="13" y="0"/>
                    </a:lnTo>
                    <a:lnTo>
                      <a:pt x="32"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4" name="Line 2419"/>
              <p:cNvSpPr>
                <a:spLocks noChangeAspect="1" noChangeShapeType="1"/>
              </p:cNvSpPr>
              <p:nvPr/>
            </p:nvSpPr>
            <p:spPr bwMode="auto">
              <a:xfrm flipH="1">
                <a:off x="7961" y="3225"/>
                <a:ext cx="6" cy="4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5" name="Freeform 2420"/>
              <p:cNvSpPr>
                <a:spLocks noChangeAspect="1"/>
              </p:cNvSpPr>
              <p:nvPr/>
            </p:nvSpPr>
            <p:spPr bwMode="auto">
              <a:xfrm>
                <a:off x="7954" y="3231"/>
                <a:ext cx="26" cy="34"/>
              </a:xfrm>
              <a:custGeom>
                <a:avLst/>
                <a:gdLst>
                  <a:gd name="T0" fmla="*/ 26 w 26"/>
                  <a:gd name="T1" fmla="*/ 5 h 34"/>
                  <a:gd name="T2" fmla="*/ 7 w 26"/>
                  <a:gd name="T3" fmla="*/ 34 h 34"/>
                  <a:gd name="T4" fmla="*/ 0 w 26"/>
                  <a:gd name="T5" fmla="*/ 0 h 34"/>
                  <a:gd name="T6" fmla="*/ 26 w 26"/>
                  <a:gd name="T7" fmla="*/ 5 h 34"/>
                </a:gdLst>
                <a:ahLst/>
                <a:cxnLst>
                  <a:cxn ang="0">
                    <a:pos x="T0" y="T1"/>
                  </a:cxn>
                  <a:cxn ang="0">
                    <a:pos x="T2" y="T3"/>
                  </a:cxn>
                  <a:cxn ang="0">
                    <a:pos x="T4" y="T5"/>
                  </a:cxn>
                  <a:cxn ang="0">
                    <a:pos x="T6" y="T7"/>
                  </a:cxn>
                </a:cxnLst>
                <a:rect l="0" t="0" r="r" b="b"/>
                <a:pathLst>
                  <a:path w="26" h="34">
                    <a:moveTo>
                      <a:pt x="26" y="5"/>
                    </a:moveTo>
                    <a:lnTo>
                      <a:pt x="7" y="34"/>
                    </a:lnTo>
                    <a:lnTo>
                      <a:pt x="0" y="0"/>
                    </a:lnTo>
                    <a:lnTo>
                      <a:pt x="26" y="5"/>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66" name="Freeform 2421"/>
              <p:cNvSpPr>
                <a:spLocks noChangeAspect="1"/>
              </p:cNvSpPr>
              <p:nvPr/>
            </p:nvSpPr>
            <p:spPr bwMode="auto">
              <a:xfrm>
                <a:off x="7954" y="3231"/>
                <a:ext cx="26" cy="34"/>
              </a:xfrm>
              <a:custGeom>
                <a:avLst/>
                <a:gdLst>
                  <a:gd name="T0" fmla="*/ 26 w 26"/>
                  <a:gd name="T1" fmla="*/ 5 h 34"/>
                  <a:gd name="T2" fmla="*/ 7 w 26"/>
                  <a:gd name="T3" fmla="*/ 34 h 34"/>
                  <a:gd name="T4" fmla="*/ 0 w 26"/>
                  <a:gd name="T5" fmla="*/ 0 h 34"/>
                  <a:gd name="T6" fmla="*/ 26 w 26"/>
                  <a:gd name="T7" fmla="*/ 5 h 34"/>
                </a:gdLst>
                <a:ahLst/>
                <a:cxnLst>
                  <a:cxn ang="0">
                    <a:pos x="T0" y="T1"/>
                  </a:cxn>
                  <a:cxn ang="0">
                    <a:pos x="T2" y="T3"/>
                  </a:cxn>
                  <a:cxn ang="0">
                    <a:pos x="T4" y="T5"/>
                  </a:cxn>
                  <a:cxn ang="0">
                    <a:pos x="T6" y="T7"/>
                  </a:cxn>
                </a:cxnLst>
                <a:rect l="0" t="0" r="r" b="b"/>
                <a:pathLst>
                  <a:path w="26" h="34">
                    <a:moveTo>
                      <a:pt x="26" y="5"/>
                    </a:moveTo>
                    <a:lnTo>
                      <a:pt x="7" y="34"/>
                    </a:lnTo>
                    <a:lnTo>
                      <a:pt x="0" y="0"/>
                    </a:lnTo>
                    <a:lnTo>
                      <a:pt x="26" y="5"/>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7" name="Line 2422"/>
              <p:cNvSpPr>
                <a:spLocks noChangeAspect="1" noChangeShapeType="1"/>
              </p:cNvSpPr>
              <p:nvPr/>
            </p:nvSpPr>
            <p:spPr bwMode="auto">
              <a:xfrm>
                <a:off x="7967" y="3123"/>
                <a:ext cx="0" cy="4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8" name="Freeform 2423"/>
              <p:cNvSpPr>
                <a:spLocks noChangeAspect="1"/>
              </p:cNvSpPr>
              <p:nvPr/>
            </p:nvSpPr>
            <p:spPr bwMode="auto">
              <a:xfrm>
                <a:off x="7954" y="3140"/>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69" name="Freeform 2424"/>
              <p:cNvSpPr>
                <a:spLocks noChangeAspect="1"/>
              </p:cNvSpPr>
              <p:nvPr/>
            </p:nvSpPr>
            <p:spPr bwMode="auto">
              <a:xfrm>
                <a:off x="7954" y="3140"/>
                <a:ext cx="26" cy="28"/>
              </a:xfrm>
              <a:custGeom>
                <a:avLst/>
                <a:gdLst>
                  <a:gd name="T0" fmla="*/ 26 w 26"/>
                  <a:gd name="T1" fmla="*/ 0 h 28"/>
                  <a:gd name="T2" fmla="*/ 13 w 26"/>
                  <a:gd name="T3" fmla="*/ 28 h 28"/>
                  <a:gd name="T4" fmla="*/ 0 w 26"/>
                  <a:gd name="T5" fmla="*/ 0 h 28"/>
                  <a:gd name="T6" fmla="*/ 26 w 26"/>
                  <a:gd name="T7" fmla="*/ 0 h 28"/>
                </a:gdLst>
                <a:ahLst/>
                <a:cxnLst>
                  <a:cxn ang="0">
                    <a:pos x="T0" y="T1"/>
                  </a:cxn>
                  <a:cxn ang="0">
                    <a:pos x="T2" y="T3"/>
                  </a:cxn>
                  <a:cxn ang="0">
                    <a:pos x="T4" y="T5"/>
                  </a:cxn>
                  <a:cxn ang="0">
                    <a:pos x="T6" y="T7"/>
                  </a:cxn>
                </a:cxnLst>
                <a:rect l="0" t="0" r="r" b="b"/>
                <a:pathLst>
                  <a:path w="26" h="28">
                    <a:moveTo>
                      <a:pt x="26" y="0"/>
                    </a:moveTo>
                    <a:lnTo>
                      <a:pt x="13" y="28"/>
                    </a:lnTo>
                    <a:lnTo>
                      <a:pt x="0" y="0"/>
                    </a:lnTo>
                    <a:lnTo>
                      <a:pt x="26" y="0"/>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0" name="Line 2425"/>
              <p:cNvSpPr>
                <a:spLocks noChangeAspect="1" noChangeShapeType="1"/>
              </p:cNvSpPr>
              <p:nvPr/>
            </p:nvSpPr>
            <p:spPr bwMode="auto">
              <a:xfrm>
                <a:off x="7967"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1" name="Line 2426"/>
              <p:cNvSpPr>
                <a:spLocks noChangeAspect="1" noChangeShapeType="1"/>
              </p:cNvSpPr>
              <p:nvPr/>
            </p:nvSpPr>
            <p:spPr bwMode="auto">
              <a:xfrm>
                <a:off x="7967"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2" name="Line 2427"/>
              <p:cNvSpPr>
                <a:spLocks noChangeAspect="1" noChangeShapeType="1"/>
              </p:cNvSpPr>
              <p:nvPr/>
            </p:nvSpPr>
            <p:spPr bwMode="auto">
              <a:xfrm>
                <a:off x="7967"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3" name="Line 2428"/>
              <p:cNvSpPr>
                <a:spLocks noChangeAspect="1" noChangeShapeType="1"/>
              </p:cNvSpPr>
              <p:nvPr/>
            </p:nvSpPr>
            <p:spPr bwMode="auto">
              <a:xfrm>
                <a:off x="7967"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4" name="Line 2429"/>
              <p:cNvSpPr>
                <a:spLocks noChangeAspect="1" noChangeShapeType="1"/>
              </p:cNvSpPr>
              <p:nvPr/>
            </p:nvSpPr>
            <p:spPr bwMode="auto">
              <a:xfrm flipH="1" flipV="1">
                <a:off x="8065" y="3996"/>
                <a:ext cx="7"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5" name="Freeform 2430"/>
              <p:cNvSpPr>
                <a:spLocks noChangeAspect="1"/>
              </p:cNvSpPr>
              <p:nvPr/>
            </p:nvSpPr>
            <p:spPr bwMode="auto">
              <a:xfrm>
                <a:off x="8052" y="3996"/>
                <a:ext cx="33" cy="34"/>
              </a:xfrm>
              <a:custGeom>
                <a:avLst/>
                <a:gdLst>
                  <a:gd name="T0" fmla="*/ 0 w 33"/>
                  <a:gd name="T1" fmla="*/ 34 h 34"/>
                  <a:gd name="T2" fmla="*/ 13 w 33"/>
                  <a:gd name="T3" fmla="*/ 0 h 34"/>
                  <a:gd name="T4" fmla="*/ 33 w 33"/>
                  <a:gd name="T5" fmla="*/ 29 h 34"/>
                  <a:gd name="T6" fmla="*/ 0 w 33"/>
                  <a:gd name="T7" fmla="*/ 34 h 34"/>
                </a:gdLst>
                <a:ahLst/>
                <a:cxnLst>
                  <a:cxn ang="0">
                    <a:pos x="T0" y="T1"/>
                  </a:cxn>
                  <a:cxn ang="0">
                    <a:pos x="T2" y="T3"/>
                  </a:cxn>
                  <a:cxn ang="0">
                    <a:pos x="T4" y="T5"/>
                  </a:cxn>
                  <a:cxn ang="0">
                    <a:pos x="T6" y="T7"/>
                  </a:cxn>
                </a:cxnLst>
                <a:rect l="0" t="0" r="r" b="b"/>
                <a:pathLst>
                  <a:path w="33" h="34">
                    <a:moveTo>
                      <a:pt x="0" y="34"/>
                    </a:moveTo>
                    <a:lnTo>
                      <a:pt x="13" y="0"/>
                    </a:lnTo>
                    <a:lnTo>
                      <a:pt x="33" y="29"/>
                    </a:lnTo>
                    <a:lnTo>
                      <a:pt x="0" y="34"/>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76" name="Freeform 2431"/>
              <p:cNvSpPr>
                <a:spLocks noChangeAspect="1"/>
              </p:cNvSpPr>
              <p:nvPr/>
            </p:nvSpPr>
            <p:spPr bwMode="auto">
              <a:xfrm>
                <a:off x="8052" y="3996"/>
                <a:ext cx="33" cy="34"/>
              </a:xfrm>
              <a:custGeom>
                <a:avLst/>
                <a:gdLst>
                  <a:gd name="T0" fmla="*/ 0 w 33"/>
                  <a:gd name="T1" fmla="*/ 34 h 34"/>
                  <a:gd name="T2" fmla="*/ 13 w 33"/>
                  <a:gd name="T3" fmla="*/ 0 h 34"/>
                  <a:gd name="T4" fmla="*/ 33 w 33"/>
                  <a:gd name="T5" fmla="*/ 29 h 34"/>
                  <a:gd name="T6" fmla="*/ 0 w 33"/>
                  <a:gd name="T7" fmla="*/ 34 h 34"/>
                </a:gdLst>
                <a:ahLst/>
                <a:cxnLst>
                  <a:cxn ang="0">
                    <a:pos x="T0" y="T1"/>
                  </a:cxn>
                  <a:cxn ang="0">
                    <a:pos x="T2" y="T3"/>
                  </a:cxn>
                  <a:cxn ang="0">
                    <a:pos x="T4" y="T5"/>
                  </a:cxn>
                  <a:cxn ang="0">
                    <a:pos x="T6" y="T7"/>
                  </a:cxn>
                </a:cxnLst>
                <a:rect l="0" t="0" r="r" b="b"/>
                <a:pathLst>
                  <a:path w="33" h="34">
                    <a:moveTo>
                      <a:pt x="0" y="34"/>
                    </a:moveTo>
                    <a:lnTo>
                      <a:pt x="13" y="0"/>
                    </a:lnTo>
                    <a:lnTo>
                      <a:pt x="33" y="29"/>
                    </a:lnTo>
                    <a:lnTo>
                      <a:pt x="0" y="34"/>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7" name="Line 2432"/>
              <p:cNvSpPr>
                <a:spLocks noChangeAspect="1" noChangeShapeType="1"/>
              </p:cNvSpPr>
              <p:nvPr/>
            </p:nvSpPr>
            <p:spPr bwMode="auto">
              <a:xfrm flipH="1" flipV="1">
                <a:off x="8033" y="3911"/>
                <a:ext cx="39" cy="28"/>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8" name="Freeform 2433"/>
              <p:cNvSpPr>
                <a:spLocks noChangeAspect="1"/>
              </p:cNvSpPr>
              <p:nvPr/>
            </p:nvSpPr>
            <p:spPr bwMode="auto">
              <a:xfrm>
                <a:off x="8033" y="3911"/>
                <a:ext cx="39" cy="28"/>
              </a:xfrm>
              <a:custGeom>
                <a:avLst/>
                <a:gdLst>
                  <a:gd name="T0" fmla="*/ 19 w 39"/>
                  <a:gd name="T1" fmla="*/ 28 h 28"/>
                  <a:gd name="T2" fmla="*/ 0 w 39"/>
                  <a:gd name="T3" fmla="*/ 0 h 28"/>
                  <a:gd name="T4" fmla="*/ 39 w 39"/>
                  <a:gd name="T5" fmla="*/ 11 h 28"/>
                  <a:gd name="T6" fmla="*/ 19 w 39"/>
                  <a:gd name="T7" fmla="*/ 28 h 28"/>
                </a:gdLst>
                <a:ahLst/>
                <a:cxnLst>
                  <a:cxn ang="0">
                    <a:pos x="T0" y="T1"/>
                  </a:cxn>
                  <a:cxn ang="0">
                    <a:pos x="T2" y="T3"/>
                  </a:cxn>
                  <a:cxn ang="0">
                    <a:pos x="T4" y="T5"/>
                  </a:cxn>
                  <a:cxn ang="0">
                    <a:pos x="T6" y="T7"/>
                  </a:cxn>
                </a:cxnLst>
                <a:rect l="0" t="0" r="r" b="b"/>
                <a:pathLst>
                  <a:path w="39" h="28">
                    <a:moveTo>
                      <a:pt x="19" y="28"/>
                    </a:moveTo>
                    <a:lnTo>
                      <a:pt x="0" y="0"/>
                    </a:lnTo>
                    <a:lnTo>
                      <a:pt x="39" y="11"/>
                    </a:lnTo>
                    <a:lnTo>
                      <a:pt x="19"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79" name="Freeform 2434"/>
              <p:cNvSpPr>
                <a:spLocks noChangeAspect="1"/>
              </p:cNvSpPr>
              <p:nvPr/>
            </p:nvSpPr>
            <p:spPr bwMode="auto">
              <a:xfrm>
                <a:off x="8033" y="3911"/>
                <a:ext cx="39" cy="28"/>
              </a:xfrm>
              <a:custGeom>
                <a:avLst/>
                <a:gdLst>
                  <a:gd name="T0" fmla="*/ 19 w 39"/>
                  <a:gd name="T1" fmla="*/ 28 h 28"/>
                  <a:gd name="T2" fmla="*/ 0 w 39"/>
                  <a:gd name="T3" fmla="*/ 0 h 28"/>
                  <a:gd name="T4" fmla="*/ 39 w 39"/>
                  <a:gd name="T5" fmla="*/ 11 h 28"/>
                  <a:gd name="T6" fmla="*/ 19 w 39"/>
                  <a:gd name="T7" fmla="*/ 28 h 28"/>
                </a:gdLst>
                <a:ahLst/>
                <a:cxnLst>
                  <a:cxn ang="0">
                    <a:pos x="T0" y="T1"/>
                  </a:cxn>
                  <a:cxn ang="0">
                    <a:pos x="T2" y="T3"/>
                  </a:cxn>
                  <a:cxn ang="0">
                    <a:pos x="T4" y="T5"/>
                  </a:cxn>
                  <a:cxn ang="0">
                    <a:pos x="T6" y="T7"/>
                  </a:cxn>
                </a:cxnLst>
                <a:rect l="0" t="0" r="r" b="b"/>
                <a:pathLst>
                  <a:path w="39" h="28">
                    <a:moveTo>
                      <a:pt x="19" y="28"/>
                    </a:moveTo>
                    <a:lnTo>
                      <a:pt x="0" y="0"/>
                    </a:lnTo>
                    <a:lnTo>
                      <a:pt x="39" y="11"/>
                    </a:lnTo>
                    <a:lnTo>
                      <a:pt x="19"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0" name="Line 2435"/>
              <p:cNvSpPr>
                <a:spLocks noChangeAspect="1" noChangeShapeType="1"/>
              </p:cNvSpPr>
              <p:nvPr/>
            </p:nvSpPr>
            <p:spPr bwMode="auto">
              <a:xfrm flipH="1" flipV="1">
                <a:off x="8013" y="3820"/>
                <a:ext cx="5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1" name="Freeform 2436"/>
              <p:cNvSpPr>
                <a:spLocks noChangeAspect="1"/>
              </p:cNvSpPr>
              <p:nvPr/>
            </p:nvSpPr>
            <p:spPr bwMode="auto">
              <a:xfrm>
                <a:off x="8013" y="3820"/>
                <a:ext cx="39" cy="23"/>
              </a:xfrm>
              <a:custGeom>
                <a:avLst/>
                <a:gdLst>
                  <a:gd name="T0" fmla="*/ 33 w 39"/>
                  <a:gd name="T1" fmla="*/ 23 h 23"/>
                  <a:gd name="T2" fmla="*/ 0 w 39"/>
                  <a:gd name="T3" fmla="*/ 0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0"/>
                    </a:lnTo>
                    <a:lnTo>
                      <a:pt x="39"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82" name="Freeform 2437"/>
              <p:cNvSpPr>
                <a:spLocks noChangeAspect="1"/>
              </p:cNvSpPr>
              <p:nvPr/>
            </p:nvSpPr>
            <p:spPr bwMode="auto">
              <a:xfrm>
                <a:off x="8013" y="3820"/>
                <a:ext cx="39" cy="23"/>
              </a:xfrm>
              <a:custGeom>
                <a:avLst/>
                <a:gdLst>
                  <a:gd name="T0" fmla="*/ 33 w 39"/>
                  <a:gd name="T1" fmla="*/ 23 h 23"/>
                  <a:gd name="T2" fmla="*/ 0 w 39"/>
                  <a:gd name="T3" fmla="*/ 0 h 23"/>
                  <a:gd name="T4" fmla="*/ 39 w 39"/>
                  <a:gd name="T5" fmla="*/ 0 h 23"/>
                  <a:gd name="T6" fmla="*/ 33 w 39"/>
                  <a:gd name="T7" fmla="*/ 23 h 23"/>
                </a:gdLst>
                <a:ahLst/>
                <a:cxnLst>
                  <a:cxn ang="0">
                    <a:pos x="T0" y="T1"/>
                  </a:cxn>
                  <a:cxn ang="0">
                    <a:pos x="T2" y="T3"/>
                  </a:cxn>
                  <a:cxn ang="0">
                    <a:pos x="T4" y="T5"/>
                  </a:cxn>
                  <a:cxn ang="0">
                    <a:pos x="T6" y="T7"/>
                  </a:cxn>
                </a:cxnLst>
                <a:rect l="0" t="0" r="r" b="b"/>
                <a:pathLst>
                  <a:path w="39" h="23">
                    <a:moveTo>
                      <a:pt x="33" y="23"/>
                    </a:moveTo>
                    <a:lnTo>
                      <a:pt x="0" y="0"/>
                    </a:lnTo>
                    <a:lnTo>
                      <a:pt x="39"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3" name="Line 2438"/>
              <p:cNvSpPr>
                <a:spLocks noChangeAspect="1" noChangeShapeType="1"/>
              </p:cNvSpPr>
              <p:nvPr/>
            </p:nvSpPr>
            <p:spPr bwMode="auto">
              <a:xfrm flipH="1" flipV="1">
                <a:off x="8006" y="3730"/>
                <a:ext cx="66" cy="5"/>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4" name="Freeform 2439"/>
              <p:cNvSpPr>
                <a:spLocks noChangeAspect="1"/>
              </p:cNvSpPr>
              <p:nvPr/>
            </p:nvSpPr>
            <p:spPr bwMode="auto">
              <a:xfrm>
                <a:off x="8006" y="3718"/>
                <a:ext cx="40" cy="29"/>
              </a:xfrm>
              <a:custGeom>
                <a:avLst/>
                <a:gdLst>
                  <a:gd name="T0" fmla="*/ 40 w 40"/>
                  <a:gd name="T1" fmla="*/ 29 h 29"/>
                  <a:gd name="T2" fmla="*/ 0 w 40"/>
                  <a:gd name="T3" fmla="*/ 12 h 29"/>
                  <a:gd name="T4" fmla="*/ 40 w 40"/>
                  <a:gd name="T5" fmla="*/ 0 h 29"/>
                  <a:gd name="T6" fmla="*/ 40 w 40"/>
                  <a:gd name="T7" fmla="*/ 29 h 29"/>
                </a:gdLst>
                <a:ahLst/>
                <a:cxnLst>
                  <a:cxn ang="0">
                    <a:pos x="T0" y="T1"/>
                  </a:cxn>
                  <a:cxn ang="0">
                    <a:pos x="T2" y="T3"/>
                  </a:cxn>
                  <a:cxn ang="0">
                    <a:pos x="T4" y="T5"/>
                  </a:cxn>
                  <a:cxn ang="0">
                    <a:pos x="T6" y="T7"/>
                  </a:cxn>
                </a:cxnLst>
                <a:rect l="0" t="0" r="r" b="b"/>
                <a:pathLst>
                  <a:path w="40" h="29">
                    <a:moveTo>
                      <a:pt x="40" y="29"/>
                    </a:moveTo>
                    <a:lnTo>
                      <a:pt x="0" y="12"/>
                    </a:lnTo>
                    <a:lnTo>
                      <a:pt x="40" y="0"/>
                    </a:lnTo>
                    <a:lnTo>
                      <a:pt x="40" y="29"/>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85" name="Freeform 2440"/>
              <p:cNvSpPr>
                <a:spLocks noChangeAspect="1"/>
              </p:cNvSpPr>
              <p:nvPr/>
            </p:nvSpPr>
            <p:spPr bwMode="auto">
              <a:xfrm>
                <a:off x="8006" y="3718"/>
                <a:ext cx="40" cy="29"/>
              </a:xfrm>
              <a:custGeom>
                <a:avLst/>
                <a:gdLst>
                  <a:gd name="T0" fmla="*/ 40 w 40"/>
                  <a:gd name="T1" fmla="*/ 29 h 29"/>
                  <a:gd name="T2" fmla="*/ 0 w 40"/>
                  <a:gd name="T3" fmla="*/ 12 h 29"/>
                  <a:gd name="T4" fmla="*/ 40 w 40"/>
                  <a:gd name="T5" fmla="*/ 0 h 29"/>
                  <a:gd name="T6" fmla="*/ 40 w 40"/>
                  <a:gd name="T7" fmla="*/ 29 h 29"/>
                </a:gdLst>
                <a:ahLst/>
                <a:cxnLst>
                  <a:cxn ang="0">
                    <a:pos x="T0" y="T1"/>
                  </a:cxn>
                  <a:cxn ang="0">
                    <a:pos x="T2" y="T3"/>
                  </a:cxn>
                  <a:cxn ang="0">
                    <a:pos x="T4" y="T5"/>
                  </a:cxn>
                  <a:cxn ang="0">
                    <a:pos x="T6" y="T7"/>
                  </a:cxn>
                </a:cxnLst>
                <a:rect l="0" t="0" r="r" b="b"/>
                <a:pathLst>
                  <a:path w="40" h="29">
                    <a:moveTo>
                      <a:pt x="40" y="29"/>
                    </a:moveTo>
                    <a:lnTo>
                      <a:pt x="0" y="12"/>
                    </a:lnTo>
                    <a:lnTo>
                      <a:pt x="40" y="0"/>
                    </a:lnTo>
                    <a:lnTo>
                      <a:pt x="40" y="29"/>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6" name="Line 2441"/>
              <p:cNvSpPr>
                <a:spLocks noChangeAspect="1" noChangeShapeType="1"/>
              </p:cNvSpPr>
              <p:nvPr/>
            </p:nvSpPr>
            <p:spPr bwMode="auto">
              <a:xfrm flipH="1">
                <a:off x="8013" y="3633"/>
                <a:ext cx="59"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7" name="Freeform 2442"/>
              <p:cNvSpPr>
                <a:spLocks noChangeAspect="1"/>
              </p:cNvSpPr>
              <p:nvPr/>
            </p:nvSpPr>
            <p:spPr bwMode="auto">
              <a:xfrm>
                <a:off x="8013"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88" name="Freeform 2443"/>
              <p:cNvSpPr>
                <a:spLocks noChangeAspect="1"/>
              </p:cNvSpPr>
              <p:nvPr/>
            </p:nvSpPr>
            <p:spPr bwMode="auto">
              <a:xfrm>
                <a:off x="8013"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9" name="Line 2444"/>
              <p:cNvSpPr>
                <a:spLocks noChangeAspect="1" noChangeShapeType="1"/>
              </p:cNvSpPr>
              <p:nvPr/>
            </p:nvSpPr>
            <p:spPr bwMode="auto">
              <a:xfrm flipH="1">
                <a:off x="8006" y="3531"/>
                <a:ext cx="66" cy="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0" name="Freeform 2445"/>
              <p:cNvSpPr>
                <a:spLocks noChangeAspect="1"/>
              </p:cNvSpPr>
              <p:nvPr/>
            </p:nvSpPr>
            <p:spPr bwMode="auto">
              <a:xfrm>
                <a:off x="8006" y="3520"/>
                <a:ext cx="40" cy="28"/>
              </a:xfrm>
              <a:custGeom>
                <a:avLst/>
                <a:gdLst>
                  <a:gd name="T0" fmla="*/ 40 w 40"/>
                  <a:gd name="T1" fmla="*/ 28 h 28"/>
                  <a:gd name="T2" fmla="*/ 0 w 40"/>
                  <a:gd name="T3" fmla="*/ 17 h 28"/>
                  <a:gd name="T4" fmla="*/ 33 w 40"/>
                  <a:gd name="T5" fmla="*/ 0 h 28"/>
                  <a:gd name="T6" fmla="*/ 40 w 40"/>
                  <a:gd name="T7" fmla="*/ 28 h 28"/>
                </a:gdLst>
                <a:ahLst/>
                <a:cxnLst>
                  <a:cxn ang="0">
                    <a:pos x="T0" y="T1"/>
                  </a:cxn>
                  <a:cxn ang="0">
                    <a:pos x="T2" y="T3"/>
                  </a:cxn>
                  <a:cxn ang="0">
                    <a:pos x="T4" y="T5"/>
                  </a:cxn>
                  <a:cxn ang="0">
                    <a:pos x="T6" y="T7"/>
                  </a:cxn>
                </a:cxnLst>
                <a:rect l="0" t="0" r="r" b="b"/>
                <a:pathLst>
                  <a:path w="40" h="28">
                    <a:moveTo>
                      <a:pt x="40" y="28"/>
                    </a:moveTo>
                    <a:lnTo>
                      <a:pt x="0" y="17"/>
                    </a:lnTo>
                    <a:lnTo>
                      <a:pt x="33" y="0"/>
                    </a:lnTo>
                    <a:lnTo>
                      <a:pt x="4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91" name="Freeform 2446"/>
              <p:cNvSpPr>
                <a:spLocks noChangeAspect="1"/>
              </p:cNvSpPr>
              <p:nvPr/>
            </p:nvSpPr>
            <p:spPr bwMode="auto">
              <a:xfrm>
                <a:off x="8006" y="3520"/>
                <a:ext cx="40" cy="28"/>
              </a:xfrm>
              <a:custGeom>
                <a:avLst/>
                <a:gdLst>
                  <a:gd name="T0" fmla="*/ 40 w 40"/>
                  <a:gd name="T1" fmla="*/ 28 h 28"/>
                  <a:gd name="T2" fmla="*/ 0 w 40"/>
                  <a:gd name="T3" fmla="*/ 17 h 28"/>
                  <a:gd name="T4" fmla="*/ 33 w 40"/>
                  <a:gd name="T5" fmla="*/ 0 h 28"/>
                  <a:gd name="T6" fmla="*/ 40 w 40"/>
                  <a:gd name="T7" fmla="*/ 28 h 28"/>
                </a:gdLst>
                <a:ahLst/>
                <a:cxnLst>
                  <a:cxn ang="0">
                    <a:pos x="T0" y="T1"/>
                  </a:cxn>
                  <a:cxn ang="0">
                    <a:pos x="T2" y="T3"/>
                  </a:cxn>
                  <a:cxn ang="0">
                    <a:pos x="T4" y="T5"/>
                  </a:cxn>
                  <a:cxn ang="0">
                    <a:pos x="T6" y="T7"/>
                  </a:cxn>
                </a:cxnLst>
                <a:rect l="0" t="0" r="r" b="b"/>
                <a:pathLst>
                  <a:path w="40" h="28">
                    <a:moveTo>
                      <a:pt x="40" y="28"/>
                    </a:moveTo>
                    <a:lnTo>
                      <a:pt x="0" y="17"/>
                    </a:lnTo>
                    <a:lnTo>
                      <a:pt x="33" y="0"/>
                    </a:lnTo>
                    <a:lnTo>
                      <a:pt x="4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2" name="Line 2447"/>
              <p:cNvSpPr>
                <a:spLocks noChangeAspect="1" noChangeShapeType="1"/>
              </p:cNvSpPr>
              <p:nvPr/>
            </p:nvSpPr>
            <p:spPr bwMode="auto">
              <a:xfrm flipH="1">
                <a:off x="8013" y="3429"/>
                <a:ext cx="59"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3" name="Freeform 2448"/>
              <p:cNvSpPr>
                <a:spLocks noChangeAspect="1"/>
              </p:cNvSpPr>
              <p:nvPr/>
            </p:nvSpPr>
            <p:spPr bwMode="auto">
              <a:xfrm>
                <a:off x="8013" y="3424"/>
                <a:ext cx="39" cy="22"/>
              </a:xfrm>
              <a:custGeom>
                <a:avLst/>
                <a:gdLst>
                  <a:gd name="T0" fmla="*/ 39 w 39"/>
                  <a:gd name="T1" fmla="*/ 22 h 22"/>
                  <a:gd name="T2" fmla="*/ 0 w 39"/>
                  <a:gd name="T3" fmla="*/ 22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33" y="0"/>
                    </a:lnTo>
                    <a:lnTo>
                      <a:pt x="39"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94" name="Freeform 2449"/>
              <p:cNvSpPr>
                <a:spLocks noChangeAspect="1"/>
              </p:cNvSpPr>
              <p:nvPr/>
            </p:nvSpPr>
            <p:spPr bwMode="auto">
              <a:xfrm>
                <a:off x="8013" y="3424"/>
                <a:ext cx="39" cy="22"/>
              </a:xfrm>
              <a:custGeom>
                <a:avLst/>
                <a:gdLst>
                  <a:gd name="T0" fmla="*/ 39 w 39"/>
                  <a:gd name="T1" fmla="*/ 22 h 22"/>
                  <a:gd name="T2" fmla="*/ 0 w 39"/>
                  <a:gd name="T3" fmla="*/ 22 h 22"/>
                  <a:gd name="T4" fmla="*/ 33 w 39"/>
                  <a:gd name="T5" fmla="*/ 0 h 22"/>
                  <a:gd name="T6" fmla="*/ 39 w 39"/>
                  <a:gd name="T7" fmla="*/ 22 h 22"/>
                </a:gdLst>
                <a:ahLst/>
                <a:cxnLst>
                  <a:cxn ang="0">
                    <a:pos x="T0" y="T1"/>
                  </a:cxn>
                  <a:cxn ang="0">
                    <a:pos x="T2" y="T3"/>
                  </a:cxn>
                  <a:cxn ang="0">
                    <a:pos x="T4" y="T5"/>
                  </a:cxn>
                  <a:cxn ang="0">
                    <a:pos x="T6" y="T7"/>
                  </a:cxn>
                </a:cxnLst>
                <a:rect l="0" t="0" r="r" b="b"/>
                <a:pathLst>
                  <a:path w="39" h="22">
                    <a:moveTo>
                      <a:pt x="39" y="22"/>
                    </a:moveTo>
                    <a:lnTo>
                      <a:pt x="0" y="22"/>
                    </a:lnTo>
                    <a:lnTo>
                      <a:pt x="33" y="0"/>
                    </a:lnTo>
                    <a:lnTo>
                      <a:pt x="39"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5" name="Line 2450"/>
              <p:cNvSpPr>
                <a:spLocks noChangeAspect="1" noChangeShapeType="1"/>
              </p:cNvSpPr>
              <p:nvPr/>
            </p:nvSpPr>
            <p:spPr bwMode="auto">
              <a:xfrm flipH="1">
                <a:off x="8033" y="3327"/>
                <a:ext cx="39" cy="29"/>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6" name="Freeform 2451"/>
              <p:cNvSpPr>
                <a:spLocks noChangeAspect="1"/>
              </p:cNvSpPr>
              <p:nvPr/>
            </p:nvSpPr>
            <p:spPr bwMode="auto">
              <a:xfrm>
                <a:off x="8033" y="3327"/>
                <a:ext cx="39" cy="29"/>
              </a:xfrm>
              <a:custGeom>
                <a:avLst/>
                <a:gdLst>
                  <a:gd name="T0" fmla="*/ 39 w 39"/>
                  <a:gd name="T1" fmla="*/ 17 h 29"/>
                  <a:gd name="T2" fmla="*/ 0 w 39"/>
                  <a:gd name="T3" fmla="*/ 29 h 29"/>
                  <a:gd name="T4" fmla="*/ 19 w 39"/>
                  <a:gd name="T5" fmla="*/ 0 h 29"/>
                  <a:gd name="T6" fmla="*/ 39 w 39"/>
                  <a:gd name="T7" fmla="*/ 17 h 29"/>
                </a:gdLst>
                <a:ahLst/>
                <a:cxnLst>
                  <a:cxn ang="0">
                    <a:pos x="T0" y="T1"/>
                  </a:cxn>
                  <a:cxn ang="0">
                    <a:pos x="T2" y="T3"/>
                  </a:cxn>
                  <a:cxn ang="0">
                    <a:pos x="T4" y="T5"/>
                  </a:cxn>
                  <a:cxn ang="0">
                    <a:pos x="T6" y="T7"/>
                  </a:cxn>
                </a:cxnLst>
                <a:rect l="0" t="0" r="r" b="b"/>
                <a:pathLst>
                  <a:path w="39" h="29">
                    <a:moveTo>
                      <a:pt x="39" y="17"/>
                    </a:moveTo>
                    <a:lnTo>
                      <a:pt x="0" y="29"/>
                    </a:lnTo>
                    <a:lnTo>
                      <a:pt x="19" y="0"/>
                    </a:lnTo>
                    <a:lnTo>
                      <a:pt x="39" y="17"/>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997" name="Freeform 2452"/>
              <p:cNvSpPr>
                <a:spLocks noChangeAspect="1"/>
              </p:cNvSpPr>
              <p:nvPr/>
            </p:nvSpPr>
            <p:spPr bwMode="auto">
              <a:xfrm>
                <a:off x="8033" y="3327"/>
                <a:ext cx="39" cy="29"/>
              </a:xfrm>
              <a:custGeom>
                <a:avLst/>
                <a:gdLst>
                  <a:gd name="T0" fmla="*/ 39 w 39"/>
                  <a:gd name="T1" fmla="*/ 17 h 29"/>
                  <a:gd name="T2" fmla="*/ 0 w 39"/>
                  <a:gd name="T3" fmla="*/ 29 h 29"/>
                  <a:gd name="T4" fmla="*/ 19 w 39"/>
                  <a:gd name="T5" fmla="*/ 0 h 29"/>
                  <a:gd name="T6" fmla="*/ 39 w 39"/>
                  <a:gd name="T7" fmla="*/ 17 h 29"/>
                </a:gdLst>
                <a:ahLst/>
                <a:cxnLst>
                  <a:cxn ang="0">
                    <a:pos x="T0" y="T1"/>
                  </a:cxn>
                  <a:cxn ang="0">
                    <a:pos x="T2" y="T3"/>
                  </a:cxn>
                  <a:cxn ang="0">
                    <a:pos x="T4" y="T5"/>
                  </a:cxn>
                  <a:cxn ang="0">
                    <a:pos x="T6" y="T7"/>
                  </a:cxn>
                </a:cxnLst>
                <a:rect l="0" t="0" r="r" b="b"/>
                <a:pathLst>
                  <a:path w="39" h="29">
                    <a:moveTo>
                      <a:pt x="39" y="17"/>
                    </a:moveTo>
                    <a:lnTo>
                      <a:pt x="0" y="29"/>
                    </a:lnTo>
                    <a:lnTo>
                      <a:pt x="19" y="0"/>
                    </a:lnTo>
                    <a:lnTo>
                      <a:pt x="39" y="17"/>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8" name="Line 2453"/>
              <p:cNvSpPr>
                <a:spLocks noChangeAspect="1" noChangeShapeType="1"/>
              </p:cNvSpPr>
              <p:nvPr/>
            </p:nvSpPr>
            <p:spPr bwMode="auto">
              <a:xfrm flipH="1">
                <a:off x="8065" y="3225"/>
                <a:ext cx="7" cy="46"/>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9" name="Freeform 2454"/>
              <p:cNvSpPr>
                <a:spLocks noChangeAspect="1"/>
              </p:cNvSpPr>
              <p:nvPr/>
            </p:nvSpPr>
            <p:spPr bwMode="auto">
              <a:xfrm>
                <a:off x="8052" y="3236"/>
                <a:ext cx="33" cy="35"/>
              </a:xfrm>
              <a:custGeom>
                <a:avLst/>
                <a:gdLst>
                  <a:gd name="T0" fmla="*/ 33 w 33"/>
                  <a:gd name="T1" fmla="*/ 6 h 35"/>
                  <a:gd name="T2" fmla="*/ 13 w 33"/>
                  <a:gd name="T3" fmla="*/ 35 h 35"/>
                  <a:gd name="T4" fmla="*/ 0 w 33"/>
                  <a:gd name="T5" fmla="*/ 0 h 35"/>
                  <a:gd name="T6" fmla="*/ 33 w 33"/>
                  <a:gd name="T7" fmla="*/ 6 h 35"/>
                </a:gdLst>
                <a:ahLst/>
                <a:cxnLst>
                  <a:cxn ang="0">
                    <a:pos x="T0" y="T1"/>
                  </a:cxn>
                  <a:cxn ang="0">
                    <a:pos x="T2" y="T3"/>
                  </a:cxn>
                  <a:cxn ang="0">
                    <a:pos x="T4" y="T5"/>
                  </a:cxn>
                  <a:cxn ang="0">
                    <a:pos x="T6" y="T7"/>
                  </a:cxn>
                </a:cxnLst>
                <a:rect l="0" t="0" r="r" b="b"/>
                <a:pathLst>
                  <a:path w="33" h="35">
                    <a:moveTo>
                      <a:pt x="33" y="6"/>
                    </a:moveTo>
                    <a:lnTo>
                      <a:pt x="13" y="35"/>
                    </a:lnTo>
                    <a:lnTo>
                      <a:pt x="0" y="0"/>
                    </a:lnTo>
                    <a:lnTo>
                      <a:pt x="33" y="6"/>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00" name="Freeform 2455"/>
              <p:cNvSpPr>
                <a:spLocks noChangeAspect="1"/>
              </p:cNvSpPr>
              <p:nvPr/>
            </p:nvSpPr>
            <p:spPr bwMode="auto">
              <a:xfrm>
                <a:off x="8052" y="3236"/>
                <a:ext cx="33" cy="35"/>
              </a:xfrm>
              <a:custGeom>
                <a:avLst/>
                <a:gdLst>
                  <a:gd name="T0" fmla="*/ 33 w 33"/>
                  <a:gd name="T1" fmla="*/ 6 h 35"/>
                  <a:gd name="T2" fmla="*/ 13 w 33"/>
                  <a:gd name="T3" fmla="*/ 35 h 35"/>
                  <a:gd name="T4" fmla="*/ 0 w 33"/>
                  <a:gd name="T5" fmla="*/ 0 h 35"/>
                  <a:gd name="T6" fmla="*/ 33 w 33"/>
                  <a:gd name="T7" fmla="*/ 6 h 35"/>
                </a:gdLst>
                <a:ahLst/>
                <a:cxnLst>
                  <a:cxn ang="0">
                    <a:pos x="T0" y="T1"/>
                  </a:cxn>
                  <a:cxn ang="0">
                    <a:pos x="T2" y="T3"/>
                  </a:cxn>
                  <a:cxn ang="0">
                    <a:pos x="T4" y="T5"/>
                  </a:cxn>
                  <a:cxn ang="0">
                    <a:pos x="T6" y="T7"/>
                  </a:cxn>
                </a:cxnLst>
                <a:rect l="0" t="0" r="r" b="b"/>
                <a:pathLst>
                  <a:path w="33" h="35">
                    <a:moveTo>
                      <a:pt x="33" y="6"/>
                    </a:moveTo>
                    <a:lnTo>
                      <a:pt x="13" y="35"/>
                    </a:lnTo>
                    <a:lnTo>
                      <a:pt x="0" y="0"/>
                    </a:lnTo>
                    <a:lnTo>
                      <a:pt x="33" y="6"/>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1" name="Line 2456"/>
              <p:cNvSpPr>
                <a:spLocks noChangeAspect="1" noChangeShapeType="1"/>
              </p:cNvSpPr>
              <p:nvPr/>
            </p:nvSpPr>
            <p:spPr bwMode="auto">
              <a:xfrm>
                <a:off x="8176" y="4042"/>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2" name="Line 2457"/>
              <p:cNvSpPr>
                <a:spLocks noChangeAspect="1" noChangeShapeType="1"/>
              </p:cNvSpPr>
              <p:nvPr/>
            </p:nvSpPr>
            <p:spPr bwMode="auto">
              <a:xfrm>
                <a:off x="8176" y="4042"/>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3" name="Line 2458"/>
              <p:cNvSpPr>
                <a:spLocks noChangeAspect="1" noChangeShapeType="1"/>
              </p:cNvSpPr>
              <p:nvPr/>
            </p:nvSpPr>
            <p:spPr bwMode="auto">
              <a:xfrm flipH="1">
                <a:off x="8157" y="3939"/>
                <a:ext cx="19" cy="1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4" name="Freeform 2459"/>
              <p:cNvSpPr>
                <a:spLocks noChangeAspect="1"/>
              </p:cNvSpPr>
              <p:nvPr/>
            </p:nvSpPr>
            <p:spPr bwMode="auto">
              <a:xfrm>
                <a:off x="8157" y="3922"/>
                <a:ext cx="32" cy="29"/>
              </a:xfrm>
              <a:custGeom>
                <a:avLst/>
                <a:gdLst>
                  <a:gd name="T0" fmla="*/ 32 w 32"/>
                  <a:gd name="T1" fmla="*/ 23 h 29"/>
                  <a:gd name="T2" fmla="*/ 0 w 32"/>
                  <a:gd name="T3" fmla="*/ 29 h 29"/>
                  <a:gd name="T4" fmla="*/ 19 w 32"/>
                  <a:gd name="T5" fmla="*/ 0 h 29"/>
                  <a:gd name="T6" fmla="*/ 32 w 32"/>
                  <a:gd name="T7" fmla="*/ 23 h 29"/>
                </a:gdLst>
                <a:ahLst/>
                <a:cxnLst>
                  <a:cxn ang="0">
                    <a:pos x="T0" y="T1"/>
                  </a:cxn>
                  <a:cxn ang="0">
                    <a:pos x="T2" y="T3"/>
                  </a:cxn>
                  <a:cxn ang="0">
                    <a:pos x="T4" y="T5"/>
                  </a:cxn>
                  <a:cxn ang="0">
                    <a:pos x="T6" y="T7"/>
                  </a:cxn>
                </a:cxnLst>
                <a:rect l="0" t="0" r="r" b="b"/>
                <a:pathLst>
                  <a:path w="32" h="29">
                    <a:moveTo>
                      <a:pt x="32" y="23"/>
                    </a:moveTo>
                    <a:lnTo>
                      <a:pt x="0" y="29"/>
                    </a:lnTo>
                    <a:lnTo>
                      <a:pt x="19" y="0"/>
                    </a:lnTo>
                    <a:lnTo>
                      <a:pt x="32"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05" name="Freeform 2460"/>
              <p:cNvSpPr>
                <a:spLocks noChangeAspect="1"/>
              </p:cNvSpPr>
              <p:nvPr/>
            </p:nvSpPr>
            <p:spPr bwMode="auto">
              <a:xfrm>
                <a:off x="8157" y="3922"/>
                <a:ext cx="32" cy="29"/>
              </a:xfrm>
              <a:custGeom>
                <a:avLst/>
                <a:gdLst>
                  <a:gd name="T0" fmla="*/ 32 w 32"/>
                  <a:gd name="T1" fmla="*/ 23 h 29"/>
                  <a:gd name="T2" fmla="*/ 0 w 32"/>
                  <a:gd name="T3" fmla="*/ 29 h 29"/>
                  <a:gd name="T4" fmla="*/ 19 w 32"/>
                  <a:gd name="T5" fmla="*/ 0 h 29"/>
                  <a:gd name="T6" fmla="*/ 32 w 32"/>
                  <a:gd name="T7" fmla="*/ 23 h 29"/>
                </a:gdLst>
                <a:ahLst/>
                <a:cxnLst>
                  <a:cxn ang="0">
                    <a:pos x="T0" y="T1"/>
                  </a:cxn>
                  <a:cxn ang="0">
                    <a:pos x="T2" y="T3"/>
                  </a:cxn>
                  <a:cxn ang="0">
                    <a:pos x="T4" y="T5"/>
                  </a:cxn>
                  <a:cxn ang="0">
                    <a:pos x="T6" y="T7"/>
                  </a:cxn>
                </a:cxnLst>
                <a:rect l="0" t="0" r="r" b="b"/>
                <a:pathLst>
                  <a:path w="32" h="29">
                    <a:moveTo>
                      <a:pt x="32" y="23"/>
                    </a:moveTo>
                    <a:lnTo>
                      <a:pt x="0" y="29"/>
                    </a:lnTo>
                    <a:lnTo>
                      <a:pt x="19" y="0"/>
                    </a:lnTo>
                    <a:lnTo>
                      <a:pt x="32"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6" name="Line 2461"/>
              <p:cNvSpPr>
                <a:spLocks noChangeAspect="1" noChangeShapeType="1"/>
              </p:cNvSpPr>
              <p:nvPr/>
            </p:nvSpPr>
            <p:spPr bwMode="auto">
              <a:xfrm flipH="1">
                <a:off x="8104" y="3837"/>
                <a:ext cx="72" cy="23"/>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7" name="Freeform 2462"/>
              <p:cNvSpPr>
                <a:spLocks noChangeAspect="1"/>
              </p:cNvSpPr>
              <p:nvPr/>
            </p:nvSpPr>
            <p:spPr bwMode="auto">
              <a:xfrm>
                <a:off x="8104" y="3837"/>
                <a:ext cx="40" cy="23"/>
              </a:xfrm>
              <a:custGeom>
                <a:avLst/>
                <a:gdLst>
                  <a:gd name="T0" fmla="*/ 40 w 40"/>
                  <a:gd name="T1" fmla="*/ 23 h 23"/>
                  <a:gd name="T2" fmla="*/ 0 w 40"/>
                  <a:gd name="T3" fmla="*/ 23 h 23"/>
                  <a:gd name="T4" fmla="*/ 33 w 40"/>
                  <a:gd name="T5" fmla="*/ 0 h 23"/>
                  <a:gd name="T6" fmla="*/ 40 w 40"/>
                  <a:gd name="T7" fmla="*/ 23 h 23"/>
                </a:gdLst>
                <a:ahLst/>
                <a:cxnLst>
                  <a:cxn ang="0">
                    <a:pos x="T0" y="T1"/>
                  </a:cxn>
                  <a:cxn ang="0">
                    <a:pos x="T2" y="T3"/>
                  </a:cxn>
                  <a:cxn ang="0">
                    <a:pos x="T4" y="T5"/>
                  </a:cxn>
                  <a:cxn ang="0">
                    <a:pos x="T6" y="T7"/>
                  </a:cxn>
                </a:cxnLst>
                <a:rect l="0" t="0" r="r" b="b"/>
                <a:pathLst>
                  <a:path w="40" h="23">
                    <a:moveTo>
                      <a:pt x="40" y="23"/>
                    </a:moveTo>
                    <a:lnTo>
                      <a:pt x="0" y="23"/>
                    </a:lnTo>
                    <a:lnTo>
                      <a:pt x="33" y="0"/>
                    </a:lnTo>
                    <a:lnTo>
                      <a:pt x="40"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08" name="Freeform 2463"/>
              <p:cNvSpPr>
                <a:spLocks noChangeAspect="1"/>
              </p:cNvSpPr>
              <p:nvPr/>
            </p:nvSpPr>
            <p:spPr bwMode="auto">
              <a:xfrm>
                <a:off x="8104" y="3837"/>
                <a:ext cx="40" cy="23"/>
              </a:xfrm>
              <a:custGeom>
                <a:avLst/>
                <a:gdLst>
                  <a:gd name="T0" fmla="*/ 40 w 40"/>
                  <a:gd name="T1" fmla="*/ 23 h 23"/>
                  <a:gd name="T2" fmla="*/ 0 w 40"/>
                  <a:gd name="T3" fmla="*/ 23 h 23"/>
                  <a:gd name="T4" fmla="*/ 33 w 40"/>
                  <a:gd name="T5" fmla="*/ 0 h 23"/>
                  <a:gd name="T6" fmla="*/ 40 w 40"/>
                  <a:gd name="T7" fmla="*/ 23 h 23"/>
                </a:gdLst>
                <a:ahLst/>
                <a:cxnLst>
                  <a:cxn ang="0">
                    <a:pos x="T0" y="T1"/>
                  </a:cxn>
                  <a:cxn ang="0">
                    <a:pos x="T2" y="T3"/>
                  </a:cxn>
                  <a:cxn ang="0">
                    <a:pos x="T4" y="T5"/>
                  </a:cxn>
                  <a:cxn ang="0">
                    <a:pos x="T6" y="T7"/>
                  </a:cxn>
                </a:cxnLst>
                <a:rect l="0" t="0" r="r" b="b"/>
                <a:pathLst>
                  <a:path w="40" h="23">
                    <a:moveTo>
                      <a:pt x="40" y="23"/>
                    </a:moveTo>
                    <a:lnTo>
                      <a:pt x="0" y="23"/>
                    </a:lnTo>
                    <a:lnTo>
                      <a:pt x="33" y="0"/>
                    </a:lnTo>
                    <a:lnTo>
                      <a:pt x="40"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9" name="Line 2464"/>
              <p:cNvSpPr>
                <a:spLocks noChangeAspect="1" noChangeShapeType="1"/>
              </p:cNvSpPr>
              <p:nvPr/>
            </p:nvSpPr>
            <p:spPr bwMode="auto">
              <a:xfrm flipH="1">
                <a:off x="8091" y="3735"/>
                <a:ext cx="8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0" name="Freeform 2465"/>
              <p:cNvSpPr>
                <a:spLocks noChangeAspect="1"/>
              </p:cNvSpPr>
              <p:nvPr/>
            </p:nvSpPr>
            <p:spPr bwMode="auto">
              <a:xfrm>
                <a:off x="8091" y="3730"/>
                <a:ext cx="40" cy="28"/>
              </a:xfrm>
              <a:custGeom>
                <a:avLst/>
                <a:gdLst>
                  <a:gd name="T0" fmla="*/ 40 w 40"/>
                  <a:gd name="T1" fmla="*/ 28 h 28"/>
                  <a:gd name="T2" fmla="*/ 0 w 40"/>
                  <a:gd name="T3" fmla="*/ 22 h 28"/>
                  <a:gd name="T4" fmla="*/ 33 w 40"/>
                  <a:gd name="T5" fmla="*/ 0 h 28"/>
                  <a:gd name="T6" fmla="*/ 40 w 40"/>
                  <a:gd name="T7" fmla="*/ 28 h 28"/>
                </a:gdLst>
                <a:ahLst/>
                <a:cxnLst>
                  <a:cxn ang="0">
                    <a:pos x="T0" y="T1"/>
                  </a:cxn>
                  <a:cxn ang="0">
                    <a:pos x="T2" y="T3"/>
                  </a:cxn>
                  <a:cxn ang="0">
                    <a:pos x="T4" y="T5"/>
                  </a:cxn>
                  <a:cxn ang="0">
                    <a:pos x="T6" y="T7"/>
                  </a:cxn>
                </a:cxnLst>
                <a:rect l="0" t="0" r="r" b="b"/>
                <a:pathLst>
                  <a:path w="40" h="28">
                    <a:moveTo>
                      <a:pt x="40" y="28"/>
                    </a:moveTo>
                    <a:lnTo>
                      <a:pt x="0" y="22"/>
                    </a:lnTo>
                    <a:lnTo>
                      <a:pt x="33" y="0"/>
                    </a:lnTo>
                    <a:lnTo>
                      <a:pt x="40"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11" name="Freeform 2466"/>
              <p:cNvSpPr>
                <a:spLocks noChangeAspect="1"/>
              </p:cNvSpPr>
              <p:nvPr/>
            </p:nvSpPr>
            <p:spPr bwMode="auto">
              <a:xfrm>
                <a:off x="8091" y="3730"/>
                <a:ext cx="40" cy="28"/>
              </a:xfrm>
              <a:custGeom>
                <a:avLst/>
                <a:gdLst>
                  <a:gd name="T0" fmla="*/ 40 w 40"/>
                  <a:gd name="T1" fmla="*/ 28 h 28"/>
                  <a:gd name="T2" fmla="*/ 0 w 40"/>
                  <a:gd name="T3" fmla="*/ 22 h 28"/>
                  <a:gd name="T4" fmla="*/ 33 w 40"/>
                  <a:gd name="T5" fmla="*/ 0 h 28"/>
                  <a:gd name="T6" fmla="*/ 40 w 40"/>
                  <a:gd name="T7" fmla="*/ 28 h 28"/>
                </a:gdLst>
                <a:ahLst/>
                <a:cxnLst>
                  <a:cxn ang="0">
                    <a:pos x="T0" y="T1"/>
                  </a:cxn>
                  <a:cxn ang="0">
                    <a:pos x="T2" y="T3"/>
                  </a:cxn>
                  <a:cxn ang="0">
                    <a:pos x="T4" y="T5"/>
                  </a:cxn>
                  <a:cxn ang="0">
                    <a:pos x="T6" y="T7"/>
                  </a:cxn>
                </a:cxnLst>
                <a:rect l="0" t="0" r="r" b="b"/>
                <a:pathLst>
                  <a:path w="40" h="28">
                    <a:moveTo>
                      <a:pt x="40" y="28"/>
                    </a:moveTo>
                    <a:lnTo>
                      <a:pt x="0" y="22"/>
                    </a:lnTo>
                    <a:lnTo>
                      <a:pt x="33" y="0"/>
                    </a:lnTo>
                    <a:lnTo>
                      <a:pt x="40"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2" name="Line 2467"/>
              <p:cNvSpPr>
                <a:spLocks noChangeAspect="1" noChangeShapeType="1"/>
              </p:cNvSpPr>
              <p:nvPr/>
            </p:nvSpPr>
            <p:spPr bwMode="auto">
              <a:xfrm flipH="1">
                <a:off x="8091" y="3633"/>
                <a:ext cx="85"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3" name="Freeform 2468"/>
              <p:cNvSpPr>
                <a:spLocks noChangeAspect="1"/>
              </p:cNvSpPr>
              <p:nvPr/>
            </p:nvSpPr>
            <p:spPr bwMode="auto">
              <a:xfrm>
                <a:off x="8091"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14" name="Freeform 2469"/>
              <p:cNvSpPr>
                <a:spLocks noChangeAspect="1"/>
              </p:cNvSpPr>
              <p:nvPr/>
            </p:nvSpPr>
            <p:spPr bwMode="auto">
              <a:xfrm>
                <a:off x="8091" y="3622"/>
                <a:ext cx="33" cy="23"/>
              </a:xfrm>
              <a:custGeom>
                <a:avLst/>
                <a:gdLst>
                  <a:gd name="T0" fmla="*/ 33 w 33"/>
                  <a:gd name="T1" fmla="*/ 23 h 23"/>
                  <a:gd name="T2" fmla="*/ 0 w 33"/>
                  <a:gd name="T3" fmla="*/ 11 h 23"/>
                  <a:gd name="T4" fmla="*/ 33 w 33"/>
                  <a:gd name="T5" fmla="*/ 0 h 23"/>
                  <a:gd name="T6" fmla="*/ 33 w 33"/>
                  <a:gd name="T7" fmla="*/ 23 h 23"/>
                </a:gdLst>
                <a:ahLst/>
                <a:cxnLst>
                  <a:cxn ang="0">
                    <a:pos x="T0" y="T1"/>
                  </a:cxn>
                  <a:cxn ang="0">
                    <a:pos x="T2" y="T3"/>
                  </a:cxn>
                  <a:cxn ang="0">
                    <a:pos x="T4" y="T5"/>
                  </a:cxn>
                  <a:cxn ang="0">
                    <a:pos x="T6" y="T7"/>
                  </a:cxn>
                </a:cxnLst>
                <a:rect l="0" t="0" r="r" b="b"/>
                <a:pathLst>
                  <a:path w="33" h="23">
                    <a:moveTo>
                      <a:pt x="33" y="23"/>
                    </a:moveTo>
                    <a:lnTo>
                      <a:pt x="0" y="11"/>
                    </a:lnTo>
                    <a:lnTo>
                      <a:pt x="33" y="0"/>
                    </a:lnTo>
                    <a:lnTo>
                      <a:pt x="33" y="23"/>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5" name="Line 2470"/>
              <p:cNvSpPr>
                <a:spLocks noChangeAspect="1" noChangeShapeType="1"/>
              </p:cNvSpPr>
              <p:nvPr/>
            </p:nvSpPr>
            <p:spPr bwMode="auto">
              <a:xfrm flipH="1" flipV="1">
                <a:off x="8091" y="3514"/>
                <a:ext cx="85" cy="17"/>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6" name="Freeform 2471"/>
              <p:cNvSpPr>
                <a:spLocks noChangeAspect="1"/>
              </p:cNvSpPr>
              <p:nvPr/>
            </p:nvSpPr>
            <p:spPr bwMode="auto">
              <a:xfrm>
                <a:off x="8091" y="3509"/>
                <a:ext cx="40" cy="22"/>
              </a:xfrm>
              <a:custGeom>
                <a:avLst/>
                <a:gdLst>
                  <a:gd name="T0" fmla="*/ 33 w 40"/>
                  <a:gd name="T1" fmla="*/ 22 h 22"/>
                  <a:gd name="T2" fmla="*/ 0 w 40"/>
                  <a:gd name="T3" fmla="*/ 5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5"/>
                    </a:lnTo>
                    <a:lnTo>
                      <a:pt x="40" y="0"/>
                    </a:lnTo>
                    <a:lnTo>
                      <a:pt x="33"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17" name="Freeform 2472"/>
              <p:cNvSpPr>
                <a:spLocks noChangeAspect="1"/>
              </p:cNvSpPr>
              <p:nvPr/>
            </p:nvSpPr>
            <p:spPr bwMode="auto">
              <a:xfrm>
                <a:off x="8091" y="3509"/>
                <a:ext cx="40" cy="22"/>
              </a:xfrm>
              <a:custGeom>
                <a:avLst/>
                <a:gdLst>
                  <a:gd name="T0" fmla="*/ 33 w 40"/>
                  <a:gd name="T1" fmla="*/ 22 h 22"/>
                  <a:gd name="T2" fmla="*/ 0 w 40"/>
                  <a:gd name="T3" fmla="*/ 5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5"/>
                    </a:lnTo>
                    <a:lnTo>
                      <a:pt x="40" y="0"/>
                    </a:lnTo>
                    <a:lnTo>
                      <a:pt x="33"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18" name="Line 2473"/>
              <p:cNvSpPr>
                <a:spLocks noChangeAspect="1" noChangeShapeType="1"/>
              </p:cNvSpPr>
              <p:nvPr/>
            </p:nvSpPr>
            <p:spPr bwMode="auto">
              <a:xfrm flipH="1" flipV="1">
                <a:off x="8104" y="3407"/>
                <a:ext cx="72" cy="22"/>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9" name="Freeform 2474"/>
              <p:cNvSpPr>
                <a:spLocks noChangeAspect="1"/>
              </p:cNvSpPr>
              <p:nvPr/>
            </p:nvSpPr>
            <p:spPr bwMode="auto">
              <a:xfrm>
                <a:off x="8104" y="3407"/>
                <a:ext cx="40" cy="22"/>
              </a:xfrm>
              <a:custGeom>
                <a:avLst/>
                <a:gdLst>
                  <a:gd name="T0" fmla="*/ 33 w 40"/>
                  <a:gd name="T1" fmla="*/ 22 h 22"/>
                  <a:gd name="T2" fmla="*/ 0 w 40"/>
                  <a:gd name="T3" fmla="*/ 0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0"/>
                    </a:lnTo>
                    <a:lnTo>
                      <a:pt x="40" y="0"/>
                    </a:lnTo>
                    <a:lnTo>
                      <a:pt x="33" y="22"/>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0" name="Freeform 2475"/>
              <p:cNvSpPr>
                <a:spLocks noChangeAspect="1"/>
              </p:cNvSpPr>
              <p:nvPr/>
            </p:nvSpPr>
            <p:spPr bwMode="auto">
              <a:xfrm>
                <a:off x="8104" y="3407"/>
                <a:ext cx="40" cy="22"/>
              </a:xfrm>
              <a:custGeom>
                <a:avLst/>
                <a:gdLst>
                  <a:gd name="T0" fmla="*/ 33 w 40"/>
                  <a:gd name="T1" fmla="*/ 22 h 22"/>
                  <a:gd name="T2" fmla="*/ 0 w 40"/>
                  <a:gd name="T3" fmla="*/ 0 h 22"/>
                  <a:gd name="T4" fmla="*/ 40 w 40"/>
                  <a:gd name="T5" fmla="*/ 0 h 22"/>
                  <a:gd name="T6" fmla="*/ 33 w 40"/>
                  <a:gd name="T7" fmla="*/ 22 h 22"/>
                </a:gdLst>
                <a:ahLst/>
                <a:cxnLst>
                  <a:cxn ang="0">
                    <a:pos x="T0" y="T1"/>
                  </a:cxn>
                  <a:cxn ang="0">
                    <a:pos x="T2" y="T3"/>
                  </a:cxn>
                  <a:cxn ang="0">
                    <a:pos x="T4" y="T5"/>
                  </a:cxn>
                  <a:cxn ang="0">
                    <a:pos x="T6" y="T7"/>
                  </a:cxn>
                </a:cxnLst>
                <a:rect l="0" t="0" r="r" b="b"/>
                <a:pathLst>
                  <a:path w="40" h="22">
                    <a:moveTo>
                      <a:pt x="33" y="22"/>
                    </a:moveTo>
                    <a:lnTo>
                      <a:pt x="0" y="0"/>
                    </a:lnTo>
                    <a:lnTo>
                      <a:pt x="40" y="0"/>
                    </a:lnTo>
                    <a:lnTo>
                      <a:pt x="33" y="22"/>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21" name="Line 2476"/>
              <p:cNvSpPr>
                <a:spLocks noChangeAspect="1" noChangeShapeType="1"/>
              </p:cNvSpPr>
              <p:nvPr/>
            </p:nvSpPr>
            <p:spPr bwMode="auto">
              <a:xfrm flipH="1" flipV="1">
                <a:off x="8157" y="3316"/>
                <a:ext cx="19" cy="11"/>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2" name="Freeform 2477"/>
              <p:cNvSpPr>
                <a:spLocks noChangeAspect="1"/>
              </p:cNvSpPr>
              <p:nvPr/>
            </p:nvSpPr>
            <p:spPr bwMode="auto">
              <a:xfrm>
                <a:off x="8157" y="3316"/>
                <a:ext cx="32" cy="28"/>
              </a:xfrm>
              <a:custGeom>
                <a:avLst/>
                <a:gdLst>
                  <a:gd name="T0" fmla="*/ 19 w 32"/>
                  <a:gd name="T1" fmla="*/ 28 h 28"/>
                  <a:gd name="T2" fmla="*/ 0 w 32"/>
                  <a:gd name="T3" fmla="*/ 0 h 28"/>
                  <a:gd name="T4" fmla="*/ 32 w 32"/>
                  <a:gd name="T5" fmla="*/ 6 h 28"/>
                  <a:gd name="T6" fmla="*/ 19 w 32"/>
                  <a:gd name="T7" fmla="*/ 28 h 28"/>
                </a:gdLst>
                <a:ahLst/>
                <a:cxnLst>
                  <a:cxn ang="0">
                    <a:pos x="T0" y="T1"/>
                  </a:cxn>
                  <a:cxn ang="0">
                    <a:pos x="T2" y="T3"/>
                  </a:cxn>
                  <a:cxn ang="0">
                    <a:pos x="T4" y="T5"/>
                  </a:cxn>
                  <a:cxn ang="0">
                    <a:pos x="T6" y="T7"/>
                  </a:cxn>
                </a:cxnLst>
                <a:rect l="0" t="0" r="r" b="b"/>
                <a:pathLst>
                  <a:path w="32" h="28">
                    <a:moveTo>
                      <a:pt x="19" y="28"/>
                    </a:moveTo>
                    <a:lnTo>
                      <a:pt x="0" y="0"/>
                    </a:lnTo>
                    <a:lnTo>
                      <a:pt x="32" y="6"/>
                    </a:lnTo>
                    <a:lnTo>
                      <a:pt x="19" y="28"/>
                    </a:lnTo>
                    <a:close/>
                  </a:path>
                </a:pathLst>
              </a:custGeom>
              <a:solidFill>
                <a:srgbClr val="FFF5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023" name="Freeform 2478"/>
              <p:cNvSpPr>
                <a:spLocks noChangeAspect="1"/>
              </p:cNvSpPr>
              <p:nvPr/>
            </p:nvSpPr>
            <p:spPr bwMode="auto">
              <a:xfrm>
                <a:off x="8157" y="3316"/>
                <a:ext cx="32" cy="28"/>
              </a:xfrm>
              <a:custGeom>
                <a:avLst/>
                <a:gdLst>
                  <a:gd name="T0" fmla="*/ 19 w 32"/>
                  <a:gd name="T1" fmla="*/ 28 h 28"/>
                  <a:gd name="T2" fmla="*/ 0 w 32"/>
                  <a:gd name="T3" fmla="*/ 0 h 28"/>
                  <a:gd name="T4" fmla="*/ 32 w 32"/>
                  <a:gd name="T5" fmla="*/ 6 h 28"/>
                  <a:gd name="T6" fmla="*/ 19 w 32"/>
                  <a:gd name="T7" fmla="*/ 28 h 28"/>
                </a:gdLst>
                <a:ahLst/>
                <a:cxnLst>
                  <a:cxn ang="0">
                    <a:pos x="T0" y="T1"/>
                  </a:cxn>
                  <a:cxn ang="0">
                    <a:pos x="T2" y="T3"/>
                  </a:cxn>
                  <a:cxn ang="0">
                    <a:pos x="T4" y="T5"/>
                  </a:cxn>
                  <a:cxn ang="0">
                    <a:pos x="T6" y="T7"/>
                  </a:cxn>
                </a:cxnLst>
                <a:rect l="0" t="0" r="r" b="b"/>
                <a:pathLst>
                  <a:path w="32" h="28">
                    <a:moveTo>
                      <a:pt x="19" y="28"/>
                    </a:moveTo>
                    <a:lnTo>
                      <a:pt x="0" y="0"/>
                    </a:lnTo>
                    <a:lnTo>
                      <a:pt x="32" y="6"/>
                    </a:lnTo>
                    <a:lnTo>
                      <a:pt x="19" y="28"/>
                    </a:lnTo>
                  </a:path>
                </a:pathLst>
              </a:custGeom>
              <a:noFill/>
              <a:ln w="0">
                <a:solidFill>
                  <a:srgbClr val="FFF5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24" name="Line 2479"/>
              <p:cNvSpPr>
                <a:spLocks noChangeAspect="1" noChangeShapeType="1"/>
              </p:cNvSpPr>
              <p:nvPr/>
            </p:nvSpPr>
            <p:spPr bwMode="auto">
              <a:xfrm>
                <a:off x="8176"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5" name="Line 2480"/>
              <p:cNvSpPr>
                <a:spLocks noChangeAspect="1" noChangeShapeType="1"/>
              </p:cNvSpPr>
              <p:nvPr/>
            </p:nvSpPr>
            <p:spPr bwMode="auto">
              <a:xfrm>
                <a:off x="8176" y="3225"/>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6" name="Line 2481"/>
              <p:cNvSpPr>
                <a:spLocks noChangeAspect="1" noChangeShapeType="1"/>
              </p:cNvSpPr>
              <p:nvPr/>
            </p:nvSpPr>
            <p:spPr bwMode="auto">
              <a:xfrm>
                <a:off x="8176" y="312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7" name="Line 2482"/>
              <p:cNvSpPr>
                <a:spLocks noChangeAspect="1" noChangeShapeType="1"/>
              </p:cNvSpPr>
              <p:nvPr/>
            </p:nvSpPr>
            <p:spPr bwMode="auto">
              <a:xfrm>
                <a:off x="8176" y="312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8" name="Line 2483"/>
              <p:cNvSpPr>
                <a:spLocks noChangeAspect="1" noChangeShapeType="1"/>
              </p:cNvSpPr>
              <p:nvPr/>
            </p:nvSpPr>
            <p:spPr bwMode="auto">
              <a:xfrm>
                <a:off x="8176"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9" name="Line 2484"/>
              <p:cNvSpPr>
                <a:spLocks noChangeAspect="1" noChangeShapeType="1"/>
              </p:cNvSpPr>
              <p:nvPr/>
            </p:nvSpPr>
            <p:spPr bwMode="auto">
              <a:xfrm>
                <a:off x="8176" y="3021"/>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0" name="Line 2485"/>
              <p:cNvSpPr>
                <a:spLocks noChangeAspect="1" noChangeShapeType="1"/>
              </p:cNvSpPr>
              <p:nvPr/>
            </p:nvSpPr>
            <p:spPr bwMode="auto">
              <a:xfrm>
                <a:off x="8176"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1" name="Line 2486"/>
              <p:cNvSpPr>
                <a:spLocks noChangeAspect="1" noChangeShapeType="1"/>
              </p:cNvSpPr>
              <p:nvPr/>
            </p:nvSpPr>
            <p:spPr bwMode="auto">
              <a:xfrm>
                <a:off x="8176" y="2913"/>
                <a:ext cx="0" cy="0"/>
              </a:xfrm>
              <a:prstGeom prst="line">
                <a:avLst/>
              </a:prstGeom>
              <a:noFill/>
              <a:ln w="0">
                <a:solidFill>
                  <a:srgbClr val="FFF5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2" name="Freeform 2487"/>
              <p:cNvSpPr>
                <a:spLocks noChangeAspect="1"/>
              </p:cNvSpPr>
              <p:nvPr/>
            </p:nvSpPr>
            <p:spPr bwMode="auto">
              <a:xfrm>
                <a:off x="7504" y="3276"/>
                <a:ext cx="274" cy="80"/>
              </a:xfrm>
              <a:custGeom>
                <a:avLst/>
                <a:gdLst>
                  <a:gd name="T0" fmla="*/ 274 w 274"/>
                  <a:gd name="T1" fmla="*/ 0 h 80"/>
                  <a:gd name="T2" fmla="*/ 274 w 274"/>
                  <a:gd name="T3" fmla="*/ 0 h 80"/>
                  <a:gd name="T4" fmla="*/ 267 w 274"/>
                  <a:gd name="T5" fmla="*/ 6 h 80"/>
                  <a:gd name="T6" fmla="*/ 267 w 274"/>
                  <a:gd name="T7" fmla="*/ 6 h 80"/>
                  <a:gd name="T8" fmla="*/ 254 w 274"/>
                  <a:gd name="T9" fmla="*/ 12 h 80"/>
                  <a:gd name="T10" fmla="*/ 254 w 274"/>
                  <a:gd name="T11" fmla="*/ 12 h 80"/>
                  <a:gd name="T12" fmla="*/ 248 w 274"/>
                  <a:gd name="T13" fmla="*/ 17 h 80"/>
                  <a:gd name="T14" fmla="*/ 241 w 274"/>
                  <a:gd name="T15" fmla="*/ 23 h 80"/>
                  <a:gd name="T16" fmla="*/ 241 w 274"/>
                  <a:gd name="T17" fmla="*/ 23 h 80"/>
                  <a:gd name="T18" fmla="*/ 235 w 274"/>
                  <a:gd name="T19" fmla="*/ 23 h 80"/>
                  <a:gd name="T20" fmla="*/ 235 w 274"/>
                  <a:gd name="T21" fmla="*/ 29 h 80"/>
                  <a:gd name="T22" fmla="*/ 228 w 274"/>
                  <a:gd name="T23" fmla="*/ 29 h 80"/>
                  <a:gd name="T24" fmla="*/ 222 w 274"/>
                  <a:gd name="T25" fmla="*/ 34 h 80"/>
                  <a:gd name="T26" fmla="*/ 222 w 274"/>
                  <a:gd name="T27" fmla="*/ 34 h 80"/>
                  <a:gd name="T28" fmla="*/ 215 w 274"/>
                  <a:gd name="T29" fmla="*/ 40 h 80"/>
                  <a:gd name="T30" fmla="*/ 209 w 274"/>
                  <a:gd name="T31" fmla="*/ 40 h 80"/>
                  <a:gd name="T32" fmla="*/ 202 w 274"/>
                  <a:gd name="T33" fmla="*/ 40 h 80"/>
                  <a:gd name="T34" fmla="*/ 202 w 274"/>
                  <a:gd name="T35" fmla="*/ 46 h 80"/>
                  <a:gd name="T36" fmla="*/ 196 w 274"/>
                  <a:gd name="T37" fmla="*/ 46 h 80"/>
                  <a:gd name="T38" fmla="*/ 189 w 274"/>
                  <a:gd name="T39" fmla="*/ 51 h 80"/>
                  <a:gd name="T40" fmla="*/ 183 w 274"/>
                  <a:gd name="T41" fmla="*/ 51 h 80"/>
                  <a:gd name="T42" fmla="*/ 176 w 274"/>
                  <a:gd name="T43" fmla="*/ 57 h 80"/>
                  <a:gd name="T44" fmla="*/ 169 w 274"/>
                  <a:gd name="T45" fmla="*/ 57 h 80"/>
                  <a:gd name="T46" fmla="*/ 169 w 274"/>
                  <a:gd name="T47" fmla="*/ 57 h 80"/>
                  <a:gd name="T48" fmla="*/ 163 w 274"/>
                  <a:gd name="T49" fmla="*/ 57 h 80"/>
                  <a:gd name="T50" fmla="*/ 156 w 274"/>
                  <a:gd name="T51" fmla="*/ 63 h 80"/>
                  <a:gd name="T52" fmla="*/ 150 w 274"/>
                  <a:gd name="T53" fmla="*/ 63 h 80"/>
                  <a:gd name="T54" fmla="*/ 150 w 274"/>
                  <a:gd name="T55" fmla="*/ 63 h 80"/>
                  <a:gd name="T56" fmla="*/ 143 w 274"/>
                  <a:gd name="T57" fmla="*/ 68 h 80"/>
                  <a:gd name="T58" fmla="*/ 137 w 274"/>
                  <a:gd name="T59" fmla="*/ 68 h 80"/>
                  <a:gd name="T60" fmla="*/ 130 w 274"/>
                  <a:gd name="T61" fmla="*/ 68 h 80"/>
                  <a:gd name="T62" fmla="*/ 124 w 274"/>
                  <a:gd name="T63" fmla="*/ 74 h 80"/>
                  <a:gd name="T64" fmla="*/ 117 w 274"/>
                  <a:gd name="T65" fmla="*/ 74 h 80"/>
                  <a:gd name="T66" fmla="*/ 111 w 274"/>
                  <a:gd name="T67" fmla="*/ 74 h 80"/>
                  <a:gd name="T68" fmla="*/ 104 w 274"/>
                  <a:gd name="T69" fmla="*/ 74 h 80"/>
                  <a:gd name="T70" fmla="*/ 98 w 274"/>
                  <a:gd name="T71" fmla="*/ 74 h 80"/>
                  <a:gd name="T72" fmla="*/ 91 w 274"/>
                  <a:gd name="T73" fmla="*/ 74 h 80"/>
                  <a:gd name="T74" fmla="*/ 85 w 274"/>
                  <a:gd name="T75" fmla="*/ 80 h 80"/>
                  <a:gd name="T76" fmla="*/ 78 w 274"/>
                  <a:gd name="T77" fmla="*/ 80 h 80"/>
                  <a:gd name="T78" fmla="*/ 72 w 274"/>
                  <a:gd name="T79" fmla="*/ 80 h 80"/>
                  <a:gd name="T80" fmla="*/ 65 w 274"/>
                  <a:gd name="T81" fmla="*/ 80 h 80"/>
                  <a:gd name="T82" fmla="*/ 52 w 274"/>
                  <a:gd name="T83" fmla="*/ 80 h 80"/>
                  <a:gd name="T84" fmla="*/ 45 w 274"/>
                  <a:gd name="T85" fmla="*/ 80 h 80"/>
                  <a:gd name="T86" fmla="*/ 39 w 274"/>
                  <a:gd name="T87" fmla="*/ 80 h 80"/>
                  <a:gd name="T88" fmla="*/ 32 w 274"/>
                  <a:gd name="T89" fmla="*/ 80 h 80"/>
                  <a:gd name="T90" fmla="*/ 26 w 274"/>
                  <a:gd name="T91" fmla="*/ 74 h 80"/>
                  <a:gd name="T92" fmla="*/ 19 w 274"/>
                  <a:gd name="T93" fmla="*/ 74 h 80"/>
                  <a:gd name="T94" fmla="*/ 13 w 274"/>
                  <a:gd name="T95" fmla="*/ 74 h 80"/>
                  <a:gd name="T96" fmla="*/ 6 w 274"/>
                  <a:gd name="T97" fmla="*/ 74 h 80"/>
                  <a:gd name="T98" fmla="*/ 0 w 274"/>
                  <a:gd name="T99" fmla="*/ 7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4" h="80">
                    <a:moveTo>
                      <a:pt x="274" y="0"/>
                    </a:moveTo>
                    <a:lnTo>
                      <a:pt x="274" y="0"/>
                    </a:lnTo>
                    <a:lnTo>
                      <a:pt x="267" y="6"/>
                    </a:lnTo>
                    <a:lnTo>
                      <a:pt x="267" y="6"/>
                    </a:lnTo>
                    <a:lnTo>
                      <a:pt x="254" y="12"/>
                    </a:lnTo>
                    <a:lnTo>
                      <a:pt x="254" y="12"/>
                    </a:lnTo>
                    <a:lnTo>
                      <a:pt x="248" y="17"/>
                    </a:lnTo>
                    <a:lnTo>
                      <a:pt x="241" y="23"/>
                    </a:lnTo>
                    <a:lnTo>
                      <a:pt x="241" y="23"/>
                    </a:lnTo>
                    <a:lnTo>
                      <a:pt x="235" y="23"/>
                    </a:lnTo>
                    <a:lnTo>
                      <a:pt x="235" y="29"/>
                    </a:lnTo>
                    <a:lnTo>
                      <a:pt x="228" y="29"/>
                    </a:lnTo>
                    <a:lnTo>
                      <a:pt x="222" y="34"/>
                    </a:lnTo>
                    <a:lnTo>
                      <a:pt x="222" y="34"/>
                    </a:lnTo>
                    <a:lnTo>
                      <a:pt x="215" y="40"/>
                    </a:lnTo>
                    <a:lnTo>
                      <a:pt x="209" y="40"/>
                    </a:lnTo>
                    <a:lnTo>
                      <a:pt x="202" y="40"/>
                    </a:lnTo>
                    <a:lnTo>
                      <a:pt x="202" y="46"/>
                    </a:lnTo>
                    <a:lnTo>
                      <a:pt x="196" y="46"/>
                    </a:lnTo>
                    <a:lnTo>
                      <a:pt x="189" y="51"/>
                    </a:lnTo>
                    <a:lnTo>
                      <a:pt x="183" y="51"/>
                    </a:lnTo>
                    <a:lnTo>
                      <a:pt x="176" y="57"/>
                    </a:lnTo>
                    <a:lnTo>
                      <a:pt x="169" y="57"/>
                    </a:lnTo>
                    <a:lnTo>
                      <a:pt x="169" y="57"/>
                    </a:lnTo>
                    <a:lnTo>
                      <a:pt x="163" y="57"/>
                    </a:lnTo>
                    <a:lnTo>
                      <a:pt x="156" y="63"/>
                    </a:lnTo>
                    <a:lnTo>
                      <a:pt x="150" y="63"/>
                    </a:lnTo>
                    <a:lnTo>
                      <a:pt x="150" y="63"/>
                    </a:lnTo>
                    <a:lnTo>
                      <a:pt x="143" y="68"/>
                    </a:lnTo>
                    <a:lnTo>
                      <a:pt x="137" y="68"/>
                    </a:lnTo>
                    <a:lnTo>
                      <a:pt x="130" y="68"/>
                    </a:lnTo>
                    <a:lnTo>
                      <a:pt x="124" y="74"/>
                    </a:lnTo>
                    <a:lnTo>
                      <a:pt x="117" y="74"/>
                    </a:lnTo>
                    <a:lnTo>
                      <a:pt x="111" y="74"/>
                    </a:lnTo>
                    <a:lnTo>
                      <a:pt x="104" y="74"/>
                    </a:lnTo>
                    <a:lnTo>
                      <a:pt x="98" y="74"/>
                    </a:lnTo>
                    <a:lnTo>
                      <a:pt x="91" y="74"/>
                    </a:lnTo>
                    <a:lnTo>
                      <a:pt x="85" y="80"/>
                    </a:lnTo>
                    <a:lnTo>
                      <a:pt x="78" y="80"/>
                    </a:lnTo>
                    <a:lnTo>
                      <a:pt x="72" y="80"/>
                    </a:lnTo>
                    <a:lnTo>
                      <a:pt x="65" y="80"/>
                    </a:lnTo>
                    <a:lnTo>
                      <a:pt x="52" y="80"/>
                    </a:lnTo>
                    <a:lnTo>
                      <a:pt x="45" y="80"/>
                    </a:lnTo>
                    <a:lnTo>
                      <a:pt x="39" y="80"/>
                    </a:lnTo>
                    <a:lnTo>
                      <a:pt x="32" y="80"/>
                    </a:lnTo>
                    <a:lnTo>
                      <a:pt x="26" y="74"/>
                    </a:lnTo>
                    <a:lnTo>
                      <a:pt x="19" y="74"/>
                    </a:lnTo>
                    <a:lnTo>
                      <a:pt x="13" y="74"/>
                    </a:lnTo>
                    <a:lnTo>
                      <a:pt x="6" y="74"/>
                    </a:lnTo>
                    <a:lnTo>
                      <a:pt x="0" y="74"/>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3" name="Freeform 2488"/>
              <p:cNvSpPr>
                <a:spLocks noChangeAspect="1"/>
              </p:cNvSpPr>
              <p:nvPr/>
            </p:nvSpPr>
            <p:spPr bwMode="auto">
              <a:xfrm>
                <a:off x="7347" y="3276"/>
                <a:ext cx="157" cy="74"/>
              </a:xfrm>
              <a:custGeom>
                <a:avLst/>
                <a:gdLst>
                  <a:gd name="T0" fmla="*/ 157 w 157"/>
                  <a:gd name="T1" fmla="*/ 74 h 74"/>
                  <a:gd name="T2" fmla="*/ 150 w 157"/>
                  <a:gd name="T3" fmla="*/ 74 h 74"/>
                  <a:gd name="T4" fmla="*/ 144 w 157"/>
                  <a:gd name="T5" fmla="*/ 68 h 74"/>
                  <a:gd name="T6" fmla="*/ 137 w 157"/>
                  <a:gd name="T7" fmla="*/ 68 h 74"/>
                  <a:gd name="T8" fmla="*/ 131 w 157"/>
                  <a:gd name="T9" fmla="*/ 68 h 74"/>
                  <a:gd name="T10" fmla="*/ 124 w 157"/>
                  <a:gd name="T11" fmla="*/ 63 h 74"/>
                  <a:gd name="T12" fmla="*/ 124 w 157"/>
                  <a:gd name="T13" fmla="*/ 63 h 74"/>
                  <a:gd name="T14" fmla="*/ 118 w 157"/>
                  <a:gd name="T15" fmla="*/ 63 h 74"/>
                  <a:gd name="T16" fmla="*/ 111 w 157"/>
                  <a:gd name="T17" fmla="*/ 63 h 74"/>
                  <a:gd name="T18" fmla="*/ 104 w 157"/>
                  <a:gd name="T19" fmla="*/ 57 h 74"/>
                  <a:gd name="T20" fmla="*/ 98 w 157"/>
                  <a:gd name="T21" fmla="*/ 57 h 74"/>
                  <a:gd name="T22" fmla="*/ 98 w 157"/>
                  <a:gd name="T23" fmla="*/ 57 h 74"/>
                  <a:gd name="T24" fmla="*/ 91 w 157"/>
                  <a:gd name="T25" fmla="*/ 51 h 74"/>
                  <a:gd name="T26" fmla="*/ 85 w 157"/>
                  <a:gd name="T27" fmla="*/ 51 h 74"/>
                  <a:gd name="T28" fmla="*/ 85 w 157"/>
                  <a:gd name="T29" fmla="*/ 51 h 74"/>
                  <a:gd name="T30" fmla="*/ 72 w 157"/>
                  <a:gd name="T31" fmla="*/ 46 h 74"/>
                  <a:gd name="T32" fmla="*/ 65 w 157"/>
                  <a:gd name="T33" fmla="*/ 40 h 74"/>
                  <a:gd name="T34" fmla="*/ 65 w 157"/>
                  <a:gd name="T35" fmla="*/ 40 h 74"/>
                  <a:gd name="T36" fmla="*/ 59 w 157"/>
                  <a:gd name="T37" fmla="*/ 40 h 74"/>
                  <a:gd name="T38" fmla="*/ 52 w 157"/>
                  <a:gd name="T39" fmla="*/ 34 h 74"/>
                  <a:gd name="T40" fmla="*/ 52 w 157"/>
                  <a:gd name="T41" fmla="*/ 34 h 74"/>
                  <a:gd name="T42" fmla="*/ 46 w 157"/>
                  <a:gd name="T43" fmla="*/ 29 h 74"/>
                  <a:gd name="T44" fmla="*/ 39 w 157"/>
                  <a:gd name="T45" fmla="*/ 29 h 74"/>
                  <a:gd name="T46" fmla="*/ 39 w 157"/>
                  <a:gd name="T47" fmla="*/ 29 h 74"/>
                  <a:gd name="T48" fmla="*/ 33 w 157"/>
                  <a:gd name="T49" fmla="*/ 23 h 74"/>
                  <a:gd name="T50" fmla="*/ 26 w 157"/>
                  <a:gd name="T51" fmla="*/ 23 h 74"/>
                  <a:gd name="T52" fmla="*/ 26 w 157"/>
                  <a:gd name="T53" fmla="*/ 17 h 74"/>
                  <a:gd name="T54" fmla="*/ 20 w 157"/>
                  <a:gd name="T55" fmla="*/ 12 h 74"/>
                  <a:gd name="T56" fmla="*/ 20 w 157"/>
                  <a:gd name="T57" fmla="*/ 12 h 74"/>
                  <a:gd name="T58" fmla="*/ 7 w 157"/>
                  <a:gd name="T59" fmla="*/ 6 h 74"/>
                  <a:gd name="T60" fmla="*/ 7 w 157"/>
                  <a:gd name="T61" fmla="*/ 6 h 74"/>
                  <a:gd name="T62" fmla="*/ 0 w 157"/>
                  <a:gd name="T63" fmla="*/ 0 h 74"/>
                  <a:gd name="T64" fmla="*/ 0 w 157"/>
                  <a:gd name="T6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 h="74">
                    <a:moveTo>
                      <a:pt x="157" y="74"/>
                    </a:moveTo>
                    <a:lnTo>
                      <a:pt x="150" y="74"/>
                    </a:lnTo>
                    <a:lnTo>
                      <a:pt x="144" y="68"/>
                    </a:lnTo>
                    <a:lnTo>
                      <a:pt x="137" y="68"/>
                    </a:lnTo>
                    <a:lnTo>
                      <a:pt x="131" y="68"/>
                    </a:lnTo>
                    <a:lnTo>
                      <a:pt x="124" y="63"/>
                    </a:lnTo>
                    <a:lnTo>
                      <a:pt x="124" y="63"/>
                    </a:lnTo>
                    <a:lnTo>
                      <a:pt x="118" y="63"/>
                    </a:lnTo>
                    <a:lnTo>
                      <a:pt x="111" y="63"/>
                    </a:lnTo>
                    <a:lnTo>
                      <a:pt x="104" y="57"/>
                    </a:lnTo>
                    <a:lnTo>
                      <a:pt x="98" y="57"/>
                    </a:lnTo>
                    <a:lnTo>
                      <a:pt x="98" y="57"/>
                    </a:lnTo>
                    <a:lnTo>
                      <a:pt x="91" y="51"/>
                    </a:lnTo>
                    <a:lnTo>
                      <a:pt x="85" y="51"/>
                    </a:lnTo>
                    <a:lnTo>
                      <a:pt x="85" y="51"/>
                    </a:lnTo>
                    <a:lnTo>
                      <a:pt x="72" y="46"/>
                    </a:lnTo>
                    <a:lnTo>
                      <a:pt x="65" y="40"/>
                    </a:lnTo>
                    <a:lnTo>
                      <a:pt x="65" y="40"/>
                    </a:lnTo>
                    <a:lnTo>
                      <a:pt x="59" y="40"/>
                    </a:lnTo>
                    <a:lnTo>
                      <a:pt x="52" y="34"/>
                    </a:lnTo>
                    <a:lnTo>
                      <a:pt x="52" y="34"/>
                    </a:lnTo>
                    <a:lnTo>
                      <a:pt x="46" y="29"/>
                    </a:lnTo>
                    <a:lnTo>
                      <a:pt x="39" y="29"/>
                    </a:lnTo>
                    <a:lnTo>
                      <a:pt x="39" y="29"/>
                    </a:lnTo>
                    <a:lnTo>
                      <a:pt x="33" y="23"/>
                    </a:lnTo>
                    <a:lnTo>
                      <a:pt x="26" y="23"/>
                    </a:lnTo>
                    <a:lnTo>
                      <a:pt x="26" y="17"/>
                    </a:lnTo>
                    <a:lnTo>
                      <a:pt x="20" y="12"/>
                    </a:lnTo>
                    <a:lnTo>
                      <a:pt x="20" y="12"/>
                    </a:lnTo>
                    <a:lnTo>
                      <a:pt x="7" y="6"/>
                    </a:lnTo>
                    <a:lnTo>
                      <a:pt x="7" y="6"/>
                    </a:lnTo>
                    <a:lnTo>
                      <a:pt x="0" y="0"/>
                    </a:lnTo>
                    <a:lnTo>
                      <a:pt x="0" y="0"/>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4" name="Freeform 2489"/>
              <p:cNvSpPr>
                <a:spLocks noChangeAspect="1"/>
              </p:cNvSpPr>
              <p:nvPr/>
            </p:nvSpPr>
            <p:spPr bwMode="auto">
              <a:xfrm>
                <a:off x="7504" y="3911"/>
                <a:ext cx="274" cy="79"/>
              </a:xfrm>
              <a:custGeom>
                <a:avLst/>
                <a:gdLst>
                  <a:gd name="T0" fmla="*/ 274 w 274"/>
                  <a:gd name="T1" fmla="*/ 79 h 79"/>
                  <a:gd name="T2" fmla="*/ 274 w 274"/>
                  <a:gd name="T3" fmla="*/ 79 h 79"/>
                  <a:gd name="T4" fmla="*/ 267 w 274"/>
                  <a:gd name="T5" fmla="*/ 74 h 79"/>
                  <a:gd name="T6" fmla="*/ 267 w 274"/>
                  <a:gd name="T7" fmla="*/ 74 h 79"/>
                  <a:gd name="T8" fmla="*/ 254 w 274"/>
                  <a:gd name="T9" fmla="*/ 68 h 79"/>
                  <a:gd name="T10" fmla="*/ 254 w 274"/>
                  <a:gd name="T11" fmla="*/ 68 h 79"/>
                  <a:gd name="T12" fmla="*/ 248 w 274"/>
                  <a:gd name="T13" fmla="*/ 62 h 79"/>
                  <a:gd name="T14" fmla="*/ 241 w 274"/>
                  <a:gd name="T15" fmla="*/ 57 h 79"/>
                  <a:gd name="T16" fmla="*/ 241 w 274"/>
                  <a:gd name="T17" fmla="*/ 57 h 79"/>
                  <a:gd name="T18" fmla="*/ 235 w 274"/>
                  <a:gd name="T19" fmla="*/ 57 h 79"/>
                  <a:gd name="T20" fmla="*/ 235 w 274"/>
                  <a:gd name="T21" fmla="*/ 51 h 79"/>
                  <a:gd name="T22" fmla="*/ 228 w 274"/>
                  <a:gd name="T23" fmla="*/ 51 h 79"/>
                  <a:gd name="T24" fmla="*/ 222 w 274"/>
                  <a:gd name="T25" fmla="*/ 45 h 79"/>
                  <a:gd name="T26" fmla="*/ 222 w 274"/>
                  <a:gd name="T27" fmla="*/ 45 h 79"/>
                  <a:gd name="T28" fmla="*/ 215 w 274"/>
                  <a:gd name="T29" fmla="*/ 40 h 79"/>
                  <a:gd name="T30" fmla="*/ 209 w 274"/>
                  <a:gd name="T31" fmla="*/ 40 h 79"/>
                  <a:gd name="T32" fmla="*/ 202 w 274"/>
                  <a:gd name="T33" fmla="*/ 40 h 79"/>
                  <a:gd name="T34" fmla="*/ 202 w 274"/>
                  <a:gd name="T35" fmla="*/ 34 h 79"/>
                  <a:gd name="T36" fmla="*/ 196 w 274"/>
                  <a:gd name="T37" fmla="*/ 34 h 79"/>
                  <a:gd name="T38" fmla="*/ 189 w 274"/>
                  <a:gd name="T39" fmla="*/ 28 h 79"/>
                  <a:gd name="T40" fmla="*/ 183 w 274"/>
                  <a:gd name="T41" fmla="*/ 28 h 79"/>
                  <a:gd name="T42" fmla="*/ 176 w 274"/>
                  <a:gd name="T43" fmla="*/ 23 h 79"/>
                  <a:gd name="T44" fmla="*/ 169 w 274"/>
                  <a:gd name="T45" fmla="*/ 23 h 79"/>
                  <a:gd name="T46" fmla="*/ 169 w 274"/>
                  <a:gd name="T47" fmla="*/ 23 h 79"/>
                  <a:gd name="T48" fmla="*/ 163 w 274"/>
                  <a:gd name="T49" fmla="*/ 23 h 79"/>
                  <a:gd name="T50" fmla="*/ 156 w 274"/>
                  <a:gd name="T51" fmla="*/ 17 h 79"/>
                  <a:gd name="T52" fmla="*/ 150 w 274"/>
                  <a:gd name="T53" fmla="*/ 17 h 79"/>
                  <a:gd name="T54" fmla="*/ 150 w 274"/>
                  <a:gd name="T55" fmla="*/ 17 h 79"/>
                  <a:gd name="T56" fmla="*/ 143 w 274"/>
                  <a:gd name="T57" fmla="*/ 11 h 79"/>
                  <a:gd name="T58" fmla="*/ 137 w 274"/>
                  <a:gd name="T59" fmla="*/ 11 h 79"/>
                  <a:gd name="T60" fmla="*/ 130 w 274"/>
                  <a:gd name="T61" fmla="*/ 11 h 79"/>
                  <a:gd name="T62" fmla="*/ 124 w 274"/>
                  <a:gd name="T63" fmla="*/ 6 h 79"/>
                  <a:gd name="T64" fmla="*/ 117 w 274"/>
                  <a:gd name="T65" fmla="*/ 6 h 79"/>
                  <a:gd name="T66" fmla="*/ 111 w 274"/>
                  <a:gd name="T67" fmla="*/ 6 h 79"/>
                  <a:gd name="T68" fmla="*/ 104 w 274"/>
                  <a:gd name="T69" fmla="*/ 6 h 79"/>
                  <a:gd name="T70" fmla="*/ 98 w 274"/>
                  <a:gd name="T71" fmla="*/ 6 h 79"/>
                  <a:gd name="T72" fmla="*/ 91 w 274"/>
                  <a:gd name="T73" fmla="*/ 6 h 79"/>
                  <a:gd name="T74" fmla="*/ 85 w 274"/>
                  <a:gd name="T75" fmla="*/ 0 h 79"/>
                  <a:gd name="T76" fmla="*/ 78 w 274"/>
                  <a:gd name="T77" fmla="*/ 0 h 79"/>
                  <a:gd name="T78" fmla="*/ 72 w 274"/>
                  <a:gd name="T79" fmla="*/ 0 h 79"/>
                  <a:gd name="T80" fmla="*/ 65 w 274"/>
                  <a:gd name="T81" fmla="*/ 0 h 79"/>
                  <a:gd name="T82" fmla="*/ 52 w 274"/>
                  <a:gd name="T83" fmla="*/ 0 h 79"/>
                  <a:gd name="T84" fmla="*/ 45 w 274"/>
                  <a:gd name="T85" fmla="*/ 0 h 79"/>
                  <a:gd name="T86" fmla="*/ 39 w 274"/>
                  <a:gd name="T87" fmla="*/ 0 h 79"/>
                  <a:gd name="T88" fmla="*/ 32 w 274"/>
                  <a:gd name="T89" fmla="*/ 0 h 79"/>
                  <a:gd name="T90" fmla="*/ 26 w 274"/>
                  <a:gd name="T91" fmla="*/ 6 h 79"/>
                  <a:gd name="T92" fmla="*/ 19 w 274"/>
                  <a:gd name="T93" fmla="*/ 6 h 79"/>
                  <a:gd name="T94" fmla="*/ 13 w 274"/>
                  <a:gd name="T95" fmla="*/ 6 h 79"/>
                  <a:gd name="T96" fmla="*/ 6 w 274"/>
                  <a:gd name="T97" fmla="*/ 6 h 79"/>
                  <a:gd name="T98" fmla="*/ 0 w 274"/>
                  <a:gd name="T99"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4" h="79">
                    <a:moveTo>
                      <a:pt x="274" y="79"/>
                    </a:moveTo>
                    <a:lnTo>
                      <a:pt x="274" y="79"/>
                    </a:lnTo>
                    <a:lnTo>
                      <a:pt x="267" y="74"/>
                    </a:lnTo>
                    <a:lnTo>
                      <a:pt x="267" y="74"/>
                    </a:lnTo>
                    <a:lnTo>
                      <a:pt x="254" y="68"/>
                    </a:lnTo>
                    <a:lnTo>
                      <a:pt x="254" y="68"/>
                    </a:lnTo>
                    <a:lnTo>
                      <a:pt x="248" y="62"/>
                    </a:lnTo>
                    <a:lnTo>
                      <a:pt x="241" y="57"/>
                    </a:lnTo>
                    <a:lnTo>
                      <a:pt x="241" y="57"/>
                    </a:lnTo>
                    <a:lnTo>
                      <a:pt x="235" y="57"/>
                    </a:lnTo>
                    <a:lnTo>
                      <a:pt x="235" y="51"/>
                    </a:lnTo>
                    <a:lnTo>
                      <a:pt x="228" y="51"/>
                    </a:lnTo>
                    <a:lnTo>
                      <a:pt x="222" y="45"/>
                    </a:lnTo>
                    <a:lnTo>
                      <a:pt x="222" y="45"/>
                    </a:lnTo>
                    <a:lnTo>
                      <a:pt x="215" y="40"/>
                    </a:lnTo>
                    <a:lnTo>
                      <a:pt x="209" y="40"/>
                    </a:lnTo>
                    <a:lnTo>
                      <a:pt x="202" y="40"/>
                    </a:lnTo>
                    <a:lnTo>
                      <a:pt x="202" y="34"/>
                    </a:lnTo>
                    <a:lnTo>
                      <a:pt x="196" y="34"/>
                    </a:lnTo>
                    <a:lnTo>
                      <a:pt x="189" y="28"/>
                    </a:lnTo>
                    <a:lnTo>
                      <a:pt x="183" y="28"/>
                    </a:lnTo>
                    <a:lnTo>
                      <a:pt x="176" y="23"/>
                    </a:lnTo>
                    <a:lnTo>
                      <a:pt x="169" y="23"/>
                    </a:lnTo>
                    <a:lnTo>
                      <a:pt x="169" y="23"/>
                    </a:lnTo>
                    <a:lnTo>
                      <a:pt x="163" y="23"/>
                    </a:lnTo>
                    <a:lnTo>
                      <a:pt x="156" y="17"/>
                    </a:lnTo>
                    <a:lnTo>
                      <a:pt x="150" y="17"/>
                    </a:lnTo>
                    <a:lnTo>
                      <a:pt x="150" y="17"/>
                    </a:lnTo>
                    <a:lnTo>
                      <a:pt x="143" y="11"/>
                    </a:lnTo>
                    <a:lnTo>
                      <a:pt x="137" y="11"/>
                    </a:lnTo>
                    <a:lnTo>
                      <a:pt x="130" y="11"/>
                    </a:lnTo>
                    <a:lnTo>
                      <a:pt x="124" y="6"/>
                    </a:lnTo>
                    <a:lnTo>
                      <a:pt x="117" y="6"/>
                    </a:lnTo>
                    <a:lnTo>
                      <a:pt x="111" y="6"/>
                    </a:lnTo>
                    <a:lnTo>
                      <a:pt x="104" y="6"/>
                    </a:lnTo>
                    <a:lnTo>
                      <a:pt x="98" y="6"/>
                    </a:lnTo>
                    <a:lnTo>
                      <a:pt x="91" y="6"/>
                    </a:lnTo>
                    <a:lnTo>
                      <a:pt x="85" y="0"/>
                    </a:lnTo>
                    <a:lnTo>
                      <a:pt x="78" y="0"/>
                    </a:lnTo>
                    <a:lnTo>
                      <a:pt x="72" y="0"/>
                    </a:lnTo>
                    <a:lnTo>
                      <a:pt x="65" y="0"/>
                    </a:lnTo>
                    <a:lnTo>
                      <a:pt x="52" y="0"/>
                    </a:lnTo>
                    <a:lnTo>
                      <a:pt x="45" y="0"/>
                    </a:lnTo>
                    <a:lnTo>
                      <a:pt x="39" y="0"/>
                    </a:lnTo>
                    <a:lnTo>
                      <a:pt x="32" y="0"/>
                    </a:lnTo>
                    <a:lnTo>
                      <a:pt x="26" y="6"/>
                    </a:lnTo>
                    <a:lnTo>
                      <a:pt x="19" y="6"/>
                    </a:lnTo>
                    <a:lnTo>
                      <a:pt x="13" y="6"/>
                    </a:lnTo>
                    <a:lnTo>
                      <a:pt x="6" y="6"/>
                    </a:lnTo>
                    <a:lnTo>
                      <a:pt x="0" y="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5" name="Freeform 2490"/>
              <p:cNvSpPr>
                <a:spLocks noChangeAspect="1"/>
              </p:cNvSpPr>
              <p:nvPr/>
            </p:nvSpPr>
            <p:spPr bwMode="auto">
              <a:xfrm>
                <a:off x="7347" y="3917"/>
                <a:ext cx="157" cy="73"/>
              </a:xfrm>
              <a:custGeom>
                <a:avLst/>
                <a:gdLst>
                  <a:gd name="T0" fmla="*/ 157 w 157"/>
                  <a:gd name="T1" fmla="*/ 0 h 73"/>
                  <a:gd name="T2" fmla="*/ 150 w 157"/>
                  <a:gd name="T3" fmla="*/ 0 h 73"/>
                  <a:gd name="T4" fmla="*/ 144 w 157"/>
                  <a:gd name="T5" fmla="*/ 5 h 73"/>
                  <a:gd name="T6" fmla="*/ 137 w 157"/>
                  <a:gd name="T7" fmla="*/ 5 h 73"/>
                  <a:gd name="T8" fmla="*/ 131 w 157"/>
                  <a:gd name="T9" fmla="*/ 5 h 73"/>
                  <a:gd name="T10" fmla="*/ 124 w 157"/>
                  <a:gd name="T11" fmla="*/ 11 h 73"/>
                  <a:gd name="T12" fmla="*/ 124 w 157"/>
                  <a:gd name="T13" fmla="*/ 11 h 73"/>
                  <a:gd name="T14" fmla="*/ 118 w 157"/>
                  <a:gd name="T15" fmla="*/ 11 h 73"/>
                  <a:gd name="T16" fmla="*/ 111 w 157"/>
                  <a:gd name="T17" fmla="*/ 11 h 73"/>
                  <a:gd name="T18" fmla="*/ 104 w 157"/>
                  <a:gd name="T19" fmla="*/ 17 h 73"/>
                  <a:gd name="T20" fmla="*/ 98 w 157"/>
                  <a:gd name="T21" fmla="*/ 17 h 73"/>
                  <a:gd name="T22" fmla="*/ 98 w 157"/>
                  <a:gd name="T23" fmla="*/ 17 h 73"/>
                  <a:gd name="T24" fmla="*/ 91 w 157"/>
                  <a:gd name="T25" fmla="*/ 22 h 73"/>
                  <a:gd name="T26" fmla="*/ 85 w 157"/>
                  <a:gd name="T27" fmla="*/ 22 h 73"/>
                  <a:gd name="T28" fmla="*/ 85 w 157"/>
                  <a:gd name="T29" fmla="*/ 22 h 73"/>
                  <a:gd name="T30" fmla="*/ 72 w 157"/>
                  <a:gd name="T31" fmla="*/ 28 h 73"/>
                  <a:gd name="T32" fmla="*/ 65 w 157"/>
                  <a:gd name="T33" fmla="*/ 34 h 73"/>
                  <a:gd name="T34" fmla="*/ 65 w 157"/>
                  <a:gd name="T35" fmla="*/ 34 h 73"/>
                  <a:gd name="T36" fmla="*/ 59 w 157"/>
                  <a:gd name="T37" fmla="*/ 34 h 73"/>
                  <a:gd name="T38" fmla="*/ 52 w 157"/>
                  <a:gd name="T39" fmla="*/ 39 h 73"/>
                  <a:gd name="T40" fmla="*/ 52 w 157"/>
                  <a:gd name="T41" fmla="*/ 39 h 73"/>
                  <a:gd name="T42" fmla="*/ 46 w 157"/>
                  <a:gd name="T43" fmla="*/ 45 h 73"/>
                  <a:gd name="T44" fmla="*/ 39 w 157"/>
                  <a:gd name="T45" fmla="*/ 45 h 73"/>
                  <a:gd name="T46" fmla="*/ 39 w 157"/>
                  <a:gd name="T47" fmla="*/ 45 h 73"/>
                  <a:gd name="T48" fmla="*/ 33 w 157"/>
                  <a:gd name="T49" fmla="*/ 51 h 73"/>
                  <a:gd name="T50" fmla="*/ 26 w 157"/>
                  <a:gd name="T51" fmla="*/ 51 h 73"/>
                  <a:gd name="T52" fmla="*/ 26 w 157"/>
                  <a:gd name="T53" fmla="*/ 56 h 73"/>
                  <a:gd name="T54" fmla="*/ 20 w 157"/>
                  <a:gd name="T55" fmla="*/ 62 h 73"/>
                  <a:gd name="T56" fmla="*/ 20 w 157"/>
                  <a:gd name="T57" fmla="*/ 62 h 73"/>
                  <a:gd name="T58" fmla="*/ 7 w 157"/>
                  <a:gd name="T59" fmla="*/ 68 h 73"/>
                  <a:gd name="T60" fmla="*/ 7 w 157"/>
                  <a:gd name="T61" fmla="*/ 68 h 73"/>
                  <a:gd name="T62" fmla="*/ 0 w 157"/>
                  <a:gd name="T63" fmla="*/ 73 h 73"/>
                  <a:gd name="T64" fmla="*/ 0 w 157"/>
                  <a:gd name="T6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 h="73">
                    <a:moveTo>
                      <a:pt x="157" y="0"/>
                    </a:moveTo>
                    <a:lnTo>
                      <a:pt x="150" y="0"/>
                    </a:lnTo>
                    <a:lnTo>
                      <a:pt x="144" y="5"/>
                    </a:lnTo>
                    <a:lnTo>
                      <a:pt x="137" y="5"/>
                    </a:lnTo>
                    <a:lnTo>
                      <a:pt x="131" y="5"/>
                    </a:lnTo>
                    <a:lnTo>
                      <a:pt x="124" y="11"/>
                    </a:lnTo>
                    <a:lnTo>
                      <a:pt x="124" y="11"/>
                    </a:lnTo>
                    <a:lnTo>
                      <a:pt x="118" y="11"/>
                    </a:lnTo>
                    <a:lnTo>
                      <a:pt x="111" y="11"/>
                    </a:lnTo>
                    <a:lnTo>
                      <a:pt x="104" y="17"/>
                    </a:lnTo>
                    <a:lnTo>
                      <a:pt x="98" y="17"/>
                    </a:lnTo>
                    <a:lnTo>
                      <a:pt x="98" y="17"/>
                    </a:lnTo>
                    <a:lnTo>
                      <a:pt x="91" y="22"/>
                    </a:lnTo>
                    <a:lnTo>
                      <a:pt x="85" y="22"/>
                    </a:lnTo>
                    <a:lnTo>
                      <a:pt x="85" y="22"/>
                    </a:lnTo>
                    <a:lnTo>
                      <a:pt x="72" y="28"/>
                    </a:lnTo>
                    <a:lnTo>
                      <a:pt x="65" y="34"/>
                    </a:lnTo>
                    <a:lnTo>
                      <a:pt x="65" y="34"/>
                    </a:lnTo>
                    <a:lnTo>
                      <a:pt x="59" y="34"/>
                    </a:lnTo>
                    <a:lnTo>
                      <a:pt x="52" y="39"/>
                    </a:lnTo>
                    <a:lnTo>
                      <a:pt x="52" y="39"/>
                    </a:lnTo>
                    <a:lnTo>
                      <a:pt x="46" y="45"/>
                    </a:lnTo>
                    <a:lnTo>
                      <a:pt x="39" y="45"/>
                    </a:lnTo>
                    <a:lnTo>
                      <a:pt x="39" y="45"/>
                    </a:lnTo>
                    <a:lnTo>
                      <a:pt x="33" y="51"/>
                    </a:lnTo>
                    <a:lnTo>
                      <a:pt x="26" y="51"/>
                    </a:lnTo>
                    <a:lnTo>
                      <a:pt x="26" y="56"/>
                    </a:lnTo>
                    <a:lnTo>
                      <a:pt x="20" y="62"/>
                    </a:lnTo>
                    <a:lnTo>
                      <a:pt x="20" y="62"/>
                    </a:lnTo>
                    <a:lnTo>
                      <a:pt x="7" y="68"/>
                    </a:lnTo>
                    <a:lnTo>
                      <a:pt x="7" y="68"/>
                    </a:lnTo>
                    <a:lnTo>
                      <a:pt x="0" y="73"/>
                    </a:lnTo>
                    <a:lnTo>
                      <a:pt x="0" y="73"/>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6" name="Freeform 2491"/>
              <p:cNvSpPr>
                <a:spLocks noChangeAspect="1"/>
              </p:cNvSpPr>
              <p:nvPr/>
            </p:nvSpPr>
            <p:spPr bwMode="auto">
              <a:xfrm>
                <a:off x="7523" y="3276"/>
                <a:ext cx="261" cy="97"/>
              </a:xfrm>
              <a:custGeom>
                <a:avLst/>
                <a:gdLst>
                  <a:gd name="T0" fmla="*/ 261 w 261"/>
                  <a:gd name="T1" fmla="*/ 0 h 97"/>
                  <a:gd name="T2" fmla="*/ 255 w 261"/>
                  <a:gd name="T3" fmla="*/ 6 h 97"/>
                  <a:gd name="T4" fmla="*/ 248 w 261"/>
                  <a:gd name="T5" fmla="*/ 6 h 97"/>
                  <a:gd name="T6" fmla="*/ 248 w 261"/>
                  <a:gd name="T7" fmla="*/ 12 h 97"/>
                  <a:gd name="T8" fmla="*/ 242 w 261"/>
                  <a:gd name="T9" fmla="*/ 12 h 97"/>
                  <a:gd name="T10" fmla="*/ 235 w 261"/>
                  <a:gd name="T11" fmla="*/ 17 h 97"/>
                  <a:gd name="T12" fmla="*/ 235 w 261"/>
                  <a:gd name="T13" fmla="*/ 23 h 97"/>
                  <a:gd name="T14" fmla="*/ 229 w 261"/>
                  <a:gd name="T15" fmla="*/ 23 h 97"/>
                  <a:gd name="T16" fmla="*/ 222 w 261"/>
                  <a:gd name="T17" fmla="*/ 29 h 97"/>
                  <a:gd name="T18" fmla="*/ 222 w 261"/>
                  <a:gd name="T19" fmla="*/ 29 h 97"/>
                  <a:gd name="T20" fmla="*/ 216 w 261"/>
                  <a:gd name="T21" fmla="*/ 34 h 97"/>
                  <a:gd name="T22" fmla="*/ 216 w 261"/>
                  <a:gd name="T23" fmla="*/ 34 h 97"/>
                  <a:gd name="T24" fmla="*/ 209 w 261"/>
                  <a:gd name="T25" fmla="*/ 40 h 97"/>
                  <a:gd name="T26" fmla="*/ 203 w 261"/>
                  <a:gd name="T27" fmla="*/ 40 h 97"/>
                  <a:gd name="T28" fmla="*/ 203 w 261"/>
                  <a:gd name="T29" fmla="*/ 46 h 97"/>
                  <a:gd name="T30" fmla="*/ 196 w 261"/>
                  <a:gd name="T31" fmla="*/ 46 h 97"/>
                  <a:gd name="T32" fmla="*/ 190 w 261"/>
                  <a:gd name="T33" fmla="*/ 51 h 97"/>
                  <a:gd name="T34" fmla="*/ 190 w 261"/>
                  <a:gd name="T35" fmla="*/ 51 h 97"/>
                  <a:gd name="T36" fmla="*/ 183 w 261"/>
                  <a:gd name="T37" fmla="*/ 57 h 97"/>
                  <a:gd name="T38" fmla="*/ 183 w 261"/>
                  <a:gd name="T39" fmla="*/ 57 h 97"/>
                  <a:gd name="T40" fmla="*/ 177 w 261"/>
                  <a:gd name="T41" fmla="*/ 63 h 97"/>
                  <a:gd name="T42" fmla="*/ 164 w 261"/>
                  <a:gd name="T43" fmla="*/ 63 h 97"/>
                  <a:gd name="T44" fmla="*/ 164 w 261"/>
                  <a:gd name="T45" fmla="*/ 63 h 97"/>
                  <a:gd name="T46" fmla="*/ 157 w 261"/>
                  <a:gd name="T47" fmla="*/ 68 h 97"/>
                  <a:gd name="T48" fmla="*/ 150 w 261"/>
                  <a:gd name="T49" fmla="*/ 68 h 97"/>
                  <a:gd name="T50" fmla="*/ 150 w 261"/>
                  <a:gd name="T51" fmla="*/ 74 h 97"/>
                  <a:gd name="T52" fmla="*/ 144 w 261"/>
                  <a:gd name="T53" fmla="*/ 74 h 97"/>
                  <a:gd name="T54" fmla="*/ 137 w 261"/>
                  <a:gd name="T55" fmla="*/ 80 h 97"/>
                  <a:gd name="T56" fmla="*/ 131 w 261"/>
                  <a:gd name="T57" fmla="*/ 80 h 97"/>
                  <a:gd name="T58" fmla="*/ 131 w 261"/>
                  <a:gd name="T59" fmla="*/ 80 h 97"/>
                  <a:gd name="T60" fmla="*/ 124 w 261"/>
                  <a:gd name="T61" fmla="*/ 80 h 97"/>
                  <a:gd name="T62" fmla="*/ 118 w 261"/>
                  <a:gd name="T63" fmla="*/ 85 h 97"/>
                  <a:gd name="T64" fmla="*/ 111 w 261"/>
                  <a:gd name="T65" fmla="*/ 85 h 97"/>
                  <a:gd name="T66" fmla="*/ 111 w 261"/>
                  <a:gd name="T67" fmla="*/ 85 h 97"/>
                  <a:gd name="T68" fmla="*/ 98 w 261"/>
                  <a:gd name="T69" fmla="*/ 91 h 97"/>
                  <a:gd name="T70" fmla="*/ 92 w 261"/>
                  <a:gd name="T71" fmla="*/ 91 h 97"/>
                  <a:gd name="T72" fmla="*/ 85 w 261"/>
                  <a:gd name="T73" fmla="*/ 91 h 97"/>
                  <a:gd name="T74" fmla="*/ 79 w 261"/>
                  <a:gd name="T75" fmla="*/ 91 h 97"/>
                  <a:gd name="T76" fmla="*/ 79 w 261"/>
                  <a:gd name="T77" fmla="*/ 91 h 97"/>
                  <a:gd name="T78" fmla="*/ 72 w 261"/>
                  <a:gd name="T79" fmla="*/ 97 h 97"/>
                  <a:gd name="T80" fmla="*/ 66 w 261"/>
                  <a:gd name="T81" fmla="*/ 97 h 97"/>
                  <a:gd name="T82" fmla="*/ 59 w 261"/>
                  <a:gd name="T83" fmla="*/ 97 h 97"/>
                  <a:gd name="T84" fmla="*/ 53 w 261"/>
                  <a:gd name="T85" fmla="*/ 97 h 97"/>
                  <a:gd name="T86" fmla="*/ 46 w 261"/>
                  <a:gd name="T87" fmla="*/ 97 h 97"/>
                  <a:gd name="T88" fmla="*/ 33 w 261"/>
                  <a:gd name="T89" fmla="*/ 97 h 97"/>
                  <a:gd name="T90" fmla="*/ 26 w 261"/>
                  <a:gd name="T91" fmla="*/ 97 h 97"/>
                  <a:gd name="T92" fmla="*/ 20 w 261"/>
                  <a:gd name="T93" fmla="*/ 97 h 97"/>
                  <a:gd name="T94" fmla="*/ 13 w 261"/>
                  <a:gd name="T95" fmla="*/ 97 h 97"/>
                  <a:gd name="T96" fmla="*/ 7 w 261"/>
                  <a:gd name="T97" fmla="*/ 97 h 97"/>
                  <a:gd name="T98" fmla="*/ 0 w 261"/>
                  <a:gd name="T99" fmla="*/ 9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97">
                    <a:moveTo>
                      <a:pt x="261" y="0"/>
                    </a:moveTo>
                    <a:lnTo>
                      <a:pt x="255" y="6"/>
                    </a:lnTo>
                    <a:lnTo>
                      <a:pt x="248" y="6"/>
                    </a:lnTo>
                    <a:lnTo>
                      <a:pt x="248" y="12"/>
                    </a:lnTo>
                    <a:lnTo>
                      <a:pt x="242" y="12"/>
                    </a:lnTo>
                    <a:lnTo>
                      <a:pt x="235" y="17"/>
                    </a:lnTo>
                    <a:lnTo>
                      <a:pt x="235" y="23"/>
                    </a:lnTo>
                    <a:lnTo>
                      <a:pt x="229" y="23"/>
                    </a:lnTo>
                    <a:lnTo>
                      <a:pt x="222" y="29"/>
                    </a:lnTo>
                    <a:lnTo>
                      <a:pt x="222" y="29"/>
                    </a:lnTo>
                    <a:lnTo>
                      <a:pt x="216" y="34"/>
                    </a:lnTo>
                    <a:lnTo>
                      <a:pt x="216" y="34"/>
                    </a:lnTo>
                    <a:lnTo>
                      <a:pt x="209" y="40"/>
                    </a:lnTo>
                    <a:lnTo>
                      <a:pt x="203" y="40"/>
                    </a:lnTo>
                    <a:lnTo>
                      <a:pt x="203" y="46"/>
                    </a:lnTo>
                    <a:lnTo>
                      <a:pt x="196" y="46"/>
                    </a:lnTo>
                    <a:lnTo>
                      <a:pt x="190" y="51"/>
                    </a:lnTo>
                    <a:lnTo>
                      <a:pt x="190" y="51"/>
                    </a:lnTo>
                    <a:lnTo>
                      <a:pt x="183" y="57"/>
                    </a:lnTo>
                    <a:lnTo>
                      <a:pt x="183" y="57"/>
                    </a:lnTo>
                    <a:lnTo>
                      <a:pt x="177" y="63"/>
                    </a:lnTo>
                    <a:lnTo>
                      <a:pt x="164" y="63"/>
                    </a:lnTo>
                    <a:lnTo>
                      <a:pt x="164" y="63"/>
                    </a:lnTo>
                    <a:lnTo>
                      <a:pt x="157" y="68"/>
                    </a:lnTo>
                    <a:lnTo>
                      <a:pt x="150" y="68"/>
                    </a:lnTo>
                    <a:lnTo>
                      <a:pt x="150" y="74"/>
                    </a:lnTo>
                    <a:lnTo>
                      <a:pt x="144" y="74"/>
                    </a:lnTo>
                    <a:lnTo>
                      <a:pt x="137" y="80"/>
                    </a:lnTo>
                    <a:lnTo>
                      <a:pt x="131" y="80"/>
                    </a:lnTo>
                    <a:lnTo>
                      <a:pt x="131" y="80"/>
                    </a:lnTo>
                    <a:lnTo>
                      <a:pt x="124" y="80"/>
                    </a:lnTo>
                    <a:lnTo>
                      <a:pt x="118" y="85"/>
                    </a:lnTo>
                    <a:lnTo>
                      <a:pt x="111" y="85"/>
                    </a:lnTo>
                    <a:lnTo>
                      <a:pt x="111" y="85"/>
                    </a:lnTo>
                    <a:lnTo>
                      <a:pt x="98" y="91"/>
                    </a:lnTo>
                    <a:lnTo>
                      <a:pt x="92" y="91"/>
                    </a:lnTo>
                    <a:lnTo>
                      <a:pt x="85" y="91"/>
                    </a:lnTo>
                    <a:lnTo>
                      <a:pt x="79" y="91"/>
                    </a:lnTo>
                    <a:lnTo>
                      <a:pt x="79" y="91"/>
                    </a:lnTo>
                    <a:lnTo>
                      <a:pt x="72" y="97"/>
                    </a:lnTo>
                    <a:lnTo>
                      <a:pt x="66" y="97"/>
                    </a:lnTo>
                    <a:lnTo>
                      <a:pt x="59" y="97"/>
                    </a:lnTo>
                    <a:lnTo>
                      <a:pt x="53" y="97"/>
                    </a:lnTo>
                    <a:lnTo>
                      <a:pt x="46" y="97"/>
                    </a:lnTo>
                    <a:lnTo>
                      <a:pt x="33" y="97"/>
                    </a:lnTo>
                    <a:lnTo>
                      <a:pt x="26" y="97"/>
                    </a:lnTo>
                    <a:lnTo>
                      <a:pt x="20" y="97"/>
                    </a:lnTo>
                    <a:lnTo>
                      <a:pt x="13" y="97"/>
                    </a:lnTo>
                    <a:lnTo>
                      <a:pt x="7" y="97"/>
                    </a:lnTo>
                    <a:lnTo>
                      <a:pt x="0" y="91"/>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7" name="Freeform 2492"/>
              <p:cNvSpPr>
                <a:spLocks noChangeAspect="1"/>
              </p:cNvSpPr>
              <p:nvPr/>
            </p:nvSpPr>
            <p:spPr bwMode="auto">
              <a:xfrm>
                <a:off x="7340" y="3276"/>
                <a:ext cx="183" cy="91"/>
              </a:xfrm>
              <a:custGeom>
                <a:avLst/>
                <a:gdLst>
                  <a:gd name="T0" fmla="*/ 183 w 183"/>
                  <a:gd name="T1" fmla="*/ 91 h 91"/>
                  <a:gd name="T2" fmla="*/ 177 w 183"/>
                  <a:gd name="T3" fmla="*/ 91 h 91"/>
                  <a:gd name="T4" fmla="*/ 177 w 183"/>
                  <a:gd name="T5" fmla="*/ 91 h 91"/>
                  <a:gd name="T6" fmla="*/ 170 w 183"/>
                  <a:gd name="T7" fmla="*/ 91 h 91"/>
                  <a:gd name="T8" fmla="*/ 164 w 183"/>
                  <a:gd name="T9" fmla="*/ 91 h 91"/>
                  <a:gd name="T10" fmla="*/ 151 w 183"/>
                  <a:gd name="T11" fmla="*/ 85 h 91"/>
                  <a:gd name="T12" fmla="*/ 151 w 183"/>
                  <a:gd name="T13" fmla="*/ 85 h 91"/>
                  <a:gd name="T14" fmla="*/ 144 w 183"/>
                  <a:gd name="T15" fmla="*/ 85 h 91"/>
                  <a:gd name="T16" fmla="*/ 138 w 183"/>
                  <a:gd name="T17" fmla="*/ 85 h 91"/>
                  <a:gd name="T18" fmla="*/ 131 w 183"/>
                  <a:gd name="T19" fmla="*/ 80 h 91"/>
                  <a:gd name="T20" fmla="*/ 125 w 183"/>
                  <a:gd name="T21" fmla="*/ 80 h 91"/>
                  <a:gd name="T22" fmla="*/ 125 w 183"/>
                  <a:gd name="T23" fmla="*/ 80 h 91"/>
                  <a:gd name="T24" fmla="*/ 118 w 183"/>
                  <a:gd name="T25" fmla="*/ 74 h 91"/>
                  <a:gd name="T26" fmla="*/ 111 w 183"/>
                  <a:gd name="T27" fmla="*/ 74 h 91"/>
                  <a:gd name="T28" fmla="*/ 111 w 183"/>
                  <a:gd name="T29" fmla="*/ 74 h 91"/>
                  <a:gd name="T30" fmla="*/ 105 w 183"/>
                  <a:gd name="T31" fmla="*/ 68 h 91"/>
                  <a:gd name="T32" fmla="*/ 98 w 183"/>
                  <a:gd name="T33" fmla="*/ 63 h 91"/>
                  <a:gd name="T34" fmla="*/ 92 w 183"/>
                  <a:gd name="T35" fmla="*/ 63 h 91"/>
                  <a:gd name="T36" fmla="*/ 92 w 183"/>
                  <a:gd name="T37" fmla="*/ 63 h 91"/>
                  <a:gd name="T38" fmla="*/ 79 w 183"/>
                  <a:gd name="T39" fmla="*/ 57 h 91"/>
                  <a:gd name="T40" fmla="*/ 79 w 183"/>
                  <a:gd name="T41" fmla="*/ 57 h 91"/>
                  <a:gd name="T42" fmla="*/ 72 w 183"/>
                  <a:gd name="T43" fmla="*/ 51 h 91"/>
                  <a:gd name="T44" fmla="*/ 66 w 183"/>
                  <a:gd name="T45" fmla="*/ 51 h 91"/>
                  <a:gd name="T46" fmla="*/ 66 w 183"/>
                  <a:gd name="T47" fmla="*/ 51 h 91"/>
                  <a:gd name="T48" fmla="*/ 59 w 183"/>
                  <a:gd name="T49" fmla="*/ 46 h 91"/>
                  <a:gd name="T50" fmla="*/ 59 w 183"/>
                  <a:gd name="T51" fmla="*/ 40 h 91"/>
                  <a:gd name="T52" fmla="*/ 53 w 183"/>
                  <a:gd name="T53" fmla="*/ 40 h 91"/>
                  <a:gd name="T54" fmla="*/ 46 w 183"/>
                  <a:gd name="T55" fmla="*/ 34 h 91"/>
                  <a:gd name="T56" fmla="*/ 46 w 183"/>
                  <a:gd name="T57" fmla="*/ 34 h 91"/>
                  <a:gd name="T58" fmla="*/ 40 w 183"/>
                  <a:gd name="T59" fmla="*/ 29 h 91"/>
                  <a:gd name="T60" fmla="*/ 33 w 183"/>
                  <a:gd name="T61" fmla="*/ 29 h 91"/>
                  <a:gd name="T62" fmla="*/ 33 w 183"/>
                  <a:gd name="T63" fmla="*/ 23 h 91"/>
                  <a:gd name="T64" fmla="*/ 27 w 183"/>
                  <a:gd name="T65" fmla="*/ 23 h 91"/>
                  <a:gd name="T66" fmla="*/ 27 w 183"/>
                  <a:gd name="T67" fmla="*/ 17 h 91"/>
                  <a:gd name="T68" fmla="*/ 20 w 183"/>
                  <a:gd name="T69" fmla="*/ 12 h 91"/>
                  <a:gd name="T70" fmla="*/ 14 w 183"/>
                  <a:gd name="T71" fmla="*/ 12 h 91"/>
                  <a:gd name="T72" fmla="*/ 7 w 183"/>
                  <a:gd name="T73" fmla="*/ 6 h 91"/>
                  <a:gd name="T74" fmla="*/ 7 w 183"/>
                  <a:gd name="T75" fmla="*/ 6 h 91"/>
                  <a:gd name="T76" fmla="*/ 0 w 183"/>
                  <a:gd name="T77" fmla="*/ 0 h 91"/>
                  <a:gd name="T78" fmla="*/ 0 w 183"/>
                  <a:gd name="T7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91">
                    <a:moveTo>
                      <a:pt x="183" y="91"/>
                    </a:moveTo>
                    <a:lnTo>
                      <a:pt x="177" y="91"/>
                    </a:lnTo>
                    <a:lnTo>
                      <a:pt x="177" y="91"/>
                    </a:lnTo>
                    <a:lnTo>
                      <a:pt x="170" y="91"/>
                    </a:lnTo>
                    <a:lnTo>
                      <a:pt x="164" y="91"/>
                    </a:lnTo>
                    <a:lnTo>
                      <a:pt x="151" y="85"/>
                    </a:lnTo>
                    <a:lnTo>
                      <a:pt x="151" y="85"/>
                    </a:lnTo>
                    <a:lnTo>
                      <a:pt x="144" y="85"/>
                    </a:lnTo>
                    <a:lnTo>
                      <a:pt x="138" y="85"/>
                    </a:lnTo>
                    <a:lnTo>
                      <a:pt x="131" y="80"/>
                    </a:lnTo>
                    <a:lnTo>
                      <a:pt x="125" y="80"/>
                    </a:lnTo>
                    <a:lnTo>
                      <a:pt x="125" y="80"/>
                    </a:lnTo>
                    <a:lnTo>
                      <a:pt x="118" y="74"/>
                    </a:lnTo>
                    <a:lnTo>
                      <a:pt x="111" y="74"/>
                    </a:lnTo>
                    <a:lnTo>
                      <a:pt x="111" y="74"/>
                    </a:lnTo>
                    <a:lnTo>
                      <a:pt x="105" y="68"/>
                    </a:lnTo>
                    <a:lnTo>
                      <a:pt x="98" y="63"/>
                    </a:lnTo>
                    <a:lnTo>
                      <a:pt x="92" y="63"/>
                    </a:lnTo>
                    <a:lnTo>
                      <a:pt x="92" y="63"/>
                    </a:lnTo>
                    <a:lnTo>
                      <a:pt x="79" y="57"/>
                    </a:lnTo>
                    <a:lnTo>
                      <a:pt x="79" y="57"/>
                    </a:lnTo>
                    <a:lnTo>
                      <a:pt x="72" y="51"/>
                    </a:lnTo>
                    <a:lnTo>
                      <a:pt x="66" y="51"/>
                    </a:lnTo>
                    <a:lnTo>
                      <a:pt x="66" y="51"/>
                    </a:lnTo>
                    <a:lnTo>
                      <a:pt x="59" y="46"/>
                    </a:lnTo>
                    <a:lnTo>
                      <a:pt x="59" y="40"/>
                    </a:lnTo>
                    <a:lnTo>
                      <a:pt x="53" y="40"/>
                    </a:lnTo>
                    <a:lnTo>
                      <a:pt x="46" y="34"/>
                    </a:lnTo>
                    <a:lnTo>
                      <a:pt x="46" y="34"/>
                    </a:lnTo>
                    <a:lnTo>
                      <a:pt x="40" y="29"/>
                    </a:lnTo>
                    <a:lnTo>
                      <a:pt x="33" y="29"/>
                    </a:lnTo>
                    <a:lnTo>
                      <a:pt x="33" y="23"/>
                    </a:lnTo>
                    <a:lnTo>
                      <a:pt x="27" y="23"/>
                    </a:lnTo>
                    <a:lnTo>
                      <a:pt x="27" y="17"/>
                    </a:lnTo>
                    <a:lnTo>
                      <a:pt x="20" y="12"/>
                    </a:lnTo>
                    <a:lnTo>
                      <a:pt x="14" y="12"/>
                    </a:lnTo>
                    <a:lnTo>
                      <a:pt x="7" y="6"/>
                    </a:lnTo>
                    <a:lnTo>
                      <a:pt x="7" y="6"/>
                    </a:lnTo>
                    <a:lnTo>
                      <a:pt x="0" y="0"/>
                    </a:lnTo>
                    <a:lnTo>
                      <a:pt x="0" y="0"/>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8" name="Freeform 2493"/>
              <p:cNvSpPr>
                <a:spLocks noChangeAspect="1"/>
              </p:cNvSpPr>
              <p:nvPr/>
            </p:nvSpPr>
            <p:spPr bwMode="auto">
              <a:xfrm>
                <a:off x="7523" y="3894"/>
                <a:ext cx="261" cy="96"/>
              </a:xfrm>
              <a:custGeom>
                <a:avLst/>
                <a:gdLst>
                  <a:gd name="T0" fmla="*/ 261 w 261"/>
                  <a:gd name="T1" fmla="*/ 96 h 96"/>
                  <a:gd name="T2" fmla="*/ 255 w 261"/>
                  <a:gd name="T3" fmla="*/ 91 h 96"/>
                  <a:gd name="T4" fmla="*/ 248 w 261"/>
                  <a:gd name="T5" fmla="*/ 91 h 96"/>
                  <a:gd name="T6" fmla="*/ 248 w 261"/>
                  <a:gd name="T7" fmla="*/ 85 h 96"/>
                  <a:gd name="T8" fmla="*/ 242 w 261"/>
                  <a:gd name="T9" fmla="*/ 85 h 96"/>
                  <a:gd name="T10" fmla="*/ 235 w 261"/>
                  <a:gd name="T11" fmla="*/ 79 h 96"/>
                  <a:gd name="T12" fmla="*/ 235 w 261"/>
                  <a:gd name="T13" fmla="*/ 74 h 96"/>
                  <a:gd name="T14" fmla="*/ 229 w 261"/>
                  <a:gd name="T15" fmla="*/ 74 h 96"/>
                  <a:gd name="T16" fmla="*/ 222 w 261"/>
                  <a:gd name="T17" fmla="*/ 68 h 96"/>
                  <a:gd name="T18" fmla="*/ 222 w 261"/>
                  <a:gd name="T19" fmla="*/ 68 h 96"/>
                  <a:gd name="T20" fmla="*/ 216 w 261"/>
                  <a:gd name="T21" fmla="*/ 62 h 96"/>
                  <a:gd name="T22" fmla="*/ 216 w 261"/>
                  <a:gd name="T23" fmla="*/ 62 h 96"/>
                  <a:gd name="T24" fmla="*/ 209 w 261"/>
                  <a:gd name="T25" fmla="*/ 57 h 96"/>
                  <a:gd name="T26" fmla="*/ 203 w 261"/>
                  <a:gd name="T27" fmla="*/ 57 h 96"/>
                  <a:gd name="T28" fmla="*/ 203 w 261"/>
                  <a:gd name="T29" fmla="*/ 51 h 96"/>
                  <a:gd name="T30" fmla="*/ 196 w 261"/>
                  <a:gd name="T31" fmla="*/ 51 h 96"/>
                  <a:gd name="T32" fmla="*/ 190 w 261"/>
                  <a:gd name="T33" fmla="*/ 45 h 96"/>
                  <a:gd name="T34" fmla="*/ 190 w 261"/>
                  <a:gd name="T35" fmla="*/ 45 h 96"/>
                  <a:gd name="T36" fmla="*/ 183 w 261"/>
                  <a:gd name="T37" fmla="*/ 40 h 96"/>
                  <a:gd name="T38" fmla="*/ 183 w 261"/>
                  <a:gd name="T39" fmla="*/ 40 h 96"/>
                  <a:gd name="T40" fmla="*/ 177 w 261"/>
                  <a:gd name="T41" fmla="*/ 34 h 96"/>
                  <a:gd name="T42" fmla="*/ 164 w 261"/>
                  <a:gd name="T43" fmla="*/ 34 h 96"/>
                  <a:gd name="T44" fmla="*/ 164 w 261"/>
                  <a:gd name="T45" fmla="*/ 34 h 96"/>
                  <a:gd name="T46" fmla="*/ 157 w 261"/>
                  <a:gd name="T47" fmla="*/ 28 h 96"/>
                  <a:gd name="T48" fmla="*/ 150 w 261"/>
                  <a:gd name="T49" fmla="*/ 28 h 96"/>
                  <a:gd name="T50" fmla="*/ 150 w 261"/>
                  <a:gd name="T51" fmla="*/ 23 h 96"/>
                  <a:gd name="T52" fmla="*/ 144 w 261"/>
                  <a:gd name="T53" fmla="*/ 23 h 96"/>
                  <a:gd name="T54" fmla="*/ 137 w 261"/>
                  <a:gd name="T55" fmla="*/ 17 h 96"/>
                  <a:gd name="T56" fmla="*/ 131 w 261"/>
                  <a:gd name="T57" fmla="*/ 17 h 96"/>
                  <a:gd name="T58" fmla="*/ 131 w 261"/>
                  <a:gd name="T59" fmla="*/ 17 h 96"/>
                  <a:gd name="T60" fmla="*/ 124 w 261"/>
                  <a:gd name="T61" fmla="*/ 17 h 96"/>
                  <a:gd name="T62" fmla="*/ 118 w 261"/>
                  <a:gd name="T63" fmla="*/ 11 h 96"/>
                  <a:gd name="T64" fmla="*/ 111 w 261"/>
                  <a:gd name="T65" fmla="*/ 11 h 96"/>
                  <a:gd name="T66" fmla="*/ 111 w 261"/>
                  <a:gd name="T67" fmla="*/ 11 h 96"/>
                  <a:gd name="T68" fmla="*/ 98 w 261"/>
                  <a:gd name="T69" fmla="*/ 6 h 96"/>
                  <a:gd name="T70" fmla="*/ 92 w 261"/>
                  <a:gd name="T71" fmla="*/ 6 h 96"/>
                  <a:gd name="T72" fmla="*/ 85 w 261"/>
                  <a:gd name="T73" fmla="*/ 6 h 96"/>
                  <a:gd name="T74" fmla="*/ 79 w 261"/>
                  <a:gd name="T75" fmla="*/ 6 h 96"/>
                  <a:gd name="T76" fmla="*/ 79 w 261"/>
                  <a:gd name="T77" fmla="*/ 6 h 96"/>
                  <a:gd name="T78" fmla="*/ 72 w 261"/>
                  <a:gd name="T79" fmla="*/ 0 h 96"/>
                  <a:gd name="T80" fmla="*/ 66 w 261"/>
                  <a:gd name="T81" fmla="*/ 0 h 96"/>
                  <a:gd name="T82" fmla="*/ 59 w 261"/>
                  <a:gd name="T83" fmla="*/ 0 h 96"/>
                  <a:gd name="T84" fmla="*/ 53 w 261"/>
                  <a:gd name="T85" fmla="*/ 0 h 96"/>
                  <a:gd name="T86" fmla="*/ 46 w 261"/>
                  <a:gd name="T87" fmla="*/ 0 h 96"/>
                  <a:gd name="T88" fmla="*/ 33 w 261"/>
                  <a:gd name="T89" fmla="*/ 0 h 96"/>
                  <a:gd name="T90" fmla="*/ 26 w 261"/>
                  <a:gd name="T91" fmla="*/ 0 h 96"/>
                  <a:gd name="T92" fmla="*/ 20 w 261"/>
                  <a:gd name="T93" fmla="*/ 0 h 96"/>
                  <a:gd name="T94" fmla="*/ 13 w 261"/>
                  <a:gd name="T95" fmla="*/ 0 h 96"/>
                  <a:gd name="T96" fmla="*/ 7 w 261"/>
                  <a:gd name="T97" fmla="*/ 0 h 96"/>
                  <a:gd name="T98" fmla="*/ 0 w 261"/>
                  <a:gd name="T99" fmla="*/ 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1" h="96">
                    <a:moveTo>
                      <a:pt x="261" y="96"/>
                    </a:moveTo>
                    <a:lnTo>
                      <a:pt x="255" y="91"/>
                    </a:lnTo>
                    <a:lnTo>
                      <a:pt x="248" y="91"/>
                    </a:lnTo>
                    <a:lnTo>
                      <a:pt x="248" y="85"/>
                    </a:lnTo>
                    <a:lnTo>
                      <a:pt x="242" y="85"/>
                    </a:lnTo>
                    <a:lnTo>
                      <a:pt x="235" y="79"/>
                    </a:lnTo>
                    <a:lnTo>
                      <a:pt x="235" y="74"/>
                    </a:lnTo>
                    <a:lnTo>
                      <a:pt x="229" y="74"/>
                    </a:lnTo>
                    <a:lnTo>
                      <a:pt x="222" y="68"/>
                    </a:lnTo>
                    <a:lnTo>
                      <a:pt x="222" y="68"/>
                    </a:lnTo>
                    <a:lnTo>
                      <a:pt x="216" y="62"/>
                    </a:lnTo>
                    <a:lnTo>
                      <a:pt x="216" y="62"/>
                    </a:lnTo>
                    <a:lnTo>
                      <a:pt x="209" y="57"/>
                    </a:lnTo>
                    <a:lnTo>
                      <a:pt x="203" y="57"/>
                    </a:lnTo>
                    <a:lnTo>
                      <a:pt x="203" y="51"/>
                    </a:lnTo>
                    <a:lnTo>
                      <a:pt x="196" y="51"/>
                    </a:lnTo>
                    <a:lnTo>
                      <a:pt x="190" y="45"/>
                    </a:lnTo>
                    <a:lnTo>
                      <a:pt x="190" y="45"/>
                    </a:lnTo>
                    <a:lnTo>
                      <a:pt x="183" y="40"/>
                    </a:lnTo>
                    <a:lnTo>
                      <a:pt x="183" y="40"/>
                    </a:lnTo>
                    <a:lnTo>
                      <a:pt x="177" y="34"/>
                    </a:lnTo>
                    <a:lnTo>
                      <a:pt x="164" y="34"/>
                    </a:lnTo>
                    <a:lnTo>
                      <a:pt x="164" y="34"/>
                    </a:lnTo>
                    <a:lnTo>
                      <a:pt x="157" y="28"/>
                    </a:lnTo>
                    <a:lnTo>
                      <a:pt x="150" y="28"/>
                    </a:lnTo>
                    <a:lnTo>
                      <a:pt x="150" y="23"/>
                    </a:lnTo>
                    <a:lnTo>
                      <a:pt x="144" y="23"/>
                    </a:lnTo>
                    <a:lnTo>
                      <a:pt x="137" y="17"/>
                    </a:lnTo>
                    <a:lnTo>
                      <a:pt x="131" y="17"/>
                    </a:lnTo>
                    <a:lnTo>
                      <a:pt x="131" y="17"/>
                    </a:lnTo>
                    <a:lnTo>
                      <a:pt x="124" y="17"/>
                    </a:lnTo>
                    <a:lnTo>
                      <a:pt x="118" y="11"/>
                    </a:lnTo>
                    <a:lnTo>
                      <a:pt x="111" y="11"/>
                    </a:lnTo>
                    <a:lnTo>
                      <a:pt x="111" y="11"/>
                    </a:lnTo>
                    <a:lnTo>
                      <a:pt x="98" y="6"/>
                    </a:lnTo>
                    <a:lnTo>
                      <a:pt x="92" y="6"/>
                    </a:lnTo>
                    <a:lnTo>
                      <a:pt x="85" y="6"/>
                    </a:lnTo>
                    <a:lnTo>
                      <a:pt x="79" y="6"/>
                    </a:lnTo>
                    <a:lnTo>
                      <a:pt x="79" y="6"/>
                    </a:lnTo>
                    <a:lnTo>
                      <a:pt x="72" y="0"/>
                    </a:lnTo>
                    <a:lnTo>
                      <a:pt x="66" y="0"/>
                    </a:lnTo>
                    <a:lnTo>
                      <a:pt x="59" y="0"/>
                    </a:lnTo>
                    <a:lnTo>
                      <a:pt x="53" y="0"/>
                    </a:lnTo>
                    <a:lnTo>
                      <a:pt x="46" y="0"/>
                    </a:lnTo>
                    <a:lnTo>
                      <a:pt x="33" y="0"/>
                    </a:lnTo>
                    <a:lnTo>
                      <a:pt x="26" y="0"/>
                    </a:lnTo>
                    <a:lnTo>
                      <a:pt x="20" y="0"/>
                    </a:lnTo>
                    <a:lnTo>
                      <a:pt x="13" y="0"/>
                    </a:lnTo>
                    <a:lnTo>
                      <a:pt x="7" y="0"/>
                    </a:lnTo>
                    <a:lnTo>
                      <a:pt x="0" y="6"/>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39" name="Freeform 2494"/>
              <p:cNvSpPr>
                <a:spLocks noChangeAspect="1"/>
              </p:cNvSpPr>
              <p:nvPr/>
            </p:nvSpPr>
            <p:spPr bwMode="auto">
              <a:xfrm>
                <a:off x="7340" y="3900"/>
                <a:ext cx="183" cy="90"/>
              </a:xfrm>
              <a:custGeom>
                <a:avLst/>
                <a:gdLst>
                  <a:gd name="T0" fmla="*/ 183 w 183"/>
                  <a:gd name="T1" fmla="*/ 0 h 90"/>
                  <a:gd name="T2" fmla="*/ 177 w 183"/>
                  <a:gd name="T3" fmla="*/ 0 h 90"/>
                  <a:gd name="T4" fmla="*/ 177 w 183"/>
                  <a:gd name="T5" fmla="*/ 0 h 90"/>
                  <a:gd name="T6" fmla="*/ 170 w 183"/>
                  <a:gd name="T7" fmla="*/ 0 h 90"/>
                  <a:gd name="T8" fmla="*/ 164 w 183"/>
                  <a:gd name="T9" fmla="*/ 0 h 90"/>
                  <a:gd name="T10" fmla="*/ 151 w 183"/>
                  <a:gd name="T11" fmla="*/ 5 h 90"/>
                  <a:gd name="T12" fmla="*/ 151 w 183"/>
                  <a:gd name="T13" fmla="*/ 5 h 90"/>
                  <a:gd name="T14" fmla="*/ 144 w 183"/>
                  <a:gd name="T15" fmla="*/ 5 h 90"/>
                  <a:gd name="T16" fmla="*/ 138 w 183"/>
                  <a:gd name="T17" fmla="*/ 5 h 90"/>
                  <a:gd name="T18" fmla="*/ 131 w 183"/>
                  <a:gd name="T19" fmla="*/ 11 h 90"/>
                  <a:gd name="T20" fmla="*/ 125 w 183"/>
                  <a:gd name="T21" fmla="*/ 11 h 90"/>
                  <a:gd name="T22" fmla="*/ 125 w 183"/>
                  <a:gd name="T23" fmla="*/ 11 h 90"/>
                  <a:gd name="T24" fmla="*/ 118 w 183"/>
                  <a:gd name="T25" fmla="*/ 17 h 90"/>
                  <a:gd name="T26" fmla="*/ 111 w 183"/>
                  <a:gd name="T27" fmla="*/ 17 h 90"/>
                  <a:gd name="T28" fmla="*/ 111 w 183"/>
                  <a:gd name="T29" fmla="*/ 17 h 90"/>
                  <a:gd name="T30" fmla="*/ 105 w 183"/>
                  <a:gd name="T31" fmla="*/ 22 h 90"/>
                  <a:gd name="T32" fmla="*/ 98 w 183"/>
                  <a:gd name="T33" fmla="*/ 28 h 90"/>
                  <a:gd name="T34" fmla="*/ 92 w 183"/>
                  <a:gd name="T35" fmla="*/ 28 h 90"/>
                  <a:gd name="T36" fmla="*/ 92 w 183"/>
                  <a:gd name="T37" fmla="*/ 28 h 90"/>
                  <a:gd name="T38" fmla="*/ 79 w 183"/>
                  <a:gd name="T39" fmla="*/ 34 h 90"/>
                  <a:gd name="T40" fmla="*/ 79 w 183"/>
                  <a:gd name="T41" fmla="*/ 34 h 90"/>
                  <a:gd name="T42" fmla="*/ 72 w 183"/>
                  <a:gd name="T43" fmla="*/ 39 h 90"/>
                  <a:gd name="T44" fmla="*/ 66 w 183"/>
                  <a:gd name="T45" fmla="*/ 39 h 90"/>
                  <a:gd name="T46" fmla="*/ 66 w 183"/>
                  <a:gd name="T47" fmla="*/ 39 h 90"/>
                  <a:gd name="T48" fmla="*/ 59 w 183"/>
                  <a:gd name="T49" fmla="*/ 45 h 90"/>
                  <a:gd name="T50" fmla="*/ 59 w 183"/>
                  <a:gd name="T51" fmla="*/ 51 h 90"/>
                  <a:gd name="T52" fmla="*/ 53 w 183"/>
                  <a:gd name="T53" fmla="*/ 51 h 90"/>
                  <a:gd name="T54" fmla="*/ 46 w 183"/>
                  <a:gd name="T55" fmla="*/ 56 h 90"/>
                  <a:gd name="T56" fmla="*/ 46 w 183"/>
                  <a:gd name="T57" fmla="*/ 56 h 90"/>
                  <a:gd name="T58" fmla="*/ 40 w 183"/>
                  <a:gd name="T59" fmla="*/ 62 h 90"/>
                  <a:gd name="T60" fmla="*/ 33 w 183"/>
                  <a:gd name="T61" fmla="*/ 62 h 90"/>
                  <a:gd name="T62" fmla="*/ 33 w 183"/>
                  <a:gd name="T63" fmla="*/ 68 h 90"/>
                  <a:gd name="T64" fmla="*/ 27 w 183"/>
                  <a:gd name="T65" fmla="*/ 68 h 90"/>
                  <a:gd name="T66" fmla="*/ 27 w 183"/>
                  <a:gd name="T67" fmla="*/ 73 h 90"/>
                  <a:gd name="T68" fmla="*/ 20 w 183"/>
                  <a:gd name="T69" fmla="*/ 79 h 90"/>
                  <a:gd name="T70" fmla="*/ 14 w 183"/>
                  <a:gd name="T71" fmla="*/ 79 h 90"/>
                  <a:gd name="T72" fmla="*/ 7 w 183"/>
                  <a:gd name="T73" fmla="*/ 85 h 90"/>
                  <a:gd name="T74" fmla="*/ 7 w 183"/>
                  <a:gd name="T75" fmla="*/ 85 h 90"/>
                  <a:gd name="T76" fmla="*/ 0 w 183"/>
                  <a:gd name="T77" fmla="*/ 90 h 90"/>
                  <a:gd name="T78" fmla="*/ 0 w 183"/>
                  <a:gd name="T7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3" h="90">
                    <a:moveTo>
                      <a:pt x="183" y="0"/>
                    </a:moveTo>
                    <a:lnTo>
                      <a:pt x="177" y="0"/>
                    </a:lnTo>
                    <a:lnTo>
                      <a:pt x="177" y="0"/>
                    </a:lnTo>
                    <a:lnTo>
                      <a:pt x="170" y="0"/>
                    </a:lnTo>
                    <a:lnTo>
                      <a:pt x="164" y="0"/>
                    </a:lnTo>
                    <a:lnTo>
                      <a:pt x="151" y="5"/>
                    </a:lnTo>
                    <a:lnTo>
                      <a:pt x="151" y="5"/>
                    </a:lnTo>
                    <a:lnTo>
                      <a:pt x="144" y="5"/>
                    </a:lnTo>
                    <a:lnTo>
                      <a:pt x="138" y="5"/>
                    </a:lnTo>
                    <a:lnTo>
                      <a:pt x="131" y="11"/>
                    </a:lnTo>
                    <a:lnTo>
                      <a:pt x="125" y="11"/>
                    </a:lnTo>
                    <a:lnTo>
                      <a:pt x="125" y="11"/>
                    </a:lnTo>
                    <a:lnTo>
                      <a:pt x="118" y="17"/>
                    </a:lnTo>
                    <a:lnTo>
                      <a:pt x="111" y="17"/>
                    </a:lnTo>
                    <a:lnTo>
                      <a:pt x="111" y="17"/>
                    </a:lnTo>
                    <a:lnTo>
                      <a:pt x="105" y="22"/>
                    </a:lnTo>
                    <a:lnTo>
                      <a:pt x="98" y="28"/>
                    </a:lnTo>
                    <a:lnTo>
                      <a:pt x="92" y="28"/>
                    </a:lnTo>
                    <a:lnTo>
                      <a:pt x="92" y="28"/>
                    </a:lnTo>
                    <a:lnTo>
                      <a:pt x="79" y="34"/>
                    </a:lnTo>
                    <a:lnTo>
                      <a:pt x="79" y="34"/>
                    </a:lnTo>
                    <a:lnTo>
                      <a:pt x="72" y="39"/>
                    </a:lnTo>
                    <a:lnTo>
                      <a:pt x="66" y="39"/>
                    </a:lnTo>
                    <a:lnTo>
                      <a:pt x="66" y="39"/>
                    </a:lnTo>
                    <a:lnTo>
                      <a:pt x="59" y="45"/>
                    </a:lnTo>
                    <a:lnTo>
                      <a:pt x="59" y="51"/>
                    </a:lnTo>
                    <a:lnTo>
                      <a:pt x="53" y="51"/>
                    </a:lnTo>
                    <a:lnTo>
                      <a:pt x="46" y="56"/>
                    </a:lnTo>
                    <a:lnTo>
                      <a:pt x="46" y="56"/>
                    </a:lnTo>
                    <a:lnTo>
                      <a:pt x="40" y="62"/>
                    </a:lnTo>
                    <a:lnTo>
                      <a:pt x="33" y="62"/>
                    </a:lnTo>
                    <a:lnTo>
                      <a:pt x="33" y="68"/>
                    </a:lnTo>
                    <a:lnTo>
                      <a:pt x="27" y="68"/>
                    </a:lnTo>
                    <a:lnTo>
                      <a:pt x="27" y="73"/>
                    </a:lnTo>
                    <a:lnTo>
                      <a:pt x="20" y="79"/>
                    </a:lnTo>
                    <a:lnTo>
                      <a:pt x="14" y="79"/>
                    </a:lnTo>
                    <a:lnTo>
                      <a:pt x="7" y="85"/>
                    </a:lnTo>
                    <a:lnTo>
                      <a:pt x="7" y="85"/>
                    </a:lnTo>
                    <a:lnTo>
                      <a:pt x="0" y="90"/>
                    </a:lnTo>
                    <a:lnTo>
                      <a:pt x="0" y="90"/>
                    </a:lnTo>
                  </a:path>
                </a:pathLst>
              </a:custGeom>
              <a:noFill/>
              <a:ln w="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0" name="Freeform 2495"/>
              <p:cNvSpPr>
                <a:spLocks noChangeAspect="1"/>
              </p:cNvSpPr>
              <p:nvPr/>
            </p:nvSpPr>
            <p:spPr bwMode="auto">
              <a:xfrm>
                <a:off x="7549" y="3276"/>
                <a:ext cx="235" cy="119"/>
              </a:xfrm>
              <a:custGeom>
                <a:avLst/>
                <a:gdLst>
                  <a:gd name="T0" fmla="*/ 235 w 235"/>
                  <a:gd name="T1" fmla="*/ 0 h 119"/>
                  <a:gd name="T2" fmla="*/ 235 w 235"/>
                  <a:gd name="T3" fmla="*/ 0 h 119"/>
                  <a:gd name="T4" fmla="*/ 229 w 235"/>
                  <a:gd name="T5" fmla="*/ 6 h 119"/>
                  <a:gd name="T6" fmla="*/ 229 w 235"/>
                  <a:gd name="T7" fmla="*/ 12 h 119"/>
                  <a:gd name="T8" fmla="*/ 222 w 235"/>
                  <a:gd name="T9" fmla="*/ 12 h 119"/>
                  <a:gd name="T10" fmla="*/ 222 w 235"/>
                  <a:gd name="T11" fmla="*/ 17 h 119"/>
                  <a:gd name="T12" fmla="*/ 216 w 235"/>
                  <a:gd name="T13" fmla="*/ 23 h 119"/>
                  <a:gd name="T14" fmla="*/ 209 w 235"/>
                  <a:gd name="T15" fmla="*/ 23 h 119"/>
                  <a:gd name="T16" fmla="*/ 209 w 235"/>
                  <a:gd name="T17" fmla="*/ 29 h 119"/>
                  <a:gd name="T18" fmla="*/ 203 w 235"/>
                  <a:gd name="T19" fmla="*/ 29 h 119"/>
                  <a:gd name="T20" fmla="*/ 203 w 235"/>
                  <a:gd name="T21" fmla="*/ 34 h 119"/>
                  <a:gd name="T22" fmla="*/ 196 w 235"/>
                  <a:gd name="T23" fmla="*/ 34 h 119"/>
                  <a:gd name="T24" fmla="*/ 190 w 235"/>
                  <a:gd name="T25" fmla="*/ 40 h 119"/>
                  <a:gd name="T26" fmla="*/ 190 w 235"/>
                  <a:gd name="T27" fmla="*/ 46 h 119"/>
                  <a:gd name="T28" fmla="*/ 183 w 235"/>
                  <a:gd name="T29" fmla="*/ 51 h 119"/>
                  <a:gd name="T30" fmla="*/ 183 w 235"/>
                  <a:gd name="T31" fmla="*/ 51 h 119"/>
                  <a:gd name="T32" fmla="*/ 177 w 235"/>
                  <a:gd name="T33" fmla="*/ 57 h 119"/>
                  <a:gd name="T34" fmla="*/ 177 w 235"/>
                  <a:gd name="T35" fmla="*/ 57 h 119"/>
                  <a:gd name="T36" fmla="*/ 170 w 235"/>
                  <a:gd name="T37" fmla="*/ 63 h 119"/>
                  <a:gd name="T38" fmla="*/ 164 w 235"/>
                  <a:gd name="T39" fmla="*/ 63 h 119"/>
                  <a:gd name="T40" fmla="*/ 164 w 235"/>
                  <a:gd name="T41" fmla="*/ 68 h 119"/>
                  <a:gd name="T42" fmla="*/ 157 w 235"/>
                  <a:gd name="T43" fmla="*/ 68 h 119"/>
                  <a:gd name="T44" fmla="*/ 157 w 235"/>
                  <a:gd name="T45" fmla="*/ 74 h 119"/>
                  <a:gd name="T46" fmla="*/ 151 w 235"/>
                  <a:gd name="T47" fmla="*/ 74 h 119"/>
                  <a:gd name="T48" fmla="*/ 144 w 235"/>
                  <a:gd name="T49" fmla="*/ 80 h 119"/>
                  <a:gd name="T50" fmla="*/ 138 w 235"/>
                  <a:gd name="T51" fmla="*/ 80 h 119"/>
                  <a:gd name="T52" fmla="*/ 131 w 235"/>
                  <a:gd name="T53" fmla="*/ 85 h 119"/>
                  <a:gd name="T54" fmla="*/ 131 w 235"/>
                  <a:gd name="T55" fmla="*/ 85 h 119"/>
                  <a:gd name="T56" fmla="*/ 124 w 235"/>
                  <a:gd name="T57" fmla="*/ 91 h 119"/>
                  <a:gd name="T58" fmla="*/ 118 w 235"/>
                  <a:gd name="T59" fmla="*/ 91 h 119"/>
                  <a:gd name="T60" fmla="*/ 118 w 235"/>
                  <a:gd name="T61" fmla="*/ 91 h 119"/>
                  <a:gd name="T62" fmla="*/ 111 w 235"/>
                  <a:gd name="T63" fmla="*/ 97 h 119"/>
                  <a:gd name="T64" fmla="*/ 105 w 235"/>
                  <a:gd name="T65" fmla="*/ 102 h 119"/>
                  <a:gd name="T66" fmla="*/ 105 w 235"/>
                  <a:gd name="T67" fmla="*/ 102 h 119"/>
                  <a:gd name="T68" fmla="*/ 98 w 235"/>
                  <a:gd name="T69" fmla="*/ 102 h 119"/>
                  <a:gd name="T70" fmla="*/ 92 w 235"/>
                  <a:gd name="T71" fmla="*/ 108 h 119"/>
                  <a:gd name="T72" fmla="*/ 85 w 235"/>
                  <a:gd name="T73" fmla="*/ 108 h 119"/>
                  <a:gd name="T74" fmla="*/ 85 w 235"/>
                  <a:gd name="T75" fmla="*/ 108 h 119"/>
                  <a:gd name="T76" fmla="*/ 72 w 235"/>
                  <a:gd name="T77" fmla="*/ 108 h 119"/>
                  <a:gd name="T78" fmla="*/ 66 w 235"/>
                  <a:gd name="T79" fmla="*/ 114 h 119"/>
                  <a:gd name="T80" fmla="*/ 59 w 235"/>
                  <a:gd name="T81" fmla="*/ 114 h 119"/>
                  <a:gd name="T82" fmla="*/ 59 w 235"/>
                  <a:gd name="T83" fmla="*/ 114 h 119"/>
                  <a:gd name="T84" fmla="*/ 53 w 235"/>
                  <a:gd name="T85" fmla="*/ 114 h 119"/>
                  <a:gd name="T86" fmla="*/ 46 w 235"/>
                  <a:gd name="T87" fmla="*/ 119 h 119"/>
                  <a:gd name="T88" fmla="*/ 40 w 235"/>
                  <a:gd name="T89" fmla="*/ 119 h 119"/>
                  <a:gd name="T90" fmla="*/ 33 w 235"/>
                  <a:gd name="T91" fmla="*/ 119 h 119"/>
                  <a:gd name="T92" fmla="*/ 27 w 235"/>
                  <a:gd name="T93" fmla="*/ 119 h 119"/>
                  <a:gd name="T94" fmla="*/ 20 w 235"/>
                  <a:gd name="T95" fmla="*/ 119 h 119"/>
                  <a:gd name="T96" fmla="*/ 7 w 235"/>
                  <a:gd name="T97" fmla="*/ 119 h 119"/>
                  <a:gd name="T98" fmla="*/ 0 w 235"/>
                  <a:gd name="T99"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5" h="119">
                    <a:moveTo>
                      <a:pt x="235" y="0"/>
                    </a:moveTo>
                    <a:lnTo>
                      <a:pt x="235" y="0"/>
                    </a:lnTo>
                    <a:lnTo>
                      <a:pt x="229" y="6"/>
                    </a:lnTo>
                    <a:lnTo>
                      <a:pt x="229" y="12"/>
                    </a:lnTo>
                    <a:lnTo>
                      <a:pt x="222" y="12"/>
                    </a:lnTo>
                    <a:lnTo>
                      <a:pt x="222" y="17"/>
                    </a:lnTo>
                    <a:lnTo>
                      <a:pt x="216" y="23"/>
                    </a:lnTo>
                    <a:lnTo>
                      <a:pt x="209" y="23"/>
                    </a:lnTo>
                    <a:lnTo>
                      <a:pt x="209" y="29"/>
                    </a:lnTo>
                    <a:lnTo>
                      <a:pt x="203" y="29"/>
                    </a:lnTo>
                    <a:lnTo>
                      <a:pt x="203" y="34"/>
                    </a:lnTo>
                    <a:lnTo>
                      <a:pt x="196" y="34"/>
                    </a:lnTo>
                    <a:lnTo>
                      <a:pt x="190" y="40"/>
                    </a:lnTo>
                    <a:lnTo>
                      <a:pt x="190" y="46"/>
                    </a:lnTo>
                    <a:lnTo>
                      <a:pt x="183" y="51"/>
                    </a:lnTo>
                    <a:lnTo>
                      <a:pt x="183" y="51"/>
                    </a:lnTo>
                    <a:lnTo>
                      <a:pt x="177" y="57"/>
                    </a:lnTo>
                    <a:lnTo>
                      <a:pt x="177" y="57"/>
                    </a:lnTo>
                    <a:lnTo>
                      <a:pt x="170" y="63"/>
                    </a:lnTo>
                    <a:lnTo>
                      <a:pt x="164" y="63"/>
                    </a:lnTo>
                    <a:lnTo>
                      <a:pt x="164" y="68"/>
                    </a:lnTo>
                    <a:lnTo>
                      <a:pt x="157" y="68"/>
                    </a:lnTo>
                    <a:lnTo>
                      <a:pt x="157" y="74"/>
                    </a:lnTo>
                    <a:lnTo>
                      <a:pt x="151" y="74"/>
                    </a:lnTo>
                    <a:lnTo>
                      <a:pt x="144" y="80"/>
                    </a:lnTo>
                    <a:lnTo>
                      <a:pt x="138" y="80"/>
                    </a:lnTo>
                    <a:lnTo>
                      <a:pt x="131" y="85"/>
                    </a:lnTo>
                    <a:lnTo>
                      <a:pt x="131" y="85"/>
                    </a:lnTo>
                    <a:lnTo>
                      <a:pt x="124" y="91"/>
                    </a:lnTo>
                    <a:lnTo>
                      <a:pt x="118" y="91"/>
                    </a:lnTo>
                    <a:lnTo>
                      <a:pt x="118" y="91"/>
                    </a:lnTo>
                    <a:lnTo>
                      <a:pt x="111" y="97"/>
                    </a:lnTo>
                    <a:lnTo>
                      <a:pt x="105" y="102"/>
                    </a:lnTo>
                    <a:lnTo>
                      <a:pt x="105" y="102"/>
                    </a:lnTo>
                    <a:lnTo>
                      <a:pt x="98" y="102"/>
                    </a:lnTo>
                    <a:lnTo>
                      <a:pt x="92" y="108"/>
                    </a:lnTo>
                    <a:lnTo>
                      <a:pt x="85" y="108"/>
                    </a:lnTo>
                    <a:lnTo>
                      <a:pt x="85" y="108"/>
                    </a:lnTo>
                    <a:lnTo>
                      <a:pt x="72" y="108"/>
                    </a:lnTo>
                    <a:lnTo>
                      <a:pt x="66" y="114"/>
                    </a:lnTo>
                    <a:lnTo>
                      <a:pt x="59" y="114"/>
                    </a:lnTo>
                    <a:lnTo>
                      <a:pt x="59" y="114"/>
                    </a:lnTo>
                    <a:lnTo>
                      <a:pt x="53" y="114"/>
                    </a:lnTo>
                    <a:lnTo>
                      <a:pt x="46" y="119"/>
                    </a:lnTo>
                    <a:lnTo>
                      <a:pt x="40" y="119"/>
                    </a:lnTo>
                    <a:lnTo>
                      <a:pt x="33" y="119"/>
                    </a:lnTo>
                    <a:lnTo>
                      <a:pt x="27" y="119"/>
                    </a:lnTo>
                    <a:lnTo>
                      <a:pt x="20" y="119"/>
                    </a:lnTo>
                    <a:lnTo>
                      <a:pt x="7" y="119"/>
                    </a:lnTo>
                    <a:lnTo>
                      <a:pt x="0" y="119"/>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1" name="Freeform 2496"/>
              <p:cNvSpPr>
                <a:spLocks noChangeAspect="1"/>
              </p:cNvSpPr>
              <p:nvPr/>
            </p:nvSpPr>
            <p:spPr bwMode="auto">
              <a:xfrm>
                <a:off x="7340" y="3276"/>
                <a:ext cx="209" cy="119"/>
              </a:xfrm>
              <a:custGeom>
                <a:avLst/>
                <a:gdLst>
                  <a:gd name="T0" fmla="*/ 209 w 209"/>
                  <a:gd name="T1" fmla="*/ 119 h 119"/>
                  <a:gd name="T2" fmla="*/ 203 w 209"/>
                  <a:gd name="T3" fmla="*/ 119 h 119"/>
                  <a:gd name="T4" fmla="*/ 196 w 209"/>
                  <a:gd name="T5" fmla="*/ 119 h 119"/>
                  <a:gd name="T6" fmla="*/ 190 w 209"/>
                  <a:gd name="T7" fmla="*/ 119 h 119"/>
                  <a:gd name="T8" fmla="*/ 183 w 209"/>
                  <a:gd name="T9" fmla="*/ 114 h 119"/>
                  <a:gd name="T10" fmla="*/ 177 w 209"/>
                  <a:gd name="T11" fmla="*/ 114 h 119"/>
                  <a:gd name="T12" fmla="*/ 177 w 209"/>
                  <a:gd name="T13" fmla="*/ 114 h 119"/>
                  <a:gd name="T14" fmla="*/ 170 w 209"/>
                  <a:gd name="T15" fmla="*/ 114 h 119"/>
                  <a:gd name="T16" fmla="*/ 164 w 209"/>
                  <a:gd name="T17" fmla="*/ 114 h 119"/>
                  <a:gd name="T18" fmla="*/ 151 w 209"/>
                  <a:gd name="T19" fmla="*/ 108 h 119"/>
                  <a:gd name="T20" fmla="*/ 151 w 209"/>
                  <a:gd name="T21" fmla="*/ 108 h 119"/>
                  <a:gd name="T22" fmla="*/ 144 w 209"/>
                  <a:gd name="T23" fmla="*/ 108 h 119"/>
                  <a:gd name="T24" fmla="*/ 138 w 209"/>
                  <a:gd name="T25" fmla="*/ 102 h 119"/>
                  <a:gd name="T26" fmla="*/ 131 w 209"/>
                  <a:gd name="T27" fmla="*/ 102 h 119"/>
                  <a:gd name="T28" fmla="*/ 131 w 209"/>
                  <a:gd name="T29" fmla="*/ 102 h 119"/>
                  <a:gd name="T30" fmla="*/ 125 w 209"/>
                  <a:gd name="T31" fmla="*/ 97 h 119"/>
                  <a:gd name="T32" fmla="*/ 118 w 209"/>
                  <a:gd name="T33" fmla="*/ 91 h 119"/>
                  <a:gd name="T34" fmla="*/ 118 w 209"/>
                  <a:gd name="T35" fmla="*/ 91 h 119"/>
                  <a:gd name="T36" fmla="*/ 111 w 209"/>
                  <a:gd name="T37" fmla="*/ 91 h 119"/>
                  <a:gd name="T38" fmla="*/ 105 w 209"/>
                  <a:gd name="T39" fmla="*/ 85 h 119"/>
                  <a:gd name="T40" fmla="*/ 105 w 209"/>
                  <a:gd name="T41" fmla="*/ 85 h 119"/>
                  <a:gd name="T42" fmla="*/ 98 w 209"/>
                  <a:gd name="T43" fmla="*/ 80 h 119"/>
                  <a:gd name="T44" fmla="*/ 92 w 209"/>
                  <a:gd name="T45" fmla="*/ 80 h 119"/>
                  <a:gd name="T46" fmla="*/ 92 w 209"/>
                  <a:gd name="T47" fmla="*/ 74 h 119"/>
                  <a:gd name="T48" fmla="*/ 79 w 209"/>
                  <a:gd name="T49" fmla="*/ 74 h 119"/>
                  <a:gd name="T50" fmla="*/ 79 w 209"/>
                  <a:gd name="T51" fmla="*/ 74 h 119"/>
                  <a:gd name="T52" fmla="*/ 72 w 209"/>
                  <a:gd name="T53" fmla="*/ 68 h 119"/>
                  <a:gd name="T54" fmla="*/ 72 w 209"/>
                  <a:gd name="T55" fmla="*/ 63 h 119"/>
                  <a:gd name="T56" fmla="*/ 66 w 209"/>
                  <a:gd name="T57" fmla="*/ 63 h 119"/>
                  <a:gd name="T58" fmla="*/ 59 w 209"/>
                  <a:gd name="T59" fmla="*/ 57 h 119"/>
                  <a:gd name="T60" fmla="*/ 59 w 209"/>
                  <a:gd name="T61" fmla="*/ 57 h 119"/>
                  <a:gd name="T62" fmla="*/ 53 w 209"/>
                  <a:gd name="T63" fmla="*/ 51 h 119"/>
                  <a:gd name="T64" fmla="*/ 53 w 209"/>
                  <a:gd name="T65" fmla="*/ 51 h 119"/>
                  <a:gd name="T66" fmla="*/ 46 w 209"/>
                  <a:gd name="T67" fmla="*/ 46 h 119"/>
                  <a:gd name="T68" fmla="*/ 40 w 209"/>
                  <a:gd name="T69" fmla="*/ 40 h 119"/>
                  <a:gd name="T70" fmla="*/ 40 w 209"/>
                  <a:gd name="T71" fmla="*/ 40 h 119"/>
                  <a:gd name="T72" fmla="*/ 33 w 209"/>
                  <a:gd name="T73" fmla="*/ 34 h 119"/>
                  <a:gd name="T74" fmla="*/ 33 w 209"/>
                  <a:gd name="T75" fmla="*/ 34 h 119"/>
                  <a:gd name="T76" fmla="*/ 27 w 209"/>
                  <a:gd name="T77" fmla="*/ 29 h 119"/>
                  <a:gd name="T78" fmla="*/ 27 w 209"/>
                  <a:gd name="T79" fmla="*/ 23 h 119"/>
                  <a:gd name="T80" fmla="*/ 20 w 209"/>
                  <a:gd name="T81" fmla="*/ 23 h 119"/>
                  <a:gd name="T82" fmla="*/ 14 w 209"/>
                  <a:gd name="T83" fmla="*/ 17 h 119"/>
                  <a:gd name="T84" fmla="*/ 14 w 209"/>
                  <a:gd name="T85" fmla="*/ 12 h 119"/>
                  <a:gd name="T86" fmla="*/ 7 w 209"/>
                  <a:gd name="T87" fmla="*/ 12 h 119"/>
                  <a:gd name="T88" fmla="*/ 7 w 209"/>
                  <a:gd name="T89" fmla="*/ 6 h 119"/>
                  <a:gd name="T90" fmla="*/ 0 w 209"/>
                  <a:gd name="T91" fmla="*/ 6 h 119"/>
                  <a:gd name="T92" fmla="*/ 0 w 209"/>
                  <a:gd name="T93"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9" h="119">
                    <a:moveTo>
                      <a:pt x="209" y="119"/>
                    </a:moveTo>
                    <a:lnTo>
                      <a:pt x="203" y="119"/>
                    </a:lnTo>
                    <a:lnTo>
                      <a:pt x="196" y="119"/>
                    </a:lnTo>
                    <a:lnTo>
                      <a:pt x="190" y="119"/>
                    </a:lnTo>
                    <a:lnTo>
                      <a:pt x="183" y="114"/>
                    </a:lnTo>
                    <a:lnTo>
                      <a:pt x="177" y="114"/>
                    </a:lnTo>
                    <a:lnTo>
                      <a:pt x="177" y="114"/>
                    </a:lnTo>
                    <a:lnTo>
                      <a:pt x="170" y="114"/>
                    </a:lnTo>
                    <a:lnTo>
                      <a:pt x="164" y="114"/>
                    </a:lnTo>
                    <a:lnTo>
                      <a:pt x="151" y="108"/>
                    </a:lnTo>
                    <a:lnTo>
                      <a:pt x="151" y="108"/>
                    </a:lnTo>
                    <a:lnTo>
                      <a:pt x="144" y="108"/>
                    </a:lnTo>
                    <a:lnTo>
                      <a:pt x="138" y="102"/>
                    </a:lnTo>
                    <a:lnTo>
                      <a:pt x="131" y="102"/>
                    </a:lnTo>
                    <a:lnTo>
                      <a:pt x="131" y="102"/>
                    </a:lnTo>
                    <a:lnTo>
                      <a:pt x="125" y="97"/>
                    </a:lnTo>
                    <a:lnTo>
                      <a:pt x="118" y="91"/>
                    </a:lnTo>
                    <a:lnTo>
                      <a:pt x="118" y="91"/>
                    </a:lnTo>
                    <a:lnTo>
                      <a:pt x="111" y="91"/>
                    </a:lnTo>
                    <a:lnTo>
                      <a:pt x="105" y="85"/>
                    </a:lnTo>
                    <a:lnTo>
                      <a:pt x="105" y="85"/>
                    </a:lnTo>
                    <a:lnTo>
                      <a:pt x="98" y="80"/>
                    </a:lnTo>
                    <a:lnTo>
                      <a:pt x="92" y="80"/>
                    </a:lnTo>
                    <a:lnTo>
                      <a:pt x="92" y="74"/>
                    </a:lnTo>
                    <a:lnTo>
                      <a:pt x="79" y="74"/>
                    </a:lnTo>
                    <a:lnTo>
                      <a:pt x="79" y="74"/>
                    </a:lnTo>
                    <a:lnTo>
                      <a:pt x="72" y="68"/>
                    </a:lnTo>
                    <a:lnTo>
                      <a:pt x="72" y="63"/>
                    </a:lnTo>
                    <a:lnTo>
                      <a:pt x="66" y="63"/>
                    </a:lnTo>
                    <a:lnTo>
                      <a:pt x="59" y="57"/>
                    </a:lnTo>
                    <a:lnTo>
                      <a:pt x="59" y="57"/>
                    </a:lnTo>
                    <a:lnTo>
                      <a:pt x="53" y="51"/>
                    </a:lnTo>
                    <a:lnTo>
                      <a:pt x="53" y="51"/>
                    </a:lnTo>
                    <a:lnTo>
                      <a:pt x="46" y="46"/>
                    </a:lnTo>
                    <a:lnTo>
                      <a:pt x="40" y="40"/>
                    </a:lnTo>
                    <a:lnTo>
                      <a:pt x="40" y="40"/>
                    </a:lnTo>
                    <a:lnTo>
                      <a:pt x="33" y="34"/>
                    </a:lnTo>
                    <a:lnTo>
                      <a:pt x="33" y="34"/>
                    </a:lnTo>
                    <a:lnTo>
                      <a:pt x="27" y="29"/>
                    </a:lnTo>
                    <a:lnTo>
                      <a:pt x="27" y="23"/>
                    </a:lnTo>
                    <a:lnTo>
                      <a:pt x="20" y="23"/>
                    </a:lnTo>
                    <a:lnTo>
                      <a:pt x="14" y="17"/>
                    </a:lnTo>
                    <a:lnTo>
                      <a:pt x="14" y="12"/>
                    </a:lnTo>
                    <a:lnTo>
                      <a:pt x="7" y="12"/>
                    </a:lnTo>
                    <a:lnTo>
                      <a:pt x="7" y="6"/>
                    </a:lnTo>
                    <a:lnTo>
                      <a:pt x="0" y="6"/>
                    </a:lnTo>
                    <a:lnTo>
                      <a:pt x="0" y="0"/>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2" name="Freeform 2497"/>
              <p:cNvSpPr>
                <a:spLocks noChangeAspect="1"/>
              </p:cNvSpPr>
              <p:nvPr/>
            </p:nvSpPr>
            <p:spPr bwMode="auto">
              <a:xfrm>
                <a:off x="7549" y="3871"/>
                <a:ext cx="235" cy="119"/>
              </a:xfrm>
              <a:custGeom>
                <a:avLst/>
                <a:gdLst>
                  <a:gd name="T0" fmla="*/ 235 w 235"/>
                  <a:gd name="T1" fmla="*/ 119 h 119"/>
                  <a:gd name="T2" fmla="*/ 235 w 235"/>
                  <a:gd name="T3" fmla="*/ 119 h 119"/>
                  <a:gd name="T4" fmla="*/ 229 w 235"/>
                  <a:gd name="T5" fmla="*/ 114 h 119"/>
                  <a:gd name="T6" fmla="*/ 229 w 235"/>
                  <a:gd name="T7" fmla="*/ 108 h 119"/>
                  <a:gd name="T8" fmla="*/ 222 w 235"/>
                  <a:gd name="T9" fmla="*/ 108 h 119"/>
                  <a:gd name="T10" fmla="*/ 222 w 235"/>
                  <a:gd name="T11" fmla="*/ 102 h 119"/>
                  <a:gd name="T12" fmla="*/ 216 w 235"/>
                  <a:gd name="T13" fmla="*/ 97 h 119"/>
                  <a:gd name="T14" fmla="*/ 209 w 235"/>
                  <a:gd name="T15" fmla="*/ 97 h 119"/>
                  <a:gd name="T16" fmla="*/ 209 w 235"/>
                  <a:gd name="T17" fmla="*/ 91 h 119"/>
                  <a:gd name="T18" fmla="*/ 203 w 235"/>
                  <a:gd name="T19" fmla="*/ 91 h 119"/>
                  <a:gd name="T20" fmla="*/ 203 w 235"/>
                  <a:gd name="T21" fmla="*/ 85 h 119"/>
                  <a:gd name="T22" fmla="*/ 196 w 235"/>
                  <a:gd name="T23" fmla="*/ 85 h 119"/>
                  <a:gd name="T24" fmla="*/ 190 w 235"/>
                  <a:gd name="T25" fmla="*/ 80 h 119"/>
                  <a:gd name="T26" fmla="*/ 190 w 235"/>
                  <a:gd name="T27" fmla="*/ 74 h 119"/>
                  <a:gd name="T28" fmla="*/ 183 w 235"/>
                  <a:gd name="T29" fmla="*/ 68 h 119"/>
                  <a:gd name="T30" fmla="*/ 183 w 235"/>
                  <a:gd name="T31" fmla="*/ 68 h 119"/>
                  <a:gd name="T32" fmla="*/ 177 w 235"/>
                  <a:gd name="T33" fmla="*/ 63 h 119"/>
                  <a:gd name="T34" fmla="*/ 177 w 235"/>
                  <a:gd name="T35" fmla="*/ 63 h 119"/>
                  <a:gd name="T36" fmla="*/ 170 w 235"/>
                  <a:gd name="T37" fmla="*/ 57 h 119"/>
                  <a:gd name="T38" fmla="*/ 164 w 235"/>
                  <a:gd name="T39" fmla="*/ 57 h 119"/>
                  <a:gd name="T40" fmla="*/ 164 w 235"/>
                  <a:gd name="T41" fmla="*/ 51 h 119"/>
                  <a:gd name="T42" fmla="*/ 157 w 235"/>
                  <a:gd name="T43" fmla="*/ 51 h 119"/>
                  <a:gd name="T44" fmla="*/ 157 w 235"/>
                  <a:gd name="T45" fmla="*/ 46 h 119"/>
                  <a:gd name="T46" fmla="*/ 151 w 235"/>
                  <a:gd name="T47" fmla="*/ 46 h 119"/>
                  <a:gd name="T48" fmla="*/ 144 w 235"/>
                  <a:gd name="T49" fmla="*/ 40 h 119"/>
                  <a:gd name="T50" fmla="*/ 138 w 235"/>
                  <a:gd name="T51" fmla="*/ 40 h 119"/>
                  <a:gd name="T52" fmla="*/ 131 w 235"/>
                  <a:gd name="T53" fmla="*/ 34 h 119"/>
                  <a:gd name="T54" fmla="*/ 131 w 235"/>
                  <a:gd name="T55" fmla="*/ 34 h 119"/>
                  <a:gd name="T56" fmla="*/ 124 w 235"/>
                  <a:gd name="T57" fmla="*/ 29 h 119"/>
                  <a:gd name="T58" fmla="*/ 118 w 235"/>
                  <a:gd name="T59" fmla="*/ 29 h 119"/>
                  <a:gd name="T60" fmla="*/ 118 w 235"/>
                  <a:gd name="T61" fmla="*/ 29 h 119"/>
                  <a:gd name="T62" fmla="*/ 111 w 235"/>
                  <a:gd name="T63" fmla="*/ 23 h 119"/>
                  <a:gd name="T64" fmla="*/ 105 w 235"/>
                  <a:gd name="T65" fmla="*/ 17 h 119"/>
                  <a:gd name="T66" fmla="*/ 105 w 235"/>
                  <a:gd name="T67" fmla="*/ 17 h 119"/>
                  <a:gd name="T68" fmla="*/ 98 w 235"/>
                  <a:gd name="T69" fmla="*/ 17 h 119"/>
                  <a:gd name="T70" fmla="*/ 92 w 235"/>
                  <a:gd name="T71" fmla="*/ 12 h 119"/>
                  <a:gd name="T72" fmla="*/ 85 w 235"/>
                  <a:gd name="T73" fmla="*/ 12 h 119"/>
                  <a:gd name="T74" fmla="*/ 85 w 235"/>
                  <a:gd name="T75" fmla="*/ 12 h 119"/>
                  <a:gd name="T76" fmla="*/ 72 w 235"/>
                  <a:gd name="T77" fmla="*/ 12 h 119"/>
                  <a:gd name="T78" fmla="*/ 66 w 235"/>
                  <a:gd name="T79" fmla="*/ 6 h 119"/>
                  <a:gd name="T80" fmla="*/ 59 w 235"/>
                  <a:gd name="T81" fmla="*/ 6 h 119"/>
                  <a:gd name="T82" fmla="*/ 59 w 235"/>
                  <a:gd name="T83" fmla="*/ 6 h 119"/>
                  <a:gd name="T84" fmla="*/ 53 w 235"/>
                  <a:gd name="T85" fmla="*/ 6 h 119"/>
                  <a:gd name="T86" fmla="*/ 46 w 235"/>
                  <a:gd name="T87" fmla="*/ 0 h 119"/>
                  <a:gd name="T88" fmla="*/ 40 w 235"/>
                  <a:gd name="T89" fmla="*/ 0 h 119"/>
                  <a:gd name="T90" fmla="*/ 33 w 235"/>
                  <a:gd name="T91" fmla="*/ 0 h 119"/>
                  <a:gd name="T92" fmla="*/ 27 w 235"/>
                  <a:gd name="T93" fmla="*/ 0 h 119"/>
                  <a:gd name="T94" fmla="*/ 20 w 235"/>
                  <a:gd name="T95" fmla="*/ 0 h 119"/>
                  <a:gd name="T96" fmla="*/ 7 w 235"/>
                  <a:gd name="T97" fmla="*/ 0 h 119"/>
                  <a:gd name="T98" fmla="*/ 0 w 235"/>
                  <a:gd name="T99"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5" h="119">
                    <a:moveTo>
                      <a:pt x="235" y="119"/>
                    </a:moveTo>
                    <a:lnTo>
                      <a:pt x="235" y="119"/>
                    </a:lnTo>
                    <a:lnTo>
                      <a:pt x="229" y="114"/>
                    </a:lnTo>
                    <a:lnTo>
                      <a:pt x="229" y="108"/>
                    </a:lnTo>
                    <a:lnTo>
                      <a:pt x="222" y="108"/>
                    </a:lnTo>
                    <a:lnTo>
                      <a:pt x="222" y="102"/>
                    </a:lnTo>
                    <a:lnTo>
                      <a:pt x="216" y="97"/>
                    </a:lnTo>
                    <a:lnTo>
                      <a:pt x="209" y="97"/>
                    </a:lnTo>
                    <a:lnTo>
                      <a:pt x="209" y="91"/>
                    </a:lnTo>
                    <a:lnTo>
                      <a:pt x="203" y="91"/>
                    </a:lnTo>
                    <a:lnTo>
                      <a:pt x="203" y="85"/>
                    </a:lnTo>
                    <a:lnTo>
                      <a:pt x="196" y="85"/>
                    </a:lnTo>
                    <a:lnTo>
                      <a:pt x="190" y="80"/>
                    </a:lnTo>
                    <a:lnTo>
                      <a:pt x="190" y="74"/>
                    </a:lnTo>
                    <a:lnTo>
                      <a:pt x="183" y="68"/>
                    </a:lnTo>
                    <a:lnTo>
                      <a:pt x="183" y="68"/>
                    </a:lnTo>
                    <a:lnTo>
                      <a:pt x="177" y="63"/>
                    </a:lnTo>
                    <a:lnTo>
                      <a:pt x="177" y="63"/>
                    </a:lnTo>
                    <a:lnTo>
                      <a:pt x="170" y="57"/>
                    </a:lnTo>
                    <a:lnTo>
                      <a:pt x="164" y="57"/>
                    </a:lnTo>
                    <a:lnTo>
                      <a:pt x="164" y="51"/>
                    </a:lnTo>
                    <a:lnTo>
                      <a:pt x="157" y="51"/>
                    </a:lnTo>
                    <a:lnTo>
                      <a:pt x="157" y="46"/>
                    </a:lnTo>
                    <a:lnTo>
                      <a:pt x="151" y="46"/>
                    </a:lnTo>
                    <a:lnTo>
                      <a:pt x="144" y="40"/>
                    </a:lnTo>
                    <a:lnTo>
                      <a:pt x="138" y="40"/>
                    </a:lnTo>
                    <a:lnTo>
                      <a:pt x="131" y="34"/>
                    </a:lnTo>
                    <a:lnTo>
                      <a:pt x="131" y="34"/>
                    </a:lnTo>
                    <a:lnTo>
                      <a:pt x="124" y="29"/>
                    </a:lnTo>
                    <a:lnTo>
                      <a:pt x="118" y="29"/>
                    </a:lnTo>
                    <a:lnTo>
                      <a:pt x="118" y="29"/>
                    </a:lnTo>
                    <a:lnTo>
                      <a:pt x="111" y="23"/>
                    </a:lnTo>
                    <a:lnTo>
                      <a:pt x="105" y="17"/>
                    </a:lnTo>
                    <a:lnTo>
                      <a:pt x="105" y="17"/>
                    </a:lnTo>
                    <a:lnTo>
                      <a:pt x="98" y="17"/>
                    </a:lnTo>
                    <a:lnTo>
                      <a:pt x="92" y="12"/>
                    </a:lnTo>
                    <a:lnTo>
                      <a:pt x="85" y="12"/>
                    </a:lnTo>
                    <a:lnTo>
                      <a:pt x="85" y="12"/>
                    </a:lnTo>
                    <a:lnTo>
                      <a:pt x="72" y="12"/>
                    </a:lnTo>
                    <a:lnTo>
                      <a:pt x="66" y="6"/>
                    </a:lnTo>
                    <a:lnTo>
                      <a:pt x="59" y="6"/>
                    </a:lnTo>
                    <a:lnTo>
                      <a:pt x="59" y="6"/>
                    </a:lnTo>
                    <a:lnTo>
                      <a:pt x="53" y="6"/>
                    </a:lnTo>
                    <a:lnTo>
                      <a:pt x="46" y="0"/>
                    </a:lnTo>
                    <a:lnTo>
                      <a:pt x="40" y="0"/>
                    </a:lnTo>
                    <a:lnTo>
                      <a:pt x="33" y="0"/>
                    </a:lnTo>
                    <a:lnTo>
                      <a:pt x="27" y="0"/>
                    </a:lnTo>
                    <a:lnTo>
                      <a:pt x="20" y="0"/>
                    </a:lnTo>
                    <a:lnTo>
                      <a:pt x="7" y="0"/>
                    </a:lnTo>
                    <a:lnTo>
                      <a:pt x="0" y="0"/>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3" name="Freeform 2498"/>
              <p:cNvSpPr>
                <a:spLocks noChangeAspect="1"/>
              </p:cNvSpPr>
              <p:nvPr/>
            </p:nvSpPr>
            <p:spPr bwMode="auto">
              <a:xfrm>
                <a:off x="7340" y="3871"/>
                <a:ext cx="209" cy="119"/>
              </a:xfrm>
              <a:custGeom>
                <a:avLst/>
                <a:gdLst>
                  <a:gd name="T0" fmla="*/ 209 w 209"/>
                  <a:gd name="T1" fmla="*/ 0 h 119"/>
                  <a:gd name="T2" fmla="*/ 203 w 209"/>
                  <a:gd name="T3" fmla="*/ 0 h 119"/>
                  <a:gd name="T4" fmla="*/ 196 w 209"/>
                  <a:gd name="T5" fmla="*/ 0 h 119"/>
                  <a:gd name="T6" fmla="*/ 190 w 209"/>
                  <a:gd name="T7" fmla="*/ 0 h 119"/>
                  <a:gd name="T8" fmla="*/ 183 w 209"/>
                  <a:gd name="T9" fmla="*/ 6 h 119"/>
                  <a:gd name="T10" fmla="*/ 177 w 209"/>
                  <a:gd name="T11" fmla="*/ 6 h 119"/>
                  <a:gd name="T12" fmla="*/ 177 w 209"/>
                  <a:gd name="T13" fmla="*/ 6 h 119"/>
                  <a:gd name="T14" fmla="*/ 170 w 209"/>
                  <a:gd name="T15" fmla="*/ 6 h 119"/>
                  <a:gd name="T16" fmla="*/ 164 w 209"/>
                  <a:gd name="T17" fmla="*/ 6 h 119"/>
                  <a:gd name="T18" fmla="*/ 151 w 209"/>
                  <a:gd name="T19" fmla="*/ 12 h 119"/>
                  <a:gd name="T20" fmla="*/ 151 w 209"/>
                  <a:gd name="T21" fmla="*/ 12 h 119"/>
                  <a:gd name="T22" fmla="*/ 144 w 209"/>
                  <a:gd name="T23" fmla="*/ 12 h 119"/>
                  <a:gd name="T24" fmla="*/ 138 w 209"/>
                  <a:gd name="T25" fmla="*/ 17 h 119"/>
                  <a:gd name="T26" fmla="*/ 131 w 209"/>
                  <a:gd name="T27" fmla="*/ 17 h 119"/>
                  <a:gd name="T28" fmla="*/ 131 w 209"/>
                  <a:gd name="T29" fmla="*/ 17 h 119"/>
                  <a:gd name="T30" fmla="*/ 125 w 209"/>
                  <a:gd name="T31" fmla="*/ 23 h 119"/>
                  <a:gd name="T32" fmla="*/ 118 w 209"/>
                  <a:gd name="T33" fmla="*/ 29 h 119"/>
                  <a:gd name="T34" fmla="*/ 118 w 209"/>
                  <a:gd name="T35" fmla="*/ 29 h 119"/>
                  <a:gd name="T36" fmla="*/ 111 w 209"/>
                  <a:gd name="T37" fmla="*/ 29 h 119"/>
                  <a:gd name="T38" fmla="*/ 105 w 209"/>
                  <a:gd name="T39" fmla="*/ 34 h 119"/>
                  <a:gd name="T40" fmla="*/ 105 w 209"/>
                  <a:gd name="T41" fmla="*/ 34 h 119"/>
                  <a:gd name="T42" fmla="*/ 98 w 209"/>
                  <a:gd name="T43" fmla="*/ 40 h 119"/>
                  <a:gd name="T44" fmla="*/ 92 w 209"/>
                  <a:gd name="T45" fmla="*/ 40 h 119"/>
                  <a:gd name="T46" fmla="*/ 92 w 209"/>
                  <a:gd name="T47" fmla="*/ 46 h 119"/>
                  <a:gd name="T48" fmla="*/ 79 w 209"/>
                  <a:gd name="T49" fmla="*/ 46 h 119"/>
                  <a:gd name="T50" fmla="*/ 79 w 209"/>
                  <a:gd name="T51" fmla="*/ 46 h 119"/>
                  <a:gd name="T52" fmla="*/ 72 w 209"/>
                  <a:gd name="T53" fmla="*/ 51 h 119"/>
                  <a:gd name="T54" fmla="*/ 72 w 209"/>
                  <a:gd name="T55" fmla="*/ 57 h 119"/>
                  <a:gd name="T56" fmla="*/ 66 w 209"/>
                  <a:gd name="T57" fmla="*/ 57 h 119"/>
                  <a:gd name="T58" fmla="*/ 59 w 209"/>
                  <a:gd name="T59" fmla="*/ 63 h 119"/>
                  <a:gd name="T60" fmla="*/ 59 w 209"/>
                  <a:gd name="T61" fmla="*/ 63 h 119"/>
                  <a:gd name="T62" fmla="*/ 53 w 209"/>
                  <a:gd name="T63" fmla="*/ 68 h 119"/>
                  <a:gd name="T64" fmla="*/ 53 w 209"/>
                  <a:gd name="T65" fmla="*/ 68 h 119"/>
                  <a:gd name="T66" fmla="*/ 46 w 209"/>
                  <a:gd name="T67" fmla="*/ 74 h 119"/>
                  <a:gd name="T68" fmla="*/ 40 w 209"/>
                  <a:gd name="T69" fmla="*/ 80 h 119"/>
                  <a:gd name="T70" fmla="*/ 40 w 209"/>
                  <a:gd name="T71" fmla="*/ 80 h 119"/>
                  <a:gd name="T72" fmla="*/ 33 w 209"/>
                  <a:gd name="T73" fmla="*/ 85 h 119"/>
                  <a:gd name="T74" fmla="*/ 33 w 209"/>
                  <a:gd name="T75" fmla="*/ 85 h 119"/>
                  <a:gd name="T76" fmla="*/ 27 w 209"/>
                  <a:gd name="T77" fmla="*/ 91 h 119"/>
                  <a:gd name="T78" fmla="*/ 27 w 209"/>
                  <a:gd name="T79" fmla="*/ 97 h 119"/>
                  <a:gd name="T80" fmla="*/ 20 w 209"/>
                  <a:gd name="T81" fmla="*/ 97 h 119"/>
                  <a:gd name="T82" fmla="*/ 14 w 209"/>
                  <a:gd name="T83" fmla="*/ 102 h 119"/>
                  <a:gd name="T84" fmla="*/ 14 w 209"/>
                  <a:gd name="T85" fmla="*/ 108 h 119"/>
                  <a:gd name="T86" fmla="*/ 7 w 209"/>
                  <a:gd name="T87" fmla="*/ 108 h 119"/>
                  <a:gd name="T88" fmla="*/ 7 w 209"/>
                  <a:gd name="T89" fmla="*/ 114 h 119"/>
                  <a:gd name="T90" fmla="*/ 0 w 209"/>
                  <a:gd name="T91" fmla="*/ 114 h 119"/>
                  <a:gd name="T92" fmla="*/ 0 w 209"/>
                  <a:gd name="T9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9" h="119">
                    <a:moveTo>
                      <a:pt x="209" y="0"/>
                    </a:moveTo>
                    <a:lnTo>
                      <a:pt x="203" y="0"/>
                    </a:lnTo>
                    <a:lnTo>
                      <a:pt x="196" y="0"/>
                    </a:lnTo>
                    <a:lnTo>
                      <a:pt x="190" y="0"/>
                    </a:lnTo>
                    <a:lnTo>
                      <a:pt x="183" y="6"/>
                    </a:lnTo>
                    <a:lnTo>
                      <a:pt x="177" y="6"/>
                    </a:lnTo>
                    <a:lnTo>
                      <a:pt x="177" y="6"/>
                    </a:lnTo>
                    <a:lnTo>
                      <a:pt x="170" y="6"/>
                    </a:lnTo>
                    <a:lnTo>
                      <a:pt x="164" y="6"/>
                    </a:lnTo>
                    <a:lnTo>
                      <a:pt x="151" y="12"/>
                    </a:lnTo>
                    <a:lnTo>
                      <a:pt x="151" y="12"/>
                    </a:lnTo>
                    <a:lnTo>
                      <a:pt x="144" y="12"/>
                    </a:lnTo>
                    <a:lnTo>
                      <a:pt x="138" y="17"/>
                    </a:lnTo>
                    <a:lnTo>
                      <a:pt x="131" y="17"/>
                    </a:lnTo>
                    <a:lnTo>
                      <a:pt x="131" y="17"/>
                    </a:lnTo>
                    <a:lnTo>
                      <a:pt x="125" y="23"/>
                    </a:lnTo>
                    <a:lnTo>
                      <a:pt x="118" y="29"/>
                    </a:lnTo>
                    <a:lnTo>
                      <a:pt x="118" y="29"/>
                    </a:lnTo>
                    <a:lnTo>
                      <a:pt x="111" y="29"/>
                    </a:lnTo>
                    <a:lnTo>
                      <a:pt x="105" y="34"/>
                    </a:lnTo>
                    <a:lnTo>
                      <a:pt x="105" y="34"/>
                    </a:lnTo>
                    <a:lnTo>
                      <a:pt x="98" y="40"/>
                    </a:lnTo>
                    <a:lnTo>
                      <a:pt x="92" y="40"/>
                    </a:lnTo>
                    <a:lnTo>
                      <a:pt x="92" y="46"/>
                    </a:lnTo>
                    <a:lnTo>
                      <a:pt x="79" y="46"/>
                    </a:lnTo>
                    <a:lnTo>
                      <a:pt x="79" y="46"/>
                    </a:lnTo>
                    <a:lnTo>
                      <a:pt x="72" y="51"/>
                    </a:lnTo>
                    <a:lnTo>
                      <a:pt x="72" y="57"/>
                    </a:lnTo>
                    <a:lnTo>
                      <a:pt x="66" y="57"/>
                    </a:lnTo>
                    <a:lnTo>
                      <a:pt x="59" y="63"/>
                    </a:lnTo>
                    <a:lnTo>
                      <a:pt x="59" y="63"/>
                    </a:lnTo>
                    <a:lnTo>
                      <a:pt x="53" y="68"/>
                    </a:lnTo>
                    <a:lnTo>
                      <a:pt x="53" y="68"/>
                    </a:lnTo>
                    <a:lnTo>
                      <a:pt x="46" y="74"/>
                    </a:lnTo>
                    <a:lnTo>
                      <a:pt x="40" y="80"/>
                    </a:lnTo>
                    <a:lnTo>
                      <a:pt x="40" y="80"/>
                    </a:lnTo>
                    <a:lnTo>
                      <a:pt x="33" y="85"/>
                    </a:lnTo>
                    <a:lnTo>
                      <a:pt x="33" y="85"/>
                    </a:lnTo>
                    <a:lnTo>
                      <a:pt x="27" y="91"/>
                    </a:lnTo>
                    <a:lnTo>
                      <a:pt x="27" y="97"/>
                    </a:lnTo>
                    <a:lnTo>
                      <a:pt x="20" y="97"/>
                    </a:lnTo>
                    <a:lnTo>
                      <a:pt x="14" y="102"/>
                    </a:lnTo>
                    <a:lnTo>
                      <a:pt x="14" y="108"/>
                    </a:lnTo>
                    <a:lnTo>
                      <a:pt x="7" y="108"/>
                    </a:lnTo>
                    <a:lnTo>
                      <a:pt x="7" y="114"/>
                    </a:lnTo>
                    <a:lnTo>
                      <a:pt x="0" y="114"/>
                    </a:lnTo>
                    <a:lnTo>
                      <a:pt x="0" y="119"/>
                    </a:lnTo>
                  </a:path>
                </a:pathLst>
              </a:custGeom>
              <a:noFill/>
              <a:ln w="0">
                <a:solidFill>
                  <a:srgbClr val="FF5C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4" name="Freeform 2499"/>
              <p:cNvSpPr>
                <a:spLocks noChangeAspect="1"/>
              </p:cNvSpPr>
              <p:nvPr/>
            </p:nvSpPr>
            <p:spPr bwMode="auto">
              <a:xfrm>
                <a:off x="7589" y="3276"/>
                <a:ext cx="202" cy="153"/>
              </a:xfrm>
              <a:custGeom>
                <a:avLst/>
                <a:gdLst>
                  <a:gd name="T0" fmla="*/ 202 w 202"/>
                  <a:gd name="T1" fmla="*/ 0 h 153"/>
                  <a:gd name="T2" fmla="*/ 195 w 202"/>
                  <a:gd name="T3" fmla="*/ 6 h 153"/>
                  <a:gd name="T4" fmla="*/ 195 w 202"/>
                  <a:gd name="T5" fmla="*/ 6 h 153"/>
                  <a:gd name="T6" fmla="*/ 189 w 202"/>
                  <a:gd name="T7" fmla="*/ 12 h 153"/>
                  <a:gd name="T8" fmla="*/ 189 w 202"/>
                  <a:gd name="T9" fmla="*/ 17 h 153"/>
                  <a:gd name="T10" fmla="*/ 182 w 202"/>
                  <a:gd name="T11" fmla="*/ 23 h 153"/>
                  <a:gd name="T12" fmla="*/ 182 w 202"/>
                  <a:gd name="T13" fmla="*/ 23 h 153"/>
                  <a:gd name="T14" fmla="*/ 176 w 202"/>
                  <a:gd name="T15" fmla="*/ 29 h 153"/>
                  <a:gd name="T16" fmla="*/ 169 w 202"/>
                  <a:gd name="T17" fmla="*/ 34 h 153"/>
                  <a:gd name="T18" fmla="*/ 169 w 202"/>
                  <a:gd name="T19" fmla="*/ 34 h 153"/>
                  <a:gd name="T20" fmla="*/ 163 w 202"/>
                  <a:gd name="T21" fmla="*/ 40 h 153"/>
                  <a:gd name="T22" fmla="*/ 163 w 202"/>
                  <a:gd name="T23" fmla="*/ 40 h 153"/>
                  <a:gd name="T24" fmla="*/ 156 w 202"/>
                  <a:gd name="T25" fmla="*/ 46 h 153"/>
                  <a:gd name="T26" fmla="*/ 156 w 202"/>
                  <a:gd name="T27" fmla="*/ 51 h 153"/>
                  <a:gd name="T28" fmla="*/ 150 w 202"/>
                  <a:gd name="T29" fmla="*/ 57 h 153"/>
                  <a:gd name="T30" fmla="*/ 150 w 202"/>
                  <a:gd name="T31" fmla="*/ 57 h 153"/>
                  <a:gd name="T32" fmla="*/ 143 w 202"/>
                  <a:gd name="T33" fmla="*/ 63 h 153"/>
                  <a:gd name="T34" fmla="*/ 143 w 202"/>
                  <a:gd name="T35" fmla="*/ 63 h 153"/>
                  <a:gd name="T36" fmla="*/ 137 w 202"/>
                  <a:gd name="T37" fmla="*/ 68 h 153"/>
                  <a:gd name="T38" fmla="*/ 137 w 202"/>
                  <a:gd name="T39" fmla="*/ 74 h 153"/>
                  <a:gd name="T40" fmla="*/ 130 w 202"/>
                  <a:gd name="T41" fmla="*/ 74 h 153"/>
                  <a:gd name="T42" fmla="*/ 130 w 202"/>
                  <a:gd name="T43" fmla="*/ 80 h 153"/>
                  <a:gd name="T44" fmla="*/ 124 w 202"/>
                  <a:gd name="T45" fmla="*/ 85 h 153"/>
                  <a:gd name="T46" fmla="*/ 117 w 202"/>
                  <a:gd name="T47" fmla="*/ 85 h 153"/>
                  <a:gd name="T48" fmla="*/ 117 w 202"/>
                  <a:gd name="T49" fmla="*/ 91 h 153"/>
                  <a:gd name="T50" fmla="*/ 111 w 202"/>
                  <a:gd name="T51" fmla="*/ 91 h 153"/>
                  <a:gd name="T52" fmla="*/ 111 w 202"/>
                  <a:gd name="T53" fmla="*/ 97 h 153"/>
                  <a:gd name="T54" fmla="*/ 104 w 202"/>
                  <a:gd name="T55" fmla="*/ 102 h 153"/>
                  <a:gd name="T56" fmla="*/ 98 w 202"/>
                  <a:gd name="T57" fmla="*/ 102 h 153"/>
                  <a:gd name="T58" fmla="*/ 91 w 202"/>
                  <a:gd name="T59" fmla="*/ 108 h 153"/>
                  <a:gd name="T60" fmla="*/ 91 w 202"/>
                  <a:gd name="T61" fmla="*/ 108 h 153"/>
                  <a:gd name="T62" fmla="*/ 84 w 202"/>
                  <a:gd name="T63" fmla="*/ 114 h 153"/>
                  <a:gd name="T64" fmla="*/ 84 w 202"/>
                  <a:gd name="T65" fmla="*/ 114 h 153"/>
                  <a:gd name="T66" fmla="*/ 78 w 202"/>
                  <a:gd name="T67" fmla="*/ 119 h 153"/>
                  <a:gd name="T68" fmla="*/ 71 w 202"/>
                  <a:gd name="T69" fmla="*/ 119 h 153"/>
                  <a:gd name="T70" fmla="*/ 71 w 202"/>
                  <a:gd name="T71" fmla="*/ 119 h 153"/>
                  <a:gd name="T72" fmla="*/ 65 w 202"/>
                  <a:gd name="T73" fmla="*/ 125 h 153"/>
                  <a:gd name="T74" fmla="*/ 58 w 202"/>
                  <a:gd name="T75" fmla="*/ 131 h 153"/>
                  <a:gd name="T76" fmla="*/ 58 w 202"/>
                  <a:gd name="T77" fmla="*/ 131 h 153"/>
                  <a:gd name="T78" fmla="*/ 52 w 202"/>
                  <a:gd name="T79" fmla="*/ 131 h 153"/>
                  <a:gd name="T80" fmla="*/ 45 w 202"/>
                  <a:gd name="T81" fmla="*/ 136 h 153"/>
                  <a:gd name="T82" fmla="*/ 45 w 202"/>
                  <a:gd name="T83" fmla="*/ 136 h 153"/>
                  <a:gd name="T84" fmla="*/ 32 w 202"/>
                  <a:gd name="T85" fmla="*/ 142 h 153"/>
                  <a:gd name="T86" fmla="*/ 26 w 202"/>
                  <a:gd name="T87" fmla="*/ 142 h 153"/>
                  <a:gd name="T88" fmla="*/ 26 w 202"/>
                  <a:gd name="T89" fmla="*/ 142 h 153"/>
                  <a:gd name="T90" fmla="*/ 19 w 202"/>
                  <a:gd name="T91" fmla="*/ 148 h 153"/>
                  <a:gd name="T92" fmla="*/ 13 w 202"/>
                  <a:gd name="T93" fmla="*/ 148 h 153"/>
                  <a:gd name="T94" fmla="*/ 6 w 202"/>
                  <a:gd name="T95" fmla="*/ 148 h 153"/>
                  <a:gd name="T96" fmla="*/ 0 w 202"/>
                  <a:gd name="T97" fmla="*/ 148 h 153"/>
                  <a:gd name="T98" fmla="*/ 0 w 202"/>
                  <a:gd name="T99"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53">
                    <a:moveTo>
                      <a:pt x="202" y="0"/>
                    </a:moveTo>
                    <a:lnTo>
                      <a:pt x="195" y="6"/>
                    </a:lnTo>
                    <a:lnTo>
                      <a:pt x="195" y="6"/>
                    </a:lnTo>
                    <a:lnTo>
                      <a:pt x="189" y="12"/>
                    </a:lnTo>
                    <a:lnTo>
                      <a:pt x="189" y="17"/>
                    </a:lnTo>
                    <a:lnTo>
                      <a:pt x="182" y="23"/>
                    </a:lnTo>
                    <a:lnTo>
                      <a:pt x="182" y="23"/>
                    </a:lnTo>
                    <a:lnTo>
                      <a:pt x="176" y="29"/>
                    </a:lnTo>
                    <a:lnTo>
                      <a:pt x="169" y="34"/>
                    </a:lnTo>
                    <a:lnTo>
                      <a:pt x="169" y="34"/>
                    </a:lnTo>
                    <a:lnTo>
                      <a:pt x="163" y="40"/>
                    </a:lnTo>
                    <a:lnTo>
                      <a:pt x="163" y="40"/>
                    </a:lnTo>
                    <a:lnTo>
                      <a:pt x="156" y="46"/>
                    </a:lnTo>
                    <a:lnTo>
                      <a:pt x="156" y="51"/>
                    </a:lnTo>
                    <a:lnTo>
                      <a:pt x="150" y="57"/>
                    </a:lnTo>
                    <a:lnTo>
                      <a:pt x="150" y="57"/>
                    </a:lnTo>
                    <a:lnTo>
                      <a:pt x="143" y="63"/>
                    </a:lnTo>
                    <a:lnTo>
                      <a:pt x="143" y="63"/>
                    </a:lnTo>
                    <a:lnTo>
                      <a:pt x="137" y="68"/>
                    </a:lnTo>
                    <a:lnTo>
                      <a:pt x="137" y="74"/>
                    </a:lnTo>
                    <a:lnTo>
                      <a:pt x="130" y="74"/>
                    </a:lnTo>
                    <a:lnTo>
                      <a:pt x="130" y="80"/>
                    </a:lnTo>
                    <a:lnTo>
                      <a:pt x="124" y="85"/>
                    </a:lnTo>
                    <a:lnTo>
                      <a:pt x="117" y="85"/>
                    </a:lnTo>
                    <a:lnTo>
                      <a:pt x="117" y="91"/>
                    </a:lnTo>
                    <a:lnTo>
                      <a:pt x="111" y="91"/>
                    </a:lnTo>
                    <a:lnTo>
                      <a:pt x="111" y="97"/>
                    </a:lnTo>
                    <a:lnTo>
                      <a:pt x="104" y="102"/>
                    </a:lnTo>
                    <a:lnTo>
                      <a:pt x="98" y="102"/>
                    </a:lnTo>
                    <a:lnTo>
                      <a:pt x="91" y="108"/>
                    </a:lnTo>
                    <a:lnTo>
                      <a:pt x="91" y="108"/>
                    </a:lnTo>
                    <a:lnTo>
                      <a:pt x="84" y="114"/>
                    </a:lnTo>
                    <a:lnTo>
                      <a:pt x="84" y="114"/>
                    </a:lnTo>
                    <a:lnTo>
                      <a:pt x="78" y="119"/>
                    </a:lnTo>
                    <a:lnTo>
                      <a:pt x="71" y="119"/>
                    </a:lnTo>
                    <a:lnTo>
                      <a:pt x="71" y="119"/>
                    </a:lnTo>
                    <a:lnTo>
                      <a:pt x="65" y="125"/>
                    </a:lnTo>
                    <a:lnTo>
                      <a:pt x="58" y="131"/>
                    </a:lnTo>
                    <a:lnTo>
                      <a:pt x="58" y="131"/>
                    </a:lnTo>
                    <a:lnTo>
                      <a:pt x="52" y="131"/>
                    </a:lnTo>
                    <a:lnTo>
                      <a:pt x="45" y="136"/>
                    </a:lnTo>
                    <a:lnTo>
                      <a:pt x="45" y="136"/>
                    </a:lnTo>
                    <a:lnTo>
                      <a:pt x="32" y="142"/>
                    </a:lnTo>
                    <a:lnTo>
                      <a:pt x="26" y="142"/>
                    </a:lnTo>
                    <a:lnTo>
                      <a:pt x="26" y="142"/>
                    </a:lnTo>
                    <a:lnTo>
                      <a:pt x="19" y="148"/>
                    </a:lnTo>
                    <a:lnTo>
                      <a:pt x="13" y="148"/>
                    </a:lnTo>
                    <a:lnTo>
                      <a:pt x="6" y="148"/>
                    </a:lnTo>
                    <a:lnTo>
                      <a:pt x="0" y="148"/>
                    </a:lnTo>
                    <a:lnTo>
                      <a:pt x="0" y="153"/>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5" name="Freeform 2500"/>
              <p:cNvSpPr>
                <a:spLocks noChangeAspect="1"/>
              </p:cNvSpPr>
              <p:nvPr/>
            </p:nvSpPr>
            <p:spPr bwMode="auto">
              <a:xfrm>
                <a:off x="7354" y="3299"/>
                <a:ext cx="235" cy="130"/>
              </a:xfrm>
              <a:custGeom>
                <a:avLst/>
                <a:gdLst>
                  <a:gd name="T0" fmla="*/ 235 w 235"/>
                  <a:gd name="T1" fmla="*/ 130 h 130"/>
                  <a:gd name="T2" fmla="*/ 228 w 235"/>
                  <a:gd name="T3" fmla="*/ 130 h 130"/>
                  <a:gd name="T4" fmla="*/ 222 w 235"/>
                  <a:gd name="T5" fmla="*/ 130 h 130"/>
                  <a:gd name="T6" fmla="*/ 215 w 235"/>
                  <a:gd name="T7" fmla="*/ 130 h 130"/>
                  <a:gd name="T8" fmla="*/ 202 w 235"/>
                  <a:gd name="T9" fmla="*/ 130 h 130"/>
                  <a:gd name="T10" fmla="*/ 195 w 235"/>
                  <a:gd name="T11" fmla="*/ 130 h 130"/>
                  <a:gd name="T12" fmla="*/ 189 w 235"/>
                  <a:gd name="T13" fmla="*/ 130 h 130"/>
                  <a:gd name="T14" fmla="*/ 182 w 235"/>
                  <a:gd name="T15" fmla="*/ 130 h 130"/>
                  <a:gd name="T16" fmla="*/ 182 w 235"/>
                  <a:gd name="T17" fmla="*/ 130 h 130"/>
                  <a:gd name="T18" fmla="*/ 176 w 235"/>
                  <a:gd name="T19" fmla="*/ 125 h 130"/>
                  <a:gd name="T20" fmla="*/ 169 w 235"/>
                  <a:gd name="T21" fmla="*/ 125 h 130"/>
                  <a:gd name="T22" fmla="*/ 163 w 235"/>
                  <a:gd name="T23" fmla="*/ 125 h 130"/>
                  <a:gd name="T24" fmla="*/ 156 w 235"/>
                  <a:gd name="T25" fmla="*/ 119 h 130"/>
                  <a:gd name="T26" fmla="*/ 156 w 235"/>
                  <a:gd name="T27" fmla="*/ 119 h 130"/>
                  <a:gd name="T28" fmla="*/ 150 w 235"/>
                  <a:gd name="T29" fmla="*/ 119 h 130"/>
                  <a:gd name="T30" fmla="*/ 137 w 235"/>
                  <a:gd name="T31" fmla="*/ 113 h 130"/>
                  <a:gd name="T32" fmla="*/ 137 w 235"/>
                  <a:gd name="T33" fmla="*/ 113 h 130"/>
                  <a:gd name="T34" fmla="*/ 130 w 235"/>
                  <a:gd name="T35" fmla="*/ 113 h 130"/>
                  <a:gd name="T36" fmla="*/ 124 w 235"/>
                  <a:gd name="T37" fmla="*/ 108 h 130"/>
                  <a:gd name="T38" fmla="*/ 124 w 235"/>
                  <a:gd name="T39" fmla="*/ 108 h 130"/>
                  <a:gd name="T40" fmla="*/ 117 w 235"/>
                  <a:gd name="T41" fmla="*/ 102 h 130"/>
                  <a:gd name="T42" fmla="*/ 111 w 235"/>
                  <a:gd name="T43" fmla="*/ 96 h 130"/>
                  <a:gd name="T44" fmla="*/ 111 w 235"/>
                  <a:gd name="T45" fmla="*/ 96 h 130"/>
                  <a:gd name="T46" fmla="*/ 104 w 235"/>
                  <a:gd name="T47" fmla="*/ 96 h 130"/>
                  <a:gd name="T48" fmla="*/ 97 w 235"/>
                  <a:gd name="T49" fmla="*/ 91 h 130"/>
                  <a:gd name="T50" fmla="*/ 97 w 235"/>
                  <a:gd name="T51" fmla="*/ 91 h 130"/>
                  <a:gd name="T52" fmla="*/ 91 w 235"/>
                  <a:gd name="T53" fmla="*/ 85 h 130"/>
                  <a:gd name="T54" fmla="*/ 91 w 235"/>
                  <a:gd name="T55" fmla="*/ 85 h 130"/>
                  <a:gd name="T56" fmla="*/ 84 w 235"/>
                  <a:gd name="T57" fmla="*/ 79 h 130"/>
                  <a:gd name="T58" fmla="*/ 78 w 235"/>
                  <a:gd name="T59" fmla="*/ 79 h 130"/>
                  <a:gd name="T60" fmla="*/ 78 w 235"/>
                  <a:gd name="T61" fmla="*/ 74 h 130"/>
                  <a:gd name="T62" fmla="*/ 71 w 235"/>
                  <a:gd name="T63" fmla="*/ 68 h 130"/>
                  <a:gd name="T64" fmla="*/ 65 w 235"/>
                  <a:gd name="T65" fmla="*/ 68 h 130"/>
                  <a:gd name="T66" fmla="*/ 58 w 235"/>
                  <a:gd name="T67" fmla="*/ 62 h 130"/>
                  <a:gd name="T68" fmla="*/ 58 w 235"/>
                  <a:gd name="T69" fmla="*/ 62 h 130"/>
                  <a:gd name="T70" fmla="*/ 52 w 235"/>
                  <a:gd name="T71" fmla="*/ 57 h 130"/>
                  <a:gd name="T72" fmla="*/ 52 w 235"/>
                  <a:gd name="T73" fmla="*/ 57 h 130"/>
                  <a:gd name="T74" fmla="*/ 45 w 235"/>
                  <a:gd name="T75" fmla="*/ 51 h 130"/>
                  <a:gd name="T76" fmla="*/ 45 w 235"/>
                  <a:gd name="T77" fmla="*/ 51 h 130"/>
                  <a:gd name="T78" fmla="*/ 39 w 235"/>
                  <a:gd name="T79" fmla="*/ 40 h 130"/>
                  <a:gd name="T80" fmla="*/ 39 w 235"/>
                  <a:gd name="T81" fmla="*/ 40 h 130"/>
                  <a:gd name="T82" fmla="*/ 32 w 235"/>
                  <a:gd name="T83" fmla="*/ 34 h 130"/>
                  <a:gd name="T84" fmla="*/ 32 w 235"/>
                  <a:gd name="T85" fmla="*/ 34 h 130"/>
                  <a:gd name="T86" fmla="*/ 26 w 235"/>
                  <a:gd name="T87" fmla="*/ 28 h 130"/>
                  <a:gd name="T88" fmla="*/ 26 w 235"/>
                  <a:gd name="T89" fmla="*/ 28 h 130"/>
                  <a:gd name="T90" fmla="*/ 19 w 235"/>
                  <a:gd name="T91" fmla="*/ 17 h 130"/>
                  <a:gd name="T92" fmla="*/ 19 w 235"/>
                  <a:gd name="T93" fmla="*/ 17 h 130"/>
                  <a:gd name="T94" fmla="*/ 13 w 235"/>
                  <a:gd name="T95" fmla="*/ 11 h 130"/>
                  <a:gd name="T96" fmla="*/ 13 w 235"/>
                  <a:gd name="T97" fmla="*/ 11 h 130"/>
                  <a:gd name="T98" fmla="*/ 6 w 235"/>
                  <a:gd name="T99" fmla="*/ 6 h 130"/>
                  <a:gd name="T100" fmla="*/ 0 w 235"/>
                  <a:gd name="T10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 h="130">
                    <a:moveTo>
                      <a:pt x="235" y="130"/>
                    </a:moveTo>
                    <a:lnTo>
                      <a:pt x="228" y="130"/>
                    </a:lnTo>
                    <a:lnTo>
                      <a:pt x="222" y="130"/>
                    </a:lnTo>
                    <a:lnTo>
                      <a:pt x="215" y="130"/>
                    </a:lnTo>
                    <a:lnTo>
                      <a:pt x="202" y="130"/>
                    </a:lnTo>
                    <a:lnTo>
                      <a:pt x="195" y="130"/>
                    </a:lnTo>
                    <a:lnTo>
                      <a:pt x="189" y="130"/>
                    </a:lnTo>
                    <a:lnTo>
                      <a:pt x="182" y="130"/>
                    </a:lnTo>
                    <a:lnTo>
                      <a:pt x="182" y="130"/>
                    </a:lnTo>
                    <a:lnTo>
                      <a:pt x="176" y="125"/>
                    </a:lnTo>
                    <a:lnTo>
                      <a:pt x="169" y="125"/>
                    </a:lnTo>
                    <a:lnTo>
                      <a:pt x="163" y="125"/>
                    </a:lnTo>
                    <a:lnTo>
                      <a:pt x="156" y="119"/>
                    </a:lnTo>
                    <a:lnTo>
                      <a:pt x="156" y="119"/>
                    </a:lnTo>
                    <a:lnTo>
                      <a:pt x="150" y="119"/>
                    </a:lnTo>
                    <a:lnTo>
                      <a:pt x="137" y="113"/>
                    </a:lnTo>
                    <a:lnTo>
                      <a:pt x="137" y="113"/>
                    </a:lnTo>
                    <a:lnTo>
                      <a:pt x="130" y="113"/>
                    </a:lnTo>
                    <a:lnTo>
                      <a:pt x="124" y="108"/>
                    </a:lnTo>
                    <a:lnTo>
                      <a:pt x="124" y="108"/>
                    </a:lnTo>
                    <a:lnTo>
                      <a:pt x="117" y="102"/>
                    </a:lnTo>
                    <a:lnTo>
                      <a:pt x="111" y="96"/>
                    </a:lnTo>
                    <a:lnTo>
                      <a:pt x="111" y="96"/>
                    </a:lnTo>
                    <a:lnTo>
                      <a:pt x="104" y="96"/>
                    </a:lnTo>
                    <a:lnTo>
                      <a:pt x="97" y="91"/>
                    </a:lnTo>
                    <a:lnTo>
                      <a:pt x="97" y="91"/>
                    </a:lnTo>
                    <a:lnTo>
                      <a:pt x="91" y="85"/>
                    </a:lnTo>
                    <a:lnTo>
                      <a:pt x="91" y="85"/>
                    </a:lnTo>
                    <a:lnTo>
                      <a:pt x="84" y="79"/>
                    </a:lnTo>
                    <a:lnTo>
                      <a:pt x="78" y="79"/>
                    </a:lnTo>
                    <a:lnTo>
                      <a:pt x="78" y="74"/>
                    </a:lnTo>
                    <a:lnTo>
                      <a:pt x="71" y="68"/>
                    </a:lnTo>
                    <a:lnTo>
                      <a:pt x="65" y="68"/>
                    </a:lnTo>
                    <a:lnTo>
                      <a:pt x="58" y="62"/>
                    </a:lnTo>
                    <a:lnTo>
                      <a:pt x="58" y="62"/>
                    </a:lnTo>
                    <a:lnTo>
                      <a:pt x="52" y="57"/>
                    </a:lnTo>
                    <a:lnTo>
                      <a:pt x="52" y="57"/>
                    </a:lnTo>
                    <a:lnTo>
                      <a:pt x="45" y="51"/>
                    </a:lnTo>
                    <a:lnTo>
                      <a:pt x="45" y="51"/>
                    </a:lnTo>
                    <a:lnTo>
                      <a:pt x="39" y="40"/>
                    </a:lnTo>
                    <a:lnTo>
                      <a:pt x="39" y="40"/>
                    </a:lnTo>
                    <a:lnTo>
                      <a:pt x="32" y="34"/>
                    </a:lnTo>
                    <a:lnTo>
                      <a:pt x="32" y="34"/>
                    </a:lnTo>
                    <a:lnTo>
                      <a:pt x="26" y="28"/>
                    </a:lnTo>
                    <a:lnTo>
                      <a:pt x="26" y="28"/>
                    </a:lnTo>
                    <a:lnTo>
                      <a:pt x="19" y="17"/>
                    </a:lnTo>
                    <a:lnTo>
                      <a:pt x="19" y="17"/>
                    </a:lnTo>
                    <a:lnTo>
                      <a:pt x="13" y="11"/>
                    </a:lnTo>
                    <a:lnTo>
                      <a:pt x="13" y="11"/>
                    </a:lnTo>
                    <a:lnTo>
                      <a:pt x="6" y="6"/>
                    </a:lnTo>
                    <a:lnTo>
                      <a:pt x="0" y="0"/>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6" name="Freeform 2501"/>
              <p:cNvSpPr>
                <a:spLocks noChangeAspect="1"/>
              </p:cNvSpPr>
              <p:nvPr/>
            </p:nvSpPr>
            <p:spPr bwMode="auto">
              <a:xfrm>
                <a:off x="7334" y="3276"/>
                <a:ext cx="20" cy="23"/>
              </a:xfrm>
              <a:custGeom>
                <a:avLst/>
                <a:gdLst>
                  <a:gd name="T0" fmla="*/ 20 w 20"/>
                  <a:gd name="T1" fmla="*/ 23 h 23"/>
                  <a:gd name="T2" fmla="*/ 20 w 20"/>
                  <a:gd name="T3" fmla="*/ 23 h 23"/>
                  <a:gd name="T4" fmla="*/ 13 w 20"/>
                  <a:gd name="T5" fmla="*/ 17 h 23"/>
                  <a:gd name="T6" fmla="*/ 13 w 20"/>
                  <a:gd name="T7" fmla="*/ 12 h 23"/>
                  <a:gd name="T8" fmla="*/ 6 w 20"/>
                  <a:gd name="T9" fmla="*/ 6 h 23"/>
                  <a:gd name="T10" fmla="*/ 6 w 20"/>
                  <a:gd name="T11" fmla="*/ 6 h 23"/>
                  <a:gd name="T12" fmla="*/ 0 w 20"/>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0" h="23">
                    <a:moveTo>
                      <a:pt x="20" y="23"/>
                    </a:moveTo>
                    <a:lnTo>
                      <a:pt x="20" y="23"/>
                    </a:lnTo>
                    <a:lnTo>
                      <a:pt x="13" y="17"/>
                    </a:lnTo>
                    <a:lnTo>
                      <a:pt x="13" y="12"/>
                    </a:lnTo>
                    <a:lnTo>
                      <a:pt x="6" y="6"/>
                    </a:lnTo>
                    <a:lnTo>
                      <a:pt x="6" y="6"/>
                    </a:lnTo>
                    <a:lnTo>
                      <a:pt x="0" y="0"/>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7" name="Freeform 2502"/>
              <p:cNvSpPr>
                <a:spLocks noChangeAspect="1"/>
              </p:cNvSpPr>
              <p:nvPr/>
            </p:nvSpPr>
            <p:spPr bwMode="auto">
              <a:xfrm>
                <a:off x="7589" y="3837"/>
                <a:ext cx="202" cy="153"/>
              </a:xfrm>
              <a:custGeom>
                <a:avLst/>
                <a:gdLst>
                  <a:gd name="T0" fmla="*/ 202 w 202"/>
                  <a:gd name="T1" fmla="*/ 153 h 153"/>
                  <a:gd name="T2" fmla="*/ 195 w 202"/>
                  <a:gd name="T3" fmla="*/ 148 h 153"/>
                  <a:gd name="T4" fmla="*/ 195 w 202"/>
                  <a:gd name="T5" fmla="*/ 148 h 153"/>
                  <a:gd name="T6" fmla="*/ 189 w 202"/>
                  <a:gd name="T7" fmla="*/ 142 h 153"/>
                  <a:gd name="T8" fmla="*/ 189 w 202"/>
                  <a:gd name="T9" fmla="*/ 136 h 153"/>
                  <a:gd name="T10" fmla="*/ 182 w 202"/>
                  <a:gd name="T11" fmla="*/ 131 h 153"/>
                  <a:gd name="T12" fmla="*/ 182 w 202"/>
                  <a:gd name="T13" fmla="*/ 131 h 153"/>
                  <a:gd name="T14" fmla="*/ 176 w 202"/>
                  <a:gd name="T15" fmla="*/ 125 h 153"/>
                  <a:gd name="T16" fmla="*/ 169 w 202"/>
                  <a:gd name="T17" fmla="*/ 119 h 153"/>
                  <a:gd name="T18" fmla="*/ 169 w 202"/>
                  <a:gd name="T19" fmla="*/ 119 h 153"/>
                  <a:gd name="T20" fmla="*/ 163 w 202"/>
                  <a:gd name="T21" fmla="*/ 114 h 153"/>
                  <a:gd name="T22" fmla="*/ 163 w 202"/>
                  <a:gd name="T23" fmla="*/ 114 h 153"/>
                  <a:gd name="T24" fmla="*/ 156 w 202"/>
                  <a:gd name="T25" fmla="*/ 108 h 153"/>
                  <a:gd name="T26" fmla="*/ 156 w 202"/>
                  <a:gd name="T27" fmla="*/ 102 h 153"/>
                  <a:gd name="T28" fmla="*/ 150 w 202"/>
                  <a:gd name="T29" fmla="*/ 97 h 153"/>
                  <a:gd name="T30" fmla="*/ 150 w 202"/>
                  <a:gd name="T31" fmla="*/ 97 h 153"/>
                  <a:gd name="T32" fmla="*/ 143 w 202"/>
                  <a:gd name="T33" fmla="*/ 91 h 153"/>
                  <a:gd name="T34" fmla="*/ 143 w 202"/>
                  <a:gd name="T35" fmla="*/ 91 h 153"/>
                  <a:gd name="T36" fmla="*/ 137 w 202"/>
                  <a:gd name="T37" fmla="*/ 85 h 153"/>
                  <a:gd name="T38" fmla="*/ 137 w 202"/>
                  <a:gd name="T39" fmla="*/ 80 h 153"/>
                  <a:gd name="T40" fmla="*/ 130 w 202"/>
                  <a:gd name="T41" fmla="*/ 80 h 153"/>
                  <a:gd name="T42" fmla="*/ 130 w 202"/>
                  <a:gd name="T43" fmla="*/ 74 h 153"/>
                  <a:gd name="T44" fmla="*/ 124 w 202"/>
                  <a:gd name="T45" fmla="*/ 68 h 153"/>
                  <a:gd name="T46" fmla="*/ 117 w 202"/>
                  <a:gd name="T47" fmla="*/ 68 h 153"/>
                  <a:gd name="T48" fmla="*/ 117 w 202"/>
                  <a:gd name="T49" fmla="*/ 63 h 153"/>
                  <a:gd name="T50" fmla="*/ 111 w 202"/>
                  <a:gd name="T51" fmla="*/ 63 h 153"/>
                  <a:gd name="T52" fmla="*/ 111 w 202"/>
                  <a:gd name="T53" fmla="*/ 57 h 153"/>
                  <a:gd name="T54" fmla="*/ 104 w 202"/>
                  <a:gd name="T55" fmla="*/ 51 h 153"/>
                  <a:gd name="T56" fmla="*/ 98 w 202"/>
                  <a:gd name="T57" fmla="*/ 51 h 153"/>
                  <a:gd name="T58" fmla="*/ 91 w 202"/>
                  <a:gd name="T59" fmla="*/ 46 h 153"/>
                  <a:gd name="T60" fmla="*/ 91 w 202"/>
                  <a:gd name="T61" fmla="*/ 46 h 153"/>
                  <a:gd name="T62" fmla="*/ 84 w 202"/>
                  <a:gd name="T63" fmla="*/ 40 h 153"/>
                  <a:gd name="T64" fmla="*/ 84 w 202"/>
                  <a:gd name="T65" fmla="*/ 40 h 153"/>
                  <a:gd name="T66" fmla="*/ 78 w 202"/>
                  <a:gd name="T67" fmla="*/ 34 h 153"/>
                  <a:gd name="T68" fmla="*/ 71 w 202"/>
                  <a:gd name="T69" fmla="*/ 34 h 153"/>
                  <a:gd name="T70" fmla="*/ 71 w 202"/>
                  <a:gd name="T71" fmla="*/ 34 h 153"/>
                  <a:gd name="T72" fmla="*/ 65 w 202"/>
                  <a:gd name="T73" fmla="*/ 29 h 153"/>
                  <a:gd name="T74" fmla="*/ 58 w 202"/>
                  <a:gd name="T75" fmla="*/ 23 h 153"/>
                  <a:gd name="T76" fmla="*/ 58 w 202"/>
                  <a:gd name="T77" fmla="*/ 23 h 153"/>
                  <a:gd name="T78" fmla="*/ 52 w 202"/>
                  <a:gd name="T79" fmla="*/ 23 h 153"/>
                  <a:gd name="T80" fmla="*/ 45 w 202"/>
                  <a:gd name="T81" fmla="*/ 17 h 153"/>
                  <a:gd name="T82" fmla="*/ 45 w 202"/>
                  <a:gd name="T83" fmla="*/ 17 h 153"/>
                  <a:gd name="T84" fmla="*/ 32 w 202"/>
                  <a:gd name="T85" fmla="*/ 12 h 153"/>
                  <a:gd name="T86" fmla="*/ 26 w 202"/>
                  <a:gd name="T87" fmla="*/ 12 h 153"/>
                  <a:gd name="T88" fmla="*/ 26 w 202"/>
                  <a:gd name="T89" fmla="*/ 12 h 153"/>
                  <a:gd name="T90" fmla="*/ 19 w 202"/>
                  <a:gd name="T91" fmla="*/ 6 h 153"/>
                  <a:gd name="T92" fmla="*/ 13 w 202"/>
                  <a:gd name="T93" fmla="*/ 6 h 153"/>
                  <a:gd name="T94" fmla="*/ 6 w 202"/>
                  <a:gd name="T95" fmla="*/ 6 h 153"/>
                  <a:gd name="T96" fmla="*/ 0 w 202"/>
                  <a:gd name="T97" fmla="*/ 6 h 153"/>
                  <a:gd name="T98" fmla="*/ 0 w 202"/>
                  <a:gd name="T9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2" h="153">
                    <a:moveTo>
                      <a:pt x="202" y="153"/>
                    </a:moveTo>
                    <a:lnTo>
                      <a:pt x="195" y="148"/>
                    </a:lnTo>
                    <a:lnTo>
                      <a:pt x="195" y="148"/>
                    </a:lnTo>
                    <a:lnTo>
                      <a:pt x="189" y="142"/>
                    </a:lnTo>
                    <a:lnTo>
                      <a:pt x="189" y="136"/>
                    </a:lnTo>
                    <a:lnTo>
                      <a:pt x="182" y="131"/>
                    </a:lnTo>
                    <a:lnTo>
                      <a:pt x="182" y="131"/>
                    </a:lnTo>
                    <a:lnTo>
                      <a:pt x="176" y="125"/>
                    </a:lnTo>
                    <a:lnTo>
                      <a:pt x="169" y="119"/>
                    </a:lnTo>
                    <a:lnTo>
                      <a:pt x="169" y="119"/>
                    </a:lnTo>
                    <a:lnTo>
                      <a:pt x="163" y="114"/>
                    </a:lnTo>
                    <a:lnTo>
                      <a:pt x="163" y="114"/>
                    </a:lnTo>
                    <a:lnTo>
                      <a:pt x="156" y="108"/>
                    </a:lnTo>
                    <a:lnTo>
                      <a:pt x="156" y="102"/>
                    </a:lnTo>
                    <a:lnTo>
                      <a:pt x="150" y="97"/>
                    </a:lnTo>
                    <a:lnTo>
                      <a:pt x="150" y="97"/>
                    </a:lnTo>
                    <a:lnTo>
                      <a:pt x="143" y="91"/>
                    </a:lnTo>
                    <a:lnTo>
                      <a:pt x="143" y="91"/>
                    </a:lnTo>
                    <a:lnTo>
                      <a:pt x="137" y="85"/>
                    </a:lnTo>
                    <a:lnTo>
                      <a:pt x="137" y="80"/>
                    </a:lnTo>
                    <a:lnTo>
                      <a:pt x="130" y="80"/>
                    </a:lnTo>
                    <a:lnTo>
                      <a:pt x="130" y="74"/>
                    </a:lnTo>
                    <a:lnTo>
                      <a:pt x="124" y="68"/>
                    </a:lnTo>
                    <a:lnTo>
                      <a:pt x="117" y="68"/>
                    </a:lnTo>
                    <a:lnTo>
                      <a:pt x="117" y="63"/>
                    </a:lnTo>
                    <a:lnTo>
                      <a:pt x="111" y="63"/>
                    </a:lnTo>
                    <a:lnTo>
                      <a:pt x="111" y="57"/>
                    </a:lnTo>
                    <a:lnTo>
                      <a:pt x="104" y="51"/>
                    </a:lnTo>
                    <a:lnTo>
                      <a:pt x="98" y="51"/>
                    </a:lnTo>
                    <a:lnTo>
                      <a:pt x="91" y="46"/>
                    </a:lnTo>
                    <a:lnTo>
                      <a:pt x="91" y="46"/>
                    </a:lnTo>
                    <a:lnTo>
                      <a:pt x="84" y="40"/>
                    </a:lnTo>
                    <a:lnTo>
                      <a:pt x="84" y="40"/>
                    </a:lnTo>
                    <a:lnTo>
                      <a:pt x="78" y="34"/>
                    </a:lnTo>
                    <a:lnTo>
                      <a:pt x="71" y="34"/>
                    </a:lnTo>
                    <a:lnTo>
                      <a:pt x="71" y="34"/>
                    </a:lnTo>
                    <a:lnTo>
                      <a:pt x="65" y="29"/>
                    </a:lnTo>
                    <a:lnTo>
                      <a:pt x="58" y="23"/>
                    </a:lnTo>
                    <a:lnTo>
                      <a:pt x="58" y="23"/>
                    </a:lnTo>
                    <a:lnTo>
                      <a:pt x="52" y="23"/>
                    </a:lnTo>
                    <a:lnTo>
                      <a:pt x="45" y="17"/>
                    </a:lnTo>
                    <a:lnTo>
                      <a:pt x="45" y="17"/>
                    </a:lnTo>
                    <a:lnTo>
                      <a:pt x="32" y="12"/>
                    </a:lnTo>
                    <a:lnTo>
                      <a:pt x="26" y="12"/>
                    </a:lnTo>
                    <a:lnTo>
                      <a:pt x="26" y="12"/>
                    </a:lnTo>
                    <a:lnTo>
                      <a:pt x="19" y="6"/>
                    </a:lnTo>
                    <a:lnTo>
                      <a:pt x="13" y="6"/>
                    </a:lnTo>
                    <a:lnTo>
                      <a:pt x="6" y="6"/>
                    </a:lnTo>
                    <a:lnTo>
                      <a:pt x="0" y="6"/>
                    </a:lnTo>
                    <a:lnTo>
                      <a:pt x="0" y="0"/>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8" name="Freeform 2503"/>
              <p:cNvSpPr>
                <a:spLocks noChangeAspect="1"/>
              </p:cNvSpPr>
              <p:nvPr/>
            </p:nvSpPr>
            <p:spPr bwMode="auto">
              <a:xfrm>
                <a:off x="7354" y="3837"/>
                <a:ext cx="235" cy="131"/>
              </a:xfrm>
              <a:custGeom>
                <a:avLst/>
                <a:gdLst>
                  <a:gd name="T0" fmla="*/ 235 w 235"/>
                  <a:gd name="T1" fmla="*/ 0 h 131"/>
                  <a:gd name="T2" fmla="*/ 228 w 235"/>
                  <a:gd name="T3" fmla="*/ 0 h 131"/>
                  <a:gd name="T4" fmla="*/ 222 w 235"/>
                  <a:gd name="T5" fmla="*/ 0 h 131"/>
                  <a:gd name="T6" fmla="*/ 215 w 235"/>
                  <a:gd name="T7" fmla="*/ 0 h 131"/>
                  <a:gd name="T8" fmla="*/ 202 w 235"/>
                  <a:gd name="T9" fmla="*/ 0 h 131"/>
                  <a:gd name="T10" fmla="*/ 195 w 235"/>
                  <a:gd name="T11" fmla="*/ 0 h 131"/>
                  <a:gd name="T12" fmla="*/ 189 w 235"/>
                  <a:gd name="T13" fmla="*/ 0 h 131"/>
                  <a:gd name="T14" fmla="*/ 182 w 235"/>
                  <a:gd name="T15" fmla="*/ 0 h 131"/>
                  <a:gd name="T16" fmla="*/ 182 w 235"/>
                  <a:gd name="T17" fmla="*/ 0 h 131"/>
                  <a:gd name="T18" fmla="*/ 176 w 235"/>
                  <a:gd name="T19" fmla="*/ 6 h 131"/>
                  <a:gd name="T20" fmla="*/ 169 w 235"/>
                  <a:gd name="T21" fmla="*/ 6 h 131"/>
                  <a:gd name="T22" fmla="*/ 163 w 235"/>
                  <a:gd name="T23" fmla="*/ 6 h 131"/>
                  <a:gd name="T24" fmla="*/ 156 w 235"/>
                  <a:gd name="T25" fmla="*/ 12 h 131"/>
                  <a:gd name="T26" fmla="*/ 156 w 235"/>
                  <a:gd name="T27" fmla="*/ 12 h 131"/>
                  <a:gd name="T28" fmla="*/ 150 w 235"/>
                  <a:gd name="T29" fmla="*/ 12 h 131"/>
                  <a:gd name="T30" fmla="*/ 137 w 235"/>
                  <a:gd name="T31" fmla="*/ 17 h 131"/>
                  <a:gd name="T32" fmla="*/ 137 w 235"/>
                  <a:gd name="T33" fmla="*/ 17 h 131"/>
                  <a:gd name="T34" fmla="*/ 130 w 235"/>
                  <a:gd name="T35" fmla="*/ 17 h 131"/>
                  <a:gd name="T36" fmla="*/ 124 w 235"/>
                  <a:gd name="T37" fmla="*/ 23 h 131"/>
                  <a:gd name="T38" fmla="*/ 124 w 235"/>
                  <a:gd name="T39" fmla="*/ 23 h 131"/>
                  <a:gd name="T40" fmla="*/ 117 w 235"/>
                  <a:gd name="T41" fmla="*/ 29 h 131"/>
                  <a:gd name="T42" fmla="*/ 111 w 235"/>
                  <a:gd name="T43" fmla="*/ 34 h 131"/>
                  <a:gd name="T44" fmla="*/ 111 w 235"/>
                  <a:gd name="T45" fmla="*/ 34 h 131"/>
                  <a:gd name="T46" fmla="*/ 104 w 235"/>
                  <a:gd name="T47" fmla="*/ 34 h 131"/>
                  <a:gd name="T48" fmla="*/ 97 w 235"/>
                  <a:gd name="T49" fmla="*/ 40 h 131"/>
                  <a:gd name="T50" fmla="*/ 97 w 235"/>
                  <a:gd name="T51" fmla="*/ 40 h 131"/>
                  <a:gd name="T52" fmla="*/ 91 w 235"/>
                  <a:gd name="T53" fmla="*/ 46 h 131"/>
                  <a:gd name="T54" fmla="*/ 91 w 235"/>
                  <a:gd name="T55" fmla="*/ 46 h 131"/>
                  <a:gd name="T56" fmla="*/ 84 w 235"/>
                  <a:gd name="T57" fmla="*/ 51 h 131"/>
                  <a:gd name="T58" fmla="*/ 78 w 235"/>
                  <a:gd name="T59" fmla="*/ 51 h 131"/>
                  <a:gd name="T60" fmla="*/ 78 w 235"/>
                  <a:gd name="T61" fmla="*/ 57 h 131"/>
                  <a:gd name="T62" fmla="*/ 71 w 235"/>
                  <a:gd name="T63" fmla="*/ 63 h 131"/>
                  <a:gd name="T64" fmla="*/ 65 w 235"/>
                  <a:gd name="T65" fmla="*/ 63 h 131"/>
                  <a:gd name="T66" fmla="*/ 58 w 235"/>
                  <a:gd name="T67" fmla="*/ 68 h 131"/>
                  <a:gd name="T68" fmla="*/ 58 w 235"/>
                  <a:gd name="T69" fmla="*/ 68 h 131"/>
                  <a:gd name="T70" fmla="*/ 52 w 235"/>
                  <a:gd name="T71" fmla="*/ 74 h 131"/>
                  <a:gd name="T72" fmla="*/ 52 w 235"/>
                  <a:gd name="T73" fmla="*/ 74 h 131"/>
                  <a:gd name="T74" fmla="*/ 45 w 235"/>
                  <a:gd name="T75" fmla="*/ 80 h 131"/>
                  <a:gd name="T76" fmla="*/ 45 w 235"/>
                  <a:gd name="T77" fmla="*/ 80 h 131"/>
                  <a:gd name="T78" fmla="*/ 39 w 235"/>
                  <a:gd name="T79" fmla="*/ 91 h 131"/>
                  <a:gd name="T80" fmla="*/ 39 w 235"/>
                  <a:gd name="T81" fmla="*/ 91 h 131"/>
                  <a:gd name="T82" fmla="*/ 32 w 235"/>
                  <a:gd name="T83" fmla="*/ 97 h 131"/>
                  <a:gd name="T84" fmla="*/ 32 w 235"/>
                  <a:gd name="T85" fmla="*/ 97 h 131"/>
                  <a:gd name="T86" fmla="*/ 26 w 235"/>
                  <a:gd name="T87" fmla="*/ 102 h 131"/>
                  <a:gd name="T88" fmla="*/ 26 w 235"/>
                  <a:gd name="T89" fmla="*/ 102 h 131"/>
                  <a:gd name="T90" fmla="*/ 19 w 235"/>
                  <a:gd name="T91" fmla="*/ 114 h 131"/>
                  <a:gd name="T92" fmla="*/ 19 w 235"/>
                  <a:gd name="T93" fmla="*/ 114 h 131"/>
                  <a:gd name="T94" fmla="*/ 13 w 235"/>
                  <a:gd name="T95" fmla="*/ 119 h 131"/>
                  <a:gd name="T96" fmla="*/ 13 w 235"/>
                  <a:gd name="T97" fmla="*/ 119 h 131"/>
                  <a:gd name="T98" fmla="*/ 6 w 235"/>
                  <a:gd name="T99" fmla="*/ 125 h 131"/>
                  <a:gd name="T100" fmla="*/ 0 w 235"/>
                  <a:gd name="T101"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5" h="131">
                    <a:moveTo>
                      <a:pt x="235" y="0"/>
                    </a:moveTo>
                    <a:lnTo>
                      <a:pt x="228" y="0"/>
                    </a:lnTo>
                    <a:lnTo>
                      <a:pt x="222" y="0"/>
                    </a:lnTo>
                    <a:lnTo>
                      <a:pt x="215" y="0"/>
                    </a:lnTo>
                    <a:lnTo>
                      <a:pt x="202" y="0"/>
                    </a:lnTo>
                    <a:lnTo>
                      <a:pt x="195" y="0"/>
                    </a:lnTo>
                    <a:lnTo>
                      <a:pt x="189" y="0"/>
                    </a:lnTo>
                    <a:lnTo>
                      <a:pt x="182" y="0"/>
                    </a:lnTo>
                    <a:lnTo>
                      <a:pt x="182" y="0"/>
                    </a:lnTo>
                    <a:lnTo>
                      <a:pt x="176" y="6"/>
                    </a:lnTo>
                    <a:lnTo>
                      <a:pt x="169" y="6"/>
                    </a:lnTo>
                    <a:lnTo>
                      <a:pt x="163" y="6"/>
                    </a:lnTo>
                    <a:lnTo>
                      <a:pt x="156" y="12"/>
                    </a:lnTo>
                    <a:lnTo>
                      <a:pt x="156" y="12"/>
                    </a:lnTo>
                    <a:lnTo>
                      <a:pt x="150" y="12"/>
                    </a:lnTo>
                    <a:lnTo>
                      <a:pt x="137" y="17"/>
                    </a:lnTo>
                    <a:lnTo>
                      <a:pt x="137" y="17"/>
                    </a:lnTo>
                    <a:lnTo>
                      <a:pt x="130" y="17"/>
                    </a:lnTo>
                    <a:lnTo>
                      <a:pt x="124" y="23"/>
                    </a:lnTo>
                    <a:lnTo>
                      <a:pt x="124" y="23"/>
                    </a:lnTo>
                    <a:lnTo>
                      <a:pt x="117" y="29"/>
                    </a:lnTo>
                    <a:lnTo>
                      <a:pt x="111" y="34"/>
                    </a:lnTo>
                    <a:lnTo>
                      <a:pt x="111" y="34"/>
                    </a:lnTo>
                    <a:lnTo>
                      <a:pt x="104" y="34"/>
                    </a:lnTo>
                    <a:lnTo>
                      <a:pt x="97" y="40"/>
                    </a:lnTo>
                    <a:lnTo>
                      <a:pt x="97" y="40"/>
                    </a:lnTo>
                    <a:lnTo>
                      <a:pt x="91" y="46"/>
                    </a:lnTo>
                    <a:lnTo>
                      <a:pt x="91" y="46"/>
                    </a:lnTo>
                    <a:lnTo>
                      <a:pt x="84" y="51"/>
                    </a:lnTo>
                    <a:lnTo>
                      <a:pt x="78" y="51"/>
                    </a:lnTo>
                    <a:lnTo>
                      <a:pt x="78" y="57"/>
                    </a:lnTo>
                    <a:lnTo>
                      <a:pt x="71" y="63"/>
                    </a:lnTo>
                    <a:lnTo>
                      <a:pt x="65" y="63"/>
                    </a:lnTo>
                    <a:lnTo>
                      <a:pt x="58" y="68"/>
                    </a:lnTo>
                    <a:lnTo>
                      <a:pt x="58" y="68"/>
                    </a:lnTo>
                    <a:lnTo>
                      <a:pt x="52" y="74"/>
                    </a:lnTo>
                    <a:lnTo>
                      <a:pt x="52" y="74"/>
                    </a:lnTo>
                    <a:lnTo>
                      <a:pt x="45" y="80"/>
                    </a:lnTo>
                    <a:lnTo>
                      <a:pt x="45" y="80"/>
                    </a:lnTo>
                    <a:lnTo>
                      <a:pt x="39" y="91"/>
                    </a:lnTo>
                    <a:lnTo>
                      <a:pt x="39" y="91"/>
                    </a:lnTo>
                    <a:lnTo>
                      <a:pt x="32" y="97"/>
                    </a:lnTo>
                    <a:lnTo>
                      <a:pt x="32" y="97"/>
                    </a:lnTo>
                    <a:lnTo>
                      <a:pt x="26" y="102"/>
                    </a:lnTo>
                    <a:lnTo>
                      <a:pt x="26" y="102"/>
                    </a:lnTo>
                    <a:lnTo>
                      <a:pt x="19" y="114"/>
                    </a:lnTo>
                    <a:lnTo>
                      <a:pt x="19" y="114"/>
                    </a:lnTo>
                    <a:lnTo>
                      <a:pt x="13" y="119"/>
                    </a:lnTo>
                    <a:lnTo>
                      <a:pt x="13" y="119"/>
                    </a:lnTo>
                    <a:lnTo>
                      <a:pt x="6" y="125"/>
                    </a:lnTo>
                    <a:lnTo>
                      <a:pt x="0" y="131"/>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49" name="Freeform 2504"/>
              <p:cNvSpPr>
                <a:spLocks noChangeAspect="1"/>
              </p:cNvSpPr>
              <p:nvPr/>
            </p:nvSpPr>
            <p:spPr bwMode="auto">
              <a:xfrm>
                <a:off x="7334" y="3968"/>
                <a:ext cx="20" cy="22"/>
              </a:xfrm>
              <a:custGeom>
                <a:avLst/>
                <a:gdLst>
                  <a:gd name="T0" fmla="*/ 20 w 20"/>
                  <a:gd name="T1" fmla="*/ 0 h 22"/>
                  <a:gd name="T2" fmla="*/ 20 w 20"/>
                  <a:gd name="T3" fmla="*/ 0 h 22"/>
                  <a:gd name="T4" fmla="*/ 13 w 20"/>
                  <a:gd name="T5" fmla="*/ 5 h 22"/>
                  <a:gd name="T6" fmla="*/ 13 w 20"/>
                  <a:gd name="T7" fmla="*/ 11 h 22"/>
                  <a:gd name="T8" fmla="*/ 6 w 20"/>
                  <a:gd name="T9" fmla="*/ 17 h 22"/>
                  <a:gd name="T10" fmla="*/ 6 w 20"/>
                  <a:gd name="T11" fmla="*/ 17 h 22"/>
                  <a:gd name="T12" fmla="*/ 0 w 20"/>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0" h="22">
                    <a:moveTo>
                      <a:pt x="20" y="0"/>
                    </a:moveTo>
                    <a:lnTo>
                      <a:pt x="20" y="0"/>
                    </a:lnTo>
                    <a:lnTo>
                      <a:pt x="13" y="5"/>
                    </a:lnTo>
                    <a:lnTo>
                      <a:pt x="13" y="11"/>
                    </a:lnTo>
                    <a:lnTo>
                      <a:pt x="6" y="17"/>
                    </a:lnTo>
                    <a:lnTo>
                      <a:pt x="6" y="17"/>
                    </a:lnTo>
                    <a:lnTo>
                      <a:pt x="0" y="22"/>
                    </a:lnTo>
                  </a:path>
                </a:pathLst>
              </a:custGeom>
              <a:noFill/>
              <a:ln w="0">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0" name="Freeform 2505"/>
              <p:cNvSpPr>
                <a:spLocks noChangeAspect="1"/>
              </p:cNvSpPr>
              <p:nvPr/>
            </p:nvSpPr>
            <p:spPr bwMode="auto">
              <a:xfrm>
                <a:off x="7621" y="3276"/>
                <a:ext cx="170" cy="182"/>
              </a:xfrm>
              <a:custGeom>
                <a:avLst/>
                <a:gdLst>
                  <a:gd name="T0" fmla="*/ 170 w 170"/>
                  <a:gd name="T1" fmla="*/ 0 h 182"/>
                  <a:gd name="T2" fmla="*/ 163 w 170"/>
                  <a:gd name="T3" fmla="*/ 6 h 182"/>
                  <a:gd name="T4" fmla="*/ 163 w 170"/>
                  <a:gd name="T5" fmla="*/ 12 h 182"/>
                  <a:gd name="T6" fmla="*/ 163 w 170"/>
                  <a:gd name="T7" fmla="*/ 12 h 182"/>
                  <a:gd name="T8" fmla="*/ 157 w 170"/>
                  <a:gd name="T9" fmla="*/ 23 h 182"/>
                  <a:gd name="T10" fmla="*/ 157 w 170"/>
                  <a:gd name="T11" fmla="*/ 23 h 182"/>
                  <a:gd name="T12" fmla="*/ 150 w 170"/>
                  <a:gd name="T13" fmla="*/ 29 h 182"/>
                  <a:gd name="T14" fmla="*/ 150 w 170"/>
                  <a:gd name="T15" fmla="*/ 34 h 182"/>
                  <a:gd name="T16" fmla="*/ 144 w 170"/>
                  <a:gd name="T17" fmla="*/ 34 h 182"/>
                  <a:gd name="T18" fmla="*/ 144 w 170"/>
                  <a:gd name="T19" fmla="*/ 40 h 182"/>
                  <a:gd name="T20" fmla="*/ 137 w 170"/>
                  <a:gd name="T21" fmla="*/ 46 h 182"/>
                  <a:gd name="T22" fmla="*/ 137 w 170"/>
                  <a:gd name="T23" fmla="*/ 51 h 182"/>
                  <a:gd name="T24" fmla="*/ 131 w 170"/>
                  <a:gd name="T25" fmla="*/ 51 h 182"/>
                  <a:gd name="T26" fmla="*/ 131 w 170"/>
                  <a:gd name="T27" fmla="*/ 57 h 182"/>
                  <a:gd name="T28" fmla="*/ 124 w 170"/>
                  <a:gd name="T29" fmla="*/ 63 h 182"/>
                  <a:gd name="T30" fmla="*/ 124 w 170"/>
                  <a:gd name="T31" fmla="*/ 63 h 182"/>
                  <a:gd name="T32" fmla="*/ 118 w 170"/>
                  <a:gd name="T33" fmla="*/ 74 h 182"/>
                  <a:gd name="T34" fmla="*/ 118 w 170"/>
                  <a:gd name="T35" fmla="*/ 74 h 182"/>
                  <a:gd name="T36" fmla="*/ 111 w 170"/>
                  <a:gd name="T37" fmla="*/ 80 h 182"/>
                  <a:gd name="T38" fmla="*/ 111 w 170"/>
                  <a:gd name="T39" fmla="*/ 80 h 182"/>
                  <a:gd name="T40" fmla="*/ 111 w 170"/>
                  <a:gd name="T41" fmla="*/ 85 h 182"/>
                  <a:gd name="T42" fmla="*/ 105 w 170"/>
                  <a:gd name="T43" fmla="*/ 91 h 182"/>
                  <a:gd name="T44" fmla="*/ 105 w 170"/>
                  <a:gd name="T45" fmla="*/ 91 h 182"/>
                  <a:gd name="T46" fmla="*/ 98 w 170"/>
                  <a:gd name="T47" fmla="*/ 97 h 182"/>
                  <a:gd name="T48" fmla="*/ 98 w 170"/>
                  <a:gd name="T49" fmla="*/ 102 h 182"/>
                  <a:gd name="T50" fmla="*/ 92 w 170"/>
                  <a:gd name="T51" fmla="*/ 108 h 182"/>
                  <a:gd name="T52" fmla="*/ 92 w 170"/>
                  <a:gd name="T53" fmla="*/ 108 h 182"/>
                  <a:gd name="T54" fmla="*/ 85 w 170"/>
                  <a:gd name="T55" fmla="*/ 114 h 182"/>
                  <a:gd name="T56" fmla="*/ 85 w 170"/>
                  <a:gd name="T57" fmla="*/ 114 h 182"/>
                  <a:gd name="T58" fmla="*/ 79 w 170"/>
                  <a:gd name="T59" fmla="*/ 119 h 182"/>
                  <a:gd name="T60" fmla="*/ 79 w 170"/>
                  <a:gd name="T61" fmla="*/ 125 h 182"/>
                  <a:gd name="T62" fmla="*/ 72 w 170"/>
                  <a:gd name="T63" fmla="*/ 131 h 182"/>
                  <a:gd name="T64" fmla="*/ 66 w 170"/>
                  <a:gd name="T65" fmla="*/ 131 h 182"/>
                  <a:gd name="T66" fmla="*/ 59 w 170"/>
                  <a:gd name="T67" fmla="*/ 136 h 182"/>
                  <a:gd name="T68" fmla="*/ 59 w 170"/>
                  <a:gd name="T69" fmla="*/ 136 h 182"/>
                  <a:gd name="T70" fmla="*/ 52 w 170"/>
                  <a:gd name="T71" fmla="*/ 142 h 182"/>
                  <a:gd name="T72" fmla="*/ 52 w 170"/>
                  <a:gd name="T73" fmla="*/ 142 h 182"/>
                  <a:gd name="T74" fmla="*/ 46 w 170"/>
                  <a:gd name="T75" fmla="*/ 153 h 182"/>
                  <a:gd name="T76" fmla="*/ 46 w 170"/>
                  <a:gd name="T77" fmla="*/ 153 h 182"/>
                  <a:gd name="T78" fmla="*/ 39 w 170"/>
                  <a:gd name="T79" fmla="*/ 159 h 182"/>
                  <a:gd name="T80" fmla="*/ 39 w 170"/>
                  <a:gd name="T81" fmla="*/ 159 h 182"/>
                  <a:gd name="T82" fmla="*/ 33 w 170"/>
                  <a:gd name="T83" fmla="*/ 165 h 182"/>
                  <a:gd name="T84" fmla="*/ 26 w 170"/>
                  <a:gd name="T85" fmla="*/ 165 h 182"/>
                  <a:gd name="T86" fmla="*/ 26 w 170"/>
                  <a:gd name="T87" fmla="*/ 170 h 182"/>
                  <a:gd name="T88" fmla="*/ 20 w 170"/>
                  <a:gd name="T89" fmla="*/ 170 h 182"/>
                  <a:gd name="T90" fmla="*/ 20 w 170"/>
                  <a:gd name="T91" fmla="*/ 176 h 182"/>
                  <a:gd name="T92" fmla="*/ 13 w 170"/>
                  <a:gd name="T93" fmla="*/ 182 h 182"/>
                  <a:gd name="T94" fmla="*/ 7 w 170"/>
                  <a:gd name="T95" fmla="*/ 182 h 182"/>
                  <a:gd name="T96" fmla="*/ 0 w 170"/>
                  <a:gd name="T97"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0" h="182">
                    <a:moveTo>
                      <a:pt x="170" y="0"/>
                    </a:moveTo>
                    <a:lnTo>
                      <a:pt x="163" y="6"/>
                    </a:lnTo>
                    <a:lnTo>
                      <a:pt x="163" y="12"/>
                    </a:lnTo>
                    <a:lnTo>
                      <a:pt x="163" y="12"/>
                    </a:lnTo>
                    <a:lnTo>
                      <a:pt x="157" y="23"/>
                    </a:lnTo>
                    <a:lnTo>
                      <a:pt x="157" y="23"/>
                    </a:lnTo>
                    <a:lnTo>
                      <a:pt x="150" y="29"/>
                    </a:lnTo>
                    <a:lnTo>
                      <a:pt x="150" y="34"/>
                    </a:lnTo>
                    <a:lnTo>
                      <a:pt x="144" y="34"/>
                    </a:lnTo>
                    <a:lnTo>
                      <a:pt x="144" y="40"/>
                    </a:lnTo>
                    <a:lnTo>
                      <a:pt x="137" y="46"/>
                    </a:lnTo>
                    <a:lnTo>
                      <a:pt x="137" y="51"/>
                    </a:lnTo>
                    <a:lnTo>
                      <a:pt x="131" y="51"/>
                    </a:lnTo>
                    <a:lnTo>
                      <a:pt x="131" y="57"/>
                    </a:lnTo>
                    <a:lnTo>
                      <a:pt x="124" y="63"/>
                    </a:lnTo>
                    <a:lnTo>
                      <a:pt x="124" y="63"/>
                    </a:lnTo>
                    <a:lnTo>
                      <a:pt x="118" y="74"/>
                    </a:lnTo>
                    <a:lnTo>
                      <a:pt x="118" y="74"/>
                    </a:lnTo>
                    <a:lnTo>
                      <a:pt x="111" y="80"/>
                    </a:lnTo>
                    <a:lnTo>
                      <a:pt x="111" y="80"/>
                    </a:lnTo>
                    <a:lnTo>
                      <a:pt x="111" y="85"/>
                    </a:lnTo>
                    <a:lnTo>
                      <a:pt x="105" y="91"/>
                    </a:lnTo>
                    <a:lnTo>
                      <a:pt x="105" y="91"/>
                    </a:lnTo>
                    <a:lnTo>
                      <a:pt x="98" y="97"/>
                    </a:lnTo>
                    <a:lnTo>
                      <a:pt x="98" y="102"/>
                    </a:lnTo>
                    <a:lnTo>
                      <a:pt x="92" y="108"/>
                    </a:lnTo>
                    <a:lnTo>
                      <a:pt x="92" y="108"/>
                    </a:lnTo>
                    <a:lnTo>
                      <a:pt x="85" y="114"/>
                    </a:lnTo>
                    <a:lnTo>
                      <a:pt x="85" y="114"/>
                    </a:lnTo>
                    <a:lnTo>
                      <a:pt x="79" y="119"/>
                    </a:lnTo>
                    <a:lnTo>
                      <a:pt x="79" y="125"/>
                    </a:lnTo>
                    <a:lnTo>
                      <a:pt x="72" y="131"/>
                    </a:lnTo>
                    <a:lnTo>
                      <a:pt x="66" y="131"/>
                    </a:lnTo>
                    <a:lnTo>
                      <a:pt x="59" y="136"/>
                    </a:lnTo>
                    <a:lnTo>
                      <a:pt x="59" y="136"/>
                    </a:lnTo>
                    <a:lnTo>
                      <a:pt x="52" y="142"/>
                    </a:lnTo>
                    <a:lnTo>
                      <a:pt x="52" y="142"/>
                    </a:lnTo>
                    <a:lnTo>
                      <a:pt x="46" y="153"/>
                    </a:lnTo>
                    <a:lnTo>
                      <a:pt x="46" y="153"/>
                    </a:lnTo>
                    <a:lnTo>
                      <a:pt x="39" y="159"/>
                    </a:lnTo>
                    <a:lnTo>
                      <a:pt x="39" y="159"/>
                    </a:lnTo>
                    <a:lnTo>
                      <a:pt x="33" y="165"/>
                    </a:lnTo>
                    <a:lnTo>
                      <a:pt x="26" y="165"/>
                    </a:lnTo>
                    <a:lnTo>
                      <a:pt x="26" y="170"/>
                    </a:lnTo>
                    <a:lnTo>
                      <a:pt x="20" y="170"/>
                    </a:lnTo>
                    <a:lnTo>
                      <a:pt x="20" y="176"/>
                    </a:lnTo>
                    <a:lnTo>
                      <a:pt x="13" y="182"/>
                    </a:lnTo>
                    <a:lnTo>
                      <a:pt x="7" y="182"/>
                    </a:lnTo>
                    <a:lnTo>
                      <a:pt x="0" y="182"/>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1" name="Freeform 2506"/>
              <p:cNvSpPr>
                <a:spLocks noChangeAspect="1"/>
              </p:cNvSpPr>
              <p:nvPr/>
            </p:nvSpPr>
            <p:spPr bwMode="auto">
              <a:xfrm>
                <a:off x="7399" y="3367"/>
                <a:ext cx="222" cy="113"/>
              </a:xfrm>
              <a:custGeom>
                <a:avLst/>
                <a:gdLst>
                  <a:gd name="T0" fmla="*/ 222 w 222"/>
                  <a:gd name="T1" fmla="*/ 91 h 113"/>
                  <a:gd name="T2" fmla="*/ 222 w 222"/>
                  <a:gd name="T3" fmla="*/ 96 h 113"/>
                  <a:gd name="T4" fmla="*/ 216 w 222"/>
                  <a:gd name="T5" fmla="*/ 96 h 113"/>
                  <a:gd name="T6" fmla="*/ 209 w 222"/>
                  <a:gd name="T7" fmla="*/ 102 h 113"/>
                  <a:gd name="T8" fmla="*/ 203 w 222"/>
                  <a:gd name="T9" fmla="*/ 102 h 113"/>
                  <a:gd name="T10" fmla="*/ 203 w 222"/>
                  <a:gd name="T11" fmla="*/ 102 h 113"/>
                  <a:gd name="T12" fmla="*/ 196 w 222"/>
                  <a:gd name="T13" fmla="*/ 108 h 113"/>
                  <a:gd name="T14" fmla="*/ 190 w 222"/>
                  <a:gd name="T15" fmla="*/ 108 h 113"/>
                  <a:gd name="T16" fmla="*/ 183 w 222"/>
                  <a:gd name="T17" fmla="*/ 108 h 113"/>
                  <a:gd name="T18" fmla="*/ 183 w 222"/>
                  <a:gd name="T19" fmla="*/ 113 h 113"/>
                  <a:gd name="T20" fmla="*/ 177 w 222"/>
                  <a:gd name="T21" fmla="*/ 113 h 113"/>
                  <a:gd name="T22" fmla="*/ 170 w 222"/>
                  <a:gd name="T23" fmla="*/ 113 h 113"/>
                  <a:gd name="T24" fmla="*/ 157 w 222"/>
                  <a:gd name="T25" fmla="*/ 113 h 113"/>
                  <a:gd name="T26" fmla="*/ 150 w 222"/>
                  <a:gd name="T27" fmla="*/ 113 h 113"/>
                  <a:gd name="T28" fmla="*/ 144 w 222"/>
                  <a:gd name="T29" fmla="*/ 113 h 113"/>
                  <a:gd name="T30" fmla="*/ 144 w 222"/>
                  <a:gd name="T31" fmla="*/ 113 h 113"/>
                  <a:gd name="T32" fmla="*/ 137 w 222"/>
                  <a:gd name="T33" fmla="*/ 108 h 113"/>
                  <a:gd name="T34" fmla="*/ 131 w 222"/>
                  <a:gd name="T35" fmla="*/ 108 h 113"/>
                  <a:gd name="T36" fmla="*/ 124 w 222"/>
                  <a:gd name="T37" fmla="*/ 102 h 113"/>
                  <a:gd name="T38" fmla="*/ 124 w 222"/>
                  <a:gd name="T39" fmla="*/ 102 h 113"/>
                  <a:gd name="T40" fmla="*/ 118 w 222"/>
                  <a:gd name="T41" fmla="*/ 102 h 113"/>
                  <a:gd name="T42" fmla="*/ 111 w 222"/>
                  <a:gd name="T43" fmla="*/ 96 h 113"/>
                  <a:gd name="T44" fmla="*/ 105 w 222"/>
                  <a:gd name="T45" fmla="*/ 96 h 113"/>
                  <a:gd name="T46" fmla="*/ 105 w 222"/>
                  <a:gd name="T47" fmla="*/ 96 h 113"/>
                  <a:gd name="T48" fmla="*/ 92 w 222"/>
                  <a:gd name="T49" fmla="*/ 91 h 113"/>
                  <a:gd name="T50" fmla="*/ 92 w 222"/>
                  <a:gd name="T51" fmla="*/ 91 h 113"/>
                  <a:gd name="T52" fmla="*/ 85 w 222"/>
                  <a:gd name="T53" fmla="*/ 85 h 113"/>
                  <a:gd name="T54" fmla="*/ 85 w 222"/>
                  <a:gd name="T55" fmla="*/ 79 h 113"/>
                  <a:gd name="T56" fmla="*/ 79 w 222"/>
                  <a:gd name="T57" fmla="*/ 79 h 113"/>
                  <a:gd name="T58" fmla="*/ 72 w 222"/>
                  <a:gd name="T59" fmla="*/ 74 h 113"/>
                  <a:gd name="T60" fmla="*/ 72 w 222"/>
                  <a:gd name="T61" fmla="*/ 74 h 113"/>
                  <a:gd name="T62" fmla="*/ 66 w 222"/>
                  <a:gd name="T63" fmla="*/ 68 h 113"/>
                  <a:gd name="T64" fmla="*/ 66 w 222"/>
                  <a:gd name="T65" fmla="*/ 68 h 113"/>
                  <a:gd name="T66" fmla="*/ 59 w 222"/>
                  <a:gd name="T67" fmla="*/ 62 h 113"/>
                  <a:gd name="T68" fmla="*/ 59 w 222"/>
                  <a:gd name="T69" fmla="*/ 62 h 113"/>
                  <a:gd name="T70" fmla="*/ 52 w 222"/>
                  <a:gd name="T71" fmla="*/ 57 h 113"/>
                  <a:gd name="T72" fmla="*/ 46 w 222"/>
                  <a:gd name="T73" fmla="*/ 51 h 113"/>
                  <a:gd name="T74" fmla="*/ 46 w 222"/>
                  <a:gd name="T75" fmla="*/ 45 h 113"/>
                  <a:gd name="T76" fmla="*/ 39 w 222"/>
                  <a:gd name="T77" fmla="*/ 45 h 113"/>
                  <a:gd name="T78" fmla="*/ 39 w 222"/>
                  <a:gd name="T79" fmla="*/ 40 h 113"/>
                  <a:gd name="T80" fmla="*/ 33 w 222"/>
                  <a:gd name="T81" fmla="*/ 40 h 113"/>
                  <a:gd name="T82" fmla="*/ 33 w 222"/>
                  <a:gd name="T83" fmla="*/ 34 h 113"/>
                  <a:gd name="T84" fmla="*/ 26 w 222"/>
                  <a:gd name="T85" fmla="*/ 28 h 113"/>
                  <a:gd name="T86" fmla="*/ 20 w 222"/>
                  <a:gd name="T87" fmla="*/ 23 h 113"/>
                  <a:gd name="T88" fmla="*/ 20 w 222"/>
                  <a:gd name="T89" fmla="*/ 23 h 113"/>
                  <a:gd name="T90" fmla="*/ 13 w 222"/>
                  <a:gd name="T91" fmla="*/ 17 h 113"/>
                  <a:gd name="T92" fmla="*/ 13 w 222"/>
                  <a:gd name="T93" fmla="*/ 17 h 113"/>
                  <a:gd name="T94" fmla="*/ 7 w 222"/>
                  <a:gd name="T95" fmla="*/ 11 h 113"/>
                  <a:gd name="T96" fmla="*/ 7 w 222"/>
                  <a:gd name="T97" fmla="*/ 11 h 113"/>
                  <a:gd name="T98" fmla="*/ 0 w 222"/>
                  <a:gd name="T99" fmla="*/ 0 h 113"/>
                  <a:gd name="T100" fmla="*/ 0 w 222"/>
                  <a:gd name="T101"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2" h="113">
                    <a:moveTo>
                      <a:pt x="222" y="91"/>
                    </a:moveTo>
                    <a:lnTo>
                      <a:pt x="222" y="96"/>
                    </a:lnTo>
                    <a:lnTo>
                      <a:pt x="216" y="96"/>
                    </a:lnTo>
                    <a:lnTo>
                      <a:pt x="209" y="102"/>
                    </a:lnTo>
                    <a:lnTo>
                      <a:pt x="203" y="102"/>
                    </a:lnTo>
                    <a:lnTo>
                      <a:pt x="203" y="102"/>
                    </a:lnTo>
                    <a:lnTo>
                      <a:pt x="196" y="108"/>
                    </a:lnTo>
                    <a:lnTo>
                      <a:pt x="190" y="108"/>
                    </a:lnTo>
                    <a:lnTo>
                      <a:pt x="183" y="108"/>
                    </a:lnTo>
                    <a:lnTo>
                      <a:pt x="183" y="113"/>
                    </a:lnTo>
                    <a:lnTo>
                      <a:pt x="177" y="113"/>
                    </a:lnTo>
                    <a:lnTo>
                      <a:pt x="170" y="113"/>
                    </a:lnTo>
                    <a:lnTo>
                      <a:pt x="157" y="113"/>
                    </a:lnTo>
                    <a:lnTo>
                      <a:pt x="150" y="113"/>
                    </a:lnTo>
                    <a:lnTo>
                      <a:pt x="144" y="113"/>
                    </a:lnTo>
                    <a:lnTo>
                      <a:pt x="144" y="113"/>
                    </a:lnTo>
                    <a:lnTo>
                      <a:pt x="137" y="108"/>
                    </a:lnTo>
                    <a:lnTo>
                      <a:pt x="131" y="108"/>
                    </a:lnTo>
                    <a:lnTo>
                      <a:pt x="124" y="102"/>
                    </a:lnTo>
                    <a:lnTo>
                      <a:pt x="124" y="102"/>
                    </a:lnTo>
                    <a:lnTo>
                      <a:pt x="118" y="102"/>
                    </a:lnTo>
                    <a:lnTo>
                      <a:pt x="111" y="96"/>
                    </a:lnTo>
                    <a:lnTo>
                      <a:pt x="105" y="96"/>
                    </a:lnTo>
                    <a:lnTo>
                      <a:pt x="105" y="96"/>
                    </a:lnTo>
                    <a:lnTo>
                      <a:pt x="92" y="91"/>
                    </a:lnTo>
                    <a:lnTo>
                      <a:pt x="92" y="91"/>
                    </a:lnTo>
                    <a:lnTo>
                      <a:pt x="85" y="85"/>
                    </a:lnTo>
                    <a:lnTo>
                      <a:pt x="85" y="79"/>
                    </a:lnTo>
                    <a:lnTo>
                      <a:pt x="79" y="79"/>
                    </a:lnTo>
                    <a:lnTo>
                      <a:pt x="72" y="74"/>
                    </a:lnTo>
                    <a:lnTo>
                      <a:pt x="72" y="74"/>
                    </a:lnTo>
                    <a:lnTo>
                      <a:pt x="66" y="68"/>
                    </a:lnTo>
                    <a:lnTo>
                      <a:pt x="66" y="68"/>
                    </a:lnTo>
                    <a:lnTo>
                      <a:pt x="59" y="62"/>
                    </a:lnTo>
                    <a:lnTo>
                      <a:pt x="59" y="62"/>
                    </a:lnTo>
                    <a:lnTo>
                      <a:pt x="52" y="57"/>
                    </a:lnTo>
                    <a:lnTo>
                      <a:pt x="46" y="51"/>
                    </a:lnTo>
                    <a:lnTo>
                      <a:pt x="46" y="45"/>
                    </a:lnTo>
                    <a:lnTo>
                      <a:pt x="39" y="45"/>
                    </a:lnTo>
                    <a:lnTo>
                      <a:pt x="39" y="40"/>
                    </a:lnTo>
                    <a:lnTo>
                      <a:pt x="33" y="40"/>
                    </a:lnTo>
                    <a:lnTo>
                      <a:pt x="33" y="34"/>
                    </a:lnTo>
                    <a:lnTo>
                      <a:pt x="26" y="28"/>
                    </a:lnTo>
                    <a:lnTo>
                      <a:pt x="20" y="23"/>
                    </a:lnTo>
                    <a:lnTo>
                      <a:pt x="20" y="23"/>
                    </a:lnTo>
                    <a:lnTo>
                      <a:pt x="13" y="17"/>
                    </a:lnTo>
                    <a:lnTo>
                      <a:pt x="13" y="17"/>
                    </a:lnTo>
                    <a:lnTo>
                      <a:pt x="7" y="11"/>
                    </a:lnTo>
                    <a:lnTo>
                      <a:pt x="7" y="11"/>
                    </a:lnTo>
                    <a:lnTo>
                      <a:pt x="0" y="0"/>
                    </a:lnTo>
                    <a:lnTo>
                      <a:pt x="0" y="0"/>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2" name="Freeform 2507"/>
              <p:cNvSpPr>
                <a:spLocks noChangeAspect="1"/>
              </p:cNvSpPr>
              <p:nvPr/>
            </p:nvSpPr>
            <p:spPr bwMode="auto">
              <a:xfrm>
                <a:off x="7334" y="3276"/>
                <a:ext cx="65" cy="91"/>
              </a:xfrm>
              <a:custGeom>
                <a:avLst/>
                <a:gdLst>
                  <a:gd name="T0" fmla="*/ 65 w 65"/>
                  <a:gd name="T1" fmla="*/ 91 h 91"/>
                  <a:gd name="T2" fmla="*/ 59 w 65"/>
                  <a:gd name="T3" fmla="*/ 85 h 91"/>
                  <a:gd name="T4" fmla="*/ 59 w 65"/>
                  <a:gd name="T5" fmla="*/ 85 h 91"/>
                  <a:gd name="T6" fmla="*/ 52 w 65"/>
                  <a:gd name="T7" fmla="*/ 80 h 91"/>
                  <a:gd name="T8" fmla="*/ 52 w 65"/>
                  <a:gd name="T9" fmla="*/ 74 h 91"/>
                  <a:gd name="T10" fmla="*/ 46 w 65"/>
                  <a:gd name="T11" fmla="*/ 74 h 91"/>
                  <a:gd name="T12" fmla="*/ 46 w 65"/>
                  <a:gd name="T13" fmla="*/ 63 h 91"/>
                  <a:gd name="T14" fmla="*/ 46 w 65"/>
                  <a:gd name="T15" fmla="*/ 63 h 91"/>
                  <a:gd name="T16" fmla="*/ 39 w 65"/>
                  <a:gd name="T17" fmla="*/ 57 h 91"/>
                  <a:gd name="T18" fmla="*/ 39 w 65"/>
                  <a:gd name="T19" fmla="*/ 57 h 91"/>
                  <a:gd name="T20" fmla="*/ 33 w 65"/>
                  <a:gd name="T21" fmla="*/ 51 h 91"/>
                  <a:gd name="T22" fmla="*/ 33 w 65"/>
                  <a:gd name="T23" fmla="*/ 46 h 91"/>
                  <a:gd name="T24" fmla="*/ 26 w 65"/>
                  <a:gd name="T25" fmla="*/ 40 h 91"/>
                  <a:gd name="T26" fmla="*/ 20 w 65"/>
                  <a:gd name="T27" fmla="*/ 34 h 91"/>
                  <a:gd name="T28" fmla="*/ 20 w 65"/>
                  <a:gd name="T29" fmla="*/ 34 h 91"/>
                  <a:gd name="T30" fmla="*/ 20 w 65"/>
                  <a:gd name="T31" fmla="*/ 29 h 91"/>
                  <a:gd name="T32" fmla="*/ 13 w 65"/>
                  <a:gd name="T33" fmla="*/ 23 h 91"/>
                  <a:gd name="T34" fmla="*/ 13 w 65"/>
                  <a:gd name="T35" fmla="*/ 23 h 91"/>
                  <a:gd name="T36" fmla="*/ 6 w 65"/>
                  <a:gd name="T37" fmla="*/ 12 h 91"/>
                  <a:gd name="T38" fmla="*/ 6 w 65"/>
                  <a:gd name="T39" fmla="*/ 12 h 91"/>
                  <a:gd name="T40" fmla="*/ 0 w 65"/>
                  <a:gd name="T41" fmla="*/ 6 h 91"/>
                  <a:gd name="T42" fmla="*/ 0 w 65"/>
                  <a:gd name="T43" fmla="*/ 0 h 91"/>
                  <a:gd name="T44" fmla="*/ 0 w 65"/>
                  <a:gd name="T4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91">
                    <a:moveTo>
                      <a:pt x="65" y="91"/>
                    </a:moveTo>
                    <a:lnTo>
                      <a:pt x="59" y="85"/>
                    </a:lnTo>
                    <a:lnTo>
                      <a:pt x="59" y="85"/>
                    </a:lnTo>
                    <a:lnTo>
                      <a:pt x="52" y="80"/>
                    </a:lnTo>
                    <a:lnTo>
                      <a:pt x="52" y="74"/>
                    </a:lnTo>
                    <a:lnTo>
                      <a:pt x="46" y="74"/>
                    </a:lnTo>
                    <a:lnTo>
                      <a:pt x="46" y="63"/>
                    </a:lnTo>
                    <a:lnTo>
                      <a:pt x="46" y="63"/>
                    </a:lnTo>
                    <a:lnTo>
                      <a:pt x="39" y="57"/>
                    </a:lnTo>
                    <a:lnTo>
                      <a:pt x="39" y="57"/>
                    </a:lnTo>
                    <a:lnTo>
                      <a:pt x="33" y="51"/>
                    </a:lnTo>
                    <a:lnTo>
                      <a:pt x="33" y="46"/>
                    </a:lnTo>
                    <a:lnTo>
                      <a:pt x="26" y="40"/>
                    </a:lnTo>
                    <a:lnTo>
                      <a:pt x="20" y="34"/>
                    </a:lnTo>
                    <a:lnTo>
                      <a:pt x="20" y="34"/>
                    </a:lnTo>
                    <a:lnTo>
                      <a:pt x="20" y="29"/>
                    </a:lnTo>
                    <a:lnTo>
                      <a:pt x="13" y="23"/>
                    </a:lnTo>
                    <a:lnTo>
                      <a:pt x="13" y="23"/>
                    </a:lnTo>
                    <a:lnTo>
                      <a:pt x="6" y="12"/>
                    </a:lnTo>
                    <a:lnTo>
                      <a:pt x="6" y="12"/>
                    </a:lnTo>
                    <a:lnTo>
                      <a:pt x="0" y="6"/>
                    </a:lnTo>
                    <a:lnTo>
                      <a:pt x="0" y="0"/>
                    </a:lnTo>
                    <a:lnTo>
                      <a:pt x="0" y="0"/>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3" name="Freeform 2508"/>
              <p:cNvSpPr>
                <a:spLocks noChangeAspect="1"/>
              </p:cNvSpPr>
              <p:nvPr/>
            </p:nvSpPr>
            <p:spPr bwMode="auto">
              <a:xfrm>
                <a:off x="7621" y="3809"/>
                <a:ext cx="170" cy="181"/>
              </a:xfrm>
              <a:custGeom>
                <a:avLst/>
                <a:gdLst>
                  <a:gd name="T0" fmla="*/ 170 w 170"/>
                  <a:gd name="T1" fmla="*/ 181 h 181"/>
                  <a:gd name="T2" fmla="*/ 163 w 170"/>
                  <a:gd name="T3" fmla="*/ 176 h 181"/>
                  <a:gd name="T4" fmla="*/ 163 w 170"/>
                  <a:gd name="T5" fmla="*/ 170 h 181"/>
                  <a:gd name="T6" fmla="*/ 163 w 170"/>
                  <a:gd name="T7" fmla="*/ 170 h 181"/>
                  <a:gd name="T8" fmla="*/ 157 w 170"/>
                  <a:gd name="T9" fmla="*/ 159 h 181"/>
                  <a:gd name="T10" fmla="*/ 157 w 170"/>
                  <a:gd name="T11" fmla="*/ 159 h 181"/>
                  <a:gd name="T12" fmla="*/ 150 w 170"/>
                  <a:gd name="T13" fmla="*/ 153 h 181"/>
                  <a:gd name="T14" fmla="*/ 150 w 170"/>
                  <a:gd name="T15" fmla="*/ 147 h 181"/>
                  <a:gd name="T16" fmla="*/ 144 w 170"/>
                  <a:gd name="T17" fmla="*/ 147 h 181"/>
                  <a:gd name="T18" fmla="*/ 144 w 170"/>
                  <a:gd name="T19" fmla="*/ 142 h 181"/>
                  <a:gd name="T20" fmla="*/ 137 w 170"/>
                  <a:gd name="T21" fmla="*/ 136 h 181"/>
                  <a:gd name="T22" fmla="*/ 137 w 170"/>
                  <a:gd name="T23" fmla="*/ 130 h 181"/>
                  <a:gd name="T24" fmla="*/ 131 w 170"/>
                  <a:gd name="T25" fmla="*/ 130 h 181"/>
                  <a:gd name="T26" fmla="*/ 131 w 170"/>
                  <a:gd name="T27" fmla="*/ 125 h 181"/>
                  <a:gd name="T28" fmla="*/ 124 w 170"/>
                  <a:gd name="T29" fmla="*/ 119 h 181"/>
                  <a:gd name="T30" fmla="*/ 124 w 170"/>
                  <a:gd name="T31" fmla="*/ 119 h 181"/>
                  <a:gd name="T32" fmla="*/ 118 w 170"/>
                  <a:gd name="T33" fmla="*/ 108 h 181"/>
                  <a:gd name="T34" fmla="*/ 118 w 170"/>
                  <a:gd name="T35" fmla="*/ 108 h 181"/>
                  <a:gd name="T36" fmla="*/ 111 w 170"/>
                  <a:gd name="T37" fmla="*/ 102 h 181"/>
                  <a:gd name="T38" fmla="*/ 111 w 170"/>
                  <a:gd name="T39" fmla="*/ 102 h 181"/>
                  <a:gd name="T40" fmla="*/ 111 w 170"/>
                  <a:gd name="T41" fmla="*/ 96 h 181"/>
                  <a:gd name="T42" fmla="*/ 105 w 170"/>
                  <a:gd name="T43" fmla="*/ 91 h 181"/>
                  <a:gd name="T44" fmla="*/ 105 w 170"/>
                  <a:gd name="T45" fmla="*/ 91 h 181"/>
                  <a:gd name="T46" fmla="*/ 98 w 170"/>
                  <a:gd name="T47" fmla="*/ 85 h 181"/>
                  <a:gd name="T48" fmla="*/ 98 w 170"/>
                  <a:gd name="T49" fmla="*/ 79 h 181"/>
                  <a:gd name="T50" fmla="*/ 92 w 170"/>
                  <a:gd name="T51" fmla="*/ 74 h 181"/>
                  <a:gd name="T52" fmla="*/ 92 w 170"/>
                  <a:gd name="T53" fmla="*/ 74 h 181"/>
                  <a:gd name="T54" fmla="*/ 85 w 170"/>
                  <a:gd name="T55" fmla="*/ 68 h 181"/>
                  <a:gd name="T56" fmla="*/ 85 w 170"/>
                  <a:gd name="T57" fmla="*/ 68 h 181"/>
                  <a:gd name="T58" fmla="*/ 79 w 170"/>
                  <a:gd name="T59" fmla="*/ 62 h 181"/>
                  <a:gd name="T60" fmla="*/ 79 w 170"/>
                  <a:gd name="T61" fmla="*/ 57 h 181"/>
                  <a:gd name="T62" fmla="*/ 72 w 170"/>
                  <a:gd name="T63" fmla="*/ 51 h 181"/>
                  <a:gd name="T64" fmla="*/ 66 w 170"/>
                  <a:gd name="T65" fmla="*/ 51 h 181"/>
                  <a:gd name="T66" fmla="*/ 59 w 170"/>
                  <a:gd name="T67" fmla="*/ 45 h 181"/>
                  <a:gd name="T68" fmla="*/ 59 w 170"/>
                  <a:gd name="T69" fmla="*/ 45 h 181"/>
                  <a:gd name="T70" fmla="*/ 52 w 170"/>
                  <a:gd name="T71" fmla="*/ 40 h 181"/>
                  <a:gd name="T72" fmla="*/ 52 w 170"/>
                  <a:gd name="T73" fmla="*/ 40 h 181"/>
                  <a:gd name="T74" fmla="*/ 46 w 170"/>
                  <a:gd name="T75" fmla="*/ 28 h 181"/>
                  <a:gd name="T76" fmla="*/ 46 w 170"/>
                  <a:gd name="T77" fmla="*/ 28 h 181"/>
                  <a:gd name="T78" fmla="*/ 39 w 170"/>
                  <a:gd name="T79" fmla="*/ 23 h 181"/>
                  <a:gd name="T80" fmla="*/ 39 w 170"/>
                  <a:gd name="T81" fmla="*/ 23 h 181"/>
                  <a:gd name="T82" fmla="*/ 33 w 170"/>
                  <a:gd name="T83" fmla="*/ 17 h 181"/>
                  <a:gd name="T84" fmla="*/ 26 w 170"/>
                  <a:gd name="T85" fmla="*/ 17 h 181"/>
                  <a:gd name="T86" fmla="*/ 26 w 170"/>
                  <a:gd name="T87" fmla="*/ 11 h 181"/>
                  <a:gd name="T88" fmla="*/ 20 w 170"/>
                  <a:gd name="T89" fmla="*/ 11 h 181"/>
                  <a:gd name="T90" fmla="*/ 20 w 170"/>
                  <a:gd name="T91" fmla="*/ 6 h 181"/>
                  <a:gd name="T92" fmla="*/ 13 w 170"/>
                  <a:gd name="T93" fmla="*/ 0 h 181"/>
                  <a:gd name="T94" fmla="*/ 7 w 170"/>
                  <a:gd name="T95" fmla="*/ 0 h 181"/>
                  <a:gd name="T96" fmla="*/ 0 w 170"/>
                  <a:gd name="T97"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0" h="181">
                    <a:moveTo>
                      <a:pt x="170" y="181"/>
                    </a:moveTo>
                    <a:lnTo>
                      <a:pt x="163" y="176"/>
                    </a:lnTo>
                    <a:lnTo>
                      <a:pt x="163" y="170"/>
                    </a:lnTo>
                    <a:lnTo>
                      <a:pt x="163" y="170"/>
                    </a:lnTo>
                    <a:lnTo>
                      <a:pt x="157" y="159"/>
                    </a:lnTo>
                    <a:lnTo>
                      <a:pt x="157" y="159"/>
                    </a:lnTo>
                    <a:lnTo>
                      <a:pt x="150" y="153"/>
                    </a:lnTo>
                    <a:lnTo>
                      <a:pt x="150" y="147"/>
                    </a:lnTo>
                    <a:lnTo>
                      <a:pt x="144" y="147"/>
                    </a:lnTo>
                    <a:lnTo>
                      <a:pt x="144" y="142"/>
                    </a:lnTo>
                    <a:lnTo>
                      <a:pt x="137" y="136"/>
                    </a:lnTo>
                    <a:lnTo>
                      <a:pt x="137" y="130"/>
                    </a:lnTo>
                    <a:lnTo>
                      <a:pt x="131" y="130"/>
                    </a:lnTo>
                    <a:lnTo>
                      <a:pt x="131" y="125"/>
                    </a:lnTo>
                    <a:lnTo>
                      <a:pt x="124" y="119"/>
                    </a:lnTo>
                    <a:lnTo>
                      <a:pt x="124" y="119"/>
                    </a:lnTo>
                    <a:lnTo>
                      <a:pt x="118" y="108"/>
                    </a:lnTo>
                    <a:lnTo>
                      <a:pt x="118" y="108"/>
                    </a:lnTo>
                    <a:lnTo>
                      <a:pt x="111" y="102"/>
                    </a:lnTo>
                    <a:lnTo>
                      <a:pt x="111" y="102"/>
                    </a:lnTo>
                    <a:lnTo>
                      <a:pt x="111" y="96"/>
                    </a:lnTo>
                    <a:lnTo>
                      <a:pt x="105" y="91"/>
                    </a:lnTo>
                    <a:lnTo>
                      <a:pt x="105" y="91"/>
                    </a:lnTo>
                    <a:lnTo>
                      <a:pt x="98" y="85"/>
                    </a:lnTo>
                    <a:lnTo>
                      <a:pt x="98" y="79"/>
                    </a:lnTo>
                    <a:lnTo>
                      <a:pt x="92" y="74"/>
                    </a:lnTo>
                    <a:lnTo>
                      <a:pt x="92" y="74"/>
                    </a:lnTo>
                    <a:lnTo>
                      <a:pt x="85" y="68"/>
                    </a:lnTo>
                    <a:lnTo>
                      <a:pt x="85" y="68"/>
                    </a:lnTo>
                    <a:lnTo>
                      <a:pt x="79" y="62"/>
                    </a:lnTo>
                    <a:lnTo>
                      <a:pt x="79" y="57"/>
                    </a:lnTo>
                    <a:lnTo>
                      <a:pt x="72" y="51"/>
                    </a:lnTo>
                    <a:lnTo>
                      <a:pt x="66" y="51"/>
                    </a:lnTo>
                    <a:lnTo>
                      <a:pt x="59" y="45"/>
                    </a:lnTo>
                    <a:lnTo>
                      <a:pt x="59" y="45"/>
                    </a:lnTo>
                    <a:lnTo>
                      <a:pt x="52" y="40"/>
                    </a:lnTo>
                    <a:lnTo>
                      <a:pt x="52" y="40"/>
                    </a:lnTo>
                    <a:lnTo>
                      <a:pt x="46" y="28"/>
                    </a:lnTo>
                    <a:lnTo>
                      <a:pt x="46" y="28"/>
                    </a:lnTo>
                    <a:lnTo>
                      <a:pt x="39" y="23"/>
                    </a:lnTo>
                    <a:lnTo>
                      <a:pt x="39" y="23"/>
                    </a:lnTo>
                    <a:lnTo>
                      <a:pt x="33" y="17"/>
                    </a:lnTo>
                    <a:lnTo>
                      <a:pt x="26" y="17"/>
                    </a:lnTo>
                    <a:lnTo>
                      <a:pt x="26" y="11"/>
                    </a:lnTo>
                    <a:lnTo>
                      <a:pt x="20" y="11"/>
                    </a:lnTo>
                    <a:lnTo>
                      <a:pt x="20" y="6"/>
                    </a:lnTo>
                    <a:lnTo>
                      <a:pt x="13" y="0"/>
                    </a:lnTo>
                    <a:lnTo>
                      <a:pt x="7" y="0"/>
                    </a:lnTo>
                    <a:lnTo>
                      <a:pt x="0" y="0"/>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4" name="Freeform 2509"/>
              <p:cNvSpPr>
                <a:spLocks noChangeAspect="1"/>
              </p:cNvSpPr>
              <p:nvPr/>
            </p:nvSpPr>
            <p:spPr bwMode="auto">
              <a:xfrm>
                <a:off x="7399" y="3786"/>
                <a:ext cx="222" cy="114"/>
              </a:xfrm>
              <a:custGeom>
                <a:avLst/>
                <a:gdLst>
                  <a:gd name="T0" fmla="*/ 222 w 222"/>
                  <a:gd name="T1" fmla="*/ 23 h 114"/>
                  <a:gd name="T2" fmla="*/ 222 w 222"/>
                  <a:gd name="T3" fmla="*/ 17 h 114"/>
                  <a:gd name="T4" fmla="*/ 216 w 222"/>
                  <a:gd name="T5" fmla="*/ 17 h 114"/>
                  <a:gd name="T6" fmla="*/ 209 w 222"/>
                  <a:gd name="T7" fmla="*/ 12 h 114"/>
                  <a:gd name="T8" fmla="*/ 203 w 222"/>
                  <a:gd name="T9" fmla="*/ 12 h 114"/>
                  <a:gd name="T10" fmla="*/ 203 w 222"/>
                  <a:gd name="T11" fmla="*/ 12 h 114"/>
                  <a:gd name="T12" fmla="*/ 196 w 222"/>
                  <a:gd name="T13" fmla="*/ 6 h 114"/>
                  <a:gd name="T14" fmla="*/ 190 w 222"/>
                  <a:gd name="T15" fmla="*/ 6 h 114"/>
                  <a:gd name="T16" fmla="*/ 183 w 222"/>
                  <a:gd name="T17" fmla="*/ 6 h 114"/>
                  <a:gd name="T18" fmla="*/ 183 w 222"/>
                  <a:gd name="T19" fmla="*/ 0 h 114"/>
                  <a:gd name="T20" fmla="*/ 177 w 222"/>
                  <a:gd name="T21" fmla="*/ 0 h 114"/>
                  <a:gd name="T22" fmla="*/ 170 w 222"/>
                  <a:gd name="T23" fmla="*/ 0 h 114"/>
                  <a:gd name="T24" fmla="*/ 157 w 222"/>
                  <a:gd name="T25" fmla="*/ 0 h 114"/>
                  <a:gd name="T26" fmla="*/ 150 w 222"/>
                  <a:gd name="T27" fmla="*/ 0 h 114"/>
                  <a:gd name="T28" fmla="*/ 144 w 222"/>
                  <a:gd name="T29" fmla="*/ 0 h 114"/>
                  <a:gd name="T30" fmla="*/ 144 w 222"/>
                  <a:gd name="T31" fmla="*/ 0 h 114"/>
                  <a:gd name="T32" fmla="*/ 137 w 222"/>
                  <a:gd name="T33" fmla="*/ 6 h 114"/>
                  <a:gd name="T34" fmla="*/ 131 w 222"/>
                  <a:gd name="T35" fmla="*/ 6 h 114"/>
                  <a:gd name="T36" fmla="*/ 124 w 222"/>
                  <a:gd name="T37" fmla="*/ 12 h 114"/>
                  <a:gd name="T38" fmla="*/ 124 w 222"/>
                  <a:gd name="T39" fmla="*/ 12 h 114"/>
                  <a:gd name="T40" fmla="*/ 118 w 222"/>
                  <a:gd name="T41" fmla="*/ 12 h 114"/>
                  <a:gd name="T42" fmla="*/ 111 w 222"/>
                  <a:gd name="T43" fmla="*/ 17 h 114"/>
                  <a:gd name="T44" fmla="*/ 105 w 222"/>
                  <a:gd name="T45" fmla="*/ 17 h 114"/>
                  <a:gd name="T46" fmla="*/ 105 w 222"/>
                  <a:gd name="T47" fmla="*/ 17 h 114"/>
                  <a:gd name="T48" fmla="*/ 92 w 222"/>
                  <a:gd name="T49" fmla="*/ 23 h 114"/>
                  <a:gd name="T50" fmla="*/ 92 w 222"/>
                  <a:gd name="T51" fmla="*/ 23 h 114"/>
                  <a:gd name="T52" fmla="*/ 85 w 222"/>
                  <a:gd name="T53" fmla="*/ 29 h 114"/>
                  <a:gd name="T54" fmla="*/ 85 w 222"/>
                  <a:gd name="T55" fmla="*/ 34 h 114"/>
                  <a:gd name="T56" fmla="*/ 79 w 222"/>
                  <a:gd name="T57" fmla="*/ 34 h 114"/>
                  <a:gd name="T58" fmla="*/ 72 w 222"/>
                  <a:gd name="T59" fmla="*/ 40 h 114"/>
                  <a:gd name="T60" fmla="*/ 72 w 222"/>
                  <a:gd name="T61" fmla="*/ 40 h 114"/>
                  <a:gd name="T62" fmla="*/ 66 w 222"/>
                  <a:gd name="T63" fmla="*/ 46 h 114"/>
                  <a:gd name="T64" fmla="*/ 66 w 222"/>
                  <a:gd name="T65" fmla="*/ 46 h 114"/>
                  <a:gd name="T66" fmla="*/ 59 w 222"/>
                  <a:gd name="T67" fmla="*/ 51 h 114"/>
                  <a:gd name="T68" fmla="*/ 59 w 222"/>
                  <a:gd name="T69" fmla="*/ 51 h 114"/>
                  <a:gd name="T70" fmla="*/ 52 w 222"/>
                  <a:gd name="T71" fmla="*/ 57 h 114"/>
                  <a:gd name="T72" fmla="*/ 46 w 222"/>
                  <a:gd name="T73" fmla="*/ 63 h 114"/>
                  <a:gd name="T74" fmla="*/ 46 w 222"/>
                  <a:gd name="T75" fmla="*/ 68 h 114"/>
                  <a:gd name="T76" fmla="*/ 39 w 222"/>
                  <a:gd name="T77" fmla="*/ 68 h 114"/>
                  <a:gd name="T78" fmla="*/ 39 w 222"/>
                  <a:gd name="T79" fmla="*/ 74 h 114"/>
                  <a:gd name="T80" fmla="*/ 33 w 222"/>
                  <a:gd name="T81" fmla="*/ 74 h 114"/>
                  <a:gd name="T82" fmla="*/ 33 w 222"/>
                  <a:gd name="T83" fmla="*/ 80 h 114"/>
                  <a:gd name="T84" fmla="*/ 26 w 222"/>
                  <a:gd name="T85" fmla="*/ 85 h 114"/>
                  <a:gd name="T86" fmla="*/ 20 w 222"/>
                  <a:gd name="T87" fmla="*/ 91 h 114"/>
                  <a:gd name="T88" fmla="*/ 20 w 222"/>
                  <a:gd name="T89" fmla="*/ 91 h 114"/>
                  <a:gd name="T90" fmla="*/ 13 w 222"/>
                  <a:gd name="T91" fmla="*/ 97 h 114"/>
                  <a:gd name="T92" fmla="*/ 13 w 222"/>
                  <a:gd name="T93" fmla="*/ 97 h 114"/>
                  <a:gd name="T94" fmla="*/ 7 w 222"/>
                  <a:gd name="T95" fmla="*/ 102 h 114"/>
                  <a:gd name="T96" fmla="*/ 7 w 222"/>
                  <a:gd name="T97" fmla="*/ 102 h 114"/>
                  <a:gd name="T98" fmla="*/ 0 w 222"/>
                  <a:gd name="T99" fmla="*/ 114 h 114"/>
                  <a:gd name="T100" fmla="*/ 0 w 222"/>
                  <a:gd name="T101"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2" h="114">
                    <a:moveTo>
                      <a:pt x="222" y="23"/>
                    </a:moveTo>
                    <a:lnTo>
                      <a:pt x="222" y="17"/>
                    </a:lnTo>
                    <a:lnTo>
                      <a:pt x="216" y="17"/>
                    </a:lnTo>
                    <a:lnTo>
                      <a:pt x="209" y="12"/>
                    </a:lnTo>
                    <a:lnTo>
                      <a:pt x="203" y="12"/>
                    </a:lnTo>
                    <a:lnTo>
                      <a:pt x="203" y="12"/>
                    </a:lnTo>
                    <a:lnTo>
                      <a:pt x="196" y="6"/>
                    </a:lnTo>
                    <a:lnTo>
                      <a:pt x="190" y="6"/>
                    </a:lnTo>
                    <a:lnTo>
                      <a:pt x="183" y="6"/>
                    </a:lnTo>
                    <a:lnTo>
                      <a:pt x="183" y="0"/>
                    </a:lnTo>
                    <a:lnTo>
                      <a:pt x="177" y="0"/>
                    </a:lnTo>
                    <a:lnTo>
                      <a:pt x="170" y="0"/>
                    </a:lnTo>
                    <a:lnTo>
                      <a:pt x="157" y="0"/>
                    </a:lnTo>
                    <a:lnTo>
                      <a:pt x="150" y="0"/>
                    </a:lnTo>
                    <a:lnTo>
                      <a:pt x="144" y="0"/>
                    </a:lnTo>
                    <a:lnTo>
                      <a:pt x="144" y="0"/>
                    </a:lnTo>
                    <a:lnTo>
                      <a:pt x="137" y="6"/>
                    </a:lnTo>
                    <a:lnTo>
                      <a:pt x="131" y="6"/>
                    </a:lnTo>
                    <a:lnTo>
                      <a:pt x="124" y="12"/>
                    </a:lnTo>
                    <a:lnTo>
                      <a:pt x="124" y="12"/>
                    </a:lnTo>
                    <a:lnTo>
                      <a:pt x="118" y="12"/>
                    </a:lnTo>
                    <a:lnTo>
                      <a:pt x="111" y="17"/>
                    </a:lnTo>
                    <a:lnTo>
                      <a:pt x="105" y="17"/>
                    </a:lnTo>
                    <a:lnTo>
                      <a:pt x="105" y="17"/>
                    </a:lnTo>
                    <a:lnTo>
                      <a:pt x="92" y="23"/>
                    </a:lnTo>
                    <a:lnTo>
                      <a:pt x="92" y="23"/>
                    </a:lnTo>
                    <a:lnTo>
                      <a:pt x="85" y="29"/>
                    </a:lnTo>
                    <a:lnTo>
                      <a:pt x="85" y="34"/>
                    </a:lnTo>
                    <a:lnTo>
                      <a:pt x="79" y="34"/>
                    </a:lnTo>
                    <a:lnTo>
                      <a:pt x="72" y="40"/>
                    </a:lnTo>
                    <a:lnTo>
                      <a:pt x="72" y="40"/>
                    </a:lnTo>
                    <a:lnTo>
                      <a:pt x="66" y="46"/>
                    </a:lnTo>
                    <a:lnTo>
                      <a:pt x="66" y="46"/>
                    </a:lnTo>
                    <a:lnTo>
                      <a:pt x="59" y="51"/>
                    </a:lnTo>
                    <a:lnTo>
                      <a:pt x="59" y="51"/>
                    </a:lnTo>
                    <a:lnTo>
                      <a:pt x="52" y="57"/>
                    </a:lnTo>
                    <a:lnTo>
                      <a:pt x="46" y="63"/>
                    </a:lnTo>
                    <a:lnTo>
                      <a:pt x="46" y="68"/>
                    </a:lnTo>
                    <a:lnTo>
                      <a:pt x="39" y="68"/>
                    </a:lnTo>
                    <a:lnTo>
                      <a:pt x="39" y="74"/>
                    </a:lnTo>
                    <a:lnTo>
                      <a:pt x="33" y="74"/>
                    </a:lnTo>
                    <a:lnTo>
                      <a:pt x="33" y="80"/>
                    </a:lnTo>
                    <a:lnTo>
                      <a:pt x="26" y="85"/>
                    </a:lnTo>
                    <a:lnTo>
                      <a:pt x="20" y="91"/>
                    </a:lnTo>
                    <a:lnTo>
                      <a:pt x="20" y="91"/>
                    </a:lnTo>
                    <a:lnTo>
                      <a:pt x="13" y="97"/>
                    </a:lnTo>
                    <a:lnTo>
                      <a:pt x="13" y="97"/>
                    </a:lnTo>
                    <a:lnTo>
                      <a:pt x="7" y="102"/>
                    </a:lnTo>
                    <a:lnTo>
                      <a:pt x="7" y="102"/>
                    </a:lnTo>
                    <a:lnTo>
                      <a:pt x="0" y="114"/>
                    </a:lnTo>
                    <a:lnTo>
                      <a:pt x="0" y="114"/>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5" name="Freeform 2510"/>
              <p:cNvSpPr>
                <a:spLocks noChangeAspect="1"/>
              </p:cNvSpPr>
              <p:nvPr/>
            </p:nvSpPr>
            <p:spPr bwMode="auto">
              <a:xfrm>
                <a:off x="7334" y="3900"/>
                <a:ext cx="65" cy="90"/>
              </a:xfrm>
              <a:custGeom>
                <a:avLst/>
                <a:gdLst>
                  <a:gd name="T0" fmla="*/ 65 w 65"/>
                  <a:gd name="T1" fmla="*/ 0 h 90"/>
                  <a:gd name="T2" fmla="*/ 59 w 65"/>
                  <a:gd name="T3" fmla="*/ 5 h 90"/>
                  <a:gd name="T4" fmla="*/ 59 w 65"/>
                  <a:gd name="T5" fmla="*/ 5 h 90"/>
                  <a:gd name="T6" fmla="*/ 52 w 65"/>
                  <a:gd name="T7" fmla="*/ 11 h 90"/>
                  <a:gd name="T8" fmla="*/ 52 w 65"/>
                  <a:gd name="T9" fmla="*/ 17 h 90"/>
                  <a:gd name="T10" fmla="*/ 46 w 65"/>
                  <a:gd name="T11" fmla="*/ 17 h 90"/>
                  <a:gd name="T12" fmla="*/ 46 w 65"/>
                  <a:gd name="T13" fmla="*/ 28 h 90"/>
                  <a:gd name="T14" fmla="*/ 46 w 65"/>
                  <a:gd name="T15" fmla="*/ 28 h 90"/>
                  <a:gd name="T16" fmla="*/ 39 w 65"/>
                  <a:gd name="T17" fmla="*/ 34 h 90"/>
                  <a:gd name="T18" fmla="*/ 39 w 65"/>
                  <a:gd name="T19" fmla="*/ 34 h 90"/>
                  <a:gd name="T20" fmla="*/ 33 w 65"/>
                  <a:gd name="T21" fmla="*/ 39 h 90"/>
                  <a:gd name="T22" fmla="*/ 33 w 65"/>
                  <a:gd name="T23" fmla="*/ 45 h 90"/>
                  <a:gd name="T24" fmla="*/ 26 w 65"/>
                  <a:gd name="T25" fmla="*/ 51 h 90"/>
                  <a:gd name="T26" fmla="*/ 20 w 65"/>
                  <a:gd name="T27" fmla="*/ 56 h 90"/>
                  <a:gd name="T28" fmla="*/ 20 w 65"/>
                  <a:gd name="T29" fmla="*/ 56 h 90"/>
                  <a:gd name="T30" fmla="*/ 20 w 65"/>
                  <a:gd name="T31" fmla="*/ 62 h 90"/>
                  <a:gd name="T32" fmla="*/ 13 w 65"/>
                  <a:gd name="T33" fmla="*/ 68 h 90"/>
                  <a:gd name="T34" fmla="*/ 13 w 65"/>
                  <a:gd name="T35" fmla="*/ 68 h 90"/>
                  <a:gd name="T36" fmla="*/ 6 w 65"/>
                  <a:gd name="T37" fmla="*/ 79 h 90"/>
                  <a:gd name="T38" fmla="*/ 6 w 65"/>
                  <a:gd name="T39" fmla="*/ 79 h 90"/>
                  <a:gd name="T40" fmla="*/ 0 w 65"/>
                  <a:gd name="T41" fmla="*/ 85 h 90"/>
                  <a:gd name="T42" fmla="*/ 0 w 65"/>
                  <a:gd name="T43" fmla="*/ 90 h 90"/>
                  <a:gd name="T44" fmla="*/ 0 w 65"/>
                  <a:gd name="T45"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90">
                    <a:moveTo>
                      <a:pt x="65" y="0"/>
                    </a:moveTo>
                    <a:lnTo>
                      <a:pt x="59" y="5"/>
                    </a:lnTo>
                    <a:lnTo>
                      <a:pt x="59" y="5"/>
                    </a:lnTo>
                    <a:lnTo>
                      <a:pt x="52" y="11"/>
                    </a:lnTo>
                    <a:lnTo>
                      <a:pt x="52" y="17"/>
                    </a:lnTo>
                    <a:lnTo>
                      <a:pt x="46" y="17"/>
                    </a:lnTo>
                    <a:lnTo>
                      <a:pt x="46" y="28"/>
                    </a:lnTo>
                    <a:lnTo>
                      <a:pt x="46" y="28"/>
                    </a:lnTo>
                    <a:lnTo>
                      <a:pt x="39" y="34"/>
                    </a:lnTo>
                    <a:lnTo>
                      <a:pt x="39" y="34"/>
                    </a:lnTo>
                    <a:lnTo>
                      <a:pt x="33" y="39"/>
                    </a:lnTo>
                    <a:lnTo>
                      <a:pt x="33" y="45"/>
                    </a:lnTo>
                    <a:lnTo>
                      <a:pt x="26" y="51"/>
                    </a:lnTo>
                    <a:lnTo>
                      <a:pt x="20" y="56"/>
                    </a:lnTo>
                    <a:lnTo>
                      <a:pt x="20" y="56"/>
                    </a:lnTo>
                    <a:lnTo>
                      <a:pt x="20" y="62"/>
                    </a:lnTo>
                    <a:lnTo>
                      <a:pt x="13" y="68"/>
                    </a:lnTo>
                    <a:lnTo>
                      <a:pt x="13" y="68"/>
                    </a:lnTo>
                    <a:lnTo>
                      <a:pt x="6" y="79"/>
                    </a:lnTo>
                    <a:lnTo>
                      <a:pt x="6" y="79"/>
                    </a:lnTo>
                    <a:lnTo>
                      <a:pt x="0" y="85"/>
                    </a:lnTo>
                    <a:lnTo>
                      <a:pt x="0" y="90"/>
                    </a:lnTo>
                    <a:lnTo>
                      <a:pt x="0" y="90"/>
                    </a:lnTo>
                  </a:path>
                </a:pathLst>
              </a:custGeom>
              <a:noFill/>
              <a:ln w="0">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6" name="Freeform 2511"/>
              <p:cNvSpPr>
                <a:spLocks noChangeAspect="1"/>
              </p:cNvSpPr>
              <p:nvPr/>
            </p:nvSpPr>
            <p:spPr bwMode="auto">
              <a:xfrm>
                <a:off x="7660" y="3276"/>
                <a:ext cx="131" cy="221"/>
              </a:xfrm>
              <a:custGeom>
                <a:avLst/>
                <a:gdLst>
                  <a:gd name="T0" fmla="*/ 131 w 131"/>
                  <a:gd name="T1" fmla="*/ 0 h 221"/>
                  <a:gd name="T2" fmla="*/ 131 w 131"/>
                  <a:gd name="T3" fmla="*/ 6 h 221"/>
                  <a:gd name="T4" fmla="*/ 131 w 131"/>
                  <a:gd name="T5" fmla="*/ 6 h 221"/>
                  <a:gd name="T6" fmla="*/ 124 w 131"/>
                  <a:gd name="T7" fmla="*/ 12 h 221"/>
                  <a:gd name="T8" fmla="*/ 124 w 131"/>
                  <a:gd name="T9" fmla="*/ 17 h 221"/>
                  <a:gd name="T10" fmla="*/ 124 w 131"/>
                  <a:gd name="T11" fmla="*/ 23 h 221"/>
                  <a:gd name="T12" fmla="*/ 118 w 131"/>
                  <a:gd name="T13" fmla="*/ 29 h 221"/>
                  <a:gd name="T14" fmla="*/ 118 w 131"/>
                  <a:gd name="T15" fmla="*/ 34 h 221"/>
                  <a:gd name="T16" fmla="*/ 111 w 131"/>
                  <a:gd name="T17" fmla="*/ 34 h 221"/>
                  <a:gd name="T18" fmla="*/ 111 w 131"/>
                  <a:gd name="T19" fmla="*/ 40 h 221"/>
                  <a:gd name="T20" fmla="*/ 111 w 131"/>
                  <a:gd name="T21" fmla="*/ 46 h 221"/>
                  <a:gd name="T22" fmla="*/ 105 w 131"/>
                  <a:gd name="T23" fmla="*/ 51 h 221"/>
                  <a:gd name="T24" fmla="*/ 105 w 131"/>
                  <a:gd name="T25" fmla="*/ 57 h 221"/>
                  <a:gd name="T26" fmla="*/ 98 w 131"/>
                  <a:gd name="T27" fmla="*/ 57 h 221"/>
                  <a:gd name="T28" fmla="*/ 98 w 131"/>
                  <a:gd name="T29" fmla="*/ 63 h 221"/>
                  <a:gd name="T30" fmla="*/ 92 w 131"/>
                  <a:gd name="T31" fmla="*/ 74 h 221"/>
                  <a:gd name="T32" fmla="*/ 92 w 131"/>
                  <a:gd name="T33" fmla="*/ 74 h 221"/>
                  <a:gd name="T34" fmla="*/ 92 w 131"/>
                  <a:gd name="T35" fmla="*/ 80 h 221"/>
                  <a:gd name="T36" fmla="*/ 85 w 131"/>
                  <a:gd name="T37" fmla="*/ 85 h 221"/>
                  <a:gd name="T38" fmla="*/ 85 w 131"/>
                  <a:gd name="T39" fmla="*/ 85 h 221"/>
                  <a:gd name="T40" fmla="*/ 79 w 131"/>
                  <a:gd name="T41" fmla="*/ 91 h 221"/>
                  <a:gd name="T42" fmla="*/ 79 w 131"/>
                  <a:gd name="T43" fmla="*/ 97 h 221"/>
                  <a:gd name="T44" fmla="*/ 79 w 131"/>
                  <a:gd name="T45" fmla="*/ 102 h 221"/>
                  <a:gd name="T46" fmla="*/ 72 w 131"/>
                  <a:gd name="T47" fmla="*/ 108 h 221"/>
                  <a:gd name="T48" fmla="*/ 72 w 131"/>
                  <a:gd name="T49" fmla="*/ 108 h 221"/>
                  <a:gd name="T50" fmla="*/ 66 w 131"/>
                  <a:gd name="T51" fmla="*/ 114 h 221"/>
                  <a:gd name="T52" fmla="*/ 66 w 131"/>
                  <a:gd name="T53" fmla="*/ 119 h 221"/>
                  <a:gd name="T54" fmla="*/ 66 w 131"/>
                  <a:gd name="T55" fmla="*/ 119 h 221"/>
                  <a:gd name="T56" fmla="*/ 59 w 131"/>
                  <a:gd name="T57" fmla="*/ 131 h 221"/>
                  <a:gd name="T58" fmla="*/ 59 w 131"/>
                  <a:gd name="T59" fmla="*/ 131 h 221"/>
                  <a:gd name="T60" fmla="*/ 53 w 131"/>
                  <a:gd name="T61" fmla="*/ 136 h 221"/>
                  <a:gd name="T62" fmla="*/ 53 w 131"/>
                  <a:gd name="T63" fmla="*/ 142 h 221"/>
                  <a:gd name="T64" fmla="*/ 53 w 131"/>
                  <a:gd name="T65" fmla="*/ 142 h 221"/>
                  <a:gd name="T66" fmla="*/ 46 w 131"/>
                  <a:gd name="T67" fmla="*/ 153 h 221"/>
                  <a:gd name="T68" fmla="*/ 46 w 131"/>
                  <a:gd name="T69" fmla="*/ 153 h 221"/>
                  <a:gd name="T70" fmla="*/ 40 w 131"/>
                  <a:gd name="T71" fmla="*/ 159 h 221"/>
                  <a:gd name="T72" fmla="*/ 40 w 131"/>
                  <a:gd name="T73" fmla="*/ 165 h 221"/>
                  <a:gd name="T74" fmla="*/ 33 w 131"/>
                  <a:gd name="T75" fmla="*/ 165 h 221"/>
                  <a:gd name="T76" fmla="*/ 33 w 131"/>
                  <a:gd name="T77" fmla="*/ 170 h 221"/>
                  <a:gd name="T78" fmla="*/ 27 w 131"/>
                  <a:gd name="T79" fmla="*/ 176 h 221"/>
                  <a:gd name="T80" fmla="*/ 27 w 131"/>
                  <a:gd name="T81" fmla="*/ 182 h 221"/>
                  <a:gd name="T82" fmla="*/ 20 w 131"/>
                  <a:gd name="T83" fmla="*/ 187 h 221"/>
                  <a:gd name="T84" fmla="*/ 20 w 131"/>
                  <a:gd name="T85" fmla="*/ 187 h 221"/>
                  <a:gd name="T86" fmla="*/ 13 w 131"/>
                  <a:gd name="T87" fmla="*/ 193 h 221"/>
                  <a:gd name="T88" fmla="*/ 13 w 131"/>
                  <a:gd name="T89" fmla="*/ 199 h 221"/>
                  <a:gd name="T90" fmla="*/ 13 w 131"/>
                  <a:gd name="T91" fmla="*/ 204 h 221"/>
                  <a:gd name="T92" fmla="*/ 7 w 131"/>
                  <a:gd name="T93" fmla="*/ 210 h 221"/>
                  <a:gd name="T94" fmla="*/ 7 w 131"/>
                  <a:gd name="T95" fmla="*/ 210 h 221"/>
                  <a:gd name="T96" fmla="*/ 0 w 131"/>
                  <a:gd name="T97" fmla="*/ 216 h 221"/>
                  <a:gd name="T98" fmla="*/ 0 w 131"/>
                  <a:gd name="T9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1" h="221">
                    <a:moveTo>
                      <a:pt x="131" y="0"/>
                    </a:moveTo>
                    <a:lnTo>
                      <a:pt x="131" y="6"/>
                    </a:lnTo>
                    <a:lnTo>
                      <a:pt x="131" y="6"/>
                    </a:lnTo>
                    <a:lnTo>
                      <a:pt x="124" y="12"/>
                    </a:lnTo>
                    <a:lnTo>
                      <a:pt x="124" y="17"/>
                    </a:lnTo>
                    <a:lnTo>
                      <a:pt x="124" y="23"/>
                    </a:lnTo>
                    <a:lnTo>
                      <a:pt x="118" y="29"/>
                    </a:lnTo>
                    <a:lnTo>
                      <a:pt x="118" y="34"/>
                    </a:lnTo>
                    <a:lnTo>
                      <a:pt x="111" y="34"/>
                    </a:lnTo>
                    <a:lnTo>
                      <a:pt x="111" y="40"/>
                    </a:lnTo>
                    <a:lnTo>
                      <a:pt x="111" y="46"/>
                    </a:lnTo>
                    <a:lnTo>
                      <a:pt x="105" y="51"/>
                    </a:lnTo>
                    <a:lnTo>
                      <a:pt x="105" y="57"/>
                    </a:lnTo>
                    <a:lnTo>
                      <a:pt x="98" y="57"/>
                    </a:lnTo>
                    <a:lnTo>
                      <a:pt x="98" y="63"/>
                    </a:lnTo>
                    <a:lnTo>
                      <a:pt x="92" y="74"/>
                    </a:lnTo>
                    <a:lnTo>
                      <a:pt x="92" y="74"/>
                    </a:lnTo>
                    <a:lnTo>
                      <a:pt x="92" y="80"/>
                    </a:lnTo>
                    <a:lnTo>
                      <a:pt x="85" y="85"/>
                    </a:lnTo>
                    <a:lnTo>
                      <a:pt x="85" y="85"/>
                    </a:lnTo>
                    <a:lnTo>
                      <a:pt x="79" y="91"/>
                    </a:lnTo>
                    <a:lnTo>
                      <a:pt x="79" y="97"/>
                    </a:lnTo>
                    <a:lnTo>
                      <a:pt x="79" y="102"/>
                    </a:lnTo>
                    <a:lnTo>
                      <a:pt x="72" y="108"/>
                    </a:lnTo>
                    <a:lnTo>
                      <a:pt x="72" y="108"/>
                    </a:lnTo>
                    <a:lnTo>
                      <a:pt x="66" y="114"/>
                    </a:lnTo>
                    <a:lnTo>
                      <a:pt x="66" y="119"/>
                    </a:lnTo>
                    <a:lnTo>
                      <a:pt x="66" y="119"/>
                    </a:lnTo>
                    <a:lnTo>
                      <a:pt x="59" y="131"/>
                    </a:lnTo>
                    <a:lnTo>
                      <a:pt x="59" y="131"/>
                    </a:lnTo>
                    <a:lnTo>
                      <a:pt x="53" y="136"/>
                    </a:lnTo>
                    <a:lnTo>
                      <a:pt x="53" y="142"/>
                    </a:lnTo>
                    <a:lnTo>
                      <a:pt x="53" y="142"/>
                    </a:lnTo>
                    <a:lnTo>
                      <a:pt x="46" y="153"/>
                    </a:lnTo>
                    <a:lnTo>
                      <a:pt x="46" y="153"/>
                    </a:lnTo>
                    <a:lnTo>
                      <a:pt x="40" y="159"/>
                    </a:lnTo>
                    <a:lnTo>
                      <a:pt x="40" y="165"/>
                    </a:lnTo>
                    <a:lnTo>
                      <a:pt x="33" y="165"/>
                    </a:lnTo>
                    <a:lnTo>
                      <a:pt x="33" y="170"/>
                    </a:lnTo>
                    <a:lnTo>
                      <a:pt x="27" y="176"/>
                    </a:lnTo>
                    <a:lnTo>
                      <a:pt x="27" y="182"/>
                    </a:lnTo>
                    <a:lnTo>
                      <a:pt x="20" y="187"/>
                    </a:lnTo>
                    <a:lnTo>
                      <a:pt x="20" y="187"/>
                    </a:lnTo>
                    <a:lnTo>
                      <a:pt x="13" y="193"/>
                    </a:lnTo>
                    <a:lnTo>
                      <a:pt x="13" y="199"/>
                    </a:lnTo>
                    <a:lnTo>
                      <a:pt x="13" y="204"/>
                    </a:lnTo>
                    <a:lnTo>
                      <a:pt x="7" y="210"/>
                    </a:lnTo>
                    <a:lnTo>
                      <a:pt x="7" y="210"/>
                    </a:lnTo>
                    <a:lnTo>
                      <a:pt x="0" y="216"/>
                    </a:lnTo>
                    <a:lnTo>
                      <a:pt x="0" y="221"/>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7" name="Freeform 2512"/>
              <p:cNvSpPr>
                <a:spLocks noChangeAspect="1"/>
              </p:cNvSpPr>
              <p:nvPr/>
            </p:nvSpPr>
            <p:spPr bwMode="auto">
              <a:xfrm>
                <a:off x="7504" y="3497"/>
                <a:ext cx="156" cy="125"/>
              </a:xfrm>
              <a:custGeom>
                <a:avLst/>
                <a:gdLst>
                  <a:gd name="T0" fmla="*/ 156 w 156"/>
                  <a:gd name="T1" fmla="*/ 0 h 125"/>
                  <a:gd name="T2" fmla="*/ 150 w 156"/>
                  <a:gd name="T3" fmla="*/ 0 h 125"/>
                  <a:gd name="T4" fmla="*/ 150 w 156"/>
                  <a:gd name="T5" fmla="*/ 6 h 125"/>
                  <a:gd name="T6" fmla="*/ 150 w 156"/>
                  <a:gd name="T7" fmla="*/ 12 h 125"/>
                  <a:gd name="T8" fmla="*/ 143 w 156"/>
                  <a:gd name="T9" fmla="*/ 17 h 125"/>
                  <a:gd name="T10" fmla="*/ 143 w 156"/>
                  <a:gd name="T11" fmla="*/ 17 h 125"/>
                  <a:gd name="T12" fmla="*/ 137 w 156"/>
                  <a:gd name="T13" fmla="*/ 23 h 125"/>
                  <a:gd name="T14" fmla="*/ 137 w 156"/>
                  <a:gd name="T15" fmla="*/ 29 h 125"/>
                  <a:gd name="T16" fmla="*/ 130 w 156"/>
                  <a:gd name="T17" fmla="*/ 29 h 125"/>
                  <a:gd name="T18" fmla="*/ 130 w 156"/>
                  <a:gd name="T19" fmla="*/ 40 h 125"/>
                  <a:gd name="T20" fmla="*/ 130 w 156"/>
                  <a:gd name="T21" fmla="*/ 40 h 125"/>
                  <a:gd name="T22" fmla="*/ 124 w 156"/>
                  <a:gd name="T23" fmla="*/ 46 h 125"/>
                  <a:gd name="T24" fmla="*/ 117 w 156"/>
                  <a:gd name="T25" fmla="*/ 51 h 125"/>
                  <a:gd name="T26" fmla="*/ 117 w 156"/>
                  <a:gd name="T27" fmla="*/ 51 h 125"/>
                  <a:gd name="T28" fmla="*/ 111 w 156"/>
                  <a:gd name="T29" fmla="*/ 57 h 125"/>
                  <a:gd name="T30" fmla="*/ 111 w 156"/>
                  <a:gd name="T31" fmla="*/ 63 h 125"/>
                  <a:gd name="T32" fmla="*/ 104 w 156"/>
                  <a:gd name="T33" fmla="*/ 68 h 125"/>
                  <a:gd name="T34" fmla="*/ 104 w 156"/>
                  <a:gd name="T35" fmla="*/ 68 h 125"/>
                  <a:gd name="T36" fmla="*/ 104 w 156"/>
                  <a:gd name="T37" fmla="*/ 74 h 125"/>
                  <a:gd name="T38" fmla="*/ 98 w 156"/>
                  <a:gd name="T39" fmla="*/ 80 h 125"/>
                  <a:gd name="T40" fmla="*/ 98 w 156"/>
                  <a:gd name="T41" fmla="*/ 80 h 125"/>
                  <a:gd name="T42" fmla="*/ 91 w 156"/>
                  <a:gd name="T43" fmla="*/ 91 h 125"/>
                  <a:gd name="T44" fmla="*/ 91 w 156"/>
                  <a:gd name="T45" fmla="*/ 91 h 125"/>
                  <a:gd name="T46" fmla="*/ 85 w 156"/>
                  <a:gd name="T47" fmla="*/ 97 h 125"/>
                  <a:gd name="T48" fmla="*/ 85 w 156"/>
                  <a:gd name="T49" fmla="*/ 97 h 125"/>
                  <a:gd name="T50" fmla="*/ 78 w 156"/>
                  <a:gd name="T51" fmla="*/ 102 h 125"/>
                  <a:gd name="T52" fmla="*/ 78 w 156"/>
                  <a:gd name="T53" fmla="*/ 108 h 125"/>
                  <a:gd name="T54" fmla="*/ 78 w 156"/>
                  <a:gd name="T55" fmla="*/ 114 h 125"/>
                  <a:gd name="T56" fmla="*/ 72 w 156"/>
                  <a:gd name="T57" fmla="*/ 119 h 125"/>
                  <a:gd name="T58" fmla="*/ 72 w 156"/>
                  <a:gd name="T59" fmla="*/ 119 h 125"/>
                  <a:gd name="T60" fmla="*/ 65 w 156"/>
                  <a:gd name="T61" fmla="*/ 125 h 125"/>
                  <a:gd name="T62" fmla="*/ 65 w 156"/>
                  <a:gd name="T63" fmla="*/ 125 h 125"/>
                  <a:gd name="T64" fmla="*/ 52 w 156"/>
                  <a:gd name="T65" fmla="*/ 125 h 125"/>
                  <a:gd name="T66" fmla="*/ 52 w 156"/>
                  <a:gd name="T67" fmla="*/ 125 h 125"/>
                  <a:gd name="T68" fmla="*/ 45 w 156"/>
                  <a:gd name="T69" fmla="*/ 119 h 125"/>
                  <a:gd name="T70" fmla="*/ 45 w 156"/>
                  <a:gd name="T71" fmla="*/ 119 h 125"/>
                  <a:gd name="T72" fmla="*/ 39 w 156"/>
                  <a:gd name="T73" fmla="*/ 114 h 125"/>
                  <a:gd name="T74" fmla="*/ 39 w 156"/>
                  <a:gd name="T75" fmla="*/ 108 h 125"/>
                  <a:gd name="T76" fmla="*/ 39 w 156"/>
                  <a:gd name="T77" fmla="*/ 102 h 125"/>
                  <a:gd name="T78" fmla="*/ 32 w 156"/>
                  <a:gd name="T79" fmla="*/ 102 h 125"/>
                  <a:gd name="T80" fmla="*/ 32 w 156"/>
                  <a:gd name="T81" fmla="*/ 97 h 125"/>
                  <a:gd name="T82" fmla="*/ 26 w 156"/>
                  <a:gd name="T83" fmla="*/ 91 h 125"/>
                  <a:gd name="T84" fmla="*/ 26 w 156"/>
                  <a:gd name="T85" fmla="*/ 91 h 125"/>
                  <a:gd name="T86" fmla="*/ 19 w 156"/>
                  <a:gd name="T87" fmla="*/ 80 h 125"/>
                  <a:gd name="T88" fmla="*/ 19 w 156"/>
                  <a:gd name="T89" fmla="*/ 80 h 125"/>
                  <a:gd name="T90" fmla="*/ 13 w 156"/>
                  <a:gd name="T91" fmla="*/ 74 h 125"/>
                  <a:gd name="T92" fmla="*/ 13 w 156"/>
                  <a:gd name="T93" fmla="*/ 68 h 125"/>
                  <a:gd name="T94" fmla="*/ 6 w 156"/>
                  <a:gd name="T95" fmla="*/ 68 h 125"/>
                  <a:gd name="T96" fmla="*/ 6 w 156"/>
                  <a:gd name="T97" fmla="*/ 63 h 125"/>
                  <a:gd name="T98" fmla="*/ 6 w 156"/>
                  <a:gd name="T99" fmla="*/ 63 h 125"/>
                  <a:gd name="T100" fmla="*/ 0 w 156"/>
                  <a:gd name="T101" fmla="*/ 5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 h="125">
                    <a:moveTo>
                      <a:pt x="156" y="0"/>
                    </a:moveTo>
                    <a:lnTo>
                      <a:pt x="150" y="0"/>
                    </a:lnTo>
                    <a:lnTo>
                      <a:pt x="150" y="6"/>
                    </a:lnTo>
                    <a:lnTo>
                      <a:pt x="150" y="12"/>
                    </a:lnTo>
                    <a:lnTo>
                      <a:pt x="143" y="17"/>
                    </a:lnTo>
                    <a:lnTo>
                      <a:pt x="143" y="17"/>
                    </a:lnTo>
                    <a:lnTo>
                      <a:pt x="137" y="23"/>
                    </a:lnTo>
                    <a:lnTo>
                      <a:pt x="137" y="29"/>
                    </a:lnTo>
                    <a:lnTo>
                      <a:pt x="130" y="29"/>
                    </a:lnTo>
                    <a:lnTo>
                      <a:pt x="130" y="40"/>
                    </a:lnTo>
                    <a:lnTo>
                      <a:pt x="130" y="40"/>
                    </a:lnTo>
                    <a:lnTo>
                      <a:pt x="124" y="46"/>
                    </a:lnTo>
                    <a:lnTo>
                      <a:pt x="117" y="51"/>
                    </a:lnTo>
                    <a:lnTo>
                      <a:pt x="117" y="51"/>
                    </a:lnTo>
                    <a:lnTo>
                      <a:pt x="111" y="57"/>
                    </a:lnTo>
                    <a:lnTo>
                      <a:pt x="111" y="63"/>
                    </a:lnTo>
                    <a:lnTo>
                      <a:pt x="104" y="68"/>
                    </a:lnTo>
                    <a:lnTo>
                      <a:pt x="104" y="68"/>
                    </a:lnTo>
                    <a:lnTo>
                      <a:pt x="104" y="74"/>
                    </a:lnTo>
                    <a:lnTo>
                      <a:pt x="98" y="80"/>
                    </a:lnTo>
                    <a:lnTo>
                      <a:pt x="98" y="80"/>
                    </a:lnTo>
                    <a:lnTo>
                      <a:pt x="91" y="91"/>
                    </a:lnTo>
                    <a:lnTo>
                      <a:pt x="91" y="91"/>
                    </a:lnTo>
                    <a:lnTo>
                      <a:pt x="85" y="97"/>
                    </a:lnTo>
                    <a:lnTo>
                      <a:pt x="85" y="97"/>
                    </a:lnTo>
                    <a:lnTo>
                      <a:pt x="78" y="102"/>
                    </a:lnTo>
                    <a:lnTo>
                      <a:pt x="78" y="108"/>
                    </a:lnTo>
                    <a:lnTo>
                      <a:pt x="78" y="114"/>
                    </a:lnTo>
                    <a:lnTo>
                      <a:pt x="72" y="119"/>
                    </a:lnTo>
                    <a:lnTo>
                      <a:pt x="72" y="119"/>
                    </a:lnTo>
                    <a:lnTo>
                      <a:pt x="65" y="125"/>
                    </a:lnTo>
                    <a:lnTo>
                      <a:pt x="65" y="125"/>
                    </a:lnTo>
                    <a:lnTo>
                      <a:pt x="52" y="125"/>
                    </a:lnTo>
                    <a:lnTo>
                      <a:pt x="52" y="125"/>
                    </a:lnTo>
                    <a:lnTo>
                      <a:pt x="45" y="119"/>
                    </a:lnTo>
                    <a:lnTo>
                      <a:pt x="45" y="119"/>
                    </a:lnTo>
                    <a:lnTo>
                      <a:pt x="39" y="114"/>
                    </a:lnTo>
                    <a:lnTo>
                      <a:pt x="39" y="108"/>
                    </a:lnTo>
                    <a:lnTo>
                      <a:pt x="39" y="102"/>
                    </a:lnTo>
                    <a:lnTo>
                      <a:pt x="32" y="102"/>
                    </a:lnTo>
                    <a:lnTo>
                      <a:pt x="32" y="97"/>
                    </a:lnTo>
                    <a:lnTo>
                      <a:pt x="26" y="91"/>
                    </a:lnTo>
                    <a:lnTo>
                      <a:pt x="26" y="91"/>
                    </a:lnTo>
                    <a:lnTo>
                      <a:pt x="19" y="80"/>
                    </a:lnTo>
                    <a:lnTo>
                      <a:pt x="19" y="80"/>
                    </a:lnTo>
                    <a:lnTo>
                      <a:pt x="13" y="74"/>
                    </a:lnTo>
                    <a:lnTo>
                      <a:pt x="13" y="68"/>
                    </a:lnTo>
                    <a:lnTo>
                      <a:pt x="6" y="68"/>
                    </a:lnTo>
                    <a:lnTo>
                      <a:pt x="6" y="63"/>
                    </a:lnTo>
                    <a:lnTo>
                      <a:pt x="6" y="63"/>
                    </a:lnTo>
                    <a:lnTo>
                      <a:pt x="0" y="51"/>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8" name="Freeform 2513"/>
              <p:cNvSpPr>
                <a:spLocks noChangeAspect="1"/>
              </p:cNvSpPr>
              <p:nvPr/>
            </p:nvSpPr>
            <p:spPr bwMode="auto">
              <a:xfrm>
                <a:off x="7360" y="3333"/>
                <a:ext cx="144" cy="215"/>
              </a:xfrm>
              <a:custGeom>
                <a:avLst/>
                <a:gdLst>
                  <a:gd name="T0" fmla="*/ 144 w 144"/>
                  <a:gd name="T1" fmla="*/ 215 h 215"/>
                  <a:gd name="T2" fmla="*/ 144 w 144"/>
                  <a:gd name="T3" fmla="*/ 215 h 215"/>
                  <a:gd name="T4" fmla="*/ 137 w 144"/>
                  <a:gd name="T5" fmla="*/ 210 h 215"/>
                  <a:gd name="T6" fmla="*/ 131 w 144"/>
                  <a:gd name="T7" fmla="*/ 204 h 215"/>
                  <a:gd name="T8" fmla="*/ 131 w 144"/>
                  <a:gd name="T9" fmla="*/ 204 h 215"/>
                  <a:gd name="T10" fmla="*/ 124 w 144"/>
                  <a:gd name="T11" fmla="*/ 193 h 215"/>
                  <a:gd name="T12" fmla="*/ 124 w 144"/>
                  <a:gd name="T13" fmla="*/ 193 h 215"/>
                  <a:gd name="T14" fmla="*/ 124 w 144"/>
                  <a:gd name="T15" fmla="*/ 187 h 215"/>
                  <a:gd name="T16" fmla="*/ 118 w 144"/>
                  <a:gd name="T17" fmla="*/ 181 h 215"/>
                  <a:gd name="T18" fmla="*/ 118 w 144"/>
                  <a:gd name="T19" fmla="*/ 181 h 215"/>
                  <a:gd name="T20" fmla="*/ 111 w 144"/>
                  <a:gd name="T21" fmla="*/ 176 h 215"/>
                  <a:gd name="T22" fmla="*/ 111 w 144"/>
                  <a:gd name="T23" fmla="*/ 176 h 215"/>
                  <a:gd name="T24" fmla="*/ 105 w 144"/>
                  <a:gd name="T25" fmla="*/ 164 h 215"/>
                  <a:gd name="T26" fmla="*/ 105 w 144"/>
                  <a:gd name="T27" fmla="*/ 164 h 215"/>
                  <a:gd name="T28" fmla="*/ 105 w 144"/>
                  <a:gd name="T29" fmla="*/ 159 h 215"/>
                  <a:gd name="T30" fmla="*/ 98 w 144"/>
                  <a:gd name="T31" fmla="*/ 153 h 215"/>
                  <a:gd name="T32" fmla="*/ 98 w 144"/>
                  <a:gd name="T33" fmla="*/ 153 h 215"/>
                  <a:gd name="T34" fmla="*/ 91 w 144"/>
                  <a:gd name="T35" fmla="*/ 147 h 215"/>
                  <a:gd name="T36" fmla="*/ 91 w 144"/>
                  <a:gd name="T37" fmla="*/ 142 h 215"/>
                  <a:gd name="T38" fmla="*/ 85 w 144"/>
                  <a:gd name="T39" fmla="*/ 136 h 215"/>
                  <a:gd name="T40" fmla="*/ 85 w 144"/>
                  <a:gd name="T41" fmla="*/ 130 h 215"/>
                  <a:gd name="T42" fmla="*/ 85 w 144"/>
                  <a:gd name="T43" fmla="*/ 130 h 215"/>
                  <a:gd name="T44" fmla="*/ 78 w 144"/>
                  <a:gd name="T45" fmla="*/ 125 h 215"/>
                  <a:gd name="T46" fmla="*/ 78 w 144"/>
                  <a:gd name="T47" fmla="*/ 119 h 215"/>
                  <a:gd name="T48" fmla="*/ 72 w 144"/>
                  <a:gd name="T49" fmla="*/ 113 h 215"/>
                  <a:gd name="T50" fmla="*/ 72 w 144"/>
                  <a:gd name="T51" fmla="*/ 108 h 215"/>
                  <a:gd name="T52" fmla="*/ 65 w 144"/>
                  <a:gd name="T53" fmla="*/ 108 h 215"/>
                  <a:gd name="T54" fmla="*/ 65 w 144"/>
                  <a:gd name="T55" fmla="*/ 102 h 215"/>
                  <a:gd name="T56" fmla="*/ 59 w 144"/>
                  <a:gd name="T57" fmla="*/ 96 h 215"/>
                  <a:gd name="T58" fmla="*/ 59 w 144"/>
                  <a:gd name="T59" fmla="*/ 96 h 215"/>
                  <a:gd name="T60" fmla="*/ 52 w 144"/>
                  <a:gd name="T61" fmla="*/ 85 h 215"/>
                  <a:gd name="T62" fmla="*/ 52 w 144"/>
                  <a:gd name="T63" fmla="*/ 85 h 215"/>
                  <a:gd name="T64" fmla="*/ 52 w 144"/>
                  <a:gd name="T65" fmla="*/ 79 h 215"/>
                  <a:gd name="T66" fmla="*/ 46 w 144"/>
                  <a:gd name="T67" fmla="*/ 74 h 215"/>
                  <a:gd name="T68" fmla="*/ 46 w 144"/>
                  <a:gd name="T69" fmla="*/ 74 h 215"/>
                  <a:gd name="T70" fmla="*/ 39 w 144"/>
                  <a:gd name="T71" fmla="*/ 62 h 215"/>
                  <a:gd name="T72" fmla="*/ 39 w 144"/>
                  <a:gd name="T73" fmla="*/ 62 h 215"/>
                  <a:gd name="T74" fmla="*/ 33 w 144"/>
                  <a:gd name="T75" fmla="*/ 57 h 215"/>
                  <a:gd name="T76" fmla="*/ 33 w 144"/>
                  <a:gd name="T77" fmla="*/ 51 h 215"/>
                  <a:gd name="T78" fmla="*/ 33 w 144"/>
                  <a:gd name="T79" fmla="*/ 51 h 215"/>
                  <a:gd name="T80" fmla="*/ 26 w 144"/>
                  <a:gd name="T81" fmla="*/ 45 h 215"/>
                  <a:gd name="T82" fmla="*/ 26 w 144"/>
                  <a:gd name="T83" fmla="*/ 40 h 215"/>
                  <a:gd name="T84" fmla="*/ 20 w 144"/>
                  <a:gd name="T85" fmla="*/ 34 h 215"/>
                  <a:gd name="T86" fmla="*/ 20 w 144"/>
                  <a:gd name="T87" fmla="*/ 28 h 215"/>
                  <a:gd name="T88" fmla="*/ 20 w 144"/>
                  <a:gd name="T89" fmla="*/ 28 h 215"/>
                  <a:gd name="T90" fmla="*/ 13 w 144"/>
                  <a:gd name="T91" fmla="*/ 23 h 215"/>
                  <a:gd name="T92" fmla="*/ 13 w 144"/>
                  <a:gd name="T93" fmla="*/ 17 h 215"/>
                  <a:gd name="T94" fmla="*/ 7 w 144"/>
                  <a:gd name="T95" fmla="*/ 17 h 215"/>
                  <a:gd name="T96" fmla="*/ 7 w 144"/>
                  <a:gd name="T97" fmla="*/ 6 h 215"/>
                  <a:gd name="T98" fmla="*/ 7 w 144"/>
                  <a:gd name="T99" fmla="*/ 6 h 215"/>
                  <a:gd name="T100" fmla="*/ 0 w 144"/>
                  <a:gd name="T101" fmla="*/ 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 h="215">
                    <a:moveTo>
                      <a:pt x="144" y="215"/>
                    </a:moveTo>
                    <a:lnTo>
                      <a:pt x="144" y="215"/>
                    </a:lnTo>
                    <a:lnTo>
                      <a:pt x="137" y="210"/>
                    </a:lnTo>
                    <a:lnTo>
                      <a:pt x="131" y="204"/>
                    </a:lnTo>
                    <a:lnTo>
                      <a:pt x="131" y="204"/>
                    </a:lnTo>
                    <a:lnTo>
                      <a:pt x="124" y="193"/>
                    </a:lnTo>
                    <a:lnTo>
                      <a:pt x="124" y="193"/>
                    </a:lnTo>
                    <a:lnTo>
                      <a:pt x="124" y="187"/>
                    </a:lnTo>
                    <a:lnTo>
                      <a:pt x="118" y="181"/>
                    </a:lnTo>
                    <a:lnTo>
                      <a:pt x="118" y="181"/>
                    </a:lnTo>
                    <a:lnTo>
                      <a:pt x="111" y="176"/>
                    </a:lnTo>
                    <a:lnTo>
                      <a:pt x="111" y="176"/>
                    </a:lnTo>
                    <a:lnTo>
                      <a:pt x="105" y="164"/>
                    </a:lnTo>
                    <a:lnTo>
                      <a:pt x="105" y="164"/>
                    </a:lnTo>
                    <a:lnTo>
                      <a:pt x="105" y="159"/>
                    </a:lnTo>
                    <a:lnTo>
                      <a:pt x="98" y="153"/>
                    </a:lnTo>
                    <a:lnTo>
                      <a:pt x="98" y="153"/>
                    </a:lnTo>
                    <a:lnTo>
                      <a:pt x="91" y="147"/>
                    </a:lnTo>
                    <a:lnTo>
                      <a:pt x="91" y="142"/>
                    </a:lnTo>
                    <a:lnTo>
                      <a:pt x="85" y="136"/>
                    </a:lnTo>
                    <a:lnTo>
                      <a:pt x="85" y="130"/>
                    </a:lnTo>
                    <a:lnTo>
                      <a:pt x="85" y="130"/>
                    </a:lnTo>
                    <a:lnTo>
                      <a:pt x="78" y="125"/>
                    </a:lnTo>
                    <a:lnTo>
                      <a:pt x="78" y="119"/>
                    </a:lnTo>
                    <a:lnTo>
                      <a:pt x="72" y="113"/>
                    </a:lnTo>
                    <a:lnTo>
                      <a:pt x="72" y="108"/>
                    </a:lnTo>
                    <a:lnTo>
                      <a:pt x="65" y="108"/>
                    </a:lnTo>
                    <a:lnTo>
                      <a:pt x="65" y="102"/>
                    </a:lnTo>
                    <a:lnTo>
                      <a:pt x="59" y="96"/>
                    </a:lnTo>
                    <a:lnTo>
                      <a:pt x="59" y="96"/>
                    </a:lnTo>
                    <a:lnTo>
                      <a:pt x="52" y="85"/>
                    </a:lnTo>
                    <a:lnTo>
                      <a:pt x="52" y="85"/>
                    </a:lnTo>
                    <a:lnTo>
                      <a:pt x="52" y="79"/>
                    </a:lnTo>
                    <a:lnTo>
                      <a:pt x="46" y="74"/>
                    </a:lnTo>
                    <a:lnTo>
                      <a:pt x="46" y="74"/>
                    </a:lnTo>
                    <a:lnTo>
                      <a:pt x="39" y="62"/>
                    </a:lnTo>
                    <a:lnTo>
                      <a:pt x="39" y="62"/>
                    </a:lnTo>
                    <a:lnTo>
                      <a:pt x="33" y="57"/>
                    </a:lnTo>
                    <a:lnTo>
                      <a:pt x="33" y="51"/>
                    </a:lnTo>
                    <a:lnTo>
                      <a:pt x="33" y="51"/>
                    </a:lnTo>
                    <a:lnTo>
                      <a:pt x="26" y="45"/>
                    </a:lnTo>
                    <a:lnTo>
                      <a:pt x="26" y="40"/>
                    </a:lnTo>
                    <a:lnTo>
                      <a:pt x="20" y="34"/>
                    </a:lnTo>
                    <a:lnTo>
                      <a:pt x="20" y="28"/>
                    </a:lnTo>
                    <a:lnTo>
                      <a:pt x="20" y="28"/>
                    </a:lnTo>
                    <a:lnTo>
                      <a:pt x="13" y="23"/>
                    </a:lnTo>
                    <a:lnTo>
                      <a:pt x="13" y="17"/>
                    </a:lnTo>
                    <a:lnTo>
                      <a:pt x="7" y="17"/>
                    </a:lnTo>
                    <a:lnTo>
                      <a:pt x="7" y="6"/>
                    </a:lnTo>
                    <a:lnTo>
                      <a:pt x="7" y="6"/>
                    </a:lnTo>
                    <a:lnTo>
                      <a:pt x="0" y="0"/>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59" name="Freeform 2514"/>
              <p:cNvSpPr>
                <a:spLocks noChangeAspect="1"/>
              </p:cNvSpPr>
              <p:nvPr/>
            </p:nvSpPr>
            <p:spPr bwMode="auto">
              <a:xfrm>
                <a:off x="7334" y="3276"/>
                <a:ext cx="26" cy="57"/>
              </a:xfrm>
              <a:custGeom>
                <a:avLst/>
                <a:gdLst>
                  <a:gd name="T0" fmla="*/ 26 w 26"/>
                  <a:gd name="T1" fmla="*/ 57 h 57"/>
                  <a:gd name="T2" fmla="*/ 26 w 26"/>
                  <a:gd name="T3" fmla="*/ 51 h 57"/>
                  <a:gd name="T4" fmla="*/ 20 w 26"/>
                  <a:gd name="T5" fmla="*/ 46 h 57"/>
                  <a:gd name="T6" fmla="*/ 20 w 26"/>
                  <a:gd name="T7" fmla="*/ 40 h 57"/>
                  <a:gd name="T8" fmla="*/ 13 w 26"/>
                  <a:gd name="T9" fmla="*/ 34 h 57"/>
                  <a:gd name="T10" fmla="*/ 13 w 26"/>
                  <a:gd name="T11" fmla="*/ 34 h 57"/>
                  <a:gd name="T12" fmla="*/ 13 w 26"/>
                  <a:gd name="T13" fmla="*/ 29 h 57"/>
                  <a:gd name="T14" fmla="*/ 6 w 26"/>
                  <a:gd name="T15" fmla="*/ 23 h 57"/>
                  <a:gd name="T16" fmla="*/ 6 w 26"/>
                  <a:gd name="T17" fmla="*/ 23 h 57"/>
                  <a:gd name="T18" fmla="*/ 6 w 26"/>
                  <a:gd name="T19" fmla="*/ 12 h 57"/>
                  <a:gd name="T20" fmla="*/ 0 w 26"/>
                  <a:gd name="T21" fmla="*/ 6 h 57"/>
                  <a:gd name="T22" fmla="*/ 0 w 26"/>
                  <a:gd name="T23" fmla="*/ 6 h 57"/>
                  <a:gd name="T24" fmla="*/ 0 w 26"/>
                  <a:gd name="T25"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57">
                    <a:moveTo>
                      <a:pt x="26" y="57"/>
                    </a:moveTo>
                    <a:lnTo>
                      <a:pt x="26" y="51"/>
                    </a:lnTo>
                    <a:lnTo>
                      <a:pt x="20" y="46"/>
                    </a:lnTo>
                    <a:lnTo>
                      <a:pt x="20" y="40"/>
                    </a:lnTo>
                    <a:lnTo>
                      <a:pt x="13" y="34"/>
                    </a:lnTo>
                    <a:lnTo>
                      <a:pt x="13" y="34"/>
                    </a:lnTo>
                    <a:lnTo>
                      <a:pt x="13" y="29"/>
                    </a:lnTo>
                    <a:lnTo>
                      <a:pt x="6" y="23"/>
                    </a:lnTo>
                    <a:lnTo>
                      <a:pt x="6" y="23"/>
                    </a:lnTo>
                    <a:lnTo>
                      <a:pt x="6" y="12"/>
                    </a:lnTo>
                    <a:lnTo>
                      <a:pt x="0" y="6"/>
                    </a:lnTo>
                    <a:lnTo>
                      <a:pt x="0" y="6"/>
                    </a:lnTo>
                    <a:lnTo>
                      <a:pt x="0" y="0"/>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0" name="Freeform 2515"/>
              <p:cNvSpPr>
                <a:spLocks noChangeAspect="1"/>
              </p:cNvSpPr>
              <p:nvPr/>
            </p:nvSpPr>
            <p:spPr bwMode="auto">
              <a:xfrm>
                <a:off x="7660" y="3769"/>
                <a:ext cx="131" cy="221"/>
              </a:xfrm>
              <a:custGeom>
                <a:avLst/>
                <a:gdLst>
                  <a:gd name="T0" fmla="*/ 131 w 131"/>
                  <a:gd name="T1" fmla="*/ 221 h 221"/>
                  <a:gd name="T2" fmla="*/ 131 w 131"/>
                  <a:gd name="T3" fmla="*/ 216 h 221"/>
                  <a:gd name="T4" fmla="*/ 131 w 131"/>
                  <a:gd name="T5" fmla="*/ 216 h 221"/>
                  <a:gd name="T6" fmla="*/ 124 w 131"/>
                  <a:gd name="T7" fmla="*/ 210 h 221"/>
                  <a:gd name="T8" fmla="*/ 124 w 131"/>
                  <a:gd name="T9" fmla="*/ 204 h 221"/>
                  <a:gd name="T10" fmla="*/ 124 w 131"/>
                  <a:gd name="T11" fmla="*/ 199 h 221"/>
                  <a:gd name="T12" fmla="*/ 118 w 131"/>
                  <a:gd name="T13" fmla="*/ 193 h 221"/>
                  <a:gd name="T14" fmla="*/ 118 w 131"/>
                  <a:gd name="T15" fmla="*/ 187 h 221"/>
                  <a:gd name="T16" fmla="*/ 111 w 131"/>
                  <a:gd name="T17" fmla="*/ 187 h 221"/>
                  <a:gd name="T18" fmla="*/ 111 w 131"/>
                  <a:gd name="T19" fmla="*/ 182 h 221"/>
                  <a:gd name="T20" fmla="*/ 111 w 131"/>
                  <a:gd name="T21" fmla="*/ 176 h 221"/>
                  <a:gd name="T22" fmla="*/ 105 w 131"/>
                  <a:gd name="T23" fmla="*/ 170 h 221"/>
                  <a:gd name="T24" fmla="*/ 105 w 131"/>
                  <a:gd name="T25" fmla="*/ 165 h 221"/>
                  <a:gd name="T26" fmla="*/ 98 w 131"/>
                  <a:gd name="T27" fmla="*/ 165 h 221"/>
                  <a:gd name="T28" fmla="*/ 98 w 131"/>
                  <a:gd name="T29" fmla="*/ 159 h 221"/>
                  <a:gd name="T30" fmla="*/ 92 w 131"/>
                  <a:gd name="T31" fmla="*/ 148 h 221"/>
                  <a:gd name="T32" fmla="*/ 92 w 131"/>
                  <a:gd name="T33" fmla="*/ 148 h 221"/>
                  <a:gd name="T34" fmla="*/ 92 w 131"/>
                  <a:gd name="T35" fmla="*/ 142 h 221"/>
                  <a:gd name="T36" fmla="*/ 85 w 131"/>
                  <a:gd name="T37" fmla="*/ 136 h 221"/>
                  <a:gd name="T38" fmla="*/ 85 w 131"/>
                  <a:gd name="T39" fmla="*/ 136 h 221"/>
                  <a:gd name="T40" fmla="*/ 79 w 131"/>
                  <a:gd name="T41" fmla="*/ 131 h 221"/>
                  <a:gd name="T42" fmla="*/ 79 w 131"/>
                  <a:gd name="T43" fmla="*/ 125 h 221"/>
                  <a:gd name="T44" fmla="*/ 79 w 131"/>
                  <a:gd name="T45" fmla="*/ 119 h 221"/>
                  <a:gd name="T46" fmla="*/ 72 w 131"/>
                  <a:gd name="T47" fmla="*/ 114 h 221"/>
                  <a:gd name="T48" fmla="*/ 72 w 131"/>
                  <a:gd name="T49" fmla="*/ 114 h 221"/>
                  <a:gd name="T50" fmla="*/ 66 w 131"/>
                  <a:gd name="T51" fmla="*/ 108 h 221"/>
                  <a:gd name="T52" fmla="*/ 66 w 131"/>
                  <a:gd name="T53" fmla="*/ 102 h 221"/>
                  <a:gd name="T54" fmla="*/ 66 w 131"/>
                  <a:gd name="T55" fmla="*/ 102 h 221"/>
                  <a:gd name="T56" fmla="*/ 59 w 131"/>
                  <a:gd name="T57" fmla="*/ 91 h 221"/>
                  <a:gd name="T58" fmla="*/ 59 w 131"/>
                  <a:gd name="T59" fmla="*/ 91 h 221"/>
                  <a:gd name="T60" fmla="*/ 53 w 131"/>
                  <a:gd name="T61" fmla="*/ 85 h 221"/>
                  <a:gd name="T62" fmla="*/ 53 w 131"/>
                  <a:gd name="T63" fmla="*/ 80 h 221"/>
                  <a:gd name="T64" fmla="*/ 53 w 131"/>
                  <a:gd name="T65" fmla="*/ 80 h 221"/>
                  <a:gd name="T66" fmla="*/ 46 w 131"/>
                  <a:gd name="T67" fmla="*/ 68 h 221"/>
                  <a:gd name="T68" fmla="*/ 46 w 131"/>
                  <a:gd name="T69" fmla="*/ 68 h 221"/>
                  <a:gd name="T70" fmla="*/ 40 w 131"/>
                  <a:gd name="T71" fmla="*/ 63 h 221"/>
                  <a:gd name="T72" fmla="*/ 40 w 131"/>
                  <a:gd name="T73" fmla="*/ 57 h 221"/>
                  <a:gd name="T74" fmla="*/ 33 w 131"/>
                  <a:gd name="T75" fmla="*/ 57 h 221"/>
                  <a:gd name="T76" fmla="*/ 33 w 131"/>
                  <a:gd name="T77" fmla="*/ 51 h 221"/>
                  <a:gd name="T78" fmla="*/ 27 w 131"/>
                  <a:gd name="T79" fmla="*/ 46 h 221"/>
                  <a:gd name="T80" fmla="*/ 27 w 131"/>
                  <a:gd name="T81" fmla="*/ 40 h 221"/>
                  <a:gd name="T82" fmla="*/ 20 w 131"/>
                  <a:gd name="T83" fmla="*/ 34 h 221"/>
                  <a:gd name="T84" fmla="*/ 20 w 131"/>
                  <a:gd name="T85" fmla="*/ 34 h 221"/>
                  <a:gd name="T86" fmla="*/ 13 w 131"/>
                  <a:gd name="T87" fmla="*/ 29 h 221"/>
                  <a:gd name="T88" fmla="*/ 13 w 131"/>
                  <a:gd name="T89" fmla="*/ 23 h 221"/>
                  <a:gd name="T90" fmla="*/ 13 w 131"/>
                  <a:gd name="T91" fmla="*/ 17 h 221"/>
                  <a:gd name="T92" fmla="*/ 7 w 131"/>
                  <a:gd name="T93" fmla="*/ 12 h 221"/>
                  <a:gd name="T94" fmla="*/ 7 w 131"/>
                  <a:gd name="T95" fmla="*/ 12 h 221"/>
                  <a:gd name="T96" fmla="*/ 0 w 131"/>
                  <a:gd name="T97" fmla="*/ 6 h 221"/>
                  <a:gd name="T98" fmla="*/ 0 w 131"/>
                  <a:gd name="T99"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1" h="221">
                    <a:moveTo>
                      <a:pt x="131" y="221"/>
                    </a:moveTo>
                    <a:lnTo>
                      <a:pt x="131" y="216"/>
                    </a:lnTo>
                    <a:lnTo>
                      <a:pt x="131" y="216"/>
                    </a:lnTo>
                    <a:lnTo>
                      <a:pt x="124" y="210"/>
                    </a:lnTo>
                    <a:lnTo>
                      <a:pt x="124" y="204"/>
                    </a:lnTo>
                    <a:lnTo>
                      <a:pt x="124" y="199"/>
                    </a:lnTo>
                    <a:lnTo>
                      <a:pt x="118" y="193"/>
                    </a:lnTo>
                    <a:lnTo>
                      <a:pt x="118" y="187"/>
                    </a:lnTo>
                    <a:lnTo>
                      <a:pt x="111" y="187"/>
                    </a:lnTo>
                    <a:lnTo>
                      <a:pt x="111" y="182"/>
                    </a:lnTo>
                    <a:lnTo>
                      <a:pt x="111" y="176"/>
                    </a:lnTo>
                    <a:lnTo>
                      <a:pt x="105" y="170"/>
                    </a:lnTo>
                    <a:lnTo>
                      <a:pt x="105" y="165"/>
                    </a:lnTo>
                    <a:lnTo>
                      <a:pt x="98" y="165"/>
                    </a:lnTo>
                    <a:lnTo>
                      <a:pt x="98" y="159"/>
                    </a:lnTo>
                    <a:lnTo>
                      <a:pt x="92" y="148"/>
                    </a:lnTo>
                    <a:lnTo>
                      <a:pt x="92" y="148"/>
                    </a:lnTo>
                    <a:lnTo>
                      <a:pt x="92" y="142"/>
                    </a:lnTo>
                    <a:lnTo>
                      <a:pt x="85" y="136"/>
                    </a:lnTo>
                    <a:lnTo>
                      <a:pt x="85" y="136"/>
                    </a:lnTo>
                    <a:lnTo>
                      <a:pt x="79" y="131"/>
                    </a:lnTo>
                    <a:lnTo>
                      <a:pt x="79" y="125"/>
                    </a:lnTo>
                    <a:lnTo>
                      <a:pt x="79" y="119"/>
                    </a:lnTo>
                    <a:lnTo>
                      <a:pt x="72" y="114"/>
                    </a:lnTo>
                    <a:lnTo>
                      <a:pt x="72" y="114"/>
                    </a:lnTo>
                    <a:lnTo>
                      <a:pt x="66" y="108"/>
                    </a:lnTo>
                    <a:lnTo>
                      <a:pt x="66" y="102"/>
                    </a:lnTo>
                    <a:lnTo>
                      <a:pt x="66" y="102"/>
                    </a:lnTo>
                    <a:lnTo>
                      <a:pt x="59" y="91"/>
                    </a:lnTo>
                    <a:lnTo>
                      <a:pt x="59" y="91"/>
                    </a:lnTo>
                    <a:lnTo>
                      <a:pt x="53" y="85"/>
                    </a:lnTo>
                    <a:lnTo>
                      <a:pt x="53" y="80"/>
                    </a:lnTo>
                    <a:lnTo>
                      <a:pt x="53" y="80"/>
                    </a:lnTo>
                    <a:lnTo>
                      <a:pt x="46" y="68"/>
                    </a:lnTo>
                    <a:lnTo>
                      <a:pt x="46" y="68"/>
                    </a:lnTo>
                    <a:lnTo>
                      <a:pt x="40" y="63"/>
                    </a:lnTo>
                    <a:lnTo>
                      <a:pt x="40" y="57"/>
                    </a:lnTo>
                    <a:lnTo>
                      <a:pt x="33" y="57"/>
                    </a:lnTo>
                    <a:lnTo>
                      <a:pt x="33" y="51"/>
                    </a:lnTo>
                    <a:lnTo>
                      <a:pt x="27" y="46"/>
                    </a:lnTo>
                    <a:lnTo>
                      <a:pt x="27" y="40"/>
                    </a:lnTo>
                    <a:lnTo>
                      <a:pt x="20" y="34"/>
                    </a:lnTo>
                    <a:lnTo>
                      <a:pt x="20" y="34"/>
                    </a:lnTo>
                    <a:lnTo>
                      <a:pt x="13" y="29"/>
                    </a:lnTo>
                    <a:lnTo>
                      <a:pt x="13" y="23"/>
                    </a:lnTo>
                    <a:lnTo>
                      <a:pt x="13" y="17"/>
                    </a:lnTo>
                    <a:lnTo>
                      <a:pt x="7" y="12"/>
                    </a:lnTo>
                    <a:lnTo>
                      <a:pt x="7" y="12"/>
                    </a:lnTo>
                    <a:lnTo>
                      <a:pt x="0" y="6"/>
                    </a:lnTo>
                    <a:lnTo>
                      <a:pt x="0" y="0"/>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1" name="Freeform 2516"/>
              <p:cNvSpPr>
                <a:spLocks noChangeAspect="1"/>
              </p:cNvSpPr>
              <p:nvPr/>
            </p:nvSpPr>
            <p:spPr bwMode="auto">
              <a:xfrm>
                <a:off x="7504" y="3645"/>
                <a:ext cx="156" cy="124"/>
              </a:xfrm>
              <a:custGeom>
                <a:avLst/>
                <a:gdLst>
                  <a:gd name="T0" fmla="*/ 156 w 156"/>
                  <a:gd name="T1" fmla="*/ 124 h 124"/>
                  <a:gd name="T2" fmla="*/ 150 w 156"/>
                  <a:gd name="T3" fmla="*/ 124 h 124"/>
                  <a:gd name="T4" fmla="*/ 150 w 156"/>
                  <a:gd name="T5" fmla="*/ 119 h 124"/>
                  <a:gd name="T6" fmla="*/ 150 w 156"/>
                  <a:gd name="T7" fmla="*/ 113 h 124"/>
                  <a:gd name="T8" fmla="*/ 143 w 156"/>
                  <a:gd name="T9" fmla="*/ 107 h 124"/>
                  <a:gd name="T10" fmla="*/ 143 w 156"/>
                  <a:gd name="T11" fmla="*/ 107 h 124"/>
                  <a:gd name="T12" fmla="*/ 137 w 156"/>
                  <a:gd name="T13" fmla="*/ 102 h 124"/>
                  <a:gd name="T14" fmla="*/ 137 w 156"/>
                  <a:gd name="T15" fmla="*/ 96 h 124"/>
                  <a:gd name="T16" fmla="*/ 130 w 156"/>
                  <a:gd name="T17" fmla="*/ 96 h 124"/>
                  <a:gd name="T18" fmla="*/ 130 w 156"/>
                  <a:gd name="T19" fmla="*/ 85 h 124"/>
                  <a:gd name="T20" fmla="*/ 130 w 156"/>
                  <a:gd name="T21" fmla="*/ 85 h 124"/>
                  <a:gd name="T22" fmla="*/ 124 w 156"/>
                  <a:gd name="T23" fmla="*/ 79 h 124"/>
                  <a:gd name="T24" fmla="*/ 117 w 156"/>
                  <a:gd name="T25" fmla="*/ 73 h 124"/>
                  <a:gd name="T26" fmla="*/ 117 w 156"/>
                  <a:gd name="T27" fmla="*/ 73 h 124"/>
                  <a:gd name="T28" fmla="*/ 111 w 156"/>
                  <a:gd name="T29" fmla="*/ 68 h 124"/>
                  <a:gd name="T30" fmla="*/ 111 w 156"/>
                  <a:gd name="T31" fmla="*/ 62 h 124"/>
                  <a:gd name="T32" fmla="*/ 104 w 156"/>
                  <a:gd name="T33" fmla="*/ 56 h 124"/>
                  <a:gd name="T34" fmla="*/ 104 w 156"/>
                  <a:gd name="T35" fmla="*/ 56 h 124"/>
                  <a:gd name="T36" fmla="*/ 104 w 156"/>
                  <a:gd name="T37" fmla="*/ 51 h 124"/>
                  <a:gd name="T38" fmla="*/ 98 w 156"/>
                  <a:gd name="T39" fmla="*/ 45 h 124"/>
                  <a:gd name="T40" fmla="*/ 98 w 156"/>
                  <a:gd name="T41" fmla="*/ 45 h 124"/>
                  <a:gd name="T42" fmla="*/ 91 w 156"/>
                  <a:gd name="T43" fmla="*/ 34 h 124"/>
                  <a:gd name="T44" fmla="*/ 91 w 156"/>
                  <a:gd name="T45" fmla="*/ 34 h 124"/>
                  <a:gd name="T46" fmla="*/ 85 w 156"/>
                  <a:gd name="T47" fmla="*/ 28 h 124"/>
                  <a:gd name="T48" fmla="*/ 85 w 156"/>
                  <a:gd name="T49" fmla="*/ 28 h 124"/>
                  <a:gd name="T50" fmla="*/ 78 w 156"/>
                  <a:gd name="T51" fmla="*/ 22 h 124"/>
                  <a:gd name="T52" fmla="*/ 78 w 156"/>
                  <a:gd name="T53" fmla="*/ 17 h 124"/>
                  <a:gd name="T54" fmla="*/ 78 w 156"/>
                  <a:gd name="T55" fmla="*/ 11 h 124"/>
                  <a:gd name="T56" fmla="*/ 72 w 156"/>
                  <a:gd name="T57" fmla="*/ 5 h 124"/>
                  <a:gd name="T58" fmla="*/ 72 w 156"/>
                  <a:gd name="T59" fmla="*/ 5 h 124"/>
                  <a:gd name="T60" fmla="*/ 65 w 156"/>
                  <a:gd name="T61" fmla="*/ 0 h 124"/>
                  <a:gd name="T62" fmla="*/ 65 w 156"/>
                  <a:gd name="T63" fmla="*/ 0 h 124"/>
                  <a:gd name="T64" fmla="*/ 52 w 156"/>
                  <a:gd name="T65" fmla="*/ 0 h 124"/>
                  <a:gd name="T66" fmla="*/ 52 w 156"/>
                  <a:gd name="T67" fmla="*/ 0 h 124"/>
                  <a:gd name="T68" fmla="*/ 45 w 156"/>
                  <a:gd name="T69" fmla="*/ 5 h 124"/>
                  <a:gd name="T70" fmla="*/ 45 w 156"/>
                  <a:gd name="T71" fmla="*/ 5 h 124"/>
                  <a:gd name="T72" fmla="*/ 39 w 156"/>
                  <a:gd name="T73" fmla="*/ 11 h 124"/>
                  <a:gd name="T74" fmla="*/ 39 w 156"/>
                  <a:gd name="T75" fmla="*/ 17 h 124"/>
                  <a:gd name="T76" fmla="*/ 39 w 156"/>
                  <a:gd name="T77" fmla="*/ 22 h 124"/>
                  <a:gd name="T78" fmla="*/ 32 w 156"/>
                  <a:gd name="T79" fmla="*/ 22 h 124"/>
                  <a:gd name="T80" fmla="*/ 32 w 156"/>
                  <a:gd name="T81" fmla="*/ 28 h 124"/>
                  <a:gd name="T82" fmla="*/ 26 w 156"/>
                  <a:gd name="T83" fmla="*/ 34 h 124"/>
                  <a:gd name="T84" fmla="*/ 26 w 156"/>
                  <a:gd name="T85" fmla="*/ 34 h 124"/>
                  <a:gd name="T86" fmla="*/ 19 w 156"/>
                  <a:gd name="T87" fmla="*/ 45 h 124"/>
                  <a:gd name="T88" fmla="*/ 19 w 156"/>
                  <a:gd name="T89" fmla="*/ 45 h 124"/>
                  <a:gd name="T90" fmla="*/ 13 w 156"/>
                  <a:gd name="T91" fmla="*/ 51 h 124"/>
                  <a:gd name="T92" fmla="*/ 13 w 156"/>
                  <a:gd name="T93" fmla="*/ 56 h 124"/>
                  <a:gd name="T94" fmla="*/ 6 w 156"/>
                  <a:gd name="T95" fmla="*/ 56 h 124"/>
                  <a:gd name="T96" fmla="*/ 6 w 156"/>
                  <a:gd name="T97" fmla="*/ 62 h 124"/>
                  <a:gd name="T98" fmla="*/ 6 w 156"/>
                  <a:gd name="T99" fmla="*/ 62 h 124"/>
                  <a:gd name="T100" fmla="*/ 0 w 156"/>
                  <a:gd name="T10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 h="124">
                    <a:moveTo>
                      <a:pt x="156" y="124"/>
                    </a:moveTo>
                    <a:lnTo>
                      <a:pt x="150" y="124"/>
                    </a:lnTo>
                    <a:lnTo>
                      <a:pt x="150" y="119"/>
                    </a:lnTo>
                    <a:lnTo>
                      <a:pt x="150" y="113"/>
                    </a:lnTo>
                    <a:lnTo>
                      <a:pt x="143" y="107"/>
                    </a:lnTo>
                    <a:lnTo>
                      <a:pt x="143" y="107"/>
                    </a:lnTo>
                    <a:lnTo>
                      <a:pt x="137" y="102"/>
                    </a:lnTo>
                    <a:lnTo>
                      <a:pt x="137" y="96"/>
                    </a:lnTo>
                    <a:lnTo>
                      <a:pt x="130" y="96"/>
                    </a:lnTo>
                    <a:lnTo>
                      <a:pt x="130" y="85"/>
                    </a:lnTo>
                    <a:lnTo>
                      <a:pt x="130" y="85"/>
                    </a:lnTo>
                    <a:lnTo>
                      <a:pt x="124" y="79"/>
                    </a:lnTo>
                    <a:lnTo>
                      <a:pt x="117" y="73"/>
                    </a:lnTo>
                    <a:lnTo>
                      <a:pt x="117" y="73"/>
                    </a:lnTo>
                    <a:lnTo>
                      <a:pt x="111" y="68"/>
                    </a:lnTo>
                    <a:lnTo>
                      <a:pt x="111" y="62"/>
                    </a:lnTo>
                    <a:lnTo>
                      <a:pt x="104" y="56"/>
                    </a:lnTo>
                    <a:lnTo>
                      <a:pt x="104" y="56"/>
                    </a:lnTo>
                    <a:lnTo>
                      <a:pt x="104" y="51"/>
                    </a:lnTo>
                    <a:lnTo>
                      <a:pt x="98" y="45"/>
                    </a:lnTo>
                    <a:lnTo>
                      <a:pt x="98" y="45"/>
                    </a:lnTo>
                    <a:lnTo>
                      <a:pt x="91" y="34"/>
                    </a:lnTo>
                    <a:lnTo>
                      <a:pt x="91" y="34"/>
                    </a:lnTo>
                    <a:lnTo>
                      <a:pt x="85" y="28"/>
                    </a:lnTo>
                    <a:lnTo>
                      <a:pt x="85" y="28"/>
                    </a:lnTo>
                    <a:lnTo>
                      <a:pt x="78" y="22"/>
                    </a:lnTo>
                    <a:lnTo>
                      <a:pt x="78" y="17"/>
                    </a:lnTo>
                    <a:lnTo>
                      <a:pt x="78" y="11"/>
                    </a:lnTo>
                    <a:lnTo>
                      <a:pt x="72" y="5"/>
                    </a:lnTo>
                    <a:lnTo>
                      <a:pt x="72" y="5"/>
                    </a:lnTo>
                    <a:lnTo>
                      <a:pt x="65" y="0"/>
                    </a:lnTo>
                    <a:lnTo>
                      <a:pt x="65" y="0"/>
                    </a:lnTo>
                    <a:lnTo>
                      <a:pt x="52" y="0"/>
                    </a:lnTo>
                    <a:lnTo>
                      <a:pt x="52" y="0"/>
                    </a:lnTo>
                    <a:lnTo>
                      <a:pt x="45" y="5"/>
                    </a:lnTo>
                    <a:lnTo>
                      <a:pt x="45" y="5"/>
                    </a:lnTo>
                    <a:lnTo>
                      <a:pt x="39" y="11"/>
                    </a:lnTo>
                    <a:lnTo>
                      <a:pt x="39" y="17"/>
                    </a:lnTo>
                    <a:lnTo>
                      <a:pt x="39" y="22"/>
                    </a:lnTo>
                    <a:lnTo>
                      <a:pt x="32" y="22"/>
                    </a:lnTo>
                    <a:lnTo>
                      <a:pt x="32" y="28"/>
                    </a:lnTo>
                    <a:lnTo>
                      <a:pt x="26" y="34"/>
                    </a:lnTo>
                    <a:lnTo>
                      <a:pt x="26" y="34"/>
                    </a:lnTo>
                    <a:lnTo>
                      <a:pt x="19" y="45"/>
                    </a:lnTo>
                    <a:lnTo>
                      <a:pt x="19" y="45"/>
                    </a:lnTo>
                    <a:lnTo>
                      <a:pt x="13" y="51"/>
                    </a:lnTo>
                    <a:lnTo>
                      <a:pt x="13" y="56"/>
                    </a:lnTo>
                    <a:lnTo>
                      <a:pt x="6" y="56"/>
                    </a:lnTo>
                    <a:lnTo>
                      <a:pt x="6" y="62"/>
                    </a:lnTo>
                    <a:lnTo>
                      <a:pt x="6" y="62"/>
                    </a:lnTo>
                    <a:lnTo>
                      <a:pt x="0" y="73"/>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2" name="Freeform 2517"/>
              <p:cNvSpPr>
                <a:spLocks noChangeAspect="1"/>
              </p:cNvSpPr>
              <p:nvPr/>
            </p:nvSpPr>
            <p:spPr bwMode="auto">
              <a:xfrm>
                <a:off x="7360" y="3718"/>
                <a:ext cx="144" cy="216"/>
              </a:xfrm>
              <a:custGeom>
                <a:avLst/>
                <a:gdLst>
                  <a:gd name="T0" fmla="*/ 144 w 144"/>
                  <a:gd name="T1" fmla="*/ 0 h 216"/>
                  <a:gd name="T2" fmla="*/ 144 w 144"/>
                  <a:gd name="T3" fmla="*/ 0 h 216"/>
                  <a:gd name="T4" fmla="*/ 137 w 144"/>
                  <a:gd name="T5" fmla="*/ 6 h 216"/>
                  <a:gd name="T6" fmla="*/ 131 w 144"/>
                  <a:gd name="T7" fmla="*/ 12 h 216"/>
                  <a:gd name="T8" fmla="*/ 131 w 144"/>
                  <a:gd name="T9" fmla="*/ 12 h 216"/>
                  <a:gd name="T10" fmla="*/ 124 w 144"/>
                  <a:gd name="T11" fmla="*/ 23 h 216"/>
                  <a:gd name="T12" fmla="*/ 124 w 144"/>
                  <a:gd name="T13" fmla="*/ 23 h 216"/>
                  <a:gd name="T14" fmla="*/ 124 w 144"/>
                  <a:gd name="T15" fmla="*/ 29 h 216"/>
                  <a:gd name="T16" fmla="*/ 118 w 144"/>
                  <a:gd name="T17" fmla="*/ 34 h 216"/>
                  <a:gd name="T18" fmla="*/ 118 w 144"/>
                  <a:gd name="T19" fmla="*/ 34 h 216"/>
                  <a:gd name="T20" fmla="*/ 111 w 144"/>
                  <a:gd name="T21" fmla="*/ 40 h 216"/>
                  <a:gd name="T22" fmla="*/ 111 w 144"/>
                  <a:gd name="T23" fmla="*/ 40 h 216"/>
                  <a:gd name="T24" fmla="*/ 105 w 144"/>
                  <a:gd name="T25" fmla="*/ 51 h 216"/>
                  <a:gd name="T26" fmla="*/ 105 w 144"/>
                  <a:gd name="T27" fmla="*/ 51 h 216"/>
                  <a:gd name="T28" fmla="*/ 105 w 144"/>
                  <a:gd name="T29" fmla="*/ 57 h 216"/>
                  <a:gd name="T30" fmla="*/ 98 w 144"/>
                  <a:gd name="T31" fmla="*/ 63 h 216"/>
                  <a:gd name="T32" fmla="*/ 98 w 144"/>
                  <a:gd name="T33" fmla="*/ 63 h 216"/>
                  <a:gd name="T34" fmla="*/ 91 w 144"/>
                  <a:gd name="T35" fmla="*/ 68 h 216"/>
                  <a:gd name="T36" fmla="*/ 91 w 144"/>
                  <a:gd name="T37" fmla="*/ 74 h 216"/>
                  <a:gd name="T38" fmla="*/ 85 w 144"/>
                  <a:gd name="T39" fmla="*/ 80 h 216"/>
                  <a:gd name="T40" fmla="*/ 85 w 144"/>
                  <a:gd name="T41" fmla="*/ 85 h 216"/>
                  <a:gd name="T42" fmla="*/ 85 w 144"/>
                  <a:gd name="T43" fmla="*/ 85 h 216"/>
                  <a:gd name="T44" fmla="*/ 78 w 144"/>
                  <a:gd name="T45" fmla="*/ 91 h 216"/>
                  <a:gd name="T46" fmla="*/ 78 w 144"/>
                  <a:gd name="T47" fmla="*/ 97 h 216"/>
                  <a:gd name="T48" fmla="*/ 72 w 144"/>
                  <a:gd name="T49" fmla="*/ 102 h 216"/>
                  <a:gd name="T50" fmla="*/ 72 w 144"/>
                  <a:gd name="T51" fmla="*/ 108 h 216"/>
                  <a:gd name="T52" fmla="*/ 65 w 144"/>
                  <a:gd name="T53" fmla="*/ 108 h 216"/>
                  <a:gd name="T54" fmla="*/ 65 w 144"/>
                  <a:gd name="T55" fmla="*/ 114 h 216"/>
                  <a:gd name="T56" fmla="*/ 59 w 144"/>
                  <a:gd name="T57" fmla="*/ 119 h 216"/>
                  <a:gd name="T58" fmla="*/ 59 w 144"/>
                  <a:gd name="T59" fmla="*/ 119 h 216"/>
                  <a:gd name="T60" fmla="*/ 52 w 144"/>
                  <a:gd name="T61" fmla="*/ 131 h 216"/>
                  <a:gd name="T62" fmla="*/ 52 w 144"/>
                  <a:gd name="T63" fmla="*/ 131 h 216"/>
                  <a:gd name="T64" fmla="*/ 52 w 144"/>
                  <a:gd name="T65" fmla="*/ 136 h 216"/>
                  <a:gd name="T66" fmla="*/ 46 w 144"/>
                  <a:gd name="T67" fmla="*/ 142 h 216"/>
                  <a:gd name="T68" fmla="*/ 46 w 144"/>
                  <a:gd name="T69" fmla="*/ 142 h 216"/>
                  <a:gd name="T70" fmla="*/ 39 w 144"/>
                  <a:gd name="T71" fmla="*/ 153 h 216"/>
                  <a:gd name="T72" fmla="*/ 39 w 144"/>
                  <a:gd name="T73" fmla="*/ 153 h 216"/>
                  <a:gd name="T74" fmla="*/ 33 w 144"/>
                  <a:gd name="T75" fmla="*/ 159 h 216"/>
                  <a:gd name="T76" fmla="*/ 33 w 144"/>
                  <a:gd name="T77" fmla="*/ 165 h 216"/>
                  <a:gd name="T78" fmla="*/ 33 w 144"/>
                  <a:gd name="T79" fmla="*/ 165 h 216"/>
                  <a:gd name="T80" fmla="*/ 26 w 144"/>
                  <a:gd name="T81" fmla="*/ 170 h 216"/>
                  <a:gd name="T82" fmla="*/ 26 w 144"/>
                  <a:gd name="T83" fmla="*/ 176 h 216"/>
                  <a:gd name="T84" fmla="*/ 20 w 144"/>
                  <a:gd name="T85" fmla="*/ 182 h 216"/>
                  <a:gd name="T86" fmla="*/ 20 w 144"/>
                  <a:gd name="T87" fmla="*/ 187 h 216"/>
                  <a:gd name="T88" fmla="*/ 20 w 144"/>
                  <a:gd name="T89" fmla="*/ 187 h 216"/>
                  <a:gd name="T90" fmla="*/ 13 w 144"/>
                  <a:gd name="T91" fmla="*/ 193 h 216"/>
                  <a:gd name="T92" fmla="*/ 13 w 144"/>
                  <a:gd name="T93" fmla="*/ 199 h 216"/>
                  <a:gd name="T94" fmla="*/ 7 w 144"/>
                  <a:gd name="T95" fmla="*/ 199 h 216"/>
                  <a:gd name="T96" fmla="*/ 7 w 144"/>
                  <a:gd name="T97" fmla="*/ 210 h 216"/>
                  <a:gd name="T98" fmla="*/ 7 w 144"/>
                  <a:gd name="T99" fmla="*/ 210 h 216"/>
                  <a:gd name="T100" fmla="*/ 0 w 144"/>
                  <a:gd name="T101"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4" h="216">
                    <a:moveTo>
                      <a:pt x="144" y="0"/>
                    </a:moveTo>
                    <a:lnTo>
                      <a:pt x="144" y="0"/>
                    </a:lnTo>
                    <a:lnTo>
                      <a:pt x="137" y="6"/>
                    </a:lnTo>
                    <a:lnTo>
                      <a:pt x="131" y="12"/>
                    </a:lnTo>
                    <a:lnTo>
                      <a:pt x="131" y="12"/>
                    </a:lnTo>
                    <a:lnTo>
                      <a:pt x="124" y="23"/>
                    </a:lnTo>
                    <a:lnTo>
                      <a:pt x="124" y="23"/>
                    </a:lnTo>
                    <a:lnTo>
                      <a:pt x="124" y="29"/>
                    </a:lnTo>
                    <a:lnTo>
                      <a:pt x="118" y="34"/>
                    </a:lnTo>
                    <a:lnTo>
                      <a:pt x="118" y="34"/>
                    </a:lnTo>
                    <a:lnTo>
                      <a:pt x="111" y="40"/>
                    </a:lnTo>
                    <a:lnTo>
                      <a:pt x="111" y="40"/>
                    </a:lnTo>
                    <a:lnTo>
                      <a:pt x="105" y="51"/>
                    </a:lnTo>
                    <a:lnTo>
                      <a:pt x="105" y="51"/>
                    </a:lnTo>
                    <a:lnTo>
                      <a:pt x="105" y="57"/>
                    </a:lnTo>
                    <a:lnTo>
                      <a:pt x="98" y="63"/>
                    </a:lnTo>
                    <a:lnTo>
                      <a:pt x="98" y="63"/>
                    </a:lnTo>
                    <a:lnTo>
                      <a:pt x="91" y="68"/>
                    </a:lnTo>
                    <a:lnTo>
                      <a:pt x="91" y="74"/>
                    </a:lnTo>
                    <a:lnTo>
                      <a:pt x="85" y="80"/>
                    </a:lnTo>
                    <a:lnTo>
                      <a:pt x="85" y="85"/>
                    </a:lnTo>
                    <a:lnTo>
                      <a:pt x="85" y="85"/>
                    </a:lnTo>
                    <a:lnTo>
                      <a:pt x="78" y="91"/>
                    </a:lnTo>
                    <a:lnTo>
                      <a:pt x="78" y="97"/>
                    </a:lnTo>
                    <a:lnTo>
                      <a:pt x="72" y="102"/>
                    </a:lnTo>
                    <a:lnTo>
                      <a:pt x="72" y="108"/>
                    </a:lnTo>
                    <a:lnTo>
                      <a:pt x="65" y="108"/>
                    </a:lnTo>
                    <a:lnTo>
                      <a:pt x="65" y="114"/>
                    </a:lnTo>
                    <a:lnTo>
                      <a:pt x="59" y="119"/>
                    </a:lnTo>
                    <a:lnTo>
                      <a:pt x="59" y="119"/>
                    </a:lnTo>
                    <a:lnTo>
                      <a:pt x="52" y="131"/>
                    </a:lnTo>
                    <a:lnTo>
                      <a:pt x="52" y="131"/>
                    </a:lnTo>
                    <a:lnTo>
                      <a:pt x="52" y="136"/>
                    </a:lnTo>
                    <a:lnTo>
                      <a:pt x="46" y="142"/>
                    </a:lnTo>
                    <a:lnTo>
                      <a:pt x="46" y="142"/>
                    </a:lnTo>
                    <a:lnTo>
                      <a:pt x="39" y="153"/>
                    </a:lnTo>
                    <a:lnTo>
                      <a:pt x="39" y="153"/>
                    </a:lnTo>
                    <a:lnTo>
                      <a:pt x="33" y="159"/>
                    </a:lnTo>
                    <a:lnTo>
                      <a:pt x="33" y="165"/>
                    </a:lnTo>
                    <a:lnTo>
                      <a:pt x="33" y="165"/>
                    </a:lnTo>
                    <a:lnTo>
                      <a:pt x="26" y="170"/>
                    </a:lnTo>
                    <a:lnTo>
                      <a:pt x="26" y="176"/>
                    </a:lnTo>
                    <a:lnTo>
                      <a:pt x="20" y="182"/>
                    </a:lnTo>
                    <a:lnTo>
                      <a:pt x="20" y="187"/>
                    </a:lnTo>
                    <a:lnTo>
                      <a:pt x="20" y="187"/>
                    </a:lnTo>
                    <a:lnTo>
                      <a:pt x="13" y="193"/>
                    </a:lnTo>
                    <a:lnTo>
                      <a:pt x="13" y="199"/>
                    </a:lnTo>
                    <a:lnTo>
                      <a:pt x="7" y="199"/>
                    </a:lnTo>
                    <a:lnTo>
                      <a:pt x="7" y="210"/>
                    </a:lnTo>
                    <a:lnTo>
                      <a:pt x="7" y="210"/>
                    </a:lnTo>
                    <a:lnTo>
                      <a:pt x="0" y="216"/>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3" name="Freeform 2518"/>
              <p:cNvSpPr>
                <a:spLocks noChangeAspect="1"/>
              </p:cNvSpPr>
              <p:nvPr/>
            </p:nvSpPr>
            <p:spPr bwMode="auto">
              <a:xfrm>
                <a:off x="7334" y="3934"/>
                <a:ext cx="26" cy="56"/>
              </a:xfrm>
              <a:custGeom>
                <a:avLst/>
                <a:gdLst>
                  <a:gd name="T0" fmla="*/ 26 w 26"/>
                  <a:gd name="T1" fmla="*/ 0 h 56"/>
                  <a:gd name="T2" fmla="*/ 26 w 26"/>
                  <a:gd name="T3" fmla="*/ 5 h 56"/>
                  <a:gd name="T4" fmla="*/ 20 w 26"/>
                  <a:gd name="T5" fmla="*/ 11 h 56"/>
                  <a:gd name="T6" fmla="*/ 20 w 26"/>
                  <a:gd name="T7" fmla="*/ 17 h 56"/>
                  <a:gd name="T8" fmla="*/ 13 w 26"/>
                  <a:gd name="T9" fmla="*/ 22 h 56"/>
                  <a:gd name="T10" fmla="*/ 13 w 26"/>
                  <a:gd name="T11" fmla="*/ 22 h 56"/>
                  <a:gd name="T12" fmla="*/ 13 w 26"/>
                  <a:gd name="T13" fmla="*/ 28 h 56"/>
                  <a:gd name="T14" fmla="*/ 6 w 26"/>
                  <a:gd name="T15" fmla="*/ 34 h 56"/>
                  <a:gd name="T16" fmla="*/ 6 w 26"/>
                  <a:gd name="T17" fmla="*/ 34 h 56"/>
                  <a:gd name="T18" fmla="*/ 6 w 26"/>
                  <a:gd name="T19" fmla="*/ 45 h 56"/>
                  <a:gd name="T20" fmla="*/ 0 w 26"/>
                  <a:gd name="T21" fmla="*/ 51 h 56"/>
                  <a:gd name="T22" fmla="*/ 0 w 26"/>
                  <a:gd name="T23" fmla="*/ 51 h 56"/>
                  <a:gd name="T24" fmla="*/ 0 w 26"/>
                  <a:gd name="T25"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56">
                    <a:moveTo>
                      <a:pt x="26" y="0"/>
                    </a:moveTo>
                    <a:lnTo>
                      <a:pt x="26" y="5"/>
                    </a:lnTo>
                    <a:lnTo>
                      <a:pt x="20" y="11"/>
                    </a:lnTo>
                    <a:lnTo>
                      <a:pt x="20" y="17"/>
                    </a:lnTo>
                    <a:lnTo>
                      <a:pt x="13" y="22"/>
                    </a:lnTo>
                    <a:lnTo>
                      <a:pt x="13" y="22"/>
                    </a:lnTo>
                    <a:lnTo>
                      <a:pt x="13" y="28"/>
                    </a:lnTo>
                    <a:lnTo>
                      <a:pt x="6" y="34"/>
                    </a:lnTo>
                    <a:lnTo>
                      <a:pt x="6" y="34"/>
                    </a:lnTo>
                    <a:lnTo>
                      <a:pt x="6" y="45"/>
                    </a:lnTo>
                    <a:lnTo>
                      <a:pt x="0" y="51"/>
                    </a:lnTo>
                    <a:lnTo>
                      <a:pt x="0" y="51"/>
                    </a:lnTo>
                    <a:lnTo>
                      <a:pt x="0" y="56"/>
                    </a:lnTo>
                  </a:path>
                </a:pathLst>
              </a:custGeom>
              <a:noFill/>
              <a:ln w="0">
                <a:solidFill>
                  <a:srgbClr val="00FF0A"/>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4" name="Freeform 2519"/>
              <p:cNvSpPr>
                <a:spLocks noChangeAspect="1"/>
              </p:cNvSpPr>
              <p:nvPr/>
            </p:nvSpPr>
            <p:spPr bwMode="auto">
              <a:xfrm>
                <a:off x="7693" y="3276"/>
                <a:ext cx="105" cy="250"/>
              </a:xfrm>
              <a:custGeom>
                <a:avLst/>
                <a:gdLst>
                  <a:gd name="T0" fmla="*/ 105 w 105"/>
                  <a:gd name="T1" fmla="*/ 0 h 250"/>
                  <a:gd name="T2" fmla="*/ 98 w 105"/>
                  <a:gd name="T3" fmla="*/ 6 h 250"/>
                  <a:gd name="T4" fmla="*/ 98 w 105"/>
                  <a:gd name="T5" fmla="*/ 12 h 250"/>
                  <a:gd name="T6" fmla="*/ 98 w 105"/>
                  <a:gd name="T7" fmla="*/ 12 h 250"/>
                  <a:gd name="T8" fmla="*/ 91 w 105"/>
                  <a:gd name="T9" fmla="*/ 23 h 250"/>
                  <a:gd name="T10" fmla="*/ 91 w 105"/>
                  <a:gd name="T11" fmla="*/ 29 h 250"/>
                  <a:gd name="T12" fmla="*/ 91 w 105"/>
                  <a:gd name="T13" fmla="*/ 29 h 250"/>
                  <a:gd name="T14" fmla="*/ 85 w 105"/>
                  <a:gd name="T15" fmla="*/ 34 h 250"/>
                  <a:gd name="T16" fmla="*/ 85 w 105"/>
                  <a:gd name="T17" fmla="*/ 40 h 250"/>
                  <a:gd name="T18" fmla="*/ 85 w 105"/>
                  <a:gd name="T19" fmla="*/ 46 h 250"/>
                  <a:gd name="T20" fmla="*/ 78 w 105"/>
                  <a:gd name="T21" fmla="*/ 51 h 250"/>
                  <a:gd name="T22" fmla="*/ 78 w 105"/>
                  <a:gd name="T23" fmla="*/ 57 h 250"/>
                  <a:gd name="T24" fmla="*/ 78 w 105"/>
                  <a:gd name="T25" fmla="*/ 63 h 250"/>
                  <a:gd name="T26" fmla="*/ 78 w 105"/>
                  <a:gd name="T27" fmla="*/ 63 h 250"/>
                  <a:gd name="T28" fmla="*/ 72 w 105"/>
                  <a:gd name="T29" fmla="*/ 74 h 250"/>
                  <a:gd name="T30" fmla="*/ 72 w 105"/>
                  <a:gd name="T31" fmla="*/ 80 h 250"/>
                  <a:gd name="T32" fmla="*/ 65 w 105"/>
                  <a:gd name="T33" fmla="*/ 80 h 250"/>
                  <a:gd name="T34" fmla="*/ 65 w 105"/>
                  <a:gd name="T35" fmla="*/ 85 h 250"/>
                  <a:gd name="T36" fmla="*/ 65 w 105"/>
                  <a:gd name="T37" fmla="*/ 91 h 250"/>
                  <a:gd name="T38" fmla="*/ 59 w 105"/>
                  <a:gd name="T39" fmla="*/ 97 h 250"/>
                  <a:gd name="T40" fmla="*/ 59 w 105"/>
                  <a:gd name="T41" fmla="*/ 102 h 250"/>
                  <a:gd name="T42" fmla="*/ 59 w 105"/>
                  <a:gd name="T43" fmla="*/ 108 h 250"/>
                  <a:gd name="T44" fmla="*/ 52 w 105"/>
                  <a:gd name="T45" fmla="*/ 114 h 250"/>
                  <a:gd name="T46" fmla="*/ 52 w 105"/>
                  <a:gd name="T47" fmla="*/ 114 h 250"/>
                  <a:gd name="T48" fmla="*/ 52 w 105"/>
                  <a:gd name="T49" fmla="*/ 119 h 250"/>
                  <a:gd name="T50" fmla="*/ 46 w 105"/>
                  <a:gd name="T51" fmla="*/ 131 h 250"/>
                  <a:gd name="T52" fmla="*/ 46 w 105"/>
                  <a:gd name="T53" fmla="*/ 131 h 250"/>
                  <a:gd name="T54" fmla="*/ 46 w 105"/>
                  <a:gd name="T55" fmla="*/ 136 h 250"/>
                  <a:gd name="T56" fmla="*/ 39 w 105"/>
                  <a:gd name="T57" fmla="*/ 142 h 250"/>
                  <a:gd name="T58" fmla="*/ 39 w 105"/>
                  <a:gd name="T59" fmla="*/ 148 h 250"/>
                  <a:gd name="T60" fmla="*/ 39 w 105"/>
                  <a:gd name="T61" fmla="*/ 153 h 250"/>
                  <a:gd name="T62" fmla="*/ 39 w 105"/>
                  <a:gd name="T63" fmla="*/ 159 h 250"/>
                  <a:gd name="T64" fmla="*/ 33 w 105"/>
                  <a:gd name="T65" fmla="*/ 165 h 250"/>
                  <a:gd name="T66" fmla="*/ 33 w 105"/>
                  <a:gd name="T67" fmla="*/ 170 h 250"/>
                  <a:gd name="T68" fmla="*/ 33 w 105"/>
                  <a:gd name="T69" fmla="*/ 170 h 250"/>
                  <a:gd name="T70" fmla="*/ 26 w 105"/>
                  <a:gd name="T71" fmla="*/ 182 h 250"/>
                  <a:gd name="T72" fmla="*/ 26 w 105"/>
                  <a:gd name="T73" fmla="*/ 187 h 250"/>
                  <a:gd name="T74" fmla="*/ 26 w 105"/>
                  <a:gd name="T75" fmla="*/ 187 h 250"/>
                  <a:gd name="T76" fmla="*/ 20 w 105"/>
                  <a:gd name="T77" fmla="*/ 193 h 250"/>
                  <a:gd name="T78" fmla="*/ 20 w 105"/>
                  <a:gd name="T79" fmla="*/ 204 h 250"/>
                  <a:gd name="T80" fmla="*/ 20 w 105"/>
                  <a:gd name="T81" fmla="*/ 204 h 250"/>
                  <a:gd name="T82" fmla="*/ 20 w 105"/>
                  <a:gd name="T83" fmla="*/ 210 h 250"/>
                  <a:gd name="T84" fmla="*/ 13 w 105"/>
                  <a:gd name="T85" fmla="*/ 216 h 250"/>
                  <a:gd name="T86" fmla="*/ 13 w 105"/>
                  <a:gd name="T87" fmla="*/ 221 h 250"/>
                  <a:gd name="T88" fmla="*/ 13 w 105"/>
                  <a:gd name="T89" fmla="*/ 227 h 250"/>
                  <a:gd name="T90" fmla="*/ 7 w 105"/>
                  <a:gd name="T91" fmla="*/ 233 h 250"/>
                  <a:gd name="T92" fmla="*/ 7 w 105"/>
                  <a:gd name="T93" fmla="*/ 238 h 250"/>
                  <a:gd name="T94" fmla="*/ 7 w 105"/>
                  <a:gd name="T95" fmla="*/ 244 h 250"/>
                  <a:gd name="T96" fmla="*/ 7 w 105"/>
                  <a:gd name="T97" fmla="*/ 250 h 250"/>
                  <a:gd name="T98" fmla="*/ 0 w 105"/>
                  <a:gd name="T99"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250">
                    <a:moveTo>
                      <a:pt x="105" y="0"/>
                    </a:moveTo>
                    <a:lnTo>
                      <a:pt x="98" y="6"/>
                    </a:lnTo>
                    <a:lnTo>
                      <a:pt x="98" y="12"/>
                    </a:lnTo>
                    <a:lnTo>
                      <a:pt x="98" y="12"/>
                    </a:lnTo>
                    <a:lnTo>
                      <a:pt x="91" y="23"/>
                    </a:lnTo>
                    <a:lnTo>
                      <a:pt x="91" y="29"/>
                    </a:lnTo>
                    <a:lnTo>
                      <a:pt x="91" y="29"/>
                    </a:lnTo>
                    <a:lnTo>
                      <a:pt x="85" y="34"/>
                    </a:lnTo>
                    <a:lnTo>
                      <a:pt x="85" y="40"/>
                    </a:lnTo>
                    <a:lnTo>
                      <a:pt x="85" y="46"/>
                    </a:lnTo>
                    <a:lnTo>
                      <a:pt x="78" y="51"/>
                    </a:lnTo>
                    <a:lnTo>
                      <a:pt x="78" y="57"/>
                    </a:lnTo>
                    <a:lnTo>
                      <a:pt x="78" y="63"/>
                    </a:lnTo>
                    <a:lnTo>
                      <a:pt x="78" y="63"/>
                    </a:lnTo>
                    <a:lnTo>
                      <a:pt x="72" y="74"/>
                    </a:lnTo>
                    <a:lnTo>
                      <a:pt x="72" y="80"/>
                    </a:lnTo>
                    <a:lnTo>
                      <a:pt x="65" y="80"/>
                    </a:lnTo>
                    <a:lnTo>
                      <a:pt x="65" y="85"/>
                    </a:lnTo>
                    <a:lnTo>
                      <a:pt x="65" y="91"/>
                    </a:lnTo>
                    <a:lnTo>
                      <a:pt x="59" y="97"/>
                    </a:lnTo>
                    <a:lnTo>
                      <a:pt x="59" y="102"/>
                    </a:lnTo>
                    <a:lnTo>
                      <a:pt x="59" y="108"/>
                    </a:lnTo>
                    <a:lnTo>
                      <a:pt x="52" y="114"/>
                    </a:lnTo>
                    <a:lnTo>
                      <a:pt x="52" y="114"/>
                    </a:lnTo>
                    <a:lnTo>
                      <a:pt x="52" y="119"/>
                    </a:lnTo>
                    <a:lnTo>
                      <a:pt x="46" y="131"/>
                    </a:lnTo>
                    <a:lnTo>
                      <a:pt x="46" y="131"/>
                    </a:lnTo>
                    <a:lnTo>
                      <a:pt x="46" y="136"/>
                    </a:lnTo>
                    <a:lnTo>
                      <a:pt x="39" y="142"/>
                    </a:lnTo>
                    <a:lnTo>
                      <a:pt x="39" y="148"/>
                    </a:lnTo>
                    <a:lnTo>
                      <a:pt x="39" y="153"/>
                    </a:lnTo>
                    <a:lnTo>
                      <a:pt x="39" y="159"/>
                    </a:lnTo>
                    <a:lnTo>
                      <a:pt x="33" y="165"/>
                    </a:lnTo>
                    <a:lnTo>
                      <a:pt x="33" y="170"/>
                    </a:lnTo>
                    <a:lnTo>
                      <a:pt x="33" y="170"/>
                    </a:lnTo>
                    <a:lnTo>
                      <a:pt x="26" y="182"/>
                    </a:lnTo>
                    <a:lnTo>
                      <a:pt x="26" y="187"/>
                    </a:lnTo>
                    <a:lnTo>
                      <a:pt x="26" y="187"/>
                    </a:lnTo>
                    <a:lnTo>
                      <a:pt x="20" y="193"/>
                    </a:lnTo>
                    <a:lnTo>
                      <a:pt x="20" y="204"/>
                    </a:lnTo>
                    <a:lnTo>
                      <a:pt x="20" y="204"/>
                    </a:lnTo>
                    <a:lnTo>
                      <a:pt x="20" y="210"/>
                    </a:lnTo>
                    <a:lnTo>
                      <a:pt x="13" y="216"/>
                    </a:lnTo>
                    <a:lnTo>
                      <a:pt x="13" y="221"/>
                    </a:lnTo>
                    <a:lnTo>
                      <a:pt x="13" y="227"/>
                    </a:lnTo>
                    <a:lnTo>
                      <a:pt x="7" y="233"/>
                    </a:lnTo>
                    <a:lnTo>
                      <a:pt x="7" y="238"/>
                    </a:lnTo>
                    <a:lnTo>
                      <a:pt x="7" y="244"/>
                    </a:lnTo>
                    <a:lnTo>
                      <a:pt x="7" y="250"/>
                    </a:lnTo>
                    <a:lnTo>
                      <a:pt x="0" y="250"/>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5" name="Freeform 2520"/>
              <p:cNvSpPr>
                <a:spLocks noChangeAspect="1"/>
              </p:cNvSpPr>
              <p:nvPr/>
            </p:nvSpPr>
            <p:spPr bwMode="auto">
              <a:xfrm>
                <a:off x="7680" y="3526"/>
                <a:ext cx="46" cy="300"/>
              </a:xfrm>
              <a:custGeom>
                <a:avLst/>
                <a:gdLst>
                  <a:gd name="T0" fmla="*/ 13 w 46"/>
                  <a:gd name="T1" fmla="*/ 0 h 300"/>
                  <a:gd name="T2" fmla="*/ 13 w 46"/>
                  <a:gd name="T3" fmla="*/ 11 h 300"/>
                  <a:gd name="T4" fmla="*/ 13 w 46"/>
                  <a:gd name="T5" fmla="*/ 17 h 300"/>
                  <a:gd name="T6" fmla="*/ 7 w 46"/>
                  <a:gd name="T7" fmla="*/ 22 h 300"/>
                  <a:gd name="T8" fmla="*/ 7 w 46"/>
                  <a:gd name="T9" fmla="*/ 22 h 300"/>
                  <a:gd name="T10" fmla="*/ 7 w 46"/>
                  <a:gd name="T11" fmla="*/ 34 h 300"/>
                  <a:gd name="T12" fmla="*/ 7 w 46"/>
                  <a:gd name="T13" fmla="*/ 39 h 300"/>
                  <a:gd name="T14" fmla="*/ 7 w 46"/>
                  <a:gd name="T15" fmla="*/ 45 h 300"/>
                  <a:gd name="T16" fmla="*/ 7 w 46"/>
                  <a:gd name="T17" fmla="*/ 51 h 300"/>
                  <a:gd name="T18" fmla="*/ 0 w 46"/>
                  <a:gd name="T19" fmla="*/ 62 h 300"/>
                  <a:gd name="T20" fmla="*/ 0 w 46"/>
                  <a:gd name="T21" fmla="*/ 62 h 300"/>
                  <a:gd name="T22" fmla="*/ 0 w 46"/>
                  <a:gd name="T23" fmla="*/ 68 h 300"/>
                  <a:gd name="T24" fmla="*/ 0 w 46"/>
                  <a:gd name="T25" fmla="*/ 73 h 300"/>
                  <a:gd name="T26" fmla="*/ 0 w 46"/>
                  <a:gd name="T27" fmla="*/ 85 h 300"/>
                  <a:gd name="T28" fmla="*/ 0 w 46"/>
                  <a:gd name="T29" fmla="*/ 90 h 300"/>
                  <a:gd name="T30" fmla="*/ 0 w 46"/>
                  <a:gd name="T31" fmla="*/ 96 h 300"/>
                  <a:gd name="T32" fmla="*/ 0 w 46"/>
                  <a:gd name="T33" fmla="*/ 102 h 300"/>
                  <a:gd name="T34" fmla="*/ 0 w 46"/>
                  <a:gd name="T35" fmla="*/ 113 h 300"/>
                  <a:gd name="T36" fmla="*/ 0 w 46"/>
                  <a:gd name="T37" fmla="*/ 119 h 300"/>
                  <a:gd name="T38" fmla="*/ 0 w 46"/>
                  <a:gd name="T39" fmla="*/ 124 h 300"/>
                  <a:gd name="T40" fmla="*/ 0 w 46"/>
                  <a:gd name="T41" fmla="*/ 130 h 300"/>
                  <a:gd name="T42" fmla="*/ 0 w 46"/>
                  <a:gd name="T43" fmla="*/ 141 h 300"/>
                  <a:gd name="T44" fmla="*/ 0 w 46"/>
                  <a:gd name="T45" fmla="*/ 147 h 300"/>
                  <a:gd name="T46" fmla="*/ 0 w 46"/>
                  <a:gd name="T47" fmla="*/ 153 h 300"/>
                  <a:gd name="T48" fmla="*/ 0 w 46"/>
                  <a:gd name="T49" fmla="*/ 153 h 300"/>
                  <a:gd name="T50" fmla="*/ 7 w 46"/>
                  <a:gd name="T51" fmla="*/ 164 h 300"/>
                  <a:gd name="T52" fmla="*/ 7 w 46"/>
                  <a:gd name="T53" fmla="*/ 170 h 300"/>
                  <a:gd name="T54" fmla="*/ 7 w 46"/>
                  <a:gd name="T55" fmla="*/ 175 h 300"/>
                  <a:gd name="T56" fmla="*/ 7 w 46"/>
                  <a:gd name="T57" fmla="*/ 181 h 300"/>
                  <a:gd name="T58" fmla="*/ 7 w 46"/>
                  <a:gd name="T59" fmla="*/ 192 h 300"/>
                  <a:gd name="T60" fmla="*/ 7 w 46"/>
                  <a:gd name="T61" fmla="*/ 192 h 300"/>
                  <a:gd name="T62" fmla="*/ 13 w 46"/>
                  <a:gd name="T63" fmla="*/ 198 h 300"/>
                  <a:gd name="T64" fmla="*/ 13 w 46"/>
                  <a:gd name="T65" fmla="*/ 204 h 300"/>
                  <a:gd name="T66" fmla="*/ 13 w 46"/>
                  <a:gd name="T67" fmla="*/ 215 h 300"/>
                  <a:gd name="T68" fmla="*/ 20 w 46"/>
                  <a:gd name="T69" fmla="*/ 215 h 300"/>
                  <a:gd name="T70" fmla="*/ 20 w 46"/>
                  <a:gd name="T71" fmla="*/ 221 h 300"/>
                  <a:gd name="T72" fmla="*/ 20 w 46"/>
                  <a:gd name="T73" fmla="*/ 226 h 300"/>
                  <a:gd name="T74" fmla="*/ 20 w 46"/>
                  <a:gd name="T75" fmla="*/ 232 h 300"/>
                  <a:gd name="T76" fmla="*/ 26 w 46"/>
                  <a:gd name="T77" fmla="*/ 238 h 300"/>
                  <a:gd name="T78" fmla="*/ 26 w 46"/>
                  <a:gd name="T79" fmla="*/ 243 h 300"/>
                  <a:gd name="T80" fmla="*/ 26 w 46"/>
                  <a:gd name="T81" fmla="*/ 249 h 300"/>
                  <a:gd name="T82" fmla="*/ 33 w 46"/>
                  <a:gd name="T83" fmla="*/ 255 h 300"/>
                  <a:gd name="T84" fmla="*/ 33 w 46"/>
                  <a:gd name="T85" fmla="*/ 260 h 300"/>
                  <a:gd name="T86" fmla="*/ 33 w 46"/>
                  <a:gd name="T87" fmla="*/ 260 h 300"/>
                  <a:gd name="T88" fmla="*/ 33 w 46"/>
                  <a:gd name="T89" fmla="*/ 272 h 300"/>
                  <a:gd name="T90" fmla="*/ 39 w 46"/>
                  <a:gd name="T91" fmla="*/ 277 h 300"/>
                  <a:gd name="T92" fmla="*/ 39 w 46"/>
                  <a:gd name="T93" fmla="*/ 277 h 300"/>
                  <a:gd name="T94" fmla="*/ 39 w 46"/>
                  <a:gd name="T95" fmla="*/ 283 h 300"/>
                  <a:gd name="T96" fmla="*/ 46 w 46"/>
                  <a:gd name="T97" fmla="*/ 294 h 300"/>
                  <a:gd name="T98" fmla="*/ 46 w 46"/>
                  <a:gd name="T99" fmla="*/ 294 h 300"/>
                  <a:gd name="T100" fmla="*/ 46 w 46"/>
                  <a:gd name="T101"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300">
                    <a:moveTo>
                      <a:pt x="13" y="0"/>
                    </a:moveTo>
                    <a:lnTo>
                      <a:pt x="13" y="11"/>
                    </a:lnTo>
                    <a:lnTo>
                      <a:pt x="13" y="17"/>
                    </a:lnTo>
                    <a:lnTo>
                      <a:pt x="7" y="22"/>
                    </a:lnTo>
                    <a:lnTo>
                      <a:pt x="7" y="22"/>
                    </a:lnTo>
                    <a:lnTo>
                      <a:pt x="7" y="34"/>
                    </a:lnTo>
                    <a:lnTo>
                      <a:pt x="7" y="39"/>
                    </a:lnTo>
                    <a:lnTo>
                      <a:pt x="7" y="45"/>
                    </a:lnTo>
                    <a:lnTo>
                      <a:pt x="7" y="51"/>
                    </a:lnTo>
                    <a:lnTo>
                      <a:pt x="0" y="62"/>
                    </a:lnTo>
                    <a:lnTo>
                      <a:pt x="0" y="62"/>
                    </a:lnTo>
                    <a:lnTo>
                      <a:pt x="0" y="68"/>
                    </a:lnTo>
                    <a:lnTo>
                      <a:pt x="0" y="73"/>
                    </a:lnTo>
                    <a:lnTo>
                      <a:pt x="0" y="85"/>
                    </a:lnTo>
                    <a:lnTo>
                      <a:pt x="0" y="90"/>
                    </a:lnTo>
                    <a:lnTo>
                      <a:pt x="0" y="96"/>
                    </a:lnTo>
                    <a:lnTo>
                      <a:pt x="0" y="102"/>
                    </a:lnTo>
                    <a:lnTo>
                      <a:pt x="0" y="113"/>
                    </a:lnTo>
                    <a:lnTo>
                      <a:pt x="0" y="119"/>
                    </a:lnTo>
                    <a:lnTo>
                      <a:pt x="0" y="124"/>
                    </a:lnTo>
                    <a:lnTo>
                      <a:pt x="0" y="130"/>
                    </a:lnTo>
                    <a:lnTo>
                      <a:pt x="0" y="141"/>
                    </a:lnTo>
                    <a:lnTo>
                      <a:pt x="0" y="147"/>
                    </a:lnTo>
                    <a:lnTo>
                      <a:pt x="0" y="153"/>
                    </a:lnTo>
                    <a:lnTo>
                      <a:pt x="0" y="153"/>
                    </a:lnTo>
                    <a:lnTo>
                      <a:pt x="7" y="164"/>
                    </a:lnTo>
                    <a:lnTo>
                      <a:pt x="7" y="170"/>
                    </a:lnTo>
                    <a:lnTo>
                      <a:pt x="7" y="175"/>
                    </a:lnTo>
                    <a:lnTo>
                      <a:pt x="7" y="181"/>
                    </a:lnTo>
                    <a:lnTo>
                      <a:pt x="7" y="192"/>
                    </a:lnTo>
                    <a:lnTo>
                      <a:pt x="7" y="192"/>
                    </a:lnTo>
                    <a:lnTo>
                      <a:pt x="13" y="198"/>
                    </a:lnTo>
                    <a:lnTo>
                      <a:pt x="13" y="204"/>
                    </a:lnTo>
                    <a:lnTo>
                      <a:pt x="13" y="215"/>
                    </a:lnTo>
                    <a:lnTo>
                      <a:pt x="20" y="215"/>
                    </a:lnTo>
                    <a:lnTo>
                      <a:pt x="20" y="221"/>
                    </a:lnTo>
                    <a:lnTo>
                      <a:pt x="20" y="226"/>
                    </a:lnTo>
                    <a:lnTo>
                      <a:pt x="20" y="232"/>
                    </a:lnTo>
                    <a:lnTo>
                      <a:pt x="26" y="238"/>
                    </a:lnTo>
                    <a:lnTo>
                      <a:pt x="26" y="243"/>
                    </a:lnTo>
                    <a:lnTo>
                      <a:pt x="26" y="249"/>
                    </a:lnTo>
                    <a:lnTo>
                      <a:pt x="33" y="255"/>
                    </a:lnTo>
                    <a:lnTo>
                      <a:pt x="33" y="260"/>
                    </a:lnTo>
                    <a:lnTo>
                      <a:pt x="33" y="260"/>
                    </a:lnTo>
                    <a:lnTo>
                      <a:pt x="33" y="272"/>
                    </a:lnTo>
                    <a:lnTo>
                      <a:pt x="39" y="277"/>
                    </a:lnTo>
                    <a:lnTo>
                      <a:pt x="39" y="277"/>
                    </a:lnTo>
                    <a:lnTo>
                      <a:pt x="39" y="283"/>
                    </a:lnTo>
                    <a:lnTo>
                      <a:pt x="46" y="294"/>
                    </a:lnTo>
                    <a:lnTo>
                      <a:pt x="46" y="294"/>
                    </a:lnTo>
                    <a:lnTo>
                      <a:pt x="46" y="300"/>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6" name="Freeform 2521"/>
              <p:cNvSpPr>
                <a:spLocks noChangeAspect="1"/>
              </p:cNvSpPr>
              <p:nvPr/>
            </p:nvSpPr>
            <p:spPr bwMode="auto">
              <a:xfrm>
                <a:off x="7726" y="3826"/>
                <a:ext cx="72" cy="164"/>
              </a:xfrm>
              <a:custGeom>
                <a:avLst/>
                <a:gdLst>
                  <a:gd name="T0" fmla="*/ 0 w 72"/>
                  <a:gd name="T1" fmla="*/ 0 h 164"/>
                  <a:gd name="T2" fmla="*/ 6 w 72"/>
                  <a:gd name="T3" fmla="*/ 6 h 164"/>
                  <a:gd name="T4" fmla="*/ 6 w 72"/>
                  <a:gd name="T5" fmla="*/ 11 h 164"/>
                  <a:gd name="T6" fmla="*/ 6 w 72"/>
                  <a:gd name="T7" fmla="*/ 17 h 164"/>
                  <a:gd name="T8" fmla="*/ 6 w 72"/>
                  <a:gd name="T9" fmla="*/ 23 h 164"/>
                  <a:gd name="T10" fmla="*/ 13 w 72"/>
                  <a:gd name="T11" fmla="*/ 28 h 164"/>
                  <a:gd name="T12" fmla="*/ 13 w 72"/>
                  <a:gd name="T13" fmla="*/ 34 h 164"/>
                  <a:gd name="T14" fmla="*/ 13 w 72"/>
                  <a:gd name="T15" fmla="*/ 34 h 164"/>
                  <a:gd name="T16" fmla="*/ 19 w 72"/>
                  <a:gd name="T17" fmla="*/ 45 h 164"/>
                  <a:gd name="T18" fmla="*/ 19 w 72"/>
                  <a:gd name="T19" fmla="*/ 51 h 164"/>
                  <a:gd name="T20" fmla="*/ 19 w 72"/>
                  <a:gd name="T21" fmla="*/ 51 h 164"/>
                  <a:gd name="T22" fmla="*/ 26 w 72"/>
                  <a:gd name="T23" fmla="*/ 57 h 164"/>
                  <a:gd name="T24" fmla="*/ 26 w 72"/>
                  <a:gd name="T25" fmla="*/ 62 h 164"/>
                  <a:gd name="T26" fmla="*/ 26 w 72"/>
                  <a:gd name="T27" fmla="*/ 68 h 164"/>
                  <a:gd name="T28" fmla="*/ 32 w 72"/>
                  <a:gd name="T29" fmla="*/ 74 h 164"/>
                  <a:gd name="T30" fmla="*/ 32 w 72"/>
                  <a:gd name="T31" fmla="*/ 79 h 164"/>
                  <a:gd name="T32" fmla="*/ 32 w 72"/>
                  <a:gd name="T33" fmla="*/ 85 h 164"/>
                  <a:gd name="T34" fmla="*/ 39 w 72"/>
                  <a:gd name="T35" fmla="*/ 85 h 164"/>
                  <a:gd name="T36" fmla="*/ 39 w 72"/>
                  <a:gd name="T37" fmla="*/ 91 h 164"/>
                  <a:gd name="T38" fmla="*/ 45 w 72"/>
                  <a:gd name="T39" fmla="*/ 102 h 164"/>
                  <a:gd name="T40" fmla="*/ 45 w 72"/>
                  <a:gd name="T41" fmla="*/ 102 h 164"/>
                  <a:gd name="T42" fmla="*/ 45 w 72"/>
                  <a:gd name="T43" fmla="*/ 108 h 164"/>
                  <a:gd name="T44" fmla="*/ 45 w 72"/>
                  <a:gd name="T45" fmla="*/ 113 h 164"/>
                  <a:gd name="T46" fmla="*/ 52 w 72"/>
                  <a:gd name="T47" fmla="*/ 119 h 164"/>
                  <a:gd name="T48" fmla="*/ 52 w 72"/>
                  <a:gd name="T49" fmla="*/ 125 h 164"/>
                  <a:gd name="T50" fmla="*/ 52 w 72"/>
                  <a:gd name="T51" fmla="*/ 130 h 164"/>
                  <a:gd name="T52" fmla="*/ 58 w 72"/>
                  <a:gd name="T53" fmla="*/ 136 h 164"/>
                  <a:gd name="T54" fmla="*/ 58 w 72"/>
                  <a:gd name="T55" fmla="*/ 136 h 164"/>
                  <a:gd name="T56" fmla="*/ 58 w 72"/>
                  <a:gd name="T57" fmla="*/ 142 h 164"/>
                  <a:gd name="T58" fmla="*/ 65 w 72"/>
                  <a:gd name="T59" fmla="*/ 153 h 164"/>
                  <a:gd name="T60" fmla="*/ 65 w 72"/>
                  <a:gd name="T61" fmla="*/ 153 h 164"/>
                  <a:gd name="T62" fmla="*/ 65 w 72"/>
                  <a:gd name="T63" fmla="*/ 159 h 164"/>
                  <a:gd name="T64" fmla="*/ 72 w 72"/>
                  <a:gd name="T65"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64">
                    <a:moveTo>
                      <a:pt x="0" y="0"/>
                    </a:moveTo>
                    <a:lnTo>
                      <a:pt x="6" y="6"/>
                    </a:lnTo>
                    <a:lnTo>
                      <a:pt x="6" y="11"/>
                    </a:lnTo>
                    <a:lnTo>
                      <a:pt x="6" y="17"/>
                    </a:lnTo>
                    <a:lnTo>
                      <a:pt x="6" y="23"/>
                    </a:lnTo>
                    <a:lnTo>
                      <a:pt x="13" y="28"/>
                    </a:lnTo>
                    <a:lnTo>
                      <a:pt x="13" y="34"/>
                    </a:lnTo>
                    <a:lnTo>
                      <a:pt x="13" y="34"/>
                    </a:lnTo>
                    <a:lnTo>
                      <a:pt x="19" y="45"/>
                    </a:lnTo>
                    <a:lnTo>
                      <a:pt x="19" y="51"/>
                    </a:lnTo>
                    <a:lnTo>
                      <a:pt x="19" y="51"/>
                    </a:lnTo>
                    <a:lnTo>
                      <a:pt x="26" y="57"/>
                    </a:lnTo>
                    <a:lnTo>
                      <a:pt x="26" y="62"/>
                    </a:lnTo>
                    <a:lnTo>
                      <a:pt x="26" y="68"/>
                    </a:lnTo>
                    <a:lnTo>
                      <a:pt x="32" y="74"/>
                    </a:lnTo>
                    <a:lnTo>
                      <a:pt x="32" y="79"/>
                    </a:lnTo>
                    <a:lnTo>
                      <a:pt x="32" y="85"/>
                    </a:lnTo>
                    <a:lnTo>
                      <a:pt x="39" y="85"/>
                    </a:lnTo>
                    <a:lnTo>
                      <a:pt x="39" y="91"/>
                    </a:lnTo>
                    <a:lnTo>
                      <a:pt x="45" y="102"/>
                    </a:lnTo>
                    <a:lnTo>
                      <a:pt x="45" y="102"/>
                    </a:lnTo>
                    <a:lnTo>
                      <a:pt x="45" y="108"/>
                    </a:lnTo>
                    <a:lnTo>
                      <a:pt x="45" y="113"/>
                    </a:lnTo>
                    <a:lnTo>
                      <a:pt x="52" y="119"/>
                    </a:lnTo>
                    <a:lnTo>
                      <a:pt x="52" y="125"/>
                    </a:lnTo>
                    <a:lnTo>
                      <a:pt x="52" y="130"/>
                    </a:lnTo>
                    <a:lnTo>
                      <a:pt x="58" y="136"/>
                    </a:lnTo>
                    <a:lnTo>
                      <a:pt x="58" y="136"/>
                    </a:lnTo>
                    <a:lnTo>
                      <a:pt x="58" y="142"/>
                    </a:lnTo>
                    <a:lnTo>
                      <a:pt x="65" y="153"/>
                    </a:lnTo>
                    <a:lnTo>
                      <a:pt x="65" y="153"/>
                    </a:lnTo>
                    <a:lnTo>
                      <a:pt x="65" y="159"/>
                    </a:lnTo>
                    <a:lnTo>
                      <a:pt x="72" y="164"/>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7" name="Freeform 2522"/>
              <p:cNvSpPr>
                <a:spLocks noChangeAspect="1"/>
              </p:cNvSpPr>
              <p:nvPr/>
            </p:nvSpPr>
            <p:spPr bwMode="auto">
              <a:xfrm>
                <a:off x="7327" y="3276"/>
                <a:ext cx="105" cy="250"/>
              </a:xfrm>
              <a:custGeom>
                <a:avLst/>
                <a:gdLst>
                  <a:gd name="T0" fmla="*/ 0 w 105"/>
                  <a:gd name="T1" fmla="*/ 0 h 250"/>
                  <a:gd name="T2" fmla="*/ 7 w 105"/>
                  <a:gd name="T3" fmla="*/ 6 h 250"/>
                  <a:gd name="T4" fmla="*/ 7 w 105"/>
                  <a:gd name="T5" fmla="*/ 12 h 250"/>
                  <a:gd name="T6" fmla="*/ 7 w 105"/>
                  <a:gd name="T7" fmla="*/ 12 h 250"/>
                  <a:gd name="T8" fmla="*/ 13 w 105"/>
                  <a:gd name="T9" fmla="*/ 23 h 250"/>
                  <a:gd name="T10" fmla="*/ 13 w 105"/>
                  <a:gd name="T11" fmla="*/ 29 h 250"/>
                  <a:gd name="T12" fmla="*/ 13 w 105"/>
                  <a:gd name="T13" fmla="*/ 34 h 250"/>
                  <a:gd name="T14" fmla="*/ 13 w 105"/>
                  <a:gd name="T15" fmla="*/ 34 h 250"/>
                  <a:gd name="T16" fmla="*/ 20 w 105"/>
                  <a:gd name="T17" fmla="*/ 40 h 250"/>
                  <a:gd name="T18" fmla="*/ 20 w 105"/>
                  <a:gd name="T19" fmla="*/ 51 h 250"/>
                  <a:gd name="T20" fmla="*/ 20 w 105"/>
                  <a:gd name="T21" fmla="*/ 51 h 250"/>
                  <a:gd name="T22" fmla="*/ 27 w 105"/>
                  <a:gd name="T23" fmla="*/ 57 h 250"/>
                  <a:gd name="T24" fmla="*/ 27 w 105"/>
                  <a:gd name="T25" fmla="*/ 63 h 250"/>
                  <a:gd name="T26" fmla="*/ 27 w 105"/>
                  <a:gd name="T27" fmla="*/ 68 h 250"/>
                  <a:gd name="T28" fmla="*/ 33 w 105"/>
                  <a:gd name="T29" fmla="*/ 74 h 250"/>
                  <a:gd name="T30" fmla="*/ 33 w 105"/>
                  <a:gd name="T31" fmla="*/ 80 h 250"/>
                  <a:gd name="T32" fmla="*/ 40 w 105"/>
                  <a:gd name="T33" fmla="*/ 85 h 250"/>
                  <a:gd name="T34" fmla="*/ 40 w 105"/>
                  <a:gd name="T35" fmla="*/ 85 h 250"/>
                  <a:gd name="T36" fmla="*/ 40 w 105"/>
                  <a:gd name="T37" fmla="*/ 91 h 250"/>
                  <a:gd name="T38" fmla="*/ 46 w 105"/>
                  <a:gd name="T39" fmla="*/ 102 h 250"/>
                  <a:gd name="T40" fmla="*/ 46 w 105"/>
                  <a:gd name="T41" fmla="*/ 102 h 250"/>
                  <a:gd name="T42" fmla="*/ 46 w 105"/>
                  <a:gd name="T43" fmla="*/ 108 h 250"/>
                  <a:gd name="T44" fmla="*/ 53 w 105"/>
                  <a:gd name="T45" fmla="*/ 114 h 250"/>
                  <a:gd name="T46" fmla="*/ 53 w 105"/>
                  <a:gd name="T47" fmla="*/ 119 h 250"/>
                  <a:gd name="T48" fmla="*/ 53 w 105"/>
                  <a:gd name="T49" fmla="*/ 119 h 250"/>
                  <a:gd name="T50" fmla="*/ 53 w 105"/>
                  <a:gd name="T51" fmla="*/ 131 h 250"/>
                  <a:gd name="T52" fmla="*/ 59 w 105"/>
                  <a:gd name="T53" fmla="*/ 136 h 250"/>
                  <a:gd name="T54" fmla="*/ 59 w 105"/>
                  <a:gd name="T55" fmla="*/ 136 h 250"/>
                  <a:gd name="T56" fmla="*/ 59 w 105"/>
                  <a:gd name="T57" fmla="*/ 142 h 250"/>
                  <a:gd name="T58" fmla="*/ 66 w 105"/>
                  <a:gd name="T59" fmla="*/ 153 h 250"/>
                  <a:gd name="T60" fmla="*/ 66 w 105"/>
                  <a:gd name="T61" fmla="*/ 153 h 250"/>
                  <a:gd name="T62" fmla="*/ 66 w 105"/>
                  <a:gd name="T63" fmla="*/ 159 h 250"/>
                  <a:gd name="T64" fmla="*/ 72 w 105"/>
                  <a:gd name="T65" fmla="*/ 165 h 250"/>
                  <a:gd name="T66" fmla="*/ 72 w 105"/>
                  <a:gd name="T67" fmla="*/ 170 h 250"/>
                  <a:gd name="T68" fmla="*/ 72 w 105"/>
                  <a:gd name="T69" fmla="*/ 170 h 250"/>
                  <a:gd name="T70" fmla="*/ 79 w 105"/>
                  <a:gd name="T71" fmla="*/ 182 h 250"/>
                  <a:gd name="T72" fmla="*/ 79 w 105"/>
                  <a:gd name="T73" fmla="*/ 187 h 250"/>
                  <a:gd name="T74" fmla="*/ 79 w 105"/>
                  <a:gd name="T75" fmla="*/ 187 h 250"/>
                  <a:gd name="T76" fmla="*/ 85 w 105"/>
                  <a:gd name="T77" fmla="*/ 193 h 250"/>
                  <a:gd name="T78" fmla="*/ 85 w 105"/>
                  <a:gd name="T79" fmla="*/ 204 h 250"/>
                  <a:gd name="T80" fmla="*/ 85 w 105"/>
                  <a:gd name="T81" fmla="*/ 210 h 250"/>
                  <a:gd name="T82" fmla="*/ 85 w 105"/>
                  <a:gd name="T83" fmla="*/ 210 h 250"/>
                  <a:gd name="T84" fmla="*/ 92 w 105"/>
                  <a:gd name="T85" fmla="*/ 216 h 250"/>
                  <a:gd name="T86" fmla="*/ 92 w 105"/>
                  <a:gd name="T87" fmla="*/ 221 h 250"/>
                  <a:gd name="T88" fmla="*/ 92 w 105"/>
                  <a:gd name="T89" fmla="*/ 227 h 250"/>
                  <a:gd name="T90" fmla="*/ 98 w 105"/>
                  <a:gd name="T91" fmla="*/ 233 h 250"/>
                  <a:gd name="T92" fmla="*/ 98 w 105"/>
                  <a:gd name="T93" fmla="*/ 238 h 250"/>
                  <a:gd name="T94" fmla="*/ 98 w 105"/>
                  <a:gd name="T95" fmla="*/ 244 h 250"/>
                  <a:gd name="T96" fmla="*/ 105 w 105"/>
                  <a:gd name="T97" fmla="*/ 250 h 250"/>
                  <a:gd name="T98" fmla="*/ 105 w 105"/>
                  <a:gd name="T99"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 h="250">
                    <a:moveTo>
                      <a:pt x="0" y="0"/>
                    </a:moveTo>
                    <a:lnTo>
                      <a:pt x="7" y="6"/>
                    </a:lnTo>
                    <a:lnTo>
                      <a:pt x="7" y="12"/>
                    </a:lnTo>
                    <a:lnTo>
                      <a:pt x="7" y="12"/>
                    </a:lnTo>
                    <a:lnTo>
                      <a:pt x="13" y="23"/>
                    </a:lnTo>
                    <a:lnTo>
                      <a:pt x="13" y="29"/>
                    </a:lnTo>
                    <a:lnTo>
                      <a:pt x="13" y="34"/>
                    </a:lnTo>
                    <a:lnTo>
                      <a:pt x="13" y="34"/>
                    </a:lnTo>
                    <a:lnTo>
                      <a:pt x="20" y="40"/>
                    </a:lnTo>
                    <a:lnTo>
                      <a:pt x="20" y="51"/>
                    </a:lnTo>
                    <a:lnTo>
                      <a:pt x="20" y="51"/>
                    </a:lnTo>
                    <a:lnTo>
                      <a:pt x="27" y="57"/>
                    </a:lnTo>
                    <a:lnTo>
                      <a:pt x="27" y="63"/>
                    </a:lnTo>
                    <a:lnTo>
                      <a:pt x="27" y="68"/>
                    </a:lnTo>
                    <a:lnTo>
                      <a:pt x="33" y="74"/>
                    </a:lnTo>
                    <a:lnTo>
                      <a:pt x="33" y="80"/>
                    </a:lnTo>
                    <a:lnTo>
                      <a:pt x="40" y="85"/>
                    </a:lnTo>
                    <a:lnTo>
                      <a:pt x="40" y="85"/>
                    </a:lnTo>
                    <a:lnTo>
                      <a:pt x="40" y="91"/>
                    </a:lnTo>
                    <a:lnTo>
                      <a:pt x="46" y="102"/>
                    </a:lnTo>
                    <a:lnTo>
                      <a:pt x="46" y="102"/>
                    </a:lnTo>
                    <a:lnTo>
                      <a:pt x="46" y="108"/>
                    </a:lnTo>
                    <a:lnTo>
                      <a:pt x="53" y="114"/>
                    </a:lnTo>
                    <a:lnTo>
                      <a:pt x="53" y="119"/>
                    </a:lnTo>
                    <a:lnTo>
                      <a:pt x="53" y="119"/>
                    </a:lnTo>
                    <a:lnTo>
                      <a:pt x="53" y="131"/>
                    </a:lnTo>
                    <a:lnTo>
                      <a:pt x="59" y="136"/>
                    </a:lnTo>
                    <a:lnTo>
                      <a:pt x="59" y="136"/>
                    </a:lnTo>
                    <a:lnTo>
                      <a:pt x="59" y="142"/>
                    </a:lnTo>
                    <a:lnTo>
                      <a:pt x="66" y="153"/>
                    </a:lnTo>
                    <a:lnTo>
                      <a:pt x="66" y="153"/>
                    </a:lnTo>
                    <a:lnTo>
                      <a:pt x="66" y="159"/>
                    </a:lnTo>
                    <a:lnTo>
                      <a:pt x="72" y="165"/>
                    </a:lnTo>
                    <a:lnTo>
                      <a:pt x="72" y="170"/>
                    </a:lnTo>
                    <a:lnTo>
                      <a:pt x="72" y="170"/>
                    </a:lnTo>
                    <a:lnTo>
                      <a:pt x="79" y="182"/>
                    </a:lnTo>
                    <a:lnTo>
                      <a:pt x="79" y="187"/>
                    </a:lnTo>
                    <a:lnTo>
                      <a:pt x="79" y="187"/>
                    </a:lnTo>
                    <a:lnTo>
                      <a:pt x="85" y="193"/>
                    </a:lnTo>
                    <a:lnTo>
                      <a:pt x="85" y="204"/>
                    </a:lnTo>
                    <a:lnTo>
                      <a:pt x="85" y="210"/>
                    </a:lnTo>
                    <a:lnTo>
                      <a:pt x="85" y="210"/>
                    </a:lnTo>
                    <a:lnTo>
                      <a:pt x="92" y="216"/>
                    </a:lnTo>
                    <a:lnTo>
                      <a:pt x="92" y="221"/>
                    </a:lnTo>
                    <a:lnTo>
                      <a:pt x="92" y="227"/>
                    </a:lnTo>
                    <a:lnTo>
                      <a:pt x="98" y="233"/>
                    </a:lnTo>
                    <a:lnTo>
                      <a:pt x="98" y="238"/>
                    </a:lnTo>
                    <a:lnTo>
                      <a:pt x="98" y="244"/>
                    </a:lnTo>
                    <a:lnTo>
                      <a:pt x="105" y="250"/>
                    </a:lnTo>
                    <a:lnTo>
                      <a:pt x="105" y="250"/>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8" name="Freeform 2523"/>
              <p:cNvSpPr>
                <a:spLocks noChangeAspect="1"/>
              </p:cNvSpPr>
              <p:nvPr/>
            </p:nvSpPr>
            <p:spPr bwMode="auto">
              <a:xfrm>
                <a:off x="7399" y="3526"/>
                <a:ext cx="46" cy="300"/>
              </a:xfrm>
              <a:custGeom>
                <a:avLst/>
                <a:gdLst>
                  <a:gd name="T0" fmla="*/ 33 w 46"/>
                  <a:gd name="T1" fmla="*/ 0 h 300"/>
                  <a:gd name="T2" fmla="*/ 33 w 46"/>
                  <a:gd name="T3" fmla="*/ 11 h 300"/>
                  <a:gd name="T4" fmla="*/ 33 w 46"/>
                  <a:gd name="T5" fmla="*/ 17 h 300"/>
                  <a:gd name="T6" fmla="*/ 33 w 46"/>
                  <a:gd name="T7" fmla="*/ 22 h 300"/>
                  <a:gd name="T8" fmla="*/ 39 w 46"/>
                  <a:gd name="T9" fmla="*/ 28 h 300"/>
                  <a:gd name="T10" fmla="*/ 39 w 46"/>
                  <a:gd name="T11" fmla="*/ 34 h 300"/>
                  <a:gd name="T12" fmla="*/ 39 w 46"/>
                  <a:gd name="T13" fmla="*/ 39 h 300"/>
                  <a:gd name="T14" fmla="*/ 39 w 46"/>
                  <a:gd name="T15" fmla="*/ 45 h 300"/>
                  <a:gd name="T16" fmla="*/ 39 w 46"/>
                  <a:gd name="T17" fmla="*/ 51 h 300"/>
                  <a:gd name="T18" fmla="*/ 46 w 46"/>
                  <a:gd name="T19" fmla="*/ 62 h 300"/>
                  <a:gd name="T20" fmla="*/ 46 w 46"/>
                  <a:gd name="T21" fmla="*/ 68 h 300"/>
                  <a:gd name="T22" fmla="*/ 46 w 46"/>
                  <a:gd name="T23" fmla="*/ 68 h 300"/>
                  <a:gd name="T24" fmla="*/ 46 w 46"/>
                  <a:gd name="T25" fmla="*/ 73 h 300"/>
                  <a:gd name="T26" fmla="*/ 46 w 46"/>
                  <a:gd name="T27" fmla="*/ 85 h 300"/>
                  <a:gd name="T28" fmla="*/ 46 w 46"/>
                  <a:gd name="T29" fmla="*/ 90 h 300"/>
                  <a:gd name="T30" fmla="*/ 46 w 46"/>
                  <a:gd name="T31" fmla="*/ 96 h 300"/>
                  <a:gd name="T32" fmla="*/ 46 w 46"/>
                  <a:gd name="T33" fmla="*/ 102 h 300"/>
                  <a:gd name="T34" fmla="*/ 46 w 46"/>
                  <a:gd name="T35" fmla="*/ 113 h 300"/>
                  <a:gd name="T36" fmla="*/ 46 w 46"/>
                  <a:gd name="T37" fmla="*/ 119 h 300"/>
                  <a:gd name="T38" fmla="*/ 46 w 46"/>
                  <a:gd name="T39" fmla="*/ 124 h 300"/>
                  <a:gd name="T40" fmla="*/ 46 w 46"/>
                  <a:gd name="T41" fmla="*/ 130 h 300"/>
                  <a:gd name="T42" fmla="*/ 46 w 46"/>
                  <a:gd name="T43" fmla="*/ 141 h 300"/>
                  <a:gd name="T44" fmla="*/ 46 w 46"/>
                  <a:gd name="T45" fmla="*/ 147 h 300"/>
                  <a:gd name="T46" fmla="*/ 46 w 46"/>
                  <a:gd name="T47" fmla="*/ 147 h 300"/>
                  <a:gd name="T48" fmla="*/ 46 w 46"/>
                  <a:gd name="T49" fmla="*/ 153 h 300"/>
                  <a:gd name="T50" fmla="*/ 39 w 46"/>
                  <a:gd name="T51" fmla="*/ 164 h 300"/>
                  <a:gd name="T52" fmla="*/ 39 w 46"/>
                  <a:gd name="T53" fmla="*/ 170 h 300"/>
                  <a:gd name="T54" fmla="*/ 39 w 46"/>
                  <a:gd name="T55" fmla="*/ 175 h 300"/>
                  <a:gd name="T56" fmla="*/ 39 w 46"/>
                  <a:gd name="T57" fmla="*/ 181 h 300"/>
                  <a:gd name="T58" fmla="*/ 39 w 46"/>
                  <a:gd name="T59" fmla="*/ 187 h 300"/>
                  <a:gd name="T60" fmla="*/ 33 w 46"/>
                  <a:gd name="T61" fmla="*/ 192 h 300"/>
                  <a:gd name="T62" fmla="*/ 33 w 46"/>
                  <a:gd name="T63" fmla="*/ 198 h 300"/>
                  <a:gd name="T64" fmla="*/ 33 w 46"/>
                  <a:gd name="T65" fmla="*/ 204 h 300"/>
                  <a:gd name="T66" fmla="*/ 33 w 46"/>
                  <a:gd name="T67" fmla="*/ 215 h 300"/>
                  <a:gd name="T68" fmla="*/ 33 w 46"/>
                  <a:gd name="T69" fmla="*/ 215 h 300"/>
                  <a:gd name="T70" fmla="*/ 26 w 46"/>
                  <a:gd name="T71" fmla="*/ 221 h 300"/>
                  <a:gd name="T72" fmla="*/ 26 w 46"/>
                  <a:gd name="T73" fmla="*/ 226 h 300"/>
                  <a:gd name="T74" fmla="*/ 26 w 46"/>
                  <a:gd name="T75" fmla="*/ 232 h 300"/>
                  <a:gd name="T76" fmla="*/ 20 w 46"/>
                  <a:gd name="T77" fmla="*/ 238 h 300"/>
                  <a:gd name="T78" fmla="*/ 20 w 46"/>
                  <a:gd name="T79" fmla="*/ 243 h 300"/>
                  <a:gd name="T80" fmla="*/ 20 w 46"/>
                  <a:gd name="T81" fmla="*/ 249 h 300"/>
                  <a:gd name="T82" fmla="*/ 13 w 46"/>
                  <a:gd name="T83" fmla="*/ 255 h 300"/>
                  <a:gd name="T84" fmla="*/ 13 w 46"/>
                  <a:gd name="T85" fmla="*/ 255 h 300"/>
                  <a:gd name="T86" fmla="*/ 13 w 46"/>
                  <a:gd name="T87" fmla="*/ 260 h 300"/>
                  <a:gd name="T88" fmla="*/ 13 w 46"/>
                  <a:gd name="T89" fmla="*/ 272 h 300"/>
                  <a:gd name="T90" fmla="*/ 7 w 46"/>
                  <a:gd name="T91" fmla="*/ 277 h 300"/>
                  <a:gd name="T92" fmla="*/ 7 w 46"/>
                  <a:gd name="T93" fmla="*/ 277 h 300"/>
                  <a:gd name="T94" fmla="*/ 7 w 46"/>
                  <a:gd name="T95" fmla="*/ 283 h 300"/>
                  <a:gd name="T96" fmla="*/ 0 w 46"/>
                  <a:gd name="T97" fmla="*/ 294 h 300"/>
                  <a:gd name="T98" fmla="*/ 0 w 46"/>
                  <a:gd name="T99" fmla="*/ 294 h 300"/>
                  <a:gd name="T100" fmla="*/ 0 w 46"/>
                  <a:gd name="T101" fmla="*/ 30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300">
                    <a:moveTo>
                      <a:pt x="33" y="0"/>
                    </a:moveTo>
                    <a:lnTo>
                      <a:pt x="33" y="11"/>
                    </a:lnTo>
                    <a:lnTo>
                      <a:pt x="33" y="17"/>
                    </a:lnTo>
                    <a:lnTo>
                      <a:pt x="33" y="22"/>
                    </a:lnTo>
                    <a:lnTo>
                      <a:pt x="39" y="28"/>
                    </a:lnTo>
                    <a:lnTo>
                      <a:pt x="39" y="34"/>
                    </a:lnTo>
                    <a:lnTo>
                      <a:pt x="39" y="39"/>
                    </a:lnTo>
                    <a:lnTo>
                      <a:pt x="39" y="45"/>
                    </a:lnTo>
                    <a:lnTo>
                      <a:pt x="39" y="51"/>
                    </a:lnTo>
                    <a:lnTo>
                      <a:pt x="46" y="62"/>
                    </a:lnTo>
                    <a:lnTo>
                      <a:pt x="46" y="68"/>
                    </a:lnTo>
                    <a:lnTo>
                      <a:pt x="46" y="68"/>
                    </a:lnTo>
                    <a:lnTo>
                      <a:pt x="46" y="73"/>
                    </a:lnTo>
                    <a:lnTo>
                      <a:pt x="46" y="85"/>
                    </a:lnTo>
                    <a:lnTo>
                      <a:pt x="46" y="90"/>
                    </a:lnTo>
                    <a:lnTo>
                      <a:pt x="46" y="96"/>
                    </a:lnTo>
                    <a:lnTo>
                      <a:pt x="46" y="102"/>
                    </a:lnTo>
                    <a:lnTo>
                      <a:pt x="46" y="113"/>
                    </a:lnTo>
                    <a:lnTo>
                      <a:pt x="46" y="119"/>
                    </a:lnTo>
                    <a:lnTo>
                      <a:pt x="46" y="124"/>
                    </a:lnTo>
                    <a:lnTo>
                      <a:pt x="46" y="130"/>
                    </a:lnTo>
                    <a:lnTo>
                      <a:pt x="46" y="141"/>
                    </a:lnTo>
                    <a:lnTo>
                      <a:pt x="46" y="147"/>
                    </a:lnTo>
                    <a:lnTo>
                      <a:pt x="46" y="147"/>
                    </a:lnTo>
                    <a:lnTo>
                      <a:pt x="46" y="153"/>
                    </a:lnTo>
                    <a:lnTo>
                      <a:pt x="39" y="164"/>
                    </a:lnTo>
                    <a:lnTo>
                      <a:pt x="39" y="170"/>
                    </a:lnTo>
                    <a:lnTo>
                      <a:pt x="39" y="175"/>
                    </a:lnTo>
                    <a:lnTo>
                      <a:pt x="39" y="181"/>
                    </a:lnTo>
                    <a:lnTo>
                      <a:pt x="39" y="187"/>
                    </a:lnTo>
                    <a:lnTo>
                      <a:pt x="33" y="192"/>
                    </a:lnTo>
                    <a:lnTo>
                      <a:pt x="33" y="198"/>
                    </a:lnTo>
                    <a:lnTo>
                      <a:pt x="33" y="204"/>
                    </a:lnTo>
                    <a:lnTo>
                      <a:pt x="33" y="215"/>
                    </a:lnTo>
                    <a:lnTo>
                      <a:pt x="33" y="215"/>
                    </a:lnTo>
                    <a:lnTo>
                      <a:pt x="26" y="221"/>
                    </a:lnTo>
                    <a:lnTo>
                      <a:pt x="26" y="226"/>
                    </a:lnTo>
                    <a:lnTo>
                      <a:pt x="26" y="232"/>
                    </a:lnTo>
                    <a:lnTo>
                      <a:pt x="20" y="238"/>
                    </a:lnTo>
                    <a:lnTo>
                      <a:pt x="20" y="243"/>
                    </a:lnTo>
                    <a:lnTo>
                      <a:pt x="20" y="249"/>
                    </a:lnTo>
                    <a:lnTo>
                      <a:pt x="13" y="255"/>
                    </a:lnTo>
                    <a:lnTo>
                      <a:pt x="13" y="255"/>
                    </a:lnTo>
                    <a:lnTo>
                      <a:pt x="13" y="260"/>
                    </a:lnTo>
                    <a:lnTo>
                      <a:pt x="13" y="272"/>
                    </a:lnTo>
                    <a:lnTo>
                      <a:pt x="7" y="277"/>
                    </a:lnTo>
                    <a:lnTo>
                      <a:pt x="7" y="277"/>
                    </a:lnTo>
                    <a:lnTo>
                      <a:pt x="7" y="283"/>
                    </a:lnTo>
                    <a:lnTo>
                      <a:pt x="0" y="294"/>
                    </a:lnTo>
                    <a:lnTo>
                      <a:pt x="0" y="294"/>
                    </a:lnTo>
                    <a:lnTo>
                      <a:pt x="0" y="300"/>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69" name="Freeform 2524"/>
              <p:cNvSpPr>
                <a:spLocks noChangeAspect="1"/>
              </p:cNvSpPr>
              <p:nvPr/>
            </p:nvSpPr>
            <p:spPr bwMode="auto">
              <a:xfrm>
                <a:off x="7327" y="3826"/>
                <a:ext cx="72" cy="164"/>
              </a:xfrm>
              <a:custGeom>
                <a:avLst/>
                <a:gdLst>
                  <a:gd name="T0" fmla="*/ 72 w 72"/>
                  <a:gd name="T1" fmla="*/ 0 h 164"/>
                  <a:gd name="T2" fmla="*/ 66 w 72"/>
                  <a:gd name="T3" fmla="*/ 6 h 164"/>
                  <a:gd name="T4" fmla="*/ 66 w 72"/>
                  <a:gd name="T5" fmla="*/ 11 h 164"/>
                  <a:gd name="T6" fmla="*/ 66 w 72"/>
                  <a:gd name="T7" fmla="*/ 11 h 164"/>
                  <a:gd name="T8" fmla="*/ 59 w 72"/>
                  <a:gd name="T9" fmla="*/ 23 h 164"/>
                  <a:gd name="T10" fmla="*/ 59 w 72"/>
                  <a:gd name="T11" fmla="*/ 28 h 164"/>
                  <a:gd name="T12" fmla="*/ 59 w 72"/>
                  <a:gd name="T13" fmla="*/ 28 h 164"/>
                  <a:gd name="T14" fmla="*/ 53 w 72"/>
                  <a:gd name="T15" fmla="*/ 34 h 164"/>
                  <a:gd name="T16" fmla="*/ 53 w 72"/>
                  <a:gd name="T17" fmla="*/ 45 h 164"/>
                  <a:gd name="T18" fmla="*/ 53 w 72"/>
                  <a:gd name="T19" fmla="*/ 45 h 164"/>
                  <a:gd name="T20" fmla="*/ 53 w 72"/>
                  <a:gd name="T21" fmla="*/ 51 h 164"/>
                  <a:gd name="T22" fmla="*/ 46 w 72"/>
                  <a:gd name="T23" fmla="*/ 57 h 164"/>
                  <a:gd name="T24" fmla="*/ 46 w 72"/>
                  <a:gd name="T25" fmla="*/ 62 h 164"/>
                  <a:gd name="T26" fmla="*/ 46 w 72"/>
                  <a:gd name="T27" fmla="*/ 62 h 164"/>
                  <a:gd name="T28" fmla="*/ 40 w 72"/>
                  <a:gd name="T29" fmla="*/ 74 h 164"/>
                  <a:gd name="T30" fmla="*/ 40 w 72"/>
                  <a:gd name="T31" fmla="*/ 79 h 164"/>
                  <a:gd name="T32" fmla="*/ 40 w 72"/>
                  <a:gd name="T33" fmla="*/ 79 h 164"/>
                  <a:gd name="T34" fmla="*/ 33 w 72"/>
                  <a:gd name="T35" fmla="*/ 85 h 164"/>
                  <a:gd name="T36" fmla="*/ 33 w 72"/>
                  <a:gd name="T37" fmla="*/ 91 h 164"/>
                  <a:gd name="T38" fmla="*/ 27 w 72"/>
                  <a:gd name="T39" fmla="*/ 96 h 164"/>
                  <a:gd name="T40" fmla="*/ 27 w 72"/>
                  <a:gd name="T41" fmla="*/ 102 h 164"/>
                  <a:gd name="T42" fmla="*/ 27 w 72"/>
                  <a:gd name="T43" fmla="*/ 108 h 164"/>
                  <a:gd name="T44" fmla="*/ 20 w 72"/>
                  <a:gd name="T45" fmla="*/ 113 h 164"/>
                  <a:gd name="T46" fmla="*/ 20 w 72"/>
                  <a:gd name="T47" fmla="*/ 113 h 164"/>
                  <a:gd name="T48" fmla="*/ 20 w 72"/>
                  <a:gd name="T49" fmla="*/ 125 h 164"/>
                  <a:gd name="T50" fmla="*/ 13 w 72"/>
                  <a:gd name="T51" fmla="*/ 130 h 164"/>
                  <a:gd name="T52" fmla="*/ 13 w 72"/>
                  <a:gd name="T53" fmla="*/ 130 h 164"/>
                  <a:gd name="T54" fmla="*/ 13 w 72"/>
                  <a:gd name="T55" fmla="*/ 136 h 164"/>
                  <a:gd name="T56" fmla="*/ 13 w 72"/>
                  <a:gd name="T57" fmla="*/ 142 h 164"/>
                  <a:gd name="T58" fmla="*/ 7 w 72"/>
                  <a:gd name="T59" fmla="*/ 153 h 164"/>
                  <a:gd name="T60" fmla="*/ 7 w 72"/>
                  <a:gd name="T61" fmla="*/ 153 h 164"/>
                  <a:gd name="T62" fmla="*/ 7 w 72"/>
                  <a:gd name="T63" fmla="*/ 159 h 164"/>
                  <a:gd name="T64" fmla="*/ 0 w 72"/>
                  <a:gd name="T65"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164">
                    <a:moveTo>
                      <a:pt x="72" y="0"/>
                    </a:moveTo>
                    <a:lnTo>
                      <a:pt x="66" y="6"/>
                    </a:lnTo>
                    <a:lnTo>
                      <a:pt x="66" y="11"/>
                    </a:lnTo>
                    <a:lnTo>
                      <a:pt x="66" y="11"/>
                    </a:lnTo>
                    <a:lnTo>
                      <a:pt x="59" y="23"/>
                    </a:lnTo>
                    <a:lnTo>
                      <a:pt x="59" y="28"/>
                    </a:lnTo>
                    <a:lnTo>
                      <a:pt x="59" y="28"/>
                    </a:lnTo>
                    <a:lnTo>
                      <a:pt x="53" y="34"/>
                    </a:lnTo>
                    <a:lnTo>
                      <a:pt x="53" y="45"/>
                    </a:lnTo>
                    <a:lnTo>
                      <a:pt x="53" y="45"/>
                    </a:lnTo>
                    <a:lnTo>
                      <a:pt x="53" y="51"/>
                    </a:lnTo>
                    <a:lnTo>
                      <a:pt x="46" y="57"/>
                    </a:lnTo>
                    <a:lnTo>
                      <a:pt x="46" y="62"/>
                    </a:lnTo>
                    <a:lnTo>
                      <a:pt x="46" y="62"/>
                    </a:lnTo>
                    <a:lnTo>
                      <a:pt x="40" y="74"/>
                    </a:lnTo>
                    <a:lnTo>
                      <a:pt x="40" y="79"/>
                    </a:lnTo>
                    <a:lnTo>
                      <a:pt x="40" y="79"/>
                    </a:lnTo>
                    <a:lnTo>
                      <a:pt x="33" y="85"/>
                    </a:lnTo>
                    <a:lnTo>
                      <a:pt x="33" y="91"/>
                    </a:lnTo>
                    <a:lnTo>
                      <a:pt x="27" y="96"/>
                    </a:lnTo>
                    <a:lnTo>
                      <a:pt x="27" y="102"/>
                    </a:lnTo>
                    <a:lnTo>
                      <a:pt x="27" y="108"/>
                    </a:lnTo>
                    <a:lnTo>
                      <a:pt x="20" y="113"/>
                    </a:lnTo>
                    <a:lnTo>
                      <a:pt x="20" y="113"/>
                    </a:lnTo>
                    <a:lnTo>
                      <a:pt x="20" y="125"/>
                    </a:lnTo>
                    <a:lnTo>
                      <a:pt x="13" y="130"/>
                    </a:lnTo>
                    <a:lnTo>
                      <a:pt x="13" y="130"/>
                    </a:lnTo>
                    <a:lnTo>
                      <a:pt x="13" y="136"/>
                    </a:lnTo>
                    <a:lnTo>
                      <a:pt x="13" y="142"/>
                    </a:lnTo>
                    <a:lnTo>
                      <a:pt x="7" y="153"/>
                    </a:lnTo>
                    <a:lnTo>
                      <a:pt x="7" y="153"/>
                    </a:lnTo>
                    <a:lnTo>
                      <a:pt x="7" y="159"/>
                    </a:lnTo>
                    <a:lnTo>
                      <a:pt x="0" y="164"/>
                    </a:lnTo>
                  </a:path>
                </a:pathLst>
              </a:custGeom>
              <a:noFill/>
              <a:ln w="0">
                <a:solidFill>
                  <a:srgbClr val="00FF6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0" name="Freeform 2525"/>
              <p:cNvSpPr>
                <a:spLocks noChangeAspect="1"/>
              </p:cNvSpPr>
              <p:nvPr/>
            </p:nvSpPr>
            <p:spPr bwMode="auto">
              <a:xfrm>
                <a:off x="7726" y="3276"/>
                <a:ext cx="72" cy="289"/>
              </a:xfrm>
              <a:custGeom>
                <a:avLst/>
                <a:gdLst>
                  <a:gd name="T0" fmla="*/ 72 w 72"/>
                  <a:gd name="T1" fmla="*/ 0 h 289"/>
                  <a:gd name="T2" fmla="*/ 72 w 72"/>
                  <a:gd name="T3" fmla="*/ 6 h 289"/>
                  <a:gd name="T4" fmla="*/ 65 w 72"/>
                  <a:gd name="T5" fmla="*/ 12 h 289"/>
                  <a:gd name="T6" fmla="*/ 65 w 72"/>
                  <a:gd name="T7" fmla="*/ 17 h 289"/>
                  <a:gd name="T8" fmla="*/ 65 w 72"/>
                  <a:gd name="T9" fmla="*/ 23 h 289"/>
                  <a:gd name="T10" fmla="*/ 65 w 72"/>
                  <a:gd name="T11" fmla="*/ 29 h 289"/>
                  <a:gd name="T12" fmla="*/ 58 w 72"/>
                  <a:gd name="T13" fmla="*/ 34 h 289"/>
                  <a:gd name="T14" fmla="*/ 58 w 72"/>
                  <a:gd name="T15" fmla="*/ 40 h 289"/>
                  <a:gd name="T16" fmla="*/ 58 w 72"/>
                  <a:gd name="T17" fmla="*/ 46 h 289"/>
                  <a:gd name="T18" fmla="*/ 58 w 72"/>
                  <a:gd name="T19" fmla="*/ 51 h 289"/>
                  <a:gd name="T20" fmla="*/ 52 w 72"/>
                  <a:gd name="T21" fmla="*/ 57 h 289"/>
                  <a:gd name="T22" fmla="*/ 52 w 72"/>
                  <a:gd name="T23" fmla="*/ 63 h 289"/>
                  <a:gd name="T24" fmla="*/ 52 w 72"/>
                  <a:gd name="T25" fmla="*/ 68 h 289"/>
                  <a:gd name="T26" fmla="*/ 52 w 72"/>
                  <a:gd name="T27" fmla="*/ 74 h 289"/>
                  <a:gd name="T28" fmla="*/ 45 w 72"/>
                  <a:gd name="T29" fmla="*/ 80 h 289"/>
                  <a:gd name="T30" fmla="*/ 45 w 72"/>
                  <a:gd name="T31" fmla="*/ 85 h 289"/>
                  <a:gd name="T32" fmla="*/ 45 w 72"/>
                  <a:gd name="T33" fmla="*/ 91 h 289"/>
                  <a:gd name="T34" fmla="*/ 45 w 72"/>
                  <a:gd name="T35" fmla="*/ 97 h 289"/>
                  <a:gd name="T36" fmla="*/ 39 w 72"/>
                  <a:gd name="T37" fmla="*/ 102 h 289"/>
                  <a:gd name="T38" fmla="*/ 39 w 72"/>
                  <a:gd name="T39" fmla="*/ 108 h 289"/>
                  <a:gd name="T40" fmla="*/ 39 w 72"/>
                  <a:gd name="T41" fmla="*/ 114 h 289"/>
                  <a:gd name="T42" fmla="*/ 32 w 72"/>
                  <a:gd name="T43" fmla="*/ 119 h 289"/>
                  <a:gd name="T44" fmla="*/ 32 w 72"/>
                  <a:gd name="T45" fmla="*/ 119 h 289"/>
                  <a:gd name="T46" fmla="*/ 32 w 72"/>
                  <a:gd name="T47" fmla="*/ 131 h 289"/>
                  <a:gd name="T48" fmla="*/ 32 w 72"/>
                  <a:gd name="T49" fmla="*/ 136 h 289"/>
                  <a:gd name="T50" fmla="*/ 26 w 72"/>
                  <a:gd name="T51" fmla="*/ 142 h 289"/>
                  <a:gd name="T52" fmla="*/ 26 w 72"/>
                  <a:gd name="T53" fmla="*/ 148 h 289"/>
                  <a:gd name="T54" fmla="*/ 26 w 72"/>
                  <a:gd name="T55" fmla="*/ 153 h 289"/>
                  <a:gd name="T56" fmla="*/ 26 w 72"/>
                  <a:gd name="T57" fmla="*/ 159 h 289"/>
                  <a:gd name="T58" fmla="*/ 26 w 72"/>
                  <a:gd name="T59" fmla="*/ 165 h 289"/>
                  <a:gd name="T60" fmla="*/ 19 w 72"/>
                  <a:gd name="T61" fmla="*/ 170 h 289"/>
                  <a:gd name="T62" fmla="*/ 19 w 72"/>
                  <a:gd name="T63" fmla="*/ 176 h 289"/>
                  <a:gd name="T64" fmla="*/ 19 w 72"/>
                  <a:gd name="T65" fmla="*/ 182 h 289"/>
                  <a:gd name="T66" fmla="*/ 19 w 72"/>
                  <a:gd name="T67" fmla="*/ 187 h 289"/>
                  <a:gd name="T68" fmla="*/ 19 w 72"/>
                  <a:gd name="T69" fmla="*/ 193 h 289"/>
                  <a:gd name="T70" fmla="*/ 13 w 72"/>
                  <a:gd name="T71" fmla="*/ 204 h 289"/>
                  <a:gd name="T72" fmla="*/ 13 w 72"/>
                  <a:gd name="T73" fmla="*/ 204 h 289"/>
                  <a:gd name="T74" fmla="*/ 13 w 72"/>
                  <a:gd name="T75" fmla="*/ 210 h 289"/>
                  <a:gd name="T76" fmla="*/ 13 w 72"/>
                  <a:gd name="T77" fmla="*/ 216 h 289"/>
                  <a:gd name="T78" fmla="*/ 13 w 72"/>
                  <a:gd name="T79" fmla="*/ 221 h 289"/>
                  <a:gd name="T80" fmla="*/ 6 w 72"/>
                  <a:gd name="T81" fmla="*/ 233 h 289"/>
                  <a:gd name="T82" fmla="*/ 6 w 72"/>
                  <a:gd name="T83" fmla="*/ 238 h 289"/>
                  <a:gd name="T84" fmla="*/ 6 w 72"/>
                  <a:gd name="T85" fmla="*/ 244 h 289"/>
                  <a:gd name="T86" fmla="*/ 6 w 72"/>
                  <a:gd name="T87" fmla="*/ 244 h 289"/>
                  <a:gd name="T88" fmla="*/ 6 w 72"/>
                  <a:gd name="T89" fmla="*/ 250 h 289"/>
                  <a:gd name="T90" fmla="*/ 6 w 72"/>
                  <a:gd name="T91" fmla="*/ 261 h 289"/>
                  <a:gd name="T92" fmla="*/ 0 w 72"/>
                  <a:gd name="T93" fmla="*/ 267 h 289"/>
                  <a:gd name="T94" fmla="*/ 0 w 72"/>
                  <a:gd name="T95" fmla="*/ 272 h 289"/>
                  <a:gd name="T96" fmla="*/ 0 w 72"/>
                  <a:gd name="T97" fmla="*/ 284 h 289"/>
                  <a:gd name="T98" fmla="*/ 0 w 72"/>
                  <a:gd name="T99" fmla="*/ 2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289">
                    <a:moveTo>
                      <a:pt x="72" y="0"/>
                    </a:moveTo>
                    <a:lnTo>
                      <a:pt x="72" y="6"/>
                    </a:lnTo>
                    <a:lnTo>
                      <a:pt x="65" y="12"/>
                    </a:lnTo>
                    <a:lnTo>
                      <a:pt x="65" y="17"/>
                    </a:lnTo>
                    <a:lnTo>
                      <a:pt x="65" y="23"/>
                    </a:lnTo>
                    <a:lnTo>
                      <a:pt x="65" y="29"/>
                    </a:lnTo>
                    <a:lnTo>
                      <a:pt x="58" y="34"/>
                    </a:lnTo>
                    <a:lnTo>
                      <a:pt x="58" y="40"/>
                    </a:lnTo>
                    <a:lnTo>
                      <a:pt x="58" y="46"/>
                    </a:lnTo>
                    <a:lnTo>
                      <a:pt x="58" y="51"/>
                    </a:lnTo>
                    <a:lnTo>
                      <a:pt x="52" y="57"/>
                    </a:lnTo>
                    <a:lnTo>
                      <a:pt x="52" y="63"/>
                    </a:lnTo>
                    <a:lnTo>
                      <a:pt x="52" y="68"/>
                    </a:lnTo>
                    <a:lnTo>
                      <a:pt x="52" y="74"/>
                    </a:lnTo>
                    <a:lnTo>
                      <a:pt x="45" y="80"/>
                    </a:lnTo>
                    <a:lnTo>
                      <a:pt x="45" y="85"/>
                    </a:lnTo>
                    <a:lnTo>
                      <a:pt x="45" y="91"/>
                    </a:lnTo>
                    <a:lnTo>
                      <a:pt x="45" y="97"/>
                    </a:lnTo>
                    <a:lnTo>
                      <a:pt x="39" y="102"/>
                    </a:lnTo>
                    <a:lnTo>
                      <a:pt x="39" y="108"/>
                    </a:lnTo>
                    <a:lnTo>
                      <a:pt x="39" y="114"/>
                    </a:lnTo>
                    <a:lnTo>
                      <a:pt x="32" y="119"/>
                    </a:lnTo>
                    <a:lnTo>
                      <a:pt x="32" y="119"/>
                    </a:lnTo>
                    <a:lnTo>
                      <a:pt x="32" y="131"/>
                    </a:lnTo>
                    <a:lnTo>
                      <a:pt x="32" y="136"/>
                    </a:lnTo>
                    <a:lnTo>
                      <a:pt x="26" y="142"/>
                    </a:lnTo>
                    <a:lnTo>
                      <a:pt x="26" y="148"/>
                    </a:lnTo>
                    <a:lnTo>
                      <a:pt x="26" y="153"/>
                    </a:lnTo>
                    <a:lnTo>
                      <a:pt x="26" y="159"/>
                    </a:lnTo>
                    <a:lnTo>
                      <a:pt x="26" y="165"/>
                    </a:lnTo>
                    <a:lnTo>
                      <a:pt x="19" y="170"/>
                    </a:lnTo>
                    <a:lnTo>
                      <a:pt x="19" y="176"/>
                    </a:lnTo>
                    <a:lnTo>
                      <a:pt x="19" y="182"/>
                    </a:lnTo>
                    <a:lnTo>
                      <a:pt x="19" y="187"/>
                    </a:lnTo>
                    <a:lnTo>
                      <a:pt x="19" y="193"/>
                    </a:lnTo>
                    <a:lnTo>
                      <a:pt x="13" y="204"/>
                    </a:lnTo>
                    <a:lnTo>
                      <a:pt x="13" y="204"/>
                    </a:lnTo>
                    <a:lnTo>
                      <a:pt x="13" y="210"/>
                    </a:lnTo>
                    <a:lnTo>
                      <a:pt x="13" y="216"/>
                    </a:lnTo>
                    <a:lnTo>
                      <a:pt x="13" y="221"/>
                    </a:lnTo>
                    <a:lnTo>
                      <a:pt x="6" y="233"/>
                    </a:lnTo>
                    <a:lnTo>
                      <a:pt x="6" y="238"/>
                    </a:lnTo>
                    <a:lnTo>
                      <a:pt x="6" y="244"/>
                    </a:lnTo>
                    <a:lnTo>
                      <a:pt x="6" y="244"/>
                    </a:lnTo>
                    <a:lnTo>
                      <a:pt x="6" y="250"/>
                    </a:lnTo>
                    <a:lnTo>
                      <a:pt x="6" y="261"/>
                    </a:lnTo>
                    <a:lnTo>
                      <a:pt x="0" y="267"/>
                    </a:lnTo>
                    <a:lnTo>
                      <a:pt x="0" y="272"/>
                    </a:lnTo>
                    <a:lnTo>
                      <a:pt x="0" y="284"/>
                    </a:lnTo>
                    <a:lnTo>
                      <a:pt x="0" y="289"/>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1" name="Freeform 2526"/>
              <p:cNvSpPr>
                <a:spLocks noChangeAspect="1"/>
              </p:cNvSpPr>
              <p:nvPr/>
            </p:nvSpPr>
            <p:spPr bwMode="auto">
              <a:xfrm>
                <a:off x="7726" y="3565"/>
                <a:ext cx="39" cy="312"/>
              </a:xfrm>
              <a:custGeom>
                <a:avLst/>
                <a:gdLst>
                  <a:gd name="T0" fmla="*/ 0 w 39"/>
                  <a:gd name="T1" fmla="*/ 0 h 312"/>
                  <a:gd name="T2" fmla="*/ 0 w 39"/>
                  <a:gd name="T3" fmla="*/ 6 h 312"/>
                  <a:gd name="T4" fmla="*/ 0 w 39"/>
                  <a:gd name="T5" fmla="*/ 12 h 312"/>
                  <a:gd name="T6" fmla="*/ 0 w 39"/>
                  <a:gd name="T7" fmla="*/ 12 h 312"/>
                  <a:gd name="T8" fmla="*/ 0 w 39"/>
                  <a:gd name="T9" fmla="*/ 23 h 312"/>
                  <a:gd name="T10" fmla="*/ 0 w 39"/>
                  <a:gd name="T11" fmla="*/ 29 h 312"/>
                  <a:gd name="T12" fmla="*/ 0 w 39"/>
                  <a:gd name="T13" fmla="*/ 34 h 312"/>
                  <a:gd name="T14" fmla="*/ 0 w 39"/>
                  <a:gd name="T15" fmla="*/ 46 h 312"/>
                  <a:gd name="T16" fmla="*/ 0 w 39"/>
                  <a:gd name="T17" fmla="*/ 51 h 312"/>
                  <a:gd name="T18" fmla="*/ 0 w 39"/>
                  <a:gd name="T19" fmla="*/ 57 h 312"/>
                  <a:gd name="T20" fmla="*/ 0 w 39"/>
                  <a:gd name="T21" fmla="*/ 63 h 312"/>
                  <a:gd name="T22" fmla="*/ 0 w 39"/>
                  <a:gd name="T23" fmla="*/ 74 h 312"/>
                  <a:gd name="T24" fmla="*/ 0 w 39"/>
                  <a:gd name="T25" fmla="*/ 80 h 312"/>
                  <a:gd name="T26" fmla="*/ 0 w 39"/>
                  <a:gd name="T27" fmla="*/ 85 h 312"/>
                  <a:gd name="T28" fmla="*/ 0 w 39"/>
                  <a:gd name="T29" fmla="*/ 91 h 312"/>
                  <a:gd name="T30" fmla="*/ 0 w 39"/>
                  <a:gd name="T31" fmla="*/ 102 h 312"/>
                  <a:gd name="T32" fmla="*/ 0 w 39"/>
                  <a:gd name="T33" fmla="*/ 108 h 312"/>
                  <a:gd name="T34" fmla="*/ 0 w 39"/>
                  <a:gd name="T35" fmla="*/ 114 h 312"/>
                  <a:gd name="T36" fmla="*/ 0 w 39"/>
                  <a:gd name="T37" fmla="*/ 125 h 312"/>
                  <a:gd name="T38" fmla="*/ 0 w 39"/>
                  <a:gd name="T39" fmla="*/ 125 h 312"/>
                  <a:gd name="T40" fmla="*/ 0 w 39"/>
                  <a:gd name="T41" fmla="*/ 131 h 312"/>
                  <a:gd name="T42" fmla="*/ 0 w 39"/>
                  <a:gd name="T43" fmla="*/ 136 h 312"/>
                  <a:gd name="T44" fmla="*/ 0 w 39"/>
                  <a:gd name="T45" fmla="*/ 142 h 312"/>
                  <a:gd name="T46" fmla="*/ 0 w 39"/>
                  <a:gd name="T47" fmla="*/ 153 h 312"/>
                  <a:gd name="T48" fmla="*/ 0 w 39"/>
                  <a:gd name="T49" fmla="*/ 159 h 312"/>
                  <a:gd name="T50" fmla="*/ 6 w 39"/>
                  <a:gd name="T51" fmla="*/ 165 h 312"/>
                  <a:gd name="T52" fmla="*/ 6 w 39"/>
                  <a:gd name="T53" fmla="*/ 176 h 312"/>
                  <a:gd name="T54" fmla="*/ 6 w 39"/>
                  <a:gd name="T55" fmla="*/ 182 h 312"/>
                  <a:gd name="T56" fmla="*/ 6 w 39"/>
                  <a:gd name="T57" fmla="*/ 182 h 312"/>
                  <a:gd name="T58" fmla="*/ 6 w 39"/>
                  <a:gd name="T59" fmla="*/ 187 h 312"/>
                  <a:gd name="T60" fmla="*/ 6 w 39"/>
                  <a:gd name="T61" fmla="*/ 193 h 312"/>
                  <a:gd name="T62" fmla="*/ 13 w 39"/>
                  <a:gd name="T63" fmla="*/ 204 h 312"/>
                  <a:gd name="T64" fmla="*/ 13 w 39"/>
                  <a:gd name="T65" fmla="*/ 210 h 312"/>
                  <a:gd name="T66" fmla="*/ 13 w 39"/>
                  <a:gd name="T67" fmla="*/ 216 h 312"/>
                  <a:gd name="T68" fmla="*/ 13 w 39"/>
                  <a:gd name="T69" fmla="*/ 221 h 312"/>
                  <a:gd name="T70" fmla="*/ 13 w 39"/>
                  <a:gd name="T71" fmla="*/ 221 h 312"/>
                  <a:gd name="T72" fmla="*/ 19 w 39"/>
                  <a:gd name="T73" fmla="*/ 233 h 312"/>
                  <a:gd name="T74" fmla="*/ 19 w 39"/>
                  <a:gd name="T75" fmla="*/ 238 h 312"/>
                  <a:gd name="T76" fmla="*/ 19 w 39"/>
                  <a:gd name="T77" fmla="*/ 244 h 312"/>
                  <a:gd name="T78" fmla="*/ 19 w 39"/>
                  <a:gd name="T79" fmla="*/ 250 h 312"/>
                  <a:gd name="T80" fmla="*/ 19 w 39"/>
                  <a:gd name="T81" fmla="*/ 255 h 312"/>
                  <a:gd name="T82" fmla="*/ 26 w 39"/>
                  <a:gd name="T83" fmla="*/ 261 h 312"/>
                  <a:gd name="T84" fmla="*/ 26 w 39"/>
                  <a:gd name="T85" fmla="*/ 267 h 312"/>
                  <a:gd name="T86" fmla="*/ 26 w 39"/>
                  <a:gd name="T87" fmla="*/ 272 h 312"/>
                  <a:gd name="T88" fmla="*/ 26 w 39"/>
                  <a:gd name="T89" fmla="*/ 278 h 312"/>
                  <a:gd name="T90" fmla="*/ 26 w 39"/>
                  <a:gd name="T91" fmla="*/ 284 h 312"/>
                  <a:gd name="T92" fmla="*/ 32 w 39"/>
                  <a:gd name="T93" fmla="*/ 289 h 312"/>
                  <a:gd name="T94" fmla="*/ 32 w 39"/>
                  <a:gd name="T95" fmla="*/ 295 h 312"/>
                  <a:gd name="T96" fmla="*/ 32 w 39"/>
                  <a:gd name="T97" fmla="*/ 306 h 312"/>
                  <a:gd name="T98" fmla="*/ 32 w 39"/>
                  <a:gd name="T99" fmla="*/ 306 h 312"/>
                  <a:gd name="T100" fmla="*/ 39 w 39"/>
                  <a:gd name="T101"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 h="312">
                    <a:moveTo>
                      <a:pt x="0" y="0"/>
                    </a:moveTo>
                    <a:lnTo>
                      <a:pt x="0" y="6"/>
                    </a:lnTo>
                    <a:lnTo>
                      <a:pt x="0" y="12"/>
                    </a:lnTo>
                    <a:lnTo>
                      <a:pt x="0" y="12"/>
                    </a:lnTo>
                    <a:lnTo>
                      <a:pt x="0" y="23"/>
                    </a:lnTo>
                    <a:lnTo>
                      <a:pt x="0" y="29"/>
                    </a:lnTo>
                    <a:lnTo>
                      <a:pt x="0" y="34"/>
                    </a:lnTo>
                    <a:lnTo>
                      <a:pt x="0" y="46"/>
                    </a:lnTo>
                    <a:lnTo>
                      <a:pt x="0" y="51"/>
                    </a:lnTo>
                    <a:lnTo>
                      <a:pt x="0" y="57"/>
                    </a:lnTo>
                    <a:lnTo>
                      <a:pt x="0" y="63"/>
                    </a:lnTo>
                    <a:lnTo>
                      <a:pt x="0" y="74"/>
                    </a:lnTo>
                    <a:lnTo>
                      <a:pt x="0" y="80"/>
                    </a:lnTo>
                    <a:lnTo>
                      <a:pt x="0" y="85"/>
                    </a:lnTo>
                    <a:lnTo>
                      <a:pt x="0" y="91"/>
                    </a:lnTo>
                    <a:lnTo>
                      <a:pt x="0" y="102"/>
                    </a:lnTo>
                    <a:lnTo>
                      <a:pt x="0" y="108"/>
                    </a:lnTo>
                    <a:lnTo>
                      <a:pt x="0" y="114"/>
                    </a:lnTo>
                    <a:lnTo>
                      <a:pt x="0" y="125"/>
                    </a:lnTo>
                    <a:lnTo>
                      <a:pt x="0" y="125"/>
                    </a:lnTo>
                    <a:lnTo>
                      <a:pt x="0" y="131"/>
                    </a:lnTo>
                    <a:lnTo>
                      <a:pt x="0" y="136"/>
                    </a:lnTo>
                    <a:lnTo>
                      <a:pt x="0" y="142"/>
                    </a:lnTo>
                    <a:lnTo>
                      <a:pt x="0" y="153"/>
                    </a:lnTo>
                    <a:lnTo>
                      <a:pt x="0" y="159"/>
                    </a:lnTo>
                    <a:lnTo>
                      <a:pt x="6" y="165"/>
                    </a:lnTo>
                    <a:lnTo>
                      <a:pt x="6" y="176"/>
                    </a:lnTo>
                    <a:lnTo>
                      <a:pt x="6" y="182"/>
                    </a:lnTo>
                    <a:lnTo>
                      <a:pt x="6" y="182"/>
                    </a:lnTo>
                    <a:lnTo>
                      <a:pt x="6" y="187"/>
                    </a:lnTo>
                    <a:lnTo>
                      <a:pt x="6" y="193"/>
                    </a:lnTo>
                    <a:lnTo>
                      <a:pt x="13" y="204"/>
                    </a:lnTo>
                    <a:lnTo>
                      <a:pt x="13" y="210"/>
                    </a:lnTo>
                    <a:lnTo>
                      <a:pt x="13" y="216"/>
                    </a:lnTo>
                    <a:lnTo>
                      <a:pt x="13" y="221"/>
                    </a:lnTo>
                    <a:lnTo>
                      <a:pt x="13" y="221"/>
                    </a:lnTo>
                    <a:lnTo>
                      <a:pt x="19" y="233"/>
                    </a:lnTo>
                    <a:lnTo>
                      <a:pt x="19" y="238"/>
                    </a:lnTo>
                    <a:lnTo>
                      <a:pt x="19" y="244"/>
                    </a:lnTo>
                    <a:lnTo>
                      <a:pt x="19" y="250"/>
                    </a:lnTo>
                    <a:lnTo>
                      <a:pt x="19" y="255"/>
                    </a:lnTo>
                    <a:lnTo>
                      <a:pt x="26" y="261"/>
                    </a:lnTo>
                    <a:lnTo>
                      <a:pt x="26" y="267"/>
                    </a:lnTo>
                    <a:lnTo>
                      <a:pt x="26" y="272"/>
                    </a:lnTo>
                    <a:lnTo>
                      <a:pt x="26" y="278"/>
                    </a:lnTo>
                    <a:lnTo>
                      <a:pt x="26" y="284"/>
                    </a:lnTo>
                    <a:lnTo>
                      <a:pt x="32" y="289"/>
                    </a:lnTo>
                    <a:lnTo>
                      <a:pt x="32" y="295"/>
                    </a:lnTo>
                    <a:lnTo>
                      <a:pt x="32" y="306"/>
                    </a:lnTo>
                    <a:lnTo>
                      <a:pt x="32" y="306"/>
                    </a:lnTo>
                    <a:lnTo>
                      <a:pt x="39" y="312"/>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2" name="Freeform 2527"/>
              <p:cNvSpPr>
                <a:spLocks noChangeAspect="1"/>
              </p:cNvSpPr>
              <p:nvPr/>
            </p:nvSpPr>
            <p:spPr bwMode="auto">
              <a:xfrm>
                <a:off x="7765" y="3877"/>
                <a:ext cx="33" cy="113"/>
              </a:xfrm>
              <a:custGeom>
                <a:avLst/>
                <a:gdLst>
                  <a:gd name="T0" fmla="*/ 0 w 33"/>
                  <a:gd name="T1" fmla="*/ 0 h 113"/>
                  <a:gd name="T2" fmla="*/ 0 w 33"/>
                  <a:gd name="T3" fmla="*/ 6 h 113"/>
                  <a:gd name="T4" fmla="*/ 0 w 33"/>
                  <a:gd name="T5" fmla="*/ 11 h 113"/>
                  <a:gd name="T6" fmla="*/ 6 w 33"/>
                  <a:gd name="T7" fmla="*/ 17 h 113"/>
                  <a:gd name="T8" fmla="*/ 6 w 33"/>
                  <a:gd name="T9" fmla="*/ 23 h 113"/>
                  <a:gd name="T10" fmla="*/ 6 w 33"/>
                  <a:gd name="T11" fmla="*/ 28 h 113"/>
                  <a:gd name="T12" fmla="*/ 6 w 33"/>
                  <a:gd name="T13" fmla="*/ 34 h 113"/>
                  <a:gd name="T14" fmla="*/ 13 w 33"/>
                  <a:gd name="T15" fmla="*/ 40 h 113"/>
                  <a:gd name="T16" fmla="*/ 13 w 33"/>
                  <a:gd name="T17" fmla="*/ 45 h 113"/>
                  <a:gd name="T18" fmla="*/ 13 w 33"/>
                  <a:gd name="T19" fmla="*/ 51 h 113"/>
                  <a:gd name="T20" fmla="*/ 13 w 33"/>
                  <a:gd name="T21" fmla="*/ 57 h 113"/>
                  <a:gd name="T22" fmla="*/ 19 w 33"/>
                  <a:gd name="T23" fmla="*/ 62 h 113"/>
                  <a:gd name="T24" fmla="*/ 19 w 33"/>
                  <a:gd name="T25" fmla="*/ 68 h 113"/>
                  <a:gd name="T26" fmla="*/ 19 w 33"/>
                  <a:gd name="T27" fmla="*/ 74 h 113"/>
                  <a:gd name="T28" fmla="*/ 19 w 33"/>
                  <a:gd name="T29" fmla="*/ 79 h 113"/>
                  <a:gd name="T30" fmla="*/ 26 w 33"/>
                  <a:gd name="T31" fmla="*/ 85 h 113"/>
                  <a:gd name="T32" fmla="*/ 26 w 33"/>
                  <a:gd name="T33" fmla="*/ 91 h 113"/>
                  <a:gd name="T34" fmla="*/ 26 w 33"/>
                  <a:gd name="T35" fmla="*/ 96 h 113"/>
                  <a:gd name="T36" fmla="*/ 26 w 33"/>
                  <a:gd name="T37" fmla="*/ 102 h 113"/>
                  <a:gd name="T38" fmla="*/ 33 w 33"/>
                  <a:gd name="T39" fmla="*/ 108 h 113"/>
                  <a:gd name="T40" fmla="*/ 33 w 33"/>
                  <a:gd name="T4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13">
                    <a:moveTo>
                      <a:pt x="0" y="0"/>
                    </a:moveTo>
                    <a:lnTo>
                      <a:pt x="0" y="6"/>
                    </a:lnTo>
                    <a:lnTo>
                      <a:pt x="0" y="11"/>
                    </a:lnTo>
                    <a:lnTo>
                      <a:pt x="6" y="17"/>
                    </a:lnTo>
                    <a:lnTo>
                      <a:pt x="6" y="23"/>
                    </a:lnTo>
                    <a:lnTo>
                      <a:pt x="6" y="28"/>
                    </a:lnTo>
                    <a:lnTo>
                      <a:pt x="6" y="34"/>
                    </a:lnTo>
                    <a:lnTo>
                      <a:pt x="13" y="40"/>
                    </a:lnTo>
                    <a:lnTo>
                      <a:pt x="13" y="45"/>
                    </a:lnTo>
                    <a:lnTo>
                      <a:pt x="13" y="51"/>
                    </a:lnTo>
                    <a:lnTo>
                      <a:pt x="13" y="57"/>
                    </a:lnTo>
                    <a:lnTo>
                      <a:pt x="19" y="62"/>
                    </a:lnTo>
                    <a:lnTo>
                      <a:pt x="19" y="68"/>
                    </a:lnTo>
                    <a:lnTo>
                      <a:pt x="19" y="74"/>
                    </a:lnTo>
                    <a:lnTo>
                      <a:pt x="19" y="79"/>
                    </a:lnTo>
                    <a:lnTo>
                      <a:pt x="26" y="85"/>
                    </a:lnTo>
                    <a:lnTo>
                      <a:pt x="26" y="91"/>
                    </a:lnTo>
                    <a:lnTo>
                      <a:pt x="26" y="96"/>
                    </a:lnTo>
                    <a:lnTo>
                      <a:pt x="26" y="102"/>
                    </a:lnTo>
                    <a:lnTo>
                      <a:pt x="33" y="108"/>
                    </a:lnTo>
                    <a:lnTo>
                      <a:pt x="33" y="113"/>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3" name="Freeform 2528"/>
              <p:cNvSpPr>
                <a:spLocks noChangeAspect="1"/>
              </p:cNvSpPr>
              <p:nvPr/>
            </p:nvSpPr>
            <p:spPr bwMode="auto">
              <a:xfrm>
                <a:off x="7327" y="3276"/>
                <a:ext cx="72" cy="284"/>
              </a:xfrm>
              <a:custGeom>
                <a:avLst/>
                <a:gdLst>
                  <a:gd name="T0" fmla="*/ 0 w 72"/>
                  <a:gd name="T1" fmla="*/ 0 h 284"/>
                  <a:gd name="T2" fmla="*/ 0 w 72"/>
                  <a:gd name="T3" fmla="*/ 0 h 284"/>
                  <a:gd name="T4" fmla="*/ 0 w 72"/>
                  <a:gd name="T5" fmla="*/ 6 h 284"/>
                  <a:gd name="T6" fmla="*/ 7 w 72"/>
                  <a:gd name="T7" fmla="*/ 12 h 284"/>
                  <a:gd name="T8" fmla="*/ 7 w 72"/>
                  <a:gd name="T9" fmla="*/ 23 h 284"/>
                  <a:gd name="T10" fmla="*/ 7 w 72"/>
                  <a:gd name="T11" fmla="*/ 23 h 284"/>
                  <a:gd name="T12" fmla="*/ 7 w 72"/>
                  <a:gd name="T13" fmla="*/ 29 h 284"/>
                  <a:gd name="T14" fmla="*/ 13 w 72"/>
                  <a:gd name="T15" fmla="*/ 34 h 284"/>
                  <a:gd name="T16" fmla="*/ 13 w 72"/>
                  <a:gd name="T17" fmla="*/ 40 h 284"/>
                  <a:gd name="T18" fmla="*/ 13 w 72"/>
                  <a:gd name="T19" fmla="*/ 51 h 284"/>
                  <a:gd name="T20" fmla="*/ 13 w 72"/>
                  <a:gd name="T21" fmla="*/ 51 h 284"/>
                  <a:gd name="T22" fmla="*/ 20 w 72"/>
                  <a:gd name="T23" fmla="*/ 57 h 284"/>
                  <a:gd name="T24" fmla="*/ 20 w 72"/>
                  <a:gd name="T25" fmla="*/ 63 h 284"/>
                  <a:gd name="T26" fmla="*/ 20 w 72"/>
                  <a:gd name="T27" fmla="*/ 74 h 284"/>
                  <a:gd name="T28" fmla="*/ 20 w 72"/>
                  <a:gd name="T29" fmla="*/ 74 h 284"/>
                  <a:gd name="T30" fmla="*/ 27 w 72"/>
                  <a:gd name="T31" fmla="*/ 80 h 284"/>
                  <a:gd name="T32" fmla="*/ 27 w 72"/>
                  <a:gd name="T33" fmla="*/ 85 h 284"/>
                  <a:gd name="T34" fmla="*/ 27 w 72"/>
                  <a:gd name="T35" fmla="*/ 91 h 284"/>
                  <a:gd name="T36" fmla="*/ 27 w 72"/>
                  <a:gd name="T37" fmla="*/ 97 h 284"/>
                  <a:gd name="T38" fmla="*/ 33 w 72"/>
                  <a:gd name="T39" fmla="*/ 102 h 284"/>
                  <a:gd name="T40" fmla="*/ 33 w 72"/>
                  <a:gd name="T41" fmla="*/ 108 h 284"/>
                  <a:gd name="T42" fmla="*/ 33 w 72"/>
                  <a:gd name="T43" fmla="*/ 114 h 284"/>
                  <a:gd name="T44" fmla="*/ 40 w 72"/>
                  <a:gd name="T45" fmla="*/ 119 h 284"/>
                  <a:gd name="T46" fmla="*/ 40 w 72"/>
                  <a:gd name="T47" fmla="*/ 119 h 284"/>
                  <a:gd name="T48" fmla="*/ 40 w 72"/>
                  <a:gd name="T49" fmla="*/ 131 h 284"/>
                  <a:gd name="T50" fmla="*/ 40 w 72"/>
                  <a:gd name="T51" fmla="*/ 136 h 284"/>
                  <a:gd name="T52" fmla="*/ 40 w 72"/>
                  <a:gd name="T53" fmla="*/ 142 h 284"/>
                  <a:gd name="T54" fmla="*/ 46 w 72"/>
                  <a:gd name="T55" fmla="*/ 148 h 284"/>
                  <a:gd name="T56" fmla="*/ 46 w 72"/>
                  <a:gd name="T57" fmla="*/ 153 h 284"/>
                  <a:gd name="T58" fmla="*/ 46 w 72"/>
                  <a:gd name="T59" fmla="*/ 159 h 284"/>
                  <a:gd name="T60" fmla="*/ 46 w 72"/>
                  <a:gd name="T61" fmla="*/ 165 h 284"/>
                  <a:gd name="T62" fmla="*/ 53 w 72"/>
                  <a:gd name="T63" fmla="*/ 170 h 284"/>
                  <a:gd name="T64" fmla="*/ 53 w 72"/>
                  <a:gd name="T65" fmla="*/ 176 h 284"/>
                  <a:gd name="T66" fmla="*/ 53 w 72"/>
                  <a:gd name="T67" fmla="*/ 182 h 284"/>
                  <a:gd name="T68" fmla="*/ 53 w 72"/>
                  <a:gd name="T69" fmla="*/ 187 h 284"/>
                  <a:gd name="T70" fmla="*/ 53 w 72"/>
                  <a:gd name="T71" fmla="*/ 193 h 284"/>
                  <a:gd name="T72" fmla="*/ 59 w 72"/>
                  <a:gd name="T73" fmla="*/ 204 h 284"/>
                  <a:gd name="T74" fmla="*/ 59 w 72"/>
                  <a:gd name="T75" fmla="*/ 210 h 284"/>
                  <a:gd name="T76" fmla="*/ 59 w 72"/>
                  <a:gd name="T77" fmla="*/ 210 h 284"/>
                  <a:gd name="T78" fmla="*/ 59 w 72"/>
                  <a:gd name="T79" fmla="*/ 216 h 284"/>
                  <a:gd name="T80" fmla="*/ 59 w 72"/>
                  <a:gd name="T81" fmla="*/ 221 h 284"/>
                  <a:gd name="T82" fmla="*/ 66 w 72"/>
                  <a:gd name="T83" fmla="*/ 233 h 284"/>
                  <a:gd name="T84" fmla="*/ 66 w 72"/>
                  <a:gd name="T85" fmla="*/ 238 h 284"/>
                  <a:gd name="T86" fmla="*/ 66 w 72"/>
                  <a:gd name="T87" fmla="*/ 244 h 284"/>
                  <a:gd name="T88" fmla="*/ 66 w 72"/>
                  <a:gd name="T89" fmla="*/ 244 h 284"/>
                  <a:gd name="T90" fmla="*/ 66 w 72"/>
                  <a:gd name="T91" fmla="*/ 250 h 284"/>
                  <a:gd name="T92" fmla="*/ 66 w 72"/>
                  <a:gd name="T93" fmla="*/ 261 h 284"/>
                  <a:gd name="T94" fmla="*/ 66 w 72"/>
                  <a:gd name="T95" fmla="*/ 267 h 284"/>
                  <a:gd name="T96" fmla="*/ 72 w 72"/>
                  <a:gd name="T97" fmla="*/ 272 h 284"/>
                  <a:gd name="T98" fmla="*/ 72 w 72"/>
                  <a:gd name="T99"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284">
                    <a:moveTo>
                      <a:pt x="0" y="0"/>
                    </a:moveTo>
                    <a:lnTo>
                      <a:pt x="0" y="0"/>
                    </a:lnTo>
                    <a:lnTo>
                      <a:pt x="0" y="6"/>
                    </a:lnTo>
                    <a:lnTo>
                      <a:pt x="7" y="12"/>
                    </a:lnTo>
                    <a:lnTo>
                      <a:pt x="7" y="23"/>
                    </a:lnTo>
                    <a:lnTo>
                      <a:pt x="7" y="23"/>
                    </a:lnTo>
                    <a:lnTo>
                      <a:pt x="7" y="29"/>
                    </a:lnTo>
                    <a:lnTo>
                      <a:pt x="13" y="34"/>
                    </a:lnTo>
                    <a:lnTo>
                      <a:pt x="13" y="40"/>
                    </a:lnTo>
                    <a:lnTo>
                      <a:pt x="13" y="51"/>
                    </a:lnTo>
                    <a:lnTo>
                      <a:pt x="13" y="51"/>
                    </a:lnTo>
                    <a:lnTo>
                      <a:pt x="20" y="57"/>
                    </a:lnTo>
                    <a:lnTo>
                      <a:pt x="20" y="63"/>
                    </a:lnTo>
                    <a:lnTo>
                      <a:pt x="20" y="74"/>
                    </a:lnTo>
                    <a:lnTo>
                      <a:pt x="20" y="74"/>
                    </a:lnTo>
                    <a:lnTo>
                      <a:pt x="27" y="80"/>
                    </a:lnTo>
                    <a:lnTo>
                      <a:pt x="27" y="85"/>
                    </a:lnTo>
                    <a:lnTo>
                      <a:pt x="27" y="91"/>
                    </a:lnTo>
                    <a:lnTo>
                      <a:pt x="27" y="97"/>
                    </a:lnTo>
                    <a:lnTo>
                      <a:pt x="33" y="102"/>
                    </a:lnTo>
                    <a:lnTo>
                      <a:pt x="33" y="108"/>
                    </a:lnTo>
                    <a:lnTo>
                      <a:pt x="33" y="114"/>
                    </a:lnTo>
                    <a:lnTo>
                      <a:pt x="40" y="119"/>
                    </a:lnTo>
                    <a:lnTo>
                      <a:pt x="40" y="119"/>
                    </a:lnTo>
                    <a:lnTo>
                      <a:pt x="40" y="131"/>
                    </a:lnTo>
                    <a:lnTo>
                      <a:pt x="40" y="136"/>
                    </a:lnTo>
                    <a:lnTo>
                      <a:pt x="40" y="142"/>
                    </a:lnTo>
                    <a:lnTo>
                      <a:pt x="46" y="148"/>
                    </a:lnTo>
                    <a:lnTo>
                      <a:pt x="46" y="153"/>
                    </a:lnTo>
                    <a:lnTo>
                      <a:pt x="46" y="159"/>
                    </a:lnTo>
                    <a:lnTo>
                      <a:pt x="46" y="165"/>
                    </a:lnTo>
                    <a:lnTo>
                      <a:pt x="53" y="170"/>
                    </a:lnTo>
                    <a:lnTo>
                      <a:pt x="53" y="176"/>
                    </a:lnTo>
                    <a:lnTo>
                      <a:pt x="53" y="182"/>
                    </a:lnTo>
                    <a:lnTo>
                      <a:pt x="53" y="187"/>
                    </a:lnTo>
                    <a:lnTo>
                      <a:pt x="53" y="193"/>
                    </a:lnTo>
                    <a:lnTo>
                      <a:pt x="59" y="204"/>
                    </a:lnTo>
                    <a:lnTo>
                      <a:pt x="59" y="210"/>
                    </a:lnTo>
                    <a:lnTo>
                      <a:pt x="59" y="210"/>
                    </a:lnTo>
                    <a:lnTo>
                      <a:pt x="59" y="216"/>
                    </a:lnTo>
                    <a:lnTo>
                      <a:pt x="59" y="221"/>
                    </a:lnTo>
                    <a:lnTo>
                      <a:pt x="66" y="233"/>
                    </a:lnTo>
                    <a:lnTo>
                      <a:pt x="66" y="238"/>
                    </a:lnTo>
                    <a:lnTo>
                      <a:pt x="66" y="244"/>
                    </a:lnTo>
                    <a:lnTo>
                      <a:pt x="66" y="244"/>
                    </a:lnTo>
                    <a:lnTo>
                      <a:pt x="66" y="250"/>
                    </a:lnTo>
                    <a:lnTo>
                      <a:pt x="66" y="261"/>
                    </a:lnTo>
                    <a:lnTo>
                      <a:pt x="66" y="267"/>
                    </a:lnTo>
                    <a:lnTo>
                      <a:pt x="72" y="272"/>
                    </a:lnTo>
                    <a:lnTo>
                      <a:pt x="72" y="284"/>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4" name="Freeform 2529"/>
              <p:cNvSpPr>
                <a:spLocks noChangeAspect="1"/>
              </p:cNvSpPr>
              <p:nvPr/>
            </p:nvSpPr>
            <p:spPr bwMode="auto">
              <a:xfrm>
                <a:off x="7367" y="3560"/>
                <a:ext cx="32" cy="311"/>
              </a:xfrm>
              <a:custGeom>
                <a:avLst/>
                <a:gdLst>
                  <a:gd name="T0" fmla="*/ 32 w 32"/>
                  <a:gd name="T1" fmla="*/ 0 h 311"/>
                  <a:gd name="T2" fmla="*/ 32 w 32"/>
                  <a:gd name="T3" fmla="*/ 5 h 311"/>
                  <a:gd name="T4" fmla="*/ 32 w 32"/>
                  <a:gd name="T5" fmla="*/ 11 h 311"/>
                  <a:gd name="T6" fmla="*/ 32 w 32"/>
                  <a:gd name="T7" fmla="*/ 17 h 311"/>
                  <a:gd name="T8" fmla="*/ 32 w 32"/>
                  <a:gd name="T9" fmla="*/ 22 h 311"/>
                  <a:gd name="T10" fmla="*/ 32 w 32"/>
                  <a:gd name="T11" fmla="*/ 28 h 311"/>
                  <a:gd name="T12" fmla="*/ 32 w 32"/>
                  <a:gd name="T13" fmla="*/ 34 h 311"/>
                  <a:gd name="T14" fmla="*/ 32 w 32"/>
                  <a:gd name="T15" fmla="*/ 39 h 311"/>
                  <a:gd name="T16" fmla="*/ 32 w 32"/>
                  <a:gd name="T17" fmla="*/ 51 h 311"/>
                  <a:gd name="T18" fmla="*/ 32 w 32"/>
                  <a:gd name="T19" fmla="*/ 56 h 311"/>
                  <a:gd name="T20" fmla="*/ 32 w 32"/>
                  <a:gd name="T21" fmla="*/ 62 h 311"/>
                  <a:gd name="T22" fmla="*/ 32 w 32"/>
                  <a:gd name="T23" fmla="*/ 68 h 311"/>
                  <a:gd name="T24" fmla="*/ 32 w 32"/>
                  <a:gd name="T25" fmla="*/ 79 h 311"/>
                  <a:gd name="T26" fmla="*/ 32 w 32"/>
                  <a:gd name="T27" fmla="*/ 85 h 311"/>
                  <a:gd name="T28" fmla="*/ 32 w 32"/>
                  <a:gd name="T29" fmla="*/ 90 h 311"/>
                  <a:gd name="T30" fmla="*/ 32 w 32"/>
                  <a:gd name="T31" fmla="*/ 96 h 311"/>
                  <a:gd name="T32" fmla="*/ 32 w 32"/>
                  <a:gd name="T33" fmla="*/ 107 h 311"/>
                  <a:gd name="T34" fmla="*/ 32 w 32"/>
                  <a:gd name="T35" fmla="*/ 113 h 311"/>
                  <a:gd name="T36" fmla="*/ 32 w 32"/>
                  <a:gd name="T37" fmla="*/ 119 h 311"/>
                  <a:gd name="T38" fmla="*/ 32 w 32"/>
                  <a:gd name="T39" fmla="*/ 124 h 311"/>
                  <a:gd name="T40" fmla="*/ 32 w 32"/>
                  <a:gd name="T41" fmla="*/ 130 h 311"/>
                  <a:gd name="T42" fmla="*/ 32 w 32"/>
                  <a:gd name="T43" fmla="*/ 136 h 311"/>
                  <a:gd name="T44" fmla="*/ 32 w 32"/>
                  <a:gd name="T45" fmla="*/ 141 h 311"/>
                  <a:gd name="T46" fmla="*/ 32 w 32"/>
                  <a:gd name="T47" fmla="*/ 147 h 311"/>
                  <a:gd name="T48" fmla="*/ 32 w 32"/>
                  <a:gd name="T49" fmla="*/ 158 h 311"/>
                  <a:gd name="T50" fmla="*/ 26 w 32"/>
                  <a:gd name="T51" fmla="*/ 164 h 311"/>
                  <a:gd name="T52" fmla="*/ 26 w 32"/>
                  <a:gd name="T53" fmla="*/ 170 h 311"/>
                  <a:gd name="T54" fmla="*/ 26 w 32"/>
                  <a:gd name="T55" fmla="*/ 181 h 311"/>
                  <a:gd name="T56" fmla="*/ 26 w 32"/>
                  <a:gd name="T57" fmla="*/ 187 h 311"/>
                  <a:gd name="T58" fmla="*/ 26 w 32"/>
                  <a:gd name="T59" fmla="*/ 187 h 311"/>
                  <a:gd name="T60" fmla="*/ 26 w 32"/>
                  <a:gd name="T61" fmla="*/ 192 h 311"/>
                  <a:gd name="T62" fmla="*/ 26 w 32"/>
                  <a:gd name="T63" fmla="*/ 198 h 311"/>
                  <a:gd name="T64" fmla="*/ 19 w 32"/>
                  <a:gd name="T65" fmla="*/ 209 h 311"/>
                  <a:gd name="T66" fmla="*/ 19 w 32"/>
                  <a:gd name="T67" fmla="*/ 215 h 311"/>
                  <a:gd name="T68" fmla="*/ 19 w 32"/>
                  <a:gd name="T69" fmla="*/ 221 h 311"/>
                  <a:gd name="T70" fmla="*/ 19 w 32"/>
                  <a:gd name="T71" fmla="*/ 221 h 311"/>
                  <a:gd name="T72" fmla="*/ 19 w 32"/>
                  <a:gd name="T73" fmla="*/ 226 h 311"/>
                  <a:gd name="T74" fmla="*/ 13 w 32"/>
                  <a:gd name="T75" fmla="*/ 238 h 311"/>
                  <a:gd name="T76" fmla="*/ 13 w 32"/>
                  <a:gd name="T77" fmla="*/ 243 h 311"/>
                  <a:gd name="T78" fmla="*/ 13 w 32"/>
                  <a:gd name="T79" fmla="*/ 249 h 311"/>
                  <a:gd name="T80" fmla="*/ 13 w 32"/>
                  <a:gd name="T81" fmla="*/ 255 h 311"/>
                  <a:gd name="T82" fmla="*/ 13 w 32"/>
                  <a:gd name="T83" fmla="*/ 260 h 311"/>
                  <a:gd name="T84" fmla="*/ 6 w 32"/>
                  <a:gd name="T85" fmla="*/ 266 h 311"/>
                  <a:gd name="T86" fmla="*/ 6 w 32"/>
                  <a:gd name="T87" fmla="*/ 272 h 311"/>
                  <a:gd name="T88" fmla="*/ 6 w 32"/>
                  <a:gd name="T89" fmla="*/ 277 h 311"/>
                  <a:gd name="T90" fmla="*/ 6 w 32"/>
                  <a:gd name="T91" fmla="*/ 283 h 311"/>
                  <a:gd name="T92" fmla="*/ 0 w 32"/>
                  <a:gd name="T93" fmla="*/ 289 h 311"/>
                  <a:gd name="T94" fmla="*/ 0 w 32"/>
                  <a:gd name="T95" fmla="*/ 294 h 311"/>
                  <a:gd name="T96" fmla="*/ 0 w 32"/>
                  <a:gd name="T97" fmla="*/ 300 h 311"/>
                  <a:gd name="T98" fmla="*/ 0 w 32"/>
                  <a:gd name="T99" fmla="*/ 311 h 311"/>
                  <a:gd name="T100" fmla="*/ 0 w 32"/>
                  <a:gd name="T101" fmla="*/ 311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11">
                    <a:moveTo>
                      <a:pt x="32" y="0"/>
                    </a:moveTo>
                    <a:lnTo>
                      <a:pt x="32" y="5"/>
                    </a:lnTo>
                    <a:lnTo>
                      <a:pt x="32" y="11"/>
                    </a:lnTo>
                    <a:lnTo>
                      <a:pt x="32" y="17"/>
                    </a:lnTo>
                    <a:lnTo>
                      <a:pt x="32" y="22"/>
                    </a:lnTo>
                    <a:lnTo>
                      <a:pt x="32" y="28"/>
                    </a:lnTo>
                    <a:lnTo>
                      <a:pt x="32" y="34"/>
                    </a:lnTo>
                    <a:lnTo>
                      <a:pt x="32" y="39"/>
                    </a:lnTo>
                    <a:lnTo>
                      <a:pt x="32" y="51"/>
                    </a:lnTo>
                    <a:lnTo>
                      <a:pt x="32" y="56"/>
                    </a:lnTo>
                    <a:lnTo>
                      <a:pt x="32" y="62"/>
                    </a:lnTo>
                    <a:lnTo>
                      <a:pt x="32" y="68"/>
                    </a:lnTo>
                    <a:lnTo>
                      <a:pt x="32" y="79"/>
                    </a:lnTo>
                    <a:lnTo>
                      <a:pt x="32" y="85"/>
                    </a:lnTo>
                    <a:lnTo>
                      <a:pt x="32" y="90"/>
                    </a:lnTo>
                    <a:lnTo>
                      <a:pt x="32" y="96"/>
                    </a:lnTo>
                    <a:lnTo>
                      <a:pt x="32" y="107"/>
                    </a:lnTo>
                    <a:lnTo>
                      <a:pt x="32" y="113"/>
                    </a:lnTo>
                    <a:lnTo>
                      <a:pt x="32" y="119"/>
                    </a:lnTo>
                    <a:lnTo>
                      <a:pt x="32" y="124"/>
                    </a:lnTo>
                    <a:lnTo>
                      <a:pt x="32" y="130"/>
                    </a:lnTo>
                    <a:lnTo>
                      <a:pt x="32" y="136"/>
                    </a:lnTo>
                    <a:lnTo>
                      <a:pt x="32" y="141"/>
                    </a:lnTo>
                    <a:lnTo>
                      <a:pt x="32" y="147"/>
                    </a:lnTo>
                    <a:lnTo>
                      <a:pt x="32" y="158"/>
                    </a:lnTo>
                    <a:lnTo>
                      <a:pt x="26" y="164"/>
                    </a:lnTo>
                    <a:lnTo>
                      <a:pt x="26" y="170"/>
                    </a:lnTo>
                    <a:lnTo>
                      <a:pt x="26" y="181"/>
                    </a:lnTo>
                    <a:lnTo>
                      <a:pt x="26" y="187"/>
                    </a:lnTo>
                    <a:lnTo>
                      <a:pt x="26" y="187"/>
                    </a:lnTo>
                    <a:lnTo>
                      <a:pt x="26" y="192"/>
                    </a:lnTo>
                    <a:lnTo>
                      <a:pt x="26" y="198"/>
                    </a:lnTo>
                    <a:lnTo>
                      <a:pt x="19" y="209"/>
                    </a:lnTo>
                    <a:lnTo>
                      <a:pt x="19" y="215"/>
                    </a:lnTo>
                    <a:lnTo>
                      <a:pt x="19" y="221"/>
                    </a:lnTo>
                    <a:lnTo>
                      <a:pt x="19" y="221"/>
                    </a:lnTo>
                    <a:lnTo>
                      <a:pt x="19" y="226"/>
                    </a:lnTo>
                    <a:lnTo>
                      <a:pt x="13" y="238"/>
                    </a:lnTo>
                    <a:lnTo>
                      <a:pt x="13" y="243"/>
                    </a:lnTo>
                    <a:lnTo>
                      <a:pt x="13" y="249"/>
                    </a:lnTo>
                    <a:lnTo>
                      <a:pt x="13" y="255"/>
                    </a:lnTo>
                    <a:lnTo>
                      <a:pt x="13" y="260"/>
                    </a:lnTo>
                    <a:lnTo>
                      <a:pt x="6" y="266"/>
                    </a:lnTo>
                    <a:lnTo>
                      <a:pt x="6" y="272"/>
                    </a:lnTo>
                    <a:lnTo>
                      <a:pt x="6" y="277"/>
                    </a:lnTo>
                    <a:lnTo>
                      <a:pt x="6" y="283"/>
                    </a:lnTo>
                    <a:lnTo>
                      <a:pt x="0" y="289"/>
                    </a:lnTo>
                    <a:lnTo>
                      <a:pt x="0" y="294"/>
                    </a:lnTo>
                    <a:lnTo>
                      <a:pt x="0" y="300"/>
                    </a:lnTo>
                    <a:lnTo>
                      <a:pt x="0" y="311"/>
                    </a:lnTo>
                    <a:lnTo>
                      <a:pt x="0" y="311"/>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5" name="Freeform 2530"/>
              <p:cNvSpPr>
                <a:spLocks noChangeAspect="1"/>
              </p:cNvSpPr>
              <p:nvPr/>
            </p:nvSpPr>
            <p:spPr bwMode="auto">
              <a:xfrm>
                <a:off x="7327" y="3871"/>
                <a:ext cx="40" cy="119"/>
              </a:xfrm>
              <a:custGeom>
                <a:avLst/>
                <a:gdLst>
                  <a:gd name="T0" fmla="*/ 40 w 40"/>
                  <a:gd name="T1" fmla="*/ 0 h 119"/>
                  <a:gd name="T2" fmla="*/ 33 w 40"/>
                  <a:gd name="T3" fmla="*/ 6 h 119"/>
                  <a:gd name="T4" fmla="*/ 33 w 40"/>
                  <a:gd name="T5" fmla="*/ 12 h 119"/>
                  <a:gd name="T6" fmla="*/ 33 w 40"/>
                  <a:gd name="T7" fmla="*/ 17 h 119"/>
                  <a:gd name="T8" fmla="*/ 27 w 40"/>
                  <a:gd name="T9" fmla="*/ 23 h 119"/>
                  <a:gd name="T10" fmla="*/ 27 w 40"/>
                  <a:gd name="T11" fmla="*/ 29 h 119"/>
                  <a:gd name="T12" fmla="*/ 27 w 40"/>
                  <a:gd name="T13" fmla="*/ 34 h 119"/>
                  <a:gd name="T14" fmla="*/ 27 w 40"/>
                  <a:gd name="T15" fmla="*/ 40 h 119"/>
                  <a:gd name="T16" fmla="*/ 20 w 40"/>
                  <a:gd name="T17" fmla="*/ 46 h 119"/>
                  <a:gd name="T18" fmla="*/ 20 w 40"/>
                  <a:gd name="T19" fmla="*/ 46 h 119"/>
                  <a:gd name="T20" fmla="*/ 20 w 40"/>
                  <a:gd name="T21" fmla="*/ 57 h 119"/>
                  <a:gd name="T22" fmla="*/ 20 w 40"/>
                  <a:gd name="T23" fmla="*/ 63 h 119"/>
                  <a:gd name="T24" fmla="*/ 13 w 40"/>
                  <a:gd name="T25" fmla="*/ 68 h 119"/>
                  <a:gd name="T26" fmla="*/ 13 w 40"/>
                  <a:gd name="T27" fmla="*/ 68 h 119"/>
                  <a:gd name="T28" fmla="*/ 13 w 40"/>
                  <a:gd name="T29" fmla="*/ 80 h 119"/>
                  <a:gd name="T30" fmla="*/ 13 w 40"/>
                  <a:gd name="T31" fmla="*/ 85 h 119"/>
                  <a:gd name="T32" fmla="*/ 7 w 40"/>
                  <a:gd name="T33" fmla="*/ 91 h 119"/>
                  <a:gd name="T34" fmla="*/ 7 w 40"/>
                  <a:gd name="T35" fmla="*/ 97 h 119"/>
                  <a:gd name="T36" fmla="*/ 7 w 40"/>
                  <a:gd name="T37" fmla="*/ 97 h 119"/>
                  <a:gd name="T38" fmla="*/ 7 w 40"/>
                  <a:gd name="T39" fmla="*/ 108 h 119"/>
                  <a:gd name="T40" fmla="*/ 0 w 40"/>
                  <a:gd name="T41" fmla="*/ 114 h 119"/>
                  <a:gd name="T42" fmla="*/ 0 w 40"/>
                  <a:gd name="T43" fmla="*/ 119 h 119"/>
                  <a:gd name="T44" fmla="*/ 0 w 40"/>
                  <a:gd name="T4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119">
                    <a:moveTo>
                      <a:pt x="40" y="0"/>
                    </a:moveTo>
                    <a:lnTo>
                      <a:pt x="33" y="6"/>
                    </a:lnTo>
                    <a:lnTo>
                      <a:pt x="33" y="12"/>
                    </a:lnTo>
                    <a:lnTo>
                      <a:pt x="33" y="17"/>
                    </a:lnTo>
                    <a:lnTo>
                      <a:pt x="27" y="23"/>
                    </a:lnTo>
                    <a:lnTo>
                      <a:pt x="27" y="29"/>
                    </a:lnTo>
                    <a:lnTo>
                      <a:pt x="27" y="34"/>
                    </a:lnTo>
                    <a:lnTo>
                      <a:pt x="27" y="40"/>
                    </a:lnTo>
                    <a:lnTo>
                      <a:pt x="20" y="46"/>
                    </a:lnTo>
                    <a:lnTo>
                      <a:pt x="20" y="46"/>
                    </a:lnTo>
                    <a:lnTo>
                      <a:pt x="20" y="57"/>
                    </a:lnTo>
                    <a:lnTo>
                      <a:pt x="20" y="63"/>
                    </a:lnTo>
                    <a:lnTo>
                      <a:pt x="13" y="68"/>
                    </a:lnTo>
                    <a:lnTo>
                      <a:pt x="13" y="68"/>
                    </a:lnTo>
                    <a:lnTo>
                      <a:pt x="13" y="80"/>
                    </a:lnTo>
                    <a:lnTo>
                      <a:pt x="13" y="85"/>
                    </a:lnTo>
                    <a:lnTo>
                      <a:pt x="7" y="91"/>
                    </a:lnTo>
                    <a:lnTo>
                      <a:pt x="7" y="97"/>
                    </a:lnTo>
                    <a:lnTo>
                      <a:pt x="7" y="97"/>
                    </a:lnTo>
                    <a:lnTo>
                      <a:pt x="7" y="108"/>
                    </a:lnTo>
                    <a:lnTo>
                      <a:pt x="0" y="114"/>
                    </a:lnTo>
                    <a:lnTo>
                      <a:pt x="0" y="119"/>
                    </a:lnTo>
                    <a:lnTo>
                      <a:pt x="0" y="119"/>
                    </a:lnTo>
                  </a:path>
                </a:pathLst>
              </a:custGeom>
              <a:noFill/>
              <a:ln w="0">
                <a:solidFill>
                  <a:srgbClr val="00FFE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6" name="Freeform 2531"/>
              <p:cNvSpPr>
                <a:spLocks noChangeAspect="1"/>
              </p:cNvSpPr>
              <p:nvPr/>
            </p:nvSpPr>
            <p:spPr bwMode="auto">
              <a:xfrm>
                <a:off x="7752" y="3276"/>
                <a:ext cx="46" cy="312"/>
              </a:xfrm>
              <a:custGeom>
                <a:avLst/>
                <a:gdLst>
                  <a:gd name="T0" fmla="*/ 46 w 46"/>
                  <a:gd name="T1" fmla="*/ 0 h 312"/>
                  <a:gd name="T2" fmla="*/ 46 w 46"/>
                  <a:gd name="T3" fmla="*/ 6 h 312"/>
                  <a:gd name="T4" fmla="*/ 46 w 46"/>
                  <a:gd name="T5" fmla="*/ 6 h 312"/>
                  <a:gd name="T6" fmla="*/ 46 w 46"/>
                  <a:gd name="T7" fmla="*/ 12 h 312"/>
                  <a:gd name="T8" fmla="*/ 39 w 46"/>
                  <a:gd name="T9" fmla="*/ 23 h 312"/>
                  <a:gd name="T10" fmla="*/ 39 w 46"/>
                  <a:gd name="T11" fmla="*/ 29 h 312"/>
                  <a:gd name="T12" fmla="*/ 39 w 46"/>
                  <a:gd name="T13" fmla="*/ 34 h 312"/>
                  <a:gd name="T14" fmla="*/ 39 w 46"/>
                  <a:gd name="T15" fmla="*/ 34 h 312"/>
                  <a:gd name="T16" fmla="*/ 39 w 46"/>
                  <a:gd name="T17" fmla="*/ 40 h 312"/>
                  <a:gd name="T18" fmla="*/ 39 w 46"/>
                  <a:gd name="T19" fmla="*/ 51 h 312"/>
                  <a:gd name="T20" fmla="*/ 32 w 46"/>
                  <a:gd name="T21" fmla="*/ 57 h 312"/>
                  <a:gd name="T22" fmla="*/ 32 w 46"/>
                  <a:gd name="T23" fmla="*/ 63 h 312"/>
                  <a:gd name="T24" fmla="*/ 32 w 46"/>
                  <a:gd name="T25" fmla="*/ 74 h 312"/>
                  <a:gd name="T26" fmla="*/ 32 w 46"/>
                  <a:gd name="T27" fmla="*/ 74 h 312"/>
                  <a:gd name="T28" fmla="*/ 32 w 46"/>
                  <a:gd name="T29" fmla="*/ 80 h 312"/>
                  <a:gd name="T30" fmla="*/ 26 w 46"/>
                  <a:gd name="T31" fmla="*/ 85 h 312"/>
                  <a:gd name="T32" fmla="*/ 26 w 46"/>
                  <a:gd name="T33" fmla="*/ 91 h 312"/>
                  <a:gd name="T34" fmla="*/ 26 w 46"/>
                  <a:gd name="T35" fmla="*/ 102 h 312"/>
                  <a:gd name="T36" fmla="*/ 26 w 46"/>
                  <a:gd name="T37" fmla="*/ 108 h 312"/>
                  <a:gd name="T38" fmla="*/ 26 w 46"/>
                  <a:gd name="T39" fmla="*/ 114 h 312"/>
                  <a:gd name="T40" fmla="*/ 26 w 46"/>
                  <a:gd name="T41" fmla="*/ 114 h 312"/>
                  <a:gd name="T42" fmla="*/ 19 w 46"/>
                  <a:gd name="T43" fmla="*/ 119 h 312"/>
                  <a:gd name="T44" fmla="*/ 19 w 46"/>
                  <a:gd name="T45" fmla="*/ 131 h 312"/>
                  <a:gd name="T46" fmla="*/ 19 w 46"/>
                  <a:gd name="T47" fmla="*/ 136 h 312"/>
                  <a:gd name="T48" fmla="*/ 19 w 46"/>
                  <a:gd name="T49" fmla="*/ 142 h 312"/>
                  <a:gd name="T50" fmla="*/ 19 w 46"/>
                  <a:gd name="T51" fmla="*/ 153 h 312"/>
                  <a:gd name="T52" fmla="*/ 19 w 46"/>
                  <a:gd name="T53" fmla="*/ 159 h 312"/>
                  <a:gd name="T54" fmla="*/ 19 w 46"/>
                  <a:gd name="T55" fmla="*/ 159 h 312"/>
                  <a:gd name="T56" fmla="*/ 13 w 46"/>
                  <a:gd name="T57" fmla="*/ 165 h 312"/>
                  <a:gd name="T58" fmla="*/ 13 w 46"/>
                  <a:gd name="T59" fmla="*/ 170 h 312"/>
                  <a:gd name="T60" fmla="*/ 13 w 46"/>
                  <a:gd name="T61" fmla="*/ 182 h 312"/>
                  <a:gd name="T62" fmla="*/ 13 w 46"/>
                  <a:gd name="T63" fmla="*/ 187 h 312"/>
                  <a:gd name="T64" fmla="*/ 13 w 46"/>
                  <a:gd name="T65" fmla="*/ 193 h 312"/>
                  <a:gd name="T66" fmla="*/ 13 w 46"/>
                  <a:gd name="T67" fmla="*/ 204 h 312"/>
                  <a:gd name="T68" fmla="*/ 13 w 46"/>
                  <a:gd name="T69" fmla="*/ 210 h 312"/>
                  <a:gd name="T70" fmla="*/ 6 w 46"/>
                  <a:gd name="T71" fmla="*/ 210 h 312"/>
                  <a:gd name="T72" fmla="*/ 6 w 46"/>
                  <a:gd name="T73" fmla="*/ 216 h 312"/>
                  <a:gd name="T74" fmla="*/ 6 w 46"/>
                  <a:gd name="T75" fmla="*/ 221 h 312"/>
                  <a:gd name="T76" fmla="*/ 6 w 46"/>
                  <a:gd name="T77" fmla="*/ 233 h 312"/>
                  <a:gd name="T78" fmla="*/ 6 w 46"/>
                  <a:gd name="T79" fmla="*/ 238 h 312"/>
                  <a:gd name="T80" fmla="*/ 6 w 46"/>
                  <a:gd name="T81" fmla="*/ 244 h 312"/>
                  <a:gd name="T82" fmla="*/ 6 w 46"/>
                  <a:gd name="T83" fmla="*/ 250 h 312"/>
                  <a:gd name="T84" fmla="*/ 6 w 46"/>
                  <a:gd name="T85" fmla="*/ 261 h 312"/>
                  <a:gd name="T86" fmla="*/ 6 w 46"/>
                  <a:gd name="T87" fmla="*/ 267 h 312"/>
                  <a:gd name="T88" fmla="*/ 6 w 46"/>
                  <a:gd name="T89" fmla="*/ 272 h 312"/>
                  <a:gd name="T90" fmla="*/ 6 w 46"/>
                  <a:gd name="T91" fmla="*/ 284 h 312"/>
                  <a:gd name="T92" fmla="*/ 6 w 46"/>
                  <a:gd name="T93" fmla="*/ 289 h 312"/>
                  <a:gd name="T94" fmla="*/ 0 w 46"/>
                  <a:gd name="T95" fmla="*/ 295 h 312"/>
                  <a:gd name="T96" fmla="*/ 0 w 46"/>
                  <a:gd name="T97" fmla="*/ 301 h 312"/>
                  <a:gd name="T98" fmla="*/ 0 w 46"/>
                  <a:gd name="T99"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 h="312">
                    <a:moveTo>
                      <a:pt x="46" y="0"/>
                    </a:moveTo>
                    <a:lnTo>
                      <a:pt x="46" y="6"/>
                    </a:lnTo>
                    <a:lnTo>
                      <a:pt x="46" y="6"/>
                    </a:lnTo>
                    <a:lnTo>
                      <a:pt x="46" y="12"/>
                    </a:lnTo>
                    <a:lnTo>
                      <a:pt x="39" y="23"/>
                    </a:lnTo>
                    <a:lnTo>
                      <a:pt x="39" y="29"/>
                    </a:lnTo>
                    <a:lnTo>
                      <a:pt x="39" y="34"/>
                    </a:lnTo>
                    <a:lnTo>
                      <a:pt x="39" y="34"/>
                    </a:lnTo>
                    <a:lnTo>
                      <a:pt x="39" y="40"/>
                    </a:lnTo>
                    <a:lnTo>
                      <a:pt x="39" y="51"/>
                    </a:lnTo>
                    <a:lnTo>
                      <a:pt x="32" y="57"/>
                    </a:lnTo>
                    <a:lnTo>
                      <a:pt x="32" y="63"/>
                    </a:lnTo>
                    <a:lnTo>
                      <a:pt x="32" y="74"/>
                    </a:lnTo>
                    <a:lnTo>
                      <a:pt x="32" y="74"/>
                    </a:lnTo>
                    <a:lnTo>
                      <a:pt x="32" y="80"/>
                    </a:lnTo>
                    <a:lnTo>
                      <a:pt x="26" y="85"/>
                    </a:lnTo>
                    <a:lnTo>
                      <a:pt x="26" y="91"/>
                    </a:lnTo>
                    <a:lnTo>
                      <a:pt x="26" y="102"/>
                    </a:lnTo>
                    <a:lnTo>
                      <a:pt x="26" y="108"/>
                    </a:lnTo>
                    <a:lnTo>
                      <a:pt x="26" y="114"/>
                    </a:lnTo>
                    <a:lnTo>
                      <a:pt x="26" y="114"/>
                    </a:lnTo>
                    <a:lnTo>
                      <a:pt x="19" y="119"/>
                    </a:lnTo>
                    <a:lnTo>
                      <a:pt x="19" y="131"/>
                    </a:lnTo>
                    <a:lnTo>
                      <a:pt x="19" y="136"/>
                    </a:lnTo>
                    <a:lnTo>
                      <a:pt x="19" y="142"/>
                    </a:lnTo>
                    <a:lnTo>
                      <a:pt x="19" y="153"/>
                    </a:lnTo>
                    <a:lnTo>
                      <a:pt x="19" y="159"/>
                    </a:lnTo>
                    <a:lnTo>
                      <a:pt x="19" y="159"/>
                    </a:lnTo>
                    <a:lnTo>
                      <a:pt x="13" y="165"/>
                    </a:lnTo>
                    <a:lnTo>
                      <a:pt x="13" y="170"/>
                    </a:lnTo>
                    <a:lnTo>
                      <a:pt x="13" y="182"/>
                    </a:lnTo>
                    <a:lnTo>
                      <a:pt x="13" y="187"/>
                    </a:lnTo>
                    <a:lnTo>
                      <a:pt x="13" y="193"/>
                    </a:lnTo>
                    <a:lnTo>
                      <a:pt x="13" y="204"/>
                    </a:lnTo>
                    <a:lnTo>
                      <a:pt x="13" y="210"/>
                    </a:lnTo>
                    <a:lnTo>
                      <a:pt x="6" y="210"/>
                    </a:lnTo>
                    <a:lnTo>
                      <a:pt x="6" y="216"/>
                    </a:lnTo>
                    <a:lnTo>
                      <a:pt x="6" y="221"/>
                    </a:lnTo>
                    <a:lnTo>
                      <a:pt x="6" y="233"/>
                    </a:lnTo>
                    <a:lnTo>
                      <a:pt x="6" y="238"/>
                    </a:lnTo>
                    <a:lnTo>
                      <a:pt x="6" y="244"/>
                    </a:lnTo>
                    <a:lnTo>
                      <a:pt x="6" y="250"/>
                    </a:lnTo>
                    <a:lnTo>
                      <a:pt x="6" y="261"/>
                    </a:lnTo>
                    <a:lnTo>
                      <a:pt x="6" y="267"/>
                    </a:lnTo>
                    <a:lnTo>
                      <a:pt x="6" y="272"/>
                    </a:lnTo>
                    <a:lnTo>
                      <a:pt x="6" y="284"/>
                    </a:lnTo>
                    <a:lnTo>
                      <a:pt x="6" y="289"/>
                    </a:lnTo>
                    <a:lnTo>
                      <a:pt x="0" y="295"/>
                    </a:lnTo>
                    <a:lnTo>
                      <a:pt x="0" y="301"/>
                    </a:lnTo>
                    <a:lnTo>
                      <a:pt x="0" y="312"/>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7" name="Freeform 2532"/>
              <p:cNvSpPr>
                <a:spLocks noChangeAspect="1"/>
              </p:cNvSpPr>
              <p:nvPr/>
            </p:nvSpPr>
            <p:spPr bwMode="auto">
              <a:xfrm>
                <a:off x="7752" y="3588"/>
                <a:ext cx="32" cy="323"/>
              </a:xfrm>
              <a:custGeom>
                <a:avLst/>
                <a:gdLst>
                  <a:gd name="T0" fmla="*/ 0 w 32"/>
                  <a:gd name="T1" fmla="*/ 0 h 323"/>
                  <a:gd name="T2" fmla="*/ 0 w 32"/>
                  <a:gd name="T3" fmla="*/ 0 h 323"/>
                  <a:gd name="T4" fmla="*/ 0 w 32"/>
                  <a:gd name="T5" fmla="*/ 6 h 323"/>
                  <a:gd name="T6" fmla="*/ 0 w 32"/>
                  <a:gd name="T7" fmla="*/ 11 h 323"/>
                  <a:gd name="T8" fmla="*/ 0 w 32"/>
                  <a:gd name="T9" fmla="*/ 23 h 323"/>
                  <a:gd name="T10" fmla="*/ 0 w 32"/>
                  <a:gd name="T11" fmla="*/ 28 h 323"/>
                  <a:gd name="T12" fmla="*/ 0 w 32"/>
                  <a:gd name="T13" fmla="*/ 34 h 323"/>
                  <a:gd name="T14" fmla="*/ 0 w 32"/>
                  <a:gd name="T15" fmla="*/ 40 h 323"/>
                  <a:gd name="T16" fmla="*/ 0 w 32"/>
                  <a:gd name="T17" fmla="*/ 51 h 323"/>
                  <a:gd name="T18" fmla="*/ 0 w 32"/>
                  <a:gd name="T19" fmla="*/ 57 h 323"/>
                  <a:gd name="T20" fmla="*/ 0 w 32"/>
                  <a:gd name="T21" fmla="*/ 62 h 323"/>
                  <a:gd name="T22" fmla="*/ 0 w 32"/>
                  <a:gd name="T23" fmla="*/ 68 h 323"/>
                  <a:gd name="T24" fmla="*/ 0 w 32"/>
                  <a:gd name="T25" fmla="*/ 79 h 323"/>
                  <a:gd name="T26" fmla="*/ 0 w 32"/>
                  <a:gd name="T27" fmla="*/ 85 h 323"/>
                  <a:gd name="T28" fmla="*/ 0 w 32"/>
                  <a:gd name="T29" fmla="*/ 91 h 323"/>
                  <a:gd name="T30" fmla="*/ 0 w 32"/>
                  <a:gd name="T31" fmla="*/ 91 h 323"/>
                  <a:gd name="T32" fmla="*/ 0 w 32"/>
                  <a:gd name="T33" fmla="*/ 102 h 323"/>
                  <a:gd name="T34" fmla="*/ 0 w 32"/>
                  <a:gd name="T35" fmla="*/ 108 h 323"/>
                  <a:gd name="T36" fmla="*/ 6 w 32"/>
                  <a:gd name="T37" fmla="*/ 113 h 323"/>
                  <a:gd name="T38" fmla="*/ 6 w 32"/>
                  <a:gd name="T39" fmla="*/ 119 h 323"/>
                  <a:gd name="T40" fmla="*/ 6 w 32"/>
                  <a:gd name="T41" fmla="*/ 130 h 323"/>
                  <a:gd name="T42" fmla="*/ 6 w 32"/>
                  <a:gd name="T43" fmla="*/ 136 h 323"/>
                  <a:gd name="T44" fmla="*/ 6 w 32"/>
                  <a:gd name="T45" fmla="*/ 142 h 323"/>
                  <a:gd name="T46" fmla="*/ 6 w 32"/>
                  <a:gd name="T47" fmla="*/ 153 h 323"/>
                  <a:gd name="T48" fmla="*/ 6 w 32"/>
                  <a:gd name="T49" fmla="*/ 159 h 323"/>
                  <a:gd name="T50" fmla="*/ 6 w 32"/>
                  <a:gd name="T51" fmla="*/ 164 h 323"/>
                  <a:gd name="T52" fmla="*/ 6 w 32"/>
                  <a:gd name="T53" fmla="*/ 170 h 323"/>
                  <a:gd name="T54" fmla="*/ 6 w 32"/>
                  <a:gd name="T55" fmla="*/ 181 h 323"/>
                  <a:gd name="T56" fmla="*/ 6 w 32"/>
                  <a:gd name="T57" fmla="*/ 187 h 323"/>
                  <a:gd name="T58" fmla="*/ 6 w 32"/>
                  <a:gd name="T59" fmla="*/ 193 h 323"/>
                  <a:gd name="T60" fmla="*/ 13 w 32"/>
                  <a:gd name="T61" fmla="*/ 193 h 323"/>
                  <a:gd name="T62" fmla="*/ 13 w 32"/>
                  <a:gd name="T63" fmla="*/ 198 h 323"/>
                  <a:gd name="T64" fmla="*/ 13 w 32"/>
                  <a:gd name="T65" fmla="*/ 210 h 323"/>
                  <a:gd name="T66" fmla="*/ 13 w 32"/>
                  <a:gd name="T67" fmla="*/ 215 h 323"/>
                  <a:gd name="T68" fmla="*/ 13 w 32"/>
                  <a:gd name="T69" fmla="*/ 221 h 323"/>
                  <a:gd name="T70" fmla="*/ 13 w 32"/>
                  <a:gd name="T71" fmla="*/ 232 h 323"/>
                  <a:gd name="T72" fmla="*/ 13 w 32"/>
                  <a:gd name="T73" fmla="*/ 238 h 323"/>
                  <a:gd name="T74" fmla="*/ 19 w 32"/>
                  <a:gd name="T75" fmla="*/ 244 h 323"/>
                  <a:gd name="T76" fmla="*/ 19 w 32"/>
                  <a:gd name="T77" fmla="*/ 244 h 323"/>
                  <a:gd name="T78" fmla="*/ 19 w 32"/>
                  <a:gd name="T79" fmla="*/ 249 h 323"/>
                  <a:gd name="T80" fmla="*/ 19 w 32"/>
                  <a:gd name="T81" fmla="*/ 261 h 323"/>
                  <a:gd name="T82" fmla="*/ 19 w 32"/>
                  <a:gd name="T83" fmla="*/ 266 h 323"/>
                  <a:gd name="T84" fmla="*/ 19 w 32"/>
                  <a:gd name="T85" fmla="*/ 272 h 323"/>
                  <a:gd name="T86" fmla="*/ 19 w 32"/>
                  <a:gd name="T87" fmla="*/ 283 h 323"/>
                  <a:gd name="T88" fmla="*/ 26 w 32"/>
                  <a:gd name="T89" fmla="*/ 289 h 323"/>
                  <a:gd name="T90" fmla="*/ 26 w 32"/>
                  <a:gd name="T91" fmla="*/ 289 h 323"/>
                  <a:gd name="T92" fmla="*/ 26 w 32"/>
                  <a:gd name="T93" fmla="*/ 295 h 323"/>
                  <a:gd name="T94" fmla="*/ 26 w 32"/>
                  <a:gd name="T95" fmla="*/ 300 h 323"/>
                  <a:gd name="T96" fmla="*/ 26 w 32"/>
                  <a:gd name="T97" fmla="*/ 312 h 323"/>
                  <a:gd name="T98" fmla="*/ 26 w 32"/>
                  <a:gd name="T99" fmla="*/ 317 h 323"/>
                  <a:gd name="T100" fmla="*/ 32 w 32"/>
                  <a:gd name="T101"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 h="323">
                    <a:moveTo>
                      <a:pt x="0" y="0"/>
                    </a:moveTo>
                    <a:lnTo>
                      <a:pt x="0" y="0"/>
                    </a:lnTo>
                    <a:lnTo>
                      <a:pt x="0" y="6"/>
                    </a:lnTo>
                    <a:lnTo>
                      <a:pt x="0" y="11"/>
                    </a:lnTo>
                    <a:lnTo>
                      <a:pt x="0" y="23"/>
                    </a:lnTo>
                    <a:lnTo>
                      <a:pt x="0" y="28"/>
                    </a:lnTo>
                    <a:lnTo>
                      <a:pt x="0" y="34"/>
                    </a:lnTo>
                    <a:lnTo>
                      <a:pt x="0" y="40"/>
                    </a:lnTo>
                    <a:lnTo>
                      <a:pt x="0" y="51"/>
                    </a:lnTo>
                    <a:lnTo>
                      <a:pt x="0" y="57"/>
                    </a:lnTo>
                    <a:lnTo>
                      <a:pt x="0" y="62"/>
                    </a:lnTo>
                    <a:lnTo>
                      <a:pt x="0" y="68"/>
                    </a:lnTo>
                    <a:lnTo>
                      <a:pt x="0" y="79"/>
                    </a:lnTo>
                    <a:lnTo>
                      <a:pt x="0" y="85"/>
                    </a:lnTo>
                    <a:lnTo>
                      <a:pt x="0" y="91"/>
                    </a:lnTo>
                    <a:lnTo>
                      <a:pt x="0" y="91"/>
                    </a:lnTo>
                    <a:lnTo>
                      <a:pt x="0" y="102"/>
                    </a:lnTo>
                    <a:lnTo>
                      <a:pt x="0" y="108"/>
                    </a:lnTo>
                    <a:lnTo>
                      <a:pt x="6" y="113"/>
                    </a:lnTo>
                    <a:lnTo>
                      <a:pt x="6" y="119"/>
                    </a:lnTo>
                    <a:lnTo>
                      <a:pt x="6" y="130"/>
                    </a:lnTo>
                    <a:lnTo>
                      <a:pt x="6" y="136"/>
                    </a:lnTo>
                    <a:lnTo>
                      <a:pt x="6" y="142"/>
                    </a:lnTo>
                    <a:lnTo>
                      <a:pt x="6" y="153"/>
                    </a:lnTo>
                    <a:lnTo>
                      <a:pt x="6" y="159"/>
                    </a:lnTo>
                    <a:lnTo>
                      <a:pt x="6" y="164"/>
                    </a:lnTo>
                    <a:lnTo>
                      <a:pt x="6" y="170"/>
                    </a:lnTo>
                    <a:lnTo>
                      <a:pt x="6" y="181"/>
                    </a:lnTo>
                    <a:lnTo>
                      <a:pt x="6" y="187"/>
                    </a:lnTo>
                    <a:lnTo>
                      <a:pt x="6" y="193"/>
                    </a:lnTo>
                    <a:lnTo>
                      <a:pt x="13" y="193"/>
                    </a:lnTo>
                    <a:lnTo>
                      <a:pt x="13" y="198"/>
                    </a:lnTo>
                    <a:lnTo>
                      <a:pt x="13" y="210"/>
                    </a:lnTo>
                    <a:lnTo>
                      <a:pt x="13" y="215"/>
                    </a:lnTo>
                    <a:lnTo>
                      <a:pt x="13" y="221"/>
                    </a:lnTo>
                    <a:lnTo>
                      <a:pt x="13" y="232"/>
                    </a:lnTo>
                    <a:lnTo>
                      <a:pt x="13" y="238"/>
                    </a:lnTo>
                    <a:lnTo>
                      <a:pt x="19" y="244"/>
                    </a:lnTo>
                    <a:lnTo>
                      <a:pt x="19" y="244"/>
                    </a:lnTo>
                    <a:lnTo>
                      <a:pt x="19" y="249"/>
                    </a:lnTo>
                    <a:lnTo>
                      <a:pt x="19" y="261"/>
                    </a:lnTo>
                    <a:lnTo>
                      <a:pt x="19" y="266"/>
                    </a:lnTo>
                    <a:lnTo>
                      <a:pt x="19" y="272"/>
                    </a:lnTo>
                    <a:lnTo>
                      <a:pt x="19" y="283"/>
                    </a:lnTo>
                    <a:lnTo>
                      <a:pt x="26" y="289"/>
                    </a:lnTo>
                    <a:lnTo>
                      <a:pt x="26" y="289"/>
                    </a:lnTo>
                    <a:lnTo>
                      <a:pt x="26" y="295"/>
                    </a:lnTo>
                    <a:lnTo>
                      <a:pt x="26" y="300"/>
                    </a:lnTo>
                    <a:lnTo>
                      <a:pt x="26" y="312"/>
                    </a:lnTo>
                    <a:lnTo>
                      <a:pt x="26" y="317"/>
                    </a:lnTo>
                    <a:lnTo>
                      <a:pt x="32" y="323"/>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8" name="Freeform 2533"/>
              <p:cNvSpPr>
                <a:spLocks noChangeAspect="1"/>
              </p:cNvSpPr>
              <p:nvPr/>
            </p:nvSpPr>
            <p:spPr bwMode="auto">
              <a:xfrm>
                <a:off x="7784" y="3911"/>
                <a:ext cx="14" cy="79"/>
              </a:xfrm>
              <a:custGeom>
                <a:avLst/>
                <a:gdLst>
                  <a:gd name="T0" fmla="*/ 0 w 14"/>
                  <a:gd name="T1" fmla="*/ 0 h 79"/>
                  <a:gd name="T2" fmla="*/ 0 w 14"/>
                  <a:gd name="T3" fmla="*/ 6 h 79"/>
                  <a:gd name="T4" fmla="*/ 0 w 14"/>
                  <a:gd name="T5" fmla="*/ 6 h 79"/>
                  <a:gd name="T6" fmla="*/ 0 w 14"/>
                  <a:gd name="T7" fmla="*/ 17 h 79"/>
                  <a:gd name="T8" fmla="*/ 0 w 14"/>
                  <a:gd name="T9" fmla="*/ 23 h 79"/>
                  <a:gd name="T10" fmla="*/ 7 w 14"/>
                  <a:gd name="T11" fmla="*/ 28 h 79"/>
                  <a:gd name="T12" fmla="*/ 7 w 14"/>
                  <a:gd name="T13" fmla="*/ 40 h 79"/>
                  <a:gd name="T14" fmla="*/ 7 w 14"/>
                  <a:gd name="T15" fmla="*/ 45 h 79"/>
                  <a:gd name="T16" fmla="*/ 7 w 14"/>
                  <a:gd name="T17" fmla="*/ 45 h 79"/>
                  <a:gd name="T18" fmla="*/ 7 w 14"/>
                  <a:gd name="T19" fmla="*/ 51 h 79"/>
                  <a:gd name="T20" fmla="*/ 7 w 14"/>
                  <a:gd name="T21" fmla="*/ 57 h 79"/>
                  <a:gd name="T22" fmla="*/ 14 w 14"/>
                  <a:gd name="T23" fmla="*/ 68 h 79"/>
                  <a:gd name="T24" fmla="*/ 14 w 14"/>
                  <a:gd name="T25" fmla="*/ 74 h 79"/>
                  <a:gd name="T26" fmla="*/ 14 w 14"/>
                  <a:gd name="T27" fmla="*/ 74 h 79"/>
                  <a:gd name="T28" fmla="*/ 14 w 14"/>
                  <a:gd name="T2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79">
                    <a:moveTo>
                      <a:pt x="0" y="0"/>
                    </a:moveTo>
                    <a:lnTo>
                      <a:pt x="0" y="6"/>
                    </a:lnTo>
                    <a:lnTo>
                      <a:pt x="0" y="6"/>
                    </a:lnTo>
                    <a:lnTo>
                      <a:pt x="0" y="17"/>
                    </a:lnTo>
                    <a:lnTo>
                      <a:pt x="0" y="23"/>
                    </a:lnTo>
                    <a:lnTo>
                      <a:pt x="7" y="28"/>
                    </a:lnTo>
                    <a:lnTo>
                      <a:pt x="7" y="40"/>
                    </a:lnTo>
                    <a:lnTo>
                      <a:pt x="7" y="45"/>
                    </a:lnTo>
                    <a:lnTo>
                      <a:pt x="7" y="45"/>
                    </a:lnTo>
                    <a:lnTo>
                      <a:pt x="7" y="51"/>
                    </a:lnTo>
                    <a:lnTo>
                      <a:pt x="7" y="57"/>
                    </a:lnTo>
                    <a:lnTo>
                      <a:pt x="14" y="68"/>
                    </a:lnTo>
                    <a:lnTo>
                      <a:pt x="14" y="74"/>
                    </a:lnTo>
                    <a:lnTo>
                      <a:pt x="14" y="74"/>
                    </a:lnTo>
                    <a:lnTo>
                      <a:pt x="14" y="79"/>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9" name="Freeform 2534"/>
              <p:cNvSpPr>
                <a:spLocks noChangeAspect="1"/>
              </p:cNvSpPr>
              <p:nvPr/>
            </p:nvSpPr>
            <p:spPr bwMode="auto">
              <a:xfrm>
                <a:off x="7327" y="3276"/>
                <a:ext cx="46" cy="312"/>
              </a:xfrm>
              <a:custGeom>
                <a:avLst/>
                <a:gdLst>
                  <a:gd name="T0" fmla="*/ 0 w 46"/>
                  <a:gd name="T1" fmla="*/ 0 h 312"/>
                  <a:gd name="T2" fmla="*/ 0 w 46"/>
                  <a:gd name="T3" fmla="*/ 6 h 312"/>
                  <a:gd name="T4" fmla="*/ 0 w 46"/>
                  <a:gd name="T5" fmla="*/ 6 h 312"/>
                  <a:gd name="T6" fmla="*/ 0 w 46"/>
                  <a:gd name="T7" fmla="*/ 12 h 312"/>
                  <a:gd name="T8" fmla="*/ 0 w 46"/>
                  <a:gd name="T9" fmla="*/ 23 h 312"/>
                  <a:gd name="T10" fmla="*/ 7 w 46"/>
                  <a:gd name="T11" fmla="*/ 29 h 312"/>
                  <a:gd name="T12" fmla="*/ 7 w 46"/>
                  <a:gd name="T13" fmla="*/ 34 h 312"/>
                  <a:gd name="T14" fmla="*/ 7 w 46"/>
                  <a:gd name="T15" fmla="*/ 40 h 312"/>
                  <a:gd name="T16" fmla="*/ 7 w 46"/>
                  <a:gd name="T17" fmla="*/ 40 h 312"/>
                  <a:gd name="T18" fmla="*/ 7 w 46"/>
                  <a:gd name="T19" fmla="*/ 51 h 312"/>
                  <a:gd name="T20" fmla="*/ 13 w 46"/>
                  <a:gd name="T21" fmla="*/ 57 h 312"/>
                  <a:gd name="T22" fmla="*/ 13 w 46"/>
                  <a:gd name="T23" fmla="*/ 63 h 312"/>
                  <a:gd name="T24" fmla="*/ 13 w 46"/>
                  <a:gd name="T25" fmla="*/ 74 h 312"/>
                  <a:gd name="T26" fmla="*/ 13 w 46"/>
                  <a:gd name="T27" fmla="*/ 80 h 312"/>
                  <a:gd name="T28" fmla="*/ 13 w 46"/>
                  <a:gd name="T29" fmla="*/ 80 h 312"/>
                  <a:gd name="T30" fmla="*/ 13 w 46"/>
                  <a:gd name="T31" fmla="*/ 85 h 312"/>
                  <a:gd name="T32" fmla="*/ 20 w 46"/>
                  <a:gd name="T33" fmla="*/ 91 h 312"/>
                  <a:gd name="T34" fmla="*/ 20 w 46"/>
                  <a:gd name="T35" fmla="*/ 102 h 312"/>
                  <a:gd name="T36" fmla="*/ 20 w 46"/>
                  <a:gd name="T37" fmla="*/ 108 h 312"/>
                  <a:gd name="T38" fmla="*/ 20 w 46"/>
                  <a:gd name="T39" fmla="*/ 114 h 312"/>
                  <a:gd name="T40" fmla="*/ 20 w 46"/>
                  <a:gd name="T41" fmla="*/ 114 h 312"/>
                  <a:gd name="T42" fmla="*/ 20 w 46"/>
                  <a:gd name="T43" fmla="*/ 119 h 312"/>
                  <a:gd name="T44" fmla="*/ 27 w 46"/>
                  <a:gd name="T45" fmla="*/ 131 h 312"/>
                  <a:gd name="T46" fmla="*/ 27 w 46"/>
                  <a:gd name="T47" fmla="*/ 136 h 312"/>
                  <a:gd name="T48" fmla="*/ 27 w 46"/>
                  <a:gd name="T49" fmla="*/ 142 h 312"/>
                  <a:gd name="T50" fmla="*/ 27 w 46"/>
                  <a:gd name="T51" fmla="*/ 153 h 312"/>
                  <a:gd name="T52" fmla="*/ 27 w 46"/>
                  <a:gd name="T53" fmla="*/ 159 h 312"/>
                  <a:gd name="T54" fmla="*/ 27 w 46"/>
                  <a:gd name="T55" fmla="*/ 159 h 312"/>
                  <a:gd name="T56" fmla="*/ 33 w 46"/>
                  <a:gd name="T57" fmla="*/ 165 h 312"/>
                  <a:gd name="T58" fmla="*/ 33 w 46"/>
                  <a:gd name="T59" fmla="*/ 170 h 312"/>
                  <a:gd name="T60" fmla="*/ 33 w 46"/>
                  <a:gd name="T61" fmla="*/ 182 h 312"/>
                  <a:gd name="T62" fmla="*/ 33 w 46"/>
                  <a:gd name="T63" fmla="*/ 187 h 312"/>
                  <a:gd name="T64" fmla="*/ 33 w 46"/>
                  <a:gd name="T65" fmla="*/ 193 h 312"/>
                  <a:gd name="T66" fmla="*/ 33 w 46"/>
                  <a:gd name="T67" fmla="*/ 204 h 312"/>
                  <a:gd name="T68" fmla="*/ 33 w 46"/>
                  <a:gd name="T69" fmla="*/ 210 h 312"/>
                  <a:gd name="T70" fmla="*/ 40 w 46"/>
                  <a:gd name="T71" fmla="*/ 216 h 312"/>
                  <a:gd name="T72" fmla="*/ 40 w 46"/>
                  <a:gd name="T73" fmla="*/ 216 h 312"/>
                  <a:gd name="T74" fmla="*/ 40 w 46"/>
                  <a:gd name="T75" fmla="*/ 221 h 312"/>
                  <a:gd name="T76" fmla="*/ 40 w 46"/>
                  <a:gd name="T77" fmla="*/ 233 h 312"/>
                  <a:gd name="T78" fmla="*/ 40 w 46"/>
                  <a:gd name="T79" fmla="*/ 238 h 312"/>
                  <a:gd name="T80" fmla="*/ 40 w 46"/>
                  <a:gd name="T81" fmla="*/ 244 h 312"/>
                  <a:gd name="T82" fmla="*/ 40 w 46"/>
                  <a:gd name="T83" fmla="*/ 250 h 312"/>
                  <a:gd name="T84" fmla="*/ 40 w 46"/>
                  <a:gd name="T85" fmla="*/ 261 h 312"/>
                  <a:gd name="T86" fmla="*/ 40 w 46"/>
                  <a:gd name="T87" fmla="*/ 267 h 312"/>
                  <a:gd name="T88" fmla="*/ 40 w 46"/>
                  <a:gd name="T89" fmla="*/ 272 h 312"/>
                  <a:gd name="T90" fmla="*/ 40 w 46"/>
                  <a:gd name="T91" fmla="*/ 284 h 312"/>
                  <a:gd name="T92" fmla="*/ 40 w 46"/>
                  <a:gd name="T93" fmla="*/ 289 h 312"/>
                  <a:gd name="T94" fmla="*/ 40 w 46"/>
                  <a:gd name="T95" fmla="*/ 295 h 312"/>
                  <a:gd name="T96" fmla="*/ 46 w 46"/>
                  <a:gd name="T97" fmla="*/ 301 h 312"/>
                  <a:gd name="T98" fmla="*/ 46 w 46"/>
                  <a:gd name="T99" fmla="*/ 31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 h="312">
                    <a:moveTo>
                      <a:pt x="0" y="0"/>
                    </a:moveTo>
                    <a:lnTo>
                      <a:pt x="0" y="6"/>
                    </a:lnTo>
                    <a:lnTo>
                      <a:pt x="0" y="6"/>
                    </a:lnTo>
                    <a:lnTo>
                      <a:pt x="0" y="12"/>
                    </a:lnTo>
                    <a:lnTo>
                      <a:pt x="0" y="23"/>
                    </a:lnTo>
                    <a:lnTo>
                      <a:pt x="7" y="29"/>
                    </a:lnTo>
                    <a:lnTo>
                      <a:pt x="7" y="34"/>
                    </a:lnTo>
                    <a:lnTo>
                      <a:pt x="7" y="40"/>
                    </a:lnTo>
                    <a:lnTo>
                      <a:pt x="7" y="40"/>
                    </a:lnTo>
                    <a:lnTo>
                      <a:pt x="7" y="51"/>
                    </a:lnTo>
                    <a:lnTo>
                      <a:pt x="13" y="57"/>
                    </a:lnTo>
                    <a:lnTo>
                      <a:pt x="13" y="63"/>
                    </a:lnTo>
                    <a:lnTo>
                      <a:pt x="13" y="74"/>
                    </a:lnTo>
                    <a:lnTo>
                      <a:pt x="13" y="80"/>
                    </a:lnTo>
                    <a:lnTo>
                      <a:pt x="13" y="80"/>
                    </a:lnTo>
                    <a:lnTo>
                      <a:pt x="13" y="85"/>
                    </a:lnTo>
                    <a:lnTo>
                      <a:pt x="20" y="91"/>
                    </a:lnTo>
                    <a:lnTo>
                      <a:pt x="20" y="102"/>
                    </a:lnTo>
                    <a:lnTo>
                      <a:pt x="20" y="108"/>
                    </a:lnTo>
                    <a:lnTo>
                      <a:pt x="20" y="114"/>
                    </a:lnTo>
                    <a:lnTo>
                      <a:pt x="20" y="114"/>
                    </a:lnTo>
                    <a:lnTo>
                      <a:pt x="20" y="119"/>
                    </a:lnTo>
                    <a:lnTo>
                      <a:pt x="27" y="131"/>
                    </a:lnTo>
                    <a:lnTo>
                      <a:pt x="27" y="136"/>
                    </a:lnTo>
                    <a:lnTo>
                      <a:pt x="27" y="142"/>
                    </a:lnTo>
                    <a:lnTo>
                      <a:pt x="27" y="153"/>
                    </a:lnTo>
                    <a:lnTo>
                      <a:pt x="27" y="159"/>
                    </a:lnTo>
                    <a:lnTo>
                      <a:pt x="27" y="159"/>
                    </a:lnTo>
                    <a:lnTo>
                      <a:pt x="33" y="165"/>
                    </a:lnTo>
                    <a:lnTo>
                      <a:pt x="33" y="170"/>
                    </a:lnTo>
                    <a:lnTo>
                      <a:pt x="33" y="182"/>
                    </a:lnTo>
                    <a:lnTo>
                      <a:pt x="33" y="187"/>
                    </a:lnTo>
                    <a:lnTo>
                      <a:pt x="33" y="193"/>
                    </a:lnTo>
                    <a:lnTo>
                      <a:pt x="33" y="204"/>
                    </a:lnTo>
                    <a:lnTo>
                      <a:pt x="33" y="210"/>
                    </a:lnTo>
                    <a:lnTo>
                      <a:pt x="40" y="216"/>
                    </a:lnTo>
                    <a:lnTo>
                      <a:pt x="40" y="216"/>
                    </a:lnTo>
                    <a:lnTo>
                      <a:pt x="40" y="221"/>
                    </a:lnTo>
                    <a:lnTo>
                      <a:pt x="40" y="233"/>
                    </a:lnTo>
                    <a:lnTo>
                      <a:pt x="40" y="238"/>
                    </a:lnTo>
                    <a:lnTo>
                      <a:pt x="40" y="244"/>
                    </a:lnTo>
                    <a:lnTo>
                      <a:pt x="40" y="250"/>
                    </a:lnTo>
                    <a:lnTo>
                      <a:pt x="40" y="261"/>
                    </a:lnTo>
                    <a:lnTo>
                      <a:pt x="40" y="267"/>
                    </a:lnTo>
                    <a:lnTo>
                      <a:pt x="40" y="272"/>
                    </a:lnTo>
                    <a:lnTo>
                      <a:pt x="40" y="284"/>
                    </a:lnTo>
                    <a:lnTo>
                      <a:pt x="40" y="289"/>
                    </a:lnTo>
                    <a:lnTo>
                      <a:pt x="40" y="295"/>
                    </a:lnTo>
                    <a:lnTo>
                      <a:pt x="46" y="301"/>
                    </a:lnTo>
                    <a:lnTo>
                      <a:pt x="46" y="312"/>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0" name="Freeform 2535"/>
              <p:cNvSpPr>
                <a:spLocks noChangeAspect="1"/>
              </p:cNvSpPr>
              <p:nvPr/>
            </p:nvSpPr>
            <p:spPr bwMode="auto">
              <a:xfrm>
                <a:off x="7340" y="3588"/>
                <a:ext cx="33" cy="323"/>
              </a:xfrm>
              <a:custGeom>
                <a:avLst/>
                <a:gdLst>
                  <a:gd name="T0" fmla="*/ 33 w 33"/>
                  <a:gd name="T1" fmla="*/ 0 h 323"/>
                  <a:gd name="T2" fmla="*/ 33 w 33"/>
                  <a:gd name="T3" fmla="*/ 6 h 323"/>
                  <a:gd name="T4" fmla="*/ 33 w 33"/>
                  <a:gd name="T5" fmla="*/ 11 h 323"/>
                  <a:gd name="T6" fmla="*/ 33 w 33"/>
                  <a:gd name="T7" fmla="*/ 17 h 323"/>
                  <a:gd name="T8" fmla="*/ 33 w 33"/>
                  <a:gd name="T9" fmla="*/ 23 h 323"/>
                  <a:gd name="T10" fmla="*/ 33 w 33"/>
                  <a:gd name="T11" fmla="*/ 28 h 323"/>
                  <a:gd name="T12" fmla="*/ 33 w 33"/>
                  <a:gd name="T13" fmla="*/ 34 h 323"/>
                  <a:gd name="T14" fmla="*/ 33 w 33"/>
                  <a:gd name="T15" fmla="*/ 40 h 323"/>
                  <a:gd name="T16" fmla="*/ 33 w 33"/>
                  <a:gd name="T17" fmla="*/ 51 h 323"/>
                  <a:gd name="T18" fmla="*/ 33 w 33"/>
                  <a:gd name="T19" fmla="*/ 57 h 323"/>
                  <a:gd name="T20" fmla="*/ 33 w 33"/>
                  <a:gd name="T21" fmla="*/ 62 h 323"/>
                  <a:gd name="T22" fmla="*/ 33 w 33"/>
                  <a:gd name="T23" fmla="*/ 68 h 323"/>
                  <a:gd name="T24" fmla="*/ 33 w 33"/>
                  <a:gd name="T25" fmla="*/ 74 h 323"/>
                  <a:gd name="T26" fmla="*/ 33 w 33"/>
                  <a:gd name="T27" fmla="*/ 79 h 323"/>
                  <a:gd name="T28" fmla="*/ 33 w 33"/>
                  <a:gd name="T29" fmla="*/ 85 h 323"/>
                  <a:gd name="T30" fmla="*/ 33 w 33"/>
                  <a:gd name="T31" fmla="*/ 91 h 323"/>
                  <a:gd name="T32" fmla="*/ 33 w 33"/>
                  <a:gd name="T33" fmla="*/ 102 h 323"/>
                  <a:gd name="T34" fmla="*/ 27 w 33"/>
                  <a:gd name="T35" fmla="*/ 108 h 323"/>
                  <a:gd name="T36" fmla="*/ 27 w 33"/>
                  <a:gd name="T37" fmla="*/ 113 h 323"/>
                  <a:gd name="T38" fmla="*/ 27 w 33"/>
                  <a:gd name="T39" fmla="*/ 119 h 323"/>
                  <a:gd name="T40" fmla="*/ 27 w 33"/>
                  <a:gd name="T41" fmla="*/ 130 h 323"/>
                  <a:gd name="T42" fmla="*/ 27 w 33"/>
                  <a:gd name="T43" fmla="*/ 136 h 323"/>
                  <a:gd name="T44" fmla="*/ 27 w 33"/>
                  <a:gd name="T45" fmla="*/ 142 h 323"/>
                  <a:gd name="T46" fmla="*/ 27 w 33"/>
                  <a:gd name="T47" fmla="*/ 153 h 323"/>
                  <a:gd name="T48" fmla="*/ 27 w 33"/>
                  <a:gd name="T49" fmla="*/ 159 h 323"/>
                  <a:gd name="T50" fmla="*/ 27 w 33"/>
                  <a:gd name="T51" fmla="*/ 164 h 323"/>
                  <a:gd name="T52" fmla="*/ 27 w 33"/>
                  <a:gd name="T53" fmla="*/ 170 h 323"/>
                  <a:gd name="T54" fmla="*/ 27 w 33"/>
                  <a:gd name="T55" fmla="*/ 181 h 323"/>
                  <a:gd name="T56" fmla="*/ 27 w 33"/>
                  <a:gd name="T57" fmla="*/ 187 h 323"/>
                  <a:gd name="T58" fmla="*/ 27 w 33"/>
                  <a:gd name="T59" fmla="*/ 187 h 323"/>
                  <a:gd name="T60" fmla="*/ 20 w 33"/>
                  <a:gd name="T61" fmla="*/ 193 h 323"/>
                  <a:gd name="T62" fmla="*/ 20 w 33"/>
                  <a:gd name="T63" fmla="*/ 198 h 323"/>
                  <a:gd name="T64" fmla="*/ 20 w 33"/>
                  <a:gd name="T65" fmla="*/ 210 h 323"/>
                  <a:gd name="T66" fmla="*/ 20 w 33"/>
                  <a:gd name="T67" fmla="*/ 215 h 323"/>
                  <a:gd name="T68" fmla="*/ 20 w 33"/>
                  <a:gd name="T69" fmla="*/ 221 h 323"/>
                  <a:gd name="T70" fmla="*/ 20 w 33"/>
                  <a:gd name="T71" fmla="*/ 232 h 323"/>
                  <a:gd name="T72" fmla="*/ 20 w 33"/>
                  <a:gd name="T73" fmla="*/ 238 h 323"/>
                  <a:gd name="T74" fmla="*/ 14 w 33"/>
                  <a:gd name="T75" fmla="*/ 244 h 323"/>
                  <a:gd name="T76" fmla="*/ 14 w 33"/>
                  <a:gd name="T77" fmla="*/ 244 h 323"/>
                  <a:gd name="T78" fmla="*/ 14 w 33"/>
                  <a:gd name="T79" fmla="*/ 249 h 323"/>
                  <a:gd name="T80" fmla="*/ 14 w 33"/>
                  <a:gd name="T81" fmla="*/ 261 h 323"/>
                  <a:gd name="T82" fmla="*/ 14 w 33"/>
                  <a:gd name="T83" fmla="*/ 266 h 323"/>
                  <a:gd name="T84" fmla="*/ 14 w 33"/>
                  <a:gd name="T85" fmla="*/ 272 h 323"/>
                  <a:gd name="T86" fmla="*/ 7 w 33"/>
                  <a:gd name="T87" fmla="*/ 283 h 323"/>
                  <a:gd name="T88" fmla="*/ 7 w 33"/>
                  <a:gd name="T89" fmla="*/ 289 h 323"/>
                  <a:gd name="T90" fmla="*/ 7 w 33"/>
                  <a:gd name="T91" fmla="*/ 289 h 323"/>
                  <a:gd name="T92" fmla="*/ 7 w 33"/>
                  <a:gd name="T93" fmla="*/ 295 h 323"/>
                  <a:gd name="T94" fmla="*/ 7 w 33"/>
                  <a:gd name="T95" fmla="*/ 300 h 323"/>
                  <a:gd name="T96" fmla="*/ 7 w 33"/>
                  <a:gd name="T97" fmla="*/ 312 h 323"/>
                  <a:gd name="T98" fmla="*/ 0 w 33"/>
                  <a:gd name="T99" fmla="*/ 317 h 323"/>
                  <a:gd name="T100" fmla="*/ 0 w 33"/>
                  <a:gd name="T101"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 h="323">
                    <a:moveTo>
                      <a:pt x="33" y="0"/>
                    </a:moveTo>
                    <a:lnTo>
                      <a:pt x="33" y="6"/>
                    </a:lnTo>
                    <a:lnTo>
                      <a:pt x="33" y="11"/>
                    </a:lnTo>
                    <a:lnTo>
                      <a:pt x="33" y="17"/>
                    </a:lnTo>
                    <a:lnTo>
                      <a:pt x="33" y="23"/>
                    </a:lnTo>
                    <a:lnTo>
                      <a:pt x="33" y="28"/>
                    </a:lnTo>
                    <a:lnTo>
                      <a:pt x="33" y="34"/>
                    </a:lnTo>
                    <a:lnTo>
                      <a:pt x="33" y="40"/>
                    </a:lnTo>
                    <a:lnTo>
                      <a:pt x="33" y="51"/>
                    </a:lnTo>
                    <a:lnTo>
                      <a:pt x="33" y="57"/>
                    </a:lnTo>
                    <a:lnTo>
                      <a:pt x="33" y="62"/>
                    </a:lnTo>
                    <a:lnTo>
                      <a:pt x="33" y="68"/>
                    </a:lnTo>
                    <a:lnTo>
                      <a:pt x="33" y="74"/>
                    </a:lnTo>
                    <a:lnTo>
                      <a:pt x="33" y="79"/>
                    </a:lnTo>
                    <a:lnTo>
                      <a:pt x="33" y="85"/>
                    </a:lnTo>
                    <a:lnTo>
                      <a:pt x="33" y="91"/>
                    </a:lnTo>
                    <a:lnTo>
                      <a:pt x="33" y="102"/>
                    </a:lnTo>
                    <a:lnTo>
                      <a:pt x="27" y="108"/>
                    </a:lnTo>
                    <a:lnTo>
                      <a:pt x="27" y="113"/>
                    </a:lnTo>
                    <a:lnTo>
                      <a:pt x="27" y="119"/>
                    </a:lnTo>
                    <a:lnTo>
                      <a:pt x="27" y="130"/>
                    </a:lnTo>
                    <a:lnTo>
                      <a:pt x="27" y="136"/>
                    </a:lnTo>
                    <a:lnTo>
                      <a:pt x="27" y="142"/>
                    </a:lnTo>
                    <a:lnTo>
                      <a:pt x="27" y="153"/>
                    </a:lnTo>
                    <a:lnTo>
                      <a:pt x="27" y="159"/>
                    </a:lnTo>
                    <a:lnTo>
                      <a:pt x="27" y="164"/>
                    </a:lnTo>
                    <a:lnTo>
                      <a:pt x="27" y="170"/>
                    </a:lnTo>
                    <a:lnTo>
                      <a:pt x="27" y="181"/>
                    </a:lnTo>
                    <a:lnTo>
                      <a:pt x="27" y="187"/>
                    </a:lnTo>
                    <a:lnTo>
                      <a:pt x="27" y="187"/>
                    </a:lnTo>
                    <a:lnTo>
                      <a:pt x="20" y="193"/>
                    </a:lnTo>
                    <a:lnTo>
                      <a:pt x="20" y="198"/>
                    </a:lnTo>
                    <a:lnTo>
                      <a:pt x="20" y="210"/>
                    </a:lnTo>
                    <a:lnTo>
                      <a:pt x="20" y="215"/>
                    </a:lnTo>
                    <a:lnTo>
                      <a:pt x="20" y="221"/>
                    </a:lnTo>
                    <a:lnTo>
                      <a:pt x="20" y="232"/>
                    </a:lnTo>
                    <a:lnTo>
                      <a:pt x="20" y="238"/>
                    </a:lnTo>
                    <a:lnTo>
                      <a:pt x="14" y="244"/>
                    </a:lnTo>
                    <a:lnTo>
                      <a:pt x="14" y="244"/>
                    </a:lnTo>
                    <a:lnTo>
                      <a:pt x="14" y="249"/>
                    </a:lnTo>
                    <a:lnTo>
                      <a:pt x="14" y="261"/>
                    </a:lnTo>
                    <a:lnTo>
                      <a:pt x="14" y="266"/>
                    </a:lnTo>
                    <a:lnTo>
                      <a:pt x="14" y="272"/>
                    </a:lnTo>
                    <a:lnTo>
                      <a:pt x="7" y="283"/>
                    </a:lnTo>
                    <a:lnTo>
                      <a:pt x="7" y="289"/>
                    </a:lnTo>
                    <a:lnTo>
                      <a:pt x="7" y="289"/>
                    </a:lnTo>
                    <a:lnTo>
                      <a:pt x="7" y="295"/>
                    </a:lnTo>
                    <a:lnTo>
                      <a:pt x="7" y="300"/>
                    </a:lnTo>
                    <a:lnTo>
                      <a:pt x="7" y="312"/>
                    </a:lnTo>
                    <a:lnTo>
                      <a:pt x="0" y="317"/>
                    </a:lnTo>
                    <a:lnTo>
                      <a:pt x="0" y="323"/>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1" name="Freeform 2536"/>
              <p:cNvSpPr>
                <a:spLocks noChangeAspect="1"/>
              </p:cNvSpPr>
              <p:nvPr/>
            </p:nvSpPr>
            <p:spPr bwMode="auto">
              <a:xfrm>
                <a:off x="7327" y="3911"/>
                <a:ext cx="13" cy="79"/>
              </a:xfrm>
              <a:custGeom>
                <a:avLst/>
                <a:gdLst>
                  <a:gd name="T0" fmla="*/ 13 w 13"/>
                  <a:gd name="T1" fmla="*/ 0 h 79"/>
                  <a:gd name="T2" fmla="*/ 13 w 13"/>
                  <a:gd name="T3" fmla="*/ 6 h 79"/>
                  <a:gd name="T4" fmla="*/ 13 w 13"/>
                  <a:gd name="T5" fmla="*/ 17 h 79"/>
                  <a:gd name="T6" fmla="*/ 13 w 13"/>
                  <a:gd name="T7" fmla="*/ 23 h 79"/>
                  <a:gd name="T8" fmla="*/ 7 w 13"/>
                  <a:gd name="T9" fmla="*/ 28 h 79"/>
                  <a:gd name="T10" fmla="*/ 7 w 13"/>
                  <a:gd name="T11" fmla="*/ 40 h 79"/>
                  <a:gd name="T12" fmla="*/ 7 w 13"/>
                  <a:gd name="T13" fmla="*/ 40 h 79"/>
                  <a:gd name="T14" fmla="*/ 7 w 13"/>
                  <a:gd name="T15" fmla="*/ 45 h 79"/>
                  <a:gd name="T16" fmla="*/ 7 w 13"/>
                  <a:gd name="T17" fmla="*/ 51 h 79"/>
                  <a:gd name="T18" fmla="*/ 0 w 13"/>
                  <a:gd name="T19" fmla="*/ 57 h 79"/>
                  <a:gd name="T20" fmla="*/ 0 w 13"/>
                  <a:gd name="T21" fmla="*/ 68 h 79"/>
                  <a:gd name="T22" fmla="*/ 0 w 13"/>
                  <a:gd name="T23" fmla="*/ 74 h 79"/>
                  <a:gd name="T24" fmla="*/ 0 w 13"/>
                  <a:gd name="T25" fmla="*/ 74 h 79"/>
                  <a:gd name="T26" fmla="*/ 0 w 13"/>
                  <a:gd name="T2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79">
                    <a:moveTo>
                      <a:pt x="13" y="0"/>
                    </a:moveTo>
                    <a:lnTo>
                      <a:pt x="13" y="6"/>
                    </a:lnTo>
                    <a:lnTo>
                      <a:pt x="13" y="17"/>
                    </a:lnTo>
                    <a:lnTo>
                      <a:pt x="13" y="23"/>
                    </a:lnTo>
                    <a:lnTo>
                      <a:pt x="7" y="28"/>
                    </a:lnTo>
                    <a:lnTo>
                      <a:pt x="7" y="40"/>
                    </a:lnTo>
                    <a:lnTo>
                      <a:pt x="7" y="40"/>
                    </a:lnTo>
                    <a:lnTo>
                      <a:pt x="7" y="45"/>
                    </a:lnTo>
                    <a:lnTo>
                      <a:pt x="7" y="51"/>
                    </a:lnTo>
                    <a:lnTo>
                      <a:pt x="0" y="57"/>
                    </a:lnTo>
                    <a:lnTo>
                      <a:pt x="0" y="68"/>
                    </a:lnTo>
                    <a:lnTo>
                      <a:pt x="0" y="74"/>
                    </a:lnTo>
                    <a:lnTo>
                      <a:pt x="0" y="74"/>
                    </a:lnTo>
                    <a:lnTo>
                      <a:pt x="0" y="79"/>
                    </a:lnTo>
                  </a:path>
                </a:pathLst>
              </a:custGeom>
              <a:noFill/>
              <a:ln w="0">
                <a:solidFill>
                  <a:srgbClr val="00A3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2" name="Freeform 2537"/>
              <p:cNvSpPr>
                <a:spLocks noChangeAspect="1"/>
              </p:cNvSpPr>
              <p:nvPr/>
            </p:nvSpPr>
            <p:spPr bwMode="auto">
              <a:xfrm>
                <a:off x="7778" y="3276"/>
                <a:ext cx="20" cy="335"/>
              </a:xfrm>
              <a:custGeom>
                <a:avLst/>
                <a:gdLst>
                  <a:gd name="T0" fmla="*/ 20 w 20"/>
                  <a:gd name="T1" fmla="*/ 0 h 335"/>
                  <a:gd name="T2" fmla="*/ 20 w 20"/>
                  <a:gd name="T3" fmla="*/ 6 h 335"/>
                  <a:gd name="T4" fmla="*/ 20 w 20"/>
                  <a:gd name="T5" fmla="*/ 12 h 335"/>
                  <a:gd name="T6" fmla="*/ 20 w 20"/>
                  <a:gd name="T7" fmla="*/ 17 h 335"/>
                  <a:gd name="T8" fmla="*/ 20 w 20"/>
                  <a:gd name="T9" fmla="*/ 23 h 335"/>
                  <a:gd name="T10" fmla="*/ 20 w 20"/>
                  <a:gd name="T11" fmla="*/ 29 h 335"/>
                  <a:gd name="T12" fmla="*/ 20 w 20"/>
                  <a:gd name="T13" fmla="*/ 34 h 335"/>
                  <a:gd name="T14" fmla="*/ 20 w 20"/>
                  <a:gd name="T15" fmla="*/ 40 h 335"/>
                  <a:gd name="T16" fmla="*/ 13 w 20"/>
                  <a:gd name="T17" fmla="*/ 51 h 335"/>
                  <a:gd name="T18" fmla="*/ 13 w 20"/>
                  <a:gd name="T19" fmla="*/ 57 h 335"/>
                  <a:gd name="T20" fmla="*/ 13 w 20"/>
                  <a:gd name="T21" fmla="*/ 63 h 335"/>
                  <a:gd name="T22" fmla="*/ 13 w 20"/>
                  <a:gd name="T23" fmla="*/ 74 h 335"/>
                  <a:gd name="T24" fmla="*/ 13 w 20"/>
                  <a:gd name="T25" fmla="*/ 74 h 335"/>
                  <a:gd name="T26" fmla="*/ 13 w 20"/>
                  <a:gd name="T27" fmla="*/ 80 h 335"/>
                  <a:gd name="T28" fmla="*/ 13 w 20"/>
                  <a:gd name="T29" fmla="*/ 85 h 335"/>
                  <a:gd name="T30" fmla="*/ 13 w 20"/>
                  <a:gd name="T31" fmla="*/ 91 h 335"/>
                  <a:gd name="T32" fmla="*/ 13 w 20"/>
                  <a:gd name="T33" fmla="*/ 102 h 335"/>
                  <a:gd name="T34" fmla="*/ 6 w 20"/>
                  <a:gd name="T35" fmla="*/ 108 h 335"/>
                  <a:gd name="T36" fmla="*/ 6 w 20"/>
                  <a:gd name="T37" fmla="*/ 114 h 335"/>
                  <a:gd name="T38" fmla="*/ 6 w 20"/>
                  <a:gd name="T39" fmla="*/ 119 h 335"/>
                  <a:gd name="T40" fmla="*/ 6 w 20"/>
                  <a:gd name="T41" fmla="*/ 131 h 335"/>
                  <a:gd name="T42" fmla="*/ 6 w 20"/>
                  <a:gd name="T43" fmla="*/ 136 h 335"/>
                  <a:gd name="T44" fmla="*/ 6 w 20"/>
                  <a:gd name="T45" fmla="*/ 142 h 335"/>
                  <a:gd name="T46" fmla="*/ 6 w 20"/>
                  <a:gd name="T47" fmla="*/ 153 h 335"/>
                  <a:gd name="T48" fmla="*/ 6 w 20"/>
                  <a:gd name="T49" fmla="*/ 159 h 335"/>
                  <a:gd name="T50" fmla="*/ 6 w 20"/>
                  <a:gd name="T51" fmla="*/ 159 h 335"/>
                  <a:gd name="T52" fmla="*/ 6 w 20"/>
                  <a:gd name="T53" fmla="*/ 165 h 335"/>
                  <a:gd name="T54" fmla="*/ 6 w 20"/>
                  <a:gd name="T55" fmla="*/ 170 h 335"/>
                  <a:gd name="T56" fmla="*/ 6 w 20"/>
                  <a:gd name="T57" fmla="*/ 182 h 335"/>
                  <a:gd name="T58" fmla="*/ 6 w 20"/>
                  <a:gd name="T59" fmla="*/ 187 h 335"/>
                  <a:gd name="T60" fmla="*/ 0 w 20"/>
                  <a:gd name="T61" fmla="*/ 193 h 335"/>
                  <a:gd name="T62" fmla="*/ 0 w 20"/>
                  <a:gd name="T63" fmla="*/ 204 h 335"/>
                  <a:gd name="T64" fmla="*/ 0 w 20"/>
                  <a:gd name="T65" fmla="*/ 210 h 335"/>
                  <a:gd name="T66" fmla="*/ 0 w 20"/>
                  <a:gd name="T67" fmla="*/ 216 h 335"/>
                  <a:gd name="T68" fmla="*/ 0 w 20"/>
                  <a:gd name="T69" fmla="*/ 221 h 335"/>
                  <a:gd name="T70" fmla="*/ 0 w 20"/>
                  <a:gd name="T71" fmla="*/ 233 h 335"/>
                  <a:gd name="T72" fmla="*/ 0 w 20"/>
                  <a:gd name="T73" fmla="*/ 238 h 335"/>
                  <a:gd name="T74" fmla="*/ 0 w 20"/>
                  <a:gd name="T75" fmla="*/ 244 h 335"/>
                  <a:gd name="T76" fmla="*/ 0 w 20"/>
                  <a:gd name="T77" fmla="*/ 250 h 335"/>
                  <a:gd name="T78" fmla="*/ 0 w 20"/>
                  <a:gd name="T79" fmla="*/ 261 h 335"/>
                  <a:gd name="T80" fmla="*/ 0 w 20"/>
                  <a:gd name="T81" fmla="*/ 267 h 335"/>
                  <a:gd name="T82" fmla="*/ 0 w 20"/>
                  <a:gd name="T83" fmla="*/ 272 h 335"/>
                  <a:gd name="T84" fmla="*/ 0 w 20"/>
                  <a:gd name="T85" fmla="*/ 284 h 335"/>
                  <a:gd name="T86" fmla="*/ 0 w 20"/>
                  <a:gd name="T87" fmla="*/ 289 h 335"/>
                  <a:gd name="T88" fmla="*/ 0 w 20"/>
                  <a:gd name="T89" fmla="*/ 295 h 335"/>
                  <a:gd name="T90" fmla="*/ 0 w 20"/>
                  <a:gd name="T91" fmla="*/ 301 h 335"/>
                  <a:gd name="T92" fmla="*/ 0 w 20"/>
                  <a:gd name="T93" fmla="*/ 312 h 335"/>
                  <a:gd name="T94" fmla="*/ 0 w 20"/>
                  <a:gd name="T95" fmla="*/ 318 h 335"/>
                  <a:gd name="T96" fmla="*/ 0 w 20"/>
                  <a:gd name="T97" fmla="*/ 323 h 335"/>
                  <a:gd name="T98" fmla="*/ 0 w 20"/>
                  <a:gd name="T9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 h="335">
                    <a:moveTo>
                      <a:pt x="20" y="0"/>
                    </a:moveTo>
                    <a:lnTo>
                      <a:pt x="20" y="6"/>
                    </a:lnTo>
                    <a:lnTo>
                      <a:pt x="20" y="12"/>
                    </a:lnTo>
                    <a:lnTo>
                      <a:pt x="20" y="17"/>
                    </a:lnTo>
                    <a:lnTo>
                      <a:pt x="20" y="23"/>
                    </a:lnTo>
                    <a:lnTo>
                      <a:pt x="20" y="29"/>
                    </a:lnTo>
                    <a:lnTo>
                      <a:pt x="20" y="34"/>
                    </a:lnTo>
                    <a:lnTo>
                      <a:pt x="20" y="40"/>
                    </a:lnTo>
                    <a:lnTo>
                      <a:pt x="13" y="51"/>
                    </a:lnTo>
                    <a:lnTo>
                      <a:pt x="13" y="57"/>
                    </a:lnTo>
                    <a:lnTo>
                      <a:pt x="13" y="63"/>
                    </a:lnTo>
                    <a:lnTo>
                      <a:pt x="13" y="74"/>
                    </a:lnTo>
                    <a:lnTo>
                      <a:pt x="13" y="74"/>
                    </a:lnTo>
                    <a:lnTo>
                      <a:pt x="13" y="80"/>
                    </a:lnTo>
                    <a:lnTo>
                      <a:pt x="13" y="85"/>
                    </a:lnTo>
                    <a:lnTo>
                      <a:pt x="13" y="91"/>
                    </a:lnTo>
                    <a:lnTo>
                      <a:pt x="13" y="102"/>
                    </a:lnTo>
                    <a:lnTo>
                      <a:pt x="6" y="108"/>
                    </a:lnTo>
                    <a:lnTo>
                      <a:pt x="6" y="114"/>
                    </a:lnTo>
                    <a:lnTo>
                      <a:pt x="6" y="119"/>
                    </a:lnTo>
                    <a:lnTo>
                      <a:pt x="6" y="131"/>
                    </a:lnTo>
                    <a:lnTo>
                      <a:pt x="6" y="136"/>
                    </a:lnTo>
                    <a:lnTo>
                      <a:pt x="6" y="142"/>
                    </a:lnTo>
                    <a:lnTo>
                      <a:pt x="6" y="153"/>
                    </a:lnTo>
                    <a:lnTo>
                      <a:pt x="6" y="159"/>
                    </a:lnTo>
                    <a:lnTo>
                      <a:pt x="6" y="159"/>
                    </a:lnTo>
                    <a:lnTo>
                      <a:pt x="6" y="165"/>
                    </a:lnTo>
                    <a:lnTo>
                      <a:pt x="6" y="170"/>
                    </a:lnTo>
                    <a:lnTo>
                      <a:pt x="6" y="182"/>
                    </a:lnTo>
                    <a:lnTo>
                      <a:pt x="6" y="187"/>
                    </a:lnTo>
                    <a:lnTo>
                      <a:pt x="0" y="193"/>
                    </a:lnTo>
                    <a:lnTo>
                      <a:pt x="0" y="204"/>
                    </a:lnTo>
                    <a:lnTo>
                      <a:pt x="0" y="210"/>
                    </a:lnTo>
                    <a:lnTo>
                      <a:pt x="0" y="216"/>
                    </a:lnTo>
                    <a:lnTo>
                      <a:pt x="0" y="221"/>
                    </a:lnTo>
                    <a:lnTo>
                      <a:pt x="0" y="233"/>
                    </a:lnTo>
                    <a:lnTo>
                      <a:pt x="0" y="238"/>
                    </a:lnTo>
                    <a:lnTo>
                      <a:pt x="0" y="244"/>
                    </a:lnTo>
                    <a:lnTo>
                      <a:pt x="0" y="250"/>
                    </a:lnTo>
                    <a:lnTo>
                      <a:pt x="0" y="261"/>
                    </a:lnTo>
                    <a:lnTo>
                      <a:pt x="0" y="267"/>
                    </a:lnTo>
                    <a:lnTo>
                      <a:pt x="0" y="272"/>
                    </a:lnTo>
                    <a:lnTo>
                      <a:pt x="0" y="284"/>
                    </a:lnTo>
                    <a:lnTo>
                      <a:pt x="0" y="289"/>
                    </a:lnTo>
                    <a:lnTo>
                      <a:pt x="0" y="295"/>
                    </a:lnTo>
                    <a:lnTo>
                      <a:pt x="0" y="301"/>
                    </a:lnTo>
                    <a:lnTo>
                      <a:pt x="0" y="312"/>
                    </a:lnTo>
                    <a:lnTo>
                      <a:pt x="0" y="318"/>
                    </a:lnTo>
                    <a:lnTo>
                      <a:pt x="0" y="323"/>
                    </a:lnTo>
                    <a:lnTo>
                      <a:pt x="0" y="335"/>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3" name="Freeform 2538"/>
              <p:cNvSpPr>
                <a:spLocks noChangeAspect="1"/>
              </p:cNvSpPr>
              <p:nvPr/>
            </p:nvSpPr>
            <p:spPr bwMode="auto">
              <a:xfrm>
                <a:off x="7778" y="3611"/>
                <a:ext cx="20" cy="345"/>
              </a:xfrm>
              <a:custGeom>
                <a:avLst/>
                <a:gdLst>
                  <a:gd name="T0" fmla="*/ 0 w 20"/>
                  <a:gd name="T1" fmla="*/ 0 h 345"/>
                  <a:gd name="T2" fmla="*/ 0 w 20"/>
                  <a:gd name="T3" fmla="*/ 5 h 345"/>
                  <a:gd name="T4" fmla="*/ 0 w 20"/>
                  <a:gd name="T5" fmla="*/ 11 h 345"/>
                  <a:gd name="T6" fmla="*/ 0 w 20"/>
                  <a:gd name="T7" fmla="*/ 17 h 345"/>
                  <a:gd name="T8" fmla="*/ 0 w 20"/>
                  <a:gd name="T9" fmla="*/ 28 h 345"/>
                  <a:gd name="T10" fmla="*/ 0 w 20"/>
                  <a:gd name="T11" fmla="*/ 34 h 345"/>
                  <a:gd name="T12" fmla="*/ 0 w 20"/>
                  <a:gd name="T13" fmla="*/ 39 h 345"/>
                  <a:gd name="T14" fmla="*/ 0 w 20"/>
                  <a:gd name="T15" fmla="*/ 45 h 345"/>
                  <a:gd name="T16" fmla="*/ 0 w 20"/>
                  <a:gd name="T17" fmla="*/ 56 h 345"/>
                  <a:gd name="T18" fmla="*/ 0 w 20"/>
                  <a:gd name="T19" fmla="*/ 62 h 345"/>
                  <a:gd name="T20" fmla="*/ 0 w 20"/>
                  <a:gd name="T21" fmla="*/ 68 h 345"/>
                  <a:gd name="T22" fmla="*/ 0 w 20"/>
                  <a:gd name="T23" fmla="*/ 79 h 345"/>
                  <a:gd name="T24" fmla="*/ 0 w 20"/>
                  <a:gd name="T25" fmla="*/ 85 h 345"/>
                  <a:gd name="T26" fmla="*/ 0 w 20"/>
                  <a:gd name="T27" fmla="*/ 90 h 345"/>
                  <a:gd name="T28" fmla="*/ 0 w 20"/>
                  <a:gd name="T29" fmla="*/ 96 h 345"/>
                  <a:gd name="T30" fmla="*/ 0 w 20"/>
                  <a:gd name="T31" fmla="*/ 107 h 345"/>
                  <a:gd name="T32" fmla="*/ 0 w 20"/>
                  <a:gd name="T33" fmla="*/ 113 h 345"/>
                  <a:gd name="T34" fmla="*/ 0 w 20"/>
                  <a:gd name="T35" fmla="*/ 119 h 345"/>
                  <a:gd name="T36" fmla="*/ 0 w 20"/>
                  <a:gd name="T37" fmla="*/ 130 h 345"/>
                  <a:gd name="T38" fmla="*/ 0 w 20"/>
                  <a:gd name="T39" fmla="*/ 136 h 345"/>
                  <a:gd name="T40" fmla="*/ 0 w 20"/>
                  <a:gd name="T41" fmla="*/ 141 h 345"/>
                  <a:gd name="T42" fmla="*/ 0 w 20"/>
                  <a:gd name="T43" fmla="*/ 147 h 345"/>
                  <a:gd name="T44" fmla="*/ 0 w 20"/>
                  <a:gd name="T45" fmla="*/ 158 h 345"/>
                  <a:gd name="T46" fmla="*/ 0 w 20"/>
                  <a:gd name="T47" fmla="*/ 164 h 345"/>
                  <a:gd name="T48" fmla="*/ 0 w 20"/>
                  <a:gd name="T49" fmla="*/ 170 h 345"/>
                  <a:gd name="T50" fmla="*/ 0 w 20"/>
                  <a:gd name="T51" fmla="*/ 175 h 345"/>
                  <a:gd name="T52" fmla="*/ 0 w 20"/>
                  <a:gd name="T53" fmla="*/ 187 h 345"/>
                  <a:gd name="T54" fmla="*/ 6 w 20"/>
                  <a:gd name="T55" fmla="*/ 192 h 345"/>
                  <a:gd name="T56" fmla="*/ 6 w 20"/>
                  <a:gd name="T57" fmla="*/ 198 h 345"/>
                  <a:gd name="T58" fmla="*/ 6 w 20"/>
                  <a:gd name="T59" fmla="*/ 209 h 345"/>
                  <a:gd name="T60" fmla="*/ 6 w 20"/>
                  <a:gd name="T61" fmla="*/ 215 h 345"/>
                  <a:gd name="T62" fmla="*/ 6 w 20"/>
                  <a:gd name="T63" fmla="*/ 221 h 345"/>
                  <a:gd name="T64" fmla="*/ 6 w 20"/>
                  <a:gd name="T65" fmla="*/ 221 h 345"/>
                  <a:gd name="T66" fmla="*/ 6 w 20"/>
                  <a:gd name="T67" fmla="*/ 226 h 345"/>
                  <a:gd name="T68" fmla="*/ 6 w 20"/>
                  <a:gd name="T69" fmla="*/ 238 h 345"/>
                  <a:gd name="T70" fmla="*/ 6 w 20"/>
                  <a:gd name="T71" fmla="*/ 243 h 345"/>
                  <a:gd name="T72" fmla="*/ 6 w 20"/>
                  <a:gd name="T73" fmla="*/ 249 h 345"/>
                  <a:gd name="T74" fmla="*/ 6 w 20"/>
                  <a:gd name="T75" fmla="*/ 260 h 345"/>
                  <a:gd name="T76" fmla="*/ 6 w 20"/>
                  <a:gd name="T77" fmla="*/ 266 h 345"/>
                  <a:gd name="T78" fmla="*/ 6 w 20"/>
                  <a:gd name="T79" fmla="*/ 272 h 345"/>
                  <a:gd name="T80" fmla="*/ 13 w 20"/>
                  <a:gd name="T81" fmla="*/ 277 h 345"/>
                  <a:gd name="T82" fmla="*/ 13 w 20"/>
                  <a:gd name="T83" fmla="*/ 289 h 345"/>
                  <a:gd name="T84" fmla="*/ 13 w 20"/>
                  <a:gd name="T85" fmla="*/ 294 h 345"/>
                  <a:gd name="T86" fmla="*/ 13 w 20"/>
                  <a:gd name="T87" fmla="*/ 300 h 345"/>
                  <a:gd name="T88" fmla="*/ 13 w 20"/>
                  <a:gd name="T89" fmla="*/ 306 h 345"/>
                  <a:gd name="T90" fmla="*/ 13 w 20"/>
                  <a:gd name="T91" fmla="*/ 306 h 345"/>
                  <a:gd name="T92" fmla="*/ 13 w 20"/>
                  <a:gd name="T93" fmla="*/ 317 h 345"/>
                  <a:gd name="T94" fmla="*/ 13 w 20"/>
                  <a:gd name="T95" fmla="*/ 323 h 345"/>
                  <a:gd name="T96" fmla="*/ 13 w 20"/>
                  <a:gd name="T97" fmla="*/ 328 h 345"/>
                  <a:gd name="T98" fmla="*/ 20 w 20"/>
                  <a:gd name="T99" fmla="*/ 340 h 345"/>
                  <a:gd name="T100" fmla="*/ 20 w 20"/>
                  <a:gd name="T101" fmla="*/ 34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 h="345">
                    <a:moveTo>
                      <a:pt x="0" y="0"/>
                    </a:moveTo>
                    <a:lnTo>
                      <a:pt x="0" y="5"/>
                    </a:lnTo>
                    <a:lnTo>
                      <a:pt x="0" y="11"/>
                    </a:lnTo>
                    <a:lnTo>
                      <a:pt x="0" y="17"/>
                    </a:lnTo>
                    <a:lnTo>
                      <a:pt x="0" y="28"/>
                    </a:lnTo>
                    <a:lnTo>
                      <a:pt x="0" y="34"/>
                    </a:lnTo>
                    <a:lnTo>
                      <a:pt x="0" y="39"/>
                    </a:lnTo>
                    <a:lnTo>
                      <a:pt x="0" y="45"/>
                    </a:lnTo>
                    <a:lnTo>
                      <a:pt x="0" y="56"/>
                    </a:lnTo>
                    <a:lnTo>
                      <a:pt x="0" y="62"/>
                    </a:lnTo>
                    <a:lnTo>
                      <a:pt x="0" y="68"/>
                    </a:lnTo>
                    <a:lnTo>
                      <a:pt x="0" y="79"/>
                    </a:lnTo>
                    <a:lnTo>
                      <a:pt x="0" y="85"/>
                    </a:lnTo>
                    <a:lnTo>
                      <a:pt x="0" y="90"/>
                    </a:lnTo>
                    <a:lnTo>
                      <a:pt x="0" y="96"/>
                    </a:lnTo>
                    <a:lnTo>
                      <a:pt x="0" y="107"/>
                    </a:lnTo>
                    <a:lnTo>
                      <a:pt x="0" y="113"/>
                    </a:lnTo>
                    <a:lnTo>
                      <a:pt x="0" y="119"/>
                    </a:lnTo>
                    <a:lnTo>
                      <a:pt x="0" y="130"/>
                    </a:lnTo>
                    <a:lnTo>
                      <a:pt x="0" y="136"/>
                    </a:lnTo>
                    <a:lnTo>
                      <a:pt x="0" y="141"/>
                    </a:lnTo>
                    <a:lnTo>
                      <a:pt x="0" y="147"/>
                    </a:lnTo>
                    <a:lnTo>
                      <a:pt x="0" y="158"/>
                    </a:lnTo>
                    <a:lnTo>
                      <a:pt x="0" y="164"/>
                    </a:lnTo>
                    <a:lnTo>
                      <a:pt x="0" y="170"/>
                    </a:lnTo>
                    <a:lnTo>
                      <a:pt x="0" y="175"/>
                    </a:lnTo>
                    <a:lnTo>
                      <a:pt x="0" y="187"/>
                    </a:lnTo>
                    <a:lnTo>
                      <a:pt x="6" y="192"/>
                    </a:lnTo>
                    <a:lnTo>
                      <a:pt x="6" y="198"/>
                    </a:lnTo>
                    <a:lnTo>
                      <a:pt x="6" y="209"/>
                    </a:lnTo>
                    <a:lnTo>
                      <a:pt x="6" y="215"/>
                    </a:lnTo>
                    <a:lnTo>
                      <a:pt x="6" y="221"/>
                    </a:lnTo>
                    <a:lnTo>
                      <a:pt x="6" y="221"/>
                    </a:lnTo>
                    <a:lnTo>
                      <a:pt x="6" y="226"/>
                    </a:lnTo>
                    <a:lnTo>
                      <a:pt x="6" y="238"/>
                    </a:lnTo>
                    <a:lnTo>
                      <a:pt x="6" y="243"/>
                    </a:lnTo>
                    <a:lnTo>
                      <a:pt x="6" y="249"/>
                    </a:lnTo>
                    <a:lnTo>
                      <a:pt x="6" y="260"/>
                    </a:lnTo>
                    <a:lnTo>
                      <a:pt x="6" y="266"/>
                    </a:lnTo>
                    <a:lnTo>
                      <a:pt x="6" y="272"/>
                    </a:lnTo>
                    <a:lnTo>
                      <a:pt x="13" y="277"/>
                    </a:lnTo>
                    <a:lnTo>
                      <a:pt x="13" y="289"/>
                    </a:lnTo>
                    <a:lnTo>
                      <a:pt x="13" y="294"/>
                    </a:lnTo>
                    <a:lnTo>
                      <a:pt x="13" y="300"/>
                    </a:lnTo>
                    <a:lnTo>
                      <a:pt x="13" y="306"/>
                    </a:lnTo>
                    <a:lnTo>
                      <a:pt x="13" y="306"/>
                    </a:lnTo>
                    <a:lnTo>
                      <a:pt x="13" y="317"/>
                    </a:lnTo>
                    <a:lnTo>
                      <a:pt x="13" y="323"/>
                    </a:lnTo>
                    <a:lnTo>
                      <a:pt x="13" y="328"/>
                    </a:lnTo>
                    <a:lnTo>
                      <a:pt x="20" y="340"/>
                    </a:lnTo>
                    <a:lnTo>
                      <a:pt x="20" y="345"/>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4" name="Freeform 2539"/>
              <p:cNvSpPr>
                <a:spLocks noChangeAspect="1"/>
              </p:cNvSpPr>
              <p:nvPr/>
            </p:nvSpPr>
            <p:spPr bwMode="auto">
              <a:xfrm>
                <a:off x="7798" y="3956"/>
                <a:ext cx="0" cy="34"/>
              </a:xfrm>
              <a:custGeom>
                <a:avLst/>
                <a:gdLst>
                  <a:gd name="T0" fmla="*/ 0 h 34"/>
                  <a:gd name="T1" fmla="*/ 6 h 34"/>
                  <a:gd name="T2" fmla="*/ 12 h 34"/>
                  <a:gd name="T3" fmla="*/ 17 h 34"/>
                  <a:gd name="T4" fmla="*/ 23 h 34"/>
                  <a:gd name="T5" fmla="*/ 29 h 34"/>
                  <a:gd name="T6" fmla="*/ 34 h 34"/>
                </a:gdLst>
                <a:ahLst/>
                <a:cxnLst>
                  <a:cxn ang="0">
                    <a:pos x="0" y="T0"/>
                  </a:cxn>
                  <a:cxn ang="0">
                    <a:pos x="0" y="T1"/>
                  </a:cxn>
                  <a:cxn ang="0">
                    <a:pos x="0" y="T2"/>
                  </a:cxn>
                  <a:cxn ang="0">
                    <a:pos x="0" y="T3"/>
                  </a:cxn>
                  <a:cxn ang="0">
                    <a:pos x="0" y="T4"/>
                  </a:cxn>
                  <a:cxn ang="0">
                    <a:pos x="0" y="T5"/>
                  </a:cxn>
                  <a:cxn ang="0">
                    <a:pos x="0" y="T6"/>
                  </a:cxn>
                </a:cxnLst>
                <a:rect l="0" t="0" r="r" b="b"/>
                <a:pathLst>
                  <a:path h="34">
                    <a:moveTo>
                      <a:pt x="0" y="0"/>
                    </a:moveTo>
                    <a:lnTo>
                      <a:pt x="0" y="6"/>
                    </a:lnTo>
                    <a:lnTo>
                      <a:pt x="0" y="12"/>
                    </a:lnTo>
                    <a:lnTo>
                      <a:pt x="0" y="17"/>
                    </a:lnTo>
                    <a:lnTo>
                      <a:pt x="0" y="23"/>
                    </a:lnTo>
                    <a:lnTo>
                      <a:pt x="0" y="29"/>
                    </a:lnTo>
                    <a:lnTo>
                      <a:pt x="0" y="34"/>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5" name="Freeform 2540"/>
              <p:cNvSpPr>
                <a:spLocks noChangeAspect="1"/>
              </p:cNvSpPr>
              <p:nvPr/>
            </p:nvSpPr>
            <p:spPr bwMode="auto">
              <a:xfrm>
                <a:off x="7321" y="3276"/>
                <a:ext cx="26" cy="335"/>
              </a:xfrm>
              <a:custGeom>
                <a:avLst/>
                <a:gdLst>
                  <a:gd name="T0" fmla="*/ 0 w 26"/>
                  <a:gd name="T1" fmla="*/ 0 h 335"/>
                  <a:gd name="T2" fmla="*/ 6 w 26"/>
                  <a:gd name="T3" fmla="*/ 6 h 335"/>
                  <a:gd name="T4" fmla="*/ 6 w 26"/>
                  <a:gd name="T5" fmla="*/ 12 h 335"/>
                  <a:gd name="T6" fmla="*/ 6 w 26"/>
                  <a:gd name="T7" fmla="*/ 23 h 335"/>
                  <a:gd name="T8" fmla="*/ 6 w 26"/>
                  <a:gd name="T9" fmla="*/ 23 h 335"/>
                  <a:gd name="T10" fmla="*/ 6 w 26"/>
                  <a:gd name="T11" fmla="*/ 29 h 335"/>
                  <a:gd name="T12" fmla="*/ 6 w 26"/>
                  <a:gd name="T13" fmla="*/ 34 h 335"/>
                  <a:gd name="T14" fmla="*/ 6 w 26"/>
                  <a:gd name="T15" fmla="*/ 40 h 335"/>
                  <a:gd name="T16" fmla="*/ 6 w 26"/>
                  <a:gd name="T17" fmla="*/ 51 h 335"/>
                  <a:gd name="T18" fmla="*/ 13 w 26"/>
                  <a:gd name="T19" fmla="*/ 57 h 335"/>
                  <a:gd name="T20" fmla="*/ 13 w 26"/>
                  <a:gd name="T21" fmla="*/ 63 h 335"/>
                  <a:gd name="T22" fmla="*/ 13 w 26"/>
                  <a:gd name="T23" fmla="*/ 74 h 335"/>
                  <a:gd name="T24" fmla="*/ 13 w 26"/>
                  <a:gd name="T25" fmla="*/ 80 h 335"/>
                  <a:gd name="T26" fmla="*/ 13 w 26"/>
                  <a:gd name="T27" fmla="*/ 80 h 335"/>
                  <a:gd name="T28" fmla="*/ 13 w 26"/>
                  <a:gd name="T29" fmla="*/ 85 h 335"/>
                  <a:gd name="T30" fmla="*/ 13 w 26"/>
                  <a:gd name="T31" fmla="*/ 91 h 335"/>
                  <a:gd name="T32" fmla="*/ 13 w 26"/>
                  <a:gd name="T33" fmla="*/ 102 h 335"/>
                  <a:gd name="T34" fmla="*/ 13 w 26"/>
                  <a:gd name="T35" fmla="*/ 108 h 335"/>
                  <a:gd name="T36" fmla="*/ 19 w 26"/>
                  <a:gd name="T37" fmla="*/ 114 h 335"/>
                  <a:gd name="T38" fmla="*/ 19 w 26"/>
                  <a:gd name="T39" fmla="*/ 119 h 335"/>
                  <a:gd name="T40" fmla="*/ 19 w 26"/>
                  <a:gd name="T41" fmla="*/ 131 h 335"/>
                  <a:gd name="T42" fmla="*/ 19 w 26"/>
                  <a:gd name="T43" fmla="*/ 136 h 335"/>
                  <a:gd name="T44" fmla="*/ 19 w 26"/>
                  <a:gd name="T45" fmla="*/ 142 h 335"/>
                  <a:gd name="T46" fmla="*/ 19 w 26"/>
                  <a:gd name="T47" fmla="*/ 153 h 335"/>
                  <a:gd name="T48" fmla="*/ 19 w 26"/>
                  <a:gd name="T49" fmla="*/ 159 h 335"/>
                  <a:gd name="T50" fmla="*/ 19 w 26"/>
                  <a:gd name="T51" fmla="*/ 165 h 335"/>
                  <a:gd name="T52" fmla="*/ 19 w 26"/>
                  <a:gd name="T53" fmla="*/ 165 h 335"/>
                  <a:gd name="T54" fmla="*/ 19 w 26"/>
                  <a:gd name="T55" fmla="*/ 170 h 335"/>
                  <a:gd name="T56" fmla="*/ 19 w 26"/>
                  <a:gd name="T57" fmla="*/ 182 h 335"/>
                  <a:gd name="T58" fmla="*/ 19 w 26"/>
                  <a:gd name="T59" fmla="*/ 187 h 335"/>
                  <a:gd name="T60" fmla="*/ 19 w 26"/>
                  <a:gd name="T61" fmla="*/ 193 h 335"/>
                  <a:gd name="T62" fmla="*/ 26 w 26"/>
                  <a:gd name="T63" fmla="*/ 204 h 335"/>
                  <a:gd name="T64" fmla="*/ 26 w 26"/>
                  <a:gd name="T65" fmla="*/ 210 h 335"/>
                  <a:gd name="T66" fmla="*/ 26 w 26"/>
                  <a:gd name="T67" fmla="*/ 216 h 335"/>
                  <a:gd name="T68" fmla="*/ 26 w 26"/>
                  <a:gd name="T69" fmla="*/ 221 h 335"/>
                  <a:gd name="T70" fmla="*/ 26 w 26"/>
                  <a:gd name="T71" fmla="*/ 233 h 335"/>
                  <a:gd name="T72" fmla="*/ 26 w 26"/>
                  <a:gd name="T73" fmla="*/ 238 h 335"/>
                  <a:gd name="T74" fmla="*/ 26 w 26"/>
                  <a:gd name="T75" fmla="*/ 244 h 335"/>
                  <a:gd name="T76" fmla="*/ 26 w 26"/>
                  <a:gd name="T77" fmla="*/ 250 h 335"/>
                  <a:gd name="T78" fmla="*/ 26 w 26"/>
                  <a:gd name="T79" fmla="*/ 261 h 335"/>
                  <a:gd name="T80" fmla="*/ 26 w 26"/>
                  <a:gd name="T81" fmla="*/ 267 h 335"/>
                  <a:gd name="T82" fmla="*/ 26 w 26"/>
                  <a:gd name="T83" fmla="*/ 272 h 335"/>
                  <a:gd name="T84" fmla="*/ 26 w 26"/>
                  <a:gd name="T85" fmla="*/ 284 h 335"/>
                  <a:gd name="T86" fmla="*/ 26 w 26"/>
                  <a:gd name="T87" fmla="*/ 289 h 335"/>
                  <a:gd name="T88" fmla="*/ 26 w 26"/>
                  <a:gd name="T89" fmla="*/ 295 h 335"/>
                  <a:gd name="T90" fmla="*/ 26 w 26"/>
                  <a:gd name="T91" fmla="*/ 301 h 335"/>
                  <a:gd name="T92" fmla="*/ 26 w 26"/>
                  <a:gd name="T93" fmla="*/ 312 h 335"/>
                  <a:gd name="T94" fmla="*/ 26 w 26"/>
                  <a:gd name="T95" fmla="*/ 318 h 335"/>
                  <a:gd name="T96" fmla="*/ 26 w 26"/>
                  <a:gd name="T97" fmla="*/ 323 h 335"/>
                  <a:gd name="T98" fmla="*/ 26 w 26"/>
                  <a:gd name="T99" fmla="*/ 3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335">
                    <a:moveTo>
                      <a:pt x="0" y="0"/>
                    </a:moveTo>
                    <a:lnTo>
                      <a:pt x="6" y="6"/>
                    </a:lnTo>
                    <a:lnTo>
                      <a:pt x="6" y="12"/>
                    </a:lnTo>
                    <a:lnTo>
                      <a:pt x="6" y="23"/>
                    </a:lnTo>
                    <a:lnTo>
                      <a:pt x="6" y="23"/>
                    </a:lnTo>
                    <a:lnTo>
                      <a:pt x="6" y="29"/>
                    </a:lnTo>
                    <a:lnTo>
                      <a:pt x="6" y="34"/>
                    </a:lnTo>
                    <a:lnTo>
                      <a:pt x="6" y="40"/>
                    </a:lnTo>
                    <a:lnTo>
                      <a:pt x="6" y="51"/>
                    </a:lnTo>
                    <a:lnTo>
                      <a:pt x="13" y="57"/>
                    </a:lnTo>
                    <a:lnTo>
                      <a:pt x="13" y="63"/>
                    </a:lnTo>
                    <a:lnTo>
                      <a:pt x="13" y="74"/>
                    </a:lnTo>
                    <a:lnTo>
                      <a:pt x="13" y="80"/>
                    </a:lnTo>
                    <a:lnTo>
                      <a:pt x="13" y="80"/>
                    </a:lnTo>
                    <a:lnTo>
                      <a:pt x="13" y="85"/>
                    </a:lnTo>
                    <a:lnTo>
                      <a:pt x="13" y="91"/>
                    </a:lnTo>
                    <a:lnTo>
                      <a:pt x="13" y="102"/>
                    </a:lnTo>
                    <a:lnTo>
                      <a:pt x="13" y="108"/>
                    </a:lnTo>
                    <a:lnTo>
                      <a:pt x="19" y="114"/>
                    </a:lnTo>
                    <a:lnTo>
                      <a:pt x="19" y="119"/>
                    </a:lnTo>
                    <a:lnTo>
                      <a:pt x="19" y="131"/>
                    </a:lnTo>
                    <a:lnTo>
                      <a:pt x="19" y="136"/>
                    </a:lnTo>
                    <a:lnTo>
                      <a:pt x="19" y="142"/>
                    </a:lnTo>
                    <a:lnTo>
                      <a:pt x="19" y="153"/>
                    </a:lnTo>
                    <a:lnTo>
                      <a:pt x="19" y="159"/>
                    </a:lnTo>
                    <a:lnTo>
                      <a:pt x="19" y="165"/>
                    </a:lnTo>
                    <a:lnTo>
                      <a:pt x="19" y="165"/>
                    </a:lnTo>
                    <a:lnTo>
                      <a:pt x="19" y="170"/>
                    </a:lnTo>
                    <a:lnTo>
                      <a:pt x="19" y="182"/>
                    </a:lnTo>
                    <a:lnTo>
                      <a:pt x="19" y="187"/>
                    </a:lnTo>
                    <a:lnTo>
                      <a:pt x="19" y="193"/>
                    </a:lnTo>
                    <a:lnTo>
                      <a:pt x="26" y="204"/>
                    </a:lnTo>
                    <a:lnTo>
                      <a:pt x="26" y="210"/>
                    </a:lnTo>
                    <a:lnTo>
                      <a:pt x="26" y="216"/>
                    </a:lnTo>
                    <a:lnTo>
                      <a:pt x="26" y="221"/>
                    </a:lnTo>
                    <a:lnTo>
                      <a:pt x="26" y="233"/>
                    </a:lnTo>
                    <a:lnTo>
                      <a:pt x="26" y="238"/>
                    </a:lnTo>
                    <a:lnTo>
                      <a:pt x="26" y="244"/>
                    </a:lnTo>
                    <a:lnTo>
                      <a:pt x="26" y="250"/>
                    </a:lnTo>
                    <a:lnTo>
                      <a:pt x="26" y="261"/>
                    </a:lnTo>
                    <a:lnTo>
                      <a:pt x="26" y="267"/>
                    </a:lnTo>
                    <a:lnTo>
                      <a:pt x="26" y="272"/>
                    </a:lnTo>
                    <a:lnTo>
                      <a:pt x="26" y="284"/>
                    </a:lnTo>
                    <a:lnTo>
                      <a:pt x="26" y="289"/>
                    </a:lnTo>
                    <a:lnTo>
                      <a:pt x="26" y="295"/>
                    </a:lnTo>
                    <a:lnTo>
                      <a:pt x="26" y="301"/>
                    </a:lnTo>
                    <a:lnTo>
                      <a:pt x="26" y="312"/>
                    </a:lnTo>
                    <a:lnTo>
                      <a:pt x="26" y="318"/>
                    </a:lnTo>
                    <a:lnTo>
                      <a:pt x="26" y="323"/>
                    </a:lnTo>
                    <a:lnTo>
                      <a:pt x="26" y="335"/>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6" name="Freeform 2541"/>
              <p:cNvSpPr>
                <a:spLocks noChangeAspect="1"/>
              </p:cNvSpPr>
              <p:nvPr/>
            </p:nvSpPr>
            <p:spPr bwMode="auto">
              <a:xfrm>
                <a:off x="7327" y="3611"/>
                <a:ext cx="20" cy="345"/>
              </a:xfrm>
              <a:custGeom>
                <a:avLst/>
                <a:gdLst>
                  <a:gd name="T0" fmla="*/ 20 w 20"/>
                  <a:gd name="T1" fmla="*/ 0 h 345"/>
                  <a:gd name="T2" fmla="*/ 20 w 20"/>
                  <a:gd name="T3" fmla="*/ 5 h 345"/>
                  <a:gd name="T4" fmla="*/ 20 w 20"/>
                  <a:gd name="T5" fmla="*/ 11 h 345"/>
                  <a:gd name="T6" fmla="*/ 20 w 20"/>
                  <a:gd name="T7" fmla="*/ 17 h 345"/>
                  <a:gd name="T8" fmla="*/ 20 w 20"/>
                  <a:gd name="T9" fmla="*/ 28 h 345"/>
                  <a:gd name="T10" fmla="*/ 20 w 20"/>
                  <a:gd name="T11" fmla="*/ 34 h 345"/>
                  <a:gd name="T12" fmla="*/ 20 w 20"/>
                  <a:gd name="T13" fmla="*/ 39 h 345"/>
                  <a:gd name="T14" fmla="*/ 20 w 20"/>
                  <a:gd name="T15" fmla="*/ 45 h 345"/>
                  <a:gd name="T16" fmla="*/ 20 w 20"/>
                  <a:gd name="T17" fmla="*/ 56 h 345"/>
                  <a:gd name="T18" fmla="*/ 20 w 20"/>
                  <a:gd name="T19" fmla="*/ 62 h 345"/>
                  <a:gd name="T20" fmla="*/ 20 w 20"/>
                  <a:gd name="T21" fmla="*/ 68 h 345"/>
                  <a:gd name="T22" fmla="*/ 20 w 20"/>
                  <a:gd name="T23" fmla="*/ 79 h 345"/>
                  <a:gd name="T24" fmla="*/ 20 w 20"/>
                  <a:gd name="T25" fmla="*/ 85 h 345"/>
                  <a:gd name="T26" fmla="*/ 20 w 20"/>
                  <a:gd name="T27" fmla="*/ 90 h 345"/>
                  <a:gd name="T28" fmla="*/ 20 w 20"/>
                  <a:gd name="T29" fmla="*/ 96 h 345"/>
                  <a:gd name="T30" fmla="*/ 20 w 20"/>
                  <a:gd name="T31" fmla="*/ 107 h 345"/>
                  <a:gd name="T32" fmla="*/ 20 w 20"/>
                  <a:gd name="T33" fmla="*/ 113 h 345"/>
                  <a:gd name="T34" fmla="*/ 20 w 20"/>
                  <a:gd name="T35" fmla="*/ 119 h 345"/>
                  <a:gd name="T36" fmla="*/ 20 w 20"/>
                  <a:gd name="T37" fmla="*/ 130 h 345"/>
                  <a:gd name="T38" fmla="*/ 20 w 20"/>
                  <a:gd name="T39" fmla="*/ 136 h 345"/>
                  <a:gd name="T40" fmla="*/ 20 w 20"/>
                  <a:gd name="T41" fmla="*/ 141 h 345"/>
                  <a:gd name="T42" fmla="*/ 20 w 20"/>
                  <a:gd name="T43" fmla="*/ 147 h 345"/>
                  <a:gd name="T44" fmla="*/ 20 w 20"/>
                  <a:gd name="T45" fmla="*/ 158 h 345"/>
                  <a:gd name="T46" fmla="*/ 20 w 20"/>
                  <a:gd name="T47" fmla="*/ 164 h 345"/>
                  <a:gd name="T48" fmla="*/ 20 w 20"/>
                  <a:gd name="T49" fmla="*/ 170 h 345"/>
                  <a:gd name="T50" fmla="*/ 20 w 20"/>
                  <a:gd name="T51" fmla="*/ 175 h 345"/>
                  <a:gd name="T52" fmla="*/ 13 w 20"/>
                  <a:gd name="T53" fmla="*/ 187 h 345"/>
                  <a:gd name="T54" fmla="*/ 13 w 20"/>
                  <a:gd name="T55" fmla="*/ 192 h 345"/>
                  <a:gd name="T56" fmla="*/ 13 w 20"/>
                  <a:gd name="T57" fmla="*/ 198 h 345"/>
                  <a:gd name="T58" fmla="*/ 13 w 20"/>
                  <a:gd name="T59" fmla="*/ 209 h 345"/>
                  <a:gd name="T60" fmla="*/ 13 w 20"/>
                  <a:gd name="T61" fmla="*/ 215 h 345"/>
                  <a:gd name="T62" fmla="*/ 13 w 20"/>
                  <a:gd name="T63" fmla="*/ 215 h 345"/>
                  <a:gd name="T64" fmla="*/ 13 w 20"/>
                  <a:gd name="T65" fmla="*/ 221 h 345"/>
                  <a:gd name="T66" fmla="*/ 13 w 20"/>
                  <a:gd name="T67" fmla="*/ 226 h 345"/>
                  <a:gd name="T68" fmla="*/ 13 w 20"/>
                  <a:gd name="T69" fmla="*/ 238 h 345"/>
                  <a:gd name="T70" fmla="*/ 13 w 20"/>
                  <a:gd name="T71" fmla="*/ 243 h 345"/>
                  <a:gd name="T72" fmla="*/ 13 w 20"/>
                  <a:gd name="T73" fmla="*/ 249 h 345"/>
                  <a:gd name="T74" fmla="*/ 13 w 20"/>
                  <a:gd name="T75" fmla="*/ 260 h 345"/>
                  <a:gd name="T76" fmla="*/ 13 w 20"/>
                  <a:gd name="T77" fmla="*/ 266 h 345"/>
                  <a:gd name="T78" fmla="*/ 7 w 20"/>
                  <a:gd name="T79" fmla="*/ 272 h 345"/>
                  <a:gd name="T80" fmla="*/ 7 w 20"/>
                  <a:gd name="T81" fmla="*/ 277 h 345"/>
                  <a:gd name="T82" fmla="*/ 7 w 20"/>
                  <a:gd name="T83" fmla="*/ 289 h 345"/>
                  <a:gd name="T84" fmla="*/ 7 w 20"/>
                  <a:gd name="T85" fmla="*/ 294 h 345"/>
                  <a:gd name="T86" fmla="*/ 7 w 20"/>
                  <a:gd name="T87" fmla="*/ 300 h 345"/>
                  <a:gd name="T88" fmla="*/ 7 w 20"/>
                  <a:gd name="T89" fmla="*/ 300 h 345"/>
                  <a:gd name="T90" fmla="*/ 7 w 20"/>
                  <a:gd name="T91" fmla="*/ 306 h 345"/>
                  <a:gd name="T92" fmla="*/ 7 w 20"/>
                  <a:gd name="T93" fmla="*/ 317 h 345"/>
                  <a:gd name="T94" fmla="*/ 7 w 20"/>
                  <a:gd name="T95" fmla="*/ 323 h 345"/>
                  <a:gd name="T96" fmla="*/ 0 w 20"/>
                  <a:gd name="T97" fmla="*/ 328 h 345"/>
                  <a:gd name="T98" fmla="*/ 0 w 20"/>
                  <a:gd name="T99" fmla="*/ 340 h 345"/>
                  <a:gd name="T100" fmla="*/ 0 w 20"/>
                  <a:gd name="T101" fmla="*/ 34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 h="345">
                    <a:moveTo>
                      <a:pt x="20" y="0"/>
                    </a:moveTo>
                    <a:lnTo>
                      <a:pt x="20" y="5"/>
                    </a:lnTo>
                    <a:lnTo>
                      <a:pt x="20" y="11"/>
                    </a:lnTo>
                    <a:lnTo>
                      <a:pt x="20" y="17"/>
                    </a:lnTo>
                    <a:lnTo>
                      <a:pt x="20" y="28"/>
                    </a:lnTo>
                    <a:lnTo>
                      <a:pt x="20" y="34"/>
                    </a:lnTo>
                    <a:lnTo>
                      <a:pt x="20" y="39"/>
                    </a:lnTo>
                    <a:lnTo>
                      <a:pt x="20" y="45"/>
                    </a:lnTo>
                    <a:lnTo>
                      <a:pt x="20" y="56"/>
                    </a:lnTo>
                    <a:lnTo>
                      <a:pt x="20" y="62"/>
                    </a:lnTo>
                    <a:lnTo>
                      <a:pt x="20" y="68"/>
                    </a:lnTo>
                    <a:lnTo>
                      <a:pt x="20" y="79"/>
                    </a:lnTo>
                    <a:lnTo>
                      <a:pt x="20" y="85"/>
                    </a:lnTo>
                    <a:lnTo>
                      <a:pt x="20" y="90"/>
                    </a:lnTo>
                    <a:lnTo>
                      <a:pt x="20" y="96"/>
                    </a:lnTo>
                    <a:lnTo>
                      <a:pt x="20" y="107"/>
                    </a:lnTo>
                    <a:lnTo>
                      <a:pt x="20" y="113"/>
                    </a:lnTo>
                    <a:lnTo>
                      <a:pt x="20" y="119"/>
                    </a:lnTo>
                    <a:lnTo>
                      <a:pt x="20" y="130"/>
                    </a:lnTo>
                    <a:lnTo>
                      <a:pt x="20" y="136"/>
                    </a:lnTo>
                    <a:lnTo>
                      <a:pt x="20" y="141"/>
                    </a:lnTo>
                    <a:lnTo>
                      <a:pt x="20" y="147"/>
                    </a:lnTo>
                    <a:lnTo>
                      <a:pt x="20" y="158"/>
                    </a:lnTo>
                    <a:lnTo>
                      <a:pt x="20" y="164"/>
                    </a:lnTo>
                    <a:lnTo>
                      <a:pt x="20" y="170"/>
                    </a:lnTo>
                    <a:lnTo>
                      <a:pt x="20" y="175"/>
                    </a:lnTo>
                    <a:lnTo>
                      <a:pt x="13" y="187"/>
                    </a:lnTo>
                    <a:lnTo>
                      <a:pt x="13" y="192"/>
                    </a:lnTo>
                    <a:lnTo>
                      <a:pt x="13" y="198"/>
                    </a:lnTo>
                    <a:lnTo>
                      <a:pt x="13" y="209"/>
                    </a:lnTo>
                    <a:lnTo>
                      <a:pt x="13" y="215"/>
                    </a:lnTo>
                    <a:lnTo>
                      <a:pt x="13" y="215"/>
                    </a:lnTo>
                    <a:lnTo>
                      <a:pt x="13" y="221"/>
                    </a:lnTo>
                    <a:lnTo>
                      <a:pt x="13" y="226"/>
                    </a:lnTo>
                    <a:lnTo>
                      <a:pt x="13" y="238"/>
                    </a:lnTo>
                    <a:lnTo>
                      <a:pt x="13" y="243"/>
                    </a:lnTo>
                    <a:lnTo>
                      <a:pt x="13" y="249"/>
                    </a:lnTo>
                    <a:lnTo>
                      <a:pt x="13" y="260"/>
                    </a:lnTo>
                    <a:lnTo>
                      <a:pt x="13" y="266"/>
                    </a:lnTo>
                    <a:lnTo>
                      <a:pt x="7" y="272"/>
                    </a:lnTo>
                    <a:lnTo>
                      <a:pt x="7" y="277"/>
                    </a:lnTo>
                    <a:lnTo>
                      <a:pt x="7" y="289"/>
                    </a:lnTo>
                    <a:lnTo>
                      <a:pt x="7" y="294"/>
                    </a:lnTo>
                    <a:lnTo>
                      <a:pt x="7" y="300"/>
                    </a:lnTo>
                    <a:lnTo>
                      <a:pt x="7" y="300"/>
                    </a:lnTo>
                    <a:lnTo>
                      <a:pt x="7" y="306"/>
                    </a:lnTo>
                    <a:lnTo>
                      <a:pt x="7" y="317"/>
                    </a:lnTo>
                    <a:lnTo>
                      <a:pt x="7" y="323"/>
                    </a:lnTo>
                    <a:lnTo>
                      <a:pt x="0" y="328"/>
                    </a:lnTo>
                    <a:lnTo>
                      <a:pt x="0" y="340"/>
                    </a:lnTo>
                    <a:lnTo>
                      <a:pt x="0" y="345"/>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7" name="Freeform 2542"/>
              <p:cNvSpPr>
                <a:spLocks noChangeAspect="1"/>
              </p:cNvSpPr>
              <p:nvPr/>
            </p:nvSpPr>
            <p:spPr bwMode="auto">
              <a:xfrm>
                <a:off x="7321" y="3956"/>
                <a:ext cx="6" cy="34"/>
              </a:xfrm>
              <a:custGeom>
                <a:avLst/>
                <a:gdLst>
                  <a:gd name="T0" fmla="*/ 6 w 6"/>
                  <a:gd name="T1" fmla="*/ 0 h 34"/>
                  <a:gd name="T2" fmla="*/ 6 w 6"/>
                  <a:gd name="T3" fmla="*/ 6 h 34"/>
                  <a:gd name="T4" fmla="*/ 6 w 6"/>
                  <a:gd name="T5" fmla="*/ 12 h 34"/>
                  <a:gd name="T6" fmla="*/ 6 w 6"/>
                  <a:gd name="T7" fmla="*/ 12 h 34"/>
                  <a:gd name="T8" fmla="*/ 6 w 6"/>
                  <a:gd name="T9" fmla="*/ 23 h 34"/>
                  <a:gd name="T10" fmla="*/ 6 w 6"/>
                  <a:gd name="T11" fmla="*/ 29 h 34"/>
                  <a:gd name="T12" fmla="*/ 0 w 6"/>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6" h="34">
                    <a:moveTo>
                      <a:pt x="6" y="0"/>
                    </a:moveTo>
                    <a:lnTo>
                      <a:pt x="6" y="6"/>
                    </a:lnTo>
                    <a:lnTo>
                      <a:pt x="6" y="12"/>
                    </a:lnTo>
                    <a:lnTo>
                      <a:pt x="6" y="12"/>
                    </a:lnTo>
                    <a:lnTo>
                      <a:pt x="6" y="23"/>
                    </a:lnTo>
                    <a:lnTo>
                      <a:pt x="6" y="29"/>
                    </a:lnTo>
                    <a:lnTo>
                      <a:pt x="0" y="34"/>
                    </a:lnTo>
                  </a:path>
                </a:pathLst>
              </a:custGeom>
              <a:noFill/>
              <a:ln w="0">
                <a:solidFill>
                  <a:srgbClr val="0038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8" name="Freeform 2543"/>
              <p:cNvSpPr>
                <a:spLocks noChangeAspect="1"/>
              </p:cNvSpPr>
              <p:nvPr/>
            </p:nvSpPr>
            <p:spPr bwMode="auto">
              <a:xfrm>
                <a:off x="7798" y="3276"/>
                <a:ext cx="6" cy="346"/>
              </a:xfrm>
              <a:custGeom>
                <a:avLst/>
                <a:gdLst>
                  <a:gd name="T0" fmla="*/ 6 w 6"/>
                  <a:gd name="T1" fmla="*/ 0 h 346"/>
                  <a:gd name="T2" fmla="*/ 6 w 6"/>
                  <a:gd name="T3" fmla="*/ 6 h 346"/>
                  <a:gd name="T4" fmla="*/ 0 w 6"/>
                  <a:gd name="T5" fmla="*/ 12 h 346"/>
                  <a:gd name="T6" fmla="*/ 0 w 6"/>
                  <a:gd name="T7" fmla="*/ 23 h 346"/>
                  <a:gd name="T8" fmla="*/ 0 w 6"/>
                  <a:gd name="T9" fmla="*/ 29 h 346"/>
                  <a:gd name="T10" fmla="*/ 0 w 6"/>
                  <a:gd name="T11" fmla="*/ 34 h 346"/>
                  <a:gd name="T12" fmla="*/ 0 w 6"/>
                  <a:gd name="T13" fmla="*/ 40 h 346"/>
                  <a:gd name="T14" fmla="*/ 0 w 6"/>
                  <a:gd name="T15" fmla="*/ 51 h 346"/>
                  <a:gd name="T16" fmla="*/ 0 w 6"/>
                  <a:gd name="T17" fmla="*/ 57 h 346"/>
                  <a:gd name="T18" fmla="*/ 0 w 6"/>
                  <a:gd name="T19" fmla="*/ 63 h 346"/>
                  <a:gd name="T20" fmla="*/ 0 w 6"/>
                  <a:gd name="T21" fmla="*/ 68 h 346"/>
                  <a:gd name="T22" fmla="*/ 0 w 6"/>
                  <a:gd name="T23" fmla="*/ 74 h 346"/>
                  <a:gd name="T24" fmla="*/ 0 w 6"/>
                  <a:gd name="T25" fmla="*/ 80 h 346"/>
                  <a:gd name="T26" fmla="*/ 0 w 6"/>
                  <a:gd name="T27" fmla="*/ 85 h 346"/>
                  <a:gd name="T28" fmla="*/ 0 w 6"/>
                  <a:gd name="T29" fmla="*/ 91 h 346"/>
                  <a:gd name="T30" fmla="*/ 0 w 6"/>
                  <a:gd name="T31" fmla="*/ 102 h 346"/>
                  <a:gd name="T32" fmla="*/ 0 w 6"/>
                  <a:gd name="T33" fmla="*/ 108 h 346"/>
                  <a:gd name="T34" fmla="*/ 0 w 6"/>
                  <a:gd name="T35" fmla="*/ 114 h 346"/>
                  <a:gd name="T36" fmla="*/ 0 w 6"/>
                  <a:gd name="T37" fmla="*/ 119 h 346"/>
                  <a:gd name="T38" fmla="*/ 0 w 6"/>
                  <a:gd name="T39" fmla="*/ 131 h 346"/>
                  <a:gd name="T40" fmla="*/ 0 w 6"/>
                  <a:gd name="T41" fmla="*/ 136 h 346"/>
                  <a:gd name="T42" fmla="*/ 0 w 6"/>
                  <a:gd name="T43" fmla="*/ 142 h 346"/>
                  <a:gd name="T44" fmla="*/ 0 w 6"/>
                  <a:gd name="T45" fmla="*/ 153 h 346"/>
                  <a:gd name="T46" fmla="*/ 0 w 6"/>
                  <a:gd name="T47" fmla="*/ 159 h 346"/>
                  <a:gd name="T48" fmla="*/ 0 w 6"/>
                  <a:gd name="T49" fmla="*/ 165 h 346"/>
                  <a:gd name="T50" fmla="*/ 0 w 6"/>
                  <a:gd name="T51" fmla="*/ 170 h 346"/>
                  <a:gd name="T52" fmla="*/ 0 w 6"/>
                  <a:gd name="T53" fmla="*/ 182 h 346"/>
                  <a:gd name="T54" fmla="*/ 0 w 6"/>
                  <a:gd name="T55" fmla="*/ 187 h 346"/>
                  <a:gd name="T56" fmla="*/ 0 w 6"/>
                  <a:gd name="T57" fmla="*/ 193 h 346"/>
                  <a:gd name="T58" fmla="*/ 0 w 6"/>
                  <a:gd name="T59" fmla="*/ 204 h 346"/>
                  <a:gd name="T60" fmla="*/ 0 w 6"/>
                  <a:gd name="T61" fmla="*/ 210 h 346"/>
                  <a:gd name="T62" fmla="*/ 0 w 6"/>
                  <a:gd name="T63" fmla="*/ 216 h 346"/>
                  <a:gd name="T64" fmla="*/ 0 w 6"/>
                  <a:gd name="T65" fmla="*/ 221 h 346"/>
                  <a:gd name="T66" fmla="*/ 0 w 6"/>
                  <a:gd name="T67" fmla="*/ 233 h 346"/>
                  <a:gd name="T68" fmla="*/ 0 w 6"/>
                  <a:gd name="T69" fmla="*/ 238 h 346"/>
                  <a:gd name="T70" fmla="*/ 0 w 6"/>
                  <a:gd name="T71" fmla="*/ 244 h 346"/>
                  <a:gd name="T72" fmla="*/ 0 w 6"/>
                  <a:gd name="T73" fmla="*/ 250 h 346"/>
                  <a:gd name="T74" fmla="*/ 0 w 6"/>
                  <a:gd name="T75" fmla="*/ 261 h 346"/>
                  <a:gd name="T76" fmla="*/ 0 w 6"/>
                  <a:gd name="T77" fmla="*/ 267 h 346"/>
                  <a:gd name="T78" fmla="*/ 0 w 6"/>
                  <a:gd name="T79" fmla="*/ 272 h 346"/>
                  <a:gd name="T80" fmla="*/ 0 w 6"/>
                  <a:gd name="T81" fmla="*/ 284 h 346"/>
                  <a:gd name="T82" fmla="*/ 0 w 6"/>
                  <a:gd name="T83" fmla="*/ 289 h 346"/>
                  <a:gd name="T84" fmla="*/ 0 w 6"/>
                  <a:gd name="T85" fmla="*/ 295 h 346"/>
                  <a:gd name="T86" fmla="*/ 0 w 6"/>
                  <a:gd name="T87" fmla="*/ 301 h 346"/>
                  <a:gd name="T88" fmla="*/ 0 w 6"/>
                  <a:gd name="T89" fmla="*/ 312 h 346"/>
                  <a:gd name="T90" fmla="*/ 0 w 6"/>
                  <a:gd name="T91" fmla="*/ 318 h 346"/>
                  <a:gd name="T92" fmla="*/ 0 w 6"/>
                  <a:gd name="T93" fmla="*/ 323 h 346"/>
                  <a:gd name="T94" fmla="*/ 0 w 6"/>
                  <a:gd name="T95" fmla="*/ 335 h 346"/>
                  <a:gd name="T96" fmla="*/ 0 w 6"/>
                  <a:gd name="T97" fmla="*/ 340 h 346"/>
                  <a:gd name="T98" fmla="*/ 0 w 6"/>
                  <a:gd name="T99" fmla="*/ 34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 h="346">
                    <a:moveTo>
                      <a:pt x="6" y="0"/>
                    </a:moveTo>
                    <a:lnTo>
                      <a:pt x="6" y="6"/>
                    </a:lnTo>
                    <a:lnTo>
                      <a:pt x="0" y="12"/>
                    </a:lnTo>
                    <a:lnTo>
                      <a:pt x="0" y="23"/>
                    </a:lnTo>
                    <a:lnTo>
                      <a:pt x="0" y="29"/>
                    </a:lnTo>
                    <a:lnTo>
                      <a:pt x="0" y="34"/>
                    </a:lnTo>
                    <a:lnTo>
                      <a:pt x="0" y="40"/>
                    </a:lnTo>
                    <a:lnTo>
                      <a:pt x="0" y="51"/>
                    </a:lnTo>
                    <a:lnTo>
                      <a:pt x="0" y="57"/>
                    </a:lnTo>
                    <a:lnTo>
                      <a:pt x="0" y="63"/>
                    </a:lnTo>
                    <a:lnTo>
                      <a:pt x="0" y="68"/>
                    </a:lnTo>
                    <a:lnTo>
                      <a:pt x="0" y="74"/>
                    </a:lnTo>
                    <a:lnTo>
                      <a:pt x="0" y="80"/>
                    </a:lnTo>
                    <a:lnTo>
                      <a:pt x="0" y="85"/>
                    </a:lnTo>
                    <a:lnTo>
                      <a:pt x="0" y="91"/>
                    </a:lnTo>
                    <a:lnTo>
                      <a:pt x="0" y="102"/>
                    </a:lnTo>
                    <a:lnTo>
                      <a:pt x="0" y="108"/>
                    </a:lnTo>
                    <a:lnTo>
                      <a:pt x="0" y="114"/>
                    </a:lnTo>
                    <a:lnTo>
                      <a:pt x="0" y="119"/>
                    </a:lnTo>
                    <a:lnTo>
                      <a:pt x="0" y="131"/>
                    </a:lnTo>
                    <a:lnTo>
                      <a:pt x="0" y="136"/>
                    </a:lnTo>
                    <a:lnTo>
                      <a:pt x="0" y="142"/>
                    </a:lnTo>
                    <a:lnTo>
                      <a:pt x="0" y="153"/>
                    </a:lnTo>
                    <a:lnTo>
                      <a:pt x="0" y="159"/>
                    </a:lnTo>
                    <a:lnTo>
                      <a:pt x="0" y="165"/>
                    </a:lnTo>
                    <a:lnTo>
                      <a:pt x="0" y="170"/>
                    </a:lnTo>
                    <a:lnTo>
                      <a:pt x="0" y="182"/>
                    </a:lnTo>
                    <a:lnTo>
                      <a:pt x="0" y="187"/>
                    </a:lnTo>
                    <a:lnTo>
                      <a:pt x="0" y="193"/>
                    </a:lnTo>
                    <a:lnTo>
                      <a:pt x="0" y="204"/>
                    </a:lnTo>
                    <a:lnTo>
                      <a:pt x="0" y="210"/>
                    </a:lnTo>
                    <a:lnTo>
                      <a:pt x="0" y="216"/>
                    </a:lnTo>
                    <a:lnTo>
                      <a:pt x="0" y="221"/>
                    </a:lnTo>
                    <a:lnTo>
                      <a:pt x="0" y="233"/>
                    </a:lnTo>
                    <a:lnTo>
                      <a:pt x="0" y="238"/>
                    </a:lnTo>
                    <a:lnTo>
                      <a:pt x="0" y="244"/>
                    </a:lnTo>
                    <a:lnTo>
                      <a:pt x="0" y="250"/>
                    </a:lnTo>
                    <a:lnTo>
                      <a:pt x="0" y="261"/>
                    </a:lnTo>
                    <a:lnTo>
                      <a:pt x="0" y="267"/>
                    </a:lnTo>
                    <a:lnTo>
                      <a:pt x="0" y="272"/>
                    </a:lnTo>
                    <a:lnTo>
                      <a:pt x="0" y="284"/>
                    </a:lnTo>
                    <a:lnTo>
                      <a:pt x="0" y="289"/>
                    </a:lnTo>
                    <a:lnTo>
                      <a:pt x="0" y="295"/>
                    </a:lnTo>
                    <a:lnTo>
                      <a:pt x="0" y="301"/>
                    </a:lnTo>
                    <a:lnTo>
                      <a:pt x="0" y="312"/>
                    </a:lnTo>
                    <a:lnTo>
                      <a:pt x="0" y="318"/>
                    </a:lnTo>
                    <a:lnTo>
                      <a:pt x="0" y="323"/>
                    </a:lnTo>
                    <a:lnTo>
                      <a:pt x="0" y="335"/>
                    </a:lnTo>
                    <a:lnTo>
                      <a:pt x="0" y="340"/>
                    </a:lnTo>
                    <a:lnTo>
                      <a:pt x="0" y="34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89" name="Freeform 2544"/>
              <p:cNvSpPr>
                <a:spLocks noChangeAspect="1"/>
              </p:cNvSpPr>
              <p:nvPr/>
            </p:nvSpPr>
            <p:spPr bwMode="auto">
              <a:xfrm>
                <a:off x="7798" y="3622"/>
                <a:ext cx="0" cy="357"/>
              </a:xfrm>
              <a:custGeom>
                <a:avLst/>
                <a:gdLst>
                  <a:gd name="T0" fmla="*/ 0 h 357"/>
                  <a:gd name="T1" fmla="*/ 6 h 357"/>
                  <a:gd name="T2" fmla="*/ 17 h 357"/>
                  <a:gd name="T3" fmla="*/ 23 h 357"/>
                  <a:gd name="T4" fmla="*/ 28 h 357"/>
                  <a:gd name="T5" fmla="*/ 34 h 357"/>
                  <a:gd name="T6" fmla="*/ 45 h 357"/>
                  <a:gd name="T7" fmla="*/ 51 h 357"/>
                  <a:gd name="T8" fmla="*/ 57 h 357"/>
                  <a:gd name="T9" fmla="*/ 68 h 357"/>
                  <a:gd name="T10" fmla="*/ 74 h 357"/>
                  <a:gd name="T11" fmla="*/ 79 h 357"/>
                  <a:gd name="T12" fmla="*/ 85 h 357"/>
                  <a:gd name="T13" fmla="*/ 96 h 357"/>
                  <a:gd name="T14" fmla="*/ 102 h 357"/>
                  <a:gd name="T15" fmla="*/ 108 h 357"/>
                  <a:gd name="T16" fmla="*/ 119 h 357"/>
                  <a:gd name="T17" fmla="*/ 125 h 357"/>
                  <a:gd name="T18" fmla="*/ 130 h 357"/>
                  <a:gd name="T19" fmla="*/ 136 h 357"/>
                  <a:gd name="T20" fmla="*/ 147 h 357"/>
                  <a:gd name="T21" fmla="*/ 153 h 357"/>
                  <a:gd name="T22" fmla="*/ 159 h 357"/>
                  <a:gd name="T23" fmla="*/ 164 h 357"/>
                  <a:gd name="T24" fmla="*/ 176 h 357"/>
                  <a:gd name="T25" fmla="*/ 181 h 357"/>
                  <a:gd name="T26" fmla="*/ 187 h 357"/>
                  <a:gd name="T27" fmla="*/ 198 h 357"/>
                  <a:gd name="T28" fmla="*/ 204 h 357"/>
                  <a:gd name="T29" fmla="*/ 210 h 357"/>
                  <a:gd name="T30" fmla="*/ 215 h 357"/>
                  <a:gd name="T31" fmla="*/ 227 h 357"/>
                  <a:gd name="T32" fmla="*/ 232 h 357"/>
                  <a:gd name="T33" fmla="*/ 238 h 357"/>
                  <a:gd name="T34" fmla="*/ 249 h 357"/>
                  <a:gd name="T35" fmla="*/ 255 h 357"/>
                  <a:gd name="T36" fmla="*/ 261 h 357"/>
                  <a:gd name="T37" fmla="*/ 266 h 357"/>
                  <a:gd name="T38" fmla="*/ 278 h 357"/>
                  <a:gd name="T39" fmla="*/ 283 h 357"/>
                  <a:gd name="T40" fmla="*/ 289 h 357"/>
                  <a:gd name="T41" fmla="*/ 295 h 357"/>
                  <a:gd name="T42" fmla="*/ 300 h 357"/>
                  <a:gd name="T43" fmla="*/ 306 h 357"/>
                  <a:gd name="T44" fmla="*/ 312 h 357"/>
                  <a:gd name="T45" fmla="*/ 317 h 357"/>
                  <a:gd name="T46" fmla="*/ 329 h 357"/>
                  <a:gd name="T47" fmla="*/ 334 h 357"/>
                  <a:gd name="T48" fmla="*/ 340 h 357"/>
                  <a:gd name="T49" fmla="*/ 346 h 357"/>
                  <a:gd name="T50" fmla="*/ 357 h 357"/>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 ang="0">
                    <a:pos x="0" y="T49"/>
                  </a:cxn>
                  <a:cxn ang="0">
                    <a:pos x="0" y="T50"/>
                  </a:cxn>
                </a:cxnLst>
                <a:rect l="0" t="0" r="r" b="b"/>
                <a:pathLst>
                  <a:path h="357">
                    <a:moveTo>
                      <a:pt x="0" y="0"/>
                    </a:moveTo>
                    <a:lnTo>
                      <a:pt x="0" y="6"/>
                    </a:lnTo>
                    <a:lnTo>
                      <a:pt x="0" y="17"/>
                    </a:lnTo>
                    <a:lnTo>
                      <a:pt x="0" y="23"/>
                    </a:lnTo>
                    <a:lnTo>
                      <a:pt x="0" y="28"/>
                    </a:lnTo>
                    <a:lnTo>
                      <a:pt x="0" y="34"/>
                    </a:lnTo>
                    <a:lnTo>
                      <a:pt x="0" y="45"/>
                    </a:lnTo>
                    <a:lnTo>
                      <a:pt x="0" y="51"/>
                    </a:lnTo>
                    <a:lnTo>
                      <a:pt x="0" y="57"/>
                    </a:lnTo>
                    <a:lnTo>
                      <a:pt x="0" y="68"/>
                    </a:lnTo>
                    <a:lnTo>
                      <a:pt x="0" y="74"/>
                    </a:lnTo>
                    <a:lnTo>
                      <a:pt x="0" y="79"/>
                    </a:lnTo>
                    <a:lnTo>
                      <a:pt x="0" y="85"/>
                    </a:lnTo>
                    <a:lnTo>
                      <a:pt x="0" y="96"/>
                    </a:lnTo>
                    <a:lnTo>
                      <a:pt x="0" y="102"/>
                    </a:lnTo>
                    <a:lnTo>
                      <a:pt x="0" y="108"/>
                    </a:lnTo>
                    <a:lnTo>
                      <a:pt x="0" y="119"/>
                    </a:lnTo>
                    <a:lnTo>
                      <a:pt x="0" y="125"/>
                    </a:lnTo>
                    <a:lnTo>
                      <a:pt x="0" y="130"/>
                    </a:lnTo>
                    <a:lnTo>
                      <a:pt x="0" y="136"/>
                    </a:lnTo>
                    <a:lnTo>
                      <a:pt x="0" y="147"/>
                    </a:lnTo>
                    <a:lnTo>
                      <a:pt x="0" y="153"/>
                    </a:lnTo>
                    <a:lnTo>
                      <a:pt x="0" y="159"/>
                    </a:lnTo>
                    <a:lnTo>
                      <a:pt x="0" y="164"/>
                    </a:lnTo>
                    <a:lnTo>
                      <a:pt x="0" y="176"/>
                    </a:lnTo>
                    <a:lnTo>
                      <a:pt x="0" y="181"/>
                    </a:lnTo>
                    <a:lnTo>
                      <a:pt x="0" y="187"/>
                    </a:lnTo>
                    <a:lnTo>
                      <a:pt x="0" y="198"/>
                    </a:lnTo>
                    <a:lnTo>
                      <a:pt x="0" y="204"/>
                    </a:lnTo>
                    <a:lnTo>
                      <a:pt x="0" y="210"/>
                    </a:lnTo>
                    <a:lnTo>
                      <a:pt x="0" y="215"/>
                    </a:lnTo>
                    <a:lnTo>
                      <a:pt x="0" y="227"/>
                    </a:lnTo>
                    <a:lnTo>
                      <a:pt x="0" y="232"/>
                    </a:lnTo>
                    <a:lnTo>
                      <a:pt x="0" y="238"/>
                    </a:lnTo>
                    <a:lnTo>
                      <a:pt x="0" y="249"/>
                    </a:lnTo>
                    <a:lnTo>
                      <a:pt x="0" y="255"/>
                    </a:lnTo>
                    <a:lnTo>
                      <a:pt x="0" y="261"/>
                    </a:lnTo>
                    <a:lnTo>
                      <a:pt x="0" y="266"/>
                    </a:lnTo>
                    <a:lnTo>
                      <a:pt x="0" y="278"/>
                    </a:lnTo>
                    <a:lnTo>
                      <a:pt x="0" y="283"/>
                    </a:lnTo>
                    <a:lnTo>
                      <a:pt x="0" y="289"/>
                    </a:lnTo>
                    <a:lnTo>
                      <a:pt x="0" y="295"/>
                    </a:lnTo>
                    <a:lnTo>
                      <a:pt x="0" y="300"/>
                    </a:lnTo>
                    <a:lnTo>
                      <a:pt x="0" y="306"/>
                    </a:lnTo>
                    <a:lnTo>
                      <a:pt x="0" y="312"/>
                    </a:lnTo>
                    <a:lnTo>
                      <a:pt x="0" y="317"/>
                    </a:lnTo>
                    <a:lnTo>
                      <a:pt x="0" y="329"/>
                    </a:lnTo>
                    <a:lnTo>
                      <a:pt x="0" y="334"/>
                    </a:lnTo>
                    <a:lnTo>
                      <a:pt x="0" y="340"/>
                    </a:lnTo>
                    <a:lnTo>
                      <a:pt x="0" y="346"/>
                    </a:lnTo>
                    <a:lnTo>
                      <a:pt x="0" y="357"/>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0" name="Freeform 2545"/>
              <p:cNvSpPr>
                <a:spLocks noChangeAspect="1"/>
              </p:cNvSpPr>
              <p:nvPr/>
            </p:nvSpPr>
            <p:spPr bwMode="auto">
              <a:xfrm>
                <a:off x="7798" y="3979"/>
                <a:ext cx="6" cy="11"/>
              </a:xfrm>
              <a:custGeom>
                <a:avLst/>
                <a:gdLst>
                  <a:gd name="T0" fmla="*/ 0 w 6"/>
                  <a:gd name="T1" fmla="*/ 0 h 11"/>
                  <a:gd name="T2" fmla="*/ 6 w 6"/>
                  <a:gd name="T3" fmla="*/ 6 h 11"/>
                  <a:gd name="T4" fmla="*/ 6 w 6"/>
                  <a:gd name="T5" fmla="*/ 11 h 11"/>
                </a:gdLst>
                <a:ahLst/>
                <a:cxnLst>
                  <a:cxn ang="0">
                    <a:pos x="T0" y="T1"/>
                  </a:cxn>
                  <a:cxn ang="0">
                    <a:pos x="T2" y="T3"/>
                  </a:cxn>
                  <a:cxn ang="0">
                    <a:pos x="T4" y="T5"/>
                  </a:cxn>
                </a:cxnLst>
                <a:rect l="0" t="0" r="r" b="b"/>
                <a:pathLst>
                  <a:path w="6" h="11">
                    <a:moveTo>
                      <a:pt x="0" y="0"/>
                    </a:moveTo>
                    <a:lnTo>
                      <a:pt x="6" y="6"/>
                    </a:lnTo>
                    <a:lnTo>
                      <a:pt x="6" y="11"/>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1" name="Freeform 2546"/>
              <p:cNvSpPr>
                <a:spLocks noChangeAspect="1"/>
              </p:cNvSpPr>
              <p:nvPr/>
            </p:nvSpPr>
            <p:spPr bwMode="auto">
              <a:xfrm>
                <a:off x="7321" y="3276"/>
                <a:ext cx="6" cy="346"/>
              </a:xfrm>
              <a:custGeom>
                <a:avLst/>
                <a:gdLst>
                  <a:gd name="T0" fmla="*/ 0 w 6"/>
                  <a:gd name="T1" fmla="*/ 0 h 346"/>
                  <a:gd name="T2" fmla="*/ 0 w 6"/>
                  <a:gd name="T3" fmla="*/ 6 h 346"/>
                  <a:gd name="T4" fmla="*/ 0 w 6"/>
                  <a:gd name="T5" fmla="*/ 12 h 346"/>
                  <a:gd name="T6" fmla="*/ 0 w 6"/>
                  <a:gd name="T7" fmla="*/ 23 h 346"/>
                  <a:gd name="T8" fmla="*/ 6 w 6"/>
                  <a:gd name="T9" fmla="*/ 29 h 346"/>
                  <a:gd name="T10" fmla="*/ 6 w 6"/>
                  <a:gd name="T11" fmla="*/ 34 h 346"/>
                  <a:gd name="T12" fmla="*/ 6 w 6"/>
                  <a:gd name="T13" fmla="*/ 40 h 346"/>
                  <a:gd name="T14" fmla="*/ 6 w 6"/>
                  <a:gd name="T15" fmla="*/ 51 h 346"/>
                  <a:gd name="T16" fmla="*/ 6 w 6"/>
                  <a:gd name="T17" fmla="*/ 57 h 346"/>
                  <a:gd name="T18" fmla="*/ 6 w 6"/>
                  <a:gd name="T19" fmla="*/ 63 h 346"/>
                  <a:gd name="T20" fmla="*/ 6 w 6"/>
                  <a:gd name="T21" fmla="*/ 74 h 346"/>
                  <a:gd name="T22" fmla="*/ 6 w 6"/>
                  <a:gd name="T23" fmla="*/ 80 h 346"/>
                  <a:gd name="T24" fmla="*/ 6 w 6"/>
                  <a:gd name="T25" fmla="*/ 85 h 346"/>
                  <a:gd name="T26" fmla="*/ 6 w 6"/>
                  <a:gd name="T27" fmla="*/ 85 h 346"/>
                  <a:gd name="T28" fmla="*/ 6 w 6"/>
                  <a:gd name="T29" fmla="*/ 91 h 346"/>
                  <a:gd name="T30" fmla="*/ 6 w 6"/>
                  <a:gd name="T31" fmla="*/ 102 h 346"/>
                  <a:gd name="T32" fmla="*/ 6 w 6"/>
                  <a:gd name="T33" fmla="*/ 108 h 346"/>
                  <a:gd name="T34" fmla="*/ 6 w 6"/>
                  <a:gd name="T35" fmla="*/ 114 h 346"/>
                  <a:gd name="T36" fmla="*/ 6 w 6"/>
                  <a:gd name="T37" fmla="*/ 119 h 346"/>
                  <a:gd name="T38" fmla="*/ 6 w 6"/>
                  <a:gd name="T39" fmla="*/ 131 h 346"/>
                  <a:gd name="T40" fmla="*/ 6 w 6"/>
                  <a:gd name="T41" fmla="*/ 136 h 346"/>
                  <a:gd name="T42" fmla="*/ 6 w 6"/>
                  <a:gd name="T43" fmla="*/ 142 h 346"/>
                  <a:gd name="T44" fmla="*/ 6 w 6"/>
                  <a:gd name="T45" fmla="*/ 153 h 346"/>
                  <a:gd name="T46" fmla="*/ 6 w 6"/>
                  <a:gd name="T47" fmla="*/ 159 h 346"/>
                  <a:gd name="T48" fmla="*/ 6 w 6"/>
                  <a:gd name="T49" fmla="*/ 165 h 346"/>
                  <a:gd name="T50" fmla="*/ 6 w 6"/>
                  <a:gd name="T51" fmla="*/ 170 h 346"/>
                  <a:gd name="T52" fmla="*/ 6 w 6"/>
                  <a:gd name="T53" fmla="*/ 182 h 346"/>
                  <a:gd name="T54" fmla="*/ 6 w 6"/>
                  <a:gd name="T55" fmla="*/ 187 h 346"/>
                  <a:gd name="T56" fmla="*/ 6 w 6"/>
                  <a:gd name="T57" fmla="*/ 193 h 346"/>
                  <a:gd name="T58" fmla="*/ 6 w 6"/>
                  <a:gd name="T59" fmla="*/ 204 h 346"/>
                  <a:gd name="T60" fmla="*/ 6 w 6"/>
                  <a:gd name="T61" fmla="*/ 210 h 346"/>
                  <a:gd name="T62" fmla="*/ 6 w 6"/>
                  <a:gd name="T63" fmla="*/ 216 h 346"/>
                  <a:gd name="T64" fmla="*/ 6 w 6"/>
                  <a:gd name="T65" fmla="*/ 221 h 346"/>
                  <a:gd name="T66" fmla="*/ 6 w 6"/>
                  <a:gd name="T67" fmla="*/ 233 h 346"/>
                  <a:gd name="T68" fmla="*/ 6 w 6"/>
                  <a:gd name="T69" fmla="*/ 238 h 346"/>
                  <a:gd name="T70" fmla="*/ 6 w 6"/>
                  <a:gd name="T71" fmla="*/ 244 h 346"/>
                  <a:gd name="T72" fmla="*/ 6 w 6"/>
                  <a:gd name="T73" fmla="*/ 250 h 346"/>
                  <a:gd name="T74" fmla="*/ 6 w 6"/>
                  <a:gd name="T75" fmla="*/ 261 h 346"/>
                  <a:gd name="T76" fmla="*/ 6 w 6"/>
                  <a:gd name="T77" fmla="*/ 267 h 346"/>
                  <a:gd name="T78" fmla="*/ 6 w 6"/>
                  <a:gd name="T79" fmla="*/ 272 h 346"/>
                  <a:gd name="T80" fmla="*/ 6 w 6"/>
                  <a:gd name="T81" fmla="*/ 284 h 346"/>
                  <a:gd name="T82" fmla="*/ 6 w 6"/>
                  <a:gd name="T83" fmla="*/ 289 h 346"/>
                  <a:gd name="T84" fmla="*/ 6 w 6"/>
                  <a:gd name="T85" fmla="*/ 295 h 346"/>
                  <a:gd name="T86" fmla="*/ 6 w 6"/>
                  <a:gd name="T87" fmla="*/ 301 h 346"/>
                  <a:gd name="T88" fmla="*/ 6 w 6"/>
                  <a:gd name="T89" fmla="*/ 312 h 346"/>
                  <a:gd name="T90" fmla="*/ 6 w 6"/>
                  <a:gd name="T91" fmla="*/ 318 h 346"/>
                  <a:gd name="T92" fmla="*/ 6 w 6"/>
                  <a:gd name="T93" fmla="*/ 323 h 346"/>
                  <a:gd name="T94" fmla="*/ 6 w 6"/>
                  <a:gd name="T95" fmla="*/ 335 h 346"/>
                  <a:gd name="T96" fmla="*/ 6 w 6"/>
                  <a:gd name="T97" fmla="*/ 340 h 346"/>
                  <a:gd name="T98" fmla="*/ 6 w 6"/>
                  <a:gd name="T99" fmla="*/ 34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 h="346">
                    <a:moveTo>
                      <a:pt x="0" y="0"/>
                    </a:moveTo>
                    <a:lnTo>
                      <a:pt x="0" y="6"/>
                    </a:lnTo>
                    <a:lnTo>
                      <a:pt x="0" y="12"/>
                    </a:lnTo>
                    <a:lnTo>
                      <a:pt x="0" y="23"/>
                    </a:lnTo>
                    <a:lnTo>
                      <a:pt x="6" y="29"/>
                    </a:lnTo>
                    <a:lnTo>
                      <a:pt x="6" y="34"/>
                    </a:lnTo>
                    <a:lnTo>
                      <a:pt x="6" y="40"/>
                    </a:lnTo>
                    <a:lnTo>
                      <a:pt x="6" y="51"/>
                    </a:lnTo>
                    <a:lnTo>
                      <a:pt x="6" y="57"/>
                    </a:lnTo>
                    <a:lnTo>
                      <a:pt x="6" y="63"/>
                    </a:lnTo>
                    <a:lnTo>
                      <a:pt x="6" y="74"/>
                    </a:lnTo>
                    <a:lnTo>
                      <a:pt x="6" y="80"/>
                    </a:lnTo>
                    <a:lnTo>
                      <a:pt x="6" y="85"/>
                    </a:lnTo>
                    <a:lnTo>
                      <a:pt x="6" y="85"/>
                    </a:lnTo>
                    <a:lnTo>
                      <a:pt x="6" y="91"/>
                    </a:lnTo>
                    <a:lnTo>
                      <a:pt x="6" y="102"/>
                    </a:lnTo>
                    <a:lnTo>
                      <a:pt x="6" y="108"/>
                    </a:lnTo>
                    <a:lnTo>
                      <a:pt x="6" y="114"/>
                    </a:lnTo>
                    <a:lnTo>
                      <a:pt x="6" y="119"/>
                    </a:lnTo>
                    <a:lnTo>
                      <a:pt x="6" y="131"/>
                    </a:lnTo>
                    <a:lnTo>
                      <a:pt x="6" y="136"/>
                    </a:lnTo>
                    <a:lnTo>
                      <a:pt x="6" y="142"/>
                    </a:lnTo>
                    <a:lnTo>
                      <a:pt x="6" y="153"/>
                    </a:lnTo>
                    <a:lnTo>
                      <a:pt x="6" y="159"/>
                    </a:lnTo>
                    <a:lnTo>
                      <a:pt x="6" y="165"/>
                    </a:lnTo>
                    <a:lnTo>
                      <a:pt x="6" y="170"/>
                    </a:lnTo>
                    <a:lnTo>
                      <a:pt x="6" y="182"/>
                    </a:lnTo>
                    <a:lnTo>
                      <a:pt x="6" y="187"/>
                    </a:lnTo>
                    <a:lnTo>
                      <a:pt x="6" y="193"/>
                    </a:lnTo>
                    <a:lnTo>
                      <a:pt x="6" y="204"/>
                    </a:lnTo>
                    <a:lnTo>
                      <a:pt x="6" y="210"/>
                    </a:lnTo>
                    <a:lnTo>
                      <a:pt x="6" y="216"/>
                    </a:lnTo>
                    <a:lnTo>
                      <a:pt x="6" y="221"/>
                    </a:lnTo>
                    <a:lnTo>
                      <a:pt x="6" y="233"/>
                    </a:lnTo>
                    <a:lnTo>
                      <a:pt x="6" y="238"/>
                    </a:lnTo>
                    <a:lnTo>
                      <a:pt x="6" y="244"/>
                    </a:lnTo>
                    <a:lnTo>
                      <a:pt x="6" y="250"/>
                    </a:lnTo>
                    <a:lnTo>
                      <a:pt x="6" y="261"/>
                    </a:lnTo>
                    <a:lnTo>
                      <a:pt x="6" y="267"/>
                    </a:lnTo>
                    <a:lnTo>
                      <a:pt x="6" y="272"/>
                    </a:lnTo>
                    <a:lnTo>
                      <a:pt x="6" y="284"/>
                    </a:lnTo>
                    <a:lnTo>
                      <a:pt x="6" y="289"/>
                    </a:lnTo>
                    <a:lnTo>
                      <a:pt x="6" y="295"/>
                    </a:lnTo>
                    <a:lnTo>
                      <a:pt x="6" y="301"/>
                    </a:lnTo>
                    <a:lnTo>
                      <a:pt x="6" y="312"/>
                    </a:lnTo>
                    <a:lnTo>
                      <a:pt x="6" y="318"/>
                    </a:lnTo>
                    <a:lnTo>
                      <a:pt x="6" y="323"/>
                    </a:lnTo>
                    <a:lnTo>
                      <a:pt x="6" y="335"/>
                    </a:lnTo>
                    <a:lnTo>
                      <a:pt x="6" y="340"/>
                    </a:lnTo>
                    <a:lnTo>
                      <a:pt x="6" y="346"/>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2" name="Freeform 2547"/>
              <p:cNvSpPr>
                <a:spLocks noChangeAspect="1"/>
              </p:cNvSpPr>
              <p:nvPr/>
            </p:nvSpPr>
            <p:spPr bwMode="auto">
              <a:xfrm>
                <a:off x="7321" y="3622"/>
                <a:ext cx="6" cy="357"/>
              </a:xfrm>
              <a:custGeom>
                <a:avLst/>
                <a:gdLst>
                  <a:gd name="T0" fmla="*/ 6 w 6"/>
                  <a:gd name="T1" fmla="*/ 0 h 357"/>
                  <a:gd name="T2" fmla="*/ 6 w 6"/>
                  <a:gd name="T3" fmla="*/ 6 h 357"/>
                  <a:gd name="T4" fmla="*/ 6 w 6"/>
                  <a:gd name="T5" fmla="*/ 17 h 357"/>
                  <a:gd name="T6" fmla="*/ 6 w 6"/>
                  <a:gd name="T7" fmla="*/ 23 h 357"/>
                  <a:gd name="T8" fmla="*/ 6 w 6"/>
                  <a:gd name="T9" fmla="*/ 28 h 357"/>
                  <a:gd name="T10" fmla="*/ 6 w 6"/>
                  <a:gd name="T11" fmla="*/ 34 h 357"/>
                  <a:gd name="T12" fmla="*/ 6 w 6"/>
                  <a:gd name="T13" fmla="*/ 45 h 357"/>
                  <a:gd name="T14" fmla="*/ 6 w 6"/>
                  <a:gd name="T15" fmla="*/ 51 h 357"/>
                  <a:gd name="T16" fmla="*/ 6 w 6"/>
                  <a:gd name="T17" fmla="*/ 57 h 357"/>
                  <a:gd name="T18" fmla="*/ 6 w 6"/>
                  <a:gd name="T19" fmla="*/ 68 h 357"/>
                  <a:gd name="T20" fmla="*/ 6 w 6"/>
                  <a:gd name="T21" fmla="*/ 74 h 357"/>
                  <a:gd name="T22" fmla="*/ 6 w 6"/>
                  <a:gd name="T23" fmla="*/ 79 h 357"/>
                  <a:gd name="T24" fmla="*/ 6 w 6"/>
                  <a:gd name="T25" fmla="*/ 85 h 357"/>
                  <a:gd name="T26" fmla="*/ 6 w 6"/>
                  <a:gd name="T27" fmla="*/ 96 h 357"/>
                  <a:gd name="T28" fmla="*/ 6 w 6"/>
                  <a:gd name="T29" fmla="*/ 102 h 357"/>
                  <a:gd name="T30" fmla="*/ 6 w 6"/>
                  <a:gd name="T31" fmla="*/ 108 h 357"/>
                  <a:gd name="T32" fmla="*/ 6 w 6"/>
                  <a:gd name="T33" fmla="*/ 119 h 357"/>
                  <a:gd name="T34" fmla="*/ 6 w 6"/>
                  <a:gd name="T35" fmla="*/ 125 h 357"/>
                  <a:gd name="T36" fmla="*/ 6 w 6"/>
                  <a:gd name="T37" fmla="*/ 130 h 357"/>
                  <a:gd name="T38" fmla="*/ 6 w 6"/>
                  <a:gd name="T39" fmla="*/ 136 h 357"/>
                  <a:gd name="T40" fmla="*/ 6 w 6"/>
                  <a:gd name="T41" fmla="*/ 147 h 357"/>
                  <a:gd name="T42" fmla="*/ 6 w 6"/>
                  <a:gd name="T43" fmla="*/ 153 h 357"/>
                  <a:gd name="T44" fmla="*/ 6 w 6"/>
                  <a:gd name="T45" fmla="*/ 159 h 357"/>
                  <a:gd name="T46" fmla="*/ 6 w 6"/>
                  <a:gd name="T47" fmla="*/ 164 h 357"/>
                  <a:gd name="T48" fmla="*/ 6 w 6"/>
                  <a:gd name="T49" fmla="*/ 176 h 357"/>
                  <a:gd name="T50" fmla="*/ 6 w 6"/>
                  <a:gd name="T51" fmla="*/ 181 h 357"/>
                  <a:gd name="T52" fmla="*/ 6 w 6"/>
                  <a:gd name="T53" fmla="*/ 187 h 357"/>
                  <a:gd name="T54" fmla="*/ 6 w 6"/>
                  <a:gd name="T55" fmla="*/ 198 h 357"/>
                  <a:gd name="T56" fmla="*/ 6 w 6"/>
                  <a:gd name="T57" fmla="*/ 204 h 357"/>
                  <a:gd name="T58" fmla="*/ 6 w 6"/>
                  <a:gd name="T59" fmla="*/ 210 h 357"/>
                  <a:gd name="T60" fmla="*/ 6 w 6"/>
                  <a:gd name="T61" fmla="*/ 215 h 357"/>
                  <a:gd name="T62" fmla="*/ 6 w 6"/>
                  <a:gd name="T63" fmla="*/ 227 h 357"/>
                  <a:gd name="T64" fmla="*/ 6 w 6"/>
                  <a:gd name="T65" fmla="*/ 232 h 357"/>
                  <a:gd name="T66" fmla="*/ 6 w 6"/>
                  <a:gd name="T67" fmla="*/ 238 h 357"/>
                  <a:gd name="T68" fmla="*/ 6 w 6"/>
                  <a:gd name="T69" fmla="*/ 249 h 357"/>
                  <a:gd name="T70" fmla="*/ 6 w 6"/>
                  <a:gd name="T71" fmla="*/ 255 h 357"/>
                  <a:gd name="T72" fmla="*/ 6 w 6"/>
                  <a:gd name="T73" fmla="*/ 261 h 357"/>
                  <a:gd name="T74" fmla="*/ 6 w 6"/>
                  <a:gd name="T75" fmla="*/ 266 h 357"/>
                  <a:gd name="T76" fmla="*/ 6 w 6"/>
                  <a:gd name="T77" fmla="*/ 278 h 357"/>
                  <a:gd name="T78" fmla="*/ 6 w 6"/>
                  <a:gd name="T79" fmla="*/ 283 h 357"/>
                  <a:gd name="T80" fmla="*/ 6 w 6"/>
                  <a:gd name="T81" fmla="*/ 283 h 357"/>
                  <a:gd name="T82" fmla="*/ 6 w 6"/>
                  <a:gd name="T83" fmla="*/ 289 h 357"/>
                  <a:gd name="T84" fmla="*/ 6 w 6"/>
                  <a:gd name="T85" fmla="*/ 295 h 357"/>
                  <a:gd name="T86" fmla="*/ 6 w 6"/>
                  <a:gd name="T87" fmla="*/ 306 h 357"/>
                  <a:gd name="T88" fmla="*/ 6 w 6"/>
                  <a:gd name="T89" fmla="*/ 312 h 357"/>
                  <a:gd name="T90" fmla="*/ 6 w 6"/>
                  <a:gd name="T91" fmla="*/ 317 h 357"/>
                  <a:gd name="T92" fmla="*/ 6 w 6"/>
                  <a:gd name="T93" fmla="*/ 329 h 357"/>
                  <a:gd name="T94" fmla="*/ 6 w 6"/>
                  <a:gd name="T95" fmla="*/ 334 h 357"/>
                  <a:gd name="T96" fmla="*/ 6 w 6"/>
                  <a:gd name="T97" fmla="*/ 340 h 357"/>
                  <a:gd name="T98" fmla="*/ 0 w 6"/>
                  <a:gd name="T99" fmla="*/ 346 h 357"/>
                  <a:gd name="T100" fmla="*/ 0 w 6"/>
                  <a:gd name="T101"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 h="357">
                    <a:moveTo>
                      <a:pt x="6" y="0"/>
                    </a:moveTo>
                    <a:lnTo>
                      <a:pt x="6" y="6"/>
                    </a:lnTo>
                    <a:lnTo>
                      <a:pt x="6" y="17"/>
                    </a:lnTo>
                    <a:lnTo>
                      <a:pt x="6" y="23"/>
                    </a:lnTo>
                    <a:lnTo>
                      <a:pt x="6" y="28"/>
                    </a:lnTo>
                    <a:lnTo>
                      <a:pt x="6" y="34"/>
                    </a:lnTo>
                    <a:lnTo>
                      <a:pt x="6" y="45"/>
                    </a:lnTo>
                    <a:lnTo>
                      <a:pt x="6" y="51"/>
                    </a:lnTo>
                    <a:lnTo>
                      <a:pt x="6" y="57"/>
                    </a:lnTo>
                    <a:lnTo>
                      <a:pt x="6" y="68"/>
                    </a:lnTo>
                    <a:lnTo>
                      <a:pt x="6" y="74"/>
                    </a:lnTo>
                    <a:lnTo>
                      <a:pt x="6" y="79"/>
                    </a:lnTo>
                    <a:lnTo>
                      <a:pt x="6" y="85"/>
                    </a:lnTo>
                    <a:lnTo>
                      <a:pt x="6" y="96"/>
                    </a:lnTo>
                    <a:lnTo>
                      <a:pt x="6" y="102"/>
                    </a:lnTo>
                    <a:lnTo>
                      <a:pt x="6" y="108"/>
                    </a:lnTo>
                    <a:lnTo>
                      <a:pt x="6" y="119"/>
                    </a:lnTo>
                    <a:lnTo>
                      <a:pt x="6" y="125"/>
                    </a:lnTo>
                    <a:lnTo>
                      <a:pt x="6" y="130"/>
                    </a:lnTo>
                    <a:lnTo>
                      <a:pt x="6" y="136"/>
                    </a:lnTo>
                    <a:lnTo>
                      <a:pt x="6" y="147"/>
                    </a:lnTo>
                    <a:lnTo>
                      <a:pt x="6" y="153"/>
                    </a:lnTo>
                    <a:lnTo>
                      <a:pt x="6" y="159"/>
                    </a:lnTo>
                    <a:lnTo>
                      <a:pt x="6" y="164"/>
                    </a:lnTo>
                    <a:lnTo>
                      <a:pt x="6" y="176"/>
                    </a:lnTo>
                    <a:lnTo>
                      <a:pt x="6" y="181"/>
                    </a:lnTo>
                    <a:lnTo>
                      <a:pt x="6" y="187"/>
                    </a:lnTo>
                    <a:lnTo>
                      <a:pt x="6" y="198"/>
                    </a:lnTo>
                    <a:lnTo>
                      <a:pt x="6" y="204"/>
                    </a:lnTo>
                    <a:lnTo>
                      <a:pt x="6" y="210"/>
                    </a:lnTo>
                    <a:lnTo>
                      <a:pt x="6" y="215"/>
                    </a:lnTo>
                    <a:lnTo>
                      <a:pt x="6" y="227"/>
                    </a:lnTo>
                    <a:lnTo>
                      <a:pt x="6" y="232"/>
                    </a:lnTo>
                    <a:lnTo>
                      <a:pt x="6" y="238"/>
                    </a:lnTo>
                    <a:lnTo>
                      <a:pt x="6" y="249"/>
                    </a:lnTo>
                    <a:lnTo>
                      <a:pt x="6" y="255"/>
                    </a:lnTo>
                    <a:lnTo>
                      <a:pt x="6" y="261"/>
                    </a:lnTo>
                    <a:lnTo>
                      <a:pt x="6" y="266"/>
                    </a:lnTo>
                    <a:lnTo>
                      <a:pt x="6" y="278"/>
                    </a:lnTo>
                    <a:lnTo>
                      <a:pt x="6" y="283"/>
                    </a:lnTo>
                    <a:lnTo>
                      <a:pt x="6" y="283"/>
                    </a:lnTo>
                    <a:lnTo>
                      <a:pt x="6" y="289"/>
                    </a:lnTo>
                    <a:lnTo>
                      <a:pt x="6" y="295"/>
                    </a:lnTo>
                    <a:lnTo>
                      <a:pt x="6" y="306"/>
                    </a:lnTo>
                    <a:lnTo>
                      <a:pt x="6" y="312"/>
                    </a:lnTo>
                    <a:lnTo>
                      <a:pt x="6" y="317"/>
                    </a:lnTo>
                    <a:lnTo>
                      <a:pt x="6" y="329"/>
                    </a:lnTo>
                    <a:lnTo>
                      <a:pt x="6" y="334"/>
                    </a:lnTo>
                    <a:lnTo>
                      <a:pt x="6" y="340"/>
                    </a:lnTo>
                    <a:lnTo>
                      <a:pt x="0" y="346"/>
                    </a:lnTo>
                    <a:lnTo>
                      <a:pt x="0" y="357"/>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3" name="Freeform 2548"/>
              <p:cNvSpPr>
                <a:spLocks noChangeAspect="1"/>
              </p:cNvSpPr>
              <p:nvPr/>
            </p:nvSpPr>
            <p:spPr bwMode="auto">
              <a:xfrm>
                <a:off x="7321" y="3979"/>
                <a:ext cx="0" cy="11"/>
              </a:xfrm>
              <a:custGeom>
                <a:avLst/>
                <a:gdLst>
                  <a:gd name="T0" fmla="*/ 0 h 11"/>
                  <a:gd name="T1" fmla="*/ 6 h 11"/>
                  <a:gd name="T2" fmla="*/ 11 h 11"/>
                </a:gdLst>
                <a:ahLst/>
                <a:cxnLst>
                  <a:cxn ang="0">
                    <a:pos x="0" y="T0"/>
                  </a:cxn>
                  <a:cxn ang="0">
                    <a:pos x="0" y="T1"/>
                  </a:cxn>
                  <a:cxn ang="0">
                    <a:pos x="0" y="T2"/>
                  </a:cxn>
                </a:cxnLst>
                <a:rect l="0" t="0" r="r" b="b"/>
                <a:pathLst>
                  <a:path h="11">
                    <a:moveTo>
                      <a:pt x="0" y="0"/>
                    </a:moveTo>
                    <a:lnTo>
                      <a:pt x="0" y="6"/>
                    </a:lnTo>
                    <a:lnTo>
                      <a:pt x="0" y="11"/>
                    </a:lnTo>
                  </a:path>
                </a:pathLst>
              </a:custGeom>
              <a:noFill/>
              <a:ln w="0">
                <a:solidFill>
                  <a:srgbClr val="14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558" name="Group 2549"/>
            <p:cNvGrpSpPr>
              <a:grpSpLocks/>
            </p:cNvGrpSpPr>
            <p:nvPr/>
          </p:nvGrpSpPr>
          <p:grpSpPr bwMode="auto">
            <a:xfrm>
              <a:off x="619" y="3671"/>
              <a:ext cx="1410" cy="0"/>
              <a:chOff x="619" y="3660"/>
              <a:chExt cx="1410" cy="0"/>
            </a:xfrm>
          </p:grpSpPr>
          <p:sp>
            <p:nvSpPr>
              <p:cNvPr id="559" name="Line 2550"/>
              <p:cNvSpPr>
                <a:spLocks noChangeAspect="1" noChangeShapeType="1"/>
              </p:cNvSpPr>
              <p:nvPr/>
            </p:nvSpPr>
            <p:spPr bwMode="auto">
              <a:xfrm rot="-10800000">
                <a:off x="1828" y="3660"/>
                <a:ext cx="201" cy="0"/>
              </a:xfrm>
              <a:prstGeom prst="line">
                <a:avLst/>
              </a:prstGeom>
              <a:noFill/>
              <a:ln w="38100">
                <a:solidFill>
                  <a:srgbClr val="00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60" name="Line 2551"/>
              <p:cNvSpPr>
                <a:spLocks noChangeAspect="1" noChangeShapeType="1"/>
              </p:cNvSpPr>
              <p:nvPr/>
            </p:nvSpPr>
            <p:spPr bwMode="auto">
              <a:xfrm rot="-21600000">
                <a:off x="619" y="3660"/>
                <a:ext cx="186" cy="0"/>
              </a:xfrm>
              <a:prstGeom prst="line">
                <a:avLst/>
              </a:prstGeom>
              <a:noFill/>
              <a:ln w="38100">
                <a:solidFill>
                  <a:srgbClr val="0000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grpSp>
      <p:sp>
        <p:nvSpPr>
          <p:cNvPr id="1094" name="Text Box 11"/>
          <p:cNvSpPr txBox="1">
            <a:spLocks noChangeArrowheads="1"/>
          </p:cNvSpPr>
          <p:nvPr/>
        </p:nvSpPr>
        <p:spPr bwMode="auto">
          <a:xfrm>
            <a:off x="3107800" y="2977440"/>
            <a:ext cx="768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800" b="0" i="1" dirty="0"/>
              <a:t>m</a:t>
            </a:r>
            <a:r>
              <a:rPr lang="en-GB" altLang="en-US" sz="1800" b="0" dirty="0"/>
              <a:t> = 1</a:t>
            </a:r>
          </a:p>
        </p:txBody>
      </p:sp>
      <p:sp>
        <p:nvSpPr>
          <p:cNvPr id="2178" name="Text Box 11"/>
          <p:cNvSpPr txBox="1">
            <a:spLocks noChangeArrowheads="1"/>
          </p:cNvSpPr>
          <p:nvPr/>
        </p:nvSpPr>
        <p:spPr bwMode="auto">
          <a:xfrm>
            <a:off x="3099721" y="5013176"/>
            <a:ext cx="7681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800" b="0" i="1" dirty="0"/>
              <a:t>m</a:t>
            </a:r>
            <a:r>
              <a:rPr lang="en-GB" altLang="en-US" sz="1800" b="0" dirty="0"/>
              <a:t> = </a:t>
            </a:r>
            <a:r>
              <a:rPr lang="en-GB" altLang="en-US" sz="1800" dirty="0"/>
              <a:t>2</a:t>
            </a:r>
            <a:endParaRPr lang="en-GB" altLang="en-US" sz="1800" b="0" dirty="0"/>
          </a:p>
        </p:txBody>
      </p:sp>
      <p:sp>
        <p:nvSpPr>
          <p:cNvPr id="3" name="Slide Number Placeholder 2"/>
          <p:cNvSpPr>
            <a:spLocks noGrp="1"/>
          </p:cNvSpPr>
          <p:nvPr>
            <p:ph type="sldNum" sz="quarter" idx="12"/>
          </p:nvPr>
        </p:nvSpPr>
        <p:spPr/>
        <p:txBody>
          <a:bodyPr/>
          <a:lstStyle/>
          <a:p>
            <a:pPr>
              <a:defRPr/>
            </a:pPr>
            <a:fld id="{DB1B9577-78F8-4836-BFF0-2CA2D54AA9AF}" type="slidenum">
              <a:rPr lang="en-GB" smtClean="0"/>
              <a:pPr>
                <a:defRPr/>
              </a:pPr>
              <a:t>13</a:t>
            </a:fld>
            <a:endParaRPr lang="en-GB" dirty="0"/>
          </a:p>
        </p:txBody>
      </p:sp>
      <p:sp>
        <p:nvSpPr>
          <p:cNvPr id="4" name="TextBox 3"/>
          <p:cNvSpPr txBox="1"/>
          <p:nvPr/>
        </p:nvSpPr>
        <p:spPr>
          <a:xfrm>
            <a:off x="11113" y="1192403"/>
            <a:ext cx="1883849" cy="523220"/>
          </a:xfrm>
          <a:prstGeom prst="rect">
            <a:avLst/>
          </a:prstGeom>
          <a:noFill/>
        </p:spPr>
        <p:txBody>
          <a:bodyPr wrap="none" rtlCol="0">
            <a:spAutoFit/>
          </a:bodyPr>
          <a:lstStyle/>
          <a:p>
            <a:r>
              <a:rPr lang="en-GB" sz="1400" dirty="0">
                <a:solidFill>
                  <a:schemeClr val="bg1">
                    <a:lumMod val="50000"/>
                  </a:schemeClr>
                </a:solidFill>
              </a:rPr>
              <a:t>R. Li &amp; K. </a:t>
            </a:r>
            <a:r>
              <a:rPr lang="en-GB" sz="1400" dirty="0" err="1">
                <a:solidFill>
                  <a:schemeClr val="bg1">
                    <a:lumMod val="50000"/>
                  </a:schemeClr>
                </a:solidFill>
              </a:rPr>
              <a:t>Gibble</a:t>
            </a:r>
            <a:r>
              <a:rPr lang="en-GB" sz="1400" dirty="0">
                <a:solidFill>
                  <a:schemeClr val="bg1">
                    <a:lumMod val="50000"/>
                  </a:schemeClr>
                </a:solidFill>
              </a:rPr>
              <a:t>,</a:t>
            </a:r>
          </a:p>
          <a:p>
            <a:r>
              <a:rPr lang="en-GB" sz="1400" dirty="0" err="1">
                <a:solidFill>
                  <a:schemeClr val="bg1">
                    <a:lumMod val="50000"/>
                  </a:schemeClr>
                </a:solidFill>
              </a:rPr>
              <a:t>Metrologia</a:t>
            </a:r>
            <a:r>
              <a:rPr lang="en-GB" sz="1400" dirty="0">
                <a:solidFill>
                  <a:schemeClr val="bg1">
                    <a:lumMod val="50000"/>
                  </a:schemeClr>
                </a:solidFill>
              </a:rPr>
              <a:t> 41 (2004)</a:t>
            </a:r>
          </a:p>
        </p:txBody>
      </p:sp>
      <p:sp>
        <p:nvSpPr>
          <p:cNvPr id="1630" name="Line 2552"/>
          <p:cNvSpPr>
            <a:spLocks noChangeAspect="1" noChangeShapeType="1"/>
          </p:cNvSpPr>
          <p:nvPr/>
        </p:nvSpPr>
        <p:spPr bwMode="auto">
          <a:xfrm rot="10800000">
            <a:off x="5140134" y="3769990"/>
            <a:ext cx="420688" cy="0"/>
          </a:xfrm>
          <a:prstGeom prst="line">
            <a:avLst/>
          </a:prstGeom>
          <a:noFill/>
          <a:ln w="38100">
            <a:solidFill>
              <a:srgbClr val="00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95" name="TextBox 1094"/>
          <p:cNvSpPr txBox="1"/>
          <p:nvPr/>
        </p:nvSpPr>
        <p:spPr>
          <a:xfrm>
            <a:off x="30235" y="1753652"/>
            <a:ext cx="1459054" cy="523220"/>
          </a:xfrm>
          <a:prstGeom prst="rect">
            <a:avLst/>
          </a:prstGeom>
          <a:solidFill>
            <a:schemeClr val="bg1"/>
          </a:solidFill>
        </p:spPr>
        <p:txBody>
          <a:bodyPr wrap="none" rtlCol="0">
            <a:spAutoFit/>
          </a:bodyPr>
          <a:lstStyle/>
          <a:p>
            <a:r>
              <a:rPr lang="en-GB" sz="1400" dirty="0">
                <a:solidFill>
                  <a:schemeClr val="bg1">
                    <a:lumMod val="50000"/>
                  </a:schemeClr>
                </a:solidFill>
              </a:rPr>
              <a:t>K. </a:t>
            </a:r>
            <a:r>
              <a:rPr lang="en-GB" sz="1400" dirty="0" err="1">
                <a:solidFill>
                  <a:schemeClr val="bg1">
                    <a:lumMod val="50000"/>
                  </a:schemeClr>
                </a:solidFill>
              </a:rPr>
              <a:t>Gibble</a:t>
            </a:r>
            <a:r>
              <a:rPr lang="en-GB" sz="1400" dirty="0">
                <a:solidFill>
                  <a:schemeClr val="bg1">
                    <a:lumMod val="50000"/>
                  </a:schemeClr>
                </a:solidFill>
              </a:rPr>
              <a:t> et al., </a:t>
            </a:r>
          </a:p>
          <a:p>
            <a:r>
              <a:rPr lang="en-GB" sz="1400" dirty="0">
                <a:solidFill>
                  <a:schemeClr val="bg1">
                    <a:lumMod val="50000"/>
                  </a:schemeClr>
                </a:solidFill>
              </a:rPr>
              <a:t>CPEM (2012)</a:t>
            </a:r>
          </a:p>
        </p:txBody>
      </p:sp>
      <p:pic>
        <p:nvPicPr>
          <p:cNvPr id="5" name="Picture 4">
            <a:extLst>
              <a:ext uri="{FF2B5EF4-FFF2-40B4-BE49-F238E27FC236}">
                <a16:creationId xmlns:a16="http://schemas.microsoft.com/office/drawing/2014/main" id="{B6FC6604-4D2E-DB06-02AE-FFBFB1F35C90}"/>
              </a:ext>
            </a:extLst>
          </p:cNvPr>
          <p:cNvPicPr>
            <a:picLocks noChangeAspect="1"/>
          </p:cNvPicPr>
          <p:nvPr/>
        </p:nvPicPr>
        <p:blipFill>
          <a:blip r:embed="rId5"/>
          <a:stretch>
            <a:fillRect/>
          </a:stretch>
        </p:blipFill>
        <p:spPr>
          <a:xfrm>
            <a:off x="5582159" y="2722177"/>
            <a:ext cx="3526345" cy="2363007"/>
          </a:xfrm>
          <a:prstGeom prst="rect">
            <a:avLst/>
          </a:prstGeom>
        </p:spPr>
      </p:pic>
      <p:sp>
        <p:nvSpPr>
          <p:cNvPr id="2" name="TextBox 1">
            <a:extLst>
              <a:ext uri="{FF2B5EF4-FFF2-40B4-BE49-F238E27FC236}">
                <a16:creationId xmlns:a16="http://schemas.microsoft.com/office/drawing/2014/main" id="{02819C64-50D9-DABC-3C00-8B994080E5A1}"/>
              </a:ext>
            </a:extLst>
          </p:cNvPr>
          <p:cNvSpPr txBox="1"/>
          <p:nvPr/>
        </p:nvSpPr>
        <p:spPr>
          <a:xfrm>
            <a:off x="5884528" y="5102299"/>
            <a:ext cx="3096344" cy="307777"/>
          </a:xfrm>
          <a:prstGeom prst="rect">
            <a:avLst/>
          </a:prstGeom>
          <a:solidFill>
            <a:schemeClr val="bg1"/>
          </a:solidFill>
        </p:spPr>
        <p:txBody>
          <a:bodyPr wrap="square" rtlCol="0">
            <a:spAutoFit/>
          </a:bodyPr>
          <a:lstStyle/>
          <a:p>
            <a:r>
              <a:rPr lang="en-GB" sz="1400" dirty="0">
                <a:solidFill>
                  <a:schemeClr val="bg1">
                    <a:lumMod val="50000"/>
                  </a:schemeClr>
                </a:solidFill>
              </a:rPr>
              <a:t>S. Beattie et al. </a:t>
            </a:r>
            <a:r>
              <a:rPr lang="en-GB" sz="1400" dirty="0" err="1">
                <a:solidFill>
                  <a:schemeClr val="bg1">
                    <a:lumMod val="50000"/>
                  </a:schemeClr>
                </a:solidFill>
              </a:rPr>
              <a:t>Metrologia</a:t>
            </a:r>
            <a:r>
              <a:rPr lang="en-GB" sz="1400" dirty="0">
                <a:solidFill>
                  <a:schemeClr val="bg1">
                    <a:lumMod val="50000"/>
                  </a:schemeClr>
                </a:solidFill>
              </a:rPr>
              <a:t> 57 (2020)</a:t>
            </a:r>
          </a:p>
        </p:txBody>
      </p:sp>
      <p:sp>
        <p:nvSpPr>
          <p:cNvPr id="8" name="Oval 7">
            <a:extLst>
              <a:ext uri="{FF2B5EF4-FFF2-40B4-BE49-F238E27FC236}">
                <a16:creationId xmlns:a16="http://schemas.microsoft.com/office/drawing/2014/main" id="{30FB795E-2874-37F2-0B13-0E5F26D9698E}"/>
              </a:ext>
            </a:extLst>
          </p:cNvPr>
          <p:cNvSpPr/>
          <p:nvPr/>
        </p:nvSpPr>
        <p:spPr>
          <a:xfrm>
            <a:off x="5597593" y="5427191"/>
            <a:ext cx="3294887" cy="1233966"/>
          </a:xfrm>
          <a:prstGeom prst="ellipse">
            <a:avLst/>
          </a:prstGeom>
          <a:solidFill>
            <a:srgbClr val="B8B8B8">
              <a:alpha val="74902"/>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accent1">
                    <a:lumMod val="75000"/>
                  </a:schemeClr>
                </a:solidFill>
              </a:rPr>
              <a:t>need to            know and control cavity crossing positions</a:t>
            </a:r>
          </a:p>
        </p:txBody>
      </p:sp>
    </p:spTree>
    <p:extLst>
      <p:ext uri="{BB962C8B-B14F-4D97-AF65-F5344CB8AC3E}">
        <p14:creationId xmlns:p14="http://schemas.microsoft.com/office/powerpoint/2010/main" val="148544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out)">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41908" t="22433" r="11238" b="40371"/>
          <a:stretch/>
        </p:blipFill>
        <p:spPr>
          <a:xfrm>
            <a:off x="157745" y="2863674"/>
            <a:ext cx="2630542" cy="2953591"/>
          </a:xfrm>
          <a:prstGeom prst="rect">
            <a:avLst/>
          </a:prstGeom>
        </p:spPr>
      </p:pic>
      <p:sp>
        <p:nvSpPr>
          <p:cNvPr id="14" name="Title 1"/>
          <p:cNvSpPr txBox="1">
            <a:spLocks/>
          </p:cNvSpPr>
          <p:nvPr/>
        </p:nvSpPr>
        <p:spPr>
          <a:xfrm>
            <a:off x="323528" y="106800"/>
            <a:ext cx="6336704" cy="63408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DCP – cavity crossing positions</a:t>
            </a:r>
          </a:p>
        </p:txBody>
      </p:sp>
      <p:grpSp>
        <p:nvGrpSpPr>
          <p:cNvPr id="10" name="Group 9"/>
          <p:cNvGrpSpPr/>
          <p:nvPr/>
        </p:nvGrpSpPr>
        <p:grpSpPr>
          <a:xfrm>
            <a:off x="528757" y="2924944"/>
            <a:ext cx="1921063" cy="2808312"/>
            <a:chOff x="5171217" y="1844824"/>
            <a:chExt cx="1921063" cy="2808312"/>
          </a:xfrm>
        </p:grpSpPr>
        <p:sp>
          <p:nvSpPr>
            <p:cNvPr id="7" name="Rectangle 6"/>
            <p:cNvSpPr/>
            <p:nvPr/>
          </p:nvSpPr>
          <p:spPr>
            <a:xfrm>
              <a:off x="5171217" y="1844824"/>
              <a:ext cx="1921063" cy="2808312"/>
            </a:xfrm>
            <a:prstGeom prst="rect">
              <a:avLst/>
            </a:prstGeom>
            <a:solidFill>
              <a:srgbClr val="FFDC7C">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1217" y="1844824"/>
              <a:ext cx="1921063" cy="2736304"/>
            </a:xfrm>
            <a:prstGeom prst="rect">
              <a:avLst/>
            </a:prstGeom>
            <a:noFill/>
            <a:ln w="38100" algn="ctr">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17" name="Text Box 5"/>
          <p:cNvSpPr txBox="1">
            <a:spLocks noChangeArrowheads="1"/>
          </p:cNvSpPr>
          <p:nvPr/>
        </p:nvSpPr>
        <p:spPr bwMode="auto">
          <a:xfrm>
            <a:off x="3095058" y="1128807"/>
            <a:ext cx="5653406" cy="951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Aft>
                <a:spcPts val="0"/>
              </a:spcAft>
            </a:pPr>
            <a:r>
              <a:rPr lang="en-GB" altLang="en-US" sz="1600" dirty="0">
                <a:latin typeface="+mn-lt"/>
                <a:cs typeface="Times New Roman" panose="02020603050405020304" pitchFamily="18" charset="0"/>
                <a:sym typeface="Wingdings" panose="05000000000000000000" pitchFamily="2" charset="2"/>
              </a:rPr>
              <a:t>Atoms passing off-axis see </a:t>
            </a:r>
            <a:r>
              <a:rPr lang="en-GB" altLang="en-US" sz="1600" dirty="0">
                <a:latin typeface="+mn-lt"/>
                <a:cs typeface="Times New Roman" panose="02020603050405020304" pitchFamily="18" charset="0"/>
              </a:rPr>
              <a:t>transverse component </a:t>
            </a:r>
            <a:endParaRPr lang="en-GB" altLang="en-US" sz="1600" dirty="0">
              <a:latin typeface="+mn-lt"/>
              <a:cs typeface="Times New Roman" panose="02020603050405020304" pitchFamily="18" charset="0"/>
              <a:sym typeface="Wingdings" panose="05000000000000000000" pitchFamily="2" charset="2"/>
            </a:endParaRPr>
          </a:p>
          <a:p>
            <a:pPr>
              <a:lnSpc>
                <a:spcPct val="120000"/>
              </a:lnSpc>
              <a:spcAft>
                <a:spcPts val="0"/>
              </a:spcAft>
            </a:pPr>
            <a:r>
              <a:rPr lang="en-GB" altLang="en-US" sz="1600" dirty="0">
                <a:latin typeface="+mn-lt"/>
                <a:cs typeface="Times New Roman" panose="02020603050405020304" pitchFamily="18" charset="0"/>
              </a:rPr>
              <a:t>180°phase change = </a:t>
            </a:r>
            <a:r>
              <a:rPr lang="en-GB" altLang="en-US" sz="1600" dirty="0" err="1">
                <a:latin typeface="+mn-lt"/>
                <a:cs typeface="Times New Roman" panose="02020603050405020304" pitchFamily="18" charset="0"/>
              </a:rPr>
              <a:t>cw</a:t>
            </a:r>
            <a:r>
              <a:rPr lang="en-GB" altLang="en-US" sz="1600" dirty="0">
                <a:latin typeface="+mn-lt"/>
                <a:cs typeface="Times New Roman" panose="02020603050405020304" pitchFamily="18" charset="0"/>
              </a:rPr>
              <a:t> + </a:t>
            </a:r>
            <a:r>
              <a:rPr lang="en-GB" altLang="en-US" sz="1600" dirty="0" err="1">
                <a:latin typeface="+mn-lt"/>
                <a:cs typeface="Times New Roman" panose="02020603050405020304" pitchFamily="18" charset="0"/>
              </a:rPr>
              <a:t>ccw</a:t>
            </a:r>
            <a:r>
              <a:rPr lang="en-GB" altLang="en-US" sz="1600" dirty="0">
                <a:latin typeface="+mn-lt"/>
                <a:cs typeface="Times New Roman" panose="02020603050405020304" pitchFamily="18" charset="0"/>
              </a:rPr>
              <a:t> rotation</a:t>
            </a:r>
            <a:endParaRPr lang="en-GB" altLang="en-US" sz="1600" b="1" dirty="0">
              <a:latin typeface="+mn-lt"/>
            </a:endParaRPr>
          </a:p>
          <a:p>
            <a:pPr>
              <a:lnSpc>
                <a:spcPct val="120000"/>
              </a:lnSpc>
              <a:spcAft>
                <a:spcPts val="0"/>
              </a:spcAft>
              <a:buFont typeface="Symbol" panose="05050102010706020507" pitchFamily="18" charset="2"/>
              <a:buNone/>
            </a:pPr>
            <a:r>
              <a:rPr lang="en-GB" altLang="en-US" sz="1600" b="0" dirty="0">
                <a:latin typeface="+mn-lt"/>
                <a:cs typeface="Times New Roman" panose="02020603050405020304" pitchFamily="18" charset="0"/>
                <a:sym typeface="Wingdings" panose="05000000000000000000" pitchFamily="2" charset="2"/>
              </a:rPr>
              <a:t>      s</a:t>
            </a:r>
            <a:r>
              <a:rPr lang="en-GB" altLang="en-US" sz="1600" b="0" dirty="0">
                <a:latin typeface="+mn-lt"/>
                <a:cs typeface="Times New Roman" panose="02020603050405020304" pitchFamily="18" charset="0"/>
              </a:rPr>
              <a:t>plit resonance of the </a:t>
            </a:r>
            <a:r>
              <a:rPr lang="en-GB" altLang="en-US" sz="1600" b="0" dirty="0">
                <a:latin typeface="Symbol" panose="05050102010706020507" pitchFamily="18" charset="2"/>
                <a:cs typeface="Times New Roman" panose="02020603050405020304" pitchFamily="18" charset="0"/>
              </a:rPr>
              <a:t>s</a:t>
            </a:r>
            <a:r>
              <a:rPr lang="en-GB" altLang="en-US" sz="1600" b="0" dirty="0">
                <a:latin typeface="+mn-lt"/>
                <a:cs typeface="Times New Roman" panose="02020603050405020304" pitchFamily="18" charset="0"/>
              </a:rPr>
              <a:t> transition</a:t>
            </a:r>
            <a:endParaRPr lang="pl-PL" altLang="en-US" sz="1600" b="0" dirty="0">
              <a:latin typeface="+mn-lt"/>
            </a:endParaRPr>
          </a:p>
        </p:txBody>
      </p:sp>
      <p:sp>
        <p:nvSpPr>
          <p:cNvPr id="3" name="Slide Number Placeholder 2"/>
          <p:cNvSpPr>
            <a:spLocks noGrp="1"/>
          </p:cNvSpPr>
          <p:nvPr>
            <p:ph type="sldNum" sz="quarter" idx="12"/>
          </p:nvPr>
        </p:nvSpPr>
        <p:spPr/>
        <p:txBody>
          <a:bodyPr/>
          <a:lstStyle/>
          <a:p>
            <a:pPr>
              <a:defRPr/>
            </a:pPr>
            <a:fld id="{DB1B9577-78F8-4836-BFF0-2CA2D54AA9AF}" type="slidenum">
              <a:rPr lang="en-GB" smtClean="0"/>
              <a:pPr>
                <a:defRPr/>
              </a:pPr>
              <a:t>14</a:t>
            </a:fld>
            <a:endParaRPr lang="en-GB" dirty="0"/>
          </a:p>
        </p:txBody>
      </p:sp>
      <p:pic>
        <p:nvPicPr>
          <p:cNvPr id="2" name="Picture 1">
            <a:extLst>
              <a:ext uri="{FF2B5EF4-FFF2-40B4-BE49-F238E27FC236}">
                <a16:creationId xmlns:a16="http://schemas.microsoft.com/office/drawing/2014/main" id="{F7B17FE4-1D60-D088-BC23-A40C37B87F3C}"/>
              </a:ext>
            </a:extLst>
          </p:cNvPr>
          <p:cNvPicPr>
            <a:picLocks noChangeAspect="1"/>
          </p:cNvPicPr>
          <p:nvPr/>
        </p:nvPicPr>
        <p:blipFill rotWithShape="1">
          <a:blip r:embed="rId5"/>
          <a:srcRect l="1481" t="3571" r="48567" b="7143"/>
          <a:stretch/>
        </p:blipFill>
        <p:spPr>
          <a:xfrm>
            <a:off x="764920" y="2990089"/>
            <a:ext cx="1293790" cy="2664295"/>
          </a:xfrm>
          <a:prstGeom prst="rect">
            <a:avLst/>
          </a:prstGeom>
          <a:ln>
            <a:noFill/>
          </a:ln>
        </p:spPr>
      </p:pic>
      <p:pic>
        <p:nvPicPr>
          <p:cNvPr id="5" name="Picture 4">
            <a:extLst>
              <a:ext uri="{FF2B5EF4-FFF2-40B4-BE49-F238E27FC236}">
                <a16:creationId xmlns:a16="http://schemas.microsoft.com/office/drawing/2014/main" id="{C854F44D-31FD-0DF1-B2EE-3B21BEEF2E06}"/>
              </a:ext>
            </a:extLst>
          </p:cNvPr>
          <p:cNvPicPr>
            <a:picLocks noChangeAspect="1"/>
          </p:cNvPicPr>
          <p:nvPr/>
        </p:nvPicPr>
        <p:blipFill>
          <a:blip r:embed="rId6"/>
          <a:stretch>
            <a:fillRect/>
          </a:stretch>
        </p:blipFill>
        <p:spPr>
          <a:xfrm>
            <a:off x="3923928" y="2172672"/>
            <a:ext cx="3816424" cy="1832391"/>
          </a:xfrm>
          <a:prstGeom prst="rect">
            <a:avLst/>
          </a:prstGeom>
        </p:spPr>
      </p:pic>
      <p:sp>
        <p:nvSpPr>
          <p:cNvPr id="8" name="Text Box 5">
            <a:extLst>
              <a:ext uri="{FF2B5EF4-FFF2-40B4-BE49-F238E27FC236}">
                <a16:creationId xmlns:a16="http://schemas.microsoft.com/office/drawing/2014/main" id="{C9B49ADA-873F-2FE4-E0C1-3D371196A52D}"/>
              </a:ext>
            </a:extLst>
          </p:cNvPr>
          <p:cNvSpPr txBox="1">
            <a:spLocks noChangeArrowheads="1"/>
          </p:cNvSpPr>
          <p:nvPr/>
        </p:nvSpPr>
        <p:spPr bwMode="auto">
          <a:xfrm>
            <a:off x="3024449" y="4373024"/>
            <a:ext cx="3915991"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0"/>
              </a:spcAft>
            </a:pPr>
            <a:r>
              <a:rPr lang="en-GB" altLang="en-US" sz="1400" dirty="0">
                <a:latin typeface="+mn-lt"/>
                <a:cs typeface="Times New Roman" panose="02020603050405020304" pitchFamily="18" charset="0"/>
                <a:sym typeface="Wingdings" panose="05000000000000000000" pitchFamily="2" charset="2"/>
              </a:rPr>
              <a:t>If cavity tilted with respect to C-field </a:t>
            </a:r>
          </a:p>
          <a:p>
            <a:pPr>
              <a:spcAft>
                <a:spcPts val="0"/>
              </a:spcAft>
            </a:pPr>
            <a:r>
              <a:rPr lang="en-GB" altLang="en-US" sz="1400" dirty="0">
                <a:latin typeface="+mn-lt"/>
                <a:cs typeface="Times New Roman" panose="02020603050405020304" pitchFamily="18" charset="0"/>
                <a:sym typeface="Wingdings" panose="05000000000000000000" pitchFamily="2" charset="2"/>
              </a:rPr>
              <a:t>&amp;  atoms displaced along tilt</a:t>
            </a:r>
          </a:p>
          <a:p>
            <a:pPr>
              <a:spcAft>
                <a:spcPts val="1200"/>
              </a:spcAft>
            </a:pPr>
            <a:r>
              <a:rPr lang="en-GB" altLang="en-US" sz="1400" dirty="0">
                <a:latin typeface="+mn-lt"/>
                <a:cs typeface="Times New Roman" panose="02020603050405020304" pitchFamily="18" charset="0"/>
                <a:sym typeface="Wingdings" panose="05000000000000000000" pitchFamily="2" charset="2"/>
              </a:rPr>
              <a:t> the split resonance becomes asymmetric</a:t>
            </a:r>
          </a:p>
          <a:p>
            <a:pPr>
              <a:spcAft>
                <a:spcPts val="0"/>
              </a:spcAft>
            </a:pPr>
            <a:r>
              <a:rPr lang="en-GB" altLang="en-US" sz="1400" dirty="0">
                <a:latin typeface="+mn-lt"/>
                <a:cs typeface="Times New Roman" panose="02020603050405020304" pitchFamily="18" charset="0"/>
                <a:sym typeface="Wingdings" panose="05000000000000000000" pitchFamily="2" charset="2"/>
              </a:rPr>
              <a:t>By adding and rotating a horizontal component to C-field, measuring the asymmetry</a:t>
            </a:r>
          </a:p>
          <a:p>
            <a:pPr>
              <a:spcAft>
                <a:spcPts val="0"/>
              </a:spcAft>
            </a:pPr>
            <a:r>
              <a:rPr lang="en-GB" altLang="en-US" sz="1400" dirty="0">
                <a:latin typeface="+mn-lt"/>
                <a:cs typeface="Times New Roman" panose="02020603050405020304" pitchFamily="18" charset="0"/>
                <a:sym typeface="Wingdings" panose="05000000000000000000" pitchFamily="2" charset="2"/>
              </a:rPr>
              <a:t> get radial </a:t>
            </a:r>
            <a:r>
              <a:rPr lang="en-GB" altLang="en-US" sz="1400" u="sng" dirty="0">
                <a:latin typeface="+mn-lt"/>
                <a:cs typeface="Times New Roman" panose="02020603050405020304" pitchFamily="18" charset="0"/>
                <a:sym typeface="Wingdings" panose="05000000000000000000" pitchFamily="2" charset="2"/>
              </a:rPr>
              <a:t>distance</a:t>
            </a:r>
            <a:r>
              <a:rPr lang="en-GB" altLang="en-US" sz="1400" dirty="0">
                <a:latin typeface="+mn-lt"/>
                <a:cs typeface="Times New Roman" panose="02020603050405020304" pitchFamily="18" charset="0"/>
                <a:sym typeface="Wingdings" panose="05000000000000000000" pitchFamily="2" charset="2"/>
              </a:rPr>
              <a:t> and </a:t>
            </a:r>
            <a:r>
              <a:rPr lang="en-GB" altLang="en-US" sz="1400" u="sng" dirty="0">
                <a:latin typeface="+mn-lt"/>
                <a:cs typeface="Times New Roman" panose="02020603050405020304" pitchFamily="18" charset="0"/>
                <a:sym typeface="Wingdings" panose="05000000000000000000" pitchFamily="2" charset="2"/>
              </a:rPr>
              <a:t>orientation</a:t>
            </a:r>
            <a:r>
              <a:rPr lang="en-GB" altLang="en-US" sz="1400" dirty="0">
                <a:latin typeface="+mn-lt"/>
                <a:cs typeface="Times New Roman" panose="02020603050405020304" pitchFamily="18" charset="0"/>
                <a:sym typeface="Wingdings" panose="05000000000000000000" pitchFamily="2" charset="2"/>
              </a:rPr>
              <a:t> of the </a:t>
            </a:r>
            <a:r>
              <a:rPr lang="en-GB" altLang="en-US" sz="1400" b="1" dirty="0">
                <a:latin typeface="+mn-lt"/>
                <a:cs typeface="Times New Roman" panose="02020603050405020304" pitchFamily="18" charset="0"/>
                <a:sym typeface="Wingdings" panose="05000000000000000000" pitchFamily="2" charset="2"/>
              </a:rPr>
              <a:t>centre of mass </a:t>
            </a:r>
            <a:r>
              <a:rPr lang="en-GB" altLang="en-US" sz="1400" dirty="0">
                <a:latin typeface="+mn-lt"/>
                <a:cs typeface="Times New Roman" panose="02020603050405020304" pitchFamily="18" charset="0"/>
                <a:sym typeface="Wingdings" panose="05000000000000000000" pitchFamily="2" charset="2"/>
              </a:rPr>
              <a:t>of the detected atoms</a:t>
            </a:r>
            <a:endParaRPr lang="en-GB" altLang="en-US" sz="1400" dirty="0">
              <a:latin typeface="+mn-lt"/>
            </a:endParaRPr>
          </a:p>
        </p:txBody>
      </p:sp>
      <p:sp>
        <p:nvSpPr>
          <p:cNvPr id="11" name="TextBox 10">
            <a:extLst>
              <a:ext uri="{FF2B5EF4-FFF2-40B4-BE49-F238E27FC236}">
                <a16:creationId xmlns:a16="http://schemas.microsoft.com/office/drawing/2014/main" id="{960D27A8-A177-420B-55D0-E1551B0CA89B}"/>
              </a:ext>
            </a:extLst>
          </p:cNvPr>
          <p:cNvSpPr txBox="1"/>
          <p:nvPr/>
        </p:nvSpPr>
        <p:spPr>
          <a:xfrm>
            <a:off x="314299" y="1412776"/>
            <a:ext cx="2135521" cy="584775"/>
          </a:xfrm>
          <a:prstGeom prst="rect">
            <a:avLst/>
          </a:prstGeom>
          <a:noFill/>
        </p:spPr>
        <p:txBody>
          <a:bodyPr wrap="none" rtlCol="0">
            <a:spAutoFit/>
          </a:bodyPr>
          <a:lstStyle/>
          <a:p>
            <a:r>
              <a:rPr lang="en-GB" sz="1600" dirty="0">
                <a:solidFill>
                  <a:schemeClr val="bg1">
                    <a:lumMod val="50000"/>
                  </a:schemeClr>
                </a:solidFill>
              </a:rPr>
              <a:t>N. </a:t>
            </a:r>
            <a:r>
              <a:rPr lang="en-GB" sz="1600" dirty="0" err="1">
                <a:solidFill>
                  <a:schemeClr val="bg1">
                    <a:lumMod val="50000"/>
                  </a:schemeClr>
                </a:solidFill>
              </a:rPr>
              <a:t>Nemitz</a:t>
            </a:r>
            <a:r>
              <a:rPr lang="en-GB" sz="1600" dirty="0">
                <a:solidFill>
                  <a:schemeClr val="bg1">
                    <a:lumMod val="50000"/>
                  </a:schemeClr>
                </a:solidFill>
              </a:rPr>
              <a:t> et al. </a:t>
            </a:r>
          </a:p>
          <a:p>
            <a:r>
              <a:rPr lang="en-GB" sz="1600" dirty="0" err="1">
                <a:solidFill>
                  <a:schemeClr val="bg1">
                    <a:lumMod val="50000"/>
                  </a:schemeClr>
                </a:solidFill>
              </a:rPr>
              <a:t>Metrologia</a:t>
            </a:r>
            <a:r>
              <a:rPr lang="en-GB" sz="1600" dirty="0">
                <a:solidFill>
                  <a:schemeClr val="bg1">
                    <a:lumMod val="50000"/>
                  </a:schemeClr>
                </a:solidFill>
              </a:rPr>
              <a:t> 49 (2012)</a:t>
            </a:r>
          </a:p>
        </p:txBody>
      </p:sp>
      <p:grpSp>
        <p:nvGrpSpPr>
          <p:cNvPr id="2177" name="Group 2176">
            <a:extLst>
              <a:ext uri="{FF2B5EF4-FFF2-40B4-BE49-F238E27FC236}">
                <a16:creationId xmlns:a16="http://schemas.microsoft.com/office/drawing/2014/main" id="{A0D1B998-09C8-7D14-4203-F92DCD2CBE72}"/>
              </a:ext>
            </a:extLst>
          </p:cNvPr>
          <p:cNvGrpSpPr/>
          <p:nvPr/>
        </p:nvGrpSpPr>
        <p:grpSpPr>
          <a:xfrm>
            <a:off x="6940441" y="4202800"/>
            <a:ext cx="2024047" cy="2267909"/>
            <a:chOff x="6940441" y="4202800"/>
            <a:chExt cx="2024047" cy="2267909"/>
          </a:xfrm>
        </p:grpSpPr>
        <p:pic>
          <p:nvPicPr>
            <p:cNvPr id="13" name="Picture 12">
              <a:extLst>
                <a:ext uri="{FF2B5EF4-FFF2-40B4-BE49-F238E27FC236}">
                  <a16:creationId xmlns:a16="http://schemas.microsoft.com/office/drawing/2014/main" id="{38D89E54-3674-A4A8-F005-E5F420B7E923}"/>
                </a:ext>
              </a:extLst>
            </p:cNvPr>
            <p:cNvPicPr>
              <a:picLocks noChangeAspect="1"/>
            </p:cNvPicPr>
            <p:nvPr/>
          </p:nvPicPr>
          <p:blipFill>
            <a:blip r:embed="rId7"/>
            <a:stretch>
              <a:fillRect/>
            </a:stretch>
          </p:blipFill>
          <p:spPr>
            <a:xfrm>
              <a:off x="6940441" y="4202800"/>
              <a:ext cx="2024047" cy="2267909"/>
            </a:xfrm>
            <a:prstGeom prst="rect">
              <a:avLst/>
            </a:prstGeom>
          </p:spPr>
        </p:pic>
        <p:sp>
          <p:nvSpPr>
            <p:cNvPr id="15" name="TextBox 14">
              <a:extLst>
                <a:ext uri="{FF2B5EF4-FFF2-40B4-BE49-F238E27FC236}">
                  <a16:creationId xmlns:a16="http://schemas.microsoft.com/office/drawing/2014/main" id="{4AB28099-B8D8-2A6F-0CC9-A777A2B4A8BF}"/>
                </a:ext>
              </a:extLst>
            </p:cNvPr>
            <p:cNvSpPr txBox="1"/>
            <p:nvPr/>
          </p:nvSpPr>
          <p:spPr>
            <a:xfrm>
              <a:off x="7884368" y="4431252"/>
              <a:ext cx="636713" cy="276999"/>
            </a:xfrm>
            <a:prstGeom prst="rect">
              <a:avLst/>
            </a:prstGeom>
            <a:noFill/>
          </p:spPr>
          <p:txBody>
            <a:bodyPr wrap="none" rtlCol="0">
              <a:spAutoFit/>
            </a:bodyPr>
            <a:lstStyle/>
            <a:p>
              <a:r>
                <a:rPr lang="en-GB" sz="1200" dirty="0">
                  <a:solidFill>
                    <a:srgbClr val="C00000"/>
                  </a:solidFill>
                </a:rPr>
                <a:t>ascent</a:t>
              </a:r>
            </a:p>
          </p:txBody>
        </p:sp>
        <p:sp>
          <p:nvSpPr>
            <p:cNvPr id="2176" name="TextBox 2175">
              <a:extLst>
                <a:ext uri="{FF2B5EF4-FFF2-40B4-BE49-F238E27FC236}">
                  <a16:creationId xmlns:a16="http://schemas.microsoft.com/office/drawing/2014/main" id="{F3C97183-D361-6FF0-418D-EC5A0DF75F11}"/>
                </a:ext>
              </a:extLst>
            </p:cNvPr>
            <p:cNvSpPr txBox="1"/>
            <p:nvPr/>
          </p:nvSpPr>
          <p:spPr>
            <a:xfrm>
              <a:off x="8172400" y="5540266"/>
              <a:ext cx="721672" cy="276999"/>
            </a:xfrm>
            <a:prstGeom prst="rect">
              <a:avLst/>
            </a:prstGeom>
            <a:noFill/>
          </p:spPr>
          <p:txBody>
            <a:bodyPr wrap="none" rtlCol="0">
              <a:spAutoFit/>
            </a:bodyPr>
            <a:lstStyle/>
            <a:p>
              <a:r>
                <a:rPr lang="en-GB" sz="1200" dirty="0">
                  <a:solidFill>
                    <a:srgbClr val="000000"/>
                  </a:solidFill>
                </a:rPr>
                <a:t>descent</a:t>
              </a:r>
            </a:p>
          </p:txBody>
        </p:sp>
      </p:grpSp>
      <p:pic>
        <p:nvPicPr>
          <p:cNvPr id="2179" name="Picture 2178">
            <a:extLst>
              <a:ext uri="{FF2B5EF4-FFF2-40B4-BE49-F238E27FC236}">
                <a16:creationId xmlns:a16="http://schemas.microsoft.com/office/drawing/2014/main" id="{54441D49-8AB2-BE4B-EB02-82CD69B41EC9}"/>
              </a:ext>
            </a:extLst>
          </p:cNvPr>
          <p:cNvPicPr>
            <a:picLocks noChangeAspect="1"/>
          </p:cNvPicPr>
          <p:nvPr/>
        </p:nvPicPr>
        <p:blipFill rotWithShape="1">
          <a:blip r:embed="rId5"/>
          <a:srcRect l="1481" t="3571" r="48567" b="7143"/>
          <a:stretch/>
        </p:blipFill>
        <p:spPr>
          <a:xfrm rot="20772239">
            <a:off x="769245" y="2979505"/>
            <a:ext cx="1293790" cy="2664295"/>
          </a:xfrm>
          <a:prstGeom prst="rect">
            <a:avLst/>
          </a:prstGeom>
          <a:ln>
            <a:noFill/>
          </a:ln>
        </p:spPr>
      </p:pic>
      <p:sp>
        <p:nvSpPr>
          <p:cNvPr id="2180" name="TextBox 2179">
            <a:extLst>
              <a:ext uri="{FF2B5EF4-FFF2-40B4-BE49-F238E27FC236}">
                <a16:creationId xmlns:a16="http://schemas.microsoft.com/office/drawing/2014/main" id="{38BFEE43-30D6-502A-8684-1CF2207364E5}"/>
              </a:ext>
            </a:extLst>
          </p:cNvPr>
          <p:cNvSpPr txBox="1"/>
          <p:nvPr/>
        </p:nvSpPr>
        <p:spPr>
          <a:xfrm>
            <a:off x="3328768" y="6461501"/>
            <a:ext cx="3664584" cy="307777"/>
          </a:xfrm>
          <a:prstGeom prst="rect">
            <a:avLst/>
          </a:prstGeom>
          <a:noFill/>
        </p:spPr>
        <p:txBody>
          <a:bodyPr wrap="square" rtlCol="0">
            <a:spAutoFit/>
          </a:bodyPr>
          <a:lstStyle/>
          <a:p>
            <a:r>
              <a:rPr lang="en-GB" sz="1400" dirty="0">
                <a:solidFill>
                  <a:schemeClr val="bg1">
                    <a:lumMod val="50000"/>
                  </a:schemeClr>
                </a:solidFill>
              </a:rPr>
              <a:t>K. Burrows et al. </a:t>
            </a:r>
            <a:r>
              <a:rPr lang="en-GB" sz="1400" dirty="0" err="1">
                <a:solidFill>
                  <a:schemeClr val="bg1">
                    <a:lumMod val="50000"/>
                  </a:schemeClr>
                </a:solidFill>
              </a:rPr>
              <a:t>Metrologia</a:t>
            </a:r>
            <a:r>
              <a:rPr lang="en-GB" sz="1400" dirty="0">
                <a:solidFill>
                  <a:schemeClr val="bg1">
                    <a:lumMod val="50000"/>
                  </a:schemeClr>
                </a:solidFill>
              </a:rPr>
              <a:t> 57 (2020)</a:t>
            </a:r>
          </a:p>
        </p:txBody>
      </p:sp>
      <p:grpSp>
        <p:nvGrpSpPr>
          <p:cNvPr id="22" name="Group 21">
            <a:extLst>
              <a:ext uri="{FF2B5EF4-FFF2-40B4-BE49-F238E27FC236}">
                <a16:creationId xmlns:a16="http://schemas.microsoft.com/office/drawing/2014/main" id="{BA990903-AF94-92FC-4693-9CB2D35FE33C}"/>
              </a:ext>
            </a:extLst>
          </p:cNvPr>
          <p:cNvGrpSpPr/>
          <p:nvPr/>
        </p:nvGrpSpPr>
        <p:grpSpPr>
          <a:xfrm>
            <a:off x="6480015" y="2952738"/>
            <a:ext cx="387946" cy="685060"/>
            <a:chOff x="8172400" y="2383900"/>
            <a:chExt cx="387946" cy="685060"/>
          </a:xfrm>
        </p:grpSpPr>
        <p:pic>
          <p:nvPicPr>
            <p:cNvPr id="20" name="Picture 19">
              <a:extLst>
                <a:ext uri="{FF2B5EF4-FFF2-40B4-BE49-F238E27FC236}">
                  <a16:creationId xmlns:a16="http://schemas.microsoft.com/office/drawing/2014/main" id="{BF17A8D2-962B-8593-8F80-82CB35E1096D}"/>
                </a:ext>
              </a:extLst>
            </p:cNvPr>
            <p:cNvPicPr>
              <a:picLocks noChangeAspect="1"/>
            </p:cNvPicPr>
            <p:nvPr/>
          </p:nvPicPr>
          <p:blipFill rotWithShape="1">
            <a:blip r:embed="rId6"/>
            <a:srcRect l="66630" t="52176" r="28147" b="20316"/>
            <a:stretch/>
          </p:blipFill>
          <p:spPr>
            <a:xfrm>
              <a:off x="8172400" y="2634666"/>
              <a:ext cx="199306" cy="434294"/>
            </a:xfrm>
            <a:prstGeom prst="rect">
              <a:avLst/>
            </a:prstGeom>
          </p:spPr>
        </p:pic>
        <p:pic>
          <p:nvPicPr>
            <p:cNvPr id="21" name="Picture 20">
              <a:extLst>
                <a:ext uri="{FF2B5EF4-FFF2-40B4-BE49-F238E27FC236}">
                  <a16:creationId xmlns:a16="http://schemas.microsoft.com/office/drawing/2014/main" id="{F2A01F62-5C60-5AD3-4B82-767F3D1A6868}"/>
                </a:ext>
              </a:extLst>
            </p:cNvPr>
            <p:cNvPicPr>
              <a:picLocks noChangeAspect="1"/>
            </p:cNvPicPr>
            <p:nvPr/>
          </p:nvPicPr>
          <p:blipFill rotWithShape="1">
            <a:blip r:embed="rId6"/>
            <a:srcRect l="71549" t="52176" r="23086" b="20316"/>
            <a:stretch/>
          </p:blipFill>
          <p:spPr>
            <a:xfrm>
              <a:off x="8355558" y="2383900"/>
              <a:ext cx="204788" cy="682396"/>
            </a:xfrm>
            <a:prstGeom prst="rect">
              <a:avLst/>
            </a:prstGeom>
          </p:spPr>
        </p:pic>
      </p:grpSp>
      <p:sp>
        <p:nvSpPr>
          <p:cNvPr id="26" name="Oval 25">
            <a:extLst>
              <a:ext uri="{FF2B5EF4-FFF2-40B4-BE49-F238E27FC236}">
                <a16:creationId xmlns:a16="http://schemas.microsoft.com/office/drawing/2014/main" id="{4AC75A00-9396-DB4A-F80A-3CD5E7CD103E}"/>
              </a:ext>
            </a:extLst>
          </p:cNvPr>
          <p:cNvSpPr/>
          <p:nvPr/>
        </p:nvSpPr>
        <p:spPr>
          <a:xfrm>
            <a:off x="6354624" y="3000541"/>
            <a:ext cx="638728" cy="771081"/>
          </a:xfrm>
          <a:prstGeom prst="ellipse">
            <a:avLst/>
          </a:prstGeom>
          <a:noFill/>
          <a:ln>
            <a:solidFill>
              <a:srgbClr val="FB05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753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250"/>
                                        <p:tgtEl>
                                          <p:spTgt spid="2"/>
                                        </p:tgtEl>
                                      </p:cBhvr>
                                    </p:animEffect>
                                  </p:childTnLst>
                                </p:cTn>
                              </p:par>
                            </p:childTnLst>
                          </p:cTn>
                        </p:par>
                        <p:par>
                          <p:cTn id="8" fill="hold">
                            <p:stCondLst>
                              <p:cond delay="750"/>
                            </p:stCondLst>
                            <p:childTnLst>
                              <p:par>
                                <p:cTn id="9" presetID="1"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179"/>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2180"/>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500"/>
                                  </p:stCondLst>
                                  <p:childTnLst>
                                    <p:set>
                                      <p:cBhvr>
                                        <p:cTn id="24" dur="1" fill="hold">
                                          <p:stCondLst>
                                            <p:cond delay="0"/>
                                          </p:stCondLst>
                                        </p:cTn>
                                        <p:tgtEl>
                                          <p:spTgt spid="22"/>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nodeType="afterEffect">
                                  <p:stCondLst>
                                    <p:cond delay="1000"/>
                                  </p:stCondLst>
                                  <p:childTnLst>
                                    <p:set>
                                      <p:cBhvr>
                                        <p:cTn id="27" dur="1" fill="hold">
                                          <p:stCondLst>
                                            <p:cond delay="0"/>
                                          </p:stCondLst>
                                        </p:cTn>
                                        <p:tgtEl>
                                          <p:spTgt spid="21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0"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pPr>
              <a:defRPr/>
            </a:pPr>
            <a:fld id="{DB1B9577-78F8-4836-BFF0-2CA2D54AA9AF}" type="slidenum">
              <a:rPr lang="en-GB" smtClean="0"/>
              <a:pPr>
                <a:defRPr/>
              </a:pPr>
              <a:t>15</a:t>
            </a:fld>
            <a:endParaRPr lang="en-GB" dirty="0"/>
          </a:p>
        </p:txBody>
      </p:sp>
      <p:sp>
        <p:nvSpPr>
          <p:cNvPr id="5" name="Title 1">
            <a:extLst>
              <a:ext uri="{FF2B5EF4-FFF2-40B4-BE49-F238E27FC236}">
                <a16:creationId xmlns:a16="http://schemas.microsoft.com/office/drawing/2014/main" id="{ECB61AE9-596D-F92F-4B01-4E9A49CE6BA2}"/>
              </a:ext>
            </a:extLst>
          </p:cNvPr>
          <p:cNvSpPr txBox="1">
            <a:spLocks/>
          </p:cNvSpPr>
          <p:nvPr/>
        </p:nvSpPr>
        <p:spPr>
          <a:xfrm>
            <a:off x="323528" y="106800"/>
            <a:ext cx="6336704" cy="634082"/>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DCP – cavity crossing positions</a:t>
            </a:r>
          </a:p>
        </p:txBody>
      </p:sp>
      <p:pic>
        <p:nvPicPr>
          <p:cNvPr id="14" name="Picture 13">
            <a:extLst>
              <a:ext uri="{FF2B5EF4-FFF2-40B4-BE49-F238E27FC236}">
                <a16:creationId xmlns:a16="http://schemas.microsoft.com/office/drawing/2014/main" id="{0E2EB659-774C-EC8F-D973-1A832AF9F670}"/>
              </a:ext>
            </a:extLst>
          </p:cNvPr>
          <p:cNvPicPr>
            <a:picLocks noChangeAspect="1"/>
          </p:cNvPicPr>
          <p:nvPr/>
        </p:nvPicPr>
        <p:blipFill rotWithShape="1">
          <a:blip r:embed="rId3"/>
          <a:srcRect t="56300"/>
          <a:stretch/>
        </p:blipFill>
        <p:spPr>
          <a:xfrm>
            <a:off x="107504" y="1052736"/>
            <a:ext cx="5544616" cy="2492111"/>
          </a:xfrm>
          <a:prstGeom prst="rect">
            <a:avLst/>
          </a:prstGeom>
        </p:spPr>
      </p:pic>
      <p:sp>
        <p:nvSpPr>
          <p:cNvPr id="15" name="TextBox 14">
            <a:extLst>
              <a:ext uri="{FF2B5EF4-FFF2-40B4-BE49-F238E27FC236}">
                <a16:creationId xmlns:a16="http://schemas.microsoft.com/office/drawing/2014/main" id="{F6C97ACD-683D-8F2F-B660-5DCDC747B287}"/>
              </a:ext>
            </a:extLst>
          </p:cNvPr>
          <p:cNvSpPr txBox="1"/>
          <p:nvPr/>
        </p:nvSpPr>
        <p:spPr>
          <a:xfrm>
            <a:off x="6457028" y="2492896"/>
            <a:ext cx="2617204" cy="1384995"/>
          </a:xfrm>
          <a:prstGeom prst="rect">
            <a:avLst/>
          </a:prstGeom>
          <a:noFill/>
        </p:spPr>
        <p:txBody>
          <a:bodyPr wrap="square" rtlCol="0">
            <a:spAutoFit/>
          </a:bodyPr>
          <a:lstStyle/>
          <a:p>
            <a:pPr>
              <a:spcAft>
                <a:spcPts val="1200"/>
              </a:spcAft>
            </a:pPr>
            <a:r>
              <a:rPr lang="en-GB" sz="1600" u="sng" dirty="0"/>
              <a:t>Results</a:t>
            </a:r>
            <a:r>
              <a:rPr lang="en-GB" sz="1600" dirty="0"/>
              <a:t>:</a:t>
            </a:r>
          </a:p>
          <a:p>
            <a:pPr marL="180000" indent="-144000">
              <a:spcAft>
                <a:spcPts val="1200"/>
              </a:spcAft>
              <a:buFont typeface="Arial" panose="020B0604020202020204" pitchFamily="34" charset="0"/>
              <a:buChar char="•"/>
            </a:pPr>
            <a:r>
              <a:rPr lang="en-GB" sz="1600" dirty="0"/>
              <a:t>ascent &amp; descent aligned to 50 </a:t>
            </a:r>
            <a:r>
              <a:rPr lang="en-GB" sz="1600" dirty="0">
                <a:latin typeface="Symbol" panose="05050102010706020507" pitchFamily="18" charset="2"/>
              </a:rPr>
              <a:t>m</a:t>
            </a:r>
            <a:r>
              <a:rPr lang="en-GB" sz="1600" dirty="0"/>
              <a:t>m </a:t>
            </a:r>
          </a:p>
          <a:p>
            <a:pPr marL="180000" indent="-144000">
              <a:spcAft>
                <a:spcPts val="1200"/>
              </a:spcAft>
              <a:buFont typeface="Arial" panose="020B0604020202020204" pitchFamily="34" charset="0"/>
              <a:buChar char="•"/>
            </a:pPr>
            <a:r>
              <a:rPr lang="en-GB" sz="1600" dirty="0"/>
              <a:t>DCP (m=1) &lt; 1</a:t>
            </a:r>
            <a:r>
              <a:rPr lang="en-GB" sz="1600" dirty="0">
                <a:cs typeface="Arial" panose="020B0604020202020204" pitchFamily="34" charset="0"/>
              </a:rPr>
              <a:t>×</a:t>
            </a:r>
            <a:r>
              <a:rPr lang="en-GB" sz="1600" dirty="0"/>
              <a:t>10</a:t>
            </a:r>
            <a:r>
              <a:rPr lang="en-GB" sz="1600" baseline="30000" dirty="0"/>
              <a:t>-17</a:t>
            </a:r>
            <a:r>
              <a:rPr lang="en-GB" sz="1600" dirty="0"/>
              <a:t>  </a:t>
            </a:r>
          </a:p>
        </p:txBody>
      </p:sp>
      <p:pic>
        <p:nvPicPr>
          <p:cNvPr id="3" name="Picture 2">
            <a:extLst>
              <a:ext uri="{FF2B5EF4-FFF2-40B4-BE49-F238E27FC236}">
                <a16:creationId xmlns:a16="http://schemas.microsoft.com/office/drawing/2014/main" id="{0CB7A790-8EC0-18DD-42AE-D8E6FA4A8291}"/>
              </a:ext>
            </a:extLst>
          </p:cNvPr>
          <p:cNvPicPr>
            <a:picLocks noChangeAspect="1"/>
          </p:cNvPicPr>
          <p:nvPr/>
        </p:nvPicPr>
        <p:blipFill rotWithShape="1">
          <a:blip r:embed="rId4"/>
          <a:srcRect t="8987"/>
          <a:stretch/>
        </p:blipFill>
        <p:spPr>
          <a:xfrm>
            <a:off x="169168" y="3957440"/>
            <a:ext cx="6635080" cy="2479637"/>
          </a:xfrm>
          <a:prstGeom prst="rect">
            <a:avLst/>
          </a:prstGeom>
        </p:spPr>
      </p:pic>
      <p:sp>
        <p:nvSpPr>
          <p:cNvPr id="2" name="TextBox 1">
            <a:extLst>
              <a:ext uri="{FF2B5EF4-FFF2-40B4-BE49-F238E27FC236}">
                <a16:creationId xmlns:a16="http://schemas.microsoft.com/office/drawing/2014/main" id="{FCF04F05-FACE-4567-DD9C-2E21DAC9DF7E}"/>
              </a:ext>
            </a:extLst>
          </p:cNvPr>
          <p:cNvSpPr txBox="1"/>
          <p:nvPr/>
        </p:nvSpPr>
        <p:spPr>
          <a:xfrm>
            <a:off x="5868144" y="1291987"/>
            <a:ext cx="3168352" cy="984885"/>
          </a:xfrm>
          <a:prstGeom prst="rect">
            <a:avLst/>
          </a:prstGeom>
          <a:noFill/>
        </p:spPr>
        <p:txBody>
          <a:bodyPr wrap="square" rtlCol="0">
            <a:spAutoFit/>
          </a:bodyPr>
          <a:lstStyle/>
          <a:p>
            <a:pPr>
              <a:spcAft>
                <a:spcPts val="600"/>
              </a:spcAft>
            </a:pPr>
            <a:r>
              <a:rPr lang="en-GB" sz="1600" dirty="0">
                <a:solidFill>
                  <a:srgbClr val="7030A0"/>
                </a:solidFill>
              </a:rPr>
              <a:t>- tilt of entire fountain</a:t>
            </a:r>
          </a:p>
          <a:p>
            <a:pPr>
              <a:spcAft>
                <a:spcPts val="600"/>
              </a:spcAft>
            </a:pPr>
            <a:r>
              <a:rPr lang="en-GB" sz="1600" dirty="0">
                <a:solidFill>
                  <a:srgbClr val="7030A0"/>
                </a:solidFill>
              </a:rPr>
              <a:t>- shim coils to move the MOT</a:t>
            </a:r>
          </a:p>
          <a:p>
            <a:pPr>
              <a:spcAft>
                <a:spcPts val="600"/>
              </a:spcAft>
            </a:pPr>
            <a:r>
              <a:rPr lang="en-GB" sz="1600" b="1" dirty="0">
                <a:solidFill>
                  <a:srgbClr val="7030A0"/>
                </a:solidFill>
                <a:sym typeface="Wingdings" panose="05000000000000000000" pitchFamily="2" charset="2"/>
              </a:rPr>
              <a:t> full control of crossing pos.</a:t>
            </a:r>
            <a:endParaRPr lang="en-GB" sz="1600" b="1" dirty="0">
              <a:solidFill>
                <a:srgbClr val="7030A0"/>
              </a:solidFill>
            </a:endParaRPr>
          </a:p>
        </p:txBody>
      </p:sp>
      <p:sp>
        <p:nvSpPr>
          <p:cNvPr id="6" name="TextBox 5">
            <a:extLst>
              <a:ext uri="{FF2B5EF4-FFF2-40B4-BE49-F238E27FC236}">
                <a16:creationId xmlns:a16="http://schemas.microsoft.com/office/drawing/2014/main" id="{31620D1E-9775-580C-0E7C-9939EF2DD39F}"/>
              </a:ext>
            </a:extLst>
          </p:cNvPr>
          <p:cNvSpPr txBox="1"/>
          <p:nvPr/>
        </p:nvSpPr>
        <p:spPr>
          <a:xfrm>
            <a:off x="6804248" y="4009707"/>
            <a:ext cx="2269984" cy="1723549"/>
          </a:xfrm>
          <a:prstGeom prst="rect">
            <a:avLst/>
          </a:prstGeom>
          <a:noFill/>
        </p:spPr>
        <p:txBody>
          <a:bodyPr wrap="square" rtlCol="0">
            <a:spAutoFit/>
          </a:bodyPr>
          <a:lstStyle/>
          <a:p>
            <a:pPr marL="180000" indent="-144000">
              <a:spcAft>
                <a:spcPts val="1200"/>
              </a:spcAft>
              <a:buFont typeface="Arial" panose="020B0604020202020204" pitchFamily="34" charset="0"/>
              <a:buChar char="•"/>
            </a:pPr>
            <a:r>
              <a:rPr lang="en-GB" sz="1600" dirty="0"/>
              <a:t>confirmation of the theoretical model for DCP (m=2)</a:t>
            </a:r>
          </a:p>
          <a:p>
            <a:pPr marL="180000" indent="-144000">
              <a:spcAft>
                <a:spcPts val="1200"/>
              </a:spcAft>
              <a:buFont typeface="Arial" panose="020B0604020202020204" pitchFamily="34" charset="0"/>
              <a:buChar char="•"/>
            </a:pPr>
            <a:r>
              <a:rPr lang="en-GB" sz="1600" dirty="0">
                <a:cs typeface="Arial" panose="020B0604020202020204" pitchFamily="34" charset="0"/>
              </a:rPr>
              <a:t>(m=2) shift &lt;1×</a:t>
            </a:r>
            <a:r>
              <a:rPr lang="en-GB" sz="1600" dirty="0"/>
              <a:t>10</a:t>
            </a:r>
            <a:r>
              <a:rPr lang="en-GB" sz="1600" baseline="30000" dirty="0"/>
              <a:t>-17</a:t>
            </a:r>
            <a:r>
              <a:rPr lang="en-GB" sz="1600" dirty="0"/>
              <a:t>         if crossing centred to 0.4 mm </a:t>
            </a:r>
          </a:p>
        </p:txBody>
      </p:sp>
    </p:spTree>
    <p:extLst>
      <p:ext uri="{BB962C8B-B14F-4D97-AF65-F5344CB8AC3E}">
        <p14:creationId xmlns:p14="http://schemas.microsoft.com/office/powerpoint/2010/main" val="111351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13184" y="202630"/>
            <a:ext cx="6419056" cy="490066"/>
          </a:xfrm>
          <a:noFill/>
        </p:spPr>
        <p:txBody>
          <a:bodyPr/>
          <a:lstStyle/>
          <a:p>
            <a:r>
              <a:rPr lang="en-GB" sz="2400" u="sng" dirty="0"/>
              <a:t>Time scale steering – time offset prediction</a:t>
            </a:r>
          </a:p>
        </p:txBody>
      </p:sp>
      <p:sp>
        <p:nvSpPr>
          <p:cNvPr id="2" name="Slide Number Placeholder 1"/>
          <p:cNvSpPr>
            <a:spLocks noGrp="1"/>
          </p:cNvSpPr>
          <p:nvPr>
            <p:ph type="sldNum" sz="quarter" idx="12"/>
          </p:nvPr>
        </p:nvSpPr>
        <p:spPr/>
        <p:txBody>
          <a:bodyPr/>
          <a:lstStyle/>
          <a:p>
            <a:pPr>
              <a:defRPr/>
            </a:pPr>
            <a:fld id="{DB1B9577-78F8-4836-BFF0-2CA2D54AA9AF}" type="slidenum">
              <a:rPr lang="en-GB" smtClean="0"/>
              <a:pPr>
                <a:defRPr/>
              </a:pPr>
              <a:t>16</a:t>
            </a:fld>
            <a:endParaRPr lang="en-GB"/>
          </a:p>
        </p:txBody>
      </p:sp>
      <p:pic>
        <p:nvPicPr>
          <p:cNvPr id="5" name="Picture 4">
            <a:extLst>
              <a:ext uri="{FF2B5EF4-FFF2-40B4-BE49-F238E27FC236}">
                <a16:creationId xmlns:a16="http://schemas.microsoft.com/office/drawing/2014/main" id="{C7D0CE87-56C7-4053-8971-ABD504E3A5CB}"/>
              </a:ext>
            </a:extLst>
          </p:cNvPr>
          <p:cNvPicPr>
            <a:picLocks noChangeAspect="1"/>
          </p:cNvPicPr>
          <p:nvPr/>
        </p:nvPicPr>
        <p:blipFill>
          <a:blip r:embed="rId3"/>
          <a:stretch>
            <a:fillRect/>
          </a:stretch>
        </p:blipFill>
        <p:spPr>
          <a:xfrm>
            <a:off x="107504" y="2708920"/>
            <a:ext cx="5040560" cy="3404149"/>
          </a:xfrm>
          <a:prstGeom prst="rect">
            <a:avLst/>
          </a:prstGeom>
        </p:spPr>
      </p:pic>
      <p:graphicFrame>
        <p:nvGraphicFramePr>
          <p:cNvPr id="6" name="Table 5">
            <a:extLst>
              <a:ext uri="{FF2B5EF4-FFF2-40B4-BE49-F238E27FC236}">
                <a16:creationId xmlns:a16="http://schemas.microsoft.com/office/drawing/2014/main" id="{756AADF2-40D1-4347-9423-CF3EA364D460}"/>
              </a:ext>
            </a:extLst>
          </p:cNvPr>
          <p:cNvGraphicFramePr>
            <a:graphicFrameLocks noGrp="1"/>
          </p:cNvGraphicFramePr>
          <p:nvPr>
            <p:extLst>
              <p:ext uri="{D42A27DB-BD31-4B8C-83A1-F6EECF244321}">
                <p14:modId xmlns:p14="http://schemas.microsoft.com/office/powerpoint/2010/main" val="4135695208"/>
              </p:ext>
            </p:extLst>
          </p:nvPr>
        </p:nvGraphicFramePr>
        <p:xfrm>
          <a:off x="503547" y="1275216"/>
          <a:ext cx="8136905" cy="1117104"/>
        </p:xfrm>
        <a:graphic>
          <a:graphicData uri="http://schemas.openxmlformats.org/drawingml/2006/table">
            <a:tbl>
              <a:tblPr firstRow="1" bandRow="1">
                <a:tableStyleId>{5C22544A-7EE6-4342-B048-85BDC9FD1C3A}</a:tableStyleId>
              </a:tblPr>
              <a:tblGrid>
                <a:gridCol w="2712301">
                  <a:extLst>
                    <a:ext uri="{9D8B030D-6E8A-4147-A177-3AD203B41FA5}">
                      <a16:colId xmlns:a16="http://schemas.microsoft.com/office/drawing/2014/main" val="2014488880"/>
                    </a:ext>
                  </a:extLst>
                </a:gridCol>
                <a:gridCol w="2712302">
                  <a:extLst>
                    <a:ext uri="{9D8B030D-6E8A-4147-A177-3AD203B41FA5}">
                      <a16:colId xmlns:a16="http://schemas.microsoft.com/office/drawing/2014/main" val="2845902169"/>
                    </a:ext>
                  </a:extLst>
                </a:gridCol>
                <a:gridCol w="2712302">
                  <a:extLst>
                    <a:ext uri="{9D8B030D-6E8A-4147-A177-3AD203B41FA5}">
                      <a16:colId xmlns:a16="http://schemas.microsoft.com/office/drawing/2014/main" val="3195870034"/>
                    </a:ext>
                  </a:extLst>
                </a:gridCol>
              </a:tblGrid>
              <a:tr h="385584">
                <a:tc>
                  <a:txBody>
                    <a:bodyPr/>
                    <a:lstStyle/>
                    <a:p>
                      <a:pPr algn="ctr">
                        <a:spcBef>
                          <a:spcPts val="0"/>
                        </a:spcBef>
                      </a:pPr>
                      <a:r>
                        <a:rPr lang="en-GB" sz="1400" dirty="0"/>
                        <a:t>Instant. frequency correction</a:t>
                      </a:r>
                    </a:p>
                  </a:txBody>
                  <a:tcPr/>
                </a:tc>
                <a:tc>
                  <a:txBody>
                    <a:bodyPr/>
                    <a:lstStyle/>
                    <a:p>
                      <a:pPr algn="ctr">
                        <a:spcBef>
                          <a:spcPts val="1800"/>
                        </a:spcBef>
                      </a:pPr>
                      <a:r>
                        <a:rPr lang="en-GB" sz="1400" dirty="0"/>
                        <a:t>Maser drift correction</a:t>
                      </a:r>
                    </a:p>
                  </a:txBody>
                  <a:tcPr/>
                </a:tc>
                <a:tc>
                  <a:txBody>
                    <a:bodyPr/>
                    <a:lstStyle/>
                    <a:p>
                      <a:pPr algn="ctr">
                        <a:spcBef>
                          <a:spcPts val="1800"/>
                        </a:spcBef>
                      </a:pPr>
                      <a:r>
                        <a:rPr lang="en-GB" sz="1400" dirty="0"/>
                        <a:t>Accumulated time offset</a:t>
                      </a:r>
                    </a:p>
                  </a:txBody>
                  <a:tcPr/>
                </a:tc>
                <a:extLst>
                  <a:ext uri="{0D108BD9-81ED-4DB2-BD59-A6C34878D82A}">
                    <a16:rowId xmlns:a16="http://schemas.microsoft.com/office/drawing/2014/main" val="2081715655"/>
                  </a:ext>
                </a:extLst>
              </a:tr>
              <a:tr h="544064">
                <a:tc>
                  <a:txBody>
                    <a:bodyPr/>
                    <a:lstStyle/>
                    <a:p>
                      <a:r>
                        <a:rPr lang="en-GB" sz="1400" dirty="0"/>
                        <a:t>Extrapolated maser frequency at time of steer</a:t>
                      </a:r>
                    </a:p>
                  </a:txBody>
                  <a:tcPr/>
                </a:tc>
                <a:tc>
                  <a:txBody>
                    <a:bodyPr/>
                    <a:lstStyle/>
                    <a:p>
                      <a:r>
                        <a:rPr lang="en-GB" sz="1400" dirty="0"/>
                        <a:t>Expected frequency drift before next steer (feed-forward)</a:t>
                      </a:r>
                    </a:p>
                  </a:txBody>
                  <a:tcPr/>
                </a:tc>
                <a:tc>
                  <a:txBody>
                    <a:bodyPr/>
                    <a:lstStyle/>
                    <a:p>
                      <a:r>
                        <a:rPr lang="en-GB" sz="1400" dirty="0"/>
                        <a:t>Includes value reported BIPM    (</a:t>
                      </a:r>
                      <a:r>
                        <a:rPr lang="en-GB" sz="1400" dirty="0">
                          <a:latin typeface="Symbol" panose="05050102010706020507" pitchFamily="18" charset="2"/>
                        </a:rPr>
                        <a:t>t</a:t>
                      </a:r>
                      <a:r>
                        <a:rPr lang="en-GB" sz="1400" dirty="0"/>
                        <a:t> ~ 5 days)</a:t>
                      </a:r>
                    </a:p>
                    <a:p>
                      <a:r>
                        <a:rPr lang="en-GB" sz="1400" dirty="0"/>
                        <a:t>        </a:t>
                      </a:r>
                      <a:r>
                        <a:rPr lang="en-GB" sz="1400" i="1" dirty="0"/>
                        <a:t>Small gaps in fount. data!</a:t>
                      </a:r>
                    </a:p>
                  </a:txBody>
                  <a:tcPr/>
                </a:tc>
                <a:extLst>
                  <a:ext uri="{0D108BD9-81ED-4DB2-BD59-A6C34878D82A}">
                    <a16:rowId xmlns:a16="http://schemas.microsoft.com/office/drawing/2014/main" val="622856130"/>
                  </a:ext>
                </a:extLst>
              </a:tr>
            </a:tbl>
          </a:graphicData>
        </a:graphic>
      </p:graphicFrame>
      <p:pic>
        <p:nvPicPr>
          <p:cNvPr id="3" name="Picture 2">
            <a:extLst>
              <a:ext uri="{FF2B5EF4-FFF2-40B4-BE49-F238E27FC236}">
                <a16:creationId xmlns:a16="http://schemas.microsoft.com/office/drawing/2014/main" id="{31C22ECF-24A7-0B08-0EDE-CCB800BAA2C3}"/>
              </a:ext>
            </a:extLst>
          </p:cNvPr>
          <p:cNvPicPr>
            <a:picLocks noChangeAspect="1"/>
          </p:cNvPicPr>
          <p:nvPr/>
        </p:nvPicPr>
        <p:blipFill>
          <a:blip r:embed="rId4"/>
          <a:stretch>
            <a:fillRect/>
          </a:stretch>
        </p:blipFill>
        <p:spPr>
          <a:xfrm>
            <a:off x="3563888" y="3362336"/>
            <a:ext cx="5580112" cy="3495663"/>
          </a:xfrm>
          <a:prstGeom prst="rect">
            <a:avLst/>
          </a:prstGeom>
        </p:spPr>
      </p:pic>
      <p:grpSp>
        <p:nvGrpSpPr>
          <p:cNvPr id="15" name="Group 14">
            <a:extLst>
              <a:ext uri="{FF2B5EF4-FFF2-40B4-BE49-F238E27FC236}">
                <a16:creationId xmlns:a16="http://schemas.microsoft.com/office/drawing/2014/main" id="{61B5A35B-3979-0130-9285-52D49487A036}"/>
              </a:ext>
            </a:extLst>
          </p:cNvPr>
          <p:cNvGrpSpPr/>
          <p:nvPr/>
        </p:nvGrpSpPr>
        <p:grpSpPr>
          <a:xfrm>
            <a:off x="1950865" y="2132856"/>
            <a:ext cx="7085630" cy="1227589"/>
            <a:chOff x="1950865" y="2132856"/>
            <a:chExt cx="7085630" cy="1227589"/>
          </a:xfrm>
        </p:grpSpPr>
        <p:sp>
          <p:nvSpPr>
            <p:cNvPr id="4" name="TextBox 3">
              <a:extLst>
                <a:ext uri="{FF2B5EF4-FFF2-40B4-BE49-F238E27FC236}">
                  <a16:creationId xmlns:a16="http://schemas.microsoft.com/office/drawing/2014/main" id="{79C9EEB9-638B-0016-A509-561A00204562}"/>
                </a:ext>
              </a:extLst>
            </p:cNvPr>
            <p:cNvSpPr txBox="1"/>
            <p:nvPr/>
          </p:nvSpPr>
          <p:spPr>
            <a:xfrm>
              <a:off x="5483670" y="2698725"/>
              <a:ext cx="3552825" cy="661720"/>
            </a:xfrm>
            <a:prstGeom prst="rect">
              <a:avLst/>
            </a:prstGeom>
            <a:noFill/>
          </p:spPr>
          <p:txBody>
            <a:bodyPr wrap="square" rtlCol="0">
              <a:spAutoFit/>
            </a:bodyPr>
            <a:lstStyle/>
            <a:p>
              <a:pPr marL="180000" indent="-144000">
                <a:spcAft>
                  <a:spcPts val="600"/>
                </a:spcAft>
                <a:buFont typeface="Arial" panose="020B0604020202020204" pitchFamily="34" charset="0"/>
                <a:buChar char="•"/>
              </a:pPr>
              <a:r>
                <a:rPr lang="en-GB" sz="1600" dirty="0"/>
                <a:t>3 components of frequency steer</a:t>
              </a:r>
            </a:p>
            <a:p>
              <a:pPr marL="180000" indent="-144000">
                <a:spcAft>
                  <a:spcPts val="600"/>
                </a:spcAft>
                <a:buFont typeface="Arial" panose="020B0604020202020204" pitchFamily="34" charset="0"/>
                <a:buChar char="•"/>
              </a:pPr>
              <a:r>
                <a:rPr lang="en-GB" sz="1600" dirty="0"/>
                <a:t>steers applied daily or 3/week</a:t>
              </a:r>
            </a:p>
          </p:txBody>
        </p:sp>
        <p:sp>
          <p:nvSpPr>
            <p:cNvPr id="9" name="Arrow: Down 8">
              <a:extLst>
                <a:ext uri="{FF2B5EF4-FFF2-40B4-BE49-F238E27FC236}">
                  <a16:creationId xmlns:a16="http://schemas.microsoft.com/office/drawing/2014/main" id="{89F52C58-A518-252D-F348-02D0AF81C9F5}"/>
                </a:ext>
              </a:extLst>
            </p:cNvPr>
            <p:cNvSpPr/>
            <p:nvPr/>
          </p:nvSpPr>
          <p:spPr>
            <a:xfrm rot="18255126">
              <a:off x="5293231" y="1996453"/>
              <a:ext cx="379593" cy="895299"/>
            </a:xfrm>
            <a:prstGeom prst="downArrow">
              <a:avLst/>
            </a:prstGeom>
            <a:solidFill>
              <a:srgbClr val="00559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Down 12">
              <a:extLst>
                <a:ext uri="{FF2B5EF4-FFF2-40B4-BE49-F238E27FC236}">
                  <a16:creationId xmlns:a16="http://schemas.microsoft.com/office/drawing/2014/main" id="{C67E007A-7E0B-94D5-5844-1BE5AB8B7D51}"/>
                </a:ext>
              </a:extLst>
            </p:cNvPr>
            <p:cNvSpPr/>
            <p:nvPr/>
          </p:nvSpPr>
          <p:spPr>
            <a:xfrm>
              <a:off x="6002926" y="2132856"/>
              <a:ext cx="379593" cy="576064"/>
            </a:xfrm>
            <a:prstGeom prst="downArrow">
              <a:avLst/>
            </a:prstGeom>
            <a:solidFill>
              <a:srgbClr val="00559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Down 13">
              <a:extLst>
                <a:ext uri="{FF2B5EF4-FFF2-40B4-BE49-F238E27FC236}">
                  <a16:creationId xmlns:a16="http://schemas.microsoft.com/office/drawing/2014/main" id="{43383D51-B233-178E-E8E5-D41451BAE49B}"/>
                </a:ext>
              </a:extLst>
            </p:cNvPr>
            <p:cNvSpPr/>
            <p:nvPr/>
          </p:nvSpPr>
          <p:spPr>
            <a:xfrm rot="16867228">
              <a:off x="3543311" y="756739"/>
              <a:ext cx="379593" cy="3564485"/>
            </a:xfrm>
            <a:prstGeom prst="downArrow">
              <a:avLst/>
            </a:prstGeom>
            <a:solidFill>
              <a:srgbClr val="00559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TextBox 15">
            <a:extLst>
              <a:ext uri="{FF2B5EF4-FFF2-40B4-BE49-F238E27FC236}">
                <a16:creationId xmlns:a16="http://schemas.microsoft.com/office/drawing/2014/main" id="{8F9FE441-1F1D-8892-51FA-810A205BB906}"/>
              </a:ext>
            </a:extLst>
          </p:cNvPr>
          <p:cNvSpPr txBox="1"/>
          <p:nvPr/>
        </p:nvSpPr>
        <p:spPr>
          <a:xfrm>
            <a:off x="115430" y="6277255"/>
            <a:ext cx="3376450" cy="523220"/>
          </a:xfrm>
          <a:prstGeom prst="rect">
            <a:avLst/>
          </a:prstGeom>
          <a:noFill/>
        </p:spPr>
        <p:txBody>
          <a:bodyPr wrap="square" rtlCol="0">
            <a:spAutoFit/>
          </a:bodyPr>
          <a:lstStyle/>
          <a:p>
            <a:r>
              <a:rPr lang="en-GB" sz="1400" dirty="0">
                <a:solidFill>
                  <a:schemeClr val="bg1">
                    <a:lumMod val="50000"/>
                  </a:schemeClr>
                </a:solidFill>
              </a:rPr>
              <a:t>G.D. </a:t>
            </a:r>
            <a:r>
              <a:rPr lang="en-GB" sz="1400" dirty="0" err="1">
                <a:solidFill>
                  <a:schemeClr val="bg1">
                    <a:lumMod val="50000"/>
                  </a:schemeClr>
                </a:solidFill>
              </a:rPr>
              <a:t>Rovera</a:t>
            </a:r>
            <a:r>
              <a:rPr lang="en-GB" sz="1400" dirty="0">
                <a:solidFill>
                  <a:schemeClr val="bg1">
                    <a:lumMod val="50000"/>
                  </a:schemeClr>
                </a:solidFill>
              </a:rPr>
              <a:t> et al. </a:t>
            </a:r>
            <a:r>
              <a:rPr lang="en-GB" sz="1400" dirty="0" err="1">
                <a:solidFill>
                  <a:schemeClr val="bg1">
                    <a:lumMod val="50000"/>
                  </a:schemeClr>
                </a:solidFill>
              </a:rPr>
              <a:t>Metrologia</a:t>
            </a:r>
            <a:r>
              <a:rPr lang="en-GB" sz="1400" dirty="0">
                <a:solidFill>
                  <a:schemeClr val="bg1">
                    <a:lumMod val="50000"/>
                  </a:schemeClr>
                </a:solidFill>
              </a:rPr>
              <a:t> 53 (2016)</a:t>
            </a:r>
          </a:p>
          <a:p>
            <a:r>
              <a:rPr lang="en-GB" sz="1400" dirty="0">
                <a:solidFill>
                  <a:schemeClr val="bg1">
                    <a:lumMod val="50000"/>
                  </a:schemeClr>
                </a:solidFill>
              </a:rPr>
              <a:t>L. </a:t>
            </a:r>
            <a:r>
              <a:rPr lang="en-GB" sz="1400" dirty="0" err="1">
                <a:solidFill>
                  <a:schemeClr val="bg1">
                    <a:lumMod val="50000"/>
                  </a:schemeClr>
                </a:solidFill>
              </a:rPr>
              <a:t>Galleani</a:t>
            </a:r>
            <a:r>
              <a:rPr lang="en-GB" sz="1400" dirty="0">
                <a:solidFill>
                  <a:schemeClr val="bg1">
                    <a:lumMod val="50000"/>
                  </a:schemeClr>
                </a:solidFill>
              </a:rPr>
              <a:t> et al. </a:t>
            </a:r>
            <a:r>
              <a:rPr lang="en-GB" sz="1400" dirty="0" err="1">
                <a:solidFill>
                  <a:schemeClr val="bg1">
                    <a:lumMod val="50000"/>
                  </a:schemeClr>
                </a:solidFill>
              </a:rPr>
              <a:t>Metrologia</a:t>
            </a:r>
            <a:r>
              <a:rPr lang="en-GB" sz="1400" dirty="0">
                <a:solidFill>
                  <a:schemeClr val="bg1">
                    <a:lumMod val="50000"/>
                  </a:schemeClr>
                </a:solidFill>
              </a:rPr>
              <a:t> 57 (2020)</a:t>
            </a:r>
          </a:p>
        </p:txBody>
      </p:sp>
      <p:sp>
        <p:nvSpPr>
          <p:cNvPr id="8" name="TextBox 7">
            <a:extLst>
              <a:ext uri="{FF2B5EF4-FFF2-40B4-BE49-F238E27FC236}">
                <a16:creationId xmlns:a16="http://schemas.microsoft.com/office/drawing/2014/main" id="{1F87A9FC-7261-AFCB-F495-F54B5C3256AD}"/>
              </a:ext>
            </a:extLst>
          </p:cNvPr>
          <p:cNvSpPr txBox="1"/>
          <p:nvPr/>
        </p:nvSpPr>
        <p:spPr>
          <a:xfrm>
            <a:off x="251520" y="800138"/>
            <a:ext cx="6768752" cy="338554"/>
          </a:xfrm>
          <a:prstGeom prst="rect">
            <a:avLst/>
          </a:prstGeom>
          <a:noFill/>
        </p:spPr>
        <p:txBody>
          <a:bodyPr wrap="square" rtlCol="0">
            <a:spAutoFit/>
          </a:bodyPr>
          <a:lstStyle/>
          <a:p>
            <a:pPr marL="321750" indent="-285750">
              <a:spcAft>
                <a:spcPts val="1200"/>
              </a:spcAft>
              <a:buFont typeface="Wingdings" panose="05000000000000000000" pitchFamily="2" charset="2"/>
              <a:buChar char="v"/>
            </a:pPr>
            <a:r>
              <a:rPr lang="en-GB" sz="1600" b="1" dirty="0">
                <a:solidFill>
                  <a:srgbClr val="7030A0"/>
                </a:solidFill>
              </a:rPr>
              <a:t>High uptime </a:t>
            </a:r>
            <a:r>
              <a:rPr lang="en-GB" sz="1600" b="1" dirty="0">
                <a:solidFill>
                  <a:srgbClr val="7030A0"/>
                </a:solidFill>
                <a:sym typeface="Wingdings" panose="05000000000000000000" pitchFamily="2" charset="2"/>
              </a:rPr>
              <a:t> f</a:t>
            </a:r>
            <a:r>
              <a:rPr lang="en-GB" sz="1600" b="1" dirty="0">
                <a:solidFill>
                  <a:srgbClr val="7030A0"/>
                </a:solidFill>
              </a:rPr>
              <a:t>ountain as a clock </a:t>
            </a:r>
            <a:r>
              <a:rPr lang="en-GB" sz="1600" b="1" dirty="0">
                <a:solidFill>
                  <a:srgbClr val="7030A0"/>
                </a:solidFill>
                <a:sym typeface="Wingdings" panose="05000000000000000000" pitchFamily="2" charset="2"/>
              </a:rPr>
              <a:t> best representation of UTC</a:t>
            </a:r>
            <a:endParaRPr lang="en-GB" sz="1600" b="1" dirty="0">
              <a:solidFill>
                <a:srgbClr val="7030A0"/>
              </a:solidFill>
            </a:endParaRPr>
          </a:p>
        </p:txBody>
      </p:sp>
    </p:spTree>
    <p:extLst>
      <p:ext uri="{BB962C8B-B14F-4D97-AF65-F5344CB8AC3E}">
        <p14:creationId xmlns:p14="http://schemas.microsoft.com/office/powerpoint/2010/main" val="2406280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500"/>
                            </p:stCondLst>
                            <p:childTnLst>
                              <p:par>
                                <p:cTn id="8" presetID="26" presetClass="emph" presetSubtype="0" fill="hold" grpId="1" nodeType="afterEffect">
                                  <p:stCondLst>
                                    <p:cond delay="0"/>
                                  </p:stCondLst>
                                  <p:childTnLst>
                                    <p:animEffect transition="out" filter="fade">
                                      <p:cBhvr>
                                        <p:cTn id="9" dur="500" tmFilter="0, 0; .2, .5; .8, .5; 1, 0"/>
                                        <p:tgtEl>
                                          <p:spTgt spid="8"/>
                                        </p:tgtEl>
                                      </p:cBhvr>
                                    </p:animEffect>
                                    <p:animScale>
                                      <p:cBhvr>
                                        <p:cTn id="10" dur="250" autoRev="1" fill="hold"/>
                                        <p:tgtEl>
                                          <p:spTgt spid="8"/>
                                        </p:tgtEl>
                                      </p:cBhvr>
                                      <p:by x="105000" y="105000"/>
                                    </p:animScale>
                                  </p:childTnLst>
                                </p:cTn>
                              </p:par>
                            </p:childTnLst>
                          </p:cTn>
                        </p:par>
                        <p:par>
                          <p:cTn id="11" fill="hold">
                            <p:stCondLst>
                              <p:cond delay="1000"/>
                            </p:stCondLst>
                            <p:childTnLst>
                              <p:par>
                                <p:cTn id="12" presetID="22" presetClass="entr" presetSubtype="1" fill="hold" nodeType="afterEffect">
                                  <p:stCondLst>
                                    <p:cond delay="50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500"/>
                                        <p:tgtEl>
                                          <p:spTgt spid="15"/>
                                        </p:tgtEl>
                                      </p:cBhvr>
                                    </p:animEffect>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p:bldP spid="8"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17</a:t>
            </a:fld>
            <a:endParaRPr lang="en-GB" dirty="0"/>
          </a:p>
        </p:txBody>
      </p:sp>
      <p:sp>
        <p:nvSpPr>
          <p:cNvPr id="5" name="Title 1">
            <a:extLst>
              <a:ext uri="{FF2B5EF4-FFF2-40B4-BE49-F238E27FC236}">
                <a16:creationId xmlns:a16="http://schemas.microsoft.com/office/drawing/2014/main" id="{0F0CC2CE-DE29-A428-2F84-B07855D70144}"/>
              </a:ext>
            </a:extLst>
          </p:cNvPr>
          <p:cNvSpPr txBox="1">
            <a:spLocks/>
          </p:cNvSpPr>
          <p:nvPr/>
        </p:nvSpPr>
        <p:spPr>
          <a:xfrm>
            <a:off x="313184" y="202630"/>
            <a:ext cx="6419056" cy="490066"/>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Time scale steering – flywheel oscillator</a:t>
            </a:r>
          </a:p>
        </p:txBody>
      </p:sp>
      <p:grpSp>
        <p:nvGrpSpPr>
          <p:cNvPr id="4" name="Group 3">
            <a:extLst>
              <a:ext uri="{FF2B5EF4-FFF2-40B4-BE49-F238E27FC236}">
                <a16:creationId xmlns:a16="http://schemas.microsoft.com/office/drawing/2014/main" id="{54636D71-1AB5-0860-4EC2-A4725BAC1560}"/>
              </a:ext>
            </a:extLst>
          </p:cNvPr>
          <p:cNvGrpSpPr/>
          <p:nvPr/>
        </p:nvGrpSpPr>
        <p:grpSpPr>
          <a:xfrm>
            <a:off x="2904930" y="1122487"/>
            <a:ext cx="6203574" cy="5532883"/>
            <a:chOff x="2680046" y="1246610"/>
            <a:chExt cx="6284442" cy="5474865"/>
          </a:xfrm>
        </p:grpSpPr>
        <p:pic>
          <p:nvPicPr>
            <p:cNvPr id="12" name="Picture 11" descr="Chart&#10;&#10;Description automatically generated">
              <a:extLst>
                <a:ext uri="{FF2B5EF4-FFF2-40B4-BE49-F238E27FC236}">
                  <a16:creationId xmlns:a16="http://schemas.microsoft.com/office/drawing/2014/main" id="{7E4EC70C-86EF-BE60-93D7-908AC65B56A5}"/>
                </a:ext>
              </a:extLst>
            </p:cNvPr>
            <p:cNvPicPr>
              <a:picLocks noChangeAspect="1"/>
            </p:cNvPicPr>
            <p:nvPr/>
          </p:nvPicPr>
          <p:blipFill rotWithShape="1">
            <a:blip r:embed="rId3">
              <a:extLst>
                <a:ext uri="{28A0092B-C50C-407E-A947-70E740481C1C}">
                  <a14:useLocalDpi xmlns:a14="http://schemas.microsoft.com/office/drawing/2010/main" val="0"/>
                </a:ext>
              </a:extLst>
            </a:blip>
            <a:srcRect l="5318" r="2153"/>
            <a:stretch/>
          </p:blipFill>
          <p:spPr>
            <a:xfrm>
              <a:off x="2699791" y="1246610"/>
              <a:ext cx="6264697" cy="5474865"/>
            </a:xfrm>
            <a:prstGeom prst="rect">
              <a:avLst/>
            </a:prstGeom>
          </p:spPr>
        </p:pic>
        <p:sp>
          <p:nvSpPr>
            <p:cNvPr id="16" name="TextBox 15">
              <a:extLst>
                <a:ext uri="{FF2B5EF4-FFF2-40B4-BE49-F238E27FC236}">
                  <a16:creationId xmlns:a16="http://schemas.microsoft.com/office/drawing/2014/main" id="{F4CFF6B6-B425-4531-9822-85D9356843A7}"/>
                </a:ext>
              </a:extLst>
            </p:cNvPr>
            <p:cNvSpPr txBox="1"/>
            <p:nvPr/>
          </p:nvSpPr>
          <p:spPr>
            <a:xfrm>
              <a:off x="3876180" y="3212976"/>
              <a:ext cx="1487908" cy="738664"/>
            </a:xfrm>
            <a:prstGeom prst="rect">
              <a:avLst/>
            </a:prstGeom>
            <a:noFill/>
          </p:spPr>
          <p:txBody>
            <a:bodyPr wrap="none" rtlCol="0">
              <a:spAutoFit/>
            </a:bodyPr>
            <a:lstStyle/>
            <a:p>
              <a:pPr algn="ctr"/>
              <a:r>
                <a:rPr lang="en-GB" sz="1400" dirty="0"/>
                <a:t>Cs fountain </a:t>
              </a:r>
            </a:p>
            <a:p>
              <a:pPr algn="ctr"/>
              <a:r>
                <a:rPr lang="en-GB" sz="1400" dirty="0"/>
                <a:t>white frequency </a:t>
              </a:r>
            </a:p>
            <a:p>
              <a:pPr algn="ctr"/>
              <a:r>
                <a:rPr lang="en-GB" sz="1400" dirty="0"/>
                <a:t>noise</a:t>
              </a:r>
            </a:p>
          </p:txBody>
        </p:sp>
        <p:sp>
          <p:nvSpPr>
            <p:cNvPr id="17" name="TextBox 16">
              <a:extLst>
                <a:ext uri="{FF2B5EF4-FFF2-40B4-BE49-F238E27FC236}">
                  <a16:creationId xmlns:a16="http://schemas.microsoft.com/office/drawing/2014/main" id="{3BBCFDF8-203A-4C93-AEBC-883A86F4C6CC}"/>
                </a:ext>
              </a:extLst>
            </p:cNvPr>
            <p:cNvSpPr txBox="1"/>
            <p:nvPr/>
          </p:nvSpPr>
          <p:spPr>
            <a:xfrm>
              <a:off x="4427984" y="5229200"/>
              <a:ext cx="2263761" cy="307777"/>
            </a:xfrm>
            <a:prstGeom prst="rect">
              <a:avLst/>
            </a:prstGeom>
            <a:noFill/>
          </p:spPr>
          <p:txBody>
            <a:bodyPr wrap="none" rtlCol="0">
              <a:spAutoFit/>
            </a:bodyPr>
            <a:lstStyle/>
            <a:p>
              <a:r>
                <a:rPr lang="en-GB" sz="1400" dirty="0"/>
                <a:t>H-maser flicker noise floor</a:t>
              </a:r>
            </a:p>
          </p:txBody>
        </p:sp>
        <p:sp>
          <p:nvSpPr>
            <p:cNvPr id="18" name="TextBox 17">
              <a:extLst>
                <a:ext uri="{FF2B5EF4-FFF2-40B4-BE49-F238E27FC236}">
                  <a16:creationId xmlns:a16="http://schemas.microsoft.com/office/drawing/2014/main" id="{F86C4C32-6DB4-453A-92B8-137C3A8EE760}"/>
                </a:ext>
              </a:extLst>
            </p:cNvPr>
            <p:cNvSpPr txBox="1"/>
            <p:nvPr/>
          </p:nvSpPr>
          <p:spPr>
            <a:xfrm>
              <a:off x="6444208" y="2257708"/>
              <a:ext cx="1459054" cy="523220"/>
            </a:xfrm>
            <a:prstGeom prst="rect">
              <a:avLst/>
            </a:prstGeom>
            <a:noFill/>
          </p:spPr>
          <p:txBody>
            <a:bodyPr wrap="none" rtlCol="0">
              <a:spAutoFit/>
            </a:bodyPr>
            <a:lstStyle/>
            <a:p>
              <a:r>
                <a:rPr lang="en-GB" sz="1400" dirty="0"/>
                <a:t>CSO frequency </a:t>
              </a:r>
            </a:p>
            <a:p>
              <a:pPr algn="ctr"/>
              <a:r>
                <a:rPr lang="en-GB" sz="1400" dirty="0"/>
                <a:t>drift</a:t>
              </a:r>
            </a:p>
          </p:txBody>
        </p:sp>
        <p:sp>
          <p:nvSpPr>
            <p:cNvPr id="3" name="TextBox 2">
              <a:extLst>
                <a:ext uri="{FF2B5EF4-FFF2-40B4-BE49-F238E27FC236}">
                  <a16:creationId xmlns:a16="http://schemas.microsoft.com/office/drawing/2014/main" id="{D28D532C-CFB2-38EF-7338-E10357170B96}"/>
                </a:ext>
              </a:extLst>
            </p:cNvPr>
            <p:cNvSpPr txBox="1"/>
            <p:nvPr/>
          </p:nvSpPr>
          <p:spPr>
            <a:xfrm rot="16200000">
              <a:off x="2507563" y="4156525"/>
              <a:ext cx="652743" cy="307777"/>
            </a:xfrm>
            <a:prstGeom prst="rect">
              <a:avLst/>
            </a:prstGeom>
            <a:noFill/>
          </p:spPr>
          <p:txBody>
            <a:bodyPr wrap="none" rtlCol="0">
              <a:spAutoFit/>
            </a:bodyPr>
            <a:lstStyle/>
            <a:p>
              <a:r>
                <a:rPr lang="en-GB" sz="1400" dirty="0">
                  <a:solidFill>
                    <a:srgbClr val="000000"/>
                  </a:solidFill>
                </a:rPr>
                <a:t>A-dev</a:t>
              </a:r>
            </a:p>
          </p:txBody>
        </p:sp>
      </p:grpSp>
      <p:sp>
        <p:nvSpPr>
          <p:cNvPr id="6" name="TextBox 5">
            <a:extLst>
              <a:ext uri="{FF2B5EF4-FFF2-40B4-BE49-F238E27FC236}">
                <a16:creationId xmlns:a16="http://schemas.microsoft.com/office/drawing/2014/main" id="{C408761E-5901-43E7-0417-E0B656775F0A}"/>
              </a:ext>
            </a:extLst>
          </p:cNvPr>
          <p:cNvSpPr txBox="1"/>
          <p:nvPr/>
        </p:nvSpPr>
        <p:spPr>
          <a:xfrm>
            <a:off x="66599" y="1287199"/>
            <a:ext cx="3199425" cy="3785652"/>
          </a:xfrm>
          <a:prstGeom prst="rect">
            <a:avLst/>
          </a:prstGeom>
          <a:noFill/>
        </p:spPr>
        <p:txBody>
          <a:bodyPr wrap="square" rtlCol="0">
            <a:spAutoFit/>
          </a:bodyPr>
          <a:lstStyle/>
          <a:p>
            <a:pPr>
              <a:spcAft>
                <a:spcPts val="1800"/>
              </a:spcAft>
            </a:pPr>
            <a:r>
              <a:rPr lang="en-GB" sz="1800" b="1" dirty="0"/>
              <a:t>Use CSO as local oscillator </a:t>
            </a:r>
            <a:r>
              <a:rPr lang="en-GB" sz="1800" b="1" u="sng" dirty="0"/>
              <a:t>and</a:t>
            </a:r>
            <a:r>
              <a:rPr lang="en-GB" sz="1800" b="1" dirty="0"/>
              <a:t> fly-wheel?</a:t>
            </a:r>
          </a:p>
          <a:p>
            <a:pPr marL="180000" indent="-180000">
              <a:spcAft>
                <a:spcPts val="1800"/>
              </a:spcAft>
              <a:buFontTx/>
              <a:buChar char="-"/>
            </a:pPr>
            <a:r>
              <a:rPr lang="en-GB" sz="1800" dirty="0"/>
              <a:t>LFD is large but stable (predictable)</a:t>
            </a:r>
          </a:p>
          <a:p>
            <a:pPr marL="180000" indent="-180000">
              <a:spcAft>
                <a:spcPts val="1800"/>
              </a:spcAft>
              <a:buFontTx/>
              <a:buChar char="-"/>
            </a:pPr>
            <a:r>
              <a:rPr lang="en-GB" sz="1800" dirty="0"/>
              <a:t>Need high up-time of       the atomic reference</a:t>
            </a:r>
          </a:p>
          <a:p>
            <a:pPr marL="180000" indent="-180000">
              <a:spcAft>
                <a:spcPts val="1800"/>
              </a:spcAft>
              <a:buFontTx/>
              <a:buChar char="-"/>
            </a:pPr>
            <a:r>
              <a:rPr lang="en-GB" sz="1800" dirty="0"/>
              <a:t>Gaps up to days              tolerable</a:t>
            </a:r>
          </a:p>
          <a:p>
            <a:pPr marL="180000" indent="-180000">
              <a:spcAft>
                <a:spcPts val="1800"/>
              </a:spcAft>
              <a:buFontTx/>
              <a:buChar char="-"/>
            </a:pPr>
            <a:r>
              <a:rPr lang="en-GB" sz="1800" i="1" dirty="0"/>
              <a:t>‘Maser-less’                    time scale?</a:t>
            </a:r>
          </a:p>
        </p:txBody>
      </p:sp>
      <p:sp>
        <p:nvSpPr>
          <p:cNvPr id="8" name="Content Placeholder 2">
            <a:extLst>
              <a:ext uri="{FF2B5EF4-FFF2-40B4-BE49-F238E27FC236}">
                <a16:creationId xmlns:a16="http://schemas.microsoft.com/office/drawing/2014/main" id="{0D76163A-D568-B607-A248-FB62E101FA50}"/>
              </a:ext>
            </a:extLst>
          </p:cNvPr>
          <p:cNvSpPr txBox="1">
            <a:spLocks/>
          </p:cNvSpPr>
          <p:nvPr/>
        </p:nvSpPr>
        <p:spPr>
          <a:xfrm>
            <a:off x="2411760" y="2830088"/>
            <a:ext cx="534633" cy="52943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000" indent="-36000" fontAlgn="auto">
              <a:spcBef>
                <a:spcPts val="0"/>
              </a:spcBef>
              <a:spcAft>
                <a:spcPts val="1200"/>
              </a:spcAft>
              <a:buFont typeface="Wingdings" panose="05000000000000000000" pitchFamily="2" charset="2"/>
              <a:buChar char="ü"/>
            </a:pPr>
            <a:r>
              <a:rPr lang="en-GB" sz="4000" dirty="0">
                <a:solidFill>
                  <a:schemeClr val="accent3"/>
                </a:solidFill>
              </a:rPr>
              <a:t> </a:t>
            </a:r>
          </a:p>
        </p:txBody>
      </p:sp>
    </p:spTree>
    <p:extLst>
      <p:ext uri="{BB962C8B-B14F-4D97-AF65-F5344CB8AC3E}">
        <p14:creationId xmlns:p14="http://schemas.microsoft.com/office/powerpoint/2010/main" val="3836642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1663" y="6453336"/>
            <a:ext cx="4860899" cy="30777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u="none" strike="noStrike" kern="1200" cap="none" spc="0" normalizeH="0" baseline="0" noProof="0" dirty="0">
                <a:ln>
                  <a:noFill/>
                </a:ln>
                <a:solidFill>
                  <a:schemeClr val="bg1">
                    <a:lumMod val="50000"/>
                  </a:schemeClr>
                </a:solidFill>
                <a:effectLst/>
                <a:uLnTx/>
                <a:uFillTx/>
                <a:latin typeface="Arial" pitchFamily="34" charset="0"/>
                <a:ea typeface="ヒラギノ角ゴ Pro W3" pitchFamily="-84" charset="-128"/>
                <a:cs typeface="+mn-cs"/>
              </a:rPr>
              <a:t>K. S. et al. </a:t>
            </a:r>
            <a:r>
              <a:rPr kumimoji="0" lang="en-GB" sz="1400" b="0" u="none" strike="noStrike" kern="1200" cap="none" spc="0" normalizeH="0" baseline="0" noProof="0" dirty="0" err="1">
                <a:ln>
                  <a:noFill/>
                </a:ln>
                <a:solidFill>
                  <a:schemeClr val="bg1">
                    <a:lumMod val="50000"/>
                  </a:schemeClr>
                </a:solidFill>
                <a:effectLst/>
                <a:uLnTx/>
                <a:uFillTx/>
                <a:latin typeface="Arial" pitchFamily="34" charset="0"/>
                <a:ea typeface="ヒラギノ角ゴ Pro W3" pitchFamily="-84" charset="-128"/>
                <a:cs typeface="+mn-cs"/>
              </a:rPr>
              <a:t>Metrologia</a:t>
            </a:r>
            <a:r>
              <a:rPr kumimoji="0" lang="en-GB" sz="1400" b="0" u="none" strike="noStrike" kern="1200" cap="none" spc="0" normalizeH="0" baseline="0" noProof="0" dirty="0">
                <a:ln>
                  <a:noFill/>
                </a:ln>
                <a:solidFill>
                  <a:schemeClr val="bg1">
                    <a:lumMod val="50000"/>
                  </a:schemeClr>
                </a:solidFill>
                <a:effectLst/>
                <a:uLnTx/>
                <a:uFillTx/>
                <a:latin typeface="Arial" pitchFamily="34" charset="0"/>
                <a:ea typeface="ヒラギノ角ゴ Pro W3" pitchFamily="-84" charset="-128"/>
                <a:cs typeface="+mn-cs"/>
              </a:rPr>
              <a:t> 55 (2018)</a:t>
            </a:r>
            <a:endParaRPr kumimoji="0" lang="en-GB" sz="1400" b="1" i="1" u="none" strike="noStrike" kern="1200" cap="none" spc="0" normalizeH="0" baseline="0" noProof="0" dirty="0">
              <a:ln>
                <a:noFill/>
              </a:ln>
              <a:solidFill>
                <a:schemeClr val="bg1">
                  <a:lumMod val="50000"/>
                </a:schemeClr>
              </a:solidFill>
              <a:effectLst/>
              <a:uLnTx/>
              <a:uFillTx/>
              <a:latin typeface="Arial" pitchFamily="34" charset="0"/>
              <a:ea typeface="ヒラギノ角ゴ Pro W3" pitchFamily="-84" charset="-128"/>
              <a:cs typeface="+mn-cs"/>
            </a:endParaRPr>
          </a:p>
        </p:txBody>
      </p:sp>
      <p:sp>
        <p:nvSpPr>
          <p:cNvPr id="16" name="Title 1">
            <a:extLst>
              <a:ext uri="{FF2B5EF4-FFF2-40B4-BE49-F238E27FC236}">
                <a16:creationId xmlns:a16="http://schemas.microsoft.com/office/drawing/2014/main" id="{5CB0756E-A2E2-3305-106C-C65BAEE06517}"/>
              </a:ext>
            </a:extLst>
          </p:cNvPr>
          <p:cNvSpPr txBox="1">
            <a:spLocks/>
          </p:cNvSpPr>
          <p:nvPr/>
        </p:nvSpPr>
        <p:spPr>
          <a:xfrm>
            <a:off x="313184" y="202630"/>
            <a:ext cx="6419056" cy="490066"/>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Time scale steering – remote maser reference</a:t>
            </a:r>
          </a:p>
        </p:txBody>
      </p:sp>
      <p:pic>
        <p:nvPicPr>
          <p:cNvPr id="13" name="Picture 12">
            <a:extLst>
              <a:ext uri="{FF2B5EF4-FFF2-40B4-BE49-F238E27FC236}">
                <a16:creationId xmlns:a16="http://schemas.microsoft.com/office/drawing/2014/main" id="{C25115E9-F72B-C54C-090D-B423BD18C549}"/>
              </a:ext>
            </a:extLst>
          </p:cNvPr>
          <p:cNvPicPr>
            <a:picLocks noChangeAspect="1"/>
          </p:cNvPicPr>
          <p:nvPr/>
        </p:nvPicPr>
        <p:blipFill>
          <a:blip r:embed="rId3"/>
          <a:stretch>
            <a:fillRect/>
          </a:stretch>
        </p:blipFill>
        <p:spPr>
          <a:xfrm>
            <a:off x="251520" y="820181"/>
            <a:ext cx="4032448" cy="4337011"/>
          </a:xfrm>
          <a:prstGeom prst="rect">
            <a:avLst/>
          </a:prstGeom>
        </p:spPr>
      </p:pic>
      <p:grpSp>
        <p:nvGrpSpPr>
          <p:cNvPr id="22" name="Group 21">
            <a:extLst>
              <a:ext uri="{FF2B5EF4-FFF2-40B4-BE49-F238E27FC236}">
                <a16:creationId xmlns:a16="http://schemas.microsoft.com/office/drawing/2014/main" id="{2606CF8E-8B4A-976A-6BBA-92222756A665}"/>
              </a:ext>
            </a:extLst>
          </p:cNvPr>
          <p:cNvGrpSpPr/>
          <p:nvPr/>
        </p:nvGrpSpPr>
        <p:grpSpPr>
          <a:xfrm>
            <a:off x="5004048" y="1196752"/>
            <a:ext cx="3600400" cy="3312368"/>
            <a:chOff x="5076056" y="1844824"/>
            <a:chExt cx="3600400" cy="3312368"/>
          </a:xfrm>
        </p:grpSpPr>
        <p:pic>
          <p:nvPicPr>
            <p:cNvPr id="20" name="Picture 19">
              <a:extLst>
                <a:ext uri="{FF2B5EF4-FFF2-40B4-BE49-F238E27FC236}">
                  <a16:creationId xmlns:a16="http://schemas.microsoft.com/office/drawing/2014/main" id="{E44C1243-9EDC-EBFD-FB47-FE61BED7BAE4}"/>
                </a:ext>
              </a:extLst>
            </p:cNvPr>
            <p:cNvPicPr>
              <a:picLocks noChangeAspect="1"/>
            </p:cNvPicPr>
            <p:nvPr/>
          </p:nvPicPr>
          <p:blipFill rotWithShape="1">
            <a:blip r:embed="rId4"/>
            <a:srcRect l="8427" t="5376" r="1691" b="9921"/>
            <a:stretch/>
          </p:blipFill>
          <p:spPr>
            <a:xfrm>
              <a:off x="5076056" y="1844824"/>
              <a:ext cx="3600400" cy="3312368"/>
            </a:xfrm>
            <a:prstGeom prst="rect">
              <a:avLst/>
            </a:prstGeom>
          </p:spPr>
        </p:pic>
        <p:sp>
          <p:nvSpPr>
            <p:cNvPr id="21" name="Rectangle 20">
              <a:extLst>
                <a:ext uri="{FF2B5EF4-FFF2-40B4-BE49-F238E27FC236}">
                  <a16:creationId xmlns:a16="http://schemas.microsoft.com/office/drawing/2014/main" id="{C65B3E53-D945-D624-B573-F8D1997D22FA}"/>
                </a:ext>
              </a:extLst>
            </p:cNvPr>
            <p:cNvSpPr/>
            <p:nvPr/>
          </p:nvSpPr>
          <p:spPr>
            <a:xfrm>
              <a:off x="5076056" y="4509120"/>
              <a:ext cx="1173133"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6" name="Picture 25">
            <a:extLst>
              <a:ext uri="{FF2B5EF4-FFF2-40B4-BE49-F238E27FC236}">
                <a16:creationId xmlns:a16="http://schemas.microsoft.com/office/drawing/2014/main" id="{21729CE9-FAF0-4C19-14B0-DD083D1AF2B9}"/>
              </a:ext>
            </a:extLst>
          </p:cNvPr>
          <p:cNvPicPr>
            <a:picLocks noChangeAspect="1"/>
          </p:cNvPicPr>
          <p:nvPr/>
        </p:nvPicPr>
        <p:blipFill>
          <a:blip r:embed="rId5"/>
          <a:stretch>
            <a:fillRect/>
          </a:stretch>
        </p:blipFill>
        <p:spPr>
          <a:xfrm>
            <a:off x="4355976" y="3334258"/>
            <a:ext cx="4756361" cy="3047070"/>
          </a:xfrm>
          <a:prstGeom prst="rect">
            <a:avLst/>
          </a:prstGeom>
          <a:ln w="19050">
            <a:solidFill>
              <a:schemeClr val="accent4">
                <a:lumMod val="60000"/>
                <a:lumOff val="40000"/>
              </a:schemeClr>
            </a:solidFill>
          </a:ln>
        </p:spPr>
      </p:pic>
      <p:sp>
        <p:nvSpPr>
          <p:cNvPr id="27" name="TextBox 26">
            <a:extLst>
              <a:ext uri="{FF2B5EF4-FFF2-40B4-BE49-F238E27FC236}">
                <a16:creationId xmlns:a16="http://schemas.microsoft.com/office/drawing/2014/main" id="{F88F4889-F232-4D97-4A4A-4C41551C8497}"/>
              </a:ext>
            </a:extLst>
          </p:cNvPr>
          <p:cNvSpPr txBox="1"/>
          <p:nvPr/>
        </p:nvSpPr>
        <p:spPr>
          <a:xfrm>
            <a:off x="251520" y="5227166"/>
            <a:ext cx="4032448" cy="1154162"/>
          </a:xfrm>
          <a:prstGeom prst="rect">
            <a:avLst/>
          </a:prstGeom>
          <a:solidFill>
            <a:srgbClr val="DCC4EE"/>
          </a:solidFill>
        </p:spPr>
        <p:txBody>
          <a:bodyPr wrap="square" rtlCol="0">
            <a:spAutoFit/>
          </a:bodyPr>
          <a:lstStyle/>
          <a:p>
            <a:pPr>
              <a:spcAft>
                <a:spcPts val="600"/>
              </a:spcAft>
            </a:pPr>
            <a:r>
              <a:rPr lang="en-GB" sz="1600" u="sng" dirty="0">
                <a:solidFill>
                  <a:srgbClr val="7030A0"/>
                </a:solidFill>
              </a:rPr>
              <a:t>Results</a:t>
            </a:r>
            <a:r>
              <a:rPr lang="en-GB" sz="1600" dirty="0">
                <a:solidFill>
                  <a:srgbClr val="7030A0"/>
                </a:solidFill>
              </a:rPr>
              <a:t>:</a:t>
            </a:r>
          </a:p>
          <a:p>
            <a:pPr marL="180000" indent="-144000">
              <a:spcAft>
                <a:spcPts val="600"/>
              </a:spcAft>
              <a:buFont typeface="Arial" panose="020B0604020202020204" pitchFamily="34" charset="0"/>
              <a:buChar char="•"/>
            </a:pPr>
            <a:r>
              <a:rPr lang="en-GB" sz="1600" dirty="0">
                <a:solidFill>
                  <a:srgbClr val="7030A0"/>
                </a:solidFill>
              </a:rPr>
              <a:t>No degradation of short-term stability for remote maser reference as compared to the co-located reference</a:t>
            </a:r>
          </a:p>
        </p:txBody>
      </p:sp>
      <p:sp>
        <p:nvSpPr>
          <p:cNvPr id="30" name="Slide Number Placeholder 1">
            <a:extLst>
              <a:ext uri="{FF2B5EF4-FFF2-40B4-BE49-F238E27FC236}">
                <a16:creationId xmlns:a16="http://schemas.microsoft.com/office/drawing/2014/main" id="{67983877-9B1B-CE02-6A0E-8259E40E3278}"/>
              </a:ext>
            </a:extLst>
          </p:cNvPr>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18</a:t>
            </a:fld>
            <a:endParaRPr lang="en-GB" dirty="0"/>
          </a:p>
        </p:txBody>
      </p:sp>
    </p:spTree>
    <p:extLst>
      <p:ext uri="{BB962C8B-B14F-4D97-AF65-F5344CB8AC3E}">
        <p14:creationId xmlns:p14="http://schemas.microsoft.com/office/powerpoint/2010/main" val="334913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75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1E860B74-7F19-483C-8F51-4A9668945446}"/>
              </a:ext>
            </a:extLst>
          </p:cNvPr>
          <p:cNvPicPr>
            <a:picLocks noChangeAspect="1"/>
          </p:cNvPicPr>
          <p:nvPr/>
        </p:nvPicPr>
        <p:blipFill rotWithShape="1">
          <a:blip r:embed="rId3"/>
          <a:srcRect r="52151"/>
          <a:stretch/>
        </p:blipFill>
        <p:spPr>
          <a:xfrm>
            <a:off x="5306229" y="1152002"/>
            <a:ext cx="1804435" cy="4305693"/>
          </a:xfrm>
          <a:prstGeom prst="rect">
            <a:avLst/>
          </a:prstGeom>
        </p:spPr>
      </p:pic>
      <p:sp>
        <p:nvSpPr>
          <p:cNvPr id="4" name="Oval 3">
            <a:extLst>
              <a:ext uri="{FF2B5EF4-FFF2-40B4-BE49-F238E27FC236}">
                <a16:creationId xmlns:a16="http://schemas.microsoft.com/office/drawing/2014/main" id="{6E4C2955-DF3F-4552-AA22-7A4AF889054A}"/>
              </a:ext>
            </a:extLst>
          </p:cNvPr>
          <p:cNvSpPr/>
          <p:nvPr/>
        </p:nvSpPr>
        <p:spPr>
          <a:xfrm>
            <a:off x="5827061" y="3889799"/>
            <a:ext cx="477214" cy="656018"/>
          </a:xfrm>
          <a:prstGeom prst="ellipse">
            <a:avLst/>
          </a:prstGeom>
          <a:solidFill>
            <a:srgbClr val="FF0000">
              <a:alpha val="10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1" name="Oval 10">
            <a:extLst>
              <a:ext uri="{FF2B5EF4-FFF2-40B4-BE49-F238E27FC236}">
                <a16:creationId xmlns:a16="http://schemas.microsoft.com/office/drawing/2014/main" id="{7911CAE8-C80E-4B68-BC6D-1A45D4D31560}"/>
              </a:ext>
            </a:extLst>
          </p:cNvPr>
          <p:cNvSpPr/>
          <p:nvPr/>
        </p:nvSpPr>
        <p:spPr>
          <a:xfrm>
            <a:off x="5827061" y="3213742"/>
            <a:ext cx="477213" cy="656017"/>
          </a:xfrm>
          <a:prstGeom prst="ellipse">
            <a:avLst/>
          </a:prstGeom>
          <a:solidFill>
            <a:srgbClr val="FF0000">
              <a:alpha val="1000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pic>
        <p:nvPicPr>
          <p:cNvPr id="18" name="Picture 17">
            <a:extLst>
              <a:ext uri="{FF2B5EF4-FFF2-40B4-BE49-F238E27FC236}">
                <a16:creationId xmlns:a16="http://schemas.microsoft.com/office/drawing/2014/main" id="{09BCEF30-506B-4759-8098-78F9CD8965EB}"/>
              </a:ext>
            </a:extLst>
          </p:cNvPr>
          <p:cNvPicPr>
            <a:picLocks noChangeAspect="1"/>
          </p:cNvPicPr>
          <p:nvPr/>
        </p:nvPicPr>
        <p:blipFill rotWithShape="1">
          <a:blip r:embed="rId3"/>
          <a:srcRect l="48072" t="58213"/>
          <a:stretch/>
        </p:blipFill>
        <p:spPr>
          <a:xfrm>
            <a:off x="7110663" y="3284984"/>
            <a:ext cx="1958240" cy="1799208"/>
          </a:xfrm>
          <a:prstGeom prst="rect">
            <a:avLst/>
          </a:prstGeom>
        </p:spPr>
      </p:pic>
      <p:sp>
        <p:nvSpPr>
          <p:cNvPr id="2" name="Title 1">
            <a:extLst>
              <a:ext uri="{FF2B5EF4-FFF2-40B4-BE49-F238E27FC236}">
                <a16:creationId xmlns:a16="http://schemas.microsoft.com/office/drawing/2014/main" id="{B549D07F-7026-4557-912B-B3CC018388FC}"/>
              </a:ext>
            </a:extLst>
          </p:cNvPr>
          <p:cNvSpPr>
            <a:spLocks noGrp="1"/>
          </p:cNvSpPr>
          <p:nvPr>
            <p:ph type="title"/>
          </p:nvPr>
        </p:nvSpPr>
        <p:spPr>
          <a:xfrm>
            <a:off x="323528" y="202630"/>
            <a:ext cx="6131024" cy="490066"/>
          </a:xfrm>
        </p:spPr>
        <p:txBody>
          <a:bodyPr/>
          <a:lstStyle/>
          <a:p>
            <a:r>
              <a:rPr lang="en-GB" sz="2400" u="sng" dirty="0"/>
              <a:t>mini-fountain</a:t>
            </a:r>
          </a:p>
        </p:txBody>
      </p:sp>
      <p:sp>
        <p:nvSpPr>
          <p:cNvPr id="5" name="Content Placeholder 2">
            <a:extLst>
              <a:ext uri="{FF2B5EF4-FFF2-40B4-BE49-F238E27FC236}">
                <a16:creationId xmlns:a16="http://schemas.microsoft.com/office/drawing/2014/main" id="{22CC8B76-5872-6255-E821-5F1D4C236E4B}"/>
              </a:ext>
            </a:extLst>
          </p:cNvPr>
          <p:cNvSpPr txBox="1">
            <a:spLocks/>
          </p:cNvSpPr>
          <p:nvPr/>
        </p:nvSpPr>
        <p:spPr>
          <a:xfrm>
            <a:off x="393642" y="3213742"/>
            <a:ext cx="4652171" cy="33827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Bef>
                <a:spcPts val="0"/>
              </a:spcBef>
              <a:spcAft>
                <a:spcPts val="0"/>
              </a:spcAft>
            </a:pPr>
            <a:r>
              <a:rPr lang="en-GB" sz="1600" dirty="0">
                <a:solidFill>
                  <a:schemeClr val="accent2">
                    <a:lumMod val="75000"/>
                  </a:schemeClr>
                </a:solidFill>
              </a:rPr>
              <a:t>No separate detection beams and chamber                 </a:t>
            </a:r>
          </a:p>
          <a:p>
            <a:pPr marL="0" indent="0" fontAlgn="auto">
              <a:spcBef>
                <a:spcPts val="0"/>
              </a:spcBef>
              <a:spcAft>
                <a:spcPts val="900"/>
              </a:spcAft>
              <a:buFont typeface="Arial" panose="020B0604020202020204" pitchFamily="34" charset="0"/>
              <a:buNone/>
            </a:pPr>
            <a:r>
              <a:rPr lang="en-GB" sz="1600" dirty="0">
                <a:solidFill>
                  <a:schemeClr val="accent2">
                    <a:lumMod val="75000"/>
                  </a:schemeClr>
                </a:solidFill>
              </a:rPr>
              <a:t>       </a:t>
            </a:r>
            <a:r>
              <a:rPr lang="en-GB" sz="1600" dirty="0">
                <a:solidFill>
                  <a:schemeClr val="accent2">
                    <a:lumMod val="75000"/>
                  </a:schemeClr>
                </a:solidFill>
                <a:sym typeface="Wingdings" panose="05000000000000000000" pitchFamily="2" charset="2"/>
              </a:rPr>
              <a:t>(p</a:t>
            </a:r>
            <a:r>
              <a:rPr lang="en-GB" sz="1600" dirty="0">
                <a:solidFill>
                  <a:schemeClr val="accent2">
                    <a:lumMod val="75000"/>
                  </a:schemeClr>
                </a:solidFill>
              </a:rPr>
              <a:t>erform detection with MOT beams)</a:t>
            </a:r>
          </a:p>
          <a:p>
            <a:pPr fontAlgn="auto">
              <a:spcBef>
                <a:spcPts val="0"/>
              </a:spcBef>
              <a:spcAft>
                <a:spcPts val="900"/>
              </a:spcAft>
            </a:pPr>
            <a:r>
              <a:rPr lang="en-GB" sz="1600" dirty="0">
                <a:solidFill>
                  <a:schemeClr val="accent2">
                    <a:lumMod val="75000"/>
                  </a:schemeClr>
                </a:solidFill>
              </a:rPr>
              <a:t>Quartz LO </a:t>
            </a:r>
            <a:r>
              <a:rPr lang="en-GB" sz="1600" dirty="0">
                <a:solidFill>
                  <a:schemeClr val="accent2">
                    <a:lumMod val="75000"/>
                  </a:schemeClr>
                </a:solidFill>
                <a:sym typeface="Wingdings" panose="05000000000000000000" pitchFamily="2" charset="2"/>
              </a:rPr>
              <a:t> required detection </a:t>
            </a:r>
            <a:r>
              <a:rPr lang="en-GB" sz="1600" dirty="0">
                <a:solidFill>
                  <a:schemeClr val="accent2">
                    <a:lumMod val="75000"/>
                  </a:schemeClr>
                </a:solidFill>
              </a:rPr>
              <a:t>SNR ≥ 600 </a:t>
            </a:r>
            <a:endParaRPr lang="en-GB" sz="1600" b="1" dirty="0">
              <a:solidFill>
                <a:schemeClr val="accent2">
                  <a:lumMod val="75000"/>
                </a:schemeClr>
              </a:solidFill>
            </a:endParaRPr>
          </a:p>
          <a:p>
            <a:pPr fontAlgn="auto">
              <a:spcBef>
                <a:spcPts val="0"/>
              </a:spcBef>
              <a:spcAft>
                <a:spcPts val="900"/>
              </a:spcAft>
            </a:pPr>
            <a:r>
              <a:rPr lang="en-GB" sz="1600" dirty="0">
                <a:solidFill>
                  <a:schemeClr val="accent2">
                    <a:lumMod val="75000"/>
                  </a:schemeClr>
                </a:solidFill>
              </a:rPr>
              <a:t>No state-selection cavity</a:t>
            </a:r>
          </a:p>
          <a:p>
            <a:pPr fontAlgn="auto">
              <a:spcBef>
                <a:spcPts val="0"/>
              </a:spcBef>
              <a:spcAft>
                <a:spcPts val="0"/>
              </a:spcAft>
            </a:pPr>
            <a:r>
              <a:rPr lang="en-GB" sz="1600" dirty="0">
                <a:solidFill>
                  <a:schemeClr val="accent2">
                    <a:lumMod val="75000"/>
                  </a:schemeClr>
                </a:solidFill>
              </a:rPr>
              <a:t>Reduced and simplified magnetic shielding</a:t>
            </a:r>
          </a:p>
          <a:p>
            <a:pPr marL="0" indent="0" fontAlgn="auto">
              <a:spcBef>
                <a:spcPts val="0"/>
              </a:spcBef>
              <a:spcAft>
                <a:spcPts val="900"/>
              </a:spcAft>
              <a:buNone/>
            </a:pPr>
            <a:r>
              <a:rPr lang="en-GB" sz="1600" dirty="0">
                <a:solidFill>
                  <a:schemeClr val="accent2">
                    <a:lumMod val="75000"/>
                  </a:schemeClr>
                </a:solidFill>
                <a:sym typeface="Wingdings" panose="05000000000000000000" pitchFamily="2" charset="2"/>
              </a:rPr>
              <a:t>       </a:t>
            </a:r>
            <a:r>
              <a:rPr lang="en-GB" sz="1600" dirty="0">
                <a:solidFill>
                  <a:schemeClr val="accent2">
                    <a:lumMod val="75000"/>
                  </a:schemeClr>
                </a:solidFill>
              </a:rPr>
              <a:t> Ramsey cavity close to MOT</a:t>
            </a:r>
          </a:p>
          <a:p>
            <a:pPr fontAlgn="auto">
              <a:spcBef>
                <a:spcPts val="0"/>
              </a:spcBef>
              <a:spcAft>
                <a:spcPts val="900"/>
              </a:spcAft>
            </a:pPr>
            <a:r>
              <a:rPr lang="en-GB" sz="1600" dirty="0">
                <a:solidFill>
                  <a:schemeClr val="accent2">
                    <a:lumMod val="75000"/>
                  </a:schemeClr>
                </a:solidFill>
              </a:rPr>
              <a:t>Fountain height preserved (above cavity)</a:t>
            </a:r>
          </a:p>
          <a:p>
            <a:pPr fontAlgn="auto">
              <a:spcBef>
                <a:spcPts val="0"/>
              </a:spcBef>
              <a:spcAft>
                <a:spcPts val="900"/>
              </a:spcAft>
            </a:pPr>
            <a:r>
              <a:rPr lang="en-GB" sz="1600" dirty="0">
                <a:solidFill>
                  <a:schemeClr val="accent2">
                    <a:lumMod val="75000"/>
                  </a:schemeClr>
                </a:solidFill>
              </a:rPr>
              <a:t>Simpler optical bench – all in-fibre optics</a:t>
            </a:r>
          </a:p>
          <a:p>
            <a:pPr fontAlgn="auto">
              <a:spcBef>
                <a:spcPts val="0"/>
              </a:spcBef>
              <a:spcAft>
                <a:spcPts val="0"/>
              </a:spcAft>
            </a:pPr>
            <a:r>
              <a:rPr lang="en-GB" sz="1600" dirty="0">
                <a:solidFill>
                  <a:schemeClr val="accent2">
                    <a:lumMod val="75000"/>
                  </a:schemeClr>
                </a:solidFill>
              </a:rPr>
              <a:t>Rb</a:t>
            </a:r>
            <a:r>
              <a:rPr lang="en-GB" sz="1600" baseline="30000" dirty="0">
                <a:solidFill>
                  <a:schemeClr val="accent2">
                    <a:lumMod val="75000"/>
                  </a:schemeClr>
                </a:solidFill>
              </a:rPr>
              <a:t>87</a:t>
            </a:r>
            <a:r>
              <a:rPr lang="en-GB" sz="1600" dirty="0">
                <a:solidFill>
                  <a:schemeClr val="accent2">
                    <a:lumMod val="75000"/>
                  </a:schemeClr>
                </a:solidFill>
              </a:rPr>
              <a:t>    – collisional shift easier to manage</a:t>
            </a:r>
          </a:p>
          <a:p>
            <a:pPr marL="0" indent="0" fontAlgn="auto">
              <a:spcBef>
                <a:spcPts val="0"/>
              </a:spcBef>
              <a:spcAft>
                <a:spcPts val="900"/>
              </a:spcAft>
              <a:buNone/>
            </a:pPr>
            <a:r>
              <a:rPr lang="en-GB" sz="1600" dirty="0">
                <a:solidFill>
                  <a:schemeClr val="accent2">
                    <a:lumMod val="75000"/>
                  </a:schemeClr>
                </a:solidFill>
              </a:rPr>
              <a:t>                  – simpler Zeeman structure</a:t>
            </a:r>
          </a:p>
        </p:txBody>
      </p:sp>
      <p:sp>
        <p:nvSpPr>
          <p:cNvPr id="8" name="Content Placeholder 2">
            <a:extLst>
              <a:ext uri="{FF2B5EF4-FFF2-40B4-BE49-F238E27FC236}">
                <a16:creationId xmlns:a16="http://schemas.microsoft.com/office/drawing/2014/main" id="{50722527-AFF7-2A5F-54EB-C8D22E62811D}"/>
              </a:ext>
            </a:extLst>
          </p:cNvPr>
          <p:cNvSpPr txBox="1">
            <a:spLocks/>
          </p:cNvSpPr>
          <p:nvPr/>
        </p:nvSpPr>
        <p:spPr>
          <a:xfrm>
            <a:off x="1244270" y="816323"/>
            <a:ext cx="4061959" cy="19646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Bef>
                <a:spcPts val="0"/>
              </a:spcBef>
              <a:spcAft>
                <a:spcPts val="600"/>
              </a:spcAft>
              <a:buNone/>
            </a:pPr>
            <a:r>
              <a:rPr lang="en-GB" sz="1600" b="1" u="sng" dirty="0"/>
              <a:t>Goals: </a:t>
            </a:r>
          </a:p>
          <a:p>
            <a:pPr fontAlgn="auto">
              <a:spcBef>
                <a:spcPts val="0"/>
              </a:spcBef>
              <a:spcAft>
                <a:spcPts val="600"/>
              </a:spcAft>
              <a:buFontTx/>
              <a:buChar char="-"/>
            </a:pPr>
            <a:r>
              <a:rPr lang="en-GB" sz="1600" b="1" dirty="0"/>
              <a:t>small form factor</a:t>
            </a:r>
          </a:p>
          <a:p>
            <a:pPr fontAlgn="auto">
              <a:spcBef>
                <a:spcPts val="0"/>
              </a:spcBef>
              <a:spcAft>
                <a:spcPts val="600"/>
              </a:spcAft>
              <a:buFontTx/>
              <a:buChar char="-"/>
            </a:pPr>
            <a:r>
              <a:rPr lang="en-GB" sz="1600" b="1" dirty="0"/>
              <a:t>simple and more rigid build</a:t>
            </a:r>
          </a:p>
          <a:p>
            <a:pPr fontAlgn="auto">
              <a:spcBef>
                <a:spcPts val="0"/>
              </a:spcBef>
              <a:spcAft>
                <a:spcPts val="600"/>
              </a:spcAft>
              <a:buFontTx/>
              <a:buChar char="-"/>
            </a:pPr>
            <a:r>
              <a:rPr lang="en-GB" sz="1600" b="1" dirty="0"/>
              <a:t>improved reliability (high uptime)</a:t>
            </a:r>
          </a:p>
          <a:p>
            <a:pPr fontAlgn="auto">
              <a:spcBef>
                <a:spcPts val="0"/>
              </a:spcBef>
              <a:spcAft>
                <a:spcPts val="600"/>
              </a:spcAft>
              <a:buFontTx/>
              <a:buChar char="-"/>
            </a:pPr>
            <a:r>
              <a:rPr lang="en-GB" sz="1600" b="1" dirty="0"/>
              <a:t>long-term stability/accuracy &lt;10</a:t>
            </a:r>
            <a:r>
              <a:rPr lang="en-GB" sz="1600" b="1" baseline="30000" dirty="0"/>
              <a:t>-15</a:t>
            </a:r>
            <a:endParaRPr lang="en-GB" sz="1600" b="1" dirty="0"/>
          </a:p>
          <a:p>
            <a:pPr fontAlgn="auto">
              <a:spcBef>
                <a:spcPts val="0"/>
              </a:spcBef>
              <a:spcAft>
                <a:spcPts val="600"/>
              </a:spcAft>
              <a:buFontTx/>
              <a:buChar char="-"/>
            </a:pPr>
            <a:r>
              <a:rPr lang="en-GB" sz="1600" b="1" dirty="0"/>
              <a:t>short-term instability &lt;3</a:t>
            </a:r>
            <a:r>
              <a:rPr lang="en-GB" sz="1600" b="1" dirty="0">
                <a:latin typeface="Arial" panose="020B0604020202020204" pitchFamily="34" charset="0"/>
                <a:cs typeface="Arial" panose="020B0604020202020204" pitchFamily="34" charset="0"/>
              </a:rPr>
              <a:t>×</a:t>
            </a:r>
            <a:r>
              <a:rPr lang="en-GB" sz="1600" b="1" dirty="0"/>
              <a:t>10</a:t>
            </a:r>
            <a:r>
              <a:rPr lang="en-GB" sz="1600" b="1" baseline="30000" dirty="0"/>
              <a:t>-13</a:t>
            </a:r>
            <a:r>
              <a:rPr lang="en-GB" sz="1600" b="1" dirty="0"/>
              <a:t> (1s)</a:t>
            </a:r>
          </a:p>
        </p:txBody>
      </p:sp>
      <p:sp>
        <p:nvSpPr>
          <p:cNvPr id="3" name="Slide Number Placeholder 1">
            <a:extLst>
              <a:ext uri="{FF2B5EF4-FFF2-40B4-BE49-F238E27FC236}">
                <a16:creationId xmlns:a16="http://schemas.microsoft.com/office/drawing/2014/main" id="{563984E1-8052-DA3D-DE72-BD4A5C78F894}"/>
              </a:ext>
            </a:extLst>
          </p:cNvPr>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19</a:t>
            </a:fld>
            <a:endParaRPr lang="en-GB" dirty="0"/>
          </a:p>
        </p:txBody>
      </p:sp>
    </p:spTree>
    <p:extLst>
      <p:ext uri="{BB962C8B-B14F-4D97-AF65-F5344CB8AC3E}">
        <p14:creationId xmlns:p14="http://schemas.microsoft.com/office/powerpoint/2010/main" val="2177384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50"/>
                                        <p:tgtEl>
                                          <p:spTgt spid="4"/>
                                        </p:tgtEl>
                                      </p:cBhvr>
                                    </p:animEffect>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7391" r="7556" b="6802"/>
          <a:stretch/>
        </p:blipFill>
        <p:spPr>
          <a:xfrm>
            <a:off x="3275856" y="1196752"/>
            <a:ext cx="2736304" cy="5544616"/>
          </a:xfrm>
          <a:prstGeom prst="rect">
            <a:avLst/>
          </a:prstGeom>
        </p:spPr>
      </p:pic>
      <p:sp>
        <p:nvSpPr>
          <p:cNvPr id="5" name="TextBox 4"/>
          <p:cNvSpPr txBox="1"/>
          <p:nvPr/>
        </p:nvSpPr>
        <p:spPr>
          <a:xfrm>
            <a:off x="323528" y="4797152"/>
            <a:ext cx="2667005" cy="1323439"/>
          </a:xfrm>
          <a:prstGeom prst="rect">
            <a:avLst/>
          </a:prstGeom>
          <a:noFill/>
        </p:spPr>
        <p:txBody>
          <a:bodyPr wrap="square" rtlCol="0">
            <a:spAutoFit/>
          </a:bodyPr>
          <a:lstStyle/>
          <a:p>
            <a:pPr algn="r"/>
            <a:r>
              <a:rPr lang="en-GB" sz="2000" dirty="0"/>
              <a:t>state preparation</a:t>
            </a:r>
          </a:p>
          <a:p>
            <a:pPr algn="r"/>
            <a:endParaRPr lang="en-GB" sz="2000" dirty="0"/>
          </a:p>
          <a:p>
            <a:pPr algn="r"/>
            <a:r>
              <a:rPr lang="en-GB" sz="2000" dirty="0"/>
              <a:t>launch</a:t>
            </a:r>
          </a:p>
          <a:p>
            <a:pPr algn="r"/>
            <a:r>
              <a:rPr lang="en-GB" sz="2000" dirty="0"/>
              <a:t>atom cooling</a:t>
            </a:r>
          </a:p>
        </p:txBody>
      </p:sp>
      <p:sp>
        <p:nvSpPr>
          <p:cNvPr id="6" name="TextBox 5"/>
          <p:cNvSpPr txBox="1"/>
          <p:nvPr/>
        </p:nvSpPr>
        <p:spPr>
          <a:xfrm>
            <a:off x="6228184" y="4973106"/>
            <a:ext cx="2160236" cy="400110"/>
          </a:xfrm>
          <a:prstGeom prst="rect">
            <a:avLst/>
          </a:prstGeom>
          <a:noFill/>
        </p:spPr>
        <p:txBody>
          <a:bodyPr wrap="square" rtlCol="0">
            <a:spAutoFit/>
          </a:bodyPr>
          <a:lstStyle/>
          <a:p>
            <a:r>
              <a:rPr lang="en-GB" sz="2000" dirty="0"/>
              <a:t>state readout</a:t>
            </a:r>
          </a:p>
        </p:txBody>
      </p:sp>
      <p:grpSp>
        <p:nvGrpSpPr>
          <p:cNvPr id="7" name="Group 6"/>
          <p:cNvGrpSpPr/>
          <p:nvPr/>
        </p:nvGrpSpPr>
        <p:grpSpPr>
          <a:xfrm>
            <a:off x="6067223" y="1196752"/>
            <a:ext cx="3096344" cy="1937246"/>
            <a:chOff x="4201616" y="1862662"/>
            <a:chExt cx="4114800" cy="2574450"/>
          </a:xfrm>
        </p:grpSpPr>
        <p:grpSp>
          <p:nvGrpSpPr>
            <p:cNvPr id="8" name="Group 7"/>
            <p:cNvGrpSpPr/>
            <p:nvPr/>
          </p:nvGrpSpPr>
          <p:grpSpPr>
            <a:xfrm>
              <a:off x="4201616" y="1922512"/>
              <a:ext cx="4114800" cy="2514600"/>
              <a:chOff x="2987824" y="1700808"/>
              <a:chExt cx="4114800" cy="2514600"/>
            </a:xfrm>
          </p:grpSpPr>
          <p:grpSp>
            <p:nvGrpSpPr>
              <p:cNvPr id="35" name="Group 124"/>
              <p:cNvGrpSpPr>
                <a:grpSpLocks/>
              </p:cNvGrpSpPr>
              <p:nvPr/>
            </p:nvGrpSpPr>
            <p:grpSpPr bwMode="auto">
              <a:xfrm>
                <a:off x="2987824" y="1700808"/>
                <a:ext cx="4114800" cy="2514600"/>
                <a:chOff x="2592" y="2064"/>
                <a:chExt cx="2592" cy="1584"/>
              </a:xfrm>
            </p:grpSpPr>
            <p:sp>
              <p:nvSpPr>
                <p:cNvPr id="37" name="Oval 125"/>
                <p:cNvSpPr>
                  <a:spLocks noChangeArrowheads="1"/>
                </p:cNvSpPr>
                <p:nvPr/>
              </p:nvSpPr>
              <p:spPr bwMode="auto">
                <a:xfrm>
                  <a:off x="2592" y="2064"/>
                  <a:ext cx="2592" cy="1584"/>
                </a:xfrm>
                <a:prstGeom prst="ellipse">
                  <a:avLst/>
                </a:prstGeom>
                <a:solidFill>
                  <a:srgbClr val="FFFF99"/>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dirty="0"/>
                </a:p>
              </p:txBody>
            </p:sp>
            <p:grpSp>
              <p:nvGrpSpPr>
                <p:cNvPr id="38" name="Group 126"/>
                <p:cNvGrpSpPr>
                  <a:grpSpLocks/>
                </p:cNvGrpSpPr>
                <p:nvPr/>
              </p:nvGrpSpPr>
              <p:grpSpPr bwMode="auto">
                <a:xfrm>
                  <a:off x="2900" y="2417"/>
                  <a:ext cx="1189" cy="881"/>
                  <a:chOff x="702" y="1786"/>
                  <a:chExt cx="915" cy="684"/>
                </a:xfrm>
              </p:grpSpPr>
              <p:sp>
                <p:nvSpPr>
                  <p:cNvPr id="39" name="Line 127"/>
                  <p:cNvSpPr>
                    <a:spLocks noChangeShapeType="1"/>
                  </p:cNvSpPr>
                  <p:nvPr/>
                </p:nvSpPr>
                <p:spPr bwMode="auto">
                  <a:xfrm>
                    <a:off x="702" y="2099"/>
                    <a:ext cx="38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dirty="0"/>
                  </a:p>
                </p:txBody>
              </p:sp>
              <p:sp>
                <p:nvSpPr>
                  <p:cNvPr id="40" name="Line 128"/>
                  <p:cNvSpPr>
                    <a:spLocks noChangeShapeType="1"/>
                  </p:cNvSpPr>
                  <p:nvPr/>
                </p:nvSpPr>
                <p:spPr bwMode="auto">
                  <a:xfrm>
                    <a:off x="1236" y="1953"/>
                    <a:ext cx="381" cy="0"/>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129"/>
                  <p:cNvSpPr>
                    <a:spLocks noChangeShapeType="1"/>
                  </p:cNvSpPr>
                  <p:nvPr/>
                </p:nvSpPr>
                <p:spPr bwMode="auto">
                  <a:xfrm>
                    <a:off x="1236" y="2318"/>
                    <a:ext cx="381" cy="1"/>
                  </a:xfrm>
                  <a:prstGeom prst="line">
                    <a:avLst/>
                  </a:prstGeom>
                  <a:noFill/>
                  <a:ln w="26988">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144"/>
                  <p:cNvSpPr>
                    <a:spLocks noChangeShapeType="1"/>
                  </p:cNvSpPr>
                  <p:nvPr/>
                </p:nvSpPr>
                <p:spPr bwMode="auto">
                  <a:xfrm flipV="1">
                    <a:off x="1083" y="1953"/>
                    <a:ext cx="153" cy="14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145"/>
                  <p:cNvSpPr>
                    <a:spLocks noChangeShapeType="1"/>
                  </p:cNvSpPr>
                  <p:nvPr/>
                </p:nvSpPr>
                <p:spPr bwMode="auto">
                  <a:xfrm>
                    <a:off x="1083" y="2099"/>
                    <a:ext cx="153" cy="21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146"/>
                  <p:cNvSpPr>
                    <a:spLocks noChangeShapeType="1"/>
                  </p:cNvSpPr>
                  <p:nvPr/>
                </p:nvSpPr>
                <p:spPr bwMode="auto">
                  <a:xfrm>
                    <a:off x="1388" y="1989"/>
                    <a:ext cx="1" cy="292"/>
                  </a:xfrm>
                  <a:prstGeom prst="line">
                    <a:avLst/>
                  </a:prstGeom>
                  <a:noFill/>
                  <a:ln w="26988">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Freeform 147"/>
                  <p:cNvSpPr>
                    <a:spLocks/>
                  </p:cNvSpPr>
                  <p:nvPr/>
                </p:nvSpPr>
                <p:spPr bwMode="auto">
                  <a:xfrm>
                    <a:off x="1363" y="1953"/>
                    <a:ext cx="50" cy="48"/>
                  </a:xfrm>
                  <a:custGeom>
                    <a:avLst/>
                    <a:gdLst>
                      <a:gd name="T0" fmla="*/ 75 w 150"/>
                      <a:gd name="T1" fmla="*/ 0 h 150"/>
                      <a:gd name="T2" fmla="*/ 150 w 150"/>
                      <a:gd name="T3" fmla="*/ 150 h 150"/>
                      <a:gd name="T4" fmla="*/ 140 w 150"/>
                      <a:gd name="T5" fmla="*/ 146 h 150"/>
                      <a:gd name="T6" fmla="*/ 133 w 150"/>
                      <a:gd name="T7" fmla="*/ 143 h 150"/>
                      <a:gd name="T8" fmla="*/ 125 w 150"/>
                      <a:gd name="T9" fmla="*/ 139 h 150"/>
                      <a:gd name="T10" fmla="*/ 115 w 150"/>
                      <a:gd name="T11" fmla="*/ 137 h 150"/>
                      <a:gd name="T12" fmla="*/ 106 w 150"/>
                      <a:gd name="T13" fmla="*/ 135 h 150"/>
                      <a:gd name="T14" fmla="*/ 98 w 150"/>
                      <a:gd name="T15" fmla="*/ 133 h 150"/>
                      <a:gd name="T16" fmla="*/ 88 w 150"/>
                      <a:gd name="T17" fmla="*/ 133 h 150"/>
                      <a:gd name="T18" fmla="*/ 79 w 150"/>
                      <a:gd name="T19" fmla="*/ 133 h 150"/>
                      <a:gd name="T20" fmla="*/ 69 w 150"/>
                      <a:gd name="T21" fmla="*/ 133 h 150"/>
                      <a:gd name="T22" fmla="*/ 62 w 150"/>
                      <a:gd name="T23" fmla="*/ 133 h 150"/>
                      <a:gd name="T24" fmla="*/ 52 w 150"/>
                      <a:gd name="T25" fmla="*/ 133 h 150"/>
                      <a:gd name="T26" fmla="*/ 43 w 150"/>
                      <a:gd name="T27" fmla="*/ 135 h 150"/>
                      <a:gd name="T28" fmla="*/ 35 w 150"/>
                      <a:gd name="T29" fmla="*/ 137 h 150"/>
                      <a:gd name="T30" fmla="*/ 25 w 150"/>
                      <a:gd name="T31" fmla="*/ 139 h 150"/>
                      <a:gd name="T32" fmla="*/ 18 w 150"/>
                      <a:gd name="T33" fmla="*/ 143 h 150"/>
                      <a:gd name="T34" fmla="*/ 8 w 150"/>
                      <a:gd name="T35" fmla="*/ 146 h 150"/>
                      <a:gd name="T36" fmla="*/ 0 w 150"/>
                      <a:gd name="T37" fmla="*/ 150 h 150"/>
                      <a:gd name="T38" fmla="*/ 75 w 150"/>
                      <a:gd name="T39"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0" h="150">
                        <a:moveTo>
                          <a:pt x="75" y="0"/>
                        </a:moveTo>
                        <a:lnTo>
                          <a:pt x="150" y="150"/>
                        </a:lnTo>
                        <a:lnTo>
                          <a:pt x="140" y="146"/>
                        </a:lnTo>
                        <a:lnTo>
                          <a:pt x="133" y="143"/>
                        </a:lnTo>
                        <a:lnTo>
                          <a:pt x="125" y="139"/>
                        </a:lnTo>
                        <a:lnTo>
                          <a:pt x="115" y="137"/>
                        </a:lnTo>
                        <a:lnTo>
                          <a:pt x="106" y="135"/>
                        </a:lnTo>
                        <a:lnTo>
                          <a:pt x="98" y="133"/>
                        </a:lnTo>
                        <a:lnTo>
                          <a:pt x="88" y="133"/>
                        </a:lnTo>
                        <a:lnTo>
                          <a:pt x="79" y="133"/>
                        </a:lnTo>
                        <a:lnTo>
                          <a:pt x="69" y="133"/>
                        </a:lnTo>
                        <a:lnTo>
                          <a:pt x="62" y="133"/>
                        </a:lnTo>
                        <a:lnTo>
                          <a:pt x="52" y="133"/>
                        </a:lnTo>
                        <a:lnTo>
                          <a:pt x="43" y="135"/>
                        </a:lnTo>
                        <a:lnTo>
                          <a:pt x="35" y="137"/>
                        </a:lnTo>
                        <a:lnTo>
                          <a:pt x="25" y="139"/>
                        </a:lnTo>
                        <a:lnTo>
                          <a:pt x="18" y="143"/>
                        </a:lnTo>
                        <a:lnTo>
                          <a:pt x="8" y="146"/>
                        </a:lnTo>
                        <a:lnTo>
                          <a:pt x="0" y="150"/>
                        </a:lnTo>
                        <a:lnTo>
                          <a:pt x="7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6" name="Freeform 148"/>
                  <p:cNvSpPr>
                    <a:spLocks/>
                  </p:cNvSpPr>
                  <p:nvPr/>
                </p:nvSpPr>
                <p:spPr bwMode="auto">
                  <a:xfrm>
                    <a:off x="1363" y="2270"/>
                    <a:ext cx="50" cy="48"/>
                  </a:xfrm>
                  <a:custGeom>
                    <a:avLst/>
                    <a:gdLst>
                      <a:gd name="T0" fmla="*/ 75 w 150"/>
                      <a:gd name="T1" fmla="*/ 150 h 150"/>
                      <a:gd name="T2" fmla="*/ 0 w 150"/>
                      <a:gd name="T3" fmla="*/ 0 h 150"/>
                      <a:gd name="T4" fmla="*/ 8 w 150"/>
                      <a:gd name="T5" fmla="*/ 4 h 150"/>
                      <a:gd name="T6" fmla="*/ 18 w 150"/>
                      <a:gd name="T7" fmla="*/ 8 h 150"/>
                      <a:gd name="T8" fmla="*/ 25 w 150"/>
                      <a:gd name="T9" fmla="*/ 11 h 150"/>
                      <a:gd name="T10" fmla="*/ 35 w 150"/>
                      <a:gd name="T11" fmla="*/ 13 h 150"/>
                      <a:gd name="T12" fmla="*/ 43 w 150"/>
                      <a:gd name="T13" fmla="*/ 15 h 150"/>
                      <a:gd name="T14" fmla="*/ 52 w 150"/>
                      <a:gd name="T15" fmla="*/ 17 h 150"/>
                      <a:gd name="T16" fmla="*/ 62 w 150"/>
                      <a:gd name="T17" fmla="*/ 17 h 150"/>
                      <a:gd name="T18" fmla="*/ 69 w 150"/>
                      <a:gd name="T19" fmla="*/ 17 h 150"/>
                      <a:gd name="T20" fmla="*/ 79 w 150"/>
                      <a:gd name="T21" fmla="*/ 17 h 150"/>
                      <a:gd name="T22" fmla="*/ 88 w 150"/>
                      <a:gd name="T23" fmla="*/ 17 h 150"/>
                      <a:gd name="T24" fmla="*/ 98 w 150"/>
                      <a:gd name="T25" fmla="*/ 17 h 150"/>
                      <a:gd name="T26" fmla="*/ 106 w 150"/>
                      <a:gd name="T27" fmla="*/ 15 h 150"/>
                      <a:gd name="T28" fmla="*/ 115 w 150"/>
                      <a:gd name="T29" fmla="*/ 13 h 150"/>
                      <a:gd name="T30" fmla="*/ 125 w 150"/>
                      <a:gd name="T31" fmla="*/ 11 h 150"/>
                      <a:gd name="T32" fmla="*/ 133 w 150"/>
                      <a:gd name="T33" fmla="*/ 8 h 150"/>
                      <a:gd name="T34" fmla="*/ 140 w 150"/>
                      <a:gd name="T35" fmla="*/ 4 h 150"/>
                      <a:gd name="T36" fmla="*/ 150 w 150"/>
                      <a:gd name="T37" fmla="*/ 0 h 150"/>
                      <a:gd name="T38" fmla="*/ 75 w 150"/>
                      <a:gd name="T3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0" h="150">
                        <a:moveTo>
                          <a:pt x="75" y="150"/>
                        </a:moveTo>
                        <a:lnTo>
                          <a:pt x="0" y="0"/>
                        </a:lnTo>
                        <a:lnTo>
                          <a:pt x="8" y="4"/>
                        </a:lnTo>
                        <a:lnTo>
                          <a:pt x="18" y="8"/>
                        </a:lnTo>
                        <a:lnTo>
                          <a:pt x="25" y="11"/>
                        </a:lnTo>
                        <a:lnTo>
                          <a:pt x="35" y="13"/>
                        </a:lnTo>
                        <a:lnTo>
                          <a:pt x="43" y="15"/>
                        </a:lnTo>
                        <a:lnTo>
                          <a:pt x="52" y="17"/>
                        </a:lnTo>
                        <a:lnTo>
                          <a:pt x="62" y="17"/>
                        </a:lnTo>
                        <a:lnTo>
                          <a:pt x="69" y="17"/>
                        </a:lnTo>
                        <a:lnTo>
                          <a:pt x="79" y="17"/>
                        </a:lnTo>
                        <a:lnTo>
                          <a:pt x="88" y="17"/>
                        </a:lnTo>
                        <a:lnTo>
                          <a:pt x="98" y="17"/>
                        </a:lnTo>
                        <a:lnTo>
                          <a:pt x="106" y="15"/>
                        </a:lnTo>
                        <a:lnTo>
                          <a:pt x="115" y="13"/>
                        </a:lnTo>
                        <a:lnTo>
                          <a:pt x="125" y="11"/>
                        </a:lnTo>
                        <a:lnTo>
                          <a:pt x="133" y="8"/>
                        </a:lnTo>
                        <a:lnTo>
                          <a:pt x="140" y="4"/>
                        </a:lnTo>
                        <a:lnTo>
                          <a:pt x="150" y="0"/>
                        </a:lnTo>
                        <a:lnTo>
                          <a:pt x="75" y="15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 name="Rectangle 150"/>
                  <p:cNvSpPr>
                    <a:spLocks noChangeArrowheads="1"/>
                  </p:cNvSpPr>
                  <p:nvPr/>
                </p:nvSpPr>
                <p:spPr bwMode="auto">
                  <a:xfrm>
                    <a:off x="1240" y="2350"/>
                    <a:ext cx="1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en-US" sz="1600" b="0" i="1" dirty="0">
                        <a:solidFill>
                          <a:srgbClr val="000000"/>
                        </a:solidFill>
                        <a:latin typeface="Times New Roman" pitchFamily="18" charset="0"/>
                      </a:rPr>
                      <a:t>F=3</a:t>
                    </a:r>
                    <a:endParaRPr lang="pl-PL" altLang="en-US" sz="1600" dirty="0"/>
                  </a:p>
                </p:txBody>
              </p:sp>
              <p:sp>
                <p:nvSpPr>
                  <p:cNvPr id="48" name="Rectangle 151"/>
                  <p:cNvSpPr>
                    <a:spLocks noChangeArrowheads="1"/>
                  </p:cNvSpPr>
                  <p:nvPr/>
                </p:nvSpPr>
                <p:spPr bwMode="auto">
                  <a:xfrm>
                    <a:off x="1244" y="1786"/>
                    <a:ext cx="175"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pl-PL" altLang="en-US" sz="1600" b="0" i="1">
                        <a:solidFill>
                          <a:srgbClr val="000000"/>
                        </a:solidFill>
                        <a:latin typeface="Times New Roman" pitchFamily="18" charset="0"/>
                      </a:rPr>
                      <a:t>F=4</a:t>
                    </a:r>
                    <a:endParaRPr lang="pl-PL" altLang="en-US" sz="1600"/>
                  </a:p>
                </p:txBody>
              </p:sp>
              <p:sp>
                <p:nvSpPr>
                  <p:cNvPr id="49" name="Rectangle 152"/>
                  <p:cNvSpPr>
                    <a:spLocks noChangeArrowheads="1"/>
                  </p:cNvSpPr>
                  <p:nvPr/>
                </p:nvSpPr>
                <p:spPr bwMode="auto">
                  <a:xfrm>
                    <a:off x="750" y="1920"/>
                    <a:ext cx="209"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600" b="0" i="1" dirty="0">
                        <a:solidFill>
                          <a:srgbClr val="000000"/>
                        </a:solidFill>
                        <a:latin typeface="Times New Roman" pitchFamily="18" charset="0"/>
                      </a:rPr>
                      <a:t>6 S</a:t>
                    </a:r>
                    <a:r>
                      <a:rPr lang="en-GB" altLang="en-US" sz="1600" b="0" i="1" baseline="-25000" dirty="0">
                        <a:solidFill>
                          <a:srgbClr val="000000"/>
                        </a:solidFill>
                        <a:latin typeface="Times New Roman" pitchFamily="18" charset="0"/>
                      </a:rPr>
                      <a:t>1/2</a:t>
                    </a:r>
                    <a:endParaRPr lang="pl-PL" altLang="en-US" sz="1600" b="0" i="1" baseline="-25000" dirty="0">
                      <a:solidFill>
                        <a:srgbClr val="000000"/>
                      </a:solidFill>
                      <a:latin typeface="Times New Roman" pitchFamily="18" charset="0"/>
                    </a:endParaRPr>
                  </a:p>
                </p:txBody>
              </p:sp>
            </p:grpSp>
          </p:grpSp>
          <p:sp>
            <p:nvSpPr>
              <p:cNvPr id="36" name="Rectangle 149"/>
              <p:cNvSpPr>
                <a:spLocks noChangeArrowheads="1"/>
              </p:cNvSpPr>
              <p:nvPr/>
            </p:nvSpPr>
            <p:spPr bwMode="auto">
              <a:xfrm>
                <a:off x="4427984" y="2884294"/>
                <a:ext cx="1210268" cy="184666"/>
              </a:xfrm>
              <a:prstGeom prst="rect">
                <a:avLst/>
              </a:prstGeom>
              <a:solidFill>
                <a:srgbClr val="FFFF99"/>
              </a:solidFill>
              <a:ln>
                <a:noFill/>
              </a:ln>
            </p:spPr>
            <p:txBody>
              <a:bodyPr wrap="none" lIns="0" tIns="0" rIns="0" bIns="0">
                <a:spAutoFit/>
              </a:bodyPr>
              <a:lstStyle/>
              <a:p>
                <a:r>
                  <a:rPr lang="pl-PL" altLang="en-US" sz="1200" dirty="0">
                    <a:solidFill>
                      <a:srgbClr val="0000FF"/>
                    </a:solidFill>
                  </a:rPr>
                  <a:t>9 192 631 770 Hz</a:t>
                </a:r>
                <a:endParaRPr lang="pl-PL" altLang="en-US" sz="1200" dirty="0"/>
              </a:p>
            </p:txBody>
          </p:sp>
        </p:grpSp>
        <p:grpSp>
          <p:nvGrpSpPr>
            <p:cNvPr id="9" name="Group 8"/>
            <p:cNvGrpSpPr/>
            <p:nvPr/>
          </p:nvGrpSpPr>
          <p:grpSpPr>
            <a:xfrm>
              <a:off x="6572202" y="1862662"/>
              <a:ext cx="437726" cy="1994177"/>
              <a:chOff x="5358410" y="1640958"/>
              <a:chExt cx="437726" cy="1994177"/>
            </a:xfrm>
          </p:grpSpPr>
          <p:grpSp>
            <p:nvGrpSpPr>
              <p:cNvPr id="15" name="Group 14"/>
              <p:cNvGrpSpPr/>
              <p:nvPr/>
            </p:nvGrpSpPr>
            <p:grpSpPr>
              <a:xfrm>
                <a:off x="5358410" y="2247270"/>
                <a:ext cx="437726" cy="735756"/>
                <a:chOff x="5358410" y="2261195"/>
                <a:chExt cx="437726" cy="735756"/>
              </a:xfrm>
            </p:grpSpPr>
            <p:sp>
              <p:nvSpPr>
                <p:cNvPr id="26" name="Line 144"/>
                <p:cNvSpPr>
                  <a:spLocks noChangeShapeType="1"/>
                </p:cNvSpPr>
                <p:nvPr/>
              </p:nvSpPr>
              <p:spPr bwMode="auto">
                <a:xfrm flipV="1">
                  <a:off x="5364661" y="2261195"/>
                  <a:ext cx="423091" cy="345597"/>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144"/>
                <p:cNvSpPr>
                  <a:spLocks noChangeShapeType="1"/>
                </p:cNvSpPr>
                <p:nvPr/>
              </p:nvSpPr>
              <p:spPr bwMode="auto">
                <a:xfrm flipV="1">
                  <a:off x="5364661" y="2348880"/>
                  <a:ext cx="431475" cy="259004"/>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44"/>
                <p:cNvSpPr>
                  <a:spLocks noChangeShapeType="1"/>
                </p:cNvSpPr>
                <p:nvPr/>
              </p:nvSpPr>
              <p:spPr bwMode="auto">
                <a:xfrm flipV="1">
                  <a:off x="5364661" y="2433992"/>
                  <a:ext cx="431475" cy="181155"/>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144"/>
                <p:cNvSpPr>
                  <a:spLocks noChangeShapeType="1"/>
                </p:cNvSpPr>
                <p:nvPr/>
              </p:nvSpPr>
              <p:spPr bwMode="auto">
                <a:xfrm flipV="1">
                  <a:off x="5364661" y="2536338"/>
                  <a:ext cx="423091" cy="7881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144"/>
                <p:cNvSpPr>
                  <a:spLocks noChangeShapeType="1"/>
                </p:cNvSpPr>
                <p:nvPr/>
              </p:nvSpPr>
              <p:spPr bwMode="auto">
                <a:xfrm flipV="1">
                  <a:off x="5364661" y="2615148"/>
                  <a:ext cx="423091" cy="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44"/>
                <p:cNvSpPr>
                  <a:spLocks noChangeShapeType="1"/>
                </p:cNvSpPr>
                <p:nvPr/>
              </p:nvSpPr>
              <p:spPr bwMode="auto">
                <a:xfrm>
                  <a:off x="5358410" y="2615147"/>
                  <a:ext cx="429342" cy="85664"/>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144"/>
                <p:cNvSpPr>
                  <a:spLocks noChangeShapeType="1"/>
                </p:cNvSpPr>
                <p:nvPr/>
              </p:nvSpPr>
              <p:spPr bwMode="auto">
                <a:xfrm>
                  <a:off x="5364661" y="2615148"/>
                  <a:ext cx="429342" cy="17728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144"/>
                <p:cNvSpPr>
                  <a:spLocks noChangeShapeType="1"/>
                </p:cNvSpPr>
                <p:nvPr/>
              </p:nvSpPr>
              <p:spPr bwMode="auto">
                <a:xfrm>
                  <a:off x="5361535" y="2607884"/>
                  <a:ext cx="426217" cy="293309"/>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144"/>
                <p:cNvSpPr>
                  <a:spLocks noChangeShapeType="1"/>
                </p:cNvSpPr>
                <p:nvPr/>
              </p:nvSpPr>
              <p:spPr bwMode="auto">
                <a:xfrm>
                  <a:off x="5364661" y="2615146"/>
                  <a:ext cx="423091" cy="381805"/>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16" name="Group 15"/>
              <p:cNvGrpSpPr/>
              <p:nvPr/>
            </p:nvGrpSpPr>
            <p:grpSpPr>
              <a:xfrm>
                <a:off x="5358410" y="3082822"/>
                <a:ext cx="437726" cy="552313"/>
                <a:chOff x="5358410" y="3092711"/>
                <a:chExt cx="437726" cy="552313"/>
              </a:xfrm>
            </p:grpSpPr>
            <p:sp>
              <p:nvSpPr>
                <p:cNvPr id="19" name="Line 144"/>
                <p:cNvSpPr>
                  <a:spLocks noChangeShapeType="1"/>
                </p:cNvSpPr>
                <p:nvPr/>
              </p:nvSpPr>
              <p:spPr bwMode="auto">
                <a:xfrm flipV="1">
                  <a:off x="5364661" y="3092711"/>
                  <a:ext cx="431475" cy="259004"/>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144"/>
                <p:cNvSpPr>
                  <a:spLocks noChangeShapeType="1"/>
                </p:cNvSpPr>
                <p:nvPr/>
              </p:nvSpPr>
              <p:spPr bwMode="auto">
                <a:xfrm flipV="1">
                  <a:off x="5364661" y="3177823"/>
                  <a:ext cx="431475" cy="181155"/>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144"/>
                <p:cNvSpPr>
                  <a:spLocks noChangeShapeType="1"/>
                </p:cNvSpPr>
                <p:nvPr/>
              </p:nvSpPr>
              <p:spPr bwMode="auto">
                <a:xfrm flipV="1">
                  <a:off x="5364661" y="3280169"/>
                  <a:ext cx="423091" cy="7881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Line 144"/>
                <p:cNvSpPr>
                  <a:spLocks noChangeShapeType="1"/>
                </p:cNvSpPr>
                <p:nvPr/>
              </p:nvSpPr>
              <p:spPr bwMode="auto">
                <a:xfrm flipV="1">
                  <a:off x="5364661" y="3358979"/>
                  <a:ext cx="423091" cy="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144"/>
                <p:cNvSpPr>
                  <a:spLocks noChangeShapeType="1"/>
                </p:cNvSpPr>
                <p:nvPr/>
              </p:nvSpPr>
              <p:spPr bwMode="auto">
                <a:xfrm>
                  <a:off x="5358410" y="3358978"/>
                  <a:ext cx="429342" cy="85664"/>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144"/>
                <p:cNvSpPr>
                  <a:spLocks noChangeShapeType="1"/>
                </p:cNvSpPr>
                <p:nvPr/>
              </p:nvSpPr>
              <p:spPr bwMode="auto">
                <a:xfrm>
                  <a:off x="5364661" y="3358979"/>
                  <a:ext cx="429342" cy="177280"/>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144"/>
                <p:cNvSpPr>
                  <a:spLocks noChangeShapeType="1"/>
                </p:cNvSpPr>
                <p:nvPr/>
              </p:nvSpPr>
              <p:spPr bwMode="auto">
                <a:xfrm>
                  <a:off x="5361535" y="3351715"/>
                  <a:ext cx="426217" cy="293309"/>
                </a:xfrm>
                <a:prstGeom prst="line">
                  <a:avLst/>
                </a:prstGeom>
                <a:noFill/>
                <a:ln w="127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grpSp>
          <p:cxnSp>
            <p:nvCxnSpPr>
              <p:cNvPr id="17" name="Straight Arrow Connector 16"/>
              <p:cNvCxnSpPr/>
              <p:nvPr/>
            </p:nvCxnSpPr>
            <p:spPr>
              <a:xfrm>
                <a:off x="5364661" y="2060848"/>
                <a:ext cx="43147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358410" y="1640958"/>
                <a:ext cx="338554" cy="369333"/>
              </a:xfrm>
              <a:prstGeom prst="rect">
                <a:avLst/>
              </a:prstGeom>
              <a:noFill/>
            </p:spPr>
            <p:txBody>
              <a:bodyPr wrap="none" rtlCol="0">
                <a:spAutoFit/>
              </a:bodyPr>
              <a:lstStyle/>
              <a:p>
                <a:r>
                  <a:rPr lang="en-GB" sz="1800" dirty="0"/>
                  <a:t>B</a:t>
                </a:r>
              </a:p>
            </p:txBody>
          </p:sp>
        </p:grpSp>
        <p:grpSp>
          <p:nvGrpSpPr>
            <p:cNvPr id="10" name="Group 9"/>
            <p:cNvGrpSpPr/>
            <p:nvPr/>
          </p:nvGrpSpPr>
          <p:grpSpPr>
            <a:xfrm>
              <a:off x="6575327" y="2643128"/>
              <a:ext cx="1135958" cy="1074157"/>
              <a:chOff x="6575327" y="2643128"/>
              <a:chExt cx="1135958" cy="1074157"/>
            </a:xfrm>
          </p:grpSpPr>
          <p:sp>
            <p:nvSpPr>
              <p:cNvPr id="11" name="Line 144"/>
              <p:cNvSpPr>
                <a:spLocks noChangeShapeType="1"/>
              </p:cNvSpPr>
              <p:nvPr/>
            </p:nvSpPr>
            <p:spPr bwMode="auto">
              <a:xfrm flipV="1">
                <a:off x="6575327" y="2824368"/>
                <a:ext cx="505443" cy="0"/>
              </a:xfrm>
              <a:prstGeom prst="line">
                <a:avLst/>
              </a:prstGeom>
              <a:noFill/>
              <a:ln w="254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 name="Line 144"/>
              <p:cNvSpPr>
                <a:spLocks noChangeShapeType="1"/>
              </p:cNvSpPr>
              <p:nvPr/>
            </p:nvSpPr>
            <p:spPr bwMode="auto">
              <a:xfrm>
                <a:off x="6599323" y="3571712"/>
                <a:ext cx="481448" cy="1023"/>
              </a:xfrm>
              <a:prstGeom prst="line">
                <a:avLst/>
              </a:prstGeom>
              <a:noFill/>
              <a:ln w="25400">
                <a:solidFill>
                  <a:srgbClr val="7030A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 name="TextBox 12"/>
              <p:cNvSpPr txBox="1"/>
              <p:nvPr/>
            </p:nvSpPr>
            <p:spPr>
              <a:xfrm>
                <a:off x="7037703" y="2643128"/>
                <a:ext cx="673582" cy="338554"/>
              </a:xfrm>
              <a:prstGeom prst="rect">
                <a:avLst/>
              </a:prstGeom>
              <a:noFill/>
            </p:spPr>
            <p:txBody>
              <a:bodyPr wrap="none" rtlCol="0">
                <a:spAutoFit/>
              </a:bodyPr>
              <a:lstStyle/>
              <a:p>
                <a:r>
                  <a:rPr lang="en-GB" sz="1600" dirty="0">
                    <a:solidFill>
                      <a:srgbClr val="7030A0"/>
                    </a:solidFill>
                  </a:rPr>
                  <a:t>m</a:t>
                </a:r>
                <a:r>
                  <a:rPr lang="en-GB" sz="1600" baseline="-25000" dirty="0">
                    <a:solidFill>
                      <a:srgbClr val="7030A0"/>
                    </a:solidFill>
                  </a:rPr>
                  <a:t>F</a:t>
                </a:r>
                <a:r>
                  <a:rPr lang="en-GB" sz="1600" dirty="0">
                    <a:solidFill>
                      <a:srgbClr val="7030A0"/>
                    </a:solidFill>
                  </a:rPr>
                  <a:t>=0</a:t>
                </a:r>
              </a:p>
            </p:txBody>
          </p:sp>
          <p:sp>
            <p:nvSpPr>
              <p:cNvPr id="14" name="TextBox 13"/>
              <p:cNvSpPr txBox="1"/>
              <p:nvPr/>
            </p:nvSpPr>
            <p:spPr>
              <a:xfrm>
                <a:off x="7037703" y="3378731"/>
                <a:ext cx="673582" cy="338554"/>
              </a:xfrm>
              <a:prstGeom prst="rect">
                <a:avLst/>
              </a:prstGeom>
              <a:noFill/>
            </p:spPr>
            <p:txBody>
              <a:bodyPr wrap="none" rtlCol="0">
                <a:spAutoFit/>
              </a:bodyPr>
              <a:lstStyle/>
              <a:p>
                <a:r>
                  <a:rPr lang="en-GB" sz="1600" dirty="0">
                    <a:solidFill>
                      <a:srgbClr val="7030A0"/>
                    </a:solidFill>
                  </a:rPr>
                  <a:t>m</a:t>
                </a:r>
                <a:r>
                  <a:rPr lang="en-GB" sz="1600" baseline="-25000" dirty="0">
                    <a:solidFill>
                      <a:srgbClr val="7030A0"/>
                    </a:solidFill>
                  </a:rPr>
                  <a:t>F</a:t>
                </a:r>
                <a:r>
                  <a:rPr lang="en-GB" sz="1600" dirty="0">
                    <a:solidFill>
                      <a:srgbClr val="7030A0"/>
                    </a:solidFill>
                  </a:rPr>
                  <a:t>=0</a:t>
                </a:r>
              </a:p>
            </p:txBody>
          </p:sp>
        </p:grpSp>
      </p:grpSp>
      <p:cxnSp>
        <p:nvCxnSpPr>
          <p:cNvPr id="50" name="Straight Arrow Connector 49"/>
          <p:cNvCxnSpPr/>
          <p:nvPr/>
        </p:nvCxnSpPr>
        <p:spPr>
          <a:xfrm flipV="1">
            <a:off x="3146227" y="2663861"/>
            <a:ext cx="0" cy="3312368"/>
          </a:xfrm>
          <a:prstGeom prst="straightConnector1">
            <a:avLst/>
          </a:prstGeom>
          <a:ln w="25400">
            <a:solidFill>
              <a:srgbClr val="005696"/>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115970" y="2663861"/>
            <a:ext cx="0" cy="3312368"/>
          </a:xfrm>
          <a:prstGeom prst="straightConnector1">
            <a:avLst/>
          </a:prstGeom>
          <a:ln w="25400">
            <a:solidFill>
              <a:srgbClr val="005696"/>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53" name="Title 1">
            <a:extLst>
              <a:ext uri="{FF2B5EF4-FFF2-40B4-BE49-F238E27FC236}">
                <a16:creationId xmlns:a16="http://schemas.microsoft.com/office/drawing/2014/main" id="{D41F2888-0472-FC17-35AD-C8F7C3F37D01}"/>
              </a:ext>
            </a:extLst>
          </p:cNvPr>
          <p:cNvSpPr>
            <a:spLocks noGrp="1"/>
          </p:cNvSpPr>
          <p:nvPr>
            <p:ph type="title"/>
          </p:nvPr>
        </p:nvSpPr>
        <p:spPr>
          <a:xfrm>
            <a:off x="323527" y="188640"/>
            <a:ext cx="6827399" cy="469713"/>
          </a:xfrm>
        </p:spPr>
        <p:txBody>
          <a:bodyPr/>
          <a:lstStyle/>
          <a:p>
            <a:r>
              <a:rPr lang="en-GB" sz="2400" u="sng" dirty="0"/>
              <a:t>Atomic fountains – primary frequency standards</a:t>
            </a:r>
          </a:p>
        </p:txBody>
      </p:sp>
      <p:sp>
        <p:nvSpPr>
          <p:cNvPr id="2" name="Slide Number Placeholder 24">
            <a:extLst>
              <a:ext uri="{FF2B5EF4-FFF2-40B4-BE49-F238E27FC236}">
                <a16:creationId xmlns:a16="http://schemas.microsoft.com/office/drawing/2014/main" id="{FD8E2BEE-578B-096E-9804-15CFA36F66F3}"/>
              </a:ext>
            </a:extLst>
          </p:cNvPr>
          <p:cNvSpPr>
            <a:spLocks noGrp="1"/>
          </p:cNvSpPr>
          <p:nvPr>
            <p:ph type="sldNum" sz="quarter" idx="12"/>
          </p:nvPr>
        </p:nvSpPr>
        <p:spPr>
          <a:xfrm>
            <a:off x="7851906" y="6356350"/>
            <a:ext cx="834894" cy="365125"/>
          </a:xfrm>
        </p:spPr>
        <p:txBody>
          <a:bodyPr/>
          <a:lstStyle/>
          <a:p>
            <a:pPr>
              <a:defRPr/>
            </a:pPr>
            <a:fld id="{DB1B9577-78F8-4836-BFF0-2CA2D54AA9AF}" type="slidenum">
              <a:rPr lang="en-GB" smtClean="0"/>
              <a:pPr>
                <a:defRPr/>
              </a:pPr>
              <a:t>2</a:t>
            </a:fld>
            <a:endParaRPr lang="en-GB" dirty="0"/>
          </a:p>
        </p:txBody>
      </p:sp>
      <p:sp>
        <p:nvSpPr>
          <p:cNvPr id="3" name="TextBox 2">
            <a:extLst>
              <a:ext uri="{FF2B5EF4-FFF2-40B4-BE49-F238E27FC236}">
                <a16:creationId xmlns:a16="http://schemas.microsoft.com/office/drawing/2014/main" id="{82465BB0-DB1B-7524-3DF5-319A9FF0220D}"/>
              </a:ext>
            </a:extLst>
          </p:cNvPr>
          <p:cNvSpPr txBox="1"/>
          <p:nvPr/>
        </p:nvSpPr>
        <p:spPr>
          <a:xfrm>
            <a:off x="6423298" y="1435080"/>
            <a:ext cx="797013" cy="400110"/>
          </a:xfrm>
          <a:prstGeom prst="rect">
            <a:avLst/>
          </a:prstGeom>
          <a:noFill/>
        </p:spPr>
        <p:txBody>
          <a:bodyPr wrap="none" rtlCol="0">
            <a:spAutoFit/>
          </a:bodyPr>
          <a:lstStyle/>
          <a:p>
            <a:r>
              <a:rPr lang="en-GB" sz="2000" b="1" baseline="30000" dirty="0">
                <a:solidFill>
                  <a:srgbClr val="777777"/>
                </a:solidFill>
              </a:rPr>
              <a:t>133</a:t>
            </a:r>
            <a:r>
              <a:rPr lang="en-GB" sz="2000" b="1" dirty="0">
                <a:solidFill>
                  <a:srgbClr val="777777"/>
                </a:solidFill>
              </a:rPr>
              <a:t>Cs</a:t>
            </a:r>
          </a:p>
        </p:txBody>
      </p:sp>
      <p:sp>
        <p:nvSpPr>
          <p:cNvPr id="52" name="Oval 51">
            <a:extLst>
              <a:ext uri="{FF2B5EF4-FFF2-40B4-BE49-F238E27FC236}">
                <a16:creationId xmlns:a16="http://schemas.microsoft.com/office/drawing/2014/main" id="{138E46A9-55D6-B283-A0D3-51B29923EB08}"/>
              </a:ext>
            </a:extLst>
          </p:cNvPr>
          <p:cNvSpPr/>
          <p:nvPr/>
        </p:nvSpPr>
        <p:spPr>
          <a:xfrm>
            <a:off x="6442888" y="1408695"/>
            <a:ext cx="767281" cy="425068"/>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b="1" dirty="0"/>
          </a:p>
        </p:txBody>
      </p:sp>
      <p:sp>
        <p:nvSpPr>
          <p:cNvPr id="55" name="Rectangle: Rounded Corners 54">
            <a:extLst>
              <a:ext uri="{FF2B5EF4-FFF2-40B4-BE49-F238E27FC236}">
                <a16:creationId xmlns:a16="http://schemas.microsoft.com/office/drawing/2014/main" id="{5495BF67-D33D-1E2A-FF60-A95BE9DC0199}"/>
              </a:ext>
            </a:extLst>
          </p:cNvPr>
          <p:cNvSpPr/>
          <p:nvPr/>
        </p:nvSpPr>
        <p:spPr>
          <a:xfrm>
            <a:off x="2854518" y="1284062"/>
            <a:ext cx="1717482" cy="1218739"/>
          </a:xfrm>
          <a:prstGeom prst="round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spcAft>
                <a:spcPts val="600"/>
              </a:spcAft>
            </a:pPr>
            <a:r>
              <a:rPr lang="en-GB" sz="1800" u="sng" dirty="0">
                <a:solidFill>
                  <a:schemeClr val="accent1"/>
                </a:solidFill>
                <a:latin typeface="Calibri" panose="020F0502020204030204" pitchFamily="34" charset="0"/>
              </a:rPr>
              <a:t>Trade-off:</a:t>
            </a:r>
          </a:p>
          <a:p>
            <a:pPr algn="ctr" fontAlgn="auto">
              <a:lnSpc>
                <a:spcPct val="120000"/>
              </a:lnSpc>
              <a:spcAft>
                <a:spcPts val="0"/>
              </a:spcAft>
            </a:pPr>
            <a:r>
              <a:rPr lang="en-GB" sz="1800" i="1" dirty="0">
                <a:solidFill>
                  <a:schemeClr val="accent1"/>
                </a:solidFill>
                <a:latin typeface="Palatino Linotype" panose="02040502050505030304" pitchFamily="18" charset="0"/>
              </a:rPr>
              <a:t>SNR</a:t>
            </a:r>
            <a:r>
              <a:rPr lang="en-GB" sz="1800" dirty="0">
                <a:solidFill>
                  <a:schemeClr val="accent1"/>
                </a:solidFill>
                <a:latin typeface="Palatino Linotype" panose="02040502050505030304" pitchFamily="18" charset="0"/>
              </a:rPr>
              <a:t> ~ </a:t>
            </a:r>
            <a:r>
              <a:rPr lang="en-GB" sz="1800" i="1" dirty="0">
                <a:solidFill>
                  <a:schemeClr val="accent1"/>
                </a:solidFill>
                <a:latin typeface="Palatino Linotype" panose="02040502050505030304" pitchFamily="18" charset="0"/>
              </a:rPr>
              <a:t>N</a:t>
            </a:r>
            <a:r>
              <a:rPr lang="en-GB" sz="1800" baseline="-25000" dirty="0">
                <a:solidFill>
                  <a:schemeClr val="accent1"/>
                </a:solidFill>
                <a:latin typeface="Palatino Linotype" panose="02040502050505030304" pitchFamily="18" charset="0"/>
              </a:rPr>
              <a:t>at</a:t>
            </a:r>
            <a:r>
              <a:rPr lang="en-GB" sz="1800" baseline="30000" dirty="0">
                <a:solidFill>
                  <a:schemeClr val="accent1"/>
                </a:solidFill>
                <a:latin typeface="Palatino Linotype" panose="02040502050505030304" pitchFamily="18" charset="0"/>
              </a:rPr>
              <a:t>1/2</a:t>
            </a:r>
          </a:p>
          <a:p>
            <a:pPr algn="ctr" fontAlgn="auto">
              <a:lnSpc>
                <a:spcPct val="120000"/>
              </a:lnSpc>
              <a:spcAft>
                <a:spcPts val="0"/>
              </a:spcAft>
            </a:pPr>
            <a:r>
              <a:rPr lang="en-GB" sz="1800" i="1" dirty="0">
                <a:solidFill>
                  <a:schemeClr val="accent1"/>
                </a:solidFill>
                <a:latin typeface="Palatino Linotype" panose="02040502050505030304" pitchFamily="18" charset="0"/>
              </a:rPr>
              <a:t>   </a:t>
            </a:r>
            <a:r>
              <a:rPr lang="en-GB" sz="1800" i="1" dirty="0" err="1">
                <a:solidFill>
                  <a:schemeClr val="accent1"/>
                </a:solidFill>
                <a:latin typeface="Palatino Linotype" panose="02040502050505030304" pitchFamily="18" charset="0"/>
              </a:rPr>
              <a:t>f</a:t>
            </a:r>
            <a:r>
              <a:rPr lang="en-GB" sz="1800" baseline="-25000" dirty="0" err="1">
                <a:solidFill>
                  <a:schemeClr val="accent1"/>
                </a:solidFill>
                <a:latin typeface="Palatino Linotype" panose="02040502050505030304" pitchFamily="18" charset="0"/>
              </a:rPr>
              <a:t>coll</a:t>
            </a:r>
            <a:r>
              <a:rPr lang="en-GB" sz="1800" dirty="0">
                <a:solidFill>
                  <a:schemeClr val="accent1"/>
                </a:solidFill>
                <a:latin typeface="Palatino Linotype" panose="02040502050505030304" pitchFamily="18" charset="0"/>
              </a:rPr>
              <a:t> ~ </a:t>
            </a:r>
            <a:r>
              <a:rPr lang="en-GB" sz="1800" i="1" dirty="0">
                <a:solidFill>
                  <a:schemeClr val="accent1"/>
                </a:solidFill>
                <a:latin typeface="Palatino Linotype" panose="02040502050505030304" pitchFamily="18" charset="0"/>
              </a:rPr>
              <a:t>N</a:t>
            </a:r>
            <a:r>
              <a:rPr lang="en-GB" sz="1800" baseline="-25000" dirty="0">
                <a:solidFill>
                  <a:schemeClr val="accent1"/>
                </a:solidFill>
                <a:latin typeface="Palatino Linotype" panose="02040502050505030304" pitchFamily="18" charset="0"/>
              </a:rPr>
              <a:t>at</a:t>
            </a:r>
            <a:r>
              <a:rPr lang="en-GB" sz="1800" i="1" baseline="-25000" dirty="0">
                <a:solidFill>
                  <a:schemeClr val="accent1"/>
                </a:solidFill>
                <a:latin typeface="Palatino Linotype" panose="02040502050505030304" pitchFamily="18" charset="0"/>
              </a:rPr>
              <a:t> </a:t>
            </a:r>
            <a:r>
              <a:rPr lang="en-GB" sz="1800" i="1" dirty="0">
                <a:solidFill>
                  <a:schemeClr val="accent1"/>
                </a:solidFill>
                <a:latin typeface="Palatino Linotype" panose="02040502050505030304" pitchFamily="18" charset="0"/>
              </a:rPr>
              <a:t>/ V</a:t>
            </a:r>
          </a:p>
        </p:txBody>
      </p:sp>
      <p:sp>
        <p:nvSpPr>
          <p:cNvPr id="56" name="TextBox 55">
            <a:extLst>
              <a:ext uri="{FF2B5EF4-FFF2-40B4-BE49-F238E27FC236}">
                <a16:creationId xmlns:a16="http://schemas.microsoft.com/office/drawing/2014/main" id="{C738E5AF-9C41-319B-CB97-ECE6372A8255}"/>
              </a:ext>
            </a:extLst>
          </p:cNvPr>
          <p:cNvSpPr txBox="1"/>
          <p:nvPr/>
        </p:nvSpPr>
        <p:spPr>
          <a:xfrm>
            <a:off x="314183" y="2773377"/>
            <a:ext cx="2667005" cy="1015663"/>
          </a:xfrm>
          <a:prstGeom prst="rect">
            <a:avLst/>
          </a:prstGeom>
          <a:noFill/>
        </p:spPr>
        <p:txBody>
          <a:bodyPr wrap="square" rtlCol="0">
            <a:spAutoFit/>
          </a:bodyPr>
          <a:lstStyle/>
          <a:p>
            <a:pPr algn="r"/>
            <a:r>
              <a:rPr lang="en-GB" sz="2000" dirty="0"/>
              <a:t>free flight</a:t>
            </a:r>
          </a:p>
          <a:p>
            <a:pPr algn="r"/>
            <a:r>
              <a:rPr lang="en-GB" sz="2000" dirty="0"/>
              <a:t>&amp;</a:t>
            </a:r>
          </a:p>
          <a:p>
            <a:pPr algn="r"/>
            <a:r>
              <a:rPr lang="en-GB" sz="2000" dirty="0"/>
              <a:t>Ramsey interaction</a:t>
            </a:r>
          </a:p>
        </p:txBody>
      </p:sp>
      <p:sp>
        <p:nvSpPr>
          <p:cNvPr id="58" name="Oval 57">
            <a:extLst>
              <a:ext uri="{FF2B5EF4-FFF2-40B4-BE49-F238E27FC236}">
                <a16:creationId xmlns:a16="http://schemas.microsoft.com/office/drawing/2014/main" id="{53904666-0294-2CE1-AE64-170AFB98B16C}"/>
              </a:ext>
            </a:extLst>
          </p:cNvPr>
          <p:cNvSpPr/>
          <p:nvPr/>
        </p:nvSpPr>
        <p:spPr>
          <a:xfrm>
            <a:off x="755576" y="5229200"/>
            <a:ext cx="360040" cy="35909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rgbClr val="7030A0"/>
                </a:solidFill>
              </a:rPr>
              <a:t>1</a:t>
            </a:r>
          </a:p>
        </p:txBody>
      </p:sp>
      <p:sp>
        <p:nvSpPr>
          <p:cNvPr id="59" name="Oval 58">
            <a:extLst>
              <a:ext uri="{FF2B5EF4-FFF2-40B4-BE49-F238E27FC236}">
                <a16:creationId xmlns:a16="http://schemas.microsoft.com/office/drawing/2014/main" id="{A802AF0F-F4F5-0BFE-007C-E4B69E5988F7}"/>
              </a:ext>
            </a:extLst>
          </p:cNvPr>
          <p:cNvSpPr/>
          <p:nvPr/>
        </p:nvSpPr>
        <p:spPr>
          <a:xfrm>
            <a:off x="755576" y="2925892"/>
            <a:ext cx="360040" cy="35909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rgbClr val="7030A0"/>
                </a:solidFill>
              </a:rPr>
              <a:t>2</a:t>
            </a:r>
          </a:p>
        </p:txBody>
      </p:sp>
      <p:sp>
        <p:nvSpPr>
          <p:cNvPr id="60" name="Oval 59">
            <a:extLst>
              <a:ext uri="{FF2B5EF4-FFF2-40B4-BE49-F238E27FC236}">
                <a16:creationId xmlns:a16="http://schemas.microsoft.com/office/drawing/2014/main" id="{474DDDA4-31ED-BD18-26F8-1E98EEE62401}"/>
              </a:ext>
            </a:extLst>
          </p:cNvPr>
          <p:cNvSpPr/>
          <p:nvPr/>
        </p:nvSpPr>
        <p:spPr>
          <a:xfrm>
            <a:off x="7812360" y="4654084"/>
            <a:ext cx="360040" cy="359092"/>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a:solidFill>
                  <a:srgbClr val="7030A0"/>
                </a:solidFill>
              </a:rPr>
              <a:t>3</a:t>
            </a:r>
          </a:p>
        </p:txBody>
      </p:sp>
    </p:spTree>
    <p:extLst>
      <p:ext uri="{BB962C8B-B14F-4D97-AF65-F5344CB8AC3E}">
        <p14:creationId xmlns:p14="http://schemas.microsoft.com/office/powerpoint/2010/main" val="711700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3E0F38-B550-4632-9EF1-95C9A2FB4687}"/>
              </a:ext>
            </a:extLst>
          </p:cNvPr>
          <p:cNvSpPr>
            <a:spLocks noGrp="1"/>
          </p:cNvSpPr>
          <p:nvPr>
            <p:ph idx="1"/>
          </p:nvPr>
        </p:nvSpPr>
        <p:spPr>
          <a:xfrm>
            <a:off x="329248" y="1571942"/>
            <a:ext cx="7987168" cy="1136978"/>
          </a:xfrm>
        </p:spPr>
        <p:txBody>
          <a:bodyPr>
            <a:noAutofit/>
          </a:bodyPr>
          <a:lstStyle/>
          <a:p>
            <a:r>
              <a:rPr lang="en-GB" sz="1600" dirty="0"/>
              <a:t>Normalised detection with MOT beams (get signals for F=3 and F=4)  </a:t>
            </a:r>
          </a:p>
          <a:p>
            <a:r>
              <a:rPr lang="en-GB" sz="1600" dirty="0"/>
              <a:t>Large beam size </a:t>
            </a:r>
            <a:r>
              <a:rPr lang="en-GB" sz="1600" dirty="0">
                <a:sym typeface="Wingdings" panose="05000000000000000000" pitchFamily="2" charset="2"/>
              </a:rPr>
              <a:t></a:t>
            </a:r>
            <a:r>
              <a:rPr lang="en-GB" sz="1600" dirty="0"/>
              <a:t> large fraction of atom cloud within the beams for several </a:t>
            </a:r>
            <a:r>
              <a:rPr lang="en-GB" sz="1600" dirty="0" err="1"/>
              <a:t>ms</a:t>
            </a:r>
            <a:endParaRPr lang="en-GB" sz="1600" dirty="0"/>
          </a:p>
          <a:p>
            <a:r>
              <a:rPr lang="en-GB" sz="1600" dirty="0"/>
              <a:t>Two separate light pulses with repump between to get </a:t>
            </a:r>
            <a:r>
              <a:rPr lang="en-GB" sz="1600" i="1" dirty="0"/>
              <a:t>N</a:t>
            </a:r>
            <a:r>
              <a:rPr lang="en-GB" sz="1600" baseline="-25000" dirty="0"/>
              <a:t>4</a:t>
            </a:r>
            <a:r>
              <a:rPr lang="en-GB" sz="1600" dirty="0"/>
              <a:t> and </a:t>
            </a:r>
            <a:r>
              <a:rPr lang="en-GB" sz="1600" i="1" dirty="0" err="1"/>
              <a:t>N</a:t>
            </a:r>
            <a:r>
              <a:rPr lang="en-GB" sz="1600" baseline="-25000" dirty="0" err="1"/>
              <a:t>total</a:t>
            </a:r>
            <a:r>
              <a:rPr lang="en-GB" sz="1600" dirty="0"/>
              <a:t>; </a:t>
            </a:r>
            <a:r>
              <a:rPr lang="en-GB" sz="1600" i="1" dirty="0"/>
              <a:t>R</a:t>
            </a:r>
            <a:r>
              <a:rPr lang="en-GB" sz="1600" dirty="0"/>
              <a:t> = </a:t>
            </a:r>
            <a:r>
              <a:rPr lang="en-GB" sz="1600" i="1" dirty="0"/>
              <a:t>N</a:t>
            </a:r>
            <a:r>
              <a:rPr lang="en-GB" sz="1600" baseline="-25000" dirty="0"/>
              <a:t>4</a:t>
            </a:r>
            <a:r>
              <a:rPr lang="en-GB" sz="1600" dirty="0"/>
              <a:t>/</a:t>
            </a:r>
            <a:r>
              <a:rPr lang="en-GB" sz="1600" i="1" dirty="0" err="1"/>
              <a:t>N</a:t>
            </a:r>
            <a:r>
              <a:rPr lang="en-GB" sz="1600" baseline="-25000" dirty="0" err="1"/>
              <a:t>total</a:t>
            </a:r>
            <a:endParaRPr lang="en-GB" sz="1600" baseline="-25000" dirty="0"/>
          </a:p>
          <a:p>
            <a:pPr marL="0" indent="0">
              <a:buNone/>
            </a:pPr>
            <a:endParaRPr lang="en-GB" sz="1600" dirty="0"/>
          </a:p>
        </p:txBody>
      </p:sp>
      <p:grpSp>
        <p:nvGrpSpPr>
          <p:cNvPr id="6" name="Group 5">
            <a:extLst>
              <a:ext uri="{FF2B5EF4-FFF2-40B4-BE49-F238E27FC236}">
                <a16:creationId xmlns:a16="http://schemas.microsoft.com/office/drawing/2014/main" id="{43B48A90-E2A1-4C52-A2FE-85EA5337568D}"/>
              </a:ext>
            </a:extLst>
          </p:cNvPr>
          <p:cNvGrpSpPr/>
          <p:nvPr/>
        </p:nvGrpSpPr>
        <p:grpSpPr>
          <a:xfrm>
            <a:off x="659516" y="3381461"/>
            <a:ext cx="7824967" cy="1775731"/>
            <a:chOff x="1451632" y="2829873"/>
            <a:chExt cx="9586405" cy="2280232"/>
          </a:xfrm>
        </p:grpSpPr>
        <p:pic>
          <p:nvPicPr>
            <p:cNvPr id="11" name="Picture 10" descr="Chart&#10;&#10;Description automatically generated">
              <a:extLst>
                <a:ext uri="{FF2B5EF4-FFF2-40B4-BE49-F238E27FC236}">
                  <a16:creationId xmlns:a16="http://schemas.microsoft.com/office/drawing/2014/main" id="{712D1BFB-FF07-4412-9A0F-6C7A60B800AD}"/>
                </a:ext>
              </a:extLst>
            </p:cNvPr>
            <p:cNvPicPr>
              <a:picLocks noChangeAspect="1"/>
            </p:cNvPicPr>
            <p:nvPr/>
          </p:nvPicPr>
          <p:blipFill rotWithShape="1">
            <a:blip r:embed="rId3">
              <a:extLst>
                <a:ext uri="{28A0092B-C50C-407E-A947-70E740481C1C}">
                  <a14:useLocalDpi xmlns:a14="http://schemas.microsoft.com/office/drawing/2010/main" val="0"/>
                </a:ext>
              </a:extLst>
            </a:blip>
            <a:srcRect r="65681"/>
            <a:stretch/>
          </p:blipFill>
          <p:spPr>
            <a:xfrm>
              <a:off x="1451632" y="2829873"/>
              <a:ext cx="3187745" cy="2216260"/>
            </a:xfrm>
            <a:prstGeom prst="rect">
              <a:avLst/>
            </a:prstGeom>
          </p:spPr>
        </p:pic>
        <p:pic>
          <p:nvPicPr>
            <p:cNvPr id="18" name="Picture 17" descr="Chart&#10;&#10;Description automatically generated">
              <a:extLst>
                <a:ext uri="{FF2B5EF4-FFF2-40B4-BE49-F238E27FC236}">
                  <a16:creationId xmlns:a16="http://schemas.microsoft.com/office/drawing/2014/main" id="{905634FA-B72E-4FCB-8CC4-72777F2382B3}"/>
                </a:ext>
              </a:extLst>
            </p:cNvPr>
            <p:cNvPicPr>
              <a:picLocks noChangeAspect="1"/>
            </p:cNvPicPr>
            <p:nvPr/>
          </p:nvPicPr>
          <p:blipFill rotWithShape="1">
            <a:blip r:embed="rId3">
              <a:extLst>
                <a:ext uri="{28A0092B-C50C-407E-A947-70E740481C1C}">
                  <a14:useLocalDpi xmlns:a14="http://schemas.microsoft.com/office/drawing/2010/main" val="0"/>
                </a:ext>
              </a:extLst>
            </a:blip>
            <a:srcRect l="37805" r="30847"/>
            <a:stretch/>
          </p:blipFill>
          <p:spPr>
            <a:xfrm>
              <a:off x="4930452" y="2893845"/>
              <a:ext cx="2911820" cy="2216260"/>
            </a:xfrm>
            <a:prstGeom prst="rect">
              <a:avLst/>
            </a:prstGeom>
          </p:spPr>
        </p:pic>
        <p:pic>
          <p:nvPicPr>
            <p:cNvPr id="19" name="Picture 18" descr="Chart&#10;&#10;Description automatically generated">
              <a:extLst>
                <a:ext uri="{FF2B5EF4-FFF2-40B4-BE49-F238E27FC236}">
                  <a16:creationId xmlns:a16="http://schemas.microsoft.com/office/drawing/2014/main" id="{30F7A500-44B7-47B3-8BC5-DF6C59CF6D6F}"/>
                </a:ext>
              </a:extLst>
            </p:cNvPr>
            <p:cNvPicPr>
              <a:picLocks noChangeAspect="1"/>
            </p:cNvPicPr>
            <p:nvPr/>
          </p:nvPicPr>
          <p:blipFill rotWithShape="1">
            <a:blip r:embed="rId3">
              <a:extLst>
                <a:ext uri="{28A0092B-C50C-407E-A947-70E740481C1C}">
                  <a14:useLocalDpi xmlns:a14="http://schemas.microsoft.com/office/drawing/2010/main" val="0"/>
                </a:ext>
              </a:extLst>
            </a:blip>
            <a:srcRect l="68652"/>
            <a:stretch/>
          </p:blipFill>
          <p:spPr>
            <a:xfrm>
              <a:off x="8126217" y="2829873"/>
              <a:ext cx="2911820" cy="2216260"/>
            </a:xfrm>
            <a:prstGeom prst="rect">
              <a:avLst/>
            </a:prstGeom>
          </p:spPr>
        </p:pic>
      </p:grpSp>
      <p:sp>
        <p:nvSpPr>
          <p:cNvPr id="2" name="Title 1">
            <a:extLst>
              <a:ext uri="{FF2B5EF4-FFF2-40B4-BE49-F238E27FC236}">
                <a16:creationId xmlns:a16="http://schemas.microsoft.com/office/drawing/2014/main" id="{A7AB9891-024E-A08C-FF85-A01B9AD3E90E}"/>
              </a:ext>
            </a:extLst>
          </p:cNvPr>
          <p:cNvSpPr>
            <a:spLocks noGrp="1"/>
          </p:cNvSpPr>
          <p:nvPr>
            <p:ph type="title"/>
          </p:nvPr>
        </p:nvSpPr>
        <p:spPr>
          <a:xfrm>
            <a:off x="323528" y="202630"/>
            <a:ext cx="6131024" cy="490066"/>
          </a:xfrm>
        </p:spPr>
        <p:txBody>
          <a:bodyPr/>
          <a:lstStyle/>
          <a:p>
            <a:r>
              <a:rPr lang="en-GB" sz="2400" u="sng" dirty="0"/>
              <a:t>mini-fountain</a:t>
            </a:r>
            <a:r>
              <a:rPr lang="en-GB" sz="2400" dirty="0"/>
              <a:t> – detection method</a:t>
            </a:r>
            <a:endParaRPr lang="en-GB" sz="2400" u="sng" dirty="0"/>
          </a:p>
        </p:txBody>
      </p:sp>
      <p:sp>
        <p:nvSpPr>
          <p:cNvPr id="4" name="Content Placeholder 2">
            <a:extLst>
              <a:ext uri="{FF2B5EF4-FFF2-40B4-BE49-F238E27FC236}">
                <a16:creationId xmlns:a16="http://schemas.microsoft.com/office/drawing/2014/main" id="{C126441C-8DAC-12F5-C729-A091305251FF}"/>
              </a:ext>
            </a:extLst>
          </p:cNvPr>
          <p:cNvSpPr txBox="1">
            <a:spLocks/>
          </p:cNvSpPr>
          <p:nvPr/>
        </p:nvSpPr>
        <p:spPr>
          <a:xfrm>
            <a:off x="1043608" y="5244351"/>
            <a:ext cx="2042569" cy="100811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Bef>
                <a:spcPts val="0"/>
              </a:spcBef>
              <a:spcAft>
                <a:spcPts val="400"/>
              </a:spcAft>
              <a:buFont typeface="Arial" panose="020B0604020202020204" pitchFamily="34" charset="0"/>
              <a:buNone/>
            </a:pPr>
            <a:r>
              <a:rPr lang="en-GB" sz="1400" dirty="0"/>
              <a:t>	(1) </a:t>
            </a:r>
          </a:p>
          <a:p>
            <a:pPr marL="0" indent="0" fontAlgn="auto">
              <a:spcBef>
                <a:spcPts val="0"/>
              </a:spcBef>
              <a:spcAft>
                <a:spcPts val="400"/>
              </a:spcAft>
              <a:buFont typeface="Arial" panose="020B0604020202020204" pitchFamily="34" charset="0"/>
              <a:buNone/>
            </a:pPr>
            <a:r>
              <a:rPr lang="en-GB" sz="1400" dirty="0"/>
              <a:t>cooling beams ON</a:t>
            </a:r>
          </a:p>
          <a:p>
            <a:pPr marL="0" indent="0" fontAlgn="auto">
              <a:spcBef>
                <a:spcPts val="0"/>
              </a:spcBef>
              <a:spcAft>
                <a:spcPts val="400"/>
              </a:spcAft>
              <a:buFont typeface="Arial" panose="020B0604020202020204" pitchFamily="34" charset="0"/>
              <a:buNone/>
            </a:pPr>
            <a:r>
              <a:rPr lang="en-GB" sz="1400" dirty="0"/>
              <a:t>repump OFF</a:t>
            </a:r>
          </a:p>
          <a:p>
            <a:pPr marL="0" indent="0" fontAlgn="auto">
              <a:spcBef>
                <a:spcPts val="0"/>
              </a:spcBef>
              <a:spcAft>
                <a:spcPts val="400"/>
              </a:spcAft>
              <a:buFont typeface="Arial" panose="020B0604020202020204" pitchFamily="34" charset="0"/>
              <a:buNone/>
            </a:pPr>
            <a:r>
              <a:rPr lang="en-GB" sz="1400" dirty="0"/>
              <a:t>fluorescence signal </a:t>
            </a:r>
            <a:r>
              <a:rPr lang="en-GB" sz="1400" i="1" dirty="0"/>
              <a:t>N</a:t>
            </a:r>
            <a:r>
              <a:rPr lang="en-GB" sz="1400" baseline="-25000" dirty="0"/>
              <a:t>4</a:t>
            </a:r>
            <a:r>
              <a:rPr lang="en-GB" sz="1400" dirty="0"/>
              <a:t>. </a:t>
            </a:r>
          </a:p>
        </p:txBody>
      </p:sp>
      <p:sp>
        <p:nvSpPr>
          <p:cNvPr id="5" name="Content Placeholder 2">
            <a:extLst>
              <a:ext uri="{FF2B5EF4-FFF2-40B4-BE49-F238E27FC236}">
                <a16:creationId xmlns:a16="http://schemas.microsoft.com/office/drawing/2014/main" id="{63A19F37-0FE9-8E9F-D461-C44049D4EAA5}"/>
              </a:ext>
            </a:extLst>
          </p:cNvPr>
          <p:cNvSpPr txBox="1">
            <a:spLocks/>
          </p:cNvSpPr>
          <p:nvPr/>
        </p:nvSpPr>
        <p:spPr>
          <a:xfrm>
            <a:off x="6223508" y="5244351"/>
            <a:ext cx="2236924" cy="100811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1400" dirty="0"/>
              <a:t>	(3) </a:t>
            </a:r>
          </a:p>
          <a:p>
            <a:pPr marL="0" indent="0" fontAlgn="auto">
              <a:spcAft>
                <a:spcPts val="0"/>
              </a:spcAft>
              <a:buFont typeface="Arial" panose="020B0604020202020204" pitchFamily="34" charset="0"/>
              <a:buNone/>
            </a:pPr>
            <a:r>
              <a:rPr lang="en-GB" sz="1400" dirty="0"/>
              <a:t>cooling beams ON</a:t>
            </a:r>
          </a:p>
          <a:p>
            <a:pPr marL="0" indent="0" fontAlgn="auto">
              <a:spcAft>
                <a:spcPts val="0"/>
              </a:spcAft>
              <a:buFont typeface="Arial" panose="020B0604020202020204" pitchFamily="34" charset="0"/>
              <a:buNone/>
            </a:pPr>
            <a:r>
              <a:rPr lang="en-GB" sz="1400" dirty="0"/>
              <a:t>repump OFF (or ON </a:t>
            </a:r>
          </a:p>
          <a:p>
            <a:pPr marL="0" indent="0" fontAlgn="auto">
              <a:spcAft>
                <a:spcPts val="0"/>
              </a:spcAft>
              <a:buFont typeface="Arial" panose="020B0604020202020204" pitchFamily="34" charset="0"/>
              <a:buNone/>
            </a:pPr>
            <a:r>
              <a:rPr lang="en-GB" sz="1400" dirty="0"/>
              <a:t>fluorescence signal </a:t>
            </a:r>
            <a:r>
              <a:rPr lang="en-GB" sz="1400" i="1" dirty="0" err="1"/>
              <a:t>N</a:t>
            </a:r>
            <a:r>
              <a:rPr lang="en-GB" sz="1400" baseline="-25000" dirty="0" err="1"/>
              <a:t>total</a:t>
            </a:r>
            <a:endParaRPr lang="en-GB" sz="1400" dirty="0"/>
          </a:p>
        </p:txBody>
      </p:sp>
      <p:sp>
        <p:nvSpPr>
          <p:cNvPr id="7" name="Content Placeholder 2">
            <a:extLst>
              <a:ext uri="{FF2B5EF4-FFF2-40B4-BE49-F238E27FC236}">
                <a16:creationId xmlns:a16="http://schemas.microsoft.com/office/drawing/2014/main" id="{628EE38E-3BB3-4C90-A474-9858D1BAEFE2}"/>
              </a:ext>
            </a:extLst>
          </p:cNvPr>
          <p:cNvSpPr txBox="1">
            <a:spLocks/>
          </p:cNvSpPr>
          <p:nvPr/>
        </p:nvSpPr>
        <p:spPr>
          <a:xfrm>
            <a:off x="3499126" y="5244351"/>
            <a:ext cx="2415890" cy="11369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Bef>
                <a:spcPts val="0"/>
              </a:spcBef>
              <a:spcAft>
                <a:spcPts val="400"/>
              </a:spcAft>
              <a:buFont typeface="Arial" panose="020B0604020202020204" pitchFamily="34" charset="0"/>
              <a:buNone/>
            </a:pPr>
            <a:r>
              <a:rPr lang="en-GB" sz="1400" dirty="0"/>
              <a:t>	(2) </a:t>
            </a:r>
          </a:p>
          <a:p>
            <a:pPr marL="0" indent="0" fontAlgn="auto">
              <a:spcBef>
                <a:spcPts val="0"/>
              </a:spcBef>
              <a:spcAft>
                <a:spcPts val="400"/>
              </a:spcAft>
              <a:buFont typeface="Arial" panose="020B0604020202020204" pitchFamily="34" charset="0"/>
              <a:buNone/>
            </a:pPr>
            <a:r>
              <a:rPr lang="en-GB" sz="1400" dirty="0"/>
              <a:t>cooling beams OFF </a:t>
            </a:r>
          </a:p>
          <a:p>
            <a:pPr marL="0" indent="0" fontAlgn="auto">
              <a:spcBef>
                <a:spcPts val="0"/>
              </a:spcBef>
              <a:spcAft>
                <a:spcPts val="400"/>
              </a:spcAft>
              <a:buFont typeface="Arial" panose="020B0604020202020204" pitchFamily="34" charset="0"/>
              <a:buNone/>
            </a:pPr>
            <a:r>
              <a:rPr lang="en-GB" sz="1400" dirty="0"/>
              <a:t>repump ON (short pulse)</a:t>
            </a:r>
          </a:p>
          <a:p>
            <a:pPr marL="0" indent="0" fontAlgn="auto">
              <a:spcBef>
                <a:spcPts val="0"/>
              </a:spcBef>
              <a:spcAft>
                <a:spcPts val="400"/>
              </a:spcAft>
              <a:buFont typeface="Arial" panose="020B0604020202020204" pitchFamily="34" charset="0"/>
              <a:buNone/>
            </a:pPr>
            <a:r>
              <a:rPr lang="en-GB" sz="1400" dirty="0"/>
              <a:t>all atoms back into F=4. </a:t>
            </a:r>
          </a:p>
        </p:txBody>
      </p:sp>
      <p:sp>
        <p:nvSpPr>
          <p:cNvPr id="12" name="Slide Number Placeholder 1">
            <a:extLst>
              <a:ext uri="{FF2B5EF4-FFF2-40B4-BE49-F238E27FC236}">
                <a16:creationId xmlns:a16="http://schemas.microsoft.com/office/drawing/2014/main" id="{D20A29C2-8948-9361-D28B-5033E232C8B9}"/>
              </a:ext>
            </a:extLst>
          </p:cNvPr>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20</a:t>
            </a:fld>
            <a:endParaRPr lang="en-GB" dirty="0"/>
          </a:p>
        </p:txBody>
      </p:sp>
      <p:grpSp>
        <p:nvGrpSpPr>
          <p:cNvPr id="35" name="Group 34">
            <a:extLst>
              <a:ext uri="{FF2B5EF4-FFF2-40B4-BE49-F238E27FC236}">
                <a16:creationId xmlns:a16="http://schemas.microsoft.com/office/drawing/2014/main" id="{FB9AA55F-44F8-2A3E-DBEA-471EF7265E22}"/>
              </a:ext>
            </a:extLst>
          </p:cNvPr>
          <p:cNvGrpSpPr/>
          <p:nvPr/>
        </p:nvGrpSpPr>
        <p:grpSpPr>
          <a:xfrm>
            <a:off x="2219264" y="1268760"/>
            <a:ext cx="4368960" cy="2448272"/>
            <a:chOff x="2219264" y="836712"/>
            <a:chExt cx="4368960" cy="2448272"/>
          </a:xfrm>
        </p:grpSpPr>
        <p:grpSp>
          <p:nvGrpSpPr>
            <p:cNvPr id="8" name="Group 7">
              <a:extLst>
                <a:ext uri="{FF2B5EF4-FFF2-40B4-BE49-F238E27FC236}">
                  <a16:creationId xmlns:a16="http://schemas.microsoft.com/office/drawing/2014/main" id="{B6FC3A82-B318-BCEC-2E0A-AAAEC713D7D2}"/>
                </a:ext>
              </a:extLst>
            </p:cNvPr>
            <p:cNvGrpSpPr/>
            <p:nvPr/>
          </p:nvGrpSpPr>
          <p:grpSpPr>
            <a:xfrm>
              <a:off x="2219264" y="836712"/>
              <a:ext cx="4368960" cy="2448272"/>
              <a:chOff x="3014133" y="2314724"/>
              <a:chExt cx="5825280" cy="3264364"/>
            </a:xfrm>
          </p:grpSpPr>
          <p:grpSp>
            <p:nvGrpSpPr>
              <p:cNvPr id="9" name="Group 8">
                <a:extLst>
                  <a:ext uri="{FF2B5EF4-FFF2-40B4-BE49-F238E27FC236}">
                    <a16:creationId xmlns:a16="http://schemas.microsoft.com/office/drawing/2014/main" id="{FDD4EC0A-132E-D563-B0A3-AF88A6542400}"/>
                  </a:ext>
                </a:extLst>
              </p:cNvPr>
              <p:cNvGrpSpPr/>
              <p:nvPr/>
            </p:nvGrpSpPr>
            <p:grpSpPr>
              <a:xfrm>
                <a:off x="3014133" y="2314724"/>
                <a:ext cx="5825280" cy="2749227"/>
                <a:chOff x="3387901" y="1333538"/>
                <a:chExt cx="5197270" cy="2188595"/>
              </a:xfrm>
            </p:grpSpPr>
            <p:pic>
              <p:nvPicPr>
                <p:cNvPr id="14" name="Picture 13">
                  <a:extLst>
                    <a:ext uri="{FF2B5EF4-FFF2-40B4-BE49-F238E27FC236}">
                      <a16:creationId xmlns:a16="http://schemas.microsoft.com/office/drawing/2014/main" id="{05A19D14-FD65-D746-8345-21A76E0F13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901" y="1333538"/>
                  <a:ext cx="5087231" cy="2188595"/>
                </a:xfrm>
                <a:prstGeom prst="rect">
                  <a:avLst/>
                </a:prstGeom>
                <a:ln>
                  <a:noFill/>
                </a:ln>
              </p:spPr>
            </p:pic>
            <p:cxnSp>
              <p:nvCxnSpPr>
                <p:cNvPr id="15" name="Straight Connector 14">
                  <a:extLst>
                    <a:ext uri="{FF2B5EF4-FFF2-40B4-BE49-F238E27FC236}">
                      <a16:creationId xmlns:a16="http://schemas.microsoft.com/office/drawing/2014/main" id="{C848A20C-C7CF-40C8-462A-F4014BAD629F}"/>
                    </a:ext>
                  </a:extLst>
                </p:cNvPr>
                <p:cNvCxnSpPr/>
                <p:nvPr/>
              </p:nvCxnSpPr>
              <p:spPr>
                <a:xfrm flipH="1">
                  <a:off x="3837636" y="2683934"/>
                  <a:ext cx="4597400" cy="0"/>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2887A552-2E4C-24C0-E3F6-9A4087A579C0}"/>
                    </a:ext>
                  </a:extLst>
                </p:cNvPr>
                <p:cNvSpPr txBox="1"/>
                <p:nvPr/>
              </p:nvSpPr>
              <p:spPr>
                <a:xfrm>
                  <a:off x="7264371" y="2404228"/>
                  <a:ext cx="1320800" cy="294017"/>
                </a:xfrm>
                <a:prstGeom prst="rect">
                  <a:avLst/>
                </a:prstGeom>
                <a:noFill/>
              </p:spPr>
              <p:txBody>
                <a:bodyPr wrap="square" rtlCol="0">
                  <a:spAutoFit/>
                </a:bodyPr>
                <a:lstStyle/>
                <a:p>
                  <a:r>
                    <a:rPr lang="en-GB" sz="1200" dirty="0">
                      <a:solidFill>
                        <a:srgbClr val="FF0000"/>
                      </a:solidFill>
                    </a:rPr>
                    <a:t>Background</a:t>
                  </a:r>
                </a:p>
              </p:txBody>
            </p:sp>
            <p:sp>
              <p:nvSpPr>
                <p:cNvPr id="20" name="TextBox 19">
                  <a:extLst>
                    <a:ext uri="{FF2B5EF4-FFF2-40B4-BE49-F238E27FC236}">
                      <a16:creationId xmlns:a16="http://schemas.microsoft.com/office/drawing/2014/main" id="{B037D725-2163-1445-9AAA-7C204D35D0EB}"/>
                    </a:ext>
                  </a:extLst>
                </p:cNvPr>
                <p:cNvSpPr txBox="1"/>
                <p:nvPr/>
              </p:nvSpPr>
              <p:spPr>
                <a:xfrm>
                  <a:off x="5225952" y="1645891"/>
                  <a:ext cx="1320800" cy="269515"/>
                </a:xfrm>
                <a:prstGeom prst="rect">
                  <a:avLst/>
                </a:prstGeom>
                <a:noFill/>
              </p:spPr>
              <p:txBody>
                <a:bodyPr wrap="square" rtlCol="0">
                  <a:spAutoFit/>
                </a:bodyPr>
                <a:lstStyle/>
                <a:p>
                  <a:r>
                    <a:rPr lang="en-GB" sz="1050" dirty="0"/>
                    <a:t>N</a:t>
                  </a:r>
                  <a:r>
                    <a:rPr lang="en-GB" sz="1050" baseline="-25000" dirty="0"/>
                    <a:t>4</a:t>
                  </a:r>
                  <a:r>
                    <a:rPr lang="en-GB" sz="1050" dirty="0"/>
                    <a:t> signal</a:t>
                  </a:r>
                </a:p>
              </p:txBody>
            </p:sp>
            <p:sp>
              <p:nvSpPr>
                <p:cNvPr id="21" name="TextBox 20">
                  <a:extLst>
                    <a:ext uri="{FF2B5EF4-FFF2-40B4-BE49-F238E27FC236}">
                      <a16:creationId xmlns:a16="http://schemas.microsoft.com/office/drawing/2014/main" id="{A0E26BEC-54CB-A5E8-00BA-A345EA3708FD}"/>
                    </a:ext>
                  </a:extLst>
                </p:cNvPr>
                <p:cNvSpPr txBox="1"/>
                <p:nvPr/>
              </p:nvSpPr>
              <p:spPr>
                <a:xfrm>
                  <a:off x="6194172" y="1598227"/>
                  <a:ext cx="1320800" cy="269515"/>
                </a:xfrm>
                <a:prstGeom prst="rect">
                  <a:avLst/>
                </a:prstGeom>
                <a:noFill/>
              </p:spPr>
              <p:txBody>
                <a:bodyPr wrap="square" rtlCol="0">
                  <a:spAutoFit/>
                </a:bodyPr>
                <a:lstStyle/>
                <a:p>
                  <a:r>
                    <a:rPr lang="en-GB" sz="1050" dirty="0"/>
                    <a:t>N</a:t>
                  </a:r>
                  <a:r>
                    <a:rPr lang="en-GB" sz="1050" baseline="-25000" dirty="0"/>
                    <a:t>total</a:t>
                  </a:r>
                  <a:r>
                    <a:rPr lang="en-GB" sz="1050" dirty="0"/>
                    <a:t> signal</a:t>
                  </a:r>
                </a:p>
              </p:txBody>
            </p:sp>
          </p:grpSp>
          <p:cxnSp>
            <p:nvCxnSpPr>
              <p:cNvPr id="10" name="Straight Arrow Connector 9">
                <a:extLst>
                  <a:ext uri="{FF2B5EF4-FFF2-40B4-BE49-F238E27FC236}">
                    <a16:creationId xmlns:a16="http://schemas.microsoft.com/office/drawing/2014/main" id="{00C21633-7627-5A09-4515-FEE9AF22AEDF}"/>
                  </a:ext>
                </a:extLst>
              </p:cNvPr>
              <p:cNvCxnSpPr>
                <a:cxnSpLocks/>
              </p:cNvCxnSpPr>
              <p:nvPr/>
            </p:nvCxnSpPr>
            <p:spPr>
              <a:xfrm flipH="1" flipV="1">
                <a:off x="6064365" y="4556084"/>
                <a:ext cx="182760" cy="1023004"/>
              </a:xfrm>
              <a:prstGeom prst="straightConnector1">
                <a:avLst/>
              </a:prstGeom>
              <a:ln w="57150">
                <a:solidFill>
                  <a:srgbClr val="FFCC99">
                    <a:alpha val="7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9369F54-4C6D-F3BE-6AC0-8FF6EC8733F4}"/>
                  </a:ext>
                </a:extLst>
              </p:cNvPr>
              <p:cNvCxnSpPr>
                <a:cxnSpLocks/>
              </p:cNvCxnSpPr>
              <p:nvPr/>
            </p:nvCxnSpPr>
            <p:spPr>
              <a:xfrm flipV="1">
                <a:off x="4319372" y="4556084"/>
                <a:ext cx="992537" cy="926994"/>
              </a:xfrm>
              <a:prstGeom prst="straightConnector1">
                <a:avLst/>
              </a:prstGeom>
              <a:ln w="57150">
                <a:solidFill>
                  <a:schemeClr val="accent5">
                    <a:lumMod val="40000"/>
                    <a:lumOff val="60000"/>
                    <a:alpha val="7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91040B20-90AA-2632-4162-D64ACAC921E0}"/>
                  </a:ext>
                </a:extLst>
              </p:cNvPr>
              <p:cNvCxnSpPr>
                <a:cxnSpLocks/>
              </p:cNvCxnSpPr>
              <p:nvPr/>
            </p:nvCxnSpPr>
            <p:spPr>
              <a:xfrm flipH="1" flipV="1">
                <a:off x="6811322" y="4552877"/>
                <a:ext cx="1387380" cy="1023004"/>
              </a:xfrm>
              <a:prstGeom prst="straightConnector1">
                <a:avLst/>
              </a:prstGeom>
              <a:ln w="57150">
                <a:solidFill>
                  <a:schemeClr val="accent5">
                    <a:lumMod val="40000"/>
                    <a:lumOff val="60000"/>
                    <a:alpha val="7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8" name="Rectangle 27">
              <a:extLst>
                <a:ext uri="{FF2B5EF4-FFF2-40B4-BE49-F238E27FC236}">
                  <a16:creationId xmlns:a16="http://schemas.microsoft.com/office/drawing/2014/main" id="{5A365E07-82AD-B02B-4AA2-CC1788F6A4C2}"/>
                </a:ext>
              </a:extLst>
            </p:cNvPr>
            <p:cNvSpPr/>
            <p:nvPr/>
          </p:nvSpPr>
          <p:spPr>
            <a:xfrm>
              <a:off x="3721883" y="969564"/>
              <a:ext cx="744403" cy="1539241"/>
            </a:xfrm>
            <a:prstGeom prst="rect">
              <a:avLst/>
            </a:prstGeom>
            <a:solidFill>
              <a:schemeClr val="accent5">
                <a:lumMod val="40000"/>
                <a:lumOff val="6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7793D20-5C66-4974-8203-C2D81F39FD46}"/>
                </a:ext>
              </a:extLst>
            </p:cNvPr>
            <p:cNvSpPr/>
            <p:nvPr/>
          </p:nvSpPr>
          <p:spPr>
            <a:xfrm>
              <a:off x="4573777" y="978490"/>
              <a:ext cx="744403" cy="1539241"/>
            </a:xfrm>
            <a:prstGeom prst="rect">
              <a:avLst/>
            </a:prstGeom>
            <a:solidFill>
              <a:schemeClr val="accent5">
                <a:lumMod val="40000"/>
                <a:lumOff val="6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4414BB2F-BAC1-1FD9-A940-4F2DB404C3C1}"/>
                </a:ext>
              </a:extLst>
            </p:cNvPr>
            <p:cNvSpPr/>
            <p:nvPr/>
          </p:nvSpPr>
          <p:spPr>
            <a:xfrm>
              <a:off x="4486588" y="969563"/>
              <a:ext cx="67994" cy="1539241"/>
            </a:xfrm>
            <a:prstGeom prst="rect">
              <a:avLst/>
            </a:prstGeom>
            <a:solidFill>
              <a:srgbClr val="FFCC9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Rectangle: Rounded Corners 21">
            <a:extLst>
              <a:ext uri="{FF2B5EF4-FFF2-40B4-BE49-F238E27FC236}">
                <a16:creationId xmlns:a16="http://schemas.microsoft.com/office/drawing/2014/main" id="{715AA923-CB7E-C05E-A026-F3DCC44B699A}"/>
              </a:ext>
            </a:extLst>
          </p:cNvPr>
          <p:cNvSpPr/>
          <p:nvPr/>
        </p:nvSpPr>
        <p:spPr>
          <a:xfrm>
            <a:off x="5454908" y="1164872"/>
            <a:ext cx="2622034" cy="1044676"/>
          </a:xfrm>
          <a:prstGeom prst="roundRect">
            <a:avLst/>
          </a:prstGeom>
          <a:solidFill>
            <a:srgbClr val="FAEFFB"/>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7030A0"/>
                </a:solidFill>
              </a:rPr>
              <a:t>Exponential decay due to pumping into F=3 by off-resonant excitation of F=4→F’=4 transition</a:t>
            </a:r>
          </a:p>
          <a:p>
            <a:pPr algn="ctr"/>
            <a:endParaRPr lang="en-GB" sz="1200" dirty="0">
              <a:solidFill>
                <a:srgbClr val="7030A0"/>
              </a:solidFill>
            </a:endParaRPr>
          </a:p>
          <a:p>
            <a:pPr algn="ctr"/>
            <a:r>
              <a:rPr lang="en-GB" sz="1200" i="1" dirty="0">
                <a:solidFill>
                  <a:srgbClr val="7030A0"/>
                </a:solidFill>
              </a:rPr>
              <a:t>R</a:t>
            </a:r>
            <a:r>
              <a:rPr lang="en-GB" sz="1200" dirty="0">
                <a:solidFill>
                  <a:srgbClr val="7030A0"/>
                </a:solidFill>
              </a:rPr>
              <a:t> = </a:t>
            </a:r>
            <a:r>
              <a:rPr lang="en-GB" sz="1200" i="1" dirty="0">
                <a:solidFill>
                  <a:srgbClr val="7030A0"/>
                </a:solidFill>
              </a:rPr>
              <a:t>N</a:t>
            </a:r>
            <a:r>
              <a:rPr lang="en-GB" sz="1200" baseline="-25000" dirty="0">
                <a:solidFill>
                  <a:srgbClr val="7030A0"/>
                </a:solidFill>
              </a:rPr>
              <a:t>4</a:t>
            </a:r>
            <a:r>
              <a:rPr lang="en-GB" sz="1200" dirty="0">
                <a:solidFill>
                  <a:srgbClr val="7030A0"/>
                </a:solidFill>
              </a:rPr>
              <a:t> / </a:t>
            </a:r>
            <a:r>
              <a:rPr lang="en-GB" sz="1200" i="1" dirty="0" err="1">
                <a:solidFill>
                  <a:srgbClr val="7030A0"/>
                </a:solidFill>
              </a:rPr>
              <a:t>N</a:t>
            </a:r>
            <a:r>
              <a:rPr lang="en-GB" sz="1200" baseline="-25000" dirty="0" err="1">
                <a:solidFill>
                  <a:srgbClr val="7030A0"/>
                </a:solidFill>
              </a:rPr>
              <a:t>total</a:t>
            </a:r>
            <a:endParaRPr lang="en-GB" sz="1200" baseline="-25000" dirty="0">
              <a:solidFill>
                <a:srgbClr val="7030A0"/>
              </a:solidFill>
            </a:endParaRPr>
          </a:p>
        </p:txBody>
      </p:sp>
    </p:spTree>
    <p:extLst>
      <p:ext uri="{BB962C8B-B14F-4D97-AF65-F5344CB8AC3E}">
        <p14:creationId xmlns:p14="http://schemas.microsoft.com/office/powerpoint/2010/main" val="330565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par>
                          <p:cTn id="7" fill="hold">
                            <p:stCondLst>
                              <p:cond delay="0"/>
                            </p:stCondLst>
                            <p:childTnLst>
                              <p:par>
                                <p:cTn id="8" presetID="10" presetClass="exit" presetSubtype="0" fill="hold" grpId="0" nodeType="afterEffect">
                                  <p:stCondLst>
                                    <p:cond delay="0"/>
                                  </p:stCondLst>
                                  <p:childTnLst>
                                    <p:animEffect transition="out" filter="fade">
                                      <p:cBhvr>
                                        <p:cTn id="9" dur="250"/>
                                        <p:tgtEl>
                                          <p:spTgt spid="3">
                                            <p:txEl>
                                              <p:pRg st="0" end="0"/>
                                            </p:txEl>
                                          </p:spTgt>
                                        </p:tgtEl>
                                      </p:cBhvr>
                                    </p:animEffect>
                                    <p:set>
                                      <p:cBhvr>
                                        <p:cTn id="10" dur="1" fill="hold">
                                          <p:stCondLst>
                                            <p:cond delay="249"/>
                                          </p:stCondLst>
                                        </p:cTn>
                                        <p:tgtEl>
                                          <p:spTgt spid="3">
                                            <p:txEl>
                                              <p:pRg st="0" end="0"/>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50"/>
                                        <p:tgtEl>
                                          <p:spTgt spid="3">
                                            <p:txEl>
                                              <p:pRg st="1" end="1"/>
                                            </p:txEl>
                                          </p:spTgt>
                                        </p:tgtEl>
                                      </p:cBhvr>
                                    </p:animEffect>
                                    <p:set>
                                      <p:cBhvr>
                                        <p:cTn id="13" dur="1" fill="hold">
                                          <p:stCondLst>
                                            <p:cond delay="249"/>
                                          </p:stCondLst>
                                        </p:cTn>
                                        <p:tgtEl>
                                          <p:spTgt spid="3">
                                            <p:txEl>
                                              <p:pRg st="1" end="1"/>
                                            </p:txEl>
                                          </p:spTgt>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250"/>
                                        <p:tgtEl>
                                          <p:spTgt spid="3">
                                            <p:txEl>
                                              <p:pRg st="2" end="2"/>
                                            </p:txEl>
                                          </p:spTgt>
                                        </p:tgtEl>
                                      </p:cBhvr>
                                    </p:animEffect>
                                    <p:set>
                                      <p:cBhvr>
                                        <p:cTn id="16" dur="1" fill="hold">
                                          <p:stCondLst>
                                            <p:cond delay="249"/>
                                          </p:stCondLst>
                                        </p:cTn>
                                        <p:tgtEl>
                                          <p:spTgt spid="3">
                                            <p:txEl>
                                              <p:pRg st="2" end="2"/>
                                            </p:txEl>
                                          </p:spTgt>
                                        </p:tgtEl>
                                        <p:attrNameLst>
                                          <p:attrName>style.visibility</p:attrName>
                                        </p:attrNameLst>
                                      </p:cBhvr>
                                      <p:to>
                                        <p:strVal val="hidden"/>
                                      </p:to>
                                    </p:set>
                                  </p:childTnLst>
                                </p:cTn>
                              </p:par>
                            </p:childTnLst>
                          </p:cTn>
                        </p:par>
                        <p:par>
                          <p:cTn id="17" fill="hold">
                            <p:stCondLst>
                              <p:cond delay="250"/>
                            </p:stCondLst>
                            <p:childTnLst>
                              <p:par>
                                <p:cTn id="18" presetID="53" presetClass="entr" presetSubtype="528" fill="hold" grpId="0" nodeType="afterEffect">
                                  <p:stCondLst>
                                    <p:cond delay="50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fltVal val="0.5"/>
                                          </p:val>
                                        </p:tav>
                                        <p:tav tm="100000">
                                          <p:val>
                                            <p:strVal val="#ppt_x"/>
                                          </p:val>
                                        </p:tav>
                                      </p:tavLst>
                                    </p:anim>
                                    <p:anim calcmode="lin" valueType="num">
                                      <p:cBhvr>
                                        <p:cTn id="24" dur="500" fill="hold"/>
                                        <p:tgtEl>
                                          <p:spTgt spid="2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3E0F38-B550-4632-9EF1-95C9A2FB4687}"/>
              </a:ext>
            </a:extLst>
          </p:cNvPr>
          <p:cNvSpPr>
            <a:spLocks noGrp="1"/>
          </p:cNvSpPr>
          <p:nvPr>
            <p:ph idx="1"/>
          </p:nvPr>
        </p:nvSpPr>
        <p:spPr>
          <a:xfrm>
            <a:off x="300672" y="3162149"/>
            <a:ext cx="3560442" cy="2645703"/>
          </a:xfrm>
        </p:spPr>
        <p:txBody>
          <a:bodyPr>
            <a:normAutofit/>
          </a:bodyPr>
          <a:lstStyle/>
          <a:p>
            <a:pPr marL="180000" indent="-180000">
              <a:lnSpc>
                <a:spcPct val="110000"/>
              </a:lnSpc>
              <a:spcBef>
                <a:spcPts val="600"/>
              </a:spcBef>
            </a:pPr>
            <a:r>
              <a:rPr lang="en-GB" sz="1500" dirty="0"/>
              <a:t>Demo with short 100 ms launch time               (0.5 m/s initial speed, 12 mm height)</a:t>
            </a:r>
          </a:p>
          <a:p>
            <a:pPr marL="180000" indent="-180000">
              <a:lnSpc>
                <a:spcPct val="110000"/>
              </a:lnSpc>
              <a:spcBef>
                <a:spcPts val="600"/>
              </a:spcBef>
            </a:pPr>
            <a:r>
              <a:rPr lang="en-GB" sz="1500" dirty="0"/>
              <a:t>Test in CsF3 (‘full size’ fountain, 600 </a:t>
            </a:r>
            <a:r>
              <a:rPr lang="en-GB" sz="1500" dirty="0" err="1"/>
              <a:t>ms</a:t>
            </a:r>
            <a:r>
              <a:rPr lang="en-GB" sz="1500" dirty="0"/>
              <a:t>)</a:t>
            </a:r>
          </a:p>
          <a:p>
            <a:pPr marL="180000" indent="-180000">
              <a:lnSpc>
                <a:spcPct val="110000"/>
              </a:lnSpc>
              <a:spcBef>
                <a:spcPts val="600"/>
              </a:spcBef>
            </a:pPr>
            <a:r>
              <a:rPr lang="en-GB" sz="1500" dirty="0"/>
              <a:t>Background from light scattered from chamber and thermal vapour</a:t>
            </a:r>
          </a:p>
          <a:p>
            <a:pPr marL="180000" indent="-180000">
              <a:lnSpc>
                <a:spcPct val="110000"/>
              </a:lnSpc>
              <a:spcBef>
                <a:spcPts val="600"/>
              </a:spcBef>
            </a:pPr>
            <a:r>
              <a:rPr lang="en-GB" sz="1500" dirty="0"/>
              <a:t>Background measured with the third pulse and subtracted</a:t>
            </a:r>
          </a:p>
        </p:txBody>
      </p:sp>
      <p:pic>
        <p:nvPicPr>
          <p:cNvPr id="7" name="Picture 6">
            <a:extLst>
              <a:ext uri="{FF2B5EF4-FFF2-40B4-BE49-F238E27FC236}">
                <a16:creationId xmlns:a16="http://schemas.microsoft.com/office/drawing/2014/main" id="{44814E24-8F2E-4B95-8D15-33581EEB5046}"/>
              </a:ext>
            </a:extLst>
          </p:cNvPr>
          <p:cNvPicPr>
            <a:picLocks noChangeAspect="1"/>
          </p:cNvPicPr>
          <p:nvPr/>
        </p:nvPicPr>
        <p:blipFill>
          <a:blip r:embed="rId3"/>
          <a:stretch>
            <a:fillRect/>
          </a:stretch>
        </p:blipFill>
        <p:spPr>
          <a:xfrm>
            <a:off x="4897037" y="955409"/>
            <a:ext cx="3923435" cy="2473591"/>
          </a:xfrm>
          <a:prstGeom prst="rect">
            <a:avLst/>
          </a:prstGeom>
        </p:spPr>
      </p:pic>
      <p:sp>
        <p:nvSpPr>
          <p:cNvPr id="4" name="Title 1">
            <a:extLst>
              <a:ext uri="{FF2B5EF4-FFF2-40B4-BE49-F238E27FC236}">
                <a16:creationId xmlns:a16="http://schemas.microsoft.com/office/drawing/2014/main" id="{A60307FB-D21D-987C-F58C-E9DFD68B24E1}"/>
              </a:ext>
            </a:extLst>
          </p:cNvPr>
          <p:cNvSpPr>
            <a:spLocks noGrp="1"/>
          </p:cNvSpPr>
          <p:nvPr>
            <p:ph type="title"/>
          </p:nvPr>
        </p:nvSpPr>
        <p:spPr>
          <a:xfrm>
            <a:off x="323528" y="202630"/>
            <a:ext cx="6131024" cy="490066"/>
          </a:xfrm>
          <a:noFill/>
        </p:spPr>
        <p:txBody>
          <a:bodyPr/>
          <a:lstStyle/>
          <a:p>
            <a:r>
              <a:rPr lang="en-GB" sz="2400" u="sng" dirty="0"/>
              <a:t>mini-fountain</a:t>
            </a:r>
            <a:r>
              <a:rPr lang="en-GB" sz="2400" dirty="0"/>
              <a:t> – detection method</a:t>
            </a:r>
            <a:endParaRPr lang="en-GB" sz="2400" u="sng" dirty="0"/>
          </a:p>
        </p:txBody>
      </p:sp>
      <p:grpSp>
        <p:nvGrpSpPr>
          <p:cNvPr id="6" name="Group 5">
            <a:extLst>
              <a:ext uri="{FF2B5EF4-FFF2-40B4-BE49-F238E27FC236}">
                <a16:creationId xmlns:a16="http://schemas.microsoft.com/office/drawing/2014/main" id="{5671C248-641D-975E-5B03-4ACEE1AAFC78}"/>
              </a:ext>
            </a:extLst>
          </p:cNvPr>
          <p:cNvGrpSpPr/>
          <p:nvPr/>
        </p:nvGrpSpPr>
        <p:grpSpPr>
          <a:xfrm>
            <a:off x="2221863" y="836712"/>
            <a:ext cx="4368960" cy="2061920"/>
            <a:chOff x="3387901" y="1333538"/>
            <a:chExt cx="5197270" cy="2188595"/>
          </a:xfrm>
        </p:grpSpPr>
        <p:pic>
          <p:nvPicPr>
            <p:cNvPr id="9" name="Picture 8">
              <a:extLst>
                <a:ext uri="{FF2B5EF4-FFF2-40B4-BE49-F238E27FC236}">
                  <a16:creationId xmlns:a16="http://schemas.microsoft.com/office/drawing/2014/main" id="{D49A03B7-DF87-E573-04F4-EE75C044D8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7901" y="1333538"/>
              <a:ext cx="5087231" cy="2188595"/>
            </a:xfrm>
            <a:prstGeom prst="rect">
              <a:avLst/>
            </a:prstGeom>
            <a:ln>
              <a:noFill/>
            </a:ln>
          </p:spPr>
        </p:pic>
        <p:cxnSp>
          <p:nvCxnSpPr>
            <p:cNvPr id="10" name="Straight Connector 9">
              <a:extLst>
                <a:ext uri="{FF2B5EF4-FFF2-40B4-BE49-F238E27FC236}">
                  <a16:creationId xmlns:a16="http://schemas.microsoft.com/office/drawing/2014/main" id="{881BBE34-F369-799B-0C1C-3ED12245059B}"/>
                </a:ext>
              </a:extLst>
            </p:cNvPr>
            <p:cNvCxnSpPr/>
            <p:nvPr/>
          </p:nvCxnSpPr>
          <p:spPr>
            <a:xfrm flipH="1">
              <a:off x="3837636" y="2683934"/>
              <a:ext cx="4597400" cy="0"/>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B1B0DFB-594A-E942-8624-B2576DE26EE5}"/>
                </a:ext>
              </a:extLst>
            </p:cNvPr>
            <p:cNvSpPr txBox="1"/>
            <p:nvPr/>
          </p:nvSpPr>
          <p:spPr>
            <a:xfrm>
              <a:off x="7264371" y="2404228"/>
              <a:ext cx="1320800" cy="294017"/>
            </a:xfrm>
            <a:prstGeom prst="rect">
              <a:avLst/>
            </a:prstGeom>
            <a:noFill/>
          </p:spPr>
          <p:txBody>
            <a:bodyPr wrap="square" rtlCol="0">
              <a:spAutoFit/>
            </a:bodyPr>
            <a:lstStyle/>
            <a:p>
              <a:r>
                <a:rPr lang="en-GB" sz="1200" dirty="0">
                  <a:solidFill>
                    <a:srgbClr val="FF0000"/>
                  </a:solidFill>
                </a:rPr>
                <a:t>Background</a:t>
              </a:r>
            </a:p>
          </p:txBody>
        </p:sp>
        <p:sp>
          <p:nvSpPr>
            <p:cNvPr id="15" name="TextBox 14">
              <a:extLst>
                <a:ext uri="{FF2B5EF4-FFF2-40B4-BE49-F238E27FC236}">
                  <a16:creationId xmlns:a16="http://schemas.microsoft.com/office/drawing/2014/main" id="{FA6600DE-71D9-D61F-8340-E86F3D95DCC5}"/>
                </a:ext>
              </a:extLst>
            </p:cNvPr>
            <p:cNvSpPr txBox="1"/>
            <p:nvPr/>
          </p:nvSpPr>
          <p:spPr>
            <a:xfrm>
              <a:off x="5225952" y="1645891"/>
              <a:ext cx="1320800" cy="269515"/>
            </a:xfrm>
            <a:prstGeom prst="rect">
              <a:avLst/>
            </a:prstGeom>
            <a:noFill/>
          </p:spPr>
          <p:txBody>
            <a:bodyPr wrap="square" rtlCol="0">
              <a:spAutoFit/>
            </a:bodyPr>
            <a:lstStyle/>
            <a:p>
              <a:r>
                <a:rPr lang="en-GB" sz="1050" dirty="0"/>
                <a:t>N</a:t>
              </a:r>
              <a:r>
                <a:rPr lang="en-GB" sz="1050" baseline="-25000" dirty="0"/>
                <a:t>4</a:t>
              </a:r>
              <a:r>
                <a:rPr lang="en-GB" sz="1050" dirty="0"/>
                <a:t> signal</a:t>
              </a:r>
            </a:p>
          </p:txBody>
        </p:sp>
        <p:sp>
          <p:nvSpPr>
            <p:cNvPr id="16" name="TextBox 15">
              <a:extLst>
                <a:ext uri="{FF2B5EF4-FFF2-40B4-BE49-F238E27FC236}">
                  <a16:creationId xmlns:a16="http://schemas.microsoft.com/office/drawing/2014/main" id="{E9CC9DD2-15EA-3E44-4F35-E433A3C9C31F}"/>
                </a:ext>
              </a:extLst>
            </p:cNvPr>
            <p:cNvSpPr txBox="1"/>
            <p:nvPr/>
          </p:nvSpPr>
          <p:spPr>
            <a:xfrm>
              <a:off x="6194172" y="1598227"/>
              <a:ext cx="1320800" cy="269515"/>
            </a:xfrm>
            <a:prstGeom prst="rect">
              <a:avLst/>
            </a:prstGeom>
            <a:noFill/>
          </p:spPr>
          <p:txBody>
            <a:bodyPr wrap="square" rtlCol="0">
              <a:spAutoFit/>
            </a:bodyPr>
            <a:lstStyle/>
            <a:p>
              <a:r>
                <a:rPr lang="en-GB" sz="1050" dirty="0"/>
                <a:t>N</a:t>
              </a:r>
              <a:r>
                <a:rPr lang="en-GB" sz="1050" baseline="-25000" dirty="0"/>
                <a:t>total</a:t>
              </a:r>
              <a:r>
                <a:rPr lang="en-GB" sz="1050" dirty="0"/>
                <a:t> signal</a:t>
              </a:r>
            </a:p>
          </p:txBody>
        </p:sp>
      </p:grpSp>
      <p:sp>
        <p:nvSpPr>
          <p:cNvPr id="23" name="TextBox 22">
            <a:extLst>
              <a:ext uri="{FF2B5EF4-FFF2-40B4-BE49-F238E27FC236}">
                <a16:creationId xmlns:a16="http://schemas.microsoft.com/office/drawing/2014/main" id="{EA693A6F-0628-1C65-FF01-4D023B32C1FD}"/>
              </a:ext>
            </a:extLst>
          </p:cNvPr>
          <p:cNvSpPr txBox="1"/>
          <p:nvPr/>
        </p:nvSpPr>
        <p:spPr>
          <a:xfrm>
            <a:off x="4384785" y="6021288"/>
            <a:ext cx="4449852" cy="523220"/>
          </a:xfrm>
          <a:prstGeom prst="rect">
            <a:avLst/>
          </a:prstGeom>
          <a:noFill/>
        </p:spPr>
        <p:txBody>
          <a:bodyPr wrap="square" rtlCol="0">
            <a:spAutoFit/>
          </a:bodyPr>
          <a:lstStyle/>
          <a:p>
            <a:r>
              <a:rPr lang="en-GB" sz="1400" dirty="0"/>
              <a:t>→ expect </a:t>
            </a:r>
            <a:r>
              <a:rPr lang="en-GB" sz="1400" b="1" dirty="0"/>
              <a:t>SNR &gt; 700</a:t>
            </a:r>
          </a:p>
          <a:p>
            <a:r>
              <a:rPr lang="en-GB" sz="1400" dirty="0"/>
              <a:t>     (</a:t>
            </a:r>
            <a:r>
              <a:rPr lang="en-GB" sz="1200" dirty="0"/>
              <a:t>limited by technical + background noise) </a:t>
            </a:r>
          </a:p>
        </p:txBody>
      </p:sp>
      <p:sp>
        <p:nvSpPr>
          <p:cNvPr id="2" name="Slide Number Placeholder 1">
            <a:extLst>
              <a:ext uri="{FF2B5EF4-FFF2-40B4-BE49-F238E27FC236}">
                <a16:creationId xmlns:a16="http://schemas.microsoft.com/office/drawing/2014/main" id="{515E0412-C355-E3B0-AF90-AB14DDDFF425}"/>
              </a:ext>
            </a:extLst>
          </p:cNvPr>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21</a:t>
            </a:fld>
            <a:endParaRPr lang="en-GB" dirty="0"/>
          </a:p>
        </p:txBody>
      </p:sp>
      <p:pic>
        <p:nvPicPr>
          <p:cNvPr id="5" name="Picture 4">
            <a:extLst>
              <a:ext uri="{FF2B5EF4-FFF2-40B4-BE49-F238E27FC236}">
                <a16:creationId xmlns:a16="http://schemas.microsoft.com/office/drawing/2014/main" id="{3EA24BF9-9DC4-86B8-71A3-D7E51402D44E}"/>
              </a:ext>
            </a:extLst>
          </p:cNvPr>
          <p:cNvPicPr>
            <a:picLocks noChangeAspect="1"/>
          </p:cNvPicPr>
          <p:nvPr/>
        </p:nvPicPr>
        <p:blipFill>
          <a:blip r:embed="rId5"/>
          <a:stretch>
            <a:fillRect/>
          </a:stretch>
        </p:blipFill>
        <p:spPr>
          <a:xfrm>
            <a:off x="3905994" y="3560987"/>
            <a:ext cx="5184654" cy="2401820"/>
          </a:xfrm>
          <a:prstGeom prst="rect">
            <a:avLst/>
          </a:prstGeom>
        </p:spPr>
      </p:pic>
      <p:grpSp>
        <p:nvGrpSpPr>
          <p:cNvPr id="14" name="Group 13">
            <a:extLst>
              <a:ext uri="{FF2B5EF4-FFF2-40B4-BE49-F238E27FC236}">
                <a16:creationId xmlns:a16="http://schemas.microsoft.com/office/drawing/2014/main" id="{04446D5B-156B-11E1-9535-767F688F5332}"/>
              </a:ext>
            </a:extLst>
          </p:cNvPr>
          <p:cNvGrpSpPr/>
          <p:nvPr/>
        </p:nvGrpSpPr>
        <p:grpSpPr>
          <a:xfrm>
            <a:off x="4731466" y="3730878"/>
            <a:ext cx="2989132" cy="1700348"/>
            <a:chOff x="4731466" y="3730878"/>
            <a:chExt cx="2989132" cy="1700348"/>
          </a:xfrm>
        </p:grpSpPr>
        <p:sp>
          <p:nvSpPr>
            <p:cNvPr id="8" name="Oval 7">
              <a:extLst>
                <a:ext uri="{FF2B5EF4-FFF2-40B4-BE49-F238E27FC236}">
                  <a16:creationId xmlns:a16="http://schemas.microsoft.com/office/drawing/2014/main" id="{4AE38B47-88B8-47E5-7684-10B8C9FFD4A2}"/>
                </a:ext>
              </a:extLst>
            </p:cNvPr>
            <p:cNvSpPr/>
            <p:nvPr/>
          </p:nvSpPr>
          <p:spPr>
            <a:xfrm>
              <a:off x="7441710" y="3908517"/>
              <a:ext cx="278888" cy="308870"/>
            </a:xfrm>
            <a:prstGeom prst="ellipse">
              <a:avLst/>
            </a:prstGeom>
            <a:noFill/>
            <a:ln w="28575">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1" name="Oval 10">
              <a:extLst>
                <a:ext uri="{FF2B5EF4-FFF2-40B4-BE49-F238E27FC236}">
                  <a16:creationId xmlns:a16="http://schemas.microsoft.com/office/drawing/2014/main" id="{6EAC1AEB-9344-237A-550F-50DAAA3195B6}"/>
                </a:ext>
              </a:extLst>
            </p:cNvPr>
            <p:cNvSpPr/>
            <p:nvPr/>
          </p:nvSpPr>
          <p:spPr>
            <a:xfrm>
              <a:off x="4731466" y="5122356"/>
              <a:ext cx="278888" cy="308870"/>
            </a:xfrm>
            <a:prstGeom prst="ellipse">
              <a:avLst/>
            </a:prstGeom>
            <a:noFill/>
            <a:ln w="28575">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3" name="Oval 12">
              <a:extLst>
                <a:ext uri="{FF2B5EF4-FFF2-40B4-BE49-F238E27FC236}">
                  <a16:creationId xmlns:a16="http://schemas.microsoft.com/office/drawing/2014/main" id="{3566A86C-3221-9B60-C0AC-EFFCC374DBCC}"/>
                </a:ext>
              </a:extLst>
            </p:cNvPr>
            <p:cNvSpPr/>
            <p:nvPr/>
          </p:nvSpPr>
          <p:spPr>
            <a:xfrm>
              <a:off x="5156274" y="3730878"/>
              <a:ext cx="278888" cy="308870"/>
            </a:xfrm>
            <a:prstGeom prst="ellipse">
              <a:avLst/>
            </a:prstGeom>
            <a:noFill/>
            <a:ln w="28575">
              <a:solidFill>
                <a:srgbClr val="0000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grpSp>
      <p:pic>
        <p:nvPicPr>
          <p:cNvPr id="17" name="Picture 16">
            <a:extLst>
              <a:ext uri="{FF2B5EF4-FFF2-40B4-BE49-F238E27FC236}">
                <a16:creationId xmlns:a16="http://schemas.microsoft.com/office/drawing/2014/main" id="{29BC2843-946E-D27A-A54C-9D2E5A610C91}"/>
              </a:ext>
            </a:extLst>
          </p:cNvPr>
          <p:cNvPicPr>
            <a:picLocks noChangeAspect="1"/>
          </p:cNvPicPr>
          <p:nvPr/>
        </p:nvPicPr>
        <p:blipFill rotWithShape="1">
          <a:blip r:embed="rId6"/>
          <a:srcRect t="2233" r="10797" b="13896"/>
          <a:stretch/>
        </p:blipFill>
        <p:spPr>
          <a:xfrm>
            <a:off x="6062205" y="3788654"/>
            <a:ext cx="897412" cy="1859951"/>
          </a:xfrm>
          <a:prstGeom prst="rect">
            <a:avLst/>
          </a:prstGeom>
        </p:spPr>
      </p:pic>
    </p:spTree>
    <p:extLst>
      <p:ext uri="{BB962C8B-B14F-4D97-AF65-F5344CB8AC3E}">
        <p14:creationId xmlns:p14="http://schemas.microsoft.com/office/powerpoint/2010/main" val="38491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30000" decel="30000" fill="hold" nodeType="withEffect">
                                  <p:stCondLst>
                                    <p:cond delay="500"/>
                                  </p:stCondLst>
                                  <p:childTnLst>
                                    <p:animMotion origin="layout" path="M -4.44444E-6 -2.22222E-6 L -0.22604 -2.22222E-6 " pathEditMode="relative" rAng="0" ptsTypes="AA">
                                      <p:cBhvr>
                                        <p:cTn id="6" dur="750" fill="hold"/>
                                        <p:tgtEl>
                                          <p:spTgt spid="6"/>
                                        </p:tgtEl>
                                        <p:attrNameLst>
                                          <p:attrName>ppt_x</p:attrName>
                                          <p:attrName>ppt_y</p:attrName>
                                        </p:attrNameLst>
                                      </p:cBhvr>
                                      <p:rCtr x="-11302" y="0"/>
                                    </p:animMotion>
                                  </p:childTnLst>
                                </p:cTn>
                              </p:par>
                            </p:childTnLst>
                          </p:cTn>
                        </p:par>
                        <p:par>
                          <p:cTn id="7" fill="hold">
                            <p:stCondLst>
                              <p:cond delay="125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500"/>
                                  </p:stCondLst>
                                  <p:childTnLst>
                                    <p:set>
                                      <p:cBhvr>
                                        <p:cTn id="16" dur="1" fill="hold">
                                          <p:stCondLst>
                                            <p:cond delay="0"/>
                                          </p:stCondLst>
                                        </p:cTn>
                                        <p:tgtEl>
                                          <p:spTgt spid="14"/>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08C97B08-CD9A-23B1-F933-1667536C64A1}"/>
              </a:ext>
            </a:extLst>
          </p:cNvPr>
          <p:cNvSpPr>
            <a:spLocks noGrp="1"/>
          </p:cNvSpPr>
          <p:nvPr>
            <p:ph idx="1"/>
          </p:nvPr>
        </p:nvSpPr>
        <p:spPr>
          <a:xfrm>
            <a:off x="179512" y="908720"/>
            <a:ext cx="3696408" cy="3528392"/>
          </a:xfrm>
        </p:spPr>
        <p:txBody>
          <a:bodyPr>
            <a:noAutofit/>
          </a:bodyPr>
          <a:lstStyle/>
          <a:p>
            <a:pPr marL="0" indent="0">
              <a:spcBef>
                <a:spcPts val="0"/>
              </a:spcBef>
              <a:buNone/>
            </a:pPr>
            <a:r>
              <a:rPr lang="en-GB" sz="1400" b="1" dirty="0"/>
              <a:t>Focus on </a:t>
            </a:r>
            <a:r>
              <a:rPr lang="en-GB" sz="1400" b="1" u="sng" dirty="0"/>
              <a:t>long-term stability</a:t>
            </a:r>
          </a:p>
          <a:p>
            <a:pPr marL="0" indent="0">
              <a:spcBef>
                <a:spcPts val="0"/>
              </a:spcBef>
              <a:spcAft>
                <a:spcPts val="1800"/>
              </a:spcAft>
              <a:buNone/>
            </a:pPr>
            <a:r>
              <a:rPr lang="en-GB" sz="1400" b="1" dirty="0"/>
              <a:t>(accuracy evaluation optional)</a:t>
            </a:r>
          </a:p>
          <a:p>
            <a:pPr>
              <a:spcBef>
                <a:spcPts val="0"/>
              </a:spcBef>
              <a:spcAft>
                <a:spcPts val="1500"/>
              </a:spcAft>
            </a:pPr>
            <a:r>
              <a:rPr lang="en-GB" sz="1400" dirty="0"/>
              <a:t>2</a:t>
            </a:r>
            <a:r>
              <a:rPr lang="en-GB" sz="1400" baseline="30000" dirty="0"/>
              <a:t>nd</a:t>
            </a:r>
            <a:r>
              <a:rPr lang="en-GB" sz="1400" dirty="0"/>
              <a:t> order Zeeman:                                     </a:t>
            </a:r>
            <a:r>
              <a:rPr lang="en-GB" sz="1400" i="1" dirty="0"/>
              <a:t>two layers of magnetic shielding</a:t>
            </a:r>
          </a:p>
          <a:p>
            <a:pPr>
              <a:spcBef>
                <a:spcPts val="0"/>
              </a:spcBef>
              <a:spcAft>
                <a:spcPts val="1500"/>
              </a:spcAft>
            </a:pPr>
            <a:r>
              <a:rPr lang="en-GB" sz="1400" dirty="0"/>
              <a:t>BBR:                                         </a:t>
            </a:r>
            <a:r>
              <a:rPr lang="en-GB" sz="1400" i="1" dirty="0"/>
              <a:t>temperature stability to 1-2 K          radiation from hot Rb dispensers </a:t>
            </a:r>
          </a:p>
          <a:p>
            <a:pPr>
              <a:spcBef>
                <a:spcPts val="0"/>
              </a:spcBef>
              <a:spcAft>
                <a:spcPts val="1500"/>
              </a:spcAft>
            </a:pPr>
            <a:r>
              <a:rPr lang="en-GB" sz="1400" dirty="0"/>
              <a:t>Cavity pulling:                                         </a:t>
            </a:r>
            <a:r>
              <a:rPr lang="en-GB" sz="1400" i="1" dirty="0"/>
              <a:t>aim for cavity Q ≈ 5000</a:t>
            </a:r>
          </a:p>
          <a:p>
            <a:pPr>
              <a:spcBef>
                <a:spcPts val="0"/>
              </a:spcBef>
              <a:spcAft>
                <a:spcPts val="900"/>
              </a:spcAft>
            </a:pPr>
            <a:r>
              <a:rPr lang="en-GB" sz="1400" dirty="0"/>
              <a:t>DCP:                                                         </a:t>
            </a:r>
            <a:r>
              <a:rPr lang="en-GB" sz="1400" i="1" dirty="0"/>
              <a:t>no independent feeds for bal./</a:t>
            </a:r>
            <a:r>
              <a:rPr lang="en-GB" sz="1400" i="1" dirty="0" err="1"/>
              <a:t>imbal</a:t>
            </a:r>
            <a:r>
              <a:rPr lang="en-GB" sz="1400" i="1" dirty="0"/>
              <a:t>.   shift contained to low 10</a:t>
            </a:r>
            <a:r>
              <a:rPr lang="en-GB" sz="1400" i="1" baseline="30000" dirty="0"/>
              <a:t>-16</a:t>
            </a:r>
          </a:p>
        </p:txBody>
      </p:sp>
      <p:sp>
        <p:nvSpPr>
          <p:cNvPr id="2" name="Slide Number Placeholder 1">
            <a:extLst>
              <a:ext uri="{FF2B5EF4-FFF2-40B4-BE49-F238E27FC236}">
                <a16:creationId xmlns:a16="http://schemas.microsoft.com/office/drawing/2014/main" id="{95125BA7-0EA7-9DDD-20EA-4BE3EB51C354}"/>
              </a:ext>
            </a:extLst>
          </p:cNvPr>
          <p:cNvSpPr>
            <a:spLocks noGrp="1"/>
          </p:cNvSpPr>
          <p:nvPr>
            <p:ph type="sldNum" sz="quarter" idx="12"/>
          </p:nvPr>
        </p:nvSpPr>
        <p:spPr>
          <a:xfrm>
            <a:off x="7687238" y="6356350"/>
            <a:ext cx="999562" cy="365125"/>
          </a:xfrm>
        </p:spPr>
        <p:txBody>
          <a:bodyPr/>
          <a:lstStyle/>
          <a:p>
            <a:pPr>
              <a:defRPr/>
            </a:pPr>
            <a:fld id="{DB1B9577-78F8-4836-BFF0-2CA2D54AA9AF}" type="slidenum">
              <a:rPr lang="en-GB" smtClean="0"/>
              <a:pPr>
                <a:defRPr/>
              </a:pPr>
              <a:t>22</a:t>
            </a:fld>
            <a:endParaRPr lang="en-GB" dirty="0"/>
          </a:p>
        </p:txBody>
      </p:sp>
      <p:pic>
        <p:nvPicPr>
          <p:cNvPr id="6" name="Picture 5">
            <a:extLst>
              <a:ext uri="{FF2B5EF4-FFF2-40B4-BE49-F238E27FC236}">
                <a16:creationId xmlns:a16="http://schemas.microsoft.com/office/drawing/2014/main" id="{373E5449-FDD3-69AD-58B6-A2D78AD6A61A}"/>
              </a:ext>
            </a:extLst>
          </p:cNvPr>
          <p:cNvPicPr>
            <a:picLocks noChangeAspect="1"/>
          </p:cNvPicPr>
          <p:nvPr/>
        </p:nvPicPr>
        <p:blipFill rotWithShape="1">
          <a:blip r:embed="rId3"/>
          <a:srcRect l="77892" t="14236" r="2045" b="43765"/>
          <a:stretch/>
        </p:blipFill>
        <p:spPr>
          <a:xfrm>
            <a:off x="7841357" y="3501008"/>
            <a:ext cx="907107" cy="2880320"/>
          </a:xfrm>
          <a:prstGeom prst="rect">
            <a:avLst/>
          </a:prstGeom>
        </p:spPr>
      </p:pic>
      <p:pic>
        <p:nvPicPr>
          <p:cNvPr id="8" name="Picture 7">
            <a:extLst>
              <a:ext uri="{FF2B5EF4-FFF2-40B4-BE49-F238E27FC236}">
                <a16:creationId xmlns:a16="http://schemas.microsoft.com/office/drawing/2014/main" id="{84D92976-8C94-5CC7-6C13-715A021D8240}"/>
              </a:ext>
            </a:extLst>
          </p:cNvPr>
          <p:cNvPicPr>
            <a:picLocks noChangeAspect="1"/>
          </p:cNvPicPr>
          <p:nvPr/>
        </p:nvPicPr>
        <p:blipFill rotWithShape="1">
          <a:blip r:embed="rId3"/>
          <a:srcRect l="5580" t="1926" r="22109" b="2055"/>
          <a:stretch/>
        </p:blipFill>
        <p:spPr>
          <a:xfrm>
            <a:off x="4355976" y="115259"/>
            <a:ext cx="3269357" cy="6584951"/>
          </a:xfrm>
          <a:prstGeom prst="rect">
            <a:avLst/>
          </a:prstGeom>
        </p:spPr>
      </p:pic>
      <p:sp>
        <p:nvSpPr>
          <p:cNvPr id="13" name="Title 1">
            <a:extLst>
              <a:ext uri="{FF2B5EF4-FFF2-40B4-BE49-F238E27FC236}">
                <a16:creationId xmlns:a16="http://schemas.microsoft.com/office/drawing/2014/main" id="{28FB0608-E20C-C928-6C7E-38FF41BB61B5}"/>
              </a:ext>
            </a:extLst>
          </p:cNvPr>
          <p:cNvSpPr txBox="1">
            <a:spLocks/>
          </p:cNvSpPr>
          <p:nvPr/>
        </p:nvSpPr>
        <p:spPr>
          <a:xfrm>
            <a:off x="323528" y="202630"/>
            <a:ext cx="6131024" cy="4900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a:t>mini-fountain</a:t>
            </a:r>
            <a:r>
              <a:rPr lang="en-GB" sz="2400"/>
              <a:t> – physics package</a:t>
            </a:r>
            <a:endParaRPr lang="en-GB" sz="2400" dirty="0"/>
          </a:p>
        </p:txBody>
      </p:sp>
      <p:sp>
        <p:nvSpPr>
          <p:cNvPr id="15" name="Content Placeholder 2">
            <a:extLst>
              <a:ext uri="{FF2B5EF4-FFF2-40B4-BE49-F238E27FC236}">
                <a16:creationId xmlns:a16="http://schemas.microsoft.com/office/drawing/2014/main" id="{1FDBC42B-B502-51A3-C759-59C9637131F4}"/>
              </a:ext>
            </a:extLst>
          </p:cNvPr>
          <p:cNvSpPr txBox="1">
            <a:spLocks/>
          </p:cNvSpPr>
          <p:nvPr/>
        </p:nvSpPr>
        <p:spPr>
          <a:xfrm>
            <a:off x="292951" y="4860918"/>
            <a:ext cx="4035452" cy="165618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Bef>
                <a:spcPts val="0"/>
              </a:spcBef>
              <a:spcAft>
                <a:spcPts val="1200"/>
              </a:spcAft>
              <a:buFont typeface="Wingdings" panose="05000000000000000000" pitchFamily="2" charset="2"/>
              <a:buChar char="ü"/>
            </a:pPr>
            <a:r>
              <a:rPr lang="en-GB" sz="1600" dirty="0">
                <a:solidFill>
                  <a:srgbClr val="7030A0"/>
                </a:solidFill>
              </a:rPr>
              <a:t>Tests of new detection SNR</a:t>
            </a:r>
          </a:p>
          <a:p>
            <a:pPr fontAlgn="auto">
              <a:spcBef>
                <a:spcPts val="0"/>
              </a:spcBef>
              <a:spcAft>
                <a:spcPts val="1200"/>
              </a:spcAft>
              <a:buFont typeface="Wingdings" panose="05000000000000000000" pitchFamily="2" charset="2"/>
              <a:buChar char="ü"/>
            </a:pPr>
            <a:r>
              <a:rPr lang="en-GB" sz="1600" dirty="0">
                <a:solidFill>
                  <a:srgbClr val="7030A0"/>
                </a:solidFill>
              </a:rPr>
              <a:t>Prototype physics package designed</a:t>
            </a:r>
          </a:p>
          <a:p>
            <a:pPr fontAlgn="auto">
              <a:spcBef>
                <a:spcPts val="0"/>
              </a:spcBef>
              <a:spcAft>
                <a:spcPts val="1200"/>
              </a:spcAft>
              <a:buFont typeface="Wingdings" panose="05000000000000000000" pitchFamily="2" charset="2"/>
              <a:buChar char="ü"/>
            </a:pPr>
            <a:r>
              <a:rPr lang="en-GB" sz="1600" dirty="0">
                <a:solidFill>
                  <a:srgbClr val="7030A0"/>
                </a:solidFill>
              </a:rPr>
              <a:t>Assembly underway</a:t>
            </a:r>
          </a:p>
          <a:p>
            <a:pPr fontAlgn="auto">
              <a:spcBef>
                <a:spcPts val="0"/>
              </a:spcBef>
              <a:spcAft>
                <a:spcPts val="1200"/>
              </a:spcAft>
              <a:buFont typeface="Wingdings" panose="05000000000000000000" pitchFamily="2" charset="2"/>
              <a:buChar char="ü"/>
            </a:pPr>
            <a:r>
              <a:rPr lang="en-GB" sz="1600" dirty="0">
                <a:solidFill>
                  <a:srgbClr val="7030A0"/>
                </a:solidFill>
              </a:rPr>
              <a:t>Fibre coupled optics (COTS)    procured and tested</a:t>
            </a:r>
          </a:p>
        </p:txBody>
      </p:sp>
      <p:sp>
        <p:nvSpPr>
          <p:cNvPr id="16" name="Content Placeholder 2">
            <a:extLst>
              <a:ext uri="{FF2B5EF4-FFF2-40B4-BE49-F238E27FC236}">
                <a16:creationId xmlns:a16="http://schemas.microsoft.com/office/drawing/2014/main" id="{E887260B-0D6A-9C3F-6351-6C1E1F5D6E87}"/>
              </a:ext>
            </a:extLst>
          </p:cNvPr>
          <p:cNvSpPr txBox="1">
            <a:spLocks/>
          </p:cNvSpPr>
          <p:nvPr/>
        </p:nvSpPr>
        <p:spPr>
          <a:xfrm>
            <a:off x="7617571" y="1628800"/>
            <a:ext cx="1525739" cy="9731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accent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000" indent="-144000" fontAlgn="auto">
              <a:spcBef>
                <a:spcPts val="0"/>
              </a:spcBef>
              <a:spcAft>
                <a:spcPts val="1200"/>
              </a:spcAft>
            </a:pPr>
            <a:r>
              <a:rPr lang="en-GB" sz="1200" dirty="0"/>
              <a:t>20 </a:t>
            </a:r>
            <a:r>
              <a:rPr lang="en-GB" sz="1200" dirty="0">
                <a:latin typeface="Arial" panose="020B0604020202020204" pitchFamily="34" charset="0"/>
                <a:cs typeface="Arial" panose="020B0604020202020204" pitchFamily="34" charset="0"/>
              </a:rPr>
              <a:t>×</a:t>
            </a:r>
            <a:r>
              <a:rPr lang="en-GB" sz="1200" dirty="0"/>
              <a:t> smaller       in volume</a:t>
            </a:r>
          </a:p>
          <a:p>
            <a:pPr marL="144000" indent="-144000" fontAlgn="auto">
              <a:spcBef>
                <a:spcPts val="0"/>
              </a:spcBef>
              <a:spcAft>
                <a:spcPts val="1200"/>
              </a:spcAft>
            </a:pPr>
            <a:r>
              <a:rPr lang="en-GB" sz="1200" dirty="0"/>
              <a:t>Entire system in half size 19’’ rack</a:t>
            </a:r>
          </a:p>
        </p:txBody>
      </p:sp>
    </p:spTree>
    <p:extLst>
      <p:ext uri="{BB962C8B-B14F-4D97-AF65-F5344CB8AC3E}">
        <p14:creationId xmlns:p14="http://schemas.microsoft.com/office/powerpoint/2010/main" val="284186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9"/>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a:xfrm>
            <a:off x="6974904" y="6520259"/>
            <a:ext cx="2133600" cy="365125"/>
          </a:xfrm>
        </p:spPr>
        <p:txBody>
          <a:bodyPr/>
          <a:lstStyle/>
          <a:p>
            <a:pPr>
              <a:defRPr/>
            </a:pPr>
            <a:fld id="{33947126-84D1-45D6-8D5A-7723B390ECF7}" type="slidenum">
              <a:rPr lang="en-GB" smtClean="0"/>
              <a:pPr>
                <a:defRPr/>
              </a:pPr>
              <a:t>23</a:t>
            </a:fld>
            <a:endParaRPr lang="en-GB" dirty="0"/>
          </a:p>
        </p:txBody>
      </p:sp>
      <p:pic>
        <p:nvPicPr>
          <p:cNvPr id="7" name="Content Placeholder 3"/>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48000" contrast="-65000"/>
                    </a14:imgEffect>
                  </a14:imgLayer>
                </a14:imgProps>
              </a:ext>
            </a:extLst>
          </a:blip>
          <a:stretch>
            <a:fillRect/>
          </a:stretch>
        </p:blipFill>
        <p:spPr>
          <a:xfrm>
            <a:off x="0" y="-51199"/>
            <a:ext cx="9143999" cy="6963446"/>
          </a:xfrm>
          <a:prstGeom prst="rect">
            <a:avLst/>
          </a:prstGeom>
        </p:spPr>
      </p:pic>
      <p:sp>
        <p:nvSpPr>
          <p:cNvPr id="8" name="Text Box 4"/>
          <p:cNvSpPr txBox="1">
            <a:spLocks noChangeArrowheads="1"/>
          </p:cNvSpPr>
          <p:nvPr/>
        </p:nvSpPr>
        <p:spPr bwMode="auto">
          <a:xfrm>
            <a:off x="1043608" y="1004543"/>
            <a:ext cx="7344816"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eaLnBrk="1" hangingPunct="1">
              <a:spcAft>
                <a:spcPts val="300"/>
              </a:spcAft>
              <a:buFont typeface="Arial" panose="020B0604020202020204" pitchFamily="34" charset="0"/>
              <a:buChar char="•"/>
            </a:pPr>
            <a:r>
              <a:rPr lang="en-GB" altLang="en-US" sz="2000" dirty="0">
                <a:solidFill>
                  <a:srgbClr val="FFFF66"/>
                </a:solidFill>
                <a:cs typeface="Times New Roman" charset="0"/>
              </a:rPr>
              <a:t>(relatively simple) NPL concept of Cs fountain clock:</a:t>
            </a:r>
          </a:p>
          <a:p>
            <a:pPr eaLnBrk="1" hangingPunct="1">
              <a:spcAft>
                <a:spcPts val="300"/>
              </a:spcAft>
            </a:pPr>
            <a:r>
              <a:rPr lang="en-GB" altLang="en-US" sz="1800" dirty="0">
                <a:solidFill>
                  <a:srgbClr val="FFFF66"/>
                </a:solidFill>
                <a:cs typeface="Times New Roman" charset="0"/>
              </a:rPr>
              <a:t>	- single stage MOT, optical pumping to </a:t>
            </a:r>
            <a:r>
              <a:rPr lang="en-GB" altLang="en-US" sz="1800" i="1" dirty="0">
                <a:solidFill>
                  <a:srgbClr val="FFFF66"/>
                </a:solidFill>
                <a:cs typeface="Times New Roman" charset="0"/>
              </a:rPr>
              <a:t>m</a:t>
            </a:r>
            <a:r>
              <a:rPr lang="en-GB" altLang="en-US" sz="1800" baseline="-25000" dirty="0">
                <a:solidFill>
                  <a:srgbClr val="FFFF66"/>
                </a:solidFill>
                <a:cs typeface="Times New Roman" charset="0"/>
              </a:rPr>
              <a:t>F</a:t>
            </a:r>
            <a:r>
              <a:rPr lang="en-GB" altLang="en-US" sz="1800" dirty="0">
                <a:solidFill>
                  <a:srgbClr val="FFFF66"/>
                </a:solidFill>
                <a:cs typeface="Times New Roman" charset="0"/>
              </a:rPr>
              <a:t>=0</a:t>
            </a:r>
          </a:p>
          <a:p>
            <a:pPr eaLnBrk="1" hangingPunct="1">
              <a:spcAft>
                <a:spcPts val="300"/>
              </a:spcAft>
            </a:pPr>
            <a:r>
              <a:rPr lang="en-GB" altLang="en-US" sz="1800" dirty="0">
                <a:solidFill>
                  <a:srgbClr val="FFFF66"/>
                </a:solidFill>
                <a:cs typeface="Times New Roman" charset="0"/>
              </a:rPr>
              <a:t>	- collisional shift cancellation </a:t>
            </a:r>
            <a:r>
              <a:rPr lang="en-GB" altLang="en-US" sz="1800" dirty="0">
                <a:solidFill>
                  <a:srgbClr val="FFFF66"/>
                </a:solidFill>
                <a:cs typeface="Times New Roman" charset="0"/>
                <a:sym typeface="Wingdings" panose="05000000000000000000" pitchFamily="2" charset="2"/>
              </a:rPr>
              <a:t> accuracy &lt;2</a:t>
            </a:r>
            <a:r>
              <a:rPr lang="en-GB" altLang="en-US" sz="1800" dirty="0">
                <a:solidFill>
                  <a:srgbClr val="FFFF66"/>
                </a:solidFill>
                <a:cs typeface="Arial" panose="020B0604020202020204" pitchFamily="34" charset="0"/>
                <a:sym typeface="Wingdings" panose="05000000000000000000" pitchFamily="2" charset="2"/>
              </a:rPr>
              <a:t>×</a:t>
            </a:r>
            <a:r>
              <a:rPr lang="en-GB" altLang="en-US" sz="1800" dirty="0">
                <a:solidFill>
                  <a:srgbClr val="FFFF66"/>
                </a:solidFill>
                <a:cs typeface="Times New Roman" charset="0"/>
                <a:sym typeface="Wingdings" panose="05000000000000000000" pitchFamily="2" charset="2"/>
              </a:rPr>
              <a:t>10</a:t>
            </a:r>
            <a:r>
              <a:rPr lang="en-GB" altLang="en-US" sz="1800" baseline="30000" dirty="0">
                <a:solidFill>
                  <a:srgbClr val="FFFF66"/>
                </a:solidFill>
                <a:cs typeface="Times New Roman" charset="0"/>
                <a:sym typeface="Wingdings" panose="05000000000000000000" pitchFamily="2" charset="2"/>
              </a:rPr>
              <a:t>-16</a:t>
            </a:r>
            <a:r>
              <a:rPr lang="en-GB" altLang="en-US" sz="1800" dirty="0">
                <a:solidFill>
                  <a:srgbClr val="FFFF66"/>
                </a:solidFill>
                <a:cs typeface="Times New Roman" charset="0"/>
                <a:sym typeface="Wingdings" panose="05000000000000000000" pitchFamily="2" charset="2"/>
              </a:rPr>
              <a:t> </a:t>
            </a:r>
          </a:p>
          <a:p>
            <a:pPr eaLnBrk="1" hangingPunct="1">
              <a:spcAft>
                <a:spcPts val="300"/>
              </a:spcAft>
            </a:pPr>
            <a:r>
              <a:rPr lang="en-GB" altLang="en-US" sz="1800" dirty="0">
                <a:solidFill>
                  <a:srgbClr val="FFFF66"/>
                </a:solidFill>
                <a:cs typeface="Times New Roman" charset="0"/>
                <a:sym typeface="Wingdings" panose="05000000000000000000" pitchFamily="2" charset="2"/>
              </a:rPr>
              <a:t>	- QPN limited stability                      </a:t>
            </a:r>
            <a:endParaRPr lang="en-GB" altLang="en-US" sz="1800" dirty="0">
              <a:solidFill>
                <a:srgbClr val="FFFF66"/>
              </a:solidFill>
              <a:cs typeface="Times New Roman" charset="0"/>
            </a:endParaRPr>
          </a:p>
          <a:p>
            <a:pPr marL="285750" indent="-285750" eaLnBrk="1" hangingPunct="1">
              <a:spcBef>
                <a:spcPts val="2400"/>
              </a:spcBef>
              <a:spcAft>
                <a:spcPts val="0"/>
              </a:spcAft>
              <a:buFont typeface="Arial" panose="020B0604020202020204" pitchFamily="34" charset="0"/>
              <a:buChar char="•"/>
            </a:pPr>
            <a:r>
              <a:rPr lang="en-GB" altLang="en-US" sz="2000" dirty="0">
                <a:solidFill>
                  <a:srgbClr val="FFFF66"/>
                </a:solidFill>
                <a:cs typeface="Times New Roman" charset="0"/>
              </a:rPr>
              <a:t>Robust design meeting engineering standards</a:t>
            </a:r>
          </a:p>
          <a:p>
            <a:pPr eaLnBrk="1" hangingPunct="1">
              <a:spcBef>
                <a:spcPts val="0"/>
              </a:spcBef>
              <a:spcAft>
                <a:spcPts val="0"/>
              </a:spcAft>
            </a:pPr>
            <a:r>
              <a:rPr lang="en-GB" altLang="en-US" sz="2000" dirty="0">
                <a:solidFill>
                  <a:srgbClr val="FFFF66"/>
                </a:solidFill>
                <a:cs typeface="Times New Roman" charset="0"/>
              </a:rPr>
              <a:t>	</a:t>
            </a:r>
            <a:r>
              <a:rPr lang="en-GB" altLang="en-US" sz="1800" dirty="0">
                <a:solidFill>
                  <a:srgbClr val="FFFF66"/>
                </a:solidFill>
                <a:cs typeface="Times New Roman" charset="0"/>
              </a:rPr>
              <a:t>- several units built for other NMIs and labs</a:t>
            </a:r>
          </a:p>
          <a:p>
            <a:pPr eaLnBrk="1" hangingPunct="1">
              <a:spcBef>
                <a:spcPts val="0"/>
              </a:spcBef>
              <a:spcAft>
                <a:spcPts val="0"/>
              </a:spcAft>
            </a:pPr>
            <a:r>
              <a:rPr lang="en-GB" altLang="en-US" sz="1800" dirty="0">
                <a:solidFill>
                  <a:srgbClr val="FFFF66"/>
                </a:solidFill>
                <a:cs typeface="Times New Roman" charset="0"/>
              </a:rPr>
              <a:t>	- high uptime, weeks of uninterrupted operation</a:t>
            </a:r>
          </a:p>
          <a:p>
            <a:pPr marL="285750" indent="-285750" eaLnBrk="1" hangingPunct="1">
              <a:spcBef>
                <a:spcPts val="2400"/>
              </a:spcBef>
              <a:spcAft>
                <a:spcPts val="0"/>
              </a:spcAft>
              <a:buFont typeface="Arial" panose="020B0604020202020204" pitchFamily="34" charset="0"/>
              <a:buChar char="•"/>
            </a:pPr>
            <a:r>
              <a:rPr lang="en-GB" altLang="en-US" sz="2000" dirty="0">
                <a:solidFill>
                  <a:srgbClr val="FFFF66"/>
                </a:solidFill>
                <a:cs typeface="Times New Roman" charset="0"/>
              </a:rPr>
              <a:t>Applications to time scale steering</a:t>
            </a:r>
          </a:p>
          <a:p>
            <a:pPr>
              <a:spcBef>
                <a:spcPts val="0"/>
              </a:spcBef>
              <a:spcAft>
                <a:spcPts val="0"/>
              </a:spcAft>
            </a:pPr>
            <a:r>
              <a:rPr lang="en-GB" altLang="en-US" sz="1800" dirty="0">
                <a:solidFill>
                  <a:srgbClr val="FFFF66"/>
                </a:solidFill>
                <a:cs typeface="Times New Roman" charset="0"/>
              </a:rPr>
              <a:t>	- ‘fountain as a clock’</a:t>
            </a:r>
          </a:p>
          <a:p>
            <a:pPr>
              <a:spcBef>
                <a:spcPts val="0"/>
              </a:spcBef>
              <a:spcAft>
                <a:spcPts val="0"/>
              </a:spcAft>
            </a:pPr>
            <a:r>
              <a:rPr lang="en-GB" altLang="en-US" sz="1800" dirty="0">
                <a:solidFill>
                  <a:srgbClr val="FFFF66"/>
                </a:solidFill>
                <a:cs typeface="Times New Roman" charset="0"/>
              </a:rPr>
              <a:t>	- prospects of using CSO as flywheel </a:t>
            </a:r>
          </a:p>
          <a:p>
            <a:pPr marL="285750" indent="-285750" eaLnBrk="1" hangingPunct="1">
              <a:spcBef>
                <a:spcPts val="2400"/>
              </a:spcBef>
              <a:spcAft>
                <a:spcPts val="0"/>
              </a:spcAft>
              <a:buFont typeface="Arial" panose="020B0604020202020204" pitchFamily="34" charset="0"/>
              <a:buChar char="•"/>
            </a:pPr>
            <a:r>
              <a:rPr lang="en-GB" altLang="en-US" sz="2000" i="1" dirty="0">
                <a:solidFill>
                  <a:srgbClr val="FFFF66"/>
                </a:solidFill>
                <a:cs typeface="Times New Roman" charset="0"/>
              </a:rPr>
              <a:t>mini-fountain</a:t>
            </a:r>
          </a:p>
          <a:p>
            <a:pPr eaLnBrk="1" hangingPunct="1">
              <a:spcBef>
                <a:spcPts val="0"/>
              </a:spcBef>
              <a:spcAft>
                <a:spcPts val="0"/>
              </a:spcAft>
            </a:pPr>
            <a:r>
              <a:rPr lang="en-GB" altLang="en-US" sz="1800" dirty="0">
                <a:solidFill>
                  <a:srgbClr val="FFFF66"/>
                </a:solidFill>
                <a:cs typeface="Times New Roman" charset="0"/>
              </a:rPr>
              <a:t>	- new detection scheme</a:t>
            </a:r>
          </a:p>
          <a:p>
            <a:pPr eaLnBrk="1" hangingPunct="1">
              <a:spcBef>
                <a:spcPts val="0"/>
              </a:spcBef>
              <a:spcAft>
                <a:spcPts val="0"/>
              </a:spcAft>
            </a:pPr>
            <a:r>
              <a:rPr lang="en-GB" altLang="en-US" sz="1800" dirty="0">
                <a:solidFill>
                  <a:srgbClr val="FFFF66"/>
                </a:solidFill>
                <a:cs typeface="Times New Roman" charset="0"/>
              </a:rPr>
              <a:t>	- 20x smaller physics package (volume)</a:t>
            </a:r>
          </a:p>
          <a:p>
            <a:pPr eaLnBrk="1" hangingPunct="1">
              <a:spcBef>
                <a:spcPts val="0"/>
              </a:spcBef>
              <a:spcAft>
                <a:spcPts val="0"/>
              </a:spcAft>
            </a:pPr>
            <a:r>
              <a:rPr lang="en-GB" altLang="en-US" sz="1800" dirty="0">
                <a:solidFill>
                  <a:srgbClr val="FFFF66"/>
                </a:solidFill>
                <a:cs typeface="Times New Roman" charset="0"/>
              </a:rPr>
              <a:t>	- expected performance comparable to a ‘full scale’ fountain</a:t>
            </a:r>
          </a:p>
        </p:txBody>
      </p:sp>
      <p:sp>
        <p:nvSpPr>
          <p:cNvPr id="10" name="Title 1"/>
          <p:cNvSpPr txBox="1">
            <a:spLocks/>
          </p:cNvSpPr>
          <p:nvPr/>
        </p:nvSpPr>
        <p:spPr>
          <a:xfrm>
            <a:off x="323528" y="188640"/>
            <a:ext cx="6491064"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000" b="1" dirty="0">
                <a:solidFill>
                  <a:srgbClr val="FFFF66"/>
                </a:solidFill>
              </a:rPr>
              <a:t>Summary</a:t>
            </a:r>
          </a:p>
        </p:txBody>
      </p:sp>
    </p:spTree>
    <p:extLst>
      <p:ext uri="{BB962C8B-B14F-4D97-AF65-F5344CB8AC3E}">
        <p14:creationId xmlns:p14="http://schemas.microsoft.com/office/powerpoint/2010/main" val="42412853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a:xfrm>
            <a:off x="6974904" y="6520259"/>
            <a:ext cx="2133600" cy="365125"/>
          </a:xfrm>
        </p:spPr>
        <p:txBody>
          <a:bodyPr/>
          <a:lstStyle/>
          <a:p>
            <a:pPr>
              <a:defRPr/>
            </a:pPr>
            <a:fld id="{33947126-84D1-45D6-8D5A-7723B390ECF7}" type="slidenum">
              <a:rPr lang="en-GB" smtClean="0"/>
              <a:pPr>
                <a:defRPr/>
              </a:pPr>
              <a:t>24</a:t>
            </a:fld>
            <a:endParaRPr lang="en-GB" dirty="0"/>
          </a:p>
        </p:txBody>
      </p:sp>
      <p:pic>
        <p:nvPicPr>
          <p:cNvPr id="7" name="Content Placeholder 3"/>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48000" contrast="-65000"/>
                    </a14:imgEffect>
                  </a14:imgLayer>
                </a14:imgProps>
              </a:ext>
            </a:extLst>
          </a:blip>
          <a:stretch>
            <a:fillRect/>
          </a:stretch>
        </p:blipFill>
        <p:spPr>
          <a:xfrm>
            <a:off x="0" y="-51199"/>
            <a:ext cx="9143999" cy="6963446"/>
          </a:xfrm>
          <a:prstGeom prst="rect">
            <a:avLst/>
          </a:prstGeom>
        </p:spPr>
      </p:pic>
      <p:sp>
        <p:nvSpPr>
          <p:cNvPr id="10" name="Title 1"/>
          <p:cNvSpPr txBox="1">
            <a:spLocks/>
          </p:cNvSpPr>
          <p:nvPr/>
        </p:nvSpPr>
        <p:spPr>
          <a:xfrm>
            <a:off x="323528" y="188640"/>
            <a:ext cx="6491064"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000" b="1" dirty="0">
                <a:solidFill>
                  <a:srgbClr val="FFFF66"/>
                </a:solidFill>
                <a:ea typeface="Arial Unicode MS" panose="020B0604020202020204" pitchFamily="34" charset="-128"/>
              </a:rPr>
              <a:t>Acknowledgements</a:t>
            </a:r>
          </a:p>
        </p:txBody>
      </p:sp>
      <p:sp>
        <p:nvSpPr>
          <p:cNvPr id="2" name="TextBox 1">
            <a:extLst>
              <a:ext uri="{FF2B5EF4-FFF2-40B4-BE49-F238E27FC236}">
                <a16:creationId xmlns:a16="http://schemas.microsoft.com/office/drawing/2014/main" id="{72667563-C2A3-653C-870A-CD6B97C3D4B8}"/>
              </a:ext>
            </a:extLst>
          </p:cNvPr>
          <p:cNvSpPr txBox="1"/>
          <p:nvPr/>
        </p:nvSpPr>
        <p:spPr>
          <a:xfrm>
            <a:off x="1678360" y="1440934"/>
            <a:ext cx="5941640" cy="4247317"/>
          </a:xfrm>
          <a:prstGeom prst="rect">
            <a:avLst/>
          </a:prstGeom>
          <a:noFill/>
        </p:spPr>
        <p:txBody>
          <a:bodyPr wrap="square" rtlCol="0">
            <a:spAutoFit/>
          </a:bodyPr>
          <a:lstStyle/>
          <a:p>
            <a:pPr>
              <a:spcAft>
                <a:spcPts val="0"/>
              </a:spcAft>
            </a:pPr>
            <a:r>
              <a:rPr lang="en-GB" sz="1800" dirty="0">
                <a:solidFill>
                  <a:srgbClr val="FFFF66"/>
                </a:solidFill>
                <a:ea typeface="Arial Unicode MS" panose="020B0604020202020204" pitchFamily="34" charset="-128"/>
              </a:rPr>
              <a:t>Rich Hendricks, Josh Whale, 	(NPL)</a:t>
            </a:r>
          </a:p>
          <a:p>
            <a:pPr>
              <a:spcAft>
                <a:spcPts val="0"/>
              </a:spcAft>
            </a:pPr>
            <a:r>
              <a:rPr lang="en-GB" sz="1800" dirty="0">
                <a:solidFill>
                  <a:srgbClr val="FFFF66"/>
                </a:solidFill>
                <a:ea typeface="Arial Unicode MS" panose="020B0604020202020204" pitchFamily="34" charset="-128"/>
              </a:rPr>
              <a:t>Andrew Wilson, Sam Walby, </a:t>
            </a:r>
          </a:p>
          <a:p>
            <a:pPr>
              <a:spcAft>
                <a:spcPts val="0"/>
              </a:spcAft>
            </a:pPr>
            <a:r>
              <a:rPr lang="en-GB" sz="1800" dirty="0">
                <a:solidFill>
                  <a:srgbClr val="FFFF66"/>
                </a:solidFill>
                <a:ea typeface="Arial Unicode MS" panose="020B0604020202020204" pitchFamily="34" charset="-128"/>
              </a:rPr>
              <a:t>Kathryn Burrows 	</a:t>
            </a:r>
          </a:p>
          <a:p>
            <a:pPr>
              <a:spcAft>
                <a:spcPts val="0"/>
              </a:spcAft>
            </a:pPr>
            <a:endParaRPr lang="en-GB" sz="1800" dirty="0">
              <a:solidFill>
                <a:srgbClr val="FFFF66"/>
              </a:solidFill>
              <a:ea typeface="Arial Unicode MS" panose="020B0604020202020204" pitchFamily="34" charset="-128"/>
            </a:endParaRPr>
          </a:p>
          <a:p>
            <a:pPr>
              <a:spcAft>
                <a:spcPts val="0"/>
              </a:spcAft>
            </a:pPr>
            <a:r>
              <a:rPr lang="en-GB" sz="1800" dirty="0">
                <a:solidFill>
                  <a:srgbClr val="FFFF66"/>
                </a:solidFill>
                <a:ea typeface="Arial Unicode MS" panose="020B0604020202020204" pitchFamily="34" charset="-128"/>
              </a:rPr>
              <a:t>Kurt </a:t>
            </a:r>
            <a:r>
              <a:rPr lang="en-GB" sz="1800" dirty="0" err="1">
                <a:solidFill>
                  <a:srgbClr val="FFFF66"/>
                </a:solidFill>
                <a:ea typeface="Arial Unicode MS" panose="020B0604020202020204" pitchFamily="34" charset="-128"/>
              </a:rPr>
              <a:t>Gibble</a:t>
            </a:r>
            <a:r>
              <a:rPr lang="en-GB" sz="1800" dirty="0">
                <a:solidFill>
                  <a:srgbClr val="FFFF66"/>
                </a:solidFill>
                <a:ea typeface="Arial Unicode MS" panose="020B0604020202020204" pitchFamily="34" charset="-128"/>
              </a:rPr>
              <a:t> 			(Penn State)</a:t>
            </a:r>
          </a:p>
          <a:p>
            <a:pPr>
              <a:spcAft>
                <a:spcPts val="0"/>
              </a:spcAft>
            </a:pPr>
            <a:endParaRPr lang="en-GB" sz="1800" dirty="0">
              <a:solidFill>
                <a:srgbClr val="FFFF66"/>
              </a:solidFill>
              <a:ea typeface="Arial Unicode MS" panose="020B0604020202020204" pitchFamily="34" charset="-128"/>
            </a:endParaRPr>
          </a:p>
          <a:p>
            <a:pPr>
              <a:spcAft>
                <a:spcPts val="0"/>
              </a:spcAft>
            </a:pPr>
            <a:r>
              <a:rPr lang="en-GB" sz="1800" dirty="0">
                <a:solidFill>
                  <a:srgbClr val="FFFF66"/>
                </a:solidFill>
                <a:ea typeface="Arial Unicode MS" panose="020B0604020202020204" pitchFamily="34" charset="-128"/>
              </a:rPr>
              <a:t>Chris Foot 			(Oxford)</a:t>
            </a:r>
          </a:p>
          <a:p>
            <a:pPr>
              <a:spcAft>
                <a:spcPts val="0"/>
              </a:spcAft>
            </a:pPr>
            <a:endParaRPr lang="en-GB" sz="1800" dirty="0">
              <a:solidFill>
                <a:srgbClr val="FFFF66"/>
              </a:solidFill>
              <a:ea typeface="Arial Unicode MS" panose="020B0604020202020204" pitchFamily="34" charset="-128"/>
            </a:endParaRPr>
          </a:p>
          <a:p>
            <a:pPr>
              <a:spcAft>
                <a:spcPts val="0"/>
              </a:spcAft>
            </a:pPr>
            <a:r>
              <a:rPr lang="en-GB" sz="1800" dirty="0">
                <a:solidFill>
                  <a:srgbClr val="FFFF66"/>
                </a:solidFill>
                <a:ea typeface="Arial Unicode MS" panose="020B0604020202020204" pitchFamily="34" charset="-128"/>
              </a:rPr>
              <a:t>Piotr Dunst, Bartlomiej Nagorny, 	(AOS, </a:t>
            </a:r>
            <a:r>
              <a:rPr lang="en-GB" sz="1800" dirty="0" err="1">
                <a:solidFill>
                  <a:srgbClr val="FFFF66"/>
                </a:solidFill>
                <a:ea typeface="Arial Unicode MS" panose="020B0604020202020204" pitchFamily="34" charset="-128"/>
              </a:rPr>
              <a:t>Borowiec</a:t>
            </a:r>
            <a:r>
              <a:rPr lang="en-GB" sz="1800" dirty="0">
                <a:solidFill>
                  <a:srgbClr val="FFFF66"/>
                </a:solidFill>
                <a:ea typeface="Arial Unicode MS" panose="020B0604020202020204" pitchFamily="34" charset="-128"/>
              </a:rPr>
              <a:t>)</a:t>
            </a:r>
          </a:p>
          <a:p>
            <a:pPr>
              <a:spcAft>
                <a:spcPts val="0"/>
              </a:spcAft>
            </a:pPr>
            <a:r>
              <a:rPr lang="en-GB" sz="1800" dirty="0">
                <a:solidFill>
                  <a:srgbClr val="FFFF66"/>
                </a:solidFill>
                <a:ea typeface="Arial Unicode MS" panose="020B0604020202020204" pitchFamily="34" charset="-128"/>
              </a:rPr>
              <a:t>Jerzy Nawrocki </a:t>
            </a:r>
          </a:p>
          <a:p>
            <a:pPr>
              <a:spcAft>
                <a:spcPts val="0"/>
              </a:spcAft>
            </a:pPr>
            <a:endParaRPr lang="en-GB" sz="1800" dirty="0">
              <a:solidFill>
                <a:srgbClr val="FFFF66"/>
              </a:solidFill>
              <a:ea typeface="Arial Unicode MS" panose="020B0604020202020204" pitchFamily="34" charset="-128"/>
            </a:endParaRPr>
          </a:p>
          <a:p>
            <a:pPr>
              <a:spcAft>
                <a:spcPts val="0"/>
              </a:spcAft>
            </a:pPr>
            <a:r>
              <a:rPr lang="en-GB" sz="1800" dirty="0">
                <a:solidFill>
                  <a:srgbClr val="FFFF66"/>
                </a:solidFill>
                <a:ea typeface="Arial Unicode MS" panose="020B0604020202020204" pitchFamily="34" charset="-128"/>
              </a:rPr>
              <a:t>Scott Beattie, Bin Jian 		(NRC, </a:t>
            </a:r>
            <a:r>
              <a:rPr lang="en-GB" sz="1800">
                <a:solidFill>
                  <a:srgbClr val="FFFF66"/>
                </a:solidFill>
                <a:ea typeface="Arial Unicode MS" panose="020B0604020202020204" pitchFamily="34" charset="-128"/>
              </a:rPr>
              <a:t>Ottawa)</a:t>
            </a:r>
          </a:p>
          <a:p>
            <a:pPr>
              <a:spcAft>
                <a:spcPts val="0"/>
              </a:spcAft>
            </a:pPr>
            <a:endParaRPr lang="en-GB" sz="1800" dirty="0">
              <a:solidFill>
                <a:srgbClr val="FFFF66"/>
              </a:solidFill>
              <a:ea typeface="Arial Unicode MS" panose="020B0604020202020204" pitchFamily="34" charset="-128"/>
            </a:endParaRPr>
          </a:p>
          <a:p>
            <a:pPr>
              <a:spcAft>
                <a:spcPts val="0"/>
              </a:spcAft>
            </a:pPr>
            <a:r>
              <a:rPr lang="en-GB" sz="1800" dirty="0">
                <a:solidFill>
                  <a:srgbClr val="FFFF66"/>
                </a:solidFill>
                <a:ea typeface="Arial Unicode MS" panose="020B0604020202020204" pitchFamily="34" charset="-128"/>
              </a:rPr>
              <a:t>Stefan Eriksson, Janko Nauta,  	(Alpha/CERN)</a:t>
            </a:r>
          </a:p>
          <a:p>
            <a:pPr>
              <a:spcAft>
                <a:spcPts val="0"/>
              </a:spcAft>
            </a:pPr>
            <a:r>
              <a:rPr lang="en-GB" sz="1800" dirty="0">
                <a:solidFill>
                  <a:srgbClr val="FFFF66"/>
                </a:solidFill>
                <a:ea typeface="Arial Unicode MS" panose="020B0604020202020204" pitchFamily="34" charset="-128"/>
              </a:rPr>
              <a:t>Edward Thorpe-Woods</a:t>
            </a:r>
          </a:p>
        </p:txBody>
      </p:sp>
    </p:spTree>
    <p:extLst>
      <p:ext uri="{BB962C8B-B14F-4D97-AF65-F5344CB8AC3E}">
        <p14:creationId xmlns:p14="http://schemas.microsoft.com/office/powerpoint/2010/main" val="2425149136"/>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462" y="746053"/>
            <a:ext cx="3352328" cy="469713"/>
          </a:xfrm>
        </p:spPr>
        <p:txBody>
          <a:bodyPr/>
          <a:lstStyle/>
          <a:p>
            <a:r>
              <a:rPr lang="en-GB" sz="1800" b="1" dirty="0"/>
              <a:t>Collisional shift cancellation</a:t>
            </a:r>
          </a:p>
        </p:txBody>
      </p:sp>
      <p:grpSp>
        <p:nvGrpSpPr>
          <p:cNvPr id="7" name="Group 176"/>
          <p:cNvGrpSpPr>
            <a:grpSpLocks/>
          </p:cNvGrpSpPr>
          <p:nvPr/>
        </p:nvGrpSpPr>
        <p:grpSpPr bwMode="auto">
          <a:xfrm>
            <a:off x="172272" y="3744841"/>
            <a:ext cx="4183704" cy="2759464"/>
            <a:chOff x="2928" y="528"/>
            <a:chExt cx="2651" cy="1832"/>
          </a:xfrm>
        </p:grpSpPr>
        <p:graphicFrame>
          <p:nvGraphicFramePr>
            <p:cNvPr id="8" name="Object 12"/>
            <p:cNvGraphicFramePr>
              <a:graphicFrameLocks noChangeAspect="1"/>
            </p:cNvGraphicFramePr>
            <p:nvPr/>
          </p:nvGraphicFramePr>
          <p:xfrm>
            <a:off x="2928" y="528"/>
            <a:ext cx="2651" cy="1832"/>
          </p:xfrm>
          <a:graphic>
            <a:graphicData uri="http://schemas.openxmlformats.org/presentationml/2006/ole">
              <mc:AlternateContent xmlns:mc="http://schemas.openxmlformats.org/markup-compatibility/2006">
                <mc:Choice xmlns:v="urn:schemas-microsoft-com:vml" Requires="v">
                  <p:oleObj name="Chart" r:id="rId3" imgW="4210431" imgH="2905506" progId="Excel.Chart.8">
                    <p:embed/>
                  </p:oleObj>
                </mc:Choice>
                <mc:Fallback>
                  <p:oleObj name="Chart" r:id="rId3" imgW="4210431" imgH="2905506" progId="Excel.Chart.8">
                    <p:embed/>
                    <p:pic>
                      <p:nvPicPr>
                        <p:cNvPr id="8"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28" y="528"/>
                          <a:ext cx="2651" cy="18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13"/>
            <p:cNvSpPr txBox="1">
              <a:spLocks noChangeArrowheads="1"/>
            </p:cNvSpPr>
            <p:nvPr/>
          </p:nvSpPr>
          <p:spPr bwMode="auto">
            <a:xfrm>
              <a:off x="3840" y="844"/>
              <a:ext cx="768" cy="2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20000"/>
                </a:spcBef>
              </a:pPr>
              <a:r>
                <a:rPr lang="en-GB" altLang="en-US" sz="1400" b="0" i="1" dirty="0">
                  <a:solidFill>
                    <a:srgbClr val="FF0000"/>
                  </a:solidFill>
                  <a:latin typeface="Symbol" pitchFamily="18" charset="2"/>
                </a:rPr>
                <a:t>s</a:t>
              </a:r>
              <a:r>
                <a:rPr lang="en-GB" altLang="en-US" sz="1400" b="0" baseline="-25000" dirty="0">
                  <a:solidFill>
                    <a:srgbClr val="FF0000"/>
                  </a:solidFill>
                  <a:latin typeface="Times New Roman" pitchFamily="18" charset="0"/>
                </a:rPr>
                <a:t>0</a:t>
              </a:r>
              <a:r>
                <a:rPr lang="en-GB" altLang="en-US" sz="1400" b="0" dirty="0">
                  <a:solidFill>
                    <a:srgbClr val="FF0000"/>
                  </a:solidFill>
                  <a:latin typeface="Times New Roman" pitchFamily="18" charset="0"/>
                </a:rPr>
                <a:t> = 5 mm</a:t>
              </a:r>
              <a:endParaRPr lang="en-GB" altLang="en-US" sz="1400" b="0" baseline="-25000" dirty="0">
                <a:solidFill>
                  <a:srgbClr val="FF0000"/>
                </a:solidFill>
                <a:latin typeface="Times New Roman" pitchFamily="18" charset="0"/>
              </a:endParaRPr>
            </a:p>
          </p:txBody>
        </p:sp>
        <p:sp>
          <p:nvSpPr>
            <p:cNvPr id="10" name="Text Box 14"/>
            <p:cNvSpPr txBox="1">
              <a:spLocks noChangeArrowheads="1"/>
            </p:cNvSpPr>
            <p:nvPr/>
          </p:nvSpPr>
          <p:spPr bwMode="auto">
            <a:xfrm>
              <a:off x="3648" y="1611"/>
              <a:ext cx="768" cy="2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spcBef>
                  <a:spcPct val="20000"/>
                </a:spcBef>
              </a:pPr>
              <a:r>
                <a:rPr lang="en-GB" altLang="en-US" sz="1400" b="0" i="1">
                  <a:latin typeface="Symbol" pitchFamily="18" charset="2"/>
                </a:rPr>
                <a:t>s</a:t>
              </a:r>
              <a:r>
                <a:rPr lang="en-GB" altLang="en-US" sz="1400" b="0" baseline="-25000">
                  <a:latin typeface="Times New Roman" pitchFamily="18" charset="0"/>
                </a:rPr>
                <a:t>0</a:t>
              </a:r>
              <a:r>
                <a:rPr lang="en-GB" altLang="en-US" sz="1400" b="0">
                  <a:latin typeface="Times New Roman" pitchFamily="18" charset="0"/>
                </a:rPr>
                <a:t> = 1 mm</a:t>
              </a:r>
              <a:endParaRPr lang="en-GB" altLang="en-US" sz="1400" b="0" baseline="-25000">
                <a:latin typeface="Times New Roman" pitchFamily="18" charset="0"/>
              </a:endParaRPr>
            </a:p>
          </p:txBody>
        </p:sp>
      </p:grpSp>
      <p:grpSp>
        <p:nvGrpSpPr>
          <p:cNvPr id="19" name="Group 18"/>
          <p:cNvGrpSpPr/>
          <p:nvPr/>
        </p:nvGrpSpPr>
        <p:grpSpPr>
          <a:xfrm>
            <a:off x="611560" y="1346324"/>
            <a:ext cx="3451225" cy="2298700"/>
            <a:chOff x="4721796" y="1423223"/>
            <a:chExt cx="3451225" cy="2298700"/>
          </a:xfrm>
        </p:grpSpPr>
        <p:graphicFrame>
          <p:nvGraphicFramePr>
            <p:cNvPr id="12" name="Object 152"/>
            <p:cNvGraphicFramePr>
              <a:graphicFrameLocks noChangeAspect="1"/>
            </p:cNvGraphicFramePr>
            <p:nvPr/>
          </p:nvGraphicFramePr>
          <p:xfrm>
            <a:off x="4721796" y="1423223"/>
            <a:ext cx="3451225" cy="2298700"/>
          </p:xfrm>
          <a:graphic>
            <a:graphicData uri="http://schemas.openxmlformats.org/presentationml/2006/ole">
              <mc:AlternateContent xmlns:mc="http://schemas.openxmlformats.org/markup-compatibility/2006">
                <mc:Choice xmlns:v="urn:schemas-microsoft-com:vml" Requires="v">
                  <p:oleObj name="Chart" r:id="rId5" imgW="4924800" imgH="3124635" progId="Excel.Chart.8">
                    <p:embed/>
                  </p:oleObj>
                </mc:Choice>
                <mc:Fallback>
                  <p:oleObj name="Chart" r:id="rId5" imgW="4924800" imgH="3124635" progId="Excel.Chart.8">
                    <p:embed/>
                    <p:pic>
                      <p:nvPicPr>
                        <p:cNvPr id="12" name="Object 1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1796" y="1423223"/>
                          <a:ext cx="3451225" cy="2298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 Box 153"/>
            <p:cNvSpPr txBox="1">
              <a:spLocks noChangeArrowheads="1"/>
            </p:cNvSpPr>
            <p:nvPr/>
          </p:nvSpPr>
          <p:spPr bwMode="auto">
            <a:xfrm>
              <a:off x="5818759" y="1559748"/>
              <a:ext cx="528638" cy="3365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20000"/>
                </a:spcBef>
              </a:pPr>
              <a:r>
                <a:rPr lang="en-GB" altLang="en-US" sz="1600" b="0" i="1" dirty="0">
                  <a:latin typeface="Symbol" pitchFamily="18" charset="2"/>
                </a:rPr>
                <a:t>l</a:t>
              </a:r>
              <a:r>
                <a:rPr lang="en-GB" altLang="en-US" sz="1600" b="0" baseline="-25000" dirty="0">
                  <a:latin typeface="Times New Roman" pitchFamily="18" charset="0"/>
                </a:rPr>
                <a:t>30</a:t>
              </a:r>
            </a:p>
          </p:txBody>
        </p:sp>
        <p:sp>
          <p:nvSpPr>
            <p:cNvPr id="14" name="Text Box 154"/>
            <p:cNvSpPr txBox="1">
              <a:spLocks noChangeArrowheads="1"/>
            </p:cNvSpPr>
            <p:nvPr/>
          </p:nvSpPr>
          <p:spPr bwMode="auto">
            <a:xfrm>
              <a:off x="5283771" y="2747198"/>
              <a:ext cx="488950" cy="3365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20000"/>
                </a:spcBef>
              </a:pPr>
              <a:r>
                <a:rPr lang="en-GB" altLang="en-US" sz="1600" b="0" i="1" dirty="0">
                  <a:solidFill>
                    <a:srgbClr val="FF0000"/>
                  </a:solidFill>
                  <a:latin typeface="Symbol" pitchFamily="18" charset="2"/>
                </a:rPr>
                <a:t>l</a:t>
              </a:r>
              <a:r>
                <a:rPr lang="en-GB" altLang="en-US" sz="1600" b="0" baseline="-25000" dirty="0">
                  <a:solidFill>
                    <a:srgbClr val="FF0000"/>
                  </a:solidFill>
                  <a:latin typeface="Times New Roman" pitchFamily="18" charset="0"/>
                </a:rPr>
                <a:t>40</a:t>
              </a:r>
            </a:p>
          </p:txBody>
        </p:sp>
      </p:grpSp>
      <p:sp>
        <p:nvSpPr>
          <p:cNvPr id="15" name="Oval 156"/>
          <p:cNvSpPr>
            <a:spLocks noChangeArrowheads="1"/>
          </p:cNvSpPr>
          <p:nvPr/>
        </p:nvSpPr>
        <p:spPr bwMode="auto">
          <a:xfrm>
            <a:off x="2255086" y="2420888"/>
            <a:ext cx="418579" cy="720080"/>
          </a:xfrm>
          <a:prstGeom prst="ellipse">
            <a:avLst/>
          </a:prstGeom>
          <a:noFill/>
          <a:ln w="28575">
            <a:solidFill>
              <a:schemeClr val="accent3">
                <a:lumMod val="60000"/>
                <a:lumOff val="40000"/>
              </a:schemeClr>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21" name="Group 20"/>
          <p:cNvGrpSpPr/>
          <p:nvPr/>
        </p:nvGrpSpPr>
        <p:grpSpPr>
          <a:xfrm>
            <a:off x="1259632" y="3475669"/>
            <a:ext cx="2770294" cy="1873337"/>
            <a:chOff x="1611555" y="3831916"/>
            <a:chExt cx="3032453" cy="2304157"/>
          </a:xfrm>
        </p:grpSpPr>
        <p:sp>
          <p:nvSpPr>
            <p:cNvPr id="3" name="Oval 2"/>
            <p:cNvSpPr/>
            <p:nvPr/>
          </p:nvSpPr>
          <p:spPr>
            <a:xfrm>
              <a:off x="1611555" y="3831916"/>
              <a:ext cx="3032453" cy="965236"/>
            </a:xfrm>
            <a:prstGeom prst="ellipse">
              <a:avLst/>
            </a:prstGeom>
            <a:solidFill>
              <a:srgbClr val="B8B8B8">
                <a:alpha val="85000"/>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1">
                      <a:lumMod val="75000"/>
                    </a:schemeClr>
                  </a:solidFill>
                </a:rPr>
                <a:t>use MOT</a:t>
              </a:r>
            </a:p>
          </p:txBody>
        </p:sp>
        <p:cxnSp>
          <p:nvCxnSpPr>
            <p:cNvPr id="6" name="Straight Arrow Connector 5"/>
            <p:cNvCxnSpPr>
              <a:cxnSpLocks/>
            </p:cNvCxnSpPr>
            <p:nvPr/>
          </p:nvCxnSpPr>
          <p:spPr>
            <a:xfrm>
              <a:off x="3323505" y="4813825"/>
              <a:ext cx="73713" cy="1322248"/>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Slide Number Placeholder 24"/>
          <p:cNvSpPr>
            <a:spLocks noGrp="1"/>
          </p:cNvSpPr>
          <p:nvPr>
            <p:ph type="sldNum" sz="quarter" idx="12"/>
          </p:nvPr>
        </p:nvSpPr>
        <p:spPr>
          <a:xfrm>
            <a:off x="7851906" y="6356350"/>
            <a:ext cx="834894" cy="365125"/>
          </a:xfrm>
        </p:spPr>
        <p:txBody>
          <a:bodyPr/>
          <a:lstStyle/>
          <a:p>
            <a:pPr>
              <a:defRPr/>
            </a:pPr>
            <a:fld id="{DB1B9577-78F8-4836-BFF0-2CA2D54AA9AF}" type="slidenum">
              <a:rPr lang="en-GB" smtClean="0"/>
              <a:pPr>
                <a:defRPr/>
              </a:pPr>
              <a:t>3</a:t>
            </a:fld>
            <a:endParaRPr lang="en-GB" dirty="0"/>
          </a:p>
        </p:txBody>
      </p:sp>
      <p:sp>
        <p:nvSpPr>
          <p:cNvPr id="5" name="TextBox 4">
            <a:extLst>
              <a:ext uri="{FF2B5EF4-FFF2-40B4-BE49-F238E27FC236}">
                <a16:creationId xmlns:a16="http://schemas.microsoft.com/office/drawing/2014/main" id="{A5D085C8-BB2F-F10F-EF7F-1625F5F3551C}"/>
              </a:ext>
            </a:extLst>
          </p:cNvPr>
          <p:cNvSpPr txBox="1"/>
          <p:nvPr/>
        </p:nvSpPr>
        <p:spPr>
          <a:xfrm>
            <a:off x="179512" y="6504305"/>
            <a:ext cx="3496278" cy="276999"/>
          </a:xfrm>
          <a:prstGeom prst="rect">
            <a:avLst/>
          </a:prstGeom>
          <a:noFill/>
        </p:spPr>
        <p:txBody>
          <a:bodyPr wrap="none" rtlCol="0">
            <a:spAutoFit/>
          </a:bodyPr>
          <a:lstStyle/>
          <a:p>
            <a:r>
              <a:rPr lang="en-GB" sz="1200" dirty="0">
                <a:solidFill>
                  <a:schemeClr val="bg1">
                    <a:lumMod val="50000"/>
                  </a:schemeClr>
                </a:solidFill>
              </a:rPr>
              <a:t>K.S. et al. Phys. Rev. Lett 2007, </a:t>
            </a:r>
            <a:r>
              <a:rPr lang="en-GB" sz="1200" dirty="0" err="1">
                <a:solidFill>
                  <a:schemeClr val="bg1">
                    <a:lumMod val="50000"/>
                  </a:schemeClr>
                </a:solidFill>
              </a:rPr>
              <a:t>Metrologia</a:t>
            </a:r>
            <a:r>
              <a:rPr lang="en-GB" sz="1200" dirty="0">
                <a:solidFill>
                  <a:schemeClr val="bg1">
                    <a:lumMod val="50000"/>
                  </a:schemeClr>
                </a:solidFill>
              </a:rPr>
              <a:t> 2010</a:t>
            </a:r>
          </a:p>
        </p:txBody>
      </p:sp>
      <p:sp>
        <p:nvSpPr>
          <p:cNvPr id="4" name="Title 1">
            <a:extLst>
              <a:ext uri="{FF2B5EF4-FFF2-40B4-BE49-F238E27FC236}">
                <a16:creationId xmlns:a16="http://schemas.microsoft.com/office/drawing/2014/main" id="{E9ECF7E1-4DEA-E218-7235-6FC6A89C7431}"/>
              </a:ext>
            </a:extLst>
          </p:cNvPr>
          <p:cNvSpPr txBox="1">
            <a:spLocks/>
          </p:cNvSpPr>
          <p:nvPr/>
        </p:nvSpPr>
        <p:spPr>
          <a:xfrm>
            <a:off x="323528" y="188640"/>
            <a:ext cx="6491064" cy="46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Atomic fountains – NPL approach</a:t>
            </a:r>
          </a:p>
        </p:txBody>
      </p:sp>
      <p:pic>
        <p:nvPicPr>
          <p:cNvPr id="18" name="Picture 3">
            <a:extLst>
              <a:ext uri="{FF2B5EF4-FFF2-40B4-BE49-F238E27FC236}">
                <a16:creationId xmlns:a16="http://schemas.microsoft.com/office/drawing/2014/main" id="{394E5BA6-B92B-4DEB-D774-CBE84EDE247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18748" y="1143948"/>
            <a:ext cx="2362691" cy="3402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 name="Title 1">
            <a:extLst>
              <a:ext uri="{FF2B5EF4-FFF2-40B4-BE49-F238E27FC236}">
                <a16:creationId xmlns:a16="http://schemas.microsoft.com/office/drawing/2014/main" id="{ABC219C9-1245-CD3A-F0CD-B45145E993C8}"/>
              </a:ext>
            </a:extLst>
          </p:cNvPr>
          <p:cNvSpPr txBox="1">
            <a:spLocks/>
          </p:cNvSpPr>
          <p:nvPr/>
        </p:nvSpPr>
        <p:spPr>
          <a:xfrm>
            <a:off x="4860032" y="744611"/>
            <a:ext cx="2362690" cy="46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1800" b="1" dirty="0"/>
              <a:t>Optical pumping</a:t>
            </a:r>
          </a:p>
        </p:txBody>
      </p:sp>
      <p:sp>
        <p:nvSpPr>
          <p:cNvPr id="70" name="TextBox 69">
            <a:extLst>
              <a:ext uri="{FF2B5EF4-FFF2-40B4-BE49-F238E27FC236}">
                <a16:creationId xmlns:a16="http://schemas.microsoft.com/office/drawing/2014/main" id="{D7A35009-E042-5618-60E6-6CAE35C5E71C}"/>
              </a:ext>
            </a:extLst>
          </p:cNvPr>
          <p:cNvSpPr txBox="1"/>
          <p:nvPr/>
        </p:nvSpPr>
        <p:spPr>
          <a:xfrm>
            <a:off x="5706963" y="6309320"/>
            <a:ext cx="2753469" cy="538609"/>
          </a:xfrm>
          <a:prstGeom prst="rect">
            <a:avLst/>
          </a:prstGeom>
          <a:noFill/>
        </p:spPr>
        <p:txBody>
          <a:bodyPr wrap="square" rtlCol="0">
            <a:spAutoFit/>
          </a:bodyPr>
          <a:lstStyle/>
          <a:p>
            <a:pPr>
              <a:spcAft>
                <a:spcPts val="600"/>
              </a:spcAft>
            </a:pPr>
            <a:r>
              <a:rPr lang="it-IT" sz="1200" dirty="0">
                <a:solidFill>
                  <a:schemeClr val="bg1">
                    <a:lumMod val="50000"/>
                  </a:schemeClr>
                </a:solidFill>
              </a:rPr>
              <a:t>G. Avila et al. Phys. Rev. A 36 (1987)</a:t>
            </a:r>
          </a:p>
          <a:p>
            <a:r>
              <a:rPr lang="it-IT" sz="1200" dirty="0">
                <a:solidFill>
                  <a:schemeClr val="bg1">
                    <a:lumMod val="50000"/>
                  </a:schemeClr>
                </a:solidFill>
              </a:rPr>
              <a:t>K.S. et al. Appl. Phys. B 111 (2013)</a:t>
            </a:r>
            <a:endParaRPr lang="en-GB" sz="1200" dirty="0">
              <a:solidFill>
                <a:schemeClr val="bg1">
                  <a:lumMod val="50000"/>
                </a:schemeClr>
              </a:solidFill>
            </a:endParaRPr>
          </a:p>
        </p:txBody>
      </p:sp>
      <p:pic>
        <p:nvPicPr>
          <p:cNvPr id="71" name="Picture 70">
            <a:extLst>
              <a:ext uri="{FF2B5EF4-FFF2-40B4-BE49-F238E27FC236}">
                <a16:creationId xmlns:a16="http://schemas.microsoft.com/office/drawing/2014/main" id="{E9F43D87-4C95-4BBB-BBDC-F606319A519A}"/>
              </a:ext>
            </a:extLst>
          </p:cNvPr>
          <p:cNvPicPr>
            <a:picLocks noChangeAspect="1"/>
          </p:cNvPicPr>
          <p:nvPr/>
        </p:nvPicPr>
        <p:blipFill>
          <a:blip r:embed="rId8"/>
          <a:stretch>
            <a:fillRect/>
          </a:stretch>
        </p:blipFill>
        <p:spPr>
          <a:xfrm>
            <a:off x="5498143" y="4524736"/>
            <a:ext cx="3106305" cy="1801866"/>
          </a:xfrm>
          <a:prstGeom prst="rect">
            <a:avLst/>
          </a:prstGeom>
        </p:spPr>
      </p:pic>
      <p:sp>
        <p:nvSpPr>
          <p:cNvPr id="72" name="Oval 71">
            <a:extLst>
              <a:ext uri="{FF2B5EF4-FFF2-40B4-BE49-F238E27FC236}">
                <a16:creationId xmlns:a16="http://schemas.microsoft.com/office/drawing/2014/main" id="{1F4553F2-4405-370C-E7B6-CE2E600022FC}"/>
              </a:ext>
            </a:extLst>
          </p:cNvPr>
          <p:cNvSpPr/>
          <p:nvPr/>
        </p:nvSpPr>
        <p:spPr>
          <a:xfrm>
            <a:off x="4758496" y="3356992"/>
            <a:ext cx="4278000" cy="1262333"/>
          </a:xfrm>
          <a:prstGeom prst="ellipse">
            <a:avLst/>
          </a:prstGeom>
          <a:solidFill>
            <a:srgbClr val="B8B8B8">
              <a:alpha val="85000"/>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accent1">
                    <a:lumMod val="75000"/>
                  </a:schemeClr>
                </a:solidFill>
              </a:rPr>
              <a:t>5× gain in signal</a:t>
            </a:r>
          </a:p>
          <a:p>
            <a:pPr algn="ctr"/>
            <a:r>
              <a:rPr lang="en-GB" sz="1800" dirty="0">
                <a:solidFill>
                  <a:schemeClr val="accent1">
                    <a:lumMod val="75000"/>
                  </a:schemeClr>
                </a:solidFill>
              </a:rPr>
              <a:t>gain reduced due to photon scattering and heating</a:t>
            </a:r>
          </a:p>
        </p:txBody>
      </p:sp>
      <p:sp>
        <p:nvSpPr>
          <p:cNvPr id="74" name="Rectangle: Rounded Corners 73">
            <a:extLst>
              <a:ext uri="{FF2B5EF4-FFF2-40B4-BE49-F238E27FC236}">
                <a16:creationId xmlns:a16="http://schemas.microsoft.com/office/drawing/2014/main" id="{03832A67-CB4A-FF83-2025-010DBC90B57D}"/>
              </a:ext>
            </a:extLst>
          </p:cNvPr>
          <p:cNvSpPr/>
          <p:nvPr/>
        </p:nvSpPr>
        <p:spPr>
          <a:xfrm>
            <a:off x="2854518" y="1284062"/>
            <a:ext cx="1717482" cy="1218739"/>
          </a:xfrm>
          <a:prstGeom prst="roundRect">
            <a:avLst/>
          </a:prstGeom>
          <a:solidFill>
            <a:schemeClr val="bg1"/>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spcAft>
                <a:spcPts val="600"/>
              </a:spcAft>
            </a:pPr>
            <a:r>
              <a:rPr lang="en-GB" sz="1800" u="sng" dirty="0">
                <a:solidFill>
                  <a:schemeClr val="accent1"/>
                </a:solidFill>
                <a:latin typeface="Calibri" panose="020F0502020204030204" pitchFamily="34" charset="0"/>
              </a:rPr>
              <a:t>Trade-off:</a:t>
            </a:r>
          </a:p>
          <a:p>
            <a:pPr algn="ctr" fontAlgn="auto">
              <a:lnSpc>
                <a:spcPct val="120000"/>
              </a:lnSpc>
              <a:spcAft>
                <a:spcPts val="0"/>
              </a:spcAft>
            </a:pPr>
            <a:r>
              <a:rPr lang="en-GB" sz="1800" i="1" dirty="0">
                <a:solidFill>
                  <a:schemeClr val="accent1"/>
                </a:solidFill>
                <a:latin typeface="Palatino Linotype" panose="02040502050505030304" pitchFamily="18" charset="0"/>
              </a:rPr>
              <a:t>SNR</a:t>
            </a:r>
            <a:r>
              <a:rPr lang="en-GB" sz="1800" dirty="0">
                <a:solidFill>
                  <a:schemeClr val="accent1"/>
                </a:solidFill>
                <a:latin typeface="Palatino Linotype" panose="02040502050505030304" pitchFamily="18" charset="0"/>
              </a:rPr>
              <a:t> ~ </a:t>
            </a:r>
            <a:r>
              <a:rPr lang="en-GB" sz="1800" i="1" dirty="0">
                <a:solidFill>
                  <a:schemeClr val="accent1"/>
                </a:solidFill>
                <a:latin typeface="Palatino Linotype" panose="02040502050505030304" pitchFamily="18" charset="0"/>
              </a:rPr>
              <a:t>N</a:t>
            </a:r>
            <a:r>
              <a:rPr lang="en-GB" sz="1800" baseline="-25000" dirty="0">
                <a:solidFill>
                  <a:schemeClr val="accent1"/>
                </a:solidFill>
                <a:latin typeface="Palatino Linotype" panose="02040502050505030304" pitchFamily="18" charset="0"/>
              </a:rPr>
              <a:t>at</a:t>
            </a:r>
            <a:r>
              <a:rPr lang="en-GB" sz="1800" baseline="30000" dirty="0">
                <a:solidFill>
                  <a:schemeClr val="accent1"/>
                </a:solidFill>
                <a:latin typeface="Palatino Linotype" panose="02040502050505030304" pitchFamily="18" charset="0"/>
              </a:rPr>
              <a:t>1/2</a:t>
            </a:r>
          </a:p>
          <a:p>
            <a:pPr algn="ctr" fontAlgn="auto">
              <a:lnSpc>
                <a:spcPct val="120000"/>
              </a:lnSpc>
              <a:spcAft>
                <a:spcPts val="0"/>
              </a:spcAft>
            </a:pPr>
            <a:r>
              <a:rPr lang="en-GB" sz="1800" i="1" dirty="0">
                <a:solidFill>
                  <a:schemeClr val="accent1"/>
                </a:solidFill>
                <a:latin typeface="Palatino Linotype" panose="02040502050505030304" pitchFamily="18" charset="0"/>
              </a:rPr>
              <a:t>   </a:t>
            </a:r>
            <a:r>
              <a:rPr lang="en-GB" sz="1800" i="1" dirty="0" err="1">
                <a:solidFill>
                  <a:schemeClr val="accent1"/>
                </a:solidFill>
                <a:latin typeface="Palatino Linotype" panose="02040502050505030304" pitchFamily="18" charset="0"/>
              </a:rPr>
              <a:t>f</a:t>
            </a:r>
            <a:r>
              <a:rPr lang="en-GB" sz="1800" baseline="-25000" dirty="0" err="1">
                <a:solidFill>
                  <a:schemeClr val="accent1"/>
                </a:solidFill>
                <a:latin typeface="Palatino Linotype" panose="02040502050505030304" pitchFamily="18" charset="0"/>
              </a:rPr>
              <a:t>coll</a:t>
            </a:r>
            <a:r>
              <a:rPr lang="en-GB" sz="1800" dirty="0">
                <a:solidFill>
                  <a:schemeClr val="accent1"/>
                </a:solidFill>
                <a:latin typeface="Palatino Linotype" panose="02040502050505030304" pitchFamily="18" charset="0"/>
              </a:rPr>
              <a:t> ~ </a:t>
            </a:r>
            <a:r>
              <a:rPr lang="en-GB" sz="1800" i="1" dirty="0">
                <a:solidFill>
                  <a:schemeClr val="accent1"/>
                </a:solidFill>
                <a:latin typeface="Palatino Linotype" panose="02040502050505030304" pitchFamily="18" charset="0"/>
              </a:rPr>
              <a:t>N</a:t>
            </a:r>
            <a:r>
              <a:rPr lang="en-GB" sz="1800" baseline="-25000" dirty="0">
                <a:solidFill>
                  <a:schemeClr val="accent1"/>
                </a:solidFill>
                <a:latin typeface="Palatino Linotype" panose="02040502050505030304" pitchFamily="18" charset="0"/>
              </a:rPr>
              <a:t>at</a:t>
            </a:r>
            <a:r>
              <a:rPr lang="en-GB" sz="1800" i="1" baseline="-25000" dirty="0">
                <a:solidFill>
                  <a:schemeClr val="accent1"/>
                </a:solidFill>
                <a:latin typeface="Palatino Linotype" panose="02040502050505030304" pitchFamily="18" charset="0"/>
              </a:rPr>
              <a:t> </a:t>
            </a:r>
            <a:r>
              <a:rPr lang="en-GB" sz="1800" i="1" dirty="0">
                <a:solidFill>
                  <a:schemeClr val="accent1"/>
                </a:solidFill>
                <a:latin typeface="Palatino Linotype" panose="02040502050505030304" pitchFamily="18" charset="0"/>
              </a:rPr>
              <a:t>/ V</a:t>
            </a:r>
          </a:p>
        </p:txBody>
      </p:sp>
    </p:spTree>
    <p:extLst>
      <p:ext uri="{BB962C8B-B14F-4D97-AF65-F5344CB8AC3E}">
        <p14:creationId xmlns:p14="http://schemas.microsoft.com/office/powerpoint/2010/main" val="53973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5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72"/>
                                        </p:tgtEl>
                                        <p:attrNameLst>
                                          <p:attrName>style.visibility</p:attrName>
                                        </p:attrNameLst>
                                      </p:cBhvr>
                                      <p:to>
                                        <p:strVal val="visible"/>
                                      </p:to>
                                    </p:set>
                                    <p:anim calcmode="lin" valueType="num">
                                      <p:cBhvr>
                                        <p:cTn id="16" dur="500" fill="hold"/>
                                        <p:tgtEl>
                                          <p:spTgt spid="72"/>
                                        </p:tgtEl>
                                        <p:attrNameLst>
                                          <p:attrName>ppt_w</p:attrName>
                                        </p:attrNameLst>
                                      </p:cBhvr>
                                      <p:tavLst>
                                        <p:tav tm="0">
                                          <p:val>
                                            <p:fltVal val="0"/>
                                          </p:val>
                                        </p:tav>
                                        <p:tav tm="100000">
                                          <p:val>
                                            <p:strVal val="#ppt_w"/>
                                          </p:val>
                                        </p:tav>
                                      </p:tavLst>
                                    </p:anim>
                                    <p:anim calcmode="lin" valueType="num">
                                      <p:cBhvr>
                                        <p:cTn id="17" dur="500" fill="hold"/>
                                        <p:tgtEl>
                                          <p:spTgt spid="72"/>
                                        </p:tgtEl>
                                        <p:attrNameLst>
                                          <p:attrName>ppt_h</p:attrName>
                                        </p:attrNameLst>
                                      </p:cBhvr>
                                      <p:tavLst>
                                        <p:tav tm="0">
                                          <p:val>
                                            <p:fltVal val="0"/>
                                          </p:val>
                                        </p:tav>
                                        <p:tav tm="100000">
                                          <p:val>
                                            <p:strVal val="#ppt_h"/>
                                          </p:val>
                                        </p:tav>
                                      </p:tavLst>
                                    </p:anim>
                                    <p:animEffect transition="in" filter="fade">
                                      <p:cBhvr>
                                        <p:cTn id="1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7391" r="7556" b="6802"/>
          <a:stretch/>
        </p:blipFill>
        <p:spPr>
          <a:xfrm>
            <a:off x="3275856" y="1196752"/>
            <a:ext cx="2736304" cy="5544616"/>
          </a:xfrm>
          <a:prstGeom prst="rect">
            <a:avLst/>
          </a:prstGeom>
        </p:spPr>
      </p:pic>
      <p:sp>
        <p:nvSpPr>
          <p:cNvPr id="5" name="TextBox 4"/>
          <p:cNvSpPr txBox="1"/>
          <p:nvPr/>
        </p:nvSpPr>
        <p:spPr>
          <a:xfrm>
            <a:off x="309659" y="2588362"/>
            <a:ext cx="2667005" cy="646331"/>
          </a:xfrm>
          <a:prstGeom prst="rect">
            <a:avLst/>
          </a:prstGeom>
          <a:noFill/>
        </p:spPr>
        <p:txBody>
          <a:bodyPr wrap="square" rtlCol="0">
            <a:spAutoFit/>
          </a:bodyPr>
          <a:lstStyle/>
          <a:p>
            <a:pPr algn="r"/>
            <a:r>
              <a:rPr lang="en-GB" sz="1800" dirty="0"/>
              <a:t>Free flight in constant</a:t>
            </a:r>
          </a:p>
          <a:p>
            <a:pPr algn="r"/>
            <a:r>
              <a:rPr lang="en-GB" sz="1800" dirty="0"/>
              <a:t>magnetic field</a:t>
            </a:r>
          </a:p>
        </p:txBody>
      </p:sp>
      <p:sp>
        <p:nvSpPr>
          <p:cNvPr id="6" name="TextBox 5"/>
          <p:cNvSpPr txBox="1"/>
          <p:nvPr/>
        </p:nvSpPr>
        <p:spPr>
          <a:xfrm>
            <a:off x="6228184" y="3664793"/>
            <a:ext cx="2410809" cy="369332"/>
          </a:xfrm>
          <a:prstGeom prst="rect">
            <a:avLst/>
          </a:prstGeom>
          <a:noFill/>
        </p:spPr>
        <p:txBody>
          <a:bodyPr wrap="square" rtlCol="0">
            <a:spAutoFit/>
          </a:bodyPr>
          <a:lstStyle/>
          <a:p>
            <a:r>
              <a:rPr lang="en-GB" sz="1800" dirty="0"/>
              <a:t>Ramsey interaction II</a:t>
            </a:r>
          </a:p>
        </p:txBody>
      </p:sp>
      <p:cxnSp>
        <p:nvCxnSpPr>
          <p:cNvPr id="50" name="Straight Arrow Connector 49"/>
          <p:cNvCxnSpPr/>
          <p:nvPr/>
        </p:nvCxnSpPr>
        <p:spPr>
          <a:xfrm flipV="1">
            <a:off x="3146227" y="2663861"/>
            <a:ext cx="0" cy="3312368"/>
          </a:xfrm>
          <a:prstGeom prst="straightConnector1">
            <a:avLst/>
          </a:prstGeom>
          <a:ln w="25400">
            <a:solidFill>
              <a:srgbClr val="005696"/>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115970" y="2663861"/>
            <a:ext cx="0" cy="3312368"/>
          </a:xfrm>
          <a:prstGeom prst="straightConnector1">
            <a:avLst/>
          </a:prstGeom>
          <a:ln w="25400">
            <a:solidFill>
              <a:srgbClr val="005696"/>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53" name="Title 1">
            <a:extLst>
              <a:ext uri="{FF2B5EF4-FFF2-40B4-BE49-F238E27FC236}">
                <a16:creationId xmlns:a16="http://schemas.microsoft.com/office/drawing/2014/main" id="{D41F2888-0472-FC17-35AD-C8F7C3F37D01}"/>
              </a:ext>
            </a:extLst>
          </p:cNvPr>
          <p:cNvSpPr>
            <a:spLocks noGrp="1"/>
          </p:cNvSpPr>
          <p:nvPr>
            <p:ph type="title"/>
          </p:nvPr>
        </p:nvSpPr>
        <p:spPr>
          <a:xfrm>
            <a:off x="323528" y="188640"/>
            <a:ext cx="6491064" cy="469713"/>
          </a:xfrm>
        </p:spPr>
        <p:txBody>
          <a:bodyPr/>
          <a:lstStyle/>
          <a:p>
            <a:r>
              <a:rPr lang="en-GB" sz="2400" u="sng" dirty="0"/>
              <a:t>NPL design – fountain cycle</a:t>
            </a:r>
          </a:p>
        </p:txBody>
      </p:sp>
      <p:sp>
        <p:nvSpPr>
          <p:cNvPr id="2" name="Slide Number Placeholder 2">
            <a:extLst>
              <a:ext uri="{FF2B5EF4-FFF2-40B4-BE49-F238E27FC236}">
                <a16:creationId xmlns:a16="http://schemas.microsoft.com/office/drawing/2014/main" id="{52017F73-B861-22B1-0715-95B2E2F4C552}"/>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4</a:t>
            </a:fld>
            <a:endParaRPr lang="en-GB" dirty="0"/>
          </a:p>
        </p:txBody>
      </p:sp>
      <p:sp>
        <p:nvSpPr>
          <p:cNvPr id="3" name="TextBox 2">
            <a:extLst>
              <a:ext uri="{FF2B5EF4-FFF2-40B4-BE49-F238E27FC236}">
                <a16:creationId xmlns:a16="http://schemas.microsoft.com/office/drawing/2014/main" id="{7971DE4B-A8FD-4FA7-7B0F-B22E714611CF}"/>
              </a:ext>
            </a:extLst>
          </p:cNvPr>
          <p:cNvSpPr txBox="1"/>
          <p:nvPr/>
        </p:nvSpPr>
        <p:spPr>
          <a:xfrm>
            <a:off x="6219254" y="4989483"/>
            <a:ext cx="1881138" cy="584775"/>
          </a:xfrm>
          <a:prstGeom prst="rect">
            <a:avLst/>
          </a:prstGeom>
          <a:noFill/>
        </p:spPr>
        <p:txBody>
          <a:bodyPr wrap="square" rtlCol="0">
            <a:spAutoFit/>
          </a:bodyPr>
          <a:lstStyle/>
          <a:p>
            <a:r>
              <a:rPr lang="en-GB" sz="1800" dirty="0"/>
              <a:t>State readout </a:t>
            </a:r>
            <a:r>
              <a:rPr lang="en-GB" sz="1400" dirty="0"/>
              <a:t>(transition probability)</a:t>
            </a:r>
          </a:p>
        </p:txBody>
      </p:sp>
      <p:sp>
        <p:nvSpPr>
          <p:cNvPr id="7" name="TextBox 6">
            <a:extLst>
              <a:ext uri="{FF2B5EF4-FFF2-40B4-BE49-F238E27FC236}">
                <a16:creationId xmlns:a16="http://schemas.microsoft.com/office/drawing/2014/main" id="{3F5F1736-381B-9980-CAAE-E45B4DC28A65}"/>
              </a:ext>
            </a:extLst>
          </p:cNvPr>
          <p:cNvSpPr txBox="1"/>
          <p:nvPr/>
        </p:nvSpPr>
        <p:spPr>
          <a:xfrm>
            <a:off x="354791" y="3599728"/>
            <a:ext cx="2667005" cy="369332"/>
          </a:xfrm>
          <a:prstGeom prst="rect">
            <a:avLst/>
          </a:prstGeom>
          <a:noFill/>
        </p:spPr>
        <p:txBody>
          <a:bodyPr wrap="square" rtlCol="0">
            <a:spAutoFit/>
          </a:bodyPr>
          <a:lstStyle/>
          <a:p>
            <a:pPr algn="r"/>
            <a:r>
              <a:rPr lang="en-GB" sz="1800" dirty="0"/>
              <a:t>Ramsey interaction I</a:t>
            </a:r>
          </a:p>
        </p:txBody>
      </p:sp>
      <p:sp>
        <p:nvSpPr>
          <p:cNvPr id="8" name="TextBox 7">
            <a:extLst>
              <a:ext uri="{FF2B5EF4-FFF2-40B4-BE49-F238E27FC236}">
                <a16:creationId xmlns:a16="http://schemas.microsoft.com/office/drawing/2014/main" id="{A2853781-004D-B7FF-F088-801F026BC30A}"/>
              </a:ext>
            </a:extLst>
          </p:cNvPr>
          <p:cNvSpPr txBox="1"/>
          <p:nvPr/>
        </p:nvSpPr>
        <p:spPr>
          <a:xfrm>
            <a:off x="322822" y="4056965"/>
            <a:ext cx="2667005" cy="369332"/>
          </a:xfrm>
          <a:prstGeom prst="rect">
            <a:avLst/>
          </a:prstGeom>
          <a:noFill/>
        </p:spPr>
        <p:txBody>
          <a:bodyPr wrap="square" rtlCol="0">
            <a:spAutoFit/>
          </a:bodyPr>
          <a:lstStyle/>
          <a:p>
            <a:pPr algn="r"/>
            <a:r>
              <a:rPr lang="en-GB" sz="1800" dirty="0"/>
              <a:t>State preparation</a:t>
            </a:r>
          </a:p>
        </p:txBody>
      </p:sp>
      <p:sp>
        <p:nvSpPr>
          <p:cNvPr id="9" name="TextBox 8">
            <a:extLst>
              <a:ext uri="{FF2B5EF4-FFF2-40B4-BE49-F238E27FC236}">
                <a16:creationId xmlns:a16="http://schemas.microsoft.com/office/drawing/2014/main" id="{549D3605-5A15-26B8-D596-6089F1EF8471}"/>
              </a:ext>
            </a:extLst>
          </p:cNvPr>
          <p:cNvSpPr txBox="1"/>
          <p:nvPr/>
        </p:nvSpPr>
        <p:spPr>
          <a:xfrm>
            <a:off x="387636" y="5243658"/>
            <a:ext cx="2667005" cy="369332"/>
          </a:xfrm>
          <a:prstGeom prst="rect">
            <a:avLst/>
          </a:prstGeom>
          <a:noFill/>
        </p:spPr>
        <p:txBody>
          <a:bodyPr wrap="square" rtlCol="0">
            <a:spAutoFit/>
          </a:bodyPr>
          <a:lstStyle/>
          <a:p>
            <a:pPr algn="r"/>
            <a:r>
              <a:rPr lang="en-GB" sz="1800" dirty="0"/>
              <a:t>Optical pumping</a:t>
            </a:r>
          </a:p>
        </p:txBody>
      </p:sp>
      <p:sp>
        <p:nvSpPr>
          <p:cNvPr id="10" name="TextBox 9">
            <a:extLst>
              <a:ext uri="{FF2B5EF4-FFF2-40B4-BE49-F238E27FC236}">
                <a16:creationId xmlns:a16="http://schemas.microsoft.com/office/drawing/2014/main" id="{675CD470-8990-2E43-614D-01050E464F8F}"/>
              </a:ext>
            </a:extLst>
          </p:cNvPr>
          <p:cNvSpPr txBox="1"/>
          <p:nvPr/>
        </p:nvSpPr>
        <p:spPr>
          <a:xfrm>
            <a:off x="199932" y="5621105"/>
            <a:ext cx="2859244" cy="369332"/>
          </a:xfrm>
          <a:prstGeom prst="rect">
            <a:avLst/>
          </a:prstGeom>
          <a:noFill/>
        </p:spPr>
        <p:txBody>
          <a:bodyPr wrap="square" rtlCol="0">
            <a:spAutoFit/>
          </a:bodyPr>
          <a:lstStyle/>
          <a:p>
            <a:pPr algn="r"/>
            <a:r>
              <a:rPr lang="en-GB" sz="1800" dirty="0"/>
              <a:t>Atom cooling and launch</a:t>
            </a:r>
          </a:p>
        </p:txBody>
      </p:sp>
    </p:spTree>
    <p:extLst>
      <p:ext uri="{BB962C8B-B14F-4D97-AF65-F5344CB8AC3E}">
        <p14:creationId xmlns:p14="http://schemas.microsoft.com/office/powerpoint/2010/main" val="2933772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1086" t="58848" r="10981" b="6801"/>
          <a:stretch/>
        </p:blipFill>
        <p:spPr>
          <a:xfrm>
            <a:off x="4067944" y="1556792"/>
            <a:ext cx="4805347" cy="4870612"/>
          </a:xfrm>
          <a:prstGeom prst="rect">
            <a:avLst/>
          </a:prstGeom>
        </p:spPr>
      </p:pic>
      <p:sp>
        <p:nvSpPr>
          <p:cNvPr id="4" name="Title 1">
            <a:extLst>
              <a:ext uri="{FF2B5EF4-FFF2-40B4-BE49-F238E27FC236}">
                <a16:creationId xmlns:a16="http://schemas.microsoft.com/office/drawing/2014/main" id="{EB0C54F2-33BF-3B71-C517-1FD2EBDF96A8}"/>
              </a:ext>
            </a:extLst>
          </p:cNvPr>
          <p:cNvSpPr txBox="1">
            <a:spLocks/>
          </p:cNvSpPr>
          <p:nvPr/>
        </p:nvSpPr>
        <p:spPr>
          <a:xfrm>
            <a:off x="323528" y="188640"/>
            <a:ext cx="6912768" cy="46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NPL design – cold atom preparation and launch</a:t>
            </a:r>
          </a:p>
        </p:txBody>
      </p:sp>
      <p:grpSp>
        <p:nvGrpSpPr>
          <p:cNvPr id="23" name="Group 22">
            <a:extLst>
              <a:ext uri="{FF2B5EF4-FFF2-40B4-BE49-F238E27FC236}">
                <a16:creationId xmlns:a16="http://schemas.microsoft.com/office/drawing/2014/main" id="{21D369CB-3403-52F2-3845-9C03F8932F6B}"/>
              </a:ext>
            </a:extLst>
          </p:cNvPr>
          <p:cNvGrpSpPr/>
          <p:nvPr/>
        </p:nvGrpSpPr>
        <p:grpSpPr>
          <a:xfrm>
            <a:off x="5652120" y="5301208"/>
            <a:ext cx="2092239" cy="921051"/>
            <a:chOff x="5653347" y="5165309"/>
            <a:chExt cx="2092239" cy="921051"/>
          </a:xfrm>
        </p:grpSpPr>
        <p:cxnSp>
          <p:nvCxnSpPr>
            <p:cNvPr id="14" name="Straight Arrow Connector 13"/>
            <p:cNvCxnSpPr>
              <a:cxnSpLocks/>
            </p:cNvCxnSpPr>
            <p:nvPr/>
          </p:nvCxnSpPr>
          <p:spPr>
            <a:xfrm flipV="1">
              <a:off x="6804248" y="5165309"/>
              <a:ext cx="289259" cy="427151"/>
            </a:xfrm>
            <a:prstGeom prst="straightConnector1">
              <a:avLst/>
            </a:prstGeom>
            <a:ln>
              <a:solidFill>
                <a:srgbClr val="FB0597"/>
              </a:solidFill>
              <a:tailEnd type="triangle"/>
            </a:ln>
          </p:spPr>
          <p:style>
            <a:lnRef idx="3">
              <a:schemeClr val="accent1"/>
            </a:lnRef>
            <a:fillRef idx="0">
              <a:schemeClr val="accent1"/>
            </a:fillRef>
            <a:effectRef idx="2">
              <a:schemeClr val="accent1"/>
            </a:effectRef>
            <a:fontRef idx="minor">
              <a:schemeClr val="tx1"/>
            </a:fontRef>
          </p:style>
        </p:cxnSp>
        <p:sp>
          <p:nvSpPr>
            <p:cNvPr id="22" name="TextBox 21">
              <a:extLst>
                <a:ext uri="{FF2B5EF4-FFF2-40B4-BE49-F238E27FC236}">
                  <a16:creationId xmlns:a16="http://schemas.microsoft.com/office/drawing/2014/main" id="{2CF3199C-3CE4-767C-8BCB-01AA8074D758}"/>
                </a:ext>
              </a:extLst>
            </p:cNvPr>
            <p:cNvSpPr txBox="1"/>
            <p:nvPr/>
          </p:nvSpPr>
          <p:spPr>
            <a:xfrm>
              <a:off x="5653347" y="5563140"/>
              <a:ext cx="2092239" cy="523220"/>
            </a:xfrm>
            <a:prstGeom prst="rect">
              <a:avLst/>
            </a:prstGeom>
            <a:noFill/>
            <a:ln>
              <a:noFill/>
            </a:ln>
          </p:spPr>
          <p:txBody>
            <a:bodyPr wrap="none" rtlCol="0">
              <a:spAutoFit/>
            </a:bodyPr>
            <a:lstStyle/>
            <a:p>
              <a:pPr algn="ctr"/>
              <a:r>
                <a:rPr lang="en-GB" sz="1400" dirty="0">
                  <a:solidFill>
                    <a:srgbClr val="FB0597"/>
                  </a:solidFill>
                </a:rPr>
                <a:t>Cs reservoir</a:t>
              </a:r>
            </a:p>
            <a:p>
              <a:pPr algn="ctr"/>
              <a:r>
                <a:rPr lang="en-GB" sz="1400" dirty="0">
                  <a:solidFill>
                    <a:srgbClr val="FB0597"/>
                  </a:solidFill>
                </a:rPr>
                <a:t>(temperature controlled)</a:t>
              </a:r>
            </a:p>
          </p:txBody>
        </p:sp>
      </p:grpSp>
      <p:grpSp>
        <p:nvGrpSpPr>
          <p:cNvPr id="32" name="Group 31">
            <a:extLst>
              <a:ext uri="{FF2B5EF4-FFF2-40B4-BE49-F238E27FC236}">
                <a16:creationId xmlns:a16="http://schemas.microsoft.com/office/drawing/2014/main" id="{A7B781E3-4873-16FD-D2E0-AFA7670C4EB6}"/>
              </a:ext>
            </a:extLst>
          </p:cNvPr>
          <p:cNvGrpSpPr/>
          <p:nvPr/>
        </p:nvGrpSpPr>
        <p:grpSpPr>
          <a:xfrm>
            <a:off x="1914030" y="4198507"/>
            <a:ext cx="4458170" cy="1516161"/>
            <a:chOff x="1914030" y="4198507"/>
            <a:chExt cx="4458170" cy="1516161"/>
          </a:xfrm>
        </p:grpSpPr>
        <p:grpSp>
          <p:nvGrpSpPr>
            <p:cNvPr id="9" name="Group 8"/>
            <p:cNvGrpSpPr/>
            <p:nvPr/>
          </p:nvGrpSpPr>
          <p:grpSpPr>
            <a:xfrm>
              <a:off x="1914030" y="4198507"/>
              <a:ext cx="4458170" cy="1516161"/>
              <a:chOff x="1914030" y="4198507"/>
              <a:chExt cx="4458170" cy="1516161"/>
            </a:xfrm>
          </p:grpSpPr>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3682" t="28373" r="22434" b="32890"/>
              <a:stretch/>
            </p:blipFill>
            <p:spPr>
              <a:xfrm>
                <a:off x="1914030" y="4198507"/>
                <a:ext cx="1581722" cy="1516161"/>
              </a:xfrm>
              <a:prstGeom prst="rect">
                <a:avLst/>
              </a:prstGeom>
              <a:ln>
                <a:solidFill>
                  <a:srgbClr val="005696"/>
                </a:solidFill>
              </a:ln>
            </p:spPr>
          </p:pic>
          <p:cxnSp>
            <p:nvCxnSpPr>
              <p:cNvPr id="7" name="Straight Arrow Connector 6"/>
              <p:cNvCxnSpPr>
                <a:cxnSpLocks/>
              </p:cNvCxnSpPr>
              <p:nvPr/>
            </p:nvCxnSpPr>
            <p:spPr>
              <a:xfrm flipV="1">
                <a:off x="3647037" y="4225069"/>
                <a:ext cx="2725163" cy="730629"/>
              </a:xfrm>
              <a:prstGeom prst="straightConnector1">
                <a:avLst/>
              </a:prstGeom>
              <a:ln>
                <a:solidFill>
                  <a:srgbClr val="FB0597"/>
                </a:solidFill>
                <a:tailEnd type="triangle"/>
              </a:ln>
            </p:spPr>
            <p:style>
              <a:lnRef idx="3">
                <a:schemeClr val="accent1"/>
              </a:lnRef>
              <a:fillRef idx="0">
                <a:schemeClr val="accent1"/>
              </a:fillRef>
              <a:effectRef idx="2">
                <a:schemeClr val="accent1"/>
              </a:effectRef>
              <a:fontRef idx="minor">
                <a:schemeClr val="tx1"/>
              </a:fontRef>
            </p:style>
          </p:cxnSp>
        </p:grpSp>
        <p:sp>
          <p:nvSpPr>
            <p:cNvPr id="28" name="TextBox 27">
              <a:extLst>
                <a:ext uri="{FF2B5EF4-FFF2-40B4-BE49-F238E27FC236}">
                  <a16:creationId xmlns:a16="http://schemas.microsoft.com/office/drawing/2014/main" id="{F159E326-C7B3-A9C9-75EB-CC59E7719282}"/>
                </a:ext>
              </a:extLst>
            </p:cNvPr>
            <p:cNvSpPr txBox="1"/>
            <p:nvPr/>
          </p:nvSpPr>
          <p:spPr>
            <a:xfrm>
              <a:off x="1914030" y="4226736"/>
              <a:ext cx="582211" cy="307777"/>
            </a:xfrm>
            <a:prstGeom prst="rect">
              <a:avLst/>
            </a:prstGeom>
            <a:noFill/>
          </p:spPr>
          <p:txBody>
            <a:bodyPr wrap="none" rtlCol="0">
              <a:spAutoFit/>
            </a:bodyPr>
            <a:lstStyle/>
            <a:p>
              <a:r>
                <a:rPr lang="en-GB" sz="1400" dirty="0">
                  <a:solidFill>
                    <a:schemeClr val="bg1">
                      <a:lumMod val="95000"/>
                    </a:schemeClr>
                  </a:solidFill>
                </a:rPr>
                <a:t>MOT</a:t>
              </a:r>
            </a:p>
          </p:txBody>
        </p:sp>
      </p:grpSp>
      <p:grpSp>
        <p:nvGrpSpPr>
          <p:cNvPr id="34" name="Group 33">
            <a:extLst>
              <a:ext uri="{FF2B5EF4-FFF2-40B4-BE49-F238E27FC236}">
                <a16:creationId xmlns:a16="http://schemas.microsoft.com/office/drawing/2014/main" id="{36D0B38C-1480-D8D9-8D07-41C528A07A18}"/>
              </a:ext>
            </a:extLst>
          </p:cNvPr>
          <p:cNvGrpSpPr/>
          <p:nvPr/>
        </p:nvGrpSpPr>
        <p:grpSpPr>
          <a:xfrm>
            <a:off x="884108" y="2461113"/>
            <a:ext cx="5056044" cy="1356621"/>
            <a:chOff x="943277" y="2406123"/>
            <a:chExt cx="5056044" cy="1356621"/>
          </a:xfrm>
        </p:grpSpPr>
        <p:grpSp>
          <p:nvGrpSpPr>
            <p:cNvPr id="16" name="Group 15">
              <a:extLst>
                <a:ext uri="{FF2B5EF4-FFF2-40B4-BE49-F238E27FC236}">
                  <a16:creationId xmlns:a16="http://schemas.microsoft.com/office/drawing/2014/main" id="{CD263D17-14DE-B149-5EFD-044F7ED93127}"/>
                </a:ext>
              </a:extLst>
            </p:cNvPr>
            <p:cNvGrpSpPr/>
            <p:nvPr/>
          </p:nvGrpSpPr>
          <p:grpSpPr>
            <a:xfrm>
              <a:off x="943277" y="2406123"/>
              <a:ext cx="5056044" cy="1356621"/>
              <a:chOff x="943277" y="2406123"/>
              <a:chExt cx="5056044" cy="1356621"/>
            </a:xfrm>
          </p:grpSpPr>
          <p:pic>
            <p:nvPicPr>
              <p:cNvPr id="10" name="Picture 9"/>
              <p:cNvPicPr>
                <a:picLocks noChangeAspect="1"/>
              </p:cNvPicPr>
              <p:nvPr/>
            </p:nvPicPr>
            <p:blipFill>
              <a:blip r:embed="rId5"/>
              <a:stretch>
                <a:fillRect/>
              </a:stretch>
            </p:blipFill>
            <p:spPr>
              <a:xfrm>
                <a:off x="943277" y="2406123"/>
                <a:ext cx="2338731" cy="1356621"/>
              </a:xfrm>
              <a:prstGeom prst="rect">
                <a:avLst/>
              </a:prstGeom>
            </p:spPr>
          </p:pic>
          <p:cxnSp>
            <p:nvCxnSpPr>
              <p:cNvPr id="11" name="Straight Arrow Connector 10"/>
              <p:cNvCxnSpPr>
                <a:cxnSpLocks/>
              </p:cNvCxnSpPr>
              <p:nvPr/>
            </p:nvCxnSpPr>
            <p:spPr>
              <a:xfrm>
                <a:off x="3304591" y="3426737"/>
                <a:ext cx="2694730" cy="0"/>
              </a:xfrm>
              <a:prstGeom prst="straightConnector1">
                <a:avLst/>
              </a:prstGeom>
              <a:ln>
                <a:solidFill>
                  <a:srgbClr val="FB0597"/>
                </a:solidFill>
                <a:tailEnd type="triangle"/>
              </a:ln>
            </p:spPr>
            <p:style>
              <a:lnRef idx="3">
                <a:schemeClr val="accent1"/>
              </a:lnRef>
              <a:fillRef idx="0">
                <a:schemeClr val="accent1"/>
              </a:fillRef>
              <a:effectRef idx="2">
                <a:schemeClr val="accent1"/>
              </a:effectRef>
              <a:fontRef idx="minor">
                <a:schemeClr val="tx1"/>
              </a:fontRef>
            </p:style>
          </p:cxnSp>
        </p:grpSp>
        <p:sp>
          <p:nvSpPr>
            <p:cNvPr id="33" name="TextBox 32">
              <a:extLst>
                <a:ext uri="{FF2B5EF4-FFF2-40B4-BE49-F238E27FC236}">
                  <a16:creationId xmlns:a16="http://schemas.microsoft.com/office/drawing/2014/main" id="{5105DDC0-EA7D-9101-7523-6ABFBD2D5CD7}"/>
                </a:ext>
              </a:extLst>
            </p:cNvPr>
            <p:cNvSpPr txBox="1"/>
            <p:nvPr/>
          </p:nvSpPr>
          <p:spPr>
            <a:xfrm>
              <a:off x="1246793" y="2448501"/>
              <a:ext cx="444352" cy="307777"/>
            </a:xfrm>
            <a:prstGeom prst="rect">
              <a:avLst/>
            </a:prstGeom>
            <a:noFill/>
          </p:spPr>
          <p:txBody>
            <a:bodyPr wrap="none" rtlCol="0">
              <a:spAutoFit/>
            </a:bodyPr>
            <a:lstStyle/>
            <a:p>
              <a:r>
                <a:rPr lang="en-GB" sz="1400" dirty="0">
                  <a:solidFill>
                    <a:srgbClr val="4D4D4D"/>
                  </a:solidFill>
                </a:rPr>
                <a:t>OP</a:t>
              </a:r>
            </a:p>
          </p:txBody>
        </p:sp>
      </p:grpSp>
      <p:pic>
        <p:nvPicPr>
          <p:cNvPr id="2" name="Picture 1">
            <a:extLst>
              <a:ext uri="{FF2B5EF4-FFF2-40B4-BE49-F238E27FC236}">
                <a16:creationId xmlns:a16="http://schemas.microsoft.com/office/drawing/2014/main" id="{B3DD8CF6-C89A-04CD-33AF-AEFEBF5527B2}"/>
              </a:ext>
            </a:extLst>
          </p:cNvPr>
          <p:cNvPicPr>
            <a:picLocks noChangeAspect="1"/>
          </p:cNvPicPr>
          <p:nvPr/>
        </p:nvPicPr>
        <p:blipFill rotWithShape="1">
          <a:blip r:embed="rId6"/>
          <a:srcRect t="31100" b="42650"/>
          <a:stretch/>
        </p:blipFill>
        <p:spPr>
          <a:xfrm>
            <a:off x="4814418" y="3155498"/>
            <a:ext cx="3395852" cy="1800200"/>
          </a:xfrm>
          <a:prstGeom prst="rect">
            <a:avLst/>
          </a:prstGeom>
          <a:ln w="12700">
            <a:solidFill>
              <a:schemeClr val="bg1">
                <a:lumMod val="50000"/>
              </a:schemeClr>
            </a:solidFill>
          </a:ln>
        </p:spPr>
      </p:pic>
      <p:sp>
        <p:nvSpPr>
          <p:cNvPr id="8" name="Slide Number Placeholder 2">
            <a:extLst>
              <a:ext uri="{FF2B5EF4-FFF2-40B4-BE49-F238E27FC236}">
                <a16:creationId xmlns:a16="http://schemas.microsoft.com/office/drawing/2014/main" id="{6F7D622F-A1E8-6190-32C2-A3DC6A59C53F}"/>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5</a:t>
            </a:fld>
            <a:endParaRPr lang="en-GB" dirty="0"/>
          </a:p>
        </p:txBody>
      </p:sp>
    </p:spTree>
    <p:extLst>
      <p:ext uri="{BB962C8B-B14F-4D97-AF65-F5344CB8AC3E}">
        <p14:creationId xmlns:p14="http://schemas.microsoft.com/office/powerpoint/2010/main" val="44535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55060" t="22433" r="24390" b="40371"/>
          <a:stretch/>
        </p:blipFill>
        <p:spPr>
          <a:xfrm>
            <a:off x="4139952" y="1556792"/>
            <a:ext cx="1800200" cy="4608512"/>
          </a:xfrm>
          <a:prstGeom prst="rect">
            <a:avLst/>
          </a:prstGeom>
        </p:spPr>
      </p:pic>
      <p:sp>
        <p:nvSpPr>
          <p:cNvPr id="3" name="TextBox 2"/>
          <p:cNvSpPr txBox="1"/>
          <p:nvPr/>
        </p:nvSpPr>
        <p:spPr>
          <a:xfrm>
            <a:off x="7349" y="6488668"/>
            <a:ext cx="2801513" cy="338554"/>
          </a:xfrm>
          <a:prstGeom prst="rect">
            <a:avLst/>
          </a:prstGeom>
          <a:noFill/>
        </p:spPr>
        <p:txBody>
          <a:bodyPr wrap="square" rtlCol="0">
            <a:spAutoFit/>
          </a:bodyPr>
          <a:lstStyle/>
          <a:p>
            <a:r>
              <a:rPr lang="it-IT" sz="1600" dirty="0">
                <a:solidFill>
                  <a:schemeClr val="bg1">
                    <a:lumMod val="50000"/>
                  </a:schemeClr>
                </a:solidFill>
              </a:rPr>
              <a:t>Metrologia </a:t>
            </a:r>
            <a:r>
              <a:rPr lang="it-IT" sz="1600" u="sng" dirty="0">
                <a:solidFill>
                  <a:schemeClr val="bg1">
                    <a:lumMod val="50000"/>
                  </a:schemeClr>
                </a:solidFill>
              </a:rPr>
              <a:t>47</a:t>
            </a:r>
            <a:r>
              <a:rPr lang="it-IT" sz="1600" dirty="0">
                <a:solidFill>
                  <a:schemeClr val="bg1">
                    <a:lumMod val="50000"/>
                  </a:schemeClr>
                </a:solidFill>
              </a:rPr>
              <a:t>, 534 (2010)</a:t>
            </a:r>
            <a:endParaRPr lang="en-GB" sz="1600" dirty="0">
              <a:solidFill>
                <a:schemeClr val="bg1">
                  <a:lumMod val="50000"/>
                </a:schemeClr>
              </a:solidFill>
            </a:endParaRPr>
          </a:p>
        </p:txBody>
      </p:sp>
      <p:sp>
        <p:nvSpPr>
          <p:cNvPr id="4" name="TextBox 3"/>
          <p:cNvSpPr txBox="1"/>
          <p:nvPr/>
        </p:nvSpPr>
        <p:spPr>
          <a:xfrm>
            <a:off x="205783" y="2947944"/>
            <a:ext cx="2603079" cy="2506327"/>
          </a:xfrm>
          <a:prstGeom prst="rect">
            <a:avLst/>
          </a:prstGeom>
          <a:noFill/>
        </p:spPr>
        <p:txBody>
          <a:bodyPr wrap="square" rtlCol="0">
            <a:spAutoFit/>
          </a:bodyPr>
          <a:lstStyle/>
          <a:p>
            <a:pPr algn="ctr">
              <a:lnSpc>
                <a:spcPct val="110000"/>
              </a:lnSpc>
            </a:pPr>
            <a:r>
              <a:rPr lang="en-GB" sz="1800" u="sng" dirty="0"/>
              <a:t>Magnetic field:</a:t>
            </a:r>
          </a:p>
          <a:p>
            <a:pPr algn="ctr">
              <a:lnSpc>
                <a:spcPct val="110000"/>
              </a:lnSpc>
            </a:pPr>
            <a:r>
              <a:rPr lang="en-GB" sz="1800" dirty="0"/>
              <a:t>magnitude ≈ 125 </a:t>
            </a:r>
            <a:r>
              <a:rPr lang="en-GB" sz="1800" dirty="0" err="1"/>
              <a:t>nT</a:t>
            </a:r>
            <a:endParaRPr lang="en-GB" sz="1800" dirty="0"/>
          </a:p>
          <a:p>
            <a:pPr algn="ctr">
              <a:lnSpc>
                <a:spcPct val="110000"/>
              </a:lnSpc>
            </a:pPr>
            <a:r>
              <a:rPr lang="en-GB" sz="1800" dirty="0"/>
              <a:t>homogeneity ≈ 300 </a:t>
            </a:r>
            <a:r>
              <a:rPr lang="en-GB" sz="1800" dirty="0" err="1"/>
              <a:t>pT</a:t>
            </a:r>
            <a:endParaRPr lang="en-GB" sz="1800" dirty="0"/>
          </a:p>
          <a:p>
            <a:pPr algn="ctr">
              <a:lnSpc>
                <a:spcPct val="110000"/>
              </a:lnSpc>
            </a:pPr>
            <a:r>
              <a:rPr lang="en-GB" sz="1800" dirty="0"/>
              <a:t>stability &lt; 50 </a:t>
            </a:r>
            <a:r>
              <a:rPr lang="en-GB" sz="1800" dirty="0" err="1"/>
              <a:t>pT</a:t>
            </a:r>
            <a:endParaRPr lang="en-GB" sz="1800" dirty="0"/>
          </a:p>
          <a:p>
            <a:pPr algn="ctr">
              <a:lnSpc>
                <a:spcPct val="110000"/>
              </a:lnSpc>
            </a:pPr>
            <a:endParaRPr lang="en-GB" sz="1800" dirty="0"/>
          </a:p>
          <a:p>
            <a:pPr algn="ctr">
              <a:lnSpc>
                <a:spcPct val="110000"/>
              </a:lnSpc>
            </a:pPr>
            <a:r>
              <a:rPr lang="en-GB" sz="1800" u="sng" dirty="0"/>
              <a:t>Temperature stability    </a:t>
            </a:r>
            <a:r>
              <a:rPr lang="en-GB" sz="1800" dirty="0"/>
              <a:t>≈ 100mK</a:t>
            </a:r>
          </a:p>
          <a:p>
            <a:pPr algn="ctr">
              <a:lnSpc>
                <a:spcPct val="110000"/>
              </a:lnSpc>
            </a:pPr>
            <a:endParaRPr lang="en-GB" sz="1800" dirty="0"/>
          </a:p>
        </p:txBody>
      </p:sp>
      <p:pic>
        <p:nvPicPr>
          <p:cNvPr id="5" name="Picture 4">
            <a:extLst>
              <a:ext uri="{FF2B5EF4-FFF2-40B4-BE49-F238E27FC236}">
                <a16:creationId xmlns:a16="http://schemas.microsoft.com/office/drawing/2014/main" id="{2805BE85-477B-0272-4D2D-AD4BD34192E2}"/>
              </a:ext>
            </a:extLst>
          </p:cNvPr>
          <p:cNvPicPr>
            <a:picLocks noChangeAspect="1"/>
          </p:cNvPicPr>
          <p:nvPr/>
        </p:nvPicPr>
        <p:blipFill rotWithShape="1">
          <a:blip r:embed="rId4"/>
          <a:srcRect l="44123"/>
          <a:stretch/>
        </p:blipFill>
        <p:spPr>
          <a:xfrm>
            <a:off x="2859867" y="633396"/>
            <a:ext cx="2044371" cy="3664645"/>
          </a:xfrm>
          <a:prstGeom prst="rect">
            <a:avLst/>
          </a:prstGeom>
        </p:spPr>
      </p:pic>
      <p:sp>
        <p:nvSpPr>
          <p:cNvPr id="14" name="Title 1">
            <a:extLst>
              <a:ext uri="{FF2B5EF4-FFF2-40B4-BE49-F238E27FC236}">
                <a16:creationId xmlns:a16="http://schemas.microsoft.com/office/drawing/2014/main" id="{3026252A-0038-E2CC-625F-F9D775849A86}"/>
              </a:ext>
            </a:extLst>
          </p:cNvPr>
          <p:cNvSpPr txBox="1">
            <a:spLocks/>
          </p:cNvSpPr>
          <p:nvPr/>
        </p:nvSpPr>
        <p:spPr>
          <a:xfrm>
            <a:off x="323528" y="188640"/>
            <a:ext cx="6491064" cy="469713"/>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NPL design – microwave interaction</a:t>
            </a:r>
          </a:p>
        </p:txBody>
      </p:sp>
      <p:sp>
        <p:nvSpPr>
          <p:cNvPr id="2" name="Slide Number Placeholder 2">
            <a:extLst>
              <a:ext uri="{FF2B5EF4-FFF2-40B4-BE49-F238E27FC236}">
                <a16:creationId xmlns:a16="http://schemas.microsoft.com/office/drawing/2014/main" id="{D51F2454-B59D-171F-1256-259305855ECD}"/>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6</a:t>
            </a:fld>
            <a:endParaRPr lang="en-GB" dirty="0"/>
          </a:p>
        </p:txBody>
      </p:sp>
      <p:grpSp>
        <p:nvGrpSpPr>
          <p:cNvPr id="27" name="Group 26">
            <a:extLst>
              <a:ext uri="{FF2B5EF4-FFF2-40B4-BE49-F238E27FC236}">
                <a16:creationId xmlns:a16="http://schemas.microsoft.com/office/drawing/2014/main" id="{57C9071B-D929-65A4-5498-57CCC03B141C}"/>
              </a:ext>
            </a:extLst>
          </p:cNvPr>
          <p:cNvGrpSpPr/>
          <p:nvPr/>
        </p:nvGrpSpPr>
        <p:grpSpPr>
          <a:xfrm>
            <a:off x="5796136" y="3140968"/>
            <a:ext cx="2620269" cy="2585323"/>
            <a:chOff x="5940152" y="3140968"/>
            <a:chExt cx="2620269" cy="2585323"/>
          </a:xfrm>
        </p:grpSpPr>
        <p:sp>
          <p:nvSpPr>
            <p:cNvPr id="21" name="TextBox 20">
              <a:extLst>
                <a:ext uri="{FF2B5EF4-FFF2-40B4-BE49-F238E27FC236}">
                  <a16:creationId xmlns:a16="http://schemas.microsoft.com/office/drawing/2014/main" id="{31036500-1B0C-5749-3907-238BB73635D8}"/>
                </a:ext>
              </a:extLst>
            </p:cNvPr>
            <p:cNvSpPr txBox="1"/>
            <p:nvPr/>
          </p:nvSpPr>
          <p:spPr>
            <a:xfrm>
              <a:off x="5940152" y="3140968"/>
              <a:ext cx="2620269" cy="2585323"/>
            </a:xfrm>
            <a:prstGeom prst="rect">
              <a:avLst/>
            </a:prstGeom>
            <a:noFill/>
          </p:spPr>
          <p:txBody>
            <a:bodyPr wrap="none" rtlCol="0">
              <a:spAutoFit/>
            </a:bodyPr>
            <a:lstStyle/>
            <a:p>
              <a:pPr marL="1080000"/>
              <a:r>
                <a:rPr lang="en-GB" sz="1600" dirty="0">
                  <a:solidFill>
                    <a:srgbClr val="7030A0"/>
                  </a:solidFill>
                </a:rPr>
                <a:t>flight-tube</a:t>
              </a:r>
            </a:p>
            <a:p>
              <a:pPr marL="1080000"/>
              <a:r>
                <a:rPr lang="en-GB" sz="1200" dirty="0">
                  <a:solidFill>
                    <a:srgbClr val="7030A0"/>
                  </a:solidFill>
                </a:rPr>
                <a:t>(w/g below cut-off)</a:t>
              </a: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r>
                <a:rPr lang="en-GB" sz="1600" dirty="0">
                  <a:solidFill>
                    <a:srgbClr val="7030A0"/>
                  </a:solidFill>
                </a:rPr>
                <a:t>Ramsey cavity</a:t>
              </a: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endParaRPr lang="en-GB" sz="600" dirty="0">
                <a:solidFill>
                  <a:srgbClr val="7030A0"/>
                </a:solidFill>
              </a:endParaRPr>
            </a:p>
            <a:p>
              <a:pPr marL="1080000"/>
              <a:r>
                <a:rPr lang="en-GB" sz="1600" dirty="0">
                  <a:solidFill>
                    <a:srgbClr val="7030A0"/>
                  </a:solidFill>
                </a:rPr>
                <a:t>State selection</a:t>
              </a:r>
            </a:p>
            <a:p>
              <a:pPr marL="1080000"/>
              <a:r>
                <a:rPr lang="en-GB" sz="1200" dirty="0">
                  <a:solidFill>
                    <a:srgbClr val="7030A0"/>
                  </a:solidFill>
                </a:rPr>
                <a:t>(state clean-up</a:t>
              </a:r>
            </a:p>
            <a:p>
              <a:pPr marL="1080000"/>
              <a:r>
                <a:rPr lang="en-GB" sz="1200" dirty="0">
                  <a:solidFill>
                    <a:srgbClr val="7030A0"/>
                  </a:solidFill>
                </a:rPr>
                <a:t>&amp; density control)</a:t>
              </a:r>
            </a:p>
          </p:txBody>
        </p:sp>
        <p:grpSp>
          <p:nvGrpSpPr>
            <p:cNvPr id="22" name="Group 21">
              <a:extLst>
                <a:ext uri="{FF2B5EF4-FFF2-40B4-BE49-F238E27FC236}">
                  <a16:creationId xmlns:a16="http://schemas.microsoft.com/office/drawing/2014/main" id="{D4297764-6C28-409A-56C7-C339F035AF3B}"/>
                </a:ext>
              </a:extLst>
            </p:cNvPr>
            <p:cNvGrpSpPr/>
            <p:nvPr/>
          </p:nvGrpSpPr>
          <p:grpSpPr>
            <a:xfrm>
              <a:off x="6153890" y="3429000"/>
              <a:ext cx="792088" cy="1728192"/>
              <a:chOff x="6616371" y="3429000"/>
              <a:chExt cx="792088" cy="1728192"/>
            </a:xfrm>
          </p:grpSpPr>
          <p:cxnSp>
            <p:nvCxnSpPr>
              <p:cNvPr id="23" name="Straight Arrow Connector 22">
                <a:extLst>
                  <a:ext uri="{FF2B5EF4-FFF2-40B4-BE49-F238E27FC236}">
                    <a16:creationId xmlns:a16="http://schemas.microsoft.com/office/drawing/2014/main" id="{7CB9E693-18A6-7FDB-D59A-50149698B6EF}"/>
                  </a:ext>
                </a:extLst>
              </p:cNvPr>
              <p:cNvCxnSpPr/>
              <p:nvPr/>
            </p:nvCxnSpPr>
            <p:spPr>
              <a:xfrm flipH="1">
                <a:off x="6616371" y="5157192"/>
                <a:ext cx="792088" cy="0"/>
              </a:xfrm>
              <a:prstGeom prst="straightConnector1">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cxnSp>
            <p:nvCxnSpPr>
              <p:cNvPr id="24" name="Straight Arrow Connector 23">
                <a:extLst>
                  <a:ext uri="{FF2B5EF4-FFF2-40B4-BE49-F238E27FC236}">
                    <a16:creationId xmlns:a16="http://schemas.microsoft.com/office/drawing/2014/main" id="{56EB4177-F39D-0B81-4FBF-A5F197B5328D}"/>
                  </a:ext>
                </a:extLst>
              </p:cNvPr>
              <p:cNvCxnSpPr/>
              <p:nvPr/>
            </p:nvCxnSpPr>
            <p:spPr>
              <a:xfrm flipH="1">
                <a:off x="6616371" y="3429000"/>
                <a:ext cx="792088" cy="0"/>
              </a:xfrm>
              <a:prstGeom prst="straightConnector1">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cxnSp>
            <p:nvCxnSpPr>
              <p:cNvPr id="25" name="Straight Arrow Connector 24">
                <a:extLst>
                  <a:ext uri="{FF2B5EF4-FFF2-40B4-BE49-F238E27FC236}">
                    <a16:creationId xmlns:a16="http://schemas.microsoft.com/office/drawing/2014/main" id="{ABE8AFE0-3FC7-4030-224A-37A2E62AC4B4}"/>
                  </a:ext>
                </a:extLst>
              </p:cNvPr>
              <p:cNvCxnSpPr/>
              <p:nvPr/>
            </p:nvCxnSpPr>
            <p:spPr>
              <a:xfrm flipH="1">
                <a:off x="6616371" y="4581128"/>
                <a:ext cx="792088" cy="0"/>
              </a:xfrm>
              <a:prstGeom prst="straightConnector1">
                <a:avLst/>
              </a:prstGeom>
              <a:ln>
                <a:solidFill>
                  <a:srgbClr val="7030A0"/>
                </a:solidFill>
                <a:tailEnd type="triangle"/>
              </a:ln>
            </p:spPr>
            <p:style>
              <a:lnRef idx="3">
                <a:schemeClr val="accent1"/>
              </a:lnRef>
              <a:fillRef idx="0">
                <a:schemeClr val="accent1"/>
              </a:fillRef>
              <a:effectRef idx="2">
                <a:schemeClr val="accent1"/>
              </a:effectRef>
              <a:fontRef idx="minor">
                <a:schemeClr val="tx1"/>
              </a:fontRef>
            </p:style>
          </p:cxnSp>
        </p:grpSp>
      </p:grpSp>
      <p:sp>
        <p:nvSpPr>
          <p:cNvPr id="28" name="TextBox 27">
            <a:extLst>
              <a:ext uri="{FF2B5EF4-FFF2-40B4-BE49-F238E27FC236}">
                <a16:creationId xmlns:a16="http://schemas.microsoft.com/office/drawing/2014/main" id="{2E0B2112-EB74-3738-82B9-5B09EC618CA2}"/>
              </a:ext>
            </a:extLst>
          </p:cNvPr>
          <p:cNvSpPr txBox="1"/>
          <p:nvPr/>
        </p:nvSpPr>
        <p:spPr>
          <a:xfrm>
            <a:off x="1115616" y="1080681"/>
            <a:ext cx="1919739" cy="584775"/>
          </a:xfrm>
          <a:prstGeom prst="rect">
            <a:avLst/>
          </a:prstGeom>
          <a:noFill/>
        </p:spPr>
        <p:txBody>
          <a:bodyPr wrap="square" rtlCol="0">
            <a:spAutoFit/>
          </a:bodyPr>
          <a:lstStyle/>
          <a:p>
            <a:r>
              <a:rPr lang="it-IT" sz="1600" dirty="0">
                <a:solidFill>
                  <a:schemeClr val="bg1">
                    <a:lumMod val="50000"/>
                  </a:schemeClr>
                </a:solidFill>
              </a:rPr>
              <a:t>K. Gibble et al. CPEM (2012)</a:t>
            </a:r>
            <a:endParaRPr lang="en-GB" sz="1600" dirty="0">
              <a:solidFill>
                <a:schemeClr val="bg1">
                  <a:lumMod val="50000"/>
                </a:schemeClr>
              </a:solidFill>
            </a:endParaRPr>
          </a:p>
        </p:txBody>
      </p:sp>
      <p:sp>
        <p:nvSpPr>
          <p:cNvPr id="7" name="TextBox 6">
            <a:extLst>
              <a:ext uri="{FF2B5EF4-FFF2-40B4-BE49-F238E27FC236}">
                <a16:creationId xmlns:a16="http://schemas.microsoft.com/office/drawing/2014/main" id="{C41E8F78-20AC-8948-88BF-10295119E4D5}"/>
              </a:ext>
            </a:extLst>
          </p:cNvPr>
          <p:cNvSpPr txBox="1"/>
          <p:nvPr/>
        </p:nvSpPr>
        <p:spPr>
          <a:xfrm>
            <a:off x="6732240" y="1916832"/>
            <a:ext cx="1797913" cy="523220"/>
          </a:xfrm>
          <a:prstGeom prst="rect">
            <a:avLst/>
          </a:prstGeom>
          <a:noFill/>
        </p:spPr>
        <p:txBody>
          <a:bodyPr wrap="square" rtlCol="0">
            <a:spAutoFit/>
          </a:bodyPr>
          <a:lstStyle/>
          <a:p>
            <a:r>
              <a:rPr lang="en-GB" sz="1400" i="1" dirty="0">
                <a:solidFill>
                  <a:srgbClr val="7030A0"/>
                </a:solidFill>
              </a:rPr>
              <a:t>water jacket for temperature control</a:t>
            </a:r>
          </a:p>
        </p:txBody>
      </p:sp>
      <p:cxnSp>
        <p:nvCxnSpPr>
          <p:cNvPr id="8" name="Straight Arrow Connector 7">
            <a:extLst>
              <a:ext uri="{FF2B5EF4-FFF2-40B4-BE49-F238E27FC236}">
                <a16:creationId xmlns:a16="http://schemas.microsoft.com/office/drawing/2014/main" id="{3F52F0C2-5676-E5C0-3F5C-B4DF68FB8FD0}"/>
              </a:ext>
            </a:extLst>
          </p:cNvPr>
          <p:cNvCxnSpPr>
            <a:cxnSpLocks/>
          </p:cNvCxnSpPr>
          <p:nvPr/>
        </p:nvCxnSpPr>
        <p:spPr>
          <a:xfrm flipH="1">
            <a:off x="5580112" y="2204864"/>
            <a:ext cx="1152128" cy="432048"/>
          </a:xfrm>
          <a:prstGeom prst="straightConnector1">
            <a:avLst/>
          </a:prstGeom>
          <a:ln w="12700">
            <a:solidFill>
              <a:srgbClr val="7030A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514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2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1086" t="58848" r="10981" b="6801"/>
          <a:stretch/>
        </p:blipFill>
        <p:spPr>
          <a:xfrm>
            <a:off x="4067944" y="1556792"/>
            <a:ext cx="4805347" cy="4870612"/>
          </a:xfrm>
          <a:prstGeom prst="rect">
            <a:avLst/>
          </a:prstGeom>
        </p:spPr>
      </p:pic>
      <p:grpSp>
        <p:nvGrpSpPr>
          <p:cNvPr id="16" name="Group 15"/>
          <p:cNvGrpSpPr/>
          <p:nvPr/>
        </p:nvGrpSpPr>
        <p:grpSpPr>
          <a:xfrm rot="20982320">
            <a:off x="3834461" y="2847849"/>
            <a:ext cx="3230643" cy="385469"/>
            <a:chOff x="3127221" y="2708920"/>
            <a:chExt cx="940723" cy="385469"/>
          </a:xfrm>
        </p:grpSpPr>
        <p:cxnSp>
          <p:nvCxnSpPr>
            <p:cNvPr id="14" name="Straight Arrow Connector 13"/>
            <p:cNvCxnSpPr/>
            <p:nvPr/>
          </p:nvCxnSpPr>
          <p:spPr>
            <a:xfrm>
              <a:off x="3131840" y="2708920"/>
              <a:ext cx="936104" cy="0"/>
            </a:xfrm>
            <a:prstGeom prst="straightConnector1">
              <a:avLst/>
            </a:prstGeom>
            <a:ln>
              <a:solidFill>
                <a:srgbClr val="FB0597"/>
              </a:solidFill>
              <a:tailEnd type="triangle"/>
            </a:ln>
            <a:effectLst/>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a:off x="3127221" y="3094389"/>
              <a:ext cx="936104" cy="0"/>
            </a:xfrm>
            <a:prstGeom prst="straightConnector1">
              <a:avLst/>
            </a:prstGeom>
            <a:ln>
              <a:solidFill>
                <a:srgbClr val="FB0597"/>
              </a:solidFill>
              <a:tailEnd type="triangle"/>
            </a:ln>
            <a:effectLst/>
          </p:spPr>
          <p:style>
            <a:lnRef idx="3">
              <a:schemeClr val="accent1"/>
            </a:lnRef>
            <a:fillRef idx="0">
              <a:schemeClr val="accent1"/>
            </a:fillRef>
            <a:effectRef idx="2">
              <a:schemeClr val="accent1"/>
            </a:effectRef>
            <a:fontRef idx="minor">
              <a:schemeClr val="tx1"/>
            </a:fontRef>
          </p:style>
        </p:cxnSp>
      </p:grpSp>
      <p:sp>
        <p:nvSpPr>
          <p:cNvPr id="4" name="TextBox 3"/>
          <p:cNvSpPr txBox="1"/>
          <p:nvPr/>
        </p:nvSpPr>
        <p:spPr>
          <a:xfrm>
            <a:off x="216024" y="6493026"/>
            <a:ext cx="3203848" cy="276999"/>
          </a:xfrm>
          <a:prstGeom prst="rect">
            <a:avLst/>
          </a:prstGeom>
          <a:noFill/>
        </p:spPr>
        <p:txBody>
          <a:bodyPr wrap="square" rtlCol="0">
            <a:spAutoFit/>
          </a:bodyPr>
          <a:lstStyle/>
          <a:p>
            <a:r>
              <a:rPr lang="en-GB" sz="1200" dirty="0">
                <a:solidFill>
                  <a:schemeClr val="bg1">
                    <a:lumMod val="50000"/>
                  </a:schemeClr>
                </a:solidFill>
              </a:rPr>
              <a:t>Ph. Laurent et al, Appl. Phys. B </a:t>
            </a:r>
            <a:r>
              <a:rPr lang="en-GB" sz="1200" u="sng" dirty="0">
                <a:solidFill>
                  <a:schemeClr val="bg1">
                    <a:lumMod val="50000"/>
                  </a:schemeClr>
                </a:solidFill>
              </a:rPr>
              <a:t>84</a:t>
            </a:r>
            <a:r>
              <a:rPr lang="en-GB" sz="1200" dirty="0">
                <a:solidFill>
                  <a:schemeClr val="bg1">
                    <a:lumMod val="50000"/>
                  </a:schemeClr>
                </a:solidFill>
              </a:rPr>
              <a:t> (2006)</a:t>
            </a:r>
          </a:p>
        </p:txBody>
      </p:sp>
      <p:sp>
        <p:nvSpPr>
          <p:cNvPr id="6" name="Title 1">
            <a:extLst>
              <a:ext uri="{FF2B5EF4-FFF2-40B4-BE49-F238E27FC236}">
                <a16:creationId xmlns:a16="http://schemas.microsoft.com/office/drawing/2014/main" id="{D6D70B8F-9FA6-B0DA-F14E-F6B631BE2B3B}"/>
              </a:ext>
            </a:extLst>
          </p:cNvPr>
          <p:cNvSpPr txBox="1">
            <a:spLocks/>
          </p:cNvSpPr>
          <p:nvPr/>
        </p:nvSpPr>
        <p:spPr>
          <a:xfrm>
            <a:off x="323528" y="188640"/>
            <a:ext cx="6491064" cy="46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NPL design – state detection</a:t>
            </a:r>
          </a:p>
        </p:txBody>
      </p:sp>
      <p:grpSp>
        <p:nvGrpSpPr>
          <p:cNvPr id="17" name="Group 16">
            <a:extLst>
              <a:ext uri="{FF2B5EF4-FFF2-40B4-BE49-F238E27FC236}">
                <a16:creationId xmlns:a16="http://schemas.microsoft.com/office/drawing/2014/main" id="{E09C0AF3-EEE3-ACFD-DC56-B2017A1A2D2B}"/>
              </a:ext>
            </a:extLst>
          </p:cNvPr>
          <p:cNvGrpSpPr/>
          <p:nvPr/>
        </p:nvGrpSpPr>
        <p:grpSpPr>
          <a:xfrm>
            <a:off x="47421" y="3719807"/>
            <a:ext cx="4008893" cy="2517505"/>
            <a:chOff x="47421" y="3575790"/>
            <a:chExt cx="4008893" cy="2517505"/>
          </a:xfrm>
        </p:grpSpPr>
        <p:pic>
          <p:nvPicPr>
            <p:cNvPr id="18" name="Picture 17">
              <a:extLst>
                <a:ext uri="{FF2B5EF4-FFF2-40B4-BE49-F238E27FC236}">
                  <a16:creationId xmlns:a16="http://schemas.microsoft.com/office/drawing/2014/main" id="{6A8B2A18-0631-8CC2-ACE2-64FAB8AE8D51}"/>
                </a:ext>
              </a:extLst>
            </p:cNvPr>
            <p:cNvPicPr>
              <a:picLocks noChangeAspect="1"/>
            </p:cNvPicPr>
            <p:nvPr/>
          </p:nvPicPr>
          <p:blipFill rotWithShape="1">
            <a:blip r:embed="rId4"/>
            <a:srcRect t="5509"/>
            <a:stretch/>
          </p:blipFill>
          <p:spPr>
            <a:xfrm>
              <a:off x="47421" y="3575790"/>
              <a:ext cx="4008893" cy="2517505"/>
            </a:xfrm>
            <a:prstGeom prst="rect">
              <a:avLst/>
            </a:prstGeom>
          </p:spPr>
        </p:pic>
        <p:sp>
          <p:nvSpPr>
            <p:cNvPr id="19" name="TextBox 18">
              <a:extLst>
                <a:ext uri="{FF2B5EF4-FFF2-40B4-BE49-F238E27FC236}">
                  <a16:creationId xmlns:a16="http://schemas.microsoft.com/office/drawing/2014/main" id="{BEB172CB-FEE5-B1DC-73BE-39D62B59E099}"/>
                </a:ext>
              </a:extLst>
            </p:cNvPr>
            <p:cNvSpPr txBox="1"/>
            <p:nvPr/>
          </p:nvSpPr>
          <p:spPr>
            <a:xfrm>
              <a:off x="971600" y="4790551"/>
              <a:ext cx="654346" cy="294632"/>
            </a:xfrm>
            <a:prstGeom prst="rect">
              <a:avLst/>
            </a:prstGeom>
            <a:noFill/>
          </p:spPr>
          <p:txBody>
            <a:bodyPr wrap="none" rtlCol="0">
              <a:spAutoFit/>
            </a:bodyPr>
            <a:lstStyle/>
            <a:p>
              <a:pPr>
                <a:lnSpc>
                  <a:spcPct val="150000"/>
                </a:lnSpc>
              </a:pPr>
              <a:r>
                <a:rPr lang="en-GB" sz="1000" dirty="0">
                  <a:solidFill>
                    <a:schemeClr val="accent4">
                      <a:lumMod val="75000"/>
                    </a:schemeClr>
                  </a:solidFill>
                </a:rPr>
                <a:t>LOWER</a:t>
              </a:r>
            </a:p>
          </p:txBody>
        </p:sp>
        <p:sp>
          <p:nvSpPr>
            <p:cNvPr id="20" name="TextBox 19">
              <a:extLst>
                <a:ext uri="{FF2B5EF4-FFF2-40B4-BE49-F238E27FC236}">
                  <a16:creationId xmlns:a16="http://schemas.microsoft.com/office/drawing/2014/main" id="{59563D09-2418-2116-F7AB-8F1285434218}"/>
                </a:ext>
              </a:extLst>
            </p:cNvPr>
            <p:cNvSpPr txBox="1"/>
            <p:nvPr/>
          </p:nvSpPr>
          <p:spPr>
            <a:xfrm>
              <a:off x="2411760" y="5277189"/>
              <a:ext cx="625492" cy="294632"/>
            </a:xfrm>
            <a:prstGeom prst="rect">
              <a:avLst/>
            </a:prstGeom>
            <a:noFill/>
          </p:spPr>
          <p:txBody>
            <a:bodyPr wrap="none" rtlCol="0">
              <a:spAutoFit/>
            </a:bodyPr>
            <a:lstStyle/>
            <a:p>
              <a:pPr>
                <a:lnSpc>
                  <a:spcPct val="150000"/>
                </a:lnSpc>
              </a:pPr>
              <a:r>
                <a:rPr lang="en-GB" sz="1000" dirty="0"/>
                <a:t>UPPER</a:t>
              </a:r>
              <a:endParaRPr lang="en-GB" sz="1000" dirty="0">
                <a:solidFill>
                  <a:schemeClr val="accent4">
                    <a:lumMod val="75000"/>
                  </a:schemeClr>
                </a:solidFill>
              </a:endParaRPr>
            </a:p>
          </p:txBody>
        </p:sp>
        <p:sp>
          <p:nvSpPr>
            <p:cNvPr id="24" name="TextBox 23">
              <a:extLst>
                <a:ext uri="{FF2B5EF4-FFF2-40B4-BE49-F238E27FC236}">
                  <a16:creationId xmlns:a16="http://schemas.microsoft.com/office/drawing/2014/main" id="{0164D681-0173-E21D-1957-FEAB5A9ED1D0}"/>
                </a:ext>
              </a:extLst>
            </p:cNvPr>
            <p:cNvSpPr txBox="1"/>
            <p:nvPr/>
          </p:nvSpPr>
          <p:spPr>
            <a:xfrm>
              <a:off x="419180" y="3627994"/>
              <a:ext cx="1810111" cy="335156"/>
            </a:xfrm>
            <a:prstGeom prst="rect">
              <a:avLst/>
            </a:prstGeom>
            <a:noFill/>
          </p:spPr>
          <p:txBody>
            <a:bodyPr wrap="none" rtlCol="0">
              <a:spAutoFit/>
            </a:bodyPr>
            <a:lstStyle/>
            <a:p>
              <a:pPr>
                <a:lnSpc>
                  <a:spcPct val="150000"/>
                </a:lnSpc>
              </a:pPr>
              <a:r>
                <a:rPr lang="en-GB" sz="1200" b="1" dirty="0">
                  <a:solidFill>
                    <a:srgbClr val="FB0597"/>
                  </a:solidFill>
                </a:rPr>
                <a:t>tilted detection beams</a:t>
              </a:r>
            </a:p>
          </p:txBody>
        </p:sp>
      </p:grpSp>
      <p:pic>
        <p:nvPicPr>
          <p:cNvPr id="21" name="Picture 2" descr="• 4-00 屮 50 屮 00 2-50 2-00 -50 -00 占 -50 0-00 0-50 1 -00 1 -50 2-00 2-50 屮 00 屮 50 4-00 &#10;F 乛 equency 冖 工 2 一 ">
            <a:extLst>
              <a:ext uri="{FF2B5EF4-FFF2-40B4-BE49-F238E27FC236}">
                <a16:creationId xmlns:a16="http://schemas.microsoft.com/office/drawing/2014/main" id="{6EBFD731-4A7E-2B57-12B0-61CC3FDCD3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5085" y="4474230"/>
            <a:ext cx="5381411" cy="219513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67AF9862-D29C-AA25-5A4F-8C23B45B6C45}"/>
              </a:ext>
            </a:extLst>
          </p:cNvPr>
          <p:cNvGrpSpPr/>
          <p:nvPr/>
        </p:nvGrpSpPr>
        <p:grpSpPr>
          <a:xfrm>
            <a:off x="717164" y="1052736"/>
            <a:ext cx="3011306" cy="2623960"/>
            <a:chOff x="717164" y="1052736"/>
            <a:chExt cx="3011306" cy="2623960"/>
          </a:xfrm>
        </p:grpSpPr>
        <p:grpSp>
          <p:nvGrpSpPr>
            <p:cNvPr id="13" name="Group 12">
              <a:extLst>
                <a:ext uri="{FF2B5EF4-FFF2-40B4-BE49-F238E27FC236}">
                  <a16:creationId xmlns:a16="http://schemas.microsoft.com/office/drawing/2014/main" id="{FDA0FBCE-C03C-E388-9739-DC083FD47A71}"/>
                </a:ext>
              </a:extLst>
            </p:cNvPr>
            <p:cNvGrpSpPr/>
            <p:nvPr/>
          </p:nvGrpSpPr>
          <p:grpSpPr>
            <a:xfrm>
              <a:off x="717164" y="1052736"/>
              <a:ext cx="3011306" cy="2623960"/>
              <a:chOff x="717164" y="1114888"/>
              <a:chExt cx="3011306" cy="2623960"/>
            </a:xfrm>
          </p:grpSpPr>
          <p:pic>
            <p:nvPicPr>
              <p:cNvPr id="3" name="Picture 2"/>
              <p:cNvPicPr>
                <a:picLocks noChangeAspect="1"/>
              </p:cNvPicPr>
              <p:nvPr/>
            </p:nvPicPr>
            <p:blipFill>
              <a:blip r:embed="rId6"/>
              <a:stretch>
                <a:fillRect/>
              </a:stretch>
            </p:blipFill>
            <p:spPr>
              <a:xfrm>
                <a:off x="717164" y="1114888"/>
                <a:ext cx="3011306" cy="2623960"/>
              </a:xfrm>
              <a:prstGeom prst="rect">
                <a:avLst/>
              </a:prstGeom>
            </p:spPr>
          </p:pic>
          <p:sp>
            <p:nvSpPr>
              <p:cNvPr id="10" name="TextBox 9">
                <a:extLst>
                  <a:ext uri="{FF2B5EF4-FFF2-40B4-BE49-F238E27FC236}">
                    <a16:creationId xmlns:a16="http://schemas.microsoft.com/office/drawing/2014/main" id="{5A84C31C-61B3-D28A-8E3F-9574403F7A9F}"/>
                  </a:ext>
                </a:extLst>
              </p:cNvPr>
              <p:cNvSpPr txBox="1"/>
              <p:nvPr/>
            </p:nvSpPr>
            <p:spPr>
              <a:xfrm>
                <a:off x="2650454" y="2808212"/>
                <a:ext cx="654346" cy="294632"/>
              </a:xfrm>
              <a:prstGeom prst="rect">
                <a:avLst/>
              </a:prstGeom>
              <a:noFill/>
            </p:spPr>
            <p:txBody>
              <a:bodyPr wrap="none" rtlCol="0">
                <a:spAutoFit/>
              </a:bodyPr>
              <a:lstStyle/>
              <a:p>
                <a:pPr>
                  <a:lnSpc>
                    <a:spcPct val="150000"/>
                  </a:lnSpc>
                </a:pPr>
                <a:r>
                  <a:rPr lang="en-GB" sz="1000" dirty="0">
                    <a:solidFill>
                      <a:schemeClr val="accent5"/>
                    </a:solidFill>
                  </a:rPr>
                  <a:t>LOWER</a:t>
                </a:r>
              </a:p>
            </p:txBody>
          </p:sp>
          <p:sp>
            <p:nvSpPr>
              <p:cNvPr id="11" name="TextBox 10">
                <a:extLst>
                  <a:ext uri="{FF2B5EF4-FFF2-40B4-BE49-F238E27FC236}">
                    <a16:creationId xmlns:a16="http://schemas.microsoft.com/office/drawing/2014/main" id="{5D9E9151-DB91-C045-9C0C-C7B20D7A2905}"/>
                  </a:ext>
                </a:extLst>
              </p:cNvPr>
              <p:cNvSpPr txBox="1"/>
              <p:nvPr/>
            </p:nvSpPr>
            <p:spPr>
              <a:xfrm>
                <a:off x="2679308" y="3202595"/>
                <a:ext cx="625492" cy="294632"/>
              </a:xfrm>
              <a:prstGeom prst="rect">
                <a:avLst/>
              </a:prstGeom>
              <a:noFill/>
            </p:spPr>
            <p:txBody>
              <a:bodyPr wrap="none" rtlCol="0">
                <a:spAutoFit/>
              </a:bodyPr>
              <a:lstStyle/>
              <a:p>
                <a:pPr>
                  <a:lnSpc>
                    <a:spcPct val="150000"/>
                  </a:lnSpc>
                </a:pPr>
                <a:r>
                  <a:rPr lang="en-GB" sz="1000" dirty="0">
                    <a:solidFill>
                      <a:schemeClr val="accent6"/>
                    </a:solidFill>
                  </a:rPr>
                  <a:t>UPPER</a:t>
                </a:r>
              </a:p>
            </p:txBody>
          </p:sp>
        </p:grpSp>
        <p:sp>
          <p:nvSpPr>
            <p:cNvPr id="22" name="TextBox 21">
              <a:extLst>
                <a:ext uri="{FF2B5EF4-FFF2-40B4-BE49-F238E27FC236}">
                  <a16:creationId xmlns:a16="http://schemas.microsoft.com/office/drawing/2014/main" id="{D5564E3D-3E98-E4DB-9914-18DC966DA8AD}"/>
                </a:ext>
              </a:extLst>
            </p:cNvPr>
            <p:cNvSpPr txBox="1"/>
            <p:nvPr/>
          </p:nvSpPr>
          <p:spPr>
            <a:xfrm>
              <a:off x="1060381" y="1196752"/>
              <a:ext cx="1168910" cy="523220"/>
            </a:xfrm>
            <a:prstGeom prst="rect">
              <a:avLst/>
            </a:prstGeom>
            <a:noFill/>
          </p:spPr>
          <p:txBody>
            <a:bodyPr wrap="none" rtlCol="0">
              <a:spAutoFit/>
            </a:bodyPr>
            <a:lstStyle/>
            <a:p>
              <a:pPr algn="ctr"/>
              <a:r>
                <a:rPr lang="en-GB" sz="1400" dirty="0">
                  <a:solidFill>
                    <a:schemeClr val="bg1">
                      <a:lumMod val="95000"/>
                    </a:schemeClr>
                  </a:solidFill>
                </a:rPr>
                <a:t>time-of-flight</a:t>
              </a:r>
            </a:p>
            <a:p>
              <a:pPr algn="ctr"/>
              <a:r>
                <a:rPr lang="en-GB" sz="1400" dirty="0">
                  <a:solidFill>
                    <a:schemeClr val="bg1">
                      <a:lumMod val="95000"/>
                    </a:schemeClr>
                  </a:solidFill>
                </a:rPr>
                <a:t>signal</a:t>
              </a:r>
            </a:p>
          </p:txBody>
        </p:sp>
      </p:grpSp>
      <p:sp>
        <p:nvSpPr>
          <p:cNvPr id="2" name="Slide Number Placeholder 2">
            <a:extLst>
              <a:ext uri="{FF2B5EF4-FFF2-40B4-BE49-F238E27FC236}">
                <a16:creationId xmlns:a16="http://schemas.microsoft.com/office/drawing/2014/main" id="{80B6091D-BD52-8E0E-372A-88080D4B4AA6}"/>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7</a:t>
            </a:fld>
            <a:endParaRPr lang="en-GB" dirty="0"/>
          </a:p>
        </p:txBody>
      </p:sp>
    </p:spTree>
    <p:extLst>
      <p:ext uri="{BB962C8B-B14F-4D97-AF65-F5344CB8AC3E}">
        <p14:creationId xmlns:p14="http://schemas.microsoft.com/office/powerpoint/2010/main" val="3791566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75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750"/>
                                        <p:tgtEl>
                                          <p:spTgt spid="16"/>
                                        </p:tgtEl>
                                      </p:cBhvr>
                                    </p:animEffect>
                                  </p:childTnLst>
                                </p:cTn>
                              </p:par>
                            </p:childTnLst>
                          </p:cTn>
                        </p:par>
                        <p:par>
                          <p:cTn id="8" fill="hold">
                            <p:stCondLst>
                              <p:cond delay="1500"/>
                            </p:stCondLst>
                            <p:childTnLst>
                              <p:par>
                                <p:cTn id="9" presetID="1"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grpId="0" nodeType="afterEffect">
                                  <p:stCondLst>
                                    <p:cond delay="250"/>
                                  </p:stCondLst>
                                  <p:childTnLst>
                                    <p:set>
                                      <p:cBhvr>
                                        <p:cTn id="13" dur="1" fill="hold">
                                          <p:stCondLst>
                                            <p:cond delay="0"/>
                                          </p:stCondLst>
                                        </p:cTn>
                                        <p:tgtEl>
                                          <p:spTgt spid="4"/>
                                        </p:tgtEl>
                                        <p:attrNameLst>
                                          <p:attrName>style.visibility</p:attrName>
                                        </p:attrNameLst>
                                      </p:cBhvr>
                                      <p:to>
                                        <p:strVal val="visible"/>
                                      </p:to>
                                    </p:se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59832" y="972840"/>
            <a:ext cx="2376264" cy="400110"/>
          </a:xfrm>
          <a:prstGeom prst="rect">
            <a:avLst/>
          </a:prstGeom>
          <a:noFill/>
        </p:spPr>
        <p:txBody>
          <a:bodyPr wrap="square" rtlCol="0">
            <a:spAutoFit/>
          </a:bodyPr>
          <a:lstStyle/>
          <a:p>
            <a:pPr algn="ctr"/>
            <a:r>
              <a:rPr lang="en-GB" sz="2000" i="1" dirty="0">
                <a:solidFill>
                  <a:srgbClr val="7030A0"/>
                </a:solidFill>
              </a:rPr>
              <a:t>SNR</a:t>
            </a:r>
            <a:r>
              <a:rPr lang="en-GB" sz="2000" dirty="0">
                <a:solidFill>
                  <a:srgbClr val="7030A0"/>
                </a:solidFill>
              </a:rPr>
              <a:t> ≈ 3300</a:t>
            </a:r>
            <a:endParaRPr lang="en-GB" sz="2000" baseline="30000" dirty="0">
              <a:solidFill>
                <a:srgbClr val="7030A0"/>
              </a:solidFill>
            </a:endParaRPr>
          </a:p>
        </p:txBody>
      </p:sp>
      <p:pic>
        <p:nvPicPr>
          <p:cNvPr id="3" name="Picture 2">
            <a:extLst>
              <a:ext uri="{FF2B5EF4-FFF2-40B4-BE49-F238E27FC236}">
                <a16:creationId xmlns:a16="http://schemas.microsoft.com/office/drawing/2014/main" id="{6119FD8A-2C07-75BC-B3C4-F639F5ACBDA3}"/>
              </a:ext>
            </a:extLst>
          </p:cNvPr>
          <p:cNvPicPr>
            <a:picLocks noChangeAspect="1"/>
          </p:cNvPicPr>
          <p:nvPr/>
        </p:nvPicPr>
        <p:blipFill rotWithShape="1">
          <a:blip r:embed="rId3"/>
          <a:srcRect l="706"/>
          <a:stretch/>
        </p:blipFill>
        <p:spPr>
          <a:xfrm>
            <a:off x="755576" y="1466999"/>
            <a:ext cx="6713696" cy="2186651"/>
          </a:xfrm>
          <a:prstGeom prst="rect">
            <a:avLst/>
          </a:prstGeom>
        </p:spPr>
      </p:pic>
      <p:sp>
        <p:nvSpPr>
          <p:cNvPr id="6" name="Slide Number Placeholder 2">
            <a:extLst>
              <a:ext uri="{FF2B5EF4-FFF2-40B4-BE49-F238E27FC236}">
                <a16:creationId xmlns:a16="http://schemas.microsoft.com/office/drawing/2014/main" id="{E5890208-B780-70B4-0222-405A58776FA7}"/>
              </a:ext>
            </a:extLst>
          </p:cNvPr>
          <p:cNvSpPr>
            <a:spLocks noGrp="1"/>
          </p:cNvSpPr>
          <p:nvPr>
            <p:ph type="sldNum" sz="quarter" idx="12"/>
          </p:nvPr>
        </p:nvSpPr>
        <p:spPr>
          <a:xfrm>
            <a:off x="7884368" y="6356350"/>
            <a:ext cx="802432" cy="365125"/>
          </a:xfrm>
        </p:spPr>
        <p:txBody>
          <a:bodyPr/>
          <a:lstStyle/>
          <a:p>
            <a:pPr>
              <a:defRPr/>
            </a:pPr>
            <a:fld id="{DB1B9577-78F8-4836-BFF0-2CA2D54AA9AF}" type="slidenum">
              <a:rPr lang="en-GB" smtClean="0"/>
              <a:pPr>
                <a:defRPr/>
              </a:pPr>
              <a:t>8</a:t>
            </a:fld>
            <a:endParaRPr lang="en-GB" dirty="0"/>
          </a:p>
        </p:txBody>
      </p:sp>
      <p:pic>
        <p:nvPicPr>
          <p:cNvPr id="9" name="Picture 2" descr="• 4-00 屮 50 屮 00 2-50 2-00 -50 -00 占 -50 0-00 0-50 1 -00 1 -50 2-00 2-50 屮 00 屮 50 4-00 &#10;F 乛 equency 冖 工 2 一 ">
            <a:extLst>
              <a:ext uri="{FF2B5EF4-FFF2-40B4-BE49-F238E27FC236}">
                <a16:creationId xmlns:a16="http://schemas.microsoft.com/office/drawing/2014/main" id="{B03030A5-5747-5ED3-7249-8E5F70E690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5085" y="4474230"/>
            <a:ext cx="5381411" cy="219513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D582C9D5-BA6D-AD87-91D5-AC87E6914191}"/>
              </a:ext>
            </a:extLst>
          </p:cNvPr>
          <p:cNvSpPr txBox="1"/>
          <p:nvPr/>
        </p:nvSpPr>
        <p:spPr>
          <a:xfrm>
            <a:off x="136079" y="3933056"/>
            <a:ext cx="3555782" cy="2300630"/>
          </a:xfrm>
          <a:prstGeom prst="rect">
            <a:avLst/>
          </a:prstGeom>
          <a:noFill/>
        </p:spPr>
        <p:txBody>
          <a:bodyPr wrap="none" rtlCol="0">
            <a:spAutoFit/>
          </a:bodyPr>
          <a:lstStyle/>
          <a:p>
            <a:pPr>
              <a:lnSpc>
                <a:spcPct val="150000"/>
              </a:lnSpc>
              <a:spcBef>
                <a:spcPts val="0"/>
              </a:spcBef>
              <a:spcAft>
                <a:spcPts val="600"/>
              </a:spcAft>
            </a:pPr>
            <a:r>
              <a:rPr lang="en-GB" sz="2000" u="sng" dirty="0">
                <a:solidFill>
                  <a:srgbClr val="7030A0"/>
                </a:solidFill>
              </a:rPr>
              <a:t>Short-term stability:</a:t>
            </a:r>
          </a:p>
          <a:p>
            <a:pPr>
              <a:lnSpc>
                <a:spcPct val="150000"/>
              </a:lnSpc>
            </a:pPr>
            <a:r>
              <a:rPr lang="en-GB" sz="1700" dirty="0">
                <a:solidFill>
                  <a:srgbClr val="7030A0"/>
                </a:solidFill>
              </a:rPr>
              <a:t>  </a:t>
            </a:r>
            <a:r>
              <a:rPr lang="el-GR" sz="1700" dirty="0">
                <a:solidFill>
                  <a:srgbClr val="7030A0"/>
                </a:solidFill>
              </a:rPr>
              <a:t>σ</a:t>
            </a:r>
            <a:r>
              <a:rPr lang="en-GB" sz="1700" baseline="-25000" dirty="0">
                <a:solidFill>
                  <a:srgbClr val="7030A0"/>
                </a:solidFill>
              </a:rPr>
              <a:t>y</a:t>
            </a:r>
            <a:r>
              <a:rPr lang="en-GB" sz="1700" dirty="0">
                <a:solidFill>
                  <a:srgbClr val="7030A0"/>
                </a:solidFill>
              </a:rPr>
              <a:t>(1s) ≈ 0.3</a:t>
            </a:r>
            <a:r>
              <a:rPr lang="en-GB" sz="1700" dirty="0">
                <a:solidFill>
                  <a:srgbClr val="7030A0"/>
                </a:solidFill>
                <a:cs typeface="Arial" panose="020B0604020202020204" pitchFamily="34" charset="0"/>
              </a:rPr>
              <a:t>×</a:t>
            </a:r>
            <a:r>
              <a:rPr lang="en-GB" sz="1700" dirty="0">
                <a:solidFill>
                  <a:srgbClr val="7030A0"/>
                </a:solidFill>
              </a:rPr>
              <a:t>10</a:t>
            </a:r>
            <a:r>
              <a:rPr lang="en-GB" sz="1700" baseline="30000" dirty="0">
                <a:solidFill>
                  <a:srgbClr val="7030A0"/>
                </a:solidFill>
              </a:rPr>
              <a:t>-13</a:t>
            </a:r>
            <a:r>
              <a:rPr lang="en-GB" sz="1700" dirty="0">
                <a:solidFill>
                  <a:srgbClr val="7030A0"/>
                </a:solidFill>
              </a:rPr>
              <a:t>    OLO/CSO</a:t>
            </a:r>
          </a:p>
          <a:p>
            <a:pPr>
              <a:lnSpc>
                <a:spcPct val="150000"/>
              </a:lnSpc>
              <a:spcAft>
                <a:spcPts val="600"/>
              </a:spcAft>
            </a:pPr>
            <a:r>
              <a:rPr lang="en-GB" sz="1700" dirty="0">
                <a:solidFill>
                  <a:srgbClr val="7030A0"/>
                </a:solidFill>
              </a:rPr>
              <a:t>  </a:t>
            </a:r>
            <a:r>
              <a:rPr lang="el-GR" sz="1700" dirty="0">
                <a:solidFill>
                  <a:srgbClr val="7030A0"/>
                </a:solidFill>
              </a:rPr>
              <a:t>σ</a:t>
            </a:r>
            <a:r>
              <a:rPr lang="en-GB" sz="1700" baseline="-25000" dirty="0">
                <a:solidFill>
                  <a:srgbClr val="7030A0"/>
                </a:solidFill>
              </a:rPr>
              <a:t>y</a:t>
            </a:r>
            <a:r>
              <a:rPr lang="en-GB" sz="1700" dirty="0">
                <a:solidFill>
                  <a:srgbClr val="7030A0"/>
                </a:solidFill>
              </a:rPr>
              <a:t>(1s) ≈ 1.0</a:t>
            </a:r>
            <a:r>
              <a:rPr lang="en-GB" sz="1700" dirty="0">
                <a:solidFill>
                  <a:srgbClr val="7030A0"/>
                </a:solidFill>
                <a:cs typeface="Arial" panose="020B0604020202020204" pitchFamily="34" charset="0"/>
              </a:rPr>
              <a:t>×</a:t>
            </a:r>
            <a:r>
              <a:rPr lang="en-GB" sz="1700" dirty="0">
                <a:solidFill>
                  <a:srgbClr val="7030A0"/>
                </a:solidFill>
              </a:rPr>
              <a:t>10</a:t>
            </a:r>
            <a:r>
              <a:rPr lang="en-GB" sz="1700" baseline="30000" dirty="0">
                <a:solidFill>
                  <a:srgbClr val="7030A0"/>
                </a:solidFill>
              </a:rPr>
              <a:t>-13</a:t>
            </a:r>
            <a:r>
              <a:rPr lang="en-GB" sz="1700" dirty="0">
                <a:solidFill>
                  <a:srgbClr val="7030A0"/>
                </a:solidFill>
              </a:rPr>
              <a:t>    quartz</a:t>
            </a:r>
          </a:p>
          <a:p>
            <a:pPr>
              <a:lnSpc>
                <a:spcPct val="150000"/>
              </a:lnSpc>
              <a:spcBef>
                <a:spcPts val="1200"/>
              </a:spcBef>
            </a:pPr>
            <a:r>
              <a:rPr lang="el-GR" sz="1700" dirty="0">
                <a:solidFill>
                  <a:srgbClr val="7030A0"/>
                </a:solidFill>
              </a:rPr>
              <a:t>σ</a:t>
            </a:r>
            <a:r>
              <a:rPr lang="en-GB" sz="1700" baseline="-25000" dirty="0" err="1">
                <a:solidFill>
                  <a:srgbClr val="7030A0"/>
                </a:solidFill>
              </a:rPr>
              <a:t>ext</a:t>
            </a:r>
            <a:r>
              <a:rPr lang="en-GB" sz="1700" dirty="0">
                <a:solidFill>
                  <a:srgbClr val="7030A0"/>
                </a:solidFill>
              </a:rPr>
              <a:t>(1s) ≈ 1-2</a:t>
            </a:r>
            <a:r>
              <a:rPr lang="en-GB" sz="1700" dirty="0">
                <a:solidFill>
                  <a:srgbClr val="7030A0"/>
                </a:solidFill>
                <a:cs typeface="Arial" panose="020B0604020202020204" pitchFamily="34" charset="0"/>
              </a:rPr>
              <a:t>×</a:t>
            </a:r>
            <a:r>
              <a:rPr lang="en-GB" sz="1700" dirty="0">
                <a:solidFill>
                  <a:srgbClr val="7030A0"/>
                </a:solidFill>
              </a:rPr>
              <a:t>10</a:t>
            </a:r>
            <a:r>
              <a:rPr lang="en-GB" sz="1700" baseline="30000" dirty="0">
                <a:solidFill>
                  <a:srgbClr val="7030A0"/>
                </a:solidFill>
              </a:rPr>
              <a:t>-13</a:t>
            </a:r>
            <a:r>
              <a:rPr lang="en-GB" sz="1700" dirty="0">
                <a:solidFill>
                  <a:srgbClr val="7030A0"/>
                </a:solidFill>
              </a:rPr>
              <a:t>   extrapolated</a:t>
            </a:r>
          </a:p>
          <a:p>
            <a:r>
              <a:rPr lang="en-GB" sz="1700" dirty="0">
                <a:solidFill>
                  <a:srgbClr val="7030A0"/>
                </a:solidFill>
              </a:rPr>
              <a:t>                                to zero density</a:t>
            </a:r>
          </a:p>
        </p:txBody>
      </p:sp>
      <p:sp>
        <p:nvSpPr>
          <p:cNvPr id="18" name="TextBox 17">
            <a:extLst>
              <a:ext uri="{FF2B5EF4-FFF2-40B4-BE49-F238E27FC236}">
                <a16:creationId xmlns:a16="http://schemas.microsoft.com/office/drawing/2014/main" id="{A31EE6D6-A1AB-CCFD-7AE0-77C8A403DED6}"/>
              </a:ext>
            </a:extLst>
          </p:cNvPr>
          <p:cNvSpPr txBox="1"/>
          <p:nvPr/>
        </p:nvSpPr>
        <p:spPr>
          <a:xfrm rot="19274390">
            <a:off x="5208831" y="2052796"/>
            <a:ext cx="833883" cy="276999"/>
          </a:xfrm>
          <a:prstGeom prst="rect">
            <a:avLst/>
          </a:prstGeom>
          <a:noFill/>
        </p:spPr>
        <p:txBody>
          <a:bodyPr wrap="none" rtlCol="0">
            <a:spAutoFit/>
          </a:bodyPr>
          <a:lstStyle/>
          <a:p>
            <a:r>
              <a:rPr lang="en-GB" sz="1200" dirty="0">
                <a:solidFill>
                  <a:schemeClr val="accent4">
                    <a:lumMod val="75000"/>
                  </a:schemeClr>
                </a:solidFill>
              </a:rPr>
              <a:t>QPN limit</a:t>
            </a:r>
          </a:p>
        </p:txBody>
      </p:sp>
      <p:sp>
        <p:nvSpPr>
          <p:cNvPr id="21" name="Title 1">
            <a:extLst>
              <a:ext uri="{FF2B5EF4-FFF2-40B4-BE49-F238E27FC236}">
                <a16:creationId xmlns:a16="http://schemas.microsoft.com/office/drawing/2014/main" id="{124DE948-3348-D1F1-BBEA-9A8BEBDAA40A}"/>
              </a:ext>
            </a:extLst>
          </p:cNvPr>
          <p:cNvSpPr txBox="1">
            <a:spLocks/>
          </p:cNvSpPr>
          <p:nvPr/>
        </p:nvSpPr>
        <p:spPr>
          <a:xfrm>
            <a:off x="323528" y="188640"/>
            <a:ext cx="6491064" cy="46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kern="1200">
                <a:solidFill>
                  <a:schemeClr val="tx1"/>
                </a:solidFill>
                <a:latin typeface="+mj-lt"/>
                <a:ea typeface="+mj-ea"/>
                <a:cs typeface="+mj-cs"/>
              </a:defRPr>
            </a:lvl1pPr>
          </a:lstStyle>
          <a:p>
            <a:pPr fontAlgn="auto">
              <a:spcAft>
                <a:spcPts val="0"/>
              </a:spcAft>
            </a:pPr>
            <a:r>
              <a:rPr lang="en-GB" sz="2400" u="sng" dirty="0"/>
              <a:t>NPL design – state detection</a:t>
            </a:r>
          </a:p>
        </p:txBody>
      </p:sp>
      <p:pic>
        <p:nvPicPr>
          <p:cNvPr id="2" name="Picture 1">
            <a:extLst>
              <a:ext uri="{FF2B5EF4-FFF2-40B4-BE49-F238E27FC236}">
                <a16:creationId xmlns:a16="http://schemas.microsoft.com/office/drawing/2014/main" id="{5A96B3F6-25D8-A7C8-C632-67E1FF256866}"/>
              </a:ext>
            </a:extLst>
          </p:cNvPr>
          <p:cNvPicPr>
            <a:picLocks noChangeAspect="1"/>
          </p:cNvPicPr>
          <p:nvPr/>
        </p:nvPicPr>
        <p:blipFill>
          <a:blip r:embed="rId5"/>
          <a:stretch>
            <a:fillRect/>
          </a:stretch>
        </p:blipFill>
        <p:spPr>
          <a:xfrm>
            <a:off x="3758704" y="3847418"/>
            <a:ext cx="5181721" cy="2821943"/>
          </a:xfrm>
          <a:prstGeom prst="rect">
            <a:avLst/>
          </a:prstGeom>
          <a:ln w="15875">
            <a:solidFill>
              <a:srgbClr val="7030A0"/>
            </a:solidFill>
          </a:ln>
        </p:spPr>
      </p:pic>
    </p:spTree>
    <p:extLst>
      <p:ext uri="{BB962C8B-B14F-4D97-AF65-F5344CB8AC3E}">
        <p14:creationId xmlns:p14="http://schemas.microsoft.com/office/powerpoint/2010/main" val="212711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13184" y="202630"/>
            <a:ext cx="6131024" cy="490066"/>
          </a:xfrm>
        </p:spPr>
        <p:txBody>
          <a:bodyPr/>
          <a:lstStyle/>
          <a:p>
            <a:r>
              <a:rPr lang="en-GB" sz="2400" u="sng" dirty="0"/>
              <a:t>NPL design – ‘commercial’ realisations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301" y="1310288"/>
            <a:ext cx="2701515" cy="5400600"/>
          </a:xfrm>
          <a:prstGeom prst="rect">
            <a:avLst/>
          </a:prstGeom>
        </p:spPr>
      </p:pic>
      <p:grpSp>
        <p:nvGrpSpPr>
          <p:cNvPr id="13" name="Group 12">
            <a:extLst>
              <a:ext uri="{FF2B5EF4-FFF2-40B4-BE49-F238E27FC236}">
                <a16:creationId xmlns:a16="http://schemas.microsoft.com/office/drawing/2014/main" id="{23C43A30-2EB6-02F6-8DFF-56D3FEE7AF3D}"/>
              </a:ext>
            </a:extLst>
          </p:cNvPr>
          <p:cNvGrpSpPr/>
          <p:nvPr/>
        </p:nvGrpSpPr>
        <p:grpSpPr>
          <a:xfrm>
            <a:off x="2982733" y="3270056"/>
            <a:ext cx="6069539" cy="3415859"/>
            <a:chOff x="2982733" y="3270056"/>
            <a:chExt cx="6069539" cy="3415859"/>
          </a:xfrm>
        </p:grpSpPr>
        <p:pic>
          <p:nvPicPr>
            <p:cNvPr id="4" name="Picture 3">
              <a:extLst>
                <a:ext uri="{FF2B5EF4-FFF2-40B4-BE49-F238E27FC236}">
                  <a16:creationId xmlns:a16="http://schemas.microsoft.com/office/drawing/2014/main" id="{7B3D0F14-0CCF-7BD6-B5A2-2F43218873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2733" y="3270056"/>
              <a:ext cx="6069539" cy="3415859"/>
            </a:xfrm>
            <a:prstGeom prst="rect">
              <a:avLst/>
            </a:prstGeom>
            <a:effectLst>
              <a:outerShdw blurRad="50800" dist="50800" dir="5400000" algn="ctr" rotWithShape="0">
                <a:srgbClr val="000000">
                  <a:alpha val="54000"/>
                </a:srgbClr>
              </a:outerShdw>
            </a:effectLst>
          </p:spPr>
        </p:pic>
        <p:sp>
          <p:nvSpPr>
            <p:cNvPr id="3" name="TextBox 2">
              <a:extLst>
                <a:ext uri="{FF2B5EF4-FFF2-40B4-BE49-F238E27FC236}">
                  <a16:creationId xmlns:a16="http://schemas.microsoft.com/office/drawing/2014/main" id="{CCDC64D1-EB8E-2D5E-B09B-80692BE01DE7}"/>
                </a:ext>
              </a:extLst>
            </p:cNvPr>
            <p:cNvSpPr txBox="1"/>
            <p:nvPr/>
          </p:nvSpPr>
          <p:spPr>
            <a:xfrm>
              <a:off x="3131840" y="6156295"/>
              <a:ext cx="2408032" cy="400110"/>
            </a:xfrm>
            <a:prstGeom prst="rect">
              <a:avLst/>
            </a:prstGeom>
            <a:noFill/>
          </p:spPr>
          <p:txBody>
            <a:bodyPr wrap="none" rtlCol="0">
              <a:spAutoFit/>
            </a:bodyPr>
            <a:lstStyle/>
            <a:p>
              <a:r>
                <a:rPr lang="en-GB" sz="2000" dirty="0">
                  <a:solidFill>
                    <a:srgbClr val="92D050"/>
                  </a:solidFill>
                </a:rPr>
                <a:t>AOS </a:t>
              </a:r>
              <a:r>
                <a:rPr lang="en-GB" sz="2000" dirty="0" err="1">
                  <a:solidFill>
                    <a:srgbClr val="92D050"/>
                  </a:solidFill>
                </a:rPr>
                <a:t>Borowiec</a:t>
              </a:r>
              <a:r>
                <a:rPr lang="en-GB" sz="2000" dirty="0">
                  <a:solidFill>
                    <a:srgbClr val="92D050"/>
                  </a:solidFill>
                </a:rPr>
                <a:t> (PL)</a:t>
              </a:r>
            </a:p>
          </p:txBody>
        </p:sp>
      </p:grpSp>
      <p:pic>
        <p:nvPicPr>
          <p:cNvPr id="15" name="Picture 14">
            <a:extLst>
              <a:ext uri="{FF2B5EF4-FFF2-40B4-BE49-F238E27FC236}">
                <a16:creationId xmlns:a16="http://schemas.microsoft.com/office/drawing/2014/main" id="{36DB90AD-1076-9A41-4BA7-8E5BDB571B93}"/>
              </a:ext>
            </a:extLst>
          </p:cNvPr>
          <p:cNvPicPr>
            <a:picLocks noChangeAspect="1"/>
          </p:cNvPicPr>
          <p:nvPr/>
        </p:nvPicPr>
        <p:blipFill>
          <a:blip r:embed="rId5"/>
          <a:stretch>
            <a:fillRect/>
          </a:stretch>
        </p:blipFill>
        <p:spPr>
          <a:xfrm>
            <a:off x="3414781" y="948243"/>
            <a:ext cx="5333683" cy="2265121"/>
          </a:xfrm>
          <a:prstGeom prst="rect">
            <a:avLst/>
          </a:prstGeom>
          <a:ln>
            <a:solidFill>
              <a:schemeClr val="bg1">
                <a:lumMod val="75000"/>
              </a:schemeClr>
            </a:solidFill>
          </a:ln>
        </p:spPr>
      </p:pic>
      <p:grpSp>
        <p:nvGrpSpPr>
          <p:cNvPr id="20" name="Group 19">
            <a:extLst>
              <a:ext uri="{FF2B5EF4-FFF2-40B4-BE49-F238E27FC236}">
                <a16:creationId xmlns:a16="http://schemas.microsoft.com/office/drawing/2014/main" id="{E33E147D-E305-83E9-5A25-E17CC32FE75E}"/>
              </a:ext>
            </a:extLst>
          </p:cNvPr>
          <p:cNvGrpSpPr/>
          <p:nvPr/>
        </p:nvGrpSpPr>
        <p:grpSpPr>
          <a:xfrm>
            <a:off x="6296753" y="1035319"/>
            <a:ext cx="2379703" cy="2099212"/>
            <a:chOff x="5843842" y="1035319"/>
            <a:chExt cx="2379703" cy="2099212"/>
          </a:xfrm>
        </p:grpSpPr>
        <p:pic>
          <p:nvPicPr>
            <p:cNvPr id="17" name="Picture 16" descr="A large silver object in a warehouse&#10;&#10;Description automatically generated">
              <a:extLst>
                <a:ext uri="{FF2B5EF4-FFF2-40B4-BE49-F238E27FC236}">
                  <a16:creationId xmlns:a16="http://schemas.microsoft.com/office/drawing/2014/main" id="{5CB7A584-7E0B-8416-AD62-9AF3B58BCB2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3842" y="1035319"/>
              <a:ext cx="1179420" cy="2097698"/>
            </a:xfrm>
            <a:prstGeom prst="rect">
              <a:avLst/>
            </a:prstGeom>
          </p:spPr>
        </p:pic>
        <p:pic>
          <p:nvPicPr>
            <p:cNvPr id="19" name="Picture 18" descr="A wooden box in a warehouse&#10;&#10;Description automatically generated">
              <a:extLst>
                <a:ext uri="{FF2B5EF4-FFF2-40B4-BE49-F238E27FC236}">
                  <a16:creationId xmlns:a16="http://schemas.microsoft.com/office/drawing/2014/main" id="{D45BF258-915A-3890-B804-9AC876DDFA3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44125" y="1036834"/>
              <a:ext cx="1179420" cy="2097697"/>
            </a:xfrm>
            <a:prstGeom prst="rect">
              <a:avLst/>
            </a:prstGeom>
          </p:spPr>
        </p:pic>
      </p:grpSp>
      <p:sp>
        <p:nvSpPr>
          <p:cNvPr id="5" name="Slide Number Placeholder 1">
            <a:extLst>
              <a:ext uri="{FF2B5EF4-FFF2-40B4-BE49-F238E27FC236}">
                <a16:creationId xmlns:a16="http://schemas.microsoft.com/office/drawing/2014/main" id="{582B6A76-9719-BE05-8936-BBCCCF0672EE}"/>
              </a:ext>
            </a:extLst>
          </p:cNvPr>
          <p:cNvSpPr>
            <a:spLocks noGrp="1"/>
          </p:cNvSpPr>
          <p:nvPr>
            <p:ph type="sldNum" sz="quarter" idx="12"/>
          </p:nvPr>
        </p:nvSpPr>
        <p:spPr>
          <a:xfrm>
            <a:off x="6553200" y="6356350"/>
            <a:ext cx="2133600" cy="365125"/>
          </a:xfrm>
        </p:spPr>
        <p:txBody>
          <a:bodyPr/>
          <a:lstStyle/>
          <a:p>
            <a:pPr>
              <a:defRPr/>
            </a:pPr>
            <a:fld id="{DB1B9577-78F8-4836-BFF0-2CA2D54AA9AF}" type="slidenum">
              <a:rPr lang="en-GB" smtClean="0"/>
              <a:pPr>
                <a:defRPr/>
              </a:pPr>
              <a:t>9</a:t>
            </a:fld>
            <a:endParaRPr lang="en-GB"/>
          </a:p>
        </p:txBody>
      </p:sp>
    </p:spTree>
    <p:extLst>
      <p:ext uri="{BB962C8B-B14F-4D97-AF65-F5344CB8AC3E}">
        <p14:creationId xmlns:p14="http://schemas.microsoft.com/office/powerpoint/2010/main" val="188999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QT Winter School (KS)">
  <a:themeElements>
    <a:clrScheme name="NPL Colours">
      <a:dk1>
        <a:srgbClr val="005596"/>
      </a:dk1>
      <a:lt1>
        <a:sysClr val="window" lastClr="FFFFFF"/>
      </a:lt1>
      <a:dk2>
        <a:srgbClr val="00AEEF"/>
      </a:dk2>
      <a:lt2>
        <a:srgbClr val="EEECE1"/>
      </a:lt2>
      <a:accent1>
        <a:srgbClr val="005596"/>
      </a:accent1>
      <a:accent2>
        <a:srgbClr val="00AEEF"/>
      </a:accent2>
      <a:accent3>
        <a:srgbClr val="791D7E"/>
      </a:accent3>
      <a:accent4>
        <a:srgbClr val="FFC425"/>
      </a:accent4>
      <a:accent5>
        <a:srgbClr val="EE3224"/>
      </a:accent5>
      <a:accent6>
        <a:srgbClr val="6DB33F"/>
      </a:accent6>
      <a:hlink>
        <a:srgbClr val="0000FF"/>
      </a:hlink>
      <a:folHlink>
        <a:srgbClr val="800080"/>
      </a:folHlink>
    </a:clrScheme>
    <a:fontScheme name="NPL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QT Winter School (KS)">
  <a:themeElements>
    <a:clrScheme name="NPL Colours">
      <a:dk1>
        <a:srgbClr val="005596"/>
      </a:dk1>
      <a:lt1>
        <a:sysClr val="window" lastClr="FFFFFF"/>
      </a:lt1>
      <a:dk2>
        <a:srgbClr val="00AEEF"/>
      </a:dk2>
      <a:lt2>
        <a:srgbClr val="EEECE1"/>
      </a:lt2>
      <a:accent1>
        <a:srgbClr val="005596"/>
      </a:accent1>
      <a:accent2>
        <a:srgbClr val="00AEEF"/>
      </a:accent2>
      <a:accent3>
        <a:srgbClr val="791D7E"/>
      </a:accent3>
      <a:accent4>
        <a:srgbClr val="FFC425"/>
      </a:accent4>
      <a:accent5>
        <a:srgbClr val="EE3224"/>
      </a:accent5>
      <a:accent6>
        <a:srgbClr val="6DB33F"/>
      </a:accent6>
      <a:hlink>
        <a:srgbClr val="0000FF"/>
      </a:hlink>
      <a:folHlink>
        <a:srgbClr val="800080"/>
      </a:folHlink>
    </a:clrScheme>
    <a:fontScheme name="NPL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QT Winter School (KS)</Template>
  <TotalTime>64086</TotalTime>
  <Words>2547</Words>
  <Application>Microsoft Office PowerPoint</Application>
  <PresentationFormat>On-screen Show (4:3)</PresentationFormat>
  <Paragraphs>423</Paragraphs>
  <Slides>24</Slides>
  <Notes>24</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33" baseType="lpstr">
      <vt:lpstr>Arial</vt:lpstr>
      <vt:lpstr>Calibri</vt:lpstr>
      <vt:lpstr>Palatino Linotype</vt:lpstr>
      <vt:lpstr>Symbol</vt:lpstr>
      <vt:lpstr>Times New Roman</vt:lpstr>
      <vt:lpstr>Wingdings</vt:lpstr>
      <vt:lpstr>QT Winter School (KS)</vt:lpstr>
      <vt:lpstr>1_QT Winter School (KS)</vt:lpstr>
      <vt:lpstr>Chart</vt:lpstr>
      <vt:lpstr>PowerPoint Presentation</vt:lpstr>
      <vt:lpstr>Atomic fountains – primary frequency standards</vt:lpstr>
      <vt:lpstr>Collisional shift cancellation</vt:lpstr>
      <vt:lpstr>NPL design – fountain cycle</vt:lpstr>
      <vt:lpstr>PowerPoint Presentation</vt:lpstr>
      <vt:lpstr>PowerPoint Presentation</vt:lpstr>
      <vt:lpstr>PowerPoint Presentation</vt:lpstr>
      <vt:lpstr>PowerPoint Presentation</vt:lpstr>
      <vt:lpstr>NPL design – ‘commercial’ realisations</vt:lpstr>
      <vt:lpstr>NPL design - ‘commercial’ realisations</vt:lpstr>
      <vt:lpstr>NPL build – performance</vt:lpstr>
      <vt:lpstr> (expected accuracy)</vt:lpstr>
      <vt:lpstr>PowerPoint Presentation</vt:lpstr>
      <vt:lpstr>PowerPoint Presentation</vt:lpstr>
      <vt:lpstr>PowerPoint Presentation</vt:lpstr>
      <vt:lpstr>Time scale steering – time offset prediction</vt:lpstr>
      <vt:lpstr>PowerPoint Presentation</vt:lpstr>
      <vt:lpstr>PowerPoint Presentation</vt:lpstr>
      <vt:lpstr>mini-fountain</vt:lpstr>
      <vt:lpstr>mini-fountain – detection method</vt:lpstr>
      <vt:lpstr>mini-fountain – detection method</vt:lpstr>
      <vt:lpstr>PowerPoint Presentation</vt:lpstr>
      <vt:lpstr>PowerPoint Presentation</vt:lpstr>
      <vt:lpstr>PowerPoint Presentation</vt:lpstr>
    </vt:vector>
  </TitlesOfParts>
  <Company>NPL Management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clocks – quantum devices?</dc:title>
  <dc:creator>Krzysztof Szymaniec</dc:creator>
  <cp:lastModifiedBy>Krzysztof Szymaniec</cp:lastModifiedBy>
  <cp:revision>384</cp:revision>
  <cp:lastPrinted>2014-08-11T11:26:42Z</cp:lastPrinted>
  <dcterms:created xsi:type="dcterms:W3CDTF">2015-01-25T12:10:20Z</dcterms:created>
  <dcterms:modified xsi:type="dcterms:W3CDTF">2023-10-18T06:05:40Z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rcoClassification">
    <vt:lpwstr>NPL Public (No visible marking)</vt:lpwstr>
  </property>
  <property fmtid="{D5CDD505-2E9C-101B-9397-08002B2CF9AE}" pid="3" name="aliashPowerpointFooter">
    <vt:lpwstr/>
  </property>
  <property fmtid="{D5CDD505-2E9C-101B-9397-08002B2CF9AE}" pid="4" name="MSIP_Label_9df4b5af-ab42-45d5-91e7-45583bed1b2a_Enabled">
    <vt:lpwstr>true</vt:lpwstr>
  </property>
  <property fmtid="{D5CDD505-2E9C-101B-9397-08002B2CF9AE}" pid="5" name="MSIP_Label_9df4b5af-ab42-45d5-91e7-45583bed1b2a_SetDate">
    <vt:lpwstr>2023-08-28T10:43:30Z</vt:lpwstr>
  </property>
  <property fmtid="{D5CDD505-2E9C-101B-9397-08002B2CF9AE}" pid="6" name="MSIP_Label_9df4b5af-ab42-45d5-91e7-45583bed1b2a_Method">
    <vt:lpwstr>Standard</vt:lpwstr>
  </property>
  <property fmtid="{D5CDD505-2E9C-101B-9397-08002B2CF9AE}" pid="7" name="MSIP_Label_9df4b5af-ab42-45d5-91e7-45583bed1b2a_Name">
    <vt:lpwstr>9df4b5af-ab42-45d5-91e7-45583bed1b2a</vt:lpwstr>
  </property>
  <property fmtid="{D5CDD505-2E9C-101B-9397-08002B2CF9AE}" pid="8" name="MSIP_Label_9df4b5af-ab42-45d5-91e7-45583bed1b2a_SiteId">
    <vt:lpwstr>601e5460-b1bf-49c0-bd2d-e76ffc186a8d</vt:lpwstr>
  </property>
  <property fmtid="{D5CDD505-2E9C-101B-9397-08002B2CF9AE}" pid="9" name="MSIP_Label_9df4b5af-ab42-45d5-91e7-45583bed1b2a_ActionId">
    <vt:lpwstr>299634ff-04ee-4b4e-977f-56bece069dd0</vt:lpwstr>
  </property>
  <property fmtid="{D5CDD505-2E9C-101B-9397-08002B2CF9AE}" pid="10" name="MSIP_Label_9df4b5af-ab42-45d5-91e7-45583bed1b2a_ContentBits">
    <vt:lpwstr>0</vt:lpwstr>
  </property>
</Properties>
</file>