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6" r:id="rId2"/>
    <p:sldMasterId id="2147483826" r:id="rId3"/>
    <p:sldMasterId id="2147483854" r:id="rId4"/>
    <p:sldMasterId id="2147483994" r:id="rId5"/>
    <p:sldMasterId id="2147484606" r:id="rId6"/>
    <p:sldMasterId id="2147484620" r:id="rId7"/>
  </p:sldMasterIdLst>
  <p:notesMasterIdLst>
    <p:notesMasterId r:id="rId52"/>
  </p:notesMasterIdLst>
  <p:sldIdLst>
    <p:sldId id="730" r:id="rId8"/>
    <p:sldId id="802" r:id="rId9"/>
    <p:sldId id="732" r:id="rId10"/>
    <p:sldId id="702" r:id="rId11"/>
    <p:sldId id="786" r:id="rId12"/>
    <p:sldId id="717" r:id="rId13"/>
    <p:sldId id="789" r:id="rId14"/>
    <p:sldId id="705" r:id="rId15"/>
    <p:sldId id="785" r:id="rId16"/>
    <p:sldId id="724" r:id="rId17"/>
    <p:sldId id="813" r:id="rId18"/>
    <p:sldId id="628" r:id="rId19"/>
    <p:sldId id="825" r:id="rId20"/>
    <p:sldId id="824" r:id="rId21"/>
    <p:sldId id="823" r:id="rId22"/>
    <p:sldId id="630" r:id="rId23"/>
    <p:sldId id="676" r:id="rId24"/>
    <p:sldId id="517" r:id="rId25"/>
    <p:sldId id="816" r:id="rId26"/>
    <p:sldId id="818" r:id="rId27"/>
    <p:sldId id="797" r:id="rId28"/>
    <p:sldId id="817" r:id="rId29"/>
    <p:sldId id="790" r:id="rId30"/>
    <p:sldId id="743" r:id="rId31"/>
    <p:sldId id="742" r:id="rId32"/>
    <p:sldId id="739" r:id="rId33"/>
    <p:sldId id="741" r:id="rId34"/>
    <p:sldId id="736" r:id="rId35"/>
    <p:sldId id="725" r:id="rId36"/>
    <p:sldId id="747" r:id="rId37"/>
    <p:sldId id="819" r:id="rId38"/>
    <p:sldId id="746" r:id="rId39"/>
    <p:sldId id="749" r:id="rId40"/>
    <p:sldId id="791" r:id="rId41"/>
    <p:sldId id="792" r:id="rId42"/>
    <p:sldId id="793" r:id="rId43"/>
    <p:sldId id="794" r:id="rId44"/>
    <p:sldId id="795" r:id="rId45"/>
    <p:sldId id="782" r:id="rId46"/>
    <p:sldId id="787" r:id="rId47"/>
    <p:sldId id="821" r:id="rId48"/>
    <p:sldId id="820" r:id="rId49"/>
    <p:sldId id="822" r:id="rId50"/>
    <p:sldId id="688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0000"/>
    <a:srgbClr val="EAEAEA"/>
    <a:srgbClr val="660066"/>
    <a:srgbClr val="A50021"/>
    <a:srgbClr val="CC0099"/>
    <a:srgbClr val="FF66FF"/>
    <a:srgbClr val="CC00CC"/>
    <a:srgbClr val="00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005" autoAdjust="0"/>
  </p:normalViewPr>
  <p:slideViewPr>
    <p:cSldViewPr snapToGrid="0">
      <p:cViewPr varScale="1">
        <p:scale>
          <a:sx n="71" d="100"/>
          <a:sy n="71" d="100"/>
        </p:scale>
        <p:origin x="11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FB406-1FAA-44DA-B9C3-487502189F2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49ED1-DCCC-4C80-9185-82796D40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0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91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39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baseline="0" dirty="0"/>
              <a:t>The best magic wavelengths are for v ~ &lt; 10;</a:t>
            </a:r>
          </a:p>
          <a:p>
            <a:pPr defTabSz="931774">
              <a:defRPr/>
            </a:pPr>
            <a:r>
              <a:rPr lang="en-US" baseline="0" dirty="0"/>
              <a:t>800 nm cutoff is because of running into the 0u+ potential.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688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baseline="0" dirty="0"/>
              <a:t>The best magic wavelengths are for v ~ &lt; 10;</a:t>
            </a:r>
          </a:p>
          <a:p>
            <a:pPr defTabSz="931774">
              <a:defRPr/>
            </a:pPr>
            <a:r>
              <a:rPr lang="en-US" baseline="0" dirty="0"/>
              <a:t>800 nm cutoff is because of running into the 0u+ potential.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8698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baseline="0" dirty="0"/>
              <a:t>The best magic wavelengths are for v ~ &lt; 10;</a:t>
            </a:r>
          </a:p>
          <a:p>
            <a:pPr defTabSz="931774">
              <a:defRPr/>
            </a:pPr>
            <a:r>
              <a:rPr lang="en-US" baseline="0" dirty="0"/>
              <a:t>800 nm cutoff is because of running into the 0u+ potential.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064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45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30-ms pi pulses</a:t>
            </a:r>
            <a:r>
              <a:rPr lang="en-US" baseline="0" dirty="0"/>
              <a:t> for clock operation, shown with black arrow, resolving 30(2) Hz linewidths.  Green line:  11(1) Hz wide.  (Density variations are smaller over 30 </a:t>
            </a:r>
            <a:r>
              <a:rPr lang="en-US" baseline="0" dirty="0" err="1"/>
              <a:t>ms</a:t>
            </a:r>
            <a:r>
              <a:rPr lang="en-US" baseline="0" dirty="0"/>
              <a:t> than they would be over a 100-ms pi-pulse.)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56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[908 nm lattice]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24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581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[908 nm lattice]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08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Angular Rabi frequency is calibrated from the dispersive light shift curves.  For the 1004.7723 nm magic wavelength.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07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908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Angular Rabi frequency is calibrated from the dispersive light shift curves.  For the 1004.7723 nm magic wavelength.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068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5178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0851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45631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459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3556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931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0006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8617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862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284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homonuclear</a:t>
            </a:r>
            <a:r>
              <a:rPr lang="en-US" dirty="0"/>
              <a:t> molecules, only electronic transitions contribute to polarizabilities and BBR shifts. To first calculate the electronic polarizability, we employ the approach based on asymmetric analytical derivative of the coupled-cluster energy with single and double excitations (CCSD),as implemented in the Q-Chem5 package. We use the ECP28MDF pseudopotential together with its dedicated valence basis set. In the second step, we calculate the polarizability of each vibrational level v by averaging the electronic polarizability over the level’s vibrational </a:t>
            </a:r>
            <a:r>
              <a:rPr lang="en-US" dirty="0" err="1"/>
              <a:t>wavefunction</a:t>
            </a:r>
            <a:r>
              <a:rPr lang="en-US" dirty="0"/>
              <a:t>.  It is valid only when the </a:t>
            </a:r>
            <a:r>
              <a:rPr lang="en-US" dirty="0" err="1"/>
              <a:t>adiabaticity</a:t>
            </a:r>
            <a:r>
              <a:rPr lang="en-US" dirty="0"/>
              <a:t> condition is maintained, that is,</a:t>
            </a:r>
            <a:r>
              <a:rPr lang="en-US" baseline="0" dirty="0"/>
              <a:t> </a:t>
            </a:r>
            <a:r>
              <a:rPr lang="en-US" dirty="0"/>
              <a:t>the ground-state potential does not cross any of the excited-state potentials if shifted upwards by the lattice photon energy.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8681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9172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692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2726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3839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dirty="0"/>
              <a:t>Assuming linear density shifts, we scale our differential measurements to find ∆</a:t>
            </a:r>
            <a:r>
              <a:rPr lang="en-US" dirty="0" err="1"/>
              <a:t>f_clock</a:t>
            </a:r>
            <a:r>
              <a:rPr lang="en-US" dirty="0"/>
              <a:t> at the normal operating value of </a:t>
            </a:r>
            <a:r>
              <a:rPr lang="en-US" dirty="0" err="1"/>
              <a:t>N_mol</a:t>
            </a:r>
            <a:r>
              <a:rPr lang="en-US" dirty="0"/>
              <a:t>/site = 1.  A single</a:t>
            </a:r>
            <a:r>
              <a:rPr lang="en-US" baseline="0" dirty="0"/>
              <a:t> constant fits this data.</a:t>
            </a:r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92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GNNS = Global Navigation Satellite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134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3336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965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17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17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764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888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baseline="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17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0918F2-2615-174D-B869-3968D74E546C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17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3668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746DE7-07A5-489A-86A9-74D2F8B7F8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18488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1DFAC4-F512-4A79-8E3B-2B170AA11AF3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389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500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68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Neutron </a:t>
            </a:r>
            <a:r>
              <a:rPr lang="en-US" dirty="0" err="1"/>
              <a:t>Pendellösung</a:t>
            </a:r>
            <a:r>
              <a:rPr lang="en-US" dirty="0"/>
              <a:t> interferometry to make precision measurements of the (220) and (400) neutron-silicon structure factors.</a:t>
            </a:r>
            <a:r>
              <a:rPr lang="en-US" baseline="0" dirty="0"/>
              <a:t>  “Structure factors describe how incident radiation is scattered from materials such as silicon and germanium and characterize the physical interaction between the material and scattered particles.”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79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49ED1-DCCC-4C80-9185-82796D400C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25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49ED1-DCCC-4C80-9185-82796D400C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83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5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49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9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9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320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736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5083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104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024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1969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73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52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0933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1192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884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1298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7518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9548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50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75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252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46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171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6902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87110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729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910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65719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418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05118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93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381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698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866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46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2130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6691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81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9622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03029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1543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9900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71917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49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341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1248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4324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2707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5308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0294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22293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5988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5363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9386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93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403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15685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8947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9913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33036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2672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1694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4676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8122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42042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91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6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6753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0276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73968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4159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37443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672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4696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9E0BA6-29BD-48E6-9412-55527A74F8D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074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6732CD-1644-4DC4-BF2D-C9E21E997BD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2572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2E475A-C5A4-4EB6-8D91-93CB6EB82E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929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989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C01162-B8AC-4034-A63E-124397BCFFA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791233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4DEF14-B641-4253-B817-B0DBFE1BFDC6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8532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16ED1A-58D3-474D-A03D-AEACBDEB9F7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2402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C5261-CEC1-42DE-908B-4E60D04526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006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297621-0445-4549-9A99-00A41CE0B2D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9592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BB054-BB80-457F-A119-2FA1A1E1F24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3511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6C8C4-54A8-45DA-B611-7FD490AF1498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4139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280493-16A5-4A68-B34E-CB6A02658F8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57295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B81489-8602-462C-B931-E0B9E124D34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02751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7B1423-BDFC-49AA-81EA-9B0A43795C6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08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959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92969" y="1946672"/>
            <a:ext cx="3545086" cy="4018359"/>
          </a:xfrm>
          <a:prstGeom prst="rect">
            <a:avLst/>
          </a:prstGeom>
        </p:spPr>
        <p:txBody>
          <a:bodyPr>
            <a:noAutofit/>
          </a:bodyPr>
          <a:lstStyle>
            <a:lvl1pPr marL="571002" indent="-347767">
              <a:spcBef>
                <a:spcPts val="2672"/>
              </a:spcBef>
              <a:buSzPct val="171000"/>
              <a:defRPr sz="2250">
                <a:latin typeface="Gill Sans"/>
                <a:ea typeface="Gill Sans"/>
                <a:cs typeface="Gill Sans"/>
                <a:sym typeface="Gill Sans"/>
              </a:defRPr>
            </a:lvl1pPr>
            <a:lvl2pPr marL="883530" indent="-347767">
              <a:spcBef>
                <a:spcPts val="2672"/>
              </a:spcBef>
              <a:buSzPct val="171000"/>
              <a:defRPr sz="2250">
                <a:latin typeface="Gill Sans"/>
                <a:ea typeface="Gill Sans"/>
                <a:cs typeface="Gill Sans"/>
                <a:sym typeface="Gill Sans"/>
              </a:defRPr>
            </a:lvl2pPr>
            <a:lvl3pPr marL="1196057" indent="-347767">
              <a:spcBef>
                <a:spcPts val="2672"/>
              </a:spcBef>
              <a:buSzPct val="171000"/>
              <a:defRPr sz="2250">
                <a:latin typeface="Gill Sans"/>
                <a:ea typeface="Gill Sans"/>
                <a:cs typeface="Gill Sans"/>
                <a:sym typeface="Gill Sans"/>
              </a:defRPr>
            </a:lvl3pPr>
            <a:lvl4pPr marL="1508585" indent="-347767">
              <a:spcBef>
                <a:spcPts val="2672"/>
              </a:spcBef>
              <a:buSzPct val="171000"/>
              <a:defRPr sz="2250">
                <a:latin typeface="Gill Sans"/>
                <a:ea typeface="Gill Sans"/>
                <a:cs typeface="Gill Sans"/>
                <a:sym typeface="Gill Sans"/>
              </a:defRPr>
            </a:lvl4pPr>
            <a:lvl5pPr marL="1821113" indent="-347767">
              <a:spcBef>
                <a:spcPts val="2672"/>
              </a:spcBef>
              <a:buSzPct val="171000"/>
              <a:defRPr sz="225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291747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66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66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0468387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E7A30-0505-4B7B-B311-EB1C827FC2E3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9C802-01C7-439D-B66B-B6A5C425F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0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98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576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3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76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05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7" r:id="rId1"/>
    <p:sldLayoutId id="2147484608" r:id="rId2"/>
    <p:sldLayoutId id="2147484609" r:id="rId3"/>
    <p:sldLayoutId id="2147484610" r:id="rId4"/>
    <p:sldLayoutId id="2147484611" r:id="rId5"/>
    <p:sldLayoutId id="2147484612" r:id="rId6"/>
    <p:sldLayoutId id="2147484613" r:id="rId7"/>
    <p:sldLayoutId id="2147484614" r:id="rId8"/>
    <p:sldLayoutId id="2147484615" r:id="rId9"/>
    <p:sldLayoutId id="2147484616" r:id="rId10"/>
    <p:sldLayoutId id="2147484617" r:id="rId11"/>
    <p:sldLayoutId id="2147484618" r:id="rId12"/>
    <p:sldLayoutId id="2147484619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7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4571C5-999F-4194-8824-AAB4FA502DF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270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  <p:sldLayoutId id="2147484629" r:id="rId9"/>
    <p:sldLayoutId id="2147484630" r:id="rId10"/>
    <p:sldLayoutId id="2147484631" r:id="rId11"/>
    <p:sldLayoutId id="2147484632" r:id="rId12"/>
    <p:sldLayoutId id="2147484633" r:id="rId13"/>
    <p:sldLayoutId id="214748463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18.emf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3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9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0.png"/><Relationship Id="rId13" Type="http://schemas.openxmlformats.org/officeDocument/2006/relationships/image" Target="../media/image43.png"/><Relationship Id="rId3" Type="http://schemas.openxmlformats.org/officeDocument/2006/relationships/image" Target="../media/image11.gif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9.xml"/><Relationship Id="rId6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0.png"/><Relationship Id="rId13" Type="http://schemas.openxmlformats.org/officeDocument/2006/relationships/image" Target="NULL"/><Relationship Id="rId3" Type="http://schemas.openxmlformats.org/officeDocument/2006/relationships/image" Target="../media/image11.gif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9.xml"/><Relationship Id="rId6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2.png"/><Relationship Id="rId5" Type="http://schemas.openxmlformats.org/officeDocument/2006/relationships/image" Target="../media/image9.jp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9.jpg"/><Relationship Id="rId4" Type="http://schemas.openxmlformats.org/officeDocument/2006/relationships/image" Target="../media/image3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4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87" y="-547"/>
            <a:ext cx="9143964" cy="6858547"/>
          </a:xfrm>
          <a:prstGeom prst="rect">
            <a:avLst/>
          </a:prstGeom>
        </p:spPr>
      </p:pic>
      <p:sp>
        <p:nvSpPr>
          <p:cNvPr id="661506" name="Text Box 2"/>
          <p:cNvSpPr txBox="1">
            <a:spLocks noChangeArrowheads="1"/>
          </p:cNvSpPr>
          <p:nvPr/>
        </p:nvSpPr>
        <p:spPr bwMode="auto">
          <a:xfrm>
            <a:off x="0" y="203200"/>
            <a:ext cx="9139776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ja-JP" sz="3600" dirty="0">
                <a:solidFill>
                  <a:srgbClr val="0000CC"/>
                </a:solidFill>
                <a:ea typeface="ＭＳ Ｐゴシック" pitchFamily="34" charset="-128"/>
              </a:rPr>
              <a:t>Vibrational Molecular Lattice Clock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1778868"/>
            <a:ext cx="9144000" cy="1243554"/>
            <a:chOff x="0" y="1908172"/>
            <a:chExt cx="9144000" cy="1243554"/>
          </a:xfrm>
        </p:grpSpPr>
        <p:sp>
          <p:nvSpPr>
            <p:cNvPr id="661507" name="Text Box 3"/>
            <p:cNvSpPr txBox="1">
              <a:spLocks noChangeArrowheads="1"/>
            </p:cNvSpPr>
            <p:nvPr/>
          </p:nvSpPr>
          <p:spPr bwMode="auto">
            <a:xfrm>
              <a:off x="0" y="1947262"/>
              <a:ext cx="9144000" cy="800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  <p:txBody>
            <a:bodyPr>
              <a:spAutoFit/>
            </a:bodyPr>
            <a:lstStyle/>
            <a:p>
              <a:pPr algn="ctr"/>
              <a:r>
                <a:rPr lang="en-US" sz="2300" dirty="0"/>
                <a:t>Tanya Zelevinsky</a:t>
              </a:r>
            </a:p>
            <a:p>
              <a:pPr algn="ctr"/>
              <a:r>
                <a:rPr lang="en-US" sz="2300" i="1" dirty="0">
                  <a:solidFill>
                    <a:srgbClr val="777777"/>
                  </a:solidFill>
                </a:rPr>
                <a:t>Columbia University, New York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08172"/>
              <a:ext cx="1243551" cy="1243551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225" y="1908175"/>
              <a:ext cx="1243551" cy="1243551"/>
            </a:xfrm>
            <a:prstGeom prst="rect">
              <a:avLst/>
            </a:prstGeom>
            <a:effectLst>
              <a:softEdge rad="63500"/>
            </a:effectLst>
          </p:spPr>
        </p:pic>
      </p:grpSp>
    </p:spTree>
    <p:extLst>
      <p:ext uri="{BB962C8B-B14F-4D97-AF65-F5344CB8AC3E}">
        <p14:creationId xmlns:p14="http://schemas.microsoft.com/office/powerpoint/2010/main" val="2897818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Vibrational m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olecular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lattice clock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74" y="1277256"/>
            <a:ext cx="8668207" cy="4499428"/>
          </a:xfrm>
          <a:prstGeom prst="rect">
            <a:avLst/>
          </a:prstGeom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5560338" y="6519446"/>
            <a:ext cx="35805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Nature Phys.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1106 (2019)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0839" y="955961"/>
            <a:ext cx="4953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egoe Print" panose="02000600000000000000" pitchFamily="2" charset="0"/>
              </a:rPr>
              <a:t>Maintain long-term coherence</a:t>
            </a:r>
          </a:p>
          <a:p>
            <a:r>
              <a:rPr lang="en-US" sz="2400" dirty="0">
                <a:latin typeface="Segoe Print" panose="02000600000000000000" pitchFamily="2" charset="0"/>
              </a:rPr>
              <a:t>between quantum states!</a:t>
            </a:r>
          </a:p>
        </p:txBody>
      </p:sp>
    </p:spTree>
    <p:extLst>
      <p:ext uri="{BB962C8B-B14F-4D97-AF65-F5344CB8AC3E}">
        <p14:creationId xmlns:p14="http://schemas.microsoft.com/office/powerpoint/2010/main" val="165789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Vibrational m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olecular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lattice clock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5517" y="1380310"/>
            <a:ext cx="5247863" cy="5179515"/>
            <a:chOff x="553568" y="1356458"/>
            <a:chExt cx="5109233" cy="49432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568" y="1356458"/>
              <a:ext cx="5012345" cy="494327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056638" y="2528515"/>
              <a:ext cx="1606163" cy="36894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14011" y="4266985"/>
                <a:ext cx="5629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|1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⟩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011" y="4266985"/>
                <a:ext cx="562975" cy="461665"/>
              </a:xfrm>
              <a:prstGeom prst="rect">
                <a:avLst/>
              </a:prstGeom>
              <a:blipFill>
                <a:blip r:embed="rId4"/>
                <a:stretch>
                  <a:fillRect l="-8602" t="-10526" r="-15054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14011" y="5577489"/>
                <a:ext cx="5629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|2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⟩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011" y="5577489"/>
                <a:ext cx="562975" cy="461665"/>
              </a:xfrm>
              <a:prstGeom prst="rect">
                <a:avLst/>
              </a:prstGeom>
              <a:blipFill>
                <a:blip r:embed="rId5"/>
                <a:stretch>
                  <a:fillRect l="-8602" t="-10526" r="-15054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0351" y="2328259"/>
            <a:ext cx="2929102" cy="419181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080789" y="2388063"/>
            <a:ext cx="2021590" cy="282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 rot="19225489">
            <a:off x="6334222" y="1524801"/>
            <a:ext cx="1563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lattice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Stark shift</a:t>
            </a:r>
          </a:p>
        </p:txBody>
      </p:sp>
      <p:sp>
        <p:nvSpPr>
          <p:cNvPr id="19" name="TextBox 18"/>
          <p:cNvSpPr txBox="1"/>
          <p:nvPr/>
        </p:nvSpPr>
        <p:spPr>
          <a:xfrm rot="20753372">
            <a:off x="2377707" y="2795806"/>
            <a:ext cx="129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Raman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probes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56421" y="3634116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lattice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14357" y="6450249"/>
            <a:ext cx="877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(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,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 rot="19499591">
            <a:off x="5426300" y="1695108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molecular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states</a:t>
            </a:r>
          </a:p>
        </p:txBody>
      </p:sp>
      <p:sp>
        <p:nvSpPr>
          <p:cNvPr id="25" name="TextBox 24"/>
          <p:cNvSpPr txBox="1"/>
          <p:nvPr/>
        </p:nvSpPr>
        <p:spPr>
          <a:xfrm rot="18897279">
            <a:off x="7538038" y="1640228"/>
            <a:ext cx="98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magic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lattice</a:t>
            </a: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0" y="6515906"/>
            <a:ext cx="46633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S. S.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Kondov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Nature Phys.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1118 (2019)</a:t>
            </a:r>
          </a:p>
        </p:txBody>
      </p:sp>
    </p:spTree>
    <p:extLst>
      <p:ext uri="{BB962C8B-B14F-4D97-AF65-F5344CB8AC3E}">
        <p14:creationId xmlns:p14="http://schemas.microsoft.com/office/powerpoint/2010/main" val="1371845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Magic trapping wavelengths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878536" y="391616"/>
            <a:ext cx="253093" cy="277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1854" y="2460703"/>
            <a:ext cx="6063250" cy="4368154"/>
            <a:chOff x="651149" y="1933299"/>
            <a:chExt cx="6621432" cy="48383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0" t="10486" r="25122" b="2708"/>
            <a:stretch/>
          </p:blipFill>
          <p:spPr>
            <a:xfrm>
              <a:off x="1030515" y="1933299"/>
              <a:ext cx="6242066" cy="451830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265715" y="6362561"/>
              <a:ext cx="2540435" cy="409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9933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Excited-state levels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-442628" y="3922795"/>
              <a:ext cx="2590887" cy="403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Ground-state levels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7495" y="778888"/>
            <a:ext cx="846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Trap light scattering limits coherence:  Choose best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530CB3-D5C9-4E3D-A156-E2C56370D6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23" t="17301" r="33039"/>
          <a:stretch/>
        </p:blipFill>
        <p:spPr>
          <a:xfrm>
            <a:off x="6414770" y="1554504"/>
            <a:ext cx="2649334" cy="41638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AAA1CA-2088-5848-1E68-200060D04602}"/>
              </a:ext>
            </a:extLst>
          </p:cNvPr>
          <p:cNvSpPr txBox="1"/>
          <p:nvPr/>
        </p:nvSpPr>
        <p:spPr>
          <a:xfrm>
            <a:off x="6345414" y="2911323"/>
            <a:ext cx="986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lattice</a:t>
            </a:r>
          </a:p>
        </p:txBody>
      </p:sp>
    </p:spTree>
    <p:extLst>
      <p:ext uri="{BB962C8B-B14F-4D97-AF65-F5344CB8AC3E}">
        <p14:creationId xmlns:p14="http://schemas.microsoft.com/office/powerpoint/2010/main" val="3106005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Magic trapping wavelengths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355" t="33882" r="20790" b="16495"/>
          <a:stretch/>
        </p:blipFill>
        <p:spPr>
          <a:xfrm rot="16200000">
            <a:off x="-1075808" y="2118206"/>
            <a:ext cx="5762315" cy="35076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9620" y="1193984"/>
            <a:ext cx="4653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Molecules offer many choices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5855" y="6513746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Wavelength (nm)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2512640" y="3327775"/>
            <a:ext cx="17171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Lower clock-state </a:t>
            </a:r>
            <a:r>
              <a:rPr lang="en-US" sz="1400" i="1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23992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Magic trapping wavelengths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355" t="33882" r="20790" b="16495"/>
          <a:stretch/>
        </p:blipFill>
        <p:spPr>
          <a:xfrm rot="16200000">
            <a:off x="-1075808" y="2118206"/>
            <a:ext cx="5762315" cy="3507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8553" t="40182" r="17500" b="16548"/>
          <a:stretch/>
        </p:blipFill>
        <p:spPr>
          <a:xfrm>
            <a:off x="3559171" y="3781695"/>
            <a:ext cx="5533042" cy="3064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9620" y="1193984"/>
            <a:ext cx="4653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Molecules offer many choices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71324" y="6531565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Wavelength (nm)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5855" y="6513746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Wavelength (nm)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2512640" y="3327775"/>
            <a:ext cx="17171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Lower clock-state </a:t>
            </a:r>
            <a:r>
              <a:rPr lang="en-US" sz="1400" i="1" dirty="0"/>
              <a:t>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31A3AB-50CE-B138-4A00-D0C27A67FA07}"/>
              </a:ext>
            </a:extLst>
          </p:cNvPr>
          <p:cNvSpPr txBox="1"/>
          <p:nvPr/>
        </p:nvSpPr>
        <p:spPr>
          <a:xfrm rot="16200000">
            <a:off x="2981187" y="4881586"/>
            <a:ext cx="150714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# of occurrences</a:t>
            </a:r>
          </a:p>
        </p:txBody>
      </p:sp>
    </p:spTree>
    <p:extLst>
      <p:ext uri="{BB962C8B-B14F-4D97-AF65-F5344CB8AC3E}">
        <p14:creationId xmlns:p14="http://schemas.microsoft.com/office/powerpoint/2010/main" val="619296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Magic trapping wavelengths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355" t="33882" r="20790" b="16495"/>
          <a:stretch/>
        </p:blipFill>
        <p:spPr>
          <a:xfrm rot="16200000">
            <a:off x="-1075808" y="2118206"/>
            <a:ext cx="5762315" cy="3507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8553" t="40182" r="17500" b="16548"/>
          <a:stretch/>
        </p:blipFill>
        <p:spPr>
          <a:xfrm>
            <a:off x="3559171" y="3781695"/>
            <a:ext cx="5533042" cy="3064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9620" y="1193984"/>
            <a:ext cx="4653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Molecules offer many choices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71324" y="6531565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Wavelength (nm)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5855" y="6513746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Wavelength (nm)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2512640" y="3327775"/>
            <a:ext cx="17171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Lower clock-state </a:t>
            </a:r>
            <a:r>
              <a:rPr lang="en-US" sz="1400" i="1" dirty="0"/>
              <a:t>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31A3AB-50CE-B138-4A00-D0C27A67FA07}"/>
              </a:ext>
            </a:extLst>
          </p:cNvPr>
          <p:cNvSpPr txBox="1"/>
          <p:nvPr/>
        </p:nvSpPr>
        <p:spPr>
          <a:xfrm rot="16200000">
            <a:off x="2981187" y="4881586"/>
            <a:ext cx="150714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# of occurrences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DD5BD74-89A1-71DF-DA4E-B37F2D5CFD26}"/>
              </a:ext>
            </a:extLst>
          </p:cNvPr>
          <p:cNvSpPr/>
          <p:nvPr/>
        </p:nvSpPr>
        <p:spPr>
          <a:xfrm>
            <a:off x="1431166" y="5819173"/>
            <a:ext cx="311727" cy="339522"/>
          </a:xfrm>
          <a:prstGeom prst="ellipse">
            <a:avLst/>
          </a:prstGeom>
          <a:solidFill>
            <a:srgbClr val="FF99C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C15C229-0F19-F7E6-DAB6-3B40EBB8C6EA}"/>
              </a:ext>
            </a:extLst>
          </p:cNvPr>
          <p:cNvSpPr/>
          <p:nvPr/>
        </p:nvSpPr>
        <p:spPr>
          <a:xfrm>
            <a:off x="6563870" y="5775577"/>
            <a:ext cx="311727" cy="492616"/>
          </a:xfrm>
          <a:prstGeom prst="ellipse">
            <a:avLst/>
          </a:prstGeom>
          <a:solidFill>
            <a:srgbClr val="FF99C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953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Magic wavelengths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878536" y="391616"/>
            <a:ext cx="253093" cy="277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13" y="2460703"/>
            <a:ext cx="6047683" cy="4332262"/>
            <a:chOff x="668149" y="1933299"/>
            <a:chExt cx="6604432" cy="479859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0" t="10486" r="25122" b="2708"/>
            <a:stretch/>
          </p:blipFill>
          <p:spPr>
            <a:xfrm>
              <a:off x="1030515" y="1933299"/>
              <a:ext cx="6242066" cy="451830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265715" y="6362561"/>
              <a:ext cx="2172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Excited-state levels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-239792" y="3939795"/>
              <a:ext cx="218521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Ground-state levels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5" t="9791" r="11429" b="7470"/>
          <a:stretch/>
        </p:blipFill>
        <p:spPr>
          <a:xfrm>
            <a:off x="4361616" y="1363226"/>
            <a:ext cx="4687033" cy="27998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69087" y="5479674"/>
            <a:ext cx="1137424" cy="564996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002971" y="4163122"/>
            <a:ext cx="3614058" cy="1882078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482113" y="2184929"/>
            <a:ext cx="141425" cy="275774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95830" y="2721184"/>
            <a:ext cx="141425" cy="275774"/>
          </a:xfrm>
          <a:prstGeom prst="rect">
            <a:avLst/>
          </a:pr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495" y="778888"/>
            <a:ext cx="846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Trap light scattering limits coherence:  Choose best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!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53319" y="3695093"/>
            <a:ext cx="141425" cy="275774"/>
          </a:xfrm>
          <a:prstGeom prst="rect">
            <a:avLst/>
          </a:prstGeom>
          <a:noFill/>
          <a:ln w="508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43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Molecular lattice clock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7782" t="47436" r="56050" b="41825"/>
          <a:stretch/>
        </p:blipFill>
        <p:spPr>
          <a:xfrm>
            <a:off x="2625433" y="1820999"/>
            <a:ext cx="3772699" cy="36944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8201" y="6269358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</a:t>
            </a:r>
            <a:r>
              <a:rPr lang="en-US" sz="2800" dirty="0">
                <a:solidFill>
                  <a:srgbClr val="FF0066"/>
                </a:solidFill>
                <a:latin typeface="Arial" charset="0"/>
              </a:rPr>
              <a:t>3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anose="05050102010706020507" pitchFamily="18" charset="2"/>
              </a:rPr>
              <a:t>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4977" y="6312900"/>
            <a:ext cx="3355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CCCC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intrinsic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 &gt; 10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26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33CC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961183" y="3094988"/>
            <a:ext cx="423193" cy="0"/>
          </a:xfrm>
          <a:prstGeom prst="straightConnector1">
            <a:avLst/>
          </a:prstGeom>
          <a:ln w="28575">
            <a:solidFill>
              <a:srgbClr val="008000"/>
            </a:solidFill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217720" y="3094988"/>
            <a:ext cx="419142" cy="0"/>
          </a:xfrm>
          <a:prstGeom prst="straightConnector1">
            <a:avLst/>
          </a:prstGeom>
          <a:ln w="28575">
            <a:solidFill>
              <a:srgbClr val="008000"/>
            </a:solidFill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03193" y="2880368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8000"/>
                </a:solidFill>
              </a:rPr>
              <a:t>10 Hz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0C0573-DCA7-F223-487E-7CE081137705}"/>
              </a:ext>
            </a:extLst>
          </p:cNvPr>
          <p:cNvSpPr txBox="1"/>
          <p:nvPr/>
        </p:nvSpPr>
        <p:spPr>
          <a:xfrm>
            <a:off x="1841380" y="825190"/>
            <a:ext cx="5711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Coherence in magic lattice :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  <a:sym typeface="Symbol" panose="05050102010706020507" pitchFamily="18" charset="2"/>
              </a:rPr>
              <a:t></a:t>
            </a: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  <a:sym typeface="Symbol" panose="05050102010706020507" pitchFamily="18" charset="2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  <a:sym typeface="Symbol" panose="05050102010706020507" pitchFamily="18" charset="2"/>
              </a:rPr>
              <a:t>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  <a:sym typeface="Symbol" panose="05050102010706020507" pitchFamily="18" charset="2"/>
              </a:rPr>
              <a:t>4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07473" y="2154382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id="{72C89B92-650D-F024-4DB2-86147BDDF67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219324" y="4301938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</p:spTree>
    <p:extLst>
      <p:ext uri="{BB962C8B-B14F-4D97-AF65-F5344CB8AC3E}">
        <p14:creationId xmlns:p14="http://schemas.microsoft.com/office/powerpoint/2010/main" val="1495772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lattice clock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19263" y="825190"/>
            <a:ext cx="430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Coherence in magic lattice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-5404" y="6524022"/>
            <a:ext cx="41291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PRL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153001 (2020)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"/>
          <a:stretch/>
        </p:blipFill>
        <p:spPr>
          <a:xfrm>
            <a:off x="1072396" y="2502007"/>
            <a:ext cx="6691113" cy="3949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52639" y="2683366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~100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coherence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52639" y="6226334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ms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806741" y="1436830"/>
            <a:ext cx="5498621" cy="1015663"/>
            <a:chOff x="3015673" y="2729529"/>
            <a:chExt cx="5498621" cy="1015663"/>
          </a:xfrm>
        </p:grpSpPr>
        <p:grpSp>
          <p:nvGrpSpPr>
            <p:cNvPr id="10" name="Group 9"/>
            <p:cNvGrpSpPr/>
            <p:nvPr/>
          </p:nvGrpSpPr>
          <p:grpSpPr>
            <a:xfrm>
              <a:off x="5864461" y="3031468"/>
              <a:ext cx="2276744" cy="578884"/>
              <a:chOff x="2611396" y="4287795"/>
              <a:chExt cx="3975988" cy="1037969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986" t="4443" b="5200"/>
              <a:stretch/>
            </p:blipFill>
            <p:spPr>
              <a:xfrm>
                <a:off x="6005385" y="4361936"/>
                <a:ext cx="581999" cy="827903"/>
              </a:xfrm>
              <a:prstGeom prst="rect">
                <a:avLst/>
              </a:prstGeom>
            </p:spPr>
          </p:pic>
          <p:grpSp>
            <p:nvGrpSpPr>
              <p:cNvPr id="19" name="Group 18"/>
              <p:cNvGrpSpPr/>
              <p:nvPr/>
            </p:nvGrpSpPr>
            <p:grpSpPr>
              <a:xfrm>
                <a:off x="3188043" y="4287795"/>
                <a:ext cx="2825585" cy="1037969"/>
                <a:chOff x="3171567" y="3171568"/>
                <a:chExt cx="2825585" cy="1037969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054" t="26973" r="23243" b="30865"/>
                <a:stretch/>
              </p:blipFill>
              <p:spPr>
                <a:xfrm>
                  <a:off x="3171567" y="3192162"/>
                  <a:ext cx="1017375" cy="1017375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054" t="26973" r="23243" b="30865"/>
                <a:stretch/>
              </p:blipFill>
              <p:spPr>
                <a:xfrm>
                  <a:off x="4979777" y="3171568"/>
                  <a:ext cx="1017375" cy="1017375"/>
                </a:xfrm>
                <a:prstGeom prst="rect">
                  <a:avLst/>
                </a:prstGeom>
              </p:spPr>
            </p:pic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4085968" y="3680256"/>
                  <a:ext cx="918523" cy="1029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986" t="4443" b="5200"/>
              <a:stretch/>
            </p:blipFill>
            <p:spPr>
              <a:xfrm rot="10800000">
                <a:off x="2611396" y="4427839"/>
                <a:ext cx="581999" cy="827903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3306155" y="3075243"/>
              <a:ext cx="1201650" cy="556232"/>
              <a:chOff x="3171567" y="3171568"/>
              <a:chExt cx="2102238" cy="103796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54" t="26973" r="23243" b="30865"/>
              <a:stretch/>
            </p:blipFill>
            <p:spPr>
              <a:xfrm>
                <a:off x="3171567" y="3192162"/>
                <a:ext cx="1017375" cy="1017375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54" t="26973" r="23243" b="30865"/>
              <a:stretch/>
            </p:blipFill>
            <p:spPr>
              <a:xfrm>
                <a:off x="4256430" y="3171568"/>
                <a:ext cx="1017375" cy="1017375"/>
              </a:xfrm>
              <a:prstGeom prst="rect">
                <a:avLst/>
              </a:prstGeom>
            </p:spPr>
          </p:pic>
          <p:cxnSp>
            <p:nvCxnSpPr>
              <p:cNvPr id="17" name="Straight Connector 16"/>
              <p:cNvCxnSpPr>
                <a:endCxn id="15" idx="1"/>
              </p:cNvCxnSpPr>
              <p:nvPr/>
            </p:nvCxnSpPr>
            <p:spPr>
              <a:xfrm flipV="1">
                <a:off x="4085967" y="3680256"/>
                <a:ext cx="170462" cy="1029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3015673" y="2729529"/>
              <a:ext cx="549862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       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+ </a:t>
              </a: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           </a:t>
              </a:r>
              <a:endPara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82573" y="1290478"/>
            <a:ext cx="106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= 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99735" y="1251972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= 62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18176C-CC6C-B010-9251-3EE320F9EBC1}"/>
              </a:ext>
            </a:extLst>
          </p:cNvPr>
          <p:cNvSpPr txBox="1"/>
          <p:nvPr/>
        </p:nvSpPr>
        <p:spPr>
          <a:xfrm>
            <a:off x="7665853" y="355994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666FF"/>
                </a:solidFill>
              </a:rPr>
              <a:t>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AACF0C-5305-4DD0-0E88-BEEC65C09114}"/>
              </a:ext>
            </a:extLst>
          </p:cNvPr>
          <p:cNvSpPr txBox="1"/>
          <p:nvPr/>
        </p:nvSpPr>
        <p:spPr>
          <a:xfrm>
            <a:off x="7658454" y="481318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lattice</a:t>
            </a:r>
          </a:p>
        </p:txBody>
      </p:sp>
    </p:spTree>
    <p:extLst>
      <p:ext uri="{BB962C8B-B14F-4D97-AF65-F5344CB8AC3E}">
        <p14:creationId xmlns:p14="http://schemas.microsoft.com/office/powerpoint/2010/main" val="4057668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Ultracold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395" y="772640"/>
            <a:ext cx="5857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Molecule loss versus vibrational state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25" y="1127760"/>
            <a:ext cx="7891195" cy="5746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1429" y="2533194"/>
            <a:ext cx="928459" cy="923330"/>
          </a:xfrm>
          <a:prstGeom prst="rect">
            <a:avLst/>
          </a:prstGeom>
          <a:solidFill>
            <a:srgbClr val="FFFF00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Most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deeply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bound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2500" y="2073107"/>
            <a:ext cx="982961" cy="923330"/>
          </a:xfrm>
          <a:prstGeom prst="rect">
            <a:avLst/>
          </a:prstGeom>
          <a:solidFill>
            <a:srgbClr val="FFFF00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Most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weakly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bound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 rot="16200000">
            <a:off x="6978439" y="4690894"/>
            <a:ext cx="39925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NJP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115002 (2021)</a:t>
            </a:r>
          </a:p>
        </p:txBody>
      </p:sp>
    </p:spTree>
    <p:extLst>
      <p:ext uri="{BB962C8B-B14F-4D97-AF65-F5344CB8AC3E}">
        <p14:creationId xmlns:p14="http://schemas.microsoft.com/office/powerpoint/2010/main" val="423337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Metrology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molecules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" t="368" r="2795" b="413"/>
          <a:stretch/>
        </p:blipFill>
        <p:spPr>
          <a:xfrm>
            <a:off x="1885556" y="836530"/>
            <a:ext cx="1059443" cy="1880163"/>
          </a:xfrm>
          <a:prstGeom prst="rect">
            <a:avLst/>
          </a:prstGeom>
        </p:spPr>
      </p:pic>
      <p:pic>
        <p:nvPicPr>
          <p:cNvPr id="17" name="Picture 7" descr="BlueMOTinChamber0909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9" t="25088" r="33742" b="8153"/>
          <a:stretch/>
        </p:blipFill>
        <p:spPr bwMode="auto">
          <a:xfrm>
            <a:off x="4764170" y="1453094"/>
            <a:ext cx="1113215" cy="1261038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4288" r="1963" b="4434"/>
          <a:stretch/>
        </p:blipFill>
        <p:spPr>
          <a:xfrm rot="21135697">
            <a:off x="3525002" y="6064031"/>
            <a:ext cx="1713817" cy="5582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Right Triangle 18"/>
          <p:cNvSpPr/>
          <p:nvPr/>
        </p:nvSpPr>
        <p:spPr>
          <a:xfrm rot="19133425">
            <a:off x="2014321" y="2373512"/>
            <a:ext cx="802953" cy="689602"/>
          </a:xfrm>
          <a:prstGeom prst="rtTriangl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Triangle 19"/>
          <p:cNvSpPr/>
          <p:nvPr/>
        </p:nvSpPr>
        <p:spPr>
          <a:xfrm rot="19133425">
            <a:off x="4865613" y="2360714"/>
            <a:ext cx="922047" cy="791314"/>
          </a:xfrm>
          <a:prstGeom prst="rtTriangl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Triangle 20"/>
          <p:cNvSpPr/>
          <p:nvPr/>
        </p:nvSpPr>
        <p:spPr>
          <a:xfrm rot="7897608">
            <a:off x="3691770" y="5506039"/>
            <a:ext cx="1317223" cy="1126562"/>
          </a:xfrm>
          <a:prstGeom prst="rtTriangl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44504" y="3064806"/>
            <a:ext cx="8855259" cy="2572934"/>
            <a:chOff x="144504" y="2642299"/>
            <a:chExt cx="8855259" cy="257293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7"/>
            <a:srcRect l="8692" t="29794" r="14837" b="30706"/>
            <a:stretch/>
          </p:blipFill>
          <p:spPr>
            <a:xfrm>
              <a:off x="144504" y="2642299"/>
              <a:ext cx="8855259" cy="257293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781037" y="2919773"/>
              <a:ext cx="1412591" cy="258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7590935" y="6525752"/>
            <a:ext cx="155202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nanowerk.com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2601" y="830217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Atomic</a:t>
            </a:r>
            <a:br>
              <a:rPr lang="en-US" dirty="0"/>
            </a:br>
            <a:r>
              <a:rPr lang="en-US" dirty="0"/>
              <a:t>hyperfine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34142" y="1391834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Atomic</a:t>
            </a:r>
            <a:br>
              <a:rPr lang="en-US" dirty="0"/>
            </a:br>
            <a:r>
              <a:rPr lang="en-US" dirty="0"/>
              <a:t>optical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05367" y="5819176"/>
            <a:ext cx="2108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Molecular</a:t>
            </a:r>
            <a:br>
              <a:rPr lang="en-US" dirty="0"/>
            </a:br>
            <a:r>
              <a:rPr lang="en-US" dirty="0" err="1"/>
              <a:t>ro</a:t>
            </a:r>
            <a:r>
              <a:rPr lang="en-US" dirty="0"/>
              <a:t>-vibrational</a:t>
            </a:r>
          </a:p>
          <a:p>
            <a:pPr algn="ctr"/>
            <a:r>
              <a:rPr lang="en-US" dirty="0"/>
              <a:t>(simple dynamics!)</a:t>
            </a:r>
          </a:p>
        </p:txBody>
      </p:sp>
    </p:spTree>
    <p:extLst>
      <p:ext uri="{BB962C8B-B14F-4D97-AF65-F5344CB8AC3E}">
        <p14:creationId xmlns:p14="http://schemas.microsoft.com/office/powerpoint/2010/main" val="2527749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lattice clock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19263" y="825190"/>
            <a:ext cx="430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Coherence in magic lattice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-5404" y="6524022"/>
            <a:ext cx="41291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PRL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153001 (2020)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"/>
          <a:stretch/>
        </p:blipFill>
        <p:spPr>
          <a:xfrm>
            <a:off x="1072396" y="2502007"/>
            <a:ext cx="6691113" cy="3949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52639" y="2683366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~100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ms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coherence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52639" y="6226334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ms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806741" y="1436830"/>
            <a:ext cx="5498621" cy="1015663"/>
            <a:chOff x="3015673" y="2729529"/>
            <a:chExt cx="5498621" cy="1015663"/>
          </a:xfrm>
        </p:grpSpPr>
        <p:grpSp>
          <p:nvGrpSpPr>
            <p:cNvPr id="10" name="Group 9"/>
            <p:cNvGrpSpPr/>
            <p:nvPr/>
          </p:nvGrpSpPr>
          <p:grpSpPr>
            <a:xfrm>
              <a:off x="5864461" y="3031468"/>
              <a:ext cx="2276744" cy="578884"/>
              <a:chOff x="2611396" y="4287795"/>
              <a:chExt cx="3975988" cy="1037969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986" t="4443" b="5200"/>
              <a:stretch/>
            </p:blipFill>
            <p:spPr>
              <a:xfrm>
                <a:off x="6005385" y="4361936"/>
                <a:ext cx="581999" cy="827903"/>
              </a:xfrm>
              <a:prstGeom prst="rect">
                <a:avLst/>
              </a:prstGeom>
            </p:spPr>
          </p:pic>
          <p:grpSp>
            <p:nvGrpSpPr>
              <p:cNvPr id="19" name="Group 18"/>
              <p:cNvGrpSpPr/>
              <p:nvPr/>
            </p:nvGrpSpPr>
            <p:grpSpPr>
              <a:xfrm>
                <a:off x="3188043" y="4287795"/>
                <a:ext cx="2825585" cy="1037969"/>
                <a:chOff x="3171567" y="3171568"/>
                <a:chExt cx="2825585" cy="1037969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054" t="26973" r="23243" b="30865"/>
                <a:stretch/>
              </p:blipFill>
              <p:spPr>
                <a:xfrm>
                  <a:off x="3171567" y="3192162"/>
                  <a:ext cx="1017375" cy="1017375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054" t="26973" r="23243" b="30865"/>
                <a:stretch/>
              </p:blipFill>
              <p:spPr>
                <a:xfrm>
                  <a:off x="4979777" y="3171568"/>
                  <a:ext cx="1017375" cy="1017375"/>
                </a:xfrm>
                <a:prstGeom prst="rect">
                  <a:avLst/>
                </a:prstGeom>
              </p:spPr>
            </p:pic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4085968" y="3680256"/>
                  <a:ext cx="918523" cy="1029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986" t="4443" b="5200"/>
              <a:stretch/>
            </p:blipFill>
            <p:spPr>
              <a:xfrm rot="10800000">
                <a:off x="2611396" y="4427839"/>
                <a:ext cx="581999" cy="827903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3306155" y="3075243"/>
              <a:ext cx="1201650" cy="556232"/>
              <a:chOff x="3171567" y="3171568"/>
              <a:chExt cx="2102238" cy="103796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54" t="26973" r="23243" b="30865"/>
              <a:stretch/>
            </p:blipFill>
            <p:spPr>
              <a:xfrm>
                <a:off x="3171567" y="3192162"/>
                <a:ext cx="1017375" cy="1017375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54" t="26973" r="23243" b="30865"/>
              <a:stretch/>
            </p:blipFill>
            <p:spPr>
              <a:xfrm>
                <a:off x="4256430" y="3171568"/>
                <a:ext cx="1017375" cy="1017375"/>
              </a:xfrm>
              <a:prstGeom prst="rect">
                <a:avLst/>
              </a:prstGeom>
            </p:spPr>
          </p:pic>
          <p:cxnSp>
            <p:nvCxnSpPr>
              <p:cNvPr id="17" name="Straight Connector 16"/>
              <p:cNvCxnSpPr>
                <a:endCxn id="15" idx="1"/>
              </p:cNvCxnSpPr>
              <p:nvPr/>
            </p:nvCxnSpPr>
            <p:spPr>
              <a:xfrm flipV="1">
                <a:off x="4085967" y="3680256"/>
                <a:ext cx="170462" cy="1029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3015673" y="2729529"/>
              <a:ext cx="549862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       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+ </a:t>
              </a: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Symbol" panose="05050102010706020507" pitchFamily="18" charset="2"/>
                </a:rPr>
                <a:t>           </a:t>
              </a:r>
              <a:endPara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82573" y="1290478"/>
            <a:ext cx="106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= 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99735" y="1251972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= 62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18176C-CC6C-B010-9251-3EE320F9EBC1}"/>
              </a:ext>
            </a:extLst>
          </p:cNvPr>
          <p:cNvSpPr txBox="1"/>
          <p:nvPr/>
        </p:nvSpPr>
        <p:spPr>
          <a:xfrm>
            <a:off x="7665853" y="355994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666FF"/>
                </a:solidFill>
              </a:rPr>
              <a:t>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AACF0C-5305-4DD0-0E88-BEEC65C09114}"/>
              </a:ext>
            </a:extLst>
          </p:cNvPr>
          <p:cNvSpPr txBox="1"/>
          <p:nvPr/>
        </p:nvSpPr>
        <p:spPr>
          <a:xfrm>
            <a:off x="7658454" y="481318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lattice</a:t>
            </a:r>
          </a:p>
        </p:txBody>
      </p:sp>
    </p:spTree>
    <p:extLst>
      <p:ext uri="{BB962C8B-B14F-4D97-AF65-F5344CB8AC3E}">
        <p14:creationId xmlns:p14="http://schemas.microsoft.com/office/powerpoint/2010/main" val="1966295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Lattice light scattering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78536" y="391616"/>
            <a:ext cx="253093" cy="277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C7DFFFE7-D0BB-7BB6-0EAF-20C457DA5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643" y="6519446"/>
            <a:ext cx="30251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PhD thesis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(2023)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84AA4-1066-7753-4A27-53268569BD05}"/>
              </a:ext>
            </a:extLst>
          </p:cNvPr>
          <p:cNvSpPr txBox="1"/>
          <p:nvPr/>
        </p:nvSpPr>
        <p:spPr>
          <a:xfrm>
            <a:off x="3425109" y="778888"/>
            <a:ext cx="2281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Two-photon?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37291" y="1257680"/>
            <a:ext cx="7169737" cy="5247882"/>
            <a:chOff x="983673" y="1290810"/>
            <a:chExt cx="7169737" cy="524788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26593" t="15347" r="14054" b="6734"/>
            <a:stretch/>
          </p:blipFill>
          <p:spPr>
            <a:xfrm>
              <a:off x="1082191" y="1290810"/>
              <a:ext cx="7071219" cy="522170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034444" y="6169360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Lattice light intensity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83673" y="1290810"/>
              <a:ext cx="340965" cy="357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78582" y="1741336"/>
              <a:ext cx="340965" cy="357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227618" y="2473036"/>
              <a:ext cx="311727" cy="2182093"/>
            </a:xfrm>
            <a:prstGeom prst="ellipse">
              <a:avLst/>
            </a:prstGeom>
            <a:solidFill>
              <a:srgbClr val="FF99CC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5287617" y="1967948"/>
            <a:ext cx="3014870" cy="3339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Lattice light scattering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78536" y="391616"/>
            <a:ext cx="253093" cy="277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C7DFFFE7-D0BB-7BB6-0EAF-20C457DA5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643" y="6519446"/>
            <a:ext cx="30251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PhD thesis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(2023)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84AA4-1066-7753-4A27-53268569BD05}"/>
              </a:ext>
            </a:extLst>
          </p:cNvPr>
          <p:cNvSpPr txBox="1"/>
          <p:nvPr/>
        </p:nvSpPr>
        <p:spPr>
          <a:xfrm>
            <a:off x="3425109" y="778888"/>
            <a:ext cx="2281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Two-photon?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37291" y="1257680"/>
            <a:ext cx="7169737" cy="5247882"/>
            <a:chOff x="983673" y="1290810"/>
            <a:chExt cx="7169737" cy="524788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26593" t="15347" r="14054" b="6734"/>
            <a:stretch/>
          </p:blipFill>
          <p:spPr>
            <a:xfrm>
              <a:off x="1082191" y="1290810"/>
              <a:ext cx="7071219" cy="522170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034444" y="6169360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Lattice light intensity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2626D5F-D11D-ABA4-1C18-064A4207149A}"/>
                </a:ext>
              </a:extLst>
            </p:cNvPr>
            <p:cNvCxnSpPr>
              <a:cxnSpLocks/>
            </p:cNvCxnSpPr>
            <p:nvPr/>
          </p:nvCxnSpPr>
          <p:spPr>
            <a:xfrm>
              <a:off x="6367306" y="5078435"/>
              <a:ext cx="488272" cy="4527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6ED7421-2983-AF41-84E8-F239E2B56D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32028" y="5078435"/>
              <a:ext cx="575807" cy="4527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73B841-1C7F-22B9-E583-6AC8C62D8624}"/>
                </a:ext>
              </a:extLst>
            </p:cNvPr>
            <p:cNvSpPr txBox="1"/>
            <p:nvPr/>
          </p:nvSpPr>
          <p:spPr>
            <a:xfrm>
              <a:off x="5908532" y="5548986"/>
              <a:ext cx="2151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different clock transitions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83673" y="1290810"/>
              <a:ext cx="340965" cy="357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78582" y="1741336"/>
              <a:ext cx="340965" cy="357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227618" y="2473036"/>
              <a:ext cx="311727" cy="2182093"/>
            </a:xfrm>
            <a:prstGeom prst="ellipse">
              <a:avLst/>
            </a:prstGeom>
            <a:solidFill>
              <a:srgbClr val="FF99CC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5072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precision &amp; accuracy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0245" y="831275"/>
            <a:ext cx="7132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Systematic effects: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What can cause the clock frequency to shift?</a:t>
            </a:r>
          </a:p>
        </p:txBody>
      </p:sp>
      <p:sp>
        <p:nvSpPr>
          <p:cNvPr id="5" name="Text Box 20">
            <a:extLst>
              <a:ext uri="{FF2B5EF4-FFF2-40B4-BE49-F238E27FC236}">
                <a16:creationId xmlns:a16="http://schemas.microsoft.com/office/drawing/2014/main" id="{321326DC-A191-FE29-5977-6FC9F3240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6469" t="13037" r="6404" b="4454"/>
          <a:stretch/>
        </p:blipFill>
        <p:spPr>
          <a:xfrm>
            <a:off x="942110" y="2008571"/>
            <a:ext cx="7441306" cy="447781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ADF0AA0-2C87-058B-B3B7-DFCCBF946452}"/>
              </a:ext>
            </a:extLst>
          </p:cNvPr>
          <p:cNvSpPr/>
          <p:nvPr/>
        </p:nvSpPr>
        <p:spPr>
          <a:xfrm>
            <a:off x="7294424" y="5971103"/>
            <a:ext cx="602670" cy="360426"/>
          </a:xfrm>
          <a:prstGeom prst="ellipse">
            <a:avLst/>
          </a:prstGeom>
          <a:noFill/>
          <a:ln w="444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50736" y="2573987"/>
            <a:ext cx="151075" cy="154687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4116" y="2905411"/>
            <a:ext cx="151075" cy="154687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59724" y="3839763"/>
            <a:ext cx="151075" cy="154687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51760" y="3211365"/>
            <a:ext cx="151075" cy="154687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258797" y="1605051"/>
                <a:ext cx="1187248" cy="377667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𝟏𝟎</m:t>
                          </m:r>
                        </m:e>
                        <m:sup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797" y="1605051"/>
                <a:ext cx="1187248" cy="377667"/>
              </a:xfrm>
              <a:prstGeom prst="rect">
                <a:avLst/>
              </a:prstGeom>
              <a:blipFill>
                <a:blip r:embed="rId4"/>
                <a:stretch>
                  <a:fillRect l="-3046" r="-1523" b="-6154"/>
                </a:stretch>
              </a:blipFill>
              <a:ln w="158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080EC9EB-F092-28B2-39F3-79729F115A37}"/>
              </a:ext>
            </a:extLst>
          </p:cNvPr>
          <p:cNvSpPr/>
          <p:nvPr/>
        </p:nvSpPr>
        <p:spPr>
          <a:xfrm>
            <a:off x="759724" y="3525438"/>
            <a:ext cx="151075" cy="154687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CAD2E-0799-95F8-D6B3-67D2A20F395F}"/>
              </a:ext>
            </a:extLst>
          </p:cNvPr>
          <p:cNvSpPr txBox="1"/>
          <p:nvPr/>
        </p:nvSpPr>
        <p:spPr>
          <a:xfrm>
            <a:off x="7697069" y="3413425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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59723" y="4160394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50736" y="4492044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43603" y="4798470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43603" y="5098697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42777" y="5420083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2777" y="5734357"/>
            <a:ext cx="151075" cy="154687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340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4B11A5-0B28-B6F8-6031-F4F06DC9A6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91" t="23550" r="15313" b="7333"/>
          <a:stretch/>
        </p:blipFill>
        <p:spPr>
          <a:xfrm>
            <a:off x="188384" y="1322804"/>
            <a:ext cx="4446001" cy="488749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84F077E-7E1C-9CF4-9705-98B15F0611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4" t="53234" r="65451" b="17703"/>
          <a:stretch/>
        </p:blipFill>
        <p:spPr>
          <a:xfrm>
            <a:off x="1019174" y="4114799"/>
            <a:ext cx="1066801" cy="15212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6200000">
            <a:off x="1544895" y="48488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Lattice detuning</a:t>
            </a:r>
          </a:p>
          <a:p>
            <a:pPr algn="ctr"/>
            <a:r>
              <a:rPr lang="en-US" sz="1200" dirty="0"/>
              <a:t>(MHz)</a:t>
            </a:r>
          </a:p>
        </p:txBody>
      </p:sp>
      <p:sp>
        <p:nvSpPr>
          <p:cNvPr id="5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E2510-D74D-AE74-7A48-0909CCA4CA51}"/>
              </a:ext>
            </a:extLst>
          </p:cNvPr>
          <p:cNvSpPr txBox="1"/>
          <p:nvPr/>
        </p:nvSpPr>
        <p:spPr>
          <a:xfrm rot="16200000">
            <a:off x="-501549" y="3387108"/>
            <a:ext cx="1749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Clock shift (Hz)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E2A03-6CD9-69A2-4829-91BBA0752C15}"/>
              </a:ext>
            </a:extLst>
          </p:cNvPr>
          <p:cNvSpPr txBox="1"/>
          <p:nvPr/>
        </p:nvSpPr>
        <p:spPr>
          <a:xfrm>
            <a:off x="1253221" y="5988328"/>
            <a:ext cx="2704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trap depth (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r>
              <a:rPr lang="en-US" dirty="0"/>
              <a:t>)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7C3C955B-6F32-5D27-5794-AF11E3ACC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Lattice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20166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4B11A5-0B28-B6F8-6031-F4F06DC9A6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91" t="23550" r="15313" b="7333"/>
          <a:stretch/>
        </p:blipFill>
        <p:spPr>
          <a:xfrm>
            <a:off x="188384" y="1322804"/>
            <a:ext cx="4446001" cy="488749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84F077E-7E1C-9CF4-9705-98B15F0611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4" t="53234" r="65451" b="17703"/>
          <a:stretch/>
        </p:blipFill>
        <p:spPr>
          <a:xfrm>
            <a:off x="1019174" y="4114799"/>
            <a:ext cx="1066801" cy="1521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1433" t="39947" r="46746" b="38606"/>
          <a:stretch/>
        </p:blipFill>
        <p:spPr>
          <a:xfrm>
            <a:off x="4942886" y="2507724"/>
            <a:ext cx="3906203" cy="2159526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</p:cNvCxnSpPr>
          <p:nvPr/>
        </p:nvCxnSpPr>
        <p:spPr>
          <a:xfrm>
            <a:off x="5467350" y="3677064"/>
            <a:ext cx="3298300" cy="0"/>
          </a:xfrm>
          <a:prstGeom prst="line">
            <a:avLst/>
          </a:prstGeom>
          <a:ln w="15875">
            <a:solidFill>
              <a:srgbClr val="8080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1544895" y="48488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Lattice detuning</a:t>
            </a:r>
          </a:p>
          <a:p>
            <a:pPr algn="ctr"/>
            <a:r>
              <a:rPr lang="en-US" sz="1200" dirty="0"/>
              <a:t>(MHz)</a:t>
            </a:r>
          </a:p>
        </p:txBody>
      </p:sp>
      <p:sp>
        <p:nvSpPr>
          <p:cNvPr id="5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E2510-D74D-AE74-7A48-0909CCA4CA51}"/>
              </a:ext>
            </a:extLst>
          </p:cNvPr>
          <p:cNvSpPr txBox="1"/>
          <p:nvPr/>
        </p:nvSpPr>
        <p:spPr>
          <a:xfrm rot="16200000">
            <a:off x="-501549" y="3387108"/>
            <a:ext cx="1749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Clock shift (Hz)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E2A03-6CD9-69A2-4829-91BBA0752C15}"/>
              </a:ext>
            </a:extLst>
          </p:cNvPr>
          <p:cNvSpPr txBox="1"/>
          <p:nvPr/>
        </p:nvSpPr>
        <p:spPr>
          <a:xfrm>
            <a:off x="1253221" y="5988328"/>
            <a:ext cx="2704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trap depth (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r>
              <a:rPr lang="en-US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DE6A7-DF8F-9B58-9431-179200B6D517}"/>
              </a:ext>
            </a:extLst>
          </p:cNvPr>
          <p:cNvSpPr txBox="1"/>
          <p:nvPr/>
        </p:nvSpPr>
        <p:spPr>
          <a:xfrm>
            <a:off x="5383503" y="4408760"/>
            <a:ext cx="35830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frequency detuning (MHz)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1EA079-20D9-2DC5-2AC3-44963AFBDF5A}"/>
              </a:ext>
            </a:extLst>
          </p:cNvPr>
          <p:cNvSpPr txBox="1"/>
          <p:nvPr/>
        </p:nvSpPr>
        <p:spPr>
          <a:xfrm rot="16200000">
            <a:off x="4454370" y="3206860"/>
            <a:ext cx="11785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Hz / 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endParaRPr lang="en-US" baseline="-25000" dirty="0"/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7C3C955B-6F32-5D27-5794-AF11E3ACC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Lattice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 rot="20463780">
            <a:off x="1073774" y="1947489"/>
            <a:ext cx="2282997" cy="707886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 +</a:t>
            </a:r>
            <a:br>
              <a:rPr lang="en-US" sz="2000" dirty="0"/>
            </a:br>
            <a:r>
              <a:rPr lang="en-US" sz="2000" dirty="0"/>
              <a:t>Hyperpolarizability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>
            <a:off x="6287544" y="2178828"/>
            <a:ext cx="1678858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</a:t>
            </a:r>
          </a:p>
        </p:txBody>
      </p:sp>
    </p:spTree>
    <p:extLst>
      <p:ext uri="{BB962C8B-B14F-4D97-AF65-F5344CB8AC3E}">
        <p14:creationId xmlns:p14="http://schemas.microsoft.com/office/powerpoint/2010/main" val="3826415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4B11A5-0B28-B6F8-6031-F4F06DC9A6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91" t="23550" r="15313" b="7333"/>
          <a:stretch/>
        </p:blipFill>
        <p:spPr>
          <a:xfrm>
            <a:off x="188384" y="1322804"/>
            <a:ext cx="4446001" cy="488749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84F077E-7E1C-9CF4-9705-98B15F0611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4" t="53234" r="65451" b="17703"/>
          <a:stretch/>
        </p:blipFill>
        <p:spPr>
          <a:xfrm>
            <a:off x="1019174" y="4114799"/>
            <a:ext cx="1066801" cy="1521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1433" t="39947" r="46746" b="38606"/>
          <a:stretch/>
        </p:blipFill>
        <p:spPr>
          <a:xfrm>
            <a:off x="4942886" y="2507724"/>
            <a:ext cx="3906203" cy="2159526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</p:cNvCxnSpPr>
          <p:nvPr/>
        </p:nvCxnSpPr>
        <p:spPr>
          <a:xfrm>
            <a:off x="5467350" y="3677064"/>
            <a:ext cx="3298300" cy="0"/>
          </a:xfrm>
          <a:prstGeom prst="line">
            <a:avLst/>
          </a:prstGeom>
          <a:ln w="15875">
            <a:solidFill>
              <a:srgbClr val="8080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133600" y="3305044"/>
            <a:ext cx="538590" cy="2101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41965" y="3578930"/>
            <a:ext cx="345286" cy="18762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544895" y="48488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Lattice detuning</a:t>
            </a:r>
          </a:p>
          <a:p>
            <a:pPr algn="ctr"/>
            <a:r>
              <a:rPr lang="en-US" sz="1200" dirty="0"/>
              <a:t>(MHz)</a:t>
            </a:r>
          </a:p>
        </p:txBody>
      </p:sp>
      <p:cxnSp>
        <p:nvCxnSpPr>
          <p:cNvPr id="15" name="Straight Connector 14"/>
          <p:cNvCxnSpPr>
            <a:cxnSpLocks/>
            <a:endCxn id="14" idx="4"/>
          </p:cNvCxnSpPr>
          <p:nvPr/>
        </p:nvCxnSpPr>
        <p:spPr>
          <a:xfrm flipH="1" flipV="1">
            <a:off x="2402895" y="3515194"/>
            <a:ext cx="9525" cy="2197871"/>
          </a:xfrm>
          <a:prstGeom prst="line">
            <a:avLst/>
          </a:prstGeom>
          <a:ln w="44450">
            <a:solidFill>
              <a:srgbClr val="C0C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E2510-D74D-AE74-7A48-0909CCA4CA51}"/>
              </a:ext>
            </a:extLst>
          </p:cNvPr>
          <p:cNvSpPr txBox="1"/>
          <p:nvPr/>
        </p:nvSpPr>
        <p:spPr>
          <a:xfrm rot="16200000">
            <a:off x="-501549" y="3387108"/>
            <a:ext cx="1749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Clock shift (Hz)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E2A03-6CD9-69A2-4829-91BBA0752C15}"/>
              </a:ext>
            </a:extLst>
          </p:cNvPr>
          <p:cNvSpPr txBox="1"/>
          <p:nvPr/>
        </p:nvSpPr>
        <p:spPr>
          <a:xfrm>
            <a:off x="1253221" y="5988328"/>
            <a:ext cx="2704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trap depth (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r>
              <a:rPr lang="en-US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DE6A7-DF8F-9B58-9431-179200B6D517}"/>
              </a:ext>
            </a:extLst>
          </p:cNvPr>
          <p:cNvSpPr txBox="1"/>
          <p:nvPr/>
        </p:nvSpPr>
        <p:spPr>
          <a:xfrm>
            <a:off x="5383503" y="4408760"/>
            <a:ext cx="35830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frequency detuning (MHz)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1EA079-20D9-2DC5-2AC3-44963AFBDF5A}"/>
              </a:ext>
            </a:extLst>
          </p:cNvPr>
          <p:cNvSpPr txBox="1"/>
          <p:nvPr/>
        </p:nvSpPr>
        <p:spPr>
          <a:xfrm rot="16200000">
            <a:off x="4454370" y="3206860"/>
            <a:ext cx="11785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Hz / 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endParaRPr lang="en-US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E2420-6DD5-0754-1307-00176AF9561E}"/>
              </a:ext>
            </a:extLst>
          </p:cNvPr>
          <p:cNvSpPr txBox="1"/>
          <p:nvPr/>
        </p:nvSpPr>
        <p:spPr>
          <a:xfrm rot="21001701">
            <a:off x="4637663" y="1402084"/>
            <a:ext cx="1462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operationally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non-magic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lattice…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7C3C955B-6F32-5D27-5794-AF11E3ACC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Lattice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 rot="20463780">
            <a:off x="1073774" y="1947489"/>
            <a:ext cx="2282997" cy="707886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 +</a:t>
            </a:r>
            <a:br>
              <a:rPr lang="en-US" sz="2000" dirty="0"/>
            </a:br>
            <a:r>
              <a:rPr lang="en-US" sz="2000" dirty="0"/>
              <a:t>Hyperpolarizability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>
            <a:off x="6287544" y="2178828"/>
            <a:ext cx="1678858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</a:t>
            </a:r>
          </a:p>
        </p:txBody>
      </p:sp>
    </p:spTree>
    <p:extLst>
      <p:ext uri="{BB962C8B-B14F-4D97-AF65-F5344CB8AC3E}">
        <p14:creationId xmlns:p14="http://schemas.microsoft.com/office/powerpoint/2010/main" val="542108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4B11A5-0B28-B6F8-6031-F4F06DC9A6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91" t="23550" r="15313" b="7333"/>
          <a:stretch/>
        </p:blipFill>
        <p:spPr>
          <a:xfrm>
            <a:off x="188384" y="1322804"/>
            <a:ext cx="4446001" cy="488749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84F077E-7E1C-9CF4-9705-98B15F0611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4" t="53234" r="65451" b="17703"/>
          <a:stretch/>
        </p:blipFill>
        <p:spPr>
          <a:xfrm>
            <a:off x="1019174" y="4114799"/>
            <a:ext cx="1066801" cy="1521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1433" t="39947" r="46746" b="38606"/>
          <a:stretch/>
        </p:blipFill>
        <p:spPr>
          <a:xfrm>
            <a:off x="4942886" y="2507724"/>
            <a:ext cx="3906203" cy="2159526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</p:cNvCxnSpPr>
          <p:nvPr/>
        </p:nvCxnSpPr>
        <p:spPr>
          <a:xfrm>
            <a:off x="5467350" y="3677064"/>
            <a:ext cx="3298300" cy="0"/>
          </a:xfrm>
          <a:prstGeom prst="line">
            <a:avLst/>
          </a:prstGeom>
          <a:ln w="15875">
            <a:solidFill>
              <a:srgbClr val="8080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133600" y="3714619"/>
            <a:ext cx="538590" cy="2101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870440" y="3223922"/>
            <a:ext cx="345286" cy="18762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544895" y="48488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Lattice detuning</a:t>
            </a:r>
          </a:p>
          <a:p>
            <a:pPr algn="ctr"/>
            <a:r>
              <a:rPr lang="en-US" sz="1200" dirty="0"/>
              <a:t>(MHz)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Lattice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2412420" y="3819694"/>
            <a:ext cx="0" cy="1893371"/>
          </a:xfrm>
          <a:prstGeom prst="line">
            <a:avLst/>
          </a:prstGeom>
          <a:ln w="44450">
            <a:solidFill>
              <a:srgbClr val="C0C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E2510-D74D-AE74-7A48-0909CCA4CA51}"/>
              </a:ext>
            </a:extLst>
          </p:cNvPr>
          <p:cNvSpPr txBox="1"/>
          <p:nvPr/>
        </p:nvSpPr>
        <p:spPr>
          <a:xfrm rot="16200000">
            <a:off x="-501549" y="3387108"/>
            <a:ext cx="1749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Clock shift (Hz)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E2A03-6CD9-69A2-4829-91BBA0752C15}"/>
              </a:ext>
            </a:extLst>
          </p:cNvPr>
          <p:cNvSpPr txBox="1"/>
          <p:nvPr/>
        </p:nvSpPr>
        <p:spPr>
          <a:xfrm>
            <a:off x="1253221" y="5988328"/>
            <a:ext cx="2704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trap depth (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r>
              <a:rPr lang="en-US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DE6A7-DF8F-9B58-9431-179200B6D517}"/>
              </a:ext>
            </a:extLst>
          </p:cNvPr>
          <p:cNvSpPr txBox="1"/>
          <p:nvPr/>
        </p:nvSpPr>
        <p:spPr>
          <a:xfrm>
            <a:off x="5383503" y="4408760"/>
            <a:ext cx="35830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frequency detuning (MHz)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1EA079-20D9-2DC5-2AC3-44963AFBDF5A}"/>
              </a:ext>
            </a:extLst>
          </p:cNvPr>
          <p:cNvSpPr txBox="1"/>
          <p:nvPr/>
        </p:nvSpPr>
        <p:spPr>
          <a:xfrm rot="16200000">
            <a:off x="4454370" y="3206860"/>
            <a:ext cx="11785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Hz / 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endParaRPr lang="en-US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4D787B-0D84-D4B4-A1A7-9A1A86EB6D35}"/>
              </a:ext>
            </a:extLst>
          </p:cNvPr>
          <p:cNvSpPr txBox="1"/>
          <p:nvPr/>
        </p:nvSpPr>
        <p:spPr>
          <a:xfrm rot="21001701">
            <a:off x="4637663" y="1402084"/>
            <a:ext cx="1462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operationally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magic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lattice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 rot="20463780">
            <a:off x="1073774" y="1947489"/>
            <a:ext cx="2282997" cy="707886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 +</a:t>
            </a:r>
            <a:br>
              <a:rPr lang="en-US" sz="2000" dirty="0"/>
            </a:br>
            <a:r>
              <a:rPr lang="en-US" sz="2000" dirty="0"/>
              <a:t>Hyperpolarizability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>
            <a:off x="6287544" y="2178828"/>
            <a:ext cx="1678858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</a:t>
            </a:r>
          </a:p>
        </p:txBody>
      </p:sp>
    </p:spTree>
    <p:extLst>
      <p:ext uri="{BB962C8B-B14F-4D97-AF65-F5344CB8AC3E}">
        <p14:creationId xmlns:p14="http://schemas.microsoft.com/office/powerpoint/2010/main" val="6800525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4B11A5-0B28-B6F8-6031-F4F06DC9A6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91" t="23550" r="15313" b="7333"/>
          <a:stretch/>
        </p:blipFill>
        <p:spPr>
          <a:xfrm>
            <a:off x="188384" y="1322804"/>
            <a:ext cx="4446001" cy="4887495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84F077E-7E1C-9CF4-9705-98B15F0611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4" t="53234" r="65451" b="17703"/>
          <a:stretch/>
        </p:blipFill>
        <p:spPr>
          <a:xfrm>
            <a:off x="1019174" y="4114799"/>
            <a:ext cx="1066801" cy="1521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1433" t="39947" r="46746" b="38606"/>
          <a:stretch/>
        </p:blipFill>
        <p:spPr>
          <a:xfrm>
            <a:off x="4942886" y="2507724"/>
            <a:ext cx="3906203" cy="2159526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</p:cNvCxnSpPr>
          <p:nvPr/>
        </p:nvCxnSpPr>
        <p:spPr>
          <a:xfrm>
            <a:off x="5467350" y="3677064"/>
            <a:ext cx="3298300" cy="0"/>
          </a:xfrm>
          <a:prstGeom prst="line">
            <a:avLst/>
          </a:prstGeom>
          <a:ln w="15875">
            <a:solidFill>
              <a:srgbClr val="8080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133600" y="3714619"/>
            <a:ext cx="538590" cy="2101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870440" y="3223922"/>
            <a:ext cx="345286" cy="18762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544895" y="48488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Lattice detuning</a:t>
            </a:r>
          </a:p>
          <a:p>
            <a:pPr algn="ctr"/>
            <a:r>
              <a:rPr lang="en-US" sz="1200" dirty="0"/>
              <a:t>(MHz)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Lattice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AA660-4C75-A88A-42E9-20ED6D3C146B}"/>
              </a:ext>
            </a:extLst>
          </p:cNvPr>
          <p:cNvSpPr txBox="1"/>
          <p:nvPr/>
        </p:nvSpPr>
        <p:spPr>
          <a:xfrm rot="21160061">
            <a:off x="5962849" y="5252139"/>
            <a:ext cx="2481770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~4×10</a:t>
            </a:r>
            <a:r>
              <a:rPr lang="en-US" sz="2000" baseline="30000" dirty="0"/>
              <a:t>-14</a:t>
            </a:r>
            <a:r>
              <a:rPr lang="en-US" sz="2000" dirty="0"/>
              <a:t> uncertainty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2412420" y="3819694"/>
            <a:ext cx="0" cy="1893371"/>
          </a:xfrm>
          <a:prstGeom prst="line">
            <a:avLst/>
          </a:prstGeom>
          <a:ln w="44450">
            <a:solidFill>
              <a:srgbClr val="C0C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45" y="6521250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H.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Leung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E2510-D74D-AE74-7A48-0909CCA4CA51}"/>
              </a:ext>
            </a:extLst>
          </p:cNvPr>
          <p:cNvSpPr txBox="1"/>
          <p:nvPr/>
        </p:nvSpPr>
        <p:spPr>
          <a:xfrm rot="16200000">
            <a:off x="-501549" y="3387108"/>
            <a:ext cx="1749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Clock shift (Hz)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E2A03-6CD9-69A2-4829-91BBA0752C15}"/>
              </a:ext>
            </a:extLst>
          </p:cNvPr>
          <p:cNvSpPr txBox="1"/>
          <p:nvPr/>
        </p:nvSpPr>
        <p:spPr>
          <a:xfrm>
            <a:off x="1253221" y="5988328"/>
            <a:ext cx="2704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trap depth (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r>
              <a:rPr lang="en-US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DE6A7-DF8F-9B58-9431-179200B6D517}"/>
              </a:ext>
            </a:extLst>
          </p:cNvPr>
          <p:cNvSpPr txBox="1"/>
          <p:nvPr/>
        </p:nvSpPr>
        <p:spPr>
          <a:xfrm>
            <a:off x="5383503" y="4408760"/>
            <a:ext cx="35830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Lattice frequency detuning (MHz)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1EA079-20D9-2DC5-2AC3-44963AFBDF5A}"/>
              </a:ext>
            </a:extLst>
          </p:cNvPr>
          <p:cNvSpPr txBox="1"/>
          <p:nvPr/>
        </p:nvSpPr>
        <p:spPr>
          <a:xfrm rot="16200000">
            <a:off x="4454370" y="3206860"/>
            <a:ext cx="11785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Hz / </a:t>
            </a:r>
            <a:r>
              <a:rPr lang="en-US" i="1" dirty="0" err="1"/>
              <a:t>E</a:t>
            </a:r>
            <a:r>
              <a:rPr lang="en-US" baseline="-25000" dirty="0" err="1"/>
              <a:t>recoil</a:t>
            </a:r>
            <a:endParaRPr lang="en-US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4D787B-0D84-D4B4-A1A7-9A1A86EB6D35}"/>
              </a:ext>
            </a:extLst>
          </p:cNvPr>
          <p:cNvSpPr txBox="1"/>
          <p:nvPr/>
        </p:nvSpPr>
        <p:spPr>
          <a:xfrm rot="21001701">
            <a:off x="4637663" y="1402084"/>
            <a:ext cx="1462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operationally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magic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lattice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 rot="20463780">
            <a:off x="1073774" y="1947489"/>
            <a:ext cx="2282997" cy="707886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 +</a:t>
            </a:r>
            <a:br>
              <a:rPr lang="en-US" sz="2000" dirty="0"/>
            </a:br>
            <a:r>
              <a:rPr lang="en-US" sz="2000" dirty="0"/>
              <a:t>Hyperpolarizability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84A6A7-3F2D-D074-6C40-7D1E7CCD5B77}"/>
              </a:ext>
            </a:extLst>
          </p:cNvPr>
          <p:cNvSpPr txBox="1"/>
          <p:nvPr/>
        </p:nvSpPr>
        <p:spPr>
          <a:xfrm>
            <a:off x="6287544" y="2178828"/>
            <a:ext cx="1678858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Polarizability</a:t>
            </a:r>
          </a:p>
        </p:txBody>
      </p:sp>
    </p:spTree>
    <p:extLst>
      <p:ext uri="{BB962C8B-B14F-4D97-AF65-F5344CB8AC3E}">
        <p14:creationId xmlns:p14="http://schemas.microsoft.com/office/powerpoint/2010/main" val="3014917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163611" y="825190"/>
            <a:ext cx="4841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Purely vibrational BBR shifts?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shifts:  BBR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3111" t="31486" r="51814" b="55410"/>
          <a:stretch/>
        </p:blipFill>
        <p:spPr>
          <a:xfrm>
            <a:off x="2126224" y="2091116"/>
            <a:ext cx="4977635" cy="2433818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7C41110F-0D5B-E2B9-E989-510D7F723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3802" y="5459688"/>
            <a:ext cx="722199" cy="861659"/>
          </a:xfrm>
          <a:prstGeom prst="ellipse">
            <a:avLst/>
          </a:prstGeom>
          <a:ln w="28575" cap="rnd">
            <a:solidFill>
              <a:schemeClr val="bg1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7B2C60-0F6A-F92A-122D-40450C243EB3}"/>
              </a:ext>
            </a:extLst>
          </p:cNvPr>
          <p:cNvSpPr txBox="1"/>
          <p:nvPr/>
        </p:nvSpPr>
        <p:spPr>
          <a:xfrm>
            <a:off x="4042367" y="6334854"/>
            <a:ext cx="1263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Wojtek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Skomorowski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049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4B82687-F0A2-4745-8E0B-812E66C29BA0}"/>
              </a:ext>
            </a:extLst>
          </p:cNvPr>
          <p:cNvSpPr txBox="1"/>
          <p:nvPr/>
        </p:nvSpPr>
        <p:spPr>
          <a:xfrm>
            <a:off x="392052" y="2642169"/>
            <a:ext cx="8355275" cy="79019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compatLnSpc="0">
            <a:sp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ndale Sans UI" pitchFamily="2"/>
                <a:cs typeface="Arial" panose="020B0604020202020204" pitchFamily="34" charset="0"/>
              </a:rPr>
              <a:t>Molecular clocks:</a:t>
            </a:r>
            <a:b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ndale Sans UI" pitchFamily="2"/>
                <a:cs typeface="Arial" panose="020B0604020202020204" pitchFamily="34" charset="0"/>
              </a:rPr>
            </a:b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ndale Sans UI" pitchFamily="2"/>
                <a:cs typeface="Arial" panose="020B0604020202020204" pitchFamily="34" charset="0"/>
              </a:rPr>
              <a:t>Limits of precision and coherence with molecular states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Andale Sans UI" pitchFamily="2"/>
              <a:cs typeface="Arial" panose="020B060402020202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Metrology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347" y="3755153"/>
            <a:ext cx="770595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Metrology with atoms &amp; molecules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Precise measurements of fundamental phenomena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New level of precision for molecular physics and QED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Coherence in optical traps for clocks, qubits, quantum chemistry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4288" r="1963" b="4434"/>
          <a:stretch/>
        </p:blipFill>
        <p:spPr>
          <a:xfrm rot="21135697">
            <a:off x="2827954" y="1104149"/>
            <a:ext cx="3269059" cy="1064894"/>
          </a:xfrm>
          <a:prstGeom prst="rect">
            <a:avLst/>
          </a:prstGeom>
          <a:noFill/>
          <a:ln w="6350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30005901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polarizabilities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01861" y="825190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DC to infrared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sp>
        <p:nvSpPr>
          <p:cNvPr id="11" name="Text Box 20">
            <a:extLst>
              <a:ext uri="{FF2B5EF4-FFF2-40B4-BE49-F238E27FC236}">
                <a16:creationId xmlns:a16="http://schemas.microsoft.com/office/drawing/2014/main" id="{55745922-D914-39C3-D2CE-079560892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5495" y="6521250"/>
            <a:ext cx="31630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Iritani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arXiv:2306.00981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34317E-61B6-C652-47BD-354633842749}"/>
              </a:ext>
            </a:extLst>
          </p:cNvPr>
          <p:cNvSpPr txBox="1"/>
          <p:nvPr/>
        </p:nvSpPr>
        <p:spPr>
          <a:xfrm>
            <a:off x="238125" y="1412961"/>
            <a:ext cx="4100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IR Stark shift measurement (2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m)</a:t>
            </a:r>
            <a:br>
              <a:rPr lang="en-US" sz="2000" dirty="0"/>
            </a:br>
            <a:r>
              <a:rPr lang="en-US" sz="2000" dirty="0"/>
              <a:t>using clock transitions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5457B8-991A-5F88-0347-D2015D3571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47" t="38520" r="35691" b="21771"/>
          <a:stretch/>
        </p:blipFill>
        <p:spPr>
          <a:xfrm>
            <a:off x="34170" y="2077302"/>
            <a:ext cx="3833828" cy="21994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DDED31-8FDB-2413-7A71-FFB419FD7A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36" t="39204" r="9398" b="21771"/>
          <a:stretch/>
        </p:blipFill>
        <p:spPr>
          <a:xfrm>
            <a:off x="888529" y="4320264"/>
            <a:ext cx="2528932" cy="250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77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polarizabilities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01861" y="825190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DC to infrared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sp>
        <p:nvSpPr>
          <p:cNvPr id="11" name="Text Box 20">
            <a:extLst>
              <a:ext uri="{FF2B5EF4-FFF2-40B4-BE49-F238E27FC236}">
                <a16:creationId xmlns:a16="http://schemas.microsoft.com/office/drawing/2014/main" id="{55745922-D914-39C3-D2CE-079560892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5495" y="6521250"/>
            <a:ext cx="31630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Iritani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arXiv:2306.00981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34317E-61B6-C652-47BD-354633842749}"/>
              </a:ext>
            </a:extLst>
          </p:cNvPr>
          <p:cNvSpPr txBox="1"/>
          <p:nvPr/>
        </p:nvSpPr>
        <p:spPr>
          <a:xfrm>
            <a:off x="238125" y="1412961"/>
            <a:ext cx="4100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IR Stark shift measurement (2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m)</a:t>
            </a:r>
            <a:br>
              <a:rPr lang="en-US" sz="2000" dirty="0"/>
            </a:br>
            <a:r>
              <a:rPr lang="en-US" sz="2000" dirty="0"/>
              <a:t>using clock transitions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5457B8-991A-5F88-0347-D2015D3571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47" t="38520" r="35691" b="21771"/>
          <a:stretch/>
        </p:blipFill>
        <p:spPr>
          <a:xfrm>
            <a:off x="34170" y="2077302"/>
            <a:ext cx="3833828" cy="21994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DDED31-8FDB-2413-7A71-FFB419FD7A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36" t="39204" r="9398" b="21771"/>
          <a:stretch/>
        </p:blipFill>
        <p:spPr>
          <a:xfrm>
            <a:off x="888529" y="4320264"/>
            <a:ext cx="2528932" cy="25007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27432" y="1412961"/>
            <a:ext cx="28087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</a:rPr>
              <a:t>Use well-known atomic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baseline="30000" dirty="0">
                <a:solidFill>
                  <a:srgbClr val="000000"/>
                </a:solidFill>
              </a:rPr>
              <a:t>1</a:t>
            </a:r>
            <a:r>
              <a:rPr lang="en-US" sz="2000" i="1" dirty="0">
                <a:solidFill>
                  <a:srgbClr val="000000"/>
                </a:solidFill>
              </a:rPr>
              <a:t>S</a:t>
            </a:r>
            <a:r>
              <a:rPr lang="en-US" sz="2000" baseline="-25000" dirty="0">
                <a:solidFill>
                  <a:srgbClr val="000000"/>
                </a:solidFill>
              </a:rPr>
              <a:t>0</a:t>
            </a:r>
            <a:r>
              <a:rPr lang="en-US" sz="2000" dirty="0">
                <a:solidFill>
                  <a:srgbClr val="000000"/>
                </a:solidFill>
              </a:rPr>
              <a:t> → </a:t>
            </a:r>
            <a:r>
              <a:rPr lang="en-US" sz="2000" baseline="30000" dirty="0">
                <a:solidFill>
                  <a:srgbClr val="000000"/>
                </a:solidFill>
              </a:rPr>
              <a:t>3</a:t>
            </a:r>
            <a:r>
              <a:rPr lang="en-US" sz="2000" i="1" dirty="0">
                <a:solidFill>
                  <a:srgbClr val="000000"/>
                </a:solidFill>
              </a:rPr>
              <a:t>P</a:t>
            </a:r>
            <a:r>
              <a:rPr lang="en-US" sz="2000" baseline="-25000" dirty="0">
                <a:solidFill>
                  <a:srgbClr val="000000"/>
                </a:solidFill>
              </a:rPr>
              <a:t>1</a:t>
            </a:r>
            <a:r>
              <a:rPr lang="en-US" sz="2000" dirty="0">
                <a:solidFill>
                  <a:srgbClr val="000000"/>
                </a:solidFill>
              </a:rPr>
              <a:t> light shift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for calibration</a:t>
            </a:r>
            <a:endParaRPr kumimoji="0" lang="en-US" sz="20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7289" t="20122" r="52748" b="39780"/>
          <a:stretch/>
        </p:blipFill>
        <p:spPr>
          <a:xfrm>
            <a:off x="4300331" y="2515992"/>
            <a:ext cx="4667773" cy="351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76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polarizabilities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01861" y="825190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DC to infrared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sp>
        <p:nvSpPr>
          <p:cNvPr id="11" name="Text Box 20">
            <a:extLst>
              <a:ext uri="{FF2B5EF4-FFF2-40B4-BE49-F238E27FC236}">
                <a16:creationId xmlns:a16="http://schemas.microsoft.com/office/drawing/2014/main" id="{55745922-D914-39C3-D2CE-079560892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5495" y="6521250"/>
            <a:ext cx="31630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Iritani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arXiv:2306.00981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3C3AD8-1584-81D1-F6B0-4110D4FAAE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33" t="24000" r="17084" b="13000"/>
          <a:stretch/>
        </p:blipFill>
        <p:spPr>
          <a:xfrm>
            <a:off x="3895214" y="2343150"/>
            <a:ext cx="5226562" cy="41505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34317E-61B6-C652-47BD-354633842749}"/>
              </a:ext>
            </a:extLst>
          </p:cNvPr>
          <p:cNvSpPr txBox="1"/>
          <p:nvPr/>
        </p:nvSpPr>
        <p:spPr>
          <a:xfrm>
            <a:off x="238125" y="1412961"/>
            <a:ext cx="4100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IR Stark shift measurement (2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m)</a:t>
            </a:r>
            <a:br>
              <a:rPr lang="en-US" sz="2000" dirty="0"/>
            </a:br>
            <a:r>
              <a:rPr lang="en-US" sz="2000" dirty="0"/>
              <a:t>using clock transitions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7179A1-1024-ACEC-3727-7920B6E509AC}"/>
              </a:ext>
            </a:extLst>
          </p:cNvPr>
          <p:cNvSpPr txBox="1"/>
          <p:nvPr/>
        </p:nvSpPr>
        <p:spPr>
          <a:xfrm>
            <a:off x="4560471" y="1412961"/>
            <a:ext cx="4241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IR Stark shifts, all vibrational states:</a:t>
            </a:r>
            <a:br>
              <a:rPr lang="en-US" sz="2000" dirty="0"/>
            </a:br>
            <a:r>
              <a:rPr lang="en-US" sz="2000" dirty="0"/>
              <a:t>Measurement &amp; calculations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B77CBD-65EA-B45C-3D07-3AD680330F44}"/>
              </a:ext>
            </a:extLst>
          </p:cNvPr>
          <p:cNvSpPr txBox="1"/>
          <p:nvPr/>
        </p:nvSpPr>
        <p:spPr>
          <a:xfrm rot="16200000">
            <a:off x="2292826" y="3942108"/>
            <a:ext cx="3341326" cy="3454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“Molecular” dynamic polarizability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9E35D1-22A3-313F-2B9F-934029F2E5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047" t="38520" r="35691" b="21771"/>
          <a:stretch/>
        </p:blipFill>
        <p:spPr>
          <a:xfrm>
            <a:off x="34170" y="2077302"/>
            <a:ext cx="3833828" cy="21994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739777-E6FA-5236-81F0-5A117A9D57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936" t="39204" r="9398" b="21771"/>
          <a:stretch/>
        </p:blipFill>
        <p:spPr>
          <a:xfrm>
            <a:off x="888529" y="4320264"/>
            <a:ext cx="2528932" cy="250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025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0">
            <a:extLst>
              <a:ext uri="{FF2B5EF4-FFF2-40B4-BE49-F238E27FC236}">
                <a16:creationId xmlns:a16="http://schemas.microsoft.com/office/drawing/2014/main" id="{55745922-D914-39C3-D2CE-079560892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5495" y="6521250"/>
            <a:ext cx="31630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Iritani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arXiv:2306.00981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3C3AD8-1584-81D1-F6B0-4110D4FAAE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33" t="24000" r="17084" b="13000"/>
          <a:stretch/>
        </p:blipFill>
        <p:spPr>
          <a:xfrm>
            <a:off x="3895214" y="2343150"/>
            <a:ext cx="5226562" cy="41505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34317E-61B6-C652-47BD-354633842749}"/>
              </a:ext>
            </a:extLst>
          </p:cNvPr>
          <p:cNvSpPr txBox="1"/>
          <p:nvPr/>
        </p:nvSpPr>
        <p:spPr>
          <a:xfrm>
            <a:off x="962863" y="2343150"/>
            <a:ext cx="1794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Net BBR shift: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7179A1-1024-ACEC-3727-7920B6E509AC}"/>
              </a:ext>
            </a:extLst>
          </p:cNvPr>
          <p:cNvSpPr txBox="1"/>
          <p:nvPr/>
        </p:nvSpPr>
        <p:spPr>
          <a:xfrm>
            <a:off x="4560471" y="1412961"/>
            <a:ext cx="4241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IR Stark shifts, all vibrational states:</a:t>
            </a:r>
            <a:br>
              <a:rPr lang="en-US" sz="2000" dirty="0"/>
            </a:br>
            <a:r>
              <a:rPr lang="en-US" sz="2000" dirty="0"/>
              <a:t>Measurement &amp; calculations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B77CBD-65EA-B45C-3D07-3AD680330F44}"/>
              </a:ext>
            </a:extLst>
          </p:cNvPr>
          <p:cNvSpPr txBox="1"/>
          <p:nvPr/>
        </p:nvSpPr>
        <p:spPr>
          <a:xfrm rot="16200000">
            <a:off x="2292826" y="3942108"/>
            <a:ext cx="3341326" cy="3454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“Molecular” dynamic polarizability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BA0E77-7AB7-CE25-95AC-1160DF35D3C3}"/>
              </a:ext>
            </a:extLst>
          </p:cNvPr>
          <p:cNvSpPr txBox="1"/>
          <p:nvPr/>
        </p:nvSpPr>
        <p:spPr>
          <a:xfrm>
            <a:off x="545189" y="3743236"/>
            <a:ext cx="2648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BBR shift uncertainty: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DC6DCC-8C39-A1F9-7414-76C6E679DEA9}"/>
                  </a:ext>
                </a:extLst>
              </p:cNvPr>
              <p:cNvSpPr txBox="1"/>
              <p:nvPr/>
            </p:nvSpPr>
            <p:spPr>
              <a:xfrm>
                <a:off x="1194625" y="2918161"/>
                <a:ext cx="133055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DC6DCC-8C39-A1F9-7414-76C6E679D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625" y="2918161"/>
                <a:ext cx="1330557" cy="369332"/>
              </a:xfrm>
              <a:prstGeom prst="rect">
                <a:avLst/>
              </a:prstGeom>
              <a:blipFill>
                <a:blip r:embed="rId4"/>
                <a:stretch>
                  <a:fillRect l="-4587" r="-7339" b="-3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173F0B-97DA-13A0-7489-FAE2CF01640B}"/>
                  </a:ext>
                </a:extLst>
              </p:cNvPr>
              <p:cNvSpPr txBox="1"/>
              <p:nvPr/>
            </p:nvSpPr>
            <p:spPr>
              <a:xfrm>
                <a:off x="1042225" y="4318336"/>
                <a:ext cx="17034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&lt;5×10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173F0B-97DA-13A0-7489-FAE2CF016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25" y="4318336"/>
                <a:ext cx="1703415" cy="369332"/>
              </a:xfrm>
              <a:prstGeom prst="rect">
                <a:avLst/>
              </a:prstGeom>
              <a:blipFill>
                <a:blip r:embed="rId5"/>
                <a:stretch>
                  <a:fillRect l="-2867" r="-1075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DC9A111-3071-E34D-9570-4E0F262B4913}"/>
              </a:ext>
            </a:extLst>
          </p:cNvPr>
          <p:cNvSpPr txBox="1"/>
          <p:nvPr/>
        </p:nvSpPr>
        <p:spPr>
          <a:xfrm>
            <a:off x="711249" y="5171986"/>
            <a:ext cx="2449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Dynamic correction: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27EC07-79C5-061B-4F58-3DDA06CA0555}"/>
                  </a:ext>
                </a:extLst>
              </p:cNvPr>
              <p:cNvSpPr txBox="1"/>
              <p:nvPr/>
            </p:nvSpPr>
            <p:spPr>
              <a:xfrm>
                <a:off x="1356550" y="5747086"/>
                <a:ext cx="11519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~0.5%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27EC07-79C5-061B-4F58-3DDA06CA0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550" y="5747086"/>
                <a:ext cx="1151982" cy="369332"/>
              </a:xfrm>
              <a:prstGeom prst="rect">
                <a:avLst/>
              </a:prstGeom>
              <a:blipFill>
                <a:blip r:embed="rId6"/>
                <a:stretch>
                  <a:fillRect l="-5291" r="-634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7">
            <a:extLst>
              <a:ext uri="{FF2B5EF4-FFF2-40B4-BE49-F238E27FC236}">
                <a16:creationId xmlns:a16="http://schemas.microsoft.com/office/drawing/2014/main" id="{CCB6201D-A9BB-E752-E9FE-EA9ABD28E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shifts:  BBR</a:t>
            </a:r>
          </a:p>
        </p:txBody>
      </p:sp>
    </p:spTree>
    <p:extLst>
      <p:ext uri="{BB962C8B-B14F-4D97-AF65-F5344CB8AC3E}">
        <p14:creationId xmlns:p14="http://schemas.microsoft.com/office/powerpoint/2010/main" val="2273264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9026" y="1590261"/>
            <a:ext cx="3291200" cy="5017273"/>
            <a:chOff x="159026" y="1590261"/>
            <a:chExt cx="3291200" cy="50172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33086" t="15847" r="55481" b="52988"/>
            <a:stretch/>
          </p:blipFill>
          <p:spPr>
            <a:xfrm>
              <a:off x="225059" y="1662272"/>
              <a:ext cx="3225167" cy="494526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9026" y="1590261"/>
              <a:ext cx="310101" cy="459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Probe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442417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9026" y="1590261"/>
            <a:ext cx="3291200" cy="5017273"/>
            <a:chOff x="159026" y="1590261"/>
            <a:chExt cx="3291200" cy="50172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33086" t="15847" r="55481" b="52988"/>
            <a:stretch/>
          </p:blipFill>
          <p:spPr>
            <a:xfrm>
              <a:off x="225059" y="1662272"/>
              <a:ext cx="3225167" cy="494526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9026" y="1590261"/>
              <a:ext cx="310101" cy="459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6844" y="1798935"/>
            <a:ext cx="1989754" cy="2593511"/>
            <a:chOff x="4116844" y="1798935"/>
            <a:chExt cx="1989754" cy="25935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l="56473" t="36636" r="30572" b="33345"/>
            <a:stretch/>
          </p:blipFill>
          <p:spPr>
            <a:xfrm>
              <a:off x="4116844" y="1798935"/>
              <a:ext cx="1989754" cy="2593511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116844" y="1798935"/>
              <a:ext cx="249747" cy="251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Freeform 16"/>
          <p:cNvSpPr/>
          <p:nvPr/>
        </p:nvSpPr>
        <p:spPr>
          <a:xfrm>
            <a:off x="2194560" y="3601864"/>
            <a:ext cx="2228146" cy="389691"/>
          </a:xfrm>
          <a:custGeom>
            <a:avLst/>
            <a:gdLst>
              <a:gd name="connsiteX0" fmla="*/ 0 w 2228146"/>
              <a:gd name="connsiteY0" fmla="*/ 389691 h 389691"/>
              <a:gd name="connsiteX1" fmla="*/ 516835 w 2228146"/>
              <a:gd name="connsiteY1" fmla="*/ 23931 h 389691"/>
              <a:gd name="connsiteX2" fmla="*/ 1510748 w 2228146"/>
              <a:gd name="connsiteY2" fmla="*/ 63687 h 389691"/>
              <a:gd name="connsiteX3" fmla="*/ 2162755 w 2228146"/>
              <a:gd name="connsiteY3" fmla="*/ 294275 h 389691"/>
              <a:gd name="connsiteX4" fmla="*/ 2170706 w 2228146"/>
              <a:gd name="connsiteY4" fmla="*/ 294275 h 38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146" h="389691">
                <a:moveTo>
                  <a:pt x="0" y="389691"/>
                </a:moveTo>
                <a:cubicBezTo>
                  <a:pt x="132522" y="233978"/>
                  <a:pt x="265044" y="78265"/>
                  <a:pt x="516835" y="23931"/>
                </a:cubicBezTo>
                <a:cubicBezTo>
                  <a:pt x="768626" y="-30403"/>
                  <a:pt x="1236428" y="18630"/>
                  <a:pt x="1510748" y="63687"/>
                </a:cubicBezTo>
                <a:cubicBezTo>
                  <a:pt x="1785068" y="108744"/>
                  <a:pt x="2162755" y="294275"/>
                  <a:pt x="2162755" y="294275"/>
                </a:cubicBezTo>
                <a:cubicBezTo>
                  <a:pt x="2272748" y="332706"/>
                  <a:pt x="2221727" y="313490"/>
                  <a:pt x="2170706" y="294275"/>
                </a:cubicBezTo>
              </a:path>
            </a:pathLst>
          </a:custGeom>
          <a:noFill/>
          <a:ln>
            <a:solidFill>
              <a:srgbClr val="C0C0C0"/>
            </a:solidFill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586121" y="4306426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Probe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32678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9026" y="1590261"/>
            <a:ext cx="3291200" cy="5017273"/>
            <a:chOff x="159026" y="1590261"/>
            <a:chExt cx="3291200" cy="50172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33086" t="15847" r="55481" b="52988"/>
            <a:stretch/>
          </p:blipFill>
          <p:spPr>
            <a:xfrm>
              <a:off x="225059" y="1662272"/>
              <a:ext cx="3225167" cy="494526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9026" y="1590261"/>
              <a:ext cx="310101" cy="459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6844" y="1798935"/>
            <a:ext cx="1989754" cy="2593511"/>
            <a:chOff x="4116844" y="1798935"/>
            <a:chExt cx="1989754" cy="25935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l="56473" t="36636" r="30572" b="33345"/>
            <a:stretch/>
          </p:blipFill>
          <p:spPr>
            <a:xfrm>
              <a:off x="4116844" y="1798935"/>
              <a:ext cx="1989754" cy="2593511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116844" y="1798935"/>
              <a:ext cx="249747" cy="251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500940" y="3988784"/>
            <a:ext cx="1957377" cy="2618750"/>
            <a:chOff x="6500940" y="3988784"/>
            <a:chExt cx="1957377" cy="261875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70040" t="36636" r="17444" b="33345"/>
            <a:stretch/>
          </p:blipFill>
          <p:spPr>
            <a:xfrm>
              <a:off x="6535967" y="4014023"/>
              <a:ext cx="1922350" cy="259351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500940" y="3988784"/>
              <a:ext cx="249747" cy="251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Freeform 16"/>
          <p:cNvSpPr/>
          <p:nvPr/>
        </p:nvSpPr>
        <p:spPr>
          <a:xfrm>
            <a:off x="2194560" y="3601864"/>
            <a:ext cx="2228146" cy="389691"/>
          </a:xfrm>
          <a:custGeom>
            <a:avLst/>
            <a:gdLst>
              <a:gd name="connsiteX0" fmla="*/ 0 w 2228146"/>
              <a:gd name="connsiteY0" fmla="*/ 389691 h 389691"/>
              <a:gd name="connsiteX1" fmla="*/ 516835 w 2228146"/>
              <a:gd name="connsiteY1" fmla="*/ 23931 h 389691"/>
              <a:gd name="connsiteX2" fmla="*/ 1510748 w 2228146"/>
              <a:gd name="connsiteY2" fmla="*/ 63687 h 389691"/>
              <a:gd name="connsiteX3" fmla="*/ 2162755 w 2228146"/>
              <a:gd name="connsiteY3" fmla="*/ 294275 h 389691"/>
              <a:gd name="connsiteX4" fmla="*/ 2170706 w 2228146"/>
              <a:gd name="connsiteY4" fmla="*/ 294275 h 389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146" h="389691">
                <a:moveTo>
                  <a:pt x="0" y="389691"/>
                </a:moveTo>
                <a:cubicBezTo>
                  <a:pt x="132522" y="233978"/>
                  <a:pt x="265044" y="78265"/>
                  <a:pt x="516835" y="23931"/>
                </a:cubicBezTo>
                <a:cubicBezTo>
                  <a:pt x="768626" y="-30403"/>
                  <a:pt x="1236428" y="18630"/>
                  <a:pt x="1510748" y="63687"/>
                </a:cubicBezTo>
                <a:cubicBezTo>
                  <a:pt x="1785068" y="108744"/>
                  <a:pt x="2162755" y="294275"/>
                  <a:pt x="2162755" y="294275"/>
                </a:cubicBezTo>
                <a:cubicBezTo>
                  <a:pt x="2272748" y="332706"/>
                  <a:pt x="2221727" y="313490"/>
                  <a:pt x="2170706" y="294275"/>
                </a:cubicBezTo>
              </a:path>
            </a:pathLst>
          </a:custGeom>
          <a:noFill/>
          <a:ln>
            <a:solidFill>
              <a:srgbClr val="C0C0C0"/>
            </a:solidFill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828800" y="5432823"/>
            <a:ext cx="4564049" cy="490899"/>
          </a:xfrm>
          <a:custGeom>
            <a:avLst/>
            <a:gdLst>
              <a:gd name="connsiteX0" fmla="*/ 0 w 4564049"/>
              <a:gd name="connsiteY0" fmla="*/ 292116 h 490899"/>
              <a:gd name="connsiteX1" fmla="*/ 1089329 w 4564049"/>
              <a:gd name="connsiteY1" fmla="*/ 5869 h 490899"/>
              <a:gd name="connsiteX2" fmla="*/ 2695492 w 4564049"/>
              <a:gd name="connsiteY2" fmla="*/ 117187 h 490899"/>
              <a:gd name="connsiteX3" fmla="*/ 3848431 w 4564049"/>
              <a:gd name="connsiteY3" fmla="*/ 331873 h 490899"/>
              <a:gd name="connsiteX4" fmla="*/ 4564049 w 4564049"/>
              <a:gd name="connsiteY4" fmla="*/ 490899 h 490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4049" h="490899">
                <a:moveTo>
                  <a:pt x="0" y="292116"/>
                </a:moveTo>
                <a:cubicBezTo>
                  <a:pt x="320040" y="163570"/>
                  <a:pt x="640080" y="35024"/>
                  <a:pt x="1089329" y="5869"/>
                </a:cubicBezTo>
                <a:cubicBezTo>
                  <a:pt x="1538578" y="-23286"/>
                  <a:pt x="2235642" y="62853"/>
                  <a:pt x="2695492" y="117187"/>
                </a:cubicBezTo>
                <a:cubicBezTo>
                  <a:pt x="3155342" y="171521"/>
                  <a:pt x="3537005" y="269588"/>
                  <a:pt x="3848431" y="331873"/>
                </a:cubicBezTo>
                <a:cubicBezTo>
                  <a:pt x="4159857" y="394158"/>
                  <a:pt x="4361953" y="442528"/>
                  <a:pt x="4564049" y="490899"/>
                </a:cubicBezTo>
              </a:path>
            </a:pathLst>
          </a:custGeom>
          <a:noFill/>
          <a:ln>
            <a:solidFill>
              <a:srgbClr val="C0C0C0"/>
            </a:solidFill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C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6851" y="1895001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First-order</a:t>
            </a:r>
            <a:br>
              <a:rPr lang="en-US" dirty="0"/>
            </a:br>
            <a:r>
              <a:rPr lang="en-US" dirty="0"/>
              <a:t>cancellation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C3DC46-2EB0-7281-ACB2-6FCDDF1C5061}"/>
              </a:ext>
            </a:extLst>
          </p:cNvPr>
          <p:cNvSpPr txBox="1"/>
          <p:nvPr/>
        </p:nvSpPr>
        <p:spPr>
          <a:xfrm rot="21160061">
            <a:off x="6346905" y="3108172"/>
            <a:ext cx="2481770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~2×10</a:t>
            </a:r>
            <a:r>
              <a:rPr lang="en-US" sz="2000" baseline="30000" dirty="0"/>
              <a:t>-14</a:t>
            </a:r>
            <a:r>
              <a:rPr lang="en-US" sz="2000" dirty="0"/>
              <a:t> uncertainty</a:t>
            </a:r>
          </a:p>
        </p:txBody>
      </p:sp>
      <p:sp>
        <p:nvSpPr>
          <p:cNvPr id="20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586121" y="4306426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Probe light intensity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918743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0655" y="919560"/>
            <a:ext cx="4628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Varying d</a:t>
            </a:r>
            <a:r>
              <a:rPr lang="en-US" sz="2400" noProof="0" dirty="0" err="1">
                <a:solidFill>
                  <a:srgbClr val="000000"/>
                </a:solidFill>
                <a:latin typeface="Segoe Print" panose="02000600000000000000" pitchFamily="2" charset="0"/>
              </a:rPr>
              <a:t>ensity</a:t>
            </a:r>
            <a:r>
              <a:rPr lang="en-US" sz="2400" noProof="0" dirty="0">
                <a:solidFill>
                  <a:srgbClr val="000000"/>
                </a:solidFill>
                <a:latin typeface="Segoe Print" panose="02000600000000000000" pitchFamily="2" charset="0"/>
              </a:rPr>
              <a:t> of molecules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2499" y="2212404"/>
            <a:ext cx="7343580" cy="4164544"/>
            <a:chOff x="1137036" y="1735324"/>
            <a:chExt cx="7343580" cy="41645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56983" t="20729" r="10649" b="46638"/>
            <a:stretch/>
          </p:blipFill>
          <p:spPr>
            <a:xfrm>
              <a:off x="1137036" y="1735324"/>
              <a:ext cx="7343580" cy="416454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192696" y="1789043"/>
              <a:ext cx="469127" cy="5565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5B59693-7A64-B22F-1D23-69C677F5B537}"/>
              </a:ext>
            </a:extLst>
          </p:cNvPr>
          <p:cNvSpPr txBox="1"/>
          <p:nvPr/>
        </p:nvSpPr>
        <p:spPr>
          <a:xfrm rot="21160061">
            <a:off x="6169344" y="6188734"/>
            <a:ext cx="2481770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~3×10</a:t>
            </a:r>
            <a:r>
              <a:rPr lang="en-US" sz="2000" baseline="30000" dirty="0"/>
              <a:t>-15</a:t>
            </a:r>
            <a:r>
              <a:rPr lang="en-US" sz="2000" dirty="0"/>
              <a:t> uncertainty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3535" y="1866925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density shifts, extrapolated to operating density</a:t>
            </a:r>
          </a:p>
        </p:txBody>
      </p:sp>
      <p:sp>
        <p:nvSpPr>
          <p:cNvPr id="10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228409" y="4302446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Clock </a:t>
            </a: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shifts:  Molecule density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761395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4837" t="34479" r="43349" b="48471"/>
          <a:stretch/>
        </p:blipFill>
        <p:spPr>
          <a:xfrm>
            <a:off x="2843922" y="1364500"/>
            <a:ext cx="3167413" cy="2571395"/>
          </a:xfrm>
          <a:prstGeom prst="rect">
            <a:avLst/>
          </a:prstGeom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Absolute frequency measurement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05192" y="831275"/>
            <a:ext cx="6481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Comparison to Cs atomic time standard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51816" t="22648" r="26042" b="55372"/>
          <a:stretch/>
        </p:blipFill>
        <p:spPr>
          <a:xfrm>
            <a:off x="1661786" y="4135686"/>
            <a:ext cx="4782765" cy="26706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B59693-7A64-B22F-1D23-69C677F5B537}"/>
              </a:ext>
            </a:extLst>
          </p:cNvPr>
          <p:cNvSpPr txBox="1"/>
          <p:nvPr/>
        </p:nvSpPr>
        <p:spPr>
          <a:xfrm rot="21160061">
            <a:off x="6460545" y="5087045"/>
            <a:ext cx="2332690" cy="400110"/>
          </a:xfrm>
          <a:prstGeom prst="rect">
            <a:avLst/>
          </a:prstGeom>
          <a:solidFill>
            <a:srgbClr val="DDDDDD"/>
          </a:solidFill>
          <a:effectLst>
            <a:softEdge rad="50800"/>
          </a:effectLst>
        </p:spPr>
        <p:txBody>
          <a:bodyPr wrap="none" rtlCol="0">
            <a:spAutoFit/>
          </a:bodyPr>
          <a:lstStyle/>
          <a:p>
            <a:r>
              <a:rPr lang="en-US" sz="2000" dirty="0"/>
              <a:t>1×10</a:t>
            </a:r>
            <a:r>
              <a:rPr lang="en-US" sz="2000" baseline="30000" dirty="0"/>
              <a:t>-13</a:t>
            </a:r>
            <a:r>
              <a:rPr lang="en-US" sz="2000" dirty="0"/>
              <a:t> uncertainty</a:t>
            </a:r>
          </a:p>
        </p:txBody>
      </p:sp>
      <p:sp>
        <p:nvSpPr>
          <p:cNvPr id="9" name="Text Box 20">
            <a:extLst>
              <a:ext uri="{FF2B5EF4-FFF2-40B4-BE49-F238E27FC236}">
                <a16:creationId xmlns:a16="http://schemas.microsoft.com/office/drawing/2014/main" id="{A9EC13AA-218A-4A5A-8843-D4EC55B2E44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228409" y="4302446"/>
            <a:ext cx="4777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K. H. Leung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X 13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011047 (2023)</a:t>
            </a:r>
          </a:p>
        </p:txBody>
      </p:sp>
    </p:spTree>
    <p:extLst>
      <p:ext uri="{BB962C8B-B14F-4D97-AF65-F5344CB8AC3E}">
        <p14:creationId xmlns:p14="http://schemas.microsoft.com/office/powerpoint/2010/main" val="3269971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Frequency standards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9089" y="831275"/>
            <a:ext cx="3975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2017 recommendations</a:t>
            </a:r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6AF97F7E-CEE7-3350-975E-6917C90C8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118" y="6522443"/>
            <a:ext cx="39497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F. Riehle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Metrologia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188 (2018)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562260-EB0E-48F7-E30D-D0E67E51FD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59" t="26816" r="30582" b="30156"/>
          <a:stretch/>
        </p:blipFill>
        <p:spPr>
          <a:xfrm>
            <a:off x="83680" y="1686763"/>
            <a:ext cx="9007055" cy="394771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E77F1C7-003B-34DE-3ED6-502C4665CEB1}"/>
              </a:ext>
            </a:extLst>
          </p:cNvPr>
          <p:cNvSpPr/>
          <p:nvPr/>
        </p:nvSpPr>
        <p:spPr>
          <a:xfrm>
            <a:off x="1953088" y="3031724"/>
            <a:ext cx="772365" cy="2121754"/>
          </a:xfrm>
          <a:prstGeom prst="ellipse">
            <a:avLst/>
          </a:prstGeom>
          <a:solidFill>
            <a:srgbClr val="FF0066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8485C9FE-424F-E5E6-AAA3-3D6DCD5B7D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84"/>
          <a:stretch/>
        </p:blipFill>
        <p:spPr>
          <a:xfrm>
            <a:off x="456060" y="4568948"/>
            <a:ext cx="5060822" cy="12097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6060" y="847470"/>
            <a:ext cx="8375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Newtonian gravity at large scales:  Well-understood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1AE8159-257A-8A68-122B-3D5C505C2072}"/>
              </a:ext>
            </a:extLst>
          </p:cNvPr>
          <p:cNvGrpSpPr/>
          <p:nvPr/>
        </p:nvGrpSpPr>
        <p:grpSpPr>
          <a:xfrm>
            <a:off x="4629915" y="3918163"/>
            <a:ext cx="3466521" cy="2761659"/>
            <a:chOff x="4629915" y="3918163"/>
            <a:chExt cx="3466521" cy="2761659"/>
          </a:xfrm>
        </p:grpSpPr>
        <p:pic>
          <p:nvPicPr>
            <p:cNvPr id="14" name="Picture 13" descr="Chart, bubble chart&#10;&#10;Description automatically generated">
              <a:extLst>
                <a:ext uri="{FF2B5EF4-FFF2-40B4-BE49-F238E27FC236}">
                  <a16:creationId xmlns:a16="http://schemas.microsoft.com/office/drawing/2014/main" id="{A5CC886B-CC54-A302-0BDA-A06C95569A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6" t="24680" r="3398" b="26566"/>
            <a:stretch/>
          </p:blipFill>
          <p:spPr>
            <a:xfrm>
              <a:off x="4629915" y="3918163"/>
              <a:ext cx="3466521" cy="2761659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>
              <a:cxnSpLocks/>
            </p:cNvCxnSpPr>
            <p:nvPr/>
          </p:nvCxnSpPr>
          <p:spPr>
            <a:xfrm flipV="1">
              <a:off x="6139262" y="5457456"/>
              <a:ext cx="1426464" cy="841248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 rot="19774678">
              <a:off x="6139976" y="5786694"/>
              <a:ext cx="18036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0.5 - 5 nm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816BEBB-D036-FBC7-EF2B-BFDCD7ED01C5}"/>
              </a:ext>
            </a:extLst>
          </p:cNvPr>
          <p:cNvSpPr txBox="1"/>
          <p:nvPr/>
        </p:nvSpPr>
        <p:spPr>
          <a:xfrm>
            <a:off x="784881" y="3345607"/>
            <a:ext cx="7540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Gravity at nanometer scales:  Nearly unknown</a:t>
            </a:r>
          </a:p>
        </p:txBody>
      </p:sp>
      <p:pic>
        <p:nvPicPr>
          <p:cNvPr id="10" name="Picture 9" descr="A group of planets in space&#10;&#10;Description automatically generated with low confidence">
            <a:extLst>
              <a:ext uri="{FF2B5EF4-FFF2-40B4-BE49-F238E27FC236}">
                <a16:creationId xmlns:a16="http://schemas.microsoft.com/office/drawing/2014/main" id="{D90BEB88-5D4A-0E4E-A92B-E1B4A67C23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t="32278" r="5585" b="31112"/>
          <a:stretch/>
        </p:blipFill>
        <p:spPr>
          <a:xfrm>
            <a:off x="586155" y="1468556"/>
            <a:ext cx="7974097" cy="17999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0E78D7-AC02-3318-DE13-37BCD1D782EC}"/>
              </a:ext>
            </a:extLst>
          </p:cNvPr>
          <p:cNvSpPr txBox="1"/>
          <p:nvPr/>
        </p:nvSpPr>
        <p:spPr>
          <a:xfrm>
            <a:off x="550749" y="2976861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err="1">
                <a:solidFill>
                  <a:schemeClr val="bg1"/>
                </a:solidFill>
                <a:latin typeface="Arial"/>
              </a:rPr>
              <a:t>wikimedia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.org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D39103-58C4-1216-9C52-AF766033F5DB}"/>
              </a:ext>
            </a:extLst>
          </p:cNvPr>
          <p:cNvCxnSpPr>
            <a:cxnSpLocks/>
          </p:cNvCxnSpPr>
          <p:nvPr/>
        </p:nvCxnSpPr>
        <p:spPr>
          <a:xfrm flipV="1">
            <a:off x="4074581" y="2908053"/>
            <a:ext cx="3806714" cy="25195"/>
          </a:xfrm>
          <a:prstGeom prst="straightConnector1">
            <a:avLst/>
          </a:prstGeom>
          <a:ln w="41275">
            <a:solidFill>
              <a:schemeClr val="bg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33D1D0A-DB6B-62EC-513E-765FACF20E0F}"/>
              </a:ext>
            </a:extLst>
          </p:cNvPr>
          <p:cNvSpPr txBox="1"/>
          <p:nvPr/>
        </p:nvSpPr>
        <p:spPr>
          <a:xfrm>
            <a:off x="4179493" y="2838708"/>
            <a:ext cx="3801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1 mm –… galactic size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cience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molecular clocks</a:t>
            </a:r>
          </a:p>
        </p:txBody>
      </p:sp>
    </p:spTree>
    <p:extLst>
      <p:ext uri="{BB962C8B-B14F-4D97-AF65-F5344CB8AC3E}">
        <p14:creationId xmlns:p14="http://schemas.microsoft.com/office/powerpoint/2010/main" val="2674141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Frequency standards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9089" y="831275"/>
            <a:ext cx="3975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2017 recommendations</a:t>
            </a:r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6AF97F7E-CEE7-3350-975E-6917C90C8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118" y="6522443"/>
            <a:ext cx="39497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F. Riehle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Metrologia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188 (2018)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562260-EB0E-48F7-E30D-D0E67E51FD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59" t="26816" r="30582" b="30156"/>
          <a:stretch/>
        </p:blipFill>
        <p:spPr>
          <a:xfrm>
            <a:off x="83680" y="1686763"/>
            <a:ext cx="9007055" cy="394771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E77F1C7-003B-34DE-3ED6-502C4665CEB1}"/>
              </a:ext>
            </a:extLst>
          </p:cNvPr>
          <p:cNvSpPr/>
          <p:nvPr/>
        </p:nvSpPr>
        <p:spPr>
          <a:xfrm>
            <a:off x="1953088" y="3031724"/>
            <a:ext cx="772365" cy="2121754"/>
          </a:xfrm>
          <a:prstGeom prst="ellipse">
            <a:avLst/>
          </a:prstGeom>
          <a:solidFill>
            <a:srgbClr val="FF0066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214154" y="3799642"/>
            <a:ext cx="0" cy="1020552"/>
          </a:xfrm>
          <a:prstGeom prst="line">
            <a:avLst/>
          </a:prstGeom>
          <a:ln w="31750">
            <a:solidFill>
              <a:srgbClr val="CC0099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14154" y="3633395"/>
            <a:ext cx="0" cy="163539"/>
          </a:xfrm>
          <a:prstGeom prst="line">
            <a:avLst/>
          </a:prstGeom>
          <a:ln w="31750">
            <a:solidFill>
              <a:srgbClr val="FF66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53088" y="5350133"/>
            <a:ext cx="535724" cy="400110"/>
          </a:xfrm>
          <a:prstGeom prst="rect">
            <a:avLst/>
          </a:prstGeom>
          <a:noFill/>
          <a:ln w="15875">
            <a:solidFill>
              <a:srgbClr val="FF66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0099"/>
                </a:solidFill>
              </a:rPr>
              <a:t>Sr</a:t>
            </a:r>
            <a:r>
              <a:rPr lang="en-US" sz="2000" baseline="-25000" dirty="0">
                <a:solidFill>
                  <a:srgbClr val="CC0099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293512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81908" y="1548769"/>
            <a:ext cx="6557211" cy="5218065"/>
            <a:chOff x="564462" y="1471495"/>
            <a:chExt cx="6557211" cy="521806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79" t="42903" r="9579" b="17002"/>
            <a:stretch/>
          </p:blipFill>
          <p:spPr>
            <a:xfrm>
              <a:off x="564462" y="1471495"/>
              <a:ext cx="6557211" cy="5218065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768997" y="3453063"/>
              <a:ext cx="3212431" cy="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881292" y="4884821"/>
              <a:ext cx="1319463" cy="401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25145" y="4054641"/>
              <a:ext cx="2073442" cy="8023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009629" y="5751094"/>
              <a:ext cx="697832" cy="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48033" y="913943"/>
            <a:ext cx="4046301" cy="830766"/>
            <a:chOff x="1455364" y="925518"/>
            <a:chExt cx="4046301" cy="8307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665918" y="1386952"/>
                  <a:ext cx="3447048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tot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≈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el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vib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rot</m:t>
                            </m:r>
                          </m:sub>
                        </m:sSub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5918" y="1386952"/>
                  <a:ext cx="3447048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1455364" y="925518"/>
              <a:ext cx="4046301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Born-Oppenheimer approximation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80193" y="916683"/>
            <a:ext cx="2190215" cy="193899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Beyond B-O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adiabatic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nonadiabatic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relativistic, QED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finite-nuclear-size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2914" y="1258055"/>
                <a:ext cx="1321644" cy="735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𝐴𝑚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914" y="1258055"/>
                <a:ext cx="1321644" cy="7355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878581" y="1744487"/>
                <a:ext cx="40414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581" y="1744487"/>
                <a:ext cx="404149" cy="369332"/>
              </a:xfrm>
              <a:prstGeom prst="rect">
                <a:avLst/>
              </a:prstGeom>
              <a:blipFill>
                <a:blip r:embed="rId8"/>
                <a:stretch>
                  <a:fillRect l="-14925" r="-1493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829671" y="2120095"/>
                <a:ext cx="12364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 </m:t>
                      </m:r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671" y="2120095"/>
                <a:ext cx="1236492" cy="369332"/>
              </a:xfrm>
              <a:prstGeom prst="rect">
                <a:avLst/>
              </a:prstGeom>
              <a:blipFill>
                <a:blip r:embed="rId9"/>
                <a:stretch>
                  <a:fillRect l="-1970" r="-44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276791" y="2937163"/>
                <a:ext cx="52841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PrePr>
                        <m:sub>
                          <m: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  <m:sup>
                          <m: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kumimoji="0" lang="el-G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Σ</m:t>
                          </m:r>
                        </m:e>
                      </m:sPre>
                    </m:oMath>
                  </m:oMathPara>
                </a14:m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6791" y="2937163"/>
                <a:ext cx="528414" cy="49244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832571" y="2476500"/>
                <a:ext cx="1176284" cy="369332"/>
              </a:xfrm>
              <a:prstGeom prst="rect">
                <a:avLst/>
              </a:prstGeom>
              <a:gradFill>
                <a:gsLst>
                  <a:gs pos="0">
                    <a:srgbClr val="FF0066"/>
                  </a:gs>
                  <a:gs pos="0">
                    <a:srgbClr val="9900FF"/>
                  </a:gs>
                  <a:gs pos="0">
                    <a:srgbClr val="CC99FF"/>
                  </a:gs>
                  <a:gs pos="100000">
                    <a:schemeClr val="bg1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571" y="2476500"/>
                <a:ext cx="1176284" cy="369332"/>
              </a:xfrm>
              <a:prstGeom prst="rect">
                <a:avLst/>
              </a:prstGeom>
              <a:blipFill>
                <a:blip r:embed="rId12"/>
                <a:stretch>
                  <a:fillRect r="-1554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clocks, QED, and 5</a:t>
            </a:r>
            <a:r>
              <a:rPr kumimoji="0" lang="en-US" altLang="ja-JP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th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force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3381281" y="1444475"/>
            <a:ext cx="664585" cy="2347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4">
            <a:extLst>
              <a:ext uri="{FF2B5EF4-FFF2-40B4-BE49-F238E27FC236}">
                <a16:creationId xmlns:a16="http://schemas.microsoft.com/office/drawing/2014/main" id="{7C41110F-0D5B-E2B9-E989-510D7F723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4438" y="3801016"/>
            <a:ext cx="722199" cy="781020"/>
          </a:xfrm>
          <a:prstGeom prst="ellipse">
            <a:avLst/>
          </a:prstGeom>
          <a:ln w="28575" cap="rnd">
            <a:solidFill>
              <a:schemeClr val="bg1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47B2C60-0F6A-F92A-122D-40450C243EB3}"/>
              </a:ext>
            </a:extLst>
          </p:cNvPr>
          <p:cNvSpPr txBox="1"/>
          <p:nvPr/>
        </p:nvSpPr>
        <p:spPr>
          <a:xfrm>
            <a:off x="5362500" y="4576564"/>
            <a:ext cx="1263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Aleksander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Wozniak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898244" y="1761060"/>
            <a:ext cx="378548" cy="409502"/>
          </a:xfrm>
          <a:prstGeom prst="rect">
            <a:avLst/>
          </a:prstGeom>
          <a:solidFill>
            <a:srgbClr val="FFCC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465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81908" y="1548769"/>
            <a:ext cx="6557211" cy="5218065"/>
            <a:chOff x="564462" y="1471495"/>
            <a:chExt cx="6557211" cy="521806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79" t="42903" r="9579" b="17002"/>
            <a:stretch/>
          </p:blipFill>
          <p:spPr>
            <a:xfrm>
              <a:off x="564462" y="1471495"/>
              <a:ext cx="6557211" cy="5218065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768997" y="3453063"/>
              <a:ext cx="3212431" cy="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881292" y="4884821"/>
              <a:ext cx="1319463" cy="401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25145" y="4054641"/>
              <a:ext cx="2073442" cy="8023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009629" y="5751094"/>
              <a:ext cx="697832" cy="2"/>
            </a:xfrm>
            <a:prstGeom prst="line">
              <a:avLst/>
            </a:prstGeom>
            <a:ln w="31750">
              <a:solidFill>
                <a:srgbClr val="777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48033" y="913943"/>
            <a:ext cx="4046301" cy="830766"/>
            <a:chOff x="1455364" y="925518"/>
            <a:chExt cx="4046301" cy="8307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665918" y="1386952"/>
                  <a:ext cx="3447048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tot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≈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el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vib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rot</m:t>
                            </m:r>
                          </m:sub>
                        </m:sSub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5918" y="1386952"/>
                  <a:ext cx="3447048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1455364" y="925518"/>
              <a:ext cx="4046301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Born-Oppenheimer approximation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80193" y="916683"/>
            <a:ext cx="2190215" cy="193899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Beyond B-O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adiabatic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nonadiabatic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relativistic, QED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finite-nuclear-size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2914" y="1258055"/>
                <a:ext cx="1321644" cy="735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𝐴𝑚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914" y="1258055"/>
                <a:ext cx="1321644" cy="7355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878581" y="1744487"/>
                <a:ext cx="40414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581" y="1744487"/>
                <a:ext cx="404149" cy="369332"/>
              </a:xfrm>
              <a:prstGeom prst="rect">
                <a:avLst/>
              </a:prstGeom>
              <a:blipFill>
                <a:blip r:embed="rId8"/>
                <a:stretch>
                  <a:fillRect l="-14925" r="-1493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829671" y="2120095"/>
                <a:ext cx="12364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 </m:t>
                      </m:r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671" y="2120095"/>
                <a:ext cx="1236492" cy="369332"/>
              </a:xfrm>
              <a:prstGeom prst="rect">
                <a:avLst/>
              </a:prstGeom>
              <a:blipFill>
                <a:blip r:embed="rId9"/>
                <a:stretch>
                  <a:fillRect l="-1970" r="-44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276791" y="2937163"/>
                <a:ext cx="52841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PrePr>
                        <m:sub>
                          <m: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  <m:sup>
                          <m: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kumimoji="0" lang="el-G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Σ</m:t>
                          </m:r>
                        </m:e>
                      </m:sPre>
                    </m:oMath>
                  </m:oMathPara>
                </a14:m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6791" y="2937163"/>
                <a:ext cx="528414" cy="49244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832571" y="2476500"/>
                <a:ext cx="1176284" cy="369332"/>
              </a:xfrm>
              <a:prstGeom prst="rect">
                <a:avLst/>
              </a:prstGeom>
              <a:gradFill>
                <a:gsLst>
                  <a:gs pos="0">
                    <a:srgbClr val="FF0066"/>
                  </a:gs>
                  <a:gs pos="0">
                    <a:srgbClr val="9900FF"/>
                  </a:gs>
                  <a:gs pos="0">
                    <a:srgbClr val="CC99FF"/>
                  </a:gs>
                  <a:gs pos="100000">
                    <a:schemeClr val="bg1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571" y="2476500"/>
                <a:ext cx="1176284" cy="369332"/>
              </a:xfrm>
              <a:prstGeom prst="rect">
                <a:avLst/>
              </a:prstGeom>
              <a:blipFill>
                <a:blip r:embed="rId12"/>
                <a:stretch>
                  <a:fillRect r="-1554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Molecular clocks, QED, and 5</a:t>
            </a:r>
            <a:r>
              <a:rPr kumimoji="0" lang="en-US" altLang="ja-JP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th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808879" y="5256700"/>
                <a:ext cx="5823004" cy="1200329"/>
              </a:xfrm>
              <a:prstGeom prst="rect">
                <a:avLst/>
              </a:prstGeom>
              <a:gradFill flip="none" rotWithShape="1">
                <a:gsLst>
                  <a:gs pos="0">
                    <a:srgbClr val="FF0066"/>
                  </a:gs>
                  <a:gs pos="0">
                    <a:srgbClr val="9900FF"/>
                  </a:gs>
                  <a:gs pos="0">
                    <a:srgbClr val="CC99FF"/>
                  </a:gs>
                  <a:gs pos="100000">
                    <a:schemeClr val="bg1">
                      <a:gamma/>
                      <a:tint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84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Sr, </a:t>
                </a:r>
                <a:r>
                  <a:rPr kumimoji="0" lang="en-US" sz="2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86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Sr, </a:t>
                </a:r>
                <a:r>
                  <a:rPr kumimoji="0" lang="en-US" sz="2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88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Sr dimers: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6 mass combinations,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~6×60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transitions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→ Fit 5+ parameters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879" y="5256700"/>
                <a:ext cx="5823004" cy="1200329"/>
              </a:xfrm>
              <a:prstGeom prst="rect">
                <a:avLst/>
              </a:prstGeom>
              <a:blipFill>
                <a:blip r:embed="rId13"/>
                <a:stretch>
                  <a:fillRect l="-1361" t="-3553" r="-1257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 flipV="1">
            <a:off x="3381281" y="1444475"/>
            <a:ext cx="664585" cy="2347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4">
            <a:extLst>
              <a:ext uri="{FF2B5EF4-FFF2-40B4-BE49-F238E27FC236}">
                <a16:creationId xmlns:a16="http://schemas.microsoft.com/office/drawing/2014/main" id="{7C41110F-0D5B-E2B9-E989-510D7F723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4438" y="3801016"/>
            <a:ext cx="722199" cy="781020"/>
          </a:xfrm>
          <a:prstGeom prst="ellipse">
            <a:avLst/>
          </a:prstGeom>
          <a:ln w="28575" cap="rnd">
            <a:solidFill>
              <a:schemeClr val="bg1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47B2C60-0F6A-F92A-122D-40450C243EB3}"/>
              </a:ext>
            </a:extLst>
          </p:cNvPr>
          <p:cNvSpPr txBox="1"/>
          <p:nvPr/>
        </p:nvSpPr>
        <p:spPr>
          <a:xfrm>
            <a:off x="5362500" y="4576564"/>
            <a:ext cx="1263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Aleksander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Wozniak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898244" y="1761060"/>
            <a:ext cx="378548" cy="409502"/>
          </a:xfrm>
          <a:prstGeom prst="rect">
            <a:avLst/>
          </a:prstGeom>
          <a:solidFill>
            <a:srgbClr val="FFCC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964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925301" y="964734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Initial numerical 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9166" t="15448" r="5195" b="18890"/>
          <a:stretch/>
        </p:blipFill>
        <p:spPr>
          <a:xfrm>
            <a:off x="210056" y="1502072"/>
            <a:ext cx="8727985" cy="4911340"/>
          </a:xfrm>
          <a:prstGeom prst="rect">
            <a:avLst/>
          </a:prstGeom>
        </p:spPr>
      </p:pic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706441" y="6517873"/>
            <a:ext cx="34371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Stein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EPJD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57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171 (2010)</a:t>
            </a:r>
          </a:p>
        </p:txBody>
      </p: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0" y="6525228"/>
            <a:ext cx="19264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Credit:  A. Wozniak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4118" y="5467482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0.1%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79389" y="427035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10%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Sr</a:t>
            </a:r>
            <a:r>
              <a:rPr kumimoji="0" lang="en-US" altLang="ja-JP" sz="3600" b="0" i="0" u="none" strike="noStrike" kern="1200" cap="none" spc="0" normalizeH="0" baseline="-25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2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molecular structure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5A4685-90FD-4BA5-76D4-2C7D85D1370F}"/>
              </a:ext>
            </a:extLst>
          </p:cNvPr>
          <p:cNvSpPr txBox="1"/>
          <p:nvPr/>
        </p:nvSpPr>
        <p:spPr>
          <a:xfrm>
            <a:off x="1474645" y="2323779"/>
            <a:ext cx="1223412" cy="338554"/>
          </a:xfrm>
          <a:prstGeom prst="rect">
            <a:avLst/>
          </a:prstGeom>
          <a:solidFill>
            <a:srgbClr val="DDDDDD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short range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325590-B747-8BBD-AC12-32076B806D3E}"/>
              </a:ext>
            </a:extLst>
          </p:cNvPr>
          <p:cNvSpPr txBox="1"/>
          <p:nvPr/>
        </p:nvSpPr>
        <p:spPr>
          <a:xfrm>
            <a:off x="3021873" y="2323779"/>
            <a:ext cx="3946485" cy="338554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long range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54772" y="3682377"/>
            <a:ext cx="165605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Energy (cm</a:t>
            </a:r>
            <a:r>
              <a:rPr lang="en-US" sz="1400" baseline="30000" dirty="0"/>
              <a:t>-1</a:t>
            </a:r>
            <a:r>
              <a:rPr lang="en-US" sz="1400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76999" y="6050359"/>
            <a:ext cx="256031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Internuclear</a:t>
            </a:r>
            <a:r>
              <a:rPr lang="en-US" sz="1400" dirty="0"/>
              <a:t> separation (Bohr)</a:t>
            </a:r>
          </a:p>
        </p:txBody>
      </p:sp>
    </p:spTree>
    <p:extLst>
      <p:ext uri="{BB962C8B-B14F-4D97-AF65-F5344CB8AC3E}">
        <p14:creationId xmlns:p14="http://schemas.microsoft.com/office/powerpoint/2010/main" val="39914940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Text Box 2"/>
          <p:cNvSpPr txBox="1">
            <a:spLocks noChangeArrowheads="1"/>
          </p:cNvSpPr>
          <p:nvPr/>
        </p:nvSpPr>
        <p:spPr bwMode="auto">
          <a:xfrm>
            <a:off x="0" y="104775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ZLab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1" y="816358"/>
            <a:ext cx="8895934" cy="59280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7F927F-DBCE-4597-AE9A-47AB9AE63497}"/>
              </a:ext>
            </a:extLst>
          </p:cNvPr>
          <p:cNvSpPr txBox="1"/>
          <p:nvPr/>
        </p:nvSpPr>
        <p:spPr>
          <a:xfrm>
            <a:off x="7241647" y="816358"/>
            <a:ext cx="1779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pictured: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Jianhui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7F927F-DBCE-4597-AE9A-47AB9AE63497}"/>
              </a:ext>
            </a:extLst>
          </p:cNvPr>
          <p:cNvSpPr txBox="1"/>
          <p:nvPr/>
        </p:nvSpPr>
        <p:spPr>
          <a:xfrm>
            <a:off x="244181" y="6060381"/>
            <a:ext cx="87192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Clockwise, from top left:  Qi Sun, Isaac Pope, Mateusz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Borkowski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Jinyu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Dai, Brandon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Iritani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Emily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Tiberi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Perry Zhou, TZ,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Debayan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Mitra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9AAF2-4837-2E00-FCE4-A85E73CB5DDF}"/>
              </a:ext>
            </a:extLst>
          </p:cNvPr>
          <p:cNvSpPr txBox="1"/>
          <p:nvPr/>
        </p:nvSpPr>
        <p:spPr>
          <a:xfrm>
            <a:off x="5976218" y="4331200"/>
            <a:ext cx="3031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 theory: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Robert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Moszynski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al.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C5AC1DE-0971-B2AF-1AF3-2AC5019E3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8403" y="3508913"/>
            <a:ext cx="705305" cy="841502"/>
          </a:xfrm>
          <a:prstGeom prst="ellipse">
            <a:avLst/>
          </a:prstGeom>
          <a:ln w="28575" cap="rnd">
            <a:solidFill>
              <a:schemeClr val="bg1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941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cience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molecular clocks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solidFill>
                <a:srgbClr val="FFFF00">
                  <a:alpha val="55000"/>
                </a:srgbClr>
              </a:solidFill>
              <a:ln w="63500"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𝑉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𝐺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9CC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Symbol"/>
                                </a:rPr>
                                <m:t>𝐴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𝑟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𝜆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635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FAF5F271-74E8-0107-35FD-283793AE7CF8}"/>
              </a:ext>
            </a:extLst>
          </p:cNvPr>
          <p:cNvGrpSpPr/>
          <p:nvPr/>
        </p:nvGrpSpPr>
        <p:grpSpPr>
          <a:xfrm>
            <a:off x="522145" y="1750187"/>
            <a:ext cx="3466521" cy="2761659"/>
            <a:chOff x="4629915" y="3918163"/>
            <a:chExt cx="3466521" cy="2761659"/>
          </a:xfrm>
        </p:grpSpPr>
        <p:pic>
          <p:nvPicPr>
            <p:cNvPr id="27" name="Picture 26" descr="Chart, bubble chart&#10;&#10;Description automatically generated">
              <a:extLst>
                <a:ext uri="{FF2B5EF4-FFF2-40B4-BE49-F238E27FC236}">
                  <a16:creationId xmlns:a16="http://schemas.microsoft.com/office/drawing/2014/main" id="{4F87CECB-4C27-CEBC-E73A-0AAA3E368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6" t="24680" r="3398" b="26566"/>
            <a:stretch/>
          </p:blipFill>
          <p:spPr>
            <a:xfrm>
              <a:off x="4629915" y="3918163"/>
              <a:ext cx="3466521" cy="2761659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6F3C732-8E72-ACE6-95B1-69BB6E3EC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9262" y="5457456"/>
              <a:ext cx="1426464" cy="841248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AAD6DA-AFF0-15D9-FE50-9AB4559AFDD3}"/>
                </a:ext>
              </a:extLst>
            </p:cNvPr>
            <p:cNvSpPr txBox="1"/>
            <p:nvPr/>
          </p:nvSpPr>
          <p:spPr>
            <a:xfrm rot="19774678">
              <a:off x="6139976" y="5786694"/>
              <a:ext cx="18036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0.5 - 5 nm</a:t>
              </a:r>
            </a:p>
          </p:txBody>
        </p:sp>
      </p:grpSp>
      <p:sp>
        <p:nvSpPr>
          <p:cNvPr id="32" name="Right Brace 31">
            <a:extLst>
              <a:ext uri="{FF2B5EF4-FFF2-40B4-BE49-F238E27FC236}">
                <a16:creationId xmlns:a16="http://schemas.microsoft.com/office/drawing/2014/main" id="{6313ED79-CBCF-FA57-D318-A87BAFBD6A8F}"/>
              </a:ext>
            </a:extLst>
          </p:cNvPr>
          <p:cNvSpPr/>
          <p:nvPr/>
        </p:nvSpPr>
        <p:spPr>
          <a:xfrm rot="5400000">
            <a:off x="3095340" y="5110364"/>
            <a:ext cx="294134" cy="91915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578D8F-3F3A-C852-4153-B79CFD6AC4C1}"/>
              </a:ext>
            </a:extLst>
          </p:cNvPr>
          <p:cNvSpPr txBox="1"/>
          <p:nvPr/>
        </p:nvSpPr>
        <p:spPr>
          <a:xfrm>
            <a:off x="1659909" y="5637335"/>
            <a:ext cx="2907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Hypothetical</a:t>
            </a:r>
            <a:br>
              <a:rPr lang="en-US" sz="2400" dirty="0"/>
            </a:br>
            <a:r>
              <a:rPr lang="en-US" sz="2400" dirty="0"/>
              <a:t>“Yukawa” correction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070462-5D3F-F163-B04C-648BE1AC0D48}"/>
              </a:ext>
            </a:extLst>
          </p:cNvPr>
          <p:cNvSpPr txBox="1"/>
          <p:nvPr/>
        </p:nvSpPr>
        <p:spPr>
          <a:xfrm>
            <a:off x="1640360" y="796986"/>
            <a:ext cx="5745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Nanoscale mass-dependent forces</a:t>
            </a:r>
          </a:p>
        </p:txBody>
      </p:sp>
    </p:spTree>
    <p:extLst>
      <p:ext uri="{BB962C8B-B14F-4D97-AF65-F5344CB8AC3E}">
        <p14:creationId xmlns:p14="http://schemas.microsoft.com/office/powerpoint/2010/main" val="3510347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cience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molecular clocks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solidFill>
                <a:srgbClr val="FFFF00">
                  <a:alpha val="55000"/>
                </a:srgbClr>
              </a:solidFill>
              <a:ln w="63500"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𝑉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𝐺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9CC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Symbol"/>
                                </a:rPr>
                                <m:t>𝐴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𝑟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𝜆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635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D3404B01-C168-94FA-2CF4-4304C677D9C7}"/>
              </a:ext>
            </a:extLst>
          </p:cNvPr>
          <p:cNvGrpSpPr/>
          <p:nvPr/>
        </p:nvGrpSpPr>
        <p:grpSpPr>
          <a:xfrm>
            <a:off x="4341190" y="2023398"/>
            <a:ext cx="4408879" cy="3686354"/>
            <a:chOff x="42286" y="2412838"/>
            <a:chExt cx="3941729" cy="3287336"/>
          </a:xfrm>
        </p:grpSpPr>
        <p:grpSp>
          <p:nvGrpSpPr>
            <p:cNvPr id="57" name="Group 56"/>
            <p:cNvGrpSpPr/>
            <p:nvPr/>
          </p:nvGrpSpPr>
          <p:grpSpPr>
            <a:xfrm>
              <a:off x="735705" y="2541940"/>
              <a:ext cx="3180369" cy="2292446"/>
              <a:chOff x="654304" y="2201684"/>
              <a:chExt cx="6467368" cy="4487873"/>
            </a:xfrm>
          </p:grpSpPr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193" t="48514" r="9579" b="17002"/>
              <a:stretch/>
            </p:blipFill>
            <p:spPr>
              <a:xfrm>
                <a:off x="654304" y="2201684"/>
                <a:ext cx="6467368" cy="4487873"/>
              </a:xfrm>
              <a:prstGeom prst="rect">
                <a:avLst/>
              </a:prstGeom>
            </p:spPr>
          </p:pic>
          <p:cxnSp>
            <p:nvCxnSpPr>
              <p:cNvPr id="59" name="Straight Connector 58"/>
              <p:cNvCxnSpPr/>
              <p:nvPr/>
            </p:nvCxnSpPr>
            <p:spPr>
              <a:xfrm flipV="1">
                <a:off x="768997" y="3453063"/>
                <a:ext cx="3212431" cy="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825145" y="4054641"/>
                <a:ext cx="2073442" cy="8023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881292" y="4884821"/>
                <a:ext cx="1319463" cy="401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1009629" y="5751094"/>
                <a:ext cx="697832" cy="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Arrow Connector 14"/>
            <p:cNvCxnSpPr/>
            <p:nvPr/>
          </p:nvCxnSpPr>
          <p:spPr>
            <a:xfrm flipV="1">
              <a:off x="516570" y="2412838"/>
              <a:ext cx="6591" cy="24295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501992" y="4843669"/>
              <a:ext cx="3482023" cy="229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 rot="16200000">
              <a:off x="-361831" y="2907246"/>
              <a:ext cx="12698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rgbClr val="000000"/>
                  </a:solidFill>
                  <a:latin typeface="Segoe Print" panose="02000600000000000000" pitchFamily="2" charset="0"/>
                </a:rPr>
                <a:t>Energy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01469" y="5238509"/>
              <a:ext cx="29466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Print" panose="02000600000000000000" pitchFamily="2" charset="0"/>
                  <a:ea typeface="+mn-ea"/>
                  <a:cs typeface="+mn-cs"/>
                </a:rPr>
                <a:t>Bond length (nm)</a:t>
              </a:r>
            </a:p>
          </p:txBody>
        </p:sp>
        <p:sp>
          <p:nvSpPr>
            <p:cNvPr id="3" name="Star: 5 Points 2">
              <a:extLst>
                <a:ext uri="{FF2B5EF4-FFF2-40B4-BE49-F238E27FC236}">
                  <a16:creationId xmlns:a16="http://schemas.microsoft.com/office/drawing/2014/main" id="{92E4E61F-25CB-4AE1-45DC-8C383D8CD967}"/>
                </a:ext>
              </a:extLst>
            </p:cNvPr>
            <p:cNvSpPr/>
            <p:nvPr/>
          </p:nvSpPr>
          <p:spPr>
            <a:xfrm>
              <a:off x="1155445" y="4259854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48207EB0-9C9C-4802-03C1-79EE7A4FAF0E}"/>
                </a:ext>
              </a:extLst>
            </p:cNvPr>
            <p:cNvSpPr/>
            <p:nvPr/>
          </p:nvSpPr>
          <p:spPr>
            <a:xfrm>
              <a:off x="1405503" y="3817451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9CE6B4F4-8322-170C-844C-7D7D711F0F6B}"/>
                </a:ext>
              </a:extLst>
            </p:cNvPr>
            <p:cNvSpPr/>
            <p:nvPr/>
          </p:nvSpPr>
          <p:spPr>
            <a:xfrm>
              <a:off x="1779844" y="3392799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id="{35025ABF-76E3-4F20-1611-51EBC899D61D}"/>
                </a:ext>
              </a:extLst>
            </p:cNvPr>
            <p:cNvSpPr/>
            <p:nvPr/>
          </p:nvSpPr>
          <p:spPr>
            <a:xfrm>
              <a:off x="2278477" y="3092434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95796540-5585-805E-65DD-7E7A0524B818}"/>
                </a:ext>
              </a:extLst>
            </p:cNvPr>
            <p:cNvSpPr/>
            <p:nvPr/>
          </p:nvSpPr>
          <p:spPr>
            <a:xfrm>
              <a:off x="3700384" y="2898605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5BA775A-ACC4-985D-627F-3CBC9BFC57F5}"/>
                </a:ext>
              </a:extLst>
            </p:cNvPr>
            <p:cNvCxnSpPr/>
            <p:nvPr/>
          </p:nvCxnSpPr>
          <p:spPr>
            <a:xfrm>
              <a:off x="1253601" y="4450168"/>
              <a:ext cx="0" cy="384218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BFFC6EB-C9EA-B2CA-4A2C-35F7C73FB1FD}"/>
                </a:ext>
              </a:extLst>
            </p:cNvPr>
            <p:cNvCxnSpPr>
              <a:cxnSpLocks/>
            </p:cNvCxnSpPr>
            <p:nvPr/>
          </p:nvCxnSpPr>
          <p:spPr>
            <a:xfrm>
              <a:off x="1503659" y="3998881"/>
              <a:ext cx="0" cy="835505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156C91A-A195-835D-7A15-F2B6E2AE5F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6957" y="3556477"/>
              <a:ext cx="3290" cy="1285861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0E22325-ECBB-8FD5-1880-D945B178461D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08" y="3264997"/>
              <a:ext cx="2585" cy="1617721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970B098-6A3D-26AF-A5F0-FF7922267A85}"/>
                </a:ext>
              </a:extLst>
            </p:cNvPr>
            <p:cNvCxnSpPr>
              <a:cxnSpLocks/>
            </p:cNvCxnSpPr>
            <p:nvPr/>
          </p:nvCxnSpPr>
          <p:spPr>
            <a:xfrm>
              <a:off x="3798536" y="3053407"/>
              <a:ext cx="0" cy="1798583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7AF7EB-495B-61B6-4951-5E822A355E37}"/>
                </a:ext>
              </a:extLst>
            </p:cNvPr>
            <p:cNvSpPr txBox="1"/>
            <p:nvPr/>
          </p:nvSpPr>
          <p:spPr>
            <a:xfrm>
              <a:off x="899875" y="4793002"/>
              <a:ext cx="6848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0.5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6810EF2-AAA9-B5D1-4C31-EE3C604C83CE}"/>
                </a:ext>
              </a:extLst>
            </p:cNvPr>
            <p:cNvSpPr txBox="1"/>
            <p:nvPr/>
          </p:nvSpPr>
          <p:spPr>
            <a:xfrm>
              <a:off x="1665525" y="4785006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F4F90A-8EA7-2ED5-0EF5-0C34BDAA71F2}"/>
                </a:ext>
              </a:extLst>
            </p:cNvPr>
            <p:cNvSpPr txBox="1"/>
            <p:nvPr/>
          </p:nvSpPr>
          <p:spPr>
            <a:xfrm>
              <a:off x="3591679" y="48028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F5F271-74E8-0107-35FD-283793AE7CF8}"/>
              </a:ext>
            </a:extLst>
          </p:cNvPr>
          <p:cNvGrpSpPr/>
          <p:nvPr/>
        </p:nvGrpSpPr>
        <p:grpSpPr>
          <a:xfrm>
            <a:off x="522145" y="1750187"/>
            <a:ext cx="3466521" cy="2761659"/>
            <a:chOff x="4629915" y="3918163"/>
            <a:chExt cx="3466521" cy="2761659"/>
          </a:xfrm>
        </p:grpSpPr>
        <p:pic>
          <p:nvPicPr>
            <p:cNvPr id="27" name="Picture 26" descr="Chart, bubble chart&#10;&#10;Description automatically generated">
              <a:extLst>
                <a:ext uri="{FF2B5EF4-FFF2-40B4-BE49-F238E27FC236}">
                  <a16:creationId xmlns:a16="http://schemas.microsoft.com/office/drawing/2014/main" id="{4F87CECB-4C27-CEBC-E73A-0AAA3E368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6" t="24680" r="3398" b="26566"/>
            <a:stretch/>
          </p:blipFill>
          <p:spPr>
            <a:xfrm>
              <a:off x="4629915" y="3918163"/>
              <a:ext cx="3466521" cy="2761659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6F3C732-8E72-ACE6-95B1-69BB6E3EC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9262" y="5457456"/>
              <a:ext cx="1426464" cy="841248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AAD6DA-AFF0-15D9-FE50-9AB4559AFDD3}"/>
                </a:ext>
              </a:extLst>
            </p:cNvPr>
            <p:cNvSpPr txBox="1"/>
            <p:nvPr/>
          </p:nvSpPr>
          <p:spPr>
            <a:xfrm rot="19774678">
              <a:off x="6139976" y="5786694"/>
              <a:ext cx="18036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0.5 - 5 nm</a:t>
              </a:r>
            </a:p>
          </p:txBody>
        </p:sp>
      </p:grpSp>
      <p:sp>
        <p:nvSpPr>
          <p:cNvPr id="32" name="Right Brace 31">
            <a:extLst>
              <a:ext uri="{FF2B5EF4-FFF2-40B4-BE49-F238E27FC236}">
                <a16:creationId xmlns:a16="http://schemas.microsoft.com/office/drawing/2014/main" id="{6313ED79-CBCF-FA57-D318-A87BAFBD6A8F}"/>
              </a:ext>
            </a:extLst>
          </p:cNvPr>
          <p:cNvSpPr/>
          <p:nvPr/>
        </p:nvSpPr>
        <p:spPr>
          <a:xfrm rot="5400000">
            <a:off x="3095340" y="5110364"/>
            <a:ext cx="294134" cy="91915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578D8F-3F3A-C852-4153-B79CFD6AC4C1}"/>
              </a:ext>
            </a:extLst>
          </p:cNvPr>
          <p:cNvSpPr txBox="1"/>
          <p:nvPr/>
        </p:nvSpPr>
        <p:spPr>
          <a:xfrm>
            <a:off x="1659909" y="5637335"/>
            <a:ext cx="2907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Hypothetical</a:t>
            </a:r>
            <a:br>
              <a:rPr lang="en-US" sz="2400" dirty="0"/>
            </a:br>
            <a:r>
              <a:rPr lang="en-US" sz="2400" dirty="0"/>
              <a:t>“Yukawa” correction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/>
          <a:srcRect l="21733" t="24904" r="59694" b="50023"/>
          <a:stretch/>
        </p:blipFill>
        <p:spPr>
          <a:xfrm>
            <a:off x="5079464" y="1981455"/>
            <a:ext cx="3630444" cy="275652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1070462-5D3F-F163-B04C-648BE1AC0D48}"/>
              </a:ext>
            </a:extLst>
          </p:cNvPr>
          <p:cNvSpPr txBox="1"/>
          <p:nvPr/>
        </p:nvSpPr>
        <p:spPr>
          <a:xfrm>
            <a:off x="1640360" y="796986"/>
            <a:ext cx="5745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Nanoscale mass-dependent forces</a:t>
            </a:r>
          </a:p>
        </p:txBody>
      </p:sp>
    </p:spTree>
    <p:extLst>
      <p:ext uri="{BB962C8B-B14F-4D97-AF65-F5344CB8AC3E}">
        <p14:creationId xmlns:p14="http://schemas.microsoft.com/office/powerpoint/2010/main" val="236212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141" y="2159790"/>
            <a:ext cx="4018334" cy="2450231"/>
          </a:xfrm>
          <a:prstGeom prst="rect">
            <a:avLst/>
          </a:prstGeom>
        </p:spPr>
      </p:pic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S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cience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molecular clocks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61709" y="5995358"/>
            <a:ext cx="3780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Explore a range of lengths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solidFill>
                <a:srgbClr val="FFFF00">
                  <a:alpha val="55000"/>
                </a:srgbClr>
              </a:solidFill>
              <a:ln w="63500"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𝑉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𝐺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9CC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Symbol"/>
                                </a:rPr>
                                <m:t>𝐴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𝑟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𝜆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920" y="4682659"/>
                <a:ext cx="3426768" cy="1016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635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D3404B01-C168-94FA-2CF4-4304C677D9C7}"/>
              </a:ext>
            </a:extLst>
          </p:cNvPr>
          <p:cNvGrpSpPr/>
          <p:nvPr/>
        </p:nvGrpSpPr>
        <p:grpSpPr>
          <a:xfrm>
            <a:off x="4341190" y="1666744"/>
            <a:ext cx="4408879" cy="4043008"/>
            <a:chOff x="42286" y="2094789"/>
            <a:chExt cx="3941729" cy="3605385"/>
          </a:xfrm>
        </p:grpSpPr>
        <p:grpSp>
          <p:nvGrpSpPr>
            <p:cNvPr id="57" name="Group 56"/>
            <p:cNvGrpSpPr/>
            <p:nvPr/>
          </p:nvGrpSpPr>
          <p:grpSpPr>
            <a:xfrm>
              <a:off x="792106" y="3181156"/>
              <a:ext cx="1579733" cy="1173856"/>
              <a:chOff x="768997" y="3453063"/>
              <a:chExt cx="3212431" cy="2298033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 flipV="1">
                <a:off x="768997" y="3453063"/>
                <a:ext cx="3212431" cy="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825145" y="4054641"/>
                <a:ext cx="2073442" cy="8023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881292" y="4884821"/>
                <a:ext cx="1319463" cy="401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1009629" y="5751094"/>
                <a:ext cx="697832" cy="2"/>
              </a:xfrm>
              <a:prstGeom prst="line">
                <a:avLst/>
              </a:prstGeom>
              <a:ln w="31750">
                <a:solidFill>
                  <a:srgbClr val="7777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Arrow Connector 14"/>
            <p:cNvCxnSpPr/>
            <p:nvPr/>
          </p:nvCxnSpPr>
          <p:spPr>
            <a:xfrm flipV="1">
              <a:off x="516570" y="2412838"/>
              <a:ext cx="6591" cy="24295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501992" y="4843669"/>
              <a:ext cx="3482023" cy="229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 rot="16200000">
              <a:off x="-361831" y="2907246"/>
              <a:ext cx="12698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Print" panose="02000600000000000000" pitchFamily="2" charset="0"/>
                  <a:ea typeface="+mn-ea"/>
                  <a:cs typeface="+mn-cs"/>
                </a:rPr>
                <a:t>Energy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01469" y="5238509"/>
              <a:ext cx="29466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egoe Print" panose="02000600000000000000" pitchFamily="2" charset="0"/>
                  <a:ea typeface="+mn-ea"/>
                  <a:cs typeface="+mn-cs"/>
                </a:rPr>
                <a:t>Bond length (nm)</a:t>
              </a:r>
            </a:p>
          </p:txBody>
        </p:sp>
        <p:sp>
          <p:nvSpPr>
            <p:cNvPr id="3" name="Star: 5 Points 2">
              <a:extLst>
                <a:ext uri="{FF2B5EF4-FFF2-40B4-BE49-F238E27FC236}">
                  <a16:creationId xmlns:a16="http://schemas.microsoft.com/office/drawing/2014/main" id="{92E4E61F-25CB-4AE1-45DC-8C383D8CD967}"/>
                </a:ext>
              </a:extLst>
            </p:cNvPr>
            <p:cNvSpPr/>
            <p:nvPr/>
          </p:nvSpPr>
          <p:spPr>
            <a:xfrm>
              <a:off x="1155445" y="4259854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B33C915-AC7D-1ED4-86CE-BC36A53226A7}"/>
                </a:ext>
              </a:extLst>
            </p:cNvPr>
            <p:cNvSpPr txBox="1"/>
            <p:nvPr/>
          </p:nvSpPr>
          <p:spPr>
            <a:xfrm>
              <a:off x="835123" y="2094789"/>
              <a:ext cx="30587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Vibrational modes</a:t>
              </a:r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48207EB0-9C9C-4802-03C1-79EE7A4FAF0E}"/>
                </a:ext>
              </a:extLst>
            </p:cNvPr>
            <p:cNvSpPr/>
            <p:nvPr/>
          </p:nvSpPr>
          <p:spPr>
            <a:xfrm>
              <a:off x="1405503" y="3817451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9CE6B4F4-8322-170C-844C-7D7D711F0F6B}"/>
                </a:ext>
              </a:extLst>
            </p:cNvPr>
            <p:cNvSpPr/>
            <p:nvPr/>
          </p:nvSpPr>
          <p:spPr>
            <a:xfrm>
              <a:off x="1779844" y="3392799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id="{35025ABF-76E3-4F20-1611-51EBC899D61D}"/>
                </a:ext>
              </a:extLst>
            </p:cNvPr>
            <p:cNvSpPr/>
            <p:nvPr/>
          </p:nvSpPr>
          <p:spPr>
            <a:xfrm>
              <a:off x="2278477" y="3092434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95796540-5585-805E-65DD-7E7A0524B818}"/>
                </a:ext>
              </a:extLst>
            </p:cNvPr>
            <p:cNvSpPr/>
            <p:nvPr/>
          </p:nvSpPr>
          <p:spPr>
            <a:xfrm>
              <a:off x="3700384" y="2898605"/>
              <a:ext cx="196312" cy="19031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5BA775A-ACC4-985D-627F-3CBC9BFC57F5}"/>
                </a:ext>
              </a:extLst>
            </p:cNvPr>
            <p:cNvCxnSpPr/>
            <p:nvPr/>
          </p:nvCxnSpPr>
          <p:spPr>
            <a:xfrm>
              <a:off x="1253601" y="4450168"/>
              <a:ext cx="0" cy="384218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BFFC6EB-C9EA-B2CA-4A2C-35F7C73FB1FD}"/>
                </a:ext>
              </a:extLst>
            </p:cNvPr>
            <p:cNvCxnSpPr>
              <a:cxnSpLocks/>
            </p:cNvCxnSpPr>
            <p:nvPr/>
          </p:nvCxnSpPr>
          <p:spPr>
            <a:xfrm>
              <a:off x="1503659" y="3998881"/>
              <a:ext cx="0" cy="835505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156C91A-A195-835D-7A15-F2B6E2AE5F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6957" y="3556477"/>
              <a:ext cx="3290" cy="1285861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0E22325-ECBB-8FD5-1880-D945B178461D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08" y="3264997"/>
              <a:ext cx="2585" cy="1617721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970B098-6A3D-26AF-A5F0-FF7922267A85}"/>
                </a:ext>
              </a:extLst>
            </p:cNvPr>
            <p:cNvCxnSpPr>
              <a:cxnSpLocks/>
            </p:cNvCxnSpPr>
            <p:nvPr/>
          </p:nvCxnSpPr>
          <p:spPr>
            <a:xfrm>
              <a:off x="3798536" y="3053407"/>
              <a:ext cx="0" cy="1798583"/>
            </a:xfrm>
            <a:prstGeom prst="line">
              <a:avLst/>
            </a:prstGeom>
            <a:ln w="22225">
              <a:solidFill>
                <a:srgbClr val="96969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7AF7EB-495B-61B6-4951-5E822A355E37}"/>
                </a:ext>
              </a:extLst>
            </p:cNvPr>
            <p:cNvSpPr txBox="1"/>
            <p:nvPr/>
          </p:nvSpPr>
          <p:spPr>
            <a:xfrm>
              <a:off x="899875" y="4793002"/>
              <a:ext cx="6848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0.5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6810EF2-AAA9-B5D1-4C31-EE3C604C83CE}"/>
                </a:ext>
              </a:extLst>
            </p:cNvPr>
            <p:cNvSpPr txBox="1"/>
            <p:nvPr/>
          </p:nvSpPr>
          <p:spPr>
            <a:xfrm>
              <a:off x="1665525" y="4785006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F4F90A-8EA7-2ED5-0EF5-0C34BDAA71F2}"/>
                </a:ext>
              </a:extLst>
            </p:cNvPr>
            <p:cNvSpPr txBox="1"/>
            <p:nvPr/>
          </p:nvSpPr>
          <p:spPr>
            <a:xfrm>
              <a:off x="3591679" y="48028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5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F5F271-74E8-0107-35FD-283793AE7CF8}"/>
              </a:ext>
            </a:extLst>
          </p:cNvPr>
          <p:cNvGrpSpPr/>
          <p:nvPr/>
        </p:nvGrpSpPr>
        <p:grpSpPr>
          <a:xfrm>
            <a:off x="522145" y="1750187"/>
            <a:ext cx="3466521" cy="2761659"/>
            <a:chOff x="4629915" y="3918163"/>
            <a:chExt cx="3466521" cy="2761659"/>
          </a:xfrm>
        </p:grpSpPr>
        <p:pic>
          <p:nvPicPr>
            <p:cNvPr id="27" name="Picture 26" descr="Chart, bubble chart&#10;&#10;Description automatically generated">
              <a:extLst>
                <a:ext uri="{FF2B5EF4-FFF2-40B4-BE49-F238E27FC236}">
                  <a16:creationId xmlns:a16="http://schemas.microsoft.com/office/drawing/2014/main" id="{4F87CECB-4C27-CEBC-E73A-0AAA3E368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6" t="24680" r="3398" b="26566"/>
            <a:stretch/>
          </p:blipFill>
          <p:spPr>
            <a:xfrm>
              <a:off x="4629915" y="3918163"/>
              <a:ext cx="3466521" cy="2761659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6F3C732-8E72-ACE6-95B1-69BB6E3EC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9262" y="5457456"/>
              <a:ext cx="1426464" cy="841248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AAD6DA-AFF0-15D9-FE50-9AB4559AFDD3}"/>
                </a:ext>
              </a:extLst>
            </p:cNvPr>
            <p:cNvSpPr txBox="1"/>
            <p:nvPr/>
          </p:nvSpPr>
          <p:spPr>
            <a:xfrm rot="19774678">
              <a:off x="6139976" y="5786694"/>
              <a:ext cx="18036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0.5 - 5 nm</a:t>
              </a:r>
            </a:p>
          </p:txBody>
        </p:sp>
      </p:grpSp>
      <p:sp>
        <p:nvSpPr>
          <p:cNvPr id="32" name="Right Brace 31">
            <a:extLst>
              <a:ext uri="{FF2B5EF4-FFF2-40B4-BE49-F238E27FC236}">
                <a16:creationId xmlns:a16="http://schemas.microsoft.com/office/drawing/2014/main" id="{6313ED79-CBCF-FA57-D318-A87BAFBD6A8F}"/>
              </a:ext>
            </a:extLst>
          </p:cNvPr>
          <p:cNvSpPr/>
          <p:nvPr/>
        </p:nvSpPr>
        <p:spPr>
          <a:xfrm rot="5400000">
            <a:off x="3095340" y="5110364"/>
            <a:ext cx="294134" cy="91915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578D8F-3F3A-C852-4153-B79CFD6AC4C1}"/>
              </a:ext>
            </a:extLst>
          </p:cNvPr>
          <p:cNvSpPr txBox="1"/>
          <p:nvPr/>
        </p:nvSpPr>
        <p:spPr>
          <a:xfrm>
            <a:off x="1659909" y="5637335"/>
            <a:ext cx="2907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Hypothetical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“Yukawa” correction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070462-5D3F-F163-B04C-648BE1AC0D48}"/>
              </a:ext>
            </a:extLst>
          </p:cNvPr>
          <p:cNvSpPr txBox="1"/>
          <p:nvPr/>
        </p:nvSpPr>
        <p:spPr>
          <a:xfrm>
            <a:off x="1640360" y="796986"/>
            <a:ext cx="5745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Nanoscale mass-dependent forces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120640" y="2659008"/>
            <a:ext cx="3321804" cy="2802"/>
          </a:xfrm>
          <a:prstGeom prst="line">
            <a:avLst/>
          </a:prstGeom>
          <a:ln w="31750">
            <a:solidFill>
              <a:srgbClr val="7777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84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dirty="0">
                <a:solidFill>
                  <a:srgbClr val="0000CC"/>
                </a:solidFill>
                <a:latin typeface="Arial" charset="0"/>
                <a:ea typeface="ＭＳ Ｐゴシック"/>
                <a:cs typeface="ＭＳ Ｐゴシック"/>
              </a:rPr>
              <a:t>S</a:t>
            </a:r>
            <a:r>
              <a:rPr kumimoji="0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cience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with molecular clocks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1125" y="5991428"/>
            <a:ext cx="3847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9999"/>
                </a:solidFill>
                <a:latin typeface="Arial" charset="0"/>
              </a:rPr>
              <a:t>Explore a range of masses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537920" y="4681333"/>
                <a:ext cx="3426768" cy="1016000"/>
              </a:xfrm>
              <a:prstGeom prst="rect">
                <a:avLst/>
              </a:prstGeom>
              <a:solidFill>
                <a:srgbClr val="FFFF00">
                  <a:alpha val="55000"/>
                </a:srgbClr>
              </a:solidFill>
              <a:ln w="63500"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𝑉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𝐺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99CC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Symbol"/>
                                </a:rPr>
                                <m:t>𝐴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𝑟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99CC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𝜆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920" y="4681333"/>
                <a:ext cx="3426768" cy="1016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635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FAF5F271-74E8-0107-35FD-283793AE7CF8}"/>
              </a:ext>
            </a:extLst>
          </p:cNvPr>
          <p:cNvGrpSpPr/>
          <p:nvPr/>
        </p:nvGrpSpPr>
        <p:grpSpPr>
          <a:xfrm>
            <a:off x="522145" y="1748861"/>
            <a:ext cx="3466521" cy="2761659"/>
            <a:chOff x="4629915" y="3918163"/>
            <a:chExt cx="3466521" cy="2761659"/>
          </a:xfrm>
        </p:grpSpPr>
        <p:pic>
          <p:nvPicPr>
            <p:cNvPr id="27" name="Picture 26" descr="Chart, bubble chart&#10;&#10;Description automatically generated">
              <a:extLst>
                <a:ext uri="{FF2B5EF4-FFF2-40B4-BE49-F238E27FC236}">
                  <a16:creationId xmlns:a16="http://schemas.microsoft.com/office/drawing/2014/main" id="{4F87CECB-4C27-CEBC-E73A-0AAA3E368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6" t="24680" r="3398" b="26566"/>
            <a:stretch/>
          </p:blipFill>
          <p:spPr>
            <a:xfrm>
              <a:off x="4629915" y="3918163"/>
              <a:ext cx="3466521" cy="2761659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6F3C732-8E72-ACE6-95B1-69BB6E3EC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9262" y="5457456"/>
              <a:ext cx="1426464" cy="841248"/>
            </a:xfrm>
            <a:prstGeom prst="straightConnector1">
              <a:avLst/>
            </a:prstGeom>
            <a:ln w="41275">
              <a:solidFill>
                <a:schemeClr val="bg1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AAD6DA-AFF0-15D9-FE50-9AB4559AFDD3}"/>
                </a:ext>
              </a:extLst>
            </p:cNvPr>
            <p:cNvSpPr txBox="1"/>
            <p:nvPr/>
          </p:nvSpPr>
          <p:spPr>
            <a:xfrm rot="19774678">
              <a:off x="6139976" y="5786694"/>
              <a:ext cx="18036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0.5 - 5 nm</a:t>
              </a:r>
            </a:p>
          </p:txBody>
        </p:sp>
      </p:grpSp>
      <p:sp>
        <p:nvSpPr>
          <p:cNvPr id="32" name="Right Brace 31">
            <a:extLst>
              <a:ext uri="{FF2B5EF4-FFF2-40B4-BE49-F238E27FC236}">
                <a16:creationId xmlns:a16="http://schemas.microsoft.com/office/drawing/2014/main" id="{6313ED79-CBCF-FA57-D318-A87BAFBD6A8F}"/>
              </a:ext>
            </a:extLst>
          </p:cNvPr>
          <p:cNvSpPr/>
          <p:nvPr/>
        </p:nvSpPr>
        <p:spPr>
          <a:xfrm rot="5400000">
            <a:off x="3095340" y="5109038"/>
            <a:ext cx="294134" cy="91915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578D8F-3F3A-C852-4153-B79CFD6AC4C1}"/>
              </a:ext>
            </a:extLst>
          </p:cNvPr>
          <p:cNvSpPr txBox="1"/>
          <p:nvPr/>
        </p:nvSpPr>
        <p:spPr>
          <a:xfrm>
            <a:off x="1659909" y="5636009"/>
            <a:ext cx="2907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Hypothetical</a:t>
            </a:r>
            <a:br>
              <a:rPr lang="en-US" sz="2400" dirty="0"/>
            </a:br>
            <a:r>
              <a:rPr lang="en-US" sz="2400" dirty="0"/>
              <a:t>“Yukawa” correction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4AE524-CD61-9AAC-F49A-5E4A34ADB6E6}"/>
              </a:ext>
            </a:extLst>
          </p:cNvPr>
          <p:cNvSpPr txBox="1"/>
          <p:nvPr/>
        </p:nvSpPr>
        <p:spPr>
          <a:xfrm>
            <a:off x="5327984" y="1641197"/>
            <a:ext cx="2561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Isotopes</a:t>
            </a:r>
            <a:br>
              <a:rPr lang="en-US" sz="2400" dirty="0"/>
            </a:br>
            <a:r>
              <a:rPr lang="en-US" sz="2400" dirty="0"/>
              <a:t>of strontium atom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F1CEAA8-927B-B93F-D090-0ADFC91CACF6}"/>
              </a:ext>
            </a:extLst>
          </p:cNvPr>
          <p:cNvGrpSpPr/>
          <p:nvPr/>
        </p:nvGrpSpPr>
        <p:grpSpPr>
          <a:xfrm>
            <a:off x="5857044" y="4176551"/>
            <a:ext cx="1704512" cy="1652812"/>
            <a:chOff x="5628444" y="4240559"/>
            <a:chExt cx="1704512" cy="1652812"/>
          </a:xfrm>
        </p:grpSpPr>
        <p:pic>
          <p:nvPicPr>
            <p:cNvPr id="16" name="Picture 15" descr="Chart, bubble chart&#10;&#10;Description automatically generated">
              <a:extLst>
                <a:ext uri="{FF2B5EF4-FFF2-40B4-BE49-F238E27FC236}">
                  <a16:creationId xmlns:a16="http://schemas.microsoft.com/office/drawing/2014/main" id="{1815A8FC-496B-F62E-9A82-E2A54D59CD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92" t="15102" r="6630" b="33210"/>
            <a:stretch/>
          </p:blipFill>
          <p:spPr>
            <a:xfrm>
              <a:off x="5881244" y="4434012"/>
              <a:ext cx="1238853" cy="1098145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96789FB-8662-2964-20F7-3F84230C13AC}"/>
                </a:ext>
              </a:extLst>
            </p:cNvPr>
            <p:cNvSpPr/>
            <p:nvPr/>
          </p:nvSpPr>
          <p:spPr>
            <a:xfrm>
              <a:off x="5628444" y="4240559"/>
              <a:ext cx="1704512" cy="1652812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0">
                  <a:schemeClr val="bg1">
                    <a:alpha val="0"/>
                  </a:schemeClr>
                </a:gs>
                <a:gs pos="100000">
                  <a:srgbClr val="FFFF00">
                    <a:alpha val="6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A2C1D32-49B0-C79D-6F14-7E19211AE0D3}"/>
              </a:ext>
            </a:extLst>
          </p:cNvPr>
          <p:cNvGrpSpPr/>
          <p:nvPr/>
        </p:nvGrpSpPr>
        <p:grpSpPr>
          <a:xfrm>
            <a:off x="4839012" y="2591591"/>
            <a:ext cx="1704512" cy="1652812"/>
            <a:chOff x="4747572" y="2673887"/>
            <a:chExt cx="1704512" cy="1652812"/>
          </a:xfrm>
        </p:grpSpPr>
        <p:pic>
          <p:nvPicPr>
            <p:cNvPr id="13" name="Picture 12" descr="Chart, bubble chart&#10;&#10;Description automatically generated">
              <a:extLst>
                <a:ext uri="{FF2B5EF4-FFF2-40B4-BE49-F238E27FC236}">
                  <a16:creationId xmlns:a16="http://schemas.microsoft.com/office/drawing/2014/main" id="{E6F6CF4E-0EB5-7698-3F79-7E60EE5A21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5" t="15102" r="66173" b="33210"/>
            <a:stretch/>
          </p:blipFill>
          <p:spPr>
            <a:xfrm>
              <a:off x="4901725" y="2849362"/>
              <a:ext cx="1292787" cy="1229356"/>
            </a:xfrm>
            <a:prstGeom prst="rect">
              <a:avLst/>
            </a:prstGeom>
          </p:spPr>
        </p:pic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D92A72E-B272-E3FC-2053-48C7E3EE40B7}"/>
                </a:ext>
              </a:extLst>
            </p:cNvPr>
            <p:cNvSpPr/>
            <p:nvPr/>
          </p:nvSpPr>
          <p:spPr>
            <a:xfrm>
              <a:off x="4747572" y="2673887"/>
              <a:ext cx="1704512" cy="1652812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0">
                  <a:schemeClr val="bg1">
                    <a:alpha val="0"/>
                  </a:schemeClr>
                </a:gs>
                <a:gs pos="100000">
                  <a:srgbClr val="FFFF00">
                    <a:alpha val="6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65D5265-2C60-6DF6-9C8A-4F354D21F38F}"/>
              </a:ext>
            </a:extLst>
          </p:cNvPr>
          <p:cNvGrpSpPr/>
          <p:nvPr/>
        </p:nvGrpSpPr>
        <p:grpSpPr>
          <a:xfrm>
            <a:off x="6838500" y="2579399"/>
            <a:ext cx="1704512" cy="1652812"/>
            <a:chOff x="6756204" y="2716559"/>
            <a:chExt cx="1704512" cy="1652812"/>
          </a:xfrm>
        </p:grpSpPr>
        <p:pic>
          <p:nvPicPr>
            <p:cNvPr id="21" name="Picture 20" descr="Chart, bubble chart&#10;&#10;Description automatically generated">
              <a:extLst>
                <a:ext uri="{FF2B5EF4-FFF2-40B4-BE49-F238E27FC236}">
                  <a16:creationId xmlns:a16="http://schemas.microsoft.com/office/drawing/2014/main" id="{0B985689-9315-E93F-80A3-EED9708F6A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65" t="15102" r="37883" b="33210"/>
            <a:stretch/>
          </p:blipFill>
          <p:spPr>
            <a:xfrm>
              <a:off x="6921231" y="2875307"/>
              <a:ext cx="1292787" cy="1229356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27CC7D9-8864-3A44-479F-96C25912D93C}"/>
                </a:ext>
              </a:extLst>
            </p:cNvPr>
            <p:cNvSpPr/>
            <p:nvPr/>
          </p:nvSpPr>
          <p:spPr>
            <a:xfrm>
              <a:off x="6756204" y="2716559"/>
              <a:ext cx="1704512" cy="1652812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0">
                  <a:schemeClr val="bg1">
                    <a:alpha val="0"/>
                  </a:schemeClr>
                </a:gs>
                <a:gs pos="100000">
                  <a:srgbClr val="FFFF00">
                    <a:alpha val="6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C243213-B9DA-3083-B813-9814B4092B22}"/>
              </a:ext>
            </a:extLst>
          </p:cNvPr>
          <p:cNvCxnSpPr>
            <a:cxnSpLocks/>
          </p:cNvCxnSpPr>
          <p:nvPr/>
        </p:nvCxnSpPr>
        <p:spPr>
          <a:xfrm flipV="1">
            <a:off x="7003527" y="3903495"/>
            <a:ext cx="398268" cy="543017"/>
          </a:xfrm>
          <a:prstGeom prst="straightConnector1">
            <a:avLst/>
          </a:prstGeom>
          <a:ln w="25400">
            <a:solidFill>
              <a:srgbClr val="5F5F5F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C387C47-71EB-AB0E-83A1-DB87F6A7C558}"/>
              </a:ext>
            </a:extLst>
          </p:cNvPr>
          <p:cNvCxnSpPr>
            <a:cxnSpLocks/>
          </p:cNvCxnSpPr>
          <p:nvPr/>
        </p:nvCxnSpPr>
        <p:spPr>
          <a:xfrm flipH="1">
            <a:off x="6364224" y="3364992"/>
            <a:ext cx="639303" cy="0"/>
          </a:xfrm>
          <a:prstGeom prst="straightConnector1">
            <a:avLst/>
          </a:prstGeom>
          <a:ln w="25400">
            <a:solidFill>
              <a:srgbClr val="5F5F5F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7052A8-1A50-1971-2A21-676D47458368}"/>
              </a:ext>
            </a:extLst>
          </p:cNvPr>
          <p:cNvCxnSpPr>
            <a:cxnSpLocks/>
          </p:cNvCxnSpPr>
          <p:nvPr/>
        </p:nvCxnSpPr>
        <p:spPr>
          <a:xfrm flipH="1" flipV="1">
            <a:off x="6044184" y="3886200"/>
            <a:ext cx="402336" cy="548640"/>
          </a:xfrm>
          <a:prstGeom prst="straightConnector1">
            <a:avLst/>
          </a:prstGeom>
          <a:ln w="25400">
            <a:solidFill>
              <a:srgbClr val="5F5F5F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1070462-5D3F-F163-B04C-648BE1AC0D48}"/>
              </a:ext>
            </a:extLst>
          </p:cNvPr>
          <p:cNvSpPr txBox="1"/>
          <p:nvPr/>
        </p:nvSpPr>
        <p:spPr>
          <a:xfrm>
            <a:off x="1640360" y="796986"/>
            <a:ext cx="5745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Nanoscale mass-dependent forces</a:t>
            </a:r>
          </a:p>
        </p:txBody>
      </p:sp>
    </p:spTree>
    <p:extLst>
      <p:ext uri="{BB962C8B-B14F-4D97-AF65-F5344CB8AC3E}">
        <p14:creationId xmlns:p14="http://schemas.microsoft.com/office/powerpoint/2010/main" val="380035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-144463" y="143696"/>
            <a:ext cx="9426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5</a:t>
            </a:r>
            <a:r>
              <a:rPr kumimoji="0" lang="en-US" altLang="ja-JP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th</a:t>
            </a:r>
            <a:r>
              <a:rPr kumimoji="0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force with molecular</a:t>
            </a:r>
            <a:r>
              <a:rPr kumimoji="0" lang="en-US" altLang="ja-JP" sz="3600" b="0" i="0" u="none" strike="noStrike" kern="120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/>
                <a:cs typeface="ＭＳ Ｐゴシック"/>
              </a:rPr>
              <a:t> clock</a:t>
            </a:r>
            <a:endParaRPr kumimoji="0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-1251" y="6524058"/>
            <a:ext cx="421247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</a:rPr>
              <a:t>Heacock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Science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373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1239 (2021)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-1" y="6258184"/>
            <a:ext cx="28086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 Tiber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Ph.D. thesis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(2023)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4677759" y="6253924"/>
            <a:ext cx="44662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>
                <a:solidFill>
                  <a:srgbClr val="000000"/>
                </a:solidFill>
                <a:latin typeface="Arial" charset="0"/>
              </a:rPr>
              <a:t>E. J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  <a:r>
              <a:rPr lang="en-US" sz="1600" noProof="0" dirty="0" err="1">
                <a:solidFill>
                  <a:srgbClr val="000000"/>
                </a:solidFill>
                <a:latin typeface="Arial" charset="0"/>
              </a:rPr>
              <a:t>Salumbides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87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112008 (2013)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4766706" y="6519621"/>
            <a:ext cx="43787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>
                <a:solidFill>
                  <a:srgbClr val="000000"/>
                </a:solidFill>
                <a:latin typeface="Arial" charset="0"/>
              </a:rPr>
              <a:t>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 </a:t>
            </a:r>
            <a:r>
              <a:rPr lang="en-US" sz="1600" noProof="0" dirty="0" err="1">
                <a:solidFill>
                  <a:srgbClr val="000000"/>
                </a:solidFill>
                <a:latin typeface="Arial" charset="0"/>
              </a:rPr>
              <a:t>Borkowski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et al.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Sci.</a:t>
            </a:r>
            <a:r>
              <a:rPr kumimoji="0" lang="en-US" sz="1600" b="0" i="1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Rep.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9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14807 (2019)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0785" y="778888"/>
            <a:ext cx="5170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Segoe Print" panose="02000600000000000000" pitchFamily="2" charset="0"/>
              </a:rPr>
              <a:t>Current experimental capability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9934" t="12948" r="9889" b="3410"/>
          <a:stretch/>
        </p:blipFill>
        <p:spPr>
          <a:xfrm>
            <a:off x="917515" y="1294732"/>
            <a:ext cx="7226451" cy="484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8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66242</TotalTime>
  <Words>1895</Words>
  <Application>Microsoft Office PowerPoint</Application>
  <PresentationFormat>On-screen Show (4:3)</PresentationFormat>
  <Paragraphs>363</Paragraphs>
  <Slides>44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44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Gill Sans</vt:lpstr>
      <vt:lpstr>Segoe Print</vt:lpstr>
      <vt:lpstr>Symbol</vt:lpstr>
      <vt:lpstr>Office Theme</vt:lpstr>
      <vt:lpstr>6_Default Design</vt:lpstr>
      <vt:lpstr>10_Default Design</vt:lpstr>
      <vt:lpstr>12_Default Design</vt:lpstr>
      <vt:lpstr>22_Default Design</vt:lpstr>
      <vt:lpstr>1_Default Design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</dc:creator>
  <cp:lastModifiedBy>Tanya Zelevinsky</cp:lastModifiedBy>
  <cp:revision>565</cp:revision>
  <dcterms:created xsi:type="dcterms:W3CDTF">2020-10-23T02:57:40Z</dcterms:created>
  <dcterms:modified xsi:type="dcterms:W3CDTF">2023-10-15T05:31:17Z</dcterms:modified>
</cp:coreProperties>
</file>