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2"/>
  </p:notesMasterIdLst>
  <p:sldIdLst>
    <p:sldId id="256" r:id="rId5"/>
    <p:sldId id="257" r:id="rId6"/>
    <p:sldId id="278" r:id="rId7"/>
    <p:sldId id="260" r:id="rId8"/>
    <p:sldId id="270" r:id="rId9"/>
    <p:sldId id="285" r:id="rId10"/>
    <p:sldId id="275" r:id="rId11"/>
    <p:sldId id="286" r:id="rId12"/>
    <p:sldId id="265" r:id="rId13"/>
    <p:sldId id="266" r:id="rId14"/>
    <p:sldId id="280" r:id="rId15"/>
    <p:sldId id="279" r:id="rId16"/>
    <p:sldId id="272" r:id="rId17"/>
    <p:sldId id="273" r:id="rId18"/>
    <p:sldId id="274" r:id="rId19"/>
    <p:sldId id="281" r:id="rId20"/>
    <p:sldId id="282" r:id="rId21"/>
    <p:sldId id="283" r:id="rId22"/>
    <p:sldId id="284" r:id="rId23"/>
    <p:sldId id="267" r:id="rId24"/>
    <p:sldId id="276" r:id="rId25"/>
    <p:sldId id="263" r:id="rId26"/>
    <p:sldId id="264" r:id="rId27"/>
    <p:sldId id="259" r:id="rId28"/>
    <p:sldId id="269" r:id="rId29"/>
    <p:sldId id="277" r:id="rId30"/>
    <p:sldId id="27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67C8A5A-615C-498A-988C-4B24318D4F1D}">
          <p14:sldIdLst>
            <p14:sldId id="256"/>
            <p14:sldId id="257"/>
            <p14:sldId id="278"/>
            <p14:sldId id="260"/>
            <p14:sldId id="270"/>
            <p14:sldId id="285"/>
            <p14:sldId id="275"/>
            <p14:sldId id="286"/>
            <p14:sldId id="265"/>
            <p14:sldId id="266"/>
            <p14:sldId id="280"/>
            <p14:sldId id="279"/>
            <p14:sldId id="272"/>
            <p14:sldId id="273"/>
            <p14:sldId id="274"/>
            <p14:sldId id="281"/>
            <p14:sldId id="282"/>
            <p14:sldId id="283"/>
            <p14:sldId id="284"/>
            <p14:sldId id="267"/>
            <p14:sldId id="276"/>
            <p14:sldId id="263"/>
            <p14:sldId id="264"/>
            <p14:sldId id="259"/>
            <p14:sldId id="269"/>
            <p14:sldId id="277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3C6C5D-32AD-465F-A624-F22F1499FF1A}" v="1466" dt="2024-11-29T05:01:26.1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03" d="100"/>
          <a:sy n="103" d="100"/>
        </p:scale>
        <p:origin x="91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hua Cesca" userId="b74b6229-c271-437a-902f-3b2c81948f09" providerId="ADAL" clId="{F33C6C5D-32AD-465F-A624-F22F1499FF1A}"/>
    <pc:docChg chg="undo custSel modSld">
      <pc:chgData name="Joshua Cesca" userId="b74b6229-c271-437a-902f-3b2c81948f09" providerId="ADAL" clId="{F33C6C5D-32AD-465F-A624-F22F1499FF1A}" dt="2024-11-29T05:02:32.447" v="2761" actId="20577"/>
      <pc:docMkLst>
        <pc:docMk/>
      </pc:docMkLst>
      <pc:sldChg chg="modSp mod">
        <pc:chgData name="Joshua Cesca" userId="b74b6229-c271-437a-902f-3b2c81948f09" providerId="ADAL" clId="{F33C6C5D-32AD-465F-A624-F22F1499FF1A}" dt="2024-11-29T05:00:48.277" v="2722" actId="20577"/>
        <pc:sldMkLst>
          <pc:docMk/>
          <pc:sldMk cId="3035266635" sldId="257"/>
        </pc:sldMkLst>
        <pc:spChg chg="mod">
          <ac:chgData name="Joshua Cesca" userId="b74b6229-c271-437a-902f-3b2c81948f09" providerId="ADAL" clId="{F33C6C5D-32AD-465F-A624-F22F1499FF1A}" dt="2024-11-29T05:00:48.277" v="2722" actId="20577"/>
          <ac:spMkLst>
            <pc:docMk/>
            <pc:sldMk cId="3035266635" sldId="257"/>
            <ac:spMk id="5" creationId="{D870A3F2-E3F9-37E2-B739-281E1B1134A0}"/>
          </ac:spMkLst>
        </pc:spChg>
      </pc:sldChg>
      <pc:sldChg chg="modSp mod">
        <pc:chgData name="Joshua Cesca" userId="b74b6229-c271-437a-902f-3b2c81948f09" providerId="ADAL" clId="{F33C6C5D-32AD-465F-A624-F22F1499FF1A}" dt="2024-11-29T05:00:56.837" v="2726" actId="20577"/>
        <pc:sldMkLst>
          <pc:docMk/>
          <pc:sldMk cId="1659176137" sldId="260"/>
        </pc:sldMkLst>
        <pc:spChg chg="mod">
          <ac:chgData name="Joshua Cesca" userId="b74b6229-c271-437a-902f-3b2c81948f09" providerId="ADAL" clId="{F33C6C5D-32AD-465F-A624-F22F1499FF1A}" dt="2024-11-29T05:00:56.837" v="2726" actId="20577"/>
          <ac:spMkLst>
            <pc:docMk/>
            <pc:sldMk cId="1659176137" sldId="260"/>
            <ac:spMk id="7" creationId="{7566E458-CD2D-2B4A-86DB-8167AA72D828}"/>
          </ac:spMkLst>
        </pc:spChg>
      </pc:sldChg>
      <pc:sldChg chg="modSp mod">
        <pc:chgData name="Joshua Cesca" userId="b74b6229-c271-437a-902f-3b2c81948f09" providerId="ADAL" clId="{F33C6C5D-32AD-465F-A624-F22F1499FF1A}" dt="2024-11-29T05:01:14.089" v="2733" actId="20577"/>
        <pc:sldMkLst>
          <pc:docMk/>
          <pc:sldMk cId="1803848083" sldId="265"/>
        </pc:sldMkLst>
        <pc:spChg chg="mod">
          <ac:chgData name="Joshua Cesca" userId="b74b6229-c271-437a-902f-3b2c81948f09" providerId="ADAL" clId="{F33C6C5D-32AD-465F-A624-F22F1499FF1A}" dt="2024-11-29T05:01:14.089" v="2733" actId="20577"/>
          <ac:spMkLst>
            <pc:docMk/>
            <pc:sldMk cId="1803848083" sldId="265"/>
            <ac:spMk id="6" creationId="{0F4F92C2-2830-93D2-379D-D8E76FF5D518}"/>
          </ac:spMkLst>
        </pc:spChg>
      </pc:sldChg>
      <pc:sldChg chg="modSp mod">
        <pc:chgData name="Joshua Cesca" userId="b74b6229-c271-437a-902f-3b2c81948f09" providerId="ADAL" clId="{F33C6C5D-32AD-465F-A624-F22F1499FF1A}" dt="2024-11-29T05:01:18.626" v="2734" actId="20577"/>
        <pc:sldMkLst>
          <pc:docMk/>
          <pc:sldMk cId="3270123997" sldId="266"/>
        </pc:sldMkLst>
        <pc:spChg chg="mod">
          <ac:chgData name="Joshua Cesca" userId="b74b6229-c271-437a-902f-3b2c81948f09" providerId="ADAL" clId="{F33C6C5D-32AD-465F-A624-F22F1499FF1A}" dt="2024-11-29T05:01:18.626" v="2734" actId="20577"/>
          <ac:spMkLst>
            <pc:docMk/>
            <pc:sldMk cId="3270123997" sldId="266"/>
            <ac:spMk id="5" creationId="{587776FB-8D50-81E0-2ABA-E01A815F2C24}"/>
          </ac:spMkLst>
        </pc:spChg>
      </pc:sldChg>
      <pc:sldChg chg="modSp mod">
        <pc:chgData name="Joshua Cesca" userId="b74b6229-c271-437a-902f-3b2c81948f09" providerId="ADAL" clId="{F33C6C5D-32AD-465F-A624-F22F1499FF1A}" dt="2024-11-29T05:02:32.447" v="2761" actId="20577"/>
        <pc:sldMkLst>
          <pc:docMk/>
          <pc:sldMk cId="4014029621" sldId="267"/>
        </pc:sldMkLst>
        <pc:spChg chg="mod">
          <ac:chgData name="Joshua Cesca" userId="b74b6229-c271-437a-902f-3b2c81948f09" providerId="ADAL" clId="{F33C6C5D-32AD-465F-A624-F22F1499FF1A}" dt="2024-11-29T04:56:48.517" v="2708" actId="20577"/>
          <ac:spMkLst>
            <pc:docMk/>
            <pc:sldMk cId="4014029621" sldId="267"/>
            <ac:spMk id="3" creationId="{BF00CAE4-DBCA-7AE9-9087-7E1639E8E88E}"/>
          </ac:spMkLst>
        </pc:spChg>
        <pc:spChg chg="mod">
          <ac:chgData name="Joshua Cesca" userId="b74b6229-c271-437a-902f-3b2c81948f09" providerId="ADAL" clId="{F33C6C5D-32AD-465F-A624-F22F1499FF1A}" dt="2024-11-29T05:02:32.447" v="2761" actId="20577"/>
          <ac:spMkLst>
            <pc:docMk/>
            <pc:sldMk cId="4014029621" sldId="267"/>
            <ac:spMk id="5" creationId="{FAE50934-6442-9A9D-3D10-1058E73F9C53}"/>
          </ac:spMkLst>
        </pc:spChg>
      </pc:sldChg>
      <pc:sldChg chg="modSp mod">
        <pc:chgData name="Joshua Cesca" userId="b74b6229-c271-437a-902f-3b2c81948f09" providerId="ADAL" clId="{F33C6C5D-32AD-465F-A624-F22F1499FF1A}" dt="2024-11-29T05:01:02.634" v="2728" actId="20577"/>
        <pc:sldMkLst>
          <pc:docMk/>
          <pc:sldMk cId="2349281704" sldId="270"/>
        </pc:sldMkLst>
        <pc:spChg chg="mod">
          <ac:chgData name="Joshua Cesca" userId="b74b6229-c271-437a-902f-3b2c81948f09" providerId="ADAL" clId="{F33C6C5D-32AD-465F-A624-F22F1499FF1A}" dt="2024-11-29T05:01:02.634" v="2728" actId="20577"/>
          <ac:spMkLst>
            <pc:docMk/>
            <pc:sldMk cId="2349281704" sldId="270"/>
            <ac:spMk id="7" creationId="{1F240DCE-7BEC-FE21-3A10-BBF8066BCB38}"/>
          </ac:spMkLst>
        </pc:spChg>
      </pc:sldChg>
      <pc:sldChg chg="modSp mod">
        <pc:chgData name="Joshua Cesca" userId="b74b6229-c271-437a-902f-3b2c81948f09" providerId="ADAL" clId="{F33C6C5D-32AD-465F-A624-F22F1499FF1A}" dt="2024-11-29T05:01:39.444" v="2743" actId="20577"/>
        <pc:sldMkLst>
          <pc:docMk/>
          <pc:sldMk cId="883246515" sldId="272"/>
        </pc:sldMkLst>
        <pc:spChg chg="mod">
          <ac:chgData name="Joshua Cesca" userId="b74b6229-c271-437a-902f-3b2c81948f09" providerId="ADAL" clId="{F33C6C5D-32AD-465F-A624-F22F1499FF1A}" dt="2024-11-29T04:00:09.327" v="2034" actId="6549"/>
          <ac:spMkLst>
            <pc:docMk/>
            <pc:sldMk cId="883246515" sldId="272"/>
            <ac:spMk id="3" creationId="{BF00CAE4-DBCA-7AE9-9087-7E1639E8E88E}"/>
          </ac:spMkLst>
        </pc:spChg>
        <pc:spChg chg="mod">
          <ac:chgData name="Joshua Cesca" userId="b74b6229-c271-437a-902f-3b2c81948f09" providerId="ADAL" clId="{F33C6C5D-32AD-465F-A624-F22F1499FF1A}" dt="2024-11-29T05:01:39.444" v="2743" actId="20577"/>
          <ac:spMkLst>
            <pc:docMk/>
            <pc:sldMk cId="883246515" sldId="272"/>
            <ac:spMk id="7" creationId="{F3325CD3-6C0F-2F3B-6A7E-78C45EF59FEB}"/>
          </ac:spMkLst>
        </pc:spChg>
      </pc:sldChg>
      <pc:sldChg chg="modSp mod">
        <pc:chgData name="Joshua Cesca" userId="b74b6229-c271-437a-902f-3b2c81948f09" providerId="ADAL" clId="{F33C6C5D-32AD-465F-A624-F22F1499FF1A}" dt="2024-11-29T05:01:44.072" v="2745" actId="20577"/>
        <pc:sldMkLst>
          <pc:docMk/>
          <pc:sldMk cId="3363895539" sldId="273"/>
        </pc:sldMkLst>
        <pc:spChg chg="mod">
          <ac:chgData name="Joshua Cesca" userId="b74b6229-c271-437a-902f-3b2c81948f09" providerId="ADAL" clId="{F33C6C5D-32AD-465F-A624-F22F1499FF1A}" dt="2024-11-29T05:01:44.072" v="2745" actId="20577"/>
          <ac:spMkLst>
            <pc:docMk/>
            <pc:sldMk cId="3363895539" sldId="273"/>
            <ac:spMk id="6" creationId="{D35088F1-5CDB-A733-03B8-CE8FA7BBCE81}"/>
          </ac:spMkLst>
        </pc:spChg>
        <pc:spChg chg="mod">
          <ac:chgData name="Joshua Cesca" userId="b74b6229-c271-437a-902f-3b2c81948f09" providerId="ADAL" clId="{F33C6C5D-32AD-465F-A624-F22F1499FF1A}" dt="2024-11-29T03:06:23.319" v="361" actId="1076"/>
          <ac:spMkLst>
            <pc:docMk/>
            <pc:sldMk cId="3363895539" sldId="273"/>
            <ac:spMk id="11" creationId="{8492B766-2A25-4905-3486-575EC05C83F3}"/>
          </ac:spMkLst>
        </pc:spChg>
        <pc:picChg chg="mod">
          <ac:chgData name="Joshua Cesca" userId="b74b6229-c271-437a-902f-3b2c81948f09" providerId="ADAL" clId="{F33C6C5D-32AD-465F-A624-F22F1499FF1A}" dt="2024-11-29T03:06:20.077" v="360" actId="1076"/>
          <ac:picMkLst>
            <pc:docMk/>
            <pc:sldMk cId="3363895539" sldId="273"/>
            <ac:picMk id="8" creationId="{C442F7D7-9851-04E4-364F-725D1B3587F2}"/>
          </ac:picMkLst>
        </pc:picChg>
      </pc:sldChg>
      <pc:sldChg chg="addSp modSp mod">
        <pc:chgData name="Joshua Cesca" userId="b74b6229-c271-437a-902f-3b2c81948f09" providerId="ADAL" clId="{F33C6C5D-32AD-465F-A624-F22F1499FF1A}" dt="2024-11-29T05:01:49.461" v="2747" actId="20577"/>
        <pc:sldMkLst>
          <pc:docMk/>
          <pc:sldMk cId="4091303736" sldId="274"/>
        </pc:sldMkLst>
        <pc:spChg chg="mod">
          <ac:chgData name="Joshua Cesca" userId="b74b6229-c271-437a-902f-3b2c81948f09" providerId="ADAL" clId="{F33C6C5D-32AD-465F-A624-F22F1499FF1A}" dt="2024-11-29T05:01:49.461" v="2747" actId="20577"/>
          <ac:spMkLst>
            <pc:docMk/>
            <pc:sldMk cId="4091303736" sldId="274"/>
            <ac:spMk id="4" creationId="{0BB1EB37-337D-D198-55AA-A8353C298717}"/>
          </ac:spMkLst>
        </pc:spChg>
        <pc:spChg chg="mod">
          <ac:chgData name="Joshua Cesca" userId="b74b6229-c271-437a-902f-3b2c81948f09" providerId="ADAL" clId="{F33C6C5D-32AD-465F-A624-F22F1499FF1A}" dt="2024-11-29T03:05:14.746" v="309" actId="1076"/>
          <ac:spMkLst>
            <pc:docMk/>
            <pc:sldMk cId="4091303736" sldId="274"/>
            <ac:spMk id="19" creationId="{B2AA813B-AFF7-CFB6-10CC-95288CA8E110}"/>
          </ac:spMkLst>
        </pc:spChg>
        <pc:spChg chg="add mod">
          <ac:chgData name="Joshua Cesca" userId="b74b6229-c271-437a-902f-3b2c81948f09" providerId="ADAL" clId="{F33C6C5D-32AD-465F-A624-F22F1499FF1A}" dt="2024-11-29T03:07:00.999" v="366" actId="1076"/>
          <ac:spMkLst>
            <pc:docMk/>
            <pc:sldMk cId="4091303736" sldId="274"/>
            <ac:spMk id="20" creationId="{2FE0A217-5086-1ACE-C937-F3411F70283F}"/>
          </ac:spMkLst>
        </pc:spChg>
        <pc:spChg chg="add mod">
          <ac:chgData name="Joshua Cesca" userId="b74b6229-c271-437a-902f-3b2c81948f09" providerId="ADAL" clId="{F33C6C5D-32AD-465F-A624-F22F1499FF1A}" dt="2024-11-29T03:06:42.947" v="363" actId="1076"/>
          <ac:spMkLst>
            <pc:docMk/>
            <pc:sldMk cId="4091303736" sldId="274"/>
            <ac:spMk id="27" creationId="{EE6FB2CB-E8D1-CE55-1AED-DE55947A7C36}"/>
          </ac:spMkLst>
        </pc:spChg>
        <pc:spChg chg="add mod">
          <ac:chgData name="Joshua Cesca" userId="b74b6229-c271-437a-902f-3b2c81948f09" providerId="ADAL" clId="{F33C6C5D-32AD-465F-A624-F22F1499FF1A}" dt="2024-11-29T03:07:38.666" v="367" actId="1076"/>
          <ac:spMkLst>
            <pc:docMk/>
            <pc:sldMk cId="4091303736" sldId="274"/>
            <ac:spMk id="29" creationId="{7FCD14E2-0FAB-3AF3-F2A1-87A51C689F63}"/>
          </ac:spMkLst>
        </pc:spChg>
        <pc:spChg chg="mod">
          <ac:chgData name="Joshua Cesca" userId="b74b6229-c271-437a-902f-3b2c81948f09" providerId="ADAL" clId="{F33C6C5D-32AD-465F-A624-F22F1499FF1A}" dt="2024-11-29T03:08:16.313" v="368" actId="207"/>
          <ac:spMkLst>
            <pc:docMk/>
            <pc:sldMk cId="4091303736" sldId="274"/>
            <ac:spMk id="72" creationId="{EA601C70-3719-EF5E-1C0F-67A101020721}"/>
          </ac:spMkLst>
        </pc:spChg>
        <pc:spChg chg="mod ord">
          <ac:chgData name="Joshua Cesca" userId="b74b6229-c271-437a-902f-3b2c81948f09" providerId="ADAL" clId="{F33C6C5D-32AD-465F-A624-F22F1499FF1A}" dt="2024-11-29T03:04:59.501" v="303" actId="1076"/>
          <ac:spMkLst>
            <pc:docMk/>
            <pc:sldMk cId="4091303736" sldId="274"/>
            <ac:spMk id="75" creationId="{9B0D1998-5A5D-8F62-C981-94A345697AE7}"/>
          </ac:spMkLst>
        </pc:spChg>
        <pc:grpChg chg="add mod">
          <ac:chgData name="Joshua Cesca" userId="b74b6229-c271-437a-902f-3b2c81948f09" providerId="ADAL" clId="{F33C6C5D-32AD-465F-A624-F22F1499FF1A}" dt="2024-11-29T03:05:25.925" v="311" actId="1076"/>
          <ac:grpSpMkLst>
            <pc:docMk/>
            <pc:sldMk cId="4091303736" sldId="274"/>
            <ac:grpSpMk id="3" creationId="{263E96CF-504C-10C4-DD5E-BF086F6D5C9D}"/>
          </ac:grpSpMkLst>
        </pc:grpChg>
        <pc:grpChg chg="mod">
          <ac:chgData name="Joshua Cesca" userId="b74b6229-c271-437a-902f-3b2c81948f09" providerId="ADAL" clId="{F33C6C5D-32AD-465F-A624-F22F1499FF1A}" dt="2024-11-29T02:59:59.628" v="23" actId="164"/>
          <ac:grpSpMkLst>
            <pc:docMk/>
            <pc:sldMk cId="4091303736" sldId="274"/>
            <ac:grpSpMk id="73" creationId="{01AD66B2-97BD-D8EF-6F1E-EAA8DA76640C}"/>
          </ac:grpSpMkLst>
        </pc:grpChg>
        <pc:grpChg chg="mod">
          <ac:chgData name="Joshua Cesca" userId="b74b6229-c271-437a-902f-3b2c81948f09" providerId="ADAL" clId="{F33C6C5D-32AD-465F-A624-F22F1499FF1A}" dt="2024-11-29T02:59:59.628" v="23" actId="164"/>
          <ac:grpSpMkLst>
            <pc:docMk/>
            <pc:sldMk cId="4091303736" sldId="274"/>
            <ac:grpSpMk id="74" creationId="{4A9AD130-5A82-0A9C-40E5-A136BF6811D7}"/>
          </ac:grpSpMkLst>
        </pc:grpChg>
        <pc:cxnChg chg="mod">
          <ac:chgData name="Joshua Cesca" userId="b74b6229-c271-437a-902f-3b2c81948f09" providerId="ADAL" clId="{F33C6C5D-32AD-465F-A624-F22F1499FF1A}" dt="2024-11-29T02:59:59.628" v="23" actId="164"/>
          <ac:cxnSpMkLst>
            <pc:docMk/>
            <pc:sldMk cId="4091303736" sldId="274"/>
            <ac:cxnSpMk id="76" creationId="{70961CA1-79B5-298C-7B46-AC1A8341E94A}"/>
          </ac:cxnSpMkLst>
        </pc:cxnChg>
      </pc:sldChg>
      <pc:sldChg chg="modSp mod">
        <pc:chgData name="Joshua Cesca" userId="b74b6229-c271-437a-902f-3b2c81948f09" providerId="ADAL" clId="{F33C6C5D-32AD-465F-A624-F22F1499FF1A}" dt="2024-11-29T05:01:09.168" v="2730" actId="20577"/>
        <pc:sldMkLst>
          <pc:docMk/>
          <pc:sldMk cId="4090566271" sldId="275"/>
        </pc:sldMkLst>
        <pc:spChg chg="mod">
          <ac:chgData name="Joshua Cesca" userId="b74b6229-c271-437a-902f-3b2c81948f09" providerId="ADAL" clId="{F33C6C5D-32AD-465F-A624-F22F1499FF1A}" dt="2024-11-29T05:01:09.168" v="2730" actId="20577"/>
          <ac:spMkLst>
            <pc:docMk/>
            <pc:sldMk cId="4090566271" sldId="275"/>
            <ac:spMk id="7" creationId="{1F240DCE-7BEC-FE21-3A10-BBF8066BCB38}"/>
          </ac:spMkLst>
        </pc:spChg>
      </pc:sldChg>
      <pc:sldChg chg="mod modShow">
        <pc:chgData name="Joshua Cesca" userId="b74b6229-c271-437a-902f-3b2c81948f09" providerId="ADAL" clId="{F33C6C5D-32AD-465F-A624-F22F1499FF1A}" dt="2024-11-29T04:57:07.394" v="2709" actId="729"/>
        <pc:sldMkLst>
          <pc:docMk/>
          <pc:sldMk cId="2512831021" sldId="276"/>
        </pc:sldMkLst>
      </pc:sldChg>
      <pc:sldChg chg="modSp mod">
        <pc:chgData name="Joshua Cesca" userId="b74b6229-c271-437a-902f-3b2c81948f09" providerId="ADAL" clId="{F33C6C5D-32AD-465F-A624-F22F1499FF1A}" dt="2024-11-29T05:00:52.509" v="2724" actId="20577"/>
        <pc:sldMkLst>
          <pc:docMk/>
          <pc:sldMk cId="472471575" sldId="278"/>
        </pc:sldMkLst>
        <pc:spChg chg="mod">
          <ac:chgData name="Joshua Cesca" userId="b74b6229-c271-437a-902f-3b2c81948f09" providerId="ADAL" clId="{F33C6C5D-32AD-465F-A624-F22F1499FF1A}" dt="2024-11-29T05:00:52.509" v="2724" actId="20577"/>
          <ac:spMkLst>
            <pc:docMk/>
            <pc:sldMk cId="472471575" sldId="278"/>
            <ac:spMk id="5" creationId="{118F4637-2026-233F-77DC-D51B51372B08}"/>
          </ac:spMkLst>
        </pc:spChg>
      </pc:sldChg>
      <pc:sldChg chg="modSp mod">
        <pc:chgData name="Joshua Cesca" userId="b74b6229-c271-437a-902f-3b2c81948f09" providerId="ADAL" clId="{F33C6C5D-32AD-465F-A624-F22F1499FF1A}" dt="2024-11-29T05:01:34.926" v="2741" actId="20577"/>
        <pc:sldMkLst>
          <pc:docMk/>
          <pc:sldMk cId="2177808893" sldId="279"/>
        </pc:sldMkLst>
        <pc:spChg chg="mod">
          <ac:chgData name="Joshua Cesca" userId="b74b6229-c271-437a-902f-3b2c81948f09" providerId="ADAL" clId="{F33C6C5D-32AD-465F-A624-F22F1499FF1A}" dt="2024-11-29T04:59:23.195" v="2714" actId="20577"/>
          <ac:spMkLst>
            <pc:docMk/>
            <pc:sldMk cId="2177808893" sldId="279"/>
            <ac:spMk id="3" creationId="{BF00CAE4-DBCA-7AE9-9087-7E1639E8E88E}"/>
          </ac:spMkLst>
        </pc:spChg>
        <pc:spChg chg="mod">
          <ac:chgData name="Joshua Cesca" userId="b74b6229-c271-437a-902f-3b2c81948f09" providerId="ADAL" clId="{F33C6C5D-32AD-465F-A624-F22F1499FF1A}" dt="2024-11-29T05:01:34.926" v="2741" actId="20577"/>
          <ac:spMkLst>
            <pc:docMk/>
            <pc:sldMk cId="2177808893" sldId="279"/>
            <ac:spMk id="7" creationId="{F3325CD3-6C0F-2F3B-6A7E-78C45EF59FEB}"/>
          </ac:spMkLst>
        </pc:spChg>
      </pc:sldChg>
      <pc:sldChg chg="addSp modSp mod">
        <pc:chgData name="Joshua Cesca" userId="b74b6229-c271-437a-902f-3b2c81948f09" providerId="ADAL" clId="{F33C6C5D-32AD-465F-A624-F22F1499FF1A}" dt="2024-11-29T05:01:29.920" v="2739" actId="20577"/>
        <pc:sldMkLst>
          <pc:docMk/>
          <pc:sldMk cId="2688866980" sldId="280"/>
        </pc:sldMkLst>
        <pc:spChg chg="mod">
          <ac:chgData name="Joshua Cesca" userId="b74b6229-c271-437a-902f-3b2c81948f09" providerId="ADAL" clId="{F33C6C5D-32AD-465F-A624-F22F1499FF1A}" dt="2024-11-29T03:01:59.560" v="211" actId="1038"/>
          <ac:spMkLst>
            <pc:docMk/>
            <pc:sldMk cId="2688866980" sldId="280"/>
            <ac:spMk id="16" creationId="{786E9B53-F510-1DF7-8BCC-7E0B2F93C69D}"/>
          </ac:spMkLst>
        </pc:spChg>
        <pc:spChg chg="mod">
          <ac:chgData name="Joshua Cesca" userId="b74b6229-c271-437a-902f-3b2c81948f09" providerId="ADAL" clId="{F33C6C5D-32AD-465F-A624-F22F1499FF1A}" dt="2024-11-29T03:01:59.560" v="211" actId="1038"/>
          <ac:spMkLst>
            <pc:docMk/>
            <pc:sldMk cId="2688866980" sldId="280"/>
            <ac:spMk id="23" creationId="{C230F67D-98CE-AF45-C45C-17ECDE9D5FF0}"/>
          </ac:spMkLst>
        </pc:spChg>
        <pc:spChg chg="add mod">
          <ac:chgData name="Joshua Cesca" userId="b74b6229-c271-437a-902f-3b2c81948f09" providerId="ADAL" clId="{F33C6C5D-32AD-465F-A624-F22F1499FF1A}" dt="2024-11-29T05:01:29.920" v="2739" actId="20577"/>
          <ac:spMkLst>
            <pc:docMk/>
            <pc:sldMk cId="2688866980" sldId="280"/>
            <ac:spMk id="24" creationId="{18DF3CFB-BABE-5606-010D-514621BC898A}"/>
          </ac:spMkLst>
        </pc:spChg>
        <pc:cxnChg chg="mod">
          <ac:chgData name="Joshua Cesca" userId="b74b6229-c271-437a-902f-3b2c81948f09" providerId="ADAL" clId="{F33C6C5D-32AD-465F-A624-F22F1499FF1A}" dt="2024-11-29T03:01:59.560" v="211" actId="1038"/>
          <ac:cxnSpMkLst>
            <pc:docMk/>
            <pc:sldMk cId="2688866980" sldId="280"/>
            <ac:cxnSpMk id="12" creationId="{84CD3020-F43C-8F62-B522-318310C8613B}"/>
          </ac:cxnSpMkLst>
        </pc:cxnChg>
        <pc:cxnChg chg="mod">
          <ac:chgData name="Joshua Cesca" userId="b74b6229-c271-437a-902f-3b2c81948f09" providerId="ADAL" clId="{F33C6C5D-32AD-465F-A624-F22F1499FF1A}" dt="2024-11-29T03:01:59.560" v="211" actId="1038"/>
          <ac:cxnSpMkLst>
            <pc:docMk/>
            <pc:sldMk cId="2688866980" sldId="280"/>
            <ac:cxnSpMk id="22" creationId="{88D66D68-347A-5DF0-0920-26EC93268AE4}"/>
          </ac:cxnSpMkLst>
        </pc:cxnChg>
      </pc:sldChg>
      <pc:sldChg chg="modSp mod">
        <pc:chgData name="Joshua Cesca" userId="b74b6229-c271-437a-902f-3b2c81948f09" providerId="ADAL" clId="{F33C6C5D-32AD-465F-A624-F22F1499FF1A}" dt="2024-11-29T05:01:53.501" v="2749" actId="20577"/>
        <pc:sldMkLst>
          <pc:docMk/>
          <pc:sldMk cId="3667112958" sldId="281"/>
        </pc:sldMkLst>
        <pc:spChg chg="mod">
          <ac:chgData name="Joshua Cesca" userId="b74b6229-c271-437a-902f-3b2c81948f09" providerId="ADAL" clId="{F33C6C5D-32AD-465F-A624-F22F1499FF1A}" dt="2024-11-29T05:01:53.501" v="2749" actId="20577"/>
          <ac:spMkLst>
            <pc:docMk/>
            <pc:sldMk cId="3667112958" sldId="281"/>
            <ac:spMk id="4" creationId="{0BB1EB37-337D-D198-55AA-A8353C298717}"/>
          </ac:spMkLst>
        </pc:spChg>
        <pc:spChg chg="mod">
          <ac:chgData name="Joshua Cesca" userId="b74b6229-c271-437a-902f-3b2c81948f09" providerId="ADAL" clId="{F33C6C5D-32AD-465F-A624-F22F1499FF1A}" dt="2024-11-29T03:30:08.857" v="1026" actId="20577"/>
          <ac:spMkLst>
            <pc:docMk/>
            <pc:sldMk cId="3667112958" sldId="281"/>
            <ac:spMk id="20" creationId="{BF7EAA01-1388-9D24-43A2-7CD0C7A3AE57}"/>
          </ac:spMkLst>
        </pc:spChg>
      </pc:sldChg>
      <pc:sldChg chg="addSp modSp mod">
        <pc:chgData name="Joshua Cesca" userId="b74b6229-c271-437a-902f-3b2c81948f09" providerId="ADAL" clId="{F33C6C5D-32AD-465F-A624-F22F1499FF1A}" dt="2024-11-29T03:38:39.539" v="1568" actId="20577"/>
        <pc:sldMkLst>
          <pc:docMk/>
          <pc:sldMk cId="3262255831" sldId="282"/>
        </pc:sldMkLst>
        <pc:spChg chg="add mod">
          <ac:chgData name="Joshua Cesca" userId="b74b6229-c271-437a-902f-3b2c81948f09" providerId="ADAL" clId="{F33C6C5D-32AD-465F-A624-F22F1499FF1A}" dt="2024-11-29T03:38:39.539" v="1568" actId="20577"/>
          <ac:spMkLst>
            <pc:docMk/>
            <pc:sldMk cId="3262255831" sldId="282"/>
            <ac:spMk id="3" creationId="{32D7EE27-92D7-5323-0860-94E2BD54EB24}"/>
          </ac:spMkLst>
        </pc:spChg>
        <pc:spChg chg="mod">
          <ac:chgData name="Joshua Cesca" userId="b74b6229-c271-437a-902f-3b2c81948f09" providerId="ADAL" clId="{F33C6C5D-32AD-465F-A624-F22F1499FF1A}" dt="2024-11-29T03:36:07.054" v="1502" actId="14100"/>
          <ac:spMkLst>
            <pc:docMk/>
            <pc:sldMk cId="3262255831" sldId="282"/>
            <ac:spMk id="20" creationId="{BF7EAA01-1388-9D24-43A2-7CD0C7A3AE57}"/>
          </ac:spMkLst>
        </pc:spChg>
      </pc:sldChg>
      <pc:sldChg chg="addSp delSp modSp mod">
        <pc:chgData name="Joshua Cesca" userId="b74b6229-c271-437a-902f-3b2c81948f09" providerId="ADAL" clId="{F33C6C5D-32AD-465F-A624-F22F1499FF1A}" dt="2024-11-29T05:02:03.538" v="2751" actId="20577"/>
        <pc:sldMkLst>
          <pc:docMk/>
          <pc:sldMk cId="2610377906" sldId="283"/>
        </pc:sldMkLst>
        <pc:spChg chg="add mod">
          <ac:chgData name="Joshua Cesca" userId="b74b6229-c271-437a-902f-3b2c81948f09" providerId="ADAL" clId="{F33C6C5D-32AD-465F-A624-F22F1499FF1A}" dt="2024-11-29T04:22:39.334" v="2389" actId="1036"/>
          <ac:spMkLst>
            <pc:docMk/>
            <pc:sldMk cId="2610377906" sldId="283"/>
            <ac:spMk id="3" creationId="{94A81A78-D3BF-102A-8280-D1E4E8732F62}"/>
          </ac:spMkLst>
        </pc:spChg>
        <pc:spChg chg="mod">
          <ac:chgData name="Joshua Cesca" userId="b74b6229-c271-437a-902f-3b2c81948f09" providerId="ADAL" clId="{F33C6C5D-32AD-465F-A624-F22F1499FF1A}" dt="2024-11-29T05:02:03.538" v="2751" actId="20577"/>
          <ac:spMkLst>
            <pc:docMk/>
            <pc:sldMk cId="2610377906" sldId="283"/>
            <ac:spMk id="4" creationId="{0BB1EB37-337D-D198-55AA-A8353C298717}"/>
          </ac:spMkLst>
        </pc:spChg>
        <pc:spChg chg="add mod">
          <ac:chgData name="Joshua Cesca" userId="b74b6229-c271-437a-902f-3b2c81948f09" providerId="ADAL" clId="{F33C6C5D-32AD-465F-A624-F22F1499FF1A}" dt="2024-11-29T04:22:39.334" v="2389" actId="1036"/>
          <ac:spMkLst>
            <pc:docMk/>
            <pc:sldMk cId="2610377906" sldId="283"/>
            <ac:spMk id="5" creationId="{DF77E679-47C8-76BB-4208-EB0A39F77C77}"/>
          </ac:spMkLst>
        </pc:spChg>
        <pc:spChg chg="add mod">
          <ac:chgData name="Joshua Cesca" userId="b74b6229-c271-437a-902f-3b2c81948f09" providerId="ADAL" clId="{F33C6C5D-32AD-465F-A624-F22F1499FF1A}" dt="2024-11-29T04:22:39.334" v="2389" actId="1036"/>
          <ac:spMkLst>
            <pc:docMk/>
            <pc:sldMk cId="2610377906" sldId="283"/>
            <ac:spMk id="9" creationId="{189A3280-3666-75BD-4412-59EA7DD585CE}"/>
          </ac:spMkLst>
        </pc:spChg>
        <pc:spChg chg="add del mod">
          <ac:chgData name="Joshua Cesca" userId="b74b6229-c271-437a-902f-3b2c81948f09" providerId="ADAL" clId="{F33C6C5D-32AD-465F-A624-F22F1499FF1A}" dt="2024-11-29T04:11:52.873" v="2359" actId="478"/>
          <ac:spMkLst>
            <pc:docMk/>
            <pc:sldMk cId="2610377906" sldId="283"/>
            <ac:spMk id="11" creationId="{8CBFDC39-81FA-01EE-029D-C5F47EDB485D}"/>
          </ac:spMkLst>
        </pc:spChg>
        <pc:spChg chg="mod">
          <ac:chgData name="Joshua Cesca" userId="b74b6229-c271-437a-902f-3b2c81948f09" providerId="ADAL" clId="{F33C6C5D-32AD-465F-A624-F22F1499FF1A}" dt="2024-11-29T04:22:34.373" v="2364" actId="1076"/>
          <ac:spMkLst>
            <pc:docMk/>
            <pc:sldMk cId="2610377906" sldId="283"/>
            <ac:spMk id="20" creationId="{BF7EAA01-1388-9D24-43A2-7CD0C7A3AE57}"/>
          </ac:spMkLst>
        </pc:spChg>
        <pc:cxnChg chg="add mod">
          <ac:chgData name="Joshua Cesca" userId="b74b6229-c271-437a-902f-3b2c81948f09" providerId="ADAL" clId="{F33C6C5D-32AD-465F-A624-F22F1499FF1A}" dt="2024-11-29T04:22:39.334" v="2389" actId="1036"/>
          <ac:cxnSpMkLst>
            <pc:docMk/>
            <pc:sldMk cId="2610377906" sldId="283"/>
            <ac:cxnSpMk id="6" creationId="{95F26C9E-EB54-AA8A-8498-39E84C4BB1B5}"/>
          </ac:cxnSpMkLst>
        </pc:cxnChg>
      </pc:sldChg>
      <pc:sldChg chg="modSp mod">
        <pc:chgData name="Joshua Cesca" userId="b74b6229-c271-437a-902f-3b2c81948f09" providerId="ADAL" clId="{F33C6C5D-32AD-465F-A624-F22F1499FF1A}" dt="2024-11-29T05:02:07.533" v="2753" actId="20577"/>
        <pc:sldMkLst>
          <pc:docMk/>
          <pc:sldMk cId="18909352" sldId="284"/>
        </pc:sldMkLst>
        <pc:spChg chg="mod">
          <ac:chgData name="Joshua Cesca" userId="b74b6229-c271-437a-902f-3b2c81948f09" providerId="ADAL" clId="{F33C6C5D-32AD-465F-A624-F22F1499FF1A}" dt="2024-11-29T04:23:51.375" v="2390" actId="20577"/>
          <ac:spMkLst>
            <pc:docMk/>
            <pc:sldMk cId="18909352" sldId="284"/>
            <ac:spMk id="2" creationId="{0CF72150-DB48-F374-376F-5910DDBB6AAA}"/>
          </ac:spMkLst>
        </pc:spChg>
        <pc:spChg chg="mod">
          <ac:chgData name="Joshua Cesca" userId="b74b6229-c271-437a-902f-3b2c81948f09" providerId="ADAL" clId="{F33C6C5D-32AD-465F-A624-F22F1499FF1A}" dt="2024-11-29T05:02:07.533" v="2753" actId="20577"/>
          <ac:spMkLst>
            <pc:docMk/>
            <pc:sldMk cId="18909352" sldId="284"/>
            <ac:spMk id="4" creationId="{0BB1EB37-337D-D198-55AA-A8353C298717}"/>
          </ac:spMkLst>
        </pc:spChg>
        <pc:spChg chg="mod">
          <ac:chgData name="Joshua Cesca" userId="b74b6229-c271-437a-902f-3b2c81948f09" providerId="ADAL" clId="{F33C6C5D-32AD-465F-A624-F22F1499FF1A}" dt="2024-11-29T04:43:00.488" v="2653" actId="20577"/>
          <ac:spMkLst>
            <pc:docMk/>
            <pc:sldMk cId="18909352" sldId="284"/>
            <ac:spMk id="20" creationId="{BF7EAA01-1388-9D24-43A2-7CD0C7A3AE5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2AFE7-D79B-4CB1-9C06-58F8008EA16D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883A3-1573-4D47-ADAA-F83063976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5192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7613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609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2201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040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9962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0612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2429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5256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3139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3182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5996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016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2933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2783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1633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9695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8284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F6410E9-3797-4AF1-92DD-7866DD126080}" type="datetimeFigureOut">
              <a:rPr lang="en-AU" smtClean="0"/>
              <a:t>10/12/2024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34AA97-FB87-4C49-8E64-76AD5C215C6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58470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4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6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3BBDC-6292-34D9-3419-F7C90FAE37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50008" y="1964267"/>
            <a:ext cx="8810117" cy="2421464"/>
          </a:xfrm>
        </p:spPr>
        <p:txBody>
          <a:bodyPr>
            <a:normAutofit fontScale="90000"/>
          </a:bodyPr>
          <a:lstStyle/>
          <a:p>
            <a:r>
              <a:rPr lang="en-US" dirty="0"/>
              <a:t>Early Universe phase transitions in a classically Scale Invariant Standard Model</a:t>
            </a:r>
            <a:endParaRPr lang="en-A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FFCBBB-E215-91A8-4C87-7B45506D6D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759036"/>
          </a:xfrm>
        </p:spPr>
        <p:txBody>
          <a:bodyPr>
            <a:normAutofit fontScale="85000" lnSpcReduction="20000"/>
          </a:bodyPr>
          <a:lstStyle/>
          <a:p>
            <a:r>
              <a:rPr lang="en-AU" sz="2400" dirty="0"/>
              <a:t>Joshua Cesca</a:t>
            </a:r>
          </a:p>
          <a:p>
            <a:r>
              <a:rPr lang="en-AU" sz="2400" dirty="0"/>
              <a:t>University of Sydney</a:t>
            </a:r>
          </a:p>
          <a:p>
            <a:r>
              <a:rPr lang="en-US" sz="2400" dirty="0"/>
              <a:t>Sydney Consortium for Particle Physics and Cosmology</a:t>
            </a:r>
          </a:p>
          <a:p>
            <a:endParaRPr lang="en-AU" sz="1900" dirty="0"/>
          </a:p>
          <a:p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02754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000" dirty="0"/>
              <a:t>Initial implications and Viability of scale invariance</a:t>
            </a:r>
            <a:br>
              <a:rPr lang="en-AU" sz="2000" dirty="0"/>
            </a:br>
            <a:r>
              <a:rPr lang="en-AU" sz="2800" dirty="0"/>
              <a:t>The chiral phase transition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800" y="1471507"/>
                <a:ext cx="10131425" cy="3649133"/>
              </a:xfrm>
            </p:spPr>
            <p:txBody>
              <a:bodyPr>
                <a:normAutofit/>
              </a:bodyPr>
              <a:lstStyle/>
              <a:p>
                <a:r>
                  <a:rPr lang="en-AU" sz="2000" dirty="0"/>
                  <a:t>Yukawa couplings:    </a:t>
                </a:r>
                <a14:m>
                  <m:oMath xmlns:m="http://schemas.openxmlformats.org/officeDocument/2006/math">
                    <m:r>
                      <a:rPr lang="en-AU" sz="20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AU" sz="2000" b="0" i="1" baseline="-25000" smtClean="0">
                        <a:latin typeface="Cambria Math" panose="02040503050406030204" pitchFamily="18" charset="0"/>
                      </a:rPr>
                      <m:t>𝑦𝑢𝑘𝑎𝑤𝑎</m:t>
                    </m:r>
                    <m:sSubSup>
                      <m:sSubSupPr>
                        <m:ctrlPr>
                          <a:rPr lang="en-AU" sz="2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p>
                    </m:sSubSup>
                    <m:sSup>
                      <m:sSupPr>
                        <m:ctrlPr>
                          <a:rPr lang="en-AU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sSup>
                      <m:sSupPr>
                        <m:ctrlPr>
                          <a:rPr lang="en-AU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p>
                    </m:sSup>
                    <m:acc>
                      <m:accPr>
                        <m:chr m:val="̃"/>
                        <m:ctrlPr>
                          <a:rPr lang="en-AU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  <m:sup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𝑖𝑗</m:t>
                        </m:r>
                      </m:sup>
                    </m:sSubSup>
                    <m:sSup>
                      <m:sSup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sSup>
                      <m:sSupPr>
                        <m:ctrlPr>
                          <a:rPr lang="en-AU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𝑗</m:t>
                        </m:r>
                      </m:sup>
                    </m:sSup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AU" sz="2000" dirty="0"/>
                  <a:t>	are linear in the Higgs field</a:t>
                </a:r>
              </a:p>
              <a:p>
                <a:endParaRPr lang="en-AU" sz="2000" dirty="0"/>
              </a:p>
              <a:p>
                <a:r>
                  <a:rPr lang="en-AU" sz="2000" dirty="0"/>
                  <a:t>When the quark condensate </a:t>
                </a:r>
                <a14:m>
                  <m:oMath xmlns:m="http://schemas.openxmlformats.org/officeDocument/2006/math">
                    <m:r>
                      <a:rPr lang="en-AU" sz="2000" b="0" i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⟨"/>
                        <m:endChr m:val="⟩"/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AU" sz="2000" dirty="0"/>
                  <a:t>, the Yukawa terms contribute a linear term to the Higgs effective potential</a:t>
                </a:r>
              </a:p>
              <a:p>
                <a:endParaRPr lang="en-AU" sz="2000" dirty="0"/>
              </a:p>
              <a:p>
                <a:r>
                  <a:rPr lang="en-AU" sz="2000" dirty="0"/>
                  <a:t>Naively expect: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471507"/>
                <a:ext cx="10131425" cy="3649133"/>
              </a:xfrm>
              <a:blipFill>
                <a:blip r:embed="rId2"/>
                <a:stretch>
                  <a:fillRect l="-54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587776FB-8D50-81E0-2ABA-E01A815F2C24}"/>
              </a:ext>
            </a:extLst>
          </p:cNvPr>
          <p:cNvSpPr txBox="1"/>
          <p:nvPr/>
        </p:nvSpPr>
        <p:spPr>
          <a:xfrm>
            <a:off x="11786616" y="6431012"/>
            <a:ext cx="40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10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EEB2640-0AED-EDAE-990F-BC14DCCA2941}"/>
              </a:ext>
            </a:extLst>
          </p:cNvPr>
          <p:cNvGrpSpPr/>
          <p:nvPr/>
        </p:nvGrpSpPr>
        <p:grpSpPr>
          <a:xfrm>
            <a:off x="3271520" y="4057196"/>
            <a:ext cx="6099048" cy="907956"/>
            <a:chOff x="3108960" y="1881201"/>
            <a:chExt cx="6099048" cy="907956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6945B1C2-4F6B-1B87-CEBA-62F51569E36A}"/>
                </a:ext>
              </a:extLst>
            </p:cNvPr>
            <p:cNvCxnSpPr/>
            <p:nvPr/>
          </p:nvCxnSpPr>
          <p:spPr>
            <a:xfrm>
              <a:off x="3108960" y="2350008"/>
              <a:ext cx="6099048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B96569E-CE27-A8EB-D043-D9CE599B6933}"/>
                </a:ext>
              </a:extLst>
            </p:cNvPr>
            <p:cNvSpPr txBox="1"/>
            <p:nvPr/>
          </p:nvSpPr>
          <p:spPr>
            <a:xfrm>
              <a:off x="5125212" y="1881201"/>
              <a:ext cx="2066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/>
                <a:t>Increasing time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842417E-2706-459A-517B-AB10F6D0C8E7}"/>
                </a:ext>
              </a:extLst>
            </p:cNvPr>
            <p:cNvSpPr txBox="1"/>
            <p:nvPr/>
          </p:nvSpPr>
          <p:spPr>
            <a:xfrm>
              <a:off x="4796028" y="2389047"/>
              <a:ext cx="28849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/>
                <a:t>Decreasing temperature</a:t>
              </a:r>
            </a:p>
          </p:txBody>
        </p:sp>
      </p:grpSp>
      <p:pic>
        <p:nvPicPr>
          <p:cNvPr id="11" name="Picture 10" descr="A graph with a line&#10;&#10;Description automatically generated">
            <a:extLst>
              <a:ext uri="{FF2B5EF4-FFF2-40B4-BE49-F238E27FC236}">
                <a16:creationId xmlns:a16="http://schemas.microsoft.com/office/drawing/2014/main" id="{8076AE42-8CEA-B34D-B269-20B6EB8B0E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085" y="5003880"/>
            <a:ext cx="3381056" cy="15810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A76D10-CD35-A35C-8D51-1680562C7B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20114" y="5003880"/>
            <a:ext cx="3381055" cy="15810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FBD792C-3B5D-F98C-F1BF-16208BD4D8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5144" y="5003880"/>
            <a:ext cx="3381055" cy="158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123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000" dirty="0"/>
              <a:t>Initial implications and Viability of scale invariance</a:t>
            </a:r>
            <a:br>
              <a:rPr lang="en-AU" sz="2000" dirty="0"/>
            </a:br>
            <a:r>
              <a:rPr lang="en-AU" sz="2800" dirty="0"/>
              <a:t>Cosmological timeline</a:t>
            </a:r>
            <a:endParaRPr lang="en-AU" sz="20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0B2FF70-EF7E-9E33-A1EE-D6FCCA7E21FE}"/>
              </a:ext>
            </a:extLst>
          </p:cNvPr>
          <p:cNvCxnSpPr>
            <a:cxnSpLocks/>
          </p:cNvCxnSpPr>
          <p:nvPr/>
        </p:nvCxnSpPr>
        <p:spPr>
          <a:xfrm>
            <a:off x="2423997" y="3348093"/>
            <a:ext cx="839322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029BD62-28E2-CAFB-645F-53383B7A3936}"/>
              </a:ext>
            </a:extLst>
          </p:cNvPr>
          <p:cNvSpPr txBox="1"/>
          <p:nvPr/>
        </p:nvSpPr>
        <p:spPr>
          <a:xfrm>
            <a:off x="357454" y="3140575"/>
            <a:ext cx="2066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/>
              <a:t>Standard Model: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7028367-AB29-B768-ED4A-7BEC9A9896FC}"/>
              </a:ext>
            </a:extLst>
          </p:cNvPr>
          <p:cNvCxnSpPr>
            <a:cxnSpLocks/>
          </p:cNvCxnSpPr>
          <p:nvPr/>
        </p:nvCxnSpPr>
        <p:spPr>
          <a:xfrm>
            <a:off x="2423997" y="5018397"/>
            <a:ext cx="839322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DA296F3-7DCC-7CFF-AD68-7D17E6E28697}"/>
              </a:ext>
            </a:extLst>
          </p:cNvPr>
          <p:cNvSpPr txBox="1"/>
          <p:nvPr/>
        </p:nvSpPr>
        <p:spPr>
          <a:xfrm>
            <a:off x="357454" y="4673704"/>
            <a:ext cx="20665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/>
              <a:t>Scale invariant Standard Model: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CB65BE8-2874-44B0-395C-C27546811493}"/>
              </a:ext>
            </a:extLst>
          </p:cNvPr>
          <p:cNvCxnSpPr>
            <a:cxnSpLocks/>
          </p:cNvCxnSpPr>
          <p:nvPr/>
        </p:nvCxnSpPr>
        <p:spPr>
          <a:xfrm flipV="1">
            <a:off x="3035026" y="3284220"/>
            <a:ext cx="0" cy="12774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15A1A32-9EC6-11CB-2521-A41293679680}"/>
              </a:ext>
            </a:extLst>
          </p:cNvPr>
          <p:cNvCxnSpPr>
            <a:cxnSpLocks/>
          </p:cNvCxnSpPr>
          <p:nvPr/>
        </p:nvCxnSpPr>
        <p:spPr>
          <a:xfrm flipV="1">
            <a:off x="5350596" y="3287606"/>
            <a:ext cx="0" cy="12774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4CD3020-F43C-8F62-B522-318310C8613B}"/>
              </a:ext>
            </a:extLst>
          </p:cNvPr>
          <p:cNvCxnSpPr>
            <a:cxnSpLocks/>
          </p:cNvCxnSpPr>
          <p:nvPr/>
        </p:nvCxnSpPr>
        <p:spPr>
          <a:xfrm flipV="1">
            <a:off x="10056800" y="3284220"/>
            <a:ext cx="0" cy="12774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F6D8F28-5BD2-DB2B-9283-40BBBE018277}"/>
              </a:ext>
            </a:extLst>
          </p:cNvPr>
          <p:cNvSpPr txBox="1"/>
          <p:nvPr/>
        </p:nvSpPr>
        <p:spPr>
          <a:xfrm>
            <a:off x="2232251" y="2566740"/>
            <a:ext cx="1701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Electroweak PT</a:t>
            </a:r>
          </a:p>
          <a:p>
            <a:pPr algn="ctr"/>
            <a:r>
              <a:rPr lang="en-AU" dirty="0"/>
              <a:t>T ≈ 140 GeV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782904-E0CB-D9C5-F828-C1E6164244EA}"/>
              </a:ext>
            </a:extLst>
          </p:cNvPr>
          <p:cNvSpPr txBox="1"/>
          <p:nvPr/>
        </p:nvSpPr>
        <p:spPr>
          <a:xfrm>
            <a:off x="4383323" y="2061799"/>
            <a:ext cx="1949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Hadronization and Chiral symmetry breaking</a:t>
            </a:r>
          </a:p>
          <a:p>
            <a:pPr algn="ctr"/>
            <a:r>
              <a:rPr lang="en-AU" dirty="0"/>
              <a:t>T ≈ 150 MeV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6E9B53-F510-1DF7-8BCC-7E0B2F93C69D}"/>
              </a:ext>
            </a:extLst>
          </p:cNvPr>
          <p:cNvSpPr txBox="1"/>
          <p:nvPr/>
        </p:nvSpPr>
        <p:spPr>
          <a:xfrm>
            <a:off x="9206258" y="2566740"/>
            <a:ext cx="1701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Baryogenesis</a:t>
            </a:r>
          </a:p>
          <a:p>
            <a:pPr algn="ctr"/>
            <a:r>
              <a:rPr lang="en-AU" dirty="0"/>
              <a:t>T ≳ 4 MeV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4B75A79-D44F-95B7-53D6-10ECB2B902F6}"/>
              </a:ext>
            </a:extLst>
          </p:cNvPr>
          <p:cNvCxnSpPr>
            <a:cxnSpLocks/>
          </p:cNvCxnSpPr>
          <p:nvPr/>
        </p:nvCxnSpPr>
        <p:spPr>
          <a:xfrm flipV="1">
            <a:off x="6201138" y="4957752"/>
            <a:ext cx="0" cy="12774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C963AAC-BB76-156E-A9D2-D9B7E49EF7ED}"/>
              </a:ext>
            </a:extLst>
          </p:cNvPr>
          <p:cNvSpPr txBox="1"/>
          <p:nvPr/>
        </p:nvSpPr>
        <p:spPr>
          <a:xfrm>
            <a:off x="5350596" y="4305877"/>
            <a:ext cx="1701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Hadronization</a:t>
            </a:r>
          </a:p>
          <a:p>
            <a:pPr algn="ctr"/>
            <a:r>
              <a:rPr lang="en-AU" dirty="0"/>
              <a:t>T ≈ 85 MeV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E0AA51-9377-70C1-451F-1A04D7F6DAFD}"/>
              </a:ext>
            </a:extLst>
          </p:cNvPr>
          <p:cNvSpPr txBox="1"/>
          <p:nvPr/>
        </p:nvSpPr>
        <p:spPr>
          <a:xfrm>
            <a:off x="7017559" y="4089459"/>
            <a:ext cx="17762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Chiral and Electroweak PTs T ≈ 25 MeV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8BAE242-EFB0-2F02-A857-C781E4EE08B7}"/>
              </a:ext>
            </a:extLst>
          </p:cNvPr>
          <p:cNvCxnSpPr>
            <a:cxnSpLocks/>
          </p:cNvCxnSpPr>
          <p:nvPr/>
        </p:nvCxnSpPr>
        <p:spPr>
          <a:xfrm flipV="1">
            <a:off x="7878397" y="4951436"/>
            <a:ext cx="0" cy="12774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8D66D68-347A-5DF0-0920-26EC93268AE4}"/>
              </a:ext>
            </a:extLst>
          </p:cNvPr>
          <p:cNvCxnSpPr>
            <a:cxnSpLocks/>
          </p:cNvCxnSpPr>
          <p:nvPr/>
        </p:nvCxnSpPr>
        <p:spPr>
          <a:xfrm flipV="1">
            <a:off x="10056800" y="4955169"/>
            <a:ext cx="0" cy="12774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230F67D-98CE-AF45-C45C-17ECDE9D5FF0}"/>
              </a:ext>
            </a:extLst>
          </p:cNvPr>
          <p:cNvSpPr txBox="1"/>
          <p:nvPr/>
        </p:nvSpPr>
        <p:spPr>
          <a:xfrm>
            <a:off x="9206258" y="4271809"/>
            <a:ext cx="1701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Baryogenesis</a:t>
            </a:r>
          </a:p>
          <a:p>
            <a:pPr algn="ctr"/>
            <a:r>
              <a:rPr lang="en-AU" dirty="0"/>
              <a:t>T ≳ 4 MeV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DF3CFB-BABE-5606-010D-514621BC898A}"/>
              </a:ext>
            </a:extLst>
          </p:cNvPr>
          <p:cNvSpPr txBox="1"/>
          <p:nvPr/>
        </p:nvSpPr>
        <p:spPr>
          <a:xfrm>
            <a:off x="11786616" y="6431012"/>
            <a:ext cx="40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688866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000" dirty="0"/>
              <a:t>Linear sigma model of chiral and electroweak symmetry breaking</a:t>
            </a:r>
            <a:br>
              <a:rPr lang="en-AU" sz="2000" dirty="0"/>
            </a:br>
            <a:r>
              <a:rPr lang="en-AU" sz="2800" dirty="0"/>
              <a:t>Model checklist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801" y="2003756"/>
                <a:ext cx="10131425" cy="4581144"/>
              </a:xfrm>
            </p:spPr>
            <p:txBody>
              <a:bodyPr>
                <a:normAutofit/>
              </a:bodyPr>
              <a:lstStyle/>
              <a:p>
                <a:r>
                  <a:rPr lang="en-AU" sz="2000" dirty="0"/>
                  <a:t>Should be </a:t>
                </a: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𝑆𝑈</m:t>
                    </m:r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</m:d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𝑆𝑈</m:t>
                    </m:r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</m:d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AU" sz="2000" dirty="0"/>
                  <a:t> symmetric (except for a mass term)</a:t>
                </a:r>
              </a:p>
              <a:p>
                <a:endParaRPr lang="en-AU" sz="2000" dirty="0"/>
              </a:p>
              <a:p>
                <a:r>
                  <a:rPr lang="en-AU" sz="2000" dirty="0"/>
                  <a:t>Needs an order parameter </a:t>
                </a: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AU" sz="2000" dirty="0"/>
                  <a:t> and symmetry breaking potential </a:t>
                </a: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d>
                  </m:oMath>
                </a14:m>
                <a:r>
                  <a:rPr lang="en-AU" sz="2000" dirty="0"/>
                  <a:t> to model the chiral symmetry breaking</a:t>
                </a:r>
              </a:p>
              <a:p>
                <a:endParaRPr lang="en-AU" sz="2000" dirty="0"/>
              </a:p>
              <a:p>
                <a:r>
                  <a:rPr lang="en-AU" sz="2000" dirty="0"/>
                  <a:t>Integrating out </a:t>
                </a: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AU" sz="2000" dirty="0"/>
                  <a:t> should reduce the theory to the usual non-linear sigma model of pions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AU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AU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AU" sz="20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AU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  <m:sup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𝑇𝑟</m:t>
                      </m:r>
                      <m:d>
                        <m:d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</m:d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𝑇𝑟</m:t>
                      </m:r>
                      <m:d>
                        <m:dPr>
                          <m:ctrlP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𝑈𝑀</m:t>
                          </m:r>
                        </m:e>
                      </m:d>
                      <m:r>
                        <a:rPr lang="en-A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AU" sz="2000" dirty="0"/>
              </a:p>
              <a:p>
                <a:r>
                  <a:rPr lang="en-AU" sz="2000" dirty="0"/>
                  <a:t>Should be classically scale invariant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1" y="2003756"/>
                <a:ext cx="10131425" cy="4581144"/>
              </a:xfrm>
              <a:blipFill>
                <a:blip r:embed="rId2"/>
                <a:stretch>
                  <a:fillRect l="-54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3325CD3-6C0F-2F3B-6A7E-78C45EF59FEB}"/>
              </a:ext>
            </a:extLst>
          </p:cNvPr>
          <p:cNvSpPr txBox="1"/>
          <p:nvPr/>
        </p:nvSpPr>
        <p:spPr>
          <a:xfrm>
            <a:off x="11786616" y="6431012"/>
            <a:ext cx="40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9DB9E2C-5BEB-78A5-9FEB-8BEFA7956FFA}"/>
                  </a:ext>
                </a:extLst>
              </p:cNvPr>
              <p:cNvSpPr txBox="1"/>
              <p:nvPr/>
            </p:nvSpPr>
            <p:spPr>
              <a:xfrm>
                <a:off x="9607979" y="4944205"/>
                <a:ext cx="2178637" cy="6469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sz="200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AU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AU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f>
                            <m:fPr>
                              <m:ctrlPr>
                                <a:rPr lang="en-AU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AU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Π</m:t>
                                  </m:r>
                                </m:e>
                                <m:sup>
                                  <m:r>
                                    <a:rPr lang="en-AU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AU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AU" sz="20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AU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AU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AU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AU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sub>
                                <m:sup>
                                  <m:r>
                                    <a:rPr lang="en-AU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sup>
                      </m:sSup>
                    </m:oMath>
                  </m:oMathPara>
                </a14:m>
                <a:endParaRPr lang="en-AU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9DB9E2C-5BEB-78A5-9FEB-8BEFA7956F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979" y="4944205"/>
                <a:ext cx="2178637" cy="6469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7808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000" dirty="0"/>
              <a:t>Linear sigma model of chiral and electroweak symmetry breaking</a:t>
            </a:r>
            <a:br>
              <a:rPr lang="en-AU" sz="2000" dirty="0"/>
            </a:br>
            <a:r>
              <a:rPr lang="en-AU" sz="2800" dirty="0"/>
              <a:t>lagrangian and effective potential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801" y="1854292"/>
                <a:ext cx="10131425" cy="4781294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AU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AU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r>
                        <a:rPr lang="en-AU" sz="2000" i="1">
                          <a:latin typeface="Cambria Math" panose="02040503050406030204" pitchFamily="18" charset="0"/>
                        </a:rPr>
                        <m:t>𝑇𝑟</m:t>
                      </m:r>
                      <m:d>
                        <m:dPr>
                          <m:ctrlPr>
                            <a:rPr lang="en-A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A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AU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AU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AU" sz="2000" b="0" i="0" smtClean="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r>
                                <a:rPr lang="en-AU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AU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AU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</m:d>
                      <m:r>
                        <a:rPr lang="en-A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</m:sSub>
                      <m:sSup>
                        <m:sSup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AU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𝑇𝑟</m:t>
                              </m:r>
                              <m:d>
                                <m:dPr>
                                  <m:ctrlPr>
                                    <a:rPr lang="en-AU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AU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AU" sz="20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Φ</m:t>
                                      </m:r>
                                    </m:e>
                                    <m:sup>
                                      <m:r>
                                        <a:rPr lang="en-AU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†</m:t>
                                      </m:r>
                                    </m:sup>
                                  </m:sSup>
                                  <m:r>
                                    <a:rPr lang="en-AU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AU" sz="20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</m:d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AU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AU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sub>
                                <m:sup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sub>
                      </m:sSub>
                      <m:r>
                        <a:rPr lang="en-AU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AU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𝑇𝑟</m:t>
                      </m:r>
                      <m:d>
                        <m:dPr>
                          <m:ctrlPr>
                            <a:rPr lang="en-AU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AU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e>
                            <m:sup>
                              <m:r>
                                <a:rPr lang="en-AU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AU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ΦΦ</m:t>
                          </m:r>
                          <m:r>
                            <a:rPr lang="en-AU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  <m:r>
                        <a:rPr lang="en-AU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AU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AU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AU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AU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AU" sz="2000" dirty="0"/>
              </a:p>
              <a:p>
                <a:pPr lvl="1"/>
                <a:endParaRPr lang="en-AU" sz="2000" dirty="0"/>
              </a:p>
              <a:p>
                <a:pPr lvl="1"/>
                <a:r>
                  <a:rPr lang="en-AU" sz="2000" dirty="0"/>
                  <a:t>Effective potential:</a:t>
                </a:r>
              </a:p>
              <a:p>
                <a:pPr marL="45720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d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sub>
                          </m:sSub>
                        </m:num>
                        <m:den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2 </m:t>
                          </m:r>
                          <m:sSubSup>
                            <m:sSubSup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  <m:sup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AU" sz="2000" dirty="0"/>
              </a:p>
              <a:p>
                <a:pPr lvl="1"/>
                <a:r>
                  <a:rPr lang="en-AU" sz="2000" dirty="0"/>
                  <a:t>With 1-loop radiative and thermal corrections:	 </a:t>
                </a:r>
              </a:p>
              <a:p>
                <a:pPr marL="457200" lvl="1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A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𝐶𝑊</m:t>
                        </m:r>
                      </m:sub>
                    </m:sSub>
                    <m:d>
                      <m:d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AU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d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AU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f>
                          <m:f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AU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bSup>
                            <m:r>
                              <a:rPr lang="en-AU" sz="20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AU" sz="20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AU" sz="20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AU" sz="20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AU" sz="20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64 </m:t>
                            </m:r>
                            <m:sSup>
                              <m:sSupPr>
                                <m:ctrlP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func>
                          <m:func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AU" sz="20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f>
                              <m:fPr>
                                <m:ctrlPr>
                                  <a:rPr lang="en-AU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en-AU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AU" sz="2000" b="0" i="0" smtClean="0">
                                        <a:latin typeface="Cambria Math" panose="02040503050406030204" pitchFamily="18" charset="0"/>
                                      </a:rPr>
                                      <m:t>Λ</m:t>
                                    </m:r>
                                  </m:e>
                                  <m:sub>
                                    <m:r>
                                      <a:rPr lang="en-AU" sz="2000" b="0" i="1" smtClean="0">
                                        <a:latin typeface="Cambria Math" panose="02040503050406030204" pitchFamily="18" charset="0"/>
                                      </a:rPr>
                                      <m:t>𝑄𝐶𝐷</m:t>
                                    </m:r>
                                  </m:sub>
                                  <m:sup>
                                    <m:r>
                                      <a:rPr lang="en-AU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den>
                            </m:f>
                          </m:e>
                        </m:func>
                      </m:e>
                    </m:nary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AU" sz="2000" dirty="0"/>
                  <a:t>	</a:t>
                </a:r>
                <a:endParaRPr lang="en-AU" sz="2000" i="1" dirty="0">
                  <a:latin typeface="Cambria Math" panose="02040503050406030204" pitchFamily="18" charset="0"/>
                </a:endParaRPr>
              </a:p>
              <a:p>
                <a:pPr marL="45720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n-AU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AU" sz="200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AU" sz="20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AU" sz="2000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</m:d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AU" sz="2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f>
                            <m:fPr>
                              <m:ctrlPr>
                                <a:rPr lang="en-AU" sz="2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AU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AU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AU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1" y="1854292"/>
                <a:ext cx="10131425" cy="478129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3325CD3-6C0F-2F3B-6A7E-78C45EF59FEB}"/>
              </a:ext>
            </a:extLst>
          </p:cNvPr>
          <p:cNvSpPr txBox="1"/>
          <p:nvPr/>
        </p:nvSpPr>
        <p:spPr>
          <a:xfrm>
            <a:off x="11786616" y="6431012"/>
            <a:ext cx="40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13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25686C1-70F0-EDEC-DE84-6A329318913D}"/>
                  </a:ext>
                </a:extLst>
              </p:cNvPr>
              <p:cNvSpPr txBox="1"/>
              <p:nvPr/>
            </p:nvSpPr>
            <p:spPr>
              <a:xfrm>
                <a:off x="9482727" y="2164509"/>
                <a:ext cx="2527399" cy="720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000" b="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AU" sz="2000" b="0" i="0" smtClean="0">
                        <a:latin typeface="Cambria Math" panose="02040503050406030204" pitchFamily="18" charset="0"/>
                      </a:rPr>
                      <m:t>Φ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AU" sz="20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e>
                            </m:rad>
                          </m:den>
                        </m:f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ad>
                          <m:radPr>
                            <m:degHide m:val="on"/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e>
                        </m:rad>
                        <m:f>
                          <m:fPr>
                            <m:ctrlPr>
                              <a:rPr lang="en-AU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AU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l-G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Π</m:t>
                                </m:r>
                              </m:e>
                              <m:sup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AU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p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p>
                                <m: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endParaRPr lang="en-AU" sz="20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25686C1-70F0-EDEC-DE84-6A3293189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2727" y="2164509"/>
                <a:ext cx="2527399" cy="720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222F78A-19E4-856D-AAE5-99993DFFBC71}"/>
                  </a:ext>
                </a:extLst>
              </p:cNvPr>
              <p:cNvSpPr txBox="1"/>
              <p:nvPr/>
            </p:nvSpPr>
            <p:spPr>
              <a:xfrm>
                <a:off x="7707718" y="2696750"/>
                <a:ext cx="4518258" cy="734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sz="200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AU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𝑑𝑖𝑎𝑔</m:t>
                      </m:r>
                      <m:r>
                        <a:rPr lang="en-AU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A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A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A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A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AU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AU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en-AU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AU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AU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AU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222F78A-19E4-856D-AAE5-99993DFFBC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7718" y="2696750"/>
                <a:ext cx="4518258" cy="7342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B5B4916-7C57-6D06-75E9-95168423CA8D}"/>
                  </a:ext>
                </a:extLst>
              </p:cNvPr>
              <p:cNvSpPr txBox="1"/>
              <p:nvPr/>
            </p:nvSpPr>
            <p:spPr>
              <a:xfrm>
                <a:off x="8490719" y="5155726"/>
                <a:ext cx="3295897" cy="7117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000" dirty="0"/>
                  <a:t>Dominant contribution from:</a:t>
                </a:r>
              </a:p>
              <a:p>
                <a14:m>
                  <m:oMath xmlns:m="http://schemas.openxmlformats.org/officeDocument/2006/math">
                    <m:r>
                      <a:rPr lang="en-AU" sz="200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sub>
                    </m:sSub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26</m:t>
                        </m:r>
                      </m:sub>
                    </m:sSub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35</m:t>
                        </m:r>
                      </m:sub>
                    </m:sSub>
                  </m:oMath>
                </a14:m>
                <a:r>
                  <a:rPr lang="en-AU" sz="2000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B5B4916-7C57-6D06-75E9-95168423CA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0719" y="5155726"/>
                <a:ext cx="3295897" cy="711798"/>
              </a:xfrm>
              <a:prstGeom prst="rect">
                <a:avLst/>
              </a:prstGeom>
              <a:blipFill>
                <a:blip r:embed="rId5"/>
                <a:stretch>
                  <a:fillRect l="-2033" t="-512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2820946-2562-2650-C76D-A2366CCB1DAC}"/>
                  </a:ext>
                </a:extLst>
              </p:cNvPr>
              <p:cNvSpPr txBox="1"/>
              <p:nvPr/>
            </p:nvSpPr>
            <p:spPr>
              <a:xfrm>
                <a:off x="9140884" y="168600"/>
                <a:ext cx="2995768" cy="141750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r>
                      <a:rPr lang="en-AU" sz="1400" b="0" i="1" kern="1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𝜎</m:t>
                    </m:r>
                  </m:oMath>
                </a14:m>
                <a:r>
                  <a:rPr lang="en-AU" sz="1400" dirty="0"/>
                  <a:t> – Chiral transition order parameter</a:t>
                </a:r>
              </a:p>
              <a:p>
                <a:pPr algn="r"/>
                <a14:m>
                  <m:oMath xmlns:m="http://schemas.openxmlformats.org/officeDocument/2006/math">
                    <m:sSup>
                      <m:sSupPr>
                        <m:ctrlPr>
                          <a:rPr lang="en-AU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AU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n-AU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</m:sSup>
                  </m:oMath>
                </a14:m>
                <a:r>
                  <a:rPr lang="en-AU" sz="1400" dirty="0"/>
                  <a:t> - 35 pion fields</a:t>
                </a:r>
              </a:p>
              <a:p>
                <a:pPr algn="r"/>
                <a14:m>
                  <m:oMath xmlns:m="http://schemas.openxmlformats.org/officeDocument/2006/math">
                    <m:sSup>
                      <m:sSupPr>
                        <m:ctrlPr>
                          <a:rPr lang="en-AU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AU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p>
                    </m:sSup>
                  </m:oMath>
                </a14:m>
                <a:r>
                  <a:rPr lang="en-AU" sz="1400" dirty="0"/>
                  <a:t> - 35 SU(6) generators</a:t>
                </a:r>
                <a:endParaRPr lang="en-AU" sz="1400" b="0" i="1" dirty="0">
                  <a:latin typeface="Cambria Math" panose="02040503050406030204" pitchFamily="18" charset="0"/>
                </a:endParaRPr>
              </a:p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AU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AU" sz="1400" dirty="0"/>
                  <a:t> - Yukawa couplings</a:t>
                </a:r>
                <a:endParaRPr lang="en-AU" sz="1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AU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AU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AU" sz="1400" dirty="0"/>
                  <a:t> - Number of flavours = 6</a:t>
                </a:r>
              </a:p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AU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AU" sz="14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𝑄𝐶𝐷</m:t>
                        </m:r>
                      </m:sub>
                    </m:sSub>
                  </m:oMath>
                </a14:m>
                <a:r>
                  <a:rPr lang="en-AU" sz="1400" dirty="0"/>
                  <a:t> - QCD confinement scale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2820946-2562-2650-C76D-A2366CCB1D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0884" y="168600"/>
                <a:ext cx="2995768" cy="1417504"/>
              </a:xfrm>
              <a:prstGeom prst="rect">
                <a:avLst/>
              </a:prstGeom>
              <a:blipFill>
                <a:blip r:embed="rId6"/>
                <a:stretch>
                  <a:fillRect t="-426" b="-2128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3246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000" dirty="0"/>
              <a:t>Implications of the model</a:t>
            </a:r>
            <a:br>
              <a:rPr lang="en-AU" sz="2000" dirty="0"/>
            </a:br>
            <a:r>
              <a:rPr lang="en-AU" sz="2800" dirty="0"/>
              <a:t>the effective potential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5088F1-5CDB-A733-03B8-CE8FA7BBCE81}"/>
              </a:ext>
            </a:extLst>
          </p:cNvPr>
          <p:cNvSpPr txBox="1"/>
          <p:nvPr/>
        </p:nvSpPr>
        <p:spPr>
          <a:xfrm>
            <a:off x="11786616" y="6431012"/>
            <a:ext cx="40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14</a:t>
            </a:r>
          </a:p>
        </p:txBody>
      </p:sp>
      <p:pic>
        <p:nvPicPr>
          <p:cNvPr id="8" name="Picture 7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C442F7D7-9851-04E4-364F-725D1B3587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76" y="2323041"/>
            <a:ext cx="8575041" cy="34681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492B766-2A25-4905-3486-575EC05C83F3}"/>
                  </a:ext>
                </a:extLst>
              </p:cNvPr>
              <p:cNvSpPr txBox="1"/>
              <p:nvPr/>
            </p:nvSpPr>
            <p:spPr>
              <a:xfrm>
                <a:off x="9808083" y="2496963"/>
                <a:ext cx="2181225" cy="317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000" dirty="0"/>
                  <a:t>Sigma field: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𝜌</m:t>
                      </m:r>
                      <m:func>
                        <m:func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AU" sz="20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AU" sz="2000" dirty="0"/>
              </a:p>
              <a:p>
                <a:r>
                  <a:rPr lang="en-AU" sz="2000" dirty="0"/>
                  <a:t>Higgs field: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𝜌</m:t>
                      </m:r>
                      <m:func>
                        <m:func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AU" sz="20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AU" sz="2000" dirty="0"/>
              </a:p>
              <a:p>
                <a:endParaRPr lang="en-AU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≈0.67</m:t>
                      </m:r>
                    </m:oMath>
                  </m:oMathPara>
                </a14:m>
                <a:endParaRPr lang="en-AU" sz="2000" dirty="0"/>
              </a:p>
              <a:p>
                <a:endParaRPr lang="en-AU" sz="2000" dirty="0"/>
              </a:p>
              <a:p>
                <a:r>
                  <a:rPr lang="en-AU" sz="2000" dirty="0"/>
                  <a:t>Critical temperature: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=27</m:t>
                    </m:r>
                  </m:oMath>
                </a14:m>
                <a:r>
                  <a:rPr lang="en-AU" sz="2000" dirty="0"/>
                  <a:t> MeV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492B766-2A25-4905-3486-575EC05C83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8083" y="2496963"/>
                <a:ext cx="2181225" cy="3170099"/>
              </a:xfrm>
              <a:prstGeom prst="rect">
                <a:avLst/>
              </a:prstGeom>
              <a:blipFill>
                <a:blip r:embed="rId3"/>
                <a:stretch>
                  <a:fillRect l="-3073" t="-1154" b="-250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3895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ontent Placeholder 2">
            <a:extLst>
              <a:ext uri="{FF2B5EF4-FFF2-40B4-BE49-F238E27FC236}">
                <a16:creationId xmlns:a16="http://schemas.microsoft.com/office/drawing/2014/main" id="{9B0D1998-5A5D-8F62-C981-94A345697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398895"/>
            <a:ext cx="10131425" cy="1477328"/>
          </a:xfrm>
        </p:spPr>
        <p:txBody>
          <a:bodyPr>
            <a:normAutofit/>
          </a:bodyPr>
          <a:lstStyle/>
          <a:p>
            <a:r>
              <a:rPr lang="en-AU" dirty="0"/>
              <a:t>Metastable vacuum means the electroweak phase and chiral phase transitions are now first-order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000" dirty="0"/>
              <a:t>Implications of the model</a:t>
            </a:r>
            <a:br>
              <a:rPr lang="en-AU" sz="2000" dirty="0"/>
            </a:br>
            <a:r>
              <a:rPr lang="en-AU" sz="2800" dirty="0"/>
              <a:t>First order phase transition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3E96CF-504C-10C4-DD5E-BF086F6D5C9D}"/>
              </a:ext>
            </a:extLst>
          </p:cNvPr>
          <p:cNvGrpSpPr/>
          <p:nvPr/>
        </p:nvGrpSpPr>
        <p:grpSpPr>
          <a:xfrm>
            <a:off x="2290306" y="2469577"/>
            <a:ext cx="7396620" cy="2391881"/>
            <a:chOff x="1732902" y="2314769"/>
            <a:chExt cx="7592340" cy="2546364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4A9AD130-5A82-0A9C-40E5-A136BF6811D7}"/>
                </a:ext>
              </a:extLst>
            </p:cNvPr>
            <p:cNvGrpSpPr/>
            <p:nvPr/>
          </p:nvGrpSpPr>
          <p:grpSpPr>
            <a:xfrm>
              <a:off x="1732902" y="2328245"/>
              <a:ext cx="3310128" cy="2532888"/>
              <a:chOff x="1945587" y="2505456"/>
              <a:chExt cx="3310128" cy="2532888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126C54D-CF07-601A-0186-FE801B947DEB}"/>
                  </a:ext>
                </a:extLst>
              </p:cNvPr>
              <p:cNvSpPr/>
              <p:nvPr/>
            </p:nvSpPr>
            <p:spPr>
              <a:xfrm>
                <a:off x="1945587" y="2505456"/>
                <a:ext cx="3310128" cy="2532888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79968810-DF5B-6FED-DA2C-9644EAF15088}"/>
                  </a:ext>
                </a:extLst>
              </p:cNvPr>
              <p:cNvSpPr/>
              <p:nvPr/>
            </p:nvSpPr>
            <p:spPr>
              <a:xfrm>
                <a:off x="3152595" y="3182112"/>
                <a:ext cx="1115568" cy="996696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sz="1400" dirty="0"/>
                  <a:t>True Vacuum</a:t>
                </a: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B4D00434-1285-395F-6E59-C348665D424E}"/>
                  </a:ext>
                </a:extLst>
              </p:cNvPr>
              <p:cNvSpPr/>
              <p:nvPr/>
            </p:nvSpPr>
            <p:spPr>
              <a:xfrm>
                <a:off x="2573475" y="2840736"/>
                <a:ext cx="350520" cy="341376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0FE5BD11-2C18-258B-1978-1BED443B8973}"/>
                  </a:ext>
                </a:extLst>
              </p:cNvPr>
              <p:cNvSpPr/>
              <p:nvPr/>
            </p:nvSpPr>
            <p:spPr>
              <a:xfrm>
                <a:off x="2512515" y="4008120"/>
                <a:ext cx="237744" cy="234696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2DBFEC92-3F1B-F231-1847-7768CFD33571}"/>
                  </a:ext>
                </a:extLst>
              </p:cNvPr>
              <p:cNvSpPr/>
              <p:nvPr/>
            </p:nvSpPr>
            <p:spPr>
              <a:xfrm>
                <a:off x="4268163" y="4315968"/>
                <a:ext cx="414528" cy="40149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41B5949-0D77-9CAE-3D82-EC3B8410C9E8}"/>
                  </a:ext>
                </a:extLst>
              </p:cNvPr>
              <p:cNvSpPr txBox="1"/>
              <p:nvPr/>
            </p:nvSpPr>
            <p:spPr>
              <a:xfrm>
                <a:off x="3152595" y="2675620"/>
                <a:ext cx="17363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1400" dirty="0"/>
                  <a:t>False vacuum</a:t>
                </a: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3955E451-39F2-F1B2-44FC-C5BE2C65BC1D}"/>
                  </a:ext>
                </a:extLst>
              </p:cNvPr>
              <p:cNvSpPr/>
              <p:nvPr/>
            </p:nvSpPr>
            <p:spPr>
              <a:xfrm>
                <a:off x="3152595" y="4551553"/>
                <a:ext cx="128016" cy="12086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7E20FB88-7CB5-8222-D6F8-C3A733E65B6F}"/>
                  </a:ext>
                </a:extLst>
              </p:cNvPr>
              <p:cNvSpPr/>
              <p:nvPr/>
            </p:nvSpPr>
            <p:spPr>
              <a:xfrm>
                <a:off x="4598871" y="3153560"/>
                <a:ext cx="83820" cy="74271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F1B40E0E-3721-279E-772D-48168D3CAEF8}"/>
                  </a:ext>
                </a:extLst>
              </p:cNvPr>
              <p:cNvSpPr/>
              <p:nvPr/>
            </p:nvSpPr>
            <p:spPr>
              <a:xfrm>
                <a:off x="2137611" y="4792132"/>
                <a:ext cx="128016" cy="11819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01AD66B2-97BD-D8EF-6F1E-EAA8DA76640C}"/>
                </a:ext>
              </a:extLst>
            </p:cNvPr>
            <p:cNvGrpSpPr/>
            <p:nvPr/>
          </p:nvGrpSpPr>
          <p:grpSpPr>
            <a:xfrm>
              <a:off x="5882724" y="2314769"/>
              <a:ext cx="3442518" cy="2532888"/>
              <a:chOff x="5963610" y="2505456"/>
              <a:chExt cx="3442518" cy="2532888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4F4A147-C5DB-8C27-D007-368B5A23CF4E}"/>
                  </a:ext>
                </a:extLst>
              </p:cNvPr>
              <p:cNvSpPr/>
              <p:nvPr/>
            </p:nvSpPr>
            <p:spPr>
              <a:xfrm>
                <a:off x="6096000" y="2505456"/>
                <a:ext cx="3310128" cy="2532888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dirty="0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1B084949-D950-2357-650D-15A0572294DA}"/>
                  </a:ext>
                </a:extLst>
              </p:cNvPr>
              <p:cNvSpPr/>
              <p:nvPr/>
            </p:nvSpPr>
            <p:spPr>
              <a:xfrm>
                <a:off x="6996964" y="2882053"/>
                <a:ext cx="1487985" cy="133807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sz="1400" dirty="0"/>
                  <a:t>True Vacuum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7062F9FE-5096-AA59-5D5B-4BF2C232234C}"/>
                  </a:ext>
                </a:extLst>
              </p:cNvPr>
              <p:cNvSpPr/>
              <p:nvPr/>
            </p:nvSpPr>
            <p:spPr>
              <a:xfrm>
                <a:off x="6521397" y="2627545"/>
                <a:ext cx="818388" cy="80145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65D08A73-DE98-5998-8ACB-1188A52B378E}"/>
                  </a:ext>
                </a:extLst>
              </p:cNvPr>
              <p:cNvSpPr/>
              <p:nvPr/>
            </p:nvSpPr>
            <p:spPr>
              <a:xfrm>
                <a:off x="6641441" y="3796707"/>
                <a:ext cx="578300" cy="500211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B2AA813B-AFF7-CFB6-10CC-95288CA8E110}"/>
                  </a:ext>
                </a:extLst>
              </p:cNvPr>
              <p:cNvSpPr/>
              <p:nvPr/>
            </p:nvSpPr>
            <p:spPr>
              <a:xfrm>
                <a:off x="8000619" y="3933848"/>
                <a:ext cx="968660" cy="902207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DF6EECB7-8576-CE4C-B4B7-6499CD4EE6A5}"/>
                  </a:ext>
                </a:extLst>
              </p:cNvPr>
              <p:cNvSpPr/>
              <p:nvPr/>
            </p:nvSpPr>
            <p:spPr>
              <a:xfrm>
                <a:off x="7204106" y="4516713"/>
                <a:ext cx="359664" cy="356447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5447EA12-96FE-645B-24CE-9CC1A2CA4BEF}"/>
                  </a:ext>
                </a:extLst>
              </p:cNvPr>
              <p:cNvSpPr/>
              <p:nvPr/>
            </p:nvSpPr>
            <p:spPr>
              <a:xfrm>
                <a:off x="8665780" y="2983397"/>
                <a:ext cx="339852" cy="303679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C16B6D64-9279-EA56-680D-3CDEC0A09EDC}"/>
                  </a:ext>
                </a:extLst>
              </p:cNvPr>
              <p:cNvSpPr/>
              <p:nvPr/>
            </p:nvSpPr>
            <p:spPr>
              <a:xfrm>
                <a:off x="6288024" y="4557120"/>
                <a:ext cx="353417" cy="358774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DB5AE44B-D4B7-6D5E-EC4E-8F5A31FEFAAF}"/>
                  </a:ext>
                </a:extLst>
              </p:cNvPr>
              <p:cNvSpPr/>
              <p:nvPr/>
            </p:nvSpPr>
            <p:spPr>
              <a:xfrm>
                <a:off x="6340562" y="3565041"/>
                <a:ext cx="83820" cy="74271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CB077415-C884-945D-FDE5-5BC539F0BDC0}"/>
                  </a:ext>
                </a:extLst>
              </p:cNvPr>
              <p:cNvSpPr/>
              <p:nvPr/>
            </p:nvSpPr>
            <p:spPr>
              <a:xfrm>
                <a:off x="9057531" y="3662172"/>
                <a:ext cx="83820" cy="74271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F868034A-328C-4F97-6B29-67CF6BF6C5BE}"/>
                  </a:ext>
                </a:extLst>
              </p:cNvPr>
              <p:cNvSpPr/>
              <p:nvPr/>
            </p:nvSpPr>
            <p:spPr>
              <a:xfrm>
                <a:off x="6991849" y="2877566"/>
                <a:ext cx="1487985" cy="133807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sz="1400" dirty="0"/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0845590E-7A24-706F-7734-3B201CFA9E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01426" y="3639312"/>
                <a:ext cx="23274" cy="151384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8507AA93-3AE1-59A2-3A7F-D193D76E07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14612" y="3736443"/>
                <a:ext cx="109591" cy="132146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0A9A6358-0EEE-2913-AEA9-DDF91B165E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3826" y="3943096"/>
                <a:ext cx="130112" cy="23842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848C08B8-FF36-4A8E-418E-A2D95CA486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58513" y="3893344"/>
                <a:ext cx="138451" cy="40504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05726B06-A563-E532-2B0A-F044425E8AF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80880" y="3966938"/>
                <a:ext cx="92115" cy="115014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72035883-3F05-17A5-DCE9-9A2B900291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56020" y="4046812"/>
                <a:ext cx="4314" cy="151692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BF5CF290-C303-7B40-3640-5AE1445171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3938" y="3080152"/>
                <a:ext cx="275367" cy="0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16507E23-C720-A146-F18A-D093CD85F2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36941" y="3295419"/>
                <a:ext cx="226829" cy="140481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1D73C396-9B79-1038-B333-54747D6830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50731" y="3437524"/>
                <a:ext cx="99405" cy="241581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F2F5BCF2-02B2-79D6-D6B1-53B78C891C4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171507" y="2774685"/>
                <a:ext cx="26198" cy="200924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7ED20E28-A50E-749E-F92B-6E26DA2371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858513" y="2945839"/>
                <a:ext cx="200657" cy="164729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D337EEFD-54CF-786B-1594-763478647B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49513" y="3287076"/>
                <a:ext cx="238416" cy="0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C5EA3BB4-0459-B891-8595-5640B46406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3938" y="4155727"/>
                <a:ext cx="47087" cy="119822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052DC9C0-1D3A-3D14-4D68-ACF5B6C9C9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44353" y="4095816"/>
                <a:ext cx="90008" cy="100551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F939042F-1714-32E8-C908-5F98BB6CEA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30800" y="4027137"/>
                <a:ext cx="108350" cy="95521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DE38C45D-22EB-1D75-13EE-55DAAB3211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44353" y="3790696"/>
                <a:ext cx="0" cy="123468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A5832CBE-8FAD-887A-5D08-30624B7FB92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088832" y="3868589"/>
                <a:ext cx="79406" cy="98590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2BEFA86E-4375-0293-AD08-9F7EAA58BBA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968844" y="4024445"/>
                <a:ext cx="118327" cy="32807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E1D480EC-042E-03DB-7F61-ACE5DBED41E6}"/>
                  </a:ext>
                </a:extLst>
              </p:cNvPr>
              <p:cNvSpPr txBox="1"/>
              <p:nvPr/>
            </p:nvSpPr>
            <p:spPr>
              <a:xfrm>
                <a:off x="7563770" y="2552580"/>
                <a:ext cx="17363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1400" dirty="0"/>
                  <a:t>False vacuum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EA601C70-3719-EF5E-1C0F-67A101020721}"/>
                  </a:ext>
                </a:extLst>
              </p:cNvPr>
              <p:cNvSpPr txBox="1"/>
              <p:nvPr/>
            </p:nvSpPr>
            <p:spPr>
              <a:xfrm>
                <a:off x="5963610" y="2717832"/>
                <a:ext cx="1210895" cy="442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1050" b="1" dirty="0"/>
                  <a:t>Gravitational Waves</a:t>
                </a:r>
              </a:p>
            </p:txBody>
          </p:sp>
        </p:grp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70961CA1-79B5-298C-7B46-AC1A8341E94A}"/>
                </a:ext>
              </a:extLst>
            </p:cNvPr>
            <p:cNvCxnSpPr>
              <a:cxnSpLocks/>
            </p:cNvCxnSpPr>
            <p:nvPr/>
          </p:nvCxnSpPr>
          <p:spPr>
            <a:xfrm>
              <a:off x="5298885" y="3517461"/>
              <a:ext cx="562419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BB1EB37-337D-D198-55AA-A8353C298717}"/>
              </a:ext>
            </a:extLst>
          </p:cNvPr>
          <p:cNvSpPr txBox="1"/>
          <p:nvPr/>
        </p:nvSpPr>
        <p:spPr>
          <a:xfrm>
            <a:off x="11786616" y="6431012"/>
            <a:ext cx="40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15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FE0A217-5086-1ACE-C937-F3411F70283F}"/>
                  </a:ext>
                </a:extLst>
              </p:cNvPr>
              <p:cNvSpPr txBox="1"/>
              <p:nvPr/>
            </p:nvSpPr>
            <p:spPr>
              <a:xfrm>
                <a:off x="1782563" y="4962865"/>
                <a:ext cx="2062981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2000" dirty="0"/>
                  <a:t>Semiclassical approximation for tunnelling (in the high-T limit) gives </a:t>
                </a: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AU" sz="20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FE0A217-5086-1ACE-C937-F3411F7028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2563" y="4962865"/>
                <a:ext cx="2062981" cy="1631216"/>
              </a:xfrm>
              <a:prstGeom prst="rect">
                <a:avLst/>
              </a:prstGeom>
              <a:blipFill>
                <a:blip r:embed="rId2"/>
                <a:stretch>
                  <a:fillRect l="-2655" t="-1866" r="-5015" b="-2985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E6FB2CB-E8D1-CE55-1AED-DE55947A7C36}"/>
                  </a:ext>
                </a:extLst>
              </p:cNvPr>
              <p:cNvSpPr txBox="1"/>
              <p:nvPr/>
            </p:nvSpPr>
            <p:spPr>
              <a:xfrm>
                <a:off x="5006832" y="5239864"/>
                <a:ext cx="2062981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2000" dirty="0"/>
                  <a:t>Calculate the transition probability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AU" sz="200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AU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sz="20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AU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AU" sz="20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E6FB2CB-E8D1-CE55-1AED-DE55947A7C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6832" y="5239864"/>
                <a:ext cx="2062981" cy="1015663"/>
              </a:xfrm>
              <a:prstGeom prst="rect">
                <a:avLst/>
              </a:prstGeom>
              <a:blipFill>
                <a:blip r:embed="rId3"/>
                <a:stretch>
                  <a:fillRect t="-3614" b="-1024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FCD14E2-0FAB-3AF3-F2A1-87A51C689F63}"/>
                  </a:ext>
                </a:extLst>
              </p:cNvPr>
              <p:cNvSpPr txBox="1"/>
              <p:nvPr/>
            </p:nvSpPr>
            <p:spPr>
              <a:xfrm>
                <a:off x="8229847" y="5057219"/>
                <a:ext cx="2062981" cy="134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2000" dirty="0"/>
                  <a:t>Gives the percolation temperature </a:t>
                </a:r>
                <a:endParaRPr lang="en-AU" sz="200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AU" sz="2000" i="1">
                        <a:latin typeface="Cambria Math" panose="02040503050406030204" pitchFamily="18" charset="0"/>
                      </a:rPr>
                      <m:t>≈26 </m:t>
                    </m:r>
                  </m:oMath>
                </a14:m>
                <a:r>
                  <a:rPr lang="en-AU" sz="2000" dirty="0"/>
                  <a:t>MeV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FCD14E2-0FAB-3AF3-F2A1-87A51C689F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847" y="5057219"/>
                <a:ext cx="2062981" cy="1347100"/>
              </a:xfrm>
              <a:prstGeom prst="rect">
                <a:avLst/>
              </a:prstGeom>
              <a:blipFill>
                <a:blip r:embed="rId4"/>
                <a:stretch>
                  <a:fillRect t="-2715" b="-588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A697474-229E-15AA-4297-2A97F3DDD6A8}"/>
              </a:ext>
            </a:extLst>
          </p:cNvPr>
          <p:cNvCxnSpPr>
            <a:cxnSpLocks/>
          </p:cNvCxnSpPr>
          <p:nvPr/>
        </p:nvCxnSpPr>
        <p:spPr>
          <a:xfrm>
            <a:off x="4279048" y="5745874"/>
            <a:ext cx="547921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09F8FB5-E3A2-1E7B-ED9D-1E6214611C5A}"/>
              </a:ext>
            </a:extLst>
          </p:cNvPr>
          <p:cNvCxnSpPr>
            <a:cxnSpLocks/>
          </p:cNvCxnSpPr>
          <p:nvPr/>
        </p:nvCxnSpPr>
        <p:spPr>
          <a:xfrm>
            <a:off x="7535433" y="5745874"/>
            <a:ext cx="547921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303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000" dirty="0"/>
              <a:t>Implications of the model</a:t>
            </a:r>
            <a:br>
              <a:rPr lang="en-AU" sz="2000" dirty="0"/>
            </a:br>
            <a:r>
              <a:rPr lang="en-AU" sz="2800" dirty="0"/>
              <a:t>Speed of bubble walls and energy budget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B1EB37-337D-D198-55AA-A8353C298717}"/>
              </a:ext>
            </a:extLst>
          </p:cNvPr>
          <p:cNvSpPr txBox="1"/>
          <p:nvPr/>
        </p:nvSpPr>
        <p:spPr>
          <a:xfrm>
            <a:off x="11786616" y="6431012"/>
            <a:ext cx="40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16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19">
                <a:extLst>
                  <a:ext uri="{FF2B5EF4-FFF2-40B4-BE49-F238E27FC236}">
                    <a16:creationId xmlns:a16="http://schemas.microsoft.com/office/drawing/2014/main" id="{BF7EAA01-1388-9D24-43A2-7CD0C7A3AE5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801" y="1933575"/>
                <a:ext cx="10620374" cy="4497437"/>
              </a:xfrm>
            </p:spPr>
            <p:txBody>
              <a:bodyPr>
                <a:normAutofit/>
              </a:bodyPr>
              <a:lstStyle/>
              <a:p>
                <a:r>
                  <a:rPr lang="en-AU" sz="2000" dirty="0"/>
                  <a:t>Where does the released vacuum energy go?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𝑛𝑒𝑡</m:t>
                              </m:r>
                            </m:sub>
                          </m:sSub>
                        </m:num>
                        <m:den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AU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𝑑𝑟𝑖𝑣𝑖𝑛𝑔</m:t>
                              </m:r>
                            </m:sub>
                          </m:sSub>
                        </m:num>
                        <m:den>
                          <m:r>
                            <a:rPr lang="en-AU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AU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𝑓𝑟𝑖𝑐𝑡𝑖𝑜𝑛</m:t>
                              </m:r>
                            </m:sub>
                          </m:sSub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AU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AU" sz="2000" dirty="0"/>
              </a:p>
              <a:p>
                <a:r>
                  <a:rPr lang="en-AU" sz="2000" dirty="0"/>
                  <a:t>If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AU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0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AU" sz="2000" i="1">
                                <a:latin typeface="Cambria Math" panose="02040503050406030204" pitchFamily="18" charset="0"/>
                              </a:rPr>
                              <m:t>𝑛𝑒𝑡</m:t>
                            </m:r>
                          </m:sub>
                        </m:sSub>
                      </m:num>
                      <m:den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r>
                  <a:rPr lang="en-AU" sz="2000" dirty="0"/>
                  <a:t> &gt; 0 for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AU" sz="2000" dirty="0"/>
                  <a:t> then we get a runaway bubble, and the energy mostly goes to the walls</a:t>
                </a:r>
              </a:p>
              <a:p>
                <a:r>
                  <a:rPr lang="en-AU" sz="2000" dirty="0"/>
                  <a:t>Otherwise, we get a terminal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AU" sz="2000" dirty="0"/>
                  <a:t> and the energy is mostly deposited inside the bubble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</m:sSub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𝜕𝜌</m:t>
                          </m:r>
                        </m:den>
                      </m:f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AU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AU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AU" sz="2000" i="1">
                                              <a:latin typeface="Cambria Math" panose="02040503050406030204" pitchFamily="18" charset="0"/>
                                            </a:rPr>
                                            <m:t>𝜕</m:t>
                                          </m:r>
                                        </m:e>
                                        <m:sub>
                                          <m:r>
                                            <a:rPr lang="en-AU" sz="2000" i="1">
                                              <a:latin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sub>
                                      </m:sSub>
                                      <m:r>
                                        <a:rPr lang="en-AU" sz="2000" i="1"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  <m:r>
                                        <a:rPr lang="en-AU" sz="2000" i="1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sSup>
                                        <m:sSupPr>
                                          <m:ctrlPr>
                                            <a:rPr lang="en-AU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AU" sz="2000" i="1"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p>
                                          <m:r>
                                            <a:rPr lang="en-AU" sz="2000" i="1">
                                              <a:latin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sup>
                                      </m:sSup>
                                      <m:r>
                                        <a:rPr lang="en-AU" sz="2000" i="1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AU" sz="2000" b="0" i="1" smtClean="0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  <m:d>
                                        <m:dPr>
                                          <m:ctrlPr>
                                            <a:rPr lang="en-AU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AU" sz="2000" i="1"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AU" sz="2000" dirty="0"/>
              </a:p>
              <a:p>
                <a:r>
                  <a:rPr lang="en-AU" sz="2000" dirty="0"/>
                  <a:t>Gives a terminal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=0.99986</m:t>
                    </m:r>
                  </m:oMath>
                </a14:m>
                <a:r>
                  <a:rPr lang="en-AU" sz="2000" dirty="0"/>
                  <a:t> (thanks to scale invariance and 0 cosmological constant)</a:t>
                </a:r>
              </a:p>
            </p:txBody>
          </p:sp>
        </mc:Choice>
        <mc:Fallback xmlns="">
          <p:sp>
            <p:nvSpPr>
              <p:cNvPr id="20" name="Content Placeholder 19">
                <a:extLst>
                  <a:ext uri="{FF2B5EF4-FFF2-40B4-BE49-F238E27FC236}">
                    <a16:creationId xmlns:a16="http://schemas.microsoft.com/office/drawing/2014/main" id="{BF7EAA01-1388-9D24-43A2-7CD0C7A3AE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1" y="1933575"/>
                <a:ext cx="10620374" cy="4497437"/>
              </a:xfrm>
              <a:blipFill>
                <a:blip r:embed="rId2"/>
                <a:stretch>
                  <a:fillRect l="-51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7112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000" dirty="0"/>
              <a:t>Implications of the model</a:t>
            </a:r>
            <a:br>
              <a:rPr lang="en-AU" sz="2000" dirty="0"/>
            </a:br>
            <a:r>
              <a:rPr lang="en-AU" sz="2800" dirty="0"/>
              <a:t>Gravitational waves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B1EB37-337D-D198-55AA-A8353C298717}"/>
              </a:ext>
            </a:extLst>
          </p:cNvPr>
          <p:cNvSpPr txBox="1"/>
          <p:nvPr/>
        </p:nvSpPr>
        <p:spPr>
          <a:xfrm>
            <a:off x="11786616" y="6431012"/>
            <a:ext cx="40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17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19">
                <a:extLst>
                  <a:ext uri="{FF2B5EF4-FFF2-40B4-BE49-F238E27FC236}">
                    <a16:creationId xmlns:a16="http://schemas.microsoft.com/office/drawing/2014/main" id="{BF7EAA01-1388-9D24-43A2-7CD0C7A3AE5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801" y="1627287"/>
                <a:ext cx="4429124" cy="5002113"/>
              </a:xfrm>
            </p:spPr>
            <p:txBody>
              <a:bodyPr>
                <a:normAutofit/>
              </a:bodyPr>
              <a:lstStyle/>
              <a:p>
                <a:r>
                  <a:rPr lang="en-AU" sz="2000" dirty="0"/>
                  <a:t>3 sources of gravitational waves:</a:t>
                </a:r>
              </a:p>
              <a:p>
                <a:pPr lvl="1"/>
                <a:r>
                  <a:rPr lang="en-AU" sz="1800" dirty="0"/>
                  <a:t>Collision of bubble walls</a:t>
                </a:r>
              </a:p>
              <a:p>
                <a:pPr lvl="1"/>
                <a:r>
                  <a:rPr lang="en-AU" sz="1800" dirty="0"/>
                  <a:t>Sounds waves (dominant here)</a:t>
                </a:r>
              </a:p>
              <a:p>
                <a:pPr lvl="1"/>
                <a:r>
                  <a:rPr lang="en-AU" sz="1800" dirty="0"/>
                  <a:t>Magnetohydrodynamic turbulence</a:t>
                </a:r>
              </a:p>
              <a:p>
                <a:endParaRPr lang="en-AU" sz="2000" dirty="0"/>
              </a:p>
              <a:p>
                <a:r>
                  <a:rPr lang="en-AU" sz="2000" dirty="0"/>
                  <a:t>Ratio of latent heat to radiation energy </a:t>
                </a: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𝑣𝑎𝑐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𝑟𝑎𝑑</m:t>
                            </m:r>
                          </m:sub>
                        </m:sSub>
                      </m:den>
                    </m:f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≈0.09</m:t>
                    </m:r>
                  </m:oMath>
                </a14:m>
                <a:endParaRPr lang="en-AU" sz="2000" dirty="0"/>
              </a:p>
              <a:p>
                <a:r>
                  <a:rPr lang="en-AU" sz="2000" dirty="0"/>
                  <a:t>Ratio of transition rate to Hubble scale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num>
                      <m:den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≈4000</m:t>
                    </m:r>
                  </m:oMath>
                </a14:m>
                <a:r>
                  <a:rPr lang="en-AU" sz="2000" dirty="0"/>
                  <a:t> </a:t>
                </a:r>
              </a:p>
              <a:p>
                <a:r>
                  <a:rPr lang="en-AU" sz="2000" dirty="0"/>
                  <a:t>Fraction of latent heat that goes into bulk motion of the plasma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≈0.1</m:t>
                    </m:r>
                  </m:oMath>
                </a14:m>
                <a:endParaRPr lang="en-AU" sz="2000" dirty="0"/>
              </a:p>
            </p:txBody>
          </p:sp>
        </mc:Choice>
        <mc:Fallback xmlns="">
          <p:sp>
            <p:nvSpPr>
              <p:cNvPr id="20" name="Content Placeholder 19">
                <a:extLst>
                  <a:ext uri="{FF2B5EF4-FFF2-40B4-BE49-F238E27FC236}">
                    <a16:creationId xmlns:a16="http://schemas.microsoft.com/office/drawing/2014/main" id="{BF7EAA01-1388-9D24-43A2-7CD0C7A3AE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1" y="1627287"/>
                <a:ext cx="4429124" cy="5002113"/>
              </a:xfrm>
              <a:blipFill>
                <a:blip r:embed="rId2"/>
                <a:stretch>
                  <a:fillRect l="-124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9800B9E1-8BC2-2A32-B7AC-3994F4072D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5" y="2550501"/>
            <a:ext cx="6945871" cy="36678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7182325-B63B-A95C-8EE1-B6B18E7965EA}"/>
                  </a:ext>
                </a:extLst>
              </p:cNvPr>
              <p:cNvSpPr txBox="1"/>
              <p:nvPr/>
            </p:nvSpPr>
            <p:spPr>
              <a:xfrm>
                <a:off x="5398389" y="788238"/>
                <a:ext cx="6966508" cy="7857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𝐺𝑊</m:t>
                        </m:r>
                      </m:sub>
                    </m:sSub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AU" b="0" i="1" smtClean="0">
                        <a:latin typeface="Cambria Math" panose="02040503050406030204" pitchFamily="18" charset="0"/>
                      </a:rPr>
                      <m:t>=2.65×</m:t>
                    </m:r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a:rPr lang="en-AU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den>
                    </m:f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num>
                              <m:den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1/3</m:t>
                        </m:r>
                      </m:sup>
                    </m:sSup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  <m:t>𝑠𝑤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4+3</m:t>
                                </m:r>
                                <m:sSup>
                                  <m:sSupPr>
                                    <m:ctrlP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AU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AU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AU" b="0" i="1" smtClean="0">
                                                <a:latin typeface="Cambria Math" panose="02040503050406030204" pitchFamily="18" charset="0"/>
                                              </a:rPr>
                                              <m:t>𝑓</m:t>
                                            </m:r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en-AU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AU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𝑓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AU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𝑠𝑤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7/2</m:t>
                        </m:r>
                      </m:sup>
                    </m:sSup>
                  </m:oMath>
                </a14:m>
                <a:endParaRPr lang="en-AU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7182325-B63B-A95C-8EE1-B6B18E7965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8389" y="788238"/>
                <a:ext cx="6966508" cy="78572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9EAF8CD-94AA-8CD2-7FB7-6F5B884984C6}"/>
                  </a:ext>
                </a:extLst>
              </p:cNvPr>
              <p:cNvSpPr txBox="1"/>
              <p:nvPr/>
            </p:nvSpPr>
            <p:spPr>
              <a:xfrm>
                <a:off x="4693126" y="1535297"/>
                <a:ext cx="7789468" cy="6792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𝑠𝑤</m:t>
                          </m:r>
                        </m:sub>
                      </m:sSub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=1.9×</m:t>
                      </m:r>
                      <m:sSup>
                        <m:sSup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𝐻𝑧</m:t>
                      </m:r>
                      <m:f>
                        <m:f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den>
                      </m:f>
                      <m:d>
                        <m:d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100</m:t>
                              </m:r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𝐺𝑒𝑉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A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AU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AU" b="0" i="1" smtClean="0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e>
                                    <m:sub>
                                      <m:r>
                                        <a:rPr lang="en-AU" b="0" i="1" smtClean="0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AU" b="0" i="1" smtClean="0"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1/6</m:t>
                          </m:r>
                        </m:sup>
                      </m:sSup>
                    </m:oMath>
                  </m:oMathPara>
                </a14:m>
                <a:endParaRPr lang="en-AU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9EAF8CD-94AA-8CD2-7FB7-6F5B884984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3126" y="1535297"/>
                <a:ext cx="7789468" cy="6792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22558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000" dirty="0"/>
              <a:t>Implications of the model</a:t>
            </a:r>
            <a:br>
              <a:rPr lang="en-AU" sz="2000" dirty="0"/>
            </a:br>
            <a:r>
              <a:rPr lang="en-AU" sz="2800" dirty="0"/>
              <a:t>Primordial black holes from late-time nucleation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B1EB37-337D-D198-55AA-A8353C298717}"/>
              </a:ext>
            </a:extLst>
          </p:cNvPr>
          <p:cNvSpPr txBox="1"/>
          <p:nvPr/>
        </p:nvSpPr>
        <p:spPr>
          <a:xfrm>
            <a:off x="11786616" y="6431012"/>
            <a:ext cx="40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18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19">
                <a:extLst>
                  <a:ext uri="{FF2B5EF4-FFF2-40B4-BE49-F238E27FC236}">
                    <a16:creationId xmlns:a16="http://schemas.microsoft.com/office/drawing/2014/main" id="{BF7EAA01-1388-9D24-43A2-7CD0C7A3AE5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801" y="1646444"/>
                <a:ext cx="10131425" cy="3649133"/>
              </a:xfrm>
            </p:spPr>
            <p:txBody>
              <a:bodyPr>
                <a:normAutofit/>
              </a:bodyPr>
              <a:lstStyle/>
              <a:p>
                <a:r>
                  <a:rPr lang="en-AU" sz="2000" dirty="0"/>
                  <a:t>Radiation energy density scales as </a:t>
                </a: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AU" sz="2000" dirty="0"/>
                  <a:t> while vacuum energy density doesn’t scale</a:t>
                </a:r>
              </a:p>
              <a:p>
                <a:r>
                  <a:rPr lang="en-AU" sz="2000" dirty="0"/>
                  <a:t>So later nucleating patches become over-dense compared to earlier patches</a:t>
                </a:r>
              </a:p>
              <a:p>
                <a:r>
                  <a:rPr lang="en-AU" sz="2000" dirty="0"/>
                  <a:t>If the over-density </a:t>
                </a: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𝑙𝑎𝑡𝑒</m:t>
                            </m:r>
                          </m:sub>
                        </m:sSub>
                      </m:e>
                    </m:d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𝑟𝑎𝑑</m:t>
                            </m:r>
                          </m:sub>
                          <m:sup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𝑙𝑎𝑡𝑒</m:t>
                            </m:r>
                          </m:sup>
                        </m:sSubSup>
                        <m:d>
                          <m:d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  <m:t>𝑙𝑎𝑡𝑒</m:t>
                                </m:r>
                              </m:sub>
                            </m:sSub>
                          </m:e>
                        </m:d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AU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000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AU" sz="2000" i="1">
                                <a:latin typeface="Cambria Math" panose="02040503050406030204" pitchFamily="18" charset="0"/>
                              </a:rPr>
                              <m:t>𝑟𝑎𝑑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𝑟𝑎𝑑</m:t>
                            </m:r>
                          </m:sub>
                        </m:sSub>
                      </m:den>
                    </m:f>
                  </m:oMath>
                </a14:m>
                <a:r>
                  <a:rPr lang="en-AU" sz="2000" dirty="0"/>
                  <a:t> reaches a critical 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≈0.5</m:t>
                    </m:r>
                  </m:oMath>
                </a14:m>
                <a:r>
                  <a:rPr lang="en-AU" sz="2000" dirty="0"/>
                  <a:t>, it collapses to a primordial black hole</a:t>
                </a:r>
              </a:p>
            </p:txBody>
          </p:sp>
        </mc:Choice>
        <mc:Fallback xmlns="">
          <p:sp>
            <p:nvSpPr>
              <p:cNvPr id="20" name="Content Placeholder 19">
                <a:extLst>
                  <a:ext uri="{FF2B5EF4-FFF2-40B4-BE49-F238E27FC236}">
                    <a16:creationId xmlns:a16="http://schemas.microsoft.com/office/drawing/2014/main" id="{BF7EAA01-1388-9D24-43A2-7CD0C7A3AE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1" y="1646444"/>
                <a:ext cx="10131425" cy="3649133"/>
              </a:xfrm>
              <a:blipFill>
                <a:blip r:embed="rId2"/>
                <a:stretch>
                  <a:fillRect l="-54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4A81A78-D3BF-102A-8280-D1E4E8732F62}"/>
                  </a:ext>
                </a:extLst>
              </p:cNvPr>
              <p:cNvSpPr txBox="1"/>
              <p:nvPr/>
            </p:nvSpPr>
            <p:spPr>
              <a:xfrm>
                <a:off x="676662" y="4694884"/>
                <a:ext cx="277509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unc>
                      <m:func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AU" sz="2000"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d>
                          <m:dPr>
                            <m:ctrlPr>
                              <a:rPr lang="en-AU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AU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𝑙𝑎𝑡𝑒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AU" sz="2000" i="1">
                        <a:latin typeface="Cambria Math" panose="02040503050406030204" pitchFamily="18" charset="0"/>
                      </a:rPr>
                      <m:t>=12.5</m:t>
                    </m:r>
                  </m:oMath>
                </a14:m>
                <a:r>
                  <a:rPr lang="en-AU" sz="2000" dirty="0"/>
                  <a:t> MeV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4A81A78-D3BF-102A-8280-D1E4E8732F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662" y="4694884"/>
                <a:ext cx="2775093" cy="400110"/>
              </a:xfrm>
              <a:prstGeom prst="rect">
                <a:avLst/>
              </a:prstGeom>
              <a:blipFill>
                <a:blip r:embed="rId3"/>
                <a:stretch>
                  <a:fillRect t="-7576" r="-1099" b="-2575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77E679-47C8-76BB-4208-EB0A39F77C77}"/>
                  </a:ext>
                </a:extLst>
              </p:cNvPr>
              <p:cNvSpPr txBox="1"/>
              <p:nvPr/>
            </p:nvSpPr>
            <p:spPr>
              <a:xfrm>
                <a:off x="676663" y="5094994"/>
                <a:ext cx="8506247" cy="8192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𝑙𝑎𝑡𝑒</m:t>
                            </m:r>
                          </m:sub>
                        </m:sSub>
                      </m:e>
                    </m:d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AU" sz="2000" b="0" i="0" smtClean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AU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m:rPr>
                                    <m:brk m:alnAt="23"/>
                                  </m:rP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m:rPr>
                                    <m:brk m:alnAt="23"/>
                                  </m:rP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m:rPr>
                                <m:brk m:alnAt="23"/>
                              </m:rPr>
                              <a:rPr lang="en-AU" sz="2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AU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𝑙𝑎𝑡𝑒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  <m:d>
                                  <m:dPr>
                                    <m:ctrlP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AU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AU" sz="2000" i="1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AU" sz="2000" i="1">
                                            <a:latin typeface="Cambria Math" panose="02040503050406030204" pitchFamily="18" charset="0"/>
                                          </a:rPr>
                                          <m:t>𝑙𝑎𝑡𝑒</m:t>
                                        </m:r>
                                      </m:sub>
                                    </m:sSub>
                                  </m:e>
                                </m:d>
                              </m:den>
                            </m:f>
                            <m:nary>
                              <m:naryPr>
                                <m:ctrlPr>
                                  <a:rPr lang="en-AU" sz="20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>
                                  <m:sSubPr>
                                    <m:ctrlP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23"/>
                                      </m:rP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  <m: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𝑎𝑡𝑒</m:t>
                                    </m:r>
                                  </m:sub>
                                </m:sSub>
                              </m:sub>
                              <m:sup>
                                <m:sSub>
                                  <m:sSubPr>
                                    <m:ctrlP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</m:sup>
                              <m:e>
                                <m:f>
                                  <m:fPr>
                                    <m:ctrlP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𝑑𝑇</m:t>
                                    </m:r>
                                  </m:num>
                                  <m:den>
                                    <m: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  <m:d>
                                      <m:dPr>
                                        <m:ctrlPr>
                                          <a:rPr lang="en-AU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AU" sz="2000" i="1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</m:d>
                                  </m:den>
                                </m:f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AU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AU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AU" sz="2000" i="1">
                                                <a:latin typeface="Cambria Math" panose="02040503050406030204" pitchFamily="18" charset="0"/>
                                              </a:rPr>
                                              <m:t>𝑆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n-AU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AU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𝑇</m:t>
                                                </m:r>
                                              </m:e>
                                            </m:d>
                                          </m:num>
                                          <m:den>
                                            <m:r>
                                              <a:rPr lang="en-AU" sz="2000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  <m:r>
                                              <a:rPr lang="en-AU" sz="2000" i="1">
                                                <a:latin typeface="Cambria Math" panose="02040503050406030204" pitchFamily="18" charset="0"/>
                                              </a:rPr>
                                              <m:t>𝜋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f>
                                      <m:fPr>
                                        <m:ctrlPr>
                                          <a:rPr lang="en-AU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AU" sz="2000" i="1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lang="en-AU" sz="20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sup>
                                </m:sSup>
                                <m:r>
                                  <a:rPr lang="en-AU" sz="20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AU" sz="200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  <m:d>
                                      <m:dPr>
                                        <m:ctrlPr>
                                          <a:rPr lang="en-AU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AU" sz="2000" i="1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</m:d>
                                  </m:sup>
                                </m:sSup>
                              </m:e>
                            </m:nary>
                          </m:e>
                        </m:d>
                      </m:e>
                    </m:func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AU" sz="2000" b="0" i="0" smtClean="0">
                        <a:latin typeface="Cambria Math" panose="02040503050406030204" pitchFamily="18" charset="0"/>
                      </a:rPr>
                      <m:t>exp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⁡(−4×</m:t>
                    </m:r>
                    <m:sSup>
                      <m:sSup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36</m:t>
                        </m:r>
                      </m:sup>
                    </m:sSup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AU" sz="200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F77E679-47C8-76BB-4208-EB0A39F77C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663" y="5094994"/>
                <a:ext cx="8506247" cy="8192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5F26C9E-EB54-AA8A-8498-39E84C4BB1B5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8803527" y="5528648"/>
            <a:ext cx="83728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89A3280-3666-75BD-4412-59EA7DD585CE}"/>
                  </a:ext>
                </a:extLst>
              </p:cNvPr>
              <p:cNvSpPr txBox="1"/>
              <p:nvPr/>
            </p:nvSpPr>
            <p:spPr>
              <a:xfrm>
                <a:off x="9640813" y="5167427"/>
                <a:ext cx="1501140" cy="722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0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𝑃𝐵𝐻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0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≈0</m:t>
                      </m:r>
                    </m:oMath>
                  </m:oMathPara>
                </a14:m>
                <a:endParaRPr lang="en-AU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89A3280-3666-75BD-4412-59EA7DD585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0813" y="5167427"/>
                <a:ext cx="1501140" cy="7224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0377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000" dirty="0"/>
              <a:t>Implications of the model</a:t>
            </a:r>
            <a:br>
              <a:rPr lang="en-AU" sz="2000" dirty="0"/>
            </a:br>
            <a:r>
              <a:rPr lang="en-AU" sz="2800" dirty="0"/>
              <a:t>Primordial black holes from inflation over-densities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B1EB37-337D-D198-55AA-A8353C298717}"/>
              </a:ext>
            </a:extLst>
          </p:cNvPr>
          <p:cNvSpPr txBox="1"/>
          <p:nvPr/>
        </p:nvSpPr>
        <p:spPr>
          <a:xfrm>
            <a:off x="11786616" y="6431012"/>
            <a:ext cx="40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19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ontent Placeholder 19">
                <a:extLst>
                  <a:ext uri="{FF2B5EF4-FFF2-40B4-BE49-F238E27FC236}">
                    <a16:creationId xmlns:a16="http://schemas.microsoft.com/office/drawing/2014/main" id="{BF7EAA01-1388-9D24-43A2-7CD0C7A3AE5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92464" y="1896886"/>
                <a:ext cx="10024762" cy="4534126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AU" sz="2000" dirty="0"/>
                  <a:t>The critical over-density for collapse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AU" sz="2000" dirty="0"/>
                  <a:t> depends on the equation of state of the fluid</a:t>
                </a:r>
              </a:p>
              <a:p>
                <a:pPr>
                  <a:lnSpc>
                    <a:spcPct val="150000"/>
                  </a:lnSpc>
                </a:pPr>
                <a:r>
                  <a:rPr lang="en-AU" sz="2000" dirty="0"/>
                  <a:t>Near a first order phase transition the equation of state drops,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  <m:sup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bSup>
                      </m:den>
                    </m:f>
                  </m:oMath>
                </a14:m>
                <a:endParaRPr lang="en-AU" sz="2000" dirty="0"/>
              </a:p>
              <a:p>
                <a:pPr>
                  <a:lnSpc>
                    <a:spcPct val="150000"/>
                  </a:lnSpc>
                </a:pPr>
                <a:r>
                  <a:rPr lang="en-AU" sz="2000" dirty="0"/>
                  <a:t>Mass given by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𝑃𝐵𝐻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𝑟𝑎𝑑</m:t>
                        </m:r>
                      </m:sub>
                    </m:sSub>
                  </m:oMath>
                </a14:m>
                <a:endParaRPr lang="en-AU" sz="2000" dirty="0"/>
              </a:p>
              <a:p>
                <a:pPr>
                  <a:lnSpc>
                    <a:spcPct val="150000"/>
                  </a:lnSpc>
                </a:pPr>
                <a:r>
                  <a:rPr lang="en-AU" sz="2000" dirty="0"/>
                  <a:t>For the confinement transition: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AU" sz="2000" dirty="0"/>
                  <a:t>	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≈85</m:t>
                    </m:r>
                  </m:oMath>
                </a14:m>
                <a:r>
                  <a:rPr lang="en-AU" sz="2000" dirty="0"/>
                  <a:t> MeV,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≈106.75</m:t>
                    </m:r>
                  </m:oMath>
                </a14:m>
                <a:r>
                  <a:rPr lang="en-AU" sz="2000" dirty="0"/>
                  <a:t>,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62.75</m:t>
                    </m:r>
                  </m:oMath>
                </a14:m>
                <a:r>
                  <a:rPr lang="en-AU" sz="2000" dirty="0"/>
                  <a:t>,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AU" sz="2000" i="1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AU" sz="2000" dirty="0"/>
                  <a:t> ,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𝑃𝐵𝐻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≈1</m:t>
                    </m:r>
                    <m:r>
                      <m:rPr>
                        <m:nor/>
                      </m:rPr>
                      <a:rPr lang="en-AU" sz="2000"/>
                      <m:t>M</m:t>
                    </m:r>
                    <m:r>
                      <m:rPr>
                        <m:nor/>
                      </m:rPr>
                      <a:rPr lang="en-AU" sz="2000" baseline="-25000"/>
                      <m:t>☉</m:t>
                    </m:r>
                  </m:oMath>
                </a14:m>
                <a:endParaRPr lang="en-AU" sz="2000" dirty="0"/>
              </a:p>
              <a:p>
                <a:pPr>
                  <a:lnSpc>
                    <a:spcPct val="150000"/>
                  </a:lnSpc>
                </a:pPr>
                <a:r>
                  <a:rPr lang="en-AU" sz="2000" dirty="0"/>
                  <a:t>For the chiral/electroweak transition: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AU" sz="2000" dirty="0"/>
                  <a:t>	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≈25</m:t>
                    </m:r>
                  </m:oMath>
                </a14:m>
                <a:r>
                  <a:rPr lang="en-AU" sz="2000" dirty="0"/>
                  <a:t> MeV,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62.75</m:t>
                    </m:r>
                  </m:oMath>
                </a14:m>
                <a:r>
                  <a:rPr lang="en-AU" sz="2000" dirty="0"/>
                  <a:t>,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.75</m:t>
                    </m:r>
                  </m:oMath>
                </a14:m>
                <a:r>
                  <a:rPr lang="en-AU" sz="2000" dirty="0"/>
                  <a:t>,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AU" sz="2000" i="1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22</m:t>
                        </m:r>
                      </m:den>
                    </m:f>
                  </m:oMath>
                </a14:m>
                <a:r>
                  <a:rPr lang="en-AU" sz="2000" dirty="0"/>
                  <a:t> ,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𝑃𝐵𝐻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≈1</m:t>
                    </m:r>
                    <m:r>
                      <m:rPr>
                        <m:nor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0</m:t>
                    </m:r>
                    <m:r>
                      <m:rPr>
                        <m:nor/>
                      </m:rPr>
                      <a:rPr lang="en-AU" sz="2000"/>
                      <m:t>M</m:t>
                    </m:r>
                    <m:r>
                      <m:rPr>
                        <m:nor/>
                      </m:rPr>
                      <a:rPr lang="en-AU" sz="2000" baseline="-25000"/>
                      <m:t>☉</m:t>
                    </m:r>
                  </m:oMath>
                </a14:m>
                <a:endParaRPr lang="en-AU" sz="2000" dirty="0"/>
              </a:p>
            </p:txBody>
          </p:sp>
        </mc:Choice>
        <mc:Fallback>
          <p:sp>
            <p:nvSpPr>
              <p:cNvPr id="20" name="Content Placeholder 19">
                <a:extLst>
                  <a:ext uri="{FF2B5EF4-FFF2-40B4-BE49-F238E27FC236}">
                    <a16:creationId xmlns:a16="http://schemas.microsoft.com/office/drawing/2014/main" id="{BF7EAA01-1388-9D24-43A2-7CD0C7A3AE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92464" y="1896886"/>
                <a:ext cx="10024762" cy="4534126"/>
              </a:xfrm>
              <a:blipFill>
                <a:blip r:embed="rId2"/>
                <a:stretch>
                  <a:fillRect l="-547" t="-1613" b="-416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0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3798A-628E-9F5B-662C-AAB6C0860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326136"/>
            <a:ext cx="10131425" cy="1456267"/>
          </a:xfrm>
        </p:spPr>
        <p:txBody>
          <a:bodyPr/>
          <a:lstStyle/>
          <a:p>
            <a:r>
              <a:rPr lang="en-AU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1B197-142D-679F-A5CD-EE337ADB4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906440"/>
            <a:ext cx="10890503" cy="3861529"/>
          </a:xfrm>
        </p:spPr>
        <p:txBody>
          <a:bodyPr numCol="1">
            <a:norm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en-AU" sz="2000" dirty="0"/>
              <a:t>Motivation for scale invariance</a:t>
            </a:r>
          </a:p>
          <a:p>
            <a:pPr marL="514350" indent="-514350">
              <a:buFont typeface="+mj-lt"/>
              <a:buAutoNum type="romanUcPeriod"/>
            </a:pPr>
            <a:r>
              <a:rPr lang="en-AU" sz="2000" dirty="0"/>
              <a:t>How scale invariance is realised</a:t>
            </a:r>
          </a:p>
          <a:p>
            <a:pPr marL="514350" indent="-514350">
              <a:buFont typeface="+mj-lt"/>
              <a:buAutoNum type="romanUcPeriod"/>
            </a:pPr>
            <a:r>
              <a:rPr lang="en-AU" sz="2000" dirty="0"/>
              <a:t>Initial implications and viability of scale invariance </a:t>
            </a:r>
          </a:p>
          <a:p>
            <a:pPr marL="514350" indent="-514350">
              <a:buFont typeface="+mj-lt"/>
              <a:buAutoNum type="romanUcPeriod"/>
            </a:pPr>
            <a:r>
              <a:rPr lang="en-AU" sz="2000" dirty="0"/>
              <a:t>Linear sigma model of chiral and electroweak symmetry breaking</a:t>
            </a:r>
          </a:p>
          <a:p>
            <a:pPr marL="514350" indent="-514350">
              <a:buFont typeface="+mj-lt"/>
              <a:buAutoNum type="romanUcPeriod"/>
            </a:pPr>
            <a:r>
              <a:rPr lang="en-AU" sz="2000" dirty="0"/>
              <a:t>Implications of the model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AU" sz="1800" dirty="0"/>
              <a:t>Gravitational waves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AU" sz="1800" dirty="0"/>
              <a:t>Primordial black holes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70A3F2-E3F9-37E2-B739-281E1B1134A0}"/>
              </a:ext>
            </a:extLst>
          </p:cNvPr>
          <p:cNvSpPr txBox="1"/>
          <p:nvPr/>
        </p:nvSpPr>
        <p:spPr>
          <a:xfrm>
            <a:off x="11865864" y="6431012"/>
            <a:ext cx="326136" cy="30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352666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0CAE4-DBCA-7AE9-9087-7E1639E8E8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000" dirty="0"/>
              <a:t>The scale invariant extension solves the Hierarchy problem</a:t>
            </a:r>
          </a:p>
          <a:p>
            <a:endParaRPr lang="en-AU" sz="2000" dirty="0"/>
          </a:p>
          <a:p>
            <a:r>
              <a:rPr lang="en-AU" sz="2000" dirty="0"/>
              <a:t>It has only a small effect on the Standard Model today, adding just one more light, weakly interacting particle but leaving the rest intact</a:t>
            </a:r>
          </a:p>
          <a:p>
            <a:endParaRPr lang="en-AU" sz="2000" dirty="0"/>
          </a:p>
          <a:p>
            <a:r>
              <a:rPr lang="en-AU" sz="2000" dirty="0"/>
              <a:t>But it has a significant impact on cosmological history which may one day be detectable in the gravitational wave background or in the presence of primordial black holes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E50934-6442-9A9D-3D10-1058E73F9C53}"/>
              </a:ext>
            </a:extLst>
          </p:cNvPr>
          <p:cNvSpPr txBox="1"/>
          <p:nvPr/>
        </p:nvSpPr>
        <p:spPr>
          <a:xfrm>
            <a:off x="11786616" y="6431012"/>
            <a:ext cx="40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0140296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0CAE4-DBCA-7AE9-9087-7E1639E8E8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69834"/>
            <a:ext cx="10131425" cy="364913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AU" dirty="0"/>
          </a:p>
          <a:p>
            <a:r>
              <a:rPr lang="en-AU" dirty="0"/>
              <a:t>Effect on baryogenesis </a:t>
            </a:r>
          </a:p>
          <a:p>
            <a:endParaRPr lang="en-AU" dirty="0"/>
          </a:p>
          <a:p>
            <a:r>
              <a:rPr lang="en-AU" dirty="0"/>
              <a:t>Tunnelling rate for electroweak phase transition before T=7 MeV</a:t>
            </a:r>
          </a:p>
          <a:p>
            <a:endParaRPr lang="en-AU" dirty="0"/>
          </a:p>
          <a:p>
            <a:r>
              <a:rPr lang="en-AU" dirty="0"/>
              <a:t>Interactions between the dilaton and SM particles</a:t>
            </a:r>
          </a:p>
          <a:p>
            <a:endParaRPr lang="en-AU" dirty="0"/>
          </a:p>
          <a:p>
            <a:r>
              <a:rPr lang="en-AU" dirty="0"/>
              <a:t> Formation of primordial black holes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E50934-6442-9A9D-3D10-1058E73F9C53}"/>
              </a:ext>
            </a:extLst>
          </p:cNvPr>
          <p:cNvSpPr txBox="1"/>
          <p:nvPr/>
        </p:nvSpPr>
        <p:spPr>
          <a:xfrm>
            <a:off x="11786616" y="6431012"/>
            <a:ext cx="40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5128310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000" dirty="0"/>
              <a:t>Initial implications of scale invariance </a:t>
            </a:r>
            <a:br>
              <a:rPr lang="en-AU" sz="2800" dirty="0"/>
            </a:br>
            <a:r>
              <a:rPr lang="en-AU" sz="2800" dirty="0"/>
              <a:t>The Higgs-Dilaton effective potential (at zero temperature)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7F11DC-473A-A938-B942-48BB36BA6385}"/>
              </a:ext>
            </a:extLst>
          </p:cNvPr>
          <p:cNvSpPr txBox="1"/>
          <p:nvPr/>
        </p:nvSpPr>
        <p:spPr>
          <a:xfrm>
            <a:off x="11865864" y="6431012"/>
            <a:ext cx="326136" cy="30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8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FDF797F-97A0-C90A-A495-36E4FB7B9578}"/>
              </a:ext>
            </a:extLst>
          </p:cNvPr>
          <p:cNvGrpSpPr/>
          <p:nvPr/>
        </p:nvGrpSpPr>
        <p:grpSpPr>
          <a:xfrm>
            <a:off x="2763520" y="2677712"/>
            <a:ext cx="6248400" cy="2856758"/>
            <a:chOff x="6820101" y="4332615"/>
            <a:chExt cx="5068422" cy="2370991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CF42CA2-3C66-BBA8-7210-012572495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0101" y="4332615"/>
              <a:ext cx="5068422" cy="2370991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86205A7-86BE-44D5-B63B-FF11E626EE7A}"/>
                </a:ext>
              </a:extLst>
            </p:cNvPr>
            <p:cNvSpPr txBox="1"/>
            <p:nvPr/>
          </p:nvSpPr>
          <p:spPr>
            <a:xfrm>
              <a:off x="8487211" y="5147707"/>
              <a:ext cx="1283289" cy="255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/>
                <a:t>True vacuum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D394597-60BC-BC3B-FB3F-0C6FAAA386DC}"/>
                </a:ext>
              </a:extLst>
            </p:cNvPr>
            <p:cNvSpPr txBox="1"/>
            <p:nvPr/>
          </p:nvSpPr>
          <p:spPr>
            <a:xfrm>
              <a:off x="9243827" y="5817590"/>
              <a:ext cx="1365504" cy="255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/>
                <a:t>False Vacuum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348DFF4-2C4E-75BB-AFC4-DBBCE2DC5DC2}"/>
                </a:ext>
              </a:extLst>
            </p:cNvPr>
            <p:cNvSpPr txBox="1"/>
            <p:nvPr/>
          </p:nvSpPr>
          <p:spPr>
            <a:xfrm>
              <a:off x="8915400" y="5494689"/>
              <a:ext cx="877824" cy="255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/>
                <a:t>Barrier</a:t>
              </a:r>
            </a:p>
          </p:txBody>
        </p:sp>
      </p:grp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FE9935D-DB4E-1FAC-4011-2574E34313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686" y="5615750"/>
            <a:ext cx="10424160" cy="431011"/>
          </a:xfrm>
        </p:spPr>
        <p:txBody>
          <a:bodyPr>
            <a:normAutofit/>
          </a:bodyPr>
          <a:lstStyle/>
          <a:p>
            <a:r>
              <a:rPr lang="en-AU" dirty="0"/>
              <a:t>Two degenerate vacua separated by a potential barrier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98DBDEC-77D4-8426-8992-972F148EE811}"/>
                  </a:ext>
                </a:extLst>
              </p:cNvPr>
              <p:cNvSpPr txBox="1"/>
              <p:nvPr/>
            </p:nvSpPr>
            <p:spPr>
              <a:xfrm>
                <a:off x="3463987" y="1937583"/>
                <a:ext cx="4634217" cy="5257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A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d>
                      <m:r>
                        <a:rPr lang="en-AU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AU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A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AU" i="1" baseline="-25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A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A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𝛼𝜒</m:t>
                              </m:r>
                              <m:r>
                                <a:rPr lang="en-A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r>
                            <a:rPr lang="en-AU" b="0" i="1" baseline="30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m:rPr>
                              <m:sty m:val="p"/>
                            </m:rPr>
                            <a:rPr lang="en-A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AU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AU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A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𝛼𝜒</m:t>
                      </m:r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AU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98DBDEC-77D4-8426-8992-972F148EE8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3987" y="1937583"/>
                <a:ext cx="4634217" cy="5257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98347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Features of the model</a:t>
            </a:r>
            <a:br>
              <a:rPr lang="en-AU" dirty="0"/>
            </a:br>
            <a:r>
              <a:rPr lang="en-AU" sz="2800" dirty="0"/>
              <a:t>finite temperature corrections to the effective potential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AU" dirty="0"/>
                  <a:t>Temperature corrections are of the form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AU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AU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f>
                          <m:fPr>
                            <m:ctrlPr>
                              <a:rPr lang="en-AU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AU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p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num>
                          <m:den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sSub>
                          <m:sSubPr>
                            <m:ctrlPr>
                              <a:rPr lang="en-AU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p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AU" dirty="0"/>
              </a:p>
              <a:p>
                <a:endParaRPr lang="en-AU" dirty="0"/>
              </a:p>
              <a:p>
                <a:r>
                  <a:rPr lang="en-AU" dirty="0"/>
                  <a:t>Thermal bosonic function is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𝐽</m:t>
                    </m:r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func>
                          <m:func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AU" b="0" i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AU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sSup>
                                          <m:sSupPr>
                                            <m:ctrlPr>
                                              <a:rPr lang="en-AU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AU" b="0" i="1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p>
                                            <m:r>
                                              <a:rPr lang="en-AU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  <m:r>
                                          <a:rPr lang="en-AU" b="0" i="1" smtClean="0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en-AU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</m:rad>
                                  </m:sup>
                                </m:sSup>
                              </m:e>
                            </m:d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func>
                      </m:e>
                    </m:nary>
                  </m:oMath>
                </a14:m>
                <a:endParaRPr lang="en-AU" dirty="0"/>
              </a:p>
              <a:p>
                <a:endParaRPr lang="en-AU" dirty="0"/>
              </a:p>
              <a:p>
                <a:r>
                  <a:rPr lang="en-AU" dirty="0"/>
                  <a:t>Adds a term to the effective potential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A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+3</m:t>
                        </m:r>
                        <m:sSubSup>
                          <m:sSubSup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sSup>
                          <m:sSup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sSup>
                          <m:sSup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p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  <m:sup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AU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2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744BDE45-0B4D-25E6-FD3B-EE29084EE755}"/>
              </a:ext>
            </a:extLst>
          </p:cNvPr>
          <p:cNvSpPr txBox="1"/>
          <p:nvPr/>
        </p:nvSpPr>
        <p:spPr>
          <a:xfrm>
            <a:off x="11865864" y="6431012"/>
            <a:ext cx="326136" cy="30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3DEF4A2-B2F1-079F-5F79-4A6A3E519329}"/>
                  </a:ext>
                </a:extLst>
              </p:cNvPr>
              <p:cNvSpPr txBox="1"/>
              <p:nvPr/>
            </p:nvSpPr>
            <p:spPr>
              <a:xfrm>
                <a:off x="5326913" y="163471"/>
                <a:ext cx="3253562" cy="73866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AU" sz="1400" b="0" dirty="0">
                    <a:latin typeface="Cambria Math" panose="02040503050406030204" pitchFamily="18" charset="0"/>
                  </a:rPr>
                  <a:t> – Temperature of the universe</a:t>
                </a:r>
              </a:p>
              <a:p>
                <a:pPr algn="r"/>
                <a14:m>
                  <m:oMath xmlns:m="http://schemas.openxmlformats.org/officeDocument/2006/math"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AU" sz="1400" b="0" i="1" baseline="-2500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AU" sz="1400" dirty="0"/>
                  <a:t>– Field-dependent mass of particle </a:t>
                </a:r>
                <a:r>
                  <a:rPr lang="en-AU" sz="1400" dirty="0" err="1"/>
                  <a:t>i</a:t>
                </a:r>
                <a:endParaRPr lang="en-AU" sz="1400" dirty="0"/>
              </a:p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AU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AU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AU" sz="1400" dirty="0"/>
                  <a:t> - Higgs self-interaction parameter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3DEF4A2-B2F1-079F-5F79-4A6A3E519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6913" y="163471"/>
                <a:ext cx="3253562" cy="738664"/>
              </a:xfrm>
              <a:prstGeom prst="rect">
                <a:avLst/>
              </a:prstGeom>
              <a:blipFill>
                <a:blip r:embed="rId3"/>
                <a:stretch>
                  <a:fillRect t="-1613" r="-186" b="-5645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9928539-BE67-EC28-0090-48F313A93665}"/>
                  </a:ext>
                </a:extLst>
              </p:cNvPr>
              <p:cNvSpPr txBox="1"/>
              <p:nvPr/>
            </p:nvSpPr>
            <p:spPr>
              <a:xfrm>
                <a:off x="8580474" y="169275"/>
                <a:ext cx="3416477" cy="73866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AU" sz="1400" b="0" i="1" baseline="-2500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AU" sz="1400" baseline="-25000" dirty="0"/>
                  <a:t> </a:t>
                </a:r>
                <a:r>
                  <a:rPr lang="en-AU" sz="1400" dirty="0"/>
                  <a:t>– Top quark Yukawa coupling parameter</a:t>
                </a:r>
              </a:p>
              <a:p>
                <a:pPr algn="r"/>
                <a14:m>
                  <m:oMath xmlns:m="http://schemas.openxmlformats.org/officeDocument/2006/math"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AU" sz="1400" baseline="-25000" dirty="0"/>
                  <a:t> </a:t>
                </a:r>
                <a:r>
                  <a:rPr lang="en-AU" sz="1400" dirty="0"/>
                  <a:t>– SU(2)</a:t>
                </a:r>
                <a:r>
                  <a:rPr lang="en-AU" sz="1400" baseline="-25000" dirty="0"/>
                  <a:t>L</a:t>
                </a:r>
                <a:r>
                  <a:rPr lang="en-AU" sz="1400" dirty="0"/>
                  <a:t> coupling parameter</a:t>
                </a:r>
              </a:p>
              <a:p>
                <a:pPr algn="r"/>
                <a14:m>
                  <m:oMath xmlns:m="http://schemas.openxmlformats.org/officeDocument/2006/math"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AU" sz="1400" baseline="-25000" dirty="0"/>
                  <a:t> </a:t>
                </a:r>
                <a:r>
                  <a:rPr lang="en-AU" sz="1400" dirty="0"/>
                  <a:t>– U(1)</a:t>
                </a:r>
                <a:r>
                  <a:rPr lang="en-AU" sz="1400" baseline="-25000" dirty="0"/>
                  <a:t>Y</a:t>
                </a:r>
                <a:r>
                  <a:rPr lang="en-AU" sz="1400" dirty="0"/>
                  <a:t> coupling parameter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9928539-BE67-EC28-0090-48F313A936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0474" y="169275"/>
                <a:ext cx="3416477" cy="738664"/>
              </a:xfrm>
              <a:prstGeom prst="rect">
                <a:avLst/>
              </a:prstGeom>
              <a:blipFill>
                <a:blip r:embed="rId4"/>
                <a:stretch>
                  <a:fillRect t="-806" r="-178" b="-5645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57977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Motivation for the model</a:t>
            </a:r>
            <a:br>
              <a:rPr lang="en-AU" dirty="0"/>
            </a:br>
            <a:r>
              <a:rPr lang="en-AU" sz="2800" dirty="0"/>
              <a:t>The Hierarchy Problem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A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AU" i="1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=125</m:t>
                    </m:r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AU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AU" dirty="0"/>
                  <a:t> 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kern="10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Λ</m:t>
                    </m:r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A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A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AU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endParaRPr lang="en-AU" dirty="0"/>
              </a:p>
              <a:p>
                <a:pPr marL="0" indent="0" algn="ctr">
                  <a:buNone/>
                </a:pPr>
                <a:endParaRPr lang="en-AU" dirty="0"/>
              </a:p>
              <a:p>
                <a:r>
                  <a:rPr lang="en-AU" dirty="0"/>
                  <a:t>Naturalness problem:	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A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AU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l-GR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Λ</m:t>
                        </m:r>
                      </m:den>
                    </m:f>
                    <m:r>
                      <a:rPr lang="en-A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en-AU" dirty="0"/>
              </a:p>
              <a:p>
                <a:endParaRPr lang="en-AU" dirty="0"/>
              </a:p>
              <a:p>
                <a:r>
                  <a:rPr lang="en-AU" dirty="0"/>
                  <a:t>One-loop corrected Higgs mass in the effective theory: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kern="1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i="1" kern="1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i="1" kern="1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h</m:t>
                          </m:r>
                          <m:r>
                            <a:rPr lang="en-US" i="1" kern="1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 </m:t>
                          </m:r>
                        </m:sub>
                        <m:sup>
                          <m:r>
                            <a:rPr lang="en-US" i="1" kern="1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i="1" kern="1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AU" b="0" i="1" kern="10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𝜇</m:t>
                          </m:r>
                          <m:r>
                            <a:rPr lang="en-AU" b="0" i="1" kern="10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l-GR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Λ</m:t>
                          </m:r>
                        </m:e>
                      </m:d>
                      <m:r>
                        <a:rPr lang="en-US" i="1" kern="100"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sSubSup>
                        <m:sSubSupPr>
                          <m:ctrlPr>
                            <a:rPr lang="en-US" i="1" kern="1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i="1" kern="1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i="1" kern="1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h</m:t>
                          </m:r>
                          <m:r>
                            <a:rPr lang="en-AU" b="0" i="1" kern="10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0</m:t>
                          </m:r>
                        </m:sub>
                        <m:sup>
                          <m:r>
                            <a:rPr lang="en-US" i="1" kern="1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p>
                      </m:sSubSup>
                      <m:r>
                        <a:rPr lang="en-AU" b="0" i="1" kern="10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l-GR" i="1" kern="1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Λ</m:t>
                      </m:r>
                      <m:r>
                        <a:rPr lang="en-AU" b="0" i="1" kern="1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)</m:t>
                      </m:r>
                      <m:r>
                        <a:rPr lang="en-US" i="1" kern="100"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+</m:t>
                      </m:r>
                      <m:r>
                        <a:rPr lang="en-AU" b="0" i="1" kern="10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𝐴</m:t>
                      </m:r>
                      <m:r>
                        <a:rPr lang="en-US" i="1" kern="1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sSup>
                        <m:sSupPr>
                          <m:ctrlPr>
                            <a:rPr lang="en-US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Λ</m:t>
                          </m:r>
                        </m:e>
                        <m:sup>
                          <m:r>
                            <a:rPr lang="en-US" i="1" kern="1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2</m:t>
                          </m:r>
                        </m:sup>
                      </m:sSup>
                      <m:r>
                        <a:rPr lang="en-AU" b="0" i="1" kern="1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+</m:t>
                      </m:r>
                      <m:r>
                        <a:rPr lang="en-AU" b="0" i="1" kern="10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𝐵</m:t>
                      </m:r>
                      <m:sSubSup>
                        <m:sSubSupPr>
                          <m:ctrlPr>
                            <a:rPr lang="en-US" i="1" kern="1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AU" b="0" i="1" kern="10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 </m:t>
                          </m:r>
                          <m:r>
                            <a:rPr lang="en-US" i="1" kern="1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i="1" kern="1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h</m:t>
                          </m:r>
                          <m:r>
                            <a:rPr lang="en-AU" b="0" i="1" kern="10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0</m:t>
                          </m:r>
                        </m:sub>
                        <m:sup>
                          <m:r>
                            <a:rPr lang="en-US" i="1" kern="1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p>
                      </m:sSubSup>
                      <m:r>
                        <a:rPr lang="en-AU" i="1" kern="100"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l-GR" i="1" kern="1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Λ</m:t>
                      </m:r>
                      <m:r>
                        <a:rPr lang="en-AU" i="1" kern="1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)</m:t>
                      </m:r>
                      <m:func>
                        <m:funcPr>
                          <m:ctrlPr>
                            <a:rPr lang="en-AU" b="0" i="1" kern="1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AU" b="0" i="0" kern="1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AU" b="0" i="1" kern="10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Λ</m:t>
                                  </m:r>
                                </m:e>
                                <m:sup>
                                  <m:r>
                                    <a:rPr lang="en-US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AU" b="0" i="1" kern="10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i="1" kern="1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func>
                    </m:oMath>
                  </m:oMathPara>
                </a14:m>
                <a:endParaRPr lang="en-AU" dirty="0"/>
              </a:p>
              <a:p>
                <a:pPr marL="0" indent="0">
                  <a:buNone/>
                </a:pPr>
                <a:endParaRPr lang="en-AU" dirty="0"/>
              </a:p>
              <a:p>
                <a:r>
                  <a:rPr lang="en-AU" dirty="0"/>
                  <a:t>Other particle masses are protected by symmetries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21" b="-1836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A5BE23AD-39ED-4135-8990-AAADFF00DEA9}"/>
              </a:ext>
            </a:extLst>
          </p:cNvPr>
          <p:cNvSpPr txBox="1"/>
          <p:nvPr/>
        </p:nvSpPr>
        <p:spPr>
          <a:xfrm>
            <a:off x="11865864" y="6431012"/>
            <a:ext cx="326136" cy="30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B33DC3F-D768-FA06-BA36-8E8651977B43}"/>
                  </a:ext>
                </a:extLst>
              </p:cNvPr>
              <p:cNvSpPr txBox="1"/>
              <p:nvPr/>
            </p:nvSpPr>
            <p:spPr>
              <a:xfrm>
                <a:off x="8439912" y="144379"/>
                <a:ext cx="3620539" cy="116955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AU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AU" sz="1400" i="1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AU" sz="1400" dirty="0"/>
                  <a:t> - Observed Higgs mass</a:t>
                </a:r>
              </a:p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AU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AU" sz="1400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AU" sz="1400" dirty="0"/>
                  <a:t> - Bare Higgs mass</a:t>
                </a:r>
              </a:p>
              <a:p>
                <a:pPr algn="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kern="1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Λ</m:t>
                    </m:r>
                  </m:oMath>
                </a14:m>
                <a:r>
                  <a:rPr lang="en-AU" sz="1400" dirty="0"/>
                  <a:t> - Energy cutoff scale</a:t>
                </a:r>
              </a:p>
              <a:p>
                <a:pPr algn="r"/>
                <a14:m>
                  <m:oMath xmlns:m="http://schemas.openxmlformats.org/officeDocument/2006/math"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AU" sz="1400" dirty="0"/>
                  <a:t> -  Measurement energy</a:t>
                </a:r>
              </a:p>
              <a:p>
                <a:pPr algn="r"/>
                <a:r>
                  <a:rPr lang="en-AU" sz="1400" dirty="0"/>
                  <a:t>A, B –  computed values, expected to be O(1)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B33DC3F-D768-FA06-BA36-8E8651977B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9912" y="144379"/>
                <a:ext cx="3620539" cy="1169551"/>
              </a:xfrm>
              <a:prstGeom prst="rect">
                <a:avLst/>
              </a:prstGeom>
              <a:blipFill>
                <a:blip r:embed="rId3"/>
                <a:stretch>
                  <a:fillRect t="-513" r="-168" b="-3077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62444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Motivation for the model</a:t>
            </a:r>
            <a:br>
              <a:rPr lang="en-AU" dirty="0"/>
            </a:br>
            <a:r>
              <a:rPr lang="en-AU" sz="2800" dirty="0"/>
              <a:t>Why the other particles don’t have a hierarchy Problem</a:t>
            </a:r>
            <a:endParaRPr lang="en-A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2F2759-3A0D-DD8D-9DBF-AFAE99BE5F2D}"/>
              </a:ext>
            </a:extLst>
          </p:cNvPr>
          <p:cNvSpPr txBox="1"/>
          <p:nvPr/>
        </p:nvSpPr>
        <p:spPr>
          <a:xfrm>
            <a:off x="11865864" y="6431012"/>
            <a:ext cx="326136" cy="30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003F9768-61A2-98BD-E435-536FC2E30B1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01327854"/>
                  </p:ext>
                </p:extLst>
              </p:nvPr>
            </p:nvGraphicFramePr>
            <p:xfrm>
              <a:off x="1245108" y="2183384"/>
              <a:ext cx="9572120" cy="3813299"/>
            </p:xfrm>
            <a:graphic>
              <a:graphicData uri="http://schemas.openxmlformats.org/drawingml/2006/table">
                <a:tbl>
                  <a:tblPr firstCol="1" bandRow="1">
                    <a:tableStyleId>{5C22544A-7EE6-4342-B048-85BDC9FD1C3A}</a:tableStyleId>
                  </a:tblPr>
                  <a:tblGrid>
                    <a:gridCol w="1914424">
                      <a:extLst>
                        <a:ext uri="{9D8B030D-6E8A-4147-A177-3AD203B41FA5}">
                          <a16:colId xmlns:a16="http://schemas.microsoft.com/office/drawing/2014/main" val="1343122452"/>
                        </a:ext>
                      </a:extLst>
                    </a:gridCol>
                    <a:gridCol w="1914424">
                      <a:extLst>
                        <a:ext uri="{9D8B030D-6E8A-4147-A177-3AD203B41FA5}">
                          <a16:colId xmlns:a16="http://schemas.microsoft.com/office/drawing/2014/main" val="3145900930"/>
                        </a:ext>
                      </a:extLst>
                    </a:gridCol>
                    <a:gridCol w="1914424">
                      <a:extLst>
                        <a:ext uri="{9D8B030D-6E8A-4147-A177-3AD203B41FA5}">
                          <a16:colId xmlns:a16="http://schemas.microsoft.com/office/drawing/2014/main" val="3487504780"/>
                        </a:ext>
                      </a:extLst>
                    </a:gridCol>
                    <a:gridCol w="1914424">
                      <a:extLst>
                        <a:ext uri="{9D8B030D-6E8A-4147-A177-3AD203B41FA5}">
                          <a16:colId xmlns:a16="http://schemas.microsoft.com/office/drawing/2014/main" val="2069120220"/>
                        </a:ext>
                      </a:extLst>
                    </a:gridCol>
                    <a:gridCol w="1914424">
                      <a:extLst>
                        <a:ext uri="{9D8B030D-6E8A-4147-A177-3AD203B41FA5}">
                          <a16:colId xmlns:a16="http://schemas.microsoft.com/office/drawing/2014/main" val="3301007462"/>
                        </a:ext>
                      </a:extLst>
                    </a:gridCol>
                  </a:tblGrid>
                  <a:tr h="967754"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Particles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Gluons and Photons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W and Z bosons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Fermions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Higgs bosons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853199071"/>
                      </a:ext>
                    </a:extLst>
                  </a:tr>
                  <a:tr h="1382505"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Symmetry protecting its mass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Exact SU(3)</a:t>
                          </a:r>
                          <a:r>
                            <a:rPr lang="en-AU" baseline="-25000" dirty="0"/>
                            <a:t>c</a:t>
                          </a:r>
                          <a:r>
                            <a:rPr lang="en-AU" dirty="0"/>
                            <a:t> and U(1)</a:t>
                          </a:r>
                          <a:r>
                            <a:rPr lang="en-AU" baseline="-25000" dirty="0"/>
                            <a:t>EM</a:t>
                          </a:r>
                          <a:r>
                            <a:rPr lang="en-AU" dirty="0"/>
                            <a:t> gauge symmetry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Softly broken SU(2)</a:t>
                          </a:r>
                          <a:r>
                            <a:rPr lang="en-AU" baseline="-25000" dirty="0"/>
                            <a:t>L</a:t>
                          </a:r>
                          <a:r>
                            <a:rPr lang="en-AU" dirty="0"/>
                            <a:t> x U(1)</a:t>
                          </a:r>
                          <a:r>
                            <a:rPr lang="en-AU" baseline="-25000" dirty="0"/>
                            <a:t>Y</a:t>
                          </a:r>
                          <a:r>
                            <a:rPr lang="en-AU" baseline="0" dirty="0"/>
                            <a:t> symmetry</a:t>
                          </a:r>
                          <a:endParaRPr lang="en-AU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Softly broken SU(6)</a:t>
                          </a:r>
                          <a:r>
                            <a:rPr lang="en-AU" baseline="-25000" dirty="0"/>
                            <a:t>A</a:t>
                          </a:r>
                          <a:r>
                            <a:rPr lang="en-AU" baseline="0" dirty="0"/>
                            <a:t> chiral symmetry</a:t>
                          </a:r>
                          <a:endParaRPr lang="en-AU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SUSY?</a:t>
                          </a:r>
                        </a:p>
                        <a:p>
                          <a:r>
                            <a:rPr lang="en-AU" dirty="0"/>
                            <a:t>Scale invariance?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546061312"/>
                      </a:ext>
                    </a:extLst>
                  </a:tr>
                  <a:tr h="1391818"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Why no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l-GR" i="1" kern="10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 kern="10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Λ</m:t>
                                  </m:r>
                                </m:e>
                                <m:sup>
                                  <m:r>
                                    <a:rPr lang="en-AU" b="1" i="1" kern="10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AU" dirty="0"/>
                            <a:t> quantum</a:t>
                          </a:r>
                          <a:r>
                            <a:rPr lang="en-AU" baseline="0" dirty="0"/>
                            <a:t> corrections?</a:t>
                          </a:r>
                          <a:endParaRPr lang="en-AU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Particle masses would violate gauge symmetry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Quantum corrections must be proportional to the bare mass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AU" dirty="0"/>
                            <a:t>Quantum corrections must be proportional to the bare mass</a:t>
                          </a:r>
                        </a:p>
                        <a:p>
                          <a:endParaRPr lang="en-AU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AU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7856723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003F9768-61A2-98BD-E435-536FC2E30B1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01327854"/>
                  </p:ext>
                </p:extLst>
              </p:nvPr>
            </p:nvGraphicFramePr>
            <p:xfrm>
              <a:off x="1245108" y="2183384"/>
              <a:ext cx="9572120" cy="3813299"/>
            </p:xfrm>
            <a:graphic>
              <a:graphicData uri="http://schemas.openxmlformats.org/drawingml/2006/table">
                <a:tbl>
                  <a:tblPr firstCol="1" bandRow="1">
                    <a:tableStyleId>{5C22544A-7EE6-4342-B048-85BDC9FD1C3A}</a:tableStyleId>
                  </a:tblPr>
                  <a:tblGrid>
                    <a:gridCol w="1914424">
                      <a:extLst>
                        <a:ext uri="{9D8B030D-6E8A-4147-A177-3AD203B41FA5}">
                          <a16:colId xmlns:a16="http://schemas.microsoft.com/office/drawing/2014/main" val="1343122452"/>
                        </a:ext>
                      </a:extLst>
                    </a:gridCol>
                    <a:gridCol w="1914424">
                      <a:extLst>
                        <a:ext uri="{9D8B030D-6E8A-4147-A177-3AD203B41FA5}">
                          <a16:colId xmlns:a16="http://schemas.microsoft.com/office/drawing/2014/main" val="3145900930"/>
                        </a:ext>
                      </a:extLst>
                    </a:gridCol>
                    <a:gridCol w="1914424">
                      <a:extLst>
                        <a:ext uri="{9D8B030D-6E8A-4147-A177-3AD203B41FA5}">
                          <a16:colId xmlns:a16="http://schemas.microsoft.com/office/drawing/2014/main" val="3487504780"/>
                        </a:ext>
                      </a:extLst>
                    </a:gridCol>
                    <a:gridCol w="1914424">
                      <a:extLst>
                        <a:ext uri="{9D8B030D-6E8A-4147-A177-3AD203B41FA5}">
                          <a16:colId xmlns:a16="http://schemas.microsoft.com/office/drawing/2014/main" val="2069120220"/>
                        </a:ext>
                      </a:extLst>
                    </a:gridCol>
                    <a:gridCol w="1914424">
                      <a:extLst>
                        <a:ext uri="{9D8B030D-6E8A-4147-A177-3AD203B41FA5}">
                          <a16:colId xmlns:a16="http://schemas.microsoft.com/office/drawing/2014/main" val="3301007462"/>
                        </a:ext>
                      </a:extLst>
                    </a:gridCol>
                  </a:tblGrid>
                  <a:tr h="967754"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Particles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Gluons and Photons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W and Z bosons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Fermions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Higgs bosons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853199071"/>
                      </a:ext>
                    </a:extLst>
                  </a:tr>
                  <a:tr h="1382505"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Symmetry protecting its mass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Exact SU(3)</a:t>
                          </a:r>
                          <a:r>
                            <a:rPr lang="en-AU" baseline="-25000" dirty="0"/>
                            <a:t>c</a:t>
                          </a:r>
                          <a:r>
                            <a:rPr lang="en-AU" dirty="0"/>
                            <a:t> and U(1)</a:t>
                          </a:r>
                          <a:r>
                            <a:rPr lang="en-AU" baseline="-25000" dirty="0"/>
                            <a:t>EM</a:t>
                          </a:r>
                          <a:r>
                            <a:rPr lang="en-AU" dirty="0"/>
                            <a:t> gauge symmetry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Softly broken SU(2)</a:t>
                          </a:r>
                          <a:r>
                            <a:rPr lang="en-AU" baseline="-25000" dirty="0"/>
                            <a:t>L</a:t>
                          </a:r>
                          <a:r>
                            <a:rPr lang="en-AU" dirty="0"/>
                            <a:t> x U(1)</a:t>
                          </a:r>
                          <a:r>
                            <a:rPr lang="en-AU" baseline="-25000" dirty="0"/>
                            <a:t>Y</a:t>
                          </a:r>
                          <a:r>
                            <a:rPr lang="en-AU" baseline="0" dirty="0"/>
                            <a:t> symmetry</a:t>
                          </a:r>
                          <a:endParaRPr lang="en-AU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Softly broken SU(6)</a:t>
                          </a:r>
                          <a:r>
                            <a:rPr lang="en-AU" baseline="-25000" dirty="0"/>
                            <a:t>A</a:t>
                          </a:r>
                          <a:r>
                            <a:rPr lang="en-AU" baseline="0" dirty="0"/>
                            <a:t> chiral symmetry</a:t>
                          </a:r>
                          <a:endParaRPr lang="en-AU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SUSY?</a:t>
                          </a:r>
                        </a:p>
                        <a:p>
                          <a:r>
                            <a:rPr lang="en-AU" dirty="0"/>
                            <a:t>Scale invariance?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546061312"/>
                      </a:ext>
                    </a:extLst>
                  </a:tr>
                  <a:tr h="14630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t="-162917" r="-4003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Particle masses would violate gauge symmetry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AU" dirty="0"/>
                            <a:t>Quantum corrections must be proportional to the bare mass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AU" dirty="0"/>
                            <a:t>Quantum corrections must be proportional to the bare mass</a:t>
                          </a:r>
                        </a:p>
                        <a:p>
                          <a:endParaRPr lang="en-AU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AU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78567232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652782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AF752-A883-087A-367D-FB4985DEA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AEAB71B-0473-D5DC-4B66-72869785B4D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801" y="1613747"/>
                <a:ext cx="10131425" cy="3649133"/>
              </a:xfrm>
            </p:spPr>
            <p:txBody>
              <a:bodyPr/>
              <a:lstStyle/>
              <a:p>
                <a:r>
                  <a:rPr lang="en-AU" dirty="0"/>
                  <a:t>Tree level: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A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</m:d>
                      <m:r>
                        <a:rPr lang="en-AU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A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AU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num>
                        <m:den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AU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AU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  <m:sSup>
                            <m:sSupPr>
                              <m:ctrlPr>
                                <a:rPr lang="en-AU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AU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p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AU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AEAB71B-0473-D5DC-4B66-72869785B4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1" y="1613747"/>
                <a:ext cx="10131425" cy="3649133"/>
              </a:xfrm>
              <a:blipFill>
                <a:blip r:embed="rId2"/>
                <a:stretch>
                  <a:fillRect l="-42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DA17717F-4995-CC67-187A-5381918930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088" y="4346624"/>
            <a:ext cx="5269831" cy="2370991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4273E65-A2DA-FDD8-5FE9-C2F5963061CE}"/>
              </a:ext>
            </a:extLst>
          </p:cNvPr>
          <p:cNvCxnSpPr>
            <a:cxnSpLocks/>
          </p:cNvCxnSpPr>
          <p:nvPr/>
        </p:nvCxnSpPr>
        <p:spPr>
          <a:xfrm flipH="1" flipV="1">
            <a:off x="4925487" y="5436561"/>
            <a:ext cx="1014984" cy="7772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CA19321-5CA2-3899-ECCC-70BC21BB4BA4}"/>
              </a:ext>
            </a:extLst>
          </p:cNvPr>
          <p:cNvSpPr txBox="1"/>
          <p:nvPr/>
        </p:nvSpPr>
        <p:spPr>
          <a:xfrm>
            <a:off x="4892040" y="5832902"/>
            <a:ext cx="8778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dirty="0"/>
              <a:t>Flat direction</a:t>
            </a:r>
          </a:p>
        </p:txBody>
      </p:sp>
    </p:spTree>
    <p:extLst>
      <p:ext uri="{BB962C8B-B14F-4D97-AF65-F5344CB8AC3E}">
        <p14:creationId xmlns:p14="http://schemas.microsoft.com/office/powerpoint/2010/main" val="8035744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000" dirty="0"/>
              <a:t>Consequences of the model</a:t>
            </a:r>
            <a:br>
              <a:rPr lang="en-AU" sz="2000" dirty="0"/>
            </a:br>
            <a:r>
              <a:rPr lang="en-AU" sz="2800" dirty="0"/>
              <a:t>Running of the Strong coupling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801" y="2142067"/>
                <a:ext cx="10131425" cy="4560485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A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AU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AU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A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AU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d>
                          <m:dPr>
                            <m:ctrlPr>
                              <a:rPr lang="en-AU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AU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A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den>
                    </m:f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33−2</m:t>
                        </m:r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func>
                      <m:func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AU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A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AU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A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AU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A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A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AU" dirty="0">
                  <a:latin typeface="Cambria Math" panose="02040503050406030204" pitchFamily="18" charset="0"/>
                </a:endParaRPr>
              </a:p>
              <a:p>
                <a:endParaRPr lang="en-AU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A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𝑄𝐶𝐷</m:t>
                        </m:r>
                      </m:sub>
                    </m:sSub>
                  </m:oMath>
                </a14:m>
                <a:r>
                  <a:rPr lang="en-AU" dirty="0"/>
                  <a:t> is defined as when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A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AU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r>
                      <a:rPr lang="en-A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AU" dirty="0"/>
              </a:p>
              <a:p>
                <a:endParaRPr lang="en-AU" dirty="0"/>
              </a:p>
              <a:p>
                <a:endParaRPr lang="en-AU" dirty="0"/>
              </a:p>
              <a:p>
                <a:endParaRPr lang="en-AU" dirty="0"/>
              </a:p>
              <a:p>
                <a:r>
                  <a:rPr lang="en-AU" dirty="0"/>
                  <a:t>Standard Model: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𝑄𝐶𝐷</m:t>
                        </m:r>
                      </m:sub>
                    </m:sSub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340</m:t>
                    </m:r>
                  </m:oMath>
                </a14:m>
                <a:r>
                  <a:rPr lang="en-AU" dirty="0"/>
                  <a:t> MeV</a:t>
                </a:r>
              </a:p>
              <a:p>
                <a:r>
                  <a:rPr lang="en-AU" dirty="0"/>
                  <a:t>Scale invariant Standard Model (6 massless quarks):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𝑄𝐶𝐷</m:t>
                        </m:r>
                      </m:sub>
                    </m:sSub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18</m:t>
                    </m:r>
                  </m:oMath>
                </a14:m>
                <a:r>
                  <a:rPr lang="en-AU" dirty="0"/>
                  <a:t> MeV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1" y="2142067"/>
                <a:ext cx="10131425" cy="4560485"/>
              </a:xfrm>
              <a:blipFill>
                <a:blip r:embed="rId2"/>
                <a:stretch>
                  <a:fillRect l="-42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7931C6FB-5230-812C-A36E-314C313D09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59057" y="2142067"/>
            <a:ext cx="4577016" cy="32984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26C64D-7B3F-302F-80EA-5F0BE5F3F10E}"/>
              </a:ext>
            </a:extLst>
          </p:cNvPr>
          <p:cNvSpPr txBox="1"/>
          <p:nvPr/>
        </p:nvSpPr>
        <p:spPr>
          <a:xfrm>
            <a:off x="11786616" y="6431012"/>
            <a:ext cx="40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86C4F97-07CC-4946-81C1-1C5950791425}"/>
                  </a:ext>
                </a:extLst>
              </p:cNvPr>
              <p:cNvSpPr txBox="1"/>
              <p:nvPr/>
            </p:nvSpPr>
            <p:spPr>
              <a:xfrm>
                <a:off x="8325293" y="240268"/>
                <a:ext cx="3664015" cy="75591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AU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AU" sz="14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AU" sz="1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AU" sz="1400" dirty="0"/>
                  <a:t> – Strong coupling strength</a:t>
                </a:r>
              </a:p>
              <a:p>
                <a:pPr algn="r"/>
                <a14:m>
                  <m:oMath xmlns:m="http://schemas.openxmlformats.org/officeDocument/2006/math"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AU" sz="1400" dirty="0"/>
                  <a:t> -  Measurement energy</a:t>
                </a:r>
              </a:p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AU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AU" sz="1400" dirty="0"/>
                  <a:t> - Number of quarks with masses below </a:t>
                </a:r>
                <a14:m>
                  <m:oMath xmlns:m="http://schemas.openxmlformats.org/officeDocument/2006/math">
                    <m:r>
                      <a:rPr lang="en-AU" sz="1400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AU" sz="1400" dirty="0"/>
                  <a:t> 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86C4F97-07CC-4946-81C1-1C59507914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5293" y="240268"/>
                <a:ext cx="3664015" cy="755913"/>
              </a:xfrm>
              <a:prstGeom prst="rect">
                <a:avLst/>
              </a:prstGeom>
              <a:blipFill>
                <a:blip r:embed="rId4"/>
                <a:stretch>
                  <a:fillRect r="-166" b="-472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5423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ontent Placeholder 23">
                <a:extLst>
                  <a:ext uri="{FF2B5EF4-FFF2-40B4-BE49-F238E27FC236}">
                    <a16:creationId xmlns:a16="http://schemas.microsoft.com/office/drawing/2014/main" id="{94BB101E-8320-BD9F-454C-D81442EC3E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01562" y="1276294"/>
                <a:ext cx="10831222" cy="5875292"/>
              </a:xfrm>
            </p:spPr>
            <p:txBody>
              <a:bodyPr>
                <a:normAutofit/>
              </a:bodyPr>
              <a:lstStyle/>
              <a:p>
                <a:endParaRPr lang="en-AU" sz="2000" dirty="0"/>
              </a:p>
              <a:p>
                <a:r>
                  <a:rPr lang="en-AU" sz="2000" dirty="0"/>
                  <a:t>Formulate the Standard Model in terms of a cutoff energy scale for new physics,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kern="1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Λ</m:t>
                    </m:r>
                  </m:oMath>
                </a14:m>
                <a:r>
                  <a:rPr lang="en-AU" sz="2000" dirty="0"/>
                  <a:t>.</a:t>
                </a:r>
              </a:p>
              <a:p>
                <a:endParaRPr lang="en-AU" sz="2000" dirty="0"/>
              </a:p>
              <a:p>
                <a:r>
                  <a:rPr lang="en-AU" sz="2000" dirty="0"/>
                  <a:t>Physical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𝑝h𝑦𝑠</m:t>
                        </m:r>
                      </m:sub>
                    </m:sSub>
                  </m:oMath>
                </a14:m>
                <a:r>
                  <a:rPr lang="en-AU" sz="2000" dirty="0"/>
                  <a:t> of the Higgs differs from the bare mass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𝑏𝑎𝑟𝑒</m:t>
                        </m:r>
                      </m:sub>
                    </m:sSub>
                  </m:oMath>
                </a14:m>
                <a:endParaRPr lang="en-AU" sz="2000" dirty="0"/>
              </a:p>
              <a:p>
                <a:endParaRPr lang="en-AU" sz="2000" dirty="0"/>
              </a:p>
              <a:p>
                <a:pPr marL="0" indent="0">
                  <a:buNone/>
                </a:pPr>
                <a:endParaRPr lang="en-AU" sz="2000" dirty="0"/>
              </a:p>
              <a:p>
                <a:pPr marL="0" indent="0">
                  <a:buNone/>
                </a:pPr>
                <a:endParaRPr lang="en-AU" sz="2000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𝑝h𝑦𝑠</m:t>
                          </m:r>
                        </m:sub>
                        <m:sup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 =</m:t>
                      </m:r>
                      <m:sSubSup>
                        <m:sSubSup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𝑏𝑎𝑟𝑒</m:t>
                          </m:r>
                        </m:sub>
                        <m:sup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AU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AU" sz="2000" b="0" i="0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𝑏𝑎𝑟𝑒</m:t>
                          </m:r>
                        </m:sub>
                        <m:sup>
                          <m:r>
                            <a:rPr lang="en-AU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unc>
                        <m:funcPr>
                          <m:ctrlPr>
                            <a:rPr lang="en-AU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AU" sz="2000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f>
                            <m:f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AU" sz="2000" b="0" i="0" smtClean="0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p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  <m:t>𝑏𝑎𝑟𝑒</m:t>
                                  </m:r>
                                </m:sub>
                                <m:sup>
                                  <m:r>
                                    <a:rPr lang="en-AU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func>
                      <m:r>
                        <a:rPr lang="en-AU" sz="2000" b="0" i="1" smtClean="0">
                          <a:latin typeface="Cambria Math" panose="02040503050406030204" pitchFamily="18" charset="0"/>
                        </a:rPr>
                        <m:t>+… </m:t>
                      </m:r>
                    </m:oMath>
                  </m:oMathPara>
                </a14:m>
                <a:endParaRPr lang="en-AU" sz="20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A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𝑝h𝑦𝑠</m:t>
                        </m:r>
                      </m:sub>
                    </m:sSub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≈125</m:t>
                    </m:r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AU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AU" sz="2000" dirty="0"/>
                  <a:t> 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kern="10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Λ</m:t>
                    </m:r>
                    <m:r>
                      <a:rPr lang="en-AU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AU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AU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AU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AU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endParaRPr lang="en-AU" sz="2000" dirty="0"/>
              </a:p>
              <a:p>
                <a:r>
                  <a:rPr lang="en-AU" sz="2000" dirty="0"/>
                  <a:t>No symmetry protecting the Higgs</a:t>
                </a:r>
              </a:p>
              <a:p>
                <a:pPr marL="0" indent="0">
                  <a:buNone/>
                </a:pPr>
                <a:endParaRPr lang="en-AU" dirty="0"/>
              </a:p>
              <a:p>
                <a:pPr marL="0" indent="0">
                  <a:buNone/>
                </a:pPr>
                <a:endParaRPr lang="en-AU" dirty="0"/>
              </a:p>
            </p:txBody>
          </p:sp>
        </mc:Choice>
        <mc:Fallback xmlns="">
          <p:sp>
            <p:nvSpPr>
              <p:cNvPr id="24" name="Content Placeholder 23">
                <a:extLst>
                  <a:ext uri="{FF2B5EF4-FFF2-40B4-BE49-F238E27FC236}">
                    <a16:creationId xmlns:a16="http://schemas.microsoft.com/office/drawing/2014/main" id="{94BB101E-8320-BD9F-454C-D81442EC3E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1562" y="1276294"/>
                <a:ext cx="10831222" cy="5875292"/>
              </a:xfrm>
              <a:blipFill>
                <a:blip r:embed="rId2"/>
                <a:stretch>
                  <a:fillRect l="-506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Motivation for scale invariance</a:t>
            </a:r>
            <a:br>
              <a:rPr lang="en-AU" dirty="0"/>
            </a:br>
            <a:r>
              <a:rPr lang="en-AU" sz="2800" dirty="0"/>
              <a:t>The hierarchy problem</a:t>
            </a:r>
            <a:endParaRPr lang="en-A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8F4637-2026-233F-77DC-D51B51372B08}"/>
              </a:ext>
            </a:extLst>
          </p:cNvPr>
          <p:cNvSpPr txBox="1"/>
          <p:nvPr/>
        </p:nvSpPr>
        <p:spPr>
          <a:xfrm>
            <a:off x="11865864" y="6431012"/>
            <a:ext cx="326136" cy="30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3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8DF5128-8E24-FCF3-7C94-F91A12A54F96}"/>
              </a:ext>
            </a:extLst>
          </p:cNvPr>
          <p:cNvGrpSpPr/>
          <p:nvPr/>
        </p:nvGrpSpPr>
        <p:grpSpPr>
          <a:xfrm>
            <a:off x="801562" y="3318616"/>
            <a:ext cx="10346336" cy="932371"/>
            <a:chOff x="637491" y="4605531"/>
            <a:chExt cx="10588876" cy="95829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BDF43C49-5838-8BE6-888E-870DC0E2F444}"/>
                    </a:ext>
                  </a:extLst>
                </p:cNvPr>
                <p:cNvSpPr txBox="1"/>
                <p:nvPr/>
              </p:nvSpPr>
              <p:spPr>
                <a:xfrm>
                  <a:off x="637491" y="4980484"/>
                  <a:ext cx="1058887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AU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400" b="1" i="1" smtClean="0">
                                <a:latin typeface="Cambria Math" panose="02040503050406030204" pitchFamily="18" charset="0"/>
                              </a:rPr>
                              <m:t>𝑮</m:t>
                            </m:r>
                          </m:e>
                          <m:sub>
                            <m:r>
                              <a:rPr lang="en-AU" sz="2400" b="1" i="1" smtClean="0">
                                <a:latin typeface="Cambria Math" panose="02040503050406030204" pitchFamily="18" charset="0"/>
                              </a:rPr>
                              <m:t>𝑭</m:t>
                            </m:r>
                          </m:sub>
                        </m:sSub>
                        <m:d>
                          <m:dPr>
                            <m:ctrlPr>
                              <a:rPr lang="en-AU" sz="24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AU" sz="24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AU" sz="2400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AU" sz="2400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</m:d>
                        <m:r>
                          <a:rPr lang="en-AU" sz="2400" b="1" i="1" smtClean="0">
                            <a:latin typeface="Cambria Math" panose="02040503050406030204" pitchFamily="18" charset="0"/>
                          </a:rPr>
                          <m:t>   =                          +                                +                                 +   . . .      </m:t>
                        </m:r>
                      </m:oMath>
                    </m:oMathPara>
                  </a14:m>
                  <a:endParaRPr lang="en-AU" sz="2400" b="1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BDF43C49-5838-8BE6-888E-870DC0E2F4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7491" y="4980484"/>
                  <a:ext cx="10588876" cy="461665"/>
                </a:xfrm>
                <a:prstGeom prst="rect">
                  <a:avLst/>
                </a:prstGeom>
                <a:blipFill>
                  <a:blip r:embed="rId3"/>
                  <a:stretch>
                    <a:fillRect b="-10526"/>
                  </a:stretch>
                </a:blipFill>
              </p:spPr>
              <p:txBody>
                <a:bodyPr/>
                <a:lstStyle/>
                <a:p>
                  <a:r>
                    <a:rPr lang="en-A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70CB1CF-FC4F-A987-63E6-C8F069778159}"/>
                </a:ext>
              </a:extLst>
            </p:cNvPr>
            <p:cNvCxnSpPr>
              <a:cxnSpLocks/>
            </p:cNvCxnSpPr>
            <p:nvPr/>
          </p:nvCxnSpPr>
          <p:spPr>
            <a:xfrm>
              <a:off x="3293283" y="5212346"/>
              <a:ext cx="1140692" cy="6407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680FF9A-0DB3-61A1-5920-EA9CCCB7CCC3}"/>
                </a:ext>
              </a:extLst>
            </p:cNvPr>
            <p:cNvCxnSpPr/>
            <p:nvPr/>
          </p:nvCxnSpPr>
          <p:spPr>
            <a:xfrm>
              <a:off x="5407395" y="5211318"/>
              <a:ext cx="1444752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0A2EBD3-0D71-50A3-B911-C551CC077722}"/>
                </a:ext>
              </a:extLst>
            </p:cNvPr>
            <p:cNvSpPr/>
            <p:nvPr/>
          </p:nvSpPr>
          <p:spPr>
            <a:xfrm>
              <a:off x="5923185" y="4605531"/>
              <a:ext cx="413171" cy="605787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1224DC5-94DE-3A61-25DB-8CF9FC8E6E58}"/>
                </a:ext>
              </a:extLst>
            </p:cNvPr>
            <p:cNvSpPr/>
            <p:nvPr/>
          </p:nvSpPr>
          <p:spPr>
            <a:xfrm>
              <a:off x="8226834" y="4908424"/>
              <a:ext cx="594521" cy="605787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509EE69-86C3-8271-C240-97C086D90D0F}"/>
                </a:ext>
              </a:extLst>
            </p:cNvPr>
            <p:cNvCxnSpPr>
              <a:cxnSpLocks/>
              <a:endCxn id="10" idx="2"/>
            </p:cNvCxnSpPr>
            <p:nvPr/>
          </p:nvCxnSpPr>
          <p:spPr>
            <a:xfrm flipV="1">
              <a:off x="7625355" y="5211318"/>
              <a:ext cx="601479" cy="9906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867396B-EB1E-65EC-FF7D-B4632C694D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33046" y="5213801"/>
              <a:ext cx="601479" cy="9906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9F821A-767A-B017-C2ED-898BBE71A826}"/>
                </a:ext>
              </a:extLst>
            </p:cNvPr>
            <p:cNvCxnSpPr>
              <a:cxnSpLocks/>
              <a:endCxn id="10" idx="4"/>
            </p:cNvCxnSpPr>
            <p:nvPr/>
          </p:nvCxnSpPr>
          <p:spPr>
            <a:xfrm flipV="1">
              <a:off x="8458813" y="5514211"/>
              <a:ext cx="65282" cy="49615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FC698C6-A03F-2F5F-25D7-5AA4C70630D9}"/>
                </a:ext>
              </a:extLst>
            </p:cNvPr>
            <p:cNvCxnSpPr>
              <a:cxnSpLocks/>
              <a:endCxn id="10" idx="4"/>
            </p:cNvCxnSpPr>
            <p:nvPr/>
          </p:nvCxnSpPr>
          <p:spPr>
            <a:xfrm>
              <a:off x="8458813" y="5460206"/>
              <a:ext cx="65282" cy="54005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7BFDDD3-974E-D8E3-3061-1C17F2969A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24094" y="4856395"/>
              <a:ext cx="65282" cy="49615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5257534-140D-1D1B-1F1D-8537642DE1BE}"/>
                </a:ext>
              </a:extLst>
            </p:cNvPr>
            <p:cNvCxnSpPr>
              <a:cxnSpLocks/>
            </p:cNvCxnSpPr>
            <p:nvPr/>
          </p:nvCxnSpPr>
          <p:spPr>
            <a:xfrm>
              <a:off x="8524094" y="4905640"/>
              <a:ext cx="65282" cy="54005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72471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308040"/>
            <a:ext cx="10131425" cy="1456267"/>
          </a:xfrm>
        </p:spPr>
        <p:txBody>
          <a:bodyPr/>
          <a:lstStyle/>
          <a:p>
            <a:r>
              <a:rPr lang="en-AU" sz="2000" dirty="0"/>
              <a:t>Motivation for scale invariance</a:t>
            </a:r>
            <a:br>
              <a:rPr lang="en-AU" dirty="0"/>
            </a:br>
            <a:r>
              <a:rPr lang="en-AU" sz="2800" dirty="0"/>
              <a:t>Classical Scale Invariance as a solution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450" y="2137106"/>
                <a:ext cx="10131425" cy="4870383"/>
              </a:xfrm>
            </p:spPr>
            <p:txBody>
              <a:bodyPr>
                <a:normAutofit/>
              </a:bodyPr>
              <a:lstStyle/>
              <a:p>
                <a:r>
                  <a:rPr lang="en-AU" sz="2000" dirty="0"/>
                  <a:t>Scaling transformation:</a:t>
                </a:r>
              </a:p>
              <a:p>
                <a:endParaRPr lang="en-AU" sz="2000" dirty="0"/>
              </a:p>
              <a:p>
                <a:pPr marL="0" indent="0">
                  <a:buNone/>
                </a:pPr>
                <a:endParaRPr lang="en-AU" sz="2000" dirty="0"/>
              </a:p>
              <a:p>
                <a:endParaRPr lang="en-AU" sz="2000" dirty="0"/>
              </a:p>
              <a:p>
                <a:r>
                  <a:rPr lang="en-AU" sz="2000" dirty="0"/>
                  <a:t>Classical scale invariance:		   </a:t>
                </a:r>
                <a14:m>
                  <m:oMath xmlns:m="http://schemas.openxmlformats.org/officeDocument/2006/math">
                    <m:r>
                      <a:rPr lang="en-A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AU" sz="2000" dirty="0"/>
                  <a:t> 		</a:t>
                </a:r>
                <a14:m>
                  <m:oMath xmlns:m="http://schemas.openxmlformats.org/officeDocument/2006/math">
                    <m:r>
                      <a:rPr lang="en-AU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en-AU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AU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</m:oMath>
                </a14:m>
                <a:endParaRPr lang="en-AU" sz="2000" dirty="0"/>
              </a:p>
              <a:p>
                <a:endParaRPr lang="en-AU" sz="2000" dirty="0"/>
              </a:p>
              <a:p>
                <a:r>
                  <a:rPr lang="en-AU" sz="2000" dirty="0"/>
                  <a:t>Spontaneously broken by a quantum anomaly</a:t>
                </a:r>
              </a:p>
              <a:p>
                <a:endParaRPr lang="en-AU" sz="2000" dirty="0"/>
              </a:p>
              <a:p>
                <a:pPr marL="0" indent="0" algn="ctr">
                  <a:buNone/>
                </a:pPr>
                <a:r>
                  <a:rPr lang="en-AU" sz="2000" b="1" dirty="0"/>
                  <a:t>Technical naturalness</a:t>
                </a:r>
                <a:endParaRPr lang="en-AU" b="1" dirty="0"/>
              </a:p>
              <a:p>
                <a:endParaRPr lang="en-AU" sz="2000" b="1" dirty="0"/>
              </a:p>
              <a:p>
                <a:pPr marL="0" indent="0">
                  <a:buNone/>
                </a:pPr>
                <a:endParaRPr lang="en-AU" sz="2000" dirty="0"/>
              </a:p>
              <a:p>
                <a:endParaRPr lang="en-AU" sz="2000" dirty="0"/>
              </a:p>
              <a:p>
                <a:endParaRPr lang="en-AU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450" y="2137106"/>
                <a:ext cx="10131425" cy="4870383"/>
              </a:xfrm>
              <a:blipFill>
                <a:blip r:embed="rId2"/>
                <a:stretch>
                  <a:fillRect l="-542" t="-801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7566E458-CD2D-2B4A-86DB-8167AA72D828}"/>
              </a:ext>
            </a:extLst>
          </p:cNvPr>
          <p:cNvSpPr txBox="1"/>
          <p:nvPr/>
        </p:nvSpPr>
        <p:spPr>
          <a:xfrm>
            <a:off x="11865864" y="6431012"/>
            <a:ext cx="326136" cy="30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4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B1B5B41-93A5-1414-4E04-4DFE360CCB76}"/>
              </a:ext>
            </a:extLst>
          </p:cNvPr>
          <p:cNvGrpSpPr/>
          <p:nvPr/>
        </p:nvGrpSpPr>
        <p:grpSpPr>
          <a:xfrm>
            <a:off x="971624" y="2342118"/>
            <a:ext cx="7394384" cy="1117229"/>
            <a:chOff x="1088135" y="2846752"/>
            <a:chExt cx="7394384" cy="11172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172D07E-2CDA-BB7D-A686-03719B7643D8}"/>
                    </a:ext>
                  </a:extLst>
                </p:cNvPr>
                <p:cNvSpPr txBox="1"/>
                <p:nvPr/>
              </p:nvSpPr>
              <p:spPr>
                <a:xfrm>
                  <a:off x="1088135" y="2846752"/>
                  <a:ext cx="3901313" cy="830997"/>
                </a:xfrm>
                <a:prstGeom prst="rect">
                  <a:avLst/>
                </a:prstGeom>
                <a:noFill/>
              </p:spPr>
              <p:txBody>
                <a:bodyPr wrap="square" numCol="1" rtlCol="0">
                  <a:spAutoFit/>
                </a:bodyPr>
                <a:lstStyle/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US" sz="1600" dirty="0"/>
                    <a:t>Energy: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AU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AU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</m:oMath>
                  </a14:m>
                  <a:endParaRPr lang="en-AU" sz="1600" dirty="0"/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AU" sz="1600" dirty="0"/>
                    <a:t>Momentum: </a:t>
                  </a:r>
                  <a14:m>
                    <m:oMath xmlns:m="http://schemas.openxmlformats.org/officeDocument/2006/math">
                      <m:r>
                        <a:rPr lang="en-AU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AU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AU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AU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a14:m>
                  <a:endParaRPr lang="en-AU" sz="1600" dirty="0"/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AU" sz="1600" dirty="0"/>
                    <a:t>Distance: </a:t>
                  </a:r>
                  <a14:m>
                    <m:oMath xmlns:m="http://schemas.openxmlformats.org/officeDocument/2006/math">
                      <m:r>
                        <a:rPr lang="en-AU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AU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AU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AU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a14:m>
                  <a:endParaRPr lang="en-AU" sz="16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E172D07E-2CDA-BB7D-A686-03719B7643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8135" y="2846752"/>
                  <a:ext cx="3901313" cy="830997"/>
                </a:xfrm>
                <a:prstGeom prst="rect">
                  <a:avLst/>
                </a:prstGeom>
                <a:blipFill>
                  <a:blip r:embed="rId3"/>
                  <a:stretch>
                    <a:fillRect t="-2190" b="-8029"/>
                  </a:stretch>
                </a:blipFill>
              </p:spPr>
              <p:txBody>
                <a:bodyPr/>
                <a:lstStyle/>
                <a:p>
                  <a:r>
                    <a:rPr lang="en-A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9AB02BB-E9FB-5054-0C03-39EC3BA2F088}"/>
                    </a:ext>
                  </a:extLst>
                </p:cNvPr>
                <p:cNvSpPr txBox="1"/>
                <p:nvPr/>
              </p:nvSpPr>
              <p:spPr>
                <a:xfrm>
                  <a:off x="4117784" y="2846752"/>
                  <a:ext cx="4364735" cy="1117229"/>
                </a:xfrm>
                <a:prstGeom prst="rect">
                  <a:avLst/>
                </a:prstGeom>
                <a:noFill/>
              </p:spPr>
              <p:txBody>
                <a:bodyPr wrap="square" numCol="1" rtlCol="0">
                  <a:spAutoFit/>
                </a:bodyPr>
                <a:lstStyle/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AU" sz="1600" dirty="0"/>
                    <a:t>Time: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AU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AU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AU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AU" sz="1600" dirty="0"/>
                    <a:t>t</a:t>
                  </a: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AU" sz="1600" dirty="0"/>
                    <a:t>Scalar field amplitude: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AU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</m:oMath>
                  </a14:m>
                  <a:endParaRPr lang="en-AU" sz="1600" dirty="0">
                    <a:ea typeface="Cambria Math" panose="02040503050406030204" pitchFamily="18" charset="0"/>
                  </a:endParaRPr>
                </a:p>
                <a:p>
                  <a:pPr marL="742950" lvl="1" indent="-285750">
                    <a:buFont typeface="Arial" panose="020B0604020202020204" pitchFamily="34" charset="0"/>
                    <a:buChar char="•"/>
                  </a:pPr>
                  <a:r>
                    <a:rPr lang="en-AU" sz="1600" dirty="0"/>
                    <a:t>Fermion field amplitude: </a:t>
                  </a:r>
                  <a14:m>
                    <m:oMath xmlns:m="http://schemas.openxmlformats.org/officeDocument/2006/math">
                      <m:r>
                        <a:rPr lang="en-AU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en-AU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3/2</m:t>
                          </m:r>
                        </m:sup>
                      </m:sSup>
                    </m:oMath>
                  </a14:m>
                  <a:r>
                    <a:rPr lang="en-AU" sz="1600" dirty="0"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AU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</m:oMath>
                  </a14:m>
                  <a:endParaRPr lang="en-AU" sz="1600" dirty="0"/>
                </a:p>
                <a:p>
                  <a:endParaRPr lang="en-AU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9AB02BB-E9FB-5054-0C03-39EC3BA2F08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17784" y="2846752"/>
                  <a:ext cx="4364735" cy="1117229"/>
                </a:xfrm>
                <a:prstGeom prst="rect">
                  <a:avLst/>
                </a:prstGeom>
                <a:blipFill>
                  <a:blip r:embed="rId4"/>
                  <a:stretch>
                    <a:fillRect t="-1630"/>
                  </a:stretch>
                </a:blipFill>
              </p:spPr>
              <p:txBody>
                <a:bodyPr/>
                <a:lstStyle/>
                <a:p>
                  <a:r>
                    <a:rPr lang="en-A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B2600C6-0994-44A4-FDC2-4D1B616FAE5B}"/>
              </a:ext>
            </a:extLst>
          </p:cNvPr>
          <p:cNvSpPr txBox="1"/>
          <p:nvPr/>
        </p:nvSpPr>
        <p:spPr>
          <a:xfrm>
            <a:off x="1561504" y="5621937"/>
            <a:ext cx="3289629" cy="64633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en-AU" dirty="0"/>
              <a:t>Classical scale invariance in the UV is broken by the anomaly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235F990-B7EE-622A-3187-645F9A2D42B5}"/>
              </a:ext>
            </a:extLst>
          </p:cNvPr>
          <p:cNvCxnSpPr/>
          <p:nvPr/>
        </p:nvCxnSpPr>
        <p:spPr>
          <a:xfrm>
            <a:off x="5102770" y="5945102"/>
            <a:ext cx="1366787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820F68A-ADBD-7B5C-8B29-F9443977B4E9}"/>
                  </a:ext>
                </a:extLst>
              </p:cNvPr>
              <p:cNvSpPr txBox="1"/>
              <p:nvPr/>
            </p:nvSpPr>
            <p:spPr>
              <a:xfrm>
                <a:off x="6834315" y="5585683"/>
                <a:ext cx="3289629" cy="945259"/>
              </a:xfrm>
              <a:prstGeom prst="rect">
                <a:avLst/>
              </a:prstGeom>
              <a:noFill/>
            </p:spPr>
            <p:txBody>
              <a:bodyPr wrap="square" numCol="1" rtlCol="0">
                <a:spAutoFit/>
              </a:bodyPr>
              <a:lstStyle/>
              <a:p>
                <a:pPr algn="ctr"/>
                <a:r>
                  <a:rPr lang="en-AU" dirty="0"/>
                  <a:t>Radiative corrections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𝑝h𝑦𝑠</m:t>
                        </m:r>
                      </m:sub>
                    </m:sSub>
                  </m:oMath>
                </a14:m>
                <a:r>
                  <a:rPr lang="en-AU" dirty="0"/>
                  <a:t> are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AU" dirty="0"/>
                  <a:t> the anomaly and can remain small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820F68A-ADBD-7B5C-8B29-F9443977B4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4315" y="5585683"/>
                <a:ext cx="3289629" cy="945259"/>
              </a:xfrm>
              <a:prstGeom prst="rect">
                <a:avLst/>
              </a:prstGeom>
              <a:blipFill>
                <a:blip r:embed="rId5"/>
                <a:stretch>
                  <a:fillRect t="-2581" b="-967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9176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21966" y="1701816"/>
                <a:ext cx="9859093" cy="436370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AU" sz="2000" dirty="0"/>
              </a:p>
              <a:p>
                <a:r>
                  <a:rPr lang="en-AU" sz="2000" dirty="0"/>
                  <a:t>Replace all dimensionful parameters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AU" sz="2000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AU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AU" sz="2000" dirty="0"/>
                  <a:t>) with </a:t>
                </a:r>
                <a14:m>
                  <m:oMath xmlns:m="http://schemas.openxmlformats.org/officeDocument/2006/math">
                    <m:r>
                      <a:rPr lang="en-A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AU" sz="2000" dirty="0"/>
                  <a:t> and a dimensionless parameter</a:t>
                </a:r>
              </a:p>
              <a:p>
                <a:endParaRPr lang="en-AU" sz="2000" dirty="0"/>
              </a:p>
              <a:p>
                <a:endParaRPr lang="en-AU" sz="2000" dirty="0"/>
              </a:p>
              <a:p>
                <a:endParaRPr lang="en-AU" sz="2000" dirty="0"/>
              </a:p>
              <a:p>
                <a:pPr marL="0" indent="0">
                  <a:buNone/>
                </a:pPr>
                <a:endParaRPr lang="en-AU" sz="2000" dirty="0"/>
              </a:p>
              <a:p>
                <a:endParaRPr lang="en-AU" sz="2000" dirty="0"/>
              </a:p>
              <a:p>
                <a14:m>
                  <m:oMath xmlns:m="http://schemas.openxmlformats.org/officeDocument/2006/math">
                    <m:r>
                      <a:rPr lang="en-A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AU" sz="2000" dirty="0"/>
                  <a:t> develops a vacuum expectation 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AU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AU" sz="2000" dirty="0"/>
                  <a:t> (dimensional transmutation)</a:t>
                </a:r>
              </a:p>
              <a:p>
                <a:endParaRPr lang="en-AU" sz="2000" dirty="0"/>
              </a:p>
              <a:p>
                <a:r>
                  <a:rPr lang="en-AU" sz="2000" dirty="0"/>
                  <a:t>All other scales are set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AU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AU" sz="2000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1966" y="1701816"/>
                <a:ext cx="9859093" cy="4363705"/>
              </a:xfrm>
              <a:blipFill>
                <a:blip r:embed="rId2"/>
                <a:stretch>
                  <a:fillRect l="-557" b="-1536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1F240DCE-7BEC-FE21-3A10-BBF8066BCB38}"/>
              </a:ext>
            </a:extLst>
          </p:cNvPr>
          <p:cNvSpPr txBox="1"/>
          <p:nvPr/>
        </p:nvSpPr>
        <p:spPr>
          <a:xfrm>
            <a:off x="11865864" y="6431012"/>
            <a:ext cx="326136" cy="30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5C3229A-F1B7-6C9A-824D-C9F29DD64CDC}"/>
                  </a:ext>
                </a:extLst>
              </p:cNvPr>
              <p:cNvSpPr txBox="1"/>
              <p:nvPr/>
            </p:nvSpPr>
            <p:spPr>
              <a:xfrm>
                <a:off x="4113623" y="5183268"/>
                <a:ext cx="3375336" cy="14750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A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</m:oMath>
                  </m:oMathPara>
                </a14:m>
                <a:endParaRPr lang="en-AU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  <m:sup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AU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A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A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AU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A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A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en-A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A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A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Sup>
                        <m:sSubSupPr>
                          <m:ctrlPr>
                            <a:rPr lang="en-AU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AU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  <m:sup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AU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A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A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A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Sup>
                        <m:sSubSupPr>
                          <m:ctrlP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  <m:sup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bSup>
                    </m:oMath>
                  </m:oMathPara>
                </a14:m>
                <a:endParaRPr lang="en-AU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5C3229A-F1B7-6C9A-824D-C9F29DD64C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3623" y="5183268"/>
                <a:ext cx="3375336" cy="147508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2AC36D1-A9E4-B3AF-AC59-E36715DCF22A}"/>
                  </a:ext>
                </a:extLst>
              </p:cNvPr>
              <p:cNvSpPr txBox="1"/>
              <p:nvPr/>
            </p:nvSpPr>
            <p:spPr>
              <a:xfrm>
                <a:off x="9140884" y="168600"/>
                <a:ext cx="2995768" cy="191552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kern="1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Λ</m:t>
                    </m:r>
                  </m:oMath>
                </a14:m>
                <a:r>
                  <a:rPr lang="en-AU" sz="1400" dirty="0"/>
                  <a:t> - Energy cutoff scale</a:t>
                </a:r>
              </a:p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AU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AU" sz="1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AU" sz="1400" dirty="0"/>
                  <a:t>-  Cosmological constant</a:t>
                </a:r>
              </a:p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AU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AU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AU" sz="1400" dirty="0"/>
                  <a:t> - Higgs self-interaction parameter</a:t>
                </a:r>
              </a:p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AU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AU" sz="1400" dirty="0"/>
                  <a:t> - Higgs vacuum expectation value</a:t>
                </a:r>
                <a:endParaRPr lang="en-AU" sz="1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AU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AU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AU" sz="1400" dirty="0"/>
                  <a:t> - Dilaton self-interaction parameter</a:t>
                </a:r>
              </a:p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AU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AU" sz="1400" dirty="0"/>
                  <a:t> - Dilaton vacuum expectation value</a:t>
                </a:r>
              </a:p>
              <a:p>
                <a:pPr algn="r"/>
                <a14:m>
                  <m:oMath xmlns:m="http://schemas.openxmlformats.org/officeDocument/2006/math">
                    <m:r>
                      <a:rPr lang="en-AU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AU" sz="1400" dirty="0"/>
                  <a:t> – Higgs-dilaton coupling strength</a:t>
                </a:r>
              </a:p>
              <a:p>
                <a:pPr algn="r"/>
                <a14:m>
                  <m:oMath xmlns:m="http://schemas.openxmlformats.org/officeDocument/2006/math">
                    <m:r>
                      <a:rPr lang="en-AU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AU" sz="1400" dirty="0"/>
                  <a:t> – ratio between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kern="10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Λ</m:t>
                    </m:r>
                  </m:oMath>
                </a14:m>
                <a:r>
                  <a:rPr lang="en-AU" sz="1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AU" sz="1400" i="1"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AU" sz="1400" dirty="0"/>
                  <a:t>  </a:t>
                </a:r>
                <a:r>
                  <a:rPr lang="en-AU" sz="1800" dirty="0"/>
                  <a:t>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2AC36D1-A9E4-B3AF-AC59-E36715DCF2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0884" y="168600"/>
                <a:ext cx="2995768" cy="1915524"/>
              </a:xfrm>
              <a:prstGeom prst="rect">
                <a:avLst/>
              </a:prstGeom>
              <a:blipFill>
                <a:blip r:embed="rId4"/>
                <a:stretch>
                  <a:fillRect t="-315" b="-946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C8E9A013-29AE-796C-83E6-D17059893BD0}"/>
              </a:ext>
            </a:extLst>
          </p:cNvPr>
          <p:cNvGrpSpPr/>
          <p:nvPr/>
        </p:nvGrpSpPr>
        <p:grpSpPr>
          <a:xfrm>
            <a:off x="1634655" y="3037505"/>
            <a:ext cx="7207267" cy="1291398"/>
            <a:chOff x="-234785" y="3736252"/>
            <a:chExt cx="7207267" cy="12913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8794F518-68DC-EBB8-7B2C-0424CBBE727E}"/>
                    </a:ext>
                  </a:extLst>
                </p:cNvPr>
                <p:cNvSpPr txBox="1"/>
                <p:nvPr/>
              </p:nvSpPr>
              <p:spPr>
                <a:xfrm>
                  <a:off x="2287497" y="3736252"/>
                  <a:ext cx="3987823" cy="28866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en-A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d>
                        <m:r>
                          <a:rPr lang="en-AU" i="1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A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A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AU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AU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sub>
                                </m:sSub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Λ</m:t>
                                </m:r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n-A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n-AU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A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†</m:t>
                                </m:r>
                              </m:sup>
                            </m:sSup>
                            <m:r>
                              <a:rPr lang="en-A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  <m:r>
                              <a:rPr lang="en-A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−</m:t>
                            </m:r>
                            <m:sSubSup>
                              <m:sSubSupPr>
                                <m:ctrlPr>
                                  <a:rPr lang="en-A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</m:sub>
                              <m:sup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A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  <m:r>
                              <a:rPr lang="en-A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))</m:t>
                            </m:r>
                          </m:e>
                          <m:sup>
                            <m:r>
                              <a:rPr lang="en-A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A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  <m:r>
                          <a:rPr lang="en-A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AU" dirty="0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8794F518-68DC-EBB8-7B2C-0424CBBE72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7497" y="3736252"/>
                  <a:ext cx="3987823" cy="288669"/>
                </a:xfrm>
                <a:prstGeom prst="rect">
                  <a:avLst/>
                </a:prstGeom>
                <a:blipFill>
                  <a:blip r:embed="rId5"/>
                  <a:stretch>
                    <a:fillRect l="-917" t="-4167" r="-1682" b="-31250"/>
                  </a:stretch>
                </a:blipFill>
              </p:spPr>
              <p:txBody>
                <a:bodyPr/>
                <a:lstStyle/>
                <a:p>
                  <a:r>
                    <a:rPr lang="en-A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B6E4E46-0909-3C07-2E9D-DE753B98BE05}"/>
                    </a:ext>
                  </a:extLst>
                </p:cNvPr>
                <p:cNvSpPr txBox="1"/>
                <p:nvPr/>
              </p:nvSpPr>
              <p:spPr>
                <a:xfrm>
                  <a:off x="1928729" y="4501865"/>
                  <a:ext cx="5043753" cy="52578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en-A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  <m:r>
                              <a:rPr lang="en-A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A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</m:d>
                        <m:r>
                          <a:rPr lang="en-AU" i="1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A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A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AU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AU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sub>
                                </m:sSub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𝛼𝜒</m:t>
                                </m:r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 (</m:t>
                                </m:r>
                                <m:r>
                                  <m:rPr>
                                    <m:sty m:val="p"/>
                                  </m:rPr>
                                  <a:rPr lang="en-AU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A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†</m:t>
                                </m:r>
                              </m:sup>
                            </m:sSup>
                            <m:r>
                              <a:rPr lang="en-A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  <m:r>
                              <a:rPr lang="en-A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−</m:t>
                            </m:r>
                            <m:f>
                              <m:fPr>
                                <m:ctrlPr>
                                  <a:rPr lang="en-A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A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en-A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A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𝛼𝜒</m:t>
                                </m:r>
                                <m:r>
                                  <a:rPr lang="en-A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A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AU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  <m:sup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A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A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  <m: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A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𝛼𝜒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sSup>
                          <m:sSupPr>
                            <m:ctrlPr>
                              <a:rPr lang="en-A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en-A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oMath>
                    </m:oMathPara>
                  </a14:m>
                  <a:endParaRPr lang="en-AU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B6E4E46-0909-3C07-2E9D-DE753B98BE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28729" y="4501865"/>
                  <a:ext cx="5043753" cy="52578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A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27B06BC1-C81D-8E8E-F575-74FEA00C2E6D}"/>
                </a:ext>
              </a:extLst>
            </p:cNvPr>
            <p:cNvCxnSpPr>
              <a:cxnSpLocks/>
            </p:cNvCxnSpPr>
            <p:nvPr/>
          </p:nvCxnSpPr>
          <p:spPr>
            <a:xfrm>
              <a:off x="6031825" y="4127912"/>
              <a:ext cx="501055" cy="49259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002B260-AF04-EBF1-BC84-DC63C1DAF34D}"/>
                </a:ext>
              </a:extLst>
            </p:cNvPr>
            <p:cNvCxnSpPr>
              <a:cxnSpLocks/>
            </p:cNvCxnSpPr>
            <p:nvPr/>
          </p:nvCxnSpPr>
          <p:spPr>
            <a:xfrm>
              <a:off x="5008880" y="4127912"/>
              <a:ext cx="182880" cy="37395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854FC521-1354-C3FF-08CE-51926A0839BC}"/>
                    </a:ext>
                  </a:extLst>
                </p:cNvPr>
                <p:cNvSpPr txBox="1"/>
                <p:nvPr/>
              </p:nvSpPr>
              <p:spPr>
                <a:xfrm>
                  <a:off x="-234785" y="4009478"/>
                  <a:ext cx="2157663" cy="5078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  <m:r>
                          <a:rPr lang="en-A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A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𝛼𝜒</m:t>
                        </m:r>
                      </m:oMath>
                    </m:oMathPara>
                  </a14:m>
                  <a:endParaRPr lang="en-AU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854FC521-1354-C3FF-08CE-51926A0839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234785" y="4009478"/>
                  <a:ext cx="2157663" cy="507831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A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0BA20847-168C-BCF0-585A-2189D63A4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308040"/>
            <a:ext cx="10131425" cy="1456267"/>
          </a:xfrm>
        </p:spPr>
        <p:txBody>
          <a:bodyPr/>
          <a:lstStyle/>
          <a:p>
            <a:r>
              <a:rPr lang="en-AU" sz="2000" dirty="0"/>
              <a:t>How Scale invariance is Realised </a:t>
            </a:r>
            <a:br>
              <a:rPr lang="en-AU" dirty="0"/>
            </a:br>
            <a:r>
              <a:rPr lang="en-AU" sz="2800" dirty="0"/>
              <a:t>Promotion of dimensionful parameters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49281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E64992-E7FD-86F1-A0F4-EC1B345ADB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A2703E-560B-7989-F4AE-A30B682D57F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0514" y="1582006"/>
                <a:ext cx="4230941" cy="4757005"/>
              </a:xfrm>
            </p:spPr>
            <p:txBody>
              <a:bodyPr>
                <a:normAutofit/>
              </a:bodyPr>
              <a:lstStyle/>
              <a:p>
                <a:r>
                  <a:rPr lang="en-AU" dirty="0"/>
                  <a:t>Minimisation conditions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num>
                          <m:den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𝜕𝜒</m:t>
                            </m:r>
                          </m:den>
                        </m:f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AU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A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AU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AU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num>
                          <m:den>
                            <m:r>
                              <a:rPr lang="en-AU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</m:e>
                      <m:sub>
                        <m:r>
                          <a:rPr lang="en-AU" i="1">
                            <a:latin typeface="Cambria Math" panose="02040503050406030204" pitchFamily="18" charset="0"/>
                          </a:rPr>
                          <m:t>𝜒</m:t>
                        </m:r>
                        <m:r>
                          <a:rPr lang="en-AU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A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AU" i="1"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  <m:r>
                          <a:rPr lang="en-AU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AU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AU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A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AU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</m:sub>
                    </m:sSub>
                    <m:r>
                      <a:rPr lang="en-AU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AU" dirty="0"/>
                  <a:t> </a:t>
                </a:r>
              </a:p>
              <a:p>
                <a:endParaRPr lang="en-AU" dirty="0"/>
              </a:p>
              <a:p>
                <a:r>
                  <a:rPr lang="en-AU" dirty="0"/>
                  <a:t>Vanishing cosmological constant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AU" dirty="0"/>
              </a:p>
              <a:p>
                <a:endParaRPr lang="en-AU" dirty="0"/>
              </a:p>
              <a:p>
                <a:r>
                  <a:rPr lang="en-AU" dirty="0"/>
                  <a:t>Experimental top mass: </a:t>
                </a:r>
                <a:endParaRPr lang="en-AU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=172.52±0.14±0.30</m:t>
                      </m:r>
                    </m:oMath>
                  </m:oMathPara>
                </a14:m>
                <a:endParaRPr lang="en-AU" dirty="0"/>
              </a:p>
              <a:p>
                <a:pPr marL="0" indent="0">
                  <a:buNone/>
                </a:pPr>
                <a:endParaRPr lang="en-AU" dirty="0"/>
              </a:p>
              <a:p>
                <a:r>
                  <a:rPr lang="en-AU" dirty="0"/>
                  <a:t>Borderline but modified by other new physics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A2703E-560B-7989-F4AE-A30B682D57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0514" y="1582006"/>
                <a:ext cx="4230941" cy="4757005"/>
              </a:xfrm>
              <a:blipFill>
                <a:blip r:embed="rId2"/>
                <a:stretch>
                  <a:fillRect l="-1009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F56B760-3EB5-5384-3CC9-4A752CAB9649}"/>
              </a:ext>
            </a:extLst>
          </p:cNvPr>
          <p:cNvSpPr txBox="1"/>
          <p:nvPr/>
        </p:nvSpPr>
        <p:spPr>
          <a:xfrm>
            <a:off x="11865864" y="6431012"/>
            <a:ext cx="326136" cy="30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5FF6C1-AC3B-5167-6A3A-772B41D1D1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46" b="-1891"/>
          <a:stretch/>
        </p:blipFill>
        <p:spPr>
          <a:xfrm>
            <a:off x="5375564" y="1226385"/>
            <a:ext cx="6490300" cy="49104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768E11-5176-B314-FEDA-D6290CE9C7E5}"/>
              </a:ext>
            </a:extLst>
          </p:cNvPr>
          <p:cNvSpPr txBox="1"/>
          <p:nvPr/>
        </p:nvSpPr>
        <p:spPr>
          <a:xfrm>
            <a:off x="9568578" y="6136816"/>
            <a:ext cx="3146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Arunasalam et al., 2017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21EB5C4-D5A7-04AF-3F5E-D429342EB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360222"/>
            <a:ext cx="10131425" cy="1456267"/>
          </a:xfrm>
        </p:spPr>
        <p:txBody>
          <a:bodyPr>
            <a:noAutofit/>
          </a:bodyPr>
          <a:lstStyle/>
          <a:p>
            <a:r>
              <a:rPr lang="en-AU" sz="2000" dirty="0"/>
              <a:t>Initial implications and Viability of scale invariance </a:t>
            </a:r>
            <a:br>
              <a:rPr lang="en-AU" sz="2000" dirty="0"/>
            </a:br>
            <a:r>
              <a:rPr lang="en-AU" sz="2800" dirty="0"/>
              <a:t>Existence of a minimum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3642358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Initial implications and Viability of scale invariance </a:t>
            </a:r>
            <a:br>
              <a:rPr lang="en-AU" dirty="0"/>
            </a:br>
            <a:r>
              <a:rPr lang="en-AU" sz="2800" dirty="0"/>
              <a:t>Coupling and mass of the </a:t>
            </a:r>
            <a:r>
              <a:rPr lang="en-AU" sz="2800" dirty="0" err="1"/>
              <a:t>dilaton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481" y="2321697"/>
                <a:ext cx="10424160" cy="3649133"/>
              </a:xfrm>
            </p:spPr>
            <p:txBody>
              <a:bodyPr>
                <a:normAutofit/>
              </a:bodyPr>
              <a:lstStyle/>
              <a:p>
                <a:r>
                  <a:rPr lang="en-AU" sz="2000" dirty="0"/>
                  <a:t>Assuming </a:t>
                </a:r>
                <a14:m>
                  <m:oMath xmlns:m="http://schemas.openxmlformats.org/officeDocument/2006/math">
                    <m:r>
                      <a:rPr lang="en-A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AU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num>
                      <m:den>
                        <m:sSub>
                          <m:sSub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A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den>
                    </m:f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A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A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AU" sz="2000" dirty="0"/>
                  <a:t> 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AU" sz="2000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∼10</m:t>
                    </m:r>
                    <m:r>
                      <a:rPr lang="en-AU" sz="2000" b="0" i="1" baseline="30000" smtClean="0">
                        <a:latin typeface="Cambria Math" panose="02040503050406030204" pitchFamily="18" charset="0"/>
                      </a:rPr>
                      <m:t>19</m:t>
                    </m:r>
                    <m:r>
                      <a:rPr lang="en-AU" sz="2000" b="0" i="0" baseline="3000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AU" sz="20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AU" sz="2000" dirty="0"/>
              </a:p>
              <a:p>
                <a:endParaRPr lang="en-AU" sz="2000" dirty="0"/>
              </a:p>
              <a:p>
                <a:r>
                  <a:rPr lang="en-AU" sz="2000" dirty="0"/>
                  <a:t>Then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125 </m:t>
                    </m:r>
                    <m:r>
                      <m:rPr>
                        <m:sty m:val="p"/>
                      </m:rPr>
                      <a:rPr lang="en-AU" sz="20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AU" sz="2000" dirty="0"/>
                  <a:t>,		</a:t>
                </a: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  <m:d>
                      <m:dPr>
                        <m:ctrlP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AU" sz="200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</m:d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f>
                      <m:fPr>
                        <m:ctrlP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A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sub>
                          <m:sup>
                            <m:r>
                              <a:rPr lang="en-A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A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sub>
                          <m:sup>
                            <m:r>
                              <a:rPr lang="en-A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AU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AU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−34</m:t>
                        </m:r>
                      </m:sup>
                    </m:sSup>
                    <m:r>
                      <a:rPr lang="en-AU" sz="2000" baseline="300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AU" sz="2000" dirty="0"/>
                  <a:t>	so a very weak coupling between </a:t>
                </a: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AU" sz="2000" dirty="0"/>
                  <a:t> and </a:t>
                </a: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endParaRPr lang="en-AU" sz="2000" dirty="0"/>
              </a:p>
              <a:p>
                <a:pPr lvl="2"/>
                <a:endParaRPr lang="en-AU" sz="1600" dirty="0"/>
              </a:p>
              <a:p>
                <a:pPr algn="ctr"/>
                <a:r>
                  <a:rPr lang="en-AU" sz="2000" dirty="0"/>
                  <a:t>Dilaton develops a mass at second loop level (assuming a vanishing cosmological constant):	 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sz="2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AU" sz="2000" b="0" i="1" baseline="-25000" smtClean="0">
                            <a:latin typeface="Cambria Math" panose="02040503050406030204" pitchFamily="18" charset="0"/>
                          </a:rPr>
                          <m:t>𝜆𝜒</m:t>
                        </m:r>
                        <m:d>
                          <m:dPr>
                            <m:ctrlPr>
                              <a:rPr lang="en-AU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AU" sz="200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</m:d>
                      </m:num>
                      <m:den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4 </m:t>
                        </m:r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  <m:d>
                          <m:d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AU" sz="2000" b="0" i="0" smtClean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</m:d>
                      </m:den>
                    </m:f>
                    <m:sSubSup>
                      <m:sSubSupPr>
                        <m:ctrlPr>
                          <a:rPr lang="en-AU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sub>
                      <m:sup>
                        <m:r>
                          <a:rPr lang="en-AU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AU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</m:d>
                    <m:r>
                      <a:rPr lang="en-AU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AU" sz="20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sz="2000" i="1" dirty="0">
                                <a:latin typeface="Cambria Math" panose="02040503050406030204" pitchFamily="18" charset="0"/>
                              </a:rPr>
                              <m:t>(10</m:t>
                            </m:r>
                          </m:e>
                          <m:sup>
                            <m:r>
                              <a:rPr lang="en-AU" sz="2000" i="1" dirty="0">
                                <a:latin typeface="Cambria Math" panose="02040503050406030204" pitchFamily="18" charset="0"/>
                              </a:rPr>
                              <m:t>−8</m:t>
                            </m:r>
                          </m:sup>
                        </m:sSup>
                        <m:r>
                          <a:rPr lang="en-AU" sz="2000" baseline="30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AU" sz="2000">
                            <a:latin typeface="Cambria Math" panose="02040503050406030204" pitchFamily="18" charset="0"/>
                          </a:rPr>
                          <m:t>eV</m:t>
                        </m:r>
                        <m:r>
                          <a:rPr lang="en-AU" sz="200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AU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AU" sz="2000" dirty="0"/>
              </a:p>
              <a:p>
                <a:r>
                  <a:rPr lang="en-AU" sz="2000" dirty="0"/>
                  <a:t>Makes it a light dark matter candidate!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00CAE4-DBCA-7AE9-9087-7E1639E8E8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481" y="2321697"/>
                <a:ext cx="10424160" cy="3649133"/>
              </a:xfrm>
              <a:blipFill>
                <a:blip r:embed="rId2"/>
                <a:stretch>
                  <a:fillRect l="-526" b="-669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1F240DCE-7BEC-FE21-3A10-BBF8066BCB38}"/>
              </a:ext>
            </a:extLst>
          </p:cNvPr>
          <p:cNvSpPr txBox="1"/>
          <p:nvPr/>
        </p:nvSpPr>
        <p:spPr>
          <a:xfrm>
            <a:off x="11865864" y="6431012"/>
            <a:ext cx="326136" cy="30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090566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8A3465-9CEF-6FF3-3B3F-6CAD5968F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with a chart and text&#10;&#10;Description automatically generated with medium confidence">
            <a:extLst>
              <a:ext uri="{FF2B5EF4-FFF2-40B4-BE49-F238E27FC236}">
                <a16:creationId xmlns:a16="http://schemas.microsoft.com/office/drawing/2014/main" id="{EBC73BE1-9492-9665-86A7-5F24EEFD3E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994" y="1788682"/>
            <a:ext cx="7450919" cy="44597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5B8024-8C1F-B8AC-BA57-CFCDA5006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000" dirty="0"/>
              <a:t>Initial implications and Viability of scale invariance </a:t>
            </a:r>
            <a:br>
              <a:rPr lang="en-AU" dirty="0"/>
            </a:br>
            <a:r>
              <a:rPr lang="en-AU" sz="2800" dirty="0"/>
              <a:t>Fifth force and equivalence-Principle constraints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843DBF-517F-3F90-9366-B83117179A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481" y="2321697"/>
                <a:ext cx="3052879" cy="3649133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AU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AU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⊃</m:t>
                    </m:r>
                    <m:f>
                      <m:fPr>
                        <m:ctrlP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AU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den>
                    </m:f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sSub>
                          <m:sSub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AU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acc>
                      <m:accPr>
                        <m:chr m:val="̅"/>
                        <m:ctrlP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e>
                    </m:acc>
                    <m:r>
                      <a:rPr lang="en-AU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endParaRPr lang="en-AU" sz="2000" dirty="0"/>
              </a:p>
              <a:p>
                <a:endParaRPr lang="en-AU" sz="2000" dirty="0"/>
              </a:p>
              <a:p>
                <a:r>
                  <a:rPr lang="en-AU" sz="2000" dirty="0"/>
                  <a:t>No tree-level coupling to electron mass so expect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sSub>
                          <m:sSub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endParaRPr lang="en-AU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843DBF-517F-3F90-9366-B83117179A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481" y="2321697"/>
                <a:ext cx="3052879" cy="3649133"/>
              </a:xfrm>
              <a:blipFill>
                <a:blip r:embed="rId3"/>
                <a:stretch>
                  <a:fillRect l="-1796" r="-2794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B165E7C-2F45-C1C3-6AF4-9315529A37E0}"/>
              </a:ext>
            </a:extLst>
          </p:cNvPr>
          <p:cNvSpPr txBox="1"/>
          <p:nvPr/>
        </p:nvSpPr>
        <p:spPr>
          <a:xfrm>
            <a:off x="11865864" y="6431012"/>
            <a:ext cx="326136" cy="30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8</a:t>
            </a:r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0FDAD721-4F23-DA3A-17DB-C0931813F4C7}"/>
              </a:ext>
            </a:extLst>
          </p:cNvPr>
          <p:cNvSpPr/>
          <p:nvPr/>
        </p:nvSpPr>
        <p:spPr>
          <a:xfrm>
            <a:off x="9998310" y="3339081"/>
            <a:ext cx="92907" cy="78237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55055B2-2863-EAA0-01EE-EFA19EEB2A5F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10170160" y="3468118"/>
            <a:ext cx="772958" cy="2141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AA7D551-04F2-F94E-29F8-4F7C34986246}"/>
                  </a:ext>
                </a:extLst>
              </p:cNvPr>
              <p:cNvSpPr txBox="1"/>
              <p:nvPr/>
            </p:nvSpPr>
            <p:spPr>
              <a:xfrm>
                <a:off x="10943118" y="3389881"/>
                <a:ext cx="8397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AU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AU" sz="1600" b="1" dirty="0">
                    <a:solidFill>
                      <a:srgbClr val="FF0000"/>
                    </a:solidFill>
                  </a:rPr>
                  <a:t> this model</a:t>
                </a:r>
                <a:endParaRPr lang="en-AU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AA7D551-04F2-F94E-29F8-4F7C349862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3118" y="3389881"/>
                <a:ext cx="839795" cy="584775"/>
              </a:xfrm>
              <a:prstGeom prst="rect">
                <a:avLst/>
              </a:prstGeom>
              <a:blipFill>
                <a:blip r:embed="rId4"/>
                <a:stretch>
                  <a:fillRect l="-3623" t="-3125" b="-1250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48BB68F6-F260-EFB9-192A-02F94C3B026B}"/>
              </a:ext>
            </a:extLst>
          </p:cNvPr>
          <p:cNvSpPr txBox="1"/>
          <p:nvPr/>
        </p:nvSpPr>
        <p:spPr>
          <a:xfrm>
            <a:off x="7670800" y="6326637"/>
            <a:ext cx="4195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/>
              <a:t>Arvanitaki</a:t>
            </a:r>
            <a:r>
              <a:rPr lang="en-AU" dirty="0"/>
              <a:t>, Dimopoulos, and Tilburg, 2016 </a:t>
            </a:r>
          </a:p>
        </p:txBody>
      </p:sp>
    </p:spTree>
    <p:extLst>
      <p:ext uri="{BB962C8B-B14F-4D97-AF65-F5344CB8AC3E}">
        <p14:creationId xmlns:p14="http://schemas.microsoft.com/office/powerpoint/2010/main" val="2170272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72150-DB48-F374-376F-5910DDBB6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000" dirty="0"/>
              <a:t>Initial implications and Viability of scale invariance</a:t>
            </a:r>
            <a:br>
              <a:rPr lang="en-AU" sz="2000" dirty="0"/>
            </a:br>
            <a:r>
              <a:rPr lang="en-AU" sz="2800" dirty="0"/>
              <a:t>The electroweak phase transition</a:t>
            </a:r>
            <a:endParaRPr lang="en-AU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9D2FEC-F058-F744-3DE3-CC1E28E4656D}"/>
              </a:ext>
            </a:extLst>
          </p:cNvPr>
          <p:cNvSpPr txBox="1"/>
          <p:nvPr/>
        </p:nvSpPr>
        <p:spPr>
          <a:xfrm>
            <a:off x="212982" y="3639312"/>
            <a:ext cx="2066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/>
              <a:t>Standard Model: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9CF98F5-0F3F-C4D6-5EE5-12213BC1A3B3}"/>
                  </a:ext>
                </a:extLst>
              </p:cNvPr>
              <p:cNvSpPr txBox="1"/>
              <p:nvPr/>
            </p:nvSpPr>
            <p:spPr>
              <a:xfrm>
                <a:off x="229165" y="5042177"/>
                <a:ext cx="2066543" cy="1197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2000" dirty="0"/>
                  <a:t>Scale invariant Standard Model:</a:t>
                </a:r>
              </a:p>
              <a:p>
                <a:r>
                  <a:rPr lang="en-AU" sz="2000" dirty="0"/>
                  <a:t>(along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sz="200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r>
                          <a:rPr lang="en-AU" sz="200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AU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den>
                    </m:f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AU" sz="2000" dirty="0"/>
                  <a:t>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9CF98F5-0F3F-C4D6-5EE5-12213BC1A3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165" y="5042177"/>
                <a:ext cx="2066543" cy="1197700"/>
              </a:xfrm>
              <a:prstGeom prst="rect">
                <a:avLst/>
              </a:prstGeom>
              <a:blipFill>
                <a:blip r:embed="rId2"/>
                <a:stretch>
                  <a:fillRect l="-3245" t="-253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8326D4E4-4CDE-7D62-A53D-A80008929C13}"/>
              </a:ext>
            </a:extLst>
          </p:cNvPr>
          <p:cNvGrpSpPr/>
          <p:nvPr/>
        </p:nvGrpSpPr>
        <p:grpSpPr>
          <a:xfrm>
            <a:off x="3566160" y="1975411"/>
            <a:ext cx="6099048" cy="907956"/>
            <a:chOff x="3108960" y="1881201"/>
            <a:chExt cx="6099048" cy="907956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B1D5986C-015F-A69C-1B8F-BEEBC2D99457}"/>
                </a:ext>
              </a:extLst>
            </p:cNvPr>
            <p:cNvCxnSpPr/>
            <p:nvPr/>
          </p:nvCxnSpPr>
          <p:spPr>
            <a:xfrm>
              <a:off x="3108960" y="2350008"/>
              <a:ext cx="6099048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518F78F-E25C-3482-6661-4DE5EF4F78FE}"/>
                </a:ext>
              </a:extLst>
            </p:cNvPr>
            <p:cNvSpPr txBox="1"/>
            <p:nvPr/>
          </p:nvSpPr>
          <p:spPr>
            <a:xfrm>
              <a:off x="5125212" y="1881201"/>
              <a:ext cx="2066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/>
                <a:t>Increasing time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0CC1230-938C-B598-C754-8D30851C185A}"/>
                </a:ext>
              </a:extLst>
            </p:cNvPr>
            <p:cNvSpPr txBox="1"/>
            <p:nvPr/>
          </p:nvSpPr>
          <p:spPr>
            <a:xfrm>
              <a:off x="4796028" y="2389047"/>
              <a:ext cx="28849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/>
                <a:t>Decreasing temperature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6398E817-4029-3023-A839-37DEC48D43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6333" y="2954486"/>
            <a:ext cx="3259713" cy="152427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D4BD9E9-620B-4BF0-8F24-3D845B1AE2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7040" y="2954486"/>
            <a:ext cx="3259713" cy="152427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0855C97-18A3-EED3-646B-407072B4B0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7747" y="2954486"/>
            <a:ext cx="3259713" cy="152427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5A59CC2-F8B3-53E4-C257-CCD691E21126}"/>
              </a:ext>
            </a:extLst>
          </p:cNvPr>
          <p:cNvSpPr txBox="1"/>
          <p:nvPr/>
        </p:nvSpPr>
        <p:spPr>
          <a:xfrm>
            <a:off x="9665081" y="2259552"/>
            <a:ext cx="1333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T = 0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3A12628-340F-6526-F44A-7B253EF0FA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8632" y="4767946"/>
            <a:ext cx="3247739" cy="15186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6F3BFB5-C4BF-1DB1-E187-A3C7E95184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7040" y="4762348"/>
            <a:ext cx="3259712" cy="152427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30BDCA9-9B8F-225F-0E47-EC1C56663AF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7241" y="4762347"/>
            <a:ext cx="3259713" cy="15242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EB39ED0-2C08-2507-EBF3-7F33860E863D}"/>
              </a:ext>
            </a:extLst>
          </p:cNvPr>
          <p:cNvSpPr txBox="1"/>
          <p:nvPr/>
        </p:nvSpPr>
        <p:spPr>
          <a:xfrm>
            <a:off x="9665082" y="6287843"/>
            <a:ext cx="1333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/>
              <a:t>T = 0?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4F92C2-2830-93D2-379D-D8E76FF5D518}"/>
              </a:ext>
            </a:extLst>
          </p:cNvPr>
          <p:cNvSpPr txBox="1"/>
          <p:nvPr/>
        </p:nvSpPr>
        <p:spPr>
          <a:xfrm>
            <a:off x="11802140" y="6431012"/>
            <a:ext cx="389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8038480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E113CF46D6BD47902292A6403B7BE6" ma:contentTypeVersion="6" ma:contentTypeDescription="Create a new document." ma:contentTypeScope="" ma:versionID="dd77ff6839323292b40183a019d1e5f1">
  <xsd:schema xmlns:xsd="http://www.w3.org/2001/XMLSchema" xmlns:xs="http://www.w3.org/2001/XMLSchema" xmlns:p="http://schemas.microsoft.com/office/2006/metadata/properties" xmlns:ns3="cccafdfc-1347-4378-9448-722e731c06dd" targetNamespace="http://schemas.microsoft.com/office/2006/metadata/properties" ma:root="true" ma:fieldsID="88274aed90d1bf29614bbb08b95a0a1e" ns3:_="">
    <xsd:import namespace="cccafdfc-1347-4378-9448-722e731c06dd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cafdfc-1347-4378-9448-722e731c06dd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ccafdfc-1347-4378-9448-722e731c06dd" xsi:nil="true"/>
  </documentManagement>
</p:properties>
</file>

<file path=customXml/itemProps1.xml><?xml version="1.0" encoding="utf-8"?>
<ds:datastoreItem xmlns:ds="http://schemas.openxmlformats.org/officeDocument/2006/customXml" ds:itemID="{3D76F3E4-0307-4079-9DA7-F7ED83A50C5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C769D1E-76C8-47E2-9A20-3DDA0EA3B8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cafdfc-1347-4378-9448-722e731c06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C87DA01-F229-4F7D-84A5-7BF23B85E884}">
  <ds:schemaRefs>
    <ds:schemaRef ds:uri="http://www.w3.org/XML/1998/namespace"/>
    <ds:schemaRef ds:uri="http://purl.org/dc/dcmitype/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cccafdfc-1347-4378-9448-722e731c06dd"/>
  </ds:schemaRefs>
</ds:datastoreItem>
</file>

<file path=docMetadata/LabelInfo.xml><?xml version="1.0" encoding="utf-8"?>
<clbl:labelList xmlns:clbl="http://schemas.microsoft.com/office/2020/mipLabelMetadata">
  <clbl:label id="{82b3e37e-8171-485d-b10b-38dae7ed14a8}" enabled="0" method="" siteId="{82b3e37e-8171-485d-b10b-38dae7ed14a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12234</TotalTime>
  <Words>1883</Words>
  <Application>Microsoft Office PowerPoint</Application>
  <PresentationFormat>Widescreen</PresentationFormat>
  <Paragraphs>308</Paragraphs>
  <Slides>27</Slides>
  <Notes>0</Notes>
  <HiddenSlides>7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Celestial</vt:lpstr>
      <vt:lpstr>Early Universe phase transitions in a classically Scale Invariant Standard Model</vt:lpstr>
      <vt:lpstr>Contents</vt:lpstr>
      <vt:lpstr>Motivation for scale invariance The hierarchy problem</vt:lpstr>
      <vt:lpstr>Motivation for scale invariance Classical Scale Invariance as a solution</vt:lpstr>
      <vt:lpstr>How Scale invariance is Realised  Promotion of dimensionful parameters</vt:lpstr>
      <vt:lpstr>Initial implications and Viability of scale invariance  Existence of a minimum</vt:lpstr>
      <vt:lpstr>Initial implications and Viability of scale invariance  Coupling and mass of the dilaton</vt:lpstr>
      <vt:lpstr>Initial implications and Viability of scale invariance  Fifth force and equivalence-Principle constraints</vt:lpstr>
      <vt:lpstr>Initial implications and Viability of scale invariance The electroweak phase transition</vt:lpstr>
      <vt:lpstr>Initial implications and Viability of scale invariance The chiral phase transition</vt:lpstr>
      <vt:lpstr>Initial implications and Viability of scale invariance Cosmological timeline</vt:lpstr>
      <vt:lpstr>Linear sigma model of chiral and electroweak symmetry breaking Model checklist</vt:lpstr>
      <vt:lpstr>Linear sigma model of chiral and electroweak symmetry breaking lagrangian and effective potential</vt:lpstr>
      <vt:lpstr>Implications of the model the effective potential</vt:lpstr>
      <vt:lpstr>Implications of the model First order phase transition</vt:lpstr>
      <vt:lpstr>Implications of the model Speed of bubble walls and energy budget</vt:lpstr>
      <vt:lpstr>Implications of the model Gravitational waves</vt:lpstr>
      <vt:lpstr>Implications of the model Primordial black holes from late-time nucleation</vt:lpstr>
      <vt:lpstr>Implications of the model Primordial black holes from inflation over-densities</vt:lpstr>
      <vt:lpstr>Conclusion</vt:lpstr>
      <vt:lpstr>future work</vt:lpstr>
      <vt:lpstr>Initial implications of scale invariance  The Higgs-Dilaton effective potential (at zero temperature)</vt:lpstr>
      <vt:lpstr>Features of the model finite temperature corrections to the effective potential</vt:lpstr>
      <vt:lpstr>Motivation for the model The Hierarchy Problem</vt:lpstr>
      <vt:lpstr>Motivation for the model Why the other particles don’t have a hierarchy Problem</vt:lpstr>
      <vt:lpstr>PowerPoint Presentation</vt:lpstr>
      <vt:lpstr>Consequences of the model Running of the Strong coupling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 Cesca</dc:creator>
  <cp:lastModifiedBy>Joshua Cesca</cp:lastModifiedBy>
  <cp:revision>54</cp:revision>
  <dcterms:created xsi:type="dcterms:W3CDTF">2023-11-22T02:41:45Z</dcterms:created>
  <dcterms:modified xsi:type="dcterms:W3CDTF">2024-12-09T20:33:11Z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0x010100A3E113CF46D6BD47902292A6403B7BE6</vt:lpwstr>
  </property>
</Properties>
</file>