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4213" r:id="rId1"/>
    <p:sldMasterId id="2147484226" r:id="rId2"/>
    <p:sldMasterId id="2147484231" r:id="rId3"/>
  </p:sldMasterIdLst>
  <p:notesMasterIdLst>
    <p:notesMasterId r:id="rId46"/>
  </p:notesMasterIdLst>
  <p:handoutMasterIdLst>
    <p:handoutMasterId r:id="rId47"/>
  </p:handoutMasterIdLst>
  <p:sldIdLst>
    <p:sldId id="610" r:id="rId4"/>
    <p:sldId id="648" r:id="rId5"/>
    <p:sldId id="611" r:id="rId6"/>
    <p:sldId id="674" r:id="rId7"/>
    <p:sldId id="745" r:id="rId8"/>
    <p:sldId id="675" r:id="rId9"/>
    <p:sldId id="666" r:id="rId10"/>
    <p:sldId id="681" r:id="rId11"/>
    <p:sldId id="716" r:id="rId12"/>
    <p:sldId id="682" r:id="rId13"/>
    <p:sldId id="729" r:id="rId14"/>
    <p:sldId id="731" r:id="rId15"/>
    <p:sldId id="730" r:id="rId16"/>
    <p:sldId id="732" r:id="rId17"/>
    <p:sldId id="733" r:id="rId18"/>
    <p:sldId id="683" r:id="rId19"/>
    <p:sldId id="698" r:id="rId20"/>
    <p:sldId id="707" r:id="rId21"/>
    <p:sldId id="708" r:id="rId22"/>
    <p:sldId id="709" r:id="rId23"/>
    <p:sldId id="710" r:id="rId24"/>
    <p:sldId id="724" r:id="rId25"/>
    <p:sldId id="626" r:id="rId26"/>
    <p:sldId id="715" r:id="rId27"/>
    <p:sldId id="714" r:id="rId28"/>
    <p:sldId id="718" r:id="rId29"/>
    <p:sldId id="717" r:id="rId30"/>
    <p:sldId id="722" r:id="rId31"/>
    <p:sldId id="720" r:id="rId32"/>
    <p:sldId id="721" r:id="rId33"/>
    <p:sldId id="624" r:id="rId34"/>
    <p:sldId id="727" r:id="rId35"/>
    <p:sldId id="726" r:id="rId36"/>
    <p:sldId id="684" r:id="rId37"/>
    <p:sldId id="741" r:id="rId38"/>
    <p:sldId id="742" r:id="rId39"/>
    <p:sldId id="735" r:id="rId40"/>
    <p:sldId id="736" r:id="rId41"/>
    <p:sldId id="738" r:id="rId42"/>
    <p:sldId id="740" r:id="rId43"/>
    <p:sldId id="739" r:id="rId44"/>
    <p:sldId id="659" r:id="rId45"/>
  </p:sldIdLst>
  <p:sldSz cx="13442950" cy="7561263"/>
  <p:notesSz cx="6858000" cy="99456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20700" indent="-635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042988" indent="-128588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563688" indent="-192088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085975" indent="-257175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 userDrawn="1">
          <p15:clr>
            <a:srgbClr val="A4A3A4"/>
          </p15:clr>
        </p15:guide>
        <p15:guide id="2" pos="423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CDFF"/>
    <a:srgbClr val="FF3399"/>
    <a:srgbClr val="00FF7F"/>
    <a:srgbClr val="FFFF66"/>
    <a:srgbClr val="1B2911"/>
    <a:srgbClr val="0C1307"/>
    <a:srgbClr val="8B50B6"/>
    <a:srgbClr val="FFFF99"/>
    <a:srgbClr val="FFFFCC"/>
    <a:srgbClr val="FE0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63" autoAdjust="0"/>
    <p:restoredTop sz="94967" autoAdjust="0"/>
  </p:normalViewPr>
  <p:slideViewPr>
    <p:cSldViewPr>
      <p:cViewPr varScale="1">
        <p:scale>
          <a:sx n="73" d="100"/>
          <a:sy n="73" d="100"/>
        </p:scale>
        <p:origin x="53" y="202"/>
      </p:cViewPr>
      <p:guideLst>
        <p:guide orient="horz" pos="2382"/>
        <p:guide pos="423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610" y="-96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7B452BCE-0073-4BF9-9BAB-1BD2781A1E00}" type="datetimeFigureOut">
              <a:rPr lang="ja-JP" altLang="en-US"/>
              <a:pPr>
                <a:defRPr/>
              </a:pPr>
              <a:t>2023/12/11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C74C1E59-1E7A-489E-B376-3C276F7C01F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432437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DC7ADB7B-21C5-4303-B0DA-554FABDEE789}" type="datetimeFigureOut">
              <a:rPr lang="ja-JP" altLang="en-US"/>
              <a:pPr>
                <a:defRPr/>
              </a:pPr>
              <a:t>2023/12/11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A41C7114-08A3-490C-B2E8-D5CEA65A64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613569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80370" y="1238253"/>
            <a:ext cx="10082213" cy="2632075"/>
          </a:xfrm>
        </p:spPr>
        <p:txBody>
          <a:bodyPr anchor="b"/>
          <a:lstStyle>
            <a:lvl1pPr algn="ctr">
              <a:defRPr sz="7543"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80370" y="3971928"/>
            <a:ext cx="10082213" cy="1825625"/>
          </a:xfrm>
        </p:spPr>
        <p:txBody>
          <a:bodyPr/>
          <a:lstStyle>
            <a:lvl1pPr marL="0" indent="0" algn="ctr">
              <a:buNone/>
              <a:defRPr sz="3017"/>
            </a:lvl1pPr>
            <a:lvl2pPr marL="574759" indent="0" algn="ctr">
              <a:buNone/>
              <a:defRPr sz="2514"/>
            </a:lvl2pPr>
            <a:lvl3pPr marL="1149519" indent="0" algn="ctr">
              <a:buNone/>
              <a:defRPr sz="2263"/>
            </a:lvl3pPr>
            <a:lvl4pPr marL="1724277" indent="0" algn="ctr">
              <a:buNone/>
              <a:defRPr sz="2011"/>
            </a:lvl4pPr>
            <a:lvl5pPr marL="2299037" indent="0" algn="ctr">
              <a:buNone/>
              <a:defRPr sz="2011"/>
            </a:lvl5pPr>
            <a:lvl6pPr marL="2873797" indent="0" algn="ctr">
              <a:buNone/>
              <a:defRPr sz="2011"/>
            </a:lvl6pPr>
            <a:lvl7pPr marL="3448556" indent="0" algn="ctr">
              <a:buNone/>
              <a:defRPr sz="2011"/>
            </a:lvl7pPr>
            <a:lvl8pPr marL="4023316" indent="0" algn="ctr">
              <a:buNone/>
              <a:defRPr sz="2011"/>
            </a:lvl8pPr>
            <a:lvl9pPr marL="4598075" indent="0" algn="ctr">
              <a:buNone/>
              <a:defRPr sz="2011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4535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5999" y="504828"/>
            <a:ext cx="4336629" cy="1763713"/>
          </a:xfrm>
        </p:spPr>
        <p:txBody>
          <a:bodyPr anchor="b"/>
          <a:lstStyle>
            <a:lvl1pPr>
              <a:defRPr sz="4023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715649" y="1089025"/>
            <a:ext cx="6805294" cy="5373688"/>
          </a:xfrm>
        </p:spPr>
        <p:txBody>
          <a:bodyPr/>
          <a:lstStyle>
            <a:lvl1pPr marL="0" indent="0">
              <a:buNone/>
              <a:defRPr sz="4023"/>
            </a:lvl1pPr>
            <a:lvl2pPr marL="574759" indent="0">
              <a:buNone/>
              <a:defRPr sz="3520"/>
            </a:lvl2pPr>
            <a:lvl3pPr marL="1149519" indent="0">
              <a:buNone/>
              <a:defRPr sz="3017"/>
            </a:lvl3pPr>
            <a:lvl4pPr marL="1724277" indent="0">
              <a:buNone/>
              <a:defRPr sz="2514"/>
            </a:lvl4pPr>
            <a:lvl5pPr marL="2299037" indent="0">
              <a:buNone/>
              <a:defRPr sz="2514"/>
            </a:lvl5pPr>
            <a:lvl6pPr marL="2873797" indent="0">
              <a:buNone/>
              <a:defRPr sz="2514"/>
            </a:lvl6pPr>
            <a:lvl7pPr marL="3448556" indent="0">
              <a:buNone/>
              <a:defRPr sz="2514"/>
            </a:lvl7pPr>
            <a:lvl8pPr marL="4023316" indent="0">
              <a:buNone/>
              <a:defRPr sz="2514"/>
            </a:lvl8pPr>
            <a:lvl9pPr marL="4598075" indent="0">
              <a:buNone/>
              <a:defRPr sz="251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25999" y="2268538"/>
            <a:ext cx="4336629" cy="4202112"/>
          </a:xfrm>
        </p:spPr>
        <p:txBody>
          <a:bodyPr/>
          <a:lstStyle>
            <a:lvl1pPr marL="0" indent="0">
              <a:buNone/>
              <a:defRPr sz="2011"/>
            </a:lvl1pPr>
            <a:lvl2pPr marL="574759" indent="0">
              <a:buNone/>
              <a:defRPr sz="1760"/>
            </a:lvl2pPr>
            <a:lvl3pPr marL="1149519" indent="0">
              <a:buNone/>
              <a:defRPr sz="1509"/>
            </a:lvl3pPr>
            <a:lvl4pPr marL="1724277" indent="0">
              <a:buNone/>
              <a:defRPr sz="1257"/>
            </a:lvl4pPr>
            <a:lvl5pPr marL="2299037" indent="0">
              <a:buNone/>
              <a:defRPr sz="1257"/>
            </a:lvl5pPr>
            <a:lvl6pPr marL="2873797" indent="0">
              <a:buNone/>
              <a:defRPr sz="1257"/>
            </a:lvl6pPr>
            <a:lvl7pPr marL="3448556" indent="0">
              <a:buNone/>
              <a:defRPr sz="1257"/>
            </a:lvl7pPr>
            <a:lvl8pPr marL="4023316" indent="0">
              <a:buNone/>
              <a:defRPr sz="1257"/>
            </a:lvl8pPr>
            <a:lvl9pPr marL="4598075" indent="0">
              <a:buNone/>
              <a:defRPr sz="125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Kentaro Miuchi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 2023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494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Kentaro Miuchi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 2023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4451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621209" y="403225"/>
            <a:ext cx="2897738" cy="640715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924006" y="403225"/>
            <a:ext cx="8505619" cy="640715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Kentaro Miuchi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 2023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3714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8221" y="2348894"/>
            <a:ext cx="11426508" cy="1620771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16443" y="4284717"/>
            <a:ext cx="9410065" cy="1932323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634114" y="6885650"/>
            <a:ext cx="3136689" cy="525088"/>
          </a:xfrm>
        </p:spPr>
        <p:txBody>
          <a:bodyPr/>
          <a:lstStyle>
            <a:lvl1pPr>
              <a:defRPr sz="1103"/>
            </a:lvl1pPr>
          </a:lstStyle>
          <a:p>
            <a:pPr defTabSz="1008126">
              <a:defRPr/>
            </a:pPr>
            <a:fld id="{1705505B-8106-4F2F-B919-319C9962A13C}" type="slidenum">
              <a:rPr kumimoji="0" lang="ja-JP" altLang="en-US" smtClean="0">
                <a:solidFill>
                  <a:srgbClr val="FFFFFF"/>
                </a:solidFill>
              </a:rPr>
              <a:pPr defTabSz="1008126">
                <a:defRPr/>
              </a:pPr>
              <a:t>‹#›</a:t>
            </a:fld>
            <a:endParaRPr kumimoji="0"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058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>
          <a:xfrm>
            <a:off x="4593009" y="7127191"/>
            <a:ext cx="4256934" cy="306302"/>
          </a:xfrm>
        </p:spPr>
        <p:txBody>
          <a:bodyPr/>
          <a:lstStyle>
            <a:lvl1pPr>
              <a:defRPr sz="1544" dirty="0" smtClean="0"/>
            </a:lvl1pPr>
          </a:lstStyle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CYGNUS 2023</a:t>
            </a: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Kentaro Miuchi</a:t>
            </a:r>
            <a:endParaRPr kumimoji="0" lang="ja-JP" altLang="en-US">
              <a:solidFill>
                <a:srgbClr val="FFFFFF"/>
              </a:solidFill>
            </a:endParaRPr>
          </a:p>
        </p:txBody>
      </p:sp>
      <p:sp>
        <p:nvSpPr>
          <p:cNvPr id="7" name="Rectangle 35"/>
          <p:cNvSpPr txBox="1">
            <a:spLocks noChangeArrowheads="1"/>
          </p:cNvSpPr>
          <p:nvPr userDrawn="1"/>
        </p:nvSpPr>
        <p:spPr bwMode="auto">
          <a:xfrm>
            <a:off x="10591416" y="7121218"/>
            <a:ext cx="2851535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2400" kern="1200" smtClean="0">
                <a:solidFill>
                  <a:schemeClr val="tx1"/>
                </a:solidFill>
                <a:effectLst>
                  <a:outerShdw blurRad="38100" dist="38100" dir="2700000" algn="tl">
                    <a:srgbClr val="B2B2B2"/>
                  </a:outerShdw>
                </a:effectLst>
                <a:latin typeface="Arial" charset="0"/>
                <a:ea typeface="ＭＳ Ｐゴシック" panose="020B0600070205080204" pitchFamily="50" charset="-128"/>
                <a:cs typeface="+mn-cs"/>
              </a:defRPr>
            </a:lvl1pPr>
            <a:lvl2pPr marL="520700" indent="-635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1042988" indent="-1285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563688" indent="-1920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2085975" indent="-257175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defTabSz="950409">
              <a:defRPr/>
            </a:pPr>
            <a:fld id="{08F05CBF-1660-4B6F-B0F0-0C180AD863A2}" type="slidenum">
              <a:rPr kumimoji="0" lang="ja-JP" altLang="en-US" sz="2400" smtClean="0">
                <a:solidFill>
                  <a:srgbClr val="FFFFFF"/>
                </a:solidFill>
              </a:rPr>
              <a:pPr defTabSz="950409">
                <a:defRPr/>
              </a:pPr>
              <a:t>‹#›</a:t>
            </a:fld>
            <a:endParaRPr kumimoji="0" lang="en-US" altLang="ja-JP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239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8221" y="2348894"/>
            <a:ext cx="11426508" cy="1620771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16443" y="4284717"/>
            <a:ext cx="9410065" cy="1932323"/>
          </a:xfrm>
        </p:spPr>
        <p:txBody>
          <a:bodyPr/>
          <a:lstStyle>
            <a:lvl1pPr marL="0" indent="0" algn="ctr">
              <a:buNone/>
              <a:defRPr/>
            </a:lvl1pPr>
            <a:lvl2pPr marL="504063" indent="0" algn="ctr">
              <a:buNone/>
              <a:defRPr/>
            </a:lvl2pPr>
            <a:lvl3pPr marL="1008126" indent="0" algn="ctr">
              <a:buNone/>
              <a:defRPr/>
            </a:lvl3pPr>
            <a:lvl4pPr marL="1512189" indent="0" algn="ctr">
              <a:buNone/>
              <a:defRPr/>
            </a:lvl4pPr>
            <a:lvl5pPr marL="2016252" indent="0" algn="ctr">
              <a:buNone/>
              <a:defRPr/>
            </a:lvl5pPr>
            <a:lvl6pPr marL="2520315" indent="0" algn="ctr">
              <a:buNone/>
              <a:defRPr/>
            </a:lvl6pPr>
            <a:lvl7pPr marL="3024378" indent="0" algn="ctr">
              <a:buNone/>
              <a:defRPr/>
            </a:lvl7pPr>
            <a:lvl8pPr marL="3528441" indent="0" algn="ctr">
              <a:buNone/>
              <a:defRPr/>
            </a:lvl8pPr>
            <a:lvl9pPr marL="4032504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CYGNUS 2023</a:t>
            </a: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0285275" y="7008172"/>
            <a:ext cx="3136689" cy="504084"/>
          </a:xfrm>
        </p:spPr>
        <p:txBody>
          <a:bodyPr/>
          <a:lstStyle>
            <a:lvl1pPr>
              <a:defRPr sz="1600"/>
            </a:lvl1pPr>
          </a:lstStyle>
          <a:p>
            <a:pPr defTabSz="1008126">
              <a:defRPr/>
            </a:pPr>
            <a:fld id="{EBC66CAF-5A77-43B3-B14A-82373F3D7228}" type="slidenum">
              <a:rPr kumimoji="0" lang="ja-JP" altLang="en-US" smtClean="0">
                <a:solidFill>
                  <a:srgbClr val="FFFFFF"/>
                </a:solidFill>
              </a:rPr>
              <a:pPr defTabSz="1008126">
                <a:defRPr/>
              </a:pPr>
              <a:t>‹#›</a:t>
            </a:fld>
            <a:endParaRPr kumimoji="0"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7445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CYGNUS 2023</a:t>
            </a:r>
          </a:p>
        </p:txBody>
      </p:sp>
      <p:sp>
        <p:nvSpPr>
          <p:cNvPr id="3" name="Rectangle 3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3"/>
            </a:lvl1pPr>
          </a:lstStyle>
          <a:p>
            <a:pPr defTabSz="1008126">
              <a:defRPr/>
            </a:pPr>
            <a:fld id="{75A179C6-EDF1-4B5B-961A-DF14F6BB63CA}" type="slidenum">
              <a:rPr kumimoji="0" lang="ja-JP" altLang="en-US" smtClean="0">
                <a:solidFill>
                  <a:srgbClr val="FFFFFF"/>
                </a:solidFill>
              </a:rPr>
              <a:pPr defTabSz="1008126">
                <a:defRPr/>
              </a:pPr>
              <a:t>‹#›</a:t>
            </a:fld>
            <a:endParaRPr kumimoji="0"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577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ewage_logo2_noloop"/>
          <p:cNvPicPr>
            <a:picLocks noChangeAspect="1" noChangeArrowheads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3757" y="6567097"/>
            <a:ext cx="2240491" cy="945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8221" y="2348894"/>
            <a:ext cx="11426508" cy="1620771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16443" y="4284717"/>
            <a:ext cx="9410065" cy="1932323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7" name="Rectangle 3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13288" y="6980662"/>
            <a:ext cx="3136689" cy="504084"/>
          </a:xfrm>
        </p:spPr>
        <p:txBody>
          <a:bodyPr/>
          <a:lstStyle>
            <a:lvl1pPr>
              <a:defRPr sz="1600"/>
            </a:lvl1pPr>
          </a:lstStyle>
          <a:p>
            <a:pPr defTabSz="1008126">
              <a:defRPr/>
            </a:pPr>
            <a:fld id="{EBC66CAF-5A77-43B3-B14A-82373F3D7228}" type="slidenum">
              <a:rPr kumimoji="0" lang="ja-JP" altLang="en-US" smtClean="0">
                <a:solidFill>
                  <a:srgbClr val="FFFFFF"/>
                </a:solidFill>
              </a:rPr>
              <a:pPr defTabSz="1008126">
                <a:defRPr/>
              </a:pPr>
              <a:t>‹#›</a:t>
            </a:fld>
            <a:endParaRPr kumimoji="0" lang="en-US" altLang="ja-JP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6594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08126">
              <a:defRPr/>
            </a:pPr>
            <a:fld id="{762624AD-5318-49CF-95F4-02319F86E01B}" type="slidenum">
              <a:rPr kumimoji="0" lang="ja-JP" altLang="en-US" smtClean="0">
                <a:solidFill>
                  <a:srgbClr val="FFFFFF"/>
                </a:solidFill>
                <a:latin typeface="Arial" charset="0"/>
              </a:rPr>
              <a:pPr defTabSz="1008126">
                <a:defRPr/>
              </a:pPr>
              <a:t>‹#›</a:t>
            </a:fld>
            <a:endParaRPr kumimoji="0" lang="en-US" altLang="ja-JP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82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08221" y="2348894"/>
            <a:ext cx="11426508" cy="1620771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16443" y="4284717"/>
            <a:ext cx="9410065" cy="1932323"/>
          </a:xfrm>
        </p:spPr>
        <p:txBody>
          <a:bodyPr/>
          <a:lstStyle>
            <a:lvl1pPr marL="0" indent="0" algn="ctr">
              <a:buNone/>
              <a:defRPr/>
            </a:lvl1pPr>
            <a:lvl2pPr marL="504063" indent="0" algn="ctr">
              <a:buNone/>
              <a:defRPr/>
            </a:lvl2pPr>
            <a:lvl3pPr marL="1008126" indent="0" algn="ctr">
              <a:buNone/>
              <a:defRPr/>
            </a:lvl3pPr>
            <a:lvl4pPr marL="1512189" indent="0" algn="ctr">
              <a:buNone/>
              <a:defRPr/>
            </a:lvl4pPr>
            <a:lvl5pPr marL="2016252" indent="0" algn="ctr">
              <a:buNone/>
              <a:defRPr/>
            </a:lvl5pPr>
            <a:lvl6pPr marL="2520315" indent="0" algn="ctr">
              <a:buNone/>
              <a:defRPr/>
            </a:lvl6pPr>
            <a:lvl7pPr marL="3024378" indent="0" algn="ctr">
              <a:buNone/>
              <a:defRPr/>
            </a:lvl7pPr>
            <a:lvl8pPr marL="3528441" indent="0" algn="ctr">
              <a:buNone/>
              <a:defRPr/>
            </a:lvl8pPr>
            <a:lvl9pPr marL="4032504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9444" y="6889151"/>
            <a:ext cx="4256934" cy="50408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CYGNUS 2023</a:t>
            </a:r>
          </a:p>
        </p:txBody>
      </p:sp>
      <p:sp>
        <p:nvSpPr>
          <p:cNvPr id="5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08126">
              <a:defRPr/>
            </a:pPr>
            <a:fld id="{61C13DD5-9265-46DA-AE8D-F700B5014ABF}" type="slidenum">
              <a:rPr kumimoji="0" lang="ja-JP" altLang="en-US" smtClean="0">
                <a:solidFill>
                  <a:srgbClr val="FFFFFF"/>
                </a:solidFill>
                <a:latin typeface="Arial" charset="0"/>
              </a:rPr>
              <a:pPr defTabSz="1008126">
                <a:defRPr/>
              </a:pPr>
              <a:t>‹#›</a:t>
            </a:fld>
            <a:endParaRPr kumimoji="0" lang="en-US" altLang="ja-JP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6" name="Rectangle 42"/>
          <p:cNvSpPr>
            <a:spLocks noGrp="1" noChangeArrowheads="1"/>
          </p:cNvSpPr>
          <p:nvPr>
            <p:ph type="dt" sz="half" idx="12"/>
          </p:nvPr>
        </p:nvSpPr>
        <p:spPr>
          <a:xfrm>
            <a:off x="672147" y="6885650"/>
            <a:ext cx="6896515" cy="5250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Kentaro Miuchi</a:t>
            </a:r>
            <a:endParaRPr kumimoji="0" lang="ja-JP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192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66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2993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9444" y="6889151"/>
            <a:ext cx="4256934" cy="50408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CYGNUS 2023</a:t>
            </a:r>
          </a:p>
        </p:txBody>
      </p:sp>
      <p:sp>
        <p:nvSpPr>
          <p:cNvPr id="3" name="Rectangle 3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08126">
              <a:defRPr/>
            </a:pPr>
            <a:fld id="{7B4F03A5-0EBB-44E2-B096-445273A6859E}" type="slidenum">
              <a:rPr kumimoji="0" lang="ja-JP" altLang="en-US" smtClean="0">
                <a:solidFill>
                  <a:srgbClr val="FFFFFF"/>
                </a:solidFill>
                <a:latin typeface="Arial" charset="0"/>
              </a:rPr>
              <a:pPr defTabSz="1008126">
                <a:defRPr/>
              </a:pPr>
              <a:t>‹#›</a:t>
            </a:fld>
            <a:endParaRPr kumimoji="0" lang="en-US" altLang="ja-JP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" name="Rectangle 42"/>
          <p:cNvSpPr>
            <a:spLocks noGrp="1" noChangeArrowheads="1"/>
          </p:cNvSpPr>
          <p:nvPr>
            <p:ph type="dt" sz="half" idx="12"/>
          </p:nvPr>
        </p:nvSpPr>
        <p:spPr>
          <a:xfrm>
            <a:off x="672147" y="6885650"/>
            <a:ext cx="6896515" cy="5250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Kentaro Miuchi</a:t>
            </a:r>
            <a:endParaRPr kumimoji="0" lang="ja-JP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271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6779" y="396255"/>
            <a:ext cx="11594944" cy="479742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6459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2268463"/>
            <a:ext cx="13442950" cy="1460500"/>
          </a:xfrm>
        </p:spPr>
        <p:txBody>
          <a:bodyPr/>
          <a:lstStyle>
            <a:lvl1pPr algn="ct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17228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8016" y="1884366"/>
            <a:ext cx="11592948" cy="3146425"/>
          </a:xfrm>
        </p:spPr>
        <p:txBody>
          <a:bodyPr anchor="b"/>
          <a:lstStyle>
            <a:lvl1pPr>
              <a:defRPr sz="7543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18016" y="5059366"/>
            <a:ext cx="11592948" cy="1654175"/>
          </a:xfrm>
        </p:spPr>
        <p:txBody>
          <a:bodyPr/>
          <a:lstStyle>
            <a:lvl1pPr marL="0" indent="0">
              <a:buNone/>
              <a:defRPr sz="3017">
                <a:solidFill>
                  <a:schemeClr val="tx1">
                    <a:tint val="75000"/>
                  </a:schemeClr>
                </a:solidFill>
              </a:defRPr>
            </a:lvl1pPr>
            <a:lvl2pPr marL="574759" indent="0">
              <a:buNone/>
              <a:defRPr sz="2514">
                <a:solidFill>
                  <a:schemeClr val="tx1">
                    <a:tint val="75000"/>
                  </a:schemeClr>
                </a:solidFill>
              </a:defRPr>
            </a:lvl2pPr>
            <a:lvl3pPr marL="1149519" indent="0">
              <a:buNone/>
              <a:defRPr sz="2263">
                <a:solidFill>
                  <a:schemeClr val="tx1">
                    <a:tint val="75000"/>
                  </a:schemeClr>
                </a:solidFill>
              </a:defRPr>
            </a:lvl3pPr>
            <a:lvl4pPr marL="1724277" indent="0">
              <a:buNone/>
              <a:defRPr sz="2011">
                <a:solidFill>
                  <a:schemeClr val="tx1">
                    <a:tint val="75000"/>
                  </a:schemeClr>
                </a:solidFill>
              </a:defRPr>
            </a:lvl4pPr>
            <a:lvl5pPr marL="2299037" indent="0">
              <a:buNone/>
              <a:defRPr sz="2011">
                <a:solidFill>
                  <a:schemeClr val="tx1">
                    <a:tint val="75000"/>
                  </a:schemeClr>
                </a:solidFill>
              </a:defRPr>
            </a:lvl5pPr>
            <a:lvl6pPr marL="2873797" indent="0">
              <a:buNone/>
              <a:defRPr sz="2011">
                <a:solidFill>
                  <a:schemeClr val="tx1">
                    <a:tint val="75000"/>
                  </a:schemeClr>
                </a:solidFill>
              </a:defRPr>
            </a:lvl6pPr>
            <a:lvl7pPr marL="3448556" indent="0">
              <a:buNone/>
              <a:defRPr sz="2011">
                <a:solidFill>
                  <a:schemeClr val="tx1">
                    <a:tint val="75000"/>
                  </a:schemeClr>
                </a:solidFill>
              </a:defRPr>
            </a:lvl7pPr>
            <a:lvl8pPr marL="4023316" indent="0">
              <a:buNone/>
              <a:defRPr sz="2011">
                <a:solidFill>
                  <a:schemeClr val="tx1">
                    <a:tint val="75000"/>
                  </a:schemeClr>
                </a:solidFill>
              </a:defRPr>
            </a:lvl8pPr>
            <a:lvl9pPr marL="4598075" indent="0">
              <a:buNone/>
              <a:defRPr sz="20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55567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924006" y="2012953"/>
            <a:ext cx="5701678" cy="479742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17268" y="2012953"/>
            <a:ext cx="5701679" cy="4797425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27438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5999" y="403225"/>
            <a:ext cx="11594944" cy="146050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26001" y="1854200"/>
            <a:ext cx="5687709" cy="908050"/>
          </a:xfrm>
        </p:spPr>
        <p:txBody>
          <a:bodyPr anchor="b"/>
          <a:lstStyle>
            <a:lvl1pPr marL="0" indent="0">
              <a:buNone/>
              <a:defRPr sz="3017" b="1"/>
            </a:lvl1pPr>
            <a:lvl2pPr marL="574759" indent="0">
              <a:buNone/>
              <a:defRPr sz="2514" b="1"/>
            </a:lvl2pPr>
            <a:lvl3pPr marL="1149519" indent="0">
              <a:buNone/>
              <a:defRPr sz="2263" b="1"/>
            </a:lvl3pPr>
            <a:lvl4pPr marL="1724277" indent="0">
              <a:buNone/>
              <a:defRPr sz="2011" b="1"/>
            </a:lvl4pPr>
            <a:lvl5pPr marL="2299037" indent="0">
              <a:buNone/>
              <a:defRPr sz="2011" b="1"/>
            </a:lvl5pPr>
            <a:lvl6pPr marL="2873797" indent="0">
              <a:buNone/>
              <a:defRPr sz="2011" b="1"/>
            </a:lvl6pPr>
            <a:lvl7pPr marL="3448556" indent="0">
              <a:buNone/>
              <a:defRPr sz="2011" b="1"/>
            </a:lvl7pPr>
            <a:lvl8pPr marL="4023316" indent="0">
              <a:buNone/>
              <a:defRPr sz="2011" b="1"/>
            </a:lvl8pPr>
            <a:lvl9pPr marL="4598075" indent="0">
              <a:buNone/>
              <a:defRPr sz="20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26001" y="2762253"/>
            <a:ext cx="5687709" cy="406241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295" y="1854200"/>
            <a:ext cx="5715649" cy="908050"/>
          </a:xfrm>
        </p:spPr>
        <p:txBody>
          <a:bodyPr anchor="b"/>
          <a:lstStyle>
            <a:lvl1pPr marL="0" indent="0">
              <a:buNone/>
              <a:defRPr sz="3017" b="1"/>
            </a:lvl1pPr>
            <a:lvl2pPr marL="574759" indent="0">
              <a:buNone/>
              <a:defRPr sz="2514" b="1"/>
            </a:lvl2pPr>
            <a:lvl3pPr marL="1149519" indent="0">
              <a:buNone/>
              <a:defRPr sz="2263" b="1"/>
            </a:lvl3pPr>
            <a:lvl4pPr marL="1724277" indent="0">
              <a:buNone/>
              <a:defRPr sz="2011" b="1"/>
            </a:lvl4pPr>
            <a:lvl5pPr marL="2299037" indent="0">
              <a:buNone/>
              <a:defRPr sz="2011" b="1"/>
            </a:lvl5pPr>
            <a:lvl6pPr marL="2873797" indent="0">
              <a:buNone/>
              <a:defRPr sz="2011" b="1"/>
            </a:lvl6pPr>
            <a:lvl7pPr marL="3448556" indent="0">
              <a:buNone/>
              <a:defRPr sz="2011" b="1"/>
            </a:lvl7pPr>
            <a:lvl8pPr marL="4023316" indent="0">
              <a:buNone/>
              <a:defRPr sz="2011" b="1"/>
            </a:lvl8pPr>
            <a:lvl9pPr marL="4598075" indent="0">
              <a:buNone/>
              <a:defRPr sz="20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805295" y="2762253"/>
            <a:ext cx="5715649" cy="406241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Kentaro Miuchi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8218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Kentaro Miuchi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169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5999" y="504828"/>
            <a:ext cx="4336629" cy="1763713"/>
          </a:xfrm>
        </p:spPr>
        <p:txBody>
          <a:bodyPr anchor="b"/>
          <a:lstStyle>
            <a:lvl1pPr>
              <a:defRPr sz="4023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15649" y="1089025"/>
            <a:ext cx="6805294" cy="5373688"/>
          </a:xfrm>
        </p:spPr>
        <p:txBody>
          <a:bodyPr/>
          <a:lstStyle>
            <a:lvl1pPr>
              <a:defRPr sz="4023"/>
            </a:lvl1pPr>
            <a:lvl2pPr>
              <a:defRPr sz="3520"/>
            </a:lvl2pPr>
            <a:lvl3pPr>
              <a:defRPr sz="3017"/>
            </a:lvl3pPr>
            <a:lvl4pPr>
              <a:defRPr sz="2514"/>
            </a:lvl4pPr>
            <a:lvl5pPr>
              <a:defRPr sz="2514"/>
            </a:lvl5pPr>
            <a:lvl6pPr>
              <a:defRPr sz="2514"/>
            </a:lvl6pPr>
            <a:lvl7pPr>
              <a:defRPr sz="2514"/>
            </a:lvl7pPr>
            <a:lvl8pPr>
              <a:defRPr sz="2514"/>
            </a:lvl8pPr>
            <a:lvl9pPr>
              <a:defRPr sz="2514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25999" y="2268538"/>
            <a:ext cx="4336629" cy="4202112"/>
          </a:xfrm>
        </p:spPr>
        <p:txBody>
          <a:bodyPr/>
          <a:lstStyle>
            <a:lvl1pPr marL="0" indent="0">
              <a:buNone/>
              <a:defRPr sz="2011"/>
            </a:lvl1pPr>
            <a:lvl2pPr marL="574759" indent="0">
              <a:buNone/>
              <a:defRPr sz="1760"/>
            </a:lvl2pPr>
            <a:lvl3pPr marL="1149519" indent="0">
              <a:buNone/>
              <a:defRPr sz="1509"/>
            </a:lvl3pPr>
            <a:lvl4pPr marL="1724277" indent="0">
              <a:buNone/>
              <a:defRPr sz="1257"/>
            </a:lvl4pPr>
            <a:lvl5pPr marL="2299037" indent="0">
              <a:buNone/>
              <a:defRPr sz="1257"/>
            </a:lvl5pPr>
            <a:lvl6pPr marL="2873797" indent="0">
              <a:buNone/>
              <a:defRPr sz="1257"/>
            </a:lvl6pPr>
            <a:lvl7pPr marL="3448556" indent="0">
              <a:buNone/>
              <a:defRPr sz="1257"/>
            </a:lvl7pPr>
            <a:lvl8pPr marL="4023316" indent="0">
              <a:buNone/>
              <a:defRPr sz="1257"/>
            </a:lvl8pPr>
            <a:lvl9pPr marL="4598075" indent="0">
              <a:buNone/>
              <a:defRPr sz="1257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Kentaro Miuchi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CYGNUS 2023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590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6.gif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24004" y="403225"/>
            <a:ext cx="11594944" cy="1460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24004" y="2012953"/>
            <a:ext cx="11594944" cy="4797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2904" y="7143164"/>
            <a:ext cx="3025462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263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452381" y="7108575"/>
            <a:ext cx="4538193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263">
                <a:solidFill>
                  <a:srgbClr val="00B050"/>
                </a:solidFill>
              </a:defRPr>
            </a:lvl1pPr>
          </a:lstStyle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323939" y="7084953"/>
            <a:ext cx="3025462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2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68FBC43-FC55-4954-BA41-DA0A5DC7C58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48303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25" r:id="rId3"/>
    <p:sldLayoutId id="2147484219" r:id="rId4"/>
    <p:sldLayoutId id="2147484216" r:id="rId5"/>
    <p:sldLayoutId id="2147484217" r:id="rId6"/>
    <p:sldLayoutId id="2147484218" r:id="rId7"/>
    <p:sldLayoutId id="2147484220" r:id="rId8"/>
    <p:sldLayoutId id="2147484221" r:id="rId9"/>
    <p:sldLayoutId id="2147484222" r:id="rId10"/>
    <p:sldLayoutId id="2147484223" r:id="rId11"/>
    <p:sldLayoutId id="2147484224" r:id="rId12"/>
  </p:sldLayoutIdLst>
  <p:hf hdr="0"/>
  <p:txStyles>
    <p:titleStyle>
      <a:lvl1pPr algn="l" defTabSz="1149519" rtl="0" eaLnBrk="1" latinLnBrk="0" hangingPunct="1">
        <a:lnSpc>
          <a:spcPct val="90000"/>
        </a:lnSpc>
        <a:spcBef>
          <a:spcPct val="0"/>
        </a:spcBef>
        <a:buNone/>
        <a:defRPr kumimoji="1" sz="5400" kern="1200">
          <a:solidFill>
            <a:srgbClr val="FFFF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87373" indent="-287373" algn="l" defTabSz="1149492" rtl="0" eaLnBrk="1" latinLnBrk="0" hangingPunct="1">
        <a:lnSpc>
          <a:spcPct val="90000"/>
        </a:lnSpc>
        <a:spcBef>
          <a:spcPts val="1257"/>
        </a:spcBef>
        <a:buFont typeface="Arial" panose="020B0604020202020204" pitchFamily="34" charset="0"/>
        <a:buChar char="•"/>
        <a:defRPr kumimoji="1" sz="3600" kern="1200">
          <a:solidFill>
            <a:srgbClr val="00FF7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62119" indent="-287373" algn="l" defTabSz="1149492" rtl="0" eaLnBrk="1" latinLnBrk="0" hangingPunct="1">
        <a:lnSpc>
          <a:spcPct val="90000"/>
        </a:lnSpc>
        <a:spcBef>
          <a:spcPts val="629"/>
        </a:spcBef>
        <a:buFont typeface="Arial" panose="020B0604020202020204" pitchFamily="34" charset="0"/>
        <a:buChar char="•"/>
        <a:defRPr kumimoji="1" sz="2800" kern="1200">
          <a:solidFill>
            <a:srgbClr val="00B0F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436865" indent="-287373" algn="l" defTabSz="1149492" rtl="0" eaLnBrk="1" latinLnBrk="0" hangingPunct="1">
        <a:lnSpc>
          <a:spcPct val="90000"/>
        </a:lnSpc>
        <a:spcBef>
          <a:spcPts val="629"/>
        </a:spcBef>
        <a:buFont typeface="Arial" panose="020B0604020202020204" pitchFamily="34" charset="0"/>
        <a:buChar char="•"/>
        <a:defRPr kumimoji="1" sz="2400" kern="1200">
          <a:solidFill>
            <a:srgbClr val="FFFFC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2011611" indent="-287373" algn="l" defTabSz="1149492" rtl="0" eaLnBrk="1" latinLnBrk="0" hangingPunct="1">
        <a:lnSpc>
          <a:spcPct val="90000"/>
        </a:lnSpc>
        <a:spcBef>
          <a:spcPts val="629"/>
        </a:spcBef>
        <a:buFont typeface="Arial" panose="020B0604020202020204" pitchFamily="34" charset="0"/>
        <a:buChar char="•"/>
        <a:defRPr kumimoji="1" sz="2000" kern="1200">
          <a:solidFill>
            <a:srgbClr val="FFFFC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586358" indent="-287373" algn="l" defTabSz="1149492" rtl="0" eaLnBrk="1" latinLnBrk="0" hangingPunct="1">
        <a:lnSpc>
          <a:spcPct val="90000"/>
        </a:lnSpc>
        <a:spcBef>
          <a:spcPts val="629"/>
        </a:spcBef>
        <a:buFont typeface="Arial" panose="020B0604020202020204" pitchFamily="34" charset="0"/>
        <a:buChar char="•"/>
        <a:defRPr kumimoji="1" sz="1800" kern="1200">
          <a:solidFill>
            <a:srgbClr val="FFFFCC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3161104" indent="-287373" algn="l" defTabSz="1149492" rtl="0" eaLnBrk="1" latinLnBrk="0" hangingPunct="1">
        <a:lnSpc>
          <a:spcPct val="90000"/>
        </a:lnSpc>
        <a:spcBef>
          <a:spcPts val="629"/>
        </a:spcBef>
        <a:buFont typeface="Arial" panose="020B0604020202020204" pitchFamily="34" charset="0"/>
        <a:buChar char="•"/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6pPr>
      <a:lvl7pPr marL="3735850" indent="-287373" algn="l" defTabSz="1149492" rtl="0" eaLnBrk="1" latinLnBrk="0" hangingPunct="1">
        <a:lnSpc>
          <a:spcPct val="90000"/>
        </a:lnSpc>
        <a:spcBef>
          <a:spcPts val="629"/>
        </a:spcBef>
        <a:buFont typeface="Arial" panose="020B0604020202020204" pitchFamily="34" charset="0"/>
        <a:buChar char="•"/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7pPr>
      <a:lvl8pPr marL="4310596" indent="-287373" algn="l" defTabSz="1149492" rtl="0" eaLnBrk="1" latinLnBrk="0" hangingPunct="1">
        <a:lnSpc>
          <a:spcPct val="90000"/>
        </a:lnSpc>
        <a:spcBef>
          <a:spcPts val="629"/>
        </a:spcBef>
        <a:buFont typeface="Arial" panose="020B0604020202020204" pitchFamily="34" charset="0"/>
        <a:buChar char="•"/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8pPr>
      <a:lvl9pPr marL="4885342" indent="-287373" algn="l" defTabSz="1149492" rtl="0" eaLnBrk="1" latinLnBrk="0" hangingPunct="1">
        <a:lnSpc>
          <a:spcPct val="90000"/>
        </a:lnSpc>
        <a:spcBef>
          <a:spcPts val="629"/>
        </a:spcBef>
        <a:buFont typeface="Arial" panose="020B0604020202020204" pitchFamily="34" charset="0"/>
        <a:buChar char="•"/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149519" rtl="0" eaLnBrk="1" latinLnBrk="0" hangingPunct="1"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1pPr>
      <a:lvl2pPr marL="574759" algn="l" defTabSz="1149519" rtl="0" eaLnBrk="1" latinLnBrk="0" hangingPunct="1"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2pPr>
      <a:lvl3pPr marL="1149519" algn="l" defTabSz="1149519" rtl="0" eaLnBrk="1" latinLnBrk="0" hangingPunct="1"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3pPr>
      <a:lvl4pPr marL="1724277" algn="l" defTabSz="1149519" rtl="0" eaLnBrk="1" latinLnBrk="0" hangingPunct="1"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4pPr>
      <a:lvl5pPr marL="2299037" algn="l" defTabSz="1149519" rtl="0" eaLnBrk="1" latinLnBrk="0" hangingPunct="1"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5pPr>
      <a:lvl6pPr marL="2873797" algn="l" defTabSz="1149519" rtl="0" eaLnBrk="1" latinLnBrk="0" hangingPunct="1"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6pPr>
      <a:lvl7pPr marL="3448556" algn="l" defTabSz="1149519" rtl="0" eaLnBrk="1" latinLnBrk="0" hangingPunct="1"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7pPr>
      <a:lvl8pPr marL="4023316" algn="l" defTabSz="1149519" rtl="0" eaLnBrk="1" latinLnBrk="0" hangingPunct="1"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8pPr>
      <a:lvl9pPr marL="4598075" algn="l" defTabSz="1149519" rtl="0" eaLnBrk="1" latinLnBrk="0" hangingPunct="1">
        <a:defRPr kumimoji="1" sz="22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 cstate="print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-718825" y="-110269"/>
            <a:ext cx="12098655" cy="12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85026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93009" y="7086935"/>
            <a:ext cx="4256934" cy="346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544" dirty="0" smtClean="0">
                <a:effectLst>
                  <a:outerShdw blurRad="38100" dist="38100" dir="2700000" algn="tl">
                    <a:srgbClr val="B2B2B2"/>
                  </a:outerShdw>
                </a:effectLst>
                <a:latin typeface="Arial" charset="0"/>
                <a:ea typeface="ＭＳ Ｐゴシック" pitchFamily="50" charset="-128"/>
              </a:defRPr>
            </a:lvl1pPr>
          </a:lstStyle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CYGNUS 2023</a:t>
            </a:r>
          </a:p>
        </p:txBody>
      </p:sp>
      <p:sp>
        <p:nvSpPr>
          <p:cNvPr id="85027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634114" y="7086934"/>
            <a:ext cx="3136689" cy="504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544" dirty="0" smtClean="0">
                <a:effectLst>
                  <a:outerShdw blurRad="38100" dist="38100" dir="2700000" algn="tl">
                    <a:srgbClr val="B2B2B2"/>
                  </a:outerShdw>
                </a:effectLst>
                <a:latin typeface="Arial" charset="0"/>
                <a:ea typeface="ＭＳ Ｐゴシック" pitchFamily="50" charset="-128"/>
              </a:defRPr>
            </a:lvl1pPr>
          </a:lstStyle>
          <a:p>
            <a:pPr defTabSz="1008126">
              <a:defRPr/>
            </a:pPr>
            <a:r>
              <a:rPr kumimoji="0" lang="ja-JP" altLang="en-US">
                <a:solidFill>
                  <a:srgbClr val="FFFFFF"/>
                </a:solidFill>
              </a:rPr>
              <a:t>身内賢太朗</a:t>
            </a:r>
            <a:fld id="{2955FAA9-719D-4369-A501-299166E8282C}" type="slidenum">
              <a:rPr kumimoji="0" lang="ja-JP" altLang="en-US" sz="1103" smtClean="0">
                <a:solidFill>
                  <a:srgbClr val="FFFFFF"/>
                </a:solidFill>
              </a:rPr>
              <a:pPr defTabSz="1008126">
                <a:defRPr/>
              </a:pPr>
              <a:t>‹#›</a:t>
            </a:fld>
            <a:endParaRPr kumimoji="0" lang="en-US" altLang="ja-JP" sz="1103">
              <a:solidFill>
                <a:srgbClr val="FFFFFF"/>
              </a:solidFill>
            </a:endParaRPr>
          </a:p>
        </p:txBody>
      </p:sp>
      <p:sp>
        <p:nvSpPr>
          <p:cNvPr id="1029" name="Rectangle 3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2148" y="1764295"/>
            <a:ext cx="12098655" cy="499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5034" name="Rectangle 4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2147" y="6885650"/>
            <a:ext cx="3615127" cy="52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544" b="1" dirty="0" smtClean="0">
                <a:latin typeface="Arial" charset="0"/>
                <a:ea typeface="ＭＳ Ｐゴシック" pitchFamily="50" charset="-128"/>
              </a:defRPr>
            </a:lvl1pPr>
          </a:lstStyle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Kentaro Miuchi</a:t>
            </a:r>
            <a:endParaRPr kumimoji="0" lang="ja-JP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8716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227" r:id="rId1"/>
    <p:sldLayoutId id="2147484228" r:id="rId2"/>
    <p:sldLayoutId id="2147484229" r:id="rId3"/>
    <p:sldLayoutId id="2147484230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5pPr>
      <a:lvl6pPr marL="504063" algn="l" rtl="0" fontAlgn="base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6pPr>
      <a:lvl7pPr marL="1008126" algn="l" rtl="0" fontAlgn="base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7pPr>
      <a:lvl8pPr marL="1512189" algn="l" rtl="0" fontAlgn="base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8pPr>
      <a:lvl9pPr marL="2016252" algn="l" rtl="0" fontAlgn="base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9pPr>
    </p:titleStyle>
    <p:bodyStyle>
      <a:lvl1pPr marL="378047" indent="-378047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Blip>
          <a:blip r:embed="rId7"/>
        </a:buBlip>
        <a:defRPr sz="3528" b="1">
          <a:solidFill>
            <a:schemeClr val="tx2"/>
          </a:solidFill>
          <a:latin typeface="+mn-lt"/>
          <a:ea typeface="+mn-ea"/>
          <a:cs typeface="+mn-cs"/>
        </a:defRPr>
      </a:lvl1pPr>
      <a:lvl2pPr marL="819102" indent="-315039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Blip>
          <a:blip r:embed="rId8"/>
        </a:buBlip>
        <a:defRPr sz="3087" b="1">
          <a:solidFill>
            <a:schemeClr val="hlink"/>
          </a:solidFill>
          <a:latin typeface="+mn-lt"/>
          <a:ea typeface="+mn-ea"/>
          <a:cs typeface="+mn-cs"/>
        </a:defRPr>
      </a:lvl2pPr>
      <a:lvl3pPr marL="1260158" indent="-252032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646" b="1">
          <a:solidFill>
            <a:schemeClr val="folHlink"/>
          </a:solidFill>
          <a:latin typeface="+mn-lt"/>
          <a:ea typeface="+mn-ea"/>
          <a:cs typeface="+mn-cs"/>
        </a:defRPr>
      </a:lvl3pPr>
      <a:lvl4pPr marL="1764221" indent="-252032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4pPr>
      <a:lvl5pPr marL="2268284" indent="-252032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5pPr>
      <a:lvl6pPr marL="2772347" indent="-252032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6pPr>
      <a:lvl7pPr marL="3276410" indent="-252032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7pPr>
      <a:lvl8pPr marL="3780473" indent="-252032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8pPr>
      <a:lvl9pPr marL="4284536" indent="-252032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126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378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441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504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-718825" y="-110269"/>
            <a:ext cx="12098655" cy="125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85027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3288" y="7157849"/>
            <a:ext cx="3136689" cy="33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600" smtClean="0">
                <a:effectLst>
                  <a:outerShdw blurRad="38100" dist="38100" dir="2700000" algn="tl">
                    <a:srgbClr val="B2B2B2"/>
                  </a:outerShdw>
                </a:effectLst>
                <a:ea typeface="ＭＳ Ｐゴシック" panose="020B0600070205080204" pitchFamily="50" charset="-128"/>
              </a:defRPr>
            </a:lvl1pPr>
          </a:lstStyle>
          <a:p>
            <a:pPr defTabSz="1008126">
              <a:defRPr/>
            </a:pPr>
            <a:fld id="{08F05CBF-1660-4B6F-B0F0-0C180AD863A2}" type="slidenum">
              <a:rPr kumimoji="0" lang="ja-JP" altLang="en-US" smtClean="0">
                <a:solidFill>
                  <a:srgbClr val="FFFFFF"/>
                </a:solidFill>
              </a:rPr>
              <a:pPr defTabSz="1008126">
                <a:defRPr/>
              </a:pPr>
              <a:t>‹#›</a:t>
            </a:fld>
            <a:endParaRPr kumimoji="0" lang="en-US" altLang="ja-JP" dirty="0">
              <a:solidFill>
                <a:srgbClr val="FFFFFF"/>
              </a:solidFill>
            </a:endParaRPr>
          </a:p>
        </p:txBody>
      </p:sp>
      <p:sp>
        <p:nvSpPr>
          <p:cNvPr id="1029" name="Rectangle 3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2148" y="1764295"/>
            <a:ext cx="12098655" cy="499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pic>
        <p:nvPicPr>
          <p:cNvPr id="1030" name="Picture 41" descr="newage_logo2_noloop"/>
          <p:cNvPicPr>
            <a:picLocks noChangeAspect="1" noChangeArrowheads="1" noCrop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3757" y="6567097"/>
            <a:ext cx="2240491" cy="945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972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4232" r:id="rId1"/>
    <p:sldLayoutId id="2147484233" r:id="rId2"/>
    <p:sldLayoutId id="2147484234" r:id="rId3"/>
    <p:sldLayoutId id="2147484235" r:id="rId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5pPr>
      <a:lvl6pPr marL="504063" algn="l" rtl="0" fontAlgn="base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6pPr>
      <a:lvl7pPr marL="1008126" algn="l" rtl="0" fontAlgn="base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7pPr>
      <a:lvl8pPr marL="1512189" algn="l" rtl="0" fontAlgn="base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8pPr>
      <a:lvl9pPr marL="2016252" algn="l" rtl="0" fontAlgn="base">
        <a:spcBef>
          <a:spcPct val="0"/>
        </a:spcBef>
        <a:spcAft>
          <a:spcPct val="0"/>
        </a:spcAft>
        <a:defRPr sz="4851" b="1">
          <a:solidFill>
            <a:schemeClr val="accent1"/>
          </a:solidFill>
          <a:latin typeface="Arial" charset="0"/>
          <a:ea typeface="HG丸ｺﾞｼｯｸM-PRO" pitchFamily="50" charset="-128"/>
          <a:cs typeface="Arial" charset="0"/>
        </a:defRPr>
      </a:lvl9pPr>
    </p:titleStyle>
    <p:bodyStyle>
      <a:lvl1pPr marL="378047" indent="-378047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Blip>
          <a:blip r:embed="rId8"/>
        </a:buBlip>
        <a:defRPr sz="3528" b="1">
          <a:solidFill>
            <a:schemeClr val="tx2"/>
          </a:solidFill>
          <a:latin typeface="+mn-lt"/>
          <a:ea typeface="+mn-ea"/>
          <a:cs typeface="+mn-cs"/>
        </a:defRPr>
      </a:lvl1pPr>
      <a:lvl2pPr marL="819102" indent="-315039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Blip>
          <a:blip r:embed="rId9"/>
        </a:buBlip>
        <a:defRPr sz="3087" b="1">
          <a:solidFill>
            <a:schemeClr val="hlink"/>
          </a:solidFill>
          <a:latin typeface="+mn-lt"/>
          <a:ea typeface="+mn-ea"/>
          <a:cs typeface="+mn-cs"/>
        </a:defRPr>
      </a:lvl2pPr>
      <a:lvl3pPr marL="1260158" indent="-252032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646" b="1">
          <a:solidFill>
            <a:schemeClr val="folHlink"/>
          </a:solidFill>
          <a:latin typeface="+mn-lt"/>
          <a:ea typeface="+mn-ea"/>
          <a:cs typeface="+mn-cs"/>
        </a:defRPr>
      </a:lvl3pPr>
      <a:lvl4pPr marL="1764221" indent="-252032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4pPr>
      <a:lvl5pPr marL="2268284" indent="-252032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5pPr>
      <a:lvl6pPr marL="2772347" indent="-252032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6pPr>
      <a:lvl7pPr marL="3276410" indent="-252032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7pPr>
      <a:lvl8pPr marL="3780473" indent="-252032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8pPr>
      <a:lvl9pPr marL="4284536" indent="-252032" algn="l" rtl="0" fontAlgn="base">
        <a:spcBef>
          <a:spcPct val="20000"/>
        </a:spcBef>
        <a:spcAft>
          <a:spcPct val="0"/>
        </a:spcAft>
        <a:buClr>
          <a:srgbClr val="000000"/>
        </a:buClr>
        <a:buSzPct val="75000"/>
        <a:buChar char="•"/>
        <a:defRPr sz="2205" b="1">
          <a:solidFill>
            <a:schemeClr val="folHlink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1pPr>
      <a:lvl2pPr marL="504063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1008126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3pPr>
      <a:lvl4pPr marL="1512189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4pPr>
      <a:lvl5pPr marL="2016252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5pPr>
      <a:lvl6pPr marL="2520315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6pPr>
      <a:lvl7pPr marL="3024378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7pPr>
      <a:lvl8pPr marL="3528441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8pPr>
      <a:lvl9pPr marL="4032504" algn="l" defTabSz="1008126" rtl="0" eaLnBrk="1" latinLnBrk="0" hangingPunct="1">
        <a:defRPr kumimoji="1" sz="19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emf"/><Relationship Id="rId4" Type="http://schemas.openxmlformats.org/officeDocument/2006/relationships/image" Target="../media/image5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1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30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2" Type="http://schemas.openxmlformats.org/officeDocument/2006/relationships/image" Target="../media/image97.emf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37.png"/><Relationship Id="rId7" Type="http://schemas.openxmlformats.org/officeDocument/2006/relationships/image" Target="../media/image80.emf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emf"/><Relationship Id="rId5" Type="http://schemas.openxmlformats.org/officeDocument/2006/relationships/image" Target="../media/image57.emf"/><Relationship Id="rId4" Type="http://schemas.openxmlformats.org/officeDocument/2006/relationships/image" Target="../media/image10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483501" cy="8991251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79299" y="2128642"/>
            <a:ext cx="8120490" cy="2300455"/>
          </a:xfrm>
          <a:solidFill>
            <a:schemeClr val="tx1">
              <a:alpha val="52000"/>
            </a:schemeClr>
          </a:solidFill>
        </p:spPr>
        <p:txBody>
          <a:bodyPr>
            <a:normAutofit/>
          </a:bodyPr>
          <a:lstStyle/>
          <a:p>
            <a:r>
              <a:rPr lang="en-US" altLang="ja-JP" b="1" dirty="0"/>
              <a:t>NEWAGE/</a:t>
            </a:r>
            <a:br>
              <a:rPr lang="en-US" altLang="ja-JP" b="1" dirty="0"/>
            </a:br>
            <a:r>
              <a:rPr lang="en-US" altLang="ja-JP" b="1" dirty="0"/>
              <a:t>CYGNUS-KM</a:t>
            </a:r>
            <a:endParaRPr kumimoji="1" lang="ja-JP" altLang="en-US" sz="4400" dirty="0">
              <a:solidFill>
                <a:srgbClr val="00B0F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type="subTitle" idx="1"/>
          </p:nvPr>
        </p:nvSpPr>
        <p:spPr>
          <a:xfrm>
            <a:off x="10450678" y="4889358"/>
            <a:ext cx="2788803" cy="1843601"/>
          </a:xfrm>
        </p:spPr>
        <p:txBody>
          <a:bodyPr>
            <a:normAutofit/>
          </a:bodyPr>
          <a:lstStyle/>
          <a:p>
            <a:pPr algn="l">
              <a:lnSpc>
                <a:spcPct val="60000"/>
              </a:lnSpc>
            </a:pPr>
            <a:r>
              <a:rPr kumimoji="1" lang="en-US" altLang="ja-JP" dirty="0"/>
              <a:t>Introduction</a:t>
            </a:r>
            <a:endParaRPr lang="en-US" altLang="ja-JP" dirty="0"/>
          </a:p>
          <a:p>
            <a:pPr algn="l">
              <a:lnSpc>
                <a:spcPct val="60000"/>
              </a:lnSpc>
            </a:pPr>
            <a:r>
              <a:rPr lang="ja-JP" altLang="en-US" dirty="0"/>
              <a:t> </a:t>
            </a:r>
            <a:r>
              <a:rPr kumimoji="1" lang="en-US" altLang="ja-JP" dirty="0"/>
              <a:t>Latest</a:t>
            </a:r>
            <a:r>
              <a:rPr kumimoji="1" lang="ja-JP" altLang="en-US" dirty="0"/>
              <a:t> </a:t>
            </a:r>
            <a:r>
              <a:rPr kumimoji="1" lang="en-US" altLang="ja-JP" dirty="0"/>
              <a:t>results</a:t>
            </a:r>
          </a:p>
          <a:p>
            <a:pPr algn="l">
              <a:lnSpc>
                <a:spcPct val="60000"/>
              </a:lnSpc>
            </a:pPr>
            <a:r>
              <a:rPr kumimoji="1" lang="ja-JP" altLang="en-US" dirty="0"/>
              <a:t>  </a:t>
            </a:r>
            <a:r>
              <a:rPr kumimoji="1" lang="en-US" altLang="ja-JP" dirty="0"/>
              <a:t>Activities</a:t>
            </a:r>
            <a:endParaRPr lang="en-US" altLang="ja-JP" dirty="0"/>
          </a:p>
          <a:p>
            <a:pPr algn="l">
              <a:lnSpc>
                <a:spcPct val="60000"/>
              </a:lnSpc>
            </a:pPr>
            <a:r>
              <a:rPr kumimoji="1" lang="ja-JP" altLang="en-US" dirty="0"/>
              <a:t>　</a:t>
            </a:r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91531" y="241979"/>
            <a:ext cx="1247950" cy="109038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71" y="6588942"/>
            <a:ext cx="1969715" cy="833561"/>
          </a:xfrm>
          <a:prstGeom prst="rect">
            <a:avLst/>
          </a:prstGeom>
        </p:spPr>
      </p:pic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2487281" y="745842"/>
            <a:ext cx="3370098" cy="1234589"/>
          </a:xfrm>
          <a:prstGeom prst="rect">
            <a:avLst/>
          </a:prstGeom>
          <a:solidFill>
            <a:schemeClr val="tx1">
              <a:alpha val="34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None/>
              <a:defRPr kumimoji="1" sz="3017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74759" indent="0" algn="ctr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None/>
              <a:defRPr kumimoji="1" sz="2514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9519" indent="0" algn="ctr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None/>
              <a:defRPr kumimoji="1" sz="2263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724277" indent="0" algn="ctr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None/>
              <a:defRPr kumimoji="1" sz="2011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299037" indent="0" algn="ctr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None/>
              <a:defRPr kumimoji="1" sz="2011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873797" indent="0" algn="ctr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None/>
              <a:defRPr kumimoji="1" sz="20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48556" indent="0" algn="ctr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None/>
              <a:defRPr kumimoji="1" sz="20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23316" indent="0" algn="ctr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None/>
              <a:defRPr kumimoji="1" sz="20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98075" indent="0" algn="ctr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None/>
              <a:defRPr kumimoji="1" sz="201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spcAft>
                <a:spcPts val="0"/>
              </a:spcAft>
            </a:pPr>
            <a:r>
              <a:rPr lang="ja-JP" altLang="en-US" sz="2800" dirty="0">
                <a:solidFill>
                  <a:srgbClr val="8B50B6"/>
                </a:solidFill>
              </a:rPr>
              <a:t>　　</a:t>
            </a:r>
            <a:r>
              <a:rPr lang="en-US" altLang="ja-JP" sz="2800" dirty="0">
                <a:solidFill>
                  <a:srgbClr val="8B50B6"/>
                </a:solidFill>
              </a:rPr>
              <a:t>Dec</a:t>
            </a:r>
            <a:r>
              <a:rPr lang="ja-JP" altLang="en-US" sz="2800" dirty="0">
                <a:solidFill>
                  <a:srgbClr val="8B50B6"/>
                </a:solidFill>
              </a:rPr>
              <a:t> </a:t>
            </a:r>
            <a:r>
              <a:rPr lang="en-US" altLang="ja-JP" sz="2800" dirty="0">
                <a:solidFill>
                  <a:srgbClr val="8B50B6"/>
                </a:solidFill>
              </a:rPr>
              <a:t>11</a:t>
            </a:r>
            <a:r>
              <a:rPr lang="en-US" altLang="ja-JP" sz="2800" baseline="30000" dirty="0">
                <a:solidFill>
                  <a:srgbClr val="8B50B6"/>
                </a:solidFill>
              </a:rPr>
              <a:t>th</a:t>
            </a:r>
            <a:r>
              <a:rPr lang="en-US" altLang="ja-JP" sz="2800" dirty="0">
                <a:solidFill>
                  <a:srgbClr val="8B50B6"/>
                </a:solidFill>
              </a:rPr>
              <a:t>,</a:t>
            </a:r>
            <a:r>
              <a:rPr lang="ja-JP" altLang="en-US" sz="2800" dirty="0">
                <a:solidFill>
                  <a:srgbClr val="8B50B6"/>
                </a:solidFill>
              </a:rPr>
              <a:t> </a:t>
            </a:r>
            <a:r>
              <a:rPr lang="en-US" altLang="ja-JP" sz="2800" dirty="0">
                <a:solidFill>
                  <a:srgbClr val="8B50B6"/>
                </a:solidFill>
              </a:rPr>
              <a:t>2023</a:t>
            </a:r>
            <a:br>
              <a:rPr lang="en-US" altLang="ja-JP" sz="2800" dirty="0">
                <a:solidFill>
                  <a:srgbClr val="8B50B6"/>
                </a:solidFill>
              </a:rPr>
            </a:br>
            <a:r>
              <a:rPr lang="ja-JP" altLang="en-US" sz="2800" dirty="0">
                <a:solidFill>
                  <a:srgbClr val="8B50B6"/>
                </a:solidFill>
              </a:rPr>
              <a:t>　</a:t>
            </a:r>
            <a:r>
              <a:rPr lang="en-US" altLang="ja-JP" sz="2800" dirty="0">
                <a:solidFill>
                  <a:srgbClr val="8B50B6"/>
                </a:solidFill>
              </a:rPr>
              <a:t>CYGNUS</a:t>
            </a:r>
            <a:r>
              <a:rPr lang="ja-JP" altLang="en-US" sz="2800" dirty="0">
                <a:solidFill>
                  <a:srgbClr val="8B50B6"/>
                </a:solidFill>
              </a:rPr>
              <a:t> </a:t>
            </a:r>
            <a:r>
              <a:rPr lang="en-US" altLang="ja-JP" sz="2800" dirty="0">
                <a:solidFill>
                  <a:srgbClr val="8B50B6"/>
                </a:solidFill>
              </a:rPr>
              <a:t>2023</a:t>
            </a:r>
            <a:br>
              <a:rPr lang="en-US" altLang="ja-JP" sz="2800" dirty="0">
                <a:solidFill>
                  <a:srgbClr val="8B50B6"/>
                </a:solidFill>
              </a:rPr>
            </a:br>
            <a:r>
              <a:rPr lang="en-US" altLang="ja-JP" sz="2800" dirty="0">
                <a:solidFill>
                  <a:srgbClr val="8B50B6"/>
                </a:solidFill>
              </a:rPr>
              <a:t>Sydney,</a:t>
            </a:r>
            <a:r>
              <a:rPr lang="ja-JP" altLang="en-US" sz="2800" dirty="0">
                <a:solidFill>
                  <a:srgbClr val="8B50B6"/>
                </a:solidFill>
              </a:rPr>
              <a:t> </a:t>
            </a:r>
            <a:r>
              <a:rPr lang="en-US" altLang="ja-JP" sz="2800" dirty="0">
                <a:solidFill>
                  <a:srgbClr val="8B50B6"/>
                </a:solidFill>
              </a:rPr>
              <a:t>Australia</a:t>
            </a:r>
            <a:endParaRPr lang="ja-JP" altLang="en-US" sz="2800" dirty="0">
              <a:solidFill>
                <a:srgbClr val="8B50B6"/>
              </a:solidFill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4172330" y="5414882"/>
            <a:ext cx="5383233" cy="1075028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ctr" defTabSz="114951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7543" kern="1200">
                <a:solidFill>
                  <a:srgbClr val="FFFF6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ja-JP" sz="5800" dirty="0" err="1">
                <a:solidFill>
                  <a:srgbClr val="00B0F0"/>
                </a:solidFill>
              </a:rPr>
              <a:t>Kentaro</a:t>
            </a:r>
            <a:r>
              <a:rPr lang="ja-JP" altLang="en-US" sz="5800" dirty="0">
                <a:solidFill>
                  <a:srgbClr val="00B0F0"/>
                </a:solidFill>
              </a:rPr>
              <a:t> </a:t>
            </a:r>
            <a:r>
              <a:rPr lang="en-US" altLang="ja-JP" sz="5800" dirty="0">
                <a:solidFill>
                  <a:srgbClr val="00B0F0"/>
                </a:solidFill>
              </a:rPr>
              <a:t>Miuchi</a:t>
            </a:r>
            <a:br>
              <a:rPr lang="en-US" altLang="ja-JP" sz="6700" dirty="0">
                <a:solidFill>
                  <a:srgbClr val="00B0F0"/>
                </a:solidFill>
              </a:rPr>
            </a:br>
            <a:r>
              <a:rPr lang="en-US" altLang="ja-JP" sz="3700" dirty="0">
                <a:solidFill>
                  <a:srgbClr val="00B0F0"/>
                </a:solidFill>
              </a:rPr>
              <a:t>(Kobe</a:t>
            </a:r>
            <a:r>
              <a:rPr lang="ja-JP" altLang="en-US" sz="3700" dirty="0">
                <a:solidFill>
                  <a:srgbClr val="00B0F0"/>
                </a:solidFill>
              </a:rPr>
              <a:t> </a:t>
            </a:r>
            <a:r>
              <a:rPr lang="en-US" altLang="ja-JP" sz="3700" dirty="0">
                <a:solidFill>
                  <a:srgbClr val="00B0F0"/>
                </a:solidFill>
              </a:rPr>
              <a:t>University)</a:t>
            </a:r>
            <a:endParaRPr lang="ja-JP" altLang="en-US" sz="3700" dirty="0">
              <a:solidFill>
                <a:srgbClr val="00B0F0"/>
              </a:solidFill>
            </a:endParaRPr>
          </a:p>
        </p:txBody>
      </p:sp>
      <p:sp>
        <p:nvSpPr>
          <p:cNvPr id="36" name="円/楕円 33"/>
          <p:cNvSpPr/>
          <p:nvPr/>
        </p:nvSpPr>
        <p:spPr bwMode="auto">
          <a:xfrm>
            <a:off x="2563299" y="1260351"/>
            <a:ext cx="216000" cy="216000"/>
          </a:xfrm>
          <a:prstGeom prst="ellipse">
            <a:avLst/>
          </a:prstGeom>
          <a:gradFill flip="none" rotWithShape="1">
            <a:gsLst>
              <a:gs pos="30000">
                <a:srgbClr val="B381D9"/>
              </a:gs>
              <a:gs pos="69000">
                <a:srgbClr val="7030A0"/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9229" tIns="51599" rIns="99229" bIns="51599">
            <a:spAutoFit/>
          </a:bodyPr>
          <a:lstStyle/>
          <a:p>
            <a:pPr defTabSz="1008126">
              <a:defRPr/>
            </a:pPr>
            <a:endParaRPr lang="ja-JP" altLang="en-US" sz="1985">
              <a:solidFill>
                <a:srgbClr val="FFFFFF"/>
              </a:solidFill>
              <a:latin typeface="Verdana" pitchFamily="34" charset="0"/>
              <a:cs typeface="Arial"/>
            </a:endParaRPr>
          </a:p>
        </p:txBody>
      </p:sp>
      <p:sp>
        <p:nvSpPr>
          <p:cNvPr id="40" name="楕円 39"/>
          <p:cNvSpPr/>
          <p:nvPr/>
        </p:nvSpPr>
        <p:spPr>
          <a:xfrm>
            <a:off x="10247807" y="4882846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楕円 40"/>
          <p:cNvSpPr/>
          <p:nvPr/>
        </p:nvSpPr>
        <p:spPr>
          <a:xfrm>
            <a:off x="10327488" y="5339850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楕円 43"/>
          <p:cNvSpPr/>
          <p:nvPr/>
        </p:nvSpPr>
        <p:spPr>
          <a:xfrm>
            <a:off x="10415149" y="5796855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楕円 44"/>
          <p:cNvSpPr/>
          <p:nvPr/>
        </p:nvSpPr>
        <p:spPr>
          <a:xfrm>
            <a:off x="10537899" y="6228903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5" name="Picture 7" descr="E:\miuchi\動画作り\flash\logo\newage_logo2_noloop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0279" y="6507183"/>
            <a:ext cx="1605834" cy="90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miuchi\presentation\3_forcar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51" y="128592"/>
            <a:ext cx="1586750" cy="127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地下から解き明かす宇宙の歴史と物質の進化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544" y="6739471"/>
            <a:ext cx="7338287" cy="65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6262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156081" y="1755855"/>
            <a:ext cx="7560840" cy="1262886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8000" dirty="0">
                <a:solidFill>
                  <a:srgbClr val="FFFF00"/>
                </a:solidFill>
              </a:rPr>
              <a:t>Latest</a:t>
            </a:r>
            <a:r>
              <a:rPr kumimoji="1" lang="ja-JP" altLang="en-US" sz="8000" dirty="0">
                <a:solidFill>
                  <a:srgbClr val="FFFF00"/>
                </a:solidFill>
              </a:rPr>
              <a:t> </a:t>
            </a:r>
            <a:r>
              <a:rPr kumimoji="1" lang="en-US" altLang="ja-JP" sz="8000" dirty="0">
                <a:solidFill>
                  <a:srgbClr val="FFFF00"/>
                </a:solidFill>
              </a:rPr>
              <a:t>results</a:t>
            </a:r>
            <a:endParaRPr kumimoji="1" lang="ja-JP" altLang="en-US" sz="4400" dirty="0">
              <a:solidFill>
                <a:srgbClr val="00B0F0"/>
              </a:solidFill>
            </a:endParaRPr>
          </a:p>
        </p:txBody>
      </p:sp>
      <p:sp>
        <p:nvSpPr>
          <p:cNvPr id="34" name="円/楕円 31"/>
          <p:cNvSpPr/>
          <p:nvPr/>
        </p:nvSpPr>
        <p:spPr bwMode="auto">
          <a:xfrm>
            <a:off x="6809308" y="4319956"/>
            <a:ext cx="254386" cy="254386"/>
          </a:xfrm>
          <a:prstGeom prst="ellipse">
            <a:avLst/>
          </a:prstGeom>
          <a:gradFill flip="none" rotWithShape="1">
            <a:gsLst>
              <a:gs pos="30000">
                <a:srgbClr val="CAE2FF"/>
              </a:gs>
              <a:gs pos="69000">
                <a:srgbClr val="CAE2FF">
                  <a:lumMod val="5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99229" tIns="51599" rIns="99229" bIns="51599">
            <a:spAutoFit/>
          </a:bodyPr>
          <a:lstStyle/>
          <a:p>
            <a:pPr marL="0" marR="0" lvl="0" indent="0" defTabSz="1008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98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cs typeface="Arial"/>
            </a:endParaRPr>
          </a:p>
        </p:txBody>
      </p:sp>
      <p:sp>
        <p:nvSpPr>
          <p:cNvPr id="40" name="楕円 39"/>
          <p:cNvSpPr/>
          <p:nvPr/>
        </p:nvSpPr>
        <p:spPr>
          <a:xfrm>
            <a:off x="10300693" y="5331291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楕円 40"/>
          <p:cNvSpPr/>
          <p:nvPr/>
        </p:nvSpPr>
        <p:spPr>
          <a:xfrm>
            <a:off x="10216890" y="4924253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楕円 43"/>
          <p:cNvSpPr/>
          <p:nvPr/>
        </p:nvSpPr>
        <p:spPr>
          <a:xfrm>
            <a:off x="10415149" y="5796855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楕円 44"/>
          <p:cNvSpPr/>
          <p:nvPr/>
        </p:nvSpPr>
        <p:spPr>
          <a:xfrm>
            <a:off x="10537899" y="6228903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type="subTitle" idx="1"/>
          </p:nvPr>
        </p:nvSpPr>
        <p:spPr>
          <a:xfrm>
            <a:off x="10450678" y="4889358"/>
            <a:ext cx="2788803" cy="1843601"/>
          </a:xfrm>
        </p:spPr>
        <p:txBody>
          <a:bodyPr>
            <a:normAutofit/>
          </a:bodyPr>
          <a:lstStyle/>
          <a:p>
            <a:pPr algn="l">
              <a:lnSpc>
                <a:spcPct val="60000"/>
              </a:lnSpc>
            </a:pPr>
            <a:r>
              <a:rPr kumimoji="1" lang="en-US" altLang="ja-JP" dirty="0"/>
              <a:t>Introduction</a:t>
            </a:r>
            <a:endParaRPr lang="en-US" altLang="ja-JP" dirty="0"/>
          </a:p>
          <a:p>
            <a:pPr algn="l">
              <a:lnSpc>
                <a:spcPct val="60000"/>
              </a:lnSpc>
            </a:pPr>
            <a:r>
              <a:rPr lang="ja-JP" altLang="en-US" dirty="0"/>
              <a:t> </a:t>
            </a:r>
            <a:r>
              <a:rPr kumimoji="1" lang="en-US" altLang="ja-JP" dirty="0"/>
              <a:t>Latest</a:t>
            </a:r>
            <a:r>
              <a:rPr kumimoji="1" lang="ja-JP" altLang="en-US" dirty="0"/>
              <a:t> </a:t>
            </a:r>
            <a:r>
              <a:rPr kumimoji="1" lang="en-US" altLang="ja-JP" dirty="0"/>
              <a:t>results</a:t>
            </a:r>
          </a:p>
          <a:p>
            <a:pPr algn="l">
              <a:lnSpc>
                <a:spcPct val="60000"/>
              </a:lnSpc>
            </a:pPr>
            <a:r>
              <a:rPr kumimoji="1" lang="ja-JP" altLang="en-US" dirty="0"/>
              <a:t>  </a:t>
            </a:r>
            <a:r>
              <a:rPr kumimoji="1" lang="en-US" altLang="ja-JP" dirty="0"/>
              <a:t>Activities</a:t>
            </a:r>
            <a:endParaRPr lang="en-US" altLang="ja-JP" dirty="0"/>
          </a:p>
          <a:p>
            <a:pPr algn="l">
              <a:lnSpc>
                <a:spcPct val="60000"/>
              </a:lnSpc>
            </a:pPr>
            <a:r>
              <a:rPr kumimoji="1" lang="ja-JP" altLang="en-US" dirty="0"/>
              <a:t>　</a:t>
            </a:r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811" y="4574342"/>
            <a:ext cx="8856984" cy="261076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44811" y="4262483"/>
            <a:ext cx="26103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cs typeface="Arial"/>
              </a:rPr>
              <a:t>PTEP (2023) </a:t>
            </a:r>
            <a:r>
              <a:rPr lang="en-US" altLang="ja-JP" dirty="0"/>
              <a:t>ptad120</a:t>
            </a:r>
            <a:endParaRPr lang="ja-JP" altLang="en-US" dirty="0">
              <a:cs typeface="Arial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744811" y="5652839"/>
            <a:ext cx="6552728" cy="43204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78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Underground measurements</a:t>
            </a:r>
          </a:p>
          <a:p>
            <a:pPr lvl="1"/>
            <a:r>
              <a:rPr lang="en-US" altLang="ja-JP" dirty="0"/>
              <a:t>28 ×</a:t>
            </a:r>
            <a:r>
              <a:rPr lang="ja-JP" altLang="en-US" dirty="0"/>
              <a:t> </a:t>
            </a:r>
            <a:r>
              <a:rPr lang="en-US" altLang="ja-JP" dirty="0"/>
              <a:t>24×41cm</a:t>
            </a:r>
            <a:r>
              <a:rPr lang="en-US" altLang="ja-JP" baseline="30000" dirty="0"/>
              <a:t>3</a:t>
            </a:r>
            <a:r>
              <a:rPr lang="ja-JP" altLang="en-US" dirty="0"/>
              <a:t> </a:t>
            </a:r>
            <a:r>
              <a:rPr lang="en-US" altLang="ja-JP" dirty="0"/>
              <a:t>fiducial</a:t>
            </a:r>
            <a:r>
              <a:rPr lang="ja-JP" altLang="en-US" dirty="0"/>
              <a:t> </a:t>
            </a:r>
            <a:r>
              <a:rPr lang="en-US" altLang="ja-JP" dirty="0"/>
              <a:t>volume</a:t>
            </a:r>
            <a:r>
              <a:rPr lang="ja-JP" altLang="en-US" dirty="0"/>
              <a:t> </a:t>
            </a:r>
            <a:r>
              <a:rPr lang="en-US" altLang="ja-JP" dirty="0"/>
              <a:t>(10g)</a:t>
            </a:r>
            <a:r>
              <a:rPr lang="ja-JP" altLang="en-US" dirty="0"/>
              <a:t> </a:t>
            </a:r>
            <a:br>
              <a:rPr lang="en-US" altLang="ja-JP" dirty="0"/>
            </a:br>
            <a:r>
              <a:rPr lang="ja-JP" altLang="en-US" dirty="0"/>
              <a:t>  </a:t>
            </a:r>
            <a:r>
              <a:rPr lang="en-US" altLang="ja-JP" dirty="0"/>
              <a:t>out</a:t>
            </a:r>
            <a:r>
              <a:rPr lang="ja-JP" altLang="en-US" dirty="0"/>
              <a:t> </a:t>
            </a:r>
            <a:r>
              <a:rPr lang="en-US" altLang="ja-JP" dirty="0"/>
              <a:t>of</a:t>
            </a:r>
            <a:r>
              <a:rPr lang="ja-JP" altLang="en-US" dirty="0"/>
              <a:t> </a:t>
            </a:r>
            <a:r>
              <a:rPr lang="en-US" altLang="ja-JP" dirty="0"/>
              <a:t>31 ×</a:t>
            </a:r>
            <a:r>
              <a:rPr lang="ja-JP" altLang="en-US" dirty="0"/>
              <a:t> </a:t>
            </a:r>
            <a:r>
              <a:rPr lang="en-US" altLang="ja-JP" dirty="0"/>
              <a:t>31×41cm</a:t>
            </a:r>
            <a:r>
              <a:rPr lang="en-US" altLang="ja-JP" baseline="30000" dirty="0"/>
              <a:t>3</a:t>
            </a:r>
            <a:r>
              <a:rPr lang="ja-JP" altLang="en-US" baseline="30000" dirty="0"/>
              <a:t>　</a:t>
            </a:r>
            <a:r>
              <a:rPr lang="en-US" altLang="ja-JP" dirty="0"/>
              <a:t> active</a:t>
            </a:r>
            <a:r>
              <a:rPr lang="ja-JP" altLang="en-US" dirty="0"/>
              <a:t> </a:t>
            </a:r>
            <a:r>
              <a:rPr lang="en-US" altLang="ja-JP" dirty="0"/>
              <a:t>volume</a:t>
            </a:r>
          </a:p>
          <a:p>
            <a:pPr lvl="1"/>
            <a:r>
              <a:rPr lang="en-US" altLang="ja-JP" dirty="0"/>
              <a:t>318 live-days </a:t>
            </a:r>
          </a:p>
          <a:p>
            <a:pPr lvl="1"/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10</a:t>
            </a:fld>
            <a:endParaRPr lang="ja-JP" altLang="en-US" dirty="0"/>
          </a:p>
        </p:txBody>
      </p:sp>
      <p:grpSp>
        <p:nvGrpSpPr>
          <p:cNvPr id="6" name="Group"/>
          <p:cNvGrpSpPr/>
          <p:nvPr/>
        </p:nvGrpSpPr>
        <p:grpSpPr>
          <a:xfrm>
            <a:off x="2256979" y="2412479"/>
            <a:ext cx="9597344" cy="4968552"/>
            <a:chOff x="0" y="0"/>
            <a:chExt cx="8536372" cy="4419286"/>
          </a:xfrm>
        </p:grpSpPr>
        <p:pic>
          <p:nvPicPr>
            <p:cNvPr id="7" name="run_summary.pdf" descr="run_summary.pdf"/>
            <p:cNvPicPr>
              <a:picLocks noChangeAspect="1"/>
            </p:cNvPicPr>
            <p:nvPr/>
          </p:nvPicPr>
          <p:blipFill>
            <a:blip r:embed="rId2"/>
            <a:srcRect l="3419"/>
            <a:stretch>
              <a:fillRect/>
            </a:stretch>
          </p:blipFill>
          <p:spPr>
            <a:xfrm>
              <a:off x="0" y="0"/>
              <a:ext cx="8536373" cy="44192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8" name="Exposure [kg*days]"/>
            <p:cNvSpPr txBox="1"/>
            <p:nvPr/>
          </p:nvSpPr>
          <p:spPr>
            <a:xfrm>
              <a:off x="809118" y="486006"/>
              <a:ext cx="2639740" cy="4487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9382" tIns="39382" rIns="39382" bIns="39382" numCol="1" anchor="t">
              <a:noAutofit/>
            </a:bodyPr>
            <a:lstStyle>
              <a:lvl1pPr>
                <a:defRPr sz="1800"/>
              </a:lvl1pPr>
            </a:lstStyle>
            <a:p>
              <a:pPr defTabSz="452872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kumimoji="0" sz="1395" kern="0">
                  <a:solidFill>
                    <a:srgbClr val="3D3E3E"/>
                  </a:solidFill>
                  <a:latin typeface="Helvetica Light"/>
                  <a:sym typeface="Helvetica Light"/>
                </a:rPr>
                <a:t>Exposure [kg*days]</a:t>
              </a:r>
            </a:p>
          </p:txBody>
        </p:sp>
        <p:sp>
          <p:nvSpPr>
            <p:cNvPr id="9" name="Gas gain"/>
            <p:cNvSpPr txBox="1"/>
            <p:nvPr/>
          </p:nvSpPr>
          <p:spPr>
            <a:xfrm>
              <a:off x="809118" y="1602892"/>
              <a:ext cx="1275332" cy="4487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9382" tIns="39382" rIns="39382" bIns="39382" numCol="1" anchor="t">
              <a:noAutofit/>
            </a:bodyPr>
            <a:lstStyle>
              <a:lvl1pPr>
                <a:defRPr sz="1800"/>
              </a:lvl1pPr>
            </a:lstStyle>
            <a:p>
              <a:pPr defTabSz="452872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kumimoji="0" sz="1395" kern="0">
                  <a:solidFill>
                    <a:srgbClr val="3D3E3E"/>
                  </a:solidFill>
                  <a:latin typeface="Helvetica Light"/>
                  <a:sym typeface="Helvetica Light"/>
                </a:rPr>
                <a:t>Gas gain</a:t>
              </a:r>
            </a:p>
          </p:txBody>
        </p:sp>
        <p:sp>
          <p:nvSpPr>
            <p:cNvPr id="10" name="Energy resolution"/>
            <p:cNvSpPr txBox="1"/>
            <p:nvPr/>
          </p:nvSpPr>
          <p:spPr>
            <a:xfrm>
              <a:off x="809118" y="2719778"/>
              <a:ext cx="2337558" cy="4487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9382" tIns="39382" rIns="39382" bIns="39382" numCol="1" anchor="t">
              <a:noAutofit/>
            </a:bodyPr>
            <a:lstStyle>
              <a:lvl1pPr>
                <a:defRPr sz="1800"/>
              </a:lvl1pPr>
            </a:lstStyle>
            <a:p>
              <a:pPr defTabSz="452872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kumimoji="0" sz="1395" kern="0">
                  <a:solidFill>
                    <a:srgbClr val="3D3E3E"/>
                  </a:solidFill>
                  <a:latin typeface="Helvetica Light"/>
                  <a:sym typeface="Helvetica Light"/>
                </a:rPr>
                <a:t>Energy resolution</a:t>
              </a:r>
            </a:p>
          </p:txBody>
        </p:sp>
        <p:sp>
          <p:nvSpPr>
            <p:cNvPr id="11" name="Rectangle"/>
            <p:cNvSpPr/>
            <p:nvPr/>
          </p:nvSpPr>
          <p:spPr>
            <a:xfrm>
              <a:off x="377357" y="445366"/>
              <a:ext cx="155615" cy="124029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9382" tIns="39382" rIns="39382" bIns="39382" numCol="1" anchor="ctr">
              <a:noAutofit/>
            </a:bodyPr>
            <a:lstStyle/>
            <a:p>
              <a:pPr algn="ctr" defTabSz="452872" fontAlgn="auto" hangingPunct="0">
                <a:spcBef>
                  <a:spcPts val="0"/>
                </a:spcBef>
                <a:spcAft>
                  <a:spcPts val="0"/>
                </a:spcAft>
                <a:defRPr sz="3500" b="1">
                  <a:solidFill>
                    <a:srgbClr val="E8406A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2713" b="1" kern="0">
                <a:solidFill>
                  <a:srgbClr val="E8406A"/>
                </a:solidFill>
                <a:latin typeface="Helvetica"/>
                <a:cs typeface="Helvetica"/>
                <a:sym typeface="Helvetica"/>
              </a:endParaRPr>
            </a:p>
          </p:txBody>
        </p:sp>
        <p:sp>
          <p:nvSpPr>
            <p:cNvPr id="12" name="Rectangle"/>
            <p:cNvSpPr/>
            <p:nvPr/>
          </p:nvSpPr>
          <p:spPr>
            <a:xfrm>
              <a:off x="33791" y="1438846"/>
              <a:ext cx="155616" cy="124029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9382" tIns="39382" rIns="39382" bIns="39382" numCol="1" anchor="ctr">
              <a:noAutofit/>
            </a:bodyPr>
            <a:lstStyle/>
            <a:p>
              <a:pPr algn="ctr" defTabSz="452872" fontAlgn="auto" hangingPunct="0">
                <a:spcBef>
                  <a:spcPts val="0"/>
                </a:spcBef>
                <a:spcAft>
                  <a:spcPts val="0"/>
                </a:spcAft>
                <a:defRPr sz="3500" b="1">
                  <a:solidFill>
                    <a:srgbClr val="E8406A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2713" b="1" kern="0">
                <a:solidFill>
                  <a:srgbClr val="E8406A"/>
                </a:solidFill>
                <a:latin typeface="Helvetica"/>
                <a:cs typeface="Helvetica"/>
                <a:sym typeface="Helvetica"/>
              </a:endParaRPr>
            </a:p>
          </p:txBody>
        </p:sp>
        <p:sp>
          <p:nvSpPr>
            <p:cNvPr id="13" name="Rectangle"/>
            <p:cNvSpPr/>
            <p:nvPr/>
          </p:nvSpPr>
          <p:spPr>
            <a:xfrm>
              <a:off x="283666" y="2507741"/>
              <a:ext cx="155615" cy="1484873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9382" tIns="39382" rIns="39382" bIns="39382" numCol="1" anchor="ctr">
              <a:noAutofit/>
            </a:bodyPr>
            <a:lstStyle/>
            <a:p>
              <a:pPr algn="ctr" defTabSz="452872" fontAlgn="auto" hangingPunct="0">
                <a:spcBef>
                  <a:spcPts val="0"/>
                </a:spcBef>
                <a:spcAft>
                  <a:spcPts val="0"/>
                </a:spcAft>
                <a:defRPr sz="3500" b="1">
                  <a:solidFill>
                    <a:srgbClr val="E8406A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kumimoji="0" sz="2713" b="1" kern="0">
                <a:solidFill>
                  <a:srgbClr val="E8406A"/>
                </a:solidFill>
                <a:latin typeface="Helvetica"/>
                <a:cs typeface="Helvetica"/>
                <a:sym typeface="Helvetica"/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9243928" y="2227813"/>
            <a:ext cx="26103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cs typeface="Arial"/>
              </a:rPr>
              <a:t>PTEP (2023) </a:t>
            </a:r>
            <a:r>
              <a:rPr lang="en-US" altLang="ja-JP" dirty="0"/>
              <a:t>ptad120</a:t>
            </a:r>
            <a:endParaRPr lang="ja-JP" alt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4109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Event selections</a:t>
            </a:r>
          </a:p>
          <a:p>
            <a:pPr lvl="1"/>
            <a:r>
              <a:rPr lang="en-US" altLang="ja-JP" dirty="0"/>
              <a:t>Additional selection applied with multi-variate analysis</a:t>
            </a:r>
            <a:br>
              <a:rPr lang="en-US" altLang="ja-JP" dirty="0"/>
            </a:br>
            <a:r>
              <a:rPr lang="en-US" altLang="ja-JP" dirty="0"/>
              <a:t>to reject electron recoil (ER) events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11</a:t>
            </a:fld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126" y="1980431"/>
            <a:ext cx="12426848" cy="5004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8577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Event selections</a:t>
            </a:r>
          </a:p>
          <a:p>
            <a:pPr lvl="1"/>
            <a:r>
              <a:rPr lang="en-US" altLang="ja-JP" dirty="0"/>
              <a:t>Additional selection applied with multi-variate analysis</a:t>
            </a:r>
            <a:br>
              <a:rPr lang="en-US" altLang="ja-JP" dirty="0"/>
            </a:br>
            <a:r>
              <a:rPr lang="en-US" altLang="ja-JP" dirty="0"/>
              <a:t>to reject electron recoil (ER) events</a:t>
            </a:r>
          </a:p>
          <a:p>
            <a:pPr lvl="1"/>
            <a:r>
              <a:rPr lang="en-US" altLang="ja-JP" dirty="0"/>
              <a:t>at a cost of some efficiency loss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12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212" y="2615974"/>
            <a:ext cx="6480720" cy="408727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9467" y="2556495"/>
            <a:ext cx="6577190" cy="413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4782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6779" y="396255"/>
            <a:ext cx="11579277" cy="4797425"/>
          </a:xfrm>
        </p:spPr>
        <p:txBody>
          <a:bodyPr/>
          <a:lstStyle/>
          <a:p>
            <a:r>
              <a:rPr kumimoji="1" lang="en-US" altLang="ja-JP" dirty="0"/>
              <a:t>Results:</a:t>
            </a:r>
            <a:r>
              <a:rPr kumimoji="1" lang="ja-JP" altLang="en-US" dirty="0"/>
              <a:t> </a:t>
            </a:r>
            <a:r>
              <a:rPr kumimoji="1" lang="en-US" altLang="ja-JP" dirty="0"/>
              <a:t>sky</a:t>
            </a:r>
            <a:r>
              <a:rPr kumimoji="1" lang="ja-JP" altLang="en-US" dirty="0"/>
              <a:t> </a:t>
            </a:r>
            <a:r>
              <a:rPr kumimoji="1" lang="en-US" altLang="ja-JP" dirty="0"/>
              <a:t>maps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13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8922" y="1541747"/>
            <a:ext cx="7002406" cy="521684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483" y="1548383"/>
            <a:ext cx="6803928" cy="521020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 rotWithShape="1">
          <a:blip r:embed="rId4"/>
          <a:srcRect l="23753" t="27409" r="19835" b="443"/>
          <a:stretch/>
        </p:blipFill>
        <p:spPr>
          <a:xfrm>
            <a:off x="8955898" y="3780631"/>
            <a:ext cx="237777" cy="175205"/>
          </a:xfrm>
          <a:prstGeom prst="rect">
            <a:avLst/>
          </a:prstGeom>
        </p:spPr>
      </p:pic>
      <p:sp useBgFill="1">
        <p:nvSpPr>
          <p:cNvPr id="9" name="LBGμ-PIC (DNP)"/>
          <p:cNvSpPr txBox="1"/>
          <p:nvPr/>
        </p:nvSpPr>
        <p:spPr>
          <a:xfrm>
            <a:off x="447567" y="1174148"/>
            <a:ext cx="3287143" cy="941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sky</a:t>
            </a:r>
            <a:r>
              <a:rPr kumimoji="0" lang="ja-JP" altLang="en-US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map</a:t>
            </a:r>
            <a:b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</a:b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@detector</a:t>
            </a:r>
            <a:r>
              <a:rPr kumimoji="0" lang="ja-JP" altLang="en-US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coordinate</a:t>
            </a:r>
            <a:endParaRPr kumimoji="0" sz="2800" kern="0" dirty="0">
              <a:solidFill>
                <a:schemeClr val="bg1"/>
              </a:solidFill>
              <a:latin typeface="Helvetica Light"/>
              <a:sym typeface="Helvetica Light"/>
            </a:endParaRPr>
          </a:p>
        </p:txBody>
      </p:sp>
      <p:sp useBgFill="1">
        <p:nvSpPr>
          <p:cNvPr id="10" name="LBGμ-PIC (DNP)"/>
          <p:cNvSpPr txBox="1"/>
          <p:nvPr/>
        </p:nvSpPr>
        <p:spPr>
          <a:xfrm>
            <a:off x="7893853" y="727743"/>
            <a:ext cx="4470159" cy="941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sky</a:t>
            </a:r>
            <a:r>
              <a:rPr kumimoji="0" lang="ja-JP" altLang="en-US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map</a:t>
            </a:r>
            <a:b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</a:b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@detector</a:t>
            </a:r>
            <a:r>
              <a:rPr kumimoji="0" lang="ja-JP" altLang="en-US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galaxy</a:t>
            </a:r>
            <a:r>
              <a:rPr kumimoji="0" lang="ja-JP" altLang="en-US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coordinate</a:t>
            </a:r>
            <a:endParaRPr kumimoji="0" sz="2800" kern="0" dirty="0">
              <a:solidFill>
                <a:schemeClr val="bg1"/>
              </a:solidFill>
              <a:latin typeface="Helvetica Light"/>
              <a:sym typeface="Helvetica Light"/>
            </a:endParaRPr>
          </a:p>
        </p:txBody>
      </p:sp>
      <p:sp useBgFill="1">
        <p:nvSpPr>
          <p:cNvPr id="11" name="コンテンツ プレースホルダー 1"/>
          <p:cNvSpPr txBox="1">
            <a:spLocks/>
          </p:cNvSpPr>
          <p:nvPr/>
        </p:nvSpPr>
        <p:spPr>
          <a:xfrm>
            <a:off x="7692757" y="6758588"/>
            <a:ext cx="5904654" cy="7382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7373" indent="-287373" algn="l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62119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436865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011611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86358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161104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35850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596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85342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ja-JP" dirty="0"/>
              <a:t>no</a:t>
            </a:r>
            <a:r>
              <a:rPr lang="ja-JP" altLang="en-US" dirty="0"/>
              <a:t> </a:t>
            </a:r>
            <a:r>
              <a:rPr lang="en-US" altLang="ja-JP" dirty="0"/>
              <a:t>“unexpected”</a:t>
            </a:r>
            <a:r>
              <a:rPr lang="ja-JP" altLang="en-US" dirty="0"/>
              <a:t> </a:t>
            </a:r>
            <a:r>
              <a:rPr lang="en-US" altLang="ja-JP" dirty="0"/>
              <a:t>was</a:t>
            </a:r>
            <a:r>
              <a:rPr lang="ja-JP" altLang="en-US" dirty="0"/>
              <a:t> </a:t>
            </a:r>
            <a:r>
              <a:rPr lang="en-US" altLang="ja-JP" dirty="0"/>
              <a:t>seen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6744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6779" y="396256"/>
            <a:ext cx="11594944" cy="3024336"/>
          </a:xfrm>
        </p:spPr>
        <p:txBody>
          <a:bodyPr/>
          <a:lstStyle/>
          <a:p>
            <a:r>
              <a:rPr kumimoji="1" lang="en-US" altLang="ja-JP" dirty="0"/>
              <a:t>Results</a:t>
            </a:r>
          </a:p>
          <a:p>
            <a:pPr lvl="1"/>
            <a:r>
              <a:rPr lang="en-US" altLang="ja-JP" dirty="0"/>
              <a:t>Best limits with directional analysis</a:t>
            </a:r>
            <a:br>
              <a:rPr lang="en-US" altLang="ja-JP" dirty="0"/>
            </a:br>
            <a:r>
              <a:rPr lang="en-US" altLang="ja-JP" dirty="0"/>
              <a:t>×</a:t>
            </a:r>
            <a:r>
              <a:rPr lang="ja-JP" altLang="en-US" dirty="0"/>
              <a:t>～</a:t>
            </a:r>
            <a:r>
              <a:rPr lang="en-US" altLang="ja-JP" dirty="0"/>
              <a:t>2 improvement in a DM mass range of &gt; 100 keV</a:t>
            </a:r>
          </a:p>
          <a:p>
            <a:pPr lvl="1"/>
            <a:r>
              <a:rPr lang="en-US" altLang="ja-JP" dirty="0"/>
              <a:t>Cutting</a:t>
            </a:r>
            <a:r>
              <a:rPr lang="ja-JP" altLang="en-US" dirty="0"/>
              <a:t> </a:t>
            </a:r>
            <a:r>
              <a:rPr lang="en-US" altLang="ja-JP" dirty="0"/>
              <a:t>into DAMA/LIBRA interpretation</a:t>
            </a:r>
            <a:r>
              <a:rPr lang="ja-JP" altLang="en-US" dirty="0"/>
              <a:t> </a:t>
            </a:r>
            <a:r>
              <a:rPr lang="en-US" altLang="ja-JP" dirty="0"/>
              <a:t>region</a:t>
            </a:r>
          </a:p>
          <a:p>
            <a:pPr lvl="1"/>
            <a:r>
              <a:rPr lang="en-US" altLang="ja-JP" dirty="0"/>
              <a:t>Best limits with directional and head-tail analysis</a:t>
            </a:r>
            <a:br>
              <a:rPr lang="en-US" altLang="ja-JP" dirty="0"/>
            </a:br>
            <a:r>
              <a:rPr lang="en-US" altLang="ja-JP" dirty="0"/>
              <a:t>×10 improvement from NEWAGE2020 (first head-tail analysis)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14</a:t>
            </a:fld>
            <a:endParaRPr lang="ja-JP" altLang="en-US" dirty="0"/>
          </a:p>
        </p:txBody>
      </p:sp>
      <p:pic>
        <p:nvPicPr>
          <p:cNvPr id="6" name="dm_count_wimp.pdf" descr="dm_count_wimp.pd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60835" y="3279179"/>
            <a:ext cx="5721259" cy="4290945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imit-2.pdf" descr="limit-2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0856" y="3279176"/>
            <a:ext cx="5721263" cy="429094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テキスト ボックス 7"/>
          <p:cNvSpPr txBox="1"/>
          <p:nvPr/>
        </p:nvSpPr>
        <p:spPr>
          <a:xfrm>
            <a:off x="5376896" y="3302627"/>
            <a:ext cx="26103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cs typeface="Arial"/>
              </a:rPr>
              <a:t>PTEP (2023) </a:t>
            </a:r>
            <a:r>
              <a:rPr lang="en-US" altLang="ja-JP" dirty="0"/>
              <a:t>ptad120</a:t>
            </a:r>
            <a:endParaRPr lang="ja-JP" altLang="en-US" dirty="0">
              <a:cs typeface="Arial"/>
            </a:endParaRPr>
          </a:p>
        </p:txBody>
      </p:sp>
      <p:sp useBgFill="1">
        <p:nvSpPr>
          <p:cNvPr id="9" name="LBGμ-PIC (DNP)"/>
          <p:cNvSpPr txBox="1"/>
          <p:nvPr/>
        </p:nvSpPr>
        <p:spPr>
          <a:xfrm>
            <a:off x="1022188" y="3367243"/>
            <a:ext cx="2586630" cy="510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energy</a:t>
            </a:r>
            <a:r>
              <a:rPr kumimoji="0" lang="ja-JP" altLang="en-US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spectrum</a:t>
            </a:r>
            <a:endParaRPr kumimoji="0" sz="2800" kern="0" dirty="0">
              <a:solidFill>
                <a:schemeClr val="bg1"/>
              </a:solidFill>
              <a:latin typeface="Helvetica Light"/>
              <a:sym typeface="Helvetica Light"/>
            </a:endParaRPr>
          </a:p>
        </p:txBody>
      </p:sp>
      <p:sp useBgFill="1">
        <p:nvSpPr>
          <p:cNvPr id="10" name="LBGμ-PIC (DNP)"/>
          <p:cNvSpPr txBox="1"/>
          <p:nvPr/>
        </p:nvSpPr>
        <p:spPr>
          <a:xfrm>
            <a:off x="9417575" y="3395863"/>
            <a:ext cx="2985778" cy="510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cross</a:t>
            </a:r>
            <a:r>
              <a:rPr kumimoji="0" lang="ja-JP" altLang="en-US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section</a:t>
            </a:r>
            <a:r>
              <a:rPr kumimoji="0" lang="ja-JP" altLang="en-US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limits</a:t>
            </a:r>
            <a:endParaRPr kumimoji="0" sz="2800" kern="0" dirty="0">
              <a:solidFill>
                <a:schemeClr val="bg1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649479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337099" y="2844527"/>
            <a:ext cx="7560840" cy="1262886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8000" dirty="0">
                <a:solidFill>
                  <a:srgbClr val="FFFF00"/>
                </a:solidFill>
              </a:rPr>
              <a:t>Activities</a:t>
            </a:r>
            <a:endParaRPr kumimoji="1" lang="ja-JP" altLang="en-US" sz="4400" dirty="0">
              <a:solidFill>
                <a:srgbClr val="00B0F0"/>
              </a:solidFill>
            </a:endParaRPr>
          </a:p>
        </p:txBody>
      </p:sp>
      <p:sp>
        <p:nvSpPr>
          <p:cNvPr id="34" name="円/楕円 31"/>
          <p:cNvSpPr/>
          <p:nvPr/>
        </p:nvSpPr>
        <p:spPr bwMode="auto">
          <a:xfrm>
            <a:off x="6809308" y="4319956"/>
            <a:ext cx="254386" cy="254386"/>
          </a:xfrm>
          <a:prstGeom prst="ellipse">
            <a:avLst/>
          </a:prstGeom>
          <a:gradFill flip="none" rotWithShape="1">
            <a:gsLst>
              <a:gs pos="30000">
                <a:srgbClr val="CAE2FF"/>
              </a:gs>
              <a:gs pos="69000">
                <a:srgbClr val="CAE2FF">
                  <a:lumMod val="5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99229" tIns="51599" rIns="99229" bIns="51599">
            <a:spAutoFit/>
          </a:bodyPr>
          <a:lstStyle/>
          <a:p>
            <a:pPr marL="0" marR="0" lvl="0" indent="0" defTabSz="1008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98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cs typeface="Arial"/>
            </a:endParaRPr>
          </a:p>
        </p:txBody>
      </p:sp>
      <p:sp>
        <p:nvSpPr>
          <p:cNvPr id="40" name="楕円 39"/>
          <p:cNvSpPr/>
          <p:nvPr/>
        </p:nvSpPr>
        <p:spPr>
          <a:xfrm>
            <a:off x="10432914" y="5729919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楕円 40"/>
          <p:cNvSpPr/>
          <p:nvPr/>
        </p:nvSpPr>
        <p:spPr>
          <a:xfrm>
            <a:off x="10216890" y="4924253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楕円 43"/>
          <p:cNvSpPr/>
          <p:nvPr/>
        </p:nvSpPr>
        <p:spPr>
          <a:xfrm>
            <a:off x="10330712" y="5386679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楕円 44"/>
          <p:cNvSpPr/>
          <p:nvPr/>
        </p:nvSpPr>
        <p:spPr>
          <a:xfrm>
            <a:off x="10537899" y="6228903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type="subTitle" idx="1"/>
          </p:nvPr>
        </p:nvSpPr>
        <p:spPr>
          <a:xfrm>
            <a:off x="10450678" y="4889358"/>
            <a:ext cx="2788803" cy="1843601"/>
          </a:xfrm>
        </p:spPr>
        <p:txBody>
          <a:bodyPr>
            <a:normAutofit/>
          </a:bodyPr>
          <a:lstStyle/>
          <a:p>
            <a:pPr algn="l">
              <a:lnSpc>
                <a:spcPct val="60000"/>
              </a:lnSpc>
            </a:pPr>
            <a:r>
              <a:rPr kumimoji="1" lang="en-US" altLang="ja-JP" dirty="0"/>
              <a:t>Introduction</a:t>
            </a:r>
            <a:endParaRPr lang="en-US" altLang="ja-JP" dirty="0"/>
          </a:p>
          <a:p>
            <a:pPr algn="l">
              <a:lnSpc>
                <a:spcPct val="60000"/>
              </a:lnSpc>
            </a:pPr>
            <a:r>
              <a:rPr lang="ja-JP" altLang="en-US" dirty="0"/>
              <a:t> </a:t>
            </a:r>
            <a:r>
              <a:rPr kumimoji="1" lang="en-US" altLang="ja-JP" dirty="0"/>
              <a:t>Latest</a:t>
            </a:r>
            <a:r>
              <a:rPr kumimoji="1" lang="ja-JP" altLang="en-US" dirty="0"/>
              <a:t> </a:t>
            </a:r>
            <a:r>
              <a:rPr kumimoji="1" lang="en-US" altLang="ja-JP" dirty="0"/>
              <a:t>results</a:t>
            </a:r>
          </a:p>
          <a:p>
            <a:pPr algn="l">
              <a:lnSpc>
                <a:spcPct val="60000"/>
              </a:lnSpc>
            </a:pPr>
            <a:r>
              <a:rPr kumimoji="1" lang="ja-JP" altLang="en-US" dirty="0"/>
              <a:t>  </a:t>
            </a:r>
            <a:r>
              <a:rPr kumimoji="1" lang="en-US" altLang="ja-JP" dirty="0"/>
              <a:t>Activities</a:t>
            </a:r>
            <a:endParaRPr lang="en-US" altLang="ja-JP" dirty="0"/>
          </a:p>
          <a:p>
            <a:pPr algn="l">
              <a:lnSpc>
                <a:spcPct val="60000"/>
              </a:lnSpc>
            </a:pPr>
            <a:r>
              <a:rPr kumimoji="1" lang="ja-JP" altLang="en-US" dirty="0"/>
              <a:t>　</a:t>
            </a:r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41920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6369" y="150392"/>
            <a:ext cx="11594944" cy="735198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Making</a:t>
            </a:r>
            <a:r>
              <a:rPr lang="ja-JP" altLang="en-US" dirty="0"/>
              <a:t> </a:t>
            </a:r>
            <a:r>
              <a:rPr lang="en-US" altLang="ja-JP" dirty="0"/>
              <a:t>μ-PIC</a:t>
            </a:r>
            <a:r>
              <a:rPr lang="ja-JP" altLang="en-US" dirty="0"/>
              <a:t> </a:t>
            </a:r>
            <a:r>
              <a:rPr lang="en-US" altLang="ja-JP" dirty="0"/>
              <a:t>low</a:t>
            </a:r>
            <a:r>
              <a:rPr lang="ja-JP" altLang="en-US" dirty="0"/>
              <a:t> </a:t>
            </a:r>
            <a:r>
              <a:rPr lang="en-US" altLang="ja-JP" dirty="0"/>
              <a:t>BG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16</a:t>
            </a:fld>
            <a:endParaRPr lang="ja-JP" altLang="en-US" dirty="0"/>
          </a:p>
        </p:txBody>
      </p:sp>
      <p:pic>
        <p:nvPicPr>
          <p:cNvPr id="3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1107" y="1473176"/>
            <a:ext cx="2438810" cy="1437400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Polyimide…"/>
          <p:cNvSpPr txBox="1"/>
          <p:nvPr/>
        </p:nvSpPr>
        <p:spPr>
          <a:xfrm>
            <a:off x="2060488" y="2929078"/>
            <a:ext cx="2134583" cy="10457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Polyimide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sz="2093" kern="0" dirty="0">
                <a:solidFill>
                  <a:srgbClr val="307DE6"/>
                </a:solidFill>
                <a:latin typeface="Helvetica Light"/>
                <a:sym typeface="Helvetica Light"/>
              </a:rPr>
              <a:t>w/</a:t>
            </a:r>
            <a:r>
              <a:rPr kumimoji="0" sz="2093" kern="0" dirty="0">
                <a:solidFill>
                  <a:srgbClr val="3D3E3E"/>
                </a:solidFill>
                <a:latin typeface="Helvetica Light"/>
                <a:sym typeface="Helvetica Light"/>
              </a:rPr>
              <a:t> </a:t>
            </a:r>
            <a:r>
              <a:rPr kumimoji="0" sz="2093" kern="0" dirty="0">
                <a:solidFill>
                  <a:srgbClr val="307DE6"/>
                </a:solidFill>
                <a:latin typeface="Helvetica Light"/>
                <a:sym typeface="Helvetica Light"/>
              </a:rPr>
              <a:t>glass cloth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sz="2093" kern="0" dirty="0">
                <a:solidFill>
                  <a:srgbClr val="307DE6"/>
                </a:solidFill>
                <a:latin typeface="Helvetica Light"/>
                <a:sym typeface="Helvetica Light"/>
              </a:rPr>
              <a:t>(Rn contaminated)</a:t>
            </a:r>
          </a:p>
        </p:txBody>
      </p:sp>
      <p:sp>
        <p:nvSpPr>
          <p:cNvPr id="40" name="Line"/>
          <p:cNvSpPr/>
          <p:nvPr/>
        </p:nvSpPr>
        <p:spPr>
          <a:xfrm flipV="1">
            <a:off x="2735888" y="2531366"/>
            <a:ext cx="226022" cy="392802"/>
          </a:xfrm>
          <a:prstGeom prst="line">
            <a:avLst/>
          </a:prstGeom>
          <a:ln w="25400">
            <a:solidFill>
              <a:srgbClr val="3D3E3E"/>
            </a:solidFill>
            <a:miter lim="400000"/>
            <a:tailEnd type="triangle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pic>
        <p:nvPicPr>
          <p:cNvPr id="4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7378" y="1931547"/>
            <a:ext cx="2438810" cy="917763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Original design"/>
          <p:cNvSpPr txBox="1"/>
          <p:nvPr/>
        </p:nvSpPr>
        <p:spPr>
          <a:xfrm>
            <a:off x="2026569" y="1232802"/>
            <a:ext cx="1464528" cy="35390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3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783" kern="0" dirty="0">
                <a:solidFill>
                  <a:srgbClr val="3D3E3E"/>
                </a:solidFill>
                <a:latin typeface="Helvetica Light"/>
                <a:sym typeface="Helvetica Light"/>
              </a:rPr>
              <a:t>Original design</a:t>
            </a:r>
          </a:p>
        </p:txBody>
      </p:sp>
      <p:sp>
        <p:nvSpPr>
          <p:cNvPr id="43" name="Low surface alpha version…"/>
          <p:cNvSpPr txBox="1"/>
          <p:nvPr/>
        </p:nvSpPr>
        <p:spPr>
          <a:xfrm>
            <a:off x="5347378" y="1232801"/>
            <a:ext cx="2665177" cy="628273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300"/>
            </a:pPr>
            <a:r>
              <a:rPr kumimoji="0" sz="1783" kern="0" dirty="0">
                <a:solidFill>
                  <a:srgbClr val="3D3E3E"/>
                </a:solidFill>
                <a:latin typeface="Helvetica Light"/>
                <a:sym typeface="Helvetica Light"/>
              </a:rPr>
              <a:t>Low </a:t>
            </a:r>
            <a:r>
              <a:rPr kumimoji="0" sz="1783" b="1" kern="0" dirty="0">
                <a:solidFill>
                  <a:srgbClr val="3D3E3E"/>
                </a:solidFill>
                <a:latin typeface="Helvetica"/>
                <a:ea typeface="Helvetica"/>
                <a:cs typeface="Helvetica"/>
                <a:sym typeface="Helvetica"/>
              </a:rPr>
              <a:t>surface</a:t>
            </a:r>
            <a:r>
              <a:rPr kumimoji="0" sz="1783" kern="0" dirty="0">
                <a:solidFill>
                  <a:srgbClr val="3D3E3E"/>
                </a:solidFill>
                <a:latin typeface="Helvetica Light"/>
                <a:sym typeface="Helvetica Light"/>
              </a:rPr>
              <a:t> alpha version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300"/>
            </a:pPr>
            <a:r>
              <a:rPr kumimoji="0" sz="1783" kern="0" dirty="0">
                <a:solidFill>
                  <a:srgbClr val="3D3E3E"/>
                </a:solidFill>
                <a:latin typeface="Helvetica Light"/>
                <a:sym typeface="Helvetica Light"/>
              </a:rPr>
              <a:t>(</a:t>
            </a:r>
            <a:r>
              <a:rPr kumimoji="0" sz="1783" kern="0" dirty="0" err="1">
                <a:solidFill>
                  <a:srgbClr val="3D3E3E"/>
                </a:solidFill>
                <a:latin typeface="Helvetica Light"/>
                <a:sym typeface="Helvetica Light"/>
              </a:rPr>
              <a:t>LAμ</a:t>
            </a:r>
            <a:r>
              <a:rPr kumimoji="0" sz="1783" kern="0" dirty="0">
                <a:solidFill>
                  <a:srgbClr val="3D3E3E"/>
                </a:solidFill>
                <a:latin typeface="Helvetica Light"/>
                <a:sym typeface="Helvetica Light"/>
              </a:rPr>
              <a:t>-PIC: 2017-)</a:t>
            </a:r>
          </a:p>
        </p:txBody>
      </p:sp>
      <p:pic>
        <p:nvPicPr>
          <p:cNvPr id="4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6780" y="1936351"/>
            <a:ext cx="2438810" cy="912958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ow-BG μ-PIC…"/>
          <p:cNvSpPr txBox="1"/>
          <p:nvPr/>
        </p:nvSpPr>
        <p:spPr>
          <a:xfrm>
            <a:off x="8891780" y="1232801"/>
            <a:ext cx="2078167" cy="628273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3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kumimoji="0" sz="1783" b="1" kern="0" dirty="0">
                <a:solidFill>
                  <a:srgbClr val="3D3E3E"/>
                </a:solidFill>
                <a:latin typeface="Helvetica"/>
                <a:ea typeface="Helvetica"/>
                <a:cs typeface="Helvetica"/>
                <a:sym typeface="Helvetica"/>
              </a:rPr>
              <a:t>Low-BG μ-PIC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3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kumimoji="0" sz="1783" b="1" kern="0" dirty="0">
                <a:solidFill>
                  <a:srgbClr val="3D3E3E"/>
                </a:solidFill>
                <a:latin typeface="Helvetica"/>
                <a:ea typeface="Helvetica"/>
                <a:cs typeface="Helvetica"/>
                <a:sym typeface="Helvetica"/>
              </a:rPr>
              <a:t>(2020</a:t>
            </a:r>
            <a:r>
              <a:rPr kumimoji="0" lang="en-US" altLang="ja-JP" sz="1783" b="1" kern="0" dirty="0">
                <a:solidFill>
                  <a:srgbClr val="3D3E3E"/>
                </a:solidFill>
                <a:latin typeface="Helvetica"/>
                <a:ea typeface="Helvetica"/>
                <a:cs typeface="Helvetica"/>
                <a:sym typeface="Helvetica"/>
              </a:rPr>
              <a:t>,</a:t>
            </a:r>
            <a:r>
              <a:rPr kumimoji="0" lang="ja-JP" altLang="en-US" sz="1783" b="1" kern="0" dirty="0">
                <a:solidFill>
                  <a:srgbClr val="3D3E3E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kumimoji="0" lang="en-US" altLang="ja-JP" sz="1783" b="1" kern="0" dirty="0">
                <a:solidFill>
                  <a:srgbClr val="3D3E3E"/>
                </a:solidFill>
                <a:latin typeface="Helvetica"/>
                <a:ea typeface="Helvetica"/>
                <a:cs typeface="Helvetica"/>
                <a:sym typeface="Helvetica"/>
              </a:rPr>
              <a:t>2023</a:t>
            </a:r>
            <a:r>
              <a:rPr kumimoji="0" sz="1783" b="1" kern="0" dirty="0">
                <a:solidFill>
                  <a:srgbClr val="3D3E3E"/>
                </a:solidFill>
                <a:latin typeface="Helvetica"/>
                <a:ea typeface="Helvetica"/>
                <a:cs typeface="Helvetica"/>
                <a:sym typeface="Helvetica"/>
              </a:rPr>
              <a:t>)</a:t>
            </a:r>
          </a:p>
        </p:txBody>
      </p:sp>
      <p:sp>
        <p:nvSpPr>
          <p:cNvPr id="46" name="Polyimide…"/>
          <p:cNvSpPr txBox="1"/>
          <p:nvPr/>
        </p:nvSpPr>
        <p:spPr>
          <a:xfrm>
            <a:off x="5060052" y="3244130"/>
            <a:ext cx="1663300" cy="723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Polyimide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sz="2093" kern="0" dirty="0">
                <a:solidFill>
                  <a:srgbClr val="307DE6"/>
                </a:solidFill>
                <a:latin typeface="Helvetica Light"/>
                <a:sym typeface="Helvetica Light"/>
              </a:rPr>
              <a:t>w/</a:t>
            </a:r>
            <a:r>
              <a:rPr kumimoji="0" sz="2093" kern="0" dirty="0">
                <a:solidFill>
                  <a:srgbClr val="3D3E3E"/>
                </a:solidFill>
                <a:latin typeface="Helvetica Light"/>
                <a:sym typeface="Helvetica Light"/>
              </a:rPr>
              <a:t> </a:t>
            </a:r>
            <a:r>
              <a:rPr kumimoji="0" sz="2093" kern="0" dirty="0">
                <a:solidFill>
                  <a:srgbClr val="307DE6"/>
                </a:solidFill>
                <a:latin typeface="Helvetica Light"/>
                <a:sym typeface="Helvetica Light"/>
              </a:rPr>
              <a:t>glass cloth</a:t>
            </a:r>
          </a:p>
        </p:txBody>
      </p:sp>
      <p:sp>
        <p:nvSpPr>
          <p:cNvPr id="47" name="Line"/>
          <p:cNvSpPr/>
          <p:nvPr/>
        </p:nvSpPr>
        <p:spPr>
          <a:xfrm flipV="1">
            <a:off x="5533512" y="2303916"/>
            <a:ext cx="225358" cy="917253"/>
          </a:xfrm>
          <a:prstGeom prst="line">
            <a:avLst/>
          </a:prstGeom>
          <a:ln w="25400">
            <a:solidFill>
              <a:srgbClr val="3D3E3E"/>
            </a:solidFill>
            <a:miter lim="400000"/>
            <a:tailEnd type="triangle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48" name="Line"/>
          <p:cNvSpPr/>
          <p:nvPr/>
        </p:nvSpPr>
        <p:spPr>
          <a:xfrm flipH="1" flipV="1">
            <a:off x="6834055" y="2681036"/>
            <a:ext cx="108233" cy="232254"/>
          </a:xfrm>
          <a:prstGeom prst="line">
            <a:avLst/>
          </a:prstGeom>
          <a:ln w="25400">
            <a:solidFill>
              <a:srgbClr val="3D3E3E"/>
            </a:solidFill>
            <a:miter lim="400000"/>
            <a:tailEnd type="triangle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49" name="Polyimide…"/>
          <p:cNvSpPr txBox="1"/>
          <p:nvPr/>
        </p:nvSpPr>
        <p:spPr>
          <a:xfrm>
            <a:off x="6807178" y="2872884"/>
            <a:ext cx="1799556" cy="723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Polyimide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>
                <a:solidFill>
                  <a:srgbClr val="E8406A"/>
                </a:solidFill>
              </a:defRPr>
            </a:pPr>
            <a:r>
              <a:rPr kumimoji="0" sz="2093" kern="0" dirty="0">
                <a:solidFill>
                  <a:srgbClr val="E8406A"/>
                </a:solidFill>
                <a:latin typeface="Helvetica Light"/>
                <a:sym typeface="Helvetica Light"/>
              </a:rPr>
              <a:t>w/o glass cloth</a:t>
            </a:r>
          </a:p>
        </p:txBody>
      </p:sp>
      <p:sp>
        <p:nvSpPr>
          <p:cNvPr id="50" name="Arrow"/>
          <p:cNvSpPr/>
          <p:nvPr/>
        </p:nvSpPr>
        <p:spPr>
          <a:xfrm>
            <a:off x="4786161" y="2167526"/>
            <a:ext cx="217588" cy="272782"/>
          </a:xfrm>
          <a:prstGeom prst="rightArrow">
            <a:avLst>
              <a:gd name="adj1" fmla="val 46365"/>
              <a:gd name="adj2" fmla="val 100000"/>
            </a:avLst>
          </a:prstGeom>
          <a:ln w="25400">
            <a:solidFill>
              <a:srgbClr val="8A63D2"/>
            </a:solidFill>
            <a:miter lim="400000"/>
          </a:ln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FFFFFF"/>
                </a:solidFill>
              </a:defRPr>
            </a:pPr>
            <a:endParaRPr kumimoji="0" sz="1860" kern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51" name="Quartz + Resin"/>
          <p:cNvSpPr txBox="1"/>
          <p:nvPr/>
        </p:nvSpPr>
        <p:spPr>
          <a:xfrm>
            <a:off x="9316380" y="2929078"/>
            <a:ext cx="1943826" cy="4374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3000">
                <a:solidFill>
                  <a:srgbClr val="E8406A"/>
                </a:solidFill>
              </a:defRPr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2326" kern="0">
                <a:latin typeface="Helvetica Light"/>
                <a:sym typeface="Helvetica Light"/>
              </a:rPr>
              <a:t>Quartz + Resin</a:t>
            </a:r>
          </a:p>
        </p:txBody>
      </p:sp>
      <p:sp>
        <p:nvSpPr>
          <p:cNvPr id="52" name="Line"/>
          <p:cNvSpPr/>
          <p:nvPr/>
        </p:nvSpPr>
        <p:spPr>
          <a:xfrm flipH="1" flipV="1">
            <a:off x="9979096" y="2376326"/>
            <a:ext cx="76543" cy="428906"/>
          </a:xfrm>
          <a:prstGeom prst="line">
            <a:avLst/>
          </a:prstGeom>
          <a:ln w="25400">
            <a:solidFill>
              <a:srgbClr val="3D3E3E"/>
            </a:solidFill>
            <a:miter lim="400000"/>
            <a:tailEnd type="triangle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53" name="LAμ-PIC: 2.3 ± 0.5 [mBq / μ-PIC]"/>
          <p:cNvSpPr txBox="1"/>
          <p:nvPr/>
        </p:nvSpPr>
        <p:spPr>
          <a:xfrm>
            <a:off x="1752632" y="4870201"/>
            <a:ext cx="5049633" cy="461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3200"/>
            </a:pPr>
            <a:r>
              <a:rPr kumimoji="0" sz="2481" kern="0" dirty="0" err="1">
                <a:solidFill>
                  <a:schemeClr val="bg1"/>
                </a:solidFill>
                <a:latin typeface="Helvetica Light"/>
                <a:sym typeface="Helvetica Light"/>
              </a:rPr>
              <a:t>LAμ</a:t>
            </a:r>
            <a:r>
              <a:rPr kumimoji="0" sz="2481" kern="0" dirty="0">
                <a:solidFill>
                  <a:schemeClr val="bg1"/>
                </a:solidFill>
                <a:latin typeface="Helvetica Light"/>
                <a:sym typeface="Helvetica Light"/>
              </a:rPr>
              <a:t>-PIC: </a:t>
            </a:r>
            <a:r>
              <a:rPr kumimoji="0" sz="2481" b="1" kern="0" dirty="0">
                <a:solidFill>
                  <a:srgbClr val="307DE6"/>
                </a:solidFill>
                <a:latin typeface="Helvetica"/>
                <a:ea typeface="Helvetica"/>
                <a:cs typeface="Helvetica"/>
                <a:sym typeface="Helvetica"/>
              </a:rPr>
              <a:t>2.3 ± 0.5</a:t>
            </a:r>
            <a:r>
              <a:rPr kumimoji="0" sz="2481" kern="0" dirty="0">
                <a:solidFill>
                  <a:srgbClr val="3D3E3E"/>
                </a:solidFill>
                <a:latin typeface="Helvetica Light"/>
                <a:sym typeface="Helvetica Light"/>
              </a:rPr>
              <a:t> </a:t>
            </a:r>
            <a:r>
              <a:rPr kumimoji="0" sz="2481" kern="0" dirty="0">
                <a:solidFill>
                  <a:schemeClr val="bg1"/>
                </a:solidFill>
                <a:latin typeface="Helvetica Light"/>
                <a:sym typeface="Helvetica Light"/>
              </a:rPr>
              <a:t>[</a:t>
            </a:r>
            <a:r>
              <a:rPr kumimoji="0" sz="2481" kern="0" dirty="0" err="1">
                <a:solidFill>
                  <a:schemeClr val="bg1"/>
                </a:solidFill>
                <a:latin typeface="Helvetica Light"/>
                <a:sym typeface="Helvetica Light"/>
              </a:rPr>
              <a:t>mBq</a:t>
            </a:r>
            <a:r>
              <a:rPr kumimoji="0" sz="2481" kern="0" dirty="0">
                <a:solidFill>
                  <a:schemeClr val="bg1"/>
                </a:solidFill>
                <a:latin typeface="Helvetica Light"/>
                <a:sym typeface="Helvetica Light"/>
              </a:rPr>
              <a:t> / μ-PIC]</a:t>
            </a:r>
          </a:p>
        </p:txBody>
      </p:sp>
      <p:sp>
        <p:nvSpPr>
          <p:cNvPr id="54" name="Radon emanation measurement:"/>
          <p:cNvSpPr txBox="1"/>
          <p:nvPr/>
        </p:nvSpPr>
        <p:spPr>
          <a:xfrm>
            <a:off x="1759565" y="4478299"/>
            <a:ext cx="3910710" cy="425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9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2248" kern="0" dirty="0">
                <a:solidFill>
                  <a:schemeClr val="bg1"/>
                </a:solidFill>
                <a:latin typeface="Helvetica Light"/>
                <a:sym typeface="Helvetica Light"/>
              </a:rPr>
              <a:t>Radon emanation measurement:</a:t>
            </a:r>
          </a:p>
        </p:txBody>
      </p:sp>
      <p:sp>
        <p:nvSpPr>
          <p:cNvPr id="55" name="LBGμ-PIC: &lt;0.17 [mBq / μ-PIC]…"/>
          <p:cNvSpPr txBox="1"/>
          <p:nvPr/>
        </p:nvSpPr>
        <p:spPr>
          <a:xfrm>
            <a:off x="1752631" y="5809972"/>
            <a:ext cx="6259923" cy="843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3200"/>
            </a:pPr>
            <a:r>
              <a:rPr kumimoji="0" sz="2481" kern="0" dirty="0" err="1">
                <a:solidFill>
                  <a:schemeClr val="bg1"/>
                </a:solidFill>
                <a:latin typeface="Helvetica Light"/>
                <a:sym typeface="Helvetica Light"/>
              </a:rPr>
              <a:t>LBGμ</a:t>
            </a:r>
            <a:r>
              <a:rPr kumimoji="0" sz="2481" kern="0" dirty="0">
                <a:solidFill>
                  <a:schemeClr val="bg1"/>
                </a:solidFill>
                <a:latin typeface="Helvetica Light"/>
                <a:sym typeface="Helvetica Light"/>
              </a:rPr>
              <a:t>-PIC</a:t>
            </a:r>
            <a:r>
              <a:rPr kumimoji="0" lang="ja-JP" altLang="en-US" sz="2481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481" kern="0" dirty="0">
                <a:solidFill>
                  <a:schemeClr val="bg1"/>
                </a:solidFill>
                <a:latin typeface="Helvetica Light"/>
                <a:sym typeface="Wingdings" panose="05000000000000000000" pitchFamily="2" charset="2"/>
              </a:rPr>
              <a:t>(2023)</a:t>
            </a:r>
            <a:r>
              <a:rPr kumimoji="0" sz="2481" kern="0" dirty="0">
                <a:solidFill>
                  <a:srgbClr val="3D3E3E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481" kern="0" dirty="0">
                <a:solidFill>
                  <a:schemeClr val="bg1"/>
                </a:solidFill>
                <a:latin typeface="Helvetica Light"/>
                <a:sym typeface="Helvetica Light"/>
              </a:rPr>
              <a:t>:</a:t>
            </a:r>
            <a:r>
              <a:rPr kumimoji="0" lang="ja-JP" altLang="en-US" sz="2481" kern="0" dirty="0">
                <a:solidFill>
                  <a:srgbClr val="3D3E3E"/>
                </a:solidFill>
                <a:latin typeface="Helvetica Light"/>
                <a:sym typeface="Helvetica Light"/>
              </a:rPr>
              <a:t> </a:t>
            </a:r>
            <a:r>
              <a:rPr kumimoji="0" sz="2481" kern="0" dirty="0">
                <a:solidFill>
                  <a:schemeClr val="bg1"/>
                </a:solidFill>
                <a:latin typeface="Helvetica Light"/>
                <a:sym typeface="Helvetica Light"/>
              </a:rPr>
              <a:t>&lt;</a:t>
            </a:r>
            <a:r>
              <a:rPr kumimoji="0" sz="2481" b="1" kern="0" dirty="0">
                <a:solidFill>
                  <a:srgbClr val="E8406A"/>
                </a:solidFill>
                <a:latin typeface="Helvetica"/>
                <a:ea typeface="Helvetica"/>
                <a:cs typeface="Helvetica"/>
                <a:sym typeface="Helvetica"/>
              </a:rPr>
              <a:t>0.1</a:t>
            </a:r>
            <a:r>
              <a:rPr kumimoji="0" lang="en-US" altLang="ja-JP" sz="2481" b="1" kern="0" dirty="0">
                <a:solidFill>
                  <a:srgbClr val="E8406A"/>
                </a:solidFill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kumimoji="0" sz="2481" kern="0" dirty="0">
                <a:solidFill>
                  <a:srgbClr val="3D3E3E"/>
                </a:solidFill>
                <a:latin typeface="Helvetica Light"/>
                <a:sym typeface="Helvetica Light"/>
              </a:rPr>
              <a:t> </a:t>
            </a:r>
            <a:r>
              <a:rPr kumimoji="0" sz="2481" kern="0" dirty="0">
                <a:solidFill>
                  <a:schemeClr val="bg1"/>
                </a:solidFill>
                <a:latin typeface="Helvetica Light"/>
                <a:sym typeface="Helvetica Light"/>
              </a:rPr>
              <a:t>[</a:t>
            </a:r>
            <a:r>
              <a:rPr kumimoji="0" sz="2481" kern="0" dirty="0" err="1">
                <a:solidFill>
                  <a:schemeClr val="bg1"/>
                </a:solidFill>
                <a:latin typeface="Helvetica Light"/>
                <a:sym typeface="Helvetica Light"/>
              </a:rPr>
              <a:t>mBq</a:t>
            </a:r>
            <a:r>
              <a:rPr kumimoji="0" sz="2481" kern="0" dirty="0">
                <a:solidFill>
                  <a:schemeClr val="bg1"/>
                </a:solidFill>
                <a:latin typeface="Helvetica Light"/>
                <a:sym typeface="Helvetica Light"/>
              </a:rPr>
              <a:t> / μ-PIC]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3200"/>
            </a:pPr>
            <a:r>
              <a:rPr kumimoji="0" sz="2481" kern="0" dirty="0">
                <a:solidFill>
                  <a:schemeClr val="bg1"/>
                </a:solidFill>
                <a:latin typeface="Helvetica Light"/>
                <a:sym typeface="Helvetica Light"/>
              </a:rPr>
              <a:t>                             </a:t>
            </a:r>
            <a:r>
              <a:rPr kumimoji="0" sz="1628" kern="0" dirty="0">
                <a:solidFill>
                  <a:schemeClr val="bg1"/>
                </a:solidFill>
                <a:latin typeface="Helvetica Light"/>
                <a:sym typeface="Helvetica Light"/>
              </a:rPr>
              <a:t>(90% C.L.)</a:t>
            </a:r>
          </a:p>
        </p:txBody>
      </p:sp>
      <p:sp>
        <p:nvSpPr>
          <p:cNvPr id="56" name="Arrow"/>
          <p:cNvSpPr/>
          <p:nvPr/>
        </p:nvSpPr>
        <p:spPr>
          <a:xfrm rot="5400000">
            <a:off x="3959921" y="5247918"/>
            <a:ext cx="379734" cy="578535"/>
          </a:xfrm>
          <a:prstGeom prst="rightArrow">
            <a:avLst>
              <a:gd name="adj1" fmla="val 47563"/>
              <a:gd name="adj2" fmla="val 52595"/>
            </a:avLst>
          </a:prstGeom>
          <a:ln w="50800">
            <a:solidFill>
              <a:srgbClr val="8A63D2"/>
            </a:solidFill>
            <a:miter lim="400000"/>
          </a:ln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FFFFFF"/>
                </a:solidFill>
              </a:defRPr>
            </a:pPr>
            <a:endParaRPr kumimoji="0" sz="1860" kern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57" name="Arrow"/>
          <p:cNvSpPr/>
          <p:nvPr/>
        </p:nvSpPr>
        <p:spPr>
          <a:xfrm>
            <a:off x="8190698" y="2167526"/>
            <a:ext cx="217588" cy="272782"/>
          </a:xfrm>
          <a:prstGeom prst="rightArrow">
            <a:avLst>
              <a:gd name="adj1" fmla="val 46365"/>
              <a:gd name="adj2" fmla="val 100000"/>
            </a:avLst>
          </a:prstGeom>
          <a:ln w="25400">
            <a:solidFill>
              <a:srgbClr val="8A63D2"/>
            </a:solidFill>
            <a:miter lim="400000"/>
          </a:ln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FFFFFF"/>
                </a:solidFill>
              </a:defRPr>
            </a:pPr>
            <a:endParaRPr kumimoji="0" sz="1860" kern="0">
              <a:solidFill>
                <a:srgbClr val="FFFFFF"/>
              </a:solidFill>
              <a:latin typeface="Helvetica Light"/>
              <a:sym typeface="Helvetica Light"/>
            </a:endParaRPr>
          </a:p>
        </p:txBody>
      </p:sp>
      <p:sp>
        <p:nvSpPr>
          <p:cNvPr id="59" name="Line"/>
          <p:cNvSpPr/>
          <p:nvPr/>
        </p:nvSpPr>
        <p:spPr>
          <a:xfrm>
            <a:off x="7680827" y="6878167"/>
            <a:ext cx="3387692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60" name="Line"/>
          <p:cNvSpPr/>
          <p:nvPr/>
        </p:nvSpPr>
        <p:spPr>
          <a:xfrm>
            <a:off x="10530229" y="4508540"/>
            <a:ext cx="613865" cy="2260799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61" name="30 cm"/>
          <p:cNvSpPr txBox="1"/>
          <p:nvPr/>
        </p:nvSpPr>
        <p:spPr>
          <a:xfrm rot="4112327">
            <a:off x="10745493" y="5167896"/>
            <a:ext cx="990039" cy="509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2791" kern="0">
                <a:solidFill>
                  <a:srgbClr val="3D3E3E"/>
                </a:solidFill>
                <a:latin typeface="Helvetica Light"/>
                <a:sym typeface="Helvetica Light"/>
              </a:rPr>
              <a:t>30 cm</a:t>
            </a:r>
          </a:p>
        </p:txBody>
      </p:sp>
      <p:sp>
        <p:nvSpPr>
          <p:cNvPr id="62" name="30 cm"/>
          <p:cNvSpPr txBox="1"/>
          <p:nvPr/>
        </p:nvSpPr>
        <p:spPr>
          <a:xfrm rot="21484905">
            <a:off x="8879654" y="7065546"/>
            <a:ext cx="990039" cy="509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2791" kern="0">
                <a:solidFill>
                  <a:srgbClr val="3D3E3E"/>
                </a:solidFill>
                <a:latin typeface="Helvetica Light"/>
                <a:sym typeface="Helvetica Light"/>
              </a:rPr>
              <a:t>30 cm</a:t>
            </a:r>
          </a:p>
        </p:txBody>
      </p:sp>
      <p:sp>
        <p:nvSpPr>
          <p:cNvPr id="64" name="Line"/>
          <p:cNvSpPr/>
          <p:nvPr/>
        </p:nvSpPr>
        <p:spPr>
          <a:xfrm flipV="1">
            <a:off x="7245663" y="2118727"/>
            <a:ext cx="406941" cy="817509"/>
          </a:xfrm>
          <a:prstGeom prst="line">
            <a:avLst/>
          </a:prstGeom>
          <a:ln w="25400">
            <a:solidFill>
              <a:srgbClr val="3D3E3E"/>
            </a:solidFill>
            <a:miter lim="400000"/>
            <a:tailEnd type="triangle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65" name="paper in preparation"/>
          <p:cNvSpPr txBox="1"/>
          <p:nvPr/>
        </p:nvSpPr>
        <p:spPr>
          <a:xfrm>
            <a:off x="1776624" y="6990230"/>
            <a:ext cx="2387857" cy="365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marL="0" marR="0" lvl="0" indent="0" defTabSz="452872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86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/>
                <a:cs typeface="Helvetica"/>
                <a:sym typeface="Helvetica"/>
              </a:rPr>
              <a:t>paper in preparation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8871412" y="1232801"/>
            <a:ext cx="1882511" cy="628273"/>
          </a:xfrm>
          <a:prstGeom prst="rect">
            <a:avLst/>
          </a:prstGeom>
          <a:noFill/>
          <a:ln w="50800" cap="flat">
            <a:solidFill>
              <a:srgbClr val="FF0000"/>
            </a:solidFill>
            <a:prstDash val="solid"/>
            <a:miter lim="400000"/>
          </a:ln>
          <a:effectLst/>
          <a:sp3d/>
        </p:spPr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584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ea typeface="+mn-ea"/>
              <a:sym typeface="Helvetica Light"/>
            </a:endParaRPr>
          </a:p>
        </p:txBody>
      </p:sp>
      <p:pic>
        <p:nvPicPr>
          <p:cNvPr id="67" name="図 66">
            <a:extLst>
              <a:ext uri="{FF2B5EF4-FFF2-40B4-BE49-F238E27FC236}">
                <a16:creationId xmlns:a16="http://schemas.microsoft.com/office/drawing/2014/main" id="{2A1B8B06-BBC8-4449-9748-CC170E0E6D9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8" t="5240" r="18573" b="2384"/>
          <a:stretch/>
        </p:blipFill>
        <p:spPr>
          <a:xfrm>
            <a:off x="8541186" y="3565179"/>
            <a:ext cx="4191817" cy="4025805"/>
          </a:xfrm>
          <a:prstGeom prst="rect">
            <a:avLst/>
          </a:prstGeom>
        </p:spPr>
      </p:pic>
      <p:sp useBgFill="1">
        <p:nvSpPr>
          <p:cNvPr id="63" name="LBGμ-PIC (DNP)"/>
          <p:cNvSpPr txBox="1"/>
          <p:nvPr/>
        </p:nvSpPr>
        <p:spPr>
          <a:xfrm>
            <a:off x="9809779" y="3819101"/>
            <a:ext cx="2844714" cy="510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2800" kern="0" dirty="0" err="1">
                <a:solidFill>
                  <a:schemeClr val="bg1"/>
                </a:solidFill>
                <a:latin typeface="Helvetica Light"/>
                <a:sym typeface="Helvetica Light"/>
              </a:rPr>
              <a:t>LBGμ</a:t>
            </a:r>
            <a:r>
              <a:rPr kumimoji="0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-PIC (DNP)</a:t>
            </a:r>
          </a:p>
        </p:txBody>
      </p:sp>
      <p:sp useBgFill="1">
        <p:nvSpPr>
          <p:cNvPr id="68" name="LBGμ-PIC (DNP)"/>
          <p:cNvSpPr txBox="1"/>
          <p:nvPr/>
        </p:nvSpPr>
        <p:spPr>
          <a:xfrm>
            <a:off x="11401995" y="2895664"/>
            <a:ext cx="1599180" cy="5104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(</a:t>
            </a:r>
            <a:r>
              <a:rPr kumimoji="0" lang="en-US" altLang="ja-JP" sz="2800" kern="0" dirty="0" err="1">
                <a:solidFill>
                  <a:schemeClr val="bg1"/>
                </a:solidFill>
                <a:latin typeface="Helvetica Light"/>
                <a:sym typeface="Helvetica Light"/>
              </a:rPr>
              <a:t>Shinetsu</a:t>
            </a:r>
            <a:r>
              <a:rPr kumimoji="0" lang="en-US" altLang="ja-JP" sz="2800" kern="0" dirty="0">
                <a:solidFill>
                  <a:schemeClr val="bg1"/>
                </a:solidFill>
                <a:latin typeface="Helvetica Light"/>
                <a:sym typeface="Helvetica Light"/>
              </a:rPr>
              <a:t>)</a:t>
            </a:r>
            <a:endParaRPr kumimoji="0" sz="2800" kern="0" dirty="0">
              <a:solidFill>
                <a:schemeClr val="bg1"/>
              </a:solidFill>
              <a:latin typeface="Helvetica Light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544191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09529" y="64649"/>
            <a:ext cx="9004234" cy="1599603"/>
          </a:xfrm>
        </p:spPr>
        <p:txBody>
          <a:bodyPr/>
          <a:lstStyle/>
          <a:p>
            <a:r>
              <a:rPr kumimoji="1" lang="en-US" altLang="ja-JP" dirty="0"/>
              <a:t>Visual</a:t>
            </a:r>
            <a:r>
              <a:rPr kumimoji="1" lang="ja-JP" altLang="en-US" dirty="0"/>
              <a:t> </a:t>
            </a:r>
            <a:r>
              <a:rPr kumimoji="1" lang="en-US" altLang="ja-JP" dirty="0"/>
              <a:t>inspection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(</a:t>
            </a:r>
            <a:r>
              <a:rPr kumimoji="1" lang="en-US" altLang="ja-JP" dirty="0" err="1"/>
              <a:t>R.Namai</a:t>
            </a:r>
            <a:r>
              <a:rPr kumimoji="1" lang="en-US" altLang="ja-JP" dirty="0"/>
              <a:t>)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17</a:t>
            </a:fld>
            <a:endParaRPr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5EF116F-1044-4689-A3A1-067277F9D4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575" y="817507"/>
            <a:ext cx="4717823" cy="352388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6A01209-CA5D-4983-84A3-0ADEB1304E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168" b="18982"/>
          <a:stretch/>
        </p:blipFill>
        <p:spPr>
          <a:xfrm>
            <a:off x="468445" y="817507"/>
            <a:ext cx="5959753" cy="3340570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9DBBB08-4E93-47FC-B805-05CAA5AC8C8B}"/>
              </a:ext>
            </a:extLst>
          </p:cNvPr>
          <p:cNvSpPr/>
          <p:nvPr/>
        </p:nvSpPr>
        <p:spPr>
          <a:xfrm rot="20503024">
            <a:off x="4466663" y="2768111"/>
            <a:ext cx="394617" cy="2745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80D20A-893D-4B53-B9E2-6121C82B1A33}"/>
              </a:ext>
            </a:extLst>
          </p:cNvPr>
          <p:cNvSpPr txBox="1"/>
          <p:nvPr/>
        </p:nvSpPr>
        <p:spPr>
          <a:xfrm>
            <a:off x="560003" y="893272"/>
            <a:ext cx="2808469" cy="7709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5" dirty="0" err="1"/>
              <a:t>CNCmachine</a:t>
            </a:r>
            <a:br>
              <a:rPr lang="en-US" altLang="ja-JP" sz="2205" dirty="0"/>
            </a:br>
            <a:r>
              <a:rPr lang="en-US" altLang="ja-JP" sz="2205" dirty="0"/>
              <a:t>(</a:t>
            </a:r>
            <a:r>
              <a:rPr lang="en-US" altLang="ja-JP" sz="2205" dirty="0" err="1"/>
              <a:t>atomstack</a:t>
            </a:r>
            <a:r>
              <a:rPr lang="en-US" altLang="ja-JP" sz="2205" dirty="0"/>
              <a:t> a5 10w)</a:t>
            </a:r>
            <a:endParaRPr lang="ja-JP" altLang="en-US" sz="2205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84C931D-5F57-42C3-B83A-12B2E5A1A3F3}"/>
              </a:ext>
            </a:extLst>
          </p:cNvPr>
          <p:cNvSpPr txBox="1"/>
          <p:nvPr/>
        </p:nvSpPr>
        <p:spPr>
          <a:xfrm>
            <a:off x="2530283" y="3219173"/>
            <a:ext cx="3057588" cy="7709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205" dirty="0"/>
              <a:t>USB</a:t>
            </a:r>
            <a:r>
              <a:rPr lang="ja-JP" altLang="en-US" sz="2205" dirty="0"/>
              <a:t> </a:t>
            </a:r>
            <a:r>
              <a:rPr lang="en-US" altLang="ja-JP" sz="2205" dirty="0"/>
              <a:t>microscope</a:t>
            </a:r>
            <a:r>
              <a:rPr lang="ja-JP" altLang="en-US" sz="2205" dirty="0"/>
              <a:t> </a:t>
            </a:r>
            <a:endParaRPr lang="en-US" altLang="ja-JP" sz="2205" dirty="0"/>
          </a:p>
          <a:p>
            <a:pPr algn="ctr"/>
            <a:r>
              <a:rPr lang="ja-JP" altLang="en-US" sz="2205" dirty="0"/>
              <a:t>（</a:t>
            </a:r>
            <a:r>
              <a:rPr lang="en-US" altLang="ja-JP" sz="2205" dirty="0"/>
              <a:t>DINOAM4815ZTL</a:t>
            </a:r>
            <a:r>
              <a:rPr lang="ja-JP" altLang="en-US" sz="2205" dirty="0"/>
              <a:t>）</a:t>
            </a:r>
            <a:endParaRPr lang="en-US" altLang="ja-JP" sz="2205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1AFE92A-7295-45B5-B36B-E1A4699AD6A1}"/>
              </a:ext>
            </a:extLst>
          </p:cNvPr>
          <p:cNvSpPr txBox="1"/>
          <p:nvPr/>
        </p:nvSpPr>
        <p:spPr>
          <a:xfrm>
            <a:off x="6721476" y="893272"/>
            <a:ext cx="2830231" cy="10424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3087" dirty="0"/>
              <a:t>~×100</a:t>
            </a:r>
          </a:p>
          <a:p>
            <a:r>
              <a:rPr lang="en-US" altLang="ja-JP" sz="3087" dirty="0"/>
              <a:t>1μ-PIC/day</a:t>
            </a:r>
            <a:endParaRPr lang="ja-JP" altLang="en-US" sz="3087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82EF2B89-8AB9-4AB3-9898-DC4BC6CEB5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77" t="-54" r="65884" b="50143"/>
          <a:stretch/>
        </p:blipFill>
        <p:spPr>
          <a:xfrm>
            <a:off x="3625131" y="4753508"/>
            <a:ext cx="2139971" cy="21960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楕円 15">
            <a:extLst>
              <a:ext uri="{FF2B5EF4-FFF2-40B4-BE49-F238E27FC236}">
                <a16:creationId xmlns:a16="http://schemas.microsoft.com/office/drawing/2014/main" id="{33472602-7861-43E0-9F73-A3A13D9A8A0F}"/>
              </a:ext>
            </a:extLst>
          </p:cNvPr>
          <p:cNvSpPr/>
          <p:nvPr/>
        </p:nvSpPr>
        <p:spPr>
          <a:xfrm>
            <a:off x="4572694" y="5732082"/>
            <a:ext cx="245696" cy="249642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6612564B-C142-407A-80C3-FDC98DA7BDC5}"/>
              </a:ext>
            </a:extLst>
          </p:cNvPr>
          <p:cNvSpPr/>
          <p:nvPr/>
        </p:nvSpPr>
        <p:spPr>
          <a:xfrm>
            <a:off x="5249608" y="6268678"/>
            <a:ext cx="245696" cy="249642"/>
          </a:xfrm>
          <a:prstGeom prst="ellipse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237CAF96-B128-4F0A-990B-9437D762B095}"/>
              </a:ext>
            </a:extLst>
          </p:cNvPr>
          <p:cNvCxnSpPr>
            <a:cxnSpLocks/>
            <a:stCxn id="16" idx="3"/>
          </p:cNvCxnSpPr>
          <p:nvPr/>
        </p:nvCxnSpPr>
        <p:spPr>
          <a:xfrm flipH="1">
            <a:off x="3649489" y="5945164"/>
            <a:ext cx="959187" cy="10044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5134AEA-871B-4FA0-ADCB-507658755766}"/>
              </a:ext>
            </a:extLst>
          </p:cNvPr>
          <p:cNvCxnSpPr>
            <a:cxnSpLocks/>
          </p:cNvCxnSpPr>
          <p:nvPr/>
        </p:nvCxnSpPr>
        <p:spPr>
          <a:xfrm flipH="1">
            <a:off x="4979811" y="6491310"/>
            <a:ext cx="320001" cy="4582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3B8ABED-622E-4563-8C78-E07926C60BE5}"/>
              </a:ext>
            </a:extLst>
          </p:cNvPr>
          <p:cNvSpPr txBox="1"/>
          <p:nvPr/>
        </p:nvSpPr>
        <p:spPr>
          <a:xfrm>
            <a:off x="2960325" y="6949604"/>
            <a:ext cx="1282723" cy="5673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3087"/>
              <a:t>anode</a:t>
            </a:r>
            <a:endParaRPr lang="ja-JP" altLang="en-US" sz="3087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E60B7A6-BD42-491C-8576-21E0A952ECF4}"/>
              </a:ext>
            </a:extLst>
          </p:cNvPr>
          <p:cNvSpPr txBox="1"/>
          <p:nvPr/>
        </p:nvSpPr>
        <p:spPr>
          <a:xfrm>
            <a:off x="4231719" y="6949604"/>
            <a:ext cx="1590500" cy="5673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3087"/>
              <a:t>cathode</a:t>
            </a:r>
            <a:endParaRPr lang="ja-JP" altLang="en-US" sz="3087"/>
          </a:p>
        </p:txBody>
      </p:sp>
      <p:cxnSp>
        <p:nvCxnSpPr>
          <p:cNvPr id="28" name="直線矢印コネクタ 27"/>
          <p:cNvCxnSpPr>
            <a:stCxn id="8" idx="3"/>
          </p:cNvCxnSpPr>
          <p:nvPr/>
        </p:nvCxnSpPr>
        <p:spPr>
          <a:xfrm flipV="1">
            <a:off x="4851320" y="2693787"/>
            <a:ext cx="1777255" cy="14971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コンテンツ プレースホルダー 1"/>
          <p:cNvSpPr txBox="1">
            <a:spLocks/>
          </p:cNvSpPr>
          <p:nvPr/>
        </p:nvSpPr>
        <p:spPr>
          <a:xfrm>
            <a:off x="6428198" y="5181922"/>
            <a:ext cx="9004234" cy="1599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7373" indent="-287373" algn="l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62119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436865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011611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86358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161104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35850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596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85342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</a:pPr>
            <a:r>
              <a:rPr lang="en-US" altLang="ja-JP" dirty="0"/>
              <a:t>anode</a:t>
            </a:r>
            <a:r>
              <a:rPr lang="ja-JP" altLang="en-US" dirty="0"/>
              <a:t> </a:t>
            </a:r>
            <a:r>
              <a:rPr lang="en-US" altLang="ja-JP" dirty="0"/>
              <a:t>pixel</a:t>
            </a:r>
            <a:r>
              <a:rPr lang="ja-JP" altLang="en-US" dirty="0"/>
              <a:t> </a:t>
            </a:r>
            <a:r>
              <a:rPr lang="en-US" altLang="ja-JP" dirty="0"/>
              <a:t>formation</a:t>
            </a:r>
            <a:r>
              <a:rPr lang="ja-JP" altLang="en-US" dirty="0"/>
              <a:t> </a:t>
            </a:r>
            <a:r>
              <a:rPr lang="en-US" altLang="ja-JP" dirty="0"/>
              <a:t>matters</a:t>
            </a:r>
          </a:p>
          <a:p>
            <a:pPr lvl="1" fontAlgn="auto">
              <a:spcAft>
                <a:spcPts val="0"/>
              </a:spcAft>
            </a:pPr>
            <a:r>
              <a:rPr lang="en-US" altLang="ja-JP" dirty="0"/>
              <a:t>”brightness”</a:t>
            </a:r>
            <a:r>
              <a:rPr lang="ja-JP" altLang="en-US" dirty="0"/>
              <a:t> </a:t>
            </a:r>
            <a:r>
              <a:rPr lang="en-US" altLang="ja-JP" dirty="0"/>
              <a:t>=</a:t>
            </a:r>
            <a:r>
              <a:rPr lang="ja-JP" altLang="en-US" dirty="0"/>
              <a:t> </a:t>
            </a:r>
            <a:br>
              <a:rPr lang="en-US" altLang="ja-JP" dirty="0"/>
            </a:br>
            <a:r>
              <a:rPr lang="en-US" altLang="ja-JP" b="1" dirty="0"/>
              <a:t>(anode - cathode) / cathode</a:t>
            </a:r>
            <a:endParaRPr lang="ja-JP" altLang="en-US" dirty="0"/>
          </a:p>
        </p:txBody>
      </p:sp>
      <p:cxnSp>
        <p:nvCxnSpPr>
          <p:cNvPr id="31" name="直線矢印コネクタ 30"/>
          <p:cNvCxnSpPr/>
          <p:nvPr/>
        </p:nvCxnSpPr>
        <p:spPr>
          <a:xfrm flipH="1">
            <a:off x="5372457" y="3684027"/>
            <a:ext cx="1720547" cy="1462586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C9DBBB08-4E93-47FC-B805-05CAA5AC8C8B}"/>
              </a:ext>
            </a:extLst>
          </p:cNvPr>
          <p:cNvSpPr/>
          <p:nvPr/>
        </p:nvSpPr>
        <p:spPr>
          <a:xfrm>
            <a:off x="7178761" y="3219173"/>
            <a:ext cx="505556" cy="5600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05246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6779" y="396256"/>
            <a:ext cx="7056784" cy="936104"/>
          </a:xfrm>
        </p:spPr>
        <p:txBody>
          <a:bodyPr>
            <a:normAutofit/>
          </a:bodyPr>
          <a:lstStyle/>
          <a:p>
            <a:r>
              <a:rPr lang="en-US" altLang="ja-JP" dirty="0"/>
              <a:t>A</a:t>
            </a:r>
            <a:r>
              <a:rPr kumimoji="1" lang="en-US" altLang="ja-JP" dirty="0"/>
              <a:t>node</a:t>
            </a:r>
            <a:r>
              <a:rPr kumimoji="1" lang="ja-JP" altLang="en-US" dirty="0"/>
              <a:t> </a:t>
            </a:r>
            <a:r>
              <a:rPr kumimoji="1" lang="en-US" altLang="ja-JP" dirty="0"/>
              <a:t>“bright</a:t>
            </a:r>
            <a:r>
              <a:rPr lang="en-US" altLang="ja-JP" dirty="0"/>
              <a:t>ness</a:t>
            </a:r>
            <a:r>
              <a:rPr lang="ja-JP" altLang="en-US" dirty="0"/>
              <a:t>” </a:t>
            </a:r>
            <a:r>
              <a:rPr lang="en-US" altLang="ja-JP" dirty="0"/>
              <a:t>comparison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18</a:t>
            </a:fld>
            <a:endParaRPr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A329915-F96B-4DA3-AC76-5DB021EB0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4" y="1282546"/>
            <a:ext cx="4131093" cy="342765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D1B2590-17FE-4970-9E74-C40B6EBC39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9683" y="1282545"/>
            <a:ext cx="4381733" cy="351189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E60B7A6-BD42-491C-8576-21E0A952ECF4}"/>
              </a:ext>
            </a:extLst>
          </p:cNvPr>
          <p:cNvSpPr txBox="1"/>
          <p:nvPr/>
        </p:nvSpPr>
        <p:spPr>
          <a:xfrm>
            <a:off x="478490" y="1346686"/>
            <a:ext cx="201622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brightness</a:t>
            </a:r>
            <a:r>
              <a:rPr lang="ja-JP" altLang="en-US" sz="2000" dirty="0"/>
              <a:t> </a:t>
            </a:r>
            <a:r>
              <a:rPr lang="en-US" altLang="ja-JP" sz="2000" dirty="0"/>
              <a:t>map</a:t>
            </a:r>
          </a:p>
          <a:p>
            <a:r>
              <a:rPr lang="en-US" altLang="ja-JP" sz="2000" dirty="0"/>
              <a:t>(model</a:t>
            </a:r>
            <a:r>
              <a:rPr lang="ja-JP" altLang="en-US" sz="2000" dirty="0"/>
              <a:t> </a:t>
            </a:r>
            <a:r>
              <a:rPr lang="en-US" altLang="ja-JP" sz="2000" dirty="0"/>
              <a:t>2020)</a:t>
            </a:r>
            <a:endParaRPr lang="ja-JP" altLang="en-US" sz="2000" dirty="0"/>
          </a:p>
        </p:txBody>
      </p:sp>
      <p:sp useBgFill="1">
        <p:nvSpPr>
          <p:cNvPr id="10" name="コンテンツ プレースホルダー 1"/>
          <p:cNvSpPr txBox="1">
            <a:spLocks/>
          </p:cNvSpPr>
          <p:nvPr/>
        </p:nvSpPr>
        <p:spPr>
          <a:xfrm>
            <a:off x="3727969" y="5741998"/>
            <a:ext cx="9721080" cy="180280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87373" indent="-287373" algn="l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62119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436865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011611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86358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161104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35850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596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85342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ja-JP" dirty="0"/>
              <a:t>Model</a:t>
            </a:r>
            <a:r>
              <a:rPr lang="ja-JP" altLang="en-US" dirty="0"/>
              <a:t> </a:t>
            </a:r>
            <a:r>
              <a:rPr lang="en-US" altLang="ja-JP" dirty="0"/>
              <a:t>2020</a:t>
            </a:r>
            <a:r>
              <a:rPr lang="ja-JP" altLang="en-US" dirty="0"/>
              <a:t> </a:t>
            </a:r>
            <a:r>
              <a:rPr lang="en-US" altLang="ja-JP" dirty="0"/>
              <a:t>had</a:t>
            </a:r>
            <a:r>
              <a:rPr lang="ja-JP" altLang="en-US" dirty="0"/>
              <a:t> </a:t>
            </a:r>
            <a:r>
              <a:rPr lang="en-US" altLang="ja-JP" dirty="0"/>
              <a:t>line</a:t>
            </a:r>
            <a:r>
              <a:rPr lang="ja-JP" altLang="en-US" dirty="0"/>
              <a:t> </a:t>
            </a:r>
            <a:r>
              <a:rPr lang="en-US" altLang="ja-JP" dirty="0"/>
              <a:t>structure.</a:t>
            </a:r>
            <a:r>
              <a:rPr lang="ja-JP" altLang="en-US" dirty="0"/>
              <a:t> </a:t>
            </a:r>
            <a:endParaRPr lang="en-US" altLang="ja-JP" dirty="0"/>
          </a:p>
          <a:p>
            <a:pPr fontAlgn="auto">
              <a:spcAft>
                <a:spcPts val="0"/>
              </a:spcAft>
            </a:pPr>
            <a:r>
              <a:rPr lang="en-US" altLang="ja-JP" dirty="0"/>
              <a:t>Same</a:t>
            </a:r>
            <a:r>
              <a:rPr lang="ja-JP" altLang="en-US" dirty="0"/>
              <a:t> </a:t>
            </a:r>
            <a:r>
              <a:rPr lang="en-US" altLang="ja-JP" dirty="0"/>
              <a:t>pattern</a:t>
            </a:r>
            <a:r>
              <a:rPr lang="ja-JP" altLang="en-US" dirty="0"/>
              <a:t> </a:t>
            </a:r>
            <a:r>
              <a:rPr lang="en-US" altLang="ja-JP" dirty="0"/>
              <a:t>was</a:t>
            </a:r>
            <a:r>
              <a:rPr lang="ja-JP" altLang="en-US" dirty="0"/>
              <a:t> </a:t>
            </a:r>
            <a:r>
              <a:rPr lang="en-US" altLang="ja-JP" dirty="0"/>
              <a:t>seen</a:t>
            </a:r>
            <a:r>
              <a:rPr lang="ja-JP" altLang="en-US" dirty="0"/>
              <a:t> </a:t>
            </a:r>
            <a:r>
              <a:rPr lang="en-US" altLang="ja-JP" dirty="0"/>
              <a:t>in</a:t>
            </a:r>
            <a:r>
              <a:rPr lang="ja-JP" altLang="en-US" dirty="0"/>
              <a:t> </a:t>
            </a:r>
            <a:r>
              <a:rPr lang="en-US" altLang="ja-JP" dirty="0"/>
              <a:t>the</a:t>
            </a:r>
            <a:r>
              <a:rPr lang="ja-JP" altLang="en-US" dirty="0"/>
              <a:t> </a:t>
            </a:r>
            <a:r>
              <a:rPr lang="en-US" altLang="ja-JP" dirty="0"/>
              <a:t>gas</a:t>
            </a:r>
            <a:r>
              <a:rPr lang="ja-JP" altLang="en-US" dirty="0"/>
              <a:t> </a:t>
            </a:r>
            <a:r>
              <a:rPr lang="en-US" altLang="ja-JP" dirty="0"/>
              <a:t>gain</a:t>
            </a:r>
          </a:p>
          <a:p>
            <a:pPr fontAlgn="auto">
              <a:spcAft>
                <a:spcPts val="0"/>
              </a:spcAft>
            </a:pPr>
            <a:r>
              <a:rPr lang="en-US" altLang="ja-JP" dirty="0">
                <a:solidFill>
                  <a:srgbClr val="FF3399"/>
                </a:solidFill>
              </a:rPr>
              <a:t>Great</a:t>
            </a:r>
            <a:r>
              <a:rPr lang="ja-JP" altLang="en-US" dirty="0">
                <a:solidFill>
                  <a:srgbClr val="FF3399"/>
                </a:solidFill>
              </a:rPr>
              <a:t> </a:t>
            </a:r>
            <a:r>
              <a:rPr lang="en-US" altLang="ja-JP" dirty="0">
                <a:solidFill>
                  <a:srgbClr val="FF3399"/>
                </a:solidFill>
              </a:rPr>
              <a:t>improvement</a:t>
            </a:r>
            <a:r>
              <a:rPr lang="ja-JP" altLang="en-US" dirty="0"/>
              <a:t> </a:t>
            </a:r>
            <a:r>
              <a:rPr lang="en-US" altLang="ja-JP" dirty="0"/>
              <a:t>was</a:t>
            </a:r>
            <a:r>
              <a:rPr lang="ja-JP" altLang="en-US" dirty="0"/>
              <a:t> </a:t>
            </a:r>
            <a:r>
              <a:rPr lang="en-US" altLang="ja-JP" dirty="0"/>
              <a:t>seen</a:t>
            </a:r>
            <a:r>
              <a:rPr lang="ja-JP" altLang="en-US" dirty="0"/>
              <a:t> </a:t>
            </a:r>
            <a:r>
              <a:rPr lang="en-US" altLang="ja-JP" dirty="0"/>
              <a:t>for</a:t>
            </a:r>
            <a:r>
              <a:rPr lang="ja-JP" altLang="en-US" dirty="0"/>
              <a:t> </a:t>
            </a:r>
            <a:r>
              <a:rPr lang="en-US" altLang="ja-JP" dirty="0"/>
              <a:t>model</a:t>
            </a:r>
            <a:r>
              <a:rPr lang="ja-JP" altLang="en-US" dirty="0"/>
              <a:t> </a:t>
            </a:r>
            <a:r>
              <a:rPr lang="en-US" altLang="ja-JP" dirty="0"/>
              <a:t>2023.</a:t>
            </a:r>
            <a:r>
              <a:rPr lang="ja-JP" altLang="en-US" dirty="0"/>
              <a:t> 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E93C6AE0-7012-4A84-B217-EB441C24DB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465" y="1332360"/>
            <a:ext cx="4640663" cy="3462082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60B7A6-BD42-491C-8576-21E0A952ECF4}"/>
              </a:ext>
            </a:extLst>
          </p:cNvPr>
          <p:cNvSpPr txBox="1"/>
          <p:nvPr/>
        </p:nvSpPr>
        <p:spPr>
          <a:xfrm>
            <a:off x="4942985" y="1346686"/>
            <a:ext cx="201622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brightness</a:t>
            </a:r>
            <a:r>
              <a:rPr lang="ja-JP" altLang="en-US" sz="2000" dirty="0"/>
              <a:t> </a:t>
            </a:r>
            <a:r>
              <a:rPr lang="en-US" altLang="ja-JP" sz="2000" dirty="0"/>
              <a:t>map</a:t>
            </a:r>
          </a:p>
          <a:p>
            <a:r>
              <a:rPr lang="en-US" altLang="ja-JP" sz="2000" dirty="0"/>
              <a:t>(model</a:t>
            </a:r>
            <a:r>
              <a:rPr lang="ja-JP" altLang="en-US" sz="2000" dirty="0"/>
              <a:t> </a:t>
            </a:r>
            <a:r>
              <a:rPr lang="en-US" altLang="ja-JP" sz="2000" dirty="0"/>
              <a:t>2023)</a:t>
            </a:r>
            <a:endParaRPr lang="ja-JP" altLang="en-US" sz="20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E60B7A6-BD42-491C-8576-21E0A952ECF4}"/>
              </a:ext>
            </a:extLst>
          </p:cNvPr>
          <p:cNvSpPr txBox="1"/>
          <p:nvPr/>
        </p:nvSpPr>
        <p:spPr>
          <a:xfrm>
            <a:off x="8841748" y="1001789"/>
            <a:ext cx="302433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brightness</a:t>
            </a:r>
            <a:r>
              <a:rPr lang="ja-JP" altLang="en-US" sz="2000" dirty="0"/>
              <a:t> </a:t>
            </a:r>
            <a:r>
              <a:rPr lang="en-US" altLang="ja-JP" sz="2000" dirty="0"/>
              <a:t>histogram</a:t>
            </a:r>
            <a:endParaRPr lang="ja-JP" altLang="en-US" sz="20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E60B7A6-BD42-491C-8576-21E0A952ECF4}"/>
              </a:ext>
            </a:extLst>
          </p:cNvPr>
          <p:cNvSpPr txBox="1"/>
          <p:nvPr/>
        </p:nvSpPr>
        <p:spPr>
          <a:xfrm>
            <a:off x="10559609" y="1654462"/>
            <a:ext cx="8640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2023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E60B7A6-BD42-491C-8576-21E0A952ECF4}"/>
              </a:ext>
            </a:extLst>
          </p:cNvPr>
          <p:cNvSpPr txBox="1"/>
          <p:nvPr/>
        </p:nvSpPr>
        <p:spPr>
          <a:xfrm>
            <a:off x="9695513" y="2890713"/>
            <a:ext cx="8640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70C0"/>
                </a:solidFill>
              </a:rPr>
              <a:t>2020</a:t>
            </a:r>
            <a:endParaRPr lang="ja-JP" altLang="en-US" sz="2000" dirty="0">
              <a:solidFill>
                <a:srgbClr val="0070C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9606449" y="1469841"/>
            <a:ext cx="792088" cy="720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729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337099" y="2844527"/>
            <a:ext cx="7560840" cy="1262886"/>
          </a:xfrm>
        </p:spPr>
        <p:txBody>
          <a:bodyPr>
            <a:normAutofit/>
          </a:bodyPr>
          <a:lstStyle/>
          <a:p>
            <a:pPr algn="ctr"/>
            <a:r>
              <a:rPr kumimoji="1" lang="en-US" altLang="ja-JP" sz="8000" dirty="0">
                <a:solidFill>
                  <a:srgbClr val="FFFF00"/>
                </a:solidFill>
              </a:rPr>
              <a:t>Introduction</a:t>
            </a:r>
            <a:endParaRPr kumimoji="1" lang="ja-JP" altLang="en-US" sz="4400" dirty="0">
              <a:solidFill>
                <a:srgbClr val="00B0F0"/>
              </a:solidFill>
            </a:endParaRPr>
          </a:p>
        </p:txBody>
      </p:sp>
      <p:sp>
        <p:nvSpPr>
          <p:cNvPr id="34" name="円/楕円 31"/>
          <p:cNvSpPr/>
          <p:nvPr/>
        </p:nvSpPr>
        <p:spPr bwMode="auto">
          <a:xfrm>
            <a:off x="6809308" y="4319956"/>
            <a:ext cx="254386" cy="254386"/>
          </a:xfrm>
          <a:prstGeom prst="ellipse">
            <a:avLst/>
          </a:prstGeom>
          <a:gradFill flip="none" rotWithShape="1">
            <a:gsLst>
              <a:gs pos="30000">
                <a:srgbClr val="CAE2FF"/>
              </a:gs>
              <a:gs pos="69000">
                <a:srgbClr val="CAE2FF">
                  <a:lumMod val="5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lIns="99229" tIns="51599" rIns="99229" bIns="51599">
            <a:spAutoFit/>
          </a:bodyPr>
          <a:lstStyle/>
          <a:p>
            <a:pPr marL="0" marR="0" lvl="0" indent="0" defTabSz="1008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98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cs typeface="Arial"/>
            </a:endParaRPr>
          </a:p>
        </p:txBody>
      </p:sp>
      <p:sp>
        <p:nvSpPr>
          <p:cNvPr id="40" name="楕円 39"/>
          <p:cNvSpPr/>
          <p:nvPr/>
        </p:nvSpPr>
        <p:spPr>
          <a:xfrm>
            <a:off x="10199125" y="4867263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楕円 40"/>
          <p:cNvSpPr/>
          <p:nvPr/>
        </p:nvSpPr>
        <p:spPr>
          <a:xfrm>
            <a:off x="10327488" y="5339850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楕円 43"/>
          <p:cNvSpPr/>
          <p:nvPr/>
        </p:nvSpPr>
        <p:spPr>
          <a:xfrm>
            <a:off x="10415149" y="5796855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楕円 44"/>
          <p:cNvSpPr/>
          <p:nvPr/>
        </p:nvSpPr>
        <p:spPr>
          <a:xfrm>
            <a:off x="10537899" y="6228903"/>
            <a:ext cx="216024" cy="216024"/>
          </a:xfrm>
          <a:prstGeom prst="ellipse">
            <a:avLst/>
          </a:prstGeom>
          <a:gradFill flip="none" rotWithShape="1">
            <a:gsLst>
              <a:gs pos="0">
                <a:srgbClr val="00FF7F"/>
              </a:gs>
              <a:gs pos="50000">
                <a:srgbClr val="1B2911"/>
              </a:gs>
              <a:gs pos="100000">
                <a:srgbClr val="0C1307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type="subTitle" idx="1"/>
          </p:nvPr>
        </p:nvSpPr>
        <p:spPr>
          <a:xfrm>
            <a:off x="10450678" y="4889358"/>
            <a:ext cx="2788803" cy="1843601"/>
          </a:xfrm>
        </p:spPr>
        <p:txBody>
          <a:bodyPr>
            <a:normAutofit/>
          </a:bodyPr>
          <a:lstStyle/>
          <a:p>
            <a:pPr algn="l">
              <a:lnSpc>
                <a:spcPct val="60000"/>
              </a:lnSpc>
            </a:pPr>
            <a:r>
              <a:rPr kumimoji="1" lang="en-US" altLang="ja-JP" dirty="0"/>
              <a:t>Introduction</a:t>
            </a:r>
            <a:endParaRPr lang="en-US" altLang="ja-JP" dirty="0"/>
          </a:p>
          <a:p>
            <a:pPr algn="l">
              <a:lnSpc>
                <a:spcPct val="60000"/>
              </a:lnSpc>
            </a:pPr>
            <a:r>
              <a:rPr lang="ja-JP" altLang="en-US" dirty="0"/>
              <a:t> </a:t>
            </a:r>
            <a:r>
              <a:rPr kumimoji="1" lang="en-US" altLang="ja-JP" dirty="0"/>
              <a:t>Latest</a:t>
            </a:r>
            <a:r>
              <a:rPr kumimoji="1" lang="ja-JP" altLang="en-US" dirty="0"/>
              <a:t> </a:t>
            </a:r>
            <a:r>
              <a:rPr kumimoji="1" lang="en-US" altLang="ja-JP" dirty="0"/>
              <a:t>results</a:t>
            </a:r>
          </a:p>
          <a:p>
            <a:pPr algn="l">
              <a:lnSpc>
                <a:spcPct val="60000"/>
              </a:lnSpc>
            </a:pPr>
            <a:r>
              <a:rPr kumimoji="1" lang="ja-JP" altLang="en-US" dirty="0"/>
              <a:t>  </a:t>
            </a:r>
            <a:r>
              <a:rPr kumimoji="1" lang="en-US" altLang="ja-JP" dirty="0"/>
              <a:t>Activities</a:t>
            </a:r>
            <a:endParaRPr lang="en-US" altLang="ja-JP" dirty="0"/>
          </a:p>
          <a:p>
            <a:pPr algn="l">
              <a:lnSpc>
                <a:spcPct val="60000"/>
              </a:lnSpc>
            </a:pPr>
            <a:r>
              <a:rPr kumimoji="1" lang="ja-JP" altLang="en-US" dirty="0"/>
              <a:t>　</a:t>
            </a:r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57031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22083" y="377934"/>
            <a:ext cx="11594944" cy="610969"/>
          </a:xfrm>
        </p:spPr>
        <p:txBody>
          <a:bodyPr/>
          <a:lstStyle/>
          <a:p>
            <a:r>
              <a:rPr kumimoji="1" lang="en-US" altLang="ja-JP" dirty="0"/>
              <a:t>Low</a:t>
            </a:r>
            <a:r>
              <a:rPr kumimoji="1" lang="ja-JP" altLang="en-US" dirty="0"/>
              <a:t> </a:t>
            </a:r>
            <a:r>
              <a:rPr kumimoji="1" lang="en-US" altLang="ja-JP" dirty="0"/>
              <a:t>BG</a:t>
            </a:r>
            <a:r>
              <a:rPr kumimoji="1" lang="ja-JP" altLang="en-US" dirty="0"/>
              <a:t> </a:t>
            </a:r>
            <a:r>
              <a:rPr kumimoji="1" lang="en-US" altLang="ja-JP" dirty="0"/>
              <a:t>μ</a:t>
            </a:r>
            <a:r>
              <a:rPr lang="en-US" altLang="ja-JP" dirty="0"/>
              <a:t>-PIC</a:t>
            </a:r>
            <a:r>
              <a:rPr lang="ja-JP" altLang="en-US" dirty="0"/>
              <a:t> </a:t>
            </a:r>
            <a:r>
              <a:rPr lang="en-US" altLang="ja-JP" dirty="0"/>
              <a:t>performance</a:t>
            </a:r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19</a:t>
            </a:fld>
            <a:endParaRPr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D6AEB81-110C-4357-ADCB-ABC97A95BD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1" r="7992"/>
          <a:stretch/>
        </p:blipFill>
        <p:spPr>
          <a:xfrm>
            <a:off x="816819" y="1476375"/>
            <a:ext cx="6816961" cy="489012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BAEE22-CE75-4A91-826B-8ABF2409455B}"/>
              </a:ext>
            </a:extLst>
          </p:cNvPr>
          <p:cNvSpPr txBox="1"/>
          <p:nvPr/>
        </p:nvSpPr>
        <p:spPr>
          <a:xfrm>
            <a:off x="1823350" y="1476374"/>
            <a:ext cx="6976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/>
              <a:t>2020</a:t>
            </a:r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0A14BB6-9396-458F-B9BA-54F7EE625FDA}"/>
              </a:ext>
            </a:extLst>
          </p:cNvPr>
          <p:cNvSpPr txBox="1"/>
          <p:nvPr/>
        </p:nvSpPr>
        <p:spPr>
          <a:xfrm>
            <a:off x="1823350" y="1812941"/>
            <a:ext cx="9541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/>
              <a:t>2023_2</a:t>
            </a:r>
            <a:endParaRPr kumimoji="1" lang="ja-JP" altLang="en-US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0FD40CE-2AD7-4A3A-BB7C-91A1D0F92F10}"/>
              </a:ext>
            </a:extLst>
          </p:cNvPr>
          <p:cNvCxnSpPr>
            <a:cxnSpLocks/>
          </p:cNvCxnSpPr>
          <p:nvPr/>
        </p:nvCxnSpPr>
        <p:spPr>
          <a:xfrm>
            <a:off x="1584947" y="5646392"/>
            <a:ext cx="5986599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図 10">
            <a:extLst>
              <a:ext uri="{FF2B5EF4-FFF2-40B4-BE49-F238E27FC236}">
                <a16:creationId xmlns:a16="http://schemas.microsoft.com/office/drawing/2014/main" id="{EA014AA6-2DF1-4278-AE41-294C9A1300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7" r="8026"/>
          <a:stretch/>
        </p:blipFill>
        <p:spPr>
          <a:xfrm>
            <a:off x="8020520" y="1480643"/>
            <a:ext cx="5194938" cy="4881591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405331" y="5173134"/>
            <a:ext cx="3228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requirement</a:t>
            </a:r>
            <a:r>
              <a:rPr kumimoji="1"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for</a:t>
            </a:r>
            <a:r>
              <a:rPr kumimoji="1"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DM</a:t>
            </a:r>
            <a:r>
              <a:rPr kumimoji="1" lang="ja-JP" altLang="en-US" dirty="0">
                <a:solidFill>
                  <a:srgbClr val="FF0000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search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249020" y="1661040"/>
            <a:ext cx="332843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gas</a:t>
            </a:r>
            <a:r>
              <a:rPr kumimoji="1" lang="ja-JP" altLang="en-US" sz="2800" dirty="0"/>
              <a:t> </a:t>
            </a:r>
            <a:r>
              <a:rPr kumimoji="1" lang="en-US" altLang="ja-JP" sz="2800" dirty="0"/>
              <a:t>gain</a:t>
            </a:r>
            <a:r>
              <a:rPr kumimoji="1" lang="ja-JP" altLang="en-US" sz="2800" dirty="0"/>
              <a:t> </a:t>
            </a:r>
            <a:r>
              <a:rPr kumimoji="1" lang="en-US" altLang="ja-JP" sz="2800" dirty="0"/>
              <a:t>curves</a:t>
            </a:r>
            <a:endParaRPr kumimoji="1" lang="ja-JP" altLang="en-US" sz="28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020520" y="845863"/>
            <a:ext cx="374441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gas</a:t>
            </a:r>
            <a:r>
              <a:rPr kumimoji="1" lang="ja-JP" altLang="en-US" sz="2800" dirty="0"/>
              <a:t> </a:t>
            </a:r>
            <a:r>
              <a:rPr kumimoji="1" lang="en-US" altLang="ja-JP" sz="2800" dirty="0"/>
              <a:t>gain</a:t>
            </a:r>
            <a:r>
              <a:rPr kumimoji="1" lang="ja-JP" altLang="en-US" sz="2800" dirty="0"/>
              <a:t> </a:t>
            </a:r>
            <a:r>
              <a:rPr kumimoji="1" lang="en-US" altLang="ja-JP" sz="2800" dirty="0"/>
              <a:t>distribution</a:t>
            </a:r>
            <a:endParaRPr kumimoji="1" lang="ja-JP" altLang="en-US" sz="2800" dirty="0"/>
          </a:p>
        </p:txBody>
      </p:sp>
      <p:sp useBgFill="1">
        <p:nvSpPr>
          <p:cNvPr id="15" name="コンテンツ プレースホルダー 1"/>
          <p:cNvSpPr txBox="1">
            <a:spLocks/>
          </p:cNvSpPr>
          <p:nvPr/>
        </p:nvSpPr>
        <p:spPr>
          <a:xfrm>
            <a:off x="4133778" y="6980286"/>
            <a:ext cx="9342304" cy="6109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7373" indent="-287373" algn="l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62119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436865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011611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86358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161104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35850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596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85342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ja-JP" dirty="0"/>
              <a:t>2023</a:t>
            </a:r>
            <a:r>
              <a:rPr lang="ja-JP" altLang="en-US" dirty="0"/>
              <a:t> </a:t>
            </a:r>
            <a:r>
              <a:rPr lang="en-US" altLang="ja-JP" dirty="0"/>
              <a:t>model</a:t>
            </a:r>
            <a:r>
              <a:rPr lang="ja-JP" altLang="en-US" dirty="0"/>
              <a:t> </a:t>
            </a:r>
            <a:r>
              <a:rPr lang="en-US" altLang="ja-JP" dirty="0"/>
              <a:t>shows</a:t>
            </a:r>
            <a:r>
              <a:rPr lang="ja-JP" altLang="en-US" dirty="0"/>
              <a:t> </a:t>
            </a:r>
            <a:r>
              <a:rPr lang="en-US" altLang="ja-JP" dirty="0"/>
              <a:t>sufficient</a:t>
            </a:r>
            <a:r>
              <a:rPr lang="ja-JP" altLang="en-US" dirty="0"/>
              <a:t> </a:t>
            </a:r>
            <a:r>
              <a:rPr lang="en-US" altLang="ja-JP" dirty="0"/>
              <a:t>performance</a:t>
            </a:r>
            <a:endParaRPr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752923" y="2324653"/>
            <a:ext cx="238296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test</a:t>
            </a:r>
            <a:r>
              <a:rPr kumimoji="1" lang="ja-JP" altLang="en-US" dirty="0"/>
              <a:t> </a:t>
            </a:r>
            <a:r>
              <a:rPr kumimoji="1" lang="en-US" altLang="ja-JP" dirty="0"/>
              <a:t>w/</a:t>
            </a:r>
            <a:r>
              <a:rPr kumimoji="1" lang="ja-JP" altLang="en-US" dirty="0"/>
              <a:t> </a:t>
            </a:r>
            <a:r>
              <a:rPr kumimoji="1" lang="en-US" altLang="ja-JP" dirty="0"/>
              <a:t>Ar+C2H6</a:t>
            </a:r>
            <a:r>
              <a:rPr kumimoji="1" lang="ja-JP" altLang="en-US" dirty="0"/>
              <a:t> </a:t>
            </a:r>
            <a:r>
              <a:rPr kumimoji="1" lang="en-US" altLang="ja-JP" dirty="0"/>
              <a:t>gas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27599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6779" y="396256"/>
            <a:ext cx="11594944" cy="823386"/>
          </a:xfrm>
        </p:spPr>
        <p:txBody>
          <a:bodyPr/>
          <a:lstStyle/>
          <a:p>
            <a:r>
              <a:rPr kumimoji="1" lang="en-US" altLang="ja-JP" dirty="0"/>
              <a:t>Low</a:t>
            </a:r>
            <a:r>
              <a:rPr kumimoji="1" lang="ja-JP" altLang="en-US" dirty="0"/>
              <a:t> </a:t>
            </a:r>
            <a:r>
              <a:rPr kumimoji="1" lang="en-US" altLang="ja-JP" dirty="0"/>
              <a:t>BG</a:t>
            </a:r>
            <a:r>
              <a:rPr kumimoji="1" lang="ja-JP" altLang="en-US" dirty="0"/>
              <a:t> </a:t>
            </a:r>
            <a:r>
              <a:rPr kumimoji="1" lang="en-US" altLang="ja-JP" dirty="0"/>
              <a:t>μ-PIC</a:t>
            </a:r>
            <a:r>
              <a:rPr kumimoji="1" lang="ja-JP" altLang="en-US" dirty="0"/>
              <a:t> </a:t>
            </a:r>
            <a:r>
              <a:rPr kumimoji="1" lang="en-US" altLang="ja-JP" dirty="0"/>
              <a:t>for</a:t>
            </a:r>
            <a:r>
              <a:rPr kumimoji="1" lang="ja-JP" altLang="en-US" dirty="0"/>
              <a:t> </a:t>
            </a:r>
            <a:r>
              <a:rPr kumimoji="1" lang="en-US" altLang="ja-JP" dirty="0"/>
              <a:t>Kamioka</a:t>
            </a:r>
            <a:r>
              <a:rPr kumimoji="1" lang="ja-JP" altLang="en-US" dirty="0"/>
              <a:t> </a:t>
            </a:r>
            <a:r>
              <a:rPr kumimoji="1" lang="en-US" altLang="ja-JP" dirty="0"/>
              <a:t>run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20</a:t>
            </a:fld>
            <a:endParaRPr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4D7D867-0FB8-4C35-A7C3-562062A709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285" y="1044327"/>
            <a:ext cx="4571666" cy="342875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A031AEC-4BC1-4247-B034-DB3E9829F726}"/>
              </a:ext>
            </a:extLst>
          </p:cNvPr>
          <p:cNvSpPr txBox="1"/>
          <p:nvPr/>
        </p:nvSpPr>
        <p:spPr>
          <a:xfrm>
            <a:off x="165792" y="1070348"/>
            <a:ext cx="2980303" cy="5673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3087" dirty="0"/>
              <a:t>test</a:t>
            </a:r>
            <a:r>
              <a:rPr lang="ja-JP" altLang="en-US" sz="3087" dirty="0"/>
              <a:t> </a:t>
            </a:r>
            <a:r>
              <a:rPr lang="en-US" altLang="ja-JP" sz="3087" dirty="0"/>
              <a:t>with</a:t>
            </a:r>
            <a:r>
              <a:rPr lang="ja-JP" altLang="en-US" sz="3087" dirty="0"/>
              <a:t> </a:t>
            </a:r>
            <a:r>
              <a:rPr lang="en-US" altLang="ja-JP" sz="3087" dirty="0"/>
              <a:t>a</a:t>
            </a:r>
            <a:r>
              <a:rPr lang="ja-JP" altLang="en-US" sz="3087" dirty="0"/>
              <a:t> </a:t>
            </a:r>
            <a:r>
              <a:rPr lang="en-US" altLang="ja-JP" sz="3087" dirty="0"/>
              <a:t>GEM</a:t>
            </a:r>
            <a:endParaRPr lang="ja-JP" altLang="en-US" sz="3087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8AE0FD6-92CE-42E2-BED3-53A8A6076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9027" y="3539361"/>
            <a:ext cx="4895237" cy="360380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AC7509C-657B-4FC1-88FF-5DC4F3144FCE}"/>
              </a:ext>
            </a:extLst>
          </p:cNvPr>
          <p:cNvSpPr txBox="1"/>
          <p:nvPr/>
        </p:nvSpPr>
        <p:spPr>
          <a:xfrm>
            <a:off x="3501575" y="5700999"/>
            <a:ext cx="1901611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2000" baseline="30000" dirty="0"/>
              <a:t>55</a:t>
            </a:r>
            <a:r>
              <a:rPr lang="en-US" altLang="ja-JP" sz="2000" dirty="0"/>
              <a:t>Fe Waveform</a:t>
            </a:r>
          </a:p>
          <a:p>
            <a:r>
              <a:rPr lang="en-US" altLang="ja-JP" sz="2000" dirty="0"/>
              <a:t>CF</a:t>
            </a:r>
            <a:r>
              <a:rPr lang="en-US" altLang="ja-JP" sz="2000" baseline="-25000" dirty="0"/>
              <a:t>4</a:t>
            </a:r>
            <a:r>
              <a:rPr lang="en-US" altLang="ja-JP" sz="2000" dirty="0"/>
              <a:t>/76torr</a:t>
            </a: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9421" y="198768"/>
            <a:ext cx="4658366" cy="6211156"/>
          </a:xfrm>
          <a:prstGeom prst="rect">
            <a:avLst/>
          </a:prstGeom>
        </p:spPr>
      </p:pic>
      <p:sp useBgFill="1">
        <p:nvSpPr>
          <p:cNvPr id="11" name="コンテンツ プレースホルダー 1"/>
          <p:cNvSpPr txBox="1">
            <a:spLocks/>
          </p:cNvSpPr>
          <p:nvPr/>
        </p:nvSpPr>
        <p:spPr>
          <a:xfrm>
            <a:off x="8379315" y="5997192"/>
            <a:ext cx="4970086" cy="14893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87373" indent="-287373" algn="l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62119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436865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011611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86358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161104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35850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596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85342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ja-JP" dirty="0"/>
              <a:t>Installation</a:t>
            </a:r>
            <a:r>
              <a:rPr lang="ja-JP" altLang="en-US" dirty="0"/>
              <a:t> </a:t>
            </a:r>
            <a:r>
              <a:rPr lang="en-US" altLang="ja-JP" dirty="0"/>
              <a:t>Nov.</a:t>
            </a:r>
            <a:r>
              <a:rPr lang="ja-JP" altLang="en-US" dirty="0"/>
              <a:t> </a:t>
            </a:r>
            <a:r>
              <a:rPr lang="en-US" altLang="ja-JP" dirty="0"/>
              <a:t>2023</a:t>
            </a:r>
          </a:p>
          <a:p>
            <a:pPr fontAlgn="auto">
              <a:spcAft>
                <a:spcPts val="0"/>
              </a:spcAft>
            </a:pPr>
            <a:r>
              <a:rPr lang="en-US" altLang="ja-JP" dirty="0"/>
              <a:t>NEWAGE-0.3</a:t>
            </a:r>
            <a:r>
              <a:rPr lang="ja-JP" altLang="en-US" dirty="0" err="1"/>
              <a:t>ｂ</a:t>
            </a:r>
            <a:r>
              <a:rPr lang="ja-JP" altLang="en-US" dirty="0"/>
              <a:t>’’’ </a:t>
            </a:r>
            <a:r>
              <a:rPr lang="en-US" altLang="ja-JP" dirty="0"/>
              <a:t>:</a:t>
            </a:r>
            <a:r>
              <a:rPr lang="ja-JP" altLang="en-US" dirty="0"/>
              <a:t> </a:t>
            </a:r>
            <a:r>
              <a:rPr lang="en-US" altLang="ja-JP" dirty="0"/>
              <a:t>commissioning</a:t>
            </a:r>
            <a:r>
              <a:rPr lang="ja-JP" altLang="en-US" dirty="0"/>
              <a:t> </a:t>
            </a:r>
            <a:r>
              <a:rPr lang="en-US" altLang="ja-JP" dirty="0"/>
              <a:t>ongoing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8691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NEWAGE-0.3b’’’status:</a:t>
            </a:r>
            <a:r>
              <a:rPr kumimoji="1" lang="ja-JP" altLang="en-US" dirty="0"/>
              <a:t> </a:t>
            </a:r>
            <a:r>
              <a:rPr lang="en-US" altLang="ja-JP" dirty="0"/>
              <a:t>s</a:t>
            </a:r>
            <a:r>
              <a:rPr kumimoji="1" lang="en-US" altLang="ja-JP" dirty="0"/>
              <a:t>o far</a:t>
            </a:r>
            <a:r>
              <a:rPr kumimoji="1" lang="ja-JP" altLang="en-US" dirty="0"/>
              <a:t> </a:t>
            </a:r>
            <a:r>
              <a:rPr kumimoji="1" lang="en-US" altLang="ja-JP" dirty="0"/>
              <a:t>so</a:t>
            </a:r>
            <a:r>
              <a:rPr kumimoji="1" lang="ja-JP" altLang="en-US" dirty="0"/>
              <a:t> </a:t>
            </a:r>
            <a:r>
              <a:rPr kumimoji="1" lang="en-US" altLang="ja-JP" dirty="0"/>
              <a:t>good!</a:t>
            </a:r>
          </a:p>
          <a:p>
            <a:pPr lvl="1"/>
            <a:r>
              <a:rPr lang="en-US" altLang="ja-JP" dirty="0"/>
              <a:t>Details</a:t>
            </a:r>
            <a:r>
              <a:rPr lang="ja-JP" altLang="en-US" dirty="0"/>
              <a:t> </a:t>
            </a:r>
            <a:r>
              <a:rPr lang="en-US" altLang="ja-JP" dirty="0"/>
              <a:t>will</a:t>
            </a:r>
            <a:r>
              <a:rPr lang="ja-JP" altLang="en-US" dirty="0"/>
              <a:t> </a:t>
            </a:r>
            <a:r>
              <a:rPr lang="en-US" altLang="ja-JP" dirty="0"/>
              <a:t>be</a:t>
            </a:r>
            <a:r>
              <a:rPr lang="ja-JP" altLang="en-US" dirty="0"/>
              <a:t> </a:t>
            </a:r>
            <a:r>
              <a:rPr lang="en-US" altLang="ja-JP" dirty="0"/>
              <a:t>reported</a:t>
            </a:r>
            <a:r>
              <a:rPr lang="ja-JP" altLang="en-US" dirty="0"/>
              <a:t> </a:t>
            </a:r>
            <a:r>
              <a:rPr lang="en-US" altLang="ja-JP" dirty="0"/>
              <a:t>in</a:t>
            </a:r>
            <a:r>
              <a:rPr lang="ja-JP" altLang="en-US" dirty="0"/>
              <a:t> </a:t>
            </a:r>
            <a:r>
              <a:rPr lang="en-US" altLang="ja-JP" dirty="0"/>
              <a:t>a</a:t>
            </a:r>
            <a:r>
              <a:rPr lang="ja-JP" altLang="en-US" dirty="0"/>
              <a:t> </a:t>
            </a:r>
            <a:r>
              <a:rPr lang="en-US" altLang="ja-JP" dirty="0"/>
              <a:t>few</a:t>
            </a:r>
            <a:r>
              <a:rPr lang="ja-JP" altLang="en-US" dirty="0"/>
              <a:t> </a:t>
            </a:r>
            <a:r>
              <a:rPr lang="en-US" altLang="ja-JP" dirty="0"/>
              <a:t>months</a:t>
            </a:r>
            <a:r>
              <a:rPr kumimoji="1" lang="ja-JP" altLang="en-US" dirty="0"/>
              <a:t> 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21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27168" t="30113" r="29126" b="11847"/>
          <a:stretch/>
        </p:blipFill>
        <p:spPr>
          <a:xfrm>
            <a:off x="2184971" y="1496528"/>
            <a:ext cx="8244359" cy="5867607"/>
          </a:xfrm>
          <a:prstGeom prst="rect">
            <a:avLst/>
          </a:prstGeom>
        </p:spPr>
      </p:pic>
      <p:sp useBgFill="1">
        <p:nvSpPr>
          <p:cNvPr id="7" name="テキスト ボックス 6"/>
          <p:cNvSpPr txBox="1"/>
          <p:nvPr/>
        </p:nvSpPr>
        <p:spPr>
          <a:xfrm>
            <a:off x="1805157" y="5099347"/>
            <a:ext cx="1692188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flat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response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 useBgFill="1">
        <p:nvSpPr>
          <p:cNvPr id="9" name="テキスト ボックス 8"/>
          <p:cNvSpPr txBox="1"/>
          <p:nvPr/>
        </p:nvSpPr>
        <p:spPr>
          <a:xfrm>
            <a:off x="7032002" y="1692399"/>
            <a:ext cx="127364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good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PIDs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 useBgFill="1">
        <p:nvSpPr>
          <p:cNvPr id="10" name="テキスト ボックス 9"/>
          <p:cNvSpPr txBox="1"/>
          <p:nvPr/>
        </p:nvSpPr>
        <p:spPr>
          <a:xfrm>
            <a:off x="1817753" y="2354891"/>
            <a:ext cx="2894676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well</a:t>
            </a:r>
            <a:r>
              <a:rPr lang="en-US" altLang="ja-JP" dirty="0">
                <a:solidFill>
                  <a:schemeClr val="bg1"/>
                </a:solidFill>
              </a:rPr>
              <a:t>-</a:t>
            </a:r>
            <a:r>
              <a:rPr kumimoji="1" lang="en-US" altLang="ja-JP" dirty="0" err="1">
                <a:solidFill>
                  <a:schemeClr val="bg1"/>
                </a:solidFill>
              </a:rPr>
              <a:t>ballanced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rgbClr val="FF0000"/>
                </a:solidFill>
              </a:rPr>
              <a:t>X</a:t>
            </a:r>
            <a:r>
              <a:rPr kumimoji="1" lang="en-US" altLang="ja-JP" dirty="0">
                <a:solidFill>
                  <a:schemeClr val="bg1"/>
                </a:solidFill>
              </a:rPr>
              <a:t>/</a:t>
            </a:r>
            <a:r>
              <a:rPr kumimoji="1" lang="en-US" altLang="ja-JP" dirty="0">
                <a:solidFill>
                  <a:srgbClr val="0070C0"/>
                </a:solidFill>
              </a:rPr>
              <a:t>Y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signals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</a:p>
        </p:txBody>
      </p:sp>
      <p:sp useBgFill="1">
        <p:nvSpPr>
          <p:cNvPr id="11" name="テキスト ボックス 10"/>
          <p:cNvSpPr txBox="1"/>
          <p:nvPr/>
        </p:nvSpPr>
        <p:spPr>
          <a:xfrm>
            <a:off x="2521023" y="1651005"/>
            <a:ext cx="3264348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chemeClr val="bg1"/>
                </a:solidFill>
              </a:rPr>
              <a:t>Quick</a:t>
            </a:r>
            <a:r>
              <a:rPr kumimoji="1" lang="ja-JP" altLang="en-US" sz="2800" dirty="0">
                <a:solidFill>
                  <a:schemeClr val="bg1"/>
                </a:solidFill>
              </a:rPr>
              <a:t> </a:t>
            </a:r>
            <a:r>
              <a:rPr kumimoji="1" lang="en-US" altLang="ja-JP" sz="2800" dirty="0">
                <a:solidFill>
                  <a:schemeClr val="bg1"/>
                </a:solidFill>
              </a:rPr>
              <a:t>look</a:t>
            </a:r>
            <a:r>
              <a:rPr kumimoji="1" lang="ja-JP" altLang="en-US" sz="2800" dirty="0">
                <a:solidFill>
                  <a:schemeClr val="bg1"/>
                </a:solidFill>
              </a:rPr>
              <a:t> </a:t>
            </a:r>
            <a:r>
              <a:rPr kumimoji="1" lang="en-US" altLang="ja-JP" sz="2800" dirty="0">
                <a:solidFill>
                  <a:schemeClr val="bg1"/>
                </a:solidFill>
              </a:rPr>
              <a:t>results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780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DSC_05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3" t="3870" r="23283"/>
          <a:stretch>
            <a:fillRect/>
          </a:stretch>
        </p:blipFill>
        <p:spPr bwMode="auto">
          <a:xfrm>
            <a:off x="290419" y="1963055"/>
            <a:ext cx="3847380" cy="3821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32043" y="1105727"/>
            <a:ext cx="11521280" cy="783470"/>
          </a:xfrm>
        </p:spPr>
        <p:txBody>
          <a:bodyPr>
            <a:normAutofit/>
          </a:bodyPr>
          <a:lstStyle/>
          <a:p>
            <a:r>
              <a:rPr lang="en-US" altLang="ja-JP" dirty="0"/>
              <a:t>C/N-1.0 chamber (18pcs × 40×40 cm</a:t>
            </a:r>
            <a:r>
              <a:rPr lang="en-US" altLang="ja-JP" baseline="30000" dirty="0"/>
              <a:t>2</a:t>
            </a:r>
            <a:r>
              <a:rPr lang="en-US" altLang="ja-JP" dirty="0"/>
              <a:t> windows)</a:t>
            </a:r>
            <a:r>
              <a:rPr lang="ja-JP" altLang="en-US" dirty="0"/>
              <a:t> </a:t>
            </a:r>
            <a:endParaRPr lang="en-US" altLang="ja-JP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764139" y="7186023"/>
            <a:ext cx="3025462" cy="401637"/>
          </a:xfrm>
        </p:spPr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0340592" y="6985204"/>
            <a:ext cx="3025462" cy="401637"/>
          </a:xfrm>
        </p:spPr>
        <p:txBody>
          <a:bodyPr/>
          <a:lstStyle/>
          <a:p>
            <a:fld id="{068FBC43-FC55-4954-BA41-DA0A5DC7C588}" type="slidenum">
              <a:rPr lang="ja-JP" altLang="en-US" smtClean="0"/>
              <a:pPr/>
              <a:t>22</a:t>
            </a:fld>
            <a:endParaRPr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71478" y="3209936"/>
            <a:ext cx="1019674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76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40cm</a:t>
            </a:r>
            <a:endParaRPr lang="ja-JP" altLang="en-US" sz="1760" baseline="30000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2371478" y="2962002"/>
            <a:ext cx="896753" cy="0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 useBgFill="1">
        <p:nvSpPr>
          <p:cNvPr id="12" name="テキスト ボックス 11"/>
          <p:cNvSpPr txBox="1"/>
          <p:nvPr/>
        </p:nvSpPr>
        <p:spPr>
          <a:xfrm>
            <a:off x="960835" y="2192463"/>
            <a:ext cx="199590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>
                <a:solidFill>
                  <a:schemeClr val="bg1"/>
                </a:solidFill>
              </a:rPr>
              <a:t>C/N-1.0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chamber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0" name="タイトル 1"/>
          <p:cNvSpPr txBox="1">
            <a:spLocks/>
          </p:cNvSpPr>
          <p:nvPr/>
        </p:nvSpPr>
        <p:spPr>
          <a:xfrm>
            <a:off x="180589" y="275998"/>
            <a:ext cx="11594944" cy="857328"/>
          </a:xfrm>
          <a:prstGeom prst="rect">
            <a:avLst/>
          </a:prstGeom>
        </p:spPr>
        <p:txBody>
          <a:bodyPr/>
          <a:lstStyle>
            <a:lvl1pPr algn="l" defTabSz="1149519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5400" kern="1200">
                <a:solidFill>
                  <a:srgbClr val="FFFF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ja-JP" dirty="0"/>
              <a:t>“CYGNUS”-KM</a:t>
            </a:r>
            <a:r>
              <a:rPr lang="ja-JP" altLang="en-US" dirty="0"/>
              <a:t> </a:t>
            </a:r>
            <a:r>
              <a:rPr lang="en-US" altLang="ja-JP" dirty="0"/>
              <a:t>chamber</a:t>
            </a:r>
          </a:p>
          <a:p>
            <a:pPr fontAlgn="auto">
              <a:spcAft>
                <a:spcPts val="0"/>
              </a:spcAft>
            </a:pPr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9034" y="2962002"/>
            <a:ext cx="4293610" cy="4587880"/>
          </a:xfrm>
          <a:prstGeom prst="rect">
            <a:avLst/>
          </a:prstGeom>
        </p:spPr>
      </p:pic>
      <p:sp useBgFill="1">
        <p:nvSpPr>
          <p:cNvPr id="13" name="テキスト ボックス 12"/>
          <p:cNvSpPr txBox="1"/>
          <p:nvPr/>
        </p:nvSpPr>
        <p:spPr>
          <a:xfrm>
            <a:off x="9457779" y="3562902"/>
            <a:ext cx="2819698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>
                <a:solidFill>
                  <a:schemeClr val="bg1"/>
                </a:solidFill>
              </a:rPr>
              <a:t>Acrylic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+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copper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ribbon</a:t>
            </a:r>
          </a:p>
          <a:p>
            <a:pPr algn="r"/>
            <a:r>
              <a:rPr lang="en-US" altLang="ja-JP" dirty="0">
                <a:solidFill>
                  <a:schemeClr val="bg1"/>
                </a:solidFill>
              </a:rPr>
              <a:t>filed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cage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 useBgFill="1">
        <p:nvSpPr>
          <p:cNvPr id="14" name="コンテンツ プレースホルダー 1"/>
          <p:cNvSpPr txBox="1">
            <a:spLocks/>
          </p:cNvSpPr>
          <p:nvPr/>
        </p:nvSpPr>
        <p:spPr>
          <a:xfrm>
            <a:off x="5851769" y="1904951"/>
            <a:ext cx="7465322" cy="153829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87373" indent="-287373" algn="l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62119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436865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011611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86358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161104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35850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596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85342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ja-JP" dirty="0"/>
              <a:t>Originally</a:t>
            </a:r>
            <a:r>
              <a:rPr lang="ja-JP" altLang="en-US" dirty="0"/>
              <a:t> </a:t>
            </a:r>
            <a:r>
              <a:rPr lang="en-US" altLang="ja-JP" dirty="0"/>
              <a:t>we</a:t>
            </a:r>
            <a:r>
              <a:rPr lang="ja-JP" altLang="en-US" dirty="0"/>
              <a:t> </a:t>
            </a:r>
            <a:r>
              <a:rPr lang="en-US" altLang="ja-JP" dirty="0"/>
              <a:t>planned</a:t>
            </a:r>
            <a:r>
              <a:rPr lang="ja-JP" altLang="en-US" dirty="0"/>
              <a:t> </a:t>
            </a:r>
            <a:r>
              <a:rPr lang="en-US" altLang="ja-JP" dirty="0"/>
              <a:t>to</a:t>
            </a:r>
            <a:r>
              <a:rPr lang="ja-JP" altLang="en-US" dirty="0"/>
              <a:t> </a:t>
            </a:r>
            <a:r>
              <a:rPr lang="en-US" altLang="ja-JP" dirty="0"/>
              <a:t>use</a:t>
            </a:r>
            <a:r>
              <a:rPr lang="ja-JP" altLang="en-US" dirty="0"/>
              <a:t> </a:t>
            </a:r>
            <a:r>
              <a:rPr lang="en-US" altLang="ja-JP" dirty="0"/>
              <a:t>resistive</a:t>
            </a:r>
            <a:r>
              <a:rPr lang="ja-JP" altLang="en-US" dirty="0"/>
              <a:t> </a:t>
            </a:r>
            <a:r>
              <a:rPr lang="en-US" altLang="ja-JP" dirty="0"/>
              <a:t>sheet</a:t>
            </a:r>
            <a:r>
              <a:rPr lang="ja-JP" altLang="en-US" dirty="0"/>
              <a:t> </a:t>
            </a:r>
            <a:r>
              <a:rPr lang="en-US" altLang="ja-JP" dirty="0"/>
              <a:t>for</a:t>
            </a:r>
            <a:r>
              <a:rPr lang="ja-JP" altLang="en-US" dirty="0"/>
              <a:t> </a:t>
            </a:r>
            <a:r>
              <a:rPr lang="en-US" altLang="ja-JP" dirty="0"/>
              <a:t>the</a:t>
            </a:r>
            <a:r>
              <a:rPr lang="ja-JP" altLang="en-US" dirty="0"/>
              <a:t> </a:t>
            </a:r>
            <a:r>
              <a:rPr lang="en-US" altLang="ja-JP" dirty="0"/>
              <a:t>field</a:t>
            </a:r>
            <a:r>
              <a:rPr lang="ja-JP" altLang="en-US" dirty="0"/>
              <a:t> </a:t>
            </a:r>
            <a:r>
              <a:rPr lang="en-US" altLang="ja-JP" dirty="0"/>
              <a:t>cage.</a:t>
            </a:r>
          </a:p>
          <a:p>
            <a:pPr fontAlgn="auto">
              <a:spcAft>
                <a:spcPts val="0"/>
              </a:spcAft>
            </a:pPr>
            <a:r>
              <a:rPr lang="en-US" altLang="ja-JP" dirty="0"/>
              <a:t>Performance</a:t>
            </a:r>
            <a:r>
              <a:rPr lang="ja-JP" altLang="en-US" dirty="0"/>
              <a:t> </a:t>
            </a:r>
            <a:r>
              <a:rPr lang="en-US" altLang="ja-JP" dirty="0"/>
              <a:t>degradation</a:t>
            </a:r>
            <a:r>
              <a:rPr lang="ja-JP" altLang="en-US" dirty="0"/>
              <a:t> </a:t>
            </a:r>
            <a:r>
              <a:rPr lang="en-US" altLang="ja-JP" dirty="0"/>
              <a:t>was</a:t>
            </a:r>
            <a:r>
              <a:rPr lang="ja-JP" altLang="en-US" dirty="0"/>
              <a:t> </a:t>
            </a:r>
            <a:r>
              <a:rPr lang="en-US" altLang="ja-JP" dirty="0"/>
              <a:t>seen</a:t>
            </a:r>
            <a:r>
              <a:rPr lang="ja-JP" altLang="en-US" dirty="0"/>
              <a:t> </a:t>
            </a:r>
            <a:r>
              <a:rPr lang="en-US" altLang="ja-JP" dirty="0"/>
              <a:t>in</a:t>
            </a:r>
            <a:r>
              <a:rPr lang="ja-JP" altLang="en-US" dirty="0"/>
              <a:t> </a:t>
            </a:r>
            <a:r>
              <a:rPr lang="en-US" altLang="ja-JP" dirty="0"/>
              <a:t>a</a:t>
            </a:r>
            <a:r>
              <a:rPr lang="ja-JP" altLang="en-US" dirty="0"/>
              <a:t> </a:t>
            </a:r>
            <a:r>
              <a:rPr lang="en-US" altLang="ja-JP" dirty="0"/>
              <a:t>long-term</a:t>
            </a:r>
            <a:r>
              <a:rPr lang="ja-JP" altLang="en-US" dirty="0"/>
              <a:t> </a:t>
            </a:r>
            <a:r>
              <a:rPr lang="en-US" altLang="ja-JP" dirty="0"/>
              <a:t>use...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5B5417B-1CB1-441D-B722-8169D65AD829}"/>
              </a:ext>
            </a:extLst>
          </p:cNvPr>
          <p:cNvGrpSpPr/>
          <p:nvPr/>
        </p:nvGrpSpPr>
        <p:grpSpPr>
          <a:xfrm>
            <a:off x="3724449" y="4019896"/>
            <a:ext cx="5231116" cy="3528614"/>
            <a:chOff x="7451079" y="871218"/>
            <a:chExt cx="4620562" cy="3589967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517EEE27-8CF0-4FD4-8DE8-BEBDC80E8C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117" b="10353"/>
            <a:stretch/>
          </p:blipFill>
          <p:spPr>
            <a:xfrm>
              <a:off x="7451079" y="871218"/>
              <a:ext cx="4620562" cy="3425028"/>
            </a:xfrm>
            <a:prstGeom prst="rect">
              <a:avLst/>
            </a:prstGeom>
          </p:spPr>
        </p:pic>
        <p:sp>
          <p:nvSpPr>
            <p:cNvPr id="17" name="テキスト ボックス 9">
              <a:extLst>
                <a:ext uri="{FF2B5EF4-FFF2-40B4-BE49-F238E27FC236}">
                  <a16:creationId xmlns:a16="http://schemas.microsoft.com/office/drawing/2014/main" id="{9795A5E7-750B-401E-8001-B26F567EB8E6}"/>
                </a:ext>
              </a:extLst>
            </p:cNvPr>
            <p:cNvSpPr txBox="1"/>
            <p:nvPr/>
          </p:nvSpPr>
          <p:spPr>
            <a:xfrm>
              <a:off x="8582120" y="4109130"/>
              <a:ext cx="2614280" cy="352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ja-JP" altLang="en-US" dirty="0"/>
                <a:t>▲</a:t>
              </a:r>
              <a:r>
                <a:rPr kumimoji="1" lang="en-US" altLang="ja-JP" dirty="0"/>
                <a:t>C/N-1.0</a:t>
              </a:r>
              <a:endParaRPr kumimoji="1" lang="ja-JP" altLang="en-US" dirty="0"/>
            </a:p>
          </p:txBody>
        </p:sp>
      </p:grpSp>
      <p:sp useBgFill="1">
        <p:nvSpPr>
          <p:cNvPr id="18" name="テキスト ボックス 17"/>
          <p:cNvSpPr txBox="1"/>
          <p:nvPr/>
        </p:nvSpPr>
        <p:spPr>
          <a:xfrm>
            <a:off x="4234207" y="3701401"/>
            <a:ext cx="199590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>
                <a:solidFill>
                  <a:schemeClr val="bg1"/>
                </a:solidFill>
              </a:rPr>
              <a:t>C/N-1.0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concepts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305651" y="462405"/>
            <a:ext cx="34698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chemeClr val="bg1"/>
                </a:solidFill>
              </a:rPr>
              <a:t>S.</a:t>
            </a:r>
            <a:r>
              <a:rPr kumimoji="1" lang="ja-JP" altLang="en-US" sz="2800" dirty="0">
                <a:solidFill>
                  <a:schemeClr val="bg1"/>
                </a:solidFill>
              </a:rPr>
              <a:t> </a:t>
            </a:r>
            <a:r>
              <a:rPr lang="en-US" altLang="ja-JP" sz="2800" dirty="0" err="1">
                <a:solidFill>
                  <a:schemeClr val="bg1"/>
                </a:solidFill>
              </a:rPr>
              <a:t>Higashino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02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26497" y="99818"/>
            <a:ext cx="11594944" cy="1223020"/>
          </a:xfrm>
        </p:spPr>
        <p:txBody>
          <a:bodyPr/>
          <a:lstStyle/>
          <a:p>
            <a:r>
              <a:rPr kumimoji="1" lang="en-US" altLang="ja-JP" dirty="0"/>
              <a:t>Low</a:t>
            </a:r>
            <a:r>
              <a:rPr kumimoji="1" lang="ja-JP" altLang="en-US" dirty="0"/>
              <a:t> </a:t>
            </a:r>
            <a:r>
              <a:rPr kumimoji="1" lang="en-US" altLang="ja-JP" dirty="0"/>
              <a:t>BG</a:t>
            </a:r>
            <a:r>
              <a:rPr kumimoji="1" lang="ja-JP" altLang="en-US" dirty="0"/>
              <a:t> </a:t>
            </a:r>
            <a:r>
              <a:rPr kumimoji="1" lang="en-US" altLang="ja-JP" dirty="0"/>
              <a:t>Molecular</a:t>
            </a:r>
            <a:r>
              <a:rPr kumimoji="1" lang="ja-JP" altLang="en-US" dirty="0"/>
              <a:t> </a:t>
            </a:r>
            <a:r>
              <a:rPr kumimoji="1" lang="en-US" altLang="ja-JP" dirty="0"/>
              <a:t>Sieve</a:t>
            </a:r>
            <a:r>
              <a:rPr kumimoji="1" lang="ja-JP" altLang="en-US" dirty="0"/>
              <a:t> </a:t>
            </a:r>
            <a:r>
              <a:rPr kumimoji="1" lang="en-US" altLang="ja-JP" dirty="0"/>
              <a:t>production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(H.</a:t>
            </a:r>
            <a:r>
              <a:rPr kumimoji="1" lang="ja-JP" altLang="en-US" dirty="0"/>
              <a:t> </a:t>
            </a:r>
            <a:r>
              <a:rPr kumimoji="1" lang="en-US" altLang="ja-JP" dirty="0"/>
              <a:t>Ogawa)</a:t>
            </a:r>
          </a:p>
          <a:p>
            <a:pPr lvl="1"/>
            <a:r>
              <a:rPr lang="en-US" altLang="ja-JP" dirty="0"/>
              <a:t>production</a:t>
            </a:r>
            <a:r>
              <a:rPr lang="ja-JP" altLang="en-US" dirty="0"/>
              <a:t> </a:t>
            </a:r>
            <a:r>
              <a:rPr lang="en-US" altLang="ja-JP" dirty="0"/>
              <a:t>procedure</a:t>
            </a:r>
            <a:r>
              <a:rPr lang="ja-JP" altLang="en-US" dirty="0"/>
              <a:t> </a:t>
            </a:r>
            <a:r>
              <a:rPr lang="en-US" altLang="ja-JP" dirty="0"/>
              <a:t>established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4458186" y="6825003"/>
            <a:ext cx="4538193" cy="401637"/>
          </a:xfrm>
        </p:spPr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10329744" y="6801381"/>
            <a:ext cx="3025462" cy="401637"/>
          </a:xfrm>
        </p:spPr>
        <p:txBody>
          <a:bodyPr/>
          <a:lstStyle/>
          <a:p>
            <a:fld id="{068FBC43-FC55-4954-BA41-DA0A5DC7C588}" type="slidenum">
              <a:rPr lang="ja-JP" altLang="en-US" smtClean="0"/>
              <a:pPr/>
              <a:t>23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366311" y="59975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JINST (2021) 16P06024 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370" y="1211815"/>
            <a:ext cx="4191929" cy="2649898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600795" y="3946333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This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work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br>
              <a:rPr kumimoji="1" lang="en-US" altLang="ja-JP" dirty="0">
                <a:solidFill>
                  <a:schemeClr val="bg1"/>
                </a:solidFill>
              </a:rPr>
            </a:br>
            <a:r>
              <a:rPr kumimoji="1" lang="en-US" altLang="ja-JP" dirty="0">
                <a:solidFill>
                  <a:schemeClr val="bg1"/>
                </a:solidFill>
              </a:rPr>
              <a:t>(Nihon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University</a:t>
            </a:r>
            <a:r>
              <a:rPr lang="en-US" altLang="ja-JP" dirty="0">
                <a:solidFill>
                  <a:schemeClr val="bg1"/>
                </a:solidFill>
              </a:rPr>
              <a:t>)</a:t>
            </a:r>
            <a:endParaRPr kumimoji="1" lang="en-US" altLang="ja-JP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23140" y="3979807"/>
            <a:ext cx="3228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Commercially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available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one</a:t>
            </a:r>
          </a:p>
          <a:p>
            <a:r>
              <a:rPr lang="en-US" altLang="ja-JP" dirty="0">
                <a:solidFill>
                  <a:schemeClr val="bg1"/>
                </a:solidFill>
              </a:rPr>
              <a:t>(Sigma-Aldrich)</a:t>
            </a:r>
            <a:endParaRPr kumimoji="1" lang="en-US" altLang="ja-JP" dirty="0">
              <a:solidFill>
                <a:schemeClr val="bg1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178" y="1181968"/>
            <a:ext cx="5369160" cy="420257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0547" y="5002358"/>
            <a:ext cx="8596164" cy="1323216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964" y="5166404"/>
            <a:ext cx="4410664" cy="1277911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6745840" y="1070161"/>
            <a:ext cx="223089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Radon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capture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test</a:t>
            </a:r>
            <a:endParaRPr kumimoji="1" lang="en-US" altLang="ja-JP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40224" y="4848657"/>
            <a:ext cx="101890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Results</a:t>
            </a:r>
            <a:endParaRPr kumimoji="1" lang="en-US" altLang="ja-JP" dirty="0">
              <a:solidFill>
                <a:schemeClr val="bg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28824" y="5978118"/>
            <a:ext cx="3528392" cy="394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4885536" y="5033300"/>
            <a:ext cx="1530844" cy="5641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11200594" y="5853979"/>
            <a:ext cx="1241693" cy="3859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 useBgFill="1">
        <p:nvSpPr>
          <p:cNvPr id="19" name="コンテンツ プレースホルダー 1"/>
          <p:cNvSpPr txBox="1">
            <a:spLocks/>
          </p:cNvSpPr>
          <p:nvPr/>
        </p:nvSpPr>
        <p:spPr>
          <a:xfrm>
            <a:off x="7466286" y="6596115"/>
            <a:ext cx="5976664" cy="940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7373" indent="-287373" algn="l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62119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436865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011611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86358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161104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35850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596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85342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fontAlgn="auto">
              <a:spcAft>
                <a:spcPts val="0"/>
              </a:spcAft>
            </a:pPr>
            <a:r>
              <a:rPr lang="en-US" altLang="ja-JP" dirty="0"/>
              <a:t>Better</a:t>
            </a:r>
            <a:r>
              <a:rPr lang="ja-JP" altLang="en-US" dirty="0"/>
              <a:t> </a:t>
            </a:r>
            <a:r>
              <a:rPr lang="en-US" altLang="ja-JP" dirty="0"/>
              <a:t>performance</a:t>
            </a:r>
          </a:p>
          <a:p>
            <a:pPr lvl="1" fontAlgn="auto">
              <a:spcAft>
                <a:spcPts val="0"/>
              </a:spcAft>
            </a:pPr>
            <a:r>
              <a:rPr lang="en-US" altLang="ja-JP" dirty="0"/>
              <a:t>Repeating</a:t>
            </a:r>
            <a:r>
              <a:rPr lang="ja-JP" altLang="en-US" dirty="0"/>
              <a:t> </a:t>
            </a:r>
            <a:r>
              <a:rPr lang="en-US" altLang="ja-JP" dirty="0"/>
              <a:t>O(kg)</a:t>
            </a:r>
            <a:r>
              <a:rPr lang="ja-JP" altLang="en-US" dirty="0"/>
              <a:t> </a:t>
            </a:r>
            <a:r>
              <a:rPr lang="en-US" altLang="ja-JP" dirty="0"/>
              <a:t>productions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18055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6779" y="396256"/>
            <a:ext cx="5400600" cy="741626"/>
          </a:xfrm>
        </p:spPr>
        <p:txBody>
          <a:bodyPr/>
          <a:lstStyle/>
          <a:p>
            <a:r>
              <a:rPr kumimoji="1" lang="en-US" altLang="ja-JP" dirty="0"/>
              <a:t>Gas</a:t>
            </a:r>
            <a:r>
              <a:rPr kumimoji="1" lang="ja-JP" altLang="en-US" dirty="0"/>
              <a:t> </a:t>
            </a:r>
            <a:r>
              <a:rPr kumimoji="1" lang="en-US" altLang="ja-JP" dirty="0"/>
              <a:t>circulation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system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24</a:t>
            </a:fld>
            <a:endParaRPr lang="ja-JP" altLang="en-US" dirty="0"/>
          </a:p>
        </p:txBody>
      </p:sp>
      <p:pic>
        <p:nvPicPr>
          <p:cNvPr id="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15" y="1164218"/>
            <a:ext cx="3982121" cy="632237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frigerator…"/>
          <p:cNvSpPr txBox="1"/>
          <p:nvPr/>
        </p:nvSpPr>
        <p:spPr>
          <a:xfrm>
            <a:off x="2602880" y="6368154"/>
            <a:ext cx="1297642" cy="580568"/>
          </a:xfrm>
          <a:prstGeom prst="rect">
            <a:avLst/>
          </a:prstGeom>
          <a:solidFill>
            <a:srgbClr val="FFFFFF"/>
          </a:solidFill>
          <a:ln w="25400">
            <a:solidFill>
              <a:srgbClr val="3D3E3E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382" tIns="39382" rIns="39382" bIns="39382">
            <a:spAutoFit/>
          </a:bodyPr>
          <a:lstStyle/>
          <a:p>
            <a:pPr algn="ctr">
              <a:defRPr sz="2100"/>
            </a:pPr>
            <a:r>
              <a:rPr sz="1628"/>
              <a:t>refrigerator</a:t>
            </a:r>
          </a:p>
          <a:p>
            <a:pPr algn="ctr">
              <a:defRPr sz="2100"/>
            </a:pPr>
            <a:r>
              <a:rPr sz="1628"/>
              <a:t>(cold trap)</a:t>
            </a:r>
          </a:p>
        </p:txBody>
      </p:sp>
      <p:sp>
        <p:nvSpPr>
          <p:cNvPr id="8" name="Rn detector (×2)"/>
          <p:cNvSpPr txBox="1"/>
          <p:nvPr/>
        </p:nvSpPr>
        <p:spPr>
          <a:xfrm>
            <a:off x="457599" y="2628177"/>
            <a:ext cx="1767393" cy="330051"/>
          </a:xfrm>
          <a:prstGeom prst="rect">
            <a:avLst/>
          </a:prstGeom>
          <a:solidFill>
            <a:srgbClr val="FFFFFF"/>
          </a:solidFill>
          <a:ln w="25400">
            <a:solidFill>
              <a:srgbClr val="3D3E3E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382" tIns="39382" rIns="39382" bIns="39382">
            <a:spAutoFit/>
          </a:bodyPr>
          <a:lstStyle>
            <a:lvl1pPr algn="ctr">
              <a:defRPr sz="2100"/>
            </a:lvl1pPr>
          </a:lstStyle>
          <a:p>
            <a:r>
              <a:rPr sz="1628"/>
              <a:t>Rn detector (×2)</a:t>
            </a:r>
          </a:p>
        </p:txBody>
      </p:sp>
      <p:sp>
        <p:nvSpPr>
          <p:cNvPr id="9" name="Arrow"/>
          <p:cNvSpPr/>
          <p:nvPr/>
        </p:nvSpPr>
        <p:spPr>
          <a:xfrm rot="20356306">
            <a:off x="1850040" y="2297818"/>
            <a:ext cx="528949" cy="178950"/>
          </a:xfrm>
          <a:prstGeom prst="rightArrow">
            <a:avLst>
              <a:gd name="adj1" fmla="val 42286"/>
              <a:gd name="adj2" fmla="val 121300"/>
            </a:avLst>
          </a:prstGeom>
          <a:solidFill>
            <a:srgbClr val="FFFFFF"/>
          </a:solidFill>
          <a:ln w="25400">
            <a:solidFill>
              <a:srgbClr val="3D3E3E"/>
            </a:solidFill>
            <a:miter lim="400000"/>
          </a:ln>
        </p:spPr>
        <p:txBody>
          <a:bodyPr lIns="39382" tIns="39382" rIns="39382" bIns="39382" anchor="ctr"/>
          <a:lstStyle/>
          <a:p>
            <a:pPr algn="ctr">
              <a:defRPr sz="3500" b="1">
                <a:solidFill>
                  <a:srgbClr val="E8406A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2713"/>
          </a:p>
        </p:txBody>
      </p:sp>
      <p:sp>
        <p:nvSpPr>
          <p:cNvPr id="10" name="Arrow"/>
          <p:cNvSpPr/>
          <p:nvPr/>
        </p:nvSpPr>
        <p:spPr>
          <a:xfrm rot="968551">
            <a:off x="1864604" y="3045530"/>
            <a:ext cx="528949" cy="178950"/>
          </a:xfrm>
          <a:prstGeom prst="rightArrow">
            <a:avLst>
              <a:gd name="adj1" fmla="val 42286"/>
              <a:gd name="adj2" fmla="val 121300"/>
            </a:avLst>
          </a:prstGeom>
          <a:solidFill>
            <a:srgbClr val="FFFFFF"/>
          </a:solidFill>
          <a:ln w="25400">
            <a:solidFill>
              <a:srgbClr val="3D3E3E"/>
            </a:solidFill>
            <a:miter lim="400000"/>
          </a:ln>
        </p:spPr>
        <p:txBody>
          <a:bodyPr lIns="39382" tIns="39382" rIns="39382" bIns="39382" anchor="ctr"/>
          <a:lstStyle/>
          <a:p>
            <a:pPr algn="ctr">
              <a:defRPr sz="3500" b="1">
                <a:solidFill>
                  <a:srgbClr val="E8406A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2713"/>
          </a:p>
        </p:txBody>
      </p:sp>
      <p:sp>
        <p:nvSpPr>
          <p:cNvPr id="11" name="Rn filter"/>
          <p:cNvSpPr txBox="1"/>
          <p:nvPr/>
        </p:nvSpPr>
        <p:spPr>
          <a:xfrm>
            <a:off x="1661064" y="4784780"/>
            <a:ext cx="915573" cy="330051"/>
          </a:xfrm>
          <a:prstGeom prst="rect">
            <a:avLst/>
          </a:prstGeom>
          <a:solidFill>
            <a:srgbClr val="FFFFFF"/>
          </a:solidFill>
          <a:ln w="25400">
            <a:solidFill>
              <a:srgbClr val="3D3E3E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382" tIns="39382" rIns="39382" bIns="39382">
            <a:spAutoFit/>
          </a:bodyPr>
          <a:lstStyle>
            <a:lvl1pPr algn="ctr">
              <a:defRPr sz="2100"/>
            </a:lvl1pPr>
          </a:lstStyle>
          <a:p>
            <a:r>
              <a:rPr sz="1628"/>
              <a:t>Rn filter</a:t>
            </a:r>
          </a:p>
        </p:txBody>
      </p:sp>
      <p:pic>
        <p:nvPicPr>
          <p:cNvPr id="1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3249" y="2635933"/>
            <a:ext cx="3026924" cy="2469468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low-BG zeolite (xxxg)"/>
          <p:cNvSpPr txBox="1"/>
          <p:nvPr/>
        </p:nvSpPr>
        <p:spPr>
          <a:xfrm>
            <a:off x="5232851" y="2234533"/>
            <a:ext cx="1871690" cy="33005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100"/>
            </a:lvl1pPr>
          </a:lstStyle>
          <a:p>
            <a:r>
              <a:rPr sz="1628" dirty="0">
                <a:solidFill>
                  <a:schemeClr val="bg1"/>
                </a:solidFill>
              </a:rPr>
              <a:t>low-BG zeolite</a:t>
            </a:r>
            <a:r>
              <a:rPr lang="ja-JP" altLang="en-US" sz="1628" dirty="0">
                <a:solidFill>
                  <a:schemeClr val="bg1"/>
                </a:solidFill>
              </a:rPr>
              <a:t> </a:t>
            </a:r>
            <a:r>
              <a:rPr lang="en-US" altLang="ja-JP" sz="1628" dirty="0">
                <a:solidFill>
                  <a:schemeClr val="bg1"/>
                </a:solidFill>
              </a:rPr>
              <a:t>(5A)</a:t>
            </a:r>
            <a:endParaRPr sz="1628" dirty="0">
              <a:solidFill>
                <a:schemeClr val="bg1"/>
              </a:solidFill>
            </a:endParaRPr>
          </a:p>
        </p:txBody>
      </p:sp>
      <p:pic>
        <p:nvPicPr>
          <p:cNvPr id="1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9059" y="468263"/>
            <a:ext cx="6066567" cy="6281744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Dew point [℃]"/>
          <p:cNvSpPr txBox="1"/>
          <p:nvPr/>
        </p:nvSpPr>
        <p:spPr>
          <a:xfrm>
            <a:off x="11378673" y="1044327"/>
            <a:ext cx="1575135" cy="365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sz="1860" dirty="0"/>
              <a:t>Dew point [℃]</a:t>
            </a:r>
          </a:p>
        </p:txBody>
      </p:sp>
      <p:sp>
        <p:nvSpPr>
          <p:cNvPr id="16" name="Coolant temp. [℃]"/>
          <p:cNvSpPr txBox="1"/>
          <p:nvPr/>
        </p:nvSpPr>
        <p:spPr>
          <a:xfrm>
            <a:off x="11101201" y="2975526"/>
            <a:ext cx="1999931" cy="365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sz="1860" dirty="0"/>
              <a:t>Coolant temp. [℃]</a:t>
            </a:r>
          </a:p>
        </p:txBody>
      </p:sp>
      <p:sp>
        <p:nvSpPr>
          <p:cNvPr id="17" name="Rn rate [count/day]"/>
          <p:cNvSpPr txBox="1"/>
          <p:nvPr/>
        </p:nvSpPr>
        <p:spPr>
          <a:xfrm>
            <a:off x="11008227" y="5007199"/>
            <a:ext cx="2092905" cy="3657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sz="1860" dirty="0"/>
              <a:t>Rn rate [count/day]</a:t>
            </a:r>
          </a:p>
        </p:txBody>
      </p:sp>
      <p:sp>
        <p:nvSpPr>
          <p:cNvPr id="18" name="low-BG zeolite (xxxg)"/>
          <p:cNvSpPr txBox="1"/>
          <p:nvPr/>
        </p:nvSpPr>
        <p:spPr>
          <a:xfrm>
            <a:off x="7297539" y="396255"/>
            <a:ext cx="1846042" cy="33005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100"/>
            </a:lvl1pPr>
          </a:lstStyle>
          <a:p>
            <a:r>
              <a:rPr lang="en-US" altLang="ja-JP" sz="1628" dirty="0">
                <a:solidFill>
                  <a:schemeClr val="bg1"/>
                </a:solidFill>
              </a:rPr>
              <a:t>operation</a:t>
            </a:r>
            <a:r>
              <a:rPr lang="ja-JP" altLang="en-US" sz="1628" dirty="0">
                <a:solidFill>
                  <a:schemeClr val="bg1"/>
                </a:solidFill>
              </a:rPr>
              <a:t> </a:t>
            </a:r>
            <a:r>
              <a:rPr lang="en-US" altLang="ja-JP" sz="1628" dirty="0">
                <a:solidFill>
                  <a:schemeClr val="bg1"/>
                </a:solidFill>
              </a:rPr>
              <a:t>snapshot</a:t>
            </a:r>
            <a:endParaRPr sz="1628" dirty="0">
              <a:solidFill>
                <a:schemeClr val="bg1"/>
              </a:solidFill>
            </a:endParaRPr>
          </a:p>
        </p:txBody>
      </p:sp>
      <p:sp useBgFill="1">
        <p:nvSpPr>
          <p:cNvPr id="19" name="コンテンツ プレースホルダー 1"/>
          <p:cNvSpPr txBox="1">
            <a:spLocks/>
          </p:cNvSpPr>
          <p:nvPr/>
        </p:nvSpPr>
        <p:spPr>
          <a:xfrm>
            <a:off x="7120172" y="6828162"/>
            <a:ext cx="6322777" cy="741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7373" indent="-287373" algn="l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62119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436865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011611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86358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161104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35850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596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85342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ja-JP" dirty="0"/>
              <a:t>ready</a:t>
            </a:r>
            <a:r>
              <a:rPr lang="ja-JP" altLang="en-US" dirty="0"/>
              <a:t> </a:t>
            </a:r>
            <a:r>
              <a:rPr lang="en-US" altLang="ja-JP" dirty="0"/>
              <a:t>for</a:t>
            </a:r>
            <a:r>
              <a:rPr lang="ja-JP" altLang="en-US" dirty="0"/>
              <a:t> </a:t>
            </a:r>
            <a:r>
              <a:rPr lang="en-US" altLang="ja-JP" dirty="0"/>
              <a:t>housing</a:t>
            </a:r>
            <a:r>
              <a:rPr lang="ja-JP" altLang="en-US" dirty="0"/>
              <a:t> </a:t>
            </a:r>
            <a:r>
              <a:rPr lang="en-US" altLang="ja-JP" dirty="0"/>
              <a:t>detectors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59734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0288" y="1022000"/>
            <a:ext cx="11594944" cy="4797425"/>
          </a:xfrm>
        </p:spPr>
        <p:txBody>
          <a:bodyPr/>
          <a:lstStyle/>
          <a:p>
            <a:r>
              <a:rPr kumimoji="1" lang="en-US" altLang="ja-JP" dirty="0"/>
              <a:t>Two  requirements for the detector modules</a:t>
            </a:r>
          </a:p>
          <a:p>
            <a:pPr lvl="1"/>
            <a:r>
              <a:rPr lang="en-US" altLang="ja-JP" dirty="0"/>
              <a:t>Electronics needs to fit 46 ×</a:t>
            </a:r>
            <a:r>
              <a:rPr lang="ja-JP" altLang="en-US" dirty="0"/>
              <a:t> </a:t>
            </a:r>
            <a:r>
              <a:rPr lang="en-US" altLang="ja-JP" dirty="0"/>
              <a:t>46 cm</a:t>
            </a:r>
            <a:r>
              <a:rPr lang="en-US" altLang="ja-JP" baseline="30000" dirty="0"/>
              <a:t>2</a:t>
            </a:r>
            <a:r>
              <a:rPr lang="en-US" altLang="ja-JP" dirty="0"/>
              <a:t>. </a:t>
            </a:r>
          </a:p>
          <a:p>
            <a:pPr lvl="1"/>
            <a:r>
              <a:rPr lang="en-US" altLang="ja-JP" dirty="0"/>
              <a:t>Detector top needs to be at the electrical ground level.</a:t>
            </a:r>
          </a:p>
          <a:p>
            <a:pPr lvl="1"/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0755" y="180231"/>
            <a:ext cx="7165623" cy="64110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Detectors for C/N-1.0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25</a:t>
            </a:fld>
            <a:endParaRPr lang="ja-JP" altLang="en-US" dirty="0"/>
          </a:p>
        </p:txBody>
      </p:sp>
      <p:pic>
        <p:nvPicPr>
          <p:cNvPr id="39" name="Picture 6">
            <a:extLst>
              <a:ext uri="{FF2B5EF4-FFF2-40B4-BE49-F238E27FC236}">
                <a16:creationId xmlns:a16="http://schemas.microsoft.com/office/drawing/2014/main" id="{936C87E2-FE94-4CDA-83FE-D851950125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4124" y="2263624"/>
            <a:ext cx="3445277" cy="5278499"/>
          </a:xfrm>
          <a:prstGeom prst="rect">
            <a:avLst/>
          </a:prstGeom>
        </p:spPr>
      </p:pic>
      <p:pic>
        <p:nvPicPr>
          <p:cNvPr id="45" name="図 44">
            <a:extLst>
              <a:ext uri="{FF2B5EF4-FFF2-40B4-BE49-F238E27FC236}">
                <a16:creationId xmlns:a16="http://schemas.microsoft.com/office/drawing/2014/main" id="{517EEE27-8CF0-4FD4-8DE8-BEBDC80E8C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17" b="10353"/>
          <a:stretch/>
        </p:blipFill>
        <p:spPr>
          <a:xfrm>
            <a:off x="5378833" y="2542287"/>
            <a:ext cx="3901215" cy="2729662"/>
          </a:xfrm>
          <a:prstGeom prst="rect">
            <a:avLst/>
          </a:prstGeom>
        </p:spPr>
      </p:pic>
      <p:sp>
        <p:nvSpPr>
          <p:cNvPr id="41" name="Oval 10">
            <a:extLst>
              <a:ext uri="{FF2B5EF4-FFF2-40B4-BE49-F238E27FC236}">
                <a16:creationId xmlns:a16="http://schemas.microsoft.com/office/drawing/2014/main" id="{095A650D-84C7-4F24-8092-A86AD1D536C4}"/>
              </a:ext>
            </a:extLst>
          </p:cNvPr>
          <p:cNvSpPr/>
          <p:nvPr/>
        </p:nvSpPr>
        <p:spPr>
          <a:xfrm>
            <a:off x="7810844" y="3595290"/>
            <a:ext cx="591091" cy="7436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cxnSp>
        <p:nvCxnSpPr>
          <p:cNvPr id="42" name="Straight Arrow Connector 26">
            <a:extLst>
              <a:ext uri="{FF2B5EF4-FFF2-40B4-BE49-F238E27FC236}">
                <a16:creationId xmlns:a16="http://schemas.microsoft.com/office/drawing/2014/main" id="{6C001773-7262-4AAC-BBE2-CA16FBE05EEF}"/>
              </a:ext>
            </a:extLst>
          </p:cNvPr>
          <p:cNvCxnSpPr>
            <a:cxnSpLocks/>
          </p:cNvCxnSpPr>
          <p:nvPr/>
        </p:nvCxnSpPr>
        <p:spPr>
          <a:xfrm flipV="1">
            <a:off x="8454474" y="3767726"/>
            <a:ext cx="1869465" cy="13774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27">
            <a:extLst>
              <a:ext uri="{FF2B5EF4-FFF2-40B4-BE49-F238E27FC236}">
                <a16:creationId xmlns:a16="http://schemas.microsoft.com/office/drawing/2014/main" id="{03BCBA9E-3D2A-4AA2-B848-E3F4A3830D9C}"/>
              </a:ext>
            </a:extLst>
          </p:cNvPr>
          <p:cNvCxnSpPr>
            <a:cxnSpLocks/>
          </p:cNvCxnSpPr>
          <p:nvPr/>
        </p:nvCxnSpPr>
        <p:spPr>
          <a:xfrm flipV="1">
            <a:off x="10963238" y="4816028"/>
            <a:ext cx="177165" cy="721779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8">
            <a:extLst>
              <a:ext uri="{FF2B5EF4-FFF2-40B4-BE49-F238E27FC236}">
                <a16:creationId xmlns:a16="http://schemas.microsoft.com/office/drawing/2014/main" id="{E30E9B68-9E4E-4321-BDB0-A5F66322BB19}"/>
              </a:ext>
            </a:extLst>
          </p:cNvPr>
          <p:cNvSpPr txBox="1"/>
          <p:nvPr/>
        </p:nvSpPr>
        <p:spPr>
          <a:xfrm>
            <a:off x="10088233" y="5691125"/>
            <a:ext cx="1979381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DETECTOR TOP</a:t>
            </a:r>
            <a:endParaRPr kumimoji="1" lang="ja-JP" alt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47" name="Picture 2" descr="DSC_053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3" t="3870" r="23283"/>
          <a:stretch>
            <a:fillRect/>
          </a:stretch>
        </p:blipFill>
        <p:spPr bwMode="auto">
          <a:xfrm>
            <a:off x="130805" y="2559974"/>
            <a:ext cx="5035622" cy="5001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テキスト ボックス 48"/>
          <p:cNvSpPr txBox="1"/>
          <p:nvPr/>
        </p:nvSpPr>
        <p:spPr>
          <a:xfrm>
            <a:off x="3019215" y="3325118"/>
            <a:ext cx="1019674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760" dirty="0">
                <a:solidFill>
                  <a:prstClr val="black"/>
                </a:solidFill>
                <a:latin typeface="游ゴシック" panose="020F0502020204030204"/>
                <a:ea typeface="游ゴシック" panose="020B0400000000000000" pitchFamily="50" charset="-128"/>
              </a:rPr>
              <a:t>46 cm</a:t>
            </a:r>
            <a:endParaRPr lang="ja-JP" altLang="en-US" sz="1760" baseline="30000" dirty="0">
              <a:solidFill>
                <a:prstClr val="black"/>
              </a:solidFill>
              <a:latin typeface="游ゴシック" panose="020F0502020204030204"/>
              <a:ea typeface="游ゴシック" panose="020B0400000000000000" pitchFamily="50" charset="-128"/>
            </a:endParaRPr>
          </a:p>
        </p:txBody>
      </p:sp>
      <p:cxnSp>
        <p:nvCxnSpPr>
          <p:cNvPr id="50" name="直線矢印コネクタ 49"/>
          <p:cNvCxnSpPr/>
          <p:nvPr/>
        </p:nvCxnSpPr>
        <p:spPr>
          <a:xfrm>
            <a:off x="2805201" y="3708623"/>
            <a:ext cx="1251978" cy="118207"/>
          </a:xfrm>
          <a:prstGeom prst="straightConnector1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  <a:miter lim="800000"/>
            <a:headEnd type="triangle" w="med" len="med"/>
            <a:tailEnd type="triangle" w="med" len="med"/>
          </a:ln>
          <a:effectLst/>
        </p:spPr>
      </p:cxnSp>
      <p:sp>
        <p:nvSpPr>
          <p:cNvPr id="51" name="low-BG zeolite (xxxg)"/>
          <p:cNvSpPr txBox="1"/>
          <p:nvPr/>
        </p:nvSpPr>
        <p:spPr>
          <a:xfrm>
            <a:off x="10006269" y="2401247"/>
            <a:ext cx="1789938" cy="33005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100"/>
            </a:lvl1pPr>
          </a:lstStyle>
          <a:p>
            <a:r>
              <a:rPr lang="en-US" sz="1628" dirty="0">
                <a:solidFill>
                  <a:schemeClr val="bg1"/>
                </a:solidFill>
              </a:rPr>
              <a:t>C/N-1.0 inner view</a:t>
            </a:r>
            <a:endParaRPr sz="1628" dirty="0">
              <a:solidFill>
                <a:schemeClr val="bg1"/>
              </a:solidFill>
            </a:endParaRPr>
          </a:p>
        </p:txBody>
      </p:sp>
      <p:sp>
        <p:nvSpPr>
          <p:cNvPr id="52" name="low-BG zeolite (xxxg)"/>
          <p:cNvSpPr txBox="1"/>
          <p:nvPr/>
        </p:nvSpPr>
        <p:spPr>
          <a:xfrm>
            <a:off x="3372649" y="2699615"/>
            <a:ext cx="1801158" cy="33005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100"/>
            </a:lvl1pPr>
          </a:lstStyle>
          <a:p>
            <a:r>
              <a:rPr lang="en-US" sz="1628" dirty="0">
                <a:solidFill>
                  <a:schemeClr val="bg1"/>
                </a:solidFill>
              </a:rPr>
              <a:t>C/N-1.0 outer view</a:t>
            </a:r>
            <a:endParaRPr sz="1628" dirty="0">
              <a:solidFill>
                <a:schemeClr val="bg1"/>
              </a:solidFill>
            </a:endParaRPr>
          </a:p>
        </p:txBody>
      </p:sp>
      <p:sp>
        <p:nvSpPr>
          <p:cNvPr id="54" name="low-BG zeolite (xxxg)"/>
          <p:cNvSpPr txBox="1"/>
          <p:nvPr/>
        </p:nvSpPr>
        <p:spPr>
          <a:xfrm>
            <a:off x="5495910" y="2608404"/>
            <a:ext cx="1581547" cy="33005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100"/>
            </a:lvl1pPr>
          </a:lstStyle>
          <a:p>
            <a:r>
              <a:rPr lang="en-US" sz="1628" dirty="0">
                <a:solidFill>
                  <a:schemeClr val="bg1"/>
                </a:solidFill>
              </a:rPr>
              <a:t>C/N-1.0 concept</a:t>
            </a:r>
            <a:endParaRPr sz="1628" dirty="0">
              <a:solidFill>
                <a:schemeClr val="bg1"/>
              </a:solidFill>
            </a:endParaRPr>
          </a:p>
        </p:txBody>
      </p:sp>
      <p:cxnSp>
        <p:nvCxnSpPr>
          <p:cNvPr id="56" name="Straight Arrow Connector 26">
            <a:extLst>
              <a:ext uri="{FF2B5EF4-FFF2-40B4-BE49-F238E27FC236}">
                <a16:creationId xmlns:a16="http://schemas.microsoft.com/office/drawing/2014/main" id="{6C001773-7262-4AAC-BBE2-CA16FBE05EEF}"/>
              </a:ext>
            </a:extLst>
          </p:cNvPr>
          <p:cNvCxnSpPr>
            <a:cxnSpLocks/>
          </p:cNvCxnSpPr>
          <p:nvPr/>
        </p:nvCxnSpPr>
        <p:spPr>
          <a:xfrm flipH="1">
            <a:off x="5084556" y="4169985"/>
            <a:ext cx="488186" cy="14883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375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Two </a:t>
            </a:r>
            <a:r>
              <a:rPr lang="en-US" altLang="ja-JP" dirty="0"/>
              <a:t>Kobe </a:t>
            </a:r>
            <a:r>
              <a:rPr kumimoji="1" lang="en-US" altLang="ja-JP" dirty="0"/>
              <a:t>modules for C/N-1.0</a:t>
            </a:r>
            <a:r>
              <a:rPr kumimoji="1" lang="ja-JP" altLang="en-US" dirty="0"/>
              <a:t> </a:t>
            </a:r>
            <a:r>
              <a:rPr kumimoji="1" lang="en-US" altLang="ja-JP" dirty="0"/>
              <a:t>(M.</a:t>
            </a:r>
            <a:r>
              <a:rPr kumimoji="1" lang="ja-JP" altLang="en-US" dirty="0"/>
              <a:t> </a:t>
            </a:r>
            <a:r>
              <a:rPr kumimoji="1" lang="en-US" altLang="ja-JP" dirty="0" err="1"/>
              <a:t>Ofuji</a:t>
            </a:r>
            <a:r>
              <a:rPr kumimoji="1" lang="en-US" altLang="ja-JP" dirty="0"/>
              <a:t>)</a:t>
            </a:r>
          </a:p>
          <a:p>
            <a:pPr lvl="1"/>
            <a:r>
              <a:rPr lang="en-US" altLang="ja-JP" dirty="0"/>
              <a:t>Module-0: larger, w/o tracking for BG measurement</a:t>
            </a:r>
          </a:p>
          <a:p>
            <a:pPr lvl="1"/>
            <a:r>
              <a:rPr lang="en-US" altLang="ja-JP" dirty="0"/>
              <a:t>Module-1: smaller, w/ tracking as a</a:t>
            </a:r>
            <a:r>
              <a:rPr lang="ja-JP" altLang="en-US" dirty="0"/>
              <a:t> </a:t>
            </a:r>
            <a:r>
              <a:rPr lang="en-US" altLang="ja-JP" dirty="0"/>
              <a:t>DM detector</a:t>
            </a:r>
          </a:p>
          <a:p>
            <a:pPr lvl="1"/>
            <a:endParaRPr lang="en-US" altLang="ja-JP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26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2157" y="2194589"/>
            <a:ext cx="3595701" cy="3689930"/>
          </a:xfrm>
          <a:prstGeom prst="rect">
            <a:avLst/>
          </a:prstGeom>
        </p:spPr>
      </p:pic>
      <p:pic>
        <p:nvPicPr>
          <p:cNvPr id="7" name="Image" descr="Image"/>
          <p:cNvPicPr>
            <a:picLocks noChangeAspect="1"/>
          </p:cNvPicPr>
          <p:nvPr/>
        </p:nvPicPr>
        <p:blipFill>
          <a:blip r:embed="rId3"/>
          <a:srcRect t="35667" r="7923"/>
          <a:stretch>
            <a:fillRect/>
          </a:stretch>
        </p:blipFill>
        <p:spPr>
          <a:xfrm>
            <a:off x="1425843" y="2173601"/>
            <a:ext cx="3855471" cy="348750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Line"/>
          <p:cNvSpPr/>
          <p:nvPr/>
        </p:nvSpPr>
        <p:spPr>
          <a:xfrm flipV="1">
            <a:off x="2256979" y="2949679"/>
            <a:ext cx="81461" cy="2424719"/>
          </a:xfrm>
          <a:prstGeom prst="line">
            <a:avLst/>
          </a:prstGeom>
          <a:ln w="38100">
            <a:solidFill>
              <a:srgbClr val="FCE467"/>
            </a:solidFill>
            <a:miter lim="400000"/>
            <a:headEnd type="triangle"/>
            <a:tailEnd type="triangle"/>
          </a:ln>
          <a:effectLst>
            <a:outerShdw dist="5145" dir="2835768" rotWithShape="0">
              <a:srgbClr val="000000">
                <a:alpha val="50000"/>
              </a:srgbClr>
            </a:outerShdw>
          </a:effectLst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9" name="30 cm"/>
          <p:cNvSpPr txBox="1"/>
          <p:nvPr/>
        </p:nvSpPr>
        <p:spPr>
          <a:xfrm rot="16434115">
            <a:off x="2147446" y="4657573"/>
            <a:ext cx="682262" cy="365765"/>
          </a:xfrm>
          <a:prstGeom prst="rect">
            <a:avLst/>
          </a:prstGeom>
          <a:ln w="12700">
            <a:miter lim="400000"/>
          </a:ln>
          <a:effectLst>
            <a:outerShdw dist="5145" dir="2835768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>
                <a:solidFill>
                  <a:srgbClr val="FCE467"/>
                </a:solidFill>
              </a:defRPr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860" kern="0" dirty="0">
                <a:latin typeface="Helvetica Light"/>
                <a:sym typeface="Helvetica Light"/>
              </a:rPr>
              <a:t>30 cm</a:t>
            </a:r>
          </a:p>
        </p:txBody>
      </p:sp>
      <p:sp>
        <p:nvSpPr>
          <p:cNvPr id="10" name="“Module-0”…"/>
          <p:cNvSpPr txBox="1"/>
          <p:nvPr/>
        </p:nvSpPr>
        <p:spPr>
          <a:xfrm>
            <a:off x="1992337" y="5833710"/>
            <a:ext cx="3314095" cy="1367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3 GEMs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30×30 cm</a:t>
            </a:r>
            <a:r>
              <a:rPr kumimoji="0" sz="2093" kern="0" baseline="31999" dirty="0">
                <a:solidFill>
                  <a:schemeClr val="bg1"/>
                </a:solidFill>
                <a:latin typeface="Helvetica Light"/>
                <a:sym typeface="Helvetica Light"/>
              </a:rPr>
              <a:t>2</a:t>
            </a:r>
            <a:r>
              <a:rPr kumimoji="0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detection</a:t>
            </a:r>
            <a:r>
              <a:rPr kumimoji="0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area</a:t>
            </a:r>
            <a:endParaRPr kumimoji="0" sz="2093" kern="0" dirty="0">
              <a:solidFill>
                <a:schemeClr val="bg1"/>
              </a:solidFill>
              <a:latin typeface="Helvetica Light"/>
              <a:sym typeface="Helvetica Light"/>
            </a:endParaRP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lang="en-US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read by 8</a:t>
            </a:r>
            <a:r>
              <a:rPr kumimoji="0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pads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lang="en-US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8 </a:t>
            </a:r>
            <a:r>
              <a:rPr kumimoji="0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readout channels</a:t>
            </a:r>
          </a:p>
        </p:txBody>
      </p:sp>
      <p:sp>
        <p:nvSpPr>
          <p:cNvPr id="11" name="“Module-1”…"/>
          <p:cNvSpPr txBox="1"/>
          <p:nvPr/>
        </p:nvSpPr>
        <p:spPr>
          <a:xfrm>
            <a:off x="7743513" y="5962274"/>
            <a:ext cx="3226228" cy="13678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GEM + μ-PIC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lang="en-US" altLang="ja-JP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10</a:t>
            </a:r>
            <a:r>
              <a:rPr kumimoji="0" lang="ja-JP" altLang="en-US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×</a:t>
            </a:r>
            <a:r>
              <a:rPr kumimoji="0" lang="ja-JP" altLang="en-US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10</a:t>
            </a:r>
            <a:r>
              <a:rPr kumimoji="0" lang="ja-JP" altLang="en-US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cm</a:t>
            </a:r>
            <a:r>
              <a:rPr kumimoji="0" lang="en-US" altLang="ja-JP" sz="2093" kern="0" baseline="30000" dirty="0">
                <a:solidFill>
                  <a:schemeClr val="bg1"/>
                </a:solidFill>
                <a:latin typeface="Helvetica Light"/>
                <a:sym typeface="Helvetica Light"/>
              </a:rPr>
              <a:t>2</a:t>
            </a:r>
            <a:r>
              <a:rPr kumimoji="0" lang="ja-JP" altLang="en-US" sz="2093" kern="0" baseline="3000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detection</a:t>
            </a:r>
            <a:r>
              <a:rPr kumimoji="0" lang="ja-JP" altLang="en-US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area</a:t>
            </a:r>
            <a:endParaRPr kumimoji="0" sz="2093" kern="0" dirty="0">
              <a:solidFill>
                <a:schemeClr val="bg1"/>
              </a:solidFill>
              <a:latin typeface="Helvetica Light"/>
              <a:sym typeface="Helvetica Light"/>
            </a:endParaRP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lang="en-US" altLang="ja-JP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read</a:t>
            </a:r>
            <a:r>
              <a:rPr kumimoji="0" lang="ja-JP" altLang="en-US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by</a:t>
            </a:r>
            <a:r>
              <a:rPr kumimoji="0" lang="ja-JP" altLang="en-US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256</a:t>
            </a:r>
            <a:r>
              <a:rPr kumimoji="0" lang="ja-JP" altLang="en-US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 </a:t>
            </a:r>
            <a:r>
              <a:rPr kumimoji="0" lang="en-US" altLang="ja-JP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strips</a:t>
            </a:r>
            <a:endParaRPr kumimoji="0" lang="en-US" sz="2093" kern="0" dirty="0">
              <a:solidFill>
                <a:schemeClr val="bg1"/>
              </a:solidFill>
              <a:latin typeface="Helvetica Light"/>
              <a:sym typeface="Helvetica Light"/>
            </a:endParaRP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700"/>
            </a:pPr>
            <a:r>
              <a:rPr kumimoji="0" sz="2093" kern="0" dirty="0">
                <a:solidFill>
                  <a:schemeClr val="bg1"/>
                </a:solidFill>
                <a:latin typeface="Helvetica Light"/>
                <a:sym typeface="Helvetica Light"/>
              </a:rPr>
              <a:t>Track reconstruction</a:t>
            </a:r>
          </a:p>
        </p:txBody>
      </p:sp>
      <p:sp>
        <p:nvSpPr>
          <p:cNvPr id="12" name="Line"/>
          <p:cNvSpPr/>
          <p:nvPr/>
        </p:nvSpPr>
        <p:spPr>
          <a:xfrm flipH="1" flipV="1">
            <a:off x="2153491" y="3261899"/>
            <a:ext cx="2407743" cy="62501"/>
          </a:xfrm>
          <a:prstGeom prst="line">
            <a:avLst/>
          </a:prstGeom>
          <a:ln w="38100">
            <a:solidFill>
              <a:srgbClr val="FCE467"/>
            </a:solidFill>
            <a:miter lim="400000"/>
            <a:headEnd type="triangle"/>
            <a:tailEnd type="triangle"/>
          </a:ln>
          <a:effectLst>
            <a:outerShdw dist="5145" dir="2835768" rotWithShape="0">
              <a:srgbClr val="000000">
                <a:alpha val="50000"/>
              </a:srgbClr>
            </a:outerShdw>
          </a:effectLst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13" name="30 cm"/>
          <p:cNvSpPr txBox="1"/>
          <p:nvPr/>
        </p:nvSpPr>
        <p:spPr>
          <a:xfrm rot="21539520">
            <a:off x="3275454" y="2922907"/>
            <a:ext cx="682262" cy="365765"/>
          </a:xfrm>
          <a:prstGeom prst="rect">
            <a:avLst/>
          </a:prstGeom>
          <a:ln w="12700">
            <a:miter lim="400000"/>
          </a:ln>
          <a:effectLst>
            <a:outerShdw dist="5145" dir="2835768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>
                <a:solidFill>
                  <a:srgbClr val="FCE467"/>
                </a:solidFill>
              </a:defRPr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860" kern="0" dirty="0">
                <a:latin typeface="Helvetica Light"/>
                <a:sym typeface="Helvetica Light"/>
              </a:rPr>
              <a:t>30 cm</a:t>
            </a:r>
          </a:p>
        </p:txBody>
      </p:sp>
      <p:sp>
        <p:nvSpPr>
          <p:cNvPr id="14" name="Line"/>
          <p:cNvSpPr/>
          <p:nvPr/>
        </p:nvSpPr>
        <p:spPr>
          <a:xfrm flipV="1">
            <a:off x="8215154" y="3293148"/>
            <a:ext cx="2894" cy="1416814"/>
          </a:xfrm>
          <a:prstGeom prst="line">
            <a:avLst/>
          </a:prstGeom>
          <a:ln w="38100">
            <a:solidFill>
              <a:schemeClr val="bg1"/>
            </a:solidFill>
            <a:miter lim="400000"/>
            <a:headEnd type="triangle"/>
            <a:tailEnd type="triangle"/>
          </a:ln>
          <a:effectLst>
            <a:outerShdw dist="5145" dir="2835768" rotWithShape="0">
              <a:srgbClr val="000000">
                <a:alpha val="50000"/>
              </a:srgbClr>
            </a:outerShdw>
          </a:effectLst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15" name="Line"/>
          <p:cNvSpPr/>
          <p:nvPr/>
        </p:nvSpPr>
        <p:spPr>
          <a:xfrm flipH="1">
            <a:off x="8056552" y="3472818"/>
            <a:ext cx="1346034" cy="17624"/>
          </a:xfrm>
          <a:prstGeom prst="line">
            <a:avLst/>
          </a:prstGeom>
          <a:ln w="38100">
            <a:solidFill>
              <a:schemeClr val="bg1"/>
            </a:solidFill>
            <a:miter lim="400000"/>
            <a:headEnd type="triangle"/>
            <a:tailEnd type="triangle"/>
          </a:ln>
          <a:effectLst>
            <a:outerShdw dist="5145" dir="2835768" rotWithShape="0">
              <a:srgbClr val="000000">
                <a:alpha val="50000"/>
              </a:srgbClr>
            </a:outerShdw>
          </a:effectLst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16" name="GEM"/>
          <p:cNvSpPr txBox="1"/>
          <p:nvPr/>
        </p:nvSpPr>
        <p:spPr>
          <a:xfrm rot="21539520">
            <a:off x="8452104" y="3875692"/>
            <a:ext cx="1169191" cy="651998"/>
          </a:xfrm>
          <a:prstGeom prst="rect">
            <a:avLst/>
          </a:prstGeom>
          <a:ln w="12700">
            <a:miter lim="400000"/>
          </a:ln>
          <a:effectLst>
            <a:outerShdw dist="5145" dir="2835768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9382" tIns="39382" rIns="39382" bIns="39382">
            <a:spAutoFit/>
          </a:bodyPr>
          <a:lstStyle>
            <a:lvl1pPr>
              <a:defRPr sz="2400">
                <a:solidFill>
                  <a:srgbClr val="FCE467"/>
                </a:solidFill>
              </a:defRPr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860" kern="0" dirty="0">
                <a:solidFill>
                  <a:schemeClr val="bg1"/>
                </a:solidFill>
                <a:latin typeface="Helvetica Light"/>
                <a:sym typeface="Helvetica Light"/>
              </a:rPr>
              <a:t>GEM</a:t>
            </a:r>
            <a:endParaRPr kumimoji="0" lang="en-US" sz="1860" kern="0" dirty="0">
              <a:solidFill>
                <a:schemeClr val="bg1"/>
              </a:solidFill>
              <a:latin typeface="Helvetica Light"/>
              <a:sym typeface="Helvetica Light"/>
            </a:endParaRP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lang="en-US" sz="1860" kern="0" dirty="0">
                <a:solidFill>
                  <a:schemeClr val="bg1"/>
                </a:solidFill>
                <a:latin typeface="Helvetica Light"/>
                <a:sym typeface="Helvetica Light"/>
              </a:rPr>
              <a:t>+</a:t>
            </a:r>
            <a:r>
              <a:rPr kumimoji="0" lang="en-US" altLang="ja-JP" sz="1860" kern="0" dirty="0">
                <a:solidFill>
                  <a:schemeClr val="bg1"/>
                </a:solidFill>
                <a:latin typeface="Helvetica Light"/>
                <a:sym typeface="Helvetica Light"/>
              </a:rPr>
              <a:t>μ</a:t>
            </a:r>
            <a:r>
              <a:rPr kumimoji="0" lang="en-US" sz="1860" kern="0" dirty="0">
                <a:solidFill>
                  <a:schemeClr val="bg1"/>
                </a:solidFill>
                <a:latin typeface="Helvetica Light"/>
                <a:sym typeface="Helvetica Light"/>
              </a:rPr>
              <a:t>-PIC</a:t>
            </a:r>
            <a:endParaRPr kumimoji="0" sz="1860" kern="0" dirty="0">
              <a:solidFill>
                <a:schemeClr val="bg1"/>
              </a:solidFill>
              <a:latin typeface="Helvetica Light"/>
              <a:sym typeface="Helvetica Light"/>
            </a:endParaRPr>
          </a:p>
        </p:txBody>
      </p:sp>
      <p:sp>
        <p:nvSpPr>
          <p:cNvPr id="18" name="10 cm"/>
          <p:cNvSpPr txBox="1"/>
          <p:nvPr/>
        </p:nvSpPr>
        <p:spPr>
          <a:xfrm rot="21539520">
            <a:off x="8299855" y="3583756"/>
            <a:ext cx="682262" cy="365765"/>
          </a:xfrm>
          <a:prstGeom prst="rect">
            <a:avLst/>
          </a:prstGeom>
          <a:ln w="12700">
            <a:miter lim="400000"/>
          </a:ln>
          <a:effectLst>
            <a:outerShdw dist="5145" dir="2835768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>
                <a:solidFill>
                  <a:srgbClr val="FCE467"/>
                </a:solidFill>
              </a:defRPr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860" kern="0" dirty="0">
                <a:solidFill>
                  <a:schemeClr val="bg1"/>
                </a:solidFill>
                <a:latin typeface="Helvetica Light"/>
                <a:sym typeface="Helvetica Light"/>
              </a:rPr>
              <a:t>10 cm</a:t>
            </a:r>
          </a:p>
        </p:txBody>
      </p:sp>
      <p:sp>
        <p:nvSpPr>
          <p:cNvPr id="19" name="10 cm"/>
          <p:cNvSpPr txBox="1"/>
          <p:nvPr/>
        </p:nvSpPr>
        <p:spPr>
          <a:xfrm rot="16200000">
            <a:off x="7625490" y="3910657"/>
            <a:ext cx="682262" cy="365765"/>
          </a:xfrm>
          <a:prstGeom prst="rect">
            <a:avLst/>
          </a:prstGeom>
          <a:ln w="12700">
            <a:miter lim="400000"/>
          </a:ln>
          <a:effectLst>
            <a:outerShdw dist="5145" dir="2835768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400">
                <a:solidFill>
                  <a:srgbClr val="FCE467"/>
                </a:solidFill>
              </a:defRPr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860" kern="0" dirty="0">
                <a:solidFill>
                  <a:schemeClr val="bg1"/>
                </a:solidFill>
                <a:latin typeface="Helvetica Light"/>
                <a:sym typeface="Helvetica Light"/>
              </a:rPr>
              <a:t>10 cm</a:t>
            </a:r>
          </a:p>
        </p:txBody>
      </p:sp>
      <p:sp>
        <p:nvSpPr>
          <p:cNvPr id="20" name="low-BG zeolite (xxxg)"/>
          <p:cNvSpPr txBox="1"/>
          <p:nvPr/>
        </p:nvSpPr>
        <p:spPr>
          <a:xfrm>
            <a:off x="1680915" y="2354320"/>
            <a:ext cx="945155" cy="33005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100"/>
            </a:lvl1pPr>
          </a:lstStyle>
          <a:p>
            <a:r>
              <a:rPr lang="en-US" sz="1628" dirty="0">
                <a:solidFill>
                  <a:schemeClr val="bg1"/>
                </a:solidFill>
              </a:rPr>
              <a:t>module-0</a:t>
            </a:r>
            <a:endParaRPr sz="1628" dirty="0">
              <a:solidFill>
                <a:schemeClr val="bg1"/>
              </a:solidFill>
            </a:endParaRPr>
          </a:p>
        </p:txBody>
      </p:sp>
      <p:sp>
        <p:nvSpPr>
          <p:cNvPr id="21" name="low-BG zeolite (xxxg)"/>
          <p:cNvSpPr txBox="1"/>
          <p:nvPr/>
        </p:nvSpPr>
        <p:spPr>
          <a:xfrm>
            <a:off x="6721477" y="2340471"/>
            <a:ext cx="829739" cy="33005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100"/>
            </a:lvl1pPr>
          </a:lstStyle>
          <a:p>
            <a:r>
              <a:rPr lang="en-US" sz="1628" dirty="0">
                <a:solidFill>
                  <a:schemeClr val="bg1"/>
                </a:solidFill>
              </a:rPr>
              <a:t>module-</a:t>
            </a:r>
            <a:endParaRPr sz="162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3961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Module</a:t>
            </a:r>
            <a:r>
              <a:rPr lang="en-US" altLang="ja-JP" dirty="0"/>
              <a:t>-1</a:t>
            </a:r>
            <a:r>
              <a:rPr lang="ja-JP" altLang="en-US" dirty="0"/>
              <a:t> </a:t>
            </a:r>
            <a:r>
              <a:rPr lang="en-US" altLang="ja-JP" dirty="0"/>
              <a:t>test</a:t>
            </a:r>
            <a:r>
              <a:rPr lang="ja-JP" altLang="en-US" dirty="0"/>
              <a:t> </a:t>
            </a:r>
            <a:r>
              <a:rPr lang="en-US" altLang="ja-JP" dirty="0"/>
              <a:t>status</a:t>
            </a:r>
          </a:p>
          <a:p>
            <a:pPr lvl="1"/>
            <a:r>
              <a:rPr kumimoji="1" lang="en-US" altLang="ja-JP" dirty="0"/>
              <a:t>being</a:t>
            </a:r>
            <a:r>
              <a:rPr kumimoji="1" lang="ja-JP" altLang="en-US" dirty="0"/>
              <a:t> </a:t>
            </a:r>
            <a:r>
              <a:rPr kumimoji="1" lang="en-US" altLang="ja-JP" dirty="0"/>
              <a:t>tested</a:t>
            </a:r>
            <a:r>
              <a:rPr kumimoji="1" lang="ja-JP" altLang="en-US" dirty="0"/>
              <a:t> </a:t>
            </a:r>
            <a:r>
              <a:rPr kumimoji="1" lang="en-US" altLang="ja-JP" dirty="0"/>
              <a:t>in</a:t>
            </a:r>
            <a:r>
              <a:rPr kumimoji="1" lang="ja-JP" altLang="en-US" dirty="0"/>
              <a:t> </a:t>
            </a:r>
            <a:r>
              <a:rPr kumimoji="1" lang="en-US" altLang="ja-JP" dirty="0"/>
              <a:t>a</a:t>
            </a:r>
            <a:r>
              <a:rPr kumimoji="1" lang="ja-JP" altLang="en-US" dirty="0"/>
              <a:t> </a:t>
            </a:r>
            <a:r>
              <a:rPr kumimoji="1" lang="en-US" altLang="ja-JP" dirty="0"/>
              <a:t>test</a:t>
            </a:r>
            <a:r>
              <a:rPr kumimoji="1" lang="ja-JP" altLang="en-US" dirty="0"/>
              <a:t> </a:t>
            </a:r>
            <a:r>
              <a:rPr kumimoji="1" lang="en-US" altLang="ja-JP" dirty="0"/>
              <a:t>chamber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27</a:t>
            </a:fld>
            <a:endParaRPr lang="ja-JP" altLang="en-US" dirty="0"/>
          </a:p>
        </p:txBody>
      </p:sp>
      <p:pic>
        <p:nvPicPr>
          <p:cNvPr id="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2267" y="1548383"/>
            <a:ext cx="2214968" cy="281138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G_5180.jpeg" descr="IMG_5180.jpeg"/>
          <p:cNvPicPr>
            <a:picLocks noChangeAspect="1"/>
          </p:cNvPicPr>
          <p:nvPr/>
        </p:nvPicPr>
        <p:blipFill>
          <a:blip r:embed="rId3"/>
          <a:srcRect t="12527" b="2482"/>
          <a:stretch>
            <a:fillRect/>
          </a:stretch>
        </p:blipFill>
        <p:spPr>
          <a:xfrm>
            <a:off x="1718348" y="1548382"/>
            <a:ext cx="2441095" cy="2766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2919" y="367757"/>
            <a:ext cx="3823012" cy="399201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Front"/>
          <p:cNvSpPr txBox="1"/>
          <p:nvPr/>
        </p:nvSpPr>
        <p:spPr>
          <a:xfrm>
            <a:off x="1811628" y="1629524"/>
            <a:ext cx="528374" cy="3180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 algn="ctr">
              <a:defRPr sz="2000">
                <a:solidFill>
                  <a:srgbClr val="000000"/>
                </a:solidFill>
              </a:defRPr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550" kern="0">
                <a:latin typeface="Helvetica Light"/>
                <a:sym typeface="Helvetica Light"/>
              </a:rPr>
              <a:t>Front</a:t>
            </a:r>
          </a:p>
        </p:txBody>
      </p:sp>
      <p:sp>
        <p:nvSpPr>
          <p:cNvPr id="10" name="Inside"/>
          <p:cNvSpPr txBox="1"/>
          <p:nvPr/>
        </p:nvSpPr>
        <p:spPr>
          <a:xfrm>
            <a:off x="4528806" y="1548382"/>
            <a:ext cx="560434" cy="3180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 algn="ctr">
              <a:defRPr sz="2000">
                <a:solidFill>
                  <a:srgbClr val="000000"/>
                </a:solidFill>
              </a:defRPr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550" kern="0" dirty="0">
                <a:latin typeface="Helvetica Light"/>
                <a:sym typeface="Helvetica Light"/>
              </a:rPr>
              <a:t>Inside</a:t>
            </a:r>
          </a:p>
        </p:txBody>
      </p:sp>
      <p:sp>
        <p:nvSpPr>
          <p:cNvPr id="11" name="Back"/>
          <p:cNvSpPr txBox="1"/>
          <p:nvPr/>
        </p:nvSpPr>
        <p:spPr>
          <a:xfrm>
            <a:off x="7081510" y="1353885"/>
            <a:ext cx="491505" cy="3180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 algn="ctr">
              <a:defRPr sz="2000">
                <a:solidFill>
                  <a:srgbClr val="000000"/>
                </a:solidFill>
              </a:defRPr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550" kern="0" dirty="0">
                <a:latin typeface="Helvetica Light"/>
                <a:sym typeface="Helvetica Light"/>
              </a:rPr>
              <a:t>Back</a:t>
            </a:r>
          </a:p>
        </p:txBody>
      </p:sp>
      <p:sp>
        <p:nvSpPr>
          <p:cNvPr id="14" name="RO board…"/>
          <p:cNvSpPr txBox="1"/>
          <p:nvPr/>
        </p:nvSpPr>
        <p:spPr>
          <a:xfrm>
            <a:off x="7139513" y="3303369"/>
            <a:ext cx="1232092" cy="55658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000">
                <a:solidFill>
                  <a:srgbClr val="000000"/>
                </a:solidFill>
              </a:defRPr>
            </a:pPr>
            <a:r>
              <a:rPr kumimoji="0" lang="en-US" altLang="ja-JP" sz="1550" kern="0" dirty="0">
                <a:solidFill>
                  <a:srgbClr val="000000"/>
                </a:solidFill>
                <a:latin typeface="Helvetica Light"/>
                <a:sym typeface="Helvetica Light"/>
              </a:rPr>
              <a:t>pre-amplifiers</a:t>
            </a:r>
            <a:br>
              <a:rPr kumimoji="0" lang="en-US" altLang="ja-JP" sz="1550" kern="0" dirty="0">
                <a:solidFill>
                  <a:srgbClr val="000000"/>
                </a:solidFill>
                <a:latin typeface="Helvetica Light"/>
                <a:sym typeface="Helvetica Light"/>
              </a:rPr>
            </a:br>
            <a:r>
              <a:rPr kumimoji="0" sz="1550" kern="0" dirty="0">
                <a:solidFill>
                  <a:srgbClr val="000000"/>
                </a:solidFill>
                <a:latin typeface="Helvetica Light"/>
                <a:sym typeface="Helvetica Light"/>
              </a:rPr>
              <a:t>board</a:t>
            </a:r>
            <a:r>
              <a:rPr kumimoji="0" lang="en-US" altLang="ja-JP" sz="1550" kern="0" dirty="0">
                <a:solidFill>
                  <a:srgbClr val="000000"/>
                </a:solidFill>
                <a:latin typeface="Helvetica Light"/>
                <a:sym typeface="Helvetica Light"/>
              </a:rPr>
              <a:t>s</a:t>
            </a:r>
            <a:endParaRPr kumimoji="0" sz="1550" kern="0" dirty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15" name="ADC board"/>
          <p:cNvSpPr txBox="1"/>
          <p:nvPr/>
        </p:nvSpPr>
        <p:spPr>
          <a:xfrm>
            <a:off x="9610756" y="3957409"/>
            <a:ext cx="988436" cy="31806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 algn="ctr">
              <a:defRPr sz="2000">
                <a:solidFill>
                  <a:srgbClr val="000000"/>
                </a:solidFill>
              </a:defRPr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550" kern="0" dirty="0">
                <a:latin typeface="Helvetica Light"/>
                <a:sym typeface="Helvetica Light"/>
              </a:rPr>
              <a:t>ADC board</a:t>
            </a:r>
          </a:p>
        </p:txBody>
      </p:sp>
      <p:pic>
        <p:nvPicPr>
          <p:cNvPr id="16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492" y="4545487"/>
            <a:ext cx="2775699" cy="2897343"/>
          </a:xfrm>
          <a:prstGeom prst="rect">
            <a:avLst/>
          </a:prstGeom>
          <a:ln w="12700">
            <a:miter lim="400000"/>
          </a:ln>
        </p:spPr>
      </p:pic>
      <p:sp useBgFill="1">
        <p:nvSpPr>
          <p:cNvPr id="17" name="Testing with module-size chamber…"/>
          <p:cNvSpPr txBox="1">
            <a:spLocks/>
          </p:cNvSpPr>
          <p:nvPr/>
        </p:nvSpPr>
        <p:spPr>
          <a:xfrm>
            <a:off x="6637235" y="4711780"/>
            <a:ext cx="6564960" cy="235964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87373" indent="-287373" algn="l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62119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436865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011611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86358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161104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35850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596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85342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1276" indent="-141276" defTabSz="185677" fontAlgn="auto">
              <a:spcBef>
                <a:spcPts val="1318"/>
              </a:spcBef>
              <a:spcAft>
                <a:spcPts val="0"/>
              </a:spcAft>
              <a:defRPr sz="2050"/>
            </a:pPr>
            <a:endParaRPr lang="en-US" sz="2050" dirty="0"/>
          </a:p>
          <a:p>
            <a:pPr marL="282552" lvl="1" indent="-141276" defTabSz="185677" fontAlgn="auto">
              <a:spcBef>
                <a:spcPts val="1318"/>
              </a:spcBef>
              <a:spcAft>
                <a:spcPts val="0"/>
              </a:spcAft>
              <a:defRPr sz="1845"/>
            </a:pPr>
            <a:r>
              <a:rPr lang="en-US" altLang="ja-JP" sz="3200" dirty="0"/>
              <a:t>Fundamental test</a:t>
            </a:r>
            <a:r>
              <a:rPr lang="ja-JP" altLang="en-US" sz="3200" dirty="0"/>
              <a:t> </a:t>
            </a:r>
            <a:r>
              <a:rPr lang="en-US" altLang="ja-JP" sz="3200" dirty="0"/>
              <a:t>as</a:t>
            </a:r>
            <a:r>
              <a:rPr lang="ja-JP" altLang="en-US" sz="3200" dirty="0"/>
              <a:t> </a:t>
            </a:r>
            <a:r>
              <a:rPr lang="en-US" altLang="ja-JP" sz="3200" dirty="0"/>
              <a:t>a</a:t>
            </a:r>
            <a:r>
              <a:rPr lang="ja-JP" altLang="en-US" sz="3200" dirty="0"/>
              <a:t> </a:t>
            </a:r>
            <a:r>
              <a:rPr lang="en-US" altLang="ja-JP" sz="3200" dirty="0"/>
              <a:t>gas</a:t>
            </a:r>
            <a:r>
              <a:rPr lang="ja-JP" altLang="en-US" sz="3200" dirty="0"/>
              <a:t> </a:t>
            </a:r>
            <a:r>
              <a:rPr lang="en-US" altLang="ja-JP" sz="3200" dirty="0"/>
              <a:t>detector</a:t>
            </a:r>
            <a:r>
              <a:rPr lang="ja-JP" altLang="en-US" sz="3200" dirty="0"/>
              <a:t> </a:t>
            </a:r>
            <a:r>
              <a:rPr lang="en-US" altLang="ja-JP" sz="3200" dirty="0"/>
              <a:t>was</a:t>
            </a:r>
            <a:r>
              <a:rPr lang="ja-JP" altLang="en-US" sz="3200" dirty="0"/>
              <a:t> </a:t>
            </a:r>
            <a:r>
              <a:rPr lang="en-US" altLang="ja-JP" sz="3200" dirty="0"/>
              <a:t>completed.</a:t>
            </a:r>
          </a:p>
          <a:p>
            <a:pPr marL="282552" lvl="1" indent="-141276" defTabSz="185677" fontAlgn="auto">
              <a:spcBef>
                <a:spcPts val="1318"/>
              </a:spcBef>
              <a:spcAft>
                <a:spcPts val="0"/>
              </a:spcAft>
              <a:defRPr sz="1845"/>
            </a:pPr>
            <a:r>
              <a:rPr lang="en-US" altLang="ja-JP" sz="3200" dirty="0"/>
              <a:t>Tracking</a:t>
            </a:r>
            <a:r>
              <a:rPr lang="ja-JP" altLang="en-US" sz="3200" dirty="0"/>
              <a:t> </a:t>
            </a:r>
            <a:r>
              <a:rPr lang="en-US" altLang="ja-JP" sz="3200" dirty="0"/>
              <a:t>performance</a:t>
            </a:r>
            <a:r>
              <a:rPr lang="ja-JP" altLang="en-US" sz="3200" dirty="0"/>
              <a:t> </a:t>
            </a:r>
            <a:r>
              <a:rPr lang="en-US" altLang="ja-JP" sz="3200" dirty="0"/>
              <a:t>is</a:t>
            </a:r>
            <a:r>
              <a:rPr lang="ja-JP" altLang="en-US" sz="3200" dirty="0"/>
              <a:t> </a:t>
            </a:r>
            <a:r>
              <a:rPr lang="en-US" altLang="ja-JP" sz="3200" dirty="0"/>
              <a:t>being</a:t>
            </a:r>
            <a:r>
              <a:rPr lang="ja-JP" altLang="en-US" sz="3200" dirty="0"/>
              <a:t> </a:t>
            </a:r>
            <a:r>
              <a:rPr lang="en-US" altLang="ja-JP" sz="3200" dirty="0"/>
              <a:t>tested</a:t>
            </a:r>
          </a:p>
        </p:txBody>
      </p:sp>
      <p:pic>
        <p:nvPicPr>
          <p:cNvPr id="18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0728" y="4509907"/>
            <a:ext cx="2861024" cy="2849804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角丸四角形 18"/>
          <p:cNvSpPr/>
          <p:nvPr/>
        </p:nvSpPr>
        <p:spPr>
          <a:xfrm>
            <a:off x="8069520" y="1177944"/>
            <a:ext cx="444784" cy="1882607"/>
          </a:xfrm>
          <a:prstGeom prst="roundRect">
            <a:avLst/>
          </a:prstGeom>
          <a:noFill/>
          <a:ln w="38100">
            <a:solidFill>
              <a:srgbClr val="A3C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8554447" y="2059229"/>
            <a:ext cx="926264" cy="1289354"/>
          </a:xfrm>
          <a:prstGeom prst="roundRect">
            <a:avLst/>
          </a:prstGeom>
          <a:noFill/>
          <a:ln w="38100">
            <a:solidFill>
              <a:srgbClr val="A3CD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7625245" y="2655297"/>
            <a:ext cx="478305" cy="648072"/>
          </a:xfrm>
          <a:prstGeom prst="straightConnector1">
            <a:avLst/>
          </a:prstGeom>
          <a:ln w="38100">
            <a:solidFill>
              <a:srgbClr val="A3C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65930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Details to welcome your modules...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28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/>
          <a:srcRect l="20869" t="21444" r="8258" b="18929"/>
          <a:stretch/>
        </p:blipFill>
        <p:spPr>
          <a:xfrm>
            <a:off x="4129187" y="2124447"/>
            <a:ext cx="8881715" cy="420310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/>
          <a:srcRect l="44099" t="22976" r="39363" b="2166"/>
          <a:stretch/>
        </p:blipFill>
        <p:spPr>
          <a:xfrm>
            <a:off x="744811" y="1116335"/>
            <a:ext cx="2323555" cy="558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284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"/>
            <a:ext cx="13442949" cy="8964209"/>
          </a:xfrm>
          <a:prstGeom prst="rect">
            <a:avLst/>
          </a:prstGeom>
        </p:spPr>
      </p:pic>
      <p:sp useBgFill="1">
        <p:nvSpPr>
          <p:cNvPr id="6" name="タイトル 1"/>
          <p:cNvSpPr txBox="1">
            <a:spLocks/>
          </p:cNvSpPr>
          <p:nvPr/>
        </p:nvSpPr>
        <p:spPr bwMode="auto">
          <a:xfrm>
            <a:off x="6965777" y="310845"/>
            <a:ext cx="6480169" cy="822445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376" tIns="54187" rIns="108376" bIns="54187" numCol="1" anchor="ctr" anchorCtr="1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5pPr>
            <a:lvl6pPr marL="504063" algn="l" rtl="0" fontAlgn="base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6pPr>
            <a:lvl7pPr marL="1008126" algn="l" rtl="0" fontAlgn="base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7pPr>
            <a:lvl8pPr marL="1512189" algn="l" rtl="0" fontAlgn="base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8pPr>
            <a:lvl9pPr marL="2016252" algn="l" rtl="0" fontAlgn="base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9pPr>
          </a:lstStyle>
          <a:p>
            <a:pPr algn="ctr" defTabSz="1083706"/>
            <a:r>
              <a:rPr lang="en-US" altLang="ja-JP" sz="4800" kern="0" dirty="0">
                <a:solidFill>
                  <a:srgbClr val="FFFF66"/>
                </a:solidFill>
                <a:latin typeface="Arial"/>
                <a:ea typeface="HG丸ｺﾞｼｯｸM-PRO"/>
                <a:cs typeface="Arial"/>
              </a:rPr>
              <a:t>“CYGNUS”</a:t>
            </a:r>
            <a:r>
              <a:rPr lang="ja-JP" altLang="en-US" sz="4800" kern="0" dirty="0">
                <a:solidFill>
                  <a:srgbClr val="FFFF66"/>
                </a:solidFill>
                <a:latin typeface="Arial"/>
                <a:ea typeface="HG丸ｺﾞｼｯｸM-PRO"/>
                <a:cs typeface="Arial"/>
              </a:rPr>
              <a:t> </a:t>
            </a:r>
            <a:r>
              <a:rPr lang="en-US" altLang="ja-JP" sz="4800" kern="0" dirty="0">
                <a:solidFill>
                  <a:srgbClr val="FFFF66"/>
                </a:solidFill>
                <a:latin typeface="Arial"/>
                <a:ea typeface="HG丸ｺﾞｼｯｸM-PRO"/>
                <a:cs typeface="Arial"/>
              </a:rPr>
              <a:t>concept</a:t>
            </a:r>
            <a:endParaRPr lang="ja-JP" altLang="en-US" sz="4800" kern="0" dirty="0">
              <a:solidFill>
                <a:srgbClr val="FFFF66"/>
              </a:solidFill>
              <a:latin typeface="Arial"/>
              <a:ea typeface="HG丸ｺﾞｼｯｸM-PRO"/>
              <a:cs typeface="Arial"/>
            </a:endParaRPr>
          </a:p>
        </p:txBody>
      </p:sp>
      <p:cxnSp>
        <p:nvCxnSpPr>
          <p:cNvPr id="7" name="直線矢印コネクタ 6"/>
          <p:cNvCxnSpPr/>
          <p:nvPr/>
        </p:nvCxnSpPr>
        <p:spPr bwMode="auto">
          <a:xfrm flipH="1" flipV="1">
            <a:off x="6209362" y="4012854"/>
            <a:ext cx="952340" cy="213528"/>
          </a:xfrm>
          <a:prstGeom prst="straightConnector1">
            <a:avLst/>
          </a:prstGeom>
          <a:solidFill>
            <a:srgbClr val="000000"/>
          </a:solidFill>
          <a:ln w="28575" cap="flat" cmpd="sng" algn="ctr">
            <a:solidFill>
              <a:srgbClr val="FF12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" name="角丸四角形 7"/>
          <p:cNvSpPr/>
          <p:nvPr/>
        </p:nvSpPr>
        <p:spPr bwMode="auto">
          <a:xfrm>
            <a:off x="3632527" y="3295578"/>
            <a:ext cx="1260000" cy="288000"/>
          </a:xfrm>
          <a:prstGeom prst="roundRect">
            <a:avLst/>
          </a:prstGeom>
          <a:solidFill>
            <a:srgbClr val="FFFFFF">
              <a:alpha val="8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229" tIns="51599" rIns="99229" bIns="51599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1008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64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HG丸ｺﾞｼｯｸM-PRO" pitchFamily="50" charset="-128"/>
              <a:cs typeface="Arial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63797" y="3228705"/>
            <a:ext cx="1480634" cy="3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2048">
              <a:defRPr/>
            </a:pPr>
            <a:r>
              <a:rPr lang="en-US" altLang="ja-JP" sz="1985" b="1" dirty="0">
                <a:solidFill>
                  <a:srgbClr val="000000"/>
                </a:solidFill>
                <a:cs typeface="Arial"/>
              </a:rPr>
              <a:t>CYGNUS</a:t>
            </a:r>
            <a:endParaRPr lang="ja-JP" altLang="en-US" sz="1985" b="1" dirty="0">
              <a:solidFill>
                <a:srgbClr val="000000"/>
              </a:solidFill>
              <a:cs typeface="Arial"/>
            </a:endParaRPr>
          </a:p>
        </p:txBody>
      </p:sp>
      <p:sp>
        <p:nvSpPr>
          <p:cNvPr id="10" name="楕円 9"/>
          <p:cNvSpPr/>
          <p:nvPr/>
        </p:nvSpPr>
        <p:spPr bwMode="auto">
          <a:xfrm rot="20253589">
            <a:off x="6861125" y="3220354"/>
            <a:ext cx="903827" cy="2241180"/>
          </a:xfrm>
          <a:prstGeom prst="ellipse">
            <a:avLst/>
          </a:prstGeom>
          <a:noFill/>
          <a:ln w="9525" cap="flat" cmpd="sng" algn="ctr">
            <a:solidFill>
              <a:srgbClr val="99FF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229" tIns="51599" rIns="99229" bIns="51599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1008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64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HG丸ｺﾞｼｯｸM-PRO" pitchFamily="50" charset="-128"/>
              <a:cs typeface="Arial" charset="0"/>
            </a:endParaRPr>
          </a:p>
        </p:txBody>
      </p:sp>
      <p:sp>
        <p:nvSpPr>
          <p:cNvPr id="11" name="円/楕円 31"/>
          <p:cNvSpPr/>
          <p:nvPr/>
        </p:nvSpPr>
        <p:spPr bwMode="auto">
          <a:xfrm>
            <a:off x="6809308" y="4358342"/>
            <a:ext cx="216000" cy="216000"/>
          </a:xfrm>
          <a:prstGeom prst="ellipse">
            <a:avLst/>
          </a:prstGeom>
          <a:gradFill flip="none" rotWithShape="1">
            <a:gsLst>
              <a:gs pos="30000">
                <a:srgbClr val="CAE2FF"/>
              </a:gs>
              <a:gs pos="69000">
                <a:srgbClr val="CAE2FF">
                  <a:lumMod val="5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9229" tIns="51599" rIns="99229" bIns="51599">
            <a:spAutoFit/>
          </a:bodyPr>
          <a:lstStyle/>
          <a:p>
            <a:pPr marL="0" marR="0" lvl="0" indent="0" defTabSz="1008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98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cs typeface="Arial"/>
            </a:endParaRPr>
          </a:p>
        </p:txBody>
      </p:sp>
      <p:cxnSp>
        <p:nvCxnSpPr>
          <p:cNvPr id="12" name="直線コネクタ 11"/>
          <p:cNvCxnSpPr>
            <a:stCxn id="10" idx="0"/>
            <a:endCxn id="10" idx="4"/>
          </p:cNvCxnSpPr>
          <p:nvPr/>
        </p:nvCxnSpPr>
        <p:spPr bwMode="auto">
          <a:xfrm>
            <a:off x="6965777" y="3451204"/>
            <a:ext cx="666721" cy="1614370"/>
          </a:xfrm>
          <a:prstGeom prst="line">
            <a:avLst/>
          </a:prstGeom>
          <a:solidFill>
            <a:srgbClr val="000000"/>
          </a:solidFill>
          <a:ln w="9525" cap="flat" cmpd="sng" algn="ctr">
            <a:solidFill>
              <a:srgbClr val="CCFF99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円/楕円 10"/>
          <p:cNvSpPr/>
          <p:nvPr/>
        </p:nvSpPr>
        <p:spPr bwMode="auto">
          <a:xfrm>
            <a:off x="7157976" y="4124944"/>
            <a:ext cx="216000" cy="216000"/>
          </a:xfrm>
          <a:prstGeom prst="ellipse">
            <a:avLst/>
          </a:prstGeom>
          <a:gradFill flip="none" rotWithShape="1">
            <a:gsLst>
              <a:gs pos="30000">
                <a:srgbClr val="E78A8A">
                  <a:lumMod val="60000"/>
                  <a:lumOff val="40000"/>
                </a:srgbClr>
              </a:gs>
              <a:gs pos="69000">
                <a:srgbClr val="FF0000"/>
              </a:gs>
            </a:gsLst>
            <a:path path="circle">
              <a:fillToRect r="100000" b="100000"/>
            </a:path>
            <a:tileRect l="-100000" t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9229" tIns="51599" rIns="99229" bIns="51599">
            <a:spAutoFit/>
          </a:bodyPr>
          <a:lstStyle/>
          <a:p>
            <a:pPr marL="0" marR="0" lvl="0" indent="0" defTabSz="1008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98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cs typeface="Arial"/>
            </a:endParaRPr>
          </a:p>
        </p:txBody>
      </p:sp>
      <p:cxnSp>
        <p:nvCxnSpPr>
          <p:cNvPr id="14" name="直線矢印コネクタ 13"/>
          <p:cNvCxnSpPr/>
          <p:nvPr/>
        </p:nvCxnSpPr>
        <p:spPr bwMode="auto">
          <a:xfrm flipH="1" flipV="1">
            <a:off x="6575122" y="4304083"/>
            <a:ext cx="155951" cy="381556"/>
          </a:xfrm>
          <a:prstGeom prst="straightConnector1">
            <a:avLst/>
          </a:prstGeom>
          <a:solidFill>
            <a:srgbClr val="000000"/>
          </a:solidFill>
          <a:ln w="28575" cap="flat" cmpd="sng" algn="ctr">
            <a:solidFill>
              <a:srgbClr val="CCFF99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直線矢印コネクタ 14"/>
          <p:cNvCxnSpPr/>
          <p:nvPr/>
        </p:nvCxnSpPr>
        <p:spPr bwMode="auto">
          <a:xfrm>
            <a:off x="7833984" y="3746332"/>
            <a:ext cx="155951" cy="381556"/>
          </a:xfrm>
          <a:prstGeom prst="straightConnector1">
            <a:avLst/>
          </a:prstGeom>
          <a:solidFill>
            <a:srgbClr val="000000"/>
          </a:solidFill>
          <a:ln w="28575" cap="flat" cmpd="sng" algn="ctr">
            <a:solidFill>
              <a:srgbClr val="CCFF99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角丸四角形 15"/>
          <p:cNvSpPr/>
          <p:nvPr/>
        </p:nvSpPr>
        <p:spPr bwMode="auto">
          <a:xfrm>
            <a:off x="6663075" y="1265681"/>
            <a:ext cx="1170909" cy="565769"/>
          </a:xfrm>
          <a:prstGeom prst="roundRect">
            <a:avLst/>
          </a:prstGeom>
          <a:solidFill>
            <a:srgbClr val="FFFFFF">
              <a:alpha val="79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229" tIns="51599" rIns="99229" bIns="51599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1008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64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HG丸ｺﾞｼｯｸM-PRO" pitchFamily="50" charset="-128"/>
              <a:cs typeface="Arial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743622" y="1293702"/>
            <a:ext cx="1019588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2048">
              <a:defRPr/>
            </a:pPr>
            <a:r>
              <a:rPr lang="en-US" altLang="ja-JP" sz="2646" b="1" dirty="0">
                <a:solidFill>
                  <a:srgbClr val="000000"/>
                </a:solidFill>
                <a:cs typeface="Arial"/>
              </a:rPr>
              <a:t>G.</a:t>
            </a:r>
            <a:r>
              <a:rPr lang="ja-JP" altLang="en-US" sz="2646" b="1" dirty="0">
                <a:solidFill>
                  <a:srgbClr val="000000"/>
                </a:solidFill>
                <a:cs typeface="Arial"/>
              </a:rPr>
              <a:t> </a:t>
            </a:r>
            <a:r>
              <a:rPr lang="en-US" altLang="ja-JP" sz="2646" b="1" dirty="0">
                <a:solidFill>
                  <a:srgbClr val="000000"/>
                </a:solidFill>
                <a:cs typeface="Arial"/>
              </a:rPr>
              <a:t>C.</a:t>
            </a:r>
            <a:endParaRPr lang="ja-JP" altLang="en-US" sz="2646" b="1" dirty="0">
              <a:solidFill>
                <a:srgbClr val="000000"/>
              </a:solidFill>
              <a:cs typeface="Arial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4517370" y="3394833"/>
            <a:ext cx="897450" cy="1000631"/>
            <a:chOff x="2987824" y="1772816"/>
            <a:chExt cx="2505245" cy="2793279"/>
          </a:xfrm>
        </p:grpSpPr>
        <p:sp>
          <p:nvSpPr>
            <p:cNvPr id="19" name="楕円 18"/>
            <p:cNvSpPr/>
            <p:nvPr/>
          </p:nvSpPr>
          <p:spPr bwMode="auto">
            <a:xfrm>
              <a:off x="4067945" y="3185439"/>
              <a:ext cx="200989" cy="200989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20" name="楕円 19"/>
            <p:cNvSpPr/>
            <p:nvPr/>
          </p:nvSpPr>
          <p:spPr bwMode="auto">
            <a:xfrm>
              <a:off x="2987824" y="4149079"/>
              <a:ext cx="200989" cy="200989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21" name="楕円 20"/>
            <p:cNvSpPr/>
            <p:nvPr/>
          </p:nvSpPr>
          <p:spPr bwMode="auto">
            <a:xfrm>
              <a:off x="3563887" y="3768489"/>
              <a:ext cx="200989" cy="200989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22" name="楕円 21"/>
            <p:cNvSpPr/>
            <p:nvPr/>
          </p:nvSpPr>
          <p:spPr bwMode="auto">
            <a:xfrm>
              <a:off x="5292080" y="4365106"/>
              <a:ext cx="200989" cy="200989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23" name="楕円 22"/>
            <p:cNvSpPr/>
            <p:nvPr/>
          </p:nvSpPr>
          <p:spPr bwMode="auto">
            <a:xfrm>
              <a:off x="4788025" y="3912507"/>
              <a:ext cx="200989" cy="200989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24" name="楕円 23"/>
            <p:cNvSpPr/>
            <p:nvPr/>
          </p:nvSpPr>
          <p:spPr bwMode="auto">
            <a:xfrm>
              <a:off x="4617555" y="3718594"/>
              <a:ext cx="200989" cy="200989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25" name="楕円 24"/>
            <p:cNvSpPr/>
            <p:nvPr/>
          </p:nvSpPr>
          <p:spPr bwMode="auto">
            <a:xfrm>
              <a:off x="4711657" y="2643298"/>
              <a:ext cx="200989" cy="200989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26" name="楕円 25"/>
            <p:cNvSpPr/>
            <p:nvPr/>
          </p:nvSpPr>
          <p:spPr bwMode="auto">
            <a:xfrm>
              <a:off x="4781975" y="2141444"/>
              <a:ext cx="200989" cy="200989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27" name="楕円 26"/>
            <p:cNvSpPr/>
            <p:nvPr/>
          </p:nvSpPr>
          <p:spPr bwMode="auto">
            <a:xfrm>
              <a:off x="5004046" y="1772816"/>
              <a:ext cx="200989" cy="200989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28" name="楕円 27"/>
            <p:cNvSpPr/>
            <p:nvPr/>
          </p:nvSpPr>
          <p:spPr bwMode="auto">
            <a:xfrm>
              <a:off x="4853985" y="1936686"/>
              <a:ext cx="200989" cy="200989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cxnSp>
          <p:nvCxnSpPr>
            <p:cNvPr id="29" name="直線コネクタ 28"/>
            <p:cNvCxnSpPr>
              <a:endCxn id="19" idx="1"/>
            </p:cNvCxnSpPr>
            <p:nvPr/>
          </p:nvCxnSpPr>
          <p:spPr bwMode="auto">
            <a:xfrm>
              <a:off x="3734568" y="2734196"/>
              <a:ext cx="354467" cy="472335"/>
            </a:xfrm>
            <a:prstGeom prst="line">
              <a:avLst/>
            </a:prstGeom>
            <a:solidFill>
              <a:srgbClr val="000000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楕円 29"/>
            <p:cNvSpPr/>
            <p:nvPr/>
          </p:nvSpPr>
          <p:spPr bwMode="auto">
            <a:xfrm>
              <a:off x="3707904" y="2708918"/>
              <a:ext cx="200989" cy="200989"/>
            </a:xfrm>
            <a:prstGeom prst="ellipse">
              <a:avLst/>
            </a:prstGeom>
            <a:solidFill>
              <a:srgbClr val="FFFF9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cxnSp>
          <p:nvCxnSpPr>
            <p:cNvPr id="31" name="直線コネクタ 30"/>
            <p:cNvCxnSpPr>
              <a:stCxn id="21" idx="3"/>
              <a:endCxn id="20" idx="7"/>
            </p:cNvCxnSpPr>
            <p:nvPr/>
          </p:nvCxnSpPr>
          <p:spPr bwMode="auto">
            <a:xfrm flipH="1">
              <a:off x="3110749" y="3891414"/>
              <a:ext cx="474230" cy="278757"/>
            </a:xfrm>
            <a:prstGeom prst="line">
              <a:avLst/>
            </a:prstGeom>
            <a:solidFill>
              <a:srgbClr val="000000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直線コネクタ 31"/>
            <p:cNvCxnSpPr>
              <a:stCxn id="19" idx="3"/>
            </p:cNvCxnSpPr>
            <p:nvPr/>
          </p:nvCxnSpPr>
          <p:spPr bwMode="auto">
            <a:xfrm flipH="1">
              <a:off x="3637978" y="3308365"/>
              <a:ext cx="451057" cy="530897"/>
            </a:xfrm>
            <a:prstGeom prst="line">
              <a:avLst/>
            </a:prstGeom>
            <a:solidFill>
              <a:srgbClr val="000000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直線コネクタ 32"/>
            <p:cNvCxnSpPr>
              <a:stCxn id="25" idx="3"/>
            </p:cNvCxnSpPr>
            <p:nvPr/>
          </p:nvCxnSpPr>
          <p:spPr bwMode="auto">
            <a:xfrm flipH="1">
              <a:off x="4182638" y="2766223"/>
              <a:ext cx="550111" cy="459044"/>
            </a:xfrm>
            <a:prstGeom prst="line">
              <a:avLst/>
            </a:prstGeom>
            <a:solidFill>
              <a:srgbClr val="000000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直線コネクタ 33"/>
            <p:cNvCxnSpPr>
              <a:stCxn id="24" idx="1"/>
            </p:cNvCxnSpPr>
            <p:nvPr/>
          </p:nvCxnSpPr>
          <p:spPr bwMode="auto">
            <a:xfrm flipH="1" flipV="1">
              <a:off x="4174937" y="3304424"/>
              <a:ext cx="463708" cy="435261"/>
            </a:xfrm>
            <a:prstGeom prst="line">
              <a:avLst/>
            </a:prstGeom>
            <a:solidFill>
              <a:srgbClr val="000000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直線コネクタ 34"/>
            <p:cNvCxnSpPr>
              <a:stCxn id="23" idx="1"/>
            </p:cNvCxnSpPr>
            <p:nvPr/>
          </p:nvCxnSpPr>
          <p:spPr bwMode="auto">
            <a:xfrm flipH="1" flipV="1">
              <a:off x="4712415" y="3826140"/>
              <a:ext cx="96700" cy="107456"/>
            </a:xfrm>
            <a:prstGeom prst="line">
              <a:avLst/>
            </a:prstGeom>
            <a:solidFill>
              <a:srgbClr val="000000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直線コネクタ 35"/>
            <p:cNvCxnSpPr>
              <a:stCxn id="22" idx="1"/>
            </p:cNvCxnSpPr>
            <p:nvPr/>
          </p:nvCxnSpPr>
          <p:spPr bwMode="auto">
            <a:xfrm flipH="1" flipV="1">
              <a:off x="4864815" y="3978540"/>
              <a:ext cx="448356" cy="407655"/>
            </a:xfrm>
            <a:prstGeom prst="line">
              <a:avLst/>
            </a:prstGeom>
            <a:solidFill>
              <a:srgbClr val="000000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直線コネクタ 36"/>
            <p:cNvCxnSpPr>
              <a:stCxn id="26" idx="4"/>
            </p:cNvCxnSpPr>
            <p:nvPr/>
          </p:nvCxnSpPr>
          <p:spPr bwMode="auto">
            <a:xfrm flipH="1">
              <a:off x="4804044" y="2285460"/>
              <a:ext cx="49940" cy="384392"/>
            </a:xfrm>
            <a:prstGeom prst="line">
              <a:avLst/>
            </a:prstGeom>
            <a:solidFill>
              <a:srgbClr val="000000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直線コネクタ 37"/>
            <p:cNvCxnSpPr>
              <a:stCxn id="28" idx="1"/>
            </p:cNvCxnSpPr>
            <p:nvPr/>
          </p:nvCxnSpPr>
          <p:spPr bwMode="auto">
            <a:xfrm>
              <a:off x="4875075" y="1957778"/>
              <a:ext cx="977" cy="202923"/>
            </a:xfrm>
            <a:prstGeom prst="line">
              <a:avLst/>
            </a:prstGeom>
            <a:solidFill>
              <a:srgbClr val="000000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直線コネクタ 38"/>
            <p:cNvCxnSpPr>
              <a:stCxn id="27" idx="3"/>
            </p:cNvCxnSpPr>
            <p:nvPr/>
          </p:nvCxnSpPr>
          <p:spPr bwMode="auto">
            <a:xfrm flipH="1">
              <a:off x="4948060" y="1895741"/>
              <a:ext cx="77079" cy="54229"/>
            </a:xfrm>
            <a:prstGeom prst="line">
              <a:avLst/>
            </a:prstGeom>
            <a:solidFill>
              <a:srgbClr val="000000"/>
            </a:solidFill>
            <a:ln w="2857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0" name="グループ化 39"/>
          <p:cNvGrpSpPr/>
          <p:nvPr/>
        </p:nvGrpSpPr>
        <p:grpSpPr>
          <a:xfrm>
            <a:off x="5976252" y="4485850"/>
            <a:ext cx="754821" cy="397801"/>
            <a:chOff x="5476425" y="3784349"/>
            <a:chExt cx="636824" cy="544395"/>
          </a:xfrm>
        </p:grpSpPr>
        <p:sp>
          <p:nvSpPr>
            <p:cNvPr id="41" name="角丸四角形 40"/>
            <p:cNvSpPr/>
            <p:nvPr/>
          </p:nvSpPr>
          <p:spPr bwMode="auto">
            <a:xfrm>
              <a:off x="5501779" y="3841184"/>
              <a:ext cx="611470" cy="466498"/>
            </a:xfrm>
            <a:prstGeom prst="roundRect">
              <a:avLst/>
            </a:prstGeom>
            <a:solidFill>
              <a:srgbClr val="FFFFFF">
                <a:alpha val="87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476425" y="3784349"/>
              <a:ext cx="583942" cy="544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8620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98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/>
                </a:rPr>
                <a:t>Jun.</a:t>
              </a:r>
              <a:endParaRPr kumimoji="0" lang="ja-JP" altLang="en-US" sz="1985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7989938" y="3692220"/>
            <a:ext cx="778215" cy="417520"/>
            <a:chOff x="5629982" y="4018969"/>
            <a:chExt cx="784445" cy="344259"/>
          </a:xfrm>
        </p:grpSpPr>
        <p:sp>
          <p:nvSpPr>
            <p:cNvPr id="44" name="角丸四角形 43"/>
            <p:cNvSpPr/>
            <p:nvPr/>
          </p:nvSpPr>
          <p:spPr bwMode="auto">
            <a:xfrm>
              <a:off x="5663970" y="4050737"/>
              <a:ext cx="750457" cy="312491"/>
            </a:xfrm>
            <a:prstGeom prst="roundRect">
              <a:avLst/>
            </a:prstGeom>
            <a:solidFill>
              <a:srgbClr val="FFFFFF">
                <a:alpha val="87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5629982" y="4018969"/>
              <a:ext cx="784445" cy="328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8620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98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Arial"/>
                </a:rPr>
                <a:t>Dec.</a:t>
              </a:r>
              <a:endParaRPr kumimoji="0" lang="ja-JP" altLang="en-US" sz="1985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/>
              </a:endParaRPr>
            </a:p>
          </p:txBody>
        </p:sp>
      </p:grpSp>
      <p:sp>
        <p:nvSpPr>
          <p:cNvPr id="46" name="円/楕円 33"/>
          <p:cNvSpPr/>
          <p:nvPr/>
        </p:nvSpPr>
        <p:spPr bwMode="auto">
          <a:xfrm>
            <a:off x="3095884" y="1724845"/>
            <a:ext cx="216000" cy="216000"/>
          </a:xfrm>
          <a:prstGeom prst="ellipse">
            <a:avLst/>
          </a:prstGeom>
          <a:gradFill flip="none" rotWithShape="1">
            <a:gsLst>
              <a:gs pos="30000">
                <a:srgbClr val="B381D9"/>
              </a:gs>
              <a:gs pos="69000">
                <a:srgbClr val="7030A0"/>
              </a:gs>
            </a:gsLst>
            <a:lin ang="27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9229" tIns="51599" rIns="99229" bIns="51599">
            <a:spAutoFit/>
          </a:bodyPr>
          <a:lstStyle/>
          <a:p>
            <a:pPr defTabSz="1008126">
              <a:defRPr/>
            </a:pPr>
            <a:endParaRPr lang="ja-JP" altLang="en-US" sz="1985">
              <a:solidFill>
                <a:srgbClr val="FFFFFF"/>
              </a:solidFill>
              <a:latin typeface="Verdana" pitchFamily="34" charset="0"/>
              <a:cs typeface="Arial"/>
            </a:endParaRPr>
          </a:p>
        </p:txBody>
      </p:sp>
      <p:cxnSp>
        <p:nvCxnSpPr>
          <p:cNvPr id="47" name="直線矢印コネクタ 46"/>
          <p:cNvCxnSpPr/>
          <p:nvPr/>
        </p:nvCxnSpPr>
        <p:spPr bwMode="auto">
          <a:xfrm>
            <a:off x="3214242" y="2115316"/>
            <a:ext cx="0" cy="696916"/>
          </a:xfrm>
          <a:prstGeom prst="straightConnector1">
            <a:avLst/>
          </a:prstGeom>
          <a:solidFill>
            <a:srgbClr val="000000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直線矢印コネクタ 47"/>
          <p:cNvCxnSpPr/>
          <p:nvPr/>
        </p:nvCxnSpPr>
        <p:spPr bwMode="auto">
          <a:xfrm flipV="1">
            <a:off x="3213434" y="755802"/>
            <a:ext cx="0" cy="824969"/>
          </a:xfrm>
          <a:prstGeom prst="straightConnector1">
            <a:avLst/>
          </a:prstGeom>
          <a:solidFill>
            <a:srgbClr val="000000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9" name="直線矢印コネクタ 48"/>
          <p:cNvCxnSpPr/>
          <p:nvPr/>
        </p:nvCxnSpPr>
        <p:spPr bwMode="auto">
          <a:xfrm>
            <a:off x="3492845" y="1836262"/>
            <a:ext cx="833058" cy="0"/>
          </a:xfrm>
          <a:prstGeom prst="straightConnector1">
            <a:avLst/>
          </a:prstGeom>
          <a:solidFill>
            <a:srgbClr val="000000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0" name="直線矢印コネクタ 49"/>
          <p:cNvCxnSpPr/>
          <p:nvPr/>
        </p:nvCxnSpPr>
        <p:spPr bwMode="auto">
          <a:xfrm flipH="1">
            <a:off x="1905002" y="1855149"/>
            <a:ext cx="1032098" cy="0"/>
          </a:xfrm>
          <a:prstGeom prst="straightConnector1">
            <a:avLst/>
          </a:prstGeom>
          <a:solidFill>
            <a:srgbClr val="000000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直線矢印コネクタ 50"/>
          <p:cNvCxnSpPr/>
          <p:nvPr/>
        </p:nvCxnSpPr>
        <p:spPr bwMode="auto">
          <a:xfrm flipH="1">
            <a:off x="2461319" y="2081401"/>
            <a:ext cx="493799" cy="493797"/>
          </a:xfrm>
          <a:prstGeom prst="straightConnector1">
            <a:avLst/>
          </a:prstGeom>
          <a:solidFill>
            <a:srgbClr val="000000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直線矢印コネクタ 51"/>
          <p:cNvCxnSpPr/>
          <p:nvPr/>
        </p:nvCxnSpPr>
        <p:spPr bwMode="auto">
          <a:xfrm flipH="1" flipV="1">
            <a:off x="2405656" y="1048287"/>
            <a:ext cx="584394" cy="584395"/>
          </a:xfrm>
          <a:prstGeom prst="straightConnector1">
            <a:avLst/>
          </a:prstGeom>
          <a:solidFill>
            <a:srgbClr val="000000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3" name="直線矢印コネクタ 52"/>
          <p:cNvCxnSpPr/>
          <p:nvPr/>
        </p:nvCxnSpPr>
        <p:spPr bwMode="auto">
          <a:xfrm flipV="1">
            <a:off x="3489770" y="1224951"/>
            <a:ext cx="368465" cy="368467"/>
          </a:xfrm>
          <a:prstGeom prst="straightConnector1">
            <a:avLst/>
          </a:prstGeom>
          <a:solidFill>
            <a:srgbClr val="000000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直線矢印コネクタ 53"/>
          <p:cNvCxnSpPr/>
          <p:nvPr/>
        </p:nvCxnSpPr>
        <p:spPr bwMode="auto">
          <a:xfrm>
            <a:off x="3499705" y="2030724"/>
            <a:ext cx="569901" cy="569901"/>
          </a:xfrm>
          <a:prstGeom prst="straightConnector1">
            <a:avLst/>
          </a:prstGeom>
          <a:solidFill>
            <a:srgbClr val="000000"/>
          </a:solidFill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55" name="グループ化 54"/>
          <p:cNvGrpSpPr/>
          <p:nvPr/>
        </p:nvGrpSpPr>
        <p:grpSpPr>
          <a:xfrm>
            <a:off x="1492015" y="531570"/>
            <a:ext cx="1641181" cy="360000"/>
            <a:chOff x="3331523" y="3890436"/>
            <a:chExt cx="1791768" cy="506764"/>
          </a:xfrm>
        </p:grpSpPr>
        <p:sp>
          <p:nvSpPr>
            <p:cNvPr id="56" name="角丸四角形 55"/>
            <p:cNvSpPr/>
            <p:nvPr/>
          </p:nvSpPr>
          <p:spPr bwMode="auto">
            <a:xfrm>
              <a:off x="3331523" y="3930701"/>
              <a:ext cx="1635286" cy="466499"/>
            </a:xfrm>
            <a:prstGeom prst="roundRect">
              <a:avLst/>
            </a:prstGeom>
            <a:solidFill>
              <a:srgbClr val="FFFFFF">
                <a:alpha val="87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3331523" y="3890436"/>
              <a:ext cx="1791768" cy="328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8620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98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v</a:t>
              </a:r>
              <a:r>
                <a:rPr kumimoji="0" lang="en-US" altLang="ja-JP" sz="1985" b="1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0</a:t>
              </a:r>
              <a:r>
                <a:rPr kumimoji="0" lang="en-US" altLang="ja-JP" sz="198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=220km/s</a:t>
              </a:r>
              <a:endParaRPr kumimoji="0" lang="ja-JP" altLang="en-US" sz="1985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grpSp>
        <p:nvGrpSpPr>
          <p:cNvPr id="58" name="グループ化 57"/>
          <p:cNvGrpSpPr/>
          <p:nvPr/>
        </p:nvGrpSpPr>
        <p:grpSpPr>
          <a:xfrm>
            <a:off x="5520109" y="3453526"/>
            <a:ext cx="1719006" cy="397801"/>
            <a:chOff x="5286296" y="4076197"/>
            <a:chExt cx="1876735" cy="328003"/>
          </a:xfrm>
        </p:grpSpPr>
        <p:sp>
          <p:nvSpPr>
            <p:cNvPr id="59" name="角丸四角形 58"/>
            <p:cNvSpPr/>
            <p:nvPr/>
          </p:nvSpPr>
          <p:spPr bwMode="auto">
            <a:xfrm>
              <a:off x="5367002" y="4088989"/>
              <a:ext cx="1679007" cy="313351"/>
            </a:xfrm>
            <a:prstGeom prst="roundRect">
              <a:avLst/>
            </a:prstGeom>
            <a:solidFill>
              <a:srgbClr val="FFFFFF">
                <a:alpha val="87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9229" tIns="51599" rIns="99229" bIns="51599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defTabSz="1008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646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HG丸ｺﾞｼｯｸM-PRO" pitchFamily="50" charset="-128"/>
                <a:cs typeface="Arial" charset="0"/>
              </a:endParaRPr>
            </a:p>
          </p:txBody>
        </p:sp>
        <p:sp>
          <p:nvSpPr>
            <p:cNvPr id="60" name="テキスト ボックス 59"/>
            <p:cNvSpPr txBox="1"/>
            <p:nvPr/>
          </p:nvSpPr>
          <p:spPr>
            <a:xfrm>
              <a:off x="5286296" y="4076197"/>
              <a:ext cx="1876735" cy="328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862048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98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v</a:t>
              </a:r>
              <a:r>
                <a:rPr kumimoji="0" lang="ja-JP" altLang="en-US" sz="1985" b="1" i="0" u="none" strike="noStrike" kern="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☉</a:t>
              </a:r>
              <a:r>
                <a:rPr kumimoji="0" lang="en-US" altLang="ja-JP" sz="1985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=230km/s</a:t>
              </a:r>
              <a:endParaRPr kumimoji="0" lang="ja-JP" altLang="en-US" sz="1985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sp>
        <p:nvSpPr>
          <p:cNvPr id="61" name="角丸四角形 60"/>
          <p:cNvSpPr/>
          <p:nvPr/>
        </p:nvSpPr>
        <p:spPr bwMode="auto">
          <a:xfrm>
            <a:off x="7213578" y="2975035"/>
            <a:ext cx="2417716" cy="461464"/>
          </a:xfrm>
          <a:prstGeom prst="roundRect">
            <a:avLst/>
          </a:prstGeom>
          <a:solidFill>
            <a:srgbClr val="FFFFFF">
              <a:alpha val="82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229" tIns="51599" rIns="99229" bIns="51599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1008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646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HG丸ｺﾞｼｯｸM-PRO" pitchFamily="50" charset="-128"/>
              <a:cs typeface="Arial" charset="0"/>
            </a:endParaRPr>
          </a:p>
        </p:txBody>
      </p:sp>
      <p:sp>
        <p:nvSpPr>
          <p:cNvPr id="62" name="角丸四角形 61"/>
          <p:cNvSpPr/>
          <p:nvPr/>
        </p:nvSpPr>
        <p:spPr bwMode="auto">
          <a:xfrm>
            <a:off x="3509124" y="310454"/>
            <a:ext cx="1710458" cy="506609"/>
          </a:xfrm>
          <a:prstGeom prst="roundRect">
            <a:avLst/>
          </a:prstGeom>
          <a:solidFill>
            <a:srgbClr val="FFFFFF">
              <a:alpha val="9882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9229" tIns="51599" rIns="99229" bIns="51599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1008126">
              <a:defRPr/>
            </a:pPr>
            <a:endParaRPr kumimoji="0" lang="ja-JP" altLang="en-US" sz="2646">
              <a:solidFill>
                <a:srgbClr val="FFFFFF"/>
              </a:solidFill>
              <a:latin typeface="Arial" charset="0"/>
              <a:ea typeface="HG丸ｺﾞｼｯｸM-PRO" pitchFamily="50" charset="-128"/>
              <a:cs typeface="Arial" charset="0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460389" y="317567"/>
            <a:ext cx="1954431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2048">
              <a:defRPr/>
            </a:pPr>
            <a:r>
              <a:rPr lang="en-US" altLang="ja-JP" sz="2646" b="1" dirty="0">
                <a:solidFill>
                  <a:srgbClr val="000000"/>
                </a:solidFill>
                <a:cs typeface="Arial"/>
              </a:rPr>
              <a:t>DM</a:t>
            </a:r>
            <a:r>
              <a:rPr lang="ja-JP" altLang="en-US" sz="2646" b="1" dirty="0">
                <a:solidFill>
                  <a:srgbClr val="000000"/>
                </a:solidFill>
                <a:cs typeface="Arial"/>
              </a:rPr>
              <a:t> </a:t>
            </a:r>
            <a:r>
              <a:rPr lang="en-US" altLang="ja-JP" sz="2646" b="1" dirty="0">
                <a:solidFill>
                  <a:srgbClr val="000000"/>
                </a:solidFill>
                <a:cs typeface="Arial"/>
              </a:rPr>
              <a:t>HALO</a:t>
            </a:r>
            <a:endParaRPr lang="ja-JP" altLang="en-US" sz="2646" b="1" dirty="0">
              <a:solidFill>
                <a:srgbClr val="000000"/>
              </a:solidFill>
              <a:cs typeface="Arial"/>
            </a:endParaRPr>
          </a:p>
        </p:txBody>
      </p:sp>
      <p:pic>
        <p:nvPicPr>
          <p:cNvPr id="64" name="図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9769" y="4784127"/>
            <a:ext cx="3234540" cy="3035007"/>
          </a:xfrm>
          <a:prstGeom prst="rect">
            <a:avLst/>
          </a:prstGeom>
          <a:gradFill flip="none" rotWithShape="1">
            <a:gsLst>
              <a:gs pos="31000">
                <a:srgbClr val="FFFFFF"/>
              </a:gs>
              <a:gs pos="100000">
                <a:srgbClr val="CAE2FF">
                  <a:lumMod val="9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25400"/>
          </a:effectLst>
        </p:spPr>
      </p:pic>
      <p:sp>
        <p:nvSpPr>
          <p:cNvPr id="65" name="テキスト ボックス 64"/>
          <p:cNvSpPr txBox="1"/>
          <p:nvPr/>
        </p:nvSpPr>
        <p:spPr>
          <a:xfrm>
            <a:off x="11037001" y="4799362"/>
            <a:ext cx="1504848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204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646" b="1" dirty="0">
                <a:solidFill>
                  <a:srgbClr val="000000"/>
                </a:solidFill>
                <a:cs typeface="Arial"/>
              </a:rPr>
              <a:t>@</a:t>
            </a:r>
            <a:r>
              <a:rPr lang="ja-JP" altLang="en-US" sz="2646" b="1" dirty="0">
                <a:solidFill>
                  <a:srgbClr val="000000"/>
                </a:solidFill>
                <a:cs typeface="Arial"/>
              </a:rPr>
              <a:t> </a:t>
            </a:r>
            <a:r>
              <a:rPr lang="en-US" altLang="ja-JP" sz="2646" b="1" dirty="0">
                <a:solidFill>
                  <a:srgbClr val="000000"/>
                </a:solidFill>
                <a:cs typeface="Arial"/>
              </a:rPr>
              <a:t>LAB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0726808" y="6083870"/>
            <a:ext cx="1610938" cy="397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204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985" b="1" dirty="0">
                <a:solidFill>
                  <a:srgbClr val="000000"/>
                </a:solidFill>
                <a:cs typeface="Arial"/>
              </a:rPr>
              <a:t>nucleus</a:t>
            </a:r>
            <a:endParaRPr lang="ja-JP" altLang="en-US" sz="1985" b="1" dirty="0">
              <a:solidFill>
                <a:srgbClr val="000000"/>
              </a:solidFill>
              <a:cs typeface="Arial"/>
            </a:endParaRPr>
          </a:p>
        </p:txBody>
      </p:sp>
      <p:cxnSp>
        <p:nvCxnSpPr>
          <p:cNvPr id="67" name="直線コネクタ 66"/>
          <p:cNvCxnSpPr>
            <a:stCxn id="69" idx="1"/>
          </p:cNvCxnSpPr>
          <p:nvPr/>
        </p:nvCxnSpPr>
        <p:spPr>
          <a:xfrm>
            <a:off x="7578841" y="3990048"/>
            <a:ext cx="1760928" cy="809314"/>
          </a:xfrm>
          <a:prstGeom prst="line">
            <a:avLst/>
          </a:prstGeom>
          <a:ln w="28575">
            <a:solidFill>
              <a:srgbClr val="A3C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>
            <a:stCxn id="69" idx="4"/>
          </p:cNvCxnSpPr>
          <p:nvPr/>
        </p:nvCxnSpPr>
        <p:spPr>
          <a:xfrm>
            <a:off x="7655209" y="4174416"/>
            <a:ext cx="1684560" cy="3644718"/>
          </a:xfrm>
          <a:prstGeom prst="line">
            <a:avLst/>
          </a:prstGeom>
          <a:ln w="28575">
            <a:solidFill>
              <a:srgbClr val="A3C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円/楕円 31"/>
          <p:cNvSpPr/>
          <p:nvPr/>
        </p:nvSpPr>
        <p:spPr bwMode="auto">
          <a:xfrm>
            <a:off x="7547209" y="3958416"/>
            <a:ext cx="216000" cy="216000"/>
          </a:xfrm>
          <a:prstGeom prst="ellipse">
            <a:avLst/>
          </a:prstGeom>
          <a:gradFill flip="none" rotWithShape="1">
            <a:gsLst>
              <a:gs pos="30000">
                <a:srgbClr val="CAE2FF"/>
              </a:gs>
              <a:gs pos="69000">
                <a:srgbClr val="CAE2FF">
                  <a:lumMod val="5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99229" tIns="51599" rIns="99229" bIns="51599">
            <a:spAutoFit/>
          </a:bodyPr>
          <a:lstStyle/>
          <a:p>
            <a:pPr marL="0" marR="0" lvl="0" indent="0" defTabSz="1008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985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cs typeface="Arial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7277063" y="2931766"/>
            <a:ext cx="2367716" cy="49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2048">
              <a:defRPr/>
            </a:pPr>
            <a:r>
              <a:rPr lang="en-US" altLang="ja-JP" sz="2646" b="1" dirty="0">
                <a:solidFill>
                  <a:srgbClr val="000000"/>
                </a:solidFill>
                <a:cs typeface="Arial"/>
              </a:rPr>
              <a:t>Solar</a:t>
            </a:r>
            <a:r>
              <a:rPr lang="ja-JP" altLang="en-US" sz="2646" b="1" dirty="0">
                <a:solidFill>
                  <a:srgbClr val="000000"/>
                </a:solidFill>
                <a:cs typeface="Arial"/>
              </a:rPr>
              <a:t> </a:t>
            </a:r>
            <a:r>
              <a:rPr lang="en-US" altLang="ja-JP" sz="2646" b="1" dirty="0">
                <a:solidFill>
                  <a:srgbClr val="000000"/>
                </a:solidFill>
                <a:cs typeface="Arial"/>
              </a:rPr>
              <a:t>System</a:t>
            </a:r>
            <a:endParaRPr lang="ja-JP" altLang="en-US" sz="2646" b="1" dirty="0">
              <a:solidFill>
                <a:srgbClr val="000000"/>
              </a:solidFill>
              <a:cs typeface="Arial"/>
            </a:endParaRPr>
          </a:p>
        </p:txBody>
      </p:sp>
      <p:sp useBgFill="1">
        <p:nvSpPr>
          <p:cNvPr id="71" name="タイトル 1"/>
          <p:cNvSpPr txBox="1">
            <a:spLocks/>
          </p:cNvSpPr>
          <p:nvPr/>
        </p:nvSpPr>
        <p:spPr bwMode="auto">
          <a:xfrm>
            <a:off x="8174714" y="1627407"/>
            <a:ext cx="5681315" cy="822445"/>
          </a:xfrm>
          <a:prstGeom prst="rect">
            <a:avLst/>
          </a:prstGeom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376" tIns="54187" rIns="108376" bIns="54187" numCol="1" anchor="ctr" anchorCtr="1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5pPr>
            <a:lvl6pPr marL="504063" algn="l" rtl="0" fontAlgn="base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6pPr>
            <a:lvl7pPr marL="1008126" algn="l" rtl="0" fontAlgn="base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7pPr>
            <a:lvl8pPr marL="1512189" algn="l" rtl="0" fontAlgn="base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8pPr>
            <a:lvl9pPr marL="2016252" algn="l" rtl="0" fontAlgn="base">
              <a:spcBef>
                <a:spcPct val="0"/>
              </a:spcBef>
              <a:spcAft>
                <a:spcPct val="0"/>
              </a:spcAft>
              <a:defRPr sz="4851" b="1">
                <a:solidFill>
                  <a:schemeClr val="accent1"/>
                </a:solidFill>
                <a:latin typeface="Arial" charset="0"/>
                <a:ea typeface="HG丸ｺﾞｼｯｸM-PRO" pitchFamily="50" charset="-128"/>
                <a:cs typeface="Arial" charset="0"/>
              </a:defRPr>
            </a:lvl9pPr>
          </a:lstStyle>
          <a:p>
            <a:pPr algn="ctr" defTabSz="1083706"/>
            <a:r>
              <a:rPr lang="en-US" altLang="ja-JP" sz="3600" kern="0" dirty="0">
                <a:solidFill>
                  <a:srgbClr val="A3CDFF"/>
                </a:solidFill>
                <a:latin typeface="Arial"/>
                <a:ea typeface="HG丸ｺﾞｼｯｸM-PRO"/>
                <a:cs typeface="Arial"/>
              </a:rPr>
              <a:t>WIMP-wind</a:t>
            </a:r>
            <a:r>
              <a:rPr lang="ja-JP" altLang="en-US" sz="3600" kern="0" dirty="0">
                <a:solidFill>
                  <a:srgbClr val="A3CDFF"/>
                </a:solidFill>
                <a:latin typeface="Arial"/>
                <a:ea typeface="HG丸ｺﾞｼｯｸM-PRO"/>
                <a:cs typeface="Arial"/>
              </a:rPr>
              <a:t> </a:t>
            </a:r>
            <a:r>
              <a:rPr lang="en-US" altLang="ja-JP" sz="3600" kern="0" dirty="0">
                <a:solidFill>
                  <a:srgbClr val="A3CDFF"/>
                </a:solidFill>
                <a:latin typeface="Arial"/>
                <a:ea typeface="HG丸ｺﾞｼｯｸM-PRO"/>
                <a:cs typeface="Arial"/>
              </a:rPr>
              <a:t>detection</a:t>
            </a:r>
            <a:endParaRPr lang="ja-JP" altLang="en-US" sz="3600" kern="0" dirty="0">
              <a:solidFill>
                <a:srgbClr val="A3CDFF"/>
              </a:solidFill>
              <a:latin typeface="Arial"/>
              <a:ea typeface="HG丸ｺﾞｼｯｸM-PRO"/>
              <a:cs typeface="Arial"/>
            </a:endParaRPr>
          </a:p>
        </p:txBody>
      </p:sp>
      <p:sp>
        <p:nvSpPr>
          <p:cNvPr id="73" name="日付プレースホルダー 7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74" name="スライド番号プレースホルダー 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sp>
        <p:nvSpPr>
          <p:cNvPr id="75" name="正方形/長方形 74"/>
          <p:cNvSpPr/>
          <p:nvPr/>
        </p:nvSpPr>
        <p:spPr>
          <a:xfrm>
            <a:off x="40365" y="4494160"/>
            <a:ext cx="4356655" cy="27074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08126" fontAlgn="auto">
              <a:spcBef>
                <a:spcPts val="0"/>
              </a:spcBef>
              <a:spcAft>
                <a:spcPts val="0"/>
              </a:spcAft>
            </a:pPr>
            <a:endParaRPr lang="ja-JP" altLang="en-US" sz="1985">
              <a:solidFill>
                <a:prstClr val="black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pic>
        <p:nvPicPr>
          <p:cNvPr id="76" name="Picture 2" descr="C:\Users\nakamura\Documents\NEWAGE\夏の学校2009\角度分布統計少ない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184" y="4679884"/>
            <a:ext cx="4004888" cy="2111975"/>
          </a:xfrm>
          <a:prstGeom prst="rect">
            <a:avLst/>
          </a:prstGeom>
          <a:noFill/>
        </p:spPr>
      </p:pic>
      <p:sp>
        <p:nvSpPr>
          <p:cNvPr id="77" name="テキスト ボックス 76"/>
          <p:cNvSpPr txBox="1"/>
          <p:nvPr/>
        </p:nvSpPr>
        <p:spPr>
          <a:xfrm>
            <a:off x="1854172" y="6776489"/>
            <a:ext cx="816249" cy="3978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8126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985" b="1" dirty="0" err="1">
                <a:solidFill>
                  <a:prstClr val="black"/>
                </a:solidFill>
                <a:latin typeface="ＭＳ Ｐゴシック" panose="020B0600070205080204" pitchFamily="50" charset="-128"/>
              </a:rPr>
              <a:t>cosθ</a:t>
            </a:r>
            <a:endParaRPr lang="ja-JP" altLang="en-US" sz="1985" b="1" dirty="0">
              <a:solidFill>
                <a:prstClr val="black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042075" y="6807078"/>
            <a:ext cx="312906" cy="3978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8126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985" b="1" dirty="0">
                <a:solidFill>
                  <a:prstClr val="black"/>
                </a:solidFill>
                <a:latin typeface="Calibri"/>
              </a:rPr>
              <a:t>1</a:t>
            </a:r>
            <a:endParaRPr lang="ja-JP" altLang="en-US" sz="1985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79213" y="6813037"/>
            <a:ext cx="391454" cy="3978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008126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985" b="1" dirty="0">
                <a:solidFill>
                  <a:prstClr val="black"/>
                </a:solidFill>
                <a:latin typeface="Calibri"/>
              </a:rPr>
              <a:t>-1</a:t>
            </a:r>
            <a:endParaRPr lang="ja-JP" altLang="en-US" sz="1985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92229" y="5815730"/>
            <a:ext cx="1417747" cy="703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1008126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985" b="1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M=</a:t>
            </a:r>
            <a:r>
              <a:rPr lang="en-US" altLang="ja-JP" sz="1985" b="1" dirty="0" err="1">
                <a:solidFill>
                  <a:prstClr val="black"/>
                </a:solidFill>
                <a:latin typeface="ＭＳ Ｐゴシック" panose="020B0600070205080204" pitchFamily="50" charset="-128"/>
              </a:rPr>
              <a:t>80GeV</a:t>
            </a:r>
            <a:endParaRPr lang="en-US" altLang="ja-JP" sz="1985" b="1" dirty="0">
              <a:solidFill>
                <a:prstClr val="black"/>
              </a:solidFill>
              <a:latin typeface="ＭＳ Ｐゴシック" panose="020B0600070205080204" pitchFamily="50" charset="-128"/>
            </a:endParaRPr>
          </a:p>
          <a:p>
            <a:pPr algn="r" defTabSz="1008126" fontAlgn="auto">
              <a:spcBef>
                <a:spcPts val="0"/>
              </a:spcBef>
              <a:spcAft>
                <a:spcPts val="0"/>
              </a:spcAft>
            </a:pPr>
            <a:r>
              <a:rPr lang="en-US" altLang="ja-JP" sz="1985" b="1" dirty="0">
                <a:solidFill>
                  <a:prstClr val="black"/>
                </a:solidFill>
                <a:latin typeface="ＭＳ Ｐゴシック" panose="020B0600070205080204" pitchFamily="50" charset="-128"/>
              </a:rPr>
              <a:t>σ=</a:t>
            </a:r>
            <a:r>
              <a:rPr lang="en-US" altLang="ja-JP" sz="1985" b="1" dirty="0" err="1">
                <a:solidFill>
                  <a:prstClr val="black"/>
                </a:solidFill>
                <a:latin typeface="ＭＳ Ｐゴシック" panose="020B0600070205080204" pitchFamily="50" charset="-128"/>
              </a:rPr>
              <a:t>0.1pb</a:t>
            </a:r>
            <a:endParaRPr lang="ja-JP" altLang="en-US" sz="1985" b="1" dirty="0">
              <a:solidFill>
                <a:prstClr val="black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02" name="Text Box 12"/>
          <p:cNvSpPr txBox="1">
            <a:spLocks noChangeArrowheads="1"/>
          </p:cNvSpPr>
          <p:nvPr/>
        </p:nvSpPr>
        <p:spPr bwMode="auto">
          <a:xfrm>
            <a:off x="368914" y="4232944"/>
            <a:ext cx="1713290" cy="71514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square" lIns="99229" tIns="51599" rIns="99229" bIns="51599">
            <a:spAutoFit/>
          </a:bodyPr>
          <a:lstStyle/>
          <a:p>
            <a:pPr defTabSz="1008126">
              <a:spcBef>
                <a:spcPct val="50000"/>
              </a:spcBef>
            </a:pPr>
            <a: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  <a:t>directionality</a:t>
            </a:r>
            <a:b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</a:br>
            <a: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  <a:t>(expected)</a:t>
            </a:r>
          </a:p>
        </p:txBody>
      </p:sp>
      <p:pic>
        <p:nvPicPr>
          <p:cNvPr id="103" name="図 10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706" y="7218831"/>
            <a:ext cx="3138200" cy="399373"/>
          </a:xfrm>
          <a:prstGeom prst="rect">
            <a:avLst/>
          </a:prstGeom>
        </p:spPr>
      </p:pic>
      <p:sp>
        <p:nvSpPr>
          <p:cNvPr id="83" name="Text Box 12"/>
          <p:cNvSpPr txBox="1">
            <a:spLocks noChangeArrowheads="1"/>
          </p:cNvSpPr>
          <p:nvPr/>
        </p:nvSpPr>
        <p:spPr bwMode="auto">
          <a:xfrm>
            <a:off x="5044031" y="5839146"/>
            <a:ext cx="4689265" cy="1326079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square" lIns="99229" tIns="51599" rIns="99229" bIns="51599">
            <a:spAutoFit/>
          </a:bodyPr>
          <a:lstStyle/>
          <a:p>
            <a:pPr defTabSz="1008126">
              <a:spcBef>
                <a:spcPct val="50000"/>
              </a:spcBef>
            </a:pPr>
            <a: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  <a:t>detector:</a:t>
            </a:r>
            <a:b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</a:br>
            <a:r>
              <a:rPr kumimoji="0" lang="ja-JP" altLang="en-US" sz="1985" dirty="0">
                <a:solidFill>
                  <a:srgbClr val="FF3399"/>
                </a:solidFill>
                <a:latin typeface="Arial" charset="0"/>
                <a:cs typeface="Arial"/>
              </a:rPr>
              <a:t> </a:t>
            </a:r>
            <a: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  <a:t>low</a:t>
            </a:r>
            <a:r>
              <a:rPr kumimoji="0" lang="ja-JP" altLang="en-US" sz="1985" dirty="0">
                <a:solidFill>
                  <a:srgbClr val="FF3399"/>
                </a:solidFill>
                <a:latin typeface="Arial" charset="0"/>
                <a:cs typeface="Arial"/>
              </a:rPr>
              <a:t> </a:t>
            </a:r>
            <a: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  <a:t>pressure</a:t>
            </a:r>
            <a:r>
              <a:rPr kumimoji="0" lang="ja-JP" altLang="en-US" sz="1985" dirty="0">
                <a:solidFill>
                  <a:srgbClr val="FF3399"/>
                </a:solidFill>
                <a:latin typeface="Arial" charset="0"/>
                <a:cs typeface="Arial"/>
              </a:rPr>
              <a:t> </a:t>
            </a:r>
            <a: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  <a:t>gas</a:t>
            </a:r>
            <a:b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</a:br>
            <a:r>
              <a:rPr kumimoji="0" lang="ja-JP" altLang="en-US" sz="1985" dirty="0">
                <a:solidFill>
                  <a:srgbClr val="FF3399"/>
                </a:solidFill>
                <a:latin typeface="Arial" charset="0"/>
                <a:cs typeface="Arial"/>
              </a:rPr>
              <a:t>　 </a:t>
            </a:r>
            <a: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  <a:t>emulsions</a:t>
            </a:r>
            <a:r>
              <a:rPr kumimoji="0" lang="ja-JP" altLang="en-US" sz="1985" dirty="0">
                <a:solidFill>
                  <a:srgbClr val="FF3399"/>
                </a:solidFill>
                <a:latin typeface="Arial" charset="0"/>
                <a:cs typeface="Arial"/>
              </a:rPr>
              <a:t>　</a:t>
            </a:r>
            <a:b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</a:br>
            <a:r>
              <a:rPr kumimoji="0" lang="ja-JP" altLang="en-US" sz="1985" dirty="0">
                <a:solidFill>
                  <a:srgbClr val="FF3399"/>
                </a:solidFill>
                <a:latin typeface="Arial" charset="0"/>
                <a:cs typeface="Arial"/>
              </a:rPr>
              <a:t>　　 </a:t>
            </a:r>
            <a: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  <a:t>diamond</a:t>
            </a:r>
            <a:r>
              <a:rPr kumimoji="0" lang="ja-JP" altLang="en-US" sz="1985" dirty="0">
                <a:solidFill>
                  <a:srgbClr val="FF3399"/>
                </a:solidFill>
                <a:latin typeface="Arial" charset="0"/>
                <a:cs typeface="Arial"/>
              </a:rPr>
              <a:t> </a:t>
            </a:r>
            <a: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  <a:t>detectors,</a:t>
            </a:r>
            <a:r>
              <a:rPr kumimoji="0" lang="ja-JP" altLang="en-US" sz="1985" dirty="0">
                <a:solidFill>
                  <a:srgbClr val="FF3399"/>
                </a:solidFill>
                <a:latin typeface="Arial" charset="0"/>
                <a:cs typeface="Arial"/>
              </a:rPr>
              <a:t> </a:t>
            </a:r>
            <a:r>
              <a:rPr kumimoji="0" lang="en-US" altLang="ja-JP" sz="1985" dirty="0">
                <a:solidFill>
                  <a:srgbClr val="FF3399"/>
                </a:solidFill>
                <a:latin typeface="Arial" charset="0"/>
                <a:cs typeface="Arial"/>
              </a:rPr>
              <a:t>scintillators...</a:t>
            </a:r>
            <a:r>
              <a:rPr kumimoji="0" lang="ja-JP" altLang="en-US" sz="1985" dirty="0">
                <a:solidFill>
                  <a:srgbClr val="FF3399"/>
                </a:solidFill>
                <a:latin typeface="Arial" charset="0"/>
                <a:cs typeface="Arial"/>
              </a:rPr>
              <a:t> </a:t>
            </a:r>
            <a:endParaRPr kumimoji="0" lang="en-US" altLang="ja-JP" sz="1985" dirty="0">
              <a:solidFill>
                <a:srgbClr val="FF3399"/>
              </a:solidFill>
              <a:latin typeface="Arial" charset="0"/>
              <a:cs typeface="Arial"/>
            </a:endParaRPr>
          </a:p>
        </p:txBody>
      </p:sp>
      <p:sp>
        <p:nvSpPr>
          <p:cNvPr id="72" name="フッター プレースホルダー 7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102986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and, actually welcomed.</a:t>
            </a:r>
          </a:p>
          <a:p>
            <a:pPr lvl="1"/>
            <a:r>
              <a:rPr lang="en-US" altLang="ja-JP" dirty="0"/>
              <a:t>Sheffield MICROMEGAS detector test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29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643" y="2439371"/>
            <a:ext cx="3527056" cy="470379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7911" y="2030596"/>
            <a:ext cx="3835237" cy="5112568"/>
          </a:xfrm>
          <a:prstGeom prst="rect">
            <a:avLst/>
          </a:prstGeom>
        </p:spPr>
      </p:pic>
      <p:sp useBgFill="1">
        <p:nvSpPr>
          <p:cNvPr id="8" name="テキスト ボックス 7"/>
          <p:cNvSpPr txBox="1"/>
          <p:nvPr/>
        </p:nvSpPr>
        <p:spPr>
          <a:xfrm>
            <a:off x="2780336" y="6693741"/>
            <a:ext cx="162561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Sep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2022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 useBgFill="1">
        <p:nvSpPr>
          <p:cNvPr id="9" name="テキスト ボックス 8"/>
          <p:cNvSpPr txBox="1"/>
          <p:nvPr/>
        </p:nvSpPr>
        <p:spPr>
          <a:xfrm>
            <a:off x="5644249" y="6548693"/>
            <a:ext cx="162561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Sep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2022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/>
          <a:srcRect t="1702" r="5856" b="48843"/>
          <a:stretch/>
        </p:blipFill>
        <p:spPr>
          <a:xfrm>
            <a:off x="8893850" y="2871512"/>
            <a:ext cx="4320480" cy="4271652"/>
          </a:xfrm>
          <a:prstGeom prst="rect">
            <a:avLst/>
          </a:prstGeom>
        </p:spPr>
      </p:pic>
      <p:sp useBgFill="1">
        <p:nvSpPr>
          <p:cNvPr id="11" name="テキスト ボックス 10"/>
          <p:cNvSpPr txBox="1"/>
          <p:nvPr/>
        </p:nvSpPr>
        <p:spPr>
          <a:xfrm>
            <a:off x="11484769" y="3832139"/>
            <a:ext cx="121551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first</a:t>
            </a:r>
            <a:r>
              <a:rPr kumimoji="1" lang="ja-JP" altLang="en-US" dirty="0">
                <a:solidFill>
                  <a:schemeClr val="bg1"/>
                </a:solidFill>
              </a:rPr>
              <a:t> </a:t>
            </a:r>
            <a:r>
              <a:rPr kumimoji="1" lang="en-US" altLang="ja-JP" dirty="0">
                <a:solidFill>
                  <a:schemeClr val="bg1"/>
                </a:solidFill>
              </a:rPr>
              <a:t>light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397836" y="5024756"/>
            <a:ext cx="3312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</a:rPr>
              <a:t>super</a:t>
            </a:r>
            <a:r>
              <a:rPr kumimoji="1" lang="ja-JP" altLang="en-US" sz="2800" dirty="0">
                <a:solidFill>
                  <a:srgbClr val="FF0000"/>
                </a:solidFill>
              </a:rPr>
              <a:t> </a:t>
            </a:r>
            <a:r>
              <a:rPr kumimoji="1" lang="en-US" altLang="ja-JP" sz="2800" dirty="0">
                <a:solidFill>
                  <a:srgbClr val="FF0000"/>
                </a:solidFill>
              </a:rPr>
              <a:t>preliminary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2853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8747" y="-179809"/>
            <a:ext cx="8208912" cy="1460500"/>
          </a:xfrm>
        </p:spPr>
        <p:txBody>
          <a:bodyPr/>
          <a:lstStyle/>
          <a:p>
            <a:r>
              <a:rPr kumimoji="1" lang="en-US" altLang="ja-JP" dirty="0"/>
              <a:t>Negative</a:t>
            </a:r>
            <a:r>
              <a:rPr kumimoji="1" lang="ja-JP" altLang="en-US" dirty="0"/>
              <a:t> </a:t>
            </a:r>
            <a:r>
              <a:rPr kumimoji="1" lang="en-US" altLang="ja-JP" dirty="0"/>
              <a:t>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TPC</a:t>
            </a:r>
            <a:r>
              <a:rPr kumimoji="1" lang="ja-JP" altLang="en-US" dirty="0"/>
              <a:t> </a:t>
            </a:r>
            <a:r>
              <a:rPr lang="en-US" altLang="ja-JP" dirty="0"/>
              <a:t>S</a:t>
            </a:r>
            <a:r>
              <a:rPr kumimoji="1" lang="en-US" altLang="ja-JP" dirty="0"/>
              <a:t>tudy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12763" y="1044328"/>
            <a:ext cx="12745416" cy="3456384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no</a:t>
            </a:r>
            <a:r>
              <a:rPr lang="ja-JP" altLang="en-US" dirty="0"/>
              <a:t> </a:t>
            </a:r>
            <a:r>
              <a:rPr lang="en-US" altLang="ja-JP" dirty="0"/>
              <a:t>“S1”</a:t>
            </a:r>
            <a:r>
              <a:rPr lang="ja-JP" altLang="en-US" dirty="0"/>
              <a:t> </a:t>
            </a:r>
            <a:r>
              <a:rPr lang="en-US" altLang="ja-JP" dirty="0"/>
              <a:t>signal</a:t>
            </a:r>
          </a:p>
          <a:p>
            <a:r>
              <a:rPr lang="en-US" altLang="ja-JP" dirty="0"/>
              <a:t>Pioneered</a:t>
            </a:r>
            <a:r>
              <a:rPr lang="ja-JP" altLang="en-US" dirty="0"/>
              <a:t> </a:t>
            </a:r>
            <a:r>
              <a:rPr lang="en-US" altLang="ja-JP" dirty="0"/>
              <a:t>by</a:t>
            </a:r>
            <a:r>
              <a:rPr lang="ja-JP" altLang="en-US" dirty="0"/>
              <a:t> </a:t>
            </a:r>
            <a:r>
              <a:rPr lang="en-US" altLang="ja-JP" dirty="0"/>
              <a:t>DRIFT</a:t>
            </a:r>
            <a:r>
              <a:rPr lang="ja-JP" altLang="en-US" dirty="0"/>
              <a:t> </a:t>
            </a:r>
            <a:r>
              <a:rPr lang="en-US" altLang="ja-JP" dirty="0"/>
              <a:t>group</a:t>
            </a:r>
          </a:p>
          <a:p>
            <a:r>
              <a:rPr lang="en-US" altLang="ja-JP" dirty="0"/>
              <a:t>Minority</a:t>
            </a:r>
            <a:r>
              <a:rPr lang="ja-JP" altLang="en-US" dirty="0"/>
              <a:t> </a:t>
            </a:r>
            <a:r>
              <a:rPr lang="en-US" altLang="ja-JP" dirty="0"/>
              <a:t>carrier</a:t>
            </a:r>
            <a:r>
              <a:rPr lang="ja-JP" altLang="en-US" dirty="0"/>
              <a:t> </a:t>
            </a:r>
            <a:r>
              <a:rPr lang="en-US" altLang="ja-JP" dirty="0"/>
              <a:t>discovery</a:t>
            </a:r>
            <a:r>
              <a:rPr lang="ja-JP" altLang="en-US" dirty="0"/>
              <a:t> </a:t>
            </a:r>
            <a:r>
              <a:rPr lang="en-US" altLang="ja-JP" dirty="0"/>
              <a:t>(CS</a:t>
            </a:r>
            <a:r>
              <a:rPr lang="en-US" altLang="ja-JP" baseline="-25000" dirty="0"/>
              <a:t>2</a:t>
            </a:r>
            <a:r>
              <a:rPr lang="en-US" altLang="ja-JP" dirty="0"/>
              <a:t>+O</a:t>
            </a:r>
            <a:r>
              <a:rPr lang="en-US" altLang="ja-JP" baseline="-25000" dirty="0"/>
              <a:t>2</a:t>
            </a:r>
            <a:r>
              <a:rPr lang="en-US" altLang="ja-JP" dirty="0"/>
              <a:t>,</a:t>
            </a:r>
            <a:r>
              <a:rPr lang="ja-JP" altLang="en-US" dirty="0"/>
              <a:t> </a:t>
            </a:r>
            <a:r>
              <a:rPr lang="en-US" altLang="ja-JP" dirty="0"/>
              <a:t>Occidental</a:t>
            </a:r>
            <a:r>
              <a:rPr lang="ja-JP" altLang="en-US" dirty="0"/>
              <a:t> </a:t>
            </a:r>
            <a:r>
              <a:rPr lang="en-US" altLang="ja-JP" dirty="0"/>
              <a:t>group)</a:t>
            </a:r>
          </a:p>
          <a:p>
            <a:pPr lvl="1"/>
            <a:r>
              <a:rPr lang="en-US" altLang="ja-JP" dirty="0"/>
              <a:t>use</a:t>
            </a:r>
            <a:r>
              <a:rPr lang="ja-JP" altLang="en-US" dirty="0"/>
              <a:t> </a:t>
            </a:r>
            <a:r>
              <a:rPr lang="en-US" altLang="ja-JP" dirty="0"/>
              <a:t>several</a:t>
            </a:r>
            <a:r>
              <a:rPr lang="ja-JP" altLang="en-US" dirty="0"/>
              <a:t> </a:t>
            </a:r>
            <a:r>
              <a:rPr lang="en-US" altLang="ja-JP" dirty="0"/>
              <a:t>ion</a:t>
            </a:r>
            <a:r>
              <a:rPr lang="ja-JP" altLang="en-US" dirty="0"/>
              <a:t> </a:t>
            </a:r>
            <a:r>
              <a:rPr lang="en-US" altLang="ja-JP" dirty="0"/>
              <a:t>species</a:t>
            </a:r>
            <a:r>
              <a:rPr lang="ja-JP" altLang="en-US" dirty="0"/>
              <a:t> </a:t>
            </a:r>
            <a:r>
              <a:rPr lang="en-US" altLang="ja-JP" dirty="0"/>
              <a:t>with</a:t>
            </a:r>
            <a:r>
              <a:rPr lang="ja-JP" altLang="en-US" dirty="0"/>
              <a:t> </a:t>
            </a:r>
            <a:r>
              <a:rPr lang="en-US" altLang="ja-JP" dirty="0"/>
              <a:t>different</a:t>
            </a:r>
            <a:r>
              <a:rPr lang="ja-JP" altLang="en-US" dirty="0"/>
              <a:t> </a:t>
            </a:r>
            <a:r>
              <a:rPr lang="en-US" altLang="ja-JP" dirty="0"/>
              <a:t>drift</a:t>
            </a:r>
            <a:r>
              <a:rPr lang="ja-JP" altLang="en-US" dirty="0"/>
              <a:t> </a:t>
            </a:r>
            <a:r>
              <a:rPr lang="en-US" altLang="ja-JP" dirty="0"/>
              <a:t>velocities</a:t>
            </a:r>
          </a:p>
          <a:p>
            <a:pPr lvl="1"/>
            <a:r>
              <a:rPr lang="en-US" altLang="ja-JP" dirty="0"/>
              <a:t>	</a:t>
            </a:r>
          </a:p>
          <a:p>
            <a:r>
              <a:rPr lang="en-US" altLang="ja-JP" dirty="0"/>
              <a:t>SF</a:t>
            </a:r>
            <a:r>
              <a:rPr lang="en-US" altLang="ja-JP" baseline="-25000" dirty="0"/>
              <a:t>6</a:t>
            </a:r>
            <a:r>
              <a:rPr lang="ja-JP" altLang="en-US" dirty="0"/>
              <a:t> </a:t>
            </a:r>
            <a:r>
              <a:rPr lang="en-US" altLang="ja-JP" dirty="0"/>
              <a:t>discovery</a:t>
            </a:r>
            <a:r>
              <a:rPr lang="ja-JP" altLang="en-US" dirty="0"/>
              <a:t> </a:t>
            </a:r>
            <a:r>
              <a:rPr lang="en-US" altLang="ja-JP" dirty="0"/>
              <a:t>(2015,</a:t>
            </a:r>
            <a:r>
              <a:rPr lang="ja-JP" altLang="en-US" dirty="0"/>
              <a:t> </a:t>
            </a:r>
            <a:r>
              <a:rPr lang="en-US" altLang="ja-JP" dirty="0"/>
              <a:t>UNM</a:t>
            </a:r>
            <a:r>
              <a:rPr lang="ja-JP" altLang="en-US" dirty="0"/>
              <a:t> </a:t>
            </a:r>
            <a:r>
              <a:rPr lang="en-US" altLang="ja-JP" dirty="0"/>
              <a:t>group). </a:t>
            </a:r>
          </a:p>
          <a:p>
            <a:pPr lvl="1"/>
            <a:r>
              <a:rPr lang="en-US" altLang="ja-JP" dirty="0"/>
              <a:t>z-</a:t>
            </a:r>
            <a:r>
              <a:rPr lang="en-US" altLang="ja-JP" dirty="0" err="1"/>
              <a:t>fiducialization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7.3mm</a:t>
            </a:r>
            <a:r>
              <a:rPr kumimoji="1" lang="ja-JP" altLang="en-US" dirty="0"/>
              <a:t> </a:t>
            </a:r>
            <a:r>
              <a:rPr kumimoji="1" lang="en-US" altLang="ja-JP" dirty="0"/>
              <a:t>FWHM</a:t>
            </a:r>
            <a:r>
              <a:rPr kumimoji="1" lang="ja-JP" altLang="en-US" dirty="0"/>
              <a:t>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30</a:t>
            </a:fld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546" y="4284396"/>
            <a:ext cx="3917654" cy="3616381"/>
          </a:xfrm>
          <a:prstGeom prst="rect">
            <a:avLst/>
          </a:prstGeom>
        </p:spPr>
      </p:pic>
      <p:sp useBgFill="1">
        <p:nvSpPr>
          <p:cNvPr id="9" name="テキスト ボックス 8"/>
          <p:cNvSpPr txBox="1"/>
          <p:nvPr/>
        </p:nvSpPr>
        <p:spPr>
          <a:xfrm>
            <a:off x="6145411" y="1759438"/>
            <a:ext cx="2155387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>
                <a:solidFill>
                  <a:srgbClr val="FF3399"/>
                </a:solidFill>
              </a:rPr>
              <a:t>small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>
                <a:solidFill>
                  <a:srgbClr val="FF3399"/>
                </a:solidFill>
              </a:rPr>
              <a:t>diffusion</a:t>
            </a:r>
            <a:endParaRPr kumimoji="1" lang="ja-JP" altLang="en-US" dirty="0">
              <a:solidFill>
                <a:srgbClr val="FF3399"/>
              </a:solidFill>
            </a:endParaRPr>
          </a:p>
        </p:txBody>
      </p:sp>
      <p:sp useBgFill="1">
        <p:nvSpPr>
          <p:cNvPr id="10" name="テキスト ボックス 9"/>
          <p:cNvSpPr txBox="1"/>
          <p:nvPr/>
        </p:nvSpPr>
        <p:spPr>
          <a:xfrm>
            <a:off x="5511790" y="3039413"/>
            <a:ext cx="6909448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2800" dirty="0">
                <a:solidFill>
                  <a:srgbClr val="FF3399"/>
                </a:solidFill>
              </a:rPr>
              <a:t>⇒ ｚ </a:t>
            </a:r>
            <a:r>
              <a:rPr lang="en-US" altLang="ja-JP" sz="2800" dirty="0" err="1">
                <a:solidFill>
                  <a:srgbClr val="FF3399"/>
                </a:solidFill>
              </a:rPr>
              <a:t>fiducialization</a:t>
            </a:r>
            <a:r>
              <a:rPr kumimoji="1" lang="ja-JP" altLang="en-US" sz="2800" dirty="0">
                <a:solidFill>
                  <a:srgbClr val="FF3399"/>
                </a:solidFill>
              </a:rPr>
              <a:t> </a:t>
            </a:r>
            <a:r>
              <a:rPr kumimoji="1" lang="en-US" altLang="ja-JP" sz="2800" dirty="0">
                <a:solidFill>
                  <a:srgbClr val="FF3399"/>
                </a:solidFill>
              </a:rPr>
              <a:t>possible</a:t>
            </a:r>
            <a:r>
              <a:rPr kumimoji="1" lang="ja-JP" altLang="en-US" sz="2800" dirty="0">
                <a:solidFill>
                  <a:srgbClr val="FF3399"/>
                </a:solidFill>
              </a:rPr>
              <a:t>　⇒</a:t>
            </a:r>
            <a:r>
              <a:rPr kumimoji="1" lang="en-US" altLang="ja-JP" sz="2800" dirty="0">
                <a:solidFill>
                  <a:srgbClr val="FF3399"/>
                </a:solidFill>
              </a:rPr>
              <a:t>LOW</a:t>
            </a:r>
            <a:r>
              <a:rPr kumimoji="1" lang="ja-JP" altLang="en-US" sz="2800" dirty="0">
                <a:solidFill>
                  <a:srgbClr val="FF3399"/>
                </a:solidFill>
              </a:rPr>
              <a:t> </a:t>
            </a:r>
            <a:r>
              <a:rPr kumimoji="1" lang="en-US" altLang="ja-JP" sz="2800" dirty="0">
                <a:solidFill>
                  <a:srgbClr val="FF3399"/>
                </a:solidFill>
              </a:rPr>
              <a:t>BG</a:t>
            </a:r>
            <a:r>
              <a:rPr kumimoji="1" lang="ja-JP" altLang="en-US" sz="2800" dirty="0">
                <a:solidFill>
                  <a:srgbClr val="FF3399"/>
                </a:solidFill>
              </a:rPr>
              <a:t> </a:t>
            </a:r>
            <a:r>
              <a:rPr kumimoji="1" lang="en-US" altLang="ja-JP" sz="2800" dirty="0">
                <a:solidFill>
                  <a:srgbClr val="FF3399"/>
                </a:solidFill>
              </a:rPr>
              <a:t>!</a:t>
            </a:r>
            <a:endParaRPr kumimoji="1" lang="ja-JP" altLang="en-US" sz="2800" dirty="0">
              <a:solidFill>
                <a:srgbClr val="FF3399"/>
              </a:solidFill>
            </a:endParaRPr>
          </a:p>
        </p:txBody>
      </p:sp>
      <p:sp useBgFill="1">
        <p:nvSpPr>
          <p:cNvPr id="13" name="テキスト ボックス 12"/>
          <p:cNvSpPr txBox="1"/>
          <p:nvPr/>
        </p:nvSpPr>
        <p:spPr>
          <a:xfrm>
            <a:off x="3748101" y="4302899"/>
            <a:ext cx="2520280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3399"/>
                </a:solidFill>
              </a:rPr>
              <a:t>minority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>
                <a:solidFill>
                  <a:srgbClr val="FF3399"/>
                </a:solidFill>
              </a:rPr>
              <a:t>carriers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>
                <a:solidFill>
                  <a:srgbClr val="FF3399"/>
                </a:solidFill>
              </a:rPr>
              <a:t>(CS</a:t>
            </a:r>
            <a:r>
              <a:rPr kumimoji="1" lang="en-US" altLang="ja-JP" baseline="-25000" dirty="0">
                <a:solidFill>
                  <a:srgbClr val="FF3399"/>
                </a:solidFill>
              </a:rPr>
              <a:t>2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>
                <a:solidFill>
                  <a:srgbClr val="FF3399"/>
                </a:solidFill>
              </a:rPr>
              <a:t>)</a:t>
            </a:r>
            <a:endParaRPr kumimoji="1" lang="ja-JP" altLang="en-US" dirty="0">
              <a:solidFill>
                <a:srgbClr val="FF3399"/>
              </a:solidFill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7842" y="3546026"/>
            <a:ext cx="3742813" cy="3964186"/>
          </a:xfrm>
          <a:prstGeom prst="rect">
            <a:avLst/>
          </a:prstGeom>
        </p:spPr>
      </p:pic>
      <p:sp useBgFill="1">
        <p:nvSpPr>
          <p:cNvPr id="15" name="テキスト ボックス 14"/>
          <p:cNvSpPr txBox="1"/>
          <p:nvPr/>
        </p:nvSpPr>
        <p:spPr>
          <a:xfrm>
            <a:off x="10033843" y="3636397"/>
            <a:ext cx="2387395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3399"/>
                </a:solidFill>
              </a:rPr>
              <a:t>z-</a:t>
            </a:r>
            <a:r>
              <a:rPr kumimoji="1" lang="en-US" altLang="ja-JP" dirty="0" err="1">
                <a:solidFill>
                  <a:srgbClr val="FF3399"/>
                </a:solidFill>
              </a:rPr>
              <a:t>fidutilization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>
                <a:solidFill>
                  <a:srgbClr val="FF3399"/>
                </a:solidFill>
              </a:rPr>
              <a:t>(SF</a:t>
            </a:r>
            <a:r>
              <a:rPr kumimoji="1" lang="en-US" altLang="ja-JP" baseline="-25000" dirty="0">
                <a:solidFill>
                  <a:srgbClr val="FF3399"/>
                </a:solidFill>
              </a:rPr>
              <a:t>6</a:t>
            </a:r>
            <a:r>
              <a:rPr kumimoji="1" lang="en-US" altLang="ja-JP" dirty="0">
                <a:solidFill>
                  <a:srgbClr val="FF3399"/>
                </a:solidFill>
              </a:rPr>
              <a:t>)</a:t>
            </a:r>
            <a:endParaRPr kumimoji="1" lang="ja-JP" altLang="en-US" dirty="0">
              <a:solidFill>
                <a:srgbClr val="FF3399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309791" y="6517335"/>
            <a:ext cx="25471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2017</a:t>
            </a:r>
            <a:r>
              <a:rPr lang="ja-JP" altLang="en-US" sz="1200" dirty="0"/>
              <a:t> </a:t>
            </a:r>
            <a:r>
              <a:rPr lang="en-US" altLang="ja-JP" sz="1200" dirty="0"/>
              <a:t>JINST</a:t>
            </a:r>
            <a:r>
              <a:rPr lang="ja-JP" altLang="en-US" sz="1200" dirty="0"/>
              <a:t> </a:t>
            </a:r>
            <a:r>
              <a:rPr lang="en-US" altLang="ja-JP" sz="1200" dirty="0"/>
              <a:t>12</a:t>
            </a:r>
            <a:r>
              <a:rPr lang="ja-JP" altLang="en-US" sz="1200" dirty="0"/>
              <a:t> </a:t>
            </a:r>
            <a:r>
              <a:rPr lang="en-US" altLang="ja-JP" sz="1200" dirty="0"/>
              <a:t>P02012</a:t>
            </a:r>
            <a:endParaRPr lang="ja-JP" altLang="en-US" sz="12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644138" y="6160828"/>
            <a:ext cx="213943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 err="1"/>
              <a:t>Phys</a:t>
            </a:r>
            <a:r>
              <a:rPr lang="ja-JP" altLang="en-US" sz="1200" dirty="0"/>
              <a:t> </a:t>
            </a:r>
            <a:r>
              <a:rPr lang="en-US" altLang="ja-JP" sz="1200" dirty="0"/>
              <a:t>of</a:t>
            </a:r>
            <a:r>
              <a:rPr lang="ja-JP" altLang="en-US" sz="1200" dirty="0"/>
              <a:t> </a:t>
            </a:r>
            <a:r>
              <a:rPr lang="en-US" altLang="ja-JP" sz="1200" dirty="0"/>
              <a:t>DU</a:t>
            </a:r>
            <a:r>
              <a:rPr lang="ja-JP" altLang="en-US" sz="1200" dirty="0"/>
              <a:t> </a:t>
            </a:r>
            <a:r>
              <a:rPr lang="en-US" altLang="ja-JP" sz="1200" dirty="0"/>
              <a:t>9-10</a:t>
            </a:r>
            <a:r>
              <a:rPr lang="ja-JP" altLang="en-US" sz="1200" dirty="0"/>
              <a:t> </a:t>
            </a:r>
            <a:r>
              <a:rPr lang="en-US" altLang="ja-JP" sz="1200" dirty="0"/>
              <a:t>(2015)</a:t>
            </a:r>
            <a:r>
              <a:rPr lang="ja-JP" altLang="en-US" sz="1200" dirty="0"/>
              <a:t> </a:t>
            </a:r>
            <a:r>
              <a:rPr lang="en-US" altLang="ja-JP" sz="1200" dirty="0"/>
              <a:t>1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8452721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Nuclear</a:t>
            </a:r>
            <a:r>
              <a:rPr kumimoji="1" lang="ja-JP" altLang="en-US" dirty="0"/>
              <a:t> </a:t>
            </a:r>
            <a:r>
              <a:rPr kumimoji="1" lang="en-US" altLang="ja-JP" dirty="0"/>
              <a:t>tracks</a:t>
            </a:r>
            <a:r>
              <a:rPr kumimoji="1" lang="ja-JP" altLang="en-US" dirty="0"/>
              <a:t> </a:t>
            </a:r>
            <a:r>
              <a:rPr kumimoji="1" lang="en-US" altLang="ja-JP" dirty="0"/>
              <a:t>detection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in</a:t>
            </a:r>
            <a:r>
              <a:rPr kumimoji="1" lang="ja-JP" altLang="en-US" dirty="0"/>
              <a:t> </a:t>
            </a:r>
            <a:r>
              <a:rPr kumimoji="1" lang="en-US" altLang="ja-JP" dirty="0"/>
              <a:t>SF</a:t>
            </a:r>
            <a:r>
              <a:rPr kumimoji="1" lang="en-US" altLang="ja-JP" baseline="-25000" dirty="0"/>
              <a:t>6</a:t>
            </a:r>
          </a:p>
          <a:p>
            <a:pPr lvl="1"/>
            <a:r>
              <a:rPr lang="en-US" altLang="ja-JP" dirty="0"/>
              <a:t>strip readout + dedicated ASICs</a:t>
            </a:r>
          </a:p>
          <a:p>
            <a:pPr lvl="1"/>
            <a:r>
              <a:rPr kumimoji="1" lang="en-US" altLang="ja-JP" dirty="0"/>
              <a:t>z-reconstruction</a:t>
            </a:r>
          </a:p>
          <a:p>
            <a:pPr lvl="1"/>
            <a:r>
              <a:rPr kumimoji="1" lang="en-US" altLang="ja-JP" dirty="0"/>
              <a:t>tracking 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31</a:t>
            </a:fld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8186423" y="540271"/>
            <a:ext cx="314356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20000"/>
              </a:lnSpc>
            </a:pPr>
            <a:r>
              <a:rPr lang="en-US" altLang="ja-JP" dirty="0">
                <a:solidFill>
                  <a:schemeClr val="bg1"/>
                </a:solidFill>
              </a:rPr>
              <a:t>T.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Ikeda+</a:t>
            </a:r>
          </a:p>
          <a:p>
            <a:pPr marL="0" lvl="2">
              <a:lnSpc>
                <a:spcPct val="120000"/>
              </a:lnSpc>
            </a:pPr>
            <a:r>
              <a:rPr lang="en-US" altLang="ja-JP" dirty="0">
                <a:solidFill>
                  <a:schemeClr val="bg1"/>
                </a:solidFill>
              </a:rPr>
              <a:t>JINST (2020), P07015</a:t>
            </a:r>
            <a:endParaRPr lang="ja-JP" altLang="en-US" dirty="0">
              <a:solidFill>
                <a:schemeClr val="bg1"/>
              </a:solidFill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9029" y="3425586"/>
            <a:ext cx="4580372" cy="414575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8686" y="1441417"/>
            <a:ext cx="5348448" cy="314269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046" y="2608261"/>
            <a:ext cx="5760640" cy="4946386"/>
          </a:xfrm>
          <a:prstGeom prst="rect">
            <a:avLst/>
          </a:prstGeom>
        </p:spPr>
      </p:pic>
      <p:sp useBgFill="1">
        <p:nvSpPr>
          <p:cNvPr id="10" name="正方形/長方形 9"/>
          <p:cNvSpPr/>
          <p:nvPr/>
        </p:nvSpPr>
        <p:spPr>
          <a:xfrm>
            <a:off x="4198123" y="2976308"/>
            <a:ext cx="905769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20000"/>
              </a:lnSpc>
            </a:pPr>
            <a:r>
              <a:rPr lang="en-US" altLang="ja-JP" dirty="0">
                <a:solidFill>
                  <a:schemeClr val="bg1"/>
                </a:solidFill>
              </a:rPr>
              <a:t>setup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 useBgFill="1">
        <p:nvSpPr>
          <p:cNvPr id="11" name="正方形/長方形 10"/>
          <p:cNvSpPr/>
          <p:nvPr/>
        </p:nvSpPr>
        <p:spPr>
          <a:xfrm>
            <a:off x="6245756" y="1605939"/>
            <a:ext cx="201622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20000"/>
              </a:lnSpc>
            </a:pPr>
            <a:r>
              <a:rPr lang="en-US" altLang="ja-JP" dirty="0">
                <a:solidFill>
                  <a:schemeClr val="bg1"/>
                </a:solidFill>
              </a:rPr>
              <a:t>alpha-ray tracks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 useBgFill="1">
        <p:nvSpPr>
          <p:cNvPr id="12" name="正方形/長方形 11"/>
          <p:cNvSpPr/>
          <p:nvPr/>
        </p:nvSpPr>
        <p:spPr>
          <a:xfrm>
            <a:off x="11066919" y="6318085"/>
            <a:ext cx="2016224" cy="394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20000"/>
              </a:lnSpc>
            </a:pPr>
            <a:r>
              <a:rPr lang="en-US" altLang="ja-JP" dirty="0">
                <a:solidFill>
                  <a:schemeClr val="bg1"/>
                </a:solidFill>
              </a:rPr>
              <a:t>z-reconstruction</a:t>
            </a:r>
            <a:endParaRPr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4488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ASIC development for negative ion TPCs</a:t>
            </a:r>
          </a:p>
          <a:p>
            <a:pPr lvl="1"/>
            <a:r>
              <a:rPr kumimoji="1" lang="en-US" altLang="ja-JP" dirty="0"/>
              <a:t>“LTARS” series with Liq. argon groups at KEK, Iwata</a:t>
            </a:r>
          </a:p>
          <a:p>
            <a:pPr lvl="1"/>
            <a:r>
              <a:rPr lang="en-US" altLang="ja-JP" dirty="0"/>
              <a:t>LTARS 2018  at hand</a:t>
            </a:r>
            <a:endParaRPr kumimoji="1" lang="en-US" altLang="ja-JP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292141" y="7231180"/>
            <a:ext cx="4538193" cy="401637"/>
          </a:xfrm>
        </p:spPr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32</a:t>
            </a:fld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0253057" y="612279"/>
            <a:ext cx="309634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20000"/>
              </a:lnSpc>
            </a:pPr>
            <a:r>
              <a:rPr lang="en-US" altLang="ja-JP" dirty="0">
                <a:solidFill>
                  <a:schemeClr val="bg1"/>
                </a:solidFill>
              </a:rPr>
              <a:t>T. </a:t>
            </a:r>
            <a:r>
              <a:rPr lang="en-US" altLang="ja-JP" dirty="0" err="1">
                <a:solidFill>
                  <a:schemeClr val="bg1"/>
                </a:solidFill>
              </a:rPr>
              <a:t>Kishishita</a:t>
            </a:r>
            <a:r>
              <a:rPr lang="en-US" altLang="ja-JP" dirty="0">
                <a:solidFill>
                  <a:schemeClr val="bg1"/>
                </a:solidFill>
              </a:rPr>
              <a:t>+</a:t>
            </a:r>
            <a:br>
              <a:rPr lang="en-US" altLang="ja-JP" dirty="0">
                <a:solidFill>
                  <a:schemeClr val="bg1"/>
                </a:solidFill>
              </a:rPr>
            </a:br>
            <a:r>
              <a:rPr lang="en-US" altLang="ja-JP" dirty="0">
                <a:solidFill>
                  <a:schemeClr val="bg1"/>
                </a:solidFill>
              </a:rPr>
              <a:t>JINST (2020) 15 T09009</a:t>
            </a:r>
            <a:endParaRPr lang="ja-JP" altLang="en-US" dirty="0">
              <a:solidFill>
                <a:schemeClr val="bg1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47" y="2117138"/>
            <a:ext cx="8568952" cy="5369452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3913163" y="5136265"/>
            <a:ext cx="792088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5209307" y="3471188"/>
            <a:ext cx="792088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7924" y="2412479"/>
            <a:ext cx="5421951" cy="4089567"/>
          </a:xfrm>
          <a:prstGeom prst="rect">
            <a:avLst/>
          </a:prstGeom>
        </p:spPr>
      </p:pic>
      <p:sp useBgFill="1">
        <p:nvSpPr>
          <p:cNvPr id="12" name="正方形/長方形 11"/>
          <p:cNvSpPr/>
          <p:nvPr/>
        </p:nvSpPr>
        <p:spPr>
          <a:xfrm>
            <a:off x="9259037" y="2977462"/>
            <a:ext cx="143850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20000"/>
              </a:lnSpc>
            </a:pPr>
            <a:r>
              <a:rPr lang="en-US" altLang="ja-JP" dirty="0">
                <a:solidFill>
                  <a:schemeClr val="bg1"/>
                </a:solidFill>
              </a:rPr>
              <a:t>noise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level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 useBgFill="1">
        <p:nvSpPr>
          <p:cNvPr id="13" name="正方形/長方形 12"/>
          <p:cNvSpPr/>
          <p:nvPr/>
        </p:nvSpPr>
        <p:spPr>
          <a:xfrm>
            <a:off x="6093052" y="1904772"/>
            <a:ext cx="273630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20000"/>
              </a:lnSpc>
            </a:pPr>
            <a:r>
              <a:rPr lang="en-US" altLang="ja-JP" dirty="0">
                <a:solidFill>
                  <a:schemeClr val="bg1"/>
                </a:solidFill>
              </a:rPr>
              <a:t>LTARS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2018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SPECS</a:t>
            </a:r>
            <a:endParaRPr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8123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6778" y="396255"/>
            <a:ext cx="11653705" cy="4797425"/>
          </a:xfrm>
        </p:spPr>
        <p:txBody>
          <a:bodyPr/>
          <a:lstStyle/>
          <a:p>
            <a:r>
              <a:rPr lang="en-US" altLang="ja-JP" dirty="0"/>
              <a:t>“</a:t>
            </a:r>
            <a:r>
              <a:rPr lang="en-US" altLang="ja-JP" dirty="0" err="1"/>
              <a:t>TIGAr</a:t>
            </a:r>
            <a:r>
              <a:rPr lang="en-US" altLang="ja-JP" dirty="0"/>
              <a:t>”, a</a:t>
            </a:r>
            <a:r>
              <a:rPr lang="ja-JP" altLang="en-US" dirty="0"/>
              <a:t> </a:t>
            </a:r>
            <a:r>
              <a:rPr lang="en-US" altLang="ja-JP" dirty="0"/>
              <a:t>compact board to </a:t>
            </a:r>
            <a:r>
              <a:rPr kumimoji="1" lang="en-US" altLang="ja-JP" dirty="0"/>
              <a:t>fit with C/N-1.0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33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835" y="1069714"/>
            <a:ext cx="11009938" cy="6491550"/>
          </a:xfrm>
          <a:prstGeom prst="rect">
            <a:avLst/>
          </a:prstGeom>
        </p:spPr>
      </p:pic>
      <p:sp useBgFill="1">
        <p:nvSpPr>
          <p:cNvPr id="7" name="正方形/長方形 6"/>
          <p:cNvSpPr/>
          <p:nvPr/>
        </p:nvSpPr>
        <p:spPr>
          <a:xfrm>
            <a:off x="9370587" y="1116335"/>
            <a:ext cx="2448272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20000"/>
              </a:lnSpc>
            </a:pPr>
            <a:r>
              <a:rPr lang="en-US" altLang="ja-JP" dirty="0">
                <a:solidFill>
                  <a:schemeClr val="bg1"/>
                </a:solidFill>
              </a:rPr>
              <a:t>T. Shimizu (</a:t>
            </a:r>
            <a:r>
              <a:rPr lang="en-US" altLang="ja-JP" dirty="0" err="1">
                <a:solidFill>
                  <a:schemeClr val="bg1"/>
                </a:solidFill>
              </a:rPr>
              <a:t>Waseda</a:t>
            </a:r>
            <a:r>
              <a:rPr lang="en-US" altLang="ja-JP" dirty="0">
                <a:solidFill>
                  <a:schemeClr val="bg1"/>
                </a:solidFill>
              </a:rPr>
              <a:t>)</a:t>
            </a:r>
            <a:endParaRPr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2886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4771" y="0"/>
            <a:ext cx="11594944" cy="1460500"/>
          </a:xfrm>
        </p:spPr>
        <p:txBody>
          <a:bodyPr/>
          <a:lstStyle/>
          <a:p>
            <a:r>
              <a:rPr kumimoji="1" lang="en-US" altLang="ja-JP" dirty="0"/>
              <a:t>PIXEL</a:t>
            </a:r>
            <a:r>
              <a:rPr kumimoji="1" lang="ja-JP" altLang="en-US" dirty="0"/>
              <a:t> </a:t>
            </a:r>
            <a:r>
              <a:rPr kumimoji="1" lang="en-US" altLang="ja-JP" dirty="0"/>
              <a:t>readout</a:t>
            </a:r>
            <a:r>
              <a:rPr kumimoji="1" lang="ja-JP" altLang="en-US" dirty="0"/>
              <a:t> </a:t>
            </a:r>
            <a:r>
              <a:rPr kumimoji="1" lang="en-US" altLang="ja-JP" dirty="0"/>
              <a:t>(QPIX</a:t>
            </a:r>
            <a:r>
              <a:rPr kumimoji="1" lang="ja-JP" altLang="en-US" dirty="0"/>
              <a:t> </a:t>
            </a:r>
            <a:r>
              <a:rPr kumimoji="1" lang="en-US" altLang="ja-JP" dirty="0"/>
              <a:t>NEO</a:t>
            </a:r>
            <a:r>
              <a:rPr kumimoji="1" lang="ja-JP" altLang="en-US" dirty="0"/>
              <a:t> </a:t>
            </a:r>
            <a:r>
              <a:rPr kumimoji="1" lang="en-US" altLang="ja-JP" dirty="0"/>
              <a:t>v1)</a:t>
            </a:r>
            <a:r>
              <a:rPr kumimoji="1" lang="ja-JP" altLang="en-US" dirty="0"/>
              <a:t> 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4771" y="1332359"/>
            <a:ext cx="12601400" cy="4797425"/>
          </a:xfrm>
        </p:spPr>
        <p:txBody>
          <a:bodyPr/>
          <a:lstStyle/>
          <a:p>
            <a:pPr marL="217082" indent="-217082" defTabSz="285308">
              <a:spcBef>
                <a:spcPts val="2016"/>
              </a:spcBef>
              <a:defRPr sz="3150"/>
            </a:pPr>
            <a:r>
              <a:rPr lang="en-US" altLang="ja-JP" dirty="0"/>
              <a:t>Energy threshold is limited due to electrode’s strip pitch (400 </a:t>
            </a:r>
            <a:r>
              <a:rPr lang="en-US" altLang="ja-JP" dirty="0" err="1"/>
              <a:t>μm</a:t>
            </a:r>
            <a:r>
              <a:rPr lang="en-US" altLang="ja-JP" dirty="0"/>
              <a:t>)</a:t>
            </a:r>
          </a:p>
          <a:p>
            <a:pPr marL="434165" lvl="1" indent="-217082" defTabSz="285308">
              <a:spcBef>
                <a:spcPts val="2016"/>
              </a:spcBef>
              <a:defRPr sz="2835"/>
            </a:pPr>
            <a:r>
              <a:rPr lang="en-US" altLang="ja-JP" dirty="0"/>
              <a:t>Started to develop fine granularity “pixel” readout detector</a:t>
            </a:r>
          </a:p>
          <a:p>
            <a:pPr marL="434165" lvl="1" indent="-217082" defTabSz="285308">
              <a:spcBef>
                <a:spcPts val="2016"/>
              </a:spcBef>
              <a:defRPr sz="2835"/>
            </a:pPr>
            <a:r>
              <a:rPr lang="en-US" altLang="ja-JP" dirty="0"/>
              <a:t>64 </a:t>
            </a:r>
            <a:r>
              <a:rPr lang="en-US" altLang="ja-JP" dirty="0" err="1"/>
              <a:t>ch</a:t>
            </a:r>
            <a:r>
              <a:rPr lang="en-US" altLang="ja-JP" dirty="0"/>
              <a:t> ASIC developed and testing its performance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76894" y="7177302"/>
            <a:ext cx="3025462" cy="401637"/>
          </a:xfrm>
        </p:spPr>
        <p:txBody>
          <a:bodyPr/>
          <a:lstStyle/>
          <a:p>
            <a:r>
              <a:rPr lang="en-US" altLang="ja-JP" dirty="0"/>
              <a:t>Kentaro Miuchi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486371" y="7142713"/>
            <a:ext cx="4538193" cy="401637"/>
          </a:xfrm>
        </p:spPr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34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143511" y="600150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solidFill>
                  <a:schemeClr val="bg1"/>
                </a:solidFill>
              </a:rPr>
              <a:t>S. </a:t>
            </a:r>
            <a:r>
              <a:rPr kumimoji="1" lang="en-US" altLang="ja-JP" sz="3200" dirty="0" err="1">
                <a:solidFill>
                  <a:schemeClr val="bg1"/>
                </a:solidFill>
              </a:rPr>
              <a:t>Higashino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8" name="Slide Number"/>
          <p:cNvSpPr txBox="1">
            <a:spLocks/>
          </p:cNvSpPr>
          <p:nvPr/>
        </p:nvSpPr>
        <p:spPr>
          <a:xfrm>
            <a:off x="5085686" y="5202553"/>
            <a:ext cx="371898" cy="31726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1pPr>
            <a:lvl2pPr marL="520700" indent="-635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1042988" indent="-1285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563688" indent="-1920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2085975" indent="-257175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kumimoji="0" lang="en-US" altLang="ja-JP" kern="0" smtClean="0">
                <a:solidFill>
                  <a:srgbClr val="3D3E3E"/>
                </a:solidFill>
                <a:latin typeface="Helvetica Light"/>
                <a:sym typeface="Helvetica Light"/>
              </a:rPr>
              <a:pPr defTabSz="452872" fontAlgn="auto" hangingPunct="0">
                <a:spcBef>
                  <a:spcPts val="0"/>
                </a:spcBef>
                <a:spcAft>
                  <a:spcPts val="0"/>
                </a:spcAft>
              </a:pPr>
              <a:t>34</a:t>
            </a:fld>
            <a:endParaRPr kumimoji="0" lang="en-US" altLang="ja-JP" kern="0">
              <a:solidFill>
                <a:srgbClr val="3D3E3E"/>
              </a:solidFill>
              <a:latin typeface="Helvetica Light"/>
              <a:sym typeface="Helvetica Light"/>
            </a:endParaRPr>
          </a:p>
        </p:txBody>
      </p:sp>
      <p:pic>
        <p:nvPicPr>
          <p:cNvPr id="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015047" y="3550954"/>
            <a:ext cx="4183686" cy="3040537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oC (ZYNQ) board…"/>
          <p:cNvSpPr txBox="1"/>
          <p:nvPr/>
        </p:nvSpPr>
        <p:spPr>
          <a:xfrm>
            <a:off x="5396758" y="3614948"/>
            <a:ext cx="1744511" cy="485157"/>
          </a:xfrm>
          <a:prstGeom prst="rect">
            <a:avLst/>
          </a:prstGeom>
          <a:solidFill>
            <a:srgbClr val="FFFFFF"/>
          </a:solidFill>
          <a:ln w="12700">
            <a:solidFill>
              <a:srgbClr val="E8406A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382" tIns="39382" rIns="39382" bIns="39382">
            <a:spAutoFit/>
          </a:bodyPr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1700">
                <a:solidFill>
                  <a:srgbClr val="E8406A"/>
                </a:solidFill>
              </a:defRPr>
            </a:pPr>
            <a:r>
              <a:rPr kumimoji="0" sz="1318" kern="0">
                <a:solidFill>
                  <a:srgbClr val="E8406A"/>
                </a:solidFill>
                <a:latin typeface="Helvetica Light"/>
                <a:sym typeface="Helvetica Light"/>
              </a:rPr>
              <a:t>SoC (ZYNQ) board</a:t>
            </a:r>
          </a:p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1700">
                <a:solidFill>
                  <a:srgbClr val="E8406A"/>
                </a:solidFill>
              </a:defRPr>
            </a:pPr>
            <a:r>
              <a:rPr kumimoji="0" sz="1318" kern="0">
                <a:solidFill>
                  <a:srgbClr val="E8406A"/>
                </a:solidFill>
                <a:latin typeface="Helvetica Light"/>
                <a:sym typeface="Helvetica Light"/>
              </a:rPr>
              <a:t>Xilinx: ZC702</a:t>
            </a:r>
          </a:p>
        </p:txBody>
      </p:sp>
      <p:pic>
        <p:nvPicPr>
          <p:cNvPr id="1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186" y="3550953"/>
            <a:ext cx="2006753" cy="1974836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Line"/>
          <p:cNvSpPr/>
          <p:nvPr/>
        </p:nvSpPr>
        <p:spPr>
          <a:xfrm>
            <a:off x="663148" y="3442915"/>
            <a:ext cx="1992829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13" name="Line"/>
          <p:cNvSpPr/>
          <p:nvPr/>
        </p:nvSpPr>
        <p:spPr>
          <a:xfrm flipH="1">
            <a:off x="562380" y="3546846"/>
            <a:ext cx="1" cy="1978943"/>
          </a:xfrm>
          <a:prstGeom prst="line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14" name="2 mm"/>
          <p:cNvSpPr txBox="1"/>
          <p:nvPr/>
        </p:nvSpPr>
        <p:spPr>
          <a:xfrm>
            <a:off x="1270669" y="3076667"/>
            <a:ext cx="714322" cy="413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8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2171" kern="0" dirty="0">
                <a:solidFill>
                  <a:schemeClr val="bg1"/>
                </a:solidFill>
                <a:latin typeface="Helvetica Light"/>
                <a:sym typeface="Helvetica Light"/>
              </a:rPr>
              <a:t>2 mm</a:t>
            </a:r>
          </a:p>
        </p:txBody>
      </p:sp>
      <p:sp>
        <p:nvSpPr>
          <p:cNvPr id="15" name="2 mm"/>
          <p:cNvSpPr txBox="1"/>
          <p:nvPr/>
        </p:nvSpPr>
        <p:spPr>
          <a:xfrm rot="16200000">
            <a:off x="45725" y="4331571"/>
            <a:ext cx="714322" cy="413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28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2171" kern="0" dirty="0">
                <a:solidFill>
                  <a:schemeClr val="bg1"/>
                </a:solidFill>
                <a:latin typeface="Helvetica Light"/>
                <a:sym typeface="Helvetica Light"/>
              </a:rPr>
              <a:t>2 mm</a:t>
            </a:r>
          </a:p>
        </p:txBody>
      </p:sp>
      <p:sp>
        <p:nvSpPr>
          <p:cNvPr id="16" name="Line"/>
          <p:cNvSpPr/>
          <p:nvPr/>
        </p:nvSpPr>
        <p:spPr>
          <a:xfrm>
            <a:off x="2719389" y="3543327"/>
            <a:ext cx="1053356" cy="1792185"/>
          </a:xfrm>
          <a:prstGeom prst="line">
            <a:avLst/>
          </a:prstGeom>
          <a:ln w="25400">
            <a:solidFill>
              <a:srgbClr val="CE4DE6"/>
            </a:solidFill>
            <a:miter lim="400000"/>
          </a:ln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17" name="Line"/>
          <p:cNvSpPr/>
          <p:nvPr/>
        </p:nvSpPr>
        <p:spPr>
          <a:xfrm>
            <a:off x="2649183" y="5480921"/>
            <a:ext cx="1101417" cy="75955"/>
          </a:xfrm>
          <a:prstGeom prst="line">
            <a:avLst/>
          </a:prstGeom>
          <a:ln w="25400">
            <a:solidFill>
              <a:srgbClr val="CE4DE6"/>
            </a:solidFill>
            <a:miter lim="400000"/>
          </a:ln>
        </p:spPr>
        <p:txBody>
          <a:bodyPr lIns="39382" tIns="39382" rIns="39382" bIns="39382" anchor="ctr"/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2400">
                <a:solidFill>
                  <a:srgbClr val="000000"/>
                </a:solidFill>
              </a:defRPr>
            </a:pPr>
            <a:endParaRPr kumimoji="0" sz="1860" kern="0">
              <a:solidFill>
                <a:srgbClr val="000000"/>
              </a:solidFill>
              <a:latin typeface="Helvetica Light"/>
              <a:sym typeface="Helvetica Light"/>
            </a:endParaRPr>
          </a:p>
        </p:txBody>
      </p:sp>
      <p:sp>
        <p:nvSpPr>
          <p:cNvPr id="18" name="readout ASIC…"/>
          <p:cNvSpPr txBox="1"/>
          <p:nvPr/>
        </p:nvSpPr>
        <p:spPr>
          <a:xfrm>
            <a:off x="85314" y="5810471"/>
            <a:ext cx="2767770" cy="1320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600"/>
            </a:pPr>
            <a:r>
              <a:rPr kumimoji="0" sz="2016" kern="0" dirty="0">
                <a:solidFill>
                  <a:schemeClr val="bg1"/>
                </a:solidFill>
                <a:latin typeface="Helvetica Light"/>
                <a:sym typeface="Helvetica Light"/>
              </a:rPr>
              <a:t>readout ASIC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600"/>
            </a:pPr>
            <a:r>
              <a:rPr kumimoji="0" sz="2016" kern="0" dirty="0">
                <a:solidFill>
                  <a:schemeClr val="bg1"/>
                </a:solidFill>
                <a:latin typeface="Helvetica Light"/>
                <a:sym typeface="Helvetica Light"/>
              </a:rPr>
              <a:t>(155 um)</a:t>
            </a:r>
            <a:r>
              <a:rPr kumimoji="0" sz="2016" kern="0" baseline="31999" dirty="0">
                <a:solidFill>
                  <a:schemeClr val="bg1"/>
                </a:solidFill>
                <a:latin typeface="Helvetica Light"/>
                <a:sym typeface="Helvetica Light"/>
              </a:rPr>
              <a:t>2</a:t>
            </a:r>
            <a:r>
              <a:rPr kumimoji="0" sz="2016" kern="0" dirty="0">
                <a:solidFill>
                  <a:schemeClr val="bg1"/>
                </a:solidFill>
                <a:latin typeface="Helvetica Light"/>
                <a:sym typeface="Helvetica Light"/>
              </a:rPr>
              <a:t> pixel pad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600"/>
            </a:pPr>
            <a:r>
              <a:rPr kumimoji="0" sz="2016" kern="0" dirty="0">
                <a:solidFill>
                  <a:schemeClr val="bg1"/>
                </a:solidFill>
                <a:latin typeface="Helvetica Light"/>
                <a:sym typeface="Helvetica Light"/>
              </a:rPr>
              <a:t>connecting to electrodes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600"/>
            </a:pPr>
            <a:r>
              <a:rPr kumimoji="0" sz="2016" kern="0" dirty="0">
                <a:solidFill>
                  <a:schemeClr val="bg1"/>
                </a:solidFill>
                <a:latin typeface="Helvetica Light"/>
                <a:sym typeface="Helvetica Light"/>
              </a:rPr>
              <a:t>by bump bonding</a:t>
            </a:r>
          </a:p>
        </p:txBody>
      </p:sp>
      <p:sp>
        <p:nvSpPr>
          <p:cNvPr id="19" name="Test board…"/>
          <p:cNvSpPr txBox="1"/>
          <p:nvPr/>
        </p:nvSpPr>
        <p:spPr>
          <a:xfrm>
            <a:off x="3495372" y="6219055"/>
            <a:ext cx="1291259" cy="485157"/>
          </a:xfrm>
          <a:prstGeom prst="rect">
            <a:avLst/>
          </a:prstGeom>
          <a:solidFill>
            <a:srgbClr val="FFFFFF"/>
          </a:solidFill>
          <a:ln w="12700">
            <a:solidFill>
              <a:srgbClr val="E8406A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382" tIns="39382" rIns="39382" bIns="39382">
            <a:spAutoFit/>
          </a:bodyPr>
          <a:lstStyle/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1700">
                <a:solidFill>
                  <a:srgbClr val="E8406A"/>
                </a:solidFill>
              </a:defRPr>
            </a:pPr>
            <a:r>
              <a:rPr kumimoji="0" sz="1318" kern="0">
                <a:solidFill>
                  <a:srgbClr val="E8406A"/>
                </a:solidFill>
                <a:latin typeface="Helvetica Light"/>
                <a:sym typeface="Helvetica Light"/>
              </a:rPr>
              <a:t>Test board</a:t>
            </a:r>
          </a:p>
          <a:p>
            <a:pPr algn="ctr" defTabSz="452872" fontAlgn="auto" hangingPunct="0">
              <a:spcBef>
                <a:spcPts val="0"/>
              </a:spcBef>
              <a:spcAft>
                <a:spcPts val="0"/>
              </a:spcAft>
              <a:defRPr sz="1700">
                <a:solidFill>
                  <a:srgbClr val="E8406A"/>
                </a:solidFill>
              </a:defRPr>
            </a:pPr>
            <a:r>
              <a:rPr kumimoji="0" sz="1318" kern="0">
                <a:solidFill>
                  <a:srgbClr val="E8406A"/>
                </a:solidFill>
                <a:latin typeface="Helvetica Light"/>
                <a:sym typeface="Helvetica Light"/>
              </a:rPr>
              <a:t>ASIC mounted</a:t>
            </a:r>
          </a:p>
        </p:txBody>
      </p:sp>
      <p:sp>
        <p:nvSpPr>
          <p:cNvPr id="21" name="Test pulse waveform…"/>
          <p:cNvSpPr txBox="1"/>
          <p:nvPr/>
        </p:nvSpPr>
        <p:spPr>
          <a:xfrm>
            <a:off x="9055914" y="3758895"/>
            <a:ext cx="2496862" cy="747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800"/>
            </a:pPr>
            <a:r>
              <a:rPr kumimoji="0" sz="2171" kern="0" dirty="0">
                <a:solidFill>
                  <a:schemeClr val="bg1"/>
                </a:solidFill>
                <a:latin typeface="Helvetica Light"/>
                <a:sym typeface="Helvetica Light"/>
              </a:rPr>
              <a:t>Test pulse waveform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800"/>
            </a:pPr>
            <a:r>
              <a:rPr kumimoji="0" sz="2171" kern="0" dirty="0">
                <a:solidFill>
                  <a:schemeClr val="bg1"/>
                </a:solidFill>
                <a:latin typeface="Helvetica Light"/>
                <a:sym typeface="Helvetica Light"/>
              </a:rPr>
              <a:t>for a particular </a:t>
            </a:r>
            <a:r>
              <a:rPr kumimoji="0" sz="2171" kern="0" dirty="0" err="1">
                <a:solidFill>
                  <a:schemeClr val="bg1"/>
                </a:solidFill>
                <a:latin typeface="Helvetica Light"/>
                <a:sym typeface="Helvetica Light"/>
              </a:rPr>
              <a:t>ch.</a:t>
            </a:r>
            <a:endParaRPr kumimoji="0" sz="2171" kern="0" dirty="0">
              <a:solidFill>
                <a:schemeClr val="bg1"/>
              </a:solidFill>
              <a:latin typeface="Helvetica Light"/>
              <a:sym typeface="Helvetica Light"/>
            </a:endParaRPr>
          </a:p>
        </p:txBody>
      </p:sp>
      <p:sp>
        <p:nvSpPr>
          <p:cNvPr id="22" name="Analog circuit + ADC…"/>
          <p:cNvSpPr txBox="1"/>
          <p:nvPr/>
        </p:nvSpPr>
        <p:spPr>
          <a:xfrm>
            <a:off x="9832901" y="6522986"/>
            <a:ext cx="2524113" cy="747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/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800"/>
            </a:pPr>
            <a:r>
              <a:rPr kumimoji="0" sz="2171" kern="0" dirty="0">
                <a:solidFill>
                  <a:schemeClr val="bg1"/>
                </a:solidFill>
                <a:latin typeface="Helvetica Light"/>
                <a:sym typeface="Helvetica Light"/>
              </a:rPr>
              <a:t>Analog circuit + ADC</a:t>
            </a:r>
          </a:p>
          <a:p>
            <a:pPr defTabSz="452872" fontAlgn="auto" hangingPunct="0">
              <a:spcBef>
                <a:spcPts val="0"/>
              </a:spcBef>
              <a:spcAft>
                <a:spcPts val="0"/>
              </a:spcAft>
              <a:defRPr sz="2800"/>
            </a:pPr>
            <a:r>
              <a:rPr kumimoji="0" sz="2171" kern="0" dirty="0">
                <a:solidFill>
                  <a:schemeClr val="bg1"/>
                </a:solidFill>
                <a:latin typeface="Helvetica Light"/>
                <a:sym typeface="Helvetica Light"/>
              </a:rPr>
              <a:t>successfully working!</a:t>
            </a:r>
          </a:p>
        </p:txBody>
      </p:sp>
      <p:sp>
        <p:nvSpPr>
          <p:cNvPr id="23" name="ADC count"/>
          <p:cNvSpPr txBox="1"/>
          <p:nvPr/>
        </p:nvSpPr>
        <p:spPr>
          <a:xfrm rot="16200000">
            <a:off x="6904976" y="4517234"/>
            <a:ext cx="860196" cy="2823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17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318" kern="0">
                <a:solidFill>
                  <a:srgbClr val="3D3E3E"/>
                </a:solidFill>
                <a:latin typeface="Helvetica Light"/>
                <a:sym typeface="Helvetica Light"/>
              </a:rPr>
              <a:t>ADC count</a:t>
            </a:r>
          </a:p>
        </p:txBody>
      </p:sp>
      <p:pic>
        <p:nvPicPr>
          <p:cNvPr id="2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2193" y="3656344"/>
            <a:ext cx="6016662" cy="276409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437164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1726" y="24115"/>
            <a:ext cx="4751557" cy="934644"/>
          </a:xfrm>
        </p:spPr>
        <p:txBody>
          <a:bodyPr/>
          <a:lstStyle/>
          <a:p>
            <a:r>
              <a:rPr kumimoji="1" lang="en-US" altLang="ja-JP" dirty="0"/>
              <a:t>α-ray</a:t>
            </a:r>
            <a:r>
              <a:rPr kumimoji="1" lang="ja-JP" altLang="en-US" dirty="0"/>
              <a:t> </a:t>
            </a:r>
            <a:r>
              <a:rPr kumimoji="1" lang="en-US" altLang="ja-JP" dirty="0"/>
              <a:t>Imaging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35</a:t>
            </a:fld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t="10172"/>
          <a:stretch/>
        </p:blipFill>
        <p:spPr>
          <a:xfrm>
            <a:off x="597343" y="958759"/>
            <a:ext cx="12845607" cy="651176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657579" y="312428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err="1">
                <a:solidFill>
                  <a:schemeClr val="bg1"/>
                </a:solidFill>
              </a:rPr>
              <a:t>H.Ito</a:t>
            </a:r>
            <a:endParaRPr lang="en-US" altLang="ja-JP" dirty="0">
              <a:solidFill>
                <a:schemeClr val="bg1"/>
              </a:solidFill>
            </a:endParaRPr>
          </a:p>
          <a:p>
            <a:r>
              <a:rPr lang="en-US" altLang="ja-JP" dirty="0">
                <a:solidFill>
                  <a:schemeClr val="bg1"/>
                </a:solidFill>
              </a:rPr>
              <a:t>NIM A Volume 953, (2020), 163050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44811" y="1291545"/>
            <a:ext cx="28083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Reusing</a:t>
            </a:r>
            <a:r>
              <a:rPr lang="ja-JP" altLang="en-US" dirty="0"/>
              <a:t> </a:t>
            </a:r>
            <a:r>
              <a:rPr lang="en-US" altLang="ja-JP" dirty="0"/>
              <a:t>NEWAGE-0.3a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985932" y="4411665"/>
            <a:ext cx="408745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measuring</a:t>
            </a:r>
            <a:r>
              <a:rPr lang="ja-JP" altLang="en-US" dirty="0"/>
              <a:t> </a:t>
            </a:r>
            <a:r>
              <a:rPr lang="en-US" altLang="ja-JP" dirty="0"/>
              <a:t>samples</a:t>
            </a:r>
            <a:r>
              <a:rPr lang="ja-JP" altLang="en-US" dirty="0"/>
              <a:t> </a:t>
            </a:r>
            <a:r>
              <a:rPr lang="en-US" altLang="ja-JP" dirty="0"/>
              <a:t>of</a:t>
            </a:r>
            <a:r>
              <a:rPr lang="ja-JP" altLang="en-US" dirty="0"/>
              <a:t> </a:t>
            </a:r>
            <a:r>
              <a:rPr lang="en-US" altLang="ja-JP" dirty="0"/>
              <a:t>various</a:t>
            </a:r>
            <a:r>
              <a:rPr lang="ja-JP" altLang="en-US" dirty="0"/>
              <a:t> </a:t>
            </a:r>
            <a:r>
              <a:rPr lang="en-US" altLang="ja-JP" dirty="0"/>
              <a:t>experiments</a:t>
            </a:r>
          </a:p>
        </p:txBody>
      </p:sp>
    </p:spTree>
    <p:extLst>
      <p:ext uri="{BB962C8B-B14F-4D97-AF65-F5344CB8AC3E}">
        <p14:creationId xmlns:p14="http://schemas.microsoft.com/office/powerpoint/2010/main" val="10975880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958" y="0"/>
            <a:ext cx="10189959" cy="1335153"/>
          </a:xfrm>
        </p:spPr>
        <p:txBody>
          <a:bodyPr/>
          <a:lstStyle/>
          <a:p>
            <a:r>
              <a:rPr kumimoji="1" lang="en-US" altLang="ja-JP" dirty="0"/>
              <a:t>MIRACLUE</a:t>
            </a:r>
            <a:r>
              <a:rPr kumimoji="1" lang="ja-JP" altLang="en-US" dirty="0"/>
              <a:t> </a:t>
            </a:r>
            <a:r>
              <a:rPr kumimoji="1" lang="en-US" altLang="ja-JP" dirty="0"/>
              <a:t>(MIGDAL</a:t>
            </a:r>
            <a:r>
              <a:rPr kumimoji="1" lang="ja-JP" altLang="en-US" dirty="0"/>
              <a:t> </a:t>
            </a:r>
            <a:r>
              <a:rPr kumimoji="1" lang="en-US" altLang="ja-JP" dirty="0"/>
              <a:t>study)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8628" y="1140053"/>
            <a:ext cx="11594944" cy="4797425"/>
          </a:xfrm>
        </p:spPr>
        <p:txBody>
          <a:bodyPr>
            <a:normAutofit/>
          </a:bodyPr>
          <a:lstStyle/>
          <a:p>
            <a:r>
              <a:rPr lang="en-US" altLang="ja-JP" dirty="0" err="1"/>
              <a:t>Ar</a:t>
            </a:r>
            <a:r>
              <a:rPr lang="en-US" altLang="ja-JP" dirty="0"/>
              <a:t> (1atm) and Xenon (8 </a:t>
            </a:r>
            <a:r>
              <a:rPr lang="en-US" altLang="ja-JP" dirty="0" err="1"/>
              <a:t>atm</a:t>
            </a:r>
            <a:r>
              <a:rPr lang="en-US" altLang="ja-JP" dirty="0"/>
              <a:t>) gas</a:t>
            </a:r>
          </a:p>
          <a:p>
            <a:pPr lvl="1"/>
            <a:r>
              <a:rPr lang="en-US" altLang="ja-JP" dirty="0"/>
              <a:t>direct interests in DM search  </a:t>
            </a:r>
          </a:p>
          <a:p>
            <a:r>
              <a:rPr lang="en-US" altLang="ja-JP" dirty="0"/>
              <a:t>start with existing technologies </a:t>
            </a:r>
          </a:p>
          <a:p>
            <a:pPr lvl="1"/>
            <a:r>
              <a:rPr lang="en-US" altLang="ja-JP" dirty="0"/>
              <a:t>less R&amp;D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36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606091" y="482910"/>
            <a:ext cx="24611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PTEP</a:t>
            </a:r>
            <a:r>
              <a:rPr lang="ja-JP" altLang="en-US" dirty="0"/>
              <a:t> </a:t>
            </a:r>
            <a:r>
              <a:rPr lang="en-US" altLang="ja-JP" dirty="0"/>
              <a:t>2021</a:t>
            </a:r>
            <a:r>
              <a:rPr lang="ja-JP" altLang="en-US" dirty="0"/>
              <a:t> </a:t>
            </a:r>
            <a:r>
              <a:rPr lang="en-US" altLang="ja-JP" dirty="0"/>
              <a:t>013C01</a:t>
            </a:r>
            <a:endParaRPr kumimoji="1" lang="ja-JP" altLang="en-US" dirty="0"/>
          </a:p>
        </p:txBody>
      </p:sp>
      <p:sp useBgFill="1">
        <p:nvSpPr>
          <p:cNvPr id="8" name="正方形/長方形 7"/>
          <p:cNvSpPr/>
          <p:nvPr/>
        </p:nvSpPr>
        <p:spPr>
          <a:xfrm>
            <a:off x="10606091" y="1030353"/>
            <a:ext cx="270607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20000"/>
              </a:lnSpc>
            </a:pPr>
            <a:r>
              <a:rPr lang="en-US" altLang="ja-JP" dirty="0">
                <a:solidFill>
                  <a:schemeClr val="bg1"/>
                </a:solidFill>
              </a:rPr>
              <a:t>K.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Nakamura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(Tohoku)</a:t>
            </a:r>
            <a:endParaRPr lang="ja-JP" altLang="en-US" dirty="0">
              <a:solidFill>
                <a:schemeClr val="bg1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/>
          <a:srcRect t="19144" b="9933"/>
          <a:stretch/>
        </p:blipFill>
        <p:spPr>
          <a:xfrm>
            <a:off x="3210370" y="3026068"/>
            <a:ext cx="8071633" cy="4317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4147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1524" y="324247"/>
            <a:ext cx="13341425" cy="4797425"/>
          </a:xfrm>
        </p:spPr>
        <p:txBody>
          <a:bodyPr>
            <a:normAutofit/>
          </a:bodyPr>
          <a:lstStyle/>
          <a:p>
            <a:r>
              <a:rPr lang="en-US" altLang="ja-JP" dirty="0"/>
              <a:t>Characteristic X-ray channel for 2-cluster detection </a:t>
            </a:r>
            <a:r>
              <a:rPr lang="ja-JP" altLang="en-US" dirty="0"/>
              <a:t> </a:t>
            </a:r>
            <a:r>
              <a:rPr lang="en-US" altLang="ja-JP" dirty="0"/>
              <a:t>(first step) </a:t>
            </a:r>
          </a:p>
          <a:p>
            <a:pPr lvl="1"/>
            <a:r>
              <a:rPr lang="en-US" altLang="ja-JP" dirty="0"/>
              <a:t>less BG</a:t>
            </a:r>
          </a:p>
          <a:p>
            <a:r>
              <a:rPr lang="en-US" altLang="ja-JP" dirty="0"/>
              <a:t>Low energy (565keV) neutrons  (@AIST, Japan)</a:t>
            </a:r>
          </a:p>
          <a:p>
            <a:pPr lvl="1"/>
            <a:r>
              <a:rPr lang="en-US" altLang="ja-JP" dirty="0"/>
              <a:t>less BG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37</a:t>
            </a:fld>
            <a:endParaRPr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995" y="2854830"/>
            <a:ext cx="5255051" cy="4619802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4919913" y="5081844"/>
            <a:ext cx="246115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/>
              <a:t>PTEP</a:t>
            </a:r>
            <a:r>
              <a:rPr lang="ja-JP" altLang="en-US" dirty="0"/>
              <a:t> </a:t>
            </a:r>
            <a:r>
              <a:rPr lang="en-US" altLang="ja-JP" dirty="0"/>
              <a:t>2021</a:t>
            </a:r>
            <a:r>
              <a:rPr lang="ja-JP" altLang="en-US" dirty="0"/>
              <a:t> </a:t>
            </a:r>
            <a:r>
              <a:rPr lang="en-US" altLang="ja-JP" dirty="0"/>
              <a:t>013C01</a:t>
            </a:r>
            <a:endParaRPr kumimoji="1" lang="ja-JP" altLang="en-US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542065" y="2455888"/>
            <a:ext cx="3041141" cy="78828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109405" tIns="56890" rIns="109405" bIns="56890">
            <a:spAutoFit/>
          </a:bodyPr>
          <a:lstStyle/>
          <a:p>
            <a:pPr defTabSz="1111459">
              <a:spcBef>
                <a:spcPct val="50000"/>
              </a:spcBef>
            </a:pPr>
            <a:r>
              <a:rPr kumimoji="0" lang="en-US" altLang="ja-JP" sz="2188" dirty="0">
                <a:latin typeface="Arial" charset="0"/>
                <a:cs typeface="Arial"/>
              </a:rPr>
              <a:t>expected</a:t>
            </a:r>
            <a:r>
              <a:rPr kumimoji="0" lang="ja-JP" altLang="en-US" sz="2188" dirty="0">
                <a:latin typeface="Arial" charset="0"/>
                <a:cs typeface="Arial"/>
              </a:rPr>
              <a:t> </a:t>
            </a:r>
            <a:r>
              <a:rPr kumimoji="0" lang="en-US" altLang="ja-JP" sz="2188" dirty="0">
                <a:latin typeface="Arial" charset="0"/>
                <a:cs typeface="Arial"/>
              </a:rPr>
              <a:t>signature</a:t>
            </a:r>
            <a:br>
              <a:rPr kumimoji="0" lang="en-US" altLang="ja-JP" sz="2188" dirty="0">
                <a:latin typeface="Arial" charset="0"/>
                <a:cs typeface="Arial"/>
              </a:rPr>
            </a:br>
            <a:r>
              <a:rPr kumimoji="0" lang="ja-JP" altLang="en-US" sz="2188" dirty="0">
                <a:latin typeface="Arial" charset="0"/>
                <a:cs typeface="Arial"/>
              </a:rPr>
              <a:t>（</a:t>
            </a:r>
            <a:r>
              <a:rPr kumimoji="0" lang="en-US" altLang="ja-JP" sz="2188" dirty="0">
                <a:latin typeface="Arial" charset="0"/>
                <a:cs typeface="Arial"/>
              </a:rPr>
              <a:t>2-cluster</a:t>
            </a:r>
            <a:r>
              <a:rPr kumimoji="0" lang="ja-JP" altLang="en-US" sz="2188" dirty="0">
                <a:latin typeface="Arial" charset="0"/>
                <a:cs typeface="Arial"/>
              </a:rPr>
              <a:t> </a:t>
            </a:r>
            <a:r>
              <a:rPr kumimoji="0" lang="en-US" altLang="ja-JP" sz="2188" dirty="0">
                <a:latin typeface="Arial" charset="0"/>
                <a:cs typeface="Arial"/>
              </a:rPr>
              <a:t>distance</a:t>
            </a:r>
            <a:r>
              <a:rPr kumimoji="0" lang="ja-JP" altLang="en-US" sz="2188" dirty="0">
                <a:latin typeface="Arial" charset="0"/>
                <a:cs typeface="Arial"/>
              </a:rPr>
              <a:t>）</a:t>
            </a:r>
            <a:endParaRPr kumimoji="0" lang="en-US" altLang="ja-JP" sz="2188" dirty="0">
              <a:latin typeface="Arial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73504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168747" y="155004"/>
            <a:ext cx="11594944" cy="4797425"/>
          </a:xfrm>
        </p:spPr>
        <p:txBody>
          <a:bodyPr/>
          <a:lstStyle/>
          <a:p>
            <a:r>
              <a:rPr lang="en-US" altLang="ja-JP" dirty="0"/>
              <a:t>High pressure Xenon TPC</a:t>
            </a:r>
          </a:p>
          <a:p>
            <a:pPr lvl="1"/>
            <a:r>
              <a:rPr lang="en-US" altLang="ja-JP" dirty="0"/>
              <a:t>Xenon TPC worked with neutron beam successfully</a:t>
            </a:r>
          </a:p>
          <a:p>
            <a:pPr lvl="1"/>
            <a:r>
              <a:rPr lang="en-US" altLang="ja-JP" dirty="0"/>
              <a:t>Energy &amp; topology were measured</a:t>
            </a:r>
          </a:p>
          <a:p>
            <a:pPr lvl="1"/>
            <a:r>
              <a:rPr lang="en-US" altLang="ja-JP" dirty="0"/>
              <a:t>Analysis for Migdal branching is ongoing</a:t>
            </a:r>
          </a:p>
          <a:p>
            <a:pPr lvl="1"/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38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959" y="624929"/>
            <a:ext cx="4098929" cy="307169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959" y="4129767"/>
            <a:ext cx="4098929" cy="3075386"/>
          </a:xfrm>
          <a:prstGeom prst="rect">
            <a:avLst/>
          </a:prstGeom>
        </p:spPr>
      </p:pic>
      <p:sp useBgFill="1">
        <p:nvSpPr>
          <p:cNvPr id="8" name="正方形/長方形 7"/>
          <p:cNvSpPr/>
          <p:nvPr/>
        </p:nvSpPr>
        <p:spPr>
          <a:xfrm>
            <a:off x="9449665" y="775282"/>
            <a:ext cx="1640540" cy="46884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</a:rPr>
              <a:t>Xenon TPC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 useBgFill="1">
        <p:nvSpPr>
          <p:cNvPr id="9" name="正方形/長方形 8"/>
          <p:cNvSpPr/>
          <p:nvPr/>
        </p:nvSpPr>
        <p:spPr>
          <a:xfrm>
            <a:off x="9428216" y="4260942"/>
            <a:ext cx="1640540" cy="62357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bg1"/>
                </a:solidFill>
              </a:rPr>
              <a:t>ELCC</a:t>
            </a:r>
          </a:p>
          <a:p>
            <a:pPr algn="ctr"/>
            <a:r>
              <a:rPr lang="en-US" altLang="ja-JP" sz="992" dirty="0">
                <a:solidFill>
                  <a:schemeClr val="bg1"/>
                </a:solidFill>
              </a:rPr>
              <a:t>1cm pitch EL </a:t>
            </a:r>
            <a:r>
              <a:rPr lang="en-US" altLang="ja-JP" sz="992" dirty="0" err="1">
                <a:solidFill>
                  <a:schemeClr val="bg1"/>
                </a:solidFill>
              </a:rPr>
              <a:t>readou</a:t>
            </a:r>
            <a:endParaRPr lang="en-US" altLang="ja-JP" sz="992" dirty="0">
              <a:solidFill>
                <a:schemeClr val="bg1"/>
              </a:solidFill>
            </a:endParaRPr>
          </a:p>
          <a:p>
            <a:pPr algn="ctr"/>
            <a:r>
              <a:rPr lang="en-US" altLang="ja-JP" sz="992" dirty="0"/>
              <a:t>t</a:t>
            </a:r>
            <a:endParaRPr lang="ja-JP" altLang="en-US" sz="992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78"/>
          <a:stretch/>
        </p:blipFill>
        <p:spPr>
          <a:xfrm>
            <a:off x="394993" y="4662547"/>
            <a:ext cx="3930890" cy="2553589"/>
          </a:xfrm>
          <a:prstGeom prst="rect">
            <a:avLst/>
          </a:prstGeom>
        </p:spPr>
      </p:pic>
      <p:grpSp>
        <p:nvGrpSpPr>
          <p:cNvPr id="11" name="グループ化 10"/>
          <p:cNvGrpSpPr/>
          <p:nvPr/>
        </p:nvGrpSpPr>
        <p:grpSpPr>
          <a:xfrm>
            <a:off x="4159865" y="2224447"/>
            <a:ext cx="5309542" cy="3366309"/>
            <a:chOff x="758240" y="2383277"/>
            <a:chExt cx="3890342" cy="2466520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834"/>
            <a:stretch/>
          </p:blipFill>
          <p:spPr>
            <a:xfrm>
              <a:off x="758240" y="2383277"/>
              <a:ext cx="3890342" cy="2466520"/>
            </a:xfrm>
            <a:prstGeom prst="rect">
              <a:avLst/>
            </a:prstGeom>
          </p:spPr>
        </p:pic>
        <p:sp>
          <p:nvSpPr>
            <p:cNvPr id="13" name="正方形/長方形 12"/>
            <p:cNvSpPr/>
            <p:nvPr/>
          </p:nvSpPr>
          <p:spPr>
            <a:xfrm>
              <a:off x="1695889" y="3276671"/>
              <a:ext cx="477611" cy="390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solidFill>
                    <a:sysClr val="windowText" lastClr="000000"/>
                  </a:solidFill>
                </a:rPr>
                <a:t>#1</a:t>
              </a:r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2046306" y="3135705"/>
              <a:ext cx="477611" cy="390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solidFill>
                    <a:sysClr val="windowText" lastClr="000000"/>
                  </a:solidFill>
                </a:rPr>
                <a:t>#2</a:t>
              </a:r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2658134" y="3989685"/>
              <a:ext cx="477611" cy="390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solidFill>
                    <a:sysClr val="windowText" lastClr="000000"/>
                  </a:solidFill>
                </a:rPr>
                <a:t>#3</a:t>
              </a:r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2991472" y="3827047"/>
              <a:ext cx="477611" cy="390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>
                  <a:solidFill>
                    <a:sysClr val="windowText" lastClr="000000"/>
                  </a:solidFill>
                </a:rPr>
                <a:t>#4</a:t>
              </a:r>
              <a:endParaRPr kumimoji="1" lang="ja-JP" altLang="en-US" dirty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17" name="直線矢印コネクタ 16"/>
            <p:cNvCxnSpPr>
              <a:cxnSpLocks/>
            </p:cNvCxnSpPr>
            <p:nvPr/>
          </p:nvCxnSpPr>
          <p:spPr>
            <a:xfrm flipH="1">
              <a:off x="1463208" y="2906366"/>
              <a:ext cx="73762" cy="37030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正方形/長方形 17"/>
            <p:cNvSpPr/>
            <p:nvPr/>
          </p:nvSpPr>
          <p:spPr>
            <a:xfrm>
              <a:off x="1186515" y="2776526"/>
              <a:ext cx="1210247" cy="3903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544" dirty="0" err="1">
                  <a:solidFill>
                    <a:sysClr val="windowText" lastClr="000000"/>
                  </a:solidFill>
                </a:rPr>
                <a:t>Xe</a:t>
              </a:r>
              <a:r>
                <a:rPr lang="en-US" altLang="ja-JP" sz="1544" dirty="0">
                  <a:solidFill>
                    <a:sysClr val="windowText" lastClr="000000"/>
                  </a:solidFill>
                </a:rPr>
                <a:t> X-ray</a:t>
              </a:r>
            </a:p>
            <a:p>
              <a:pPr algn="ctr"/>
              <a:r>
                <a:rPr lang="en-US" altLang="ja-JP" sz="992" dirty="0">
                  <a:solidFill>
                    <a:sysClr val="windowText" lastClr="000000"/>
                  </a:solidFill>
                </a:rPr>
                <a:t>(Used for calibration)</a:t>
              </a:r>
              <a:endParaRPr lang="ja-JP" altLang="en-US" sz="992" dirty="0">
                <a:solidFill>
                  <a:sysClr val="windowText" lastClr="0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表 18"/>
              <p:cNvGraphicFramePr>
                <a:graphicFrameLocks noGrp="1"/>
              </p:cNvGraphicFramePr>
              <p:nvPr/>
            </p:nvGraphicFramePr>
            <p:xfrm>
              <a:off x="4583364" y="5504770"/>
              <a:ext cx="4462545" cy="1875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37457">
                      <a:extLst>
                        <a:ext uri="{9D8B030D-6E8A-4147-A177-3AD203B41FA5}">
                          <a16:colId xmlns:a16="http://schemas.microsoft.com/office/drawing/2014/main" val="2836722957"/>
                        </a:ext>
                      </a:extLst>
                    </a:gridCol>
                    <a:gridCol w="1677129">
                      <a:extLst>
                        <a:ext uri="{9D8B030D-6E8A-4147-A177-3AD203B41FA5}">
                          <a16:colId xmlns:a16="http://schemas.microsoft.com/office/drawing/2014/main" val="1600709534"/>
                        </a:ext>
                      </a:extLst>
                    </a:gridCol>
                    <a:gridCol w="2147959">
                      <a:extLst>
                        <a:ext uri="{9D8B030D-6E8A-4147-A177-3AD203B41FA5}">
                          <a16:colId xmlns:a16="http://schemas.microsoft.com/office/drawing/2014/main" val="1264232767"/>
                        </a:ext>
                      </a:extLst>
                    </a:gridCol>
                  </a:tblGrid>
                  <a:tr h="3696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No.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Energy [keV]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Note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extLst>
                      <a:ext uri="{0D108BD9-81ED-4DB2-BD59-A6C34878D82A}">
                        <a16:rowId xmlns:a16="http://schemas.microsoft.com/office/drawing/2014/main" val="3790564458"/>
                      </a:ext>
                    </a:extLst>
                  </a:tr>
                  <a:tr h="3696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#1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800" b="0" i="0" smtClean="0">
                                    <a:latin typeface="Cambria Math" panose="02040503050406030204" pitchFamily="18" charset="0"/>
                                  </a:rPr>
                                  <m:t>79.3±0.14</m:t>
                                </m:r>
                              </m:oMath>
                            </m:oMathPara>
                          </a14:m>
                          <a:endParaRPr kumimoji="1" lang="ja-JP" altLang="en-US" sz="1800" i="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escape peak of #2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extLst>
                      <a:ext uri="{0D108BD9-81ED-4DB2-BD59-A6C34878D82A}">
                        <a16:rowId xmlns:a16="http://schemas.microsoft.com/office/drawing/2014/main" val="158793465"/>
                      </a:ext>
                    </a:extLst>
                  </a:tr>
                  <a:tr h="3696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#2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800" b="0" i="0" smtClean="0">
                                    <a:latin typeface="Cambria Math" panose="02040503050406030204" pitchFamily="18" charset="0"/>
                                  </a:rPr>
                                  <m:t>109.7±0.08</m:t>
                                </m:r>
                              </m:oMath>
                            </m:oMathPara>
                          </a14:m>
                          <a:endParaRPr kumimoji="1" lang="ja-JP" altLang="en-US" sz="1800" i="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aseline="30000" dirty="0"/>
                            <a:t>19</a:t>
                          </a:r>
                          <a:r>
                            <a:rPr kumimoji="1" lang="en-US" altLang="ja-JP" sz="1800" dirty="0"/>
                            <a:t>F(</a:t>
                          </a:r>
                          <a:r>
                            <a:rPr kumimoji="1" lang="en-US" altLang="ja-JP" sz="1800" dirty="0" err="1"/>
                            <a:t>n,γ</a:t>
                          </a:r>
                          <a:r>
                            <a:rPr kumimoji="1" lang="en-US" altLang="ja-JP" sz="1800" dirty="0"/>
                            <a:t>)</a:t>
                          </a:r>
                          <a:r>
                            <a:rPr kumimoji="1" lang="ja-JP" altLang="en-US" sz="1800" dirty="0"/>
                            <a:t> </a:t>
                          </a:r>
                          <a:r>
                            <a:rPr kumimoji="1" lang="en-US" altLang="ja-JP" sz="1800" dirty="0"/>
                            <a:t>110keV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extLst>
                      <a:ext uri="{0D108BD9-81ED-4DB2-BD59-A6C34878D82A}">
                        <a16:rowId xmlns:a16="http://schemas.microsoft.com/office/drawing/2014/main" val="3160750351"/>
                      </a:ext>
                    </a:extLst>
                  </a:tr>
                  <a:tr h="3696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#3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800" b="0" i="0" smtClean="0">
                                    <a:latin typeface="Cambria Math" panose="02040503050406030204" pitchFamily="18" charset="0"/>
                                  </a:rPr>
                                  <m:t>166.5±0.74</m:t>
                                </m:r>
                              </m:oMath>
                            </m:oMathPara>
                          </a14:m>
                          <a:endParaRPr kumimoji="1" lang="ja-JP" altLang="en-US" sz="1800" i="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escape peak of #4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extLst>
                      <a:ext uri="{0D108BD9-81ED-4DB2-BD59-A6C34878D82A}">
                        <a16:rowId xmlns:a16="http://schemas.microsoft.com/office/drawing/2014/main" val="2155316514"/>
                      </a:ext>
                    </a:extLst>
                  </a:tr>
                  <a:tr h="36966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#4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sz="1800" b="0" i="0" smtClean="0">
                                    <a:latin typeface="Cambria Math" panose="02040503050406030204" pitchFamily="18" charset="0"/>
                                  </a:rPr>
                                  <m:t>196.5±0.25</m:t>
                                </m:r>
                              </m:oMath>
                            </m:oMathPara>
                          </a14:m>
                          <a:endParaRPr kumimoji="1" lang="ja-JP" altLang="en-US" sz="1800" i="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aseline="30000" dirty="0"/>
                            <a:t>19</a:t>
                          </a:r>
                          <a:r>
                            <a:rPr kumimoji="1" lang="en-US" altLang="ja-JP" sz="1800" dirty="0"/>
                            <a:t>F(</a:t>
                          </a:r>
                          <a:r>
                            <a:rPr kumimoji="1" lang="en-US" altLang="ja-JP" sz="1800" dirty="0" err="1"/>
                            <a:t>n,γ</a:t>
                          </a:r>
                          <a:r>
                            <a:rPr kumimoji="1" lang="en-US" altLang="ja-JP" sz="1800" dirty="0"/>
                            <a:t>)</a:t>
                          </a:r>
                          <a:r>
                            <a:rPr kumimoji="1" lang="ja-JP" altLang="en-US" sz="1800" dirty="0"/>
                            <a:t> </a:t>
                          </a:r>
                          <a:r>
                            <a:rPr kumimoji="1" lang="en-US" altLang="ja-JP" sz="1800" dirty="0"/>
                            <a:t>197keV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extLst>
                      <a:ext uri="{0D108BD9-81ED-4DB2-BD59-A6C34878D82A}">
                        <a16:rowId xmlns:a16="http://schemas.microsoft.com/office/drawing/2014/main" val="237862922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表 18">
                <a:extLst/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4583364" y="5504770"/>
              <a:ext cx="4462545" cy="18756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37457">
                      <a:extLst>
                        <a:ext uri="{9D8B030D-6E8A-4147-A177-3AD203B41FA5}">
                          <a16:colId xmlns:a16="http://schemas.microsoft.com/office/drawing/2014/main" val="2836722957"/>
                        </a:ext>
                      </a:extLst>
                    </a:gridCol>
                    <a:gridCol w="1677129">
                      <a:extLst>
                        <a:ext uri="{9D8B030D-6E8A-4147-A177-3AD203B41FA5}">
                          <a16:colId xmlns:a16="http://schemas.microsoft.com/office/drawing/2014/main" val="1600709534"/>
                        </a:ext>
                      </a:extLst>
                    </a:gridCol>
                    <a:gridCol w="2147959">
                      <a:extLst>
                        <a:ext uri="{9D8B030D-6E8A-4147-A177-3AD203B41FA5}">
                          <a16:colId xmlns:a16="http://schemas.microsoft.com/office/drawing/2014/main" val="1264232767"/>
                        </a:ext>
                      </a:extLst>
                    </a:gridCol>
                  </a:tblGrid>
                  <a:tr h="375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No.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Energy [keV]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Note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extLst>
                      <a:ext uri="{0D108BD9-81ED-4DB2-BD59-A6C34878D82A}">
                        <a16:rowId xmlns:a16="http://schemas.microsoft.com/office/drawing/2014/main" val="3790564458"/>
                      </a:ext>
                    </a:extLst>
                  </a:tr>
                  <a:tr h="375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#1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00817" marR="100817" marT="50408" marB="50408">
                        <a:blipFill>
                          <a:blip r:embed="rId6"/>
                          <a:stretch>
                            <a:fillRect l="-38545" t="-109836" r="-130182" b="-3278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escape peak of #2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extLst>
                      <a:ext uri="{0D108BD9-81ED-4DB2-BD59-A6C34878D82A}">
                        <a16:rowId xmlns:a16="http://schemas.microsoft.com/office/drawing/2014/main" val="158793465"/>
                      </a:ext>
                    </a:extLst>
                  </a:tr>
                  <a:tr h="375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#2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00817" marR="100817" marT="50408" marB="50408">
                        <a:blipFill>
                          <a:blip r:embed="rId6"/>
                          <a:stretch>
                            <a:fillRect l="-38545" t="-206452" r="-130182" b="-2225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aseline="30000" dirty="0"/>
                            <a:t>19</a:t>
                          </a:r>
                          <a:r>
                            <a:rPr kumimoji="1" lang="en-US" altLang="ja-JP" sz="1800" dirty="0"/>
                            <a:t>F(</a:t>
                          </a:r>
                          <a:r>
                            <a:rPr kumimoji="1" lang="en-US" altLang="ja-JP" sz="1800" dirty="0" err="1"/>
                            <a:t>n,γ</a:t>
                          </a:r>
                          <a:r>
                            <a:rPr kumimoji="1" lang="en-US" altLang="ja-JP" sz="1800" dirty="0"/>
                            <a:t>)</a:t>
                          </a:r>
                          <a:r>
                            <a:rPr kumimoji="1" lang="ja-JP" altLang="en-US" sz="1800" dirty="0"/>
                            <a:t> </a:t>
                          </a:r>
                          <a:r>
                            <a:rPr kumimoji="1" lang="en-US" altLang="ja-JP" sz="1800" dirty="0"/>
                            <a:t>110keV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extLst>
                      <a:ext uri="{0D108BD9-81ED-4DB2-BD59-A6C34878D82A}">
                        <a16:rowId xmlns:a16="http://schemas.microsoft.com/office/drawing/2014/main" val="3160750351"/>
                      </a:ext>
                    </a:extLst>
                  </a:tr>
                  <a:tr h="375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#3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00817" marR="100817" marT="50408" marB="50408">
                        <a:blipFill>
                          <a:blip r:embed="rId6"/>
                          <a:stretch>
                            <a:fillRect l="-38545" t="-311475" r="-130182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escape peak of #4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extLst>
                      <a:ext uri="{0D108BD9-81ED-4DB2-BD59-A6C34878D82A}">
                        <a16:rowId xmlns:a16="http://schemas.microsoft.com/office/drawing/2014/main" val="2155316514"/>
                      </a:ext>
                    </a:extLst>
                  </a:tr>
                  <a:tr h="3751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dirty="0"/>
                            <a:t>#4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100817" marR="100817" marT="50408" marB="50408">
                        <a:blipFill>
                          <a:blip r:embed="rId6"/>
                          <a:stretch>
                            <a:fillRect l="-38545" t="-404839" r="-130182" b="-241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800" baseline="30000" dirty="0"/>
                            <a:t>19</a:t>
                          </a:r>
                          <a:r>
                            <a:rPr kumimoji="1" lang="en-US" altLang="ja-JP" sz="1800" dirty="0"/>
                            <a:t>F(</a:t>
                          </a:r>
                          <a:r>
                            <a:rPr kumimoji="1" lang="en-US" altLang="ja-JP" sz="1800" dirty="0" err="1"/>
                            <a:t>n,γ</a:t>
                          </a:r>
                          <a:r>
                            <a:rPr kumimoji="1" lang="en-US" altLang="ja-JP" sz="1800" dirty="0"/>
                            <a:t>)</a:t>
                          </a:r>
                          <a:r>
                            <a:rPr kumimoji="1" lang="ja-JP" altLang="en-US" sz="1800" dirty="0"/>
                            <a:t> </a:t>
                          </a:r>
                          <a:r>
                            <a:rPr kumimoji="1" lang="en-US" altLang="ja-JP" sz="1800" dirty="0"/>
                            <a:t>197keV</a:t>
                          </a:r>
                          <a:endParaRPr kumimoji="1" lang="ja-JP" altLang="en-US" sz="1800" dirty="0"/>
                        </a:p>
                      </a:txBody>
                      <a:tcPr marL="100817" marR="100817" marT="50408" marB="50408"/>
                    </a:tc>
                    <a:extLst>
                      <a:ext uri="{0D108BD9-81ED-4DB2-BD59-A6C34878D82A}">
                        <a16:rowId xmlns:a16="http://schemas.microsoft.com/office/drawing/2014/main" val="2378629221"/>
                      </a:ext>
                    </a:extLst>
                  </a:tr>
                </a:tbl>
              </a:graphicData>
            </a:graphic>
          </p:graphicFrame>
        </mc:Fallback>
      </mc:AlternateContent>
      <p:sp useBgFill="1">
        <p:nvSpPr>
          <p:cNvPr id="20" name="正方形/長方形 19"/>
          <p:cNvSpPr/>
          <p:nvPr/>
        </p:nvSpPr>
        <p:spPr>
          <a:xfrm>
            <a:off x="4734483" y="2224447"/>
            <a:ext cx="4566737" cy="54490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205" dirty="0">
                <a:solidFill>
                  <a:schemeClr val="bg1"/>
                </a:solidFill>
              </a:rPr>
              <a:t>Measured energy spectrum with 565keV neutron beam</a:t>
            </a:r>
            <a:endParaRPr lang="ja-JP" altLang="en-US" sz="2205" dirty="0">
              <a:solidFill>
                <a:schemeClr val="bg1"/>
              </a:solidFill>
            </a:endParaRPr>
          </a:p>
        </p:txBody>
      </p:sp>
      <p:sp useBgFill="1">
        <p:nvSpPr>
          <p:cNvPr id="21" name="正方形/長方形 20"/>
          <p:cNvSpPr/>
          <p:nvPr/>
        </p:nvSpPr>
        <p:spPr>
          <a:xfrm>
            <a:off x="-132909" y="3911393"/>
            <a:ext cx="2877446" cy="54490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205" dirty="0">
                <a:solidFill>
                  <a:schemeClr val="bg1"/>
                </a:solidFill>
              </a:rPr>
              <a:t>“</a:t>
            </a:r>
            <a:r>
              <a:rPr lang="en-US" altLang="ja-JP" sz="2205" dirty="0">
                <a:solidFill>
                  <a:schemeClr val="bg1"/>
                </a:solidFill>
              </a:rPr>
              <a:t>2</a:t>
            </a:r>
            <a:r>
              <a:rPr lang="ja-JP" altLang="en-US" sz="2205" dirty="0">
                <a:solidFill>
                  <a:schemeClr val="bg1"/>
                </a:solidFill>
              </a:rPr>
              <a:t> </a:t>
            </a:r>
            <a:r>
              <a:rPr lang="en-US" altLang="ja-JP" sz="2205" dirty="0">
                <a:solidFill>
                  <a:schemeClr val="bg1"/>
                </a:solidFill>
              </a:rPr>
              <a:t>cluster</a:t>
            </a:r>
            <a:r>
              <a:rPr lang="ja-JP" altLang="en-US" sz="2205" dirty="0">
                <a:solidFill>
                  <a:schemeClr val="bg1"/>
                </a:solidFill>
              </a:rPr>
              <a:t>“ </a:t>
            </a:r>
            <a:r>
              <a:rPr lang="en-US" altLang="ja-JP" sz="2205" dirty="0">
                <a:solidFill>
                  <a:schemeClr val="bg1"/>
                </a:solidFill>
              </a:rPr>
              <a:t>event</a:t>
            </a:r>
            <a:endParaRPr lang="ja-JP" altLang="en-US" sz="2205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962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1044" y="-37556"/>
            <a:ext cx="5402232" cy="365254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42573" y="-61792"/>
            <a:ext cx="5854967" cy="1184821"/>
          </a:xfrm>
        </p:spPr>
        <p:txBody>
          <a:bodyPr/>
          <a:lstStyle/>
          <a:p>
            <a:r>
              <a:rPr kumimoji="1" lang="en-US" altLang="ja-JP" dirty="0"/>
              <a:t>NEWAGE</a:t>
            </a:r>
            <a:r>
              <a:rPr kumimoji="1" lang="ja-JP" altLang="en-US" dirty="0"/>
              <a:t>　</a:t>
            </a:r>
            <a:r>
              <a:rPr kumimoji="1" lang="en-US" altLang="ja-JP" dirty="0"/>
              <a:t>history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1374" y="1087884"/>
            <a:ext cx="9711506" cy="5888352"/>
          </a:xfrm>
        </p:spPr>
        <p:txBody>
          <a:bodyPr/>
          <a:lstStyle/>
          <a:p>
            <a:r>
              <a:rPr kumimoji="1" lang="en-US" altLang="ja-JP" sz="3016" dirty="0"/>
              <a:t>μ-PIC(MPGD)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based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TPC</a:t>
            </a:r>
            <a:r>
              <a:rPr kumimoji="1" lang="ja-JP" altLang="en-US" sz="3016" dirty="0"/>
              <a:t> </a:t>
            </a:r>
            <a:endParaRPr kumimoji="1" lang="en-US" altLang="ja-JP" sz="3016" dirty="0"/>
          </a:p>
          <a:p>
            <a:pPr lvl="1"/>
            <a:r>
              <a:rPr kumimoji="1" lang="en-US" altLang="ja-JP" sz="2262" dirty="0"/>
              <a:t>3-D</a:t>
            </a:r>
            <a:r>
              <a:rPr kumimoji="1" lang="ja-JP" altLang="en-US" sz="2262" dirty="0"/>
              <a:t> </a:t>
            </a:r>
            <a:r>
              <a:rPr kumimoji="1" lang="en-US" altLang="ja-JP" sz="2262" dirty="0"/>
              <a:t>tracks</a:t>
            </a:r>
            <a:r>
              <a:rPr kumimoji="1" lang="ja-JP" altLang="en-US" sz="2262" dirty="0"/>
              <a:t> </a:t>
            </a:r>
            <a:r>
              <a:rPr kumimoji="1" lang="en-US" altLang="ja-JP" sz="2262" dirty="0"/>
              <a:t>SKYMAP</a:t>
            </a:r>
          </a:p>
          <a:p>
            <a:r>
              <a:rPr kumimoji="1" lang="en-US" altLang="ja-JP" sz="3016" dirty="0"/>
              <a:t>CF4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gas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for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SD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search</a:t>
            </a:r>
          </a:p>
          <a:p>
            <a:endParaRPr kumimoji="1" lang="en-US" altLang="ja-JP" dirty="0"/>
          </a:p>
          <a:p>
            <a:r>
              <a:rPr kumimoji="1" lang="en-US" altLang="ja-JP" sz="3016" dirty="0"/>
              <a:t>Proposal</a:t>
            </a:r>
            <a:r>
              <a:rPr kumimoji="1" lang="ja-JP" altLang="en-US" sz="3016" dirty="0"/>
              <a:t> </a:t>
            </a:r>
            <a:r>
              <a:rPr kumimoji="1" lang="ja-JP" altLang="en-US" dirty="0"/>
              <a:t> </a:t>
            </a:r>
            <a:r>
              <a:rPr lang="en-US" altLang="ja-JP" sz="1885" dirty="0">
                <a:solidFill>
                  <a:schemeClr val="tx1"/>
                </a:solidFill>
              </a:rPr>
              <a:t>PLB 578 (2004) 241</a:t>
            </a:r>
            <a:endParaRPr kumimoji="1" lang="en-US" altLang="ja-JP" sz="1885" dirty="0">
              <a:solidFill>
                <a:schemeClr val="tx1"/>
              </a:solidFill>
            </a:endParaRPr>
          </a:p>
          <a:p>
            <a:r>
              <a:rPr kumimoji="1" lang="en-US" altLang="ja-JP" sz="3016" dirty="0"/>
              <a:t>First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direction-sensitive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limits</a:t>
            </a:r>
          </a:p>
          <a:p>
            <a:pPr marL="475204" lvl="1" indent="0">
              <a:buNone/>
            </a:pPr>
            <a:r>
              <a:rPr kumimoji="1" lang="ja-JP" altLang="en-US" dirty="0">
                <a:solidFill>
                  <a:schemeClr val="tx1"/>
                </a:solidFill>
              </a:rPr>
              <a:t>　</a:t>
            </a:r>
            <a:r>
              <a:rPr kumimoji="1" lang="en-US" altLang="ja-JP" sz="1885" dirty="0">
                <a:solidFill>
                  <a:schemeClr val="tx1"/>
                </a:solidFill>
              </a:rPr>
              <a:t>PLB654</a:t>
            </a:r>
            <a:r>
              <a:rPr kumimoji="1" lang="ja-JP" altLang="en-US" sz="1885" dirty="0">
                <a:solidFill>
                  <a:schemeClr val="tx1"/>
                </a:solidFill>
              </a:rPr>
              <a:t> </a:t>
            </a:r>
            <a:r>
              <a:rPr kumimoji="1" lang="en-US" altLang="ja-JP" sz="1885" dirty="0">
                <a:solidFill>
                  <a:schemeClr val="tx1"/>
                </a:solidFill>
              </a:rPr>
              <a:t>(2007)</a:t>
            </a:r>
            <a:r>
              <a:rPr kumimoji="1" lang="ja-JP" altLang="en-US" sz="1885" dirty="0">
                <a:solidFill>
                  <a:schemeClr val="tx1"/>
                </a:solidFill>
              </a:rPr>
              <a:t> </a:t>
            </a:r>
            <a:r>
              <a:rPr kumimoji="1" lang="en-US" altLang="ja-JP" sz="1885" dirty="0">
                <a:solidFill>
                  <a:schemeClr val="tx1"/>
                </a:solidFill>
              </a:rPr>
              <a:t>58</a:t>
            </a:r>
            <a:r>
              <a:rPr kumimoji="1" lang="ja-JP" altLang="en-US" sz="1885" dirty="0">
                <a:solidFill>
                  <a:schemeClr val="tx1"/>
                </a:solidFill>
              </a:rPr>
              <a:t>  </a:t>
            </a:r>
            <a:r>
              <a:rPr lang="en-US" altLang="ja-JP" sz="1885" dirty="0">
                <a:solidFill>
                  <a:schemeClr val="tx1"/>
                </a:solidFill>
              </a:rPr>
              <a:t>~10</a:t>
            </a:r>
            <a:r>
              <a:rPr lang="en-US" altLang="ja-JP" sz="1885" baseline="30000" dirty="0">
                <a:solidFill>
                  <a:schemeClr val="tx1"/>
                </a:solidFill>
              </a:rPr>
              <a:t>4</a:t>
            </a:r>
            <a:r>
              <a:rPr lang="en-US" altLang="ja-JP" sz="1885" dirty="0">
                <a:solidFill>
                  <a:schemeClr val="tx1"/>
                </a:solidFill>
              </a:rPr>
              <a:t>pb</a:t>
            </a:r>
            <a:endParaRPr kumimoji="1" lang="en-US" altLang="ja-JP" sz="1885" dirty="0">
              <a:solidFill>
                <a:schemeClr val="tx1"/>
              </a:solidFill>
            </a:endParaRPr>
          </a:p>
          <a:p>
            <a:r>
              <a:rPr kumimoji="1" lang="en-US" altLang="ja-JP" sz="3016" dirty="0"/>
              <a:t>Underground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results</a:t>
            </a:r>
          </a:p>
          <a:p>
            <a:pPr marL="0" indent="0">
              <a:buNone/>
            </a:pPr>
            <a:r>
              <a:rPr kumimoji="1" lang="en-US" altLang="ja-JP" dirty="0">
                <a:solidFill>
                  <a:schemeClr val="tx1"/>
                </a:solidFill>
              </a:rPr>
              <a:t>       </a:t>
            </a:r>
            <a:r>
              <a:rPr kumimoji="1" lang="en-US" altLang="ja-JP" sz="1885" dirty="0">
                <a:solidFill>
                  <a:schemeClr val="tx1"/>
                </a:solidFill>
              </a:rPr>
              <a:t>PLB686</a:t>
            </a:r>
            <a:r>
              <a:rPr kumimoji="1" lang="ja-JP" altLang="en-US" sz="1885" dirty="0">
                <a:solidFill>
                  <a:schemeClr val="tx1"/>
                </a:solidFill>
              </a:rPr>
              <a:t> </a:t>
            </a:r>
            <a:r>
              <a:rPr kumimoji="1" lang="en-US" altLang="ja-JP" sz="1885" dirty="0">
                <a:solidFill>
                  <a:schemeClr val="tx1"/>
                </a:solidFill>
              </a:rPr>
              <a:t>(2010)</a:t>
            </a:r>
            <a:r>
              <a:rPr kumimoji="1" lang="ja-JP" altLang="en-US" sz="1885" dirty="0">
                <a:solidFill>
                  <a:schemeClr val="tx1"/>
                </a:solidFill>
              </a:rPr>
              <a:t> </a:t>
            </a:r>
            <a:r>
              <a:rPr kumimoji="1" lang="en-US" altLang="ja-JP" sz="1885" dirty="0">
                <a:solidFill>
                  <a:schemeClr val="tx1"/>
                </a:solidFill>
              </a:rPr>
              <a:t>11,</a:t>
            </a:r>
            <a:r>
              <a:rPr kumimoji="1" lang="ja-JP" altLang="en-US" sz="1885" dirty="0">
                <a:solidFill>
                  <a:schemeClr val="tx1"/>
                </a:solidFill>
              </a:rPr>
              <a:t> </a:t>
            </a:r>
            <a:r>
              <a:rPr lang="en-US" altLang="ja-JP" sz="1885" dirty="0">
                <a:solidFill>
                  <a:schemeClr val="tx1"/>
                </a:solidFill>
              </a:rPr>
              <a:t>PTEP(2023)ptad120</a:t>
            </a:r>
            <a:r>
              <a:rPr lang="ja-JP" altLang="en-US" sz="1885" dirty="0">
                <a:solidFill>
                  <a:schemeClr val="tx1"/>
                </a:solidFill>
              </a:rPr>
              <a:t> </a:t>
            </a:r>
            <a:r>
              <a:rPr lang="en-US" altLang="ja-JP" sz="1885" dirty="0">
                <a:solidFill>
                  <a:schemeClr val="tx1"/>
                </a:solidFill>
              </a:rPr>
              <a:t>26</a:t>
            </a:r>
            <a:r>
              <a:rPr lang="ja-JP" altLang="en-US" sz="1885" dirty="0">
                <a:solidFill>
                  <a:schemeClr val="tx1"/>
                </a:solidFill>
              </a:rPr>
              <a:t> </a:t>
            </a:r>
            <a:r>
              <a:rPr lang="en-US" altLang="ja-JP" sz="1885" dirty="0" err="1">
                <a:solidFill>
                  <a:schemeClr val="tx1"/>
                </a:solidFill>
              </a:rPr>
              <a:t>pb</a:t>
            </a:r>
            <a:endParaRPr kumimoji="1" lang="en-US" altLang="ja-JP" sz="1885" dirty="0">
              <a:solidFill>
                <a:schemeClr val="tx1"/>
              </a:solidFill>
            </a:endParaRPr>
          </a:p>
          <a:p>
            <a:r>
              <a:rPr kumimoji="1" lang="en-US" altLang="ja-JP" sz="3016" dirty="0"/>
              <a:t>lower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BG,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larger</a:t>
            </a:r>
            <a:r>
              <a:rPr kumimoji="1" lang="ja-JP" altLang="en-US" sz="3016" dirty="0"/>
              <a:t> </a:t>
            </a:r>
            <a:r>
              <a:rPr kumimoji="1" lang="en-US" altLang="ja-JP" sz="3016" dirty="0"/>
              <a:t>volume</a:t>
            </a:r>
            <a:endParaRPr kumimoji="1" lang="ja-JP" altLang="en-US" sz="3016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3"/>
          <a:srcRect l="23753" t="27409" r="19835" b="443"/>
          <a:stretch/>
        </p:blipFill>
        <p:spPr>
          <a:xfrm>
            <a:off x="9341258" y="1743353"/>
            <a:ext cx="237777" cy="175205"/>
          </a:xfrm>
          <a:prstGeom prst="rect">
            <a:avLst/>
          </a:prstGeom>
        </p:spPr>
      </p:pic>
      <p:sp useBgFill="1">
        <p:nvSpPr>
          <p:cNvPr id="10" name="テキスト ボックス 9"/>
          <p:cNvSpPr txBox="1"/>
          <p:nvPr/>
        </p:nvSpPr>
        <p:spPr>
          <a:xfrm>
            <a:off x="11071058" y="331569"/>
            <a:ext cx="2185049" cy="61465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 defTabSz="950409">
              <a:defRPr/>
            </a:pPr>
            <a:r>
              <a:rPr lang="en-US" altLang="ja-JP" sz="1697" dirty="0">
                <a:latin typeface="Arial" charset="0"/>
                <a:ea typeface="HG丸ｺﾞｼｯｸM-PRO" panose="020F0600000000000000" pitchFamily="50" charset="-128"/>
                <a:cs typeface="Arial"/>
              </a:rPr>
              <a:t>SKYMAP</a:t>
            </a:r>
            <a:br>
              <a:rPr lang="en-US" altLang="ja-JP" sz="1697" dirty="0">
                <a:latin typeface="Arial" charset="0"/>
                <a:ea typeface="HG丸ｺﾞｼｯｸM-PRO" panose="020F0600000000000000" pitchFamily="50" charset="-128"/>
                <a:cs typeface="Arial"/>
              </a:rPr>
            </a:br>
            <a:r>
              <a:rPr lang="ja-JP" altLang="en-US" sz="1697" dirty="0">
                <a:latin typeface="Arial" charset="0"/>
                <a:ea typeface="HG丸ｺﾞｼｯｸM-PRO" panose="020F0600000000000000" pitchFamily="50" charset="-128"/>
                <a:cs typeface="Arial"/>
              </a:rPr>
              <a:t> </a:t>
            </a:r>
            <a:r>
              <a:rPr lang="en-US" altLang="ja-JP" sz="1697" dirty="0">
                <a:latin typeface="Arial" charset="0"/>
                <a:ea typeface="HG丸ｺﾞｼｯｸM-PRO" panose="020F0600000000000000" pitchFamily="50" charset="-128"/>
                <a:cs typeface="Arial"/>
              </a:rPr>
              <a:t>(measured</a:t>
            </a:r>
            <a:r>
              <a:rPr lang="ja-JP" altLang="en-US" sz="1697" dirty="0">
                <a:latin typeface="Arial" charset="0"/>
                <a:ea typeface="HG丸ｺﾞｼｯｸM-PRO" panose="020F0600000000000000" pitchFamily="50" charset="-128"/>
                <a:cs typeface="Arial"/>
              </a:rPr>
              <a:t> </a:t>
            </a:r>
            <a:r>
              <a:rPr lang="en-US" altLang="ja-JP" sz="1697" dirty="0">
                <a:latin typeface="Arial" charset="0"/>
                <a:ea typeface="HG丸ｺﾞｼｯｸM-PRO" panose="020F0600000000000000" pitchFamily="50" charset="-128"/>
                <a:cs typeface="Arial"/>
              </a:rPr>
              <a:t>DATA)</a:t>
            </a:r>
            <a:endParaRPr lang="ja-JP" altLang="en-US" sz="1697" dirty="0">
              <a:latin typeface="Arial" charset="0"/>
              <a:ea typeface="HG丸ｺﾞｼｯｸM-PRO" panose="020F0600000000000000" pitchFamily="50" charset="-128"/>
              <a:cs typeface="Arial"/>
            </a:endParaRPr>
          </a:p>
        </p:txBody>
      </p:sp>
      <p:sp>
        <p:nvSpPr>
          <p:cNvPr id="6" name="正方形/長方形 5"/>
          <p:cNvSpPr/>
          <p:nvPr/>
        </p:nvSpPr>
        <p:spPr bwMode="auto">
          <a:xfrm>
            <a:off x="923526" y="2040782"/>
            <a:ext cx="1667126" cy="46384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kumimoji="0" lang="ja-JP" altLang="en-US" sz="24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>
            <a:off x="888827" y="1131567"/>
            <a:ext cx="2512319" cy="46384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endParaRPr kumimoji="0" lang="ja-JP" altLang="en-US" sz="240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2990" y="3606932"/>
            <a:ext cx="5370286" cy="377424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8541478" y="3788666"/>
            <a:ext cx="7997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cs typeface="Arial"/>
              </a:rPr>
              <a:t>limits</a:t>
            </a:r>
            <a:endParaRPr lang="ja-JP" altLang="en-US" dirty="0">
              <a:cs typeface="Arial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633640" y="3540920"/>
            <a:ext cx="2610396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  <a:cs typeface="Arial"/>
              </a:rPr>
              <a:t>PTEP (2023) </a:t>
            </a:r>
            <a:r>
              <a:rPr lang="en-US" altLang="ja-JP" dirty="0">
                <a:solidFill>
                  <a:schemeClr val="bg1"/>
                </a:solidFill>
              </a:rPr>
              <a:t>ptad120</a:t>
            </a:r>
            <a:endParaRPr lang="ja-JP" altLang="en-US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19" name="日付プレースホルダー 18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Kentaro Miuchi</a:t>
            </a:r>
            <a:endParaRPr kumimoji="0" lang="ja-JP" altLang="en-US">
              <a:solidFill>
                <a:srgbClr val="FFFFFF"/>
              </a:solidFill>
            </a:endParaRPr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CYGNUS 2023</a:t>
            </a:r>
          </a:p>
        </p:txBody>
      </p:sp>
    </p:spTree>
    <p:extLst>
      <p:ext uri="{BB962C8B-B14F-4D97-AF65-F5344CB8AC3E}">
        <p14:creationId xmlns:p14="http://schemas.microsoft.com/office/powerpoint/2010/main" val="399242644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2763" y="252239"/>
            <a:ext cx="12241360" cy="71311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Cosmic-ray</a:t>
            </a:r>
            <a:r>
              <a:rPr kumimoji="1" lang="ja-JP" altLang="en-US" dirty="0"/>
              <a:t> </a:t>
            </a:r>
            <a:r>
              <a:rPr kumimoji="1" lang="en-US" altLang="ja-JP" dirty="0"/>
              <a:t>up-scattered</a:t>
            </a:r>
            <a:r>
              <a:rPr kumimoji="1" lang="ja-JP" altLang="en-US" dirty="0"/>
              <a:t> </a:t>
            </a:r>
            <a:r>
              <a:rPr kumimoji="1" lang="en-US" altLang="ja-JP" dirty="0"/>
              <a:t>DMs(CR-DM)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2740" y="1044327"/>
            <a:ext cx="11594944" cy="4797425"/>
          </a:xfrm>
        </p:spPr>
        <p:txBody>
          <a:bodyPr/>
          <a:lstStyle/>
          <a:p>
            <a:r>
              <a:rPr lang="en-US" altLang="ja-JP" dirty="0"/>
              <a:t>Light</a:t>
            </a:r>
            <a:r>
              <a:rPr lang="ja-JP" altLang="en-US" dirty="0"/>
              <a:t> </a:t>
            </a:r>
            <a:r>
              <a:rPr lang="en-US" altLang="ja-JP" dirty="0"/>
              <a:t>(1~100MeV)</a:t>
            </a:r>
            <a:r>
              <a:rPr lang="ja-JP" altLang="en-US" dirty="0"/>
              <a:t> </a:t>
            </a:r>
            <a:r>
              <a:rPr lang="en-US" altLang="ja-JP" dirty="0"/>
              <a:t>DMs would</a:t>
            </a:r>
            <a:r>
              <a:rPr lang="ja-JP" altLang="en-US" dirty="0"/>
              <a:t> </a:t>
            </a:r>
            <a:r>
              <a:rPr lang="en-US" altLang="ja-JP" dirty="0"/>
              <a:t>be</a:t>
            </a:r>
            <a:r>
              <a:rPr lang="ja-JP" altLang="en-US" dirty="0"/>
              <a:t> </a:t>
            </a:r>
            <a:r>
              <a:rPr kumimoji="1" lang="en-US" altLang="ja-JP" dirty="0"/>
              <a:t>up-scattered</a:t>
            </a:r>
            <a:r>
              <a:rPr kumimoji="1" lang="ja-JP" altLang="en-US" dirty="0"/>
              <a:t> </a:t>
            </a:r>
            <a:r>
              <a:rPr kumimoji="1" lang="en-US" altLang="ja-JP" dirty="0"/>
              <a:t>at</a:t>
            </a:r>
            <a:r>
              <a:rPr lang="ja-JP" altLang="en-US" dirty="0"/>
              <a:t> </a:t>
            </a:r>
            <a:r>
              <a:rPr lang="en-US" altLang="ja-JP" dirty="0"/>
              <a:t>Galactic</a:t>
            </a:r>
            <a:r>
              <a:rPr lang="ja-JP" altLang="en-US" dirty="0"/>
              <a:t> </a:t>
            </a:r>
            <a:r>
              <a:rPr lang="en-US" altLang="ja-JP" dirty="0"/>
              <a:t>Center</a:t>
            </a:r>
            <a:r>
              <a:rPr lang="ja-JP" altLang="en-US" dirty="0"/>
              <a:t> </a:t>
            </a:r>
            <a:r>
              <a:rPr lang="en-US" altLang="ja-JP" dirty="0"/>
              <a:t>by</a:t>
            </a:r>
            <a:r>
              <a:rPr lang="ja-JP" altLang="en-US" dirty="0"/>
              <a:t> </a:t>
            </a:r>
            <a:r>
              <a:rPr lang="en-US" altLang="ja-JP" dirty="0"/>
              <a:t>cosmic-ray</a:t>
            </a:r>
            <a:r>
              <a:rPr lang="ja-JP" altLang="en-US" dirty="0"/>
              <a:t> </a:t>
            </a:r>
            <a:r>
              <a:rPr lang="en-US" altLang="ja-JP" dirty="0"/>
              <a:t>protons</a:t>
            </a:r>
          </a:p>
          <a:p>
            <a:r>
              <a:rPr lang="ja-JP" altLang="en-US" dirty="0"/>
              <a:t> </a:t>
            </a:r>
            <a:r>
              <a:rPr lang="en-US" altLang="ja-JP" dirty="0"/>
              <a:t>Can</a:t>
            </a:r>
            <a:r>
              <a:rPr lang="ja-JP" altLang="en-US" dirty="0"/>
              <a:t> </a:t>
            </a:r>
            <a:r>
              <a:rPr lang="en-US" altLang="ja-JP" dirty="0"/>
              <a:t>be</a:t>
            </a:r>
            <a:r>
              <a:rPr lang="ja-JP" altLang="en-US" dirty="0"/>
              <a:t> </a:t>
            </a:r>
            <a:r>
              <a:rPr lang="en-US" altLang="ja-JP" dirty="0"/>
              <a:t>detected</a:t>
            </a:r>
            <a:r>
              <a:rPr lang="ja-JP" altLang="en-US" dirty="0"/>
              <a:t> </a:t>
            </a:r>
            <a:r>
              <a:rPr lang="en-US" altLang="ja-JP" dirty="0"/>
              <a:t>with</a:t>
            </a:r>
            <a:r>
              <a:rPr lang="ja-JP" altLang="en-US" dirty="0"/>
              <a:t> </a:t>
            </a:r>
            <a:r>
              <a:rPr lang="en-US" altLang="ja-JP" dirty="0"/>
              <a:t>directional</a:t>
            </a:r>
            <a:r>
              <a:rPr lang="ja-JP" altLang="en-US" dirty="0"/>
              <a:t> </a:t>
            </a:r>
            <a:r>
              <a:rPr lang="en-US" altLang="ja-JP" dirty="0"/>
              <a:t>detectors</a:t>
            </a:r>
          </a:p>
          <a:p>
            <a:r>
              <a:rPr kumimoji="1" lang="en-US" altLang="ja-JP" dirty="0"/>
              <a:t>Studied</a:t>
            </a:r>
            <a:r>
              <a:rPr kumimoji="1" lang="ja-JP" altLang="en-US" dirty="0"/>
              <a:t> </a:t>
            </a:r>
            <a:r>
              <a:rPr kumimoji="1" lang="en-US" altLang="ja-JP" dirty="0"/>
              <a:t>for</a:t>
            </a:r>
            <a:r>
              <a:rPr kumimoji="1" lang="ja-JP" altLang="en-US" dirty="0"/>
              <a:t> </a:t>
            </a:r>
            <a:r>
              <a:rPr kumimoji="1" lang="en-US" altLang="ja-JP" dirty="0"/>
              <a:t>gaseous</a:t>
            </a:r>
            <a:r>
              <a:rPr kumimoji="1" lang="ja-JP" altLang="en-US" dirty="0"/>
              <a:t> </a:t>
            </a:r>
            <a:r>
              <a:rPr kumimoji="1" lang="en-US" altLang="ja-JP" dirty="0"/>
              <a:t>TPCs</a:t>
            </a:r>
            <a:r>
              <a:rPr kumimoji="1" lang="ja-JP" altLang="en-US" dirty="0"/>
              <a:t> </a:t>
            </a:r>
            <a:r>
              <a:rPr kumimoji="1" lang="en-US" altLang="ja-JP" dirty="0"/>
              <a:t>and</a:t>
            </a:r>
            <a:r>
              <a:rPr kumimoji="1" lang="ja-JP" altLang="en-US" dirty="0"/>
              <a:t> </a:t>
            </a:r>
            <a:r>
              <a:rPr kumimoji="1" lang="en-US" altLang="ja-JP" dirty="0"/>
              <a:t>emulsions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39</a:t>
            </a:fld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609907" y="396255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dirty="0">
                <a:solidFill>
                  <a:schemeClr val="bg1"/>
                </a:solidFill>
              </a:rPr>
              <a:t>JCAP07(2023)061</a:t>
            </a:r>
            <a:br>
              <a:rPr lang="en-US" altLang="ja-JP" dirty="0">
                <a:solidFill>
                  <a:schemeClr val="bg1"/>
                </a:solidFill>
              </a:rPr>
            </a:br>
            <a:r>
              <a:rPr lang="en-US" altLang="ja-JP" dirty="0">
                <a:solidFill>
                  <a:schemeClr val="bg1"/>
                </a:solidFill>
              </a:rPr>
              <a:t>K.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Nagao</a:t>
            </a:r>
            <a:endParaRPr lang="ja-JP" altLang="en-US" dirty="0">
              <a:solidFill>
                <a:schemeClr val="bg1"/>
              </a:solidFill>
            </a:endParaRPr>
          </a:p>
          <a:p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454" y="4165751"/>
            <a:ext cx="4563420" cy="329787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5610" y="3347305"/>
            <a:ext cx="4534545" cy="4213958"/>
          </a:xfrm>
          <a:prstGeom prst="rect">
            <a:avLst/>
          </a:prstGeom>
        </p:spPr>
      </p:pic>
      <p:sp useBgFill="1">
        <p:nvSpPr>
          <p:cNvPr id="11" name="正方形/長方形 10"/>
          <p:cNvSpPr/>
          <p:nvPr/>
        </p:nvSpPr>
        <p:spPr>
          <a:xfrm>
            <a:off x="784998" y="3607132"/>
            <a:ext cx="3128166" cy="6775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205" dirty="0">
                <a:solidFill>
                  <a:schemeClr val="bg1"/>
                </a:solidFill>
              </a:rPr>
              <a:t>Incoming</a:t>
            </a:r>
            <a:r>
              <a:rPr lang="ja-JP" altLang="en-US" sz="2205" dirty="0">
                <a:solidFill>
                  <a:schemeClr val="bg1"/>
                </a:solidFill>
              </a:rPr>
              <a:t> </a:t>
            </a:r>
            <a:r>
              <a:rPr lang="en-US" altLang="ja-JP" sz="2205" dirty="0">
                <a:solidFill>
                  <a:schemeClr val="bg1"/>
                </a:solidFill>
              </a:rPr>
              <a:t>DM</a:t>
            </a:r>
            <a:r>
              <a:rPr lang="ja-JP" altLang="en-US" sz="2205" dirty="0">
                <a:solidFill>
                  <a:schemeClr val="bg1"/>
                </a:solidFill>
              </a:rPr>
              <a:t> </a:t>
            </a:r>
            <a:r>
              <a:rPr lang="en-US" altLang="ja-JP" sz="2205" dirty="0">
                <a:solidFill>
                  <a:schemeClr val="bg1"/>
                </a:solidFill>
              </a:rPr>
              <a:t>maps</a:t>
            </a:r>
            <a:br>
              <a:rPr lang="en-US" altLang="ja-JP" sz="2205" dirty="0">
                <a:solidFill>
                  <a:schemeClr val="bg1"/>
                </a:solidFill>
              </a:rPr>
            </a:br>
            <a:r>
              <a:rPr lang="en-US" altLang="ja-JP" sz="2205" dirty="0">
                <a:solidFill>
                  <a:schemeClr val="bg1"/>
                </a:solidFill>
              </a:rPr>
              <a:t>@Galactic</a:t>
            </a:r>
            <a:r>
              <a:rPr lang="ja-JP" altLang="en-US" sz="2205" dirty="0">
                <a:solidFill>
                  <a:schemeClr val="bg1"/>
                </a:solidFill>
              </a:rPr>
              <a:t> </a:t>
            </a:r>
            <a:r>
              <a:rPr lang="en-US" altLang="ja-JP" sz="2205" dirty="0">
                <a:solidFill>
                  <a:schemeClr val="bg1"/>
                </a:solidFill>
              </a:rPr>
              <a:t>coordinate</a:t>
            </a:r>
            <a:endParaRPr lang="ja-JP" altLang="en-US" sz="2205" dirty="0">
              <a:solidFill>
                <a:schemeClr val="bg1"/>
              </a:solidFill>
            </a:endParaRPr>
          </a:p>
        </p:txBody>
      </p:sp>
      <p:sp useBgFill="1">
        <p:nvSpPr>
          <p:cNvPr id="12" name="正方形/長方形 11"/>
          <p:cNvSpPr/>
          <p:nvPr/>
        </p:nvSpPr>
        <p:spPr>
          <a:xfrm>
            <a:off x="10198446" y="3170477"/>
            <a:ext cx="2355677" cy="43665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ja-JP" sz="2205" dirty="0">
                <a:solidFill>
                  <a:schemeClr val="bg1"/>
                </a:solidFill>
              </a:rPr>
              <a:t>expected</a:t>
            </a:r>
            <a:r>
              <a:rPr lang="ja-JP" altLang="en-US" sz="2205" dirty="0">
                <a:solidFill>
                  <a:schemeClr val="bg1"/>
                </a:solidFill>
              </a:rPr>
              <a:t> </a:t>
            </a:r>
            <a:r>
              <a:rPr lang="en-US" altLang="ja-JP" sz="2205" dirty="0">
                <a:solidFill>
                  <a:schemeClr val="bg1"/>
                </a:solidFill>
              </a:rPr>
              <a:t>recoils</a:t>
            </a:r>
            <a:endParaRPr lang="ja-JP" altLang="en-US" sz="2205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609907" y="1465611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dirty="0">
                <a:solidFill>
                  <a:schemeClr val="bg1"/>
                </a:solidFill>
              </a:rPr>
              <a:t>also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in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Nicole’</a:t>
            </a:r>
            <a:r>
              <a:rPr lang="ja-JP" altLang="en-US" dirty="0">
                <a:solidFill>
                  <a:schemeClr val="bg1"/>
                </a:solidFill>
              </a:rPr>
              <a:t>ｓ </a:t>
            </a:r>
            <a:r>
              <a:rPr lang="en-US" altLang="ja-JP" dirty="0">
                <a:solidFill>
                  <a:schemeClr val="bg1"/>
                </a:solidFill>
              </a:rPr>
              <a:t>talk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11357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Results</a:t>
            </a:r>
          </a:p>
          <a:p>
            <a:pPr lvl="1"/>
            <a:r>
              <a:rPr lang="en-US" altLang="ja-JP" dirty="0"/>
              <a:t>Need</a:t>
            </a:r>
            <a:r>
              <a:rPr lang="ja-JP" altLang="en-US" dirty="0"/>
              <a:t> </a:t>
            </a:r>
            <a:r>
              <a:rPr lang="en-US" altLang="ja-JP" dirty="0"/>
              <a:t>LARGE</a:t>
            </a:r>
            <a:r>
              <a:rPr lang="ja-JP" altLang="en-US" dirty="0"/>
              <a:t> </a:t>
            </a:r>
            <a:r>
              <a:rPr lang="en-US" altLang="ja-JP" dirty="0"/>
              <a:t>exposures</a:t>
            </a:r>
          </a:p>
          <a:p>
            <a:pPr lvl="1"/>
            <a:r>
              <a:rPr kumimoji="1" lang="en-US" altLang="ja-JP" dirty="0"/>
              <a:t>CYGNUS</a:t>
            </a:r>
            <a:r>
              <a:rPr kumimoji="1" lang="ja-JP" altLang="en-US" dirty="0"/>
              <a:t> </a:t>
            </a:r>
            <a:r>
              <a:rPr kumimoji="1" lang="en-US" altLang="ja-JP" dirty="0"/>
              <a:t>framework</a:t>
            </a:r>
            <a:r>
              <a:rPr kumimoji="1" lang="ja-JP" altLang="en-US" dirty="0"/>
              <a:t> </a:t>
            </a:r>
            <a:r>
              <a:rPr kumimoji="1" lang="en-US" altLang="ja-JP" dirty="0"/>
              <a:t>(even</a:t>
            </a:r>
            <a:r>
              <a:rPr kumimoji="1" lang="ja-JP" altLang="en-US" dirty="0"/>
              <a:t> </a:t>
            </a:r>
            <a:r>
              <a:rPr kumimoji="1" lang="en-US" altLang="ja-JP" dirty="0"/>
              <a:t>with</a:t>
            </a:r>
            <a:r>
              <a:rPr kumimoji="1" lang="ja-JP" altLang="en-US" dirty="0"/>
              <a:t> </a:t>
            </a:r>
            <a:r>
              <a:rPr kumimoji="1" lang="en-US" altLang="ja-JP" dirty="0"/>
              <a:t>emulsions)</a:t>
            </a:r>
            <a:r>
              <a:rPr kumimoji="1" lang="ja-JP" altLang="en-US" dirty="0"/>
              <a:t> </a:t>
            </a:r>
            <a:r>
              <a:rPr kumimoji="1" lang="en-US" altLang="ja-JP" dirty="0"/>
              <a:t>is</a:t>
            </a:r>
            <a:r>
              <a:rPr kumimoji="1" lang="ja-JP" altLang="en-US" dirty="0"/>
              <a:t> </a:t>
            </a:r>
            <a:r>
              <a:rPr kumimoji="1" lang="en-US" altLang="ja-JP" dirty="0"/>
              <a:t>necessary</a:t>
            </a:r>
            <a:r>
              <a:rPr lang="ja-JP" altLang="en-US" dirty="0"/>
              <a:t> </a:t>
            </a:r>
            <a:r>
              <a:rPr kumimoji="1" lang="ja-JP" altLang="en-US" dirty="0"/>
              <a:t> 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40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933" y="2598756"/>
            <a:ext cx="5499318" cy="443050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3523" y="2598755"/>
            <a:ext cx="5535213" cy="434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96333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779" y="-79247"/>
            <a:ext cx="11594944" cy="1460500"/>
          </a:xfrm>
        </p:spPr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32843" y="1037663"/>
            <a:ext cx="11089232" cy="3672408"/>
          </a:xfrm>
        </p:spPr>
        <p:txBody>
          <a:bodyPr>
            <a:normAutofit/>
          </a:bodyPr>
          <a:lstStyle/>
          <a:p>
            <a:r>
              <a:rPr lang="en-US" altLang="ja-JP" dirty="0"/>
              <a:t>Since last CYGNUS,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41</a:t>
            </a:fld>
            <a:endParaRPr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2"/>
          <a:srcRect l="18112" t="28277" r="25582" b="12851"/>
          <a:stretch/>
        </p:blipFill>
        <p:spPr>
          <a:xfrm>
            <a:off x="1320875" y="1629083"/>
            <a:ext cx="10801200" cy="6052634"/>
          </a:xfrm>
          <a:prstGeom prst="rect">
            <a:avLst/>
          </a:prstGeom>
        </p:spPr>
      </p:pic>
      <p:grpSp>
        <p:nvGrpSpPr>
          <p:cNvPr id="23" name="グループ化 22"/>
          <p:cNvGrpSpPr/>
          <p:nvPr/>
        </p:nvGrpSpPr>
        <p:grpSpPr>
          <a:xfrm>
            <a:off x="8308990" y="50228"/>
            <a:ext cx="3671585" cy="2753689"/>
            <a:chOff x="8308990" y="50228"/>
            <a:chExt cx="3671585" cy="2753689"/>
          </a:xfrm>
        </p:grpSpPr>
        <p:pic>
          <p:nvPicPr>
            <p:cNvPr id="8" name="limit-2.pdf" descr="limit-2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08990" y="50228"/>
              <a:ext cx="3671585" cy="2753689"/>
            </a:xfrm>
            <a:prstGeom prst="rect">
              <a:avLst/>
            </a:prstGeom>
            <a:ln w="12700">
              <a:miter lim="400000"/>
            </a:ln>
          </p:spPr>
        </p:pic>
        <p:sp useBgFill="1">
          <p:nvSpPr>
            <p:cNvPr id="18" name="テキスト ボックス 17"/>
            <p:cNvSpPr txBox="1"/>
            <p:nvPr/>
          </p:nvSpPr>
          <p:spPr>
            <a:xfrm>
              <a:off x="10491465" y="163318"/>
              <a:ext cx="1198562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new</a:t>
              </a:r>
              <a:r>
                <a:rPr kumimoji="1" lang="ja-JP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ja-JP" dirty="0">
                  <a:solidFill>
                    <a:schemeClr val="bg1"/>
                  </a:solidFill>
                </a:rPr>
                <a:t>limits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351647" y="2709138"/>
            <a:ext cx="3151127" cy="3026330"/>
            <a:chOff x="351647" y="2709138"/>
            <a:chExt cx="3151127" cy="3026330"/>
          </a:xfrm>
        </p:grpSpPr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2A1B8B06-BBC8-4449-9748-CC170E0E6D9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88" t="5240" r="18573" b="2384"/>
            <a:stretch/>
          </p:blipFill>
          <p:spPr>
            <a:xfrm>
              <a:off x="351647" y="2709138"/>
              <a:ext cx="3151127" cy="3026330"/>
            </a:xfrm>
            <a:prstGeom prst="rect">
              <a:avLst/>
            </a:prstGeom>
          </p:spPr>
        </p:pic>
        <p:sp useBgFill="1">
          <p:nvSpPr>
            <p:cNvPr id="19" name="テキスト ボックス 18"/>
            <p:cNvSpPr txBox="1"/>
            <p:nvPr/>
          </p:nvSpPr>
          <p:spPr>
            <a:xfrm>
              <a:off x="850655" y="3132559"/>
              <a:ext cx="1848494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new</a:t>
              </a:r>
              <a:r>
                <a:rPr kumimoji="1" lang="ja-JP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ja-JP" dirty="0">
                  <a:solidFill>
                    <a:schemeClr val="bg1"/>
                  </a:solidFill>
                </a:rPr>
                <a:t>detector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5734251" y="1202066"/>
            <a:ext cx="2080916" cy="2649898"/>
            <a:chOff x="5734251" y="1202066"/>
            <a:chExt cx="2080916" cy="2649898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 rotWithShape="1">
            <a:blip r:embed="rId5"/>
            <a:srcRect r="50359"/>
            <a:stretch/>
          </p:blipFill>
          <p:spPr>
            <a:xfrm>
              <a:off x="5734251" y="1202066"/>
              <a:ext cx="2080916" cy="2649898"/>
            </a:xfrm>
            <a:prstGeom prst="rect">
              <a:avLst/>
            </a:prstGeom>
          </p:spPr>
        </p:pic>
        <p:sp useBgFill="1">
          <p:nvSpPr>
            <p:cNvPr id="20" name="テキスト ボックス 19"/>
            <p:cNvSpPr txBox="1"/>
            <p:nvPr/>
          </p:nvSpPr>
          <p:spPr>
            <a:xfrm>
              <a:off x="6197699" y="1348536"/>
              <a:ext cx="1582577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new</a:t>
              </a:r>
              <a:r>
                <a:rPr kumimoji="1" lang="ja-JP" altLang="en-US" dirty="0">
                  <a:solidFill>
                    <a:schemeClr val="bg1"/>
                  </a:solidFill>
                </a:rPr>
                <a:t> </a:t>
              </a:r>
              <a:r>
                <a:rPr kumimoji="1" lang="en-US" altLang="ja-JP" dirty="0">
                  <a:solidFill>
                    <a:schemeClr val="bg1"/>
                  </a:solidFill>
                </a:rPr>
                <a:t>powder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8096219" y="5020495"/>
            <a:ext cx="3493000" cy="2524306"/>
            <a:chOff x="8096219" y="5020495"/>
            <a:chExt cx="3493000" cy="2524306"/>
          </a:xfrm>
        </p:grpSpPr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96219" y="5020495"/>
              <a:ext cx="3493000" cy="2524306"/>
            </a:xfrm>
            <a:prstGeom prst="rect">
              <a:avLst/>
            </a:prstGeom>
          </p:spPr>
        </p:pic>
        <p:sp useBgFill="1">
          <p:nvSpPr>
            <p:cNvPr id="21" name="テキスト ボックス 20"/>
            <p:cNvSpPr txBox="1"/>
            <p:nvPr/>
          </p:nvSpPr>
          <p:spPr>
            <a:xfrm>
              <a:off x="9892240" y="5102622"/>
              <a:ext cx="1582577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new</a:t>
              </a:r>
              <a:r>
                <a:rPr kumimoji="1" lang="ja-JP" altLang="en-US" dirty="0">
                  <a:solidFill>
                    <a:schemeClr val="bg1"/>
                  </a:solidFill>
                </a:rPr>
                <a:t> </a:t>
              </a:r>
              <a:r>
                <a:rPr lang="en-US" altLang="ja-JP" dirty="0">
                  <a:solidFill>
                    <a:schemeClr val="bg1"/>
                  </a:solidFill>
                </a:rPr>
                <a:t>targets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9045706" y="2532586"/>
            <a:ext cx="4116448" cy="2418782"/>
            <a:chOff x="9045706" y="2532586"/>
            <a:chExt cx="4116448" cy="2418782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045706" y="2532586"/>
              <a:ext cx="4116448" cy="2418782"/>
            </a:xfrm>
            <a:prstGeom prst="rect">
              <a:avLst/>
            </a:prstGeom>
          </p:spPr>
        </p:pic>
        <p:sp useBgFill="1">
          <p:nvSpPr>
            <p:cNvPr id="22" name="テキスト ボックス 21"/>
            <p:cNvSpPr txBox="1"/>
            <p:nvPr/>
          </p:nvSpPr>
          <p:spPr>
            <a:xfrm>
              <a:off x="11366361" y="2731903"/>
              <a:ext cx="1582577" cy="369332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>
                  <a:solidFill>
                    <a:schemeClr val="bg1"/>
                  </a:solidFill>
                </a:rPr>
                <a:t>new</a:t>
              </a:r>
              <a:r>
                <a:rPr kumimoji="1" lang="ja-JP" altLang="en-US" dirty="0">
                  <a:solidFill>
                    <a:schemeClr val="bg1"/>
                  </a:solidFill>
                </a:rPr>
                <a:t> </a:t>
              </a:r>
              <a:r>
                <a:rPr lang="en-US" altLang="ja-JP" dirty="0">
                  <a:solidFill>
                    <a:schemeClr val="bg1"/>
                  </a:solidFill>
                </a:rPr>
                <a:t>tracks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4139259" y="4029939"/>
            <a:ext cx="3618757" cy="3594084"/>
            <a:chOff x="4139259" y="4029939"/>
            <a:chExt cx="3618757" cy="3594084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4139259" y="4029939"/>
              <a:ext cx="3618757" cy="3594084"/>
              <a:chOff x="4139259" y="4029939"/>
              <a:chExt cx="3618757" cy="3594084"/>
            </a:xfrm>
          </p:grpSpPr>
          <p:pic>
            <p:nvPicPr>
              <p:cNvPr id="13" name="Picture 2" descr="DSC_0538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563" t="3870" r="23283"/>
              <a:stretch>
                <a:fillRect/>
              </a:stretch>
            </p:blipFill>
            <p:spPr bwMode="auto">
              <a:xfrm>
                <a:off x="4139259" y="4029939"/>
                <a:ext cx="3618757" cy="35940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テキスト ボックス 13"/>
              <p:cNvSpPr txBox="1"/>
              <p:nvPr/>
            </p:nvSpPr>
            <p:spPr>
              <a:xfrm>
                <a:off x="5075392" y="4756745"/>
                <a:ext cx="10004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Waiting</a:t>
                </a:r>
                <a:endParaRPr kumimoji="1" lang="ja-JP" altLang="en-US" dirty="0"/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6988988" y="5116825"/>
                <a:ext cx="59842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for</a:t>
                </a:r>
                <a:endParaRPr kumimoji="1" lang="ja-JP" altLang="en-US" dirty="0"/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 rot="21172611">
                <a:off x="5399485" y="6629656"/>
                <a:ext cx="6337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your</a:t>
                </a:r>
                <a:endParaRPr kumimoji="1" lang="ja-JP" altLang="en-US" dirty="0"/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 rot="20985574">
                <a:off x="6227364" y="6827242"/>
                <a:ext cx="12670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detectors</a:t>
                </a:r>
                <a:endParaRPr kumimoji="1" lang="ja-JP" altLang="en-US" dirty="0"/>
              </a:p>
            </p:txBody>
          </p:sp>
        </p:grpSp>
        <p:sp useBgFill="1">
          <p:nvSpPr>
            <p:cNvPr id="29" name="テキスト ボックス 28"/>
            <p:cNvSpPr txBox="1"/>
            <p:nvPr/>
          </p:nvSpPr>
          <p:spPr>
            <a:xfrm>
              <a:off x="6197699" y="4212979"/>
              <a:ext cx="1348729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/>
              <a:r>
                <a:rPr kumimoji="1" lang="en-US" altLang="ja-JP" dirty="0">
                  <a:solidFill>
                    <a:schemeClr val="bg1"/>
                  </a:solidFill>
                </a:rPr>
                <a:t>new</a:t>
              </a:r>
              <a:r>
                <a:rPr kumimoji="1" lang="ja-JP" altLang="en-US" dirty="0">
                  <a:solidFill>
                    <a:schemeClr val="bg1"/>
                  </a:solidFill>
                </a:rPr>
                <a:t> </a:t>
              </a:r>
              <a:r>
                <a:rPr lang="en-US" altLang="ja-JP" dirty="0">
                  <a:solidFill>
                    <a:schemeClr val="bg1"/>
                  </a:solidFill>
                </a:rPr>
                <a:t>playground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1630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075" y="1270448"/>
            <a:ext cx="6912768" cy="6081157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326" y="108223"/>
            <a:ext cx="11594944" cy="4797425"/>
          </a:xfrm>
        </p:spPr>
        <p:txBody>
          <a:bodyPr/>
          <a:lstStyle/>
          <a:p>
            <a:r>
              <a:rPr kumimoji="1" lang="en-US" altLang="ja-JP" dirty="0"/>
              <a:t>Fluorine</a:t>
            </a:r>
            <a:r>
              <a:rPr kumimoji="1" lang="ja-JP" altLang="en-US" dirty="0"/>
              <a:t> </a:t>
            </a:r>
            <a:r>
              <a:rPr kumimoji="1" lang="en-US" altLang="ja-JP" dirty="0"/>
              <a:t>advantage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137299" y="2628503"/>
            <a:ext cx="1308676" cy="1368152"/>
          </a:xfrm>
          <a:prstGeom prst="rect">
            <a:avLst/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 useBgFill="1">
        <p:nvSpPr>
          <p:cNvPr id="8" name="テキスト ボックス 7"/>
          <p:cNvSpPr txBox="1"/>
          <p:nvPr/>
        </p:nvSpPr>
        <p:spPr>
          <a:xfrm>
            <a:off x="41166" y="2628503"/>
            <a:ext cx="3375447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>
                <a:solidFill>
                  <a:srgbClr val="FF3399"/>
                </a:solidFill>
              </a:rPr>
              <a:t>even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>
                <a:solidFill>
                  <a:srgbClr val="FF3399"/>
                </a:solidFill>
              </a:rPr>
              <a:t>10m</a:t>
            </a:r>
            <a:r>
              <a:rPr kumimoji="1" lang="en-US" altLang="ja-JP" baseline="30000" dirty="0">
                <a:solidFill>
                  <a:srgbClr val="FF3399"/>
                </a:solidFill>
              </a:rPr>
              <a:t>3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>
                <a:solidFill>
                  <a:srgbClr val="FF3399"/>
                </a:solidFill>
              </a:rPr>
              <a:t>detector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br>
              <a:rPr kumimoji="1" lang="en-US" altLang="ja-JP" dirty="0">
                <a:solidFill>
                  <a:srgbClr val="FF3399"/>
                </a:solidFill>
              </a:rPr>
            </a:br>
            <a:r>
              <a:rPr kumimoji="1" lang="en-US" altLang="ja-JP" dirty="0">
                <a:solidFill>
                  <a:srgbClr val="FF3399"/>
                </a:solidFill>
              </a:rPr>
              <a:t>can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>
                <a:solidFill>
                  <a:srgbClr val="FF3399"/>
                </a:solidFill>
              </a:rPr>
              <a:t>start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>
                <a:solidFill>
                  <a:srgbClr val="FF3399"/>
                </a:solidFill>
              </a:rPr>
              <a:t>exploring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 err="1">
                <a:solidFill>
                  <a:srgbClr val="FF3399"/>
                </a:solidFill>
              </a:rPr>
              <a:t>Xe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>
                <a:solidFill>
                  <a:srgbClr val="FF3399"/>
                </a:solidFill>
              </a:rPr>
              <a:t>neutrino</a:t>
            </a:r>
            <a:r>
              <a:rPr kumimoji="1" lang="ja-JP" altLang="en-US" dirty="0">
                <a:solidFill>
                  <a:srgbClr val="FF3399"/>
                </a:solidFill>
              </a:rPr>
              <a:t> </a:t>
            </a:r>
            <a:r>
              <a:rPr kumimoji="1" lang="en-US" altLang="ja-JP" dirty="0">
                <a:solidFill>
                  <a:srgbClr val="FF3399"/>
                </a:solidFill>
              </a:rPr>
              <a:t>floor</a:t>
            </a:r>
            <a:r>
              <a:rPr kumimoji="1" lang="ja-JP" altLang="en-US" dirty="0">
                <a:solidFill>
                  <a:srgbClr val="FF3399"/>
                </a:solidFill>
              </a:rPr>
              <a:t>  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954758" y="44878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dirty="0" err="1">
                <a:solidFill>
                  <a:schemeClr val="bg1"/>
                </a:solidFill>
              </a:rPr>
              <a:t>arXiv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2008.12587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4</a:t>
            </a:fld>
            <a:endParaRPr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3121075" y="5652839"/>
            <a:ext cx="576064" cy="6480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084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407497" y="-173607"/>
            <a:ext cx="7057143" cy="1184821"/>
          </a:xfrm>
        </p:spPr>
        <p:txBody>
          <a:bodyPr/>
          <a:lstStyle/>
          <a:p>
            <a:r>
              <a:rPr kumimoji="1" lang="en-US" altLang="ja-JP" dirty="0"/>
              <a:t>NEWAGE detector</a:t>
            </a:r>
            <a:endParaRPr kumimoji="1" lang="ja-JP" altLang="en-US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 l="10313" t="26234" r="9679" b="19846"/>
          <a:stretch>
            <a:fillRect/>
          </a:stretch>
        </p:blipFill>
        <p:spPr bwMode="auto">
          <a:xfrm>
            <a:off x="4785154" y="1543003"/>
            <a:ext cx="7285583" cy="4341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945" y="963674"/>
            <a:ext cx="6276598" cy="1596373"/>
          </a:xfrm>
        </p:spPr>
        <p:txBody>
          <a:bodyPr/>
          <a:lstStyle/>
          <a:p>
            <a:r>
              <a:rPr kumimoji="1" lang="en-US" altLang="ja-JP" sz="2078" dirty="0"/>
              <a:t>Kamioka</a:t>
            </a:r>
            <a:r>
              <a:rPr kumimoji="1" lang="ja-JP" altLang="en-US" sz="2078" dirty="0"/>
              <a:t> </a:t>
            </a:r>
            <a:r>
              <a:rPr kumimoji="1" lang="en-US" altLang="ja-JP" sz="2078" dirty="0"/>
              <a:t>underground</a:t>
            </a:r>
          </a:p>
          <a:p>
            <a:r>
              <a:rPr kumimoji="1" lang="en-US" altLang="ja-JP" sz="2078" dirty="0"/>
              <a:t>NEWAGE-0.3b’’</a:t>
            </a:r>
          </a:p>
          <a:p>
            <a:r>
              <a:rPr kumimoji="1" lang="en-US" altLang="ja-JP" sz="2078" dirty="0"/>
              <a:t>Detection Volume: 31×31×41cm</a:t>
            </a:r>
            <a:r>
              <a:rPr kumimoji="1" lang="en-US" altLang="ja-JP" sz="2078" baseline="30000" dirty="0"/>
              <a:t>3</a:t>
            </a:r>
          </a:p>
          <a:p>
            <a:r>
              <a:rPr kumimoji="1" lang="en-US" altLang="ja-JP" sz="2078" dirty="0"/>
              <a:t>Gas: CF4 at 0.1atm (50keVee threshold)</a:t>
            </a:r>
          </a:p>
          <a:p>
            <a:r>
              <a:rPr kumimoji="1" lang="en-US" altLang="ja-JP" sz="2078" dirty="0"/>
              <a:t>Gas circulation system with cooled charcoal</a:t>
            </a:r>
            <a:endParaRPr kumimoji="1" lang="ja-JP" altLang="en-US" sz="2078" dirty="0"/>
          </a:p>
        </p:txBody>
      </p:sp>
      <p:pic>
        <p:nvPicPr>
          <p:cNvPr id="6" name="Picture 5" descr="C:\Users\kiseki\Dropbox\カメラアップロード\2013-01-18 23.05.37.jpg"/>
          <p:cNvPicPr>
            <a:picLocks noChangeAspect="1" noChangeArrowheads="1"/>
          </p:cNvPicPr>
          <p:nvPr/>
        </p:nvPicPr>
        <p:blipFill>
          <a:blip r:embed="rId3" cstate="print"/>
          <a:srcRect l="11922" r="1978"/>
          <a:stretch>
            <a:fillRect/>
          </a:stretch>
        </p:blipFill>
        <p:spPr bwMode="auto">
          <a:xfrm>
            <a:off x="3121075" y="4031407"/>
            <a:ext cx="3878327" cy="2693811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 l="22883" t="57926" r="49389" b="20729"/>
          <a:stretch>
            <a:fillRect/>
          </a:stretch>
        </p:blipFill>
        <p:spPr bwMode="auto">
          <a:xfrm>
            <a:off x="7162934" y="5665690"/>
            <a:ext cx="3386684" cy="197610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cxnSp>
        <p:nvCxnSpPr>
          <p:cNvPr id="9" name="直線矢印コネクタ 8"/>
          <p:cNvCxnSpPr/>
          <p:nvPr/>
        </p:nvCxnSpPr>
        <p:spPr>
          <a:xfrm flipH="1">
            <a:off x="6217419" y="4224015"/>
            <a:ext cx="1891030" cy="92476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1883483" y="6677546"/>
            <a:ext cx="2311651" cy="525913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defTabSz="95040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3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  <a:cs typeface="Arial"/>
              </a:rPr>
              <a:t>Drift length: 41cm </a:t>
            </a:r>
          </a:p>
          <a:p>
            <a:pPr defTabSz="95040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3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  <a:cs typeface="Arial"/>
              </a:rPr>
              <a:t>PEEK + copper wires</a:t>
            </a:r>
            <a:endParaRPr lang="ja-JP" altLang="en-US" sz="1663" b="1" dirty="0">
              <a:solidFill>
                <a:prstClr val="black"/>
              </a:solidFill>
              <a:latin typeface="Calibri"/>
              <a:ea typeface="ＭＳ Ｐゴシック" panose="020B0600070205080204" pitchFamily="50" charset="-128"/>
              <a:cs typeface="Arial"/>
            </a:endParaRP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4201374" y="5508824"/>
            <a:ext cx="3497580" cy="1008771"/>
          </a:xfrm>
          <a:prstGeom prst="straightConnector1">
            <a:avLst/>
          </a:prstGeom>
          <a:ln w="28575">
            <a:solidFill>
              <a:schemeClr val="tx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10524333" y="6515748"/>
            <a:ext cx="2304256" cy="1045515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defTabSz="95040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3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  <a:cs typeface="Arial"/>
              </a:rPr>
              <a:t>- 31×31cm</a:t>
            </a:r>
            <a:r>
              <a:rPr lang="en-US" altLang="ja-JP" sz="1663" b="1" baseline="30000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  <a:cs typeface="Arial"/>
              </a:rPr>
              <a:t>2</a:t>
            </a:r>
            <a:r>
              <a:rPr lang="en-US" altLang="ja-JP" sz="1663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  <a:cs typeface="Arial"/>
              </a:rPr>
              <a:t> </a:t>
            </a:r>
          </a:p>
          <a:p>
            <a:pPr defTabSz="95040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3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  <a:cs typeface="Arial"/>
              </a:rPr>
              <a:t>- pitch : 400</a:t>
            </a:r>
            <a:r>
              <a:rPr lang="en-US" altLang="ja-JP" sz="1663" b="1" dirty="0">
                <a:solidFill>
                  <a:prstClr val="black"/>
                </a:solidFill>
                <a:latin typeface="Symbol" pitchFamily="18" charset="2"/>
                <a:ea typeface="ＭＳ Ｐゴシック" panose="020B0600070205080204" pitchFamily="50" charset="-128"/>
                <a:cs typeface="Arial"/>
              </a:rPr>
              <a:t>m</a:t>
            </a:r>
            <a:r>
              <a:rPr lang="en-US" altLang="ja-JP" sz="1663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  <a:cs typeface="Arial"/>
              </a:rPr>
              <a:t>m</a:t>
            </a:r>
          </a:p>
          <a:p>
            <a:pPr defTabSz="95040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3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  <a:cs typeface="Arial"/>
              </a:rPr>
              <a:t>- gain : ~1000</a:t>
            </a:r>
          </a:p>
          <a:p>
            <a:pPr defTabSz="95040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63" b="1" dirty="0">
                <a:solidFill>
                  <a:prstClr val="black"/>
                </a:solidFill>
                <a:latin typeface="Calibri"/>
                <a:ea typeface="ＭＳ Ｐゴシック" panose="020B0600070205080204" pitchFamily="50" charset="-128"/>
                <a:cs typeface="Arial"/>
              </a:rPr>
              <a:t>- made by DNP, Japan</a:t>
            </a:r>
          </a:p>
        </p:txBody>
      </p:sp>
      <p:sp useBgFill="1">
        <p:nvSpPr>
          <p:cNvPr id="18" name="テキスト ボックス 17"/>
          <p:cNvSpPr txBox="1"/>
          <p:nvPr/>
        </p:nvSpPr>
        <p:spPr>
          <a:xfrm>
            <a:off x="9889827" y="1329899"/>
            <a:ext cx="178663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ja-JP" dirty="0">
                <a:cs typeface="Arial"/>
              </a:rPr>
              <a:t>NEWAGE-0.3b’</a:t>
            </a:r>
            <a:endParaRPr lang="ja-JP" altLang="en-US" dirty="0">
              <a:cs typeface="Arial"/>
            </a:endParaRPr>
          </a:p>
        </p:txBody>
      </p:sp>
      <p:sp useBgFill="1">
        <p:nvSpPr>
          <p:cNvPr id="19" name="テキスト ボックス 18"/>
          <p:cNvSpPr txBox="1"/>
          <p:nvPr/>
        </p:nvSpPr>
        <p:spPr>
          <a:xfrm>
            <a:off x="7204895" y="5665690"/>
            <a:ext cx="87033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rgbClr val="99FF99">
                    <a:lumMod val="50000"/>
                  </a:srgbClr>
                </a:solidFill>
                <a:cs typeface="Arial"/>
              </a:rPr>
              <a:t>μ-PIC</a:t>
            </a:r>
            <a:endParaRPr lang="ja-JP" altLang="en-US" dirty="0">
              <a:solidFill>
                <a:srgbClr val="99FF99">
                  <a:lumMod val="50000"/>
                </a:srgbClr>
              </a:solidFill>
              <a:cs typeface="Arial"/>
            </a:endParaRPr>
          </a:p>
        </p:txBody>
      </p:sp>
      <p:sp useBgFill="1">
        <p:nvSpPr>
          <p:cNvPr id="20" name="テキスト ボックス 19"/>
          <p:cNvSpPr txBox="1"/>
          <p:nvPr/>
        </p:nvSpPr>
        <p:spPr>
          <a:xfrm>
            <a:off x="3121075" y="3650532"/>
            <a:ext cx="870339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altLang="ja-JP" dirty="0">
                <a:cs typeface="Arial"/>
              </a:rPr>
              <a:t>μ-TPC</a:t>
            </a:r>
            <a:endParaRPr lang="ja-JP" altLang="en-US" dirty="0">
              <a:cs typeface="Arial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Kentaro Miuchi</a:t>
            </a:r>
            <a:endParaRPr kumimoji="0" lang="ja-JP" altLang="en-US">
              <a:solidFill>
                <a:srgbClr val="FFFFFF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defTabSz="1008126">
              <a:defRPr/>
            </a:pPr>
            <a:r>
              <a:rPr kumimoji="0" lang="en-US" altLang="ja-JP">
                <a:solidFill>
                  <a:srgbClr val="FFFFFF"/>
                </a:solidFill>
              </a:rPr>
              <a:t>CYGNUS 2023</a:t>
            </a:r>
          </a:p>
        </p:txBody>
      </p:sp>
    </p:spTree>
    <p:extLst>
      <p:ext uri="{BB962C8B-B14F-4D97-AF65-F5344CB8AC3E}">
        <p14:creationId xmlns:p14="http://schemas.microsoft.com/office/powerpoint/2010/main" val="602310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Key</a:t>
            </a:r>
            <a:r>
              <a:rPr kumimoji="1" lang="ja-JP" altLang="en-US" dirty="0"/>
              <a:t> </a:t>
            </a:r>
            <a:r>
              <a:rPr kumimoji="1" lang="en-US" altLang="ja-JP" dirty="0"/>
              <a:t>technology:</a:t>
            </a:r>
            <a:r>
              <a:rPr kumimoji="1" lang="ja-JP" altLang="en-US" dirty="0"/>
              <a:t> </a:t>
            </a:r>
            <a:r>
              <a:rPr kumimoji="1" lang="en-US" altLang="ja-JP" dirty="0"/>
              <a:t>Gaseous</a:t>
            </a:r>
            <a:r>
              <a:rPr kumimoji="1" lang="ja-JP" altLang="en-US" dirty="0"/>
              <a:t> </a:t>
            </a:r>
            <a:r>
              <a:rPr kumimoji="1" lang="en-US" altLang="ja-JP" dirty="0"/>
              <a:t>Time</a:t>
            </a:r>
            <a:r>
              <a:rPr kumimoji="1" lang="ja-JP" altLang="en-US" dirty="0"/>
              <a:t> </a:t>
            </a:r>
            <a:r>
              <a:rPr kumimoji="1" lang="en-US" altLang="ja-JP" dirty="0"/>
              <a:t>Projection</a:t>
            </a:r>
            <a:r>
              <a:rPr kumimoji="1" lang="ja-JP" altLang="en-US" dirty="0"/>
              <a:t> </a:t>
            </a:r>
            <a:r>
              <a:rPr kumimoji="1" lang="en-US" altLang="ja-JP" dirty="0"/>
              <a:t>Chamber</a:t>
            </a:r>
          </a:p>
          <a:p>
            <a:pPr lvl="1"/>
            <a:r>
              <a:rPr lang="en-US" altLang="ja-JP" dirty="0"/>
              <a:t>2-dimensional</a:t>
            </a:r>
            <a:r>
              <a:rPr lang="ja-JP" altLang="en-US" dirty="0"/>
              <a:t> </a:t>
            </a:r>
            <a:r>
              <a:rPr lang="en-US" altLang="ja-JP" dirty="0"/>
              <a:t>image:</a:t>
            </a:r>
            <a:r>
              <a:rPr lang="ja-JP" altLang="en-US" dirty="0"/>
              <a:t> </a:t>
            </a:r>
            <a:r>
              <a:rPr lang="en-US" altLang="ja-JP" dirty="0"/>
              <a:t>Micro</a:t>
            </a:r>
            <a:r>
              <a:rPr lang="ja-JP" altLang="en-US" dirty="0"/>
              <a:t> </a:t>
            </a:r>
            <a:r>
              <a:rPr lang="en-US" altLang="ja-JP" dirty="0"/>
              <a:t>Patterned</a:t>
            </a:r>
            <a:r>
              <a:rPr lang="ja-JP" altLang="en-US" dirty="0"/>
              <a:t> </a:t>
            </a:r>
            <a:r>
              <a:rPr lang="en-US" altLang="ja-JP" dirty="0"/>
              <a:t>Gaseous</a:t>
            </a:r>
            <a:r>
              <a:rPr lang="ja-JP" altLang="en-US" dirty="0"/>
              <a:t> </a:t>
            </a:r>
            <a:r>
              <a:rPr lang="en-US" altLang="ja-JP" dirty="0"/>
              <a:t>Detector</a:t>
            </a:r>
            <a:r>
              <a:rPr lang="ja-JP" altLang="en-US" dirty="0"/>
              <a:t> </a:t>
            </a:r>
            <a:r>
              <a:rPr lang="en-US" altLang="ja-JP" dirty="0"/>
              <a:t>(MPGD)</a:t>
            </a:r>
          </a:p>
          <a:p>
            <a:pPr lvl="1"/>
            <a:r>
              <a:rPr kumimoji="1" lang="en-US" altLang="ja-JP" dirty="0"/>
              <a:t>timing</a:t>
            </a:r>
            <a:r>
              <a:rPr kumimoji="1" lang="ja-JP" altLang="en-US" dirty="0"/>
              <a:t> </a:t>
            </a:r>
            <a:r>
              <a:rPr kumimoji="1" lang="en-US" altLang="ja-JP" dirty="0"/>
              <a:t>information:</a:t>
            </a:r>
            <a:r>
              <a:rPr kumimoji="1" lang="ja-JP" altLang="en-US" dirty="0"/>
              <a:t> </a:t>
            </a:r>
            <a:r>
              <a:rPr kumimoji="1" lang="en-US" altLang="ja-JP" dirty="0"/>
              <a:t>3</a:t>
            </a:r>
            <a:r>
              <a:rPr kumimoji="1" lang="en-US" altLang="ja-JP" baseline="30000" dirty="0"/>
              <a:t>rd</a:t>
            </a:r>
            <a:r>
              <a:rPr kumimoji="1" lang="ja-JP" altLang="en-US" dirty="0"/>
              <a:t> </a:t>
            </a:r>
            <a:r>
              <a:rPr kumimoji="1" lang="en-US" altLang="ja-JP" dirty="0"/>
              <a:t>dimension</a:t>
            </a:r>
          </a:p>
          <a:p>
            <a:pPr lvl="1"/>
            <a:r>
              <a:rPr lang="en-US" altLang="ja-JP" dirty="0" err="1"/>
              <a:t>realtime</a:t>
            </a:r>
            <a:r>
              <a:rPr lang="ja-JP" altLang="en-US" dirty="0"/>
              <a:t> </a:t>
            </a:r>
            <a:r>
              <a:rPr lang="en-US" altLang="ja-JP" dirty="0"/>
              <a:t>3-dimensional</a:t>
            </a:r>
            <a:r>
              <a:rPr lang="ja-JP" altLang="en-US" dirty="0"/>
              <a:t> </a:t>
            </a:r>
            <a:r>
              <a:rPr lang="en-US" altLang="ja-JP" dirty="0"/>
              <a:t>tracking</a:t>
            </a:r>
            <a:r>
              <a:rPr lang="ja-JP" altLang="en-US" dirty="0"/>
              <a:t> 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6</a:t>
            </a:fld>
            <a:endParaRPr lang="ja-JP" altLang="en-US" dirty="0"/>
          </a:p>
        </p:txBody>
      </p:sp>
      <p:pic>
        <p:nvPicPr>
          <p:cNvPr id="8" name="Picture 11" descr="tpc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5489" y="2493558"/>
            <a:ext cx="6176233" cy="3704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テキスト ボックス 14"/>
          <p:cNvSpPr txBox="1"/>
          <p:nvPr/>
        </p:nvSpPr>
        <p:spPr>
          <a:xfrm>
            <a:off x="6485438" y="4743465"/>
            <a:ext cx="549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x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319700" y="6444927"/>
            <a:ext cx="549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y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015718" y="2497422"/>
            <a:ext cx="182209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TPC</a:t>
            </a:r>
            <a:r>
              <a:rPr lang="ja-JP" altLang="en-US" dirty="0">
                <a:solidFill>
                  <a:schemeClr val="bg1"/>
                </a:solidFill>
              </a:rPr>
              <a:t> </a:t>
            </a:r>
            <a:r>
              <a:rPr lang="en-US" altLang="ja-JP" dirty="0">
                <a:solidFill>
                  <a:schemeClr val="bg1"/>
                </a:solidFill>
              </a:rPr>
              <a:t>principle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7460843" y="4438890"/>
            <a:ext cx="0" cy="8643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7467275" y="4438890"/>
            <a:ext cx="549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</a:t>
            </a:r>
            <a:endParaRPr kumimoji="1" lang="ja-JP" altLang="en-US" dirty="0"/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270" y="2471069"/>
            <a:ext cx="4817634" cy="4142552"/>
          </a:xfrm>
          <a:prstGeom prst="rect">
            <a:avLst/>
          </a:prstGeom>
        </p:spPr>
      </p:pic>
      <p:sp useBgFill="1">
        <p:nvSpPr>
          <p:cNvPr id="19" name="テキスト ボックス 18"/>
          <p:cNvSpPr txBox="1"/>
          <p:nvPr/>
        </p:nvSpPr>
        <p:spPr>
          <a:xfrm>
            <a:off x="1032843" y="2610301"/>
            <a:ext cx="888727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μ-PIC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953723" y="1425985"/>
            <a:ext cx="4085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solidFill>
                  <a:schemeClr val="bg1"/>
                </a:solidFill>
              </a:rPr>
              <a:t>MPGD</a:t>
            </a:r>
            <a:r>
              <a:rPr kumimoji="1" lang="ja-JP" altLang="en-US" sz="2400" dirty="0">
                <a:solidFill>
                  <a:schemeClr val="bg1"/>
                </a:solidFill>
              </a:rPr>
              <a:t>：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</a:rPr>
              <a:t> </a:t>
            </a:r>
            <a:r>
              <a:rPr kumimoji="1" lang="en-US" altLang="ja-JP" sz="2400" dirty="0">
                <a:solidFill>
                  <a:schemeClr val="bg1"/>
                </a:solidFill>
              </a:rPr>
              <a:t>GEM,</a:t>
            </a:r>
            <a:r>
              <a:rPr kumimoji="1" lang="ja-JP" altLang="en-US" sz="2400" dirty="0">
                <a:solidFill>
                  <a:schemeClr val="bg1"/>
                </a:solidFill>
              </a:rPr>
              <a:t> </a:t>
            </a:r>
            <a:r>
              <a:rPr kumimoji="1" lang="en-US" altLang="ja-JP" sz="2400" dirty="0" err="1">
                <a:solidFill>
                  <a:schemeClr val="bg1"/>
                </a:solidFill>
              </a:rPr>
              <a:t>micromegas</a:t>
            </a:r>
            <a:r>
              <a:rPr kumimoji="1" lang="en-US" altLang="ja-JP" sz="2400" dirty="0">
                <a:solidFill>
                  <a:schemeClr val="bg1"/>
                </a:solidFill>
              </a:rPr>
              <a:t>,</a:t>
            </a:r>
            <a:r>
              <a:rPr kumimoji="1" lang="ja-JP" altLang="en-US" sz="2400" dirty="0">
                <a:solidFill>
                  <a:schemeClr val="bg1"/>
                </a:solidFill>
              </a:rPr>
              <a:t> </a:t>
            </a:r>
            <a:r>
              <a:rPr kumimoji="1" lang="en-US" altLang="ja-JP" sz="2400" dirty="0">
                <a:solidFill>
                  <a:schemeClr val="bg1"/>
                </a:solidFill>
              </a:rPr>
              <a:t>μ-PIC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21" name="コンテンツ プレースホルダー 2"/>
          <p:cNvSpPr txBox="1">
            <a:spLocks/>
          </p:cNvSpPr>
          <p:nvPr/>
        </p:nvSpPr>
        <p:spPr>
          <a:xfrm>
            <a:off x="6937499" y="6464248"/>
            <a:ext cx="6984776" cy="10805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7373" indent="-287373" algn="l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62119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436865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011611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86358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161104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35850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596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85342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ja-JP" sz="2800" dirty="0">
                <a:solidFill>
                  <a:srgbClr val="00B0F0"/>
                </a:solidFill>
              </a:rPr>
              <a:t>drawback:</a:t>
            </a:r>
            <a:r>
              <a:rPr lang="ja-JP" altLang="en-US" sz="2800" dirty="0">
                <a:solidFill>
                  <a:srgbClr val="00B0F0"/>
                </a:solidFill>
              </a:rPr>
              <a:t> </a:t>
            </a:r>
            <a:r>
              <a:rPr lang="en-US" altLang="ja-JP" sz="2800" dirty="0">
                <a:solidFill>
                  <a:srgbClr val="00B0F0"/>
                </a:solidFill>
              </a:rPr>
              <a:t>small</a:t>
            </a:r>
            <a:r>
              <a:rPr lang="ja-JP" altLang="en-US" sz="2800" dirty="0">
                <a:solidFill>
                  <a:srgbClr val="00B0F0"/>
                </a:solidFill>
              </a:rPr>
              <a:t> </a:t>
            </a:r>
            <a:r>
              <a:rPr lang="en-US" altLang="ja-JP" sz="2800" dirty="0">
                <a:solidFill>
                  <a:srgbClr val="00B0F0"/>
                </a:solidFill>
              </a:rPr>
              <a:t>mass</a:t>
            </a:r>
            <a:r>
              <a:rPr lang="ja-JP" altLang="en-US" sz="2800" dirty="0">
                <a:solidFill>
                  <a:srgbClr val="00B0F0"/>
                </a:solidFill>
              </a:rPr>
              <a:t> </a:t>
            </a:r>
            <a:r>
              <a:rPr lang="en-US" altLang="ja-JP" sz="2800" dirty="0">
                <a:solidFill>
                  <a:srgbClr val="00B0F0"/>
                </a:solidFill>
              </a:rPr>
              <a:t>O(kg)</a:t>
            </a:r>
            <a:r>
              <a:rPr lang="ja-JP" altLang="en-US" sz="2800" dirty="0">
                <a:solidFill>
                  <a:srgbClr val="00B0F0"/>
                </a:solidFill>
              </a:rPr>
              <a:t> </a:t>
            </a:r>
            <a:r>
              <a:rPr lang="en-US" altLang="ja-JP" sz="2800" dirty="0">
                <a:solidFill>
                  <a:srgbClr val="00B0F0"/>
                </a:solidFill>
              </a:rPr>
              <a:t>/</a:t>
            </a:r>
            <a:r>
              <a:rPr lang="ja-JP" altLang="en-US" sz="2800" dirty="0">
                <a:solidFill>
                  <a:srgbClr val="00B0F0"/>
                </a:solidFill>
              </a:rPr>
              <a:t> </a:t>
            </a:r>
            <a:r>
              <a:rPr lang="en-US" altLang="ja-JP" sz="2800" dirty="0">
                <a:solidFill>
                  <a:srgbClr val="00B0F0"/>
                </a:solidFill>
              </a:rPr>
              <a:t>m</a:t>
            </a:r>
            <a:r>
              <a:rPr lang="en-US" altLang="ja-JP" sz="2800" baseline="30000" dirty="0">
                <a:solidFill>
                  <a:srgbClr val="00B0F0"/>
                </a:solidFill>
              </a:rPr>
              <a:t>3</a:t>
            </a:r>
            <a:endParaRPr lang="ja-JP" altLang="en-US" sz="2800" dirty="0">
              <a:solidFill>
                <a:srgbClr val="00B0F0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3620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Data</a:t>
            </a:r>
            <a:r>
              <a:rPr lang="ja-JP" altLang="en-US" dirty="0"/>
              <a:t> </a:t>
            </a:r>
            <a:r>
              <a:rPr lang="en-US" altLang="ja-JP" dirty="0"/>
              <a:t>we</a:t>
            </a:r>
            <a:r>
              <a:rPr lang="ja-JP" altLang="en-US" dirty="0"/>
              <a:t> </a:t>
            </a:r>
            <a:r>
              <a:rPr lang="en-US" altLang="ja-JP" dirty="0"/>
              <a:t>record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7</a:t>
            </a:fld>
            <a:endParaRPr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717" y="4863089"/>
            <a:ext cx="6306954" cy="66251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906" y="4002838"/>
            <a:ext cx="5561365" cy="348375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517739" y="592683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2008.12587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0" name="Slide Number"/>
          <p:cNvSpPr txBox="1">
            <a:spLocks/>
          </p:cNvSpPr>
          <p:nvPr/>
        </p:nvSpPr>
        <p:spPr>
          <a:xfrm>
            <a:off x="468797" y="5985768"/>
            <a:ext cx="371898" cy="317266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1pPr>
            <a:lvl2pPr marL="520700" indent="-635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1042988" indent="-1285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563688" indent="-192088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2085975" indent="-257175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kumimoji="0" lang="en-US" altLang="ja-JP" kern="0" smtClean="0">
                <a:solidFill>
                  <a:srgbClr val="3D3E3E"/>
                </a:solidFill>
                <a:latin typeface="Helvetica Light"/>
                <a:sym typeface="Helvetica Light"/>
              </a:rPr>
              <a:pPr defTabSz="452872" fontAlgn="auto" hangingPunct="0">
                <a:spcBef>
                  <a:spcPts val="0"/>
                </a:spcBef>
                <a:spcAft>
                  <a:spcPts val="0"/>
                </a:spcAft>
              </a:pPr>
              <a:t>7</a:t>
            </a:fld>
            <a:endParaRPr kumimoji="0" lang="en-US" altLang="ja-JP" kern="0">
              <a:solidFill>
                <a:srgbClr val="3D3E3E"/>
              </a:solidFill>
              <a:latin typeface="Helvetica Light"/>
              <a:sym typeface="Helvetica Light"/>
            </a:endParaRPr>
          </a:p>
        </p:txBody>
      </p:sp>
      <p:pic>
        <p:nvPicPr>
          <p:cNvPr id="1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7165" y="896032"/>
            <a:ext cx="6055001" cy="2635213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(Anode strips)"/>
          <p:cNvSpPr txBox="1"/>
          <p:nvPr/>
        </p:nvSpPr>
        <p:spPr>
          <a:xfrm>
            <a:off x="1423997" y="5926830"/>
            <a:ext cx="1074999" cy="2823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17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318" kern="0">
                <a:solidFill>
                  <a:srgbClr val="3D3E3E"/>
                </a:solidFill>
                <a:latin typeface="Helvetica Light"/>
                <a:sym typeface="Helvetica Light"/>
              </a:rPr>
              <a:t>(Anode strips)</a:t>
            </a:r>
          </a:p>
        </p:txBody>
      </p:sp>
      <p:sp>
        <p:nvSpPr>
          <p:cNvPr id="13" name="(Cathode strips)"/>
          <p:cNvSpPr txBox="1"/>
          <p:nvPr/>
        </p:nvSpPr>
        <p:spPr>
          <a:xfrm>
            <a:off x="3758773" y="5926830"/>
            <a:ext cx="1219269" cy="2823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39382" tIns="39382" rIns="39382" bIns="39382">
            <a:spAutoFit/>
          </a:bodyPr>
          <a:lstStyle>
            <a:lvl1pPr>
              <a:defRPr sz="1700"/>
            </a:lvl1pPr>
          </a:lstStyle>
          <a:p>
            <a:pPr defTabSz="452872" fontAlgn="auto" hangingPunct="0">
              <a:spcBef>
                <a:spcPts val="0"/>
              </a:spcBef>
              <a:spcAft>
                <a:spcPts val="0"/>
              </a:spcAft>
            </a:pPr>
            <a:r>
              <a:rPr kumimoji="0" sz="1318" kern="0">
                <a:solidFill>
                  <a:srgbClr val="3D3E3E"/>
                </a:solidFill>
                <a:latin typeface="Helvetica Light"/>
                <a:sym typeface="Helvetica Light"/>
              </a:rPr>
              <a:t>(Cathode strips)</a:t>
            </a:r>
          </a:p>
        </p:txBody>
      </p:sp>
      <p:sp>
        <p:nvSpPr>
          <p:cNvPr id="24" name="コンテンツ プレースホルダー 1"/>
          <p:cNvSpPr txBox="1">
            <a:spLocks/>
          </p:cNvSpPr>
          <p:nvPr/>
        </p:nvSpPr>
        <p:spPr>
          <a:xfrm>
            <a:off x="241726" y="3781305"/>
            <a:ext cx="6404669" cy="4797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7373" indent="-287373" algn="l" defTabSz="1149492" rtl="0" eaLnBrk="1" latinLnBrk="0" hangingPunct="1">
              <a:lnSpc>
                <a:spcPct val="90000"/>
              </a:lnSpc>
              <a:spcBef>
                <a:spcPts val="1257"/>
              </a:spcBef>
              <a:buFont typeface="Arial" panose="020B0604020202020204" pitchFamily="34" charset="0"/>
              <a:buChar char="•"/>
              <a:defRPr kumimoji="1" sz="3600" kern="1200">
                <a:solidFill>
                  <a:srgbClr val="00FF7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62119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rgbClr val="00B0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436865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2011611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586358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rgbClr val="FFFFC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3161104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35850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10596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85342" indent="-287373" algn="l" defTabSz="1149492" rtl="0" eaLnBrk="1" latinLnBrk="0" hangingPunct="1">
              <a:lnSpc>
                <a:spcPct val="90000"/>
              </a:lnSpc>
              <a:spcBef>
                <a:spcPts val="629"/>
              </a:spcBef>
              <a:buFont typeface="Arial" panose="020B0604020202020204" pitchFamily="34" charset="0"/>
              <a:buChar char="•"/>
              <a:defRPr kumimoji="1" sz="22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ja-JP" dirty="0"/>
              <a:t>Interestingly,</a:t>
            </a:r>
            <a:r>
              <a:rPr lang="ja-JP" altLang="en-US" dirty="0"/>
              <a:t> </a:t>
            </a:r>
            <a:r>
              <a:rPr lang="en-US" altLang="ja-JP" dirty="0"/>
              <a:t>2d</a:t>
            </a:r>
            <a:r>
              <a:rPr lang="ja-JP" altLang="en-US" dirty="0"/>
              <a:t> </a:t>
            </a:r>
            <a:r>
              <a:rPr lang="en-US" altLang="ja-JP" dirty="0"/>
              <a:t>strip</a:t>
            </a:r>
            <a:r>
              <a:rPr lang="ja-JP" altLang="en-US" dirty="0"/>
              <a:t> </a:t>
            </a:r>
            <a:r>
              <a:rPr lang="en-US" altLang="ja-JP" dirty="0"/>
              <a:t>was</a:t>
            </a:r>
            <a:r>
              <a:rPr lang="ja-JP" altLang="en-US" dirty="0"/>
              <a:t> </a:t>
            </a:r>
            <a:r>
              <a:rPr lang="en-US" altLang="ja-JP" dirty="0"/>
              <a:t>found</a:t>
            </a:r>
            <a:r>
              <a:rPr lang="ja-JP" altLang="en-US" dirty="0"/>
              <a:t> </a:t>
            </a:r>
            <a:r>
              <a:rPr lang="en-US" altLang="ja-JP" dirty="0"/>
              <a:t>to</a:t>
            </a:r>
            <a:r>
              <a:rPr lang="ja-JP" altLang="en-US" dirty="0"/>
              <a:t> </a:t>
            </a:r>
            <a:r>
              <a:rPr lang="en-US" altLang="ja-JP" dirty="0"/>
              <a:t>be</a:t>
            </a:r>
            <a:r>
              <a:rPr lang="ja-JP" altLang="en-US" dirty="0"/>
              <a:t> </a:t>
            </a:r>
            <a:r>
              <a:rPr lang="en-US" altLang="ja-JP" dirty="0"/>
              <a:t>the</a:t>
            </a:r>
            <a:r>
              <a:rPr lang="ja-JP" altLang="en-US" dirty="0"/>
              <a:t> </a:t>
            </a:r>
            <a:r>
              <a:rPr lang="en-US" altLang="ja-JP" dirty="0"/>
              <a:t>“ideal”</a:t>
            </a:r>
            <a:r>
              <a:rPr lang="ja-JP" altLang="en-US" dirty="0"/>
              <a:t> </a:t>
            </a:r>
            <a:r>
              <a:rPr lang="en-US" altLang="ja-JP" dirty="0"/>
              <a:t>for</a:t>
            </a:r>
            <a:r>
              <a:rPr lang="ja-JP" altLang="en-US" dirty="0"/>
              <a:t> </a:t>
            </a:r>
            <a:r>
              <a:rPr lang="en-US" altLang="ja-JP" dirty="0"/>
              <a:t>us.</a:t>
            </a:r>
            <a:endParaRPr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37336" y="335267"/>
            <a:ext cx="2638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solidFill>
                  <a:schemeClr val="bg1"/>
                </a:solidFill>
              </a:rPr>
              <a:t>track</a:t>
            </a:r>
            <a:r>
              <a:rPr kumimoji="1" lang="ja-JP" altLang="en-US" sz="3200" dirty="0">
                <a:solidFill>
                  <a:schemeClr val="bg1"/>
                </a:solidFill>
              </a:rPr>
              <a:t> </a:t>
            </a:r>
            <a:r>
              <a:rPr kumimoji="1" lang="en-US" altLang="ja-JP" sz="3200" dirty="0">
                <a:solidFill>
                  <a:schemeClr val="bg1"/>
                </a:solidFill>
              </a:rPr>
              <a:t>data</a:t>
            </a:r>
            <a:r>
              <a:rPr kumimoji="1" lang="ja-JP" altLang="en-US" sz="32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762430" y="1691228"/>
            <a:ext cx="4680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solidFill>
                  <a:schemeClr val="bg1"/>
                </a:solidFill>
              </a:rPr>
              <a:t>+summed</a:t>
            </a:r>
            <a:r>
              <a:rPr kumimoji="1" lang="ja-JP" altLang="en-US" sz="3200" dirty="0">
                <a:solidFill>
                  <a:schemeClr val="bg1"/>
                </a:solidFill>
              </a:rPr>
              <a:t> </a:t>
            </a:r>
            <a:r>
              <a:rPr kumimoji="1" lang="en-US" altLang="ja-JP" sz="3200" dirty="0">
                <a:solidFill>
                  <a:schemeClr val="bg1"/>
                </a:solidFill>
              </a:rPr>
              <a:t>waveform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347321" y="2700926"/>
            <a:ext cx="296644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TOT</a:t>
            </a:r>
            <a:br>
              <a:rPr kumimoji="1" lang="en-US" altLang="ja-JP" dirty="0">
                <a:solidFill>
                  <a:srgbClr val="FF0000"/>
                </a:solidFill>
              </a:rPr>
            </a:br>
            <a:r>
              <a:rPr kumimoji="1" lang="en-US" altLang="ja-JP" dirty="0">
                <a:solidFill>
                  <a:srgbClr val="FF0000"/>
                </a:solidFill>
              </a:rPr>
              <a:t>(time-over-threshold)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6254251" y="2063103"/>
            <a:ext cx="0" cy="649684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9" name="テキスト ボックス 18"/>
          <p:cNvSpPr txBox="1"/>
          <p:nvPr/>
        </p:nvSpPr>
        <p:spPr>
          <a:xfrm>
            <a:off x="10517177" y="4388090"/>
            <a:ext cx="2638985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kumimoji="1" lang="en-US" altLang="ja-JP" sz="3200" dirty="0">
                <a:solidFill>
                  <a:schemeClr val="bg1"/>
                </a:solidFill>
              </a:rPr>
              <a:t>“FOMs”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162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6779" y="300995"/>
            <a:ext cx="12313368" cy="6984776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/>
              <a:t>Publications</a:t>
            </a:r>
            <a:r>
              <a:rPr kumimoji="1" lang="ja-JP" altLang="en-US" dirty="0"/>
              <a:t> </a:t>
            </a:r>
            <a:r>
              <a:rPr kumimoji="1" lang="en-US" altLang="ja-JP" dirty="0"/>
              <a:t>since</a:t>
            </a:r>
            <a:r>
              <a:rPr kumimoji="1" lang="ja-JP" altLang="en-US" dirty="0"/>
              <a:t> </a:t>
            </a:r>
            <a:r>
              <a:rPr kumimoji="1" lang="en-US" altLang="ja-JP" dirty="0"/>
              <a:t>last</a:t>
            </a:r>
            <a:r>
              <a:rPr kumimoji="1" lang="ja-JP" altLang="en-US" dirty="0"/>
              <a:t> </a:t>
            </a:r>
            <a:r>
              <a:rPr kumimoji="1" lang="en-US" altLang="ja-JP" dirty="0"/>
              <a:t>CYGNUS</a:t>
            </a:r>
          </a:p>
          <a:p>
            <a:pPr lvl="1">
              <a:lnSpc>
                <a:spcPct val="120000"/>
              </a:lnSpc>
            </a:pPr>
            <a:r>
              <a:rPr lang="en-US" altLang="ja-JP" sz="2600" dirty="0"/>
              <a:t>DM</a:t>
            </a:r>
            <a:r>
              <a:rPr lang="ja-JP" altLang="en-US" sz="2600" dirty="0"/>
              <a:t> </a:t>
            </a:r>
            <a:r>
              <a:rPr lang="en-US" altLang="ja-JP" sz="2600" dirty="0"/>
              <a:t>search</a:t>
            </a:r>
          </a:p>
          <a:p>
            <a:pPr lvl="2">
              <a:lnSpc>
                <a:spcPct val="120000"/>
              </a:lnSpc>
            </a:pPr>
            <a:r>
              <a:rPr lang="en-US" altLang="ja-JP" sz="2600" dirty="0"/>
              <a:t>First limits from a 3d-vector directional dark matter search with the NEWAGE-0.3b' detector </a:t>
            </a:r>
            <a:br>
              <a:rPr lang="en-US" altLang="ja-JP" sz="2600" dirty="0"/>
            </a:br>
            <a:r>
              <a:rPr lang="en-US" altLang="ja-JP" sz="2600" dirty="0"/>
              <a:t>PTEP, (2020) ptaa147 DOI: 10.1093/</a:t>
            </a:r>
            <a:r>
              <a:rPr lang="en-US" altLang="ja-JP" sz="2600" dirty="0" err="1"/>
              <a:t>ptep</a:t>
            </a:r>
            <a:r>
              <a:rPr lang="en-US" altLang="ja-JP" sz="2600" dirty="0"/>
              <a:t>/ptaa147</a:t>
            </a:r>
          </a:p>
          <a:p>
            <a:pPr lvl="2">
              <a:lnSpc>
                <a:spcPct val="120000"/>
              </a:lnSpc>
            </a:pPr>
            <a:r>
              <a:rPr lang="en-US" altLang="ja-JP" sz="2600" dirty="0"/>
              <a:t>“Direction-sensitive dark matter search with a low-background gaseous detector NEWAGE-0.3b” </a:t>
            </a:r>
            <a:br>
              <a:rPr lang="en-US" altLang="ja-JP" sz="2600" dirty="0"/>
            </a:br>
            <a:r>
              <a:rPr lang="en-US" altLang="ja-JP" sz="2600" dirty="0"/>
              <a:t>PTEP</a:t>
            </a:r>
            <a:r>
              <a:rPr lang="ja-JP" altLang="en-US" sz="2600" dirty="0"/>
              <a:t> </a:t>
            </a:r>
            <a:r>
              <a:rPr lang="en-US" altLang="ja-JP" sz="2600" dirty="0"/>
              <a:t>(2021) ptab053</a:t>
            </a:r>
          </a:p>
          <a:p>
            <a:pPr lvl="2">
              <a:lnSpc>
                <a:spcPct val="120000"/>
              </a:lnSpc>
            </a:pPr>
            <a:r>
              <a:rPr lang="en-US" altLang="ja-JP" sz="2600" dirty="0"/>
              <a:t>"Direction-sensitive dark matter search with three-dimensional vector-type tracking in NEWAGE”,</a:t>
            </a:r>
            <a:br>
              <a:rPr lang="en-US" altLang="ja-JP" sz="2600" dirty="0"/>
            </a:br>
            <a:r>
              <a:rPr lang="en-US" altLang="ja-JP" sz="2600" dirty="0"/>
              <a:t> PTEP(2023)ptad120 </a:t>
            </a:r>
          </a:p>
          <a:p>
            <a:pPr lvl="1">
              <a:lnSpc>
                <a:spcPct val="120000"/>
              </a:lnSpc>
            </a:pPr>
            <a:r>
              <a:rPr lang="en-US" altLang="ja-JP" sz="2600" dirty="0"/>
              <a:t>Technical</a:t>
            </a:r>
            <a:r>
              <a:rPr lang="ja-JP" altLang="en-US" sz="2600" dirty="0"/>
              <a:t> </a:t>
            </a:r>
            <a:r>
              <a:rPr lang="en-US" altLang="ja-JP" sz="2600" dirty="0"/>
              <a:t>papers</a:t>
            </a:r>
          </a:p>
          <a:p>
            <a:pPr lvl="2">
              <a:lnSpc>
                <a:spcPct val="120000"/>
              </a:lnSpc>
            </a:pPr>
            <a:r>
              <a:rPr lang="en-US" altLang="ja-JP" sz="2600" dirty="0"/>
              <a:t>Development of a low-</a:t>
            </a:r>
            <a:r>
              <a:rPr lang="el-GR" altLang="ja-JP" sz="2600" dirty="0"/>
              <a:t>α</a:t>
            </a:r>
            <a:r>
              <a:rPr lang="ja-JP" altLang="en-US" sz="2600" dirty="0"/>
              <a:t> </a:t>
            </a:r>
            <a:r>
              <a:rPr lang="en-US" altLang="ja-JP" sz="2600" dirty="0"/>
              <a:t>emitting </a:t>
            </a:r>
            <a:r>
              <a:rPr lang="el-GR" altLang="ja-JP" sz="2600" dirty="0"/>
              <a:t>μ-</a:t>
            </a:r>
            <a:r>
              <a:rPr lang="en-US" altLang="ja-JP" sz="2600" dirty="0"/>
              <a:t>PIC as a readout device for direction-sensitive dark matter detectors </a:t>
            </a:r>
            <a:br>
              <a:rPr lang="en-US" altLang="ja-JP" sz="2600" dirty="0"/>
            </a:br>
            <a:r>
              <a:rPr lang="en-US" altLang="ja-JP" sz="2600" dirty="0"/>
              <a:t>NIM A Volume 977, 11 October 2020, 164285</a:t>
            </a:r>
          </a:p>
          <a:p>
            <a:pPr lvl="2">
              <a:lnSpc>
                <a:spcPct val="120000"/>
              </a:lnSpc>
            </a:pPr>
            <a:r>
              <a:rPr lang="en-US" altLang="ja-JP" sz="2600" dirty="0"/>
              <a:t>Development of an alpha-particle imaging detector based on a low radioactive micro-time-projection chamber</a:t>
            </a:r>
            <a:br>
              <a:rPr lang="en-US" altLang="ja-JP" sz="2600" dirty="0"/>
            </a:br>
            <a:r>
              <a:rPr lang="en-US" altLang="ja-JP" sz="2600" dirty="0"/>
              <a:t>NIM A Volume 953, (2020), 163050 , arXiv1903.01090 </a:t>
            </a:r>
          </a:p>
          <a:p>
            <a:pPr lvl="2">
              <a:lnSpc>
                <a:spcPct val="120000"/>
              </a:lnSpc>
            </a:pPr>
            <a:r>
              <a:rPr lang="en-US" altLang="ja-JP" sz="2600" dirty="0"/>
              <a:t>LTARS: analog readout front-end ASIC for versatile TPC-applications </a:t>
            </a:r>
            <a:br>
              <a:rPr lang="en-US" altLang="ja-JP" sz="2600" dirty="0"/>
            </a:br>
            <a:r>
              <a:rPr lang="en-US" altLang="ja-JP" sz="2600" dirty="0"/>
              <a:t>JINST (2020) 15 T09009</a:t>
            </a:r>
          </a:p>
          <a:p>
            <a:pPr lvl="2">
              <a:lnSpc>
                <a:spcPct val="120000"/>
              </a:lnSpc>
            </a:pPr>
            <a:r>
              <a:rPr lang="en-US" altLang="ja-JP" sz="2600" dirty="0"/>
              <a:t>Development of a Negative Ion Micro TPC Detector with SF6 Gas for the Directional Dark Matter Search </a:t>
            </a:r>
            <a:br>
              <a:rPr lang="en-US" altLang="ja-JP" sz="2600" dirty="0"/>
            </a:br>
            <a:r>
              <a:rPr lang="en-US" altLang="ja-JP" sz="2600" dirty="0"/>
              <a:t>JINST (2020), P07015 </a:t>
            </a:r>
          </a:p>
          <a:p>
            <a:pPr lvl="2">
              <a:lnSpc>
                <a:spcPct val="120000"/>
              </a:lnSpc>
            </a:pPr>
            <a:r>
              <a:rPr lang="en-US" altLang="ja-JP" sz="2600" dirty="0"/>
              <a:t>"Test of low radioactive molecular sieves for radon filtration in SF6 gas-based rare-event physics experiments" </a:t>
            </a:r>
            <a:br>
              <a:rPr lang="en-US" altLang="ja-JP" sz="2600" dirty="0"/>
            </a:br>
            <a:r>
              <a:rPr lang="en-US" altLang="ja-JP" sz="2600" dirty="0"/>
              <a:t>JINST (2021) 16 P06024</a:t>
            </a:r>
          </a:p>
          <a:p>
            <a:pPr lvl="1">
              <a:lnSpc>
                <a:spcPct val="120000"/>
              </a:lnSpc>
            </a:pPr>
            <a:r>
              <a:rPr lang="en-US" altLang="ja-JP" sz="2600" dirty="0"/>
              <a:t>Future</a:t>
            </a:r>
            <a:r>
              <a:rPr lang="ja-JP" altLang="en-US" sz="2600" dirty="0"/>
              <a:t> </a:t>
            </a:r>
            <a:r>
              <a:rPr lang="en-US" altLang="ja-JP" sz="2600" dirty="0"/>
              <a:t>physics</a:t>
            </a:r>
          </a:p>
          <a:p>
            <a:pPr lvl="2">
              <a:lnSpc>
                <a:spcPct val="120000"/>
              </a:lnSpc>
            </a:pPr>
            <a:r>
              <a:rPr lang="en-US" altLang="ja-JP" sz="2600" dirty="0"/>
              <a:t>"Detection capability of Migdal effect for argon and xenon nuclei with position sensitive gaseous detectors" </a:t>
            </a:r>
            <a:br>
              <a:rPr lang="en-US" altLang="ja-JP" sz="2600" dirty="0"/>
            </a:br>
            <a:r>
              <a:rPr lang="en-US" altLang="ja-JP" sz="2600" dirty="0"/>
              <a:t>PTEP(2020) ptaa162</a:t>
            </a:r>
          </a:p>
          <a:p>
            <a:pPr lvl="2">
              <a:lnSpc>
                <a:spcPct val="120000"/>
              </a:lnSpc>
            </a:pPr>
            <a:r>
              <a:rPr lang="en-US" altLang="ja-JP" sz="2600" dirty="0"/>
              <a:t>"Directional direct detection of light dark matter up-scattered by cosmic-rays from direction of the Galactic center”,</a:t>
            </a:r>
            <a:br>
              <a:rPr lang="en-US" altLang="ja-JP" sz="2600" dirty="0"/>
            </a:br>
            <a:r>
              <a:rPr lang="en-US" altLang="ja-JP" sz="2600" dirty="0"/>
              <a:t> JCAP07(2023)061,</a:t>
            </a:r>
            <a:endParaRPr kumimoji="1" lang="ja-JP" altLang="en-US" sz="2600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Kentaro Miuchi</a:t>
            </a: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CYGNUS 2023</a:t>
            </a:r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8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2591929"/>
      </p:ext>
    </p:extLst>
  </p:cSld>
  <p:clrMapOvr>
    <a:masterClrMapping/>
  </p:clrMapOvr>
</p:sld>
</file>

<file path=ppt/theme/theme1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16">
  <a:themeElements>
    <a:clrScheme name="b16 15">
      <a:dk1>
        <a:srgbClr val="B2B2B2"/>
      </a:dk1>
      <a:lt1>
        <a:srgbClr val="FFFFFF"/>
      </a:lt1>
      <a:dk2>
        <a:srgbClr val="000000"/>
      </a:dk2>
      <a:lt2>
        <a:srgbClr val="99FF99"/>
      </a:lt2>
      <a:accent1>
        <a:srgbClr val="99CCFF"/>
      </a:accent1>
      <a:accent2>
        <a:srgbClr val="FF9999"/>
      </a:accent2>
      <a:accent3>
        <a:srgbClr val="AAAAAA"/>
      </a:accent3>
      <a:accent4>
        <a:srgbClr val="DADADA"/>
      </a:accent4>
      <a:accent5>
        <a:srgbClr val="CAE2FF"/>
      </a:accent5>
      <a:accent6>
        <a:srgbClr val="E78A8A"/>
      </a:accent6>
      <a:hlink>
        <a:srgbClr val="FFFF99"/>
      </a:hlink>
      <a:folHlink>
        <a:srgbClr val="BFA55B"/>
      </a:folHlink>
    </a:clrScheme>
    <a:fontScheme name="b16">
      <a:majorFont>
        <a:latin typeface="Arial"/>
        <a:ea typeface="HG丸ｺﾞｼｯｸM-PRO"/>
        <a:cs typeface="Arial"/>
      </a:majorFont>
      <a:minorFont>
        <a:latin typeface="Arial"/>
        <a:ea typeface="HG丸ｺﾞｼｯｸM-PRO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16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16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0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FFFF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E7E700"/>
        </a:accent6>
        <a:hlink>
          <a:srgbClr val="00FF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1">
        <a:dk1>
          <a:srgbClr val="010199"/>
        </a:dk1>
        <a:lt1>
          <a:srgbClr val="FFFFFF"/>
        </a:lt1>
        <a:dk2>
          <a:srgbClr val="000000"/>
        </a:dk2>
        <a:lt2>
          <a:srgbClr val="99FF99"/>
        </a:lt2>
        <a:accent1>
          <a:srgbClr val="3399FF"/>
        </a:accent1>
        <a:accent2>
          <a:srgbClr val="FFFF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E7E78A"/>
        </a:accent6>
        <a:hlink>
          <a:srgbClr val="00FF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2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FF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E78A"/>
        </a:accent6>
        <a:hlink>
          <a:srgbClr val="CB9661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3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99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8A8A"/>
        </a:accent6>
        <a:hlink>
          <a:srgbClr val="CB9661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4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99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8A8A"/>
        </a:accent6>
        <a:hlink>
          <a:srgbClr val="FFFF99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5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99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8A8A"/>
        </a:accent6>
        <a:hlink>
          <a:srgbClr val="FFFF99"/>
        </a:hlink>
        <a:folHlink>
          <a:srgbClr val="BFA55B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b16">
  <a:themeElements>
    <a:clrScheme name="b16 15">
      <a:dk1>
        <a:srgbClr val="B2B2B2"/>
      </a:dk1>
      <a:lt1>
        <a:srgbClr val="FFFFFF"/>
      </a:lt1>
      <a:dk2>
        <a:srgbClr val="000000"/>
      </a:dk2>
      <a:lt2>
        <a:srgbClr val="99FF99"/>
      </a:lt2>
      <a:accent1>
        <a:srgbClr val="99CCFF"/>
      </a:accent1>
      <a:accent2>
        <a:srgbClr val="FF9999"/>
      </a:accent2>
      <a:accent3>
        <a:srgbClr val="AAAAAA"/>
      </a:accent3>
      <a:accent4>
        <a:srgbClr val="DADADA"/>
      </a:accent4>
      <a:accent5>
        <a:srgbClr val="CAE2FF"/>
      </a:accent5>
      <a:accent6>
        <a:srgbClr val="E78A8A"/>
      </a:accent6>
      <a:hlink>
        <a:srgbClr val="FFFF99"/>
      </a:hlink>
      <a:folHlink>
        <a:srgbClr val="BFA55B"/>
      </a:folHlink>
    </a:clrScheme>
    <a:fontScheme name="b16">
      <a:majorFont>
        <a:latin typeface="Arial"/>
        <a:ea typeface="HG丸ｺﾞｼｯｸM-PRO"/>
        <a:cs typeface="Arial"/>
      </a:majorFont>
      <a:minorFont>
        <a:latin typeface="Arial"/>
        <a:ea typeface="HG丸ｺﾞｼｯｸM-PRO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16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16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0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FFFF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E7E700"/>
        </a:accent6>
        <a:hlink>
          <a:srgbClr val="00FF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1">
        <a:dk1>
          <a:srgbClr val="010199"/>
        </a:dk1>
        <a:lt1>
          <a:srgbClr val="FFFFFF"/>
        </a:lt1>
        <a:dk2>
          <a:srgbClr val="000000"/>
        </a:dk2>
        <a:lt2>
          <a:srgbClr val="99FF99"/>
        </a:lt2>
        <a:accent1>
          <a:srgbClr val="3399FF"/>
        </a:accent1>
        <a:accent2>
          <a:srgbClr val="FFFF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E7E78A"/>
        </a:accent6>
        <a:hlink>
          <a:srgbClr val="00FF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2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FF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E78A"/>
        </a:accent6>
        <a:hlink>
          <a:srgbClr val="CB9661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3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99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8A8A"/>
        </a:accent6>
        <a:hlink>
          <a:srgbClr val="CB9661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4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99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8A8A"/>
        </a:accent6>
        <a:hlink>
          <a:srgbClr val="FFFF99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16 15">
        <a:dk1>
          <a:srgbClr val="B2B2B2"/>
        </a:dk1>
        <a:lt1>
          <a:srgbClr val="FFFFFF"/>
        </a:lt1>
        <a:dk2>
          <a:srgbClr val="000000"/>
        </a:dk2>
        <a:lt2>
          <a:srgbClr val="99FF99"/>
        </a:lt2>
        <a:accent1>
          <a:srgbClr val="99CCFF"/>
        </a:accent1>
        <a:accent2>
          <a:srgbClr val="FF9999"/>
        </a:accent2>
        <a:accent3>
          <a:srgbClr val="AAAAAA"/>
        </a:accent3>
        <a:accent4>
          <a:srgbClr val="DADADA"/>
        </a:accent4>
        <a:accent5>
          <a:srgbClr val="CAE2FF"/>
        </a:accent5>
        <a:accent6>
          <a:srgbClr val="E78A8A"/>
        </a:accent6>
        <a:hlink>
          <a:srgbClr val="FFFF99"/>
        </a:hlink>
        <a:folHlink>
          <a:srgbClr val="BFA55B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205138</TotalTime>
  <Words>1962</Words>
  <Application>Microsoft Office PowerPoint</Application>
  <PresentationFormat>Custom</PresentationFormat>
  <Paragraphs>506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2_デザインの設定</vt:lpstr>
      <vt:lpstr>2_b16</vt:lpstr>
      <vt:lpstr>4_b16</vt:lpstr>
      <vt:lpstr>NEWAGE/ CYGNUS-KM</vt:lpstr>
      <vt:lpstr>Introduction</vt:lpstr>
      <vt:lpstr>PowerPoint Presentation</vt:lpstr>
      <vt:lpstr>NEWAGE　history</vt:lpstr>
      <vt:lpstr>PowerPoint Presentation</vt:lpstr>
      <vt:lpstr>NEWAGE detector</vt:lpstr>
      <vt:lpstr>PowerPoint Presentation</vt:lpstr>
      <vt:lpstr>PowerPoint Presentation</vt:lpstr>
      <vt:lpstr>PowerPoint Presentation</vt:lpstr>
      <vt:lpstr>Latest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Activities</vt:lpstr>
      <vt:lpstr>Making μ-PIC low BG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Detectors for C/N-1.0</vt:lpstr>
      <vt:lpstr>PowerPoint Presentation</vt:lpstr>
      <vt:lpstr>PowerPoint Presentation</vt:lpstr>
      <vt:lpstr>PowerPoint Presentation</vt:lpstr>
      <vt:lpstr>PowerPoint Presentation</vt:lpstr>
      <vt:lpstr>Negative ion TPC Study</vt:lpstr>
      <vt:lpstr>PowerPoint Presentation</vt:lpstr>
      <vt:lpstr>PowerPoint Presentation</vt:lpstr>
      <vt:lpstr>PowerPoint Presentation</vt:lpstr>
      <vt:lpstr>PIXEL readout (QPIX NEO v1) </vt:lpstr>
      <vt:lpstr>α-ray Imaging</vt:lpstr>
      <vt:lpstr>MIRACLUE (MIGDAL study)</vt:lpstr>
      <vt:lpstr>PowerPoint Presentation</vt:lpstr>
      <vt:lpstr>PowerPoint Presentation</vt:lpstr>
      <vt:lpstr>Cosmic-ray up-scattered DMs(CR-DM)</vt:lpstr>
      <vt:lpstr>PowerPoint Presentation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身内賢太朗</dc:creator>
  <cp:lastModifiedBy>miuchi</cp:lastModifiedBy>
  <cp:revision>1042</cp:revision>
  <cp:lastPrinted>2012-08-22T08:42:37Z</cp:lastPrinted>
  <dcterms:created xsi:type="dcterms:W3CDTF">2008-10-02T06:24:24Z</dcterms:created>
  <dcterms:modified xsi:type="dcterms:W3CDTF">2023-12-11T21:03:35Z</dcterms:modified>
</cp:coreProperties>
</file>