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5B0E4B-FA4D-419A-A691-59B6B86780C8}" v="20" dt="2022-06-26T13:22:42.5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Little" userId="7ea602f788b89e41" providerId="LiveId" clId="{BF5B0E4B-FA4D-419A-A691-59B6B86780C8}"/>
    <pc:docChg chg="custSel modSld">
      <pc:chgData name="Anthony Little" userId="7ea602f788b89e41" providerId="LiveId" clId="{BF5B0E4B-FA4D-419A-A691-59B6B86780C8}" dt="2022-06-26T13:33:00.276" v="44" actId="1076"/>
      <pc:docMkLst>
        <pc:docMk/>
      </pc:docMkLst>
      <pc:sldChg chg="modSp mod modAnim">
        <pc:chgData name="Anthony Little" userId="7ea602f788b89e41" providerId="LiveId" clId="{BF5B0E4B-FA4D-419A-A691-59B6B86780C8}" dt="2022-06-26T13:22:42.586" v="20" actId="20577"/>
        <pc:sldMkLst>
          <pc:docMk/>
          <pc:sldMk cId="1040943185" sldId="256"/>
        </pc:sldMkLst>
        <pc:spChg chg="mod">
          <ac:chgData name="Anthony Little" userId="7ea602f788b89e41" providerId="LiveId" clId="{BF5B0E4B-FA4D-419A-A691-59B6B86780C8}" dt="2022-06-26T13:22:42.586" v="20" actId="20577"/>
          <ac:spMkLst>
            <pc:docMk/>
            <pc:sldMk cId="1040943185" sldId="256"/>
            <ac:spMk id="3" creationId="{DC4A5883-BB9F-8E99-0175-0A08E19453E3}"/>
          </ac:spMkLst>
        </pc:spChg>
      </pc:sldChg>
      <pc:sldChg chg="modSp mod">
        <pc:chgData name="Anthony Little" userId="7ea602f788b89e41" providerId="LiveId" clId="{BF5B0E4B-FA4D-419A-A691-59B6B86780C8}" dt="2022-06-26T13:33:00.276" v="44" actId="1076"/>
        <pc:sldMkLst>
          <pc:docMk/>
          <pc:sldMk cId="3113437301" sldId="257"/>
        </pc:sldMkLst>
        <pc:spChg chg="mod">
          <ac:chgData name="Anthony Little" userId="7ea602f788b89e41" providerId="LiveId" clId="{BF5B0E4B-FA4D-419A-A691-59B6B86780C8}" dt="2022-06-26T13:32:47.612" v="41" actId="1076"/>
          <ac:spMkLst>
            <pc:docMk/>
            <pc:sldMk cId="3113437301" sldId="257"/>
            <ac:spMk id="6" creationId="{3E4365B6-8E53-2973-4BA1-0BCA476C1EC0}"/>
          </ac:spMkLst>
        </pc:spChg>
        <pc:spChg chg="mod">
          <ac:chgData name="Anthony Little" userId="7ea602f788b89e41" providerId="LiveId" clId="{BF5B0E4B-FA4D-419A-A691-59B6B86780C8}" dt="2022-06-26T13:33:00.276" v="44" actId="1076"/>
          <ac:spMkLst>
            <pc:docMk/>
            <pc:sldMk cId="3113437301" sldId="257"/>
            <ac:spMk id="10" creationId="{CF759B88-2B59-636E-334E-51F268C8F6FF}"/>
          </ac:spMkLst>
        </pc:spChg>
        <pc:picChg chg="mod">
          <ac:chgData name="Anthony Little" userId="7ea602f788b89e41" providerId="LiveId" clId="{BF5B0E4B-FA4D-419A-A691-59B6B86780C8}" dt="2022-06-26T13:32:43.986" v="39" actId="1076"/>
          <ac:picMkLst>
            <pc:docMk/>
            <pc:sldMk cId="3113437301" sldId="257"/>
            <ac:picMk id="5" creationId="{B4C47546-3177-7FD2-40D4-882DD1E18025}"/>
          </ac:picMkLst>
        </pc:picChg>
      </pc:sldChg>
      <pc:sldChg chg="modSp mod">
        <pc:chgData name="Anthony Little" userId="7ea602f788b89e41" providerId="LiveId" clId="{BF5B0E4B-FA4D-419A-A691-59B6B86780C8}" dt="2022-06-26T13:32:29.260" v="34" actId="1076"/>
        <pc:sldMkLst>
          <pc:docMk/>
          <pc:sldMk cId="280520530" sldId="258"/>
        </pc:sldMkLst>
        <pc:spChg chg="mod">
          <ac:chgData name="Anthony Little" userId="7ea602f788b89e41" providerId="LiveId" clId="{BF5B0E4B-FA4D-419A-A691-59B6B86780C8}" dt="2022-06-26T13:32:15.952" v="32" actId="255"/>
          <ac:spMkLst>
            <pc:docMk/>
            <pc:sldMk cId="280520530" sldId="258"/>
            <ac:spMk id="9" creationId="{7C8FFA1F-2FC2-1D46-832D-0F5BC1013CEC}"/>
          </ac:spMkLst>
        </pc:spChg>
        <pc:spChg chg="mod">
          <ac:chgData name="Anthony Little" userId="7ea602f788b89e41" providerId="LiveId" clId="{BF5B0E4B-FA4D-419A-A691-59B6B86780C8}" dt="2022-06-26T13:32:29.260" v="34" actId="1076"/>
          <ac:spMkLst>
            <pc:docMk/>
            <pc:sldMk cId="280520530" sldId="258"/>
            <ac:spMk id="13" creationId="{01722161-7013-EA3A-905C-D9CA1EAB3F57}"/>
          </ac:spMkLst>
        </pc:spChg>
      </pc:sldChg>
      <pc:sldChg chg="modSp mod">
        <pc:chgData name="Anthony Little" userId="7ea602f788b89e41" providerId="LiveId" clId="{BF5B0E4B-FA4D-419A-A691-59B6B86780C8}" dt="2022-06-26T13:31:49.366" v="27" actId="255"/>
        <pc:sldMkLst>
          <pc:docMk/>
          <pc:sldMk cId="874121494" sldId="259"/>
        </pc:sldMkLst>
        <pc:spChg chg="mod">
          <ac:chgData name="Anthony Little" userId="7ea602f788b89e41" providerId="LiveId" clId="{BF5B0E4B-FA4D-419A-A691-59B6B86780C8}" dt="2022-06-26T13:31:49.366" v="27" actId="255"/>
          <ac:spMkLst>
            <pc:docMk/>
            <pc:sldMk cId="874121494" sldId="259"/>
            <ac:spMk id="3" creationId="{9CAD3FA6-3385-0BEF-55DE-66E3957AAAFC}"/>
          </ac:spMkLst>
        </pc:spChg>
      </pc:sldChg>
      <pc:sldChg chg="modSp mod">
        <pc:chgData name="Anthony Little" userId="7ea602f788b89e41" providerId="LiveId" clId="{BF5B0E4B-FA4D-419A-A691-59B6B86780C8}" dt="2022-06-26T13:32:20.531" v="33" actId="255"/>
        <pc:sldMkLst>
          <pc:docMk/>
          <pc:sldMk cId="3498906545" sldId="262"/>
        </pc:sldMkLst>
        <pc:spChg chg="mod">
          <ac:chgData name="Anthony Little" userId="7ea602f788b89e41" providerId="LiveId" clId="{BF5B0E4B-FA4D-419A-A691-59B6B86780C8}" dt="2022-06-26T13:32:20.531" v="33" actId="255"/>
          <ac:spMkLst>
            <pc:docMk/>
            <pc:sldMk cId="3498906545" sldId="262"/>
            <ac:spMk id="13" creationId="{2EA0DBB0-30DB-1785-4CC4-2D8C0B4C7DD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B06FF-1E4E-763B-B7C9-792E73C8A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BE0BE9-0696-208C-E0BA-5E23587E2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1DB62-916D-6B9C-1A6C-5C26CDF51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7CB08-B538-DCCC-8F86-1B6FE945B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61235-BD8F-19A1-62A4-195B21EF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695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FE75-48AD-AE3E-3AC5-D6CB4B727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861897-068A-BDAE-8A60-040158608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E1AD2-C3B7-E41E-C040-6B3D507D4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558DA-CEBE-7B9E-F78E-F115C5A7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EF12D-AA0C-AE79-6C8B-E2FDEB3CC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744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6C6F79-EEA6-4693-DF91-CE34D9EBC9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439A8C-B927-981E-7C2D-660AD5606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83040-2D40-EEF5-E944-D80FEB1C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0CBCA-4840-368E-E660-15AD9FBD7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52228-0005-73F3-3FA2-91260997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533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C64BC-9690-5A80-8160-256A92EE8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67F37-A5AD-F838-2926-B4BFA4109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4AA7D-3E07-59DE-298E-B6ADF7C39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B3F8C-E8A0-FB95-2BF3-6EFE05C44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4C747-2A94-A029-2E41-CB873FD0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2862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B8AC4-B139-1E26-9BE5-00317209A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F066F-6DCD-2020-51F1-21DCF90EE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6318A-47B1-4EE8-CF9F-9F0B392CF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F9379-4CF1-E368-8C8F-C4A213CD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EF7A4-662A-3DC8-105F-9C5D7C68C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69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9EC7-8C6B-6384-BFB6-DEDCEED9A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7E264-7782-56B0-E337-2DA055F9D8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B6503B-21DD-885C-3181-4BD2A7202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6399C-B0B2-1D32-EC08-609EC331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0C734B-13BD-0B33-34DB-77984B52E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40D84-DB72-C3B6-A2CA-DF3D4734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262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A19A-EC3C-38DA-CABA-18672D5BC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236A3-74CD-E474-C4B0-3CE9B292F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7F673-E24B-9B90-6E80-E8B9618FA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118A34-A5C7-43A4-4D22-0D50203BE5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21F0-523E-C76E-41B4-80D134EE1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57AA44-9D51-BFC0-1BB5-E63B39C6A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A3AF6F-061A-17BD-9A70-C32662B0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161949-B437-24CB-5DBE-E2778F916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940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A6429-37B6-5CF3-F754-1F82F104A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CABEE-2B53-E4DC-9154-E9CB3B4A5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ED9EC1-7C0E-3F9C-2096-2EF06CB32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2F1BF4-D9D1-70E5-322A-33A9A14E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4930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72E078-58B9-5C53-3EF6-0B5822FA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ABF611-0FAA-FCA0-A846-D6FB4BA8F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E8B82-A133-38EC-D609-F24188591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84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B9D74-4306-C356-B8B0-F7FE16C45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68ABC-3305-BF76-08F5-62AD838C5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97BB2-57E6-AD0D-6A32-EB61C4E3C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6211E-268A-D274-DD52-4C2726BA5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646D9-5727-C5FC-56D4-1A4F69B7D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A9B6D-51B7-890C-F0A8-D216B47D7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3214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806FF-40C9-A0ED-DBB5-29208AA62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BF96E-4704-41CC-8045-FA9E216BD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97342-F29B-9D31-EF6D-DEE3F9ED7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524A8-DFBC-25F3-3E37-81ECB868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5995F9-C9BB-E73B-85BB-729DB2BFC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528D5-57E8-50C8-DD55-881478D64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600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EB4632-7CDA-A7BC-AAC6-75B7CA9B3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FB929-8EC4-ED8B-DCCA-07E13066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0349E-E924-D460-B0F7-6C894651D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D6DB5-9A7E-42DA-B116-82C6C201A236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2B3D3-A3E2-AA14-0662-54879C4BAD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2F2D9-C11B-4C03-FC54-994E25F7D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768A9-B7D6-49A9-8BBC-767B0F9AFB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085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dg.lbl.gov/2022/html/authors_2022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 97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 99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reeform: Shape 101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D7EEB1-EBBA-72EF-33C5-5B700BB72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6693" y="1030406"/>
            <a:ext cx="8147713" cy="3081242"/>
          </a:xfrm>
        </p:spPr>
        <p:txBody>
          <a:bodyPr anchor="ctr">
            <a:normAutofit/>
          </a:bodyPr>
          <a:lstStyle/>
          <a:p>
            <a:r>
              <a:rPr lang="en-AU" sz="4800" dirty="0">
                <a:solidFill>
                  <a:srgbClr val="FFFFFF"/>
                </a:solidFill>
              </a:rPr>
              <a:t>Graph Neural Networks</a:t>
            </a:r>
            <a:r>
              <a:rPr lang="en-AU" sz="4800">
                <a:solidFill>
                  <a:srgbClr val="FFFFFF"/>
                </a:solidFill>
              </a:rPr>
              <a:t>: The Next </a:t>
            </a:r>
            <a:r>
              <a:rPr lang="en-AU" sz="4800" dirty="0">
                <a:solidFill>
                  <a:srgbClr val="FFFFFF"/>
                </a:solidFill>
              </a:rPr>
              <a:t>Tool to Uncover the Top Quark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4A5883-BB9F-8E99-0175-0A08E19453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943" y="5171093"/>
            <a:ext cx="9078628" cy="860620"/>
          </a:xfrm>
        </p:spPr>
        <p:txBody>
          <a:bodyPr anchor="ctr">
            <a:normAutofit fontScale="62500" lnSpcReduction="20000"/>
          </a:bodyPr>
          <a:lstStyle/>
          <a:p>
            <a:r>
              <a:rPr lang="en-AU" dirty="0">
                <a:solidFill>
                  <a:srgbClr val="FFFFFF"/>
                </a:solidFill>
              </a:rPr>
              <a:t>By Anthony Little</a:t>
            </a:r>
          </a:p>
          <a:p>
            <a:r>
              <a:rPr lang="en-AU" dirty="0">
                <a:solidFill>
                  <a:srgbClr val="FFFFFF"/>
                </a:solidFill>
              </a:rPr>
              <a:t>University of Sydney</a:t>
            </a:r>
          </a:p>
          <a:p>
            <a:r>
              <a:rPr lang="en-AU" dirty="0">
                <a:solidFill>
                  <a:srgbClr val="FFFFFF"/>
                </a:solidFill>
              </a:rPr>
              <a:t>27</a:t>
            </a:r>
            <a:r>
              <a:rPr lang="en-AU" baseline="30000" dirty="0">
                <a:solidFill>
                  <a:srgbClr val="FFFFFF"/>
                </a:solidFill>
              </a:rPr>
              <a:t>th</a:t>
            </a:r>
            <a:r>
              <a:rPr lang="en-AU" dirty="0">
                <a:solidFill>
                  <a:srgbClr val="FFFFFF"/>
                </a:solidFill>
              </a:rPr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104094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3CDB30C-1F82-41E6-A067-831D6E89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DDA86DD-F997-4F66-A87C-5B58AB6D1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41B827-437E-40A3-A732-669230D6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1C720-26EA-F741-FCA2-B11EA523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287" y="1419881"/>
            <a:ext cx="4017346" cy="1184111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What's there to uncover and why?</a:t>
            </a:r>
            <a:br>
              <a:rPr lang="en-AU" b="1" dirty="0"/>
            </a:br>
            <a:endParaRPr lang="en-AU" dirty="0"/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6BA2A7BE-58D3-76D2-9E32-F577FF50E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484" y="1054121"/>
            <a:ext cx="6473732" cy="3755623"/>
          </a:xfrm>
        </p:spPr>
        <p:txBody>
          <a:bodyPr>
            <a:normAutofit fontScale="92500"/>
          </a:bodyPr>
          <a:lstStyle/>
          <a:p>
            <a:r>
              <a:rPr lang="en-AU" sz="2100" dirty="0"/>
              <a:t>The Top quark is the heaviest fundamental particle</a:t>
            </a:r>
          </a:p>
          <a:p>
            <a:endParaRPr lang="en-AU" sz="2100" dirty="0"/>
          </a:p>
          <a:p>
            <a:r>
              <a:rPr lang="en-AU" sz="2100" dirty="0"/>
              <a:t>Mass much larger than any other fermion, similar to a gold atom in mass </a:t>
            </a:r>
          </a:p>
          <a:p>
            <a:endParaRPr lang="en-AU" sz="2100" dirty="0"/>
          </a:p>
          <a:p>
            <a:r>
              <a:rPr lang="en-AU" sz="2100" dirty="0"/>
              <a:t>Mass result of large Yukawa Coupling with Higgs Field</a:t>
            </a:r>
          </a:p>
          <a:p>
            <a:endParaRPr lang="en-AU" sz="2100" dirty="0"/>
          </a:p>
          <a:p>
            <a:r>
              <a:rPr lang="en-AU" sz="2100" dirty="0"/>
              <a:t>Beyond Standard Processes may decay into the Top</a:t>
            </a:r>
          </a:p>
          <a:p>
            <a:endParaRPr lang="en-AU" sz="2100" dirty="0"/>
          </a:p>
          <a:p>
            <a:r>
              <a:rPr lang="en-AU" sz="2100" dirty="0"/>
              <a:t>Research into the Top may lead to New Physics in these areas</a:t>
            </a:r>
          </a:p>
          <a:p>
            <a:pPr lvl="1"/>
            <a:endParaRPr lang="en-AU" sz="1500" dirty="0"/>
          </a:p>
          <a:p>
            <a:endParaRPr lang="en-AU" sz="2000" dirty="0"/>
          </a:p>
          <a:p>
            <a:pPr marL="0" indent="0">
              <a:buNone/>
            </a:pPr>
            <a:endParaRPr lang="en-AU" sz="1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C47546-3177-7FD2-40D4-882DD1E18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470" y="2258792"/>
            <a:ext cx="3954652" cy="25867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4365B6-8E53-2973-4BA1-0BCA476C1EC0}"/>
              </a:ext>
            </a:extLst>
          </p:cNvPr>
          <p:cNvSpPr txBox="1"/>
          <p:nvPr/>
        </p:nvSpPr>
        <p:spPr>
          <a:xfrm>
            <a:off x="1646742" y="4794291"/>
            <a:ext cx="3450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/>
              <a:t>Figure: </a:t>
            </a:r>
            <a:r>
              <a:rPr lang="en-AU" sz="1600" dirty="0"/>
              <a:t>Masses of all quarks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759B88-2B59-636E-334E-51F268C8F6FF}"/>
              </a:ext>
            </a:extLst>
          </p:cNvPr>
          <p:cNvSpPr txBox="1"/>
          <p:nvPr/>
        </p:nvSpPr>
        <p:spPr>
          <a:xfrm>
            <a:off x="1646742" y="5091979"/>
            <a:ext cx="345043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D. Chakraborty </a:t>
            </a:r>
            <a:r>
              <a:rPr lang="en-AU" sz="1200" i="1" dirty="0"/>
              <a:t>et al. </a:t>
            </a:r>
            <a:r>
              <a:rPr lang="en-AU" sz="1200" dirty="0"/>
              <a:t>Top Quark Physics, </a:t>
            </a:r>
            <a:r>
              <a:rPr lang="en-AU" sz="1200" dirty="0" err="1"/>
              <a:t>Annu</a:t>
            </a:r>
            <a:r>
              <a:rPr lang="en-AU" sz="1200" dirty="0"/>
              <a:t>. Rev. </a:t>
            </a:r>
            <a:r>
              <a:rPr lang="en-AU" sz="1200" dirty="0" err="1"/>
              <a:t>Nucl</a:t>
            </a:r>
            <a:r>
              <a:rPr lang="en-AU" sz="1200" dirty="0"/>
              <a:t>. Part. Sci. 2003, </a:t>
            </a:r>
            <a:r>
              <a:rPr lang="en-AU" sz="1200" b="1" dirty="0"/>
              <a:t>53</a:t>
            </a:r>
            <a:r>
              <a:rPr lang="en-AU" sz="1200" dirty="0"/>
              <a:t>:301-51</a:t>
            </a:r>
          </a:p>
          <a:p>
            <a:r>
              <a:rPr lang="en-US" sz="1200" b="0" i="0" u="sng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R.L. Workman </a:t>
            </a:r>
            <a:r>
              <a:rPr lang="en-US" sz="1200" b="0" i="1" u="sng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 al.</a:t>
            </a:r>
            <a:r>
              <a:rPr lang="en-US" sz="1200" b="0" i="0" u="sng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(Particle Data Group),</a:t>
            </a:r>
            <a:r>
              <a:rPr lang="en-US" sz="1200" b="0" i="0" dirty="0">
                <a:effectLst/>
              </a:rPr>
              <a:t> to be published in Prog. </a:t>
            </a:r>
            <a:r>
              <a:rPr lang="en-US" sz="1200" b="0" i="0" dirty="0" err="1">
                <a:effectLst/>
              </a:rPr>
              <a:t>Theor</a:t>
            </a:r>
            <a:r>
              <a:rPr lang="en-US" sz="1200" b="0" i="0" dirty="0">
                <a:effectLst/>
              </a:rPr>
              <a:t>. Exp. Phys. </a:t>
            </a:r>
            <a:r>
              <a:rPr lang="en-US" sz="1200" i="0" dirty="0">
                <a:effectLst/>
              </a:rPr>
              <a:t>2022</a:t>
            </a:r>
            <a:r>
              <a:rPr lang="en-US" sz="1200" b="0" i="0" dirty="0">
                <a:effectLst/>
              </a:rPr>
              <a:t>, 083C01.</a:t>
            </a:r>
            <a:endParaRPr lang="en-AU" sz="1200" b="1" dirty="0"/>
          </a:p>
          <a:p>
            <a:endParaRPr lang="en-AU" sz="1200" dirty="0"/>
          </a:p>
          <a:p>
            <a:endParaRPr lang="en-AU" sz="1100" b="1" dirty="0"/>
          </a:p>
        </p:txBody>
      </p:sp>
    </p:spTree>
    <p:extLst>
      <p:ext uri="{BB962C8B-B14F-4D97-AF65-F5344CB8AC3E}">
        <p14:creationId xmlns:p14="http://schemas.microsoft.com/office/powerpoint/2010/main" val="311343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CDB30C-1F82-41E6-A067-831D6E89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DA86DD-F997-4F66-A87C-5B58AB6D1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41B827-437E-40A3-A732-669230D6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A5BAC-87AB-4349-EF91-D40064B1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25" y="1429025"/>
            <a:ext cx="3934984" cy="1184111"/>
          </a:xfrm>
        </p:spPr>
        <p:txBody>
          <a:bodyPr>
            <a:normAutofit fontScale="90000"/>
          </a:bodyPr>
          <a:lstStyle/>
          <a:p>
            <a:r>
              <a:rPr lang="en-AU" sz="4400" b="1" dirty="0"/>
              <a:t>Why are Graphical Neural Networks an answer?</a:t>
            </a:r>
            <a:br>
              <a:rPr lang="en-AU" sz="4400" b="1" dirty="0"/>
            </a:b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9DFB4-2641-BAED-3970-015DB711B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294" y="1118391"/>
            <a:ext cx="5758634" cy="3947385"/>
          </a:xfrm>
        </p:spPr>
        <p:txBody>
          <a:bodyPr>
            <a:normAutofit fontScale="77500" lnSpcReduction="20000"/>
          </a:bodyPr>
          <a:lstStyle/>
          <a:p>
            <a:r>
              <a:rPr lang="en-AU" sz="2200" dirty="0"/>
              <a:t>Graphs are flexible for particle detection data which is naturally unordered and heterogenous</a:t>
            </a:r>
          </a:p>
          <a:p>
            <a:pPr lvl="1"/>
            <a:r>
              <a:rPr lang="en-AU" sz="2000" dirty="0"/>
              <a:t>Used for other processes beyond my own</a:t>
            </a:r>
          </a:p>
          <a:p>
            <a:endParaRPr lang="en-AU" sz="2100" dirty="0"/>
          </a:p>
          <a:p>
            <a:r>
              <a:rPr lang="en-AU" sz="2200" dirty="0"/>
              <a:t>Outputs can be made on node, edge and graph-level data</a:t>
            </a:r>
          </a:p>
          <a:p>
            <a:pPr marL="0" indent="0">
              <a:buNone/>
            </a:pPr>
            <a:endParaRPr lang="en-AU" sz="2100" dirty="0"/>
          </a:p>
          <a:p>
            <a:r>
              <a:rPr lang="en-AU" sz="2200" dirty="0"/>
              <a:t>Through message passing nodes can update their properties to be better identified </a:t>
            </a:r>
          </a:p>
          <a:p>
            <a:pPr lvl="1"/>
            <a:r>
              <a:rPr lang="en-AU" sz="2000" dirty="0"/>
              <a:t>Identify decay products to reconstruct Top quark</a:t>
            </a:r>
          </a:p>
          <a:p>
            <a:endParaRPr lang="en-AU" sz="2100" dirty="0"/>
          </a:p>
          <a:p>
            <a:r>
              <a:rPr lang="en-AU" sz="2200" dirty="0"/>
              <a:t>Attention mechanisms help determine strengthen of connections</a:t>
            </a:r>
          </a:p>
          <a:p>
            <a:pPr lvl="1"/>
            <a:r>
              <a:rPr lang="en-AU" sz="2000" dirty="0"/>
              <a:t>Which nodes are important and can be grouped  to create subgraph</a:t>
            </a:r>
          </a:p>
          <a:p>
            <a:pPr marL="457200" lvl="1" indent="0">
              <a:buNone/>
            </a:pPr>
            <a:endParaRPr lang="en-AU" sz="2100" dirty="0"/>
          </a:p>
          <a:p>
            <a:pPr marL="457200" lvl="1" indent="0">
              <a:buNone/>
            </a:pPr>
            <a:endParaRPr lang="en-AU" sz="1700" dirty="0"/>
          </a:p>
          <a:p>
            <a:pPr lvl="1"/>
            <a:endParaRPr lang="en-AU" sz="1600" dirty="0"/>
          </a:p>
          <a:p>
            <a:pPr lvl="1"/>
            <a:endParaRPr lang="en-AU" sz="1600" dirty="0"/>
          </a:p>
          <a:p>
            <a:pPr lvl="1"/>
            <a:endParaRPr lang="en-AU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8FFA1F-2FC2-1D46-832D-0F5BC1013CEC}"/>
              </a:ext>
            </a:extLst>
          </p:cNvPr>
          <p:cNvSpPr txBox="1"/>
          <p:nvPr/>
        </p:nvSpPr>
        <p:spPr>
          <a:xfrm>
            <a:off x="1386825" y="4748853"/>
            <a:ext cx="3450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/>
              <a:t>Figure: </a:t>
            </a:r>
            <a:r>
              <a:rPr lang="en-AU" sz="1600" dirty="0"/>
              <a:t>GNN connecting neighbouring nodes through shared quantities</a:t>
            </a:r>
            <a:endParaRPr lang="en-AU" sz="1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D05852-F350-1B18-F4B4-9721991D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085" y="2487132"/>
            <a:ext cx="4847915" cy="20574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722161-7013-EA3A-905C-D9CA1EAB3F57}"/>
              </a:ext>
            </a:extLst>
          </p:cNvPr>
          <p:cNvSpPr txBox="1"/>
          <p:nvPr/>
        </p:nvSpPr>
        <p:spPr>
          <a:xfrm>
            <a:off x="1386825" y="5307080"/>
            <a:ext cx="3450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0" i="0" dirty="0">
                <a:effectLst/>
              </a:rPr>
              <a:t>Jonathan Shlomi </a:t>
            </a:r>
            <a:r>
              <a:rPr lang="en-AU" sz="1200" b="0" i="1" dirty="0">
                <a:effectLst/>
              </a:rPr>
              <a:t>et al. </a:t>
            </a:r>
            <a:r>
              <a:rPr lang="en-AU" sz="1200" b="0" i="0" dirty="0">
                <a:effectLst/>
              </a:rPr>
              <a:t>Mach. Learn.: Sci. Technol. 2021, </a:t>
            </a:r>
            <a:r>
              <a:rPr lang="en-AU" sz="1200" b="1" i="0" dirty="0">
                <a:effectLst/>
              </a:rPr>
              <a:t>2</a:t>
            </a:r>
            <a:r>
              <a:rPr lang="en-AU" sz="1200" b="0" i="0" dirty="0">
                <a:effectLst/>
              </a:rPr>
              <a:t> 021001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28052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CDB30C-1F82-41E6-A067-831D6E89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DA86DD-F997-4F66-A87C-5B58AB6D1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41B827-437E-40A3-A732-669230D6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A5BAC-87AB-4349-EF91-D40064B1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25" y="1429025"/>
            <a:ext cx="3934984" cy="1184111"/>
          </a:xfrm>
        </p:spPr>
        <p:txBody>
          <a:bodyPr>
            <a:normAutofit fontScale="90000"/>
          </a:bodyPr>
          <a:lstStyle/>
          <a:p>
            <a:r>
              <a:rPr lang="en-AU" sz="4400" b="1" dirty="0"/>
              <a:t>How do we know they will work?</a:t>
            </a:r>
            <a:br>
              <a:rPr lang="en-AU" sz="4400" b="1" dirty="0"/>
            </a:b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9DFB4-2641-BAED-3970-015DB711B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294" y="1118391"/>
            <a:ext cx="5326894" cy="4374592"/>
          </a:xfrm>
        </p:spPr>
        <p:txBody>
          <a:bodyPr>
            <a:normAutofit/>
          </a:bodyPr>
          <a:lstStyle/>
          <a:p>
            <a:r>
              <a:rPr lang="en-AU" sz="1900" dirty="0"/>
              <a:t>Graph Neural Networks within Particles physics is fast growing field</a:t>
            </a:r>
          </a:p>
          <a:p>
            <a:endParaRPr lang="en-AU" sz="2100" dirty="0"/>
          </a:p>
          <a:p>
            <a:r>
              <a:rPr lang="en-AU" sz="1900" dirty="0"/>
              <a:t>Have only been tested on simulated data, but have shown much promise</a:t>
            </a:r>
          </a:p>
          <a:p>
            <a:pPr marL="0" indent="0">
              <a:buNone/>
            </a:pPr>
            <a:endParaRPr lang="en-AU" sz="1900" dirty="0"/>
          </a:p>
          <a:p>
            <a:r>
              <a:rPr lang="en-AU" sz="1900" dirty="0"/>
              <a:t>My work will test GNN’s on a very common process: Top pair production</a:t>
            </a:r>
          </a:p>
          <a:p>
            <a:endParaRPr lang="en-AU" sz="1900" dirty="0"/>
          </a:p>
          <a:p>
            <a:r>
              <a:rPr lang="en-AU" sz="1900" dirty="0"/>
              <a:t>This process is very common background for many unknown and BSM processes</a:t>
            </a:r>
          </a:p>
          <a:p>
            <a:endParaRPr lang="en-AU" sz="2100" dirty="0"/>
          </a:p>
          <a:p>
            <a:pPr lvl="1"/>
            <a:endParaRPr lang="en-AU" sz="1700" dirty="0"/>
          </a:p>
          <a:p>
            <a:pPr lvl="1"/>
            <a:endParaRPr lang="en-AU" sz="1600" dirty="0"/>
          </a:p>
          <a:p>
            <a:pPr lvl="1"/>
            <a:endParaRPr lang="en-AU" sz="1600" dirty="0"/>
          </a:p>
          <a:p>
            <a:pPr lvl="1"/>
            <a:endParaRPr lang="en-AU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C7BB73-07BB-5FFA-61E1-94B66B4C4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25" y="2613136"/>
            <a:ext cx="4675855" cy="17028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A0DBB0-30DB-1785-4CC4-2D8C0B4C7DDE}"/>
              </a:ext>
            </a:extLst>
          </p:cNvPr>
          <p:cNvSpPr txBox="1"/>
          <p:nvPr/>
        </p:nvSpPr>
        <p:spPr>
          <a:xfrm>
            <a:off x="1629099" y="4446811"/>
            <a:ext cx="34504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/>
              <a:t>Figure: </a:t>
            </a:r>
            <a:r>
              <a:rPr lang="en-AU" sz="1600" dirty="0"/>
              <a:t>Leading Order processes of Top pair production</a:t>
            </a:r>
          </a:p>
          <a:p>
            <a:endParaRPr lang="en-AU" sz="1400" b="1" dirty="0"/>
          </a:p>
          <a:p>
            <a:r>
              <a:rPr lang="en-AU" sz="1200" dirty="0"/>
              <a:t>D. Chakraborty </a:t>
            </a:r>
            <a:r>
              <a:rPr lang="en-AU" sz="1200" i="1" dirty="0"/>
              <a:t>et al. </a:t>
            </a:r>
            <a:r>
              <a:rPr lang="en-AU" sz="1200" dirty="0"/>
              <a:t>Top Quark Physics, </a:t>
            </a:r>
            <a:r>
              <a:rPr lang="en-AU" sz="1200" dirty="0" err="1"/>
              <a:t>Annu</a:t>
            </a:r>
            <a:r>
              <a:rPr lang="en-AU" sz="1200" dirty="0"/>
              <a:t>. Rev. </a:t>
            </a:r>
            <a:r>
              <a:rPr lang="en-AU" sz="1200" dirty="0" err="1"/>
              <a:t>Nucl</a:t>
            </a:r>
            <a:r>
              <a:rPr lang="en-AU" sz="1200" dirty="0"/>
              <a:t>. Part. Sci. 2003, </a:t>
            </a:r>
            <a:r>
              <a:rPr lang="en-AU" sz="1200" b="1" dirty="0"/>
              <a:t>53</a:t>
            </a:r>
            <a:r>
              <a:rPr lang="en-AU" sz="1200" dirty="0"/>
              <a:t>:301-51</a:t>
            </a:r>
          </a:p>
          <a:p>
            <a:endParaRPr lang="en-AU" sz="1400" b="1" dirty="0"/>
          </a:p>
        </p:txBody>
      </p:sp>
    </p:spTree>
    <p:extLst>
      <p:ext uri="{BB962C8B-B14F-4D97-AF65-F5344CB8AC3E}">
        <p14:creationId xmlns:p14="http://schemas.microsoft.com/office/powerpoint/2010/main" val="349890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CDB30C-1F82-41E6-A067-831D6E89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DA86DD-F997-4F66-A87C-5B58AB6D1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41B827-437E-40A3-A732-669230D6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F5852-0744-6FD3-568A-9ECD8F2C2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84" y="1054121"/>
            <a:ext cx="9465131" cy="1184111"/>
          </a:xfrm>
        </p:spPr>
        <p:txBody>
          <a:bodyPr>
            <a:normAutofit/>
          </a:bodyPr>
          <a:lstStyle/>
          <a:p>
            <a:r>
              <a:rPr lang="en-AU" dirty="0"/>
              <a:t>My Work and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D3FA6-3385-0BEF-55DE-66E3957AA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716" y="2399099"/>
            <a:ext cx="9215848" cy="3400969"/>
          </a:xfrm>
        </p:spPr>
        <p:txBody>
          <a:bodyPr>
            <a:normAutofit fontScale="85000" lnSpcReduction="20000"/>
          </a:bodyPr>
          <a:lstStyle/>
          <a:p>
            <a:r>
              <a:rPr lang="en-AU" sz="2200" dirty="0"/>
              <a:t>I will be using fast, simple and generic (not detector specific) Monte Carlo simulation </a:t>
            </a:r>
          </a:p>
          <a:p>
            <a:pPr lvl="1"/>
            <a:r>
              <a:rPr lang="en-AU" sz="2000" dirty="0" err="1"/>
              <a:t>MadGraph</a:t>
            </a:r>
            <a:r>
              <a:rPr lang="en-AU" sz="2000" dirty="0"/>
              <a:t>/Pythia (Particle Generation)</a:t>
            </a:r>
          </a:p>
          <a:p>
            <a:pPr lvl="1"/>
            <a:r>
              <a:rPr lang="en-AU" sz="2000" dirty="0" err="1"/>
              <a:t>Delphes</a:t>
            </a:r>
            <a:r>
              <a:rPr lang="en-AU" sz="2000" dirty="0"/>
              <a:t> (Detector Simulation)</a:t>
            </a:r>
          </a:p>
          <a:p>
            <a:endParaRPr lang="en-AU" sz="2000" dirty="0"/>
          </a:p>
          <a:p>
            <a:r>
              <a:rPr lang="en-AU" sz="2200" dirty="0"/>
              <a:t>This Monte Carlo simulation paired with the Top pair process is overall not breaking into New Physics</a:t>
            </a:r>
          </a:p>
          <a:p>
            <a:endParaRPr lang="en-AU" sz="2000" dirty="0"/>
          </a:p>
          <a:p>
            <a:r>
              <a:rPr lang="en-AU" sz="2200" dirty="0"/>
              <a:t>It is testing the efficiency and ability of GNN’s prediction of the data</a:t>
            </a:r>
          </a:p>
          <a:p>
            <a:pPr lvl="1"/>
            <a:r>
              <a:rPr lang="en-AU" sz="1800" dirty="0"/>
              <a:t>How well can it predict the amount of Top quarks and their properties?</a:t>
            </a:r>
          </a:p>
          <a:p>
            <a:pPr lvl="1"/>
            <a:r>
              <a:rPr lang="en-AU" sz="1800" dirty="0"/>
              <a:t>How well can it distinguish different events?</a:t>
            </a:r>
          </a:p>
          <a:p>
            <a:endParaRPr lang="en-AU" sz="2000" dirty="0"/>
          </a:p>
          <a:p>
            <a:r>
              <a:rPr lang="en-AU" sz="2200" dirty="0"/>
              <a:t>Produces evidence of a basic level of GNN’s capabilities and adaptability </a:t>
            </a:r>
          </a:p>
          <a:p>
            <a:pPr lvl="1"/>
            <a:endParaRPr lang="en-AU" sz="1600" dirty="0"/>
          </a:p>
          <a:p>
            <a:endParaRPr lang="en-AU" sz="2000" dirty="0"/>
          </a:p>
          <a:p>
            <a:pPr lvl="1"/>
            <a:endParaRPr lang="en-AU" sz="2000" dirty="0"/>
          </a:p>
          <a:p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874121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429</Words>
  <Application>Microsoft Office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Graph Neural Networks: The Next Tool to Uncover the Top Quark</vt:lpstr>
      <vt:lpstr>What's there to uncover and why? </vt:lpstr>
      <vt:lpstr>Why are Graphical Neural Networks an answer? </vt:lpstr>
      <vt:lpstr>How do we know they will work? </vt:lpstr>
      <vt:lpstr>My Work and the 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Neural Networks: The Tool to Uncover the Top Quark</dc:title>
  <dc:creator>Anthony Little</dc:creator>
  <cp:lastModifiedBy>Anthony Little</cp:lastModifiedBy>
  <cp:revision>2</cp:revision>
  <dcterms:created xsi:type="dcterms:W3CDTF">2022-06-24T04:01:26Z</dcterms:created>
  <dcterms:modified xsi:type="dcterms:W3CDTF">2022-06-26T13:33:05Z</dcterms:modified>
</cp:coreProperties>
</file>