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4" r:id="rId6"/>
    <p:sldId id="259" r:id="rId7"/>
    <p:sldId id="267" r:id="rId8"/>
    <p:sldId id="261" r:id="rId9"/>
    <p:sldId id="262" r:id="rId10"/>
    <p:sldId id="265" r:id="rId11"/>
    <p:sldId id="263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AD52F-332A-41A9-8269-92D8780ABEC0}" type="datetimeFigureOut">
              <a:rPr lang="en-AU" smtClean="0"/>
              <a:t>26/06/2022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D9BB2-40BE-4C3C-95BA-38A822D6D3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9109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D9BB2-40BE-4C3C-95BA-38A822D6D37F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842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D9BB2-40BE-4C3C-95BA-38A822D6D37F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2401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D9BB2-40BE-4C3C-95BA-38A822D6D37F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7806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D9BB2-40BE-4C3C-95BA-38A822D6D37F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89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D9BB2-40BE-4C3C-95BA-38A822D6D37F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836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78A24-8F94-4A9B-9597-A673E9C7BDA8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AB7D0-69AE-4031-925F-31F777231C5A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910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9FB3-DF89-4B91-B7E8-67C2D976F852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5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EE09B-1331-4509-8EBB-60CCD4529C1B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779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8E19A-4F74-42F7-B573-5C2A0B188292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54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51D1-F381-45DD-8C49-AAA04468A3C8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01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65BF2-C394-4324-90B3-239ABCB27D2B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67A82-3B33-4668-9305-43C35D7D3740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12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E85A3-ACE0-4F9D-9232-898ACE1E9056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55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6DADA5E7-DAD1-4F5D-B818-E53FF08B6799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5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76B6E-7F0D-4592-B163-1D97EEF9A3AF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65FBA94-AAA6-4DB5-9DD1-FD84F5D6E829}" type="datetime1">
              <a:rPr lang="en-US" smtClean="0"/>
              <a:t>6/26/2022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656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793" r:id="rId6"/>
    <p:sldLayoutId id="2147483789" r:id="rId7"/>
    <p:sldLayoutId id="2147483790" r:id="rId8"/>
    <p:sldLayoutId id="2147483791" r:id="rId9"/>
    <p:sldLayoutId id="2147483792" r:id="rId10"/>
    <p:sldLayoutId id="2147483794" r:id="rId11"/>
  </p:sldLayoutIdLs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5.mp4"/><Relationship Id="rId7" Type="http://schemas.openxmlformats.org/officeDocument/2006/relationships/image" Target="../media/image15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5.mp4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07DCF-0C23-1E5F-EB0D-400A1F6A22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620" y="863695"/>
            <a:ext cx="3511233" cy="3779995"/>
          </a:xfrm>
        </p:spPr>
        <p:txBody>
          <a:bodyPr anchor="ctr">
            <a:normAutofit/>
          </a:bodyPr>
          <a:lstStyle/>
          <a:p>
            <a:r>
              <a:rPr lang="en-AU" dirty="0">
                <a:solidFill>
                  <a:schemeClr val="tx1"/>
                </a:solidFill>
              </a:rPr>
              <a:t>Domain Walls and the Companion Axion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09AAFF-B0F2-DE82-A123-A2F8FAF37B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621" y="4739780"/>
            <a:ext cx="3511233" cy="1147054"/>
          </a:xfrm>
        </p:spPr>
        <p:txBody>
          <a:bodyPr anchor="t"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AU" sz="1700" dirty="0"/>
              <a:t>Pavadol Yamsiri</a:t>
            </a:r>
          </a:p>
          <a:p>
            <a:pPr>
              <a:lnSpc>
                <a:spcPct val="100000"/>
              </a:lnSpc>
            </a:pPr>
            <a:r>
              <a:rPr lang="en-AU" sz="1700" dirty="0"/>
              <a:t>In Collaboration with </a:t>
            </a:r>
            <a:r>
              <a:rPr lang="en-AU" sz="1700" dirty="0" err="1"/>
              <a:t>CIaran</a:t>
            </a:r>
            <a:r>
              <a:rPr lang="en-AU" sz="1700" dirty="0"/>
              <a:t> O’Hare</a:t>
            </a:r>
          </a:p>
          <a:p>
            <a:pPr>
              <a:lnSpc>
                <a:spcPct val="100000"/>
              </a:lnSpc>
            </a:pPr>
            <a:endParaRPr lang="en-AU" sz="1700" dirty="0"/>
          </a:p>
          <a:p>
            <a:pPr>
              <a:lnSpc>
                <a:spcPct val="100000"/>
              </a:lnSpc>
            </a:pPr>
            <a:r>
              <a:rPr lang="en-AU" sz="1700" dirty="0" err="1"/>
              <a:t>Syndey</a:t>
            </a:r>
            <a:r>
              <a:rPr lang="en-AU" sz="1700" dirty="0"/>
              <a:t> CPPC Meeting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F753E1D3-F9CB-DF52-B1D8-F349D6D70E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57" r="8006" b="1"/>
          <a:stretch/>
        </p:blipFill>
        <p:spPr>
          <a:xfrm>
            <a:off x="4654295" y="10"/>
            <a:ext cx="7537705" cy="685799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9E1E74-7FC3-D46C-208C-CF32C6A28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00800"/>
            <a:ext cx="101644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7CE633F-9882-4A5C-83A2-1109D0C732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3019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E3D7E-78B8-1E9F-7DEB-CBE13C7F7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Plans for the Future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9C3CE4-4CDF-5E4F-0D8B-513D7AA60C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2725" y="2332397"/>
                <a:ext cx="11029615" cy="3634486"/>
              </a:xfrm>
            </p:spPr>
            <p:txBody>
              <a:bodyPr/>
              <a:lstStyle/>
              <a:p>
                <a:r>
                  <a:rPr lang="en-AU" dirty="0"/>
                  <a:t>The companion axion model has many parameters to consider:</a:t>
                </a:r>
              </a:p>
              <a:p>
                <a:pPr lvl="1"/>
                <a:r>
                  <a:rPr lang="en-AU" dirty="0" err="1"/>
                  <a:t>Color</a:t>
                </a:r>
                <a:r>
                  <a:rPr lang="en-AU" dirty="0"/>
                  <a:t> anomaly coefficients -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endParaRPr lang="en-AU" dirty="0"/>
              </a:p>
              <a:p>
                <a:pPr lvl="1"/>
                <a:r>
                  <a:rPr lang="en-AU" dirty="0"/>
                  <a:t>The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AU" dirty="0"/>
                  <a:t> and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𝜅</m:t>
                    </m:r>
                  </m:oMath>
                </a14:m>
                <a:r>
                  <a:rPr lang="en-AU" dirty="0"/>
                  <a:t> coefficients and their temperature scaling</a:t>
                </a:r>
              </a:p>
              <a:p>
                <a:r>
                  <a:rPr lang="en-AU" dirty="0"/>
                  <a:t>Explore the phase space of parameters for domain wall dispersal.</a:t>
                </a:r>
              </a:p>
              <a:p>
                <a:r>
                  <a:rPr lang="en-AU" dirty="0"/>
                  <a:t>Currently, simulations are quite slow, ~20 mins per run, limiting the ability to do statistical analysis.</a:t>
                </a:r>
              </a:p>
              <a:p>
                <a:r>
                  <a:rPr lang="en-AU" dirty="0"/>
                  <a:t>Numerical artifacts can also occur for some parameter configurations.</a:t>
                </a:r>
              </a:p>
              <a:p>
                <a:pPr marL="0" indent="0">
                  <a:buNone/>
                </a:pPr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9C3CE4-4CDF-5E4F-0D8B-513D7AA60C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2725" y="2332397"/>
                <a:ext cx="11029615" cy="3634486"/>
              </a:xfrm>
              <a:blipFill>
                <a:blip r:embed="rId2"/>
                <a:stretch>
                  <a:fillRect l="-1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B6818-13F5-AF58-AC94-2406AB6DD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146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D4A6-CD53-51B9-FC9A-1842DDABA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AppenDix</a:t>
            </a:r>
            <a:r>
              <a:rPr lang="en-AU" dirty="0"/>
              <a:t>: Single Axion Highlighting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32274-762E-00E3-A4CF-1C3089E9D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single_axion_N1_domain_wall_highlighting">
            <a:hlinkClick r:id="" action="ppaction://media"/>
            <a:extLst>
              <a:ext uri="{FF2B5EF4-FFF2-40B4-BE49-F238E27FC236}">
                <a16:creationId xmlns:a16="http://schemas.microsoft.com/office/drawing/2014/main" id="{C0E232C6-BF53-77F7-213F-29724280C7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266" y="1981595"/>
            <a:ext cx="5842710" cy="4382032"/>
          </a:xfrm>
          <a:prstGeom prst="rect">
            <a:avLst/>
          </a:prstGeom>
        </p:spPr>
      </p:pic>
      <p:pic>
        <p:nvPicPr>
          <p:cNvPr id="6" name="single_axion_N4_domain_wall_highlighting">
            <a:hlinkClick r:id="" action="ppaction://media"/>
            <a:extLst>
              <a:ext uri="{FF2B5EF4-FFF2-40B4-BE49-F238E27FC236}">
                <a16:creationId xmlns:a16="http://schemas.microsoft.com/office/drawing/2014/main" id="{B28F844E-C3DF-4FF2-1E21-36A20AAFB8C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240026" y="2061135"/>
            <a:ext cx="5736656" cy="43024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75ACBC-F972-4473-1C50-64E987321BFF}"/>
              </a:ext>
            </a:extLst>
          </p:cNvPr>
          <p:cNvSpPr txBox="1"/>
          <p:nvPr/>
        </p:nvSpPr>
        <p:spPr>
          <a:xfrm>
            <a:off x="2708175" y="6358209"/>
            <a:ext cx="64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N=1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ACA742-B822-D424-0D94-41F54CBEF228}"/>
              </a:ext>
            </a:extLst>
          </p:cNvPr>
          <p:cNvSpPr txBox="1"/>
          <p:nvPr/>
        </p:nvSpPr>
        <p:spPr>
          <a:xfrm>
            <a:off x="9108354" y="6349220"/>
            <a:ext cx="64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N=4</a:t>
            </a:r>
          </a:p>
        </p:txBody>
      </p:sp>
    </p:spTree>
    <p:extLst>
      <p:ext uri="{BB962C8B-B14F-4D97-AF65-F5344CB8AC3E}">
        <p14:creationId xmlns:p14="http://schemas.microsoft.com/office/powerpoint/2010/main" val="138750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67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D4A6-CD53-51B9-FC9A-1842DDABA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AppenDix</a:t>
            </a:r>
            <a:r>
              <a:rPr lang="en-AU" dirty="0"/>
              <a:t>: Companion Axion Highlighting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32274-762E-00E3-A4CF-1C3089E9D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companion_axion">
            <a:hlinkClick r:id="" action="ppaction://media"/>
            <a:extLst>
              <a:ext uri="{FF2B5EF4-FFF2-40B4-BE49-F238E27FC236}">
                <a16:creationId xmlns:a16="http://schemas.microsoft.com/office/drawing/2014/main" id="{FC23959D-E15A-1307-75AB-6D36E7637E6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94857" y="1853048"/>
            <a:ext cx="7402286" cy="493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84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419C6-A597-4805-8E30-42EE3CEA3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BackGround</a:t>
            </a:r>
            <a:r>
              <a:rPr lang="en-AU" dirty="0"/>
              <a:t>: Axions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F5986-9D5A-CBC5-972B-EE2BC0290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A theoretical elementary particle, first introduced as the solution to the strong CP problem by Peccei and Quinn in 1977</a:t>
            </a:r>
            <a:r>
              <a:rPr lang="en-AU" baseline="30000" dirty="0"/>
              <a:t>1</a:t>
            </a:r>
            <a:r>
              <a:rPr lang="en-AU" dirty="0"/>
              <a:t>.</a:t>
            </a:r>
          </a:p>
          <a:p>
            <a:r>
              <a:rPr lang="en-AU" dirty="0"/>
              <a:t>Interesting as a cold dark matter candidate:</a:t>
            </a:r>
          </a:p>
          <a:p>
            <a:pPr lvl="1"/>
            <a:r>
              <a:rPr lang="en-AU" dirty="0"/>
              <a:t>Non-zero mass</a:t>
            </a:r>
          </a:p>
          <a:p>
            <a:pPr lvl="1"/>
            <a:r>
              <a:rPr lang="en-AU" dirty="0"/>
              <a:t>Weak couplings to other SM particles</a:t>
            </a:r>
          </a:p>
          <a:p>
            <a:r>
              <a:rPr lang="en-AU" dirty="0"/>
              <a:t>Yet to be observed.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7C534-D519-F10A-56E3-6B6E48FB1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37B063-98EB-248D-9EF2-B9D9110BF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1. Peccei, R. D. &amp; Quinn, H. R. CP conservation in the presence of </a:t>
            </a:r>
            <a:r>
              <a:rPr lang="en-US" dirty="0" err="1"/>
              <a:t>pseudoparticles</a:t>
            </a:r>
            <a:r>
              <a:rPr lang="en-US" dirty="0"/>
              <a:t>. Phys. Rev. Lett. 38,</a:t>
            </a:r>
          </a:p>
        </p:txBody>
      </p:sp>
    </p:spTree>
    <p:extLst>
      <p:ext uri="{BB962C8B-B14F-4D97-AF65-F5344CB8AC3E}">
        <p14:creationId xmlns:p14="http://schemas.microsoft.com/office/powerpoint/2010/main" val="249130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0DA79-E870-5964-99B0-07F10593D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Axion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59A14-5451-B84C-56BC-7C6AA05261B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/>
                  <a:t>The first axion model consists of a complex scalar field with the Lagrangian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p>
                          <m:s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AU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AU" sz="2000" b="0" i="1" smtClean="0">
                                        <a:latin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  <m:sup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𝐾</m:t>
                    </m:r>
                    <m:func>
                      <m:func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𝑁𝑎𝑟𝑔</m:t>
                            </m:r>
                            <m:d>
                              <m:dPr>
                                <m:ctrlP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AU" sz="2000" b="0" i="1" smtClean="0"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AU" dirty="0"/>
              </a:p>
              <a:p>
                <a:r>
                  <a:rPr lang="en-AU" dirty="0"/>
                  <a:t>Since then there other axion models have been proposed for a variety of reasons, forming a class of axion-like particles.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859A14-5451-B84C-56BC-7C6AA05261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343254-111E-AB09-0A42-7C60C5711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50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01550-9DE6-9530-2D1B-B9A52C79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Simulating Fields (PRS TRICK)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4492CD-8A04-B69F-59EC-37F6C9F1513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/>
                  <a:t>As axions are estimated to be very light, their occupancy numbers are high i.e. fields can be treated classically.</a:t>
                </a:r>
              </a:p>
              <a:p>
                <a:r>
                  <a:rPr lang="en-AU" dirty="0"/>
                  <a:t>The expansion of the universe shrinks features in the field, shortening the length of simulations.</a:t>
                </a:r>
              </a:p>
              <a:p>
                <a:r>
                  <a:rPr lang="en-AU" dirty="0"/>
                  <a:t>Using the PRS trick, named after Press, </a:t>
                </a:r>
                <a:r>
                  <a:rPr lang="en-AU" dirty="0" err="1"/>
                  <a:t>Ryden</a:t>
                </a:r>
                <a:r>
                  <a:rPr lang="en-AU" dirty="0"/>
                  <a:t> and </a:t>
                </a:r>
                <a:r>
                  <a:rPr lang="en-AU" dirty="0" err="1"/>
                  <a:t>Spergel</a:t>
                </a:r>
                <a:r>
                  <a:rPr lang="en-AU" dirty="0"/>
                  <a:t> (1989)</a:t>
                </a:r>
                <a:r>
                  <a:rPr lang="en-AU" baseline="30000" dirty="0"/>
                  <a:t>2</a:t>
                </a:r>
                <a:r>
                  <a:rPr lang="en-AU" dirty="0"/>
                  <a:t> , simulations can be run for longer.</a:t>
                </a:r>
              </a:p>
              <a:p>
                <a:r>
                  <a:rPr lang="en-AU" dirty="0"/>
                  <a:t>For a field ф, modify the equation of motion by adding a parameter </a:t>
                </a:r>
                <a:r>
                  <a:rPr lang="el-GR" dirty="0"/>
                  <a:t>α</a:t>
                </a:r>
                <a:r>
                  <a:rPr lang="en-AU" dirty="0"/>
                  <a:t>, equal to the number of spatial dimensions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A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𝛼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func>
                          <m:funcPr>
                            <m:ctrlP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AU" sz="20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AU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func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𝜕𝜏</m:t>
                        </m:r>
                      </m:den>
                    </m:f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𝜕𝜙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𝜕𝜏</m:t>
                        </m:r>
                      </m:den>
                    </m:f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𝜕𝜙</m:t>
                        </m:r>
                      </m:den>
                    </m:f>
                  </m:oMath>
                </a14:m>
                <a:endParaRPr lang="en-AU" dirty="0"/>
              </a:p>
              <a:p>
                <a:r>
                  <a:rPr lang="en-AU" dirty="0"/>
                  <a:t>This can then be solved with a second order leapfrog numerical scheme.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4492CD-8A04-B69F-59EC-37F6C9F151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4D3C2-AA76-49F5-679D-5C394D341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87EB86-89A0-43C1-366E-1FB848E07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2. Press, W., </a:t>
            </a:r>
            <a:r>
              <a:rPr lang="en-US" dirty="0" err="1"/>
              <a:t>Ryden</a:t>
            </a:r>
            <a:r>
              <a:rPr lang="en-US" dirty="0"/>
              <a:t>, B., </a:t>
            </a:r>
            <a:r>
              <a:rPr lang="en-US" dirty="0" err="1"/>
              <a:t>Spergel</a:t>
            </a:r>
            <a:r>
              <a:rPr lang="en-US" dirty="0"/>
              <a:t>, D., Ap. J., 347, 590-604 (1989).</a:t>
            </a:r>
          </a:p>
        </p:txBody>
      </p:sp>
    </p:spTree>
    <p:extLst>
      <p:ext uri="{BB962C8B-B14F-4D97-AF65-F5344CB8AC3E}">
        <p14:creationId xmlns:p14="http://schemas.microsoft.com/office/powerpoint/2010/main" val="440629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339EDE-395C-B7F6-493D-ECEADA63C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22824C-A352-8818-A52A-BCC2865FB107}"/>
              </a:ext>
            </a:extLst>
          </p:cNvPr>
          <p:cNvSpPr txBox="1"/>
          <p:nvPr/>
        </p:nvSpPr>
        <p:spPr>
          <a:xfrm>
            <a:off x="7197558" y="5732374"/>
            <a:ext cx="41063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1b: Axion field simulation for N = 4</a:t>
            </a:r>
          </a:p>
        </p:txBody>
      </p:sp>
      <p:pic>
        <p:nvPicPr>
          <p:cNvPr id="2" name="single_axion_N1">
            <a:hlinkClick r:id="" action="ppaction://media"/>
            <a:extLst>
              <a:ext uri="{FF2B5EF4-FFF2-40B4-BE49-F238E27FC236}">
                <a16:creationId xmlns:a16="http://schemas.microsoft.com/office/drawing/2014/main" id="{510CFB1C-D0EF-2B02-DA09-557C4AB34AB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0" y="1494000"/>
            <a:ext cx="5159999" cy="3870000"/>
          </a:xfrm>
          <a:prstGeom prst="rect">
            <a:avLst/>
          </a:prstGeom>
        </p:spPr>
      </p:pic>
      <p:pic>
        <p:nvPicPr>
          <p:cNvPr id="3" name="single_axion_N4">
            <a:hlinkClick r:id="" action="ppaction://media"/>
            <a:extLst>
              <a:ext uri="{FF2B5EF4-FFF2-40B4-BE49-F238E27FC236}">
                <a16:creationId xmlns:a16="http://schemas.microsoft.com/office/drawing/2014/main" id="{9A514DFF-EA1D-A3B0-EF7C-049216CCE4A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450811" y="1494000"/>
            <a:ext cx="5159999" cy="387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C7802D-9666-EA74-5CEC-05D548CF239F}"/>
              </a:ext>
            </a:extLst>
          </p:cNvPr>
          <p:cNvSpPr txBox="1"/>
          <p:nvPr/>
        </p:nvSpPr>
        <p:spPr>
          <a:xfrm>
            <a:off x="747027" y="5732373"/>
            <a:ext cx="410633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1a: Axion field simulation for N = 1</a:t>
            </a:r>
          </a:p>
        </p:txBody>
      </p:sp>
    </p:spTree>
    <p:extLst>
      <p:ext uri="{BB962C8B-B14F-4D97-AF65-F5344CB8AC3E}">
        <p14:creationId xmlns:p14="http://schemas.microsoft.com/office/powerpoint/2010/main" val="288926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5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04BED40-EAF7-4E55-AFF7-2CD840EBD3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C6D56-435B-01CC-F260-E5E8822BE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02156"/>
            <a:ext cx="6540462" cy="1013800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tx2"/>
                </a:solidFill>
              </a:rPr>
              <a:t>Topological Defects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67CCF1-BB1E-41CF-8499-94A870C33E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66751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635ED-D667-A081-E348-52DBE43B6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4" y="1896533"/>
            <a:ext cx="6309003" cy="3962266"/>
          </a:xfrm>
        </p:spPr>
        <p:txBody>
          <a:bodyPr>
            <a:normAutofit/>
          </a:bodyPr>
          <a:lstStyle/>
          <a:p>
            <a:r>
              <a:rPr lang="en-AU" dirty="0">
                <a:solidFill>
                  <a:schemeClr val="tx2"/>
                </a:solidFill>
              </a:rPr>
              <a:t>Topological defects occur during spontaneous symmetry breaking.</a:t>
            </a:r>
          </a:p>
          <a:p>
            <a:r>
              <a:rPr lang="en-AU" dirty="0">
                <a:solidFill>
                  <a:schemeClr val="tx2"/>
                </a:solidFill>
              </a:rPr>
              <a:t>Domain walls are a type of topological defect.</a:t>
            </a:r>
          </a:p>
          <a:p>
            <a:r>
              <a:rPr lang="en-AU" dirty="0">
                <a:solidFill>
                  <a:schemeClr val="tx2"/>
                </a:solidFill>
              </a:rPr>
              <a:t>The energy density of domain walls would dominate the energy of the Universe. This is not observed however.</a:t>
            </a:r>
          </a:p>
          <a:p>
            <a:r>
              <a:rPr lang="en-AU" dirty="0">
                <a:solidFill>
                  <a:schemeClr val="tx2"/>
                </a:solidFill>
              </a:rPr>
              <a:t>Other types of cosmological defects include:</a:t>
            </a:r>
          </a:p>
          <a:p>
            <a:pPr lvl="1"/>
            <a:r>
              <a:rPr lang="en-AU" sz="1600" dirty="0">
                <a:solidFill>
                  <a:schemeClr val="tx2"/>
                </a:solidFill>
              </a:rPr>
              <a:t>Cosmic strings</a:t>
            </a:r>
          </a:p>
          <a:p>
            <a:pPr lvl="1"/>
            <a:r>
              <a:rPr lang="en-AU" sz="1600" dirty="0">
                <a:solidFill>
                  <a:schemeClr val="tx2"/>
                </a:solidFill>
              </a:rPr>
              <a:t>Textures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83935ED3-E494-2DBC-0863-2BDF5F8EF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997" y="3696845"/>
            <a:ext cx="3256202" cy="2551555"/>
          </a:xfrm>
          <a:prstGeom prst="rect">
            <a:avLst/>
          </a:prstGeom>
        </p:spPr>
      </p:pic>
      <p:pic>
        <p:nvPicPr>
          <p:cNvPr id="8" name="Picture 7" descr="A picture containing different, line&#10;&#10;Description automatically generated">
            <a:extLst>
              <a:ext uri="{FF2B5EF4-FFF2-40B4-BE49-F238E27FC236}">
                <a16:creationId xmlns:a16="http://schemas.microsoft.com/office/drawing/2014/main" id="{AACA138A-1FC9-309F-C139-2CFE1EA69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1370" y="704894"/>
            <a:ext cx="4039455" cy="23832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8B63E-9F90-0920-B9D5-AF22EA9B3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23914"/>
            <a:ext cx="10525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17B357-98F2-AB5C-6412-FFC1923F91BD}"/>
                  </a:ext>
                </a:extLst>
              </p:cNvPr>
              <p:cNvSpPr txBox="1"/>
              <p:nvPr/>
            </p:nvSpPr>
            <p:spPr>
              <a:xfrm>
                <a:off x="7912996" y="3069864"/>
                <a:ext cx="325620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Figure 2: Spontaneous symmetry breaking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AU" sz="1500" b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symmetry</a:t>
                </a:r>
                <a:r>
                  <a:rPr lang="en-AU" sz="1500" baseline="30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3</a:t>
                </a:r>
                <a:endParaRPr lang="en-AU" sz="1500" b="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B17B357-98F2-AB5C-6412-FFC1923F91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2996" y="3069864"/>
                <a:ext cx="3256202" cy="553998"/>
              </a:xfrm>
              <a:prstGeom prst="rect">
                <a:avLst/>
              </a:prstGeom>
              <a:blipFill>
                <a:blip r:embed="rId4"/>
                <a:stretch>
                  <a:fillRect t="-3333" b="-1222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ECDC259-E0C5-9B12-C64A-D29FB1E23BAF}"/>
              </a:ext>
            </a:extLst>
          </p:cNvPr>
          <p:cNvSpPr txBox="1"/>
          <p:nvPr/>
        </p:nvSpPr>
        <p:spPr>
          <a:xfrm>
            <a:off x="8017097" y="6185190"/>
            <a:ext cx="3048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3: Kink solution of domain wall</a:t>
            </a:r>
            <a:r>
              <a:rPr lang="en-AU" sz="1500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125D61A-344A-4432-925D-CB41C6F52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3. Diagrams are taken from Ciaran O'Hare's notes on domain walls</a:t>
            </a:r>
          </a:p>
        </p:txBody>
      </p:sp>
    </p:spTree>
    <p:extLst>
      <p:ext uri="{BB962C8B-B14F-4D97-AF65-F5344CB8AC3E}">
        <p14:creationId xmlns:p14="http://schemas.microsoft.com/office/powerpoint/2010/main" val="66631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4BFC-A45E-ACFA-5E51-F1E124DF6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Axion Potential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5E2A4-ED54-AAA1-B834-4F83829CB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Chart, surface chart&#10;&#10;Description automatically generated">
            <a:extLst>
              <a:ext uri="{FF2B5EF4-FFF2-40B4-BE49-F238E27FC236}">
                <a16:creationId xmlns:a16="http://schemas.microsoft.com/office/drawing/2014/main" id="{E743790C-8B2C-C599-B8DD-A2EC9F424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76" y="1890876"/>
            <a:ext cx="5364124" cy="3385952"/>
          </a:xfrm>
          <a:prstGeom prst="rect">
            <a:avLst/>
          </a:prstGeom>
        </p:spPr>
      </p:pic>
      <p:pic>
        <p:nvPicPr>
          <p:cNvPr id="8" name="Picture 7" descr="Chart, surface chart&#10;&#10;Description automatically generated">
            <a:extLst>
              <a:ext uri="{FF2B5EF4-FFF2-40B4-BE49-F238E27FC236}">
                <a16:creationId xmlns:a16="http://schemas.microsoft.com/office/drawing/2014/main" id="{F2EF2D62-0088-E8C9-DAEF-D66A960DB2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049" y="1735200"/>
            <a:ext cx="3973506" cy="338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05A11C-3465-2C95-57AA-C43CEEC36A58}"/>
              </a:ext>
            </a:extLst>
          </p:cNvPr>
          <p:cNvSpPr txBox="1"/>
          <p:nvPr/>
        </p:nvSpPr>
        <p:spPr>
          <a:xfrm>
            <a:off x="7557760" y="5122800"/>
            <a:ext cx="30800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5: Symmetry broken potential for N = 4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8386C6-E609-10EF-B61F-6A158D4548A6}"/>
              </a:ext>
            </a:extLst>
          </p:cNvPr>
          <p:cNvSpPr txBox="1"/>
          <p:nvPr/>
        </p:nvSpPr>
        <p:spPr>
          <a:xfrm>
            <a:off x="2019701" y="5275200"/>
            <a:ext cx="30800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Figure 4: Peccei-Quinn potential before symmetry breaking</a:t>
            </a:r>
          </a:p>
        </p:txBody>
      </p:sp>
    </p:spTree>
    <p:extLst>
      <p:ext uri="{BB962C8B-B14F-4D97-AF65-F5344CB8AC3E}">
        <p14:creationId xmlns:p14="http://schemas.microsoft.com/office/powerpoint/2010/main" val="269044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C5372-269D-62EA-2C5B-32BE3D6C0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Companion axion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F44B01-F82E-DAAA-A6DD-10AB024EE96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/>
                  <a:t>The companion axion model is a new axion model introduced by Chen and </a:t>
                </a:r>
                <a:r>
                  <a:rPr lang="en-US" dirty="0"/>
                  <a:t>Kobakhidze</a:t>
                </a:r>
                <a:r>
                  <a:rPr lang="en-AU" dirty="0"/>
                  <a:t> in 2021</a:t>
                </a:r>
                <a:r>
                  <a:rPr lang="en-AU" baseline="30000" dirty="0"/>
                  <a:t>1</a:t>
                </a:r>
                <a:r>
                  <a:rPr lang="en-AU" dirty="0"/>
                  <a:t> in order to rescue the Peccei-Quinn axion from coloured gravitational instantons (an additional source of CP violation).</a:t>
                </a:r>
              </a:p>
              <a:p>
                <a:r>
                  <a:rPr lang="en-AU" dirty="0"/>
                  <a:t>The added potential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AU" sz="1400" b="0" i="1" smtClean="0">
                        <a:latin typeface="Cambria Math" panose="02040503050406030204" pitchFamily="18" charset="0"/>
                      </a:rPr>
                      <m:t>𝐾</m:t>
                    </m:r>
                    <m:func>
                      <m:func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1400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AU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1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p>
                                <m:r>
                                  <a:rPr lang="en-AU" sz="1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d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func>
                          <m:funcPr>
                            <m:ctrlPr>
                              <a:rPr lang="en-AU" sz="14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AU" sz="1400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en-AU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</m:sSub>
                                <m:r>
                                  <a:rPr lang="en-AU" sz="1400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en-AU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sub>
                                  <m:sup>
                                    <m:r>
                                      <a:rPr lang="en-AU" sz="1400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  <m:r>
                                  <a:rPr lang="en-AU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d>
                          </m:e>
                        </m:func>
                      </m:e>
                    </m:func>
                  </m:oMath>
                </a14:m>
                <a:endParaRPr lang="en-AU" dirty="0"/>
              </a:p>
              <a:p>
                <a:r>
                  <a:rPr lang="en-AU" dirty="0"/>
                  <a:t>Introduces a second axion field.</a:t>
                </a:r>
              </a:p>
              <a:p>
                <a:r>
                  <a:rPr lang="en-AU" dirty="0"/>
                  <a:t>This second field is believed to help disperse domain walls</a:t>
                </a:r>
                <a:r>
                  <a:rPr lang="en-AU" baseline="30000" dirty="0"/>
                  <a:t>2</a:t>
                </a:r>
                <a:r>
                  <a:rPr lang="en-AU" dirty="0"/>
                  <a:t>.</a:t>
                </a:r>
                <a:endParaRPr lang="en-AU" baseline="30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4F44B01-F82E-DAAA-A6DD-10AB024EE96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3A365-1401-0064-4BDA-3593999E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B36EAF-FA72-5E81-B103-2F76DB2CD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1" y="6423914"/>
            <a:ext cx="10535541" cy="365125"/>
          </a:xfrm>
        </p:spPr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Z. Chen and A. Kobakhidze, Coloured gravitational instantons, the strong CP problem and the companion axion solution</a:t>
            </a:r>
          </a:p>
          <a:p>
            <a:pPr marL="228600" indent="-228600">
              <a:buAutoNum type="arabicPeriod"/>
            </a:pPr>
            <a:r>
              <a:rPr lang="en-US" dirty="0"/>
              <a:t>Z. Chen et al., Cosmology of the Companion-Axion Model: Dark Matter, Gravitational Waves, and Primordial Black Holes</a:t>
            </a:r>
          </a:p>
        </p:txBody>
      </p:sp>
    </p:spTree>
    <p:extLst>
      <p:ext uri="{BB962C8B-B14F-4D97-AF65-F5344CB8AC3E}">
        <p14:creationId xmlns:p14="http://schemas.microsoft.com/office/powerpoint/2010/main" val="418754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C08ED-519C-2274-55EA-C050A850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5DA0A7-BE4C-BCF0-4BF1-B1B2BEC9E0EE}"/>
                  </a:ext>
                </a:extLst>
              </p:cNvPr>
              <p:cNvSpPr txBox="1"/>
              <p:nvPr/>
            </p:nvSpPr>
            <p:spPr>
              <a:xfrm>
                <a:off x="9620616" y="2902445"/>
                <a:ext cx="1875367" cy="1053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50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Figure 6: </a:t>
                </a:r>
                <a:r>
                  <a:rPr lang="en-AU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Companion axion simulation for </a:t>
                </a:r>
                <a14:m>
                  <m:oMath xmlns:m="http://schemas.openxmlformats.org/officeDocument/2006/math">
                    <m:r>
                      <a:rPr lang="en-AU" sz="15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sz="15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=3,</m:t>
                    </m:r>
                    <m:sSup>
                      <m:sSupPr>
                        <m:ctrlP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AU" sz="15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sz="15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=1,</m:t>
                    </m:r>
                    <m:sSub>
                      <m:sSubPr>
                        <m:ctrlP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AU" sz="1500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sz="1500" b="0" i="1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′=1</m:t>
                    </m:r>
                  </m:oMath>
                </a14:m>
                <a:endParaRPr lang="en-AU" sz="15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B5DA0A7-BE4C-BCF0-4BF1-B1B2BEC9E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0616" y="2902445"/>
                <a:ext cx="1875367" cy="1053109"/>
              </a:xfrm>
              <a:prstGeom prst="rect">
                <a:avLst/>
              </a:prstGeom>
              <a:blipFill>
                <a:blip r:embed="rId4"/>
                <a:stretch>
                  <a:fillRect l="-649" t="-1156" r="-292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companion_axion_N3111">
            <a:hlinkClick r:id="" action="ppaction://media"/>
            <a:extLst>
              <a:ext uri="{FF2B5EF4-FFF2-40B4-BE49-F238E27FC236}">
                <a16:creationId xmlns:a16="http://schemas.microsoft.com/office/drawing/2014/main" id="{C7E2E10E-010E-D7B5-06F6-56D5F181AC0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31587" y="868172"/>
            <a:ext cx="8984740" cy="598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6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VTI">
  <a:themeElements>
    <a:clrScheme name="AnalogousFromDarkSeedLeftStep">
      <a:dk1>
        <a:srgbClr val="000000"/>
      </a:dk1>
      <a:lt1>
        <a:srgbClr val="FFFFFF"/>
      </a:lt1>
      <a:dk2>
        <a:srgbClr val="311B25"/>
      </a:dk2>
      <a:lt2>
        <a:srgbClr val="F0F3F3"/>
      </a:lt2>
      <a:accent1>
        <a:srgbClr val="C34D4F"/>
      </a:accent1>
      <a:accent2>
        <a:srgbClr val="B13B6F"/>
      </a:accent2>
      <a:accent3>
        <a:srgbClr val="C34DB2"/>
      </a:accent3>
      <a:accent4>
        <a:srgbClr val="913BB1"/>
      </a:accent4>
      <a:accent5>
        <a:srgbClr val="724DC3"/>
      </a:accent5>
      <a:accent6>
        <a:srgbClr val="3B47B1"/>
      </a:accent6>
      <a:hlink>
        <a:srgbClr val="8951C5"/>
      </a:hlink>
      <a:folHlink>
        <a:srgbClr val="7F7F7F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642</Words>
  <Application>Microsoft Office PowerPoint</Application>
  <PresentationFormat>Widescreen</PresentationFormat>
  <Paragraphs>76</Paragraphs>
  <Slides>12</Slides>
  <Notes>5</Notes>
  <HiddenSlides>0</HiddenSlides>
  <MMClips>6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</vt:lpstr>
      <vt:lpstr>Cambria Math</vt:lpstr>
      <vt:lpstr>Corbel</vt:lpstr>
      <vt:lpstr>Franklin Gothic Book</vt:lpstr>
      <vt:lpstr>Franklin Gothic Demi</vt:lpstr>
      <vt:lpstr>Gill Sans MT</vt:lpstr>
      <vt:lpstr>Wingdings 2</vt:lpstr>
      <vt:lpstr>DividendVTI</vt:lpstr>
      <vt:lpstr>Domain Walls and the Companion Axion Model</vt:lpstr>
      <vt:lpstr>BackGround: Axions</vt:lpstr>
      <vt:lpstr>Axion Models</vt:lpstr>
      <vt:lpstr>Simulating Fields (PRS TRICK)</vt:lpstr>
      <vt:lpstr>PowerPoint Presentation</vt:lpstr>
      <vt:lpstr>Topological Defects</vt:lpstr>
      <vt:lpstr>Axion Potential</vt:lpstr>
      <vt:lpstr>Companion axion Model</vt:lpstr>
      <vt:lpstr>PowerPoint Presentation</vt:lpstr>
      <vt:lpstr>Plans for the Future</vt:lpstr>
      <vt:lpstr>AppenDix: Single Axion Highlighting</vt:lpstr>
      <vt:lpstr>AppenDix: Companion Axion Highlighting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Domain Walls and the Companion Axion Model</dc:title>
  <dc:creator>Pavadol Yamsiri</dc:creator>
  <cp:lastModifiedBy>Pavadol Yamsiri</cp:lastModifiedBy>
  <cp:revision>16</cp:revision>
  <dcterms:created xsi:type="dcterms:W3CDTF">2022-06-22T13:00:17Z</dcterms:created>
  <dcterms:modified xsi:type="dcterms:W3CDTF">2022-06-26T01:38:12Z</dcterms:modified>
</cp:coreProperties>
</file>