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6" r:id="rId2"/>
  </p:sldMasterIdLst>
  <p:notesMasterIdLst>
    <p:notesMasterId r:id="rId15"/>
  </p:notesMasterIdLst>
  <p:sldIdLst>
    <p:sldId id="281" r:id="rId3"/>
    <p:sldId id="260" r:id="rId4"/>
    <p:sldId id="817" r:id="rId5"/>
    <p:sldId id="815" r:id="rId6"/>
    <p:sldId id="816" r:id="rId7"/>
    <p:sldId id="275" r:id="rId8"/>
    <p:sldId id="338" r:id="rId9"/>
    <p:sldId id="259" r:id="rId10"/>
    <p:sldId id="355" r:id="rId11"/>
    <p:sldId id="356" r:id="rId12"/>
    <p:sldId id="775" r:id="rId13"/>
    <p:sldId id="292" r:id="rId14"/>
  </p:sldIdLst>
  <p:sldSz cx="12192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6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668848262" val="982" revOS="4"/>
      <pr:smFileRevision xmlns="" xmlns:p14="http://schemas.microsoft.com/office/powerpoint/2010/main" xmlns:pr="smNativeData" dt="1668848262" val="101"/>
      <pr:guideOptions xmlns="" xmlns:p14="http://schemas.microsoft.com/office/powerpoint/2010/main" xmlns:pr="smNativeData" dt="1668848262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580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Grid="0">
      <p:cViewPr>
        <p:scale>
          <a:sx n="59" d="100"/>
          <a:sy n="59" d="100"/>
        </p:scale>
        <p:origin x="968" y="210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EgSAADTAgAAEAAAACYAAAAIAAAAP48AAAAAAAA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en-gb" sz="1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AAAAAC4qAADTAgAAEAAAACYAAAAIAAAAP48AAAAAAAA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r">
              <a:defRPr lang="en-gb" sz="1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gb"/>
            </a:pPr>
            <a:fld id="{24B649F5-BBC9-E3BF-870E-4DEA07407118}" type="datetime1">
              <a:t>12/8/2022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hpp4Yx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4BAAACAcAAPglAAAEGgAAEAAAACYAAAAIAAAAvw8AAP8fAAA="/>
              </a:ext>
            </a:extLst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endParaRPr lang="en-gb"/>
          </a:p>
        </p:txBody>
      </p:sp>
      <p:sp>
        <p:nvSpPr>
          <p:cNvPr id="5" name="Notes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EhsAAPglAAA4MQAAEAAAACYAAAAIAAAAPw8AAP8fAAA="/>
              </a:ext>
            </a:extLst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bjUAAEgSAABAOAAAEAAAACYAAAAIAAAAv48AAP8fAAA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847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en-gb" sz="1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BAOAAAEAAAACYAAAAIAAAAv48AAP8fAAA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r">
              <a:defRPr lang="en-gb" sz="1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gb"/>
            </a:pPr>
            <a:fld id="{24B62A37-79C9-E3DC-870E-8F89644071DA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14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http://www.satellites.spacesim.org/english/anatomy/orbit/elliptic.html</a:t>
            </a:r>
          </a:p>
        </p:txBody>
      </p:sp>
    </p:spTree>
    <p:extLst>
      <p:ext uri="{BB962C8B-B14F-4D97-AF65-F5344CB8AC3E}">
        <p14:creationId xmlns:p14="http://schemas.microsoft.com/office/powerpoint/2010/main" val="487172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Figures 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courtesy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 P 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Eekels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2015] https://arxiv.org/pdf/1504.05774.pdf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2438-B57C-40BA-9DF5-ADB1271323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95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hpp4YxMAAAAlAAAAZAAAAC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X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4BAAACAcAAPglAAAEGgAAEAAAACYAAAAIAAAAAQAAAAAAAAA="/>
              </a:ext>
            </a:extLst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D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EhsAAPglAAA4MQAAEAAAACYAAAAIAAAAAQAAAAAAAAA="/>
              </a:ext>
            </a:extLst>
          </p:cNvSpPr>
          <p:nvPr>
            <p:ph type="body" idx="1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>
              <a:defRPr lang="en-us"/>
            </a:pPr>
            <a:endParaRPr lang="it-it"/>
          </a:p>
        </p:txBody>
      </p:sp>
      <p:sp>
        <p:nvSpPr>
          <p:cNvPr id="4" name="Segnaposto numero diapositiva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D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BAOAAAEAAAACYAAAAIAAAAAQAAAAAAAAA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8470"/>
          </a:xfrm>
        </p:spPr>
        <p:txBody>
          <a:bodyPr/>
          <a:lstStyle/>
          <a:p>
            <a:pPr>
              <a:defRPr lang="en-us"/>
            </a:pPr>
            <a:fld id="{24B61326-68C9-E3E5-870E-9EB05D4071CB}" type="slidenum"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6AYAAKBBAACYFQAAEAAAACYAAAAIAAAAgYAAAAAAAAA="/>
              </a:ext>
            </a:extLst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ctr">
              <a:defRPr lang="en-us" sz="60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KRYAAKBBAABYIAAAEAAAACYAAAAIAAAAAYAAAAAAAAA="/>
              </a:ext>
            </a:extLst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lang="en-us" sz="2400"/>
            </a:lvl1pPr>
            <a:lvl2pPr marL="457200" indent="0" algn="ctr">
              <a:buNone/>
              <a:defRPr lang="en-us" sz="2000"/>
            </a:lvl2pPr>
            <a:lvl3pPr marL="914400" indent="0" algn="ctr">
              <a:buNone/>
              <a:defRPr lang="en-us" sz="1800"/>
            </a:lvl3pPr>
            <a:lvl4pPr marL="1371600" indent="0" algn="ctr">
              <a:buNone/>
              <a:defRPr lang="en-us" sz="1600"/>
            </a:lvl4pPr>
            <a:lvl5pPr marL="1828800" indent="0" algn="ctr">
              <a:buNone/>
              <a:defRPr lang="en-us" sz="1600"/>
            </a:lvl5pPr>
            <a:lvl6pPr marL="2286000" indent="0" algn="ctr">
              <a:buNone/>
              <a:defRPr lang="en-us" sz="1600"/>
            </a:lvl6pPr>
            <a:lvl7pPr marL="2743200" indent="0" algn="ctr">
              <a:buNone/>
              <a:defRPr lang="en-us" sz="1600"/>
            </a:lvl7pPr>
            <a:lvl8pPr marL="3200400" indent="0" algn="ctr">
              <a:buNone/>
              <a:defRPr lang="en-us" sz="1600"/>
            </a:lvl8pPr>
            <a:lvl9pPr marL="3657600" indent="0" algn="ctr">
              <a:buNone/>
              <a:defRPr lang="en-us" sz="1600"/>
            </a:lvl9pPr>
          </a:lstStyle>
          <a:p>
            <a:pPr>
              <a:defRPr lang="en-us"/>
            </a:pPr>
            <a:r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27F3-BDC9-E3D1-870E-4B846940711E}" type="datetime1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74DE-90C9-E382-870E-66D73A407133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g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1C33-7DC9-E3EA-870E-8BBF524071DE}" type="datetime1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3F8D-C3C9-E3C9-870E-359C71407160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sNQAAPwIAANhFAAAAJgAAEAAAACYAAAAIAAAAAwAAAAAAAAA="/>
              </a:ext>
            </a:extLst>
          </p:cNvSpPr>
          <p:nvPr>
            <p:ph type="title"/>
          </p:nvPr>
        </p:nvSpPr>
        <p:spPr>
          <a:xfrm>
            <a:off x="8724900" y="365125"/>
            <a:ext cx="2628900" cy="581215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Q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Lw0AAAAJgAAEAAAACYAAAAIAAAAAwAAAAAAAAA="/>
              </a:ext>
            </a:extLst>
          </p:cNvSpPr>
          <p:nvPr>
            <p:ph idx="1"/>
          </p:nvPr>
        </p:nvSpPr>
        <p:spPr>
          <a:xfrm>
            <a:off x="838200" y="365125"/>
            <a:ext cx="7734300" cy="581215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31AC-E2C9-E3C7-870E-14927F407141}" type="datetime1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1A2E-60C9-E3EC-870E-96B9544071C3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EAA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6AYAAKBBAACYFQAAEAAAACYAAAAIAAAA/fD///////8="/>
              </a:ext>
            </a:extLst>
          </p:cNvSpPr>
          <p:nvPr>
            <p:ph type="ctrTitle"/>
          </p:nvPr>
        </p:nvSpPr>
        <p:spPr>
          <a:xfrm>
            <a:off x="1524000" y="1122680"/>
            <a:ext cx="9144000" cy="238760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KRYAAKBBAABYIAAAEAAAACYAAAAIAAAAffD///////8="/>
              </a:ext>
            </a:extLst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fHD///////8="/>
              </a:ext>
            </a:extLst>
          </p:cNvSpPr>
          <p:nvPr>
            <p:ph type="dt" sz="half" idx="10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fld id="{24B65DFA-B4C9-E3AB-870E-42FE13407117}" type="datetime1">
              <a:rPr lang="en-US" smtClean="0"/>
              <a:t>12/8/2022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fHD///////8="/>
              </a:ext>
            </a:extLst>
          </p:cNvSpPr>
          <p:nvPr>
            <p:ph type="ftr" sz="quarter" idx="11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fHD///////8="/>
              </a:ext>
            </a:extLst>
          </p:cNvSpPr>
          <p:nvPr>
            <p:ph type="sldNum" sz="quarter" idx="12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fld id="{24B6510D-43C9-E3A7-870E-B5F21F4071E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BCYn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KLLx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DILi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1F2F-61C9-E3E9-870E-97BC514071C2}" type="datetime1">
              <a:rPr lang="en-US" smtClean="0"/>
              <a:t>12/8/2022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M7Ozs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75E8-A6C9-E383-870E-50D63B40710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sp/r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HBsAAK1FAAB9IwAAEAAAACYAAAAIAAAAgQAAAAAAAAA=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LuOE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4REAAK1FAAAcGwAAEAAAACYAAAAIAAAAgQAAAAAAAAA=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47A1-EFC9-E3B1-870E-19E40940714C}" type="datetime1">
              <a:rPr lang="en-US" smtClean="0"/>
              <a:t>12/8/2022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M7Ozs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GyW5p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18B9-F7C9-E3EE-870E-01BB5640715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CRin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199O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2AkAAOEkAACwJQAAEAAAACYAAAAIAAAAAYAAAAAAAAA="/>
              </a:ext>
            </a:extLst>
          </p:cNvSpPr>
          <p:nvPr>
            <p:ph sz="half" idx="1"/>
          </p:nvPr>
        </p:nvSpPr>
        <p:spPr>
          <a:xfrm>
            <a:off x="609600" y="1600200"/>
            <a:ext cx="5385435" cy="4526280"/>
          </a:xfr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N3wIb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fJgAA2AkAAEBHAACwJQAAAAAAACYAAAAIAAAAAYAAAAAAAAA="/>
              </a:ext>
            </a:extLst>
          </p:cNvSpPr>
          <p:nvPr>
            <p:ph sz="half" idx="2"/>
          </p:nvPr>
        </p:nvSpPr>
        <p:spPr>
          <a:xfrm>
            <a:off x="6196965" y="1600200"/>
            <a:ext cx="5385435" cy="4526280"/>
          </a:xfr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qHu6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715F-11C9-E387-870E-E7D23F4071B2}" type="datetime1">
              <a:rPr lang="en-US" smtClean="0"/>
              <a:t>12/8/2022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f4W6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GlJS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1112-5CC9-E3E7-870E-AAB25F4071F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DrV59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N6Mm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cQkAAOMkAABhDQAAEAAAACYAAAAIAAAAgQAAAAAAAAA=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Jk6bu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YQ0AAOMkAACwJQAAAAAAACYAAAAIAAAAAYAAAAAAAAA="/>
              </a:ext>
            </a:extLst>
          </p:cNvSpPr>
          <p:nvPr>
            <p:ph sz="half" idx="2"/>
          </p:nvPr>
        </p:nvSpPr>
        <p:spPr>
          <a:xfrm>
            <a:off x="609600" y="2174875"/>
            <a:ext cx="5386705" cy="3951605"/>
          </a:xfr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kKDe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cQkAAEBHAABhDQAAAAAAACYAAAAIAAAAgQAAAAAAAAA=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CiCt1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YQ0AAEBHAACwJQAAAAAAACYAAAAIAAAAAYAAAAAAAAA="/>
              </a:ext>
            </a:extLst>
          </p:cNvSpPr>
          <p:nvPr>
            <p:ph sz="half" idx="4"/>
          </p:nvPr>
        </p:nvSpPr>
        <p:spPr>
          <a:xfrm>
            <a:off x="6195695" y="2174875"/>
            <a:ext cx="5386705" cy="3951605"/>
          </a:xfr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NDQl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73B6-F8C9-E385-870E-0ED03D40715B}" type="datetime1">
              <a:rPr lang="en-US" smtClean="0"/>
              <a:t>12/8/2022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CB1+8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F10f+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0C81-CFC9-E3FA-870E-39AF4240716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mIhr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8PJf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77AC-E2C9-E381-870E-14D439407141}" type="datetime1">
              <a:rPr lang="en-US" smtClean="0"/>
              <a:t>12/8/2022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XBPq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EhDRl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45F4-BAC9-E3B3-870E-4CE60B40711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N3S39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rgEAAG0cAADUCAAAEAAAACYAAAAIAAAAgQAAAAAAAAA=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I0sqO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THQAArgEAAEBHAACwJQAAEAAAACYAAAAIAAAAAYAAAAAAAAA=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COlbu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1AgAAG0cAACwJQAAAAAAACYAAAAIAAAAAQAAAAAAAAA="/>
              </a:ext>
            </a:extLst>
          </p:cNvSpPr>
          <p:nvPr>
            <p:ph sz="half" idx="2"/>
          </p:nvPr>
        </p:nvSpPr>
        <p:spPr>
          <a:xfrm>
            <a:off x="609600" y="1435100"/>
            <a:ext cx="4011295" cy="4691380"/>
          </a:xfrm>
        </p:spPr>
        <p:txBody>
          <a:bodyPr/>
          <a:lstStyle/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TQlR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1BA9-E7C9-E3ED-870E-11B855407144}" type="datetime1">
              <a:rPr lang="en-US" smtClean="0"/>
              <a:t>12/8/2022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Dwn7H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/ff/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10AB-E5C9-E3E6-870E-13B35E40714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FfnNo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iB0AALM7AAAEIQAAEAAAACYAAAAIAAAAgQAAAAAAAAA=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UV1N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xgMAALM7AAAWHQAAEAAAACYAAAAIAAAAAQAAAAAAAAA=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/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zr+u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BCEAALM7AAD4JQAAAAAAACYAAAAIAAAAAQAAAAAAAAA="/>
              </a:ext>
            </a:extLst>
          </p:cNvSpPr>
          <p:nvPr>
            <p:ph sz="half" idx="2"/>
          </p:nvPr>
        </p:nvSpPr>
        <p:spPr>
          <a:xfrm>
            <a:off x="2389505" y="5367020"/>
            <a:ext cx="7315200" cy="805180"/>
          </a:xfrm>
        </p:spPr>
        <p:txBody>
          <a:bodyPr/>
          <a:lstStyle/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nwVe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1886-C8C9-E3EE-870E-3EBB5640716B}" type="datetime1">
              <a:rPr lang="en-US" smtClean="0"/>
              <a:t>12/8/2022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DF8zm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Idb/P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52BB-F5C9-E3A4-870E-03F11C40715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53CE-80C9-E3A5-870E-76F01D407123}" type="datetime1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4D78-36C9-E3BB-870E-C0EE0340719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dXUV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GUZuU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Ao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JrlN3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5FFB-B5C9-E3A9-870E-43FC11407116}" type="datetime1">
              <a:rPr lang="en-US" smtClean="0"/>
              <a:t>12/8/2022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PIqaL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Wiqz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7C12-5CC9-E38A-870E-AADF324071F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GzDF+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gNgAAsAEAAEBHAACwJQAAEAAAACYAAAAIAAAAgwAAAAAAAAA=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OhErC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sAEAAB81AACwJQAAEAAAACYAAAAIAAAAA4AAAAAAAAA=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EJN8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>
              <a:defRPr lang="en-us"/>
            </a:pPr>
            <a:fld id="{24B6167D-33C9-E3E0-870E-C5B558407190}" type="datetime1">
              <a:rPr lang="en-US" smtClean="0"/>
              <a:t>12/8/2022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HHLyZ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Dp9g+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4B65E9A-D4C9-E3A8-870E-22FD1040717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hQoAAM5FAAARHAAAEAAAACYAAAAIAAAAgYAAAAAAAAA="/>
              </a:ext>
            </a:extLst>
          </p:cNvSpPr>
          <p:nvPr>
            <p:ph type="title"/>
          </p:nvPr>
        </p:nvSpPr>
        <p:spPr>
          <a:xfrm>
            <a:off x="831850" y="1710055"/>
            <a:ext cx="10515600" cy="2852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60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PBwAAM5FAAB2JQAAEAAAACYAAAAIAAAAAYAAAAAAAAA="/>
              </a:ext>
            </a:extLst>
          </p:cNvSpPr>
          <p:nvPr>
            <p:ph idx="1"/>
          </p:nvPr>
        </p:nvSpPr>
        <p:spPr>
          <a:xfrm>
            <a:off x="831850" y="4589780"/>
            <a:ext cx="10515600" cy="1499870"/>
          </a:xfrm>
        </p:spPr>
        <p:txBody>
          <a:bodyPr/>
          <a:lstStyle>
            <a:lvl1pPr marL="0" indent="0">
              <a:buNone/>
              <a:defRPr lang="en-us" sz="2400">
                <a:solidFill>
                  <a:srgbClr val="8C8C8C"/>
                </a:solidFill>
              </a:defRPr>
            </a:lvl1pPr>
            <a:lvl2pPr marL="457200" indent="0">
              <a:buNone/>
              <a:defRPr lang="en-us" sz="2000">
                <a:solidFill>
                  <a:srgbClr val="8C8C8C"/>
                </a:solidFill>
              </a:defRPr>
            </a:lvl2pPr>
            <a:lvl3pPr marL="914400" indent="0">
              <a:buNone/>
              <a:defRPr lang="en-us" sz="1800">
                <a:solidFill>
                  <a:srgbClr val="8C8C8C"/>
                </a:solidFill>
              </a:defRPr>
            </a:lvl3pPr>
            <a:lvl4pPr marL="1371600" indent="0">
              <a:buNone/>
              <a:defRPr lang="en-us" sz="1600">
                <a:solidFill>
                  <a:srgbClr val="8C8C8C"/>
                </a:solidFill>
              </a:defRPr>
            </a:lvl4pPr>
            <a:lvl5pPr marL="1828800" indent="0">
              <a:buNone/>
              <a:defRPr lang="en-us" sz="1600">
                <a:solidFill>
                  <a:srgbClr val="8C8C8C"/>
                </a:solidFill>
              </a:defRPr>
            </a:lvl5pPr>
            <a:lvl6pPr marL="2286000" indent="0">
              <a:buNone/>
              <a:defRPr lang="en-us" sz="1600">
                <a:solidFill>
                  <a:srgbClr val="8C8C8C"/>
                </a:solidFill>
              </a:defRPr>
            </a:lvl6pPr>
            <a:lvl7pPr marL="2743200" indent="0">
              <a:buNone/>
              <a:defRPr lang="en-us" sz="1600">
                <a:solidFill>
                  <a:srgbClr val="8C8C8C"/>
                </a:solidFill>
              </a:defRPr>
            </a:lvl7pPr>
            <a:lvl8pPr marL="3200400" indent="0">
              <a:buNone/>
              <a:defRPr lang="en-us" sz="1600">
                <a:solidFill>
                  <a:srgbClr val="8C8C8C"/>
                </a:solidFill>
              </a:defRPr>
            </a:lvl8pPr>
            <a:lvl9pPr marL="3657600" indent="0">
              <a:buNone/>
              <a:defRPr lang="en-us" sz="1600">
                <a:solidFill>
                  <a:srgbClr val="8C8C8C"/>
                </a:solidFill>
              </a:defRPr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0099-D7C9-E3F6-870E-21A34E407174}" type="datetime1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6EF3-BDC9-E398-870E-4BCD2040711E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AglAAAAJgAAEAAAACYAAAAIAAAAAQAAAAAAAAA="/>
              </a:ext>
            </a:extLst>
          </p:cNvSpPr>
          <p:nvPr>
            <p:ph idx="1"/>
          </p:nvPr>
        </p:nvSpPr>
        <p:spPr>
          <a:xfrm>
            <a:off x="838200" y="1825625"/>
            <a:ext cx="5181600" cy="435165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OwsAANhFAAAAJgAAEAAAACYAAAAIAAAAAQAAAAAAAAA="/>
              </a:ext>
            </a:extLst>
          </p:cNvSpPr>
          <p:nvPr>
            <p:ph idx="2"/>
          </p:nvPr>
        </p:nvSpPr>
        <p:spPr>
          <a:xfrm>
            <a:off x="6172200" y="1825625"/>
            <a:ext cx="5181600" cy="435165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1E25-6BC9-E3E8-870E-9DBD504071C8}" type="datetime1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046D-23C9-E3F2-870E-D5A74A407180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PwIAANtFAABnCgAAEAAAACYAAAAIAAAAAQAAAAAAAAA="/>
              </a:ext>
            </a:extLst>
          </p:cNvSpPr>
          <p:nvPr>
            <p:ph type="title"/>
          </p:nvPr>
        </p:nvSpPr>
        <p:spPr>
          <a:xfrm>
            <a:off x="840105" y="365125"/>
            <a:ext cx="10515600" cy="1325880"/>
          </a:xfrm>
        </p:spPr>
        <p:txBody>
          <a:bodyPr/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WAoAAOUkAABpDwAAEAAAACYAAAAIAAAAgYAAAAAAAAA="/>
              </a:ext>
            </a:extLst>
          </p:cNvSpPr>
          <p:nvPr>
            <p:ph idx="1"/>
          </p:nvPr>
        </p:nvSpPr>
        <p:spPr>
          <a:xfrm>
            <a:off x="840105" y="1681480"/>
            <a:ext cx="5157470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400" b="1"/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aQ8AAOUkAAAUJgAAEAAAACYAAAAIAAAAAQAAAAAAAAA="/>
              </a:ext>
            </a:extLst>
          </p:cNvSpPr>
          <p:nvPr>
            <p:ph idx="2"/>
          </p:nvPr>
        </p:nvSpPr>
        <p:spPr>
          <a:xfrm>
            <a:off x="840105" y="2505075"/>
            <a:ext cx="5157470" cy="368490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WAoAANtFAABpDwAAEAAAACYAAAAIAAAAgYAAAAAAAAA="/>
              </a:ext>
            </a:extLst>
          </p:cNvSpPr>
          <p:nvPr>
            <p:ph idx="3"/>
          </p:nvPr>
        </p:nvSpPr>
        <p:spPr>
          <a:xfrm>
            <a:off x="6172200" y="1681480"/>
            <a:ext cx="5183505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400" b="1"/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aQ8AANtFAAAUJgAAEAAAACYAAAAIAAAAAQAAAAAAAAA="/>
              </a:ext>
            </a:extLst>
          </p:cNvSpPr>
          <p:nvPr>
            <p:ph idx="4"/>
          </p:nvPr>
        </p:nvSpPr>
        <p:spPr>
          <a:xfrm>
            <a:off x="6172200" y="2505075"/>
            <a:ext cx="5183505" cy="368490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552E-60C9-E3A3-870E-96F61B4071C3}" type="datetime1">
              <a:rPr lang="en-gb" smtClean="0"/>
              <a:t>08/12/2022</a:t>
            </a:fld>
            <a:endParaRPr lang="en-gb"/>
          </a:p>
        </p:txBody>
      </p:sp>
      <p:sp>
        <p:nvSpPr>
          <p:cNvPr id="8" name="Footer Placeholder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9" name="Slide Number Placeholder 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6280-CEC9-E394-870E-38C12C40716D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4067-29C9-E3B6-870E-DFE30E40718A}" type="datetime1">
              <a:rPr lang="en-gb" smtClean="0"/>
              <a:t>08/12/2022</a:t>
            </a:fld>
            <a:endParaRPr lang="en-gb"/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7316-58C9-E385-870E-AED03D4071FB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2C17-59C9-E3DA-870E-AF8F624071FA}" type="datetime1">
              <a:rPr lang="en-gb" smtClean="0"/>
              <a:t>08/12/2022</a:t>
            </a:fld>
            <a:endParaRPr lang="en-gb"/>
          </a:p>
        </p:txBody>
      </p:sp>
      <p:sp>
        <p:nvSpPr>
          <p:cNvPr id="3" name="Foot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7B57-19C9-E38D-870E-EFD8354071B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3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>
              <a:defRPr lang="en-us" sz="3200"/>
            </a:lvl1pPr>
            <a:lvl2pPr>
              <a:defRPr lang="en-us" sz="2800"/>
            </a:lvl2pPr>
            <a:lvl3pPr>
              <a:defRPr lang="en-us" sz="2400"/>
            </a:lvl3pPr>
            <a:lvl4pPr>
              <a:defRPr lang="en-us" sz="2000"/>
            </a:lvl4pPr>
            <a:lvl5pPr>
              <a:defRPr lang="en-us" sz="2000"/>
            </a:lvl5pPr>
            <a:lvl6pPr>
              <a:defRPr lang="en-us" sz="2000"/>
            </a:lvl6pPr>
            <a:lvl7pPr>
              <a:defRPr lang="en-us" sz="2000"/>
            </a:lvl7pPr>
            <a:lvl8pPr>
              <a:defRPr lang="en-us" sz="2000"/>
            </a:lvl8pPr>
            <a:lvl9pPr>
              <a:defRPr lang="en-us" sz="2000"/>
            </a:lvl9pPr>
          </a:lstStyle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en-us" sz="1600"/>
            </a:lvl1pPr>
            <a:lvl2pPr marL="457200" indent="0">
              <a:buNone/>
              <a:defRPr lang="en-us" sz="1400"/>
            </a:lvl2pPr>
            <a:lvl3pPr marL="914400" indent="0">
              <a:buNone/>
              <a:defRPr lang="en-us" sz="1200"/>
            </a:lvl3pPr>
            <a:lvl4pPr marL="1371600" indent="0">
              <a:buNone/>
              <a:defRPr lang="en-us" sz="1000"/>
            </a:lvl4pPr>
            <a:lvl5pPr marL="1828800" indent="0">
              <a:buNone/>
              <a:defRPr lang="en-us" sz="1000"/>
            </a:lvl5pPr>
            <a:lvl6pPr marL="2286000" indent="0">
              <a:buNone/>
              <a:defRPr lang="en-us" sz="1000"/>
            </a:lvl6pPr>
            <a:lvl7pPr marL="2743200" indent="0">
              <a:buNone/>
              <a:defRPr lang="en-us" sz="1000"/>
            </a:lvl7pPr>
            <a:lvl8pPr marL="3200400" indent="0">
              <a:buNone/>
              <a:defRPr lang="en-us" sz="1000"/>
            </a:lvl8pPr>
            <a:lvl9pPr marL="3657600" indent="0">
              <a:buNone/>
              <a:defRPr lang="en-us" sz="1000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2A8A-C4C9-E3DC-870E-328964407167}" type="datetime1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62FC-B2C9-E394-870E-44C12C407111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3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type="pic"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 marL="0" indent="0">
              <a:buNone/>
              <a:defRPr lang="en-gb" sz="3200"/>
            </a:lvl1pPr>
            <a:lvl2pPr marL="457200" indent="0">
              <a:buNone/>
              <a:defRPr lang="en-us" sz="2800"/>
            </a:lvl2pPr>
            <a:lvl3pPr marL="914400" indent="0">
              <a:buNone/>
              <a:defRPr lang="en-us" sz="2400"/>
            </a:lvl3pPr>
            <a:lvl4pPr marL="1371600" indent="0">
              <a:buNone/>
              <a:defRPr lang="en-us" sz="2000"/>
            </a:lvl4pPr>
            <a:lvl5pPr marL="1828800" indent="0">
              <a:buNone/>
              <a:defRPr lang="en-us" sz="2000"/>
            </a:lvl5pPr>
            <a:lvl6pPr marL="2286000" indent="0">
              <a:buNone/>
              <a:defRPr lang="en-us" sz="2000"/>
            </a:lvl6pPr>
            <a:lvl7pPr marL="2743200" indent="0">
              <a:buNone/>
              <a:defRPr lang="en-us" sz="2000"/>
            </a:lvl7pPr>
            <a:lvl8pPr marL="3200400" indent="0">
              <a:buNone/>
              <a:defRPr lang="en-us" sz="2000"/>
            </a:lvl8pPr>
            <a:lvl9pPr marL="3657600" indent="0">
              <a:buNone/>
              <a:defRPr lang="en-us" sz="2000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en-us" sz="1600"/>
            </a:lvl1pPr>
            <a:lvl2pPr marL="457200" indent="0">
              <a:buNone/>
              <a:defRPr lang="en-us" sz="1400"/>
            </a:lvl2pPr>
            <a:lvl3pPr marL="914400" indent="0">
              <a:buNone/>
              <a:defRPr lang="en-us" sz="1200"/>
            </a:lvl3pPr>
            <a:lvl4pPr marL="1371600" indent="0">
              <a:buNone/>
              <a:defRPr lang="en-us" sz="1000"/>
            </a:lvl4pPr>
            <a:lvl5pPr marL="1828800" indent="0">
              <a:buNone/>
              <a:defRPr lang="en-us" sz="1000"/>
            </a:lvl5pPr>
            <a:lvl6pPr marL="2286000" indent="0">
              <a:buNone/>
              <a:defRPr lang="en-us" sz="1000"/>
            </a:lvl6pPr>
            <a:lvl7pPr marL="2743200" indent="0">
              <a:buNone/>
              <a:defRPr lang="en-us" sz="1000"/>
            </a:lvl7pPr>
            <a:lvl8pPr marL="3200400" indent="0">
              <a:buNone/>
              <a:defRPr lang="en-us" sz="1000"/>
            </a:lvl8pPr>
            <a:lvl9pPr marL="3657600" indent="0">
              <a:buNone/>
              <a:defRPr lang="en-us" sz="1000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18A6-E8C9-E3EE-870E-1EBB5640714B}" type="datetime1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gb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7716-58C9-E381-870E-AED4394071FB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vy8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Py8AAAAA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v48AAAAAAAA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en-gb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gb"/>
            </a:pPr>
            <a:fld id="{24B6248C-C2C9-E3D2-870E-34876A407161}" type="datetime1">
              <a:rPr lang="en-US" smtClean="0"/>
              <a:t>12/8/2022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v48AAAAAAAA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en-gb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gb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v48AAAAAAAA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gb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gb"/>
            </a:pPr>
            <a:fld id="{24B61C91-DFC9-E3EA-870E-29BF5240717C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" spc="0" baseline="0">
          <a:solidFill>
            <a:schemeClr val="tx1"/>
          </a:solidFill>
          <a:effectLst/>
          <a:latin typeface="Calibri Light" pitchFamily="2" charset="0"/>
          <a:ea typeface="Calibri Light" pitchFamily="2" charset="0"/>
          <a:cs typeface="Calibri Light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  <a:lvl6pPr marL="25146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6pPr>
      <a:lvl7pPr marL="2971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7pPr>
      <a:lvl8pPr marL="3429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8pPr>
      <a:lvl9pPr marL="3886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//////////8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//////////8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//////////8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29FD-B3C9-E3DF-870E-458A67407110}" type="datetime1">
              <a:rPr lang="en-US" smtClean="0"/>
              <a:t>12/8/2022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//////////8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//////////8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4B66CA3-EDC9-E39A-870E-1BCF2240714E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4" r:id="rId7"/>
    <p:sldLayoutId id="2147483705" r:id="rId8"/>
    <p:sldLayoutId id="2147483706" r:id="rId9"/>
    <p:sldLayoutId id="2147483707" r:id="rId10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1"/>
          </a:solidFill>
          <a:effectLst/>
          <a:latin typeface="Calibri Light" pitchFamily="2" charset="0"/>
          <a:ea typeface="Calibri Light" pitchFamily="2" charset="0"/>
          <a:cs typeface="Calibri Light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0"/>
        <a:buChar char="•"/>
        <a:tabLst/>
        <a:defRPr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Sub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n9/fwDn5uYDzMzMAMDA/wB/f38AAAAAAAAAAAAAAAAAAAAAAAAAAAAhAAAAGAAAABQAAADfCAAAsAUAAB9BAACnGgAAAAAAACYAAAAIAAAAASAAAAAAAAA="/>
              </a:ext>
            </a:extLst>
          </p:cNvSpPr>
          <p:nvPr>
            <p:ph type="subTitle" idx="1"/>
          </p:nvPr>
        </p:nvSpPr>
        <p:spPr>
          <a:xfrm>
            <a:off x="1205782" y="1664294"/>
            <a:ext cx="9144000" cy="340804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gb" sz="9600">
                <a:solidFill>
                  <a:schemeClr val="bg1"/>
                </a:solidFill>
                <a:latin typeface="Narkisim" pitchFamily="2" charset="0"/>
                <a:ea typeface="Narkisim" pitchFamily="2" charset="0"/>
                <a:cs typeface="Narkisim" pitchFamily="2" charset="0"/>
              </a:defRPr>
            </a:pPr>
            <a:r>
              <a:rPr dirty="0"/>
              <a:t>Make a magnet </a:t>
            </a:r>
            <a:r>
              <a:rPr dirty="0" err="1"/>
              <a:t>precess</a:t>
            </a:r>
            <a:endParaRPr dirty="0"/>
          </a:p>
          <a:p>
            <a:pPr>
              <a:defRPr lang="en-gb" sz="9600">
                <a:solidFill>
                  <a:schemeClr val="bg1"/>
                </a:solidFill>
                <a:latin typeface="Narkisim" pitchFamily="2" charset="0"/>
                <a:ea typeface="Calibri" pitchFamily="2" charset="0"/>
                <a:cs typeface="Narkisim" pitchFamily="2" charset="0"/>
              </a:defRPr>
            </a:pPr>
            <a:endParaRPr dirty="0"/>
          </a:p>
          <a:p>
            <a:pPr>
              <a:defRPr lang="en-gb" sz="9600">
                <a:solidFill>
                  <a:schemeClr val="bg1"/>
                </a:solidFill>
                <a:latin typeface="Narkisim" pitchFamily="2" charset="0"/>
                <a:ea typeface="Calibri" pitchFamily="2" charset="0"/>
                <a:cs typeface="Narkisim" pitchFamily="2" charset="0"/>
              </a:defRPr>
            </a:pPr>
            <a:endParaRPr dirty="0"/>
          </a:p>
        </p:txBody>
      </p:sp>
      <p:grpSp>
        <p:nvGrpSpPr>
          <p:cNvPr id="3" name="Group 7"/>
          <p:cNvGrpSpPr>
            <a:extLst>
              <a:ext uri="smNativeData">
                <pr:smNativeData xmlns="" xmlns:p14="http://schemas.microsoft.com/office/powerpoint/2010/main" xmlns:pr="smNativeData" val="SMDATA_7_hpp4Yx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P73//+nGgAAZU4AADAqAAAAAAAAJgAAAAgAAAD/////AAAAAA=="/>
              </a:ext>
            </a:extLst>
          </p:cNvGrpSpPr>
          <p:nvPr/>
        </p:nvGrpSpPr>
        <p:grpSpPr>
          <a:xfrm>
            <a:off x="-1301750" y="4332605"/>
            <a:ext cx="14045565" cy="2525395"/>
            <a:chOff x="-1301750" y="4332605"/>
            <a:chExt cx="14045565" cy="2525395"/>
          </a:xfrm>
        </p:grpSpPr>
        <p:sp>
          <p:nvSpPr>
            <p:cNvPr id="6" name="Rectangle2"/>
            <p:cNvSpPr>
              <a:extLst>
                <a:ext uri="smNativeData">
  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fCAAApxoAAB9BAACNIAAAAAAAACYAAAAIAAAA//////////8="/>
                </a:ext>
              </a:extLst>
            </p:cNvSpPr>
            <p:nvPr/>
          </p:nvSpPr>
          <p:spPr>
            <a:xfrm>
              <a:off x="1442085" y="4332605"/>
              <a:ext cx="9144000" cy="9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>
              <a:lvl1pPr marL="0" indent="0" algn="ctr" defTabSz="914400">
                <a:lnSpc>
                  <a:spcPct val="90000"/>
                </a:lnSpc>
                <a:spcBef>
                  <a:spcPts val="1000"/>
                </a:spcBef>
                <a:buNone/>
                <a:tabLst/>
                <a:defRPr lang="en-us" sz="24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1pPr>
              <a:lvl2pPr marL="457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20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2pPr>
              <a:lvl3pPr marL="914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8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3pPr>
              <a:lvl4pPr marL="1371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4pPr>
              <a:lvl5pPr marL="18288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5pPr>
              <a:lvl6pPr marL="22860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6pPr>
              <a:lvl7pPr marL="2743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7pPr>
              <a:lvl8pPr marL="3200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8pPr>
              <a:lvl9pPr marL="3657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9pPr>
            </a:lstStyle>
            <a:p>
              <a:pPr>
                <a:defRPr lang="en-us"/>
              </a:pPr>
              <a:r>
                <a:rPr lang="en-gb" sz="5400">
                  <a:solidFill>
                    <a:srgbClr val="FFFFFF"/>
                  </a:solidFill>
                  <a:latin typeface="Narkisim" pitchFamily="2" charset="0"/>
                  <a:ea typeface="Calibri" pitchFamily="2" charset="0"/>
                  <a:cs typeface="Narkisim" pitchFamily="2" charset="0"/>
                </a:rPr>
                <a:t>Pavel Fadeev</a:t>
              </a:r>
            </a:p>
          </p:txBody>
        </p:sp>
        <p:sp>
          <p:nvSpPr>
            <p:cNvPr id="5" name="Rectangle3"/>
            <p:cNvSpPr>
              <a:extLst>
                <a:ext uri="smNativeData">
  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w+PGE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HNQAASiQAAGVOAAAwKgAAAAAAACYAAAAIAAAA//////////8="/>
                </a:ext>
              </a:extLst>
            </p:cNvSpPr>
            <p:nvPr/>
          </p:nvSpPr>
          <p:spPr>
            <a:xfrm>
              <a:off x="8742045" y="5899150"/>
              <a:ext cx="4001770" cy="9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>
              <a:lvl1pPr marL="0" indent="0" algn="ctr" defTabSz="914400">
                <a:lnSpc>
                  <a:spcPct val="90000"/>
                </a:lnSpc>
                <a:spcBef>
                  <a:spcPts val="1000"/>
                </a:spcBef>
                <a:buNone/>
                <a:tabLst/>
                <a:defRPr lang="en-us" sz="24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1pPr>
              <a:lvl2pPr marL="457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20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2pPr>
              <a:lvl3pPr marL="914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8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3pPr>
              <a:lvl4pPr marL="1371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4pPr>
              <a:lvl5pPr marL="18288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5pPr>
              <a:lvl6pPr marL="22860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6pPr>
              <a:lvl7pPr marL="2743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7pPr>
              <a:lvl8pPr marL="3200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8pPr>
              <a:lvl9pPr marL="3657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9pPr>
            </a:lstStyle>
            <a:p>
              <a:pPr>
                <a:defRPr lang="en-us"/>
              </a:pPr>
              <a:r>
                <a:rPr lang="en-gb" sz="4000" dirty="0">
                  <a:solidFill>
                    <a:srgbClr val="FFFFFF"/>
                  </a:solidFill>
                  <a:latin typeface="Narkisim" pitchFamily="2" charset="0"/>
                  <a:ea typeface="Calibri" pitchFamily="2" charset="0"/>
                  <a:cs typeface="Narkisim" pitchFamily="2" charset="0"/>
                </a:rPr>
                <a:t>08.12.2022</a:t>
              </a:r>
            </a:p>
          </p:txBody>
        </p:sp>
        <p:sp>
          <p:nvSpPr>
            <p:cNvPr id="4" name="Subtitle 2"/>
            <p:cNvSpPr>
              <a:extLst>
                <a:ext uri="smNativeData">
  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lwZWY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+9///SiQAABEiAAAwKgAAAAAAACYAAAAIAAAA//////////8="/>
                </a:ext>
              </a:extLst>
            </p:cNvSpPr>
            <p:nvPr/>
          </p:nvSpPr>
          <p:spPr>
            <a:xfrm>
              <a:off x="-1301750" y="5899150"/>
              <a:ext cx="6839585" cy="9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spcCol="215900" anchor="t"/>
            <a:lstStyle>
              <a:lvl1pPr marL="0" indent="0" algn="ctr" defTabSz="914400">
                <a:lnSpc>
                  <a:spcPct val="90000"/>
                </a:lnSpc>
                <a:spcBef>
                  <a:spcPts val="1000"/>
                </a:spcBef>
                <a:buNone/>
                <a:tabLst/>
                <a:defRPr lang="en-us" sz="24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1pPr>
              <a:lvl2pPr marL="457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20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2pPr>
              <a:lvl3pPr marL="914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8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3pPr>
              <a:lvl4pPr marL="1371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4pPr>
              <a:lvl5pPr marL="18288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5pPr>
              <a:lvl6pPr marL="22860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6pPr>
              <a:lvl7pPr marL="27432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7pPr>
              <a:lvl8pPr marL="32004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8pPr>
              <a:lvl9pPr marL="3657600" indent="0" algn="ctr" defTabSz="914400">
                <a:lnSpc>
                  <a:spcPct val="90000"/>
                </a:lnSpc>
                <a:spcBef>
                  <a:spcPts val="500"/>
                </a:spcBef>
                <a:buNone/>
                <a:tabLst/>
                <a:defRPr lang="en-us" sz="1600" kern="1">
                  <a:solidFill>
                    <a:schemeClr val="tx1"/>
                  </a:solidFill>
                  <a:latin typeface="Calibri" pitchFamily="2" charset="0"/>
                  <a:ea typeface="Calibri" pitchFamily="2" charset="0"/>
                  <a:cs typeface="Calibri" pitchFamily="2" charset="0"/>
                </a:defRPr>
              </a:lvl9pPr>
            </a:lstStyle>
            <a:p>
              <a:pPr>
                <a:defRPr lang="en-us"/>
              </a:pPr>
              <a:r>
                <a:rPr lang="en-gb" sz="4000">
                  <a:solidFill>
                    <a:srgbClr val="FFFFFF"/>
                  </a:solidFill>
                  <a:latin typeface="Narkisim" pitchFamily="2" charset="0"/>
                  <a:ea typeface="Calibri" pitchFamily="2" charset="0"/>
                  <a:cs typeface="Narkisim" pitchFamily="2" charset="0"/>
                </a:rPr>
                <a:t> </a:t>
              </a:r>
            </a:p>
          </p:txBody>
        </p:sp>
      </p:grpSp>
      <p:sp>
        <p:nvSpPr>
          <p:cNvPr id="7" name="Rectangle1"/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T/f//SiQAAPEVAAAwKgAAEAAAACYAAAAIAAAA//////////8="/>
              </a:ext>
            </a:extLst>
          </p:cNvSpPr>
          <p:nvPr/>
        </p:nvSpPr>
        <p:spPr>
          <a:xfrm>
            <a:off x="-434975" y="5899150"/>
            <a:ext cx="4001770" cy="958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None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defRPr lang="en-us"/>
            </a:pPr>
            <a:r>
              <a:rPr lang="en-gb" sz="4000" dirty="0">
                <a:solidFill>
                  <a:srgbClr val="FFFFFF"/>
                </a:solidFill>
                <a:latin typeface="Narkisim" pitchFamily="2" charset="0"/>
                <a:ea typeface="Calibri" pitchFamily="2" charset="0"/>
                <a:cs typeface="Narkisim" pitchFamily="2" charset="0"/>
              </a:rPr>
              <a:t>Sydney </a:t>
            </a:r>
          </a:p>
        </p:txBody>
      </p:sp>
      <p:graphicFrame>
        <p:nvGraphicFramePr>
          <p:cNvPr id="8" name="OLEObject1"/>
          <p:cNvGraphicFramePr>
            <a:extLst>
              <a:ext uri="smNativeData">
                <pr:smNativeData xmlns="" xmlns:p14="http://schemas.microsoft.com/office/powerpoint/2010/main" xmlns:pr="smNativeData" val="SMDATA_15_hpp4YxMAAAAlAAAAMgAAAA8B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EAAAAjAAAABAAAAGQAAAAXAAAAFAAAAAAAAAAAAAAA/38AAP9/AAAAAAAACQAAAAQAAAAAAAAADAAAABAAAAAAAAAAAAAAAAAAAAAAAAAAHgAAAGgAAAAAAAAAAAAAAAAAAAAAAAAAAAAAABAnAAAQJwAAAAAAAAAAAAAAAAAAAAAAAAAAAAAAAAAAAAAAAAAAAAAUAAAAAAAAAMDA/wAAAAAAZAAAADIAAAAAAAAAZAAAAAAAAAB/f38AAAAAAB8AAABUAAAAW5vVBf///wEAAAAAAAAAAAAAAAAAAAAAAAAAAAAAAAAAAAAAAAAAAAAAAAJ/f38A5+bmA8zMzADAwP8Af39/AAAAAAAAAAAAAAAAAP///wAAAAAAIQAAABgAAAAUAAAAFwEAAKEAAADhCQAAawkAAAAAAAAmAAAACAAAAP//////////"/>
              </a:ext>
            </a:extLst>
          </p:cNvGraphicFramePr>
          <p:nvPr/>
        </p:nvGraphicFramePr>
        <p:xfrm>
          <a:off x="177165" y="102235"/>
          <a:ext cx="14287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int.Picture" r:id="rId2" imgW="12700" imgH="12700" progId="Paint.Picture">
                  <p:embed/>
                </p:oleObj>
              </mc:Choice>
              <mc:Fallback>
                <p:oleObj name="Paint.Picture" r:id="rId2" imgW="12700" imgH="12700" progId="Paint.Picture">
                  <p:embed/>
                  <p:pic>
                    <p:nvPicPr>
                      <p:cNvPr id="8" name="OLEObject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165" y="102235"/>
                        <a:ext cx="14287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8B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MzwAAKcBAABdSQAAgwcAAA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9785985" y="268605"/>
            <a:ext cx="2139950" cy="952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B4FF55-FB22-4734-BA42-757F67CBCA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125"/>
          <a:stretch/>
        </p:blipFill>
        <p:spPr>
          <a:xfrm>
            <a:off x="0" y="1771650"/>
            <a:ext cx="6324600" cy="50398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6226AE-CBCA-46B9-890A-2AB7C440C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775" y="1287145"/>
            <a:ext cx="4467225" cy="428625"/>
          </a:xfrm>
          <a:prstGeom prst="rect">
            <a:avLst/>
          </a:prstGeom>
        </p:spPr>
      </p:pic>
      <p:pic>
        <p:nvPicPr>
          <p:cNvPr id="1026" name="Picture 2" descr="Spider-Man: No Way Home' Post-Credits Scene Explained: How It Sets Up 'Doctor  Strange 2'">
            <a:extLst>
              <a:ext uri="{FF2B5EF4-FFF2-40B4-BE49-F238E27FC236}">
                <a16:creationId xmlns:a16="http://schemas.microsoft.com/office/drawing/2014/main" id="{3FA936AC-7E49-4468-806F-F270B9728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245" y="2405743"/>
            <a:ext cx="5417242" cy="34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5685F9-BC99-F230-37CF-F66209FA3E83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98276A-F3AA-0C69-F147-6984228B9BA8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50A9264-39D0-9984-A02E-EC89C835D38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812164" y="394970"/>
            <a:ext cx="1116009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b="1" dirty="0"/>
              <a:t>Inertial spin dynamics in ferromagnets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02696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QuantERA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5+bmA8zMzADAwP8Af39/AAAAAAAAAAAAAAAAAP///wAAAAAAIQAAABgAAAAUAAAAowAAAAEBAADgDgAAhQQ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9567545" y="1730058"/>
            <a:ext cx="2314575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CasellaDiTesto 4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GBAAArAwAADVBAABUFgAAECAAACYAAAAIAAAA//////////8="/>
              </a:ext>
            </a:extLst>
          </p:cNvSpPr>
          <p:nvPr/>
        </p:nvSpPr>
        <p:spPr>
          <a:xfrm>
            <a:off x="654050" y="2059940"/>
            <a:ext cx="9946005" cy="15697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 marL="285750" indent="-285750">
              <a:buFont typeface="Arial" pitchFamily="2" charset="0"/>
              <a:buChar char="•"/>
              <a:defRPr lang="en-us"/>
            </a:pPr>
            <a:r>
              <a:rPr lang="it-it" sz="2400" dirty="0">
                <a:latin typeface="Narkisim" panose="020E0502050101010101" pitchFamily="34" charset="-79"/>
                <a:cs typeface="Narkisim" panose="020E0502050101010101" pitchFamily="34" charset="-79"/>
              </a:rPr>
              <a:t>Partners: CNR-IFN Trento (IT), CNRS Paris, (FR), JGU Mainz, </a:t>
            </a:r>
            <a:br>
              <a:rPr sz="2400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r>
              <a:rPr lang="it-it" sz="2400" dirty="0">
                <a:latin typeface="Narkisim" panose="020E0502050101010101" pitchFamily="34" charset="-79"/>
                <a:cs typeface="Narkisim" panose="020E0502050101010101" pitchFamily="34" charset="-79"/>
              </a:rPr>
              <a:t>	      LUH Hannover, Uni Ulm (DE), Uni Latvia (LV), Ben Gurion Uni (Israel)</a:t>
            </a:r>
            <a:br>
              <a:rPr sz="2400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r>
              <a:rPr lang="it-it" sz="2400" dirty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</a:p>
          <a:p>
            <a:pPr algn="l">
              <a:defRPr lang="en-us"/>
            </a:pPr>
            <a:r>
              <a:rPr lang="it-it" sz="2400" dirty="0">
                <a:latin typeface="Narkisim" panose="020E0502050101010101" pitchFamily="34" charset="-79"/>
                <a:cs typeface="Narkisim" panose="020E0502050101010101" pitchFamily="34" charset="-79"/>
              </a:rPr>
              <a:t>    External Partners: Southampton (UK), Boston, California East Bay (US) </a:t>
            </a:r>
          </a:p>
        </p:txBody>
      </p:sp>
      <p:sp>
        <p:nvSpPr>
          <p:cNvPr id="6" name="CasellaDiTesto 5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H///8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CDAAA3xYAAGgyAAAkGQAAECAAACYAAAAIAAAA//////////8="/>
              </a:ext>
            </a:extLst>
          </p:cNvSpPr>
          <p:nvPr/>
        </p:nvSpPr>
        <p:spPr>
          <a:xfrm>
            <a:off x="1951990" y="3717925"/>
            <a:ext cx="6242050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lang="en-us"/>
            </a:pPr>
            <a:r>
              <a:rPr lang="it-it" sz="2400" dirty="0">
                <a:latin typeface="Narkisim" panose="020E0502050101010101" pitchFamily="34" charset="-79"/>
                <a:cs typeface="Narkisim" panose="020E0502050101010101" pitchFamily="34" charset="-79"/>
              </a:rPr>
              <a:t>Three platforms for levitated micro/nanomagnets</a:t>
            </a:r>
          </a:p>
        </p:txBody>
      </p:sp>
      <p:pic>
        <p:nvPicPr>
          <p:cNvPr id="7" name="Picture 4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LQgAAMkZAACTFQAAFic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329055" y="4191635"/>
            <a:ext cx="2178050" cy="216217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CasellaDiTesto 7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aCAAAoiYAAPQTAAA7KgAAECAAACYAAAAIAAAA//////////8="/>
              </a:ext>
            </a:extLst>
          </p:cNvSpPr>
          <p:nvPr/>
        </p:nvSpPr>
        <p:spPr>
          <a:xfrm>
            <a:off x="1357630" y="6280150"/>
            <a:ext cx="188595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lang="en-us"/>
            </a:pPr>
            <a:r>
              <a:rPr lang="it-it" sz="1600"/>
              <a:t>SUPERCONDUCTING</a:t>
            </a:r>
          </a:p>
          <a:p>
            <a:pPr>
              <a:defRPr lang="en-us"/>
            </a:pPr>
            <a:r>
              <a:rPr lang="it-it" sz="1600"/>
              <a:t>TRAPS</a:t>
            </a:r>
          </a:p>
        </p:txBody>
      </p:sp>
      <p:pic>
        <p:nvPicPr>
          <p:cNvPr id="9" name="Image" descr="Image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5+bmA8zMzADAwP8Af39/AAAAAAAAAAAAAAAAAP///wAAAAAAIQAAABgAAAAUAAAA5BkAAA4bAACYKwAAlCU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208780" y="4398010"/>
            <a:ext cx="2877820" cy="17106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0" name="CasellaDiTesto 9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////8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WHQAAWSYAAFgmAADyKQAAECAAACYAAAAIAAAA//////////8="/>
              </a:ext>
            </a:extLst>
          </p:cNvSpPr>
          <p:nvPr/>
        </p:nvSpPr>
        <p:spPr>
          <a:xfrm>
            <a:off x="4809490" y="6233795"/>
            <a:ext cx="142367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lang="en-us"/>
            </a:pPr>
            <a:r>
              <a:rPr lang="it-it" sz="1600"/>
              <a:t>PAUL TRAPS &amp;</a:t>
            </a:r>
          </a:p>
          <a:p>
            <a:pPr>
              <a:defRPr lang="en-us"/>
            </a:pPr>
            <a:r>
              <a:rPr lang="it-it" sz="1600"/>
              <a:t>CIRCUIT TRAPS</a:t>
            </a:r>
          </a:p>
        </p:txBody>
      </p:sp>
      <p:pic>
        <p:nvPicPr>
          <p:cNvPr id="11" name="Immagine 11" descr="Immagine che contiene giocattolo&#10;&#10;Descrizione generata automaticamente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vy8AAMgaAAAIQwAAlCUAABAAAAAmAAAACAAAAP//////////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7761605" y="4353560"/>
            <a:ext cx="3134995" cy="17551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2" name="CasellaDiTesto 12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f///8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fMQAAHyYAAG49AAC4KQAAECAAACYAAAAIAAAA//////////8="/>
              </a:ext>
            </a:extLst>
          </p:cNvSpPr>
          <p:nvPr/>
        </p:nvSpPr>
        <p:spPr>
          <a:xfrm>
            <a:off x="8025765" y="6196965"/>
            <a:ext cx="1960245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t"/>
          <a:lstStyle/>
          <a:p>
            <a:pPr>
              <a:defRPr lang="en-us"/>
            </a:pPr>
            <a:r>
              <a:rPr lang="it-it" sz="1600"/>
              <a:t>FREE-FALL</a:t>
            </a:r>
          </a:p>
          <a:p>
            <a:pPr>
              <a:defRPr lang="en-us"/>
            </a:pPr>
            <a:r>
              <a:rPr lang="it-it" sz="1600"/>
              <a:t>(EINSTEIN ELEVATOR)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B89DDD-E96B-33F5-12A7-302857A7A90D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336A8-5DCC-A713-78BA-5CDDF65AFDD9}"/>
              </a:ext>
            </a:extLst>
          </p:cNvPr>
          <p:cNvSpPr/>
          <p:nvPr/>
        </p:nvSpPr>
        <p:spPr>
          <a:xfrm>
            <a:off x="0" y="5461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F3A0C22-0A16-509D-5DFD-59A8C819370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476463" y="39370"/>
            <a:ext cx="10968562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 algn="ctr">
              <a:defRPr lang="en-us"/>
            </a:pPr>
            <a:r>
              <a:rPr lang="it-IT" sz="4800" dirty="0"/>
              <a:t> LeMaQuMe</a:t>
            </a:r>
            <a:br>
              <a:rPr lang="it-IT" sz="4800" dirty="0"/>
            </a:br>
            <a:r>
              <a:rPr lang="it-IT" sz="4800" dirty="0"/>
              <a:t>Levitated Magnets for Quantum Metrology</a:t>
            </a:r>
            <a:endParaRPr lang="en-us" sz="4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fCAAAbwkAAB9BAABbGgAAEAAAACYAAAAIAAAA//////////8="/>
              </a:ext>
            </a:extLst>
          </p:cNvSpPr>
          <p:nvPr/>
        </p:nvSpPr>
        <p:spPr>
          <a:xfrm>
            <a:off x="1442085" y="1533525"/>
            <a:ext cx="9144000" cy="27508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None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lnSpc>
                <a:spcPct val="70000"/>
              </a:lnSpc>
              <a:spcBef>
                <a:spcPts val="920"/>
              </a:spcBef>
              <a:defRPr lang="en-us" sz="2210"/>
            </a:pPr>
            <a:r>
              <a:rPr lang="en-gb" sz="6625" dirty="0">
                <a:solidFill>
                  <a:srgbClr val="FFFFFF"/>
                </a:solidFill>
                <a:latin typeface="Narkisim" pitchFamily="2" charset="0"/>
                <a:ea typeface="Calibri" pitchFamily="2" charset="0"/>
                <a:cs typeface="Narkisim" pitchFamily="2" charset="0"/>
              </a:rPr>
              <a:t>Thank you</a:t>
            </a:r>
          </a:p>
          <a:p>
            <a:pPr>
              <a:lnSpc>
                <a:spcPct val="70000"/>
              </a:lnSpc>
              <a:spcBef>
                <a:spcPts val="920"/>
              </a:spcBef>
              <a:defRPr lang="en-us" sz="2210"/>
            </a:pPr>
            <a:endParaRPr lang="en-gb" sz="6625" dirty="0">
              <a:solidFill>
                <a:srgbClr val="FFFFFF"/>
              </a:solidFill>
              <a:latin typeface="Narkisim" pitchFamily="2" charset="0"/>
              <a:ea typeface="Calibri" pitchFamily="2" charset="0"/>
              <a:cs typeface="Narkisim" pitchFamily="2" charset="0"/>
            </a:endParaRPr>
          </a:p>
          <a:p>
            <a:pPr>
              <a:lnSpc>
                <a:spcPct val="70000"/>
              </a:lnSpc>
              <a:spcBef>
                <a:spcPts val="920"/>
              </a:spcBef>
              <a:defRPr lang="en-us" sz="2210"/>
            </a:pPr>
            <a:r>
              <a:rPr lang="en-gb" sz="6625" dirty="0">
                <a:solidFill>
                  <a:srgbClr val="FFFFFF"/>
                </a:solidFill>
                <a:latin typeface="Narkisim" pitchFamily="2" charset="0"/>
                <a:ea typeface="Calibri" pitchFamily="2" charset="0"/>
                <a:cs typeface="Narkisim" pitchFamily="2" charset="0"/>
              </a:rPr>
              <a:t>pavelfadeev1@gmail.com</a:t>
            </a:r>
          </a:p>
          <a:p>
            <a:pPr>
              <a:lnSpc>
                <a:spcPct val="70000"/>
              </a:lnSpc>
              <a:spcBef>
                <a:spcPts val="920"/>
              </a:spcBef>
              <a:defRPr lang="en-us" sz="2210"/>
            </a:pPr>
            <a:endParaRPr lang="en-gb" sz="6625" dirty="0">
              <a:solidFill>
                <a:srgbClr val="FFFFFF"/>
              </a:solidFill>
              <a:latin typeface="Narkisim" pitchFamily="2" charset="0"/>
              <a:ea typeface="Calibri" pitchFamily="2" charset="0"/>
              <a:cs typeface="Narkisim" pitchFamily="2" charset="0"/>
            </a:endParaRPr>
          </a:p>
        </p:txBody>
      </p:sp>
      <p:sp>
        <p:nvSpPr>
          <p:cNvPr id="3" name="Subtitle 2"/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f///8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+9///SiQAABEiAAAwKgAAEAAAACYAAAAIAAAA//////////8="/>
              </a:ext>
            </a:extLst>
          </p:cNvSpPr>
          <p:nvPr/>
        </p:nvSpPr>
        <p:spPr>
          <a:xfrm>
            <a:off x="-1301750" y="5899150"/>
            <a:ext cx="6839585" cy="958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None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None/>
              <a:tabLst/>
              <a:defRPr lang="en-us" sz="16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defRPr lang="en-us"/>
            </a:pPr>
            <a:endParaRPr lang="en-gb" sz="4000">
              <a:solidFill>
                <a:srgbClr val="FFFFFF"/>
              </a:solidFill>
              <a:latin typeface="Narkisim" pitchFamily="2" charset="0"/>
              <a:ea typeface="Calibri" pitchFamily="2" charset="0"/>
              <a:cs typeface="Narkisim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bgMAAAQCAABfPwAAwC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728706" y="1286967"/>
            <a:ext cx="7766167" cy="50185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/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fPwAAECMAAEpKAADAKAAAECAAACYAAAAIAAAA//////////8="/>
              </a:ext>
            </a:extLst>
          </p:cNvSpPr>
          <p:nvPr/>
        </p:nvSpPr>
        <p:spPr>
          <a:xfrm>
            <a:off x="7752200" y="6271661"/>
            <a:ext cx="4410356" cy="9245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en-us"/>
            </a:pPr>
            <a:r>
              <a:rPr lang="en-gb" dirty="0">
                <a:latin typeface="Narkisim" panose="020E0502050101010101" pitchFamily="34" charset="-79"/>
                <a:cs typeface="Narkisim" panose="020E0502050101010101" pitchFamily="34" charset="-79"/>
              </a:rPr>
              <a:t>C.W. F. Everitt et. al., PRL </a:t>
            </a:r>
            <a:r>
              <a:rPr lang="en-gb" b="1" dirty="0">
                <a:latin typeface="Narkisim" panose="020E0502050101010101" pitchFamily="34" charset="-79"/>
                <a:cs typeface="Narkisim" panose="020E0502050101010101" pitchFamily="34" charset="-79"/>
              </a:rPr>
              <a:t>106</a:t>
            </a:r>
            <a:r>
              <a:rPr lang="en-gb" dirty="0">
                <a:latin typeface="Narkisim" panose="020E0502050101010101" pitchFamily="34" charset="-79"/>
                <a:cs typeface="Narkisim" panose="020E0502050101010101" pitchFamily="34" charset="-79"/>
              </a:rPr>
              <a:t>, 221101 (2011)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8B494C-60CF-1FF6-A436-5B0490464A1D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2C842B-A0AD-F4A9-0845-24491FD27AB0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4E73A7-D7EA-9E12-9A81-6AEA7FB4158D}"/>
              </a:ext>
            </a:extLst>
          </p:cNvPr>
          <p:cNvSpPr txBox="1">
            <a:spLocks/>
          </p:cNvSpPr>
          <p:nvPr/>
        </p:nvSpPr>
        <p:spPr>
          <a:xfrm>
            <a:off x="-223285" y="448928"/>
            <a:ext cx="12323135" cy="2387600"/>
          </a:xfrm>
          <a:prstGeom prst="rect">
            <a:avLst/>
          </a:prstGeom>
        </p:spPr>
        <p:txBody>
          <a:bodyPr/>
          <a:lstStyle>
            <a:lvl1pPr marL="0" marR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2860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743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200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657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defRPr lang="en-us"/>
            </a:pPr>
            <a:r>
              <a:rPr lang="en-US" dirty="0">
                <a:latin typeface="Narkisim" panose="020E0502050101010101" pitchFamily="34" charset="-79"/>
                <a:cs typeface="Narkisim" panose="020E0502050101010101" pitchFamily="34" charset="-79"/>
              </a:rPr>
              <a:t>  Gravity Probe B measures GR effects</a:t>
            </a:r>
            <a:br>
              <a:rPr lang="en-US" sz="6000" dirty="0">
                <a:solidFill>
                  <a:srgbClr val="333333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</a:br>
            <a:br>
              <a:rPr lang="en-US" sz="6000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endParaRPr lang="en-US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DB8A76-4D1E-21C3-E2AD-9A2296598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67" y="1371142"/>
            <a:ext cx="6801595" cy="53006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7E04C5-6B9C-C66C-8430-07BA4F4CF077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438BCD-91C3-0613-406B-F9EA1C5C611E}"/>
              </a:ext>
            </a:extLst>
          </p:cNvPr>
          <p:cNvSpPr txBox="1">
            <a:spLocks/>
          </p:cNvSpPr>
          <p:nvPr/>
        </p:nvSpPr>
        <p:spPr>
          <a:xfrm>
            <a:off x="-223285" y="448928"/>
            <a:ext cx="12323135" cy="2387600"/>
          </a:xfrm>
          <a:prstGeom prst="rect">
            <a:avLst/>
          </a:prstGeom>
        </p:spPr>
        <p:txBody>
          <a:bodyPr/>
          <a:lstStyle>
            <a:lvl1pPr marL="0" marR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2860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743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200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657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defRPr lang="en-us"/>
            </a:pPr>
            <a:r>
              <a:rPr lang="en-US" dirty="0">
                <a:latin typeface="Narkisim" panose="020E0502050101010101" pitchFamily="34" charset="-79"/>
                <a:cs typeface="Narkisim" panose="020E0502050101010101" pitchFamily="34" charset="-79"/>
              </a:rPr>
              <a:t>  Gravity Probe B measures GR effects</a:t>
            </a:r>
            <a:br>
              <a:rPr lang="en-US" sz="6000" dirty="0">
                <a:solidFill>
                  <a:srgbClr val="333333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</a:br>
            <a:br>
              <a:rPr lang="en-US" sz="6000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endParaRPr lang="en-US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842E3DC-E963-94B0-583B-07CB11F8892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fPwAAECMAAEpKAADAKAAAECAAACYAAAAIAAAA//////////8="/>
              </a:ext>
            </a:extLst>
          </p:cNvSpPr>
          <p:nvPr/>
        </p:nvSpPr>
        <p:spPr>
          <a:xfrm>
            <a:off x="7752200" y="6271661"/>
            <a:ext cx="4410356" cy="9245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en-us"/>
            </a:pPr>
            <a:r>
              <a:rPr lang="en-gb" dirty="0">
                <a:latin typeface="Narkisim" panose="020E0502050101010101" pitchFamily="34" charset="-79"/>
                <a:cs typeface="Narkisim" panose="020E0502050101010101" pitchFamily="34" charset="-79"/>
              </a:rPr>
              <a:t>C.W. F. Everitt et. al., PRL </a:t>
            </a:r>
            <a:r>
              <a:rPr lang="en-gb" b="1" dirty="0">
                <a:latin typeface="Narkisim" panose="020E0502050101010101" pitchFamily="34" charset="-79"/>
                <a:cs typeface="Narkisim" panose="020E0502050101010101" pitchFamily="34" charset="-79"/>
              </a:rPr>
              <a:t>106</a:t>
            </a:r>
            <a:r>
              <a:rPr lang="en-gb" dirty="0">
                <a:latin typeface="Narkisim" panose="020E0502050101010101" pitchFamily="34" charset="-79"/>
                <a:cs typeface="Narkisim" panose="020E0502050101010101" pitchFamily="34" charset="-79"/>
              </a:rPr>
              <a:t>, 221101 (2011)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95456-535A-4C35-138C-1400A797EC63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7809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893C46-4572-DE2B-495F-7E4A7E9FABA5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AADE99-4731-E3EE-5AA5-05121FD22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23285" y="448928"/>
            <a:ext cx="12323135" cy="2387600"/>
          </a:xfrm>
        </p:spPr>
        <p:txBody>
          <a:bodyPr/>
          <a:lstStyle/>
          <a:p>
            <a:pPr>
              <a:defRPr lang="en-us"/>
            </a:pPr>
            <a:r>
              <a:rPr lang="en-US" dirty="0">
                <a:latin typeface="Narkisim" panose="020E0502050101010101" pitchFamily="34" charset="-79"/>
                <a:cs typeface="Narkisim" panose="020E0502050101010101" pitchFamily="34" charset="-79"/>
              </a:rPr>
              <a:t>Gravity Probe Spin, a space mission</a:t>
            </a:r>
            <a:br>
              <a:rPr lang="en-US" sz="6000" b="0" i="0" dirty="0">
                <a:solidFill>
                  <a:srgbClr val="333333"/>
                </a:solidFill>
                <a:effectLst/>
                <a:latin typeface="Narkisim" panose="020E0502050101010101" pitchFamily="34" charset="-79"/>
                <a:cs typeface="Narkisim" panose="020E0502050101010101" pitchFamily="34" charset="-79"/>
              </a:rPr>
            </a:br>
            <a:br>
              <a:rPr lang="en-US" sz="6000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endParaRPr lang="en-US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223BE7-400D-A404-6BF7-D05BC414DA4B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3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C1132C64-9D3A-CCA9-A645-0A1FB6531092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ORMAAL0QAAB5NgAAxy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826014" y="1577274"/>
            <a:ext cx="5907114" cy="4028410"/>
          </a:xfrm>
          <a:prstGeom prst="rect">
            <a:avLst/>
          </a:prstGeom>
          <a:noFill/>
          <a:ln>
            <a:noFill/>
          </a:ln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1">
                <a:extLst>
                  <a:ext uri="{FF2B5EF4-FFF2-40B4-BE49-F238E27FC236}">
                    <a16:creationId xmlns:a16="http://schemas.microsoft.com/office/drawing/2014/main" id="{9DBAF22D-ADA8-6489-6240-A3A7403D1CAD}"/>
                  </a:ext>
                </a:extLst>
              </p:cNvPr>
              <p:cNvSpPr txBox="1">
                <a:extLst>
                  <a:ext uri="smNativeData">
                    <pr:smNativeData xmlns="" xmlns:p14="http://schemas.microsoft.com/office/powerpoint/2010/main" xmlns:pr="smNativeData" val="SMDATA_13_hpp4YxMAAAAlAAAAEgAAAE8B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BwKAAD/fwAA/38AAAAAAAAJAAAABAAAAKw7+e4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BpFQAAqQgAANEyAADpCgAAACAAACYAAAAIAAAA//////////8="/>
                  </a:ext>
                </a:extLst>
              </p:cNvSpPr>
              <p:nvPr/>
            </p:nvSpPr>
            <p:spPr>
              <a:xfrm>
                <a:off x="1678541" y="5733921"/>
                <a:ext cx="9409802" cy="8309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vert="horz" wrap="square" numCol="1" spcCol="215900" anchor="t"/>
              <a:lstStyle/>
              <a:p>
                <a:pPr>
                  <a:defRPr lang="en-us"/>
                </a:pPr>
                <a:r>
                  <a:rPr lang="en-US" sz="20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1 mm radius cobalt sphere in cryogenic vacuum,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2000" b="0" i="1" smtClean="0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  <m:t>𝐵</m:t>
                        </m:r>
                      </m:e>
                      <m:sup>
                        <m:r>
                          <a:rPr lang="ar-AE" sz="2000" b="0" i="1" smtClean="0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  <m:t>∗</m:t>
                        </m:r>
                      </m:sup>
                    </m:sSup>
                    <m:r>
                      <a:rPr lang="ar-A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Narkisim" panose="020E0502050101010101" pitchFamily="34" charset="-79"/>
                      </a:rPr>
                      <m:t>≈</m:t>
                    </m:r>
                    <m:sSup>
                      <m:sSupPr>
                        <m:ctrlPr>
                          <a:rPr lang="ar-A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Narkisim" panose="020E0502050101010101" pitchFamily="34" charset="-79"/>
                          </a:rPr>
                        </m:ctrlPr>
                      </m:sSupPr>
                      <m:e>
                        <m:r>
                          <a:rPr lang="ar-A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Narkisim" panose="020E0502050101010101" pitchFamily="34" charset="-79"/>
                          </a:rPr>
                          <m:t>10</m:t>
                        </m:r>
                      </m:e>
                      <m:sup>
                        <m:r>
                          <a:rPr lang="ar-A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Narkisim" panose="020E0502050101010101" pitchFamily="34" charset="-79"/>
                          </a:rPr>
                          <m:t>−</m:t>
                        </m:r>
                        <m:r>
                          <a:rPr lang="ar-A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Narkisim" panose="020E0502050101010101" pitchFamily="34" charset="-79"/>
                          </a:rPr>
                          <m:t>11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Narkisim" panose="020E0502050101010101" pitchFamily="34" charset="-79"/>
                      </a:rPr>
                      <m:t>G</m:t>
                    </m:r>
                  </m:oMath>
                </a14:m>
                <a:r>
                  <a:rPr lang="en-US" sz="20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Narkisim" panose="020E0502050101010101" pitchFamily="34" charset="-79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Narkisim" panose="020E0502050101010101" pitchFamily="34" charset="-79"/>
                      </a:rPr>
                      <m:t>=</m:t>
                    </m:r>
                    <m:sSup>
                      <m:sSupPr>
                        <m:ctrlPr>
                          <a:rPr lang="ar-AE" sz="2000" b="0" i="1" smtClean="0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</m:ctrlPr>
                      </m:sSupPr>
                      <m:e>
                        <m:r>
                          <a:rPr lang="ar-AE" sz="2000" b="0" i="1" smtClean="0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  <m:t>10</m:t>
                        </m:r>
                      </m:e>
                      <m:sup>
                        <m:r>
                          <a:rPr lang="ar-AE" sz="2000" b="0" i="1" smtClean="0">
                            <a:latin typeface="Cambria Math" panose="02040503050406030204" pitchFamily="18" charset="0"/>
                            <a:cs typeface="Narkisim" panose="020E0502050101010101" pitchFamily="34" charset="-79"/>
                          </a:rPr>
                          <m:t>20</m:t>
                        </m:r>
                      </m:sup>
                    </m:sSup>
                  </m:oMath>
                </a14:m>
                <a:r>
                  <a:rPr lang="ar-AE" sz="20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 </a:t>
                </a:r>
                <a:r>
                  <a:rPr lang="en-US" sz="20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polarized spins</a:t>
                </a:r>
              </a:p>
              <a:p>
                <a:pPr>
                  <a:defRPr lang="en-us"/>
                </a:pPr>
                <a:endParaRPr sz="20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</p:txBody>
          </p:sp>
        </mc:Choice>
        <mc:Fallback>
          <p:sp>
            <p:nvSpPr>
              <p:cNvPr id="7" name="Textbox1">
                <a:extLst>
                  <a:ext uri="{FF2B5EF4-FFF2-40B4-BE49-F238E27FC236}">
                    <a16:creationId xmlns:a16="http://schemas.microsoft.com/office/drawing/2014/main" id="{9DBAF22D-ADA8-6489-6240-A3A7403D1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  <a:extLst>
                  <a:ext uri="smNativeData">
                    <pr:smNativeData xmlns="" xmlns:p14="http://schemas.microsoft.com/office/powerpoint/2010/main" xmlns:pr="smNativeData" xmlns:a14="http://schemas.microsoft.com/office/drawing/2010/main" val="SMDATA_13_hpp4YxMAAAAlAAAAEgAAAE8B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BwKAAD/fwAA/38AAAAAAAAJAAAABAAAAKw7+e4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BpFQAAqQgAANEyAADpCgAAACAAACYAAAAIAAAA//////////8="/>
                  </a:ext>
                </a:extLst>
              </p:cNvSpPr>
              <p:nvPr/>
            </p:nvSpPr>
            <p:spPr>
              <a:xfrm>
                <a:off x="1678541" y="5733921"/>
                <a:ext cx="9409802" cy="830997"/>
              </a:xfrm>
              <a:prstGeom prst="rect">
                <a:avLst/>
              </a:prstGeom>
              <a:blipFill>
                <a:blip r:embed="rId4"/>
                <a:stretch>
                  <a:fillRect l="-648" t="-367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0686B45D-A4F8-0DFD-F7FD-54A163EC3C07}"/>
              </a:ext>
            </a:extLst>
          </p:cNvPr>
          <p:cNvSpPr/>
          <p:nvPr/>
        </p:nvSpPr>
        <p:spPr>
          <a:xfrm>
            <a:off x="2466975" y="5081680"/>
            <a:ext cx="4276725" cy="647700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2B44B-3C7A-5321-3CC3-A7A6F169A5AE}"/>
              </a:ext>
            </a:extLst>
          </p:cNvPr>
          <p:cNvSpPr txBox="1"/>
          <p:nvPr/>
        </p:nvSpPr>
        <p:spPr>
          <a:xfrm>
            <a:off x="1073485" y="4831116"/>
            <a:ext cx="1158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>
              <a:solidFill>
                <a:srgbClr val="777777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9B965-61AF-4812-62C7-FD5C8641D2BE}"/>
              </a:ext>
            </a:extLst>
          </p:cNvPr>
          <p:cNvSpPr txBox="1"/>
          <p:nvPr/>
        </p:nvSpPr>
        <p:spPr>
          <a:xfrm>
            <a:off x="861095" y="6186030"/>
            <a:ext cx="11588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P.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Fadeev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C. Timberlake, T. Wang, A.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Vinante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Y. B. Band, D.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Budker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A. O.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Sushkov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H. Ulbricht, and D. F. Jackson Kimball, Quantum Sci. Technol. </a:t>
            </a:r>
            <a:r>
              <a:rPr lang="en-US" sz="1800" b="1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6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024006 (2021).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9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25E68F-B7BE-EA29-65BD-3706EDC01EC3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D001BA1-9DF3-B0C7-0CF7-4DBE013E854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2583815" y="337820"/>
            <a:ext cx="747077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dirty="0">
                <a:latin typeface="+mj-lt"/>
                <a:cs typeface="Narkisim" panose="020E0502050101010101" pitchFamily="34" charset="-79"/>
              </a:rPr>
              <a:t>Two regimes of motion</a:t>
            </a:r>
          </a:p>
        </p:txBody>
      </p:sp>
      <p:pic>
        <p:nvPicPr>
          <p:cNvPr id="4" name="Picture 2" descr="http://api.ning.com/files/ZU3paCOb3iljhodASPbQrrFgxgtO4w1SaLucX8tnrrSjjG5o2Q0Vb487Ju2lrdHsSoULcv074jLoTT46yyudat5cjX9a7ClP/WobbleTop.JPG">
            <a:extLst>
              <a:ext uri="{FF2B5EF4-FFF2-40B4-BE49-F238E27FC236}">
                <a16:creationId xmlns:a16="http://schemas.microsoft.com/office/drawing/2014/main" id="{758ED981-948F-646F-FFE2-6A3F5672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1317"/>
          <a:stretch>
            <a:fillRect/>
          </a:stretch>
        </p:blipFill>
        <p:spPr bwMode="auto">
          <a:xfrm>
            <a:off x="1447800" y="2133600"/>
            <a:ext cx="5257800" cy="1981200"/>
          </a:xfrm>
          <a:prstGeom prst="rect">
            <a:avLst/>
          </a:prstGeom>
          <a:noFill/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1477BE9C-75F5-AB61-A532-5316562FF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2165" y="4399795"/>
            <a:ext cx="5460845" cy="245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Related image">
            <a:extLst>
              <a:ext uri="{FF2B5EF4-FFF2-40B4-BE49-F238E27FC236}">
                <a16:creationId xmlns:a16="http://schemas.microsoft.com/office/drawing/2014/main" id="{B78822A6-F397-4C8A-E0E6-E5E9D52D7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782" y="1644238"/>
            <a:ext cx="4526218" cy="494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BDD58B-55D8-1F7F-AEC9-243DE22C13E6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6436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Derek Kimball\Desktop\Work\Research\Talks\Universe in an Atom\Gyroscope_precession.gif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F4DH/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tyQAANgJAADXPwAA+CQ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469714" y="1757302"/>
            <a:ext cx="4409440" cy="44094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2" descr="http://www.chuckrowtaichi.com/CompassNeedle.jp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YaScv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XgYAANgJAACcHQAAPiQ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92640" y="2033306"/>
            <a:ext cx="3459003" cy="39287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90FE4A-27CC-7327-0F8F-CD5680311BCB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968AE9-321A-5528-5012-AEF84E8F5854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5</a:t>
            </a:r>
          </a:p>
        </p:txBody>
      </p:sp>
      <p:sp>
        <p:nvSpPr>
          <p:cNvPr id="2" name="Title 1"/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812165" y="394970"/>
            <a:ext cx="747077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b="1" dirty="0"/>
              <a:t>Ferromagnetic Gyroscope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6FB8D7-AEB3-E299-7A12-79B2238EA016}"/>
                  </a:ext>
                </a:extLst>
              </p:cNvPr>
              <p:cNvSpPr txBox="1"/>
              <p:nvPr/>
            </p:nvSpPr>
            <p:spPr>
              <a:xfrm>
                <a:off x="6096000" y="1320800"/>
                <a:ext cx="7378477" cy="6126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For precession to dominate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𝑆</m:t>
                      </m:r>
                    </m:oMath>
                  </m:oMathPara>
                </a14:m>
                <a:endParaRPr lang="en-US" sz="24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4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In other words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 ℏ</m:t>
                      </m:r>
                    </m:oMath>
                  </m:oMathPara>
                </a14:m>
                <a:endParaRPr lang="en-US" sz="24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4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Threshold frequency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Ω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ℏ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en-US" sz="24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400" dirty="0">
                    <a:latin typeface="Narkisim" panose="020E0502050101010101" pitchFamily="34" charset="-79"/>
                    <a:cs typeface="Narkisim" panose="020E0502050101010101" pitchFamily="34" charset="-79"/>
                  </a:rPr>
                  <a:t>Threshold magnetic field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B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Narkisim" panose="020E0502050101010101" pitchFamily="34" charset="-79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ℏ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Narkisim" panose="020E0502050101010101" pitchFamily="34" charset="-79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Narkisim" panose="020E0502050101010101" pitchFamily="34" charset="-79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sz="2400" dirty="0">
                  <a:latin typeface="Narkisim" panose="020E0502050101010101" pitchFamily="34" charset="-79"/>
                  <a:cs typeface="Narkisim" panose="020E0502050101010101" pitchFamily="34" charset="-79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6FB8D7-AEB3-E299-7A12-79B2238EA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320800"/>
                <a:ext cx="7378477" cy="6126742"/>
              </a:xfrm>
              <a:prstGeom prst="rect">
                <a:avLst/>
              </a:prstGeom>
              <a:blipFill>
                <a:blip r:embed="rId4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2FB911E-93C3-0611-7DCC-A64F1431D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509" y="1932940"/>
            <a:ext cx="3295650" cy="372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EFE871-5A13-13ED-3E97-B094951C130F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6</a:t>
            </a:r>
          </a:p>
        </p:txBody>
      </p:sp>
      <p:pic>
        <p:nvPicPr>
          <p:cNvPr id="3" name="Picture 4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eQmkG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qSsAAJ4AAACFSgAA8Q4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086762" y="1306714"/>
            <a:ext cx="5016500" cy="23285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810EB9-9100-68F9-1E57-A60C9C6EBB50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36E82C8-018D-67AA-1550-CFB376487A3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137160" y="394970"/>
            <a:ext cx="12499847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b="1" dirty="0"/>
              <a:t>Spectrum of a difference between two magnets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EBBDB59-3F4A-F565-58B1-332DBBC70A19}"/>
              </a:ext>
            </a:extLst>
          </p:cNvPr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HEEAI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3AwAACMEAAAjPgAAqiI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97415" y="1932940"/>
            <a:ext cx="6588823" cy="40817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812" y="1320800"/>
            <a:ext cx="9858375" cy="55340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A64952-390A-476A-18A4-032AD6DA347A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5E4AE4-C3B7-AEA6-575F-847558244B0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812165" y="394970"/>
            <a:ext cx="932243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b="1" dirty="0"/>
              <a:t>Ferromagnetic Gyroscope in freefall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950ADD-D167-AC8F-6DD9-2E6074AD8FD8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7793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gxAAAH0DAAB9OgAAICQ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83402" y="1643579"/>
            <a:ext cx="4374323" cy="34010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39E5BA-636C-C552-CA40-BA931B853E09}"/>
              </a:ext>
            </a:extLst>
          </p:cNvPr>
          <p:cNvSpPr txBox="1"/>
          <p:nvPr/>
        </p:nvSpPr>
        <p:spPr>
          <a:xfrm>
            <a:off x="192640" y="6380252"/>
            <a:ext cx="56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285836-B71C-5D5D-4C2F-3A51C5403843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  <a:solidFill>
            <a:srgbClr val="E06669"/>
          </a:solidFill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8DBCE6-E2F3-8E46-8EA8-DC2590002DB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hpp4Yx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/BAAAbgIAAPQyAAB2CQAAEAAAACYAAAAIAAAA//////////8="/>
              </a:ext>
            </a:extLst>
          </p:cNvSpPr>
          <p:nvPr/>
        </p:nvSpPr>
        <p:spPr>
          <a:xfrm>
            <a:off x="812164" y="394970"/>
            <a:ext cx="11160095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tabLst/>
              <a:defRPr lang="en-us" sz="4400" kern="1">
                <a:solidFill>
                  <a:schemeClr val="tx1"/>
                </a:solidFill>
                <a:latin typeface="Calibri Light" pitchFamily="2" charset="0"/>
                <a:ea typeface="Calibri" pitchFamily="2" charset="0"/>
                <a:cs typeface="Calibri" pitchFamily="2" charset="0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en-US" sz="4800" b="1" dirty="0"/>
              <a:t>P</a:t>
            </a:r>
            <a:r>
              <a:rPr lang="en-us" sz="4800" b="1" dirty="0"/>
              <a:t>roof-of-principle device in the lab</a:t>
            </a:r>
          </a:p>
        </p:txBody>
      </p:sp>
      <p:pic>
        <p:nvPicPr>
          <p:cNvPr id="7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BF591CC2-7732-BEA4-5462-A748844A1F40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hpp4Yx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WQYAAOcCAACsPgAASS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587224" y="1643578"/>
            <a:ext cx="6037543" cy="389997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9A3549-0D5A-27B4-587D-359B6E6F740D}"/>
              </a:ext>
            </a:extLst>
          </p:cNvPr>
          <p:cNvSpPr txBox="1"/>
          <p:nvPr/>
        </p:nvSpPr>
        <p:spPr>
          <a:xfrm>
            <a:off x="861095" y="5862865"/>
            <a:ext cx="11588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P.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Fadeev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C. Timberlake, T. Wang, A.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Vinante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Y. B. Band, D.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Budker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A. O. </a:t>
            </a:r>
            <a:r>
              <a:rPr lang="en-US" sz="1800" dirty="0" err="1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Sushkov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H. Ulbricht, and D. F. Jackson Kimball, Quantum Sci. Technol. </a:t>
            </a:r>
            <a:r>
              <a:rPr lang="en-US" sz="1800" b="1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6</a:t>
            </a:r>
            <a:r>
              <a:rPr lang="en-US" sz="1800" dirty="0">
                <a:solidFill>
                  <a:srgbClr val="777777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, 024006 (2021).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394</Words>
  <Application>Microsoft Office PowerPoint</Application>
  <PresentationFormat>Widescreen</PresentationFormat>
  <Paragraphs>54</Paragraphs>
  <Slides>12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Narkisim</vt:lpstr>
      <vt:lpstr>Wingdings</vt:lpstr>
      <vt:lpstr>Presentation</vt:lpstr>
      <vt:lpstr>Presentation</vt:lpstr>
      <vt:lpstr>Paint.Picture</vt:lpstr>
      <vt:lpstr>PowerPoint Presentation</vt:lpstr>
      <vt:lpstr>PowerPoint Presentation</vt:lpstr>
      <vt:lpstr>PowerPoint Presentation</vt:lpstr>
      <vt:lpstr>Gravity Probe Spin, a space mission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RePack by Diakov</dc:creator>
  <cp:keywords/>
  <dc:description/>
  <cp:lastModifiedBy>Acer</cp:lastModifiedBy>
  <cp:revision>27</cp:revision>
  <dcterms:created xsi:type="dcterms:W3CDTF">2020-01-28T17:04:22Z</dcterms:created>
  <dcterms:modified xsi:type="dcterms:W3CDTF">2022-12-08T01:49:57Z</dcterms:modified>
</cp:coreProperties>
</file>