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537" r:id="rId2"/>
    <p:sldId id="510" r:id="rId3"/>
    <p:sldId id="425" r:id="rId4"/>
    <p:sldId id="517" r:id="rId5"/>
    <p:sldId id="521" r:id="rId6"/>
    <p:sldId id="513" r:id="rId7"/>
    <p:sldId id="508" r:id="rId8"/>
    <p:sldId id="459" r:id="rId9"/>
    <p:sldId id="527" r:id="rId10"/>
    <p:sldId id="485" r:id="rId11"/>
    <p:sldId id="522" r:id="rId12"/>
    <p:sldId id="375" r:id="rId13"/>
    <p:sldId id="530" r:id="rId14"/>
    <p:sldId id="529" r:id="rId15"/>
    <p:sldId id="532" r:id="rId16"/>
    <p:sldId id="366" r:id="rId17"/>
    <p:sldId id="536" r:id="rId18"/>
    <p:sldId id="419" r:id="rId19"/>
    <p:sldId id="534" r:id="rId20"/>
    <p:sldId id="528" r:id="rId21"/>
    <p:sldId id="437" r:id="rId22"/>
    <p:sldId id="265" r:id="rId23"/>
    <p:sldId id="474" r:id="rId24"/>
    <p:sldId id="457" r:id="rId25"/>
    <p:sldId id="38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00B050"/>
    <a:srgbClr val="E9EAEB"/>
    <a:srgbClr val="F1EEEB"/>
    <a:srgbClr val="1D1355"/>
    <a:srgbClr val="FF9300"/>
    <a:srgbClr val="D2533C"/>
    <a:srgbClr val="0A0A46"/>
    <a:srgbClr val="15114B"/>
    <a:srgbClr val="160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57"/>
    <p:restoredTop sz="94108"/>
  </p:normalViewPr>
  <p:slideViewPr>
    <p:cSldViewPr snapToGrid="0" snapToObjects="1">
      <p:cViewPr varScale="1">
        <p:scale>
          <a:sx n="92" d="100"/>
          <a:sy n="92" d="100"/>
        </p:scale>
        <p:origin x="19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91463225420881"/>
          <c:y val="4.3859930175969848E-2"/>
          <c:w val="0.74428982164851099"/>
          <c:h val="0.76938205209014787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8456"/>
            <c:marker>
              <c:symbol val="circle"/>
              <c:size val="3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E720-2F43-8A4F-68624CD07AB4}"/>
              </c:ext>
            </c:extLst>
          </c:dPt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1D-6141-800D-6EB81F764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Magnetic Field (T)</a:t>
                </a:r>
                <a:endParaRPr lang="ko-KR" altLang="en-US" sz="900" b="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2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Quality Factor</a:t>
                </a:r>
                <a:endParaRPr lang="ko-KR" altLang="en-US" sz="900" b="0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12/5/22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12/5/22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0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86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80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Start, describe, discuss, make a few wards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14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94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47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61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02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38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50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53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599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2905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514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1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99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99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29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54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4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DSU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Searches for axion dark matter at IBS-CAPP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9.emf"/><Relationship Id="rId12" Type="http://schemas.openxmlformats.org/officeDocument/2006/relationships/image" Target="../media/image2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60.png"/><Relationship Id="rId5" Type="http://schemas.openxmlformats.org/officeDocument/2006/relationships/image" Target="../media/image28.jpg"/><Relationship Id="rId10" Type="http://schemas.openxmlformats.org/officeDocument/2006/relationships/image" Target="../media/image250.png"/><Relationship Id="rId4" Type="http://schemas.openxmlformats.org/officeDocument/2006/relationships/image" Target="../media/image27.png"/><Relationship Id="rId9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7.png"/><Relationship Id="rId7" Type="http://schemas.openxmlformats.org/officeDocument/2006/relationships/image" Target="../media/image32.jpg"/><Relationship Id="rId12" Type="http://schemas.openxmlformats.org/officeDocument/2006/relationships/image" Target="../media/image3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36.png"/><Relationship Id="rId5" Type="http://schemas.openxmlformats.org/officeDocument/2006/relationships/image" Target="../media/image5.png"/><Relationship Id="rId10" Type="http://schemas.openxmlformats.org/officeDocument/2006/relationships/image" Target="../media/image35.png"/><Relationship Id="rId4" Type="http://schemas.openxmlformats.org/officeDocument/2006/relationships/image" Target="../media/image31.JP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5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26.png"/><Relationship Id="rId4" Type="http://schemas.openxmlformats.org/officeDocument/2006/relationships/image" Target="../media/image3.png"/><Relationship Id="rId9" Type="http://schemas.openxmlformats.org/officeDocument/2006/relationships/image" Target="../media/image4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5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tiff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3.png"/><Relationship Id="rId9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7.pn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10" Type="http://schemas.openxmlformats.org/officeDocument/2006/relationships/image" Target="../media/image3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7.jpg"/><Relationship Id="rId3" Type="http://schemas.openxmlformats.org/officeDocument/2006/relationships/image" Target="../media/image5.png"/><Relationship Id="rId7" Type="http://schemas.openxmlformats.org/officeDocument/2006/relationships/image" Target="../media/image53.jpe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11" Type="http://schemas.openxmlformats.org/officeDocument/2006/relationships/image" Target="../media/image57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56.jpg"/><Relationship Id="rId4" Type="http://schemas.openxmlformats.org/officeDocument/2006/relationships/image" Target="../media/image3.png"/><Relationship Id="rId9" Type="http://schemas.openxmlformats.org/officeDocument/2006/relationships/image" Target="../media/image55.png"/><Relationship Id="rId14" Type="http://schemas.openxmlformats.org/officeDocument/2006/relationships/image" Target="../media/image58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66.png"/><Relationship Id="rId3" Type="http://schemas.openxmlformats.org/officeDocument/2006/relationships/image" Target="../media/image59.png"/><Relationship Id="rId7" Type="http://schemas.openxmlformats.org/officeDocument/2006/relationships/image" Target="../media/image5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4.emf"/><Relationship Id="rId5" Type="http://schemas.openxmlformats.org/officeDocument/2006/relationships/image" Target="../media/image61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60.png"/><Relationship Id="rId9" Type="http://schemas.openxmlformats.org/officeDocument/2006/relationships/image" Target="../media/image63.png"/><Relationship Id="rId1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5.png"/><Relationship Id="rId7" Type="http://schemas.openxmlformats.org/officeDocument/2006/relationships/image" Target="../media/image68.jpe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2.jpeg"/><Relationship Id="rId5" Type="http://schemas.openxmlformats.org/officeDocument/2006/relationships/image" Target="../media/image67.emf"/><Relationship Id="rId15" Type="http://schemas.openxmlformats.org/officeDocument/2006/relationships/image" Target="../media/image76.gif"/><Relationship Id="rId10" Type="http://schemas.openxmlformats.org/officeDocument/2006/relationships/image" Target="../media/image71.jpg"/><Relationship Id="rId4" Type="http://schemas.openxmlformats.org/officeDocument/2006/relationships/oleObject" Target="../embeddings/oleObject6.bin"/><Relationship Id="rId9" Type="http://schemas.openxmlformats.org/officeDocument/2006/relationships/image" Target="../media/image70.jpg"/><Relationship Id="rId14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5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5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78.png"/><Relationship Id="rId9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5.png"/><Relationship Id="rId3" Type="http://schemas.openxmlformats.org/officeDocument/2006/relationships/image" Target="../media/image910.png"/><Relationship Id="rId7" Type="http://schemas.openxmlformats.org/officeDocument/2006/relationships/image" Target="../media/image80.emf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82.emf"/><Relationship Id="rId5" Type="http://schemas.openxmlformats.org/officeDocument/2006/relationships/image" Target="../media/image79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81.emf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microsoft.com/office/2007/relationships/hdphoto" Target="../media/hdphoto3.wdp"/><Relationship Id="rId5" Type="http://schemas.openxmlformats.org/officeDocument/2006/relationships/image" Target="../media/image17.png"/><Relationship Id="rId10" Type="http://schemas.openxmlformats.org/officeDocument/2006/relationships/image" Target="../media/image19.jpeg"/><Relationship Id="rId4" Type="http://schemas.openxmlformats.org/officeDocument/2006/relationships/image" Target="../media/image16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png"/><Relationship Id="rId3" Type="http://schemas.openxmlformats.org/officeDocument/2006/relationships/image" Target="../media/image5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0.png"/><Relationship Id="rId15" Type="http://schemas.openxmlformats.org/officeDocument/2006/relationships/image" Target="../media/image24.png"/><Relationship Id="rId10" Type="http://schemas.openxmlformats.org/officeDocument/2006/relationships/image" Target="../media/image84.png"/><Relationship Id="rId9" Type="http://schemas.openxmlformats.org/officeDocument/2006/relationships/image" Target="../media/image71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9093CCC-C578-BD70-D3AC-242A6BF7B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78" b="388"/>
          <a:stretch/>
        </p:blipFill>
        <p:spPr>
          <a:xfrm>
            <a:off x="0" y="0"/>
            <a:ext cx="9143993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885" y="0"/>
            <a:ext cx="7848600" cy="2039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4000" cap="none" dirty="0"/>
              <a:t>Searches for Axion Dark Matter </a:t>
            </a:r>
            <a:br>
              <a:rPr lang="en-US" sz="4000" cap="none" dirty="0"/>
            </a:br>
            <a:r>
              <a:rPr lang="en-US" sz="4000" cap="none" dirty="0"/>
              <a:t>at IBS-CAPP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445000"/>
            <a:ext cx="7848600" cy="2038655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The Dark Side of the Universe 2022</a:t>
            </a:r>
          </a:p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Dec. 05. 2022 USNW</a:t>
            </a:r>
          </a:p>
          <a:p>
            <a:pPr algn="r"/>
            <a:endParaRPr lang="en-US" i="1" dirty="0">
              <a:solidFill>
                <a:srgbClr val="FF0000"/>
              </a:solidFill>
            </a:endParaRPr>
          </a:p>
          <a:p>
            <a:pPr algn="r"/>
            <a:r>
              <a:rPr lang="en-US" i="1" dirty="0">
                <a:solidFill>
                  <a:srgbClr val="0432FF"/>
                </a:solidFill>
              </a:rPr>
              <a:t>SungWoo YOUN</a:t>
            </a:r>
          </a:p>
          <a:p>
            <a:pPr algn="r"/>
            <a:r>
              <a:rPr lang="en-US" sz="1900" i="1" dirty="0">
                <a:solidFill>
                  <a:srgbClr val="00B050"/>
                </a:solidFill>
              </a:rPr>
              <a:t>Center for Axion and Precision Physics Research (CAPP)</a:t>
            </a:r>
          </a:p>
          <a:p>
            <a:pPr algn="r"/>
            <a:r>
              <a:rPr lang="en-US" sz="1900" i="1" dirty="0">
                <a:solidFill>
                  <a:srgbClr val="00B050"/>
                </a:solidFill>
              </a:rPr>
              <a:t>Institute for Basic Science (IBS)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8208008" y="374344"/>
            <a:ext cx="935992" cy="935992"/>
          </a:xfrm>
          <a:prstGeom prst="rect">
            <a:avLst/>
          </a:prstGeom>
        </p:spPr>
      </p:pic>
      <p:pic>
        <p:nvPicPr>
          <p:cNvPr id="4" name="Picture 3" descr="capp_ibs_logo_hires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t="5459" r="8165" b="7955"/>
          <a:stretch/>
        </p:blipFill>
        <p:spPr>
          <a:xfrm>
            <a:off x="7" y="374345"/>
            <a:ext cx="1044354" cy="180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15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400" i="1" dirty="0">
                <a:solidFill>
                  <a:srgbClr val="0000FF"/>
                </a:solidFill>
              </a:rPr>
              <a:t>Most sensitive for</a:t>
            </a:r>
            <a:r>
              <a:rPr lang="ko-KR" altLang="en-US" i="1" dirty="0">
                <a:solidFill>
                  <a:srgbClr val="0000FF"/>
                </a:solidFill>
              </a:rPr>
              <a:t> </a:t>
            </a:r>
            <a:r>
              <a:rPr lang="en-US" altLang="ko-KR" i="1" dirty="0" err="1">
                <a:solidFill>
                  <a:srgbClr val="0000FF"/>
                </a:solidFill>
              </a:rPr>
              <a:t>ueV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axion</a:t>
            </a:r>
            <a:r>
              <a:rPr lang="en-US" sz="2400" i="1" dirty="0">
                <a:solidFill>
                  <a:srgbClr val="0000FF"/>
                </a:solidFill>
              </a:rPr>
              <a:t>s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</a:t>
            </a:r>
            <a:r>
              <a:rPr lang="en-US" dirty="0"/>
              <a:t> – in a nutshell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1EE88F-ABD5-3AF0-4F22-D785FA2D3F12}"/>
              </a:ext>
            </a:extLst>
          </p:cNvPr>
          <p:cNvCxnSpPr>
            <a:cxnSpLocks/>
          </p:cNvCxnSpPr>
          <p:nvPr/>
        </p:nvCxnSpPr>
        <p:spPr>
          <a:xfrm>
            <a:off x="4608261" y="472859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DD06C27-6FF4-64A0-5C41-33D366783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868320"/>
            <a:ext cx="2394115" cy="1299079"/>
          </a:xfrm>
          <a:prstGeom prst="rect">
            <a:avLst/>
          </a:prstGeom>
        </p:spPr>
      </p:pic>
      <p:pic>
        <p:nvPicPr>
          <p:cNvPr id="10" name="Picture 9" descr="20180322_105708.jpg">
            <a:extLst>
              <a:ext uri="{FF2B5EF4-FFF2-40B4-BE49-F238E27FC236}">
                <a16:creationId xmlns:a16="http://schemas.microsoft.com/office/drawing/2014/main" id="{EA56A1C9-DB38-EA2A-60AF-E890FC55FA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2" r="7893"/>
          <a:stretch/>
        </p:blipFill>
        <p:spPr>
          <a:xfrm>
            <a:off x="6734421" y="4830752"/>
            <a:ext cx="1948504" cy="1335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348399-853A-5A69-A90F-C87754EB6AE0}"/>
              </a:ext>
            </a:extLst>
          </p:cNvPr>
          <p:cNvSpPr txBox="1"/>
          <p:nvPr/>
        </p:nvSpPr>
        <p:spPr>
          <a:xfrm>
            <a:off x="457200" y="4561264"/>
            <a:ext cx="239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High field Magnet </a:t>
            </a:r>
            <a:r>
              <a:rPr lang="en-US" sz="1400" b="1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94B4A-F1C4-5E24-3FF8-013F7DAC63A9}"/>
              </a:ext>
            </a:extLst>
          </p:cNvPr>
          <p:cNvSpPr txBox="1"/>
          <p:nvPr/>
        </p:nvSpPr>
        <p:spPr>
          <a:xfrm>
            <a:off x="859383" y="1889918"/>
            <a:ext cx="13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Cryogenics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F8A0C-C009-B2A8-66DF-6901BDFB63AE}"/>
              </a:ext>
            </a:extLst>
          </p:cNvPr>
          <p:cNvSpPr txBox="1"/>
          <p:nvPr/>
        </p:nvSpPr>
        <p:spPr>
          <a:xfrm>
            <a:off x="6410476" y="4319743"/>
            <a:ext cx="253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Tunable High-Q resonator</a:t>
            </a:r>
          </a:p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V, Q, C, </a:t>
            </a:r>
            <a:r>
              <a:rPr lang="en-US" sz="1400" b="1" i="1" dirty="0" err="1">
                <a:solidFill>
                  <a:srgbClr val="FF0000"/>
                </a:solidFill>
              </a:rPr>
              <a:t>Δf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A7231-91FA-E4BB-8111-6441D9EA266D}"/>
              </a:ext>
            </a:extLst>
          </p:cNvPr>
          <p:cNvSpPr txBox="1"/>
          <p:nvPr/>
        </p:nvSpPr>
        <p:spPr>
          <a:xfrm>
            <a:off x="6734422" y="1705365"/>
            <a:ext cx="194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Quantum noise limited amplifier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0980AA-BE90-22AE-EAD1-510F3C6B3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718080"/>
              </p:ext>
            </p:extLst>
          </p:nvPr>
        </p:nvGraphicFramePr>
        <p:xfrm>
          <a:off x="3540838" y="1887808"/>
          <a:ext cx="2102554" cy="75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0838" y="1887808"/>
                        <a:ext cx="2102554" cy="75417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24F091D-7C1C-FBA5-3422-5DB03C0DB2EE}"/>
              </a:ext>
            </a:extLst>
          </p:cNvPr>
          <p:cNvSpPr txBox="1"/>
          <p:nvPr/>
        </p:nvSpPr>
        <p:spPr>
          <a:xfrm>
            <a:off x="257449" y="6171859"/>
            <a:ext cx="2731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Boosting </a:t>
            </a:r>
            <a:r>
              <a:rPr lang="en-US" sz="1400" i="1" dirty="0" err="1"/>
              <a:t>a</a:t>
            </a:r>
            <a:r>
              <a:rPr lang="en-US" sz="1400" i="1" dirty="0" err="1">
                <a:solidFill>
                  <a:srgbClr val="292934"/>
                </a:solidFill>
              </a:rPr>
              <a:t>→</a:t>
            </a:r>
            <a:r>
              <a:rPr lang="en-US" sz="1400" i="1" dirty="0" err="1"/>
              <a:t>γγ</a:t>
            </a:r>
            <a:r>
              <a:rPr lang="en-US" sz="1400" i="1" dirty="0"/>
              <a:t> conversion 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5C4D-1220-E577-0078-9C74425A1115}"/>
              </a:ext>
            </a:extLst>
          </p:cNvPr>
          <p:cNvSpPr txBox="1"/>
          <p:nvPr/>
        </p:nvSpPr>
        <p:spPr>
          <a:xfrm>
            <a:off x="6723668" y="3185102"/>
            <a:ext cx="197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Signal amplification w/ minimal noise added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02CBD-90D8-4478-FF20-31E1D91496B8}"/>
              </a:ext>
            </a:extLst>
          </p:cNvPr>
          <p:cNvSpPr txBox="1"/>
          <p:nvPr/>
        </p:nvSpPr>
        <p:spPr>
          <a:xfrm>
            <a:off x="457200" y="4050380"/>
            <a:ext cx="216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Lowering thermal noise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8CB69-0D11-610F-B130-65A5DE37C137}"/>
              </a:ext>
            </a:extLst>
          </p:cNvPr>
          <p:cNvSpPr txBox="1"/>
          <p:nvPr/>
        </p:nvSpPr>
        <p:spPr>
          <a:xfrm>
            <a:off x="6410476" y="6167399"/>
            <a:ext cx="2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Resonant frequency tuning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71BF06-7C01-D19C-6C73-F40C8F921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421" y="2228585"/>
            <a:ext cx="1948504" cy="968728"/>
          </a:xfrm>
          <a:prstGeom prst="rect">
            <a:avLst/>
          </a:prstGeom>
        </p:spPr>
      </p:pic>
      <p:sp>
        <p:nvSpPr>
          <p:cNvPr id="21" name="Can 20">
            <a:extLst>
              <a:ext uri="{FF2B5EF4-FFF2-40B4-BE49-F238E27FC236}">
                <a16:creationId xmlns:a16="http://schemas.microsoft.com/office/drawing/2014/main" id="{5FBD4145-FA69-8575-8F10-571A7EC104D7}"/>
              </a:ext>
            </a:extLst>
          </p:cNvPr>
          <p:cNvSpPr/>
          <p:nvPr/>
        </p:nvSpPr>
        <p:spPr>
          <a:xfrm>
            <a:off x="3813804" y="3165523"/>
            <a:ext cx="1772353" cy="2141453"/>
          </a:xfrm>
          <a:prstGeom prst="can">
            <a:avLst/>
          </a:prstGeom>
          <a:gradFill>
            <a:gsLst>
              <a:gs pos="0">
                <a:srgbClr val="3F80CD">
                  <a:alpha val="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149A3-027E-4AFE-D0F3-8CA07DED5A52}"/>
              </a:ext>
            </a:extLst>
          </p:cNvPr>
          <p:cNvGrpSpPr/>
          <p:nvPr/>
        </p:nvGrpSpPr>
        <p:grpSpPr>
          <a:xfrm>
            <a:off x="3964067" y="3770327"/>
            <a:ext cx="1476961" cy="1495717"/>
            <a:chOff x="3964067" y="3543562"/>
            <a:chExt cx="1476961" cy="14957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80663-5D1C-0DCE-69A9-614C96692ACA}"/>
                </a:ext>
              </a:extLst>
            </p:cNvPr>
            <p:cNvCxnSpPr>
              <a:cxnSpLocks/>
            </p:cNvCxnSpPr>
            <p:nvPr/>
          </p:nvCxnSpPr>
          <p:spPr>
            <a:xfrm>
              <a:off x="4418619" y="3726086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C0300E2D-DDFF-A4BB-3B8A-8D1CC1DF7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4067" y="3543562"/>
              <a:ext cx="1476961" cy="1495717"/>
            </a:xfrm>
            <a:prstGeom prst="can">
              <a:avLst/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70BA8B-B19E-FD8F-4610-A1019428A709}"/>
                </a:ext>
              </a:extLst>
            </p:cNvPr>
            <p:cNvSpPr/>
            <p:nvPr/>
          </p:nvSpPr>
          <p:spPr>
            <a:xfrm>
              <a:off x="4229146" y="3598506"/>
              <a:ext cx="946802" cy="25427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9BA3E-9E0C-05D6-9D8D-2F9BC075DCE6}"/>
              </a:ext>
            </a:extLst>
          </p:cNvPr>
          <p:cNvGrpSpPr/>
          <p:nvPr/>
        </p:nvGrpSpPr>
        <p:grpSpPr>
          <a:xfrm>
            <a:off x="4261086" y="3830156"/>
            <a:ext cx="886177" cy="1376060"/>
            <a:chOff x="4261086" y="3603391"/>
            <a:chExt cx="886177" cy="1376060"/>
          </a:xfrm>
        </p:grpSpPr>
        <p:sp>
          <p:nvSpPr>
            <p:cNvPr id="27" name="Can 26">
              <a:extLst>
                <a:ext uri="{FF2B5EF4-FFF2-40B4-BE49-F238E27FC236}">
                  <a16:creationId xmlns:a16="http://schemas.microsoft.com/office/drawing/2014/main" id="{4531F9AC-DF32-729F-15DE-06B55E108398}"/>
                </a:ext>
              </a:extLst>
            </p:cNvPr>
            <p:cNvSpPr>
              <a:spLocks/>
            </p:cNvSpPr>
            <p:nvPr/>
          </p:nvSpPr>
          <p:spPr>
            <a:xfrm>
              <a:off x="4261086" y="3603391"/>
              <a:ext cx="886177" cy="1376060"/>
            </a:xfrm>
            <a:prstGeom prst="can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6CFC17BF-6E1E-4913-BF49-10D779FCA74A}"/>
                </a:ext>
              </a:extLst>
            </p:cNvPr>
            <p:cNvSpPr>
              <a:spLocks/>
            </p:cNvSpPr>
            <p:nvPr/>
          </p:nvSpPr>
          <p:spPr>
            <a:xfrm>
              <a:off x="4996450" y="3715569"/>
              <a:ext cx="73848" cy="1151702"/>
            </a:xfrm>
            <a:prstGeom prst="can">
              <a:avLst/>
            </a:prstGeom>
            <a:solidFill>
              <a:srgbClr val="0070C0">
                <a:alpha val="50000"/>
              </a:srgbClr>
            </a:solidFill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9" name="Circular Arrow 28">
              <a:extLst>
                <a:ext uri="{FF2B5EF4-FFF2-40B4-BE49-F238E27FC236}">
                  <a16:creationId xmlns:a16="http://schemas.microsoft.com/office/drawing/2014/main" id="{17A5C8E5-7F7B-76F8-A638-61F11CED5541}"/>
                </a:ext>
              </a:extLst>
            </p:cNvPr>
            <p:cNvSpPr/>
            <p:nvPr/>
          </p:nvSpPr>
          <p:spPr>
            <a:xfrm rot="5400000">
              <a:off x="4816526" y="4100721"/>
              <a:ext cx="89743" cy="369240"/>
            </a:xfrm>
            <a:prstGeom prst="circularArrow">
              <a:avLst>
                <a:gd name="adj1" fmla="val 6767"/>
                <a:gd name="adj2" fmla="val 1928044"/>
                <a:gd name="adj3" fmla="val 19757795"/>
                <a:gd name="adj4" fmla="val 2908642"/>
                <a:gd name="adj5" fmla="val 15936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8688C3-DFF7-DD44-83D8-4198B6632CC2}"/>
              </a:ext>
            </a:extLst>
          </p:cNvPr>
          <p:cNvGrpSpPr/>
          <p:nvPr/>
        </p:nvGrpSpPr>
        <p:grpSpPr>
          <a:xfrm>
            <a:off x="4443748" y="3244620"/>
            <a:ext cx="1092752" cy="705127"/>
            <a:chOff x="4392543" y="3010540"/>
            <a:chExt cx="1092752" cy="705127"/>
          </a:xfrm>
        </p:grpSpPr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A0F29C0-1829-BBEA-877A-0B1947450E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2543" y="3566095"/>
              <a:ext cx="73848" cy="149572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62BD34EA-FCAF-EC56-96BA-12C7072BDFE0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rot="5400000" flipH="1" flipV="1">
              <a:off x="4758293" y="2839093"/>
              <a:ext cx="398175" cy="1055829"/>
            </a:xfrm>
            <a:prstGeom prst="bentConnector2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3D4070BC-3A16-E878-ABB7-7E4079C52026}"/>
                </a:ext>
              </a:extLst>
            </p:cNvPr>
            <p:cNvSpPr/>
            <p:nvPr/>
          </p:nvSpPr>
          <p:spPr>
            <a:xfrm rot="5400000">
              <a:off x="4807809" y="3012416"/>
              <a:ext cx="299143" cy="295392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7853777-76D6-45FB-34D6-A47769FF9F2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07713" y="4732216"/>
            <a:ext cx="1926708" cy="76607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99FBF7-9E3E-E2A7-FFB0-24A9A9EF2BC6}"/>
              </a:ext>
            </a:extLst>
          </p:cNvPr>
          <p:cNvCxnSpPr>
            <a:cxnSpLocks/>
            <a:stCxn id="20" idx="1"/>
            <a:endCxn id="47" idx="1"/>
          </p:cNvCxnSpPr>
          <p:nvPr/>
        </p:nvCxnSpPr>
        <p:spPr>
          <a:xfrm flipH="1">
            <a:off x="5008586" y="2712949"/>
            <a:ext cx="1725835" cy="6064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F712112-F74F-F21F-6F4E-40847CF645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51315" y="4687437"/>
            <a:ext cx="1277717" cy="83042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93631D-39BF-EE3D-6377-4FCCAEC41DB1}"/>
              </a:ext>
            </a:extLst>
          </p:cNvPr>
          <p:cNvCxnSpPr>
            <a:cxnSpLocks/>
          </p:cNvCxnSpPr>
          <p:nvPr/>
        </p:nvCxnSpPr>
        <p:spPr>
          <a:xfrm>
            <a:off x="2251402" y="3122661"/>
            <a:ext cx="1770437" cy="52506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그림 6">
            <a:extLst>
              <a:ext uri="{FF2B5EF4-FFF2-40B4-BE49-F238E27FC236}">
                <a16:creationId xmlns:a16="http://schemas.microsoft.com/office/drawing/2014/main" id="{EB3D3D83-2764-9EC3-EEFC-2DE6BC66C1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275" y="2432928"/>
            <a:ext cx="1881849" cy="141138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A64E313-E393-5F42-B556-AD4042D4DE6D}"/>
              </a:ext>
            </a:extLst>
          </p:cNvPr>
          <p:cNvSpPr txBox="1"/>
          <p:nvPr/>
        </p:nvSpPr>
        <p:spPr>
          <a:xfrm>
            <a:off x="3136620" y="5628098"/>
            <a:ext cx="323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KR" b="1" i="1" dirty="0">
                <a:solidFill>
                  <a:srgbClr val="FF0000"/>
                </a:solidFill>
              </a:rPr>
              <a:t>mall-scale experiments!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F8862F-4BC3-E380-24B1-2C8659A7DD52}"/>
              </a:ext>
            </a:extLst>
          </p:cNvPr>
          <p:cNvGrpSpPr/>
          <p:nvPr/>
        </p:nvGrpSpPr>
        <p:grpSpPr>
          <a:xfrm>
            <a:off x="3532909" y="4148440"/>
            <a:ext cx="1135816" cy="747858"/>
            <a:chOff x="3532909" y="4148440"/>
            <a:chExt cx="1135816" cy="7478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B3CB62E-4346-494B-D1A2-74D28A4EB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8428" y="4588968"/>
              <a:ext cx="309269" cy="305391"/>
              <a:chOff x="4259826" y="4068269"/>
              <a:chExt cx="1440000" cy="1438808"/>
            </a:xfrm>
          </p:grpSpPr>
          <p:cxnSp>
            <p:nvCxnSpPr>
              <p:cNvPr id="40" name="Curved Connector 39">
                <a:extLst>
                  <a:ext uri="{FF2B5EF4-FFF2-40B4-BE49-F238E27FC236}">
                    <a16:creationId xmlns:a16="http://schemas.microsoft.com/office/drawing/2014/main" id="{AE887428-FB64-B794-20AB-28C5356CE67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urved Connector 40">
                <a:extLst>
                  <a:ext uri="{FF2B5EF4-FFF2-40B4-BE49-F238E27FC236}">
                    <a16:creationId xmlns:a16="http://schemas.microsoft.com/office/drawing/2014/main" id="{4EEE40C6-A781-3926-BE47-75FC18A29AE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>
                <a:extLst>
                  <a:ext uri="{FF2B5EF4-FFF2-40B4-BE49-F238E27FC236}">
                    <a16:creationId xmlns:a16="http://schemas.microsoft.com/office/drawing/2014/main" id="{27681388-7DC8-BBA5-4A37-E05C24E012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>
                <a:extLst>
                  <a:ext uri="{FF2B5EF4-FFF2-40B4-BE49-F238E27FC236}">
                    <a16:creationId xmlns:a16="http://schemas.microsoft.com/office/drawing/2014/main" id="{5A9B8D2B-CC62-7928-FC1D-CDA3238BDD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8DBE52-C378-7AE4-300F-1C722335B41A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2299" y="4150379"/>
              <a:ext cx="309269" cy="305391"/>
              <a:chOff x="4259826" y="4068269"/>
              <a:chExt cx="1440000" cy="1438808"/>
            </a:xfrm>
          </p:grpSpPr>
          <p:cxnSp>
            <p:nvCxnSpPr>
              <p:cNvPr id="36" name="Curved Connector 35">
                <a:extLst>
                  <a:ext uri="{FF2B5EF4-FFF2-40B4-BE49-F238E27FC236}">
                    <a16:creationId xmlns:a16="http://schemas.microsoft.com/office/drawing/2014/main" id="{A5629746-61AA-5AA9-4219-B38E44AAC2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A88EE636-DD39-4618-D2D7-A27E566D19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>
                <a:extLst>
                  <a:ext uri="{FF2B5EF4-FFF2-40B4-BE49-F238E27FC236}">
                    <a16:creationId xmlns:a16="http://schemas.microsoft.com/office/drawing/2014/main" id="{688579C8-6F20-C1BD-5CC0-D5779AF97AE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38">
                <a:extLst>
                  <a:ext uri="{FF2B5EF4-FFF2-40B4-BE49-F238E27FC236}">
                    <a16:creationId xmlns:a16="http://schemas.microsoft.com/office/drawing/2014/main" id="{95800765-2D99-3C2F-AC7A-AC2AF71780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E84E6-835C-1FEF-9A77-B9D3BD26CB2A}"/>
                </a:ext>
              </a:extLst>
            </p:cNvPr>
            <p:cNvCxnSpPr>
              <a:cxnSpLocks/>
            </p:cNvCxnSpPr>
            <p:nvPr/>
          </p:nvCxnSpPr>
          <p:spPr>
            <a:xfrm>
              <a:off x="3573363" y="4506028"/>
              <a:ext cx="896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/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KR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KR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blipFill>
                  <a:blip r:embed="rId10"/>
                  <a:stretch>
                    <a:fillRect l="-83333" r="-83333" b="-4615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/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KR" sz="1200" dirty="0">
                      <a:solidFill>
                        <a:srgbClr val="FF0000"/>
                      </a:solidFill>
                    </a:rPr>
                    <a:t>*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blipFill>
                  <a:blip r:embed="rId11"/>
                  <a:stretch>
                    <a:fillRect l="-41667" t="-30769" r="-58333" b="-7692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/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KR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1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51EDF-BC4A-DCD0-0736-1AD1F816D142}"/>
              </a:ext>
            </a:extLst>
          </p:cNvPr>
          <p:cNvSpPr txBox="1"/>
          <p:nvPr/>
        </p:nvSpPr>
        <p:spPr>
          <a:xfrm>
            <a:off x="4262300" y="2860474"/>
            <a:ext cx="140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P ~ 10</a:t>
            </a:r>
            <a:r>
              <a:rPr lang="en-US" sz="1400" b="1" i="1" baseline="30000" dirty="0"/>
              <a:t>–</a:t>
            </a:r>
            <a:r>
              <a:rPr lang="en-KR" sz="1400" b="1" i="1" baseline="30000" dirty="0"/>
              <a:t>23</a:t>
            </a:r>
            <a:r>
              <a:rPr lang="en-KR" sz="1400" b="1" i="1" dirty="0"/>
              <a:t> W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43EB346-96F3-F6AC-AD27-957AE23278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1" grpId="0" animBg="1"/>
      <p:bldP spid="53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84511" y="6164403"/>
            <a:ext cx="170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CAPP-9T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t="5327" b="9012"/>
          <a:stretch/>
        </p:blipFill>
        <p:spPr>
          <a:xfrm>
            <a:off x="457200" y="1303001"/>
            <a:ext cx="8229600" cy="289625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IBS-CAPP (since 2013)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pic>
        <p:nvPicPr>
          <p:cNvPr id="12" name="그림 6">
            <a:extLst>
              <a:ext uri="{FF2B5EF4-FFF2-40B4-BE49-F238E27FC236}">
                <a16:creationId xmlns:a16="http://schemas.microsoft.com/office/drawing/2014/main" id="{EC382CCF-24E1-1646-A813-ED1180EDF1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3781" y="4431904"/>
            <a:ext cx="1980000" cy="148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/>
          <p:cNvSpPr txBox="1"/>
          <p:nvPr/>
        </p:nvSpPr>
        <p:spPr>
          <a:xfrm>
            <a:off x="5811282" y="6154139"/>
            <a:ext cx="149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CAPP-PACE</a:t>
            </a:r>
          </a:p>
        </p:txBody>
      </p:sp>
      <p:cxnSp>
        <p:nvCxnSpPr>
          <p:cNvPr id="46" name="Straight Arrow Connector 45"/>
          <p:cNvCxnSpPr>
            <a:cxnSpLocks/>
            <a:stCxn id="12" idx="1"/>
          </p:cNvCxnSpPr>
          <p:nvPr/>
        </p:nvCxnSpPr>
        <p:spPr>
          <a:xfrm flipV="1">
            <a:off x="6553781" y="2512807"/>
            <a:ext cx="827832" cy="1671596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  <a:stCxn id="5" idx="0"/>
          </p:cNvCxnSpPr>
          <p:nvPr/>
        </p:nvCxnSpPr>
        <p:spPr>
          <a:xfrm flipV="1">
            <a:off x="8046596" y="2391508"/>
            <a:ext cx="250583" cy="1798129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296280" y="6154139"/>
            <a:ext cx="1486896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CAPP-8TB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154905" y="6155706"/>
            <a:ext cx="1666423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CAPP-12TB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75E83D1-4D95-7244-B25D-2D4CAB154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956"/>
          <a:stretch/>
        </p:blipFill>
        <p:spPr>
          <a:xfrm>
            <a:off x="2175279" y="3963649"/>
            <a:ext cx="1646049" cy="2196000"/>
          </a:xfrm>
          <a:effectLst>
            <a:softEdge rad="127000"/>
          </a:effectLst>
        </p:spPr>
      </p:pic>
      <p:cxnSp>
        <p:nvCxnSpPr>
          <p:cNvPr id="43" name="Straight Arrow Connector 42"/>
          <p:cNvCxnSpPr>
            <a:cxnSpLocks/>
            <a:stCxn id="3" idx="0"/>
          </p:cNvCxnSpPr>
          <p:nvPr/>
        </p:nvCxnSpPr>
        <p:spPr>
          <a:xfrm flipH="1" flipV="1">
            <a:off x="2247165" y="2680417"/>
            <a:ext cx="751139" cy="1283232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stCxn id="10" idx="0"/>
          </p:cNvCxnSpPr>
          <p:nvPr/>
        </p:nvCxnSpPr>
        <p:spPr>
          <a:xfrm flipH="1" flipV="1">
            <a:off x="1254905" y="2050166"/>
            <a:ext cx="1" cy="2472404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1CD3C54-83A2-BBF0-3D56-80A71C1268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4096" y="4189637"/>
            <a:ext cx="1484999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055F50-10E2-F21F-00C1-C0381F9CD8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824" y="4664138"/>
            <a:ext cx="2005458" cy="1500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14A3AC0-C02A-3456-8E74-9EE4BC88CD10}"/>
              </a:ext>
            </a:extLst>
          </p:cNvPr>
          <p:cNvGrpSpPr>
            <a:grpSpLocks noChangeAspect="1"/>
          </p:cNvGrpSpPr>
          <p:nvPr/>
        </p:nvGrpSpPr>
        <p:grpSpPr>
          <a:xfrm>
            <a:off x="354905" y="4522570"/>
            <a:ext cx="1800000" cy="1647067"/>
            <a:chOff x="384509" y="4593101"/>
            <a:chExt cx="1718744" cy="157130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89A5522-536B-E1AA-A45F-B68EFCAF0F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8052" r="9002"/>
            <a:stretch/>
          </p:blipFill>
          <p:spPr>
            <a:xfrm>
              <a:off x="384510" y="4593101"/>
              <a:ext cx="1718743" cy="15665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28206A-C751-B831-1853-851D72D24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4509" y="5627912"/>
              <a:ext cx="409930" cy="5296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Picture 12" descr="20180618_152220.jpg">
              <a:extLst>
                <a:ext uri="{FF2B5EF4-FFF2-40B4-BE49-F238E27FC236}">
                  <a16:creationId xmlns:a16="http://schemas.microsoft.com/office/drawing/2014/main" id="{422EE22D-4AD8-CB68-D2C3-522C194B0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44" r="19705"/>
            <a:stretch/>
          </p:blipFill>
          <p:spPr>
            <a:xfrm>
              <a:off x="1639154" y="4597855"/>
              <a:ext cx="464099" cy="15665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B83D13D-209D-4366-3B8F-204244702C8C}"/>
              </a:ext>
            </a:extLst>
          </p:cNvPr>
          <p:cNvSpPr txBox="1"/>
          <p:nvPr/>
        </p:nvSpPr>
        <p:spPr>
          <a:xfrm>
            <a:off x="3805824" y="6150141"/>
            <a:ext cx="2005458" cy="3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292934"/>
                </a:solidFill>
              </a:rPr>
              <a:t>CAPP-</a:t>
            </a:r>
            <a:r>
              <a:rPr lang="en-US" altLang="ko-KR" sz="1400" b="1" i="1" dirty="0">
                <a:solidFill>
                  <a:srgbClr val="292934"/>
                </a:solidFill>
              </a:rPr>
              <a:t>18</a:t>
            </a:r>
            <a:endParaRPr lang="en-US" sz="1400" b="1" i="1" dirty="0">
              <a:solidFill>
                <a:srgbClr val="292934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632AA01-47F4-E721-996B-C374986353A5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808553" y="3429000"/>
            <a:ext cx="236322" cy="1235138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8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  <p:bldP spid="55" grpId="0"/>
      <p:bldP spid="62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Equipment at CAPP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10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942084"/>
              </p:ext>
            </p:extLst>
          </p:nvPr>
        </p:nvGraphicFramePr>
        <p:xfrm>
          <a:off x="457199" y="1753202"/>
          <a:ext cx="2901882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latin typeface="+mn-lt"/>
                        </a:rPr>
                        <a:t>Manufacture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latin typeface="+mn-lt"/>
                        </a:rPr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latin typeface="+mn-lt"/>
                        </a:rPr>
                        <a:t>T</a:t>
                      </a:r>
                      <a:r>
                        <a:rPr lang="en-US" sz="1400" i="1" baseline="-25000" dirty="0">
                          <a:latin typeface="+mn-lt"/>
                        </a:rPr>
                        <a:t>B</a:t>
                      </a:r>
                      <a:endParaRPr lang="en-US" sz="1400" i="1" baseline="0" dirty="0">
                        <a:latin typeface="+mn-lt"/>
                      </a:endParaRPr>
                    </a:p>
                    <a:p>
                      <a:pPr algn="ctr"/>
                      <a:r>
                        <a:rPr lang="en-US" sz="1400" i="1" dirty="0">
                          <a:latin typeface="+mn-lt"/>
                        </a:rPr>
                        <a:t>[</a:t>
                      </a:r>
                      <a:r>
                        <a:rPr lang="en-US" sz="1400" i="1" dirty="0" err="1">
                          <a:latin typeface="+mn-lt"/>
                        </a:rPr>
                        <a:t>mK</a:t>
                      </a:r>
                      <a:r>
                        <a:rPr lang="en-US" sz="1400" i="1" dirty="0">
                          <a:latin typeface="+mn-lt"/>
                        </a:rPr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BlueFors</a:t>
                      </a:r>
                    </a:p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(BF3)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LD400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BlueFors</a:t>
                      </a:r>
                    </a:p>
                    <a:p>
                      <a:pPr algn="ctr"/>
                      <a:r>
                        <a:rPr lang="en-US" sz="1400" b="0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(BF4)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LD400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Janis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HE-3-SSV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300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BlueFors</a:t>
                      </a:r>
                    </a:p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(BF5)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LD400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BlueFors</a:t>
                      </a:r>
                    </a:p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(BF6)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LD400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Oxford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 err="1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Kelvinox</a:t>
                      </a:r>
                      <a:endParaRPr lang="en-US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30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rgbClr val="FF0000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Leiden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rgbClr val="FF0000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DRS1000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>
                          <a:solidFill>
                            <a:srgbClr val="FF0000"/>
                          </a:solidFill>
                          <a:latin typeface="+mn-lt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199" y="1305720"/>
            <a:ext cx="2895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Refrigerators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9081" y="1305720"/>
            <a:ext cx="252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Magnets</a:t>
            </a:r>
          </a:p>
        </p:txBody>
      </p:sp>
      <p:graphicFrame>
        <p:nvGraphicFramePr>
          <p:cNvPr id="12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676567"/>
              </p:ext>
            </p:extLst>
          </p:nvPr>
        </p:nvGraphicFramePr>
        <p:xfrm>
          <a:off x="3359081" y="1753202"/>
          <a:ext cx="2524696" cy="4145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6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9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Manufacture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err="1"/>
                        <a:t>B</a:t>
                      </a:r>
                      <a:r>
                        <a:rPr lang="en-US" sz="1400" i="1" baseline="-25000" dirty="0" err="1"/>
                        <a:t>max</a:t>
                      </a:r>
                      <a:r>
                        <a:rPr lang="en-US" sz="1400" i="1" baseline="0" dirty="0"/>
                        <a:t> </a:t>
                      </a:r>
                    </a:p>
                    <a:p>
                      <a:pPr algn="ctr"/>
                      <a:r>
                        <a:rPr lang="en-US" sz="1400" i="1" baseline="0" dirty="0"/>
                        <a:t>[T]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Bore [mm]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AMI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12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96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err="1"/>
                        <a:t>Cryo</a:t>
                      </a:r>
                      <a:r>
                        <a:rPr lang="en-US" sz="1400" b="1" i="1" dirty="0"/>
                        <a:t> Magnetics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125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AMI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8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125</a:t>
                      </a:r>
                    </a:p>
                  </a:txBody>
                  <a:tcPr anchor="ctr">
                    <a:solidFill>
                      <a:srgbClr val="F1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AMI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165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err="1"/>
                        <a:t>SuNAM</a:t>
                      </a:r>
                      <a:endParaRPr lang="en-US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solidFill>
                            <a:srgbClr val="FF0000"/>
                          </a:solidFill>
                        </a:rPr>
                        <a:t>Oxford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solidFill>
                            <a:srgbClr val="FF0000"/>
                          </a:solidFill>
                        </a:rPr>
                        <a:t>320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830715"/>
              </p:ext>
            </p:extLst>
          </p:nvPr>
        </p:nvGraphicFramePr>
        <p:xfrm>
          <a:off x="6534150" y="1753202"/>
          <a:ext cx="2171700" cy="4145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8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Name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baseline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CAPP-12T</a:t>
                      </a:r>
                    </a:p>
                  </a:txBody>
                  <a:tcPr anchor="ctr">
                    <a:solidFill>
                      <a:srgbClr val="E9EAE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CAPP-9T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CAPP-8T (PACE)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CAPP-8TB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/>
                        <a:t>CAPP-18T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6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solidFill>
                            <a:srgbClr val="FF0000"/>
                          </a:solidFill>
                        </a:rPr>
                        <a:t>CAPP-12TB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Right Arrow 13"/>
          <p:cNvSpPr/>
          <p:nvPr/>
        </p:nvSpPr>
        <p:spPr>
          <a:xfrm>
            <a:off x="5951788" y="3670300"/>
            <a:ext cx="540000" cy="900000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199" y="610177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Conducting </a:t>
            </a:r>
            <a:r>
              <a:rPr lang="en-US" b="1" i="1" dirty="0">
                <a:solidFill>
                  <a:srgbClr val="FF0000"/>
                </a:solidFill>
              </a:rPr>
              <a:t>parallel</a:t>
            </a:r>
            <a:r>
              <a:rPr lang="en-US" i="1" dirty="0">
                <a:solidFill>
                  <a:srgbClr val="FF0000"/>
                </a:solidFill>
              </a:rPr>
              <a:t> experiments targeting </a:t>
            </a:r>
            <a:r>
              <a:rPr lang="en-US" b="1" i="1" dirty="0">
                <a:solidFill>
                  <a:srgbClr val="FF0000"/>
                </a:solidFill>
              </a:rPr>
              <a:t>different mass </a:t>
            </a:r>
            <a:r>
              <a:rPr lang="en-US" i="1" dirty="0">
                <a:solidFill>
                  <a:srgbClr val="FF0000"/>
                </a:solidFill>
              </a:rPr>
              <a:t>regions!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5100" y="130334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Experiments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C80C259-73E4-124D-BD3B-D974FC4AD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319F440-77B8-D14A-8073-536FAC6CE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3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published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03A36A-C9F2-503F-75CB-05A4413F84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7E09D6-F523-3CBA-8F50-10714A642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329" y="1305719"/>
            <a:ext cx="1660518" cy="280056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1FF0E5C-3AB7-6E6B-53B9-1746DD8EB7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094" r="12364" b="10174"/>
          <a:stretch/>
        </p:blipFill>
        <p:spPr>
          <a:xfrm>
            <a:off x="457200" y="3642556"/>
            <a:ext cx="1716768" cy="2834444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3" name="Picture 12" descr="20180618_152220.jpg">
            <a:extLst>
              <a:ext uri="{FF2B5EF4-FFF2-40B4-BE49-F238E27FC236}">
                <a16:creationId xmlns:a16="http://schemas.microsoft.com/office/drawing/2014/main" id="{D08FE616-4A81-0808-F124-8EB59D6AC39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1" r="14852"/>
          <a:stretch/>
        </p:blipFill>
        <p:spPr>
          <a:xfrm>
            <a:off x="6312388" y="1152614"/>
            <a:ext cx="1076570" cy="320609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9E5268-53DE-6168-0D00-D7EA80D6FF3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636" t="4178" r="11328" b="7323"/>
          <a:stretch/>
        </p:blipFill>
        <p:spPr>
          <a:xfrm>
            <a:off x="6858001" y="3682175"/>
            <a:ext cx="1828799" cy="2801187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12A2E2-64CD-76FF-F6D6-2D8FC9B257DF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173968" y="3743569"/>
            <a:ext cx="2147936" cy="131620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B72EC42-4694-B318-0F1C-E48385A5484A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3987847" y="2706002"/>
            <a:ext cx="1000778" cy="85227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161CDB4-EB16-F781-F455-132FE406A4F0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278361" y="2755662"/>
            <a:ext cx="1034027" cy="88689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F49A174-1AF4-6C99-A27F-557D601263DA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828322" y="3743569"/>
            <a:ext cx="1029679" cy="13392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28F8E0C-2D2D-5F1C-BD16-B4395916B5D3}"/>
              </a:ext>
            </a:extLst>
          </p:cNvPr>
          <p:cNvSpPr txBox="1"/>
          <p:nvPr/>
        </p:nvSpPr>
        <p:spPr>
          <a:xfrm>
            <a:off x="2173968" y="5552280"/>
            <a:ext cx="15223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CAPP-8TB </a:t>
            </a:r>
            <a:r>
              <a:rPr lang="en-KR" sz="1400" i="1" dirty="0"/>
              <a:t>(8T/165mm)</a:t>
            </a:r>
          </a:p>
          <a:p>
            <a:pPr algn="ctr"/>
            <a:r>
              <a:rPr lang="en-KR" sz="1400" i="1" dirty="0"/>
              <a:t>Pilot experiment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124</a:t>
            </a:r>
            <a:r>
              <a:rPr lang="en-KR" sz="1200" i="1" dirty="0">
                <a:solidFill>
                  <a:srgbClr val="00B050"/>
                </a:solidFill>
              </a:rPr>
              <a:t> 101802 (2020)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252D4E-C43F-1FA7-D694-5C4C8B02DBDF}"/>
              </a:ext>
            </a:extLst>
          </p:cNvPr>
          <p:cNvSpPr txBox="1"/>
          <p:nvPr/>
        </p:nvSpPr>
        <p:spPr>
          <a:xfrm>
            <a:off x="836246" y="1305719"/>
            <a:ext cx="14762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CAPP-PACE</a:t>
            </a:r>
          </a:p>
          <a:p>
            <a:pPr algn="ctr"/>
            <a:r>
              <a:rPr lang="en-KR" sz="1400" i="1" dirty="0"/>
              <a:t>(8T/125mm)</a:t>
            </a:r>
          </a:p>
          <a:p>
            <a:pPr algn="ctr"/>
            <a:r>
              <a:rPr lang="en-KR" sz="1400" i="1" dirty="0"/>
              <a:t>Pilot experiment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126</a:t>
            </a:r>
            <a:r>
              <a:rPr lang="en-KR" sz="1200" i="1" dirty="0">
                <a:solidFill>
                  <a:srgbClr val="00B050"/>
                </a:solidFill>
              </a:rPr>
              <a:t> 191802 (2021)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9377E-A8D3-46B9-47B4-80E21BC33737}"/>
              </a:ext>
            </a:extLst>
          </p:cNvPr>
          <p:cNvSpPr txBox="1"/>
          <p:nvPr/>
        </p:nvSpPr>
        <p:spPr>
          <a:xfrm>
            <a:off x="7384074" y="1153164"/>
            <a:ext cx="1669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CAPP-9T</a:t>
            </a:r>
          </a:p>
          <a:p>
            <a:pPr algn="ctr"/>
            <a:r>
              <a:rPr lang="en-KR" sz="1400" i="1" dirty="0"/>
              <a:t>(9T/125mm)</a:t>
            </a:r>
          </a:p>
          <a:p>
            <a:pPr algn="ctr"/>
            <a:r>
              <a:rPr lang="en-US" sz="1400" i="1" dirty="0"/>
              <a:t>M</a:t>
            </a:r>
            <a:r>
              <a:rPr lang="en-KR" sz="1400" i="1" dirty="0"/>
              <a:t>ultiple-cell cavity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125</a:t>
            </a:r>
            <a:r>
              <a:rPr lang="en-KR" sz="1200" i="1" dirty="0">
                <a:solidFill>
                  <a:srgbClr val="00B050"/>
                </a:solidFill>
              </a:rPr>
              <a:t> 221302 (2020)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AB7C50-F72E-393A-2A10-9135487A904A}"/>
              </a:ext>
            </a:extLst>
          </p:cNvPr>
          <p:cNvSpPr txBox="1"/>
          <p:nvPr/>
        </p:nvSpPr>
        <p:spPr>
          <a:xfrm>
            <a:off x="5335606" y="5552280"/>
            <a:ext cx="15223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CAPP-18T</a:t>
            </a:r>
          </a:p>
          <a:p>
            <a:pPr algn="ctr"/>
            <a:r>
              <a:rPr lang="en-KR" sz="1400" i="1" dirty="0"/>
              <a:t>(18T/70mm)</a:t>
            </a:r>
          </a:p>
          <a:p>
            <a:pPr algn="ctr"/>
            <a:r>
              <a:rPr lang="en-KR" sz="1400" i="1" dirty="0"/>
              <a:t>HTS + JPC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128</a:t>
            </a:r>
            <a:r>
              <a:rPr lang="en-KR" sz="1200" i="1" dirty="0">
                <a:solidFill>
                  <a:srgbClr val="00B050"/>
                </a:solidFill>
              </a:rPr>
              <a:t> 241805 (2022)</a:t>
            </a:r>
          </a:p>
        </p:txBody>
      </p:sp>
    </p:spTree>
    <p:extLst>
      <p:ext uri="{BB962C8B-B14F-4D97-AF65-F5344CB8AC3E}">
        <p14:creationId xmlns:p14="http://schemas.microsoft.com/office/powerpoint/2010/main" val="100535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to be published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B9E285-8C50-F36D-7D50-6F12254DBD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5BEE14-8EAE-0252-0BBC-ACC85B3CC1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16" r="17425"/>
          <a:stretch/>
        </p:blipFill>
        <p:spPr>
          <a:xfrm>
            <a:off x="1286340" y="1308688"/>
            <a:ext cx="1385822" cy="288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softEdge rad="63500"/>
          </a:effectLst>
        </p:spPr>
      </p:pic>
      <p:pic>
        <p:nvPicPr>
          <p:cNvPr id="10" name="그림 4">
            <a:extLst>
              <a:ext uri="{FF2B5EF4-FFF2-40B4-BE49-F238E27FC236}">
                <a16:creationId xmlns:a16="http://schemas.microsoft.com/office/drawing/2014/main" id="{C4DC9FEE-0F49-A6E1-2E43-8897031D60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08" y="1305719"/>
            <a:ext cx="829140" cy="2880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CE749E-9BDC-83EB-3558-CCC1A4CF3FF4}"/>
              </a:ext>
            </a:extLst>
          </p:cNvPr>
          <p:cNvSpPr txBox="1"/>
          <p:nvPr/>
        </p:nvSpPr>
        <p:spPr>
          <a:xfrm>
            <a:off x="457200" y="4188688"/>
            <a:ext cx="2214962" cy="1692771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CAPP-12TB</a:t>
            </a:r>
          </a:p>
          <a:p>
            <a:pPr algn="ctr"/>
            <a:r>
              <a:rPr lang="en-KR" sz="1400" i="1" dirty="0"/>
              <a:t>(12T/320mm)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Flagship experiment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T</a:t>
            </a:r>
            <a:r>
              <a:rPr lang="en-KR" sz="1400" i="1" baseline="-25000" dirty="0">
                <a:solidFill>
                  <a:srgbClr val="FF0000"/>
                </a:solidFill>
              </a:rPr>
              <a:t>cav</a:t>
            </a:r>
            <a:r>
              <a:rPr lang="en-KR" sz="1400" i="1" dirty="0">
                <a:solidFill>
                  <a:srgbClr val="FF0000"/>
                </a:solidFill>
              </a:rPr>
              <a:t> &lt; 30 mK</a:t>
            </a:r>
          </a:p>
          <a:p>
            <a:pPr algn="ctr"/>
            <a:endParaRPr lang="en-KR" sz="800" i="1" dirty="0">
              <a:solidFill>
                <a:srgbClr val="FF0000"/>
              </a:solidFill>
            </a:endParaRP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~3 MHz/day @ DFSZ</a:t>
            </a:r>
            <a:endParaRPr lang="en-KR" sz="1400" i="1" dirty="0"/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DFSZ club!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arXiv:2210.10961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164642-1506-EC21-75AF-86E84D4BEF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6408" y="1121802"/>
            <a:ext cx="1800000" cy="2399999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371F29-F290-7A83-EFD2-5F2D5A5893C0}"/>
              </a:ext>
            </a:extLst>
          </p:cNvPr>
          <p:cNvSpPr txBox="1"/>
          <p:nvPr/>
        </p:nvSpPr>
        <p:spPr>
          <a:xfrm>
            <a:off x="3137678" y="5114303"/>
            <a:ext cx="2348722" cy="1354217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CAPP-PACE</a:t>
            </a:r>
          </a:p>
          <a:p>
            <a:pPr algn="ctr"/>
            <a:r>
              <a:rPr lang="en-KR" sz="1400" i="1" dirty="0"/>
              <a:t>(12T/320mm)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JPA w/ QLN (~200 mK)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HTS SC cavity (Q ~ 0.5 M)</a:t>
            </a:r>
          </a:p>
          <a:p>
            <a:pPr algn="ctr"/>
            <a:r>
              <a:rPr lang="en-KR" sz="1400" i="1" dirty="0"/>
              <a:t>KSVZ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arXiv:2207.13597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C0B548-F334-C4F4-FF15-01B852E8DDC1}"/>
              </a:ext>
            </a:extLst>
          </p:cNvPr>
          <p:cNvSpPr txBox="1"/>
          <p:nvPr/>
        </p:nvSpPr>
        <p:spPr>
          <a:xfrm>
            <a:off x="5086408" y="1121802"/>
            <a:ext cx="1800000" cy="1169551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CAPP-8TB</a:t>
            </a:r>
          </a:p>
          <a:p>
            <a:pPr algn="ctr"/>
            <a:r>
              <a:rPr lang="en-KR" sz="1400" i="1" dirty="0"/>
              <a:t>(8T/165mm)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8-cell pizza cavity</a:t>
            </a:r>
          </a:p>
          <a:p>
            <a:pPr algn="ctr"/>
            <a:r>
              <a:rPr lang="en-KR" sz="1400" i="1" dirty="0"/>
              <a:t>JPA (~400 mK)</a:t>
            </a:r>
          </a:p>
          <a:p>
            <a:pPr algn="ctr"/>
            <a:r>
              <a:rPr lang="en-KR" sz="1400" i="1" dirty="0"/>
              <a:t>KSVZ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9760E89-EA80-435E-1306-DAC2DA0A2848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2672162" y="2748688"/>
            <a:ext cx="1120450" cy="141206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147DFAC-A708-AC9B-27BD-33744F9F9BB2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6111631" y="2321802"/>
            <a:ext cx="774777" cy="141108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그림 12">
            <a:extLst>
              <a:ext uri="{FF2B5EF4-FFF2-40B4-BE49-F238E27FC236}">
                <a16:creationId xmlns:a16="http://schemas.microsoft.com/office/drawing/2014/main" id="{E54B7F81-9217-9D62-F23D-F1C4CF1142F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001" y="4345486"/>
            <a:ext cx="1603407" cy="213787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3" name="그림 10">
            <a:extLst>
              <a:ext uri="{FF2B5EF4-FFF2-40B4-BE49-F238E27FC236}">
                <a16:creationId xmlns:a16="http://schemas.microsoft.com/office/drawing/2014/main" id="{A79074B6-76EB-9E6E-63E6-B822D3F4B9E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25133" y="4611044"/>
            <a:ext cx="2123033" cy="1591918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AF55EF8-B5CF-B8C0-A8C1-2B14A89836B3}"/>
              </a:ext>
            </a:extLst>
          </p:cNvPr>
          <p:cNvCxnSpPr>
            <a:cxnSpLocks/>
            <a:endCxn id="33" idx="2"/>
          </p:cNvCxnSpPr>
          <p:nvPr/>
        </p:nvCxnSpPr>
        <p:spPr>
          <a:xfrm>
            <a:off x="4806462" y="4188688"/>
            <a:ext cx="684229" cy="121831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R&amp;D efforts needed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B9E285-8C50-F36D-7D50-6F12254DBD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E724730-DB5B-4330-ED71-1CF1D6839D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288114"/>
              </p:ext>
            </p:extLst>
          </p:nvPr>
        </p:nvGraphicFramePr>
        <p:xfrm>
          <a:off x="6361659" y="372684"/>
          <a:ext cx="2007273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50980AA-BE90-22AE-EAD1-510F3C6B3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61659" y="372684"/>
                        <a:ext cx="2007273" cy="72000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5463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High-field magnets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pic>
        <p:nvPicPr>
          <p:cNvPr id="12" name="Picture 11" descr="스크린샷 2018-06-19 오후 4.52.0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7"/>
          <a:stretch/>
        </p:blipFill>
        <p:spPr>
          <a:xfrm>
            <a:off x="7252316" y="1305649"/>
            <a:ext cx="1434483" cy="1330630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6361113" y="376238"/>
          <a:ext cx="20066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68400" imgH="419100" progId="Equation.DSMT4">
                  <p:embed/>
                </p:oleObj>
              </mc:Choice>
              <mc:Fallback>
                <p:oleObj name="Equation" r:id="rId4" imgW="1168400" imgH="4191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61113" y="376238"/>
                        <a:ext cx="200660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 descr="스크린샷 2018-06-19 오후 4.51.4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27" y="2636280"/>
            <a:ext cx="1502840" cy="167187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C087CAC-5CF5-B14D-84AA-5AF26516C8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145" b="8955"/>
          <a:stretch/>
        </p:blipFill>
        <p:spPr>
          <a:xfrm>
            <a:off x="2517138" y="1303393"/>
            <a:ext cx="2036082" cy="30848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A8CB58B-386E-1342-8CF1-4A3BEA89E60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" t="9472" r="-57" b="2286"/>
          <a:stretch/>
        </p:blipFill>
        <p:spPr>
          <a:xfrm>
            <a:off x="4575151" y="1303394"/>
            <a:ext cx="2043898" cy="3084811"/>
          </a:xfrm>
          <a:prstGeom prst="rect">
            <a:avLst/>
          </a:prstGeom>
        </p:spPr>
      </p:pic>
      <p:graphicFrame>
        <p:nvGraphicFramePr>
          <p:cNvPr id="27" name="Table 27">
            <a:extLst>
              <a:ext uri="{FF2B5EF4-FFF2-40B4-BE49-F238E27FC236}">
                <a16:creationId xmlns:a16="http://schemas.microsoft.com/office/drawing/2014/main" id="{B3183772-2675-934A-A844-76A6BBC520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947856"/>
              </p:ext>
            </p:extLst>
          </p:nvPr>
        </p:nvGraphicFramePr>
        <p:xfrm>
          <a:off x="456741" y="4309320"/>
          <a:ext cx="8229600" cy="216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68826507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4810933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5763723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623902174"/>
                    </a:ext>
                  </a:extLst>
                </a:gridCol>
              </a:tblGrid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Magnet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CAPP-12TB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CAPP-18T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CAPP-25T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1513963886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Manufacturer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Oxford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SuNAM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IBS-BNL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21889929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err="1"/>
                        <a:t>B</a:t>
                      </a:r>
                      <a:r>
                        <a:rPr lang="en-US" sz="1400" b="0" i="1" baseline="-25000" dirty="0" err="1"/>
                        <a:t>max</a:t>
                      </a:r>
                      <a:r>
                        <a:rPr lang="en-US" sz="1400" b="0" i="1" baseline="0" dirty="0"/>
                        <a:t> @ 4 K</a:t>
                      </a:r>
                      <a:endParaRPr lang="en-US" sz="1400" b="0" i="1" dirty="0"/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12 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18 T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25 T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3316172954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Bore (clear)</a:t>
                      </a:r>
                      <a:endParaRPr lang="en-US" sz="1400" b="0" i="1" dirty="0"/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320 mm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/>
                        <a:t>70 mm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100 mm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475749198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SC material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Nb</a:t>
                      </a:r>
                      <a:r>
                        <a:rPr lang="en-KR" sz="1400" i="1" baseline="-25000" dirty="0"/>
                        <a:t>3</a:t>
                      </a:r>
                      <a:r>
                        <a:rPr lang="en-KR" sz="1400" i="1" dirty="0"/>
                        <a:t>Sn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GdBCO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YBCO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2446078219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Delivery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2020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2017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?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863097420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Frequency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1 GHz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4 GHz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&gt; 3 GHz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486944908"/>
                  </a:ext>
                </a:extLst>
              </a:tr>
              <a:tr h="14803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Sensitivity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DFSZ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KSVZ</a:t>
                      </a:r>
                    </a:p>
                  </a:txBody>
                  <a:tcPr marR="90000" marT="28800" marB="28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/>
                        <a:t>DFSZ</a:t>
                      </a:r>
                    </a:p>
                  </a:txBody>
                  <a:tcPr marR="90000" marT="28800" marB="28800" anchor="ctr"/>
                </a:tc>
                <a:extLst>
                  <a:ext uri="{0D108BD9-81ED-4DB2-BD59-A6C34878D82A}">
                    <a16:rowId xmlns:a16="http://schemas.microsoft.com/office/drawing/2014/main" val="3506015505"/>
                  </a:ext>
                </a:extLst>
              </a:tr>
            </a:tbl>
          </a:graphicData>
        </a:graphic>
      </p:graphicFrame>
      <p:pic>
        <p:nvPicPr>
          <p:cNvPr id="29" name="Picture 28">
            <a:extLst>
              <a:ext uri="{FF2B5EF4-FFF2-40B4-BE49-F238E27FC236}">
                <a16:creationId xmlns:a16="http://schemas.microsoft.com/office/drawing/2014/main" id="{CF01E87D-810A-3044-AA9B-43328F20D7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9B24E5D-7CC4-5042-8A66-538F7D979F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69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400" i="1" dirty="0">
                <a:solidFill>
                  <a:srgbClr val="0000FF"/>
                </a:solidFill>
              </a:rPr>
              <a:t>Flux-driven Josephson parametric amplifiers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CF81187-9D56-6063-90B8-BAA4585DA3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400" imgH="419100" progId="Equation.DSMT4">
                  <p:embed/>
                </p:oleObj>
              </mc:Choice>
              <mc:Fallback>
                <p:oleObj name="Equation" r:id="rId5" imgW="11684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CF81187-9D56-6063-90B8-BAA4585DA3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17D73CD3-8A23-24C2-91CB-C42FAC7BB542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3941179"/>
            <a:ext cx="4320000" cy="2554452"/>
            <a:chOff x="457200" y="3877217"/>
            <a:chExt cx="4429088" cy="261895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4658E0F-9A74-6BDD-0687-5C31A373D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5092173"/>
              <a:ext cx="1593576" cy="1404000"/>
            </a:xfrm>
            <a:prstGeom prst="rect">
              <a:avLst/>
            </a:prstGeom>
          </p:spPr>
        </p:pic>
        <p:pic>
          <p:nvPicPr>
            <p:cNvPr id="27" name="Content Placeholder 4">
              <a:extLst>
                <a:ext uri="{FF2B5EF4-FFF2-40B4-BE49-F238E27FC236}">
                  <a16:creationId xmlns:a16="http://schemas.microsoft.com/office/drawing/2014/main" id="{ECC2F593-91B0-3259-D071-1B8155C9F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877217"/>
              <a:ext cx="4429088" cy="1008000"/>
            </a:xfrm>
            <a:prstGeom prst="rect">
              <a:avLst/>
            </a:prstGeom>
          </p:spPr>
        </p:pic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D58DB21-C14D-40C3-74D7-CFBE8EA3FD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7261" y="4160553"/>
              <a:ext cx="612000" cy="61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A1D7852-E51D-7FDE-9A03-E71EF7433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07059" y="5555065"/>
              <a:ext cx="1863731" cy="94074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1F61336-5AA0-23CD-0E91-382A76814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3698189" y="5310442"/>
              <a:ext cx="1503470" cy="845702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softEdge rad="0"/>
            </a:effectLst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AAE7711-2003-5A6D-0B12-2BACCD0B3BF7}"/>
                </a:ext>
              </a:extLst>
            </p:cNvPr>
            <p:cNvCxnSpPr>
              <a:cxnSpLocks/>
              <a:stCxn id="28" idx="4"/>
            </p:cNvCxnSpPr>
            <p:nvPr/>
          </p:nvCxnSpPr>
          <p:spPr>
            <a:xfrm>
              <a:off x="3833261" y="4772553"/>
              <a:ext cx="374662" cy="60587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F149067-5396-348C-4205-7AAAD24024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1161" y="5321211"/>
              <a:ext cx="432000" cy="43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3752DD1-6B01-8559-CB1A-60F5734CE04E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 flipH="1">
              <a:off x="3390900" y="5689946"/>
              <a:ext cx="773526" cy="3583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EA18BFE-00B0-523E-F1FF-0A5E1D60943F}"/>
                </a:ext>
              </a:extLst>
            </p:cNvPr>
            <p:cNvSpPr txBox="1"/>
            <p:nvPr/>
          </p:nvSpPr>
          <p:spPr>
            <a:xfrm>
              <a:off x="2027430" y="5020691"/>
              <a:ext cx="1997296" cy="473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SQUID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(nonlinear inductance)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5BB4DD0-3EEA-7C9B-6349-49851C22804B}"/>
                  </a:ext>
                </a:extLst>
              </p:cNvPr>
              <p:cNvSpPr txBox="1"/>
              <p:nvPr/>
            </p:nvSpPr>
            <p:spPr>
              <a:xfrm>
                <a:off x="3270147" y="1878185"/>
                <a:ext cx="1689549" cy="747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C00000"/>
                    </a:solidFill>
                  </a:rPr>
                  <a:t>Frequency tuning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 sz="1400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sz="1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4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5BB4DD0-3EEA-7C9B-6349-49851C228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47" y="1878185"/>
                <a:ext cx="1689549" cy="747641"/>
              </a:xfrm>
              <a:prstGeom prst="rect">
                <a:avLst/>
              </a:prstGeom>
              <a:blipFill>
                <a:blip r:embed="rId11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10D5FF-783D-1084-CE58-9C74FC8975B7}"/>
                  </a:ext>
                </a:extLst>
              </p:cNvPr>
              <p:cNvSpPr txBox="1"/>
              <p:nvPr/>
            </p:nvSpPr>
            <p:spPr>
              <a:xfrm>
                <a:off x="3318643" y="2943744"/>
                <a:ext cx="2607772" cy="793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7030A0"/>
                    </a:solidFill>
                  </a:rPr>
                  <a:t>Parametric amplification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KR" sz="1400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10D5FF-783D-1084-CE58-9C74FC897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643" y="2943744"/>
                <a:ext cx="2607772" cy="793807"/>
              </a:xfrm>
              <a:prstGeom prst="rect">
                <a:avLst/>
              </a:prstGeom>
              <a:blipFill>
                <a:blip r:embed="rId12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al 58">
            <a:extLst>
              <a:ext uri="{FF2B5EF4-FFF2-40B4-BE49-F238E27FC236}">
                <a16:creationId xmlns:a16="http://schemas.microsoft.com/office/drawing/2014/main" id="{9DC6E77C-4CE4-34D8-6E94-CAD9559A4C6F}"/>
              </a:ext>
            </a:extLst>
          </p:cNvPr>
          <p:cNvSpPr>
            <a:spLocks noChangeAspect="1"/>
          </p:cNvSpPr>
          <p:nvPr/>
        </p:nvSpPr>
        <p:spPr>
          <a:xfrm>
            <a:off x="4215985" y="3960861"/>
            <a:ext cx="576000" cy="576000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852342E-ECE3-DB42-5A92-150187A865C8}"/>
              </a:ext>
            </a:extLst>
          </p:cNvPr>
          <p:cNvSpPr>
            <a:spLocks/>
          </p:cNvSpPr>
          <p:nvPr/>
        </p:nvSpPr>
        <p:spPr>
          <a:xfrm>
            <a:off x="3412532" y="3795661"/>
            <a:ext cx="684000" cy="432000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406541-67CD-510C-1F1C-EC0F7EE39EE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8005" y="1896879"/>
            <a:ext cx="2820382" cy="18000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7540409-800D-5D1E-3BF7-261ACA0BE15F}"/>
              </a:ext>
            </a:extLst>
          </p:cNvPr>
          <p:cNvGrpSpPr>
            <a:grpSpLocks noChangeAspect="1"/>
          </p:cNvGrpSpPr>
          <p:nvPr/>
        </p:nvGrpSpPr>
        <p:grpSpPr>
          <a:xfrm>
            <a:off x="5848915" y="1878185"/>
            <a:ext cx="2807377" cy="3960000"/>
            <a:chOff x="4112720" y="3339658"/>
            <a:chExt cx="2218922" cy="312994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316F748-B4F9-64CF-D4AF-4E324F3C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112720" y="3339658"/>
              <a:ext cx="2218922" cy="3129945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F71FBA3-4FB3-D137-9585-FED636A7E2B3}"/>
                </a:ext>
              </a:extLst>
            </p:cNvPr>
            <p:cNvCxnSpPr>
              <a:cxnSpLocks/>
            </p:cNvCxnSpPr>
            <p:nvPr/>
          </p:nvCxnSpPr>
          <p:spPr>
            <a:xfrm>
              <a:off x="4357946" y="6042939"/>
              <a:ext cx="196374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15C0D2-2B9D-517D-0B4E-5F2052C445DE}"/>
                </a:ext>
              </a:extLst>
            </p:cNvPr>
            <p:cNvSpPr txBox="1"/>
            <p:nvPr/>
          </p:nvSpPr>
          <p:spPr>
            <a:xfrm>
              <a:off x="4525884" y="6045618"/>
              <a:ext cx="16503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chemeClr val="accent1"/>
                  </a:solidFill>
                </a:rPr>
                <a:t>Standard quantum limit</a:t>
              </a:r>
              <a:endParaRPr lang="en-KR" sz="1000" i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77500CF-D977-5601-6F43-2A2B6FA48221}"/>
              </a:ext>
            </a:extLst>
          </p:cNvPr>
          <p:cNvSpPr txBox="1"/>
          <p:nvPr/>
        </p:nvSpPr>
        <p:spPr>
          <a:xfrm>
            <a:off x="5094387" y="5884024"/>
            <a:ext cx="31945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FF0000"/>
                </a:solidFill>
              </a:rPr>
              <a:t>&gt;25 JPAs covering 1 to 6 GHz (U. of Tokyo &amp; RIKEN)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B1225DC-D744-0D8F-1387-D039138E0842}"/>
              </a:ext>
            </a:extLst>
          </p:cNvPr>
          <p:cNvSpPr txBox="1"/>
          <p:nvPr/>
        </p:nvSpPr>
        <p:spPr>
          <a:xfrm>
            <a:off x="6786139" y="1708362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SST 34 085013 (2021)</a:t>
            </a:r>
          </a:p>
        </p:txBody>
      </p:sp>
    </p:spTree>
    <p:extLst>
      <p:ext uri="{BB962C8B-B14F-4D97-AF65-F5344CB8AC3E}">
        <p14:creationId xmlns:p14="http://schemas.microsoft.com/office/powerpoint/2010/main" val="420854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9" grpId="0" animBg="1"/>
      <p:bldP spid="60" grpId="0" animBg="1"/>
      <p:bldP spid="26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5720"/>
            <a:ext cx="8229599" cy="5171280"/>
          </a:xfrm>
        </p:spPr>
        <p:txBody>
          <a:bodyPr>
            <a:normAutofit/>
          </a:bodyPr>
          <a:lstStyle/>
          <a:p>
            <a:endParaRPr lang="en-US" sz="22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Superconducting cavities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FBBA86-EB08-1941-8B57-2E428114B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45" y="2922963"/>
            <a:ext cx="2443878" cy="190384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389FE53-ABDE-DB4C-A180-8FE379CCCBD7}"/>
              </a:ext>
            </a:extLst>
          </p:cNvPr>
          <p:cNvSpPr/>
          <p:nvPr/>
        </p:nvSpPr>
        <p:spPr>
          <a:xfrm>
            <a:off x="1516292" y="3014156"/>
            <a:ext cx="1321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cs-CZ" sz="1200" i="1" dirty="0">
                <a:solidFill>
                  <a:srgbClr val="008000"/>
                </a:solidFill>
              </a:rPr>
              <a:t>PRA </a:t>
            </a:r>
            <a:r>
              <a:rPr lang="cs-CZ" sz="1200" b="1" i="1" dirty="0">
                <a:solidFill>
                  <a:srgbClr val="008000"/>
                </a:solidFill>
              </a:rPr>
              <a:t>17</a:t>
            </a:r>
            <a:r>
              <a:rPr lang="cs-CZ" sz="1200" i="1" dirty="0">
                <a:solidFill>
                  <a:srgbClr val="008000"/>
                </a:solidFill>
              </a:rPr>
              <a:t> 6 (2022)</a:t>
            </a:r>
            <a:endParaRPr lang="en-US" sz="1200" i="1" dirty="0">
              <a:solidFill>
                <a:srgbClr val="008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C13AA25-58FF-4F48-9105-4F65D11658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192"/>
          <a:stretch/>
        </p:blipFill>
        <p:spPr>
          <a:xfrm>
            <a:off x="456812" y="1313647"/>
            <a:ext cx="2578922" cy="16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40F4E4A-88CF-0570-A0C4-3FDECE7AFAA6}"/>
              </a:ext>
            </a:extLst>
          </p:cNvPr>
          <p:cNvGrpSpPr>
            <a:grpSpLocks noChangeAspect="1"/>
          </p:cNvGrpSpPr>
          <p:nvPr/>
        </p:nvGrpSpPr>
        <p:grpSpPr>
          <a:xfrm>
            <a:off x="3428998" y="1313646"/>
            <a:ext cx="2444786" cy="1620000"/>
            <a:chOff x="3342731" y="1303642"/>
            <a:chExt cx="2344385" cy="155347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1C66BA8-23C6-6348-8031-6A2ECFF79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19474" y="1303642"/>
              <a:ext cx="1167642" cy="1553472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521700F-496B-914B-A317-B13D53151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42731" y="1303643"/>
              <a:ext cx="1167641" cy="1553470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209B2BA-4AFF-764A-A44B-567FD73EDC4C}"/>
              </a:ext>
            </a:extLst>
          </p:cNvPr>
          <p:cNvSpPr txBox="1"/>
          <p:nvPr/>
        </p:nvSpPr>
        <p:spPr>
          <a:xfrm>
            <a:off x="6312487" y="3511162"/>
            <a:ext cx="82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>
                <a:solidFill>
                  <a:schemeClr val="bg1"/>
                </a:solidFill>
              </a:rPr>
              <a:t>AMSC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BF2B15F-B01B-C049-9030-7982B64ADB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73CD93D-3C2C-B743-91A8-D4A995F2C2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BA6F5F-0E85-0945-8C40-01AB4A9E31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0848" y="2940778"/>
            <a:ext cx="2443878" cy="1899484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D957536-F356-DCFF-A2DD-D0A0F57882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211210"/>
              </p:ext>
            </p:extLst>
          </p:nvPr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8400" imgH="419100" progId="Equation.DSMT4">
                  <p:embed/>
                </p:oleObj>
              </mc:Choice>
              <mc:Fallback>
                <p:oleObj name="Equation" r:id="rId10" imgW="1168400" imgH="4191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CDB01750-8FBB-8546-A571-EBB622F6E0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22574BC-69B7-F8B9-B732-FE91C677E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193404"/>
              </p:ext>
            </p:extLst>
          </p:nvPr>
        </p:nvGraphicFramePr>
        <p:xfrm>
          <a:off x="463445" y="4840263"/>
          <a:ext cx="821710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421">
                  <a:extLst>
                    <a:ext uri="{9D8B030D-6E8A-4147-A177-3AD203B41FA5}">
                      <a16:colId xmlns:a16="http://schemas.microsoft.com/office/drawing/2014/main" val="2826040088"/>
                    </a:ext>
                  </a:extLst>
                </a:gridCol>
                <a:gridCol w="1643421">
                  <a:extLst>
                    <a:ext uri="{9D8B030D-6E8A-4147-A177-3AD203B41FA5}">
                      <a16:colId xmlns:a16="http://schemas.microsoft.com/office/drawing/2014/main" val="3291875309"/>
                    </a:ext>
                  </a:extLst>
                </a:gridCol>
                <a:gridCol w="1643421">
                  <a:extLst>
                    <a:ext uri="{9D8B030D-6E8A-4147-A177-3AD203B41FA5}">
                      <a16:colId xmlns:a16="http://schemas.microsoft.com/office/drawing/2014/main" val="2842907336"/>
                    </a:ext>
                  </a:extLst>
                </a:gridCol>
                <a:gridCol w="1643421">
                  <a:extLst>
                    <a:ext uri="{9D8B030D-6E8A-4147-A177-3AD203B41FA5}">
                      <a16:colId xmlns:a16="http://schemas.microsoft.com/office/drawing/2014/main" val="2520559756"/>
                    </a:ext>
                  </a:extLst>
                </a:gridCol>
                <a:gridCol w="1643421">
                  <a:extLst>
                    <a:ext uri="{9D8B030D-6E8A-4147-A177-3AD203B41FA5}">
                      <a16:colId xmlns:a16="http://schemas.microsoft.com/office/drawing/2014/main" val="672753680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endParaRPr lang="en-KR" sz="12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</a:t>
                      </a:r>
                      <a:r>
                        <a:rPr lang="en-KR" sz="1200" i="1" baseline="30000" dirty="0"/>
                        <a:t>st</a:t>
                      </a:r>
                      <a:r>
                        <a:rPr lang="en-KR" sz="1200" i="1" dirty="0"/>
                        <a:t>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</a:t>
                      </a:r>
                      <a:r>
                        <a:rPr lang="en-KR" sz="1200" i="1" baseline="30000" dirty="0"/>
                        <a:t>nd</a:t>
                      </a:r>
                      <a:r>
                        <a:rPr lang="en-KR" sz="1200" i="1" dirty="0"/>
                        <a:t> generation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3</a:t>
                      </a:r>
                      <a:r>
                        <a:rPr lang="en-KR" sz="1200" i="1" baseline="30000" dirty="0"/>
                        <a:t>rd</a:t>
                      </a:r>
                      <a:r>
                        <a:rPr lang="en-KR" sz="1200" i="1" dirty="0"/>
                        <a:t> generation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</a:t>
                      </a:r>
                      <a:r>
                        <a:rPr lang="en-KR" sz="1200" i="1" dirty="0"/>
                        <a:t>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YBCO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i="1" dirty="0"/>
                        <a:t>GdBCO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i="1" dirty="0"/>
                        <a:t>EuBCO+APC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S</a:t>
                      </a:r>
                      <a:r>
                        <a:rPr lang="en-KR" sz="1200" i="1" dirty="0"/>
                        <a:t>ubstrate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NiW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Hastelloy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Hastelloy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35100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Volume [L]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Frequency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Q-factor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0.33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4.5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13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</a:tbl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FC478122-1312-E291-17E6-4F041E06207B}"/>
              </a:ext>
            </a:extLst>
          </p:cNvPr>
          <p:cNvGrpSpPr>
            <a:grpSpLocks noChangeAspect="1"/>
          </p:cNvGrpSpPr>
          <p:nvPr/>
        </p:nvGrpSpPr>
        <p:grpSpPr>
          <a:xfrm>
            <a:off x="6312487" y="1303641"/>
            <a:ext cx="2308039" cy="1620000"/>
            <a:chOff x="6277647" y="1302371"/>
            <a:chExt cx="2275393" cy="159695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D362A25-6DA2-5C72-6564-D909A177F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52718" y="1302371"/>
              <a:ext cx="1200322" cy="15969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2C1445F-F75C-90B2-8ED0-678D1FF32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77647" y="1302371"/>
              <a:ext cx="1075071" cy="1596950"/>
            </a:xfrm>
            <a:prstGeom prst="rect">
              <a:avLst/>
            </a:prstGeom>
          </p:spPr>
        </p:pic>
      </p:grpSp>
      <p:graphicFrame>
        <p:nvGraphicFramePr>
          <p:cNvPr id="21" name="차트 33">
            <a:extLst>
              <a:ext uri="{FF2B5EF4-FFF2-40B4-BE49-F238E27FC236}">
                <a16:creationId xmlns:a16="http://schemas.microsoft.com/office/drawing/2014/main" id="{B80C79A7-DFC3-FF0C-DB48-F07B009612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779495"/>
              </p:ext>
            </p:extLst>
          </p:nvPr>
        </p:nvGraphicFramePr>
        <p:xfrm>
          <a:off x="6076890" y="2940779"/>
          <a:ext cx="2610295" cy="1899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966D174-8E6D-886F-7E65-40A3B4A5856E}"/>
              </a:ext>
            </a:extLst>
          </p:cNvPr>
          <p:cNvSpPr txBox="1"/>
          <p:nvPr/>
        </p:nvSpPr>
        <p:spPr>
          <a:xfrm>
            <a:off x="8065605" y="4147798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800" dirty="0"/>
              <a:t>TM010</a:t>
            </a:r>
          </a:p>
          <a:p>
            <a:r>
              <a:rPr lang="en-KR" sz="800" dirty="0"/>
              <a:t>TM011</a:t>
            </a:r>
          </a:p>
        </p:txBody>
      </p:sp>
    </p:spTree>
    <p:extLst>
      <p:ext uri="{BB962C8B-B14F-4D97-AF65-F5344CB8AC3E}">
        <p14:creationId xmlns:p14="http://schemas.microsoft.com/office/powerpoint/2010/main" val="608305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 freq.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EBA9A55-BDBD-C5C4-F07B-263EE80AEC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1113" y="376238"/>
          <a:ext cx="20066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68400" imgH="419100" progId="Equation.3">
                  <p:embed/>
                </p:oleObj>
              </mc:Choice>
              <mc:Fallback>
                <p:oleObj name="Equation" r:id="rId4" imgW="1168400" imgH="419100" progId="Equation.3">
                  <p:embed/>
                  <p:pic>
                    <p:nvPicPr>
                      <p:cNvPr id="55" name="Object 5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61113" y="376238"/>
                        <a:ext cx="200660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7E047AD-B5C8-6975-1702-854C684C97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0F9068-95CC-C2BB-08BC-ACE8BB137E4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8735" y="4832807"/>
            <a:ext cx="1637833" cy="1644193"/>
          </a:xfrm>
          <a:prstGeom prst="rect">
            <a:avLst/>
          </a:prstGeom>
        </p:spPr>
      </p:pic>
      <p:pic>
        <p:nvPicPr>
          <p:cNvPr id="11" name="그림 17">
            <a:extLst>
              <a:ext uri="{FF2B5EF4-FFF2-40B4-BE49-F238E27FC236}">
                <a16:creationId xmlns:a16="http://schemas.microsoft.com/office/drawing/2014/main" id="{9497A832-C731-E056-075D-2CAD8279F29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26" b="9228"/>
          <a:stretch/>
        </p:blipFill>
        <p:spPr>
          <a:xfrm>
            <a:off x="6699136" y="3839077"/>
            <a:ext cx="1772209" cy="176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95CC21-282B-9504-C21B-7DA5EE63BD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7652" y="2890922"/>
            <a:ext cx="2880000" cy="8810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5BB70B-F246-0370-248F-DD6A37DCA0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7652" y="3799135"/>
            <a:ext cx="2880000" cy="9094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6A167B-72FA-670D-7A51-56D927FD65E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352" y="4846931"/>
            <a:ext cx="2436165" cy="16364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A1817E2-0171-FB50-8FCB-E31A27ED759F}"/>
              </a:ext>
            </a:extLst>
          </p:cNvPr>
          <p:cNvSpPr txBox="1"/>
          <p:nvPr/>
        </p:nvSpPr>
        <p:spPr>
          <a:xfrm>
            <a:off x="464731" y="1299014"/>
            <a:ext cx="276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M</a:t>
            </a:r>
            <a:r>
              <a:rPr lang="en-KR" i="1" dirty="0">
                <a:solidFill>
                  <a:srgbClr val="0432FF"/>
                </a:solidFill>
              </a:rPr>
              <a:t>ultiple-cell (pizza)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CB12AE-0A01-3D14-F036-67AD98022F6E}"/>
              </a:ext>
            </a:extLst>
          </p:cNvPr>
          <p:cNvGrpSpPr>
            <a:grpSpLocks noChangeAspect="1"/>
          </p:cNvGrpSpPr>
          <p:nvPr/>
        </p:nvGrpSpPr>
        <p:grpSpPr>
          <a:xfrm>
            <a:off x="255742" y="1936197"/>
            <a:ext cx="3173258" cy="974523"/>
            <a:chOff x="469227" y="1633450"/>
            <a:chExt cx="4102773" cy="125998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A3B4AA-50C8-959F-E319-42BB8AE3E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27" y="1633450"/>
              <a:ext cx="1679982" cy="125998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5848849-1588-5F7F-CCEC-E9845C6DD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4585" y="1633450"/>
              <a:ext cx="1679981" cy="125998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E771C6-88BE-A0C3-2799-4DDC15AF2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018" y="1633450"/>
              <a:ext cx="1679982" cy="125998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1796F74-1B00-0039-1266-5D6EC1CD71A2}"/>
              </a:ext>
            </a:extLst>
          </p:cNvPr>
          <p:cNvSpPr txBox="1"/>
          <p:nvPr/>
        </p:nvSpPr>
        <p:spPr>
          <a:xfrm>
            <a:off x="6541549" y="1303394"/>
            <a:ext cx="213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Photonic crystal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0A741B-50D7-CBEB-0636-FE2E3C28EEDB}"/>
              </a:ext>
            </a:extLst>
          </p:cNvPr>
          <p:cNvSpPr txBox="1"/>
          <p:nvPr/>
        </p:nvSpPr>
        <p:spPr>
          <a:xfrm>
            <a:off x="3521543" y="1309633"/>
            <a:ext cx="272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Higher-mode (wheel)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73E3B1-CCDD-587D-E8A8-C10D02DACCDA}"/>
              </a:ext>
            </a:extLst>
          </p:cNvPr>
          <p:cNvSpPr txBox="1"/>
          <p:nvPr/>
        </p:nvSpPr>
        <p:spPr>
          <a:xfrm>
            <a:off x="1439261" y="1655465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PLB </a:t>
            </a:r>
            <a:r>
              <a:rPr lang="en-KR" sz="1200" b="1" i="1" dirty="0">
                <a:solidFill>
                  <a:srgbClr val="00B050"/>
                </a:solidFill>
              </a:rPr>
              <a:t>777</a:t>
            </a:r>
            <a:r>
              <a:rPr lang="en-KR" sz="1200" i="1" dirty="0">
                <a:solidFill>
                  <a:srgbClr val="00B050"/>
                </a:solidFill>
              </a:rPr>
              <a:t> 412 (2018)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C99284-F1A5-9278-1CBF-9FA3455BB1F3}"/>
              </a:ext>
            </a:extLst>
          </p:cNvPr>
          <p:cNvSpPr txBox="1"/>
          <p:nvPr/>
        </p:nvSpPr>
        <p:spPr>
          <a:xfrm>
            <a:off x="6811478" y="1668346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arXiv:2205.08885 (2022)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69DCD-5E18-2375-9566-3CBC983516B2}"/>
              </a:ext>
            </a:extLst>
          </p:cNvPr>
          <p:cNvSpPr txBox="1"/>
          <p:nvPr/>
        </p:nvSpPr>
        <p:spPr>
          <a:xfrm>
            <a:off x="4274984" y="2624362"/>
            <a:ext cx="2036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JPG </a:t>
            </a:r>
            <a:r>
              <a:rPr lang="en-KR" sz="1200" b="1" i="1" dirty="0">
                <a:solidFill>
                  <a:srgbClr val="00B050"/>
                </a:solidFill>
              </a:rPr>
              <a:t>47</a:t>
            </a:r>
            <a:r>
              <a:rPr lang="en-KR" sz="1200" i="1" dirty="0">
                <a:solidFill>
                  <a:srgbClr val="00B050"/>
                </a:solidFill>
              </a:rPr>
              <a:t> 035203 (2020)</a:t>
            </a:r>
          </a:p>
        </p:txBody>
      </p:sp>
      <p:pic>
        <p:nvPicPr>
          <p:cNvPr id="27" name="그림 6">
            <a:extLst>
              <a:ext uri="{FF2B5EF4-FFF2-40B4-BE49-F238E27FC236}">
                <a16:creationId xmlns:a16="http://schemas.microsoft.com/office/drawing/2014/main" id="{A25BFF61-59E0-CE7A-E5EB-B7E8EA1E34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114" y="1938422"/>
            <a:ext cx="1905000" cy="1905000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6DC5D90-5F1A-E9B9-CB30-4A002DA2F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687156"/>
              </p:ext>
            </p:extLst>
          </p:nvPr>
        </p:nvGraphicFramePr>
        <p:xfrm>
          <a:off x="3505201" y="1693643"/>
          <a:ext cx="2746239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f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Q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V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C</a:t>
                      </a:r>
                      <a:r>
                        <a:rPr lang="en-US" sz="1200" i="1" baseline="-25000" dirty="0"/>
                        <a:t>abs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TM</a:t>
                      </a:r>
                      <a:r>
                        <a:rPr lang="en-US" sz="1200" i="1" baseline="-25000" dirty="0"/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TM</a:t>
                      </a:r>
                      <a:r>
                        <a:rPr lang="en-US" sz="1200" i="1" baseline="-25000" dirty="0">
                          <a:solidFill>
                            <a:srgbClr val="FF0000"/>
                          </a:solidFill>
                        </a:rPr>
                        <a:t>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3.6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A27C44E4-0571-6816-9979-C130640640B8}"/>
              </a:ext>
            </a:extLst>
          </p:cNvPr>
          <p:cNvSpPr txBox="1"/>
          <p:nvPr/>
        </p:nvSpPr>
        <p:spPr>
          <a:xfrm>
            <a:off x="454211" y="4015934"/>
            <a:ext cx="2766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Larger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Simpler receiver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sz="1600" i="1" dirty="0">
                <a:solidFill>
                  <a:srgbClr val="FF0000"/>
                </a:solidFill>
              </a:rPr>
              <a:t>~4 x f</a:t>
            </a:r>
            <a:r>
              <a:rPr lang="en-KR" sz="1600" i="1" baseline="-25000" dirty="0">
                <a:solidFill>
                  <a:srgbClr val="FF0000"/>
                </a:solidFill>
              </a:rPr>
              <a:t>TM010</a:t>
            </a:r>
            <a:endParaRPr lang="en-KR" sz="1600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/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f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i="1" dirty="0"/>
                  <a:t> spacing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KR" sz="1600" i="1" dirty="0">
                    <a:solidFill>
                      <a:srgbClr val="FF0000"/>
                    </a:solidFill>
                  </a:rPr>
                  <a:t>~10 x f</a:t>
                </a:r>
                <a:r>
                  <a:rPr lang="en-KR" sz="1600" i="1" baseline="-25000" dirty="0">
                    <a:solidFill>
                      <a:srgbClr val="FF0000"/>
                    </a:solidFill>
                  </a:rPr>
                  <a:t>TM010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B</a:t>
                </a:r>
                <a:r>
                  <a:rPr lang="en-KR" sz="1600" i="1" dirty="0"/>
                  <a:t>oosting effect</a:t>
                </a: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blipFill>
                <a:blip r:embed="rId16"/>
                <a:stretch>
                  <a:fillRect l="-1274" t="-1493" b="-895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36E5F95-E019-DE2B-1D28-7705E214F803}"/>
              </a:ext>
            </a:extLst>
          </p:cNvPr>
          <p:cNvGrpSpPr>
            <a:grpSpLocks noChangeAspect="1"/>
          </p:cNvGrpSpPr>
          <p:nvPr/>
        </p:nvGrpSpPr>
        <p:grpSpPr>
          <a:xfrm>
            <a:off x="679740" y="3063293"/>
            <a:ext cx="936000" cy="936000"/>
            <a:chOff x="4771321" y="2377281"/>
            <a:chExt cx="3600000" cy="3600000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496BE9F-8D67-A7EE-F9CB-F7E21D1EC4BD}"/>
                </a:ext>
              </a:extLst>
            </p:cNvPr>
            <p:cNvSpPr/>
            <p:nvPr/>
          </p:nvSpPr>
          <p:spPr>
            <a:xfrm>
              <a:off x="4771321" y="2377281"/>
              <a:ext cx="3600000" cy="36000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C9398368-632E-60D7-7B60-63EACE747AED}"/>
                </a:ext>
              </a:extLst>
            </p:cNvPr>
            <p:cNvGrpSpPr/>
            <p:nvPr/>
          </p:nvGrpSpPr>
          <p:grpSpPr>
            <a:xfrm>
              <a:off x="5095321" y="2692964"/>
              <a:ext cx="1476000" cy="1476000"/>
              <a:chOff x="4181306" y="2902620"/>
              <a:chExt cx="752400" cy="75240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A13CCF7-3ABF-BCBA-FE6F-C8A2D77B506F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2C15C530-E760-C9D2-1266-353EC1DC4F4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CB651F84-548C-7ECE-751B-5125E9D4BAB4}"/>
                </a:ext>
              </a:extLst>
            </p:cNvPr>
            <p:cNvGrpSpPr/>
            <p:nvPr/>
          </p:nvGrpSpPr>
          <p:grpSpPr>
            <a:xfrm>
              <a:off x="6583651" y="4177281"/>
              <a:ext cx="1476000" cy="1476000"/>
              <a:chOff x="4181306" y="2902620"/>
              <a:chExt cx="752400" cy="752400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DEB2A2AE-CD57-74F3-D574-87F8316B8915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31D2B6B4-ADB2-46FA-A70A-2E86A185E267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91148717-BC69-8546-5B8E-97BC9A3C7E82}"/>
                </a:ext>
              </a:extLst>
            </p:cNvPr>
            <p:cNvGrpSpPr/>
            <p:nvPr/>
          </p:nvGrpSpPr>
          <p:grpSpPr>
            <a:xfrm>
              <a:off x="5095321" y="4181293"/>
              <a:ext cx="1476000" cy="1476000"/>
              <a:chOff x="4181306" y="2902620"/>
              <a:chExt cx="752400" cy="752400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D87808DE-18E2-55C7-31B8-71F8B973A49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C4A5FEDC-8F45-5788-EC5F-9D0F56EC723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805C529-6174-735B-7E5A-409A9E012D7F}"/>
                </a:ext>
              </a:extLst>
            </p:cNvPr>
            <p:cNvGrpSpPr/>
            <p:nvPr/>
          </p:nvGrpSpPr>
          <p:grpSpPr>
            <a:xfrm>
              <a:off x="6583651" y="2684448"/>
              <a:ext cx="1476000" cy="1476000"/>
              <a:chOff x="4181306" y="2902620"/>
              <a:chExt cx="752400" cy="752400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D7218AE-BB81-B95C-E076-C575F0397AD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8BC76F2C-6641-0464-CB2C-FF6E15A6F983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7C9D13C-0411-6404-3A8C-8C6ED2B7E1C7}"/>
              </a:ext>
            </a:extLst>
          </p:cNvPr>
          <p:cNvGrpSpPr>
            <a:grpSpLocks noChangeAspect="1"/>
          </p:cNvGrpSpPr>
          <p:nvPr/>
        </p:nvGrpSpPr>
        <p:grpSpPr>
          <a:xfrm>
            <a:off x="2120168" y="3047278"/>
            <a:ext cx="936000" cy="936000"/>
            <a:chOff x="4973517" y="2144416"/>
            <a:chExt cx="1800000" cy="1800000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762FCAE-A5DB-EC61-70BE-BC9BF3023C55}"/>
                </a:ext>
              </a:extLst>
            </p:cNvPr>
            <p:cNvSpPr/>
            <p:nvPr/>
          </p:nvSpPr>
          <p:spPr>
            <a:xfrm>
              <a:off x="4973517" y="2144416"/>
              <a:ext cx="1800000" cy="18000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3B583B2-58D0-0E23-C176-82F8320B3592}"/>
                </a:ext>
              </a:extLst>
            </p:cNvPr>
            <p:cNvSpPr/>
            <p:nvPr/>
          </p:nvSpPr>
          <p:spPr>
            <a:xfrm>
              <a:off x="5062049" y="2232947"/>
              <a:ext cx="1619997" cy="1619996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9C6D47F-14C4-5B4C-E95C-5CA11FC11406}"/>
                </a:ext>
              </a:extLst>
            </p:cNvPr>
            <p:cNvSpPr/>
            <p:nvPr/>
          </p:nvSpPr>
          <p:spPr>
            <a:xfrm>
              <a:off x="5828671" y="2233947"/>
              <a:ext cx="90000" cy="1620003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0635EA-D101-4CCA-566D-5208E514A5DA}"/>
                </a:ext>
              </a:extLst>
            </p:cNvPr>
            <p:cNvSpPr/>
            <p:nvPr/>
          </p:nvSpPr>
          <p:spPr>
            <a:xfrm rot="5400000">
              <a:off x="5828940" y="2232855"/>
              <a:ext cx="90000" cy="1620000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5A09ECB-1244-B6EC-AFFF-461AAA3D47A6}"/>
                </a:ext>
              </a:extLst>
            </p:cNvPr>
            <p:cNvSpPr/>
            <p:nvPr/>
          </p:nvSpPr>
          <p:spPr>
            <a:xfrm>
              <a:off x="5783235" y="2952415"/>
              <a:ext cx="180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3156C01-CFBA-1B81-2B44-9A3FE4A0D553}"/>
              </a:ext>
            </a:extLst>
          </p:cNvPr>
          <p:cNvSpPr txBox="1"/>
          <p:nvPr/>
        </p:nvSpPr>
        <p:spPr>
          <a:xfrm>
            <a:off x="1626194" y="3331800"/>
            <a:ext cx="49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v</a:t>
            </a:r>
            <a:r>
              <a:rPr lang="en-US" sz="1800" i="1" dirty="0"/>
              <a:t>s.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77071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  <p:bldP spid="45" grpId="0"/>
      <p:bldP spid="47" grpId="0"/>
      <p:bldP spid="1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Axion dark matter</a:t>
            </a:r>
          </a:p>
          <a:p>
            <a:pPr lvl="1"/>
            <a:r>
              <a:rPr lang="en-US" i="1" dirty="0"/>
              <a:t>Theoretical background</a:t>
            </a:r>
          </a:p>
          <a:p>
            <a:pPr lvl="1"/>
            <a:r>
              <a:rPr lang="en-US" i="1" dirty="0"/>
              <a:t>Experimental search strategies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research at IBS-CAPP</a:t>
            </a:r>
          </a:p>
          <a:p>
            <a:pPr lvl="1"/>
            <a:r>
              <a:rPr lang="en-US" i="1" dirty="0"/>
              <a:t>Ongoing experiments</a:t>
            </a:r>
          </a:p>
          <a:p>
            <a:pPr lvl="1"/>
            <a:r>
              <a:rPr lang="en-US" i="1" dirty="0"/>
              <a:t>Search highlights</a:t>
            </a:r>
          </a:p>
          <a:p>
            <a:pPr lvl="1"/>
            <a:r>
              <a:rPr lang="en-US" i="1" dirty="0"/>
              <a:t>R&amp;D efforts</a:t>
            </a:r>
          </a:p>
          <a:p>
            <a:pPr lvl="1"/>
            <a:r>
              <a:rPr lang="en-US" i="1" dirty="0"/>
              <a:t>Prospects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Summary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0DCDBC-2AE4-D611-86D9-37D3C03E5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173" y="1316151"/>
            <a:ext cx="1120315" cy="149375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A927079-2CA9-2D39-3196-ABCC3AD90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16D8F4-A95B-9350-88BD-A96B54AF67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27" b="9012"/>
          <a:stretch/>
        </p:blipFill>
        <p:spPr>
          <a:xfrm>
            <a:off x="3558628" y="4654651"/>
            <a:ext cx="5127127" cy="18043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684464-4C7C-5A84-5506-604C795516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6835" y="1316151"/>
            <a:ext cx="1578921" cy="14937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808EF9-5786-091C-EFF7-9FB73934A4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9218" y="2809903"/>
            <a:ext cx="3096537" cy="183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48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474540-5151-F3D7-0865-12CB38201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8D0681-C12F-E0D7-8AD3-92FF86138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Searches at CAPP – projection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Axions could address fundamental questions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Strong CP problem and dark matter mystery</a:t>
            </a:r>
          </a:p>
          <a:p>
            <a:pPr lvl="8"/>
            <a:endParaRPr lang="en-US" i="1" dirty="0"/>
          </a:p>
          <a:p>
            <a:r>
              <a:rPr lang="en-US" sz="2400" i="1" dirty="0" err="1">
                <a:solidFill>
                  <a:srgbClr val="0000FF"/>
                </a:solidFill>
              </a:rPr>
              <a:t>Haloscope</a:t>
            </a:r>
            <a:r>
              <a:rPr lang="en-US" sz="2400" i="1" dirty="0">
                <a:solidFill>
                  <a:srgbClr val="0000FF"/>
                </a:solidFill>
              </a:rPr>
              <a:t> is </a:t>
            </a:r>
            <a:r>
              <a:rPr lang="en-US" i="1" dirty="0">
                <a:solidFill>
                  <a:srgbClr val="0000FF"/>
                </a:solidFill>
              </a:rPr>
              <a:t>the most </a:t>
            </a:r>
            <a:r>
              <a:rPr lang="en-US" sz="2400" i="1" dirty="0">
                <a:solidFill>
                  <a:srgbClr val="0000FF"/>
                </a:solidFill>
              </a:rPr>
              <a:t>sensitive method</a:t>
            </a:r>
          </a:p>
          <a:p>
            <a:pPr lvl="1"/>
            <a:r>
              <a:rPr lang="en-US" i="1" dirty="0"/>
              <a:t>Probing theoretical models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IBS-CAPP </a:t>
            </a:r>
            <a:r>
              <a:rPr lang="en-US" i="1" dirty="0">
                <a:solidFill>
                  <a:srgbClr val="0000FF"/>
                </a:solidFill>
              </a:rPr>
              <a:t>is a leading group in axion hunting</a:t>
            </a:r>
            <a:endParaRPr lang="en-US" sz="2400" i="1" dirty="0">
              <a:solidFill>
                <a:srgbClr val="0000FF"/>
              </a:solidFill>
            </a:endParaRP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Tremendous effort to build the world’s best infrastructure</a:t>
            </a: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Several </a:t>
            </a:r>
            <a:r>
              <a:rPr lang="en-US" i="1" dirty="0" err="1">
                <a:solidFill>
                  <a:srgbClr val="292934"/>
                </a:solidFill>
              </a:rPr>
              <a:t>haloscopes</a:t>
            </a:r>
            <a:r>
              <a:rPr lang="en-US" i="1" dirty="0">
                <a:solidFill>
                  <a:srgbClr val="292934"/>
                </a:solidFill>
              </a:rPr>
              <a:t> are ongoing</a:t>
            </a: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DFSZ and KSVZ</a:t>
            </a: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Magnet / JPA / SC cavity / high frequency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Next a couple of years must be exciting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Covering a wide range 4–100 </a:t>
            </a:r>
            <a:r>
              <a:rPr lang="en-US" i="1" dirty="0" err="1"/>
              <a:t>ueV</a:t>
            </a:r>
            <a:r>
              <a:rPr lang="en-US" i="1" dirty="0"/>
              <a:t> (1–25 GHz)</a:t>
            </a:r>
          </a:p>
          <a:p>
            <a:pPr lvl="1"/>
            <a:r>
              <a:rPr lang="en-US" i="1" dirty="0"/>
              <a:t>Uncovering the nature of dark matter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D9F05D-F595-E889-CD33-508408A07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643" y="4195155"/>
            <a:ext cx="1716157" cy="2288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D93BB9-1AB2-12CE-4CB5-59E188AB6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27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90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Axion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PQ solution to strong CP problem (1977)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Dark matter candidate (1983)</a:t>
                </a:r>
              </a:p>
              <a:p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  <a:blipFill>
                <a:blip r:embed="rId3"/>
                <a:stretch>
                  <a:fillRect l="-587" t="-5660" r="-587" b="-566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WISP zoo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23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A60A3D-83EC-4195-445D-804E525D890C}"/>
              </a:ext>
            </a:extLst>
          </p:cNvPr>
          <p:cNvSpPr txBox="1">
            <a:spLocks/>
          </p:cNvSpPr>
          <p:nvPr/>
        </p:nvSpPr>
        <p:spPr>
          <a:xfrm>
            <a:off x="4037989" y="5893460"/>
            <a:ext cx="4648810" cy="5899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Others</a:t>
            </a:r>
          </a:p>
          <a:p>
            <a:pPr lvl="1"/>
            <a:r>
              <a:rPr lang="en-US" i="1" dirty="0" err="1"/>
              <a:t>Mili</a:t>
            </a:r>
            <a:r>
              <a:rPr lang="en-US" i="1" dirty="0"/>
              <a:t>-charged particle, …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FF0000"/>
                    </a:solidFill>
                  </a:rPr>
                  <a:t>Axion-Like Particle (ALP)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Generic axion w/o solving strong CP problem</a:t>
                </a:r>
              </a:p>
              <a:p>
                <a:pPr marL="27432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≁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  <a:blipFill>
                <a:blip r:embed="rId5"/>
                <a:stretch>
                  <a:fillRect l="-690" t="-7229" b="-12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F99367-8090-15E3-B92B-E1975ADD0C32}"/>
              </a:ext>
            </a:extLst>
          </p:cNvPr>
          <p:cNvSpPr txBox="1">
            <a:spLocks/>
          </p:cNvSpPr>
          <p:nvPr/>
        </p:nvSpPr>
        <p:spPr>
          <a:xfrm>
            <a:off x="5089836" y="4014900"/>
            <a:ext cx="3596961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0B050"/>
                </a:solidFill>
              </a:rPr>
              <a:t>Scalar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Chameleon (2003)</a:t>
            </a:r>
          </a:p>
          <a:p>
            <a:pPr lvl="2"/>
            <a:r>
              <a:rPr lang="en-US" i="1" dirty="0">
                <a:solidFill>
                  <a:srgbClr val="00B050"/>
                </a:solidFill>
              </a:rPr>
              <a:t>Dark energy candidate</a:t>
            </a:r>
          </a:p>
          <a:p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03B3173-459D-4445-35E8-7E4E33CB7443}"/>
              </a:ext>
            </a:extLst>
          </p:cNvPr>
          <p:cNvSpPr txBox="1">
            <a:spLocks/>
          </p:cNvSpPr>
          <p:nvPr/>
        </p:nvSpPr>
        <p:spPr>
          <a:xfrm>
            <a:off x="4795958" y="4954180"/>
            <a:ext cx="3890839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432FF"/>
                </a:solidFill>
              </a:rPr>
              <a:t>Vector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Hidden photon</a:t>
            </a:r>
          </a:p>
          <a:p>
            <a:pPr lvl="2"/>
            <a:r>
              <a:rPr lang="en-US" i="1" dirty="0">
                <a:solidFill>
                  <a:srgbClr val="0432FF"/>
                </a:solidFill>
              </a:rPr>
              <a:t>Gauge field in hidden sector</a:t>
            </a:r>
          </a:p>
          <a:p>
            <a:endParaRPr lang="en-US" i="1" dirty="0">
              <a:solidFill>
                <a:srgbClr val="0432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3F4B7B-CB7A-DAA5-F642-C2B531ECF87A}"/>
              </a:ext>
            </a:extLst>
          </p:cNvPr>
          <p:cNvSpPr>
            <a:spLocks noChangeAspect="1"/>
          </p:cNvSpPr>
          <p:nvPr/>
        </p:nvSpPr>
        <p:spPr>
          <a:xfrm>
            <a:off x="457200" y="1731360"/>
            <a:ext cx="4320000" cy="4320000"/>
          </a:xfrm>
          <a:prstGeom prst="ellipse">
            <a:avLst/>
          </a:prstGeom>
          <a:noFill/>
          <a:ln w="26424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D140C1-8318-065E-6456-BF8070B44D25}"/>
              </a:ext>
            </a:extLst>
          </p:cNvPr>
          <p:cNvSpPr>
            <a:spLocks noChangeAspect="1"/>
          </p:cNvSpPr>
          <p:nvPr/>
        </p:nvSpPr>
        <p:spPr>
          <a:xfrm>
            <a:off x="560618" y="2942135"/>
            <a:ext cx="1800000" cy="1800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KR" sz="1400" b="1" i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3A6519-8050-B176-0A3D-C88059917BF5}"/>
              </a:ext>
            </a:extLst>
          </p:cNvPr>
          <p:cNvSpPr>
            <a:spLocks/>
          </p:cNvSpPr>
          <p:nvPr/>
        </p:nvSpPr>
        <p:spPr>
          <a:xfrm>
            <a:off x="794112" y="3250716"/>
            <a:ext cx="1368000" cy="1368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ALP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3927E2-5CC9-1C28-E078-FF810E6AD7F5}"/>
              </a:ext>
            </a:extLst>
          </p:cNvPr>
          <p:cNvSpPr>
            <a:spLocks/>
          </p:cNvSpPr>
          <p:nvPr/>
        </p:nvSpPr>
        <p:spPr>
          <a:xfrm>
            <a:off x="1033408" y="3789281"/>
            <a:ext cx="889407" cy="688229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Axion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A84EB-A23D-BEB9-0E8F-4D7162D335C1}"/>
              </a:ext>
            </a:extLst>
          </p:cNvPr>
          <p:cNvSpPr txBox="1"/>
          <p:nvPr/>
        </p:nvSpPr>
        <p:spPr>
          <a:xfrm>
            <a:off x="1078654" y="2772858"/>
            <a:ext cx="79891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J</a:t>
            </a:r>
            <a:r>
              <a:rPr lang="en-KR" sz="1600" b="1" i="1" baseline="30000" dirty="0">
                <a:solidFill>
                  <a:srgbClr val="FF0000"/>
                </a:solidFill>
              </a:rPr>
              <a:t>p</a:t>
            </a:r>
            <a:r>
              <a:rPr lang="en-KR" sz="1600" b="1" i="1" dirty="0">
                <a:solidFill>
                  <a:srgbClr val="FF0000"/>
                </a:solidFill>
              </a:rPr>
              <a:t> = 0</a:t>
            </a:r>
            <a:r>
              <a:rPr lang="en-US" sz="1600" b="1" baseline="30000" dirty="0">
                <a:solidFill>
                  <a:srgbClr val="FF0000"/>
                </a:solidFill>
              </a:rPr>
              <a:t>–</a:t>
            </a:r>
            <a:endParaRPr lang="en-KR" sz="1600" b="1" i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0B3C4B-7C25-41D7-B746-8B801D674A93}"/>
              </a:ext>
            </a:extLst>
          </p:cNvPr>
          <p:cNvSpPr txBox="1"/>
          <p:nvPr/>
        </p:nvSpPr>
        <p:spPr>
          <a:xfrm>
            <a:off x="2083556" y="1504727"/>
            <a:ext cx="105243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2400" b="1" i="1" dirty="0">
                <a:solidFill>
                  <a:srgbClr val="7030A0"/>
                </a:solidFill>
              </a:rPr>
              <a:t>WISP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16E468-CE43-C4DD-EAB4-FB684E4CD477}"/>
              </a:ext>
            </a:extLst>
          </p:cNvPr>
          <p:cNvSpPr txBox="1"/>
          <p:nvPr/>
        </p:nvSpPr>
        <p:spPr>
          <a:xfrm>
            <a:off x="1754660" y="2258812"/>
            <a:ext cx="1718942" cy="907941"/>
          </a:xfrm>
          <a:prstGeom prst="rect">
            <a:avLst/>
          </a:prstGeom>
          <a:noFill/>
        </p:spPr>
        <p:txBody>
          <a:bodyPr wrap="square" tIns="0">
            <a:spAutoFit/>
          </a:bodyPr>
          <a:lstStyle/>
          <a:p>
            <a:pPr algn="ctr"/>
            <a:r>
              <a:rPr lang="en-US" sz="1400" i="1" dirty="0"/>
              <a:t>M</a:t>
            </a:r>
            <a:r>
              <a:rPr lang="en-KR" sz="1400" i="1" dirty="0"/>
              <a:t>ili-chaged particle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AE5F85-B658-2126-1419-F3A9B5A81B5F}"/>
              </a:ext>
            </a:extLst>
          </p:cNvPr>
          <p:cNvGrpSpPr/>
          <p:nvPr/>
        </p:nvGrpSpPr>
        <p:grpSpPr>
          <a:xfrm>
            <a:off x="2029778" y="4157226"/>
            <a:ext cx="1620000" cy="1789278"/>
            <a:chOff x="1821474" y="2520966"/>
            <a:chExt cx="1639294" cy="18718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C26EE4-54C1-3F63-FA19-5E0CE488694F}"/>
                </a:ext>
              </a:extLst>
            </p:cNvPr>
            <p:cNvSpPr>
              <a:spLocks/>
            </p:cNvSpPr>
            <p:nvPr/>
          </p:nvSpPr>
          <p:spPr>
            <a:xfrm>
              <a:off x="2105430" y="3247543"/>
              <a:ext cx="1080000" cy="900000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432FF"/>
                  </a:solidFill>
                </a:rPr>
                <a:t>Hidden photon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32EAB6-C073-30C5-6ED0-30B8F1C226C6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02F05B-FA35-14E4-687A-71B341C53419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432FF"/>
                  </a:solidFill>
                </a:rPr>
                <a:t>J = 1</a:t>
              </a:r>
              <a:endParaRPr lang="en-KR" sz="1600" b="1" i="1" baseline="300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1D6E228-7A94-30CA-8764-117FA6467777}"/>
              </a:ext>
            </a:extLst>
          </p:cNvPr>
          <p:cNvSpPr txBox="1">
            <a:spLocks/>
          </p:cNvSpPr>
          <p:nvPr/>
        </p:nvSpPr>
        <p:spPr>
          <a:xfrm>
            <a:off x="3754527" y="1195589"/>
            <a:ext cx="3463745" cy="3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rgbClr val="FF0000"/>
                </a:solidFill>
              </a:rPr>
              <a:t>Pseudo-scalar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0E43BD-E5BD-0119-3BD8-F8C7E8AB8207}"/>
              </a:ext>
            </a:extLst>
          </p:cNvPr>
          <p:cNvGrpSpPr/>
          <p:nvPr/>
        </p:nvGrpSpPr>
        <p:grpSpPr>
          <a:xfrm>
            <a:off x="2680149" y="2772858"/>
            <a:ext cx="1891852" cy="1478715"/>
            <a:chOff x="1843154" y="2520966"/>
            <a:chExt cx="1547442" cy="18718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330A79-F29D-2672-15AF-8611CD00F89C}"/>
                </a:ext>
              </a:extLst>
            </p:cNvPr>
            <p:cNvSpPr>
              <a:spLocks/>
            </p:cNvSpPr>
            <p:nvPr/>
          </p:nvSpPr>
          <p:spPr>
            <a:xfrm>
              <a:off x="2072911" y="3250941"/>
              <a:ext cx="1080000" cy="900000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46800" rtlCol="0" anchor="ctr"/>
            <a:lstStyle/>
            <a:p>
              <a:pPr algn="ctr"/>
              <a:r>
                <a:rPr lang="en-KR" sz="1400" i="1" dirty="0">
                  <a:solidFill>
                    <a:srgbClr val="00B050"/>
                  </a:solidFill>
                </a:rPr>
                <a:t>Chameleon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C398A18-28B9-9BCD-C39D-F67F541606DD}"/>
                </a:ext>
              </a:extLst>
            </p:cNvPr>
            <p:cNvSpPr>
              <a:spLocks/>
            </p:cNvSpPr>
            <p:nvPr/>
          </p:nvSpPr>
          <p:spPr>
            <a:xfrm>
              <a:off x="1843154" y="2698058"/>
              <a:ext cx="1547442" cy="1694784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3158C-A3FF-E92F-52E9-73640FE9BA12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421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0000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0B050"/>
                  </a:solidFill>
                </a:rPr>
                <a:t>J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p</a:t>
              </a:r>
              <a:r>
                <a:rPr lang="en-KR" sz="1600" b="1" i="1" dirty="0">
                  <a:solidFill>
                    <a:srgbClr val="00B050"/>
                  </a:solidFill>
                </a:rPr>
                <a:t> = 0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+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53068973-E42C-592E-A414-55AC4F870F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1" grpId="0"/>
      <p:bldP spid="12" grpId="0"/>
      <p:bldP spid="13" grpId="0"/>
      <p:bldP spid="14" grpId="0" animBg="1"/>
      <p:bldP spid="20" grpId="0" animBg="1"/>
      <p:bldP spid="21" grpId="0" animBg="1"/>
      <p:bldP spid="23" grpId="0" animBg="1"/>
      <p:bldP spid="24" grpId="0" animBg="1"/>
      <p:bldP spid="25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Where are dark matter axions?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EB6385-2CEB-811F-4D01-E76A94BB3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328" y="2554519"/>
            <a:ext cx="6744615" cy="33796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3AE20C-002D-C01B-7097-2406E965CB8F}"/>
              </a:ext>
            </a:extLst>
          </p:cNvPr>
          <p:cNvSpPr txBox="1"/>
          <p:nvPr/>
        </p:nvSpPr>
        <p:spPr>
          <a:xfrm>
            <a:off x="720000" y="2838472"/>
            <a:ext cx="27986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FF9300"/>
                </a:solidFill>
              </a:rPr>
              <a:t>Theoretical scenarios</a:t>
            </a:r>
          </a:p>
          <a:p>
            <a:endParaRPr lang="en-US" sz="800" b="1" i="1" dirty="0">
              <a:solidFill>
                <a:srgbClr val="00B050"/>
              </a:solidFill>
            </a:endParaRPr>
          </a:p>
          <a:p>
            <a:r>
              <a:rPr lang="en-US" sz="1400" b="1" i="1" dirty="0">
                <a:solidFill>
                  <a:srgbClr val="00B050"/>
                </a:solidFill>
              </a:rPr>
              <a:t>P</a:t>
            </a:r>
            <a:r>
              <a:rPr lang="en-KR" sz="1400" b="1" i="1" dirty="0">
                <a:solidFill>
                  <a:srgbClr val="00B050"/>
                </a:solidFill>
              </a:rPr>
              <a:t>hoton coupling</a:t>
            </a:r>
          </a:p>
          <a:p>
            <a:r>
              <a:rPr lang="en-KR" sz="1400" b="1" i="1" dirty="0">
                <a:solidFill>
                  <a:srgbClr val="7030A0"/>
                </a:solidFill>
              </a:rPr>
              <a:t>Fermion/gluon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432FF"/>
                    </a:solidFill>
                  </a:rPr>
                  <a:t>Different PQ breaking scenarios</a:t>
                </a:r>
              </a:p>
              <a:p>
                <a:pPr marL="0" indent="0">
                  <a:buNone/>
                </a:pPr>
                <a:r>
                  <a:rPr lang="en-US" i="1" dirty="0"/>
                  <a:t>	=&gt; Different mass ranges</a:t>
                </a:r>
              </a:p>
              <a:p>
                <a:pPr marL="0" indent="0">
                  <a:buNone/>
                </a:pPr>
                <a:r>
                  <a:rPr lang="en-US" i="1" dirty="0"/>
                  <a:t>		=&gt; Different search strategies</a:t>
                </a:r>
              </a:p>
              <a:p>
                <a:pPr marL="0" indent="0">
                  <a:buNone/>
                </a:pPr>
                <a:r>
                  <a:rPr lang="en-US" sz="2200" i="1" dirty="0">
                    <a:solidFill>
                      <a:srgbClr val="FF0000"/>
                    </a:solidFill>
                  </a:rPr>
                  <a:t>		      	Depending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KR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Comp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w</a:t>
                </a:r>
                <a:r>
                  <a:rPr lang="en-US" sz="2200" i="1" dirty="0" err="1">
                    <a:solidFill>
                      <a:srgbClr val="FF0000"/>
                    </a:solidFill>
                  </a:rPr>
                  <a:t>.r.t.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US" sz="220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200" dirty="0">
                  <a:solidFill>
                    <a:srgbClr val="FF0000"/>
                  </a:solidFill>
                </a:endParaRPr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  <a:blipFill>
                <a:blip r:embed="rId5"/>
                <a:stretch>
                  <a:fillRect l="-617" t="-68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C1156420-19C4-4A76-82CC-3D14E45F7D5B}"/>
              </a:ext>
            </a:extLst>
          </p:cNvPr>
          <p:cNvSpPr/>
          <p:nvPr/>
        </p:nvSpPr>
        <p:spPr>
          <a:xfrm>
            <a:off x="1587328" y="4187687"/>
            <a:ext cx="6744615" cy="1126435"/>
          </a:xfrm>
          <a:prstGeom prst="rect">
            <a:avLst/>
          </a:prstGeom>
          <a:solidFill>
            <a:schemeClr val="bg1"/>
          </a:solidFill>
          <a:ln w="264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/>
              <p:nvPr/>
            </p:nvSpPr>
            <p:spPr>
              <a:xfrm>
                <a:off x="1639215" y="5878782"/>
                <a:ext cx="2131154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Quasistatic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215" y="5878782"/>
                <a:ext cx="2131154" cy="5423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/>
              <p:nvPr/>
            </p:nvSpPr>
            <p:spPr>
              <a:xfrm>
                <a:off x="3523274" y="5878780"/>
                <a:ext cx="1475232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274" y="5878780"/>
                <a:ext cx="1475232" cy="542393"/>
              </a:xfrm>
              <a:prstGeom prst="rect">
                <a:avLst/>
              </a:prstGeom>
              <a:blipFill>
                <a:blip r:embed="rId7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/>
              <p:nvPr/>
            </p:nvSpPr>
            <p:spPr>
              <a:xfrm>
                <a:off x="4751404" y="5878781"/>
                <a:ext cx="3419064" cy="542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Radiation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altLang="ko-K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sub>
                      </m:sSub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404" y="5878781"/>
                <a:ext cx="3419064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A5F325-0528-A8B1-D199-4C6109729FD5}"/>
              </a:ext>
            </a:extLst>
          </p:cNvPr>
          <p:cNvCxnSpPr>
            <a:cxnSpLocks/>
          </p:cNvCxnSpPr>
          <p:nvPr/>
        </p:nvCxnSpPr>
        <p:spPr>
          <a:xfrm>
            <a:off x="3770375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A01F8D-EC25-FA16-DDE7-109CABB17C8F}"/>
              </a:ext>
            </a:extLst>
          </p:cNvPr>
          <p:cNvCxnSpPr>
            <a:cxnSpLocks/>
          </p:cNvCxnSpPr>
          <p:nvPr/>
        </p:nvCxnSpPr>
        <p:spPr>
          <a:xfrm>
            <a:off x="4751404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030AD04-7E63-EB44-3FE0-83D8F9AEF6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approach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 regime</a:t>
                </a:r>
              </a:p>
              <a:p>
                <a:pPr lvl="1"/>
                <a:r>
                  <a:rPr lang="en-US" i="1" dirty="0"/>
                  <a:t>Microwave photons resonantly converted from axions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Conversion signal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Scanning rate (F.O.M.):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Detector of halo axions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2E6E78-AFA4-1F38-E029-EE3EFF26D9B3}"/>
              </a:ext>
            </a:extLst>
          </p:cNvPr>
          <p:cNvGrpSpPr/>
          <p:nvPr/>
        </p:nvGrpSpPr>
        <p:grpSpPr>
          <a:xfrm>
            <a:off x="1249724" y="4398747"/>
            <a:ext cx="5041698" cy="1113750"/>
            <a:chOff x="1249724" y="4513047"/>
            <a:chExt cx="5041698" cy="111375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836568"/>
                </p:ext>
              </p:extLst>
            </p:nvPr>
          </p:nvGraphicFramePr>
          <p:xfrm>
            <a:off x="1930400" y="4513047"/>
            <a:ext cx="2701585" cy="864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63700" imgH="533400" progId="Equation.DSMT4">
                    <p:embed/>
                  </p:oleObj>
                </mc:Choice>
                <mc:Fallback>
                  <p:oleObj name="Equation" r:id="rId4" imgW="1663700" imgH="533400" progId="Equation.DSMT4">
                    <p:embed/>
                    <p:pic>
                      <p:nvPicPr>
                        <p:cNvPr id="11" name="Object 1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30400" y="4513047"/>
                          <a:ext cx="2701585" cy="864733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1249724" y="5349798"/>
              <a:ext cx="1962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System noise temperature</a:t>
              </a:r>
            </a:p>
          </p:txBody>
        </p:sp>
        <p:cxnSp>
          <p:nvCxnSpPr>
            <p:cNvPr id="24" name="Elbow Connector 23"/>
            <p:cNvCxnSpPr/>
            <p:nvPr/>
          </p:nvCxnSpPr>
          <p:spPr>
            <a:xfrm rot="10800000" flipV="1">
              <a:off x="3211890" y="5349794"/>
              <a:ext cx="473544" cy="138504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56306" y="4912017"/>
              <a:ext cx="1435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bandwidth (~10</a:t>
              </a:r>
              <a:r>
                <a:rPr lang="en-US" sz="1200" i="1" baseline="30000" dirty="0">
                  <a:solidFill>
                    <a:srgbClr val="008000"/>
                  </a:solidFill>
                </a:rPr>
                <a:t>−6 </a:t>
              </a:r>
              <a:r>
                <a:rPr lang="en-US" sz="1200" i="1" dirty="0">
                  <a:solidFill>
                    <a:srgbClr val="008000"/>
                  </a:solidFill>
                </a:rPr>
                <a:t>f)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6306" y="4642959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Integration time</a:t>
              </a:r>
            </a:p>
          </p:txBody>
        </p:sp>
        <p:cxnSp>
          <p:nvCxnSpPr>
            <p:cNvPr id="27" name="Straight Connector 26"/>
            <p:cNvCxnSpPr>
              <a:cxnSpLocks/>
            </p:cNvCxnSpPr>
            <p:nvPr/>
          </p:nvCxnSpPr>
          <p:spPr>
            <a:xfrm flipV="1">
              <a:off x="4563613" y="4780706"/>
              <a:ext cx="288000" cy="2189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563613" y="5134028"/>
              <a:ext cx="288000" cy="2189"/>
            </a:xfrm>
            <a:prstGeom prst="line">
              <a:avLst/>
            </a:prstGeom>
            <a:ln w="31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C921D-011B-763C-DA8A-D31F030BF3EB}"/>
              </a:ext>
            </a:extLst>
          </p:cNvPr>
          <p:cNvGrpSpPr/>
          <p:nvPr/>
        </p:nvGrpSpPr>
        <p:grpSpPr>
          <a:xfrm>
            <a:off x="793596" y="2185474"/>
            <a:ext cx="7807409" cy="1597619"/>
            <a:chOff x="793596" y="2363274"/>
            <a:chExt cx="7807409" cy="1597619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2162442"/>
                </p:ext>
              </p:extLst>
            </p:nvPr>
          </p:nvGraphicFramePr>
          <p:xfrm>
            <a:off x="1798975" y="2676526"/>
            <a:ext cx="4840895" cy="821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21000" imgH="495300" progId="Equation.DSMT4">
                    <p:embed/>
                  </p:oleObj>
                </mc:Choice>
                <mc:Fallback>
                  <p:oleObj name="Equation" r:id="rId6" imgW="2921000" imgH="495300" progId="Equation.DSMT4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98975" y="2676526"/>
                          <a:ext cx="4840895" cy="82143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5288423" y="3175640"/>
              <a:ext cx="1242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Cavity Q factor</a:t>
              </a:r>
            </a:p>
            <a:p>
              <a:r>
                <a:rPr lang="en-US" sz="1200" i="1" dirty="0"/>
                <a:t> </a:t>
              </a:r>
              <a:r>
                <a:rPr lang="en-US" sz="1200" i="1" dirty="0">
                  <a:solidFill>
                    <a:srgbClr val="008000"/>
                  </a:solidFill>
                </a:rPr>
                <a:t>Axion Q factor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3596" y="3419106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Coupling constant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3303" y="3683894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number density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8571" y="3637359"/>
              <a:ext cx="11269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Magnetic field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0761" y="3389347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Effective volume</a:t>
              </a:r>
            </a:p>
          </p:txBody>
        </p:sp>
        <p:cxnSp>
          <p:nvCxnSpPr>
            <p:cNvPr id="18" name="Elbow Connector 17"/>
            <p:cNvCxnSpPr>
              <a:cxnSpLocks/>
            </p:cNvCxnSpPr>
            <p:nvPr/>
          </p:nvCxnSpPr>
          <p:spPr>
            <a:xfrm rot="10800000" flipV="1">
              <a:off x="2198257" y="3377607"/>
              <a:ext cx="503999" cy="179997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5400000">
              <a:off x="2782668" y="3526225"/>
              <a:ext cx="359997" cy="251999"/>
            </a:xfrm>
            <a:prstGeom prst="bentConnector3">
              <a:avLst>
                <a:gd name="adj1" fmla="val 98456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cxnSpLocks/>
            </p:cNvCxnSpPr>
            <p:nvPr/>
          </p:nvCxnSpPr>
          <p:spPr>
            <a:xfrm rot="10800000">
              <a:off x="4895112" y="3282860"/>
              <a:ext cx="375230" cy="115702"/>
            </a:xfrm>
            <a:prstGeom prst="bentConnector3">
              <a:avLst>
                <a:gd name="adj1" fmla="val 98738"/>
              </a:avLst>
            </a:prstGeom>
            <a:ln w="3175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cxnSpLocks/>
            </p:cNvCxnSpPr>
            <p:nvPr/>
          </p:nvCxnSpPr>
          <p:spPr>
            <a:xfrm rot="10800000">
              <a:off x="3671484" y="3303506"/>
              <a:ext cx="326452" cy="216000"/>
            </a:xfrm>
            <a:prstGeom prst="bentConnector3">
              <a:avLst>
                <a:gd name="adj1" fmla="val 100656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6" idx="1"/>
            </p:cNvCxnSpPr>
            <p:nvPr/>
          </p:nvCxnSpPr>
          <p:spPr>
            <a:xfrm rot="10800000">
              <a:off x="3356111" y="3307860"/>
              <a:ext cx="252460" cy="467999"/>
            </a:xfrm>
            <a:prstGeom prst="bentConnector2">
              <a:avLst/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83061" y="2363274"/>
              <a:ext cx="2317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8000"/>
                  </a:solidFill>
                </a:rPr>
                <a:t>- theoretical parameters</a:t>
              </a:r>
            </a:p>
            <a:p>
              <a:r>
                <a:rPr lang="en-US" sz="1400" i="1" dirty="0">
                  <a:solidFill>
                    <a:srgbClr val="FF0000"/>
                  </a:solidFill>
                </a:rPr>
                <a:t>- experimental parameters</a:t>
              </a: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6573352"/>
                </p:ext>
              </p:extLst>
            </p:nvPr>
          </p:nvGraphicFramePr>
          <p:xfrm>
            <a:off x="4080470" y="32194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4300" imgH="165100" progId="Equation.3">
                    <p:embed/>
                  </p:oleObj>
                </mc:Choice>
                <mc:Fallback>
                  <p:oleObj name="Equation" r:id="rId8" imgW="114300" imgH="165100" progId="Equation.3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80470" y="3219450"/>
                          <a:ext cx="1143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4023855" y="5551952"/>
          <a:ext cx="4179533" cy="924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41600" imgH="584200" progId="Equation.DSMT4">
                  <p:embed/>
                </p:oleObj>
              </mc:Choice>
              <mc:Fallback>
                <p:oleObj name="Equation" r:id="rId10" imgW="2641600" imgH="584200" progId="Equation.DSMT4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23855" y="5551952"/>
                        <a:ext cx="4179533" cy="924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7C5F5C01-040A-F046-B775-253109DC98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2580" y="3087211"/>
            <a:ext cx="2324220" cy="219884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421AAED-B2F3-8E46-8371-0B7FEA31E5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D2272E-4C01-6B44-B271-560DE9C2C8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7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7033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82018B-A873-D2FE-A3BB-25B09B6FDCF8}"/>
              </a:ext>
            </a:extLst>
          </p:cNvPr>
          <p:cNvSpPr>
            <a:spLocks noChangeAspect="1"/>
          </p:cNvSpPr>
          <p:nvPr/>
        </p:nvSpPr>
        <p:spPr>
          <a:xfrm>
            <a:off x="2374331" y="4042861"/>
            <a:ext cx="1620000" cy="1620000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226000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Strong CP problem</a:t>
                </a:r>
              </a:p>
              <a:p>
                <a:pPr lvl="8"/>
                <a:endParaRPr lang="en-US" sz="1100" i="1" dirty="0">
                  <a:solidFill>
                    <a:srgbClr val="0000FF"/>
                  </a:solidFill>
                </a:endParaRPr>
              </a:p>
              <a:p>
                <a:pPr marL="274320" lvl="1" indent="0">
                  <a:buNone/>
                </a:pPr>
                <a:r>
                  <a:rPr lang="en-US" i="1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⟺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marL="548640" lvl="2" indent="0">
                  <a:buNone/>
                </a:pPr>
                <a:endParaRPr lang="en-US" sz="1100" i="1" dirty="0">
                  <a:solidFill>
                    <a:srgbClr val="00B050"/>
                  </a:solidFill>
                </a:endParaRPr>
              </a:p>
              <a:p>
                <a:pPr marL="548640" lvl="2" indent="0">
                  <a:buNone/>
                </a:pPr>
                <a:r>
                  <a:rPr lang="en-US" i="1" dirty="0">
                    <a:solidFill>
                      <a:srgbClr val="00B050"/>
                    </a:solidFill>
                  </a:rPr>
                  <a:t>Theory: CPV in QCD     </a:t>
                </a:r>
                <a:r>
                  <a:rPr lang="en-US" i="1" dirty="0"/>
                  <a:t>vs.</a:t>
                </a:r>
                <a:r>
                  <a:rPr lang="en-US" i="1" dirty="0">
                    <a:solidFill>
                      <a:srgbClr val="00B050"/>
                    </a:solidFill>
                  </a:rPr>
                  <a:t>     Experiment: no </a:t>
                </a:r>
                <a:r>
                  <a:rPr lang="en-US" i="1" dirty="0" err="1">
                    <a:solidFill>
                      <a:srgbClr val="00B050"/>
                    </a:solidFill>
                  </a:rPr>
                  <a:t>nEDM</a:t>
                </a:r>
                <a:endParaRPr lang="en-US" i="1" dirty="0">
                  <a:solidFill>
                    <a:srgbClr val="00B050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PQ mechanism (1977)</a:t>
                </a:r>
              </a:p>
              <a:p>
                <a:pPr lvl="1"/>
                <a:r>
                  <a:rPr lang="en-US" i="1" dirty="0"/>
                  <a:t>U(1) symmetry w/ scalar field a(x)</a:t>
                </a:r>
              </a:p>
              <a:p>
                <a:pPr marL="27432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</m:e>
                    </m:d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SSB at energy scale f</a:t>
                </a:r>
                <a:r>
                  <a:rPr lang="en-US" i="1" baseline="-25000" dirty="0">
                    <a:solidFill>
                      <a:srgbClr val="FF0000"/>
                    </a:solidFill>
                  </a:rPr>
                  <a:t>a</a:t>
                </a:r>
              </a:p>
              <a:p>
                <a:pPr lvl="1"/>
                <a:r>
                  <a:rPr lang="en-US" i="1" dirty="0"/>
                  <a:t>Dynamic solution to strong CP problem</a:t>
                </a:r>
              </a:p>
              <a:p>
                <a:pPr lvl="8"/>
                <a:endParaRPr lang="en-US" i="1" dirty="0"/>
              </a:p>
              <a:p>
                <a:pPr lvl="8"/>
                <a:endParaRPr lang="en-US" i="1" dirty="0"/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Axion (1978)</a:t>
                </a:r>
              </a:p>
              <a:p>
                <a:pPr lvl="1"/>
                <a:r>
                  <a:rPr lang="en-US" i="1" dirty="0"/>
                  <a:t>(pseudo-scalar) </a:t>
                </a:r>
                <a:r>
                  <a:rPr lang="en-US" i="1" dirty="0">
                    <a:solidFill>
                      <a:srgbClr val="FF0000"/>
                    </a:solidFill>
                  </a:rPr>
                  <a:t>Nambu-Goldstone boson</a:t>
                </a:r>
              </a:p>
              <a:p>
                <a:pPr lvl="1"/>
                <a:r>
                  <a:rPr lang="en-US" i="1" dirty="0"/>
                  <a:t>QCD axion</a:t>
                </a:r>
              </a:p>
              <a:p>
                <a:pPr lvl="2"/>
                <a:r>
                  <a:rPr lang="en-US" i="1" dirty="0"/>
                  <a:t>Mass related to QCD scale: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i="1" dirty="0"/>
                  <a:t>cf. axion-like particle (ALP)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endParaRPr lang="en-US" i="1" dirty="0"/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 b="-97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Strong CP problem and axion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CBFBB7-BAAB-A241-D7F7-14E76E850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151" y="1305719"/>
            <a:ext cx="1355649" cy="18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8E1244-1132-85A5-9DDE-532AE2A32AA3}"/>
              </a:ext>
            </a:extLst>
          </p:cNvPr>
          <p:cNvSpPr txBox="1"/>
          <p:nvPr/>
        </p:nvSpPr>
        <p:spPr>
          <a:xfrm>
            <a:off x="3210202" y="1557767"/>
            <a:ext cx="674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CPV</a:t>
            </a:r>
          </a:p>
        </p:txBody>
      </p:sp>
      <p:pic>
        <p:nvPicPr>
          <p:cNvPr id="16" name="Picture 15" descr="011548-1-1.jpg">
            <a:extLst>
              <a:ext uri="{FF2B5EF4-FFF2-40B4-BE49-F238E27FC236}">
                <a16:creationId xmlns:a16="http://schemas.microsoft.com/office/drawing/2014/main" id="{A6F792CC-C347-9AF9-71DA-70B5ED2AB4E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t="18558" r="13526" b="9882"/>
          <a:stretch/>
        </p:blipFill>
        <p:spPr>
          <a:xfrm>
            <a:off x="7000450" y="5342083"/>
            <a:ext cx="1008525" cy="9247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2552BF-CA0D-9DF6-B789-B57DE045B1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A3097BB-D3A8-BC5D-5B56-40F2939B9D23}"/>
              </a:ext>
            </a:extLst>
          </p:cNvPr>
          <p:cNvGrpSpPr>
            <a:grpSpLocks noChangeAspect="1"/>
          </p:cNvGrpSpPr>
          <p:nvPr/>
        </p:nvGrpSpPr>
        <p:grpSpPr>
          <a:xfrm>
            <a:off x="5512600" y="2936525"/>
            <a:ext cx="2338400" cy="1909670"/>
            <a:chOff x="5866600" y="2699738"/>
            <a:chExt cx="2338400" cy="19096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C4C36E8-57E3-4E26-1EF0-243CB260E350}"/>
                    </a:ext>
                  </a:extLst>
                </p:cNvPr>
                <p:cNvSpPr txBox="1"/>
                <p:nvPr/>
              </p:nvSpPr>
              <p:spPr>
                <a:xfrm>
                  <a:off x="6085305" y="4276496"/>
                  <a:ext cx="1900990" cy="33291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)=</m:t>
                        </m:r>
                        <m:r>
                          <a:rPr lang="en-US" sz="1600" i="1" dirty="0" err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ＭＳ ゴシック"/>
                            <a:cs typeface="ＭＳ ゴシック"/>
                            <a:sym typeface="Zapf Dingbats"/>
                          </a:rPr>
                          <m:t>×</m:t>
                        </m:r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600" i="1" baseline="-25000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C4C36E8-57E3-4E26-1EF0-243CB260E3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5305" y="4276496"/>
                  <a:ext cx="1900990" cy="332912"/>
                </a:xfrm>
                <a:prstGeom prst="rect">
                  <a:avLst/>
                </a:prstGeom>
                <a:blipFill>
                  <a:blip r:embed="rId8"/>
                  <a:stretch>
                    <a:fillRect b="-1481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4A4B1C4-BC98-56F7-45D9-DCC65B850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61074" y="3284513"/>
              <a:ext cx="1749452" cy="108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E7E82B-50D8-20AC-CD79-B453F7E4C494}"/>
                </a:ext>
              </a:extLst>
            </p:cNvPr>
            <p:cNvSpPr txBox="1"/>
            <p:nvPr/>
          </p:nvSpPr>
          <p:spPr>
            <a:xfrm>
              <a:off x="5866600" y="2699738"/>
              <a:ext cx="2338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i="1" dirty="0"/>
                <a:t>Spontaneuous symmetry breaking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4850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305720"/>
            <a:ext cx="4114800" cy="517128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Cosmological implication (1983)</a:t>
            </a:r>
          </a:p>
          <a:p>
            <a:pPr lvl="1"/>
            <a:r>
              <a:rPr lang="en-US" i="1" dirty="0"/>
              <a:t>May account for </a:t>
            </a:r>
            <a:r>
              <a:rPr lang="en-US" i="1" dirty="0">
                <a:solidFill>
                  <a:srgbClr val="FF0000"/>
                </a:solidFill>
              </a:rPr>
              <a:t>dark matter</a:t>
            </a: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10</a:t>
            </a:r>
            <a:r>
              <a:rPr lang="en-US" i="1" baseline="30000" dirty="0">
                <a:solidFill>
                  <a:srgbClr val="292934"/>
                </a:solidFill>
              </a:rPr>
              <a:t>−6</a:t>
            </a:r>
            <a:r>
              <a:rPr lang="en-US" i="1" dirty="0">
                <a:solidFill>
                  <a:srgbClr val="292934"/>
                </a:solidFill>
              </a:rPr>
              <a:t> eV &lt; m</a:t>
            </a:r>
            <a:r>
              <a:rPr lang="en-US" i="1" baseline="-25000" dirty="0">
                <a:solidFill>
                  <a:srgbClr val="292934"/>
                </a:solidFill>
              </a:rPr>
              <a:t>a</a:t>
            </a:r>
            <a:r>
              <a:rPr lang="en-US" i="1" dirty="0">
                <a:solidFill>
                  <a:srgbClr val="292934"/>
                </a:solidFill>
              </a:rPr>
              <a:t> &lt; 10</a:t>
            </a:r>
            <a:r>
              <a:rPr lang="en-US" i="1" baseline="30000" dirty="0">
                <a:solidFill>
                  <a:srgbClr val="292934"/>
                </a:solidFill>
              </a:rPr>
              <a:t>−2</a:t>
            </a:r>
            <a:r>
              <a:rPr lang="en-US" i="1" dirty="0">
                <a:solidFill>
                  <a:srgbClr val="292934"/>
                </a:solidFill>
              </a:rPr>
              <a:t> eV</a:t>
            </a:r>
          </a:p>
          <a:p>
            <a:pPr lvl="2"/>
            <a:r>
              <a:rPr lang="en-US" i="1" dirty="0"/>
              <a:t>Cosmological constraints</a:t>
            </a:r>
          </a:p>
          <a:p>
            <a:pPr lvl="2"/>
            <a:r>
              <a:rPr lang="en-US" i="1" dirty="0"/>
              <a:t>Astrophysical observations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Invisible axion and dark matter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87A261F-5F80-24F0-0DC1-A4CD127E3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167" y="4589892"/>
            <a:ext cx="4096632" cy="18871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46E4F1-339F-35E0-8C32-2343D72D1772}"/>
              </a:ext>
            </a:extLst>
          </p:cNvPr>
          <p:cNvSpPr txBox="1"/>
          <p:nvPr/>
        </p:nvSpPr>
        <p:spPr>
          <a:xfrm>
            <a:off x="6926377" y="3942158"/>
            <a:ext cx="1816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Dark matter axion ?</a:t>
            </a:r>
          </a:p>
        </p:txBody>
      </p:sp>
      <p:sp>
        <p:nvSpPr>
          <p:cNvPr id="21" name="Bent Arrow 20">
            <a:extLst>
              <a:ext uri="{FF2B5EF4-FFF2-40B4-BE49-F238E27FC236}">
                <a16:creationId xmlns:a16="http://schemas.microsoft.com/office/drawing/2014/main" id="{71875D42-E944-0378-902A-21739F86E8F4}"/>
              </a:ext>
            </a:extLst>
          </p:cNvPr>
          <p:cNvSpPr/>
          <p:nvPr/>
        </p:nvSpPr>
        <p:spPr>
          <a:xfrm rot="16200000">
            <a:off x="6070115" y="4441839"/>
            <a:ext cx="1207617" cy="504910"/>
          </a:xfrm>
          <a:prstGeom prst="bentArrow">
            <a:avLst>
              <a:gd name="adj1" fmla="val 0"/>
              <a:gd name="adj2" fmla="val 4485"/>
              <a:gd name="adj3" fmla="val 23216"/>
              <a:gd name="adj4" fmla="val 33046"/>
            </a:avLst>
          </a:prstGeom>
          <a:solidFill>
            <a:srgbClr val="FF0000"/>
          </a:solidFill>
          <a:ln w="12700">
            <a:solidFill>
              <a:srgbClr val="FF0000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DB317D9E-E5D0-A4B6-E108-E53878F01A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2113" y="1305718"/>
                <a:ext cx="4114800" cy="5171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0000FF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/>
                  <a:t>Very light axion </a:t>
                </a:r>
              </a:p>
              <a:p>
                <a:pPr lvl="1"/>
                <a:r>
                  <a:rPr lang="en-US" i="1" dirty="0"/>
                  <a:t>SSB at a very large f</a:t>
                </a:r>
                <a:r>
                  <a:rPr lang="en-US" i="1" baseline="-25000" dirty="0"/>
                  <a:t>a</a:t>
                </a:r>
                <a:r>
                  <a:rPr lang="en-US" i="1" dirty="0"/>
                  <a:t> (i.e. produced in early universe)</a:t>
                </a:r>
                <a:endParaRPr lang="en-US" i="1" dirty="0">
                  <a:solidFill>
                    <a:srgbClr val="292934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≈6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i="1" dirty="0"/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DB317D9E-E5D0-A4B6-E108-E53878F01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13" y="1305718"/>
                <a:ext cx="4114800" cy="5171280"/>
              </a:xfrm>
              <a:prstGeom prst="rect">
                <a:avLst/>
              </a:prstGeom>
              <a:blipFill>
                <a:blip r:embed="rId5"/>
                <a:stretch>
                  <a:fillRect l="-1231" t="-98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Screen Shot 2018-10-21 at 9.54.51 AM.png">
            <a:extLst>
              <a:ext uri="{FF2B5EF4-FFF2-40B4-BE49-F238E27FC236}">
                <a16:creationId xmlns:a16="http://schemas.microsoft.com/office/drawing/2014/main" id="{B8BB6DBA-5165-9FE0-C7E2-05DFD25E407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1" r="2975" b="22591"/>
          <a:stretch/>
        </p:blipFill>
        <p:spPr>
          <a:xfrm>
            <a:off x="447026" y="3891358"/>
            <a:ext cx="2492791" cy="1123034"/>
          </a:xfrm>
          <a:prstGeom prst="rect">
            <a:avLst/>
          </a:prstGeom>
        </p:spPr>
      </p:pic>
      <p:pic>
        <p:nvPicPr>
          <p:cNvPr id="20" name="Picture 19" descr="Screen Shot 2018-10-21 at 9.54.31 AM.png">
            <a:extLst>
              <a:ext uri="{FF2B5EF4-FFF2-40B4-BE49-F238E27FC236}">
                <a16:creationId xmlns:a16="http://schemas.microsoft.com/office/drawing/2014/main" id="{B7494E7F-C0BC-10C2-CD44-19DB8650F81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1" r="2975"/>
          <a:stretch/>
        </p:blipFill>
        <p:spPr>
          <a:xfrm>
            <a:off x="1130876" y="4599335"/>
            <a:ext cx="2492790" cy="1186456"/>
          </a:xfrm>
          <a:prstGeom prst="rect">
            <a:avLst/>
          </a:prstGeom>
        </p:spPr>
      </p:pic>
      <p:pic>
        <p:nvPicPr>
          <p:cNvPr id="22" name="Picture 21" descr="Screen Shot 2018-10-21 at 9.55.05 AM.png">
            <a:extLst>
              <a:ext uri="{FF2B5EF4-FFF2-40B4-BE49-F238E27FC236}">
                <a16:creationId xmlns:a16="http://schemas.microsoft.com/office/drawing/2014/main" id="{64E9B320-592C-493C-B559-9D105D5D42C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8" r="2768"/>
          <a:stretch/>
        </p:blipFill>
        <p:spPr>
          <a:xfrm>
            <a:off x="1900075" y="5298103"/>
            <a:ext cx="2492792" cy="11550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0885843-3023-9CF7-91BB-66A4344A6C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173050" cy="2812033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Axion coupling to SM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models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Couplings and models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A049F9F-1047-75AF-8B0D-D61ED78EBC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0875178"/>
                  </p:ext>
                </p:extLst>
              </p:nvPr>
            </p:nvGraphicFramePr>
            <p:xfrm>
              <a:off x="728178" y="1682452"/>
              <a:ext cx="7902071" cy="18621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260445">
                    <a:tc>
                      <a:txBody>
                        <a:bodyPr/>
                        <a:lstStyle/>
                        <a:p>
                          <a:pPr algn="ctr"/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</a:t>
                          </a:r>
                          <a:r>
                            <a:rPr lang="en-KR" sz="16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6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286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44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>
                              <a:solidFill>
                                <a:schemeClr val="tx1"/>
                              </a:solidFill>
                            </a:rPr>
                            <a:t>Observable (measurable)</a:t>
                          </a:r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Photon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S</a:t>
                          </a:r>
                          <a:r>
                            <a:rPr lang="en-KR" sz="16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Oscillating EDM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44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Power spectrum, photon counter, …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A049F9F-1047-75AF-8B0D-D61ED78EBC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0875178"/>
                  </p:ext>
                </p:extLst>
              </p:nvPr>
            </p:nvGraphicFramePr>
            <p:xfrm>
              <a:off x="728178" y="1682452"/>
              <a:ext cx="7902071" cy="18621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</a:t>
                          </a:r>
                          <a:r>
                            <a:rPr lang="en-KR" sz="16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6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686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7578" t="-96552" r="-201242" b="-3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7578" t="-96552" r="-101242" b="-3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7578" t="-96552" r="-1242" b="-3413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>
                              <a:solidFill>
                                <a:schemeClr val="tx1"/>
                              </a:solidFill>
                            </a:rPr>
                            <a:t>Observable (measurable)</a:t>
                          </a:r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Photon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S</a:t>
                          </a:r>
                          <a:r>
                            <a:rPr lang="en-KR" sz="16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Oscillating EDM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Power spectrum, photon counter, …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E422E9F-A6E9-0E76-4855-B6AE999B79A0}"/>
              </a:ext>
            </a:extLst>
          </p:cNvPr>
          <p:cNvSpPr txBox="1"/>
          <p:nvPr/>
        </p:nvSpPr>
        <p:spPr>
          <a:xfrm>
            <a:off x="7231413" y="3928534"/>
            <a:ext cx="13988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  <a:effectLst/>
              </a:rPr>
              <a:t>From R. Ziegler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6B078-5EAE-C01C-A86E-A0E2B90A4AA1}"/>
              </a:ext>
            </a:extLst>
          </p:cNvPr>
          <p:cNvSpPr txBox="1"/>
          <p:nvPr/>
        </p:nvSpPr>
        <p:spPr>
          <a:xfrm>
            <a:off x="4631089" y="5891877"/>
            <a:ext cx="15012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Dine-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Fischler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Srednicki-Zhitnitsky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(1980)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7D1C55-E3E7-81C3-B2D9-48FB30C82F87}"/>
              </a:ext>
            </a:extLst>
          </p:cNvPr>
          <p:cNvCxnSpPr>
            <a:cxnSpLocks/>
          </p:cNvCxnSpPr>
          <p:nvPr/>
        </p:nvCxnSpPr>
        <p:spPr>
          <a:xfrm>
            <a:off x="6036057" y="4294746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F0750-7FE4-9AA4-4419-3ECCCEB7C2EE}"/>
              </a:ext>
            </a:extLst>
          </p:cNvPr>
          <p:cNvSpPr txBox="1"/>
          <p:nvPr/>
        </p:nvSpPr>
        <p:spPr>
          <a:xfrm>
            <a:off x="4641417" y="3921322"/>
            <a:ext cx="204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U(1)</a:t>
            </a:r>
            <a:r>
              <a:rPr lang="en-K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SU(3)</a:t>
            </a:r>
            <a:r>
              <a:rPr lang="en-K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7309E8-A499-F117-0111-D858FFC0BC45}"/>
              </a:ext>
            </a:extLst>
          </p:cNvPr>
          <p:cNvSpPr txBox="1"/>
          <p:nvPr/>
        </p:nvSpPr>
        <p:spPr>
          <a:xfrm>
            <a:off x="3864690" y="4586567"/>
            <a:ext cx="3595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 fermions		BSM fermions</a:t>
            </a:r>
            <a:endParaRPr lang="en-KR" sz="1600" baseline="30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E47873-78B4-BBE5-EC92-24E858C726D3}"/>
              </a:ext>
            </a:extLst>
          </p:cNvPr>
          <p:cNvSpPr txBox="1"/>
          <p:nvPr/>
        </p:nvSpPr>
        <p:spPr>
          <a:xfrm>
            <a:off x="3393567" y="5223490"/>
            <a:ext cx="453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2Higgs	2Higgs+singlet       Higgs+singlet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D5342C-5D7E-8D07-425E-D983DE3D18BA}"/>
              </a:ext>
            </a:extLst>
          </p:cNvPr>
          <p:cNvSpPr txBox="1"/>
          <p:nvPr/>
        </p:nvSpPr>
        <p:spPr>
          <a:xfrm>
            <a:off x="3393567" y="5596687"/>
            <a:ext cx="453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PQWW	    DFSZ		      KSVZ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F83506-72F9-3A61-E55B-0D982A093122}"/>
              </a:ext>
            </a:extLst>
          </p:cNvPr>
          <p:cNvSpPr txBox="1"/>
          <p:nvPr/>
        </p:nvSpPr>
        <p:spPr>
          <a:xfrm>
            <a:off x="922539" y="4607460"/>
            <a:ext cx="218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0070C0"/>
                </a:solidFill>
              </a:rPr>
              <a:t>Origin of QCD anomaly:</a:t>
            </a:r>
            <a:endParaRPr lang="en-KR" sz="1400" i="1" baseline="300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DCBDAB-89F1-E02B-A94C-FDA494E072A1}"/>
              </a:ext>
            </a:extLst>
          </p:cNvPr>
          <p:cNvSpPr txBox="1"/>
          <p:nvPr/>
        </p:nvSpPr>
        <p:spPr>
          <a:xfrm>
            <a:off x="922539" y="5227571"/>
            <a:ext cx="2416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Spontaneous PQ breaking:</a:t>
            </a:r>
            <a:endParaRPr lang="en-KR" sz="1400" i="1" baseline="30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4C7988-9CAC-264D-A328-44C3FA6B1560}"/>
              </a:ext>
            </a:extLst>
          </p:cNvPr>
          <p:cNvCxnSpPr>
            <a:cxnSpLocks/>
          </p:cNvCxnSpPr>
          <p:nvPr/>
        </p:nvCxnSpPr>
        <p:spPr>
          <a:xfrm flipH="1">
            <a:off x="4887675" y="4315658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67A45E-8A6E-CAF9-6439-53F67C6B44C6}"/>
              </a:ext>
            </a:extLst>
          </p:cNvPr>
          <p:cNvCxnSpPr>
            <a:cxnSpLocks/>
          </p:cNvCxnSpPr>
          <p:nvPr/>
        </p:nvCxnSpPr>
        <p:spPr>
          <a:xfrm>
            <a:off x="6581573" y="4917882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6B11C3-B824-9A86-1D42-1DDCB614C877}"/>
              </a:ext>
            </a:extLst>
          </p:cNvPr>
          <p:cNvCxnSpPr>
            <a:cxnSpLocks/>
          </p:cNvCxnSpPr>
          <p:nvPr/>
        </p:nvCxnSpPr>
        <p:spPr>
          <a:xfrm>
            <a:off x="5099901" y="4938540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13BE71-7324-AD4F-194C-B9EA424B6814}"/>
              </a:ext>
            </a:extLst>
          </p:cNvPr>
          <p:cNvCxnSpPr>
            <a:cxnSpLocks/>
          </p:cNvCxnSpPr>
          <p:nvPr/>
        </p:nvCxnSpPr>
        <p:spPr>
          <a:xfrm flipH="1">
            <a:off x="4248640" y="4934921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AE653F-5A6F-75B4-7C39-BBC3D4347C78}"/>
              </a:ext>
            </a:extLst>
          </p:cNvPr>
          <p:cNvCxnSpPr>
            <a:cxnSpLocks/>
          </p:cNvCxnSpPr>
          <p:nvPr/>
        </p:nvCxnSpPr>
        <p:spPr>
          <a:xfrm flipV="1">
            <a:off x="3621033" y="5630139"/>
            <a:ext cx="864000" cy="32400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92E48E-1A31-8507-BF18-1DE31A00A97E}"/>
              </a:ext>
            </a:extLst>
          </p:cNvPr>
          <p:cNvSpPr txBox="1"/>
          <p:nvPr/>
        </p:nvSpPr>
        <p:spPr>
          <a:xfrm>
            <a:off x="3365936" y="5900556"/>
            <a:ext cx="139905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Peccei, Quinn, </a:t>
            </a:r>
            <a:r>
              <a:rPr lang="en-US" sz="11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Wilczek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Weinberg (1978)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EEF157-81D9-7F57-6DAC-F13DE5F5F5CF}"/>
              </a:ext>
            </a:extLst>
          </p:cNvPr>
          <p:cNvSpPr txBox="1"/>
          <p:nvPr/>
        </p:nvSpPr>
        <p:spPr>
          <a:xfrm>
            <a:off x="6144701" y="5891877"/>
            <a:ext cx="15012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Kim-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Shifman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Vainshtein-Zakharov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(1980)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43EA9-FDB3-C942-91C8-F4B4C5745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44EDF64-1039-5A57-EE8D-8151D9C6C34B}"/>
              </a:ext>
            </a:extLst>
          </p:cNvPr>
          <p:cNvSpPr>
            <a:spLocks noChangeAspect="1"/>
          </p:cNvSpPr>
          <p:nvPr/>
        </p:nvSpPr>
        <p:spPr>
          <a:xfrm>
            <a:off x="2530948" y="1635079"/>
            <a:ext cx="2015999" cy="2015999"/>
          </a:xfrm>
          <a:prstGeom prst="ellipse">
            <a:avLst/>
          </a:prstGeom>
          <a:noFill/>
          <a:ln w="26424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75392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2" grpId="0"/>
      <p:bldP spid="12" grpId="0"/>
      <p:bldP spid="16" grpId="0"/>
      <p:bldP spid="19" grpId="0"/>
      <p:bldP spid="20" grpId="0"/>
      <p:bldP spid="21" grpId="0"/>
      <p:bldP spid="14" grpId="0"/>
      <p:bldP spid="26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846" y="1305720"/>
            <a:ext cx="8080953" cy="517128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Detection</a:t>
            </a:r>
            <a:r>
              <a:rPr lang="en-US" sz="2400" i="1" dirty="0">
                <a:solidFill>
                  <a:srgbClr val="0000FF"/>
                </a:solidFill>
              </a:rPr>
              <a:t> principle</a:t>
            </a:r>
          </a:p>
          <a:p>
            <a:pPr lvl="1"/>
            <a:r>
              <a:rPr lang="en-US" i="1" dirty="0" err="1"/>
              <a:t>Sikivie</a:t>
            </a:r>
            <a:r>
              <a:rPr lang="en-US" i="1" dirty="0"/>
              <a:t> effect (1983)</a:t>
            </a:r>
          </a:p>
          <a:p>
            <a:pPr lvl="8"/>
            <a:endParaRPr lang="en-US" i="1" dirty="0"/>
          </a:p>
          <a:p>
            <a:pPr lvl="8"/>
            <a:endParaRPr lang="en-US" i="1" dirty="0"/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Detection methods</a:t>
            </a:r>
          </a:p>
          <a:p>
            <a:pPr lvl="1"/>
            <a:r>
              <a:rPr lang="en-US" i="1" dirty="0" err="1"/>
              <a:t>Haloscope</a:t>
            </a:r>
            <a:endParaRPr lang="en-US" i="1" dirty="0"/>
          </a:p>
          <a:p>
            <a:pPr lvl="2"/>
            <a:r>
              <a:rPr lang="en-US" i="1" dirty="0"/>
              <a:t>Dark matter </a:t>
            </a:r>
            <a:r>
              <a:rPr lang="en-US" i="1" dirty="0">
                <a:solidFill>
                  <a:srgbClr val="FF0000"/>
                </a:solidFill>
              </a:rPr>
              <a:t>halo</a:t>
            </a:r>
          </a:p>
          <a:p>
            <a:pPr lvl="2"/>
            <a:r>
              <a:rPr lang="en-US" i="1" dirty="0"/>
              <a:t>ADMX, CAPP, MADMAX, DM radio, …</a:t>
            </a:r>
          </a:p>
          <a:p>
            <a:pPr lvl="8"/>
            <a:endParaRPr lang="en-US" i="1" dirty="0"/>
          </a:p>
          <a:p>
            <a:pPr lvl="1"/>
            <a:r>
              <a:rPr lang="en-US" i="1" dirty="0"/>
              <a:t>Helioscope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Solar</a:t>
            </a:r>
            <a:r>
              <a:rPr lang="en-US" i="1" dirty="0"/>
              <a:t> axions</a:t>
            </a:r>
          </a:p>
          <a:p>
            <a:pPr lvl="2"/>
            <a:r>
              <a:rPr lang="en-US" i="1" dirty="0"/>
              <a:t>CAST, IAXO</a:t>
            </a:r>
          </a:p>
          <a:p>
            <a:pPr lvl="7"/>
            <a:endParaRPr lang="en-US" i="1" dirty="0"/>
          </a:p>
          <a:p>
            <a:pPr lvl="1"/>
            <a:r>
              <a:rPr lang="en-US" i="1" dirty="0"/>
              <a:t>Light shining through walls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Lab</a:t>
            </a:r>
            <a:r>
              <a:rPr lang="en-US" i="1" dirty="0"/>
              <a:t> production </a:t>
            </a:r>
          </a:p>
          <a:p>
            <a:pPr lvl="2"/>
            <a:r>
              <a:rPr lang="en-US" i="1" dirty="0"/>
              <a:t>OSQAR, ALPS (II)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strategies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372DFF6-B90C-8A2B-B0BD-2AAEEA37D8EE}"/>
              </a:ext>
            </a:extLst>
          </p:cNvPr>
          <p:cNvGrpSpPr>
            <a:grpSpLocks noChangeAspect="1"/>
          </p:cNvGrpSpPr>
          <p:nvPr/>
        </p:nvGrpSpPr>
        <p:grpSpPr>
          <a:xfrm>
            <a:off x="5033266" y="3190406"/>
            <a:ext cx="879764" cy="936000"/>
            <a:chOff x="3573363" y="3165523"/>
            <a:chExt cx="2012794" cy="214145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A2A4D39-E8A8-ECEB-2B21-5FB4A324D625}"/>
                </a:ext>
              </a:extLst>
            </p:cNvPr>
            <p:cNvCxnSpPr>
              <a:cxnSpLocks/>
            </p:cNvCxnSpPr>
            <p:nvPr/>
          </p:nvCxnSpPr>
          <p:spPr>
            <a:xfrm>
              <a:off x="4608261" y="4728594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n 9">
              <a:extLst>
                <a:ext uri="{FF2B5EF4-FFF2-40B4-BE49-F238E27FC236}">
                  <a16:creationId xmlns:a16="http://schemas.microsoft.com/office/drawing/2014/main" id="{9399F15F-26DE-4D1F-D53A-703CDE838036}"/>
                </a:ext>
              </a:extLst>
            </p:cNvPr>
            <p:cNvSpPr/>
            <p:nvPr/>
          </p:nvSpPr>
          <p:spPr>
            <a:xfrm>
              <a:off x="3813804" y="3165523"/>
              <a:ext cx="1772353" cy="2141453"/>
            </a:xfrm>
            <a:prstGeom prst="can">
              <a:avLst/>
            </a:prstGeom>
            <a:gradFill>
              <a:gsLst>
                <a:gs pos="0">
                  <a:srgbClr val="3F80CD">
                    <a:alpha val="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2BA82C9-2CFB-99DF-6AB2-B3872F9F164F}"/>
                </a:ext>
              </a:extLst>
            </p:cNvPr>
            <p:cNvGrpSpPr/>
            <p:nvPr/>
          </p:nvGrpSpPr>
          <p:grpSpPr>
            <a:xfrm>
              <a:off x="3964067" y="3770327"/>
              <a:ext cx="1476961" cy="1495717"/>
              <a:chOff x="3964067" y="3543562"/>
              <a:chExt cx="1476961" cy="1495717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DD52D0E-2773-008A-47EC-A5EB5F177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8619" y="3726086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Can 14">
                <a:extLst>
                  <a:ext uri="{FF2B5EF4-FFF2-40B4-BE49-F238E27FC236}">
                    <a16:creationId xmlns:a16="http://schemas.microsoft.com/office/drawing/2014/main" id="{B7229FB7-DAB4-A781-5139-9E520FDB5BD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64067" y="3543562"/>
                <a:ext cx="1476961" cy="1495717"/>
              </a:xfrm>
              <a:prstGeom prst="can">
                <a:avLst/>
              </a:prstGeom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F1AB10D1-5D72-7E57-A914-8E197A7A6150}"/>
                  </a:ext>
                </a:extLst>
              </p:cNvPr>
              <p:cNvSpPr/>
              <p:nvPr/>
            </p:nvSpPr>
            <p:spPr>
              <a:xfrm>
                <a:off x="4229146" y="3598506"/>
                <a:ext cx="946802" cy="25427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1B10491-A1A0-F031-6E2C-6DDF99341FE9}"/>
                </a:ext>
              </a:extLst>
            </p:cNvPr>
            <p:cNvGrpSpPr/>
            <p:nvPr/>
          </p:nvGrpSpPr>
          <p:grpSpPr>
            <a:xfrm>
              <a:off x="4261086" y="3830156"/>
              <a:ext cx="886177" cy="1376060"/>
              <a:chOff x="4261086" y="3603391"/>
              <a:chExt cx="886177" cy="1376060"/>
            </a:xfrm>
          </p:grpSpPr>
          <p:sp>
            <p:nvSpPr>
              <p:cNvPr id="18" name="Can 17">
                <a:extLst>
                  <a:ext uri="{FF2B5EF4-FFF2-40B4-BE49-F238E27FC236}">
                    <a16:creationId xmlns:a16="http://schemas.microsoft.com/office/drawing/2014/main" id="{1452D658-4858-21EE-8BB8-A973536959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1086" y="3603391"/>
                <a:ext cx="886177" cy="1376060"/>
              </a:xfrm>
              <a:prstGeom prst="can">
                <a:avLst/>
              </a:prstGeom>
              <a:solidFill>
                <a:srgbClr val="FFFF00">
                  <a:alpha val="50000"/>
                </a:srgbClr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  <p:sp>
            <p:nvSpPr>
              <p:cNvPr id="19" name="Can 18">
                <a:extLst>
                  <a:ext uri="{FF2B5EF4-FFF2-40B4-BE49-F238E27FC236}">
                    <a16:creationId xmlns:a16="http://schemas.microsoft.com/office/drawing/2014/main" id="{869A798E-4E16-52F2-E9A1-15120C4D962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96450" y="3715569"/>
                <a:ext cx="73848" cy="1151702"/>
              </a:xfrm>
              <a:prstGeom prst="can">
                <a:avLst/>
              </a:prstGeom>
              <a:solidFill>
                <a:srgbClr val="0070C0">
                  <a:alpha val="50000"/>
                </a:srgbClr>
              </a:solidFill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sp>
            <p:nvSpPr>
              <p:cNvPr id="20" name="Circular Arrow 19">
                <a:extLst>
                  <a:ext uri="{FF2B5EF4-FFF2-40B4-BE49-F238E27FC236}">
                    <a16:creationId xmlns:a16="http://schemas.microsoft.com/office/drawing/2014/main" id="{E71CF1CC-E1E2-BFE5-8AD9-1B92BC8B3EE1}"/>
                  </a:ext>
                </a:extLst>
              </p:cNvPr>
              <p:cNvSpPr/>
              <p:nvPr/>
            </p:nvSpPr>
            <p:spPr>
              <a:xfrm rot="5400000">
                <a:off x="4816526" y="4100721"/>
                <a:ext cx="89743" cy="369240"/>
              </a:xfrm>
              <a:prstGeom prst="circularArrow">
                <a:avLst>
                  <a:gd name="adj1" fmla="val 6767"/>
                  <a:gd name="adj2" fmla="val 1928044"/>
                  <a:gd name="adj3" fmla="val 19757795"/>
                  <a:gd name="adj4" fmla="val 2908642"/>
                  <a:gd name="adj5" fmla="val 15936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481D032-EC90-1EF5-5EAD-C2637DA5E5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73363" y="4148440"/>
              <a:ext cx="1175790" cy="747858"/>
              <a:chOff x="946094" y="2651973"/>
              <a:chExt cx="3238354" cy="203391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D770DEE-4942-C18E-5C29-7AEE95A6340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8893785">
                <a:off x="3031031" y="3844785"/>
                <a:ext cx="841106" cy="841107"/>
                <a:chOff x="4259826" y="4068269"/>
                <a:chExt cx="1440000" cy="1438808"/>
              </a:xfrm>
            </p:grpSpPr>
            <p:cxnSp>
              <p:nvCxnSpPr>
                <p:cNvPr id="31" name="Curved Connector 30">
                  <a:extLst>
                    <a:ext uri="{FF2B5EF4-FFF2-40B4-BE49-F238E27FC236}">
                      <a16:creationId xmlns:a16="http://schemas.microsoft.com/office/drawing/2014/main" id="{6C4E0F6B-6555-F5DC-261A-969E95E872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258393" y="5145645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urved Connector 31">
                  <a:extLst>
                    <a:ext uri="{FF2B5EF4-FFF2-40B4-BE49-F238E27FC236}">
                      <a16:creationId xmlns:a16="http://schemas.microsoft.com/office/drawing/2014/main" id="{A2A28BA4-0708-42FD-AFA7-FE2300B1E3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618393" y="4782780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urved Connector 32">
                  <a:extLst>
                    <a:ext uri="{FF2B5EF4-FFF2-40B4-BE49-F238E27FC236}">
                      <a16:creationId xmlns:a16="http://schemas.microsoft.com/office/drawing/2014/main" id="{DD6D7EFE-2C3A-9F55-F97D-54B9DB7D8C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978393" y="4428511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urved Connector 33">
                  <a:extLst>
                    <a:ext uri="{FF2B5EF4-FFF2-40B4-BE49-F238E27FC236}">
                      <a16:creationId xmlns:a16="http://schemas.microsoft.com/office/drawing/2014/main" id="{713740F6-01FE-76A3-BFE1-5A61BD2754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338393" y="4069702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0EFDE6A-1FAB-F159-B4AE-A0345D75E40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8893785">
                <a:off x="3014149" y="2651972"/>
                <a:ext cx="841106" cy="841107"/>
                <a:chOff x="4259826" y="4068269"/>
                <a:chExt cx="1440000" cy="1438808"/>
              </a:xfrm>
            </p:grpSpPr>
            <p:cxnSp>
              <p:nvCxnSpPr>
                <p:cNvPr id="27" name="Curved Connector 26">
                  <a:extLst>
                    <a:ext uri="{FF2B5EF4-FFF2-40B4-BE49-F238E27FC236}">
                      <a16:creationId xmlns:a16="http://schemas.microsoft.com/office/drawing/2014/main" id="{3FF8D813-8742-CFA1-CDAE-BF9520E1A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258393" y="5145645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urved Connector 27">
                  <a:extLst>
                    <a:ext uri="{FF2B5EF4-FFF2-40B4-BE49-F238E27FC236}">
                      <a16:creationId xmlns:a16="http://schemas.microsoft.com/office/drawing/2014/main" id="{2A8480B3-9D68-DCBF-3FEF-549DCE33A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618393" y="4782780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urved Connector 28">
                  <a:extLst>
                    <a:ext uri="{FF2B5EF4-FFF2-40B4-BE49-F238E27FC236}">
                      <a16:creationId xmlns:a16="http://schemas.microsoft.com/office/drawing/2014/main" id="{16D7D766-678C-EE35-0960-48C7C2C06A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978393" y="4428511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urved Connector 29">
                  <a:extLst>
                    <a:ext uri="{FF2B5EF4-FFF2-40B4-BE49-F238E27FC236}">
                      <a16:creationId xmlns:a16="http://schemas.microsoft.com/office/drawing/2014/main" id="{C886042D-5ABF-4911-0FBA-03F06338E6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338393" y="4069702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14D42A4-2DE2-653B-706D-496FDCFC39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6094" y="3624491"/>
                <a:ext cx="247038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3599F251-1C91-30D8-7B82-4360A140F375}"/>
                      </a:ext>
                    </a:extLst>
                  </p:cNvPr>
                  <p:cNvSpPr txBox="1"/>
                  <p:nvPr/>
                </p:nvSpPr>
                <p:spPr>
                  <a:xfrm>
                    <a:off x="3558462" y="2834510"/>
                    <a:ext cx="193473" cy="41732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KR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en-KR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7BC01F5E-A1C6-C149-A234-32E00352E4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8462" y="2834510"/>
                    <a:ext cx="193473" cy="41732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0000" r="-50000" b="-18750"/>
                    </a:stretch>
                  </a:blipFill>
                </p:spPr>
                <p:txBody>
                  <a:bodyPr/>
                  <a:lstStyle/>
                  <a:p>
                    <a:r>
                      <a:rPr lang="en-K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B4B7557-06BF-94BC-7138-17FD5CE18201}"/>
                      </a:ext>
                    </a:extLst>
                  </p:cNvPr>
                  <p:cNvSpPr txBox="1"/>
                  <p:nvPr/>
                </p:nvSpPr>
                <p:spPr>
                  <a:xfrm>
                    <a:off x="3558456" y="4057416"/>
                    <a:ext cx="625992" cy="41732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a14:m>
                    <a:r>
                      <a:rPr lang="en-KR" sz="1200" dirty="0">
                        <a:solidFill>
                          <a:srgbClr val="FF0000"/>
                        </a:solidFill>
                      </a:rPr>
                      <a:t>*</a:t>
                    </a:r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B4B7557-06BF-94BC-7138-17FD5CE182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8456" y="4057416"/>
                    <a:ext cx="625992" cy="41732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0769" t="-44444" r="-46154" b="-155556"/>
                    </a:stretch>
                  </a:blipFill>
                </p:spPr>
                <p:txBody>
                  <a:bodyPr/>
                  <a:lstStyle/>
                  <a:p>
                    <a:r>
                      <a:rPr lang="en-K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8F93975-D11F-B7D2-C231-2C7F958CCD06}"/>
                </a:ext>
              </a:extLst>
            </p:cNvPr>
            <p:cNvGrpSpPr/>
            <p:nvPr/>
          </p:nvGrpSpPr>
          <p:grpSpPr>
            <a:xfrm>
              <a:off x="4443748" y="3244620"/>
              <a:ext cx="1092752" cy="705127"/>
              <a:chOff x="4392543" y="3010540"/>
              <a:chExt cx="1092752" cy="705127"/>
            </a:xfrm>
          </p:grpSpPr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A2E93FD3-6F34-3477-65A9-6EADCB8A8F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92543" y="3566095"/>
                <a:ext cx="73848" cy="149572"/>
              </a:xfrm>
              <a:prstGeom prst="triangle">
                <a:avLst/>
              </a:prstGeom>
              <a:noFill/>
              <a:ln w="158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cxnSp>
            <p:nvCxnSpPr>
              <p:cNvPr id="37" name="Elbow Connector 36">
                <a:extLst>
                  <a:ext uri="{FF2B5EF4-FFF2-40B4-BE49-F238E27FC236}">
                    <a16:creationId xmlns:a16="http://schemas.microsoft.com/office/drawing/2014/main" id="{DDAFF0C1-1D85-01ED-AFDF-90B377D05B4E}"/>
                  </a:ext>
                </a:extLst>
              </p:cNvPr>
              <p:cNvCxnSpPr>
                <a:cxnSpLocks/>
                <a:stCxn id="36" idx="0"/>
              </p:cNvCxnSpPr>
              <p:nvPr/>
            </p:nvCxnSpPr>
            <p:spPr>
              <a:xfrm rot="5400000" flipH="1" flipV="1">
                <a:off x="4758293" y="2839093"/>
                <a:ext cx="398175" cy="1055829"/>
              </a:xfrm>
              <a:prstGeom prst="bentConnector2">
                <a:avLst/>
              </a:prstGeom>
              <a:ln w="15875">
                <a:solidFill>
                  <a:schemeClr val="tx1"/>
                </a:solidFill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5235777C-C2D2-26AB-3008-41D3F354331B}"/>
                  </a:ext>
                </a:extLst>
              </p:cNvPr>
              <p:cNvSpPr/>
              <p:nvPr/>
            </p:nvSpPr>
            <p:spPr>
              <a:xfrm rot="5400000">
                <a:off x="4807809" y="3012416"/>
                <a:ext cx="299143" cy="295392"/>
              </a:xfrm>
              <a:prstGeom prst="triangl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43524247-4A6D-F7D0-2CD8-CFBC0D4BEA0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7257"/>
          <a:stretch/>
        </p:blipFill>
        <p:spPr>
          <a:xfrm>
            <a:off x="5229288" y="5555192"/>
            <a:ext cx="3099272" cy="95777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397143E-E986-9F68-09EF-87F900CBBF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0513" y="4436229"/>
            <a:ext cx="374764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B789B8-EC3F-9453-CC37-427673E09A0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27427"/>
          <a:stretch/>
        </p:blipFill>
        <p:spPr>
          <a:xfrm>
            <a:off x="7699513" y="3226406"/>
            <a:ext cx="1076237" cy="864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CEBC00D-D34C-8B0A-36BD-3C15B3657C2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5644"/>
          <a:stretch/>
        </p:blipFill>
        <p:spPr>
          <a:xfrm>
            <a:off x="4222788" y="1305719"/>
            <a:ext cx="4464012" cy="1473375"/>
          </a:xfrm>
          <a:prstGeom prst="rect">
            <a:avLst/>
          </a:prstGeom>
        </p:spPr>
      </p:pic>
      <p:pic>
        <p:nvPicPr>
          <p:cNvPr id="2" name="Picture 1" descr="Screen Shot 2018-07-18 at 9.05.04 AM.png">
            <a:extLst>
              <a:ext uri="{FF2B5EF4-FFF2-40B4-BE49-F238E27FC236}">
                <a16:creationId xmlns:a16="http://schemas.microsoft.com/office/drawing/2014/main" id="{8B4AE2B7-33F8-B82A-7136-A1D50F625A6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66" y="3147116"/>
            <a:ext cx="1553247" cy="10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EB9203-21C2-6AE8-C9B1-B95AD780BD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5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508AA86-BDD6-AA44-CE14-FB22FC9A6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45BDC-E43D-DC9F-A409-E7F31659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71154"/>
            <a:ext cx="8128000" cy="579496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48B919-13FF-4748-3800-0236D19955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66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 err="1"/>
              <a:t>Haloscope</a:t>
            </a:r>
            <a:r>
              <a:rPr lang="en-US" dirty="0"/>
              <a:t>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 at IBS-CAPP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AC2F7-F995-B828-C78C-EA4F7AE32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03A36A-C9F2-503F-75CB-05A4413F84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588427"/>
            <a:ext cx="7772400" cy="460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66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152710</TotalTime>
  <Words>1556</Words>
  <Application>Microsoft Macintosh PowerPoint</Application>
  <PresentationFormat>On-screen Show (4:3)</PresentationFormat>
  <Paragraphs>547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Pangram</vt:lpstr>
      <vt:lpstr>Arial</vt:lpstr>
      <vt:lpstr>Calibri</vt:lpstr>
      <vt:lpstr>Cambria Math</vt:lpstr>
      <vt:lpstr>Times New Roman</vt:lpstr>
      <vt:lpstr>Clarity</vt:lpstr>
      <vt:lpstr>Equation</vt:lpstr>
      <vt:lpstr>Searches for Axion Dark Matter  at IBS-CAPP</vt:lpstr>
      <vt:lpstr>Outline</vt:lpstr>
      <vt:lpstr>Dark matter business expanding</vt:lpstr>
      <vt:lpstr>Strong CP problem and axion</vt:lpstr>
      <vt:lpstr>Invisible axion and dark matter</vt:lpstr>
      <vt:lpstr>Couplings and models</vt:lpstr>
      <vt:lpstr>Search strategies</vt:lpstr>
      <vt:lpstr>Axion searches</vt:lpstr>
      <vt:lpstr>Haloscope searches</vt:lpstr>
      <vt:lpstr>Cavity haloscope – in a nutshell</vt:lpstr>
      <vt:lpstr>IBS-CAPP (since 2013)</vt:lpstr>
      <vt:lpstr>Equipment at CAPP</vt:lpstr>
      <vt:lpstr>Search highlight – published  </vt:lpstr>
      <vt:lpstr>Search highlight – to be published </vt:lpstr>
      <vt:lpstr>R&amp;D efforts needed </vt:lpstr>
      <vt:lpstr>High-field magnets</vt:lpstr>
      <vt:lpstr>QNL amplification</vt:lpstr>
      <vt:lpstr>Superconducting cavities</vt:lpstr>
      <vt:lpstr>High freq. approach</vt:lpstr>
      <vt:lpstr>Searches at CAPP – projection</vt:lpstr>
      <vt:lpstr>Summary</vt:lpstr>
      <vt:lpstr>PowerPoint Presentation</vt:lpstr>
      <vt:lpstr>WISP zoo</vt:lpstr>
      <vt:lpstr>Where are dark matter axions?</vt:lpstr>
      <vt:lpstr>Detector of halo axions</vt:lpstr>
    </vt:vector>
  </TitlesOfParts>
  <Company>Institute for Basic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creator>SungWoo YOUN</dc:creator>
  <cp:lastModifiedBy>Microsoft Office User</cp:lastModifiedBy>
  <cp:revision>1060</cp:revision>
  <cp:lastPrinted>2017-11-04T23:18:58Z</cp:lastPrinted>
  <dcterms:created xsi:type="dcterms:W3CDTF">2017-10-29T07:04:28Z</dcterms:created>
  <dcterms:modified xsi:type="dcterms:W3CDTF">2022-12-04T21:22:52Z</dcterms:modified>
</cp:coreProperties>
</file>