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microsoft.com/office/2020/02/relationships/classificationlabels" Target="docMetadata/LabelInfo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99" r:id="rId1"/>
  </p:sldMasterIdLst>
  <p:sldIdLst>
    <p:sldId id="256" r:id="rId2"/>
    <p:sldId id="257" r:id="rId3"/>
    <p:sldId id="258" r:id="rId4"/>
    <p:sldId id="267" r:id="rId5"/>
    <p:sldId id="263" r:id="rId6"/>
    <p:sldId id="264" r:id="rId7"/>
    <p:sldId id="262" r:id="rId8"/>
    <p:sldId id="268" r:id="rId9"/>
    <p:sldId id="269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4778"/>
    <p:restoredTop sz="94653"/>
  </p:normalViewPr>
  <p:slideViewPr>
    <p:cSldViewPr snapToGrid="0">
      <p:cViewPr varScale="1">
        <p:scale>
          <a:sx n="110" d="100"/>
          <a:sy n="110" d="100"/>
        </p:scale>
        <p:origin x="200" y="2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: Shape 6">
            <a:extLst>
              <a:ext uri="{FF2B5EF4-FFF2-40B4-BE49-F238E27FC236}">
                <a16:creationId xmlns:a16="http://schemas.microsoft.com/office/drawing/2014/main" id="{EA67E988-5919-57BB-C7DE-D3EAD38A304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517870" y="6209925"/>
            <a:ext cx="11155680" cy="45719"/>
          </a:xfrm>
          <a:custGeom>
            <a:avLst/>
            <a:gdLst>
              <a:gd name="connsiteX0" fmla="*/ 0 w 8715708"/>
              <a:gd name="connsiteY0" fmla="*/ 0 h 45719"/>
              <a:gd name="connsiteX1" fmla="*/ 3694525 w 8715708"/>
              <a:gd name="connsiteY1" fmla="*/ 0 h 45719"/>
              <a:gd name="connsiteX2" fmla="*/ 5021183 w 8715708"/>
              <a:gd name="connsiteY2" fmla="*/ 0 h 45719"/>
              <a:gd name="connsiteX3" fmla="*/ 8715708 w 8715708"/>
              <a:gd name="connsiteY3" fmla="*/ 0 h 45719"/>
              <a:gd name="connsiteX4" fmla="*/ 8715708 w 8715708"/>
              <a:gd name="connsiteY4" fmla="*/ 45719 h 45719"/>
              <a:gd name="connsiteX5" fmla="*/ 5021183 w 8715708"/>
              <a:gd name="connsiteY5" fmla="*/ 45719 h 45719"/>
              <a:gd name="connsiteX6" fmla="*/ 3694525 w 8715708"/>
              <a:gd name="connsiteY6" fmla="*/ 45719 h 45719"/>
              <a:gd name="connsiteX7" fmla="*/ 0 w 8715708"/>
              <a:gd name="connsiteY7" fmla="*/ 45719 h 457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715708" h="45719">
                <a:moveTo>
                  <a:pt x="0" y="0"/>
                </a:moveTo>
                <a:lnTo>
                  <a:pt x="3694525" y="0"/>
                </a:lnTo>
                <a:lnTo>
                  <a:pt x="5021183" y="0"/>
                </a:lnTo>
                <a:lnTo>
                  <a:pt x="8715708" y="0"/>
                </a:lnTo>
                <a:lnTo>
                  <a:pt x="8715708" y="45719"/>
                </a:lnTo>
                <a:lnTo>
                  <a:pt x="5021183" y="45719"/>
                </a:lnTo>
                <a:lnTo>
                  <a:pt x="3694525" y="45719"/>
                </a:lnTo>
                <a:lnTo>
                  <a:pt x="0" y="45719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B2327B2-BA4B-2C04-0751-5CB63D4AA42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21208" y="978408"/>
            <a:ext cx="11155680" cy="3429000"/>
          </a:xfrm>
        </p:spPr>
        <p:txBody>
          <a:bodyPr anchor="t">
            <a:normAutofit/>
          </a:bodyPr>
          <a:lstStyle>
            <a:lvl1pPr algn="l">
              <a:defRPr sz="7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7201176-DC7A-4C3D-3D8F-352526DA7B5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21208" y="4480560"/>
            <a:ext cx="7104888" cy="1399032"/>
          </a:xfrm>
        </p:spPr>
        <p:txBody>
          <a:bodyPr anchor="b">
            <a:normAutofit/>
          </a:bodyPr>
          <a:lstStyle>
            <a:lvl1pPr marL="0" indent="0" algn="l">
              <a:buNone/>
              <a:defRPr sz="2200" i="1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67DC221-9A2E-7459-102F-C3CFB27CC3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0C50CD-E178-4744-9B35-B2F624D6C5E9}" type="datetimeFigureOut">
              <a:rPr lang="en-US" smtClean="0"/>
              <a:t>7/8/25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020671-6F7D-3A03-EEC1-661A87F96F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453D3A-E0F9-8386-2A6C-96671FBB15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8CC95F-0247-41B6-91CF-DC97C76A70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5564957"/>
      </p:ext>
    </p:extLst>
  </p:cSld>
  <p:clrMapOvr>
    <a:masterClrMapping/>
  </p:clrMapOvr>
  <p:transition spd="slow">
    <p:push dir="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C36771-E72D-FAD8-771E-3E196DD2E1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B5BB827-257D-60D9-792F-E6959004297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CE5D2E7-C856-F78A-E88C-375474982A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0C50CD-E178-4744-9B35-B2F624D6C5E9}" type="datetimeFigureOut">
              <a:rPr lang="en-US" smtClean="0"/>
              <a:t>7/8/25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DAB289-9591-51C9-9E3C-B6F2ACC6A6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7FE037C-790D-7442-8E43-D2740B3952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8CC95F-0247-41B6-91CF-DC97C76A70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3326264"/>
      </p:ext>
    </p:extLst>
  </p:cSld>
  <p:clrMapOvr>
    <a:masterClrMapping/>
  </p:clrMapOvr>
  <p:transition spd="slow">
    <p:push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2635151-A38B-3766-6A32-FF1DF7687D9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659368" y="978408"/>
            <a:ext cx="2551176" cy="5367528"/>
          </a:xfrm>
        </p:spPr>
        <p:txBody>
          <a:bodyPr vert="eaVert"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D132D1-640C-FB9A-AD6F-D845738349F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521208" y="978408"/>
            <a:ext cx="8010144" cy="5367528"/>
          </a:xfrm>
        </p:spPr>
        <p:txBody>
          <a:bodyPr vert="eaVer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955F80A-4BA7-8ED8-9A62-B921942726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0C50CD-E178-4744-9B35-B2F624D6C5E9}" type="datetimeFigureOut">
              <a:rPr lang="en-US" smtClean="0"/>
              <a:t>7/8/25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5E38113-D55A-A1A0-D1FE-53C95860FB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8919DDB-F89D-4B2D-21A2-82AF1D1023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8CC95F-0247-41B6-91CF-DC97C76A7088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262572D8-D485-1DB1-34B1-C35C61C89940}"/>
              </a:ext>
            </a:extLst>
          </p:cNvPr>
          <p:cNvSpPr/>
          <p:nvPr/>
        </p:nvSpPr>
        <p:spPr>
          <a:xfrm rot="5400000">
            <a:off x="8936623" y="3585018"/>
            <a:ext cx="5325734" cy="14927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7172072"/>
      </p:ext>
    </p:extLst>
  </p:cSld>
  <p:clrMapOvr>
    <a:masterClrMapping/>
  </p:clrMapOvr>
  <p:transition spd="slow">
    <p:push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A26D03-149A-DAB3-4B2A-E9B74F2E25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3C1E73D-41A7-9934-0990-9208B952329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8BB2A3F-E719-673C-5D56-F663712D0E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0C50CD-E178-4744-9B35-B2F624D6C5E9}" type="datetimeFigureOut">
              <a:rPr lang="en-US" smtClean="0"/>
              <a:t>7/8/25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AE594A-52F5-D85E-343C-ADFEE3C72E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7D5C9C-B2E2-FC26-E459-9E880EF975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8CC95F-0247-41B6-91CF-DC97C76A70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9574751"/>
      </p:ext>
    </p:extLst>
  </p:cSld>
  <p:clrMapOvr>
    <a:masterClrMapping/>
  </p:clrMapOvr>
  <p:transition spd="slow">
    <p:push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29D51F-B2D5-2804-4F7C-C99850FBD0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1208" y="978408"/>
            <a:ext cx="5020056" cy="4288536"/>
          </a:xfrm>
        </p:spPr>
        <p:txBody>
          <a:bodyPr anchor="t">
            <a:normAutofit/>
          </a:bodyPr>
          <a:lstStyle>
            <a:lvl1pPr>
              <a:defRPr sz="5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5FE5516-03B6-C488-EB4A-68AE681EDFB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21208" y="5266944"/>
            <a:ext cx="5020056" cy="1088136"/>
          </a:xfrm>
        </p:spPr>
        <p:txBody>
          <a:bodyPr anchor="b">
            <a:normAutofit/>
          </a:bodyPr>
          <a:lstStyle>
            <a:lvl1pPr marL="0" indent="0">
              <a:buNone/>
              <a:defRPr sz="2200" i="1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0ECB4D7-49A7-D050-70B9-11A1E2D445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0C50CD-E178-4744-9B35-B2F624D6C5E9}" type="datetimeFigureOut">
              <a:rPr lang="en-US" smtClean="0"/>
              <a:t>7/8/25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A9A913F-AD00-C1EE-B01A-8590671C01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14FC386-B2AF-6FAD-D053-E22D48CD72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8CC95F-0247-41B6-91CF-DC97C76A7088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E1E1B67-3BFF-F04B-52F4-7E724FB3B24D}"/>
              </a:ext>
            </a:extLst>
          </p:cNvPr>
          <p:cNvSpPr/>
          <p:nvPr/>
        </p:nvSpPr>
        <p:spPr>
          <a:xfrm>
            <a:off x="517870" y="508090"/>
            <a:ext cx="5021183" cy="14927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669498"/>
      </p:ext>
    </p:extLst>
  </p:cSld>
  <p:clrMapOvr>
    <a:masterClrMapping/>
  </p:clrMapOvr>
  <p:transition spd="slow">
    <p:push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CE3B21-CF4D-1B01-0F4E-D32C1B218B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FB39FF2-6858-B514-B695-58442557D0C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21208" y="2578608"/>
            <a:ext cx="5166360" cy="376732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FA30130-974D-B91D-5B93-EC52AABDB5B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519672" y="2578608"/>
            <a:ext cx="5166360" cy="376732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15BED99-6FD7-9C6B-1152-A6E42715BB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0C50CD-E178-4744-9B35-B2F624D6C5E9}" type="datetimeFigureOut">
              <a:rPr lang="en-US" smtClean="0"/>
              <a:t>7/8/25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A253AAC-5967-2565-A715-82D3505ABF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4B51313-69FB-E016-3CC1-62CA476ED2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8CC95F-0247-41B6-91CF-DC97C76A70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0066663"/>
      </p:ext>
    </p:extLst>
  </p:cSld>
  <p:clrMapOvr>
    <a:masterClrMapping/>
  </p:clrMapOvr>
  <p:transition spd="slow">
    <p:push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B3DF9D-B849-CE37-97E4-AD37F88067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1208" y="978408"/>
            <a:ext cx="11164824" cy="1216152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9D4C626-4008-960A-E601-6AA9F4BB8D8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21208" y="2340864"/>
            <a:ext cx="5166360" cy="658368"/>
          </a:xfrm>
        </p:spPr>
        <p:txBody>
          <a:bodyPr anchor="b">
            <a:normAutofit/>
          </a:bodyPr>
          <a:lstStyle>
            <a:lvl1pPr marL="0" indent="0">
              <a:buNone/>
              <a:defRPr sz="2200" b="0" i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06E8D6C-AC07-ED6B-2EA8-9C40A5AEA74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21208" y="3035808"/>
            <a:ext cx="5166360" cy="331012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C52617E-C6D9-246B-E7B7-8159DF17C0A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519672" y="2340864"/>
            <a:ext cx="5166360" cy="658368"/>
          </a:xfrm>
        </p:spPr>
        <p:txBody>
          <a:bodyPr anchor="b">
            <a:normAutofit/>
          </a:bodyPr>
          <a:lstStyle>
            <a:lvl1pPr marL="0" indent="0">
              <a:buNone/>
              <a:defRPr sz="2200" b="0" i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DBC2094-7EBC-02C5-5AB5-233E63080A9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519672" y="3035808"/>
            <a:ext cx="5166360" cy="331012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3010BD2-59B4-FD2E-3C5E-C83AE60039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0C50CD-E178-4744-9B35-B2F624D6C5E9}" type="datetimeFigureOut">
              <a:rPr lang="en-US" smtClean="0"/>
              <a:t>7/8/25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72B35C4-A654-7759-BDA0-94D9D1A216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55F4347-2EC0-CA6E-2637-8048456D7E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8CC95F-0247-41B6-91CF-DC97C76A70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4044640"/>
      </p:ext>
    </p:extLst>
  </p:cSld>
  <p:clrMapOvr>
    <a:masterClrMapping/>
  </p:clrMapOvr>
  <p:transition spd="slow">
    <p:push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34716D-52F2-C7FB-83B1-2DA1AD375E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6F4A371-AC27-6A28-32E6-74A28371BF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0C50CD-E178-4744-9B35-B2F624D6C5E9}" type="datetimeFigureOut">
              <a:rPr lang="en-US" smtClean="0"/>
              <a:t>7/8/25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155941A-A24E-885D-E894-0326F4C400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9D5E5B4-971F-FF6A-1B07-A5C8537055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8CC95F-0247-41B6-91CF-DC97C76A70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9196348"/>
      </p:ext>
    </p:extLst>
  </p:cSld>
  <p:clrMapOvr>
    <a:masterClrMapping/>
  </p:clrMapOvr>
  <p:transition spd="slow">
    <p:push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99F431F-E6DC-4137-3092-A30A0A3628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0C50CD-E178-4744-9B35-B2F624D6C5E9}" type="datetimeFigureOut">
              <a:rPr lang="en-US" smtClean="0"/>
              <a:t>7/8/25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6AC814B-67B4-C70F-FA51-6205D5E2CB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1EAA9C9-D895-DD20-1089-EA75EA4289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8CC95F-0247-41B6-91CF-DC97C76A70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043666"/>
      </p:ext>
    </p:extLst>
  </p:cSld>
  <p:clrMapOvr>
    <a:masterClrMapping/>
  </p:clrMapOvr>
  <p:transition spd="slow">
    <p:push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B50562-884C-9053-70C1-3B72A0B45E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1208" y="978408"/>
            <a:ext cx="5020056" cy="2459736"/>
          </a:xfrm>
        </p:spPr>
        <p:txBody>
          <a:bodyPr anchor="t">
            <a:noAutofit/>
          </a:bodyPr>
          <a:lstStyle>
            <a:lvl1pPr>
              <a:defRPr sz="4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318F509-68F0-39D5-1A8B-CE246715AE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519672" y="987424"/>
            <a:ext cx="5166360" cy="5358384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158E37C-27CE-3A84-FC74-BDCCD8A9A3E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21208" y="3575304"/>
            <a:ext cx="5020056" cy="2770632"/>
          </a:xfrm>
        </p:spPr>
        <p:txBody>
          <a:bodyPr>
            <a:normAutofit/>
          </a:bodyPr>
          <a:lstStyle>
            <a:lvl1pPr marL="0" indent="0">
              <a:buNone/>
              <a:defRPr sz="2200" i="1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2A95F79-E23E-11D2-40BF-66ED340195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0C50CD-E178-4744-9B35-B2F624D6C5E9}" type="datetimeFigureOut">
              <a:rPr lang="en-US" smtClean="0"/>
              <a:t>7/8/25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457F7FC-06F3-3D89-5D1A-4EC4B1D735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554ACD5-6E0B-5713-DC9A-41E9D62AB1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8CC95F-0247-41B6-91CF-DC97C76A70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5432420"/>
      </p:ext>
    </p:extLst>
  </p:cSld>
  <p:clrMapOvr>
    <a:masterClrMapping/>
  </p:clrMapOvr>
  <p:transition spd="slow">
    <p:push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5B2D45-7CDB-D38C-2AAE-273F797674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1208" y="978408"/>
            <a:ext cx="5020056" cy="2459736"/>
          </a:xfrm>
        </p:spPr>
        <p:txBody>
          <a:bodyPr anchor="t">
            <a:noAutofit/>
          </a:bodyPr>
          <a:lstStyle>
            <a:lvl1pPr>
              <a:defRPr sz="4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CBF0855-1744-56E4-B115-3A3C5EA7834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6519672" y="987424"/>
            <a:ext cx="5166360" cy="5358384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85E8A1D-28AE-4A19-BD96-401D4822A53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21208" y="3575304"/>
            <a:ext cx="5020056" cy="2770632"/>
          </a:xfrm>
        </p:spPr>
        <p:txBody>
          <a:bodyPr>
            <a:normAutofit/>
          </a:bodyPr>
          <a:lstStyle>
            <a:lvl1pPr marL="0" indent="0">
              <a:buNone/>
              <a:defRPr sz="2200" i="1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7327DDB-CE95-4C89-DFC5-7DDBFC24E8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0C50CD-E178-4744-9B35-B2F624D6C5E9}" type="datetimeFigureOut">
              <a:rPr lang="en-US" smtClean="0"/>
              <a:t>7/8/25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522C835-F3B5-943C-FFC4-D5BA9666AF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8709891-6E3C-ADED-01DD-15FCED37AF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8CC95F-0247-41B6-91CF-DC97C76A70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2720904"/>
      </p:ext>
    </p:extLst>
  </p:cSld>
  <p:clrMapOvr>
    <a:masterClrMapping/>
  </p:clrMapOvr>
  <p:transition spd="slow">
    <p:push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31A28D7-6581-4956-AAE3-9104804DF5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1208" y="978408"/>
            <a:ext cx="11155680" cy="146304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3CFCCA4-57A4-08A1-FC45-D2BBA66FABF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21208" y="2578608"/>
            <a:ext cx="11155680" cy="37673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0FAA0F4-2442-8D45-3C3D-1B8F55C8683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21208" y="6419088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/>
                </a:solidFill>
              </a:defRPr>
            </a:lvl1pPr>
          </a:lstStyle>
          <a:p>
            <a:fld id="{E80C50CD-E178-4744-9B35-B2F624D6C5E9}" type="datetimeFigureOut">
              <a:rPr lang="en-US" smtClean="0"/>
              <a:pPr/>
              <a:t>7/8/25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03785E-FB42-1D54-92AC-D0A61A8FABD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21208" y="100584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CC9CF34-1274-DB45-4809-90E5D244A9A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57432" y="6419088"/>
            <a:ext cx="6400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148CC95F-0247-41B6-91CF-DC97C76A708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774A975B-A886-5202-0489-6965514A0D1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517869" y="508090"/>
            <a:ext cx="11153214" cy="149279"/>
          </a:xfrm>
          <a:custGeom>
            <a:avLst/>
            <a:gdLst>
              <a:gd name="connsiteX0" fmla="*/ 0 w 8085002"/>
              <a:gd name="connsiteY0" fmla="*/ 0 h 149279"/>
              <a:gd name="connsiteX1" fmla="*/ 8085002 w 8085002"/>
              <a:gd name="connsiteY1" fmla="*/ 0 h 149279"/>
              <a:gd name="connsiteX2" fmla="*/ 8085002 w 8085002"/>
              <a:gd name="connsiteY2" fmla="*/ 149279 h 149279"/>
              <a:gd name="connsiteX3" fmla="*/ 0 w 8085002"/>
              <a:gd name="connsiteY3" fmla="*/ 149279 h 1492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85002" h="149279">
                <a:moveTo>
                  <a:pt x="0" y="0"/>
                </a:moveTo>
                <a:lnTo>
                  <a:pt x="8085002" y="0"/>
                </a:lnTo>
                <a:lnTo>
                  <a:pt x="8085002" y="149279"/>
                </a:lnTo>
                <a:lnTo>
                  <a:pt x="0" y="149279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80144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8" r:id="rId1"/>
    <p:sldLayoutId id="2147483789" r:id="rId2"/>
    <p:sldLayoutId id="2147483790" r:id="rId3"/>
    <p:sldLayoutId id="2147483791" r:id="rId4"/>
    <p:sldLayoutId id="2147483792" r:id="rId5"/>
    <p:sldLayoutId id="2147483798" r:id="rId6"/>
    <p:sldLayoutId id="2147483793" r:id="rId7"/>
    <p:sldLayoutId id="2147483794" r:id="rId8"/>
    <p:sldLayoutId id="2147483795" r:id="rId9"/>
    <p:sldLayoutId id="2147483797" r:id="rId10"/>
    <p:sldLayoutId id="2147483796" r:id="rId11"/>
  </p:sldLayoutIdLst>
  <p:transition spd="slow">
    <p:push dir="u"/>
  </p:transition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4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1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hyperlink" Target="https://arxiv.org/abs/1706.02299" TargetMode="External"/><Relationship Id="rId7" Type="http://schemas.openxmlformats.org/officeDocument/2006/relationships/image" Target="../media/image5.png"/><Relationship Id="rId2" Type="http://schemas.openxmlformats.org/officeDocument/2006/relationships/hyperlink" Target="https://journals.aps.org/prd/abstract/10.1103/PhysRevD.96.126006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10" Type="http://schemas.openxmlformats.org/officeDocument/2006/relationships/image" Target="../media/image8.png"/><Relationship Id="rId4" Type="http://schemas.openxmlformats.org/officeDocument/2006/relationships/image" Target="../media/image2.png"/><Relationship Id="rId9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iopscience.iop.org/article/10.1088/1475-7516/2021/07/033" TargetMode="External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arxiv.org/pdf/2103.06812" TargetMode="Externa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png"/><Relationship Id="rId7" Type="http://schemas.openxmlformats.org/officeDocument/2006/relationships/image" Target="../media/image36.png"/><Relationship Id="rId12" Type="http://schemas.openxmlformats.org/officeDocument/2006/relationships/image" Target="../media/image19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11" Type="http://schemas.openxmlformats.org/officeDocument/2006/relationships/image" Target="../media/image18.png"/><Relationship Id="rId10" Type="http://schemas.openxmlformats.org/officeDocument/2006/relationships/image" Target="../media/image17.png"/><Relationship Id="rId9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7" Type="http://schemas.openxmlformats.org/officeDocument/2006/relationships/image" Target="../media/image25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2" name="Rectangle 31">
            <a:extLst>
              <a:ext uri="{FF2B5EF4-FFF2-40B4-BE49-F238E27FC236}">
                <a16:creationId xmlns:a16="http://schemas.microsoft.com/office/drawing/2014/main" id="{FAF3766F-DEF3-4802-BB0D-7A18EDD9704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799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1FD49EB-1E09-C177-A0C5-43E5C30FBF0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17868" y="841283"/>
            <a:ext cx="3465681" cy="2916472"/>
          </a:xfrm>
        </p:spPr>
        <p:txBody>
          <a:bodyPr anchor="b">
            <a:normAutofit/>
          </a:bodyPr>
          <a:lstStyle/>
          <a:p>
            <a:r>
              <a:rPr lang="en-US" altLang="zh-CN" sz="4800" dirty="0">
                <a:solidFill>
                  <a:schemeClr val="tx2"/>
                </a:solidFill>
              </a:rPr>
              <a:t>F-theory Ensembles,</a:t>
            </a:r>
            <a:r>
              <a:rPr lang="zh-CN" altLang="en-US" sz="4800" dirty="0">
                <a:solidFill>
                  <a:schemeClr val="tx2"/>
                </a:solidFill>
              </a:rPr>
              <a:t> </a:t>
            </a:r>
            <a:r>
              <a:rPr lang="en-US" altLang="zh-CN" sz="4800" dirty="0" err="1">
                <a:solidFill>
                  <a:schemeClr val="tx2"/>
                </a:solidFill>
              </a:rPr>
              <a:t>f&amp;m</a:t>
            </a:r>
            <a:endParaRPr lang="en-US" sz="4800" dirty="0">
              <a:solidFill>
                <a:schemeClr val="tx2"/>
              </a:solidFill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87AB747-9395-5ED7-397A-F08774A03BC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17868" y="4078794"/>
            <a:ext cx="3465681" cy="1900842"/>
          </a:xfrm>
        </p:spPr>
        <p:txBody>
          <a:bodyPr anchor="t">
            <a:normAutofit/>
          </a:bodyPr>
          <a:lstStyle/>
          <a:p>
            <a:r>
              <a:rPr lang="en-US" altLang="zh-CN" dirty="0"/>
              <a:t>Yunhao</a:t>
            </a:r>
            <a:r>
              <a:rPr lang="zh-CN" altLang="en-US" dirty="0"/>
              <a:t> </a:t>
            </a:r>
            <a:r>
              <a:rPr lang="en-US" altLang="zh-CN" dirty="0"/>
              <a:t>Zhu</a:t>
            </a:r>
            <a:r>
              <a:rPr lang="zh-CN" altLang="en-US" dirty="0"/>
              <a:t> </a:t>
            </a:r>
            <a:r>
              <a:rPr lang="en-US" altLang="zh-CN" dirty="0"/>
              <a:t>(Claude)</a:t>
            </a:r>
            <a:r>
              <a:rPr lang="zh-CN" altLang="en-US" dirty="0"/>
              <a:t> </a:t>
            </a:r>
            <a:endParaRPr lang="en-US" altLang="zh-CN" dirty="0"/>
          </a:p>
          <a:p>
            <a:r>
              <a:rPr lang="en-US" altLang="zh-CN" dirty="0"/>
              <a:t>Parallel</a:t>
            </a:r>
            <a:r>
              <a:rPr lang="zh-CN" altLang="en-US" dirty="0"/>
              <a:t> </a:t>
            </a:r>
            <a:r>
              <a:rPr lang="en-US" altLang="zh-CN" dirty="0"/>
              <a:t>Session,</a:t>
            </a:r>
          </a:p>
          <a:p>
            <a:r>
              <a:rPr lang="en-US" altLang="zh-CN" dirty="0"/>
              <a:t>String</a:t>
            </a:r>
            <a:r>
              <a:rPr lang="zh-CN" altLang="en-US" dirty="0"/>
              <a:t> </a:t>
            </a:r>
            <a:r>
              <a:rPr lang="en-US" altLang="zh-CN" dirty="0" err="1"/>
              <a:t>Pheno</a:t>
            </a:r>
            <a:r>
              <a:rPr lang="zh-CN" altLang="en-US" dirty="0"/>
              <a:t> </a:t>
            </a:r>
            <a:r>
              <a:rPr lang="en-US" altLang="zh-CN"/>
              <a:t>2025</a:t>
            </a:r>
            <a:endParaRPr lang="en-US" dirty="0"/>
          </a:p>
        </p:txBody>
      </p:sp>
      <p:pic>
        <p:nvPicPr>
          <p:cNvPr id="5" name="Picture 4" descr="A diagram of a structure&#10;&#10;Description automatically generated with medium confidence">
            <a:extLst>
              <a:ext uri="{FF2B5EF4-FFF2-40B4-BE49-F238E27FC236}">
                <a16:creationId xmlns:a16="http://schemas.microsoft.com/office/drawing/2014/main" id="{1C3132D5-A050-A9CC-6420-DC66050ADC0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17597" y="841283"/>
            <a:ext cx="7456535" cy="4977236"/>
          </a:xfrm>
          <a:prstGeom prst="rect">
            <a:avLst/>
          </a:prstGeom>
        </p:spPr>
      </p:pic>
      <p:sp>
        <p:nvSpPr>
          <p:cNvPr id="34" name="Freeform: Shape 33">
            <a:extLst>
              <a:ext uri="{FF2B5EF4-FFF2-40B4-BE49-F238E27FC236}">
                <a16:creationId xmlns:a16="http://schemas.microsoft.com/office/drawing/2014/main" id="{81F0C179-4DBF-6AB9-CD0B-9224A0C885A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17868" y="6300216"/>
            <a:ext cx="11165482" cy="45719"/>
          </a:xfrm>
          <a:custGeom>
            <a:avLst/>
            <a:gdLst>
              <a:gd name="connsiteX0" fmla="*/ 0 w 11165482"/>
              <a:gd name="connsiteY0" fmla="*/ 0 h 45719"/>
              <a:gd name="connsiteX1" fmla="*/ 3694525 w 11165482"/>
              <a:gd name="connsiteY1" fmla="*/ 0 h 45719"/>
              <a:gd name="connsiteX2" fmla="*/ 5021183 w 11165482"/>
              <a:gd name="connsiteY2" fmla="*/ 0 h 45719"/>
              <a:gd name="connsiteX3" fmla="*/ 6144299 w 11165482"/>
              <a:gd name="connsiteY3" fmla="*/ 0 h 45719"/>
              <a:gd name="connsiteX4" fmla="*/ 8715708 w 11165482"/>
              <a:gd name="connsiteY4" fmla="*/ 0 h 45719"/>
              <a:gd name="connsiteX5" fmla="*/ 11165482 w 11165482"/>
              <a:gd name="connsiteY5" fmla="*/ 0 h 45719"/>
              <a:gd name="connsiteX6" fmla="*/ 11165482 w 11165482"/>
              <a:gd name="connsiteY6" fmla="*/ 45719 h 45719"/>
              <a:gd name="connsiteX7" fmla="*/ 8715708 w 11165482"/>
              <a:gd name="connsiteY7" fmla="*/ 45719 h 45719"/>
              <a:gd name="connsiteX8" fmla="*/ 6144299 w 11165482"/>
              <a:gd name="connsiteY8" fmla="*/ 45719 h 45719"/>
              <a:gd name="connsiteX9" fmla="*/ 5021183 w 11165482"/>
              <a:gd name="connsiteY9" fmla="*/ 45719 h 45719"/>
              <a:gd name="connsiteX10" fmla="*/ 3694525 w 11165482"/>
              <a:gd name="connsiteY10" fmla="*/ 45719 h 45719"/>
              <a:gd name="connsiteX11" fmla="*/ 0 w 11165482"/>
              <a:gd name="connsiteY11" fmla="*/ 45719 h 45719"/>
              <a:gd name="connsiteX0" fmla="*/ 0 w 11165482"/>
              <a:gd name="connsiteY0" fmla="*/ 0 h 45719"/>
              <a:gd name="connsiteX1" fmla="*/ 3694525 w 11165482"/>
              <a:gd name="connsiteY1" fmla="*/ 0 h 45719"/>
              <a:gd name="connsiteX2" fmla="*/ 6144299 w 11165482"/>
              <a:gd name="connsiteY2" fmla="*/ 0 h 45719"/>
              <a:gd name="connsiteX3" fmla="*/ 8715708 w 11165482"/>
              <a:gd name="connsiteY3" fmla="*/ 0 h 45719"/>
              <a:gd name="connsiteX4" fmla="*/ 11165482 w 11165482"/>
              <a:gd name="connsiteY4" fmla="*/ 0 h 45719"/>
              <a:gd name="connsiteX5" fmla="*/ 11165482 w 11165482"/>
              <a:gd name="connsiteY5" fmla="*/ 45719 h 45719"/>
              <a:gd name="connsiteX6" fmla="*/ 8715708 w 11165482"/>
              <a:gd name="connsiteY6" fmla="*/ 45719 h 45719"/>
              <a:gd name="connsiteX7" fmla="*/ 6144299 w 11165482"/>
              <a:gd name="connsiteY7" fmla="*/ 45719 h 45719"/>
              <a:gd name="connsiteX8" fmla="*/ 5021183 w 11165482"/>
              <a:gd name="connsiteY8" fmla="*/ 45719 h 45719"/>
              <a:gd name="connsiteX9" fmla="*/ 3694525 w 11165482"/>
              <a:gd name="connsiteY9" fmla="*/ 45719 h 45719"/>
              <a:gd name="connsiteX10" fmla="*/ 0 w 11165482"/>
              <a:gd name="connsiteY10" fmla="*/ 45719 h 45719"/>
              <a:gd name="connsiteX11" fmla="*/ 0 w 11165482"/>
              <a:gd name="connsiteY11" fmla="*/ 0 h 45719"/>
              <a:gd name="connsiteX0" fmla="*/ 0 w 11165482"/>
              <a:gd name="connsiteY0" fmla="*/ 0 h 45719"/>
              <a:gd name="connsiteX1" fmla="*/ 3694525 w 11165482"/>
              <a:gd name="connsiteY1" fmla="*/ 0 h 45719"/>
              <a:gd name="connsiteX2" fmla="*/ 6144299 w 11165482"/>
              <a:gd name="connsiteY2" fmla="*/ 0 h 45719"/>
              <a:gd name="connsiteX3" fmla="*/ 8715708 w 11165482"/>
              <a:gd name="connsiteY3" fmla="*/ 0 h 45719"/>
              <a:gd name="connsiteX4" fmla="*/ 11165482 w 11165482"/>
              <a:gd name="connsiteY4" fmla="*/ 0 h 45719"/>
              <a:gd name="connsiteX5" fmla="*/ 11165482 w 11165482"/>
              <a:gd name="connsiteY5" fmla="*/ 45719 h 45719"/>
              <a:gd name="connsiteX6" fmla="*/ 8715708 w 11165482"/>
              <a:gd name="connsiteY6" fmla="*/ 45719 h 45719"/>
              <a:gd name="connsiteX7" fmla="*/ 6144299 w 11165482"/>
              <a:gd name="connsiteY7" fmla="*/ 45719 h 45719"/>
              <a:gd name="connsiteX8" fmla="*/ 5021183 w 11165482"/>
              <a:gd name="connsiteY8" fmla="*/ 45719 h 45719"/>
              <a:gd name="connsiteX9" fmla="*/ 0 w 11165482"/>
              <a:gd name="connsiteY9" fmla="*/ 45719 h 45719"/>
              <a:gd name="connsiteX10" fmla="*/ 0 w 11165482"/>
              <a:gd name="connsiteY10" fmla="*/ 0 h 45719"/>
              <a:gd name="connsiteX0" fmla="*/ 0 w 11165482"/>
              <a:gd name="connsiteY0" fmla="*/ 0 h 45719"/>
              <a:gd name="connsiteX1" fmla="*/ 6144299 w 11165482"/>
              <a:gd name="connsiteY1" fmla="*/ 0 h 45719"/>
              <a:gd name="connsiteX2" fmla="*/ 8715708 w 11165482"/>
              <a:gd name="connsiteY2" fmla="*/ 0 h 45719"/>
              <a:gd name="connsiteX3" fmla="*/ 11165482 w 11165482"/>
              <a:gd name="connsiteY3" fmla="*/ 0 h 45719"/>
              <a:gd name="connsiteX4" fmla="*/ 11165482 w 11165482"/>
              <a:gd name="connsiteY4" fmla="*/ 45719 h 45719"/>
              <a:gd name="connsiteX5" fmla="*/ 8715708 w 11165482"/>
              <a:gd name="connsiteY5" fmla="*/ 45719 h 45719"/>
              <a:gd name="connsiteX6" fmla="*/ 6144299 w 11165482"/>
              <a:gd name="connsiteY6" fmla="*/ 45719 h 45719"/>
              <a:gd name="connsiteX7" fmla="*/ 5021183 w 11165482"/>
              <a:gd name="connsiteY7" fmla="*/ 45719 h 45719"/>
              <a:gd name="connsiteX8" fmla="*/ 0 w 11165482"/>
              <a:gd name="connsiteY8" fmla="*/ 45719 h 45719"/>
              <a:gd name="connsiteX9" fmla="*/ 0 w 11165482"/>
              <a:gd name="connsiteY9" fmla="*/ 0 h 45719"/>
              <a:gd name="connsiteX0" fmla="*/ 0 w 11165482"/>
              <a:gd name="connsiteY0" fmla="*/ 0 h 45719"/>
              <a:gd name="connsiteX1" fmla="*/ 6144299 w 11165482"/>
              <a:gd name="connsiteY1" fmla="*/ 0 h 45719"/>
              <a:gd name="connsiteX2" fmla="*/ 8715708 w 11165482"/>
              <a:gd name="connsiteY2" fmla="*/ 0 h 45719"/>
              <a:gd name="connsiteX3" fmla="*/ 11165482 w 11165482"/>
              <a:gd name="connsiteY3" fmla="*/ 0 h 45719"/>
              <a:gd name="connsiteX4" fmla="*/ 11165482 w 11165482"/>
              <a:gd name="connsiteY4" fmla="*/ 45719 h 45719"/>
              <a:gd name="connsiteX5" fmla="*/ 8715708 w 11165482"/>
              <a:gd name="connsiteY5" fmla="*/ 45719 h 45719"/>
              <a:gd name="connsiteX6" fmla="*/ 5021183 w 11165482"/>
              <a:gd name="connsiteY6" fmla="*/ 45719 h 45719"/>
              <a:gd name="connsiteX7" fmla="*/ 0 w 11165482"/>
              <a:gd name="connsiteY7" fmla="*/ 45719 h 45719"/>
              <a:gd name="connsiteX8" fmla="*/ 0 w 11165482"/>
              <a:gd name="connsiteY8" fmla="*/ 0 h 45719"/>
              <a:gd name="connsiteX0" fmla="*/ 0 w 11165482"/>
              <a:gd name="connsiteY0" fmla="*/ 0 h 45719"/>
              <a:gd name="connsiteX1" fmla="*/ 8715708 w 11165482"/>
              <a:gd name="connsiteY1" fmla="*/ 0 h 45719"/>
              <a:gd name="connsiteX2" fmla="*/ 11165482 w 11165482"/>
              <a:gd name="connsiteY2" fmla="*/ 0 h 45719"/>
              <a:gd name="connsiteX3" fmla="*/ 11165482 w 11165482"/>
              <a:gd name="connsiteY3" fmla="*/ 45719 h 45719"/>
              <a:gd name="connsiteX4" fmla="*/ 8715708 w 11165482"/>
              <a:gd name="connsiteY4" fmla="*/ 45719 h 45719"/>
              <a:gd name="connsiteX5" fmla="*/ 5021183 w 11165482"/>
              <a:gd name="connsiteY5" fmla="*/ 45719 h 45719"/>
              <a:gd name="connsiteX6" fmla="*/ 0 w 11165482"/>
              <a:gd name="connsiteY6" fmla="*/ 45719 h 45719"/>
              <a:gd name="connsiteX7" fmla="*/ 0 w 11165482"/>
              <a:gd name="connsiteY7" fmla="*/ 0 h 45719"/>
              <a:gd name="connsiteX0" fmla="*/ 0 w 11165482"/>
              <a:gd name="connsiteY0" fmla="*/ 0 h 45719"/>
              <a:gd name="connsiteX1" fmla="*/ 8715708 w 11165482"/>
              <a:gd name="connsiteY1" fmla="*/ 0 h 45719"/>
              <a:gd name="connsiteX2" fmla="*/ 11165482 w 11165482"/>
              <a:gd name="connsiteY2" fmla="*/ 0 h 45719"/>
              <a:gd name="connsiteX3" fmla="*/ 11165482 w 11165482"/>
              <a:gd name="connsiteY3" fmla="*/ 45719 h 45719"/>
              <a:gd name="connsiteX4" fmla="*/ 8715708 w 11165482"/>
              <a:gd name="connsiteY4" fmla="*/ 45719 h 45719"/>
              <a:gd name="connsiteX5" fmla="*/ 0 w 11165482"/>
              <a:gd name="connsiteY5" fmla="*/ 45719 h 45719"/>
              <a:gd name="connsiteX6" fmla="*/ 0 w 11165482"/>
              <a:gd name="connsiteY6" fmla="*/ 0 h 45719"/>
              <a:gd name="connsiteX0" fmla="*/ 0 w 11165482"/>
              <a:gd name="connsiteY0" fmla="*/ 0 h 45719"/>
              <a:gd name="connsiteX1" fmla="*/ 8715708 w 11165482"/>
              <a:gd name="connsiteY1" fmla="*/ 0 h 45719"/>
              <a:gd name="connsiteX2" fmla="*/ 11165482 w 11165482"/>
              <a:gd name="connsiteY2" fmla="*/ 0 h 45719"/>
              <a:gd name="connsiteX3" fmla="*/ 11165482 w 11165482"/>
              <a:gd name="connsiteY3" fmla="*/ 45719 h 45719"/>
              <a:gd name="connsiteX4" fmla="*/ 0 w 11165482"/>
              <a:gd name="connsiteY4" fmla="*/ 45719 h 45719"/>
              <a:gd name="connsiteX5" fmla="*/ 0 w 11165482"/>
              <a:gd name="connsiteY5" fmla="*/ 0 h 45719"/>
              <a:gd name="connsiteX0" fmla="*/ 0 w 11165482"/>
              <a:gd name="connsiteY0" fmla="*/ 0 h 45719"/>
              <a:gd name="connsiteX1" fmla="*/ 11165482 w 11165482"/>
              <a:gd name="connsiteY1" fmla="*/ 0 h 45719"/>
              <a:gd name="connsiteX2" fmla="*/ 11165482 w 11165482"/>
              <a:gd name="connsiteY2" fmla="*/ 45719 h 45719"/>
              <a:gd name="connsiteX3" fmla="*/ 0 w 11165482"/>
              <a:gd name="connsiteY3" fmla="*/ 45719 h 45719"/>
              <a:gd name="connsiteX4" fmla="*/ 0 w 11165482"/>
              <a:gd name="connsiteY4" fmla="*/ 0 h 457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165482" h="45719">
                <a:moveTo>
                  <a:pt x="0" y="0"/>
                </a:moveTo>
                <a:lnTo>
                  <a:pt x="11165482" y="0"/>
                </a:lnTo>
                <a:lnTo>
                  <a:pt x="11165482" y="45719"/>
                </a:lnTo>
                <a:lnTo>
                  <a:pt x="0" y="45719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3800412"/>
      </p:ext>
    </p:extLst>
  </p:cSld>
  <p:clrMapOvr>
    <a:masterClrMapping/>
  </p:clrMapOvr>
  <p:transition spd="slow">
    <p:push dir="u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5" name="Rectangle 14">
            <a:extLst>
              <a:ext uri="{FF2B5EF4-FFF2-40B4-BE49-F238E27FC236}">
                <a16:creationId xmlns:a16="http://schemas.microsoft.com/office/drawing/2014/main" id="{AD1BDCCC-E676-2A7E-BE11-2B8C23DB287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799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58F4768-AFCD-F329-B691-2B9F05CD3B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1208" y="978408"/>
            <a:ext cx="11155680" cy="1115568"/>
          </a:xfrm>
        </p:spPr>
        <p:txBody>
          <a:bodyPr>
            <a:normAutofit/>
          </a:bodyPr>
          <a:lstStyle/>
          <a:p>
            <a:r>
              <a:rPr lang="en-US" altLang="zh-CN" dirty="0"/>
              <a:t>Outline</a:t>
            </a:r>
            <a:endParaRPr lang="en-US" dirty="0"/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781C97B1-8A09-6383-8C65-A3B73577816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17869" y="508090"/>
            <a:ext cx="11153214" cy="149279"/>
          </a:xfrm>
          <a:custGeom>
            <a:avLst/>
            <a:gdLst>
              <a:gd name="connsiteX0" fmla="*/ 0 w 8085002"/>
              <a:gd name="connsiteY0" fmla="*/ 0 h 149279"/>
              <a:gd name="connsiteX1" fmla="*/ 8085002 w 8085002"/>
              <a:gd name="connsiteY1" fmla="*/ 0 h 149279"/>
              <a:gd name="connsiteX2" fmla="*/ 8085002 w 8085002"/>
              <a:gd name="connsiteY2" fmla="*/ 149279 h 149279"/>
              <a:gd name="connsiteX3" fmla="*/ 0 w 8085002"/>
              <a:gd name="connsiteY3" fmla="*/ 149279 h 1492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85002" h="149279">
                <a:moveTo>
                  <a:pt x="0" y="0"/>
                </a:moveTo>
                <a:lnTo>
                  <a:pt x="8085002" y="0"/>
                </a:lnTo>
                <a:lnTo>
                  <a:pt x="8085002" y="149279"/>
                </a:lnTo>
                <a:lnTo>
                  <a:pt x="0" y="149279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8" name="Content Placeholder 7" descr="A diagram of a structure&#10;&#10;Description automatically generated with medium confidence">
            <a:extLst>
              <a:ext uri="{FF2B5EF4-FFF2-40B4-BE49-F238E27FC236}">
                <a16:creationId xmlns:a16="http://schemas.microsoft.com/office/drawing/2014/main" id="{FC07CCE6-41E7-20AC-6C2B-9016C715A018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4877" r="30144" b="-1"/>
          <a:stretch>
            <a:fillRect/>
          </a:stretch>
        </p:blipFill>
        <p:spPr>
          <a:xfrm>
            <a:off x="517869" y="2299390"/>
            <a:ext cx="3580500" cy="3852028"/>
          </a:xfrm>
          <a:prstGeom prst="rect">
            <a:avLst/>
          </a:prstGeom>
        </p:spPr>
      </p:pic>
      <p:sp>
        <p:nvSpPr>
          <p:cNvPr id="12" name="Content Placeholder 11">
            <a:extLst>
              <a:ext uri="{FF2B5EF4-FFF2-40B4-BE49-F238E27FC236}">
                <a16:creationId xmlns:a16="http://schemas.microsoft.com/office/drawing/2014/main" id="{A5C586BF-99FB-FC58-3121-8A9582EF23F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16238" y="2304288"/>
            <a:ext cx="7060650" cy="4050792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sz="3200" dirty="0"/>
              <a:t>In</a:t>
            </a:r>
            <a:r>
              <a:rPr lang="en-US" altLang="zh-CN" sz="3200" dirty="0"/>
              <a:t>troduction</a:t>
            </a:r>
            <a:r>
              <a:rPr lang="zh-CN" altLang="en-US" sz="3200" dirty="0"/>
              <a:t> </a:t>
            </a:r>
            <a:r>
              <a:rPr lang="en-US" altLang="zh-CN" sz="3200" dirty="0"/>
              <a:t>for</a:t>
            </a:r>
            <a:r>
              <a:rPr lang="zh-CN" altLang="en-US" sz="3200" dirty="0"/>
              <a:t> </a:t>
            </a:r>
            <a:r>
              <a:rPr lang="en-US" altLang="zh-CN" sz="3200" dirty="0"/>
              <a:t>the</a:t>
            </a:r>
            <a:r>
              <a:rPr lang="zh-CN" altLang="en-US" sz="3200" dirty="0"/>
              <a:t> </a:t>
            </a:r>
            <a:r>
              <a:rPr lang="en-US" altLang="zh-CN" sz="3200" dirty="0"/>
              <a:t>Ensemble</a:t>
            </a:r>
            <a:endParaRPr lang="en-US" sz="3200" dirty="0"/>
          </a:p>
          <a:p>
            <a:pPr>
              <a:lnSpc>
                <a:spcPct val="150000"/>
              </a:lnSpc>
            </a:pPr>
            <a:r>
              <a:rPr lang="en-US" altLang="zh-CN" sz="3200" dirty="0"/>
              <a:t>Theoretical</a:t>
            </a:r>
            <a:r>
              <a:rPr lang="zh-CN" altLang="en-US" sz="3200" dirty="0"/>
              <a:t> </a:t>
            </a:r>
            <a:r>
              <a:rPr lang="en-US" altLang="zh-CN" sz="3200" dirty="0"/>
              <a:t>background:</a:t>
            </a:r>
            <a:r>
              <a:rPr lang="zh-CN" altLang="en-US" sz="3200" dirty="0"/>
              <a:t> </a:t>
            </a:r>
            <a:r>
              <a:rPr lang="en-US" altLang="zh-CN" sz="3200" dirty="0"/>
              <a:t>F-theory</a:t>
            </a:r>
            <a:r>
              <a:rPr lang="zh-CN" altLang="en-US" sz="3200" dirty="0"/>
              <a:t> </a:t>
            </a:r>
            <a:r>
              <a:rPr lang="en-US" altLang="zh-CN" sz="3200" dirty="0"/>
              <a:t>&amp;</a:t>
            </a:r>
            <a:r>
              <a:rPr lang="zh-CN" altLang="en-US" sz="3200" dirty="0"/>
              <a:t> </a:t>
            </a:r>
            <a:r>
              <a:rPr lang="en-US" altLang="zh-CN" sz="3200" dirty="0"/>
              <a:t>Axion</a:t>
            </a:r>
            <a:r>
              <a:rPr lang="zh-CN" altLang="en-US" sz="3200" dirty="0"/>
              <a:t> </a:t>
            </a:r>
            <a:r>
              <a:rPr lang="en-US" altLang="zh-CN" sz="3200" dirty="0"/>
              <a:t>Physics</a:t>
            </a:r>
          </a:p>
          <a:p>
            <a:pPr>
              <a:lnSpc>
                <a:spcPct val="150000"/>
              </a:lnSpc>
            </a:pPr>
            <a:r>
              <a:rPr lang="en-US" altLang="zh-CN" sz="3200" dirty="0"/>
              <a:t>Results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100215941"/>
      </p:ext>
    </p:extLst>
  </p:cSld>
  <p:clrMapOvr>
    <a:masterClrMapping/>
  </p:clrMapOvr>
  <p:transition spd="slow">
    <p:push dir="u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78455E-6C50-8189-9D57-DAB9419A2B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Model</a:t>
            </a:r>
            <a:r>
              <a:rPr lang="en-US" altLang="zh-CN" dirty="0"/>
              <a:t>s-Trees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DF07D214-8EC6-0F64-99BF-6FA742BF2B6E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521208" y="1898073"/>
                <a:ext cx="11155680" cy="4447863"/>
              </a:xfrm>
            </p:spPr>
            <p:txBody>
              <a:bodyPr>
                <a:normAutofit fontScale="85000" lnSpcReduction="10000"/>
              </a:bodyPr>
              <a:lstStyle/>
              <a:p>
                <a:r>
                  <a:rPr lang="en-US" altLang="zh-CN" dirty="0"/>
                  <a:t>Tree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Ensemble: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F-theory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ensembles,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obtained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by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building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blocks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on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a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smooth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weak-Fano</a:t>
                </a:r>
                <a:r>
                  <a:rPr lang="zh-CN" altLang="en-US" dirty="0"/>
                  <a:t> </a:t>
                </a:r>
                <a:r>
                  <a:rPr lang="en-US" altLang="zh-CN" dirty="0" err="1"/>
                  <a:t>toric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threefold</a:t>
                </a:r>
                <a:r>
                  <a:rPr lang="zh-CN" altLang="en-US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altLang="zh-CN" dirty="0"/>
                  <a:t>,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FRST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of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3d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reflexive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polytopes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by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Kreuzer and </a:t>
                </a:r>
                <a:r>
                  <a:rPr lang="en-US" altLang="zh-CN" dirty="0" err="1"/>
                  <a:t>Skarke</a:t>
                </a:r>
                <a:r>
                  <a:rPr lang="en-US" altLang="zh-CN" dirty="0"/>
                  <a:t> (KS).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with </a:t>
                </a:r>
                <a14:m>
                  <m:oMath xmlns:m="http://schemas.openxmlformats.org/officeDocument/2006/math">
                    <m:r>
                      <a:rPr lang="en-US" altLang="zh-CN" i="1">
                        <a:latin typeface="Cambria Math" panose="02040503050406030204" pitchFamily="18" charset="0"/>
                      </a:rPr>
                      <m:t>35</m:t>
                    </m:r>
                    <m:r>
                      <a:rPr lang="en-US" altLang="zh-CN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≤</m:t>
                    </m:r>
                    <m:sSup>
                      <m:sSupPr>
                        <m:ctrlPr>
                          <a:rPr lang="en-US" altLang="zh-CN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h</m:t>
                        </m:r>
                      </m:e>
                      <m:sup>
                        <m:r>
                          <a:rPr lang="en-US" altLang="zh-CN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1,1</m:t>
                        </m:r>
                      </m:sup>
                    </m:sSup>
                    <m:r>
                      <a:rPr lang="en-US" altLang="zh-CN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≤2591</m:t>
                    </m:r>
                  </m:oMath>
                </a14:m>
                <a:r>
                  <a:rPr lang="en-US" altLang="zh-CN" dirty="0"/>
                  <a:t> closed string axions</a:t>
                </a:r>
              </a:p>
              <a:p>
                <a:pPr marL="0" indent="0">
                  <a:buNone/>
                </a:pPr>
                <a:r>
                  <a:rPr lang="en-US" altLang="zh-CN" dirty="0"/>
                  <a:t>FRST: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Facet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of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polytopes,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edge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between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2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points</a:t>
                </a:r>
                <a:r>
                  <a:rPr lang="zh-CN" altLang="en-US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zh-CN" altLang="en-US" dirty="0"/>
                  <a:t> </a:t>
                </a:r>
                <a:r>
                  <a:rPr lang="en-US" altLang="zh-CN" dirty="0"/>
                  <a:t>and</a:t>
                </a:r>
                <a:r>
                  <a:rPr lang="zh-CN" altLang="en-US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zh-CN" altLang="en-US" dirty="0"/>
                  <a:t> </a:t>
                </a:r>
                <a:r>
                  <a:rPr lang="en-US" altLang="zh-CN" dirty="0"/>
                  <a:t>on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3d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reflexive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polytopes,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“blowup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edges”,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subdividing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cones:</a:t>
                </a:r>
              </a:p>
              <a:p>
                <a:pPr marL="0" indent="0">
                  <a:buNone/>
                </a:pPr>
                <a:br>
                  <a:rPr lang="en-US" altLang="zh-CN" dirty="0"/>
                </a:b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  <m:sub>
                        <m:sSub>
                          <m:sSubPr>
                            <m:ctrlPr>
                              <a:rPr lang="en-US" altLang="zh-CN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  <m:t>𝑒</m:t>
                            </m:r>
                          </m:e>
                          <m:sub>
                            <m: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</m:sub>
                    </m:sSub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  <m:sub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dirty="0"/>
                  <a:t>+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𝑏</m:t>
                        </m:r>
                      </m:e>
                      <m:sub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dirty="0"/>
                  <a:t>,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height</a:t>
                </a:r>
                <a:r>
                  <a:rPr lang="zh-CN" altLang="en-US" dirty="0"/>
                  <a:t> </a:t>
                </a:r>
                <a14:m>
                  <m:oMath xmlns:m="http://schemas.openxmlformats.org/officeDocument/2006/math"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h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b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𝑏</m:t>
                        </m:r>
                      </m:e>
                      <m:sub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endParaRPr lang="en-US" altLang="zh-CN" dirty="0"/>
              </a:p>
              <a:p>
                <a:pPr marL="0" indent="0">
                  <a:buNone/>
                </a:pPr>
                <a:r>
                  <a:rPr lang="en-US" altLang="zh-CN" dirty="0"/>
                  <a:t>Blow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up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faces:</a:t>
                </a: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  <m:sub>
                        <m:sSub>
                          <m:sSubPr>
                            <m:ctrlPr>
                              <a:rPr lang="en-US" altLang="zh-CN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  <m:t>𝑒</m:t>
                            </m:r>
                          </m:e>
                          <m:sub>
                            <m: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</m:sub>
                    </m:sSub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  <m:sub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dirty="0"/>
                  <a:t>+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𝑏</m:t>
                        </m:r>
                      </m:e>
                      <m:sub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𝑐</m:t>
                        </m:r>
                      </m:e>
                      <m:sub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dirty="0"/>
                  <a:t>,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height</a:t>
                </a:r>
                <a:r>
                  <a:rPr lang="zh-CN" altLang="en-US" dirty="0"/>
                  <a:t> </a:t>
                </a:r>
                <a14:m>
                  <m:oMath xmlns:m="http://schemas.openxmlformats.org/officeDocument/2006/math">
                    <m:r>
                      <a:rPr lang="en-US" altLang="zh-CN" i="1">
                        <a:latin typeface="Cambria Math" panose="02040503050406030204" pitchFamily="18" charset="0"/>
                      </a:rPr>
                      <m:t>h</m:t>
                    </m:r>
                    <m:r>
                      <a:rPr lang="en-US" altLang="zh-CN" i="1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b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US" altLang="zh-CN" i="1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𝑏</m:t>
                        </m:r>
                      </m:e>
                      <m:sub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𝑐</m:t>
                        </m:r>
                      </m:e>
                      <m:sub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endParaRPr lang="en-US" altLang="zh-CN" dirty="0"/>
              </a:p>
              <a:p>
                <a:pPr marL="0" indent="0">
                  <a:buNone/>
                </a:pPr>
                <a:r>
                  <a:rPr lang="en-US" altLang="zh-CN" dirty="0"/>
                  <a:t># of trees:</a:t>
                </a:r>
              </a:p>
              <a:p>
                <a:pPr marL="0" indent="0">
                  <a:buNone/>
                </a:pPr>
                <a:endParaRPr lang="en-US" altLang="zh-CN" dirty="0"/>
              </a:p>
              <a:p>
                <a:pPr marL="0" indent="0">
                  <a:buNone/>
                </a:pPr>
                <a:endParaRPr lang="en-US" altLang="zh-CN" dirty="0"/>
              </a:p>
              <a:p>
                <a:pPr marL="0" indent="0">
                  <a:buNone/>
                </a:pPr>
                <a:r>
                  <a:rPr lang="en-US" altLang="zh-CN" dirty="0"/>
                  <a:t>comprising more than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4</m:t>
                        </m:r>
                      </m:num>
                      <m:den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den>
                    </m:f>
                    <m:r>
                      <a:rPr lang="en-US" altLang="zh-CN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2.96×</m:t>
                    </m:r>
                    <m:sSup>
                      <m:sSupPr>
                        <m:ctrlPr>
                          <a:rPr lang="en-US" altLang="zh-CN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altLang="zh-CN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755</m:t>
                        </m:r>
                      </m:sup>
                    </m:sSup>
                  </m:oMath>
                </a14:m>
                <a:r>
                  <a:rPr lang="en-US" altLang="zh-CN" dirty="0"/>
                  <a:t> manifolds</a:t>
                </a:r>
              </a:p>
              <a:p>
                <a:pPr marL="0" indent="0">
                  <a:buNone/>
                </a:pPr>
                <a:r>
                  <a:rPr lang="en-US" altLang="zh-CN" sz="1200" dirty="0"/>
                  <a:t>J. Halverson, C. Long and B. Sung, On Algorithmic Universality in F-theory Compact-</a:t>
                </a:r>
              </a:p>
              <a:p>
                <a:pPr marL="0" indent="0">
                  <a:buNone/>
                </a:pPr>
                <a:r>
                  <a:rPr lang="en-US" altLang="zh-CN" sz="1200" dirty="0" err="1"/>
                  <a:t>ifications</a:t>
                </a:r>
                <a:r>
                  <a:rPr lang="en-US" altLang="zh-CN" sz="1200" dirty="0"/>
                  <a:t>, </a:t>
                </a:r>
                <a:r>
                  <a:rPr lang="en-US" altLang="zh-CN" sz="1200" dirty="0">
                    <a:hlinkClick r:id="rId2"/>
                  </a:rPr>
                  <a:t>Phys. Rev. D96, 126006 (2017)</a:t>
                </a:r>
                <a:r>
                  <a:rPr lang="en-US" altLang="zh-CN" sz="1200" dirty="0"/>
                  <a:t>, </a:t>
                </a:r>
                <a:r>
                  <a:rPr lang="en-US" altLang="zh-CN" sz="1200" dirty="0">
                    <a:hlinkClick r:id="rId3"/>
                  </a:rPr>
                  <a:t>arXiv:1706.02299 [hep-th].</a:t>
                </a:r>
                <a:endParaRPr lang="en-US" altLang="zh-CN" sz="1200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DF07D214-8EC6-0F64-99BF-6FA742BF2B6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21208" y="1898073"/>
                <a:ext cx="11155680" cy="4447863"/>
              </a:xfrm>
              <a:blipFill>
                <a:blip r:embed="rId4"/>
                <a:stretch>
                  <a:fillRect l="-341" t="-28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4" descr="A diagram of a triangle&#10;&#10;Description automatically generated">
            <a:extLst>
              <a:ext uri="{FF2B5EF4-FFF2-40B4-BE49-F238E27FC236}">
                <a16:creationId xmlns:a16="http://schemas.microsoft.com/office/drawing/2014/main" id="{83BE7913-96F8-4B94-AC38-D143300D2C0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943925" y="5155348"/>
            <a:ext cx="2052782" cy="813366"/>
          </a:xfrm>
          <a:prstGeom prst="rect">
            <a:avLst/>
          </a:prstGeom>
        </p:spPr>
      </p:pic>
      <p:pic>
        <p:nvPicPr>
          <p:cNvPr id="7" name="Picture 6" descr="A diagram of numbers and arrows&#10;&#10;Description automatically generated">
            <a:extLst>
              <a:ext uri="{FF2B5EF4-FFF2-40B4-BE49-F238E27FC236}">
                <a16:creationId xmlns:a16="http://schemas.microsoft.com/office/drawing/2014/main" id="{A60EB13C-0561-C9A0-4732-F0E8B951D9F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364947" y="4270981"/>
            <a:ext cx="3321575" cy="726261"/>
          </a:xfrm>
          <a:prstGeom prst="rect">
            <a:avLst/>
          </a:prstGeom>
        </p:spPr>
      </p:pic>
      <p:pic>
        <p:nvPicPr>
          <p:cNvPr id="9" name="Picture 8" descr="A diagram of a number and a triangle&#10;&#10;Description automatically generated with medium confidence">
            <a:extLst>
              <a:ext uri="{FF2B5EF4-FFF2-40B4-BE49-F238E27FC236}">
                <a16:creationId xmlns:a16="http://schemas.microsoft.com/office/drawing/2014/main" id="{9648C680-A59D-54F5-1A24-2CBA917C2FE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096000" y="3234159"/>
            <a:ext cx="685800" cy="9779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491BDFDA-8EAD-D957-DAB5-7BECEA128B4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222007" y="3433595"/>
            <a:ext cx="774700" cy="571500"/>
          </a:xfrm>
          <a:prstGeom prst="rect">
            <a:avLst/>
          </a:prstGeom>
        </p:spPr>
      </p:pic>
      <p:pic>
        <p:nvPicPr>
          <p:cNvPr id="13" name="Picture 12" descr="A table with numbers and a number&#10;&#10;Description automatically generated">
            <a:extLst>
              <a:ext uri="{FF2B5EF4-FFF2-40B4-BE49-F238E27FC236}">
                <a16:creationId xmlns:a16="http://schemas.microsoft.com/office/drawing/2014/main" id="{412C9857-2FA9-46D3-6B61-999A54A05C96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742928" y="4096666"/>
            <a:ext cx="2400300" cy="1117600"/>
          </a:xfrm>
          <a:prstGeom prst="rect">
            <a:avLst/>
          </a:prstGeom>
        </p:spPr>
      </p:pic>
      <p:pic>
        <p:nvPicPr>
          <p:cNvPr id="15" name="Picture 14" descr="A black and white drawing of a triangle&#10;&#10;Description automatically generated">
            <a:extLst>
              <a:ext uri="{FF2B5EF4-FFF2-40B4-BE49-F238E27FC236}">
                <a16:creationId xmlns:a16="http://schemas.microsoft.com/office/drawing/2014/main" id="{CBE750FD-9B2D-9551-EE09-7C705D555DC9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8628975" y="2942695"/>
            <a:ext cx="2971800" cy="1422400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311FFBB4-E039-2CB7-FACF-64CA47754A9D}"/>
              </a:ext>
            </a:extLst>
          </p:cNvPr>
          <p:cNvSpPr txBox="1"/>
          <p:nvPr/>
        </p:nvSpPr>
        <p:spPr>
          <a:xfrm>
            <a:off x="6248400" y="5968714"/>
            <a:ext cx="162576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000" dirty="0"/>
              <a:t>Fig.</a:t>
            </a:r>
            <a:r>
              <a:rPr lang="zh-CN" altLang="en-US" sz="1000" dirty="0"/>
              <a:t> </a:t>
            </a:r>
            <a:r>
              <a:rPr lang="en-US" altLang="zh-CN" sz="1000" dirty="0"/>
              <a:t>1:</a:t>
            </a:r>
            <a:r>
              <a:rPr lang="zh-CN" altLang="en-US" sz="1000" dirty="0"/>
              <a:t> </a:t>
            </a:r>
            <a:r>
              <a:rPr lang="en-US" altLang="zh-CN" sz="1000" dirty="0"/>
              <a:t>Blow</a:t>
            </a:r>
            <a:r>
              <a:rPr lang="zh-CN" altLang="en-US" sz="1000" dirty="0"/>
              <a:t> </a:t>
            </a:r>
            <a:r>
              <a:rPr lang="en-US" altLang="zh-CN" sz="1000" dirty="0"/>
              <a:t>up</a:t>
            </a:r>
            <a:r>
              <a:rPr lang="zh-CN" altLang="en-US" sz="1000" dirty="0"/>
              <a:t> </a:t>
            </a:r>
            <a:r>
              <a:rPr lang="en-US" altLang="zh-CN" sz="1000" dirty="0"/>
              <a:t>Edge</a:t>
            </a:r>
            <a:r>
              <a:rPr lang="zh-CN" altLang="en-US" sz="1000" dirty="0"/>
              <a:t> </a:t>
            </a:r>
            <a:r>
              <a:rPr lang="en-US" altLang="zh-CN" sz="1000" dirty="0"/>
              <a:t>Trees</a:t>
            </a:r>
          </a:p>
          <a:p>
            <a:r>
              <a:rPr lang="en-US" sz="1000" dirty="0"/>
              <a:t>and</a:t>
            </a:r>
            <a:r>
              <a:rPr lang="zh-CN" altLang="en-US" sz="1000" dirty="0"/>
              <a:t> </a:t>
            </a:r>
            <a:r>
              <a:rPr lang="en-US" altLang="zh-CN" sz="1000" dirty="0"/>
              <a:t>Face</a:t>
            </a:r>
            <a:r>
              <a:rPr lang="zh-CN" altLang="en-US" sz="1000" dirty="0"/>
              <a:t> </a:t>
            </a:r>
            <a:r>
              <a:rPr lang="en-US" altLang="zh-CN" sz="1000" dirty="0"/>
              <a:t>Trees</a:t>
            </a:r>
            <a:endParaRPr lang="en-US" sz="1000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0CCE660-8E65-C7C4-06B8-A47EB787E750}"/>
              </a:ext>
            </a:extLst>
          </p:cNvPr>
          <p:cNvSpPr txBox="1"/>
          <p:nvPr/>
        </p:nvSpPr>
        <p:spPr>
          <a:xfrm>
            <a:off x="9657675" y="4655466"/>
            <a:ext cx="19431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dirty="0"/>
              <a:t>Fig</a:t>
            </a:r>
            <a:r>
              <a:rPr lang="zh-CN" altLang="en-US" sz="1000" dirty="0"/>
              <a:t> </a:t>
            </a:r>
            <a:r>
              <a:rPr lang="en-US" altLang="zh-CN" sz="1000" dirty="0"/>
              <a:t>2:</a:t>
            </a:r>
            <a:r>
              <a:rPr lang="zh-CN" altLang="en-US" sz="1000" dirty="0"/>
              <a:t> </a:t>
            </a:r>
            <a:r>
              <a:rPr lang="en-US" sz="1000" dirty="0"/>
              <a:t>The largest facets in the two 3d reflexive polytopes</a:t>
            </a:r>
            <a:r>
              <a:rPr lang="zh-CN" altLang="en-US" sz="1000" dirty="0"/>
              <a:t> </a:t>
            </a:r>
            <a:r>
              <a:rPr lang="en-US" altLang="zh-CN" sz="1000" dirty="0"/>
              <a:t>with</a:t>
            </a:r>
            <a:r>
              <a:rPr lang="zh-CN" altLang="en-US" sz="1000" dirty="0"/>
              <a:t> </a:t>
            </a:r>
            <a:r>
              <a:rPr lang="en-US" sz="1000" dirty="0"/>
              <a:t>the most number of interior points.</a:t>
            </a:r>
          </a:p>
        </p:txBody>
      </p:sp>
    </p:spTree>
    <p:extLst>
      <p:ext uri="{BB962C8B-B14F-4D97-AF65-F5344CB8AC3E}">
        <p14:creationId xmlns:p14="http://schemas.microsoft.com/office/powerpoint/2010/main" val="3285507426"/>
      </p:ext>
    </p:extLst>
  </p:cSld>
  <p:clrMapOvr>
    <a:masterClrMapping/>
  </p:clrMapOvr>
  <p:transition spd="slow">
    <p:push dir="u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AA79E3-7873-DCF2-771B-056FC81D3C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Elliptic Fiber &amp; </a:t>
            </a:r>
            <a:r>
              <a:rPr lang="en-US" dirty="0" err="1"/>
              <a:t>Kodaira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E24A824E-6EE2-BCD2-283F-62C9991240C6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521208" y="1690255"/>
                <a:ext cx="11155680" cy="4655681"/>
              </a:xfrm>
            </p:spPr>
            <p:txBody>
              <a:bodyPr/>
              <a:lstStyle/>
              <a:p>
                <a:r>
                  <a:rPr lang="en-US" sz="1600" dirty="0"/>
                  <a:t>4d F-theory: Elliptic </a:t>
                </a:r>
                <a:r>
                  <a:rPr lang="en-US" sz="1600" dirty="0" err="1"/>
                  <a:t>fibrations</a:t>
                </a:r>
                <a:r>
                  <a:rPr lang="en-US" sz="1600" dirty="0"/>
                  <a:t> X over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sz="1600" dirty="0"/>
                  <a:t>:</a:t>
                </a:r>
              </a:p>
              <a:p>
                <a:pPr marL="0" indent="0" algn="ctr">
                  <a:buNone/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en-US" sz="160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  <m:sup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US" sz="16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p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𝑓𝑥</m:t>
                    </m:r>
                    <m:sSup>
                      <m:sSupPr>
                        <m:ctrlPr>
                          <a:rPr lang="en-US" sz="16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sz="1600" b="0" i="1" smtClean="0">
                            <a:latin typeface="Cambria Math" panose="02040503050406030204" pitchFamily="18" charset="0"/>
                          </a:rPr>
                          <m:t>𝑧</m:t>
                        </m:r>
                      </m:e>
                      <m:sup>
                        <m:r>
                          <a:rPr lang="en-US" altLang="zh-CN" sz="1600" b="0" i="1" smtClean="0">
                            <a:latin typeface="Cambria Math" panose="02040503050406030204" pitchFamily="18" charset="0"/>
                          </a:rPr>
                          <m:t>4</m:t>
                        </m:r>
                      </m:sup>
                    </m:sSup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𝑔</m:t>
                    </m:r>
                    <m:sSup>
                      <m:sSupPr>
                        <m:ctrlPr>
                          <a:rPr lang="en-US" sz="16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sz="1600" b="0" i="1" smtClean="0">
                            <a:latin typeface="Cambria Math" panose="02040503050406030204" pitchFamily="18" charset="0"/>
                          </a:rPr>
                          <m:t>𝑧</m:t>
                        </m:r>
                      </m:e>
                      <m:sup>
                        <m:r>
                          <a:rPr lang="en-US" altLang="zh-CN" sz="1600" b="0" i="1" smtClean="0">
                            <a:latin typeface="Cambria Math" panose="02040503050406030204" pitchFamily="18" charset="0"/>
                          </a:rPr>
                          <m:t>6</m:t>
                        </m:r>
                      </m:sup>
                    </m:sSup>
                  </m:oMath>
                </a14:m>
                <a:r>
                  <a:rPr lang="en-US" sz="1600" dirty="0"/>
                  <a:t>,                 </a:t>
                </a:r>
                <a14:m>
                  <m:oMath xmlns:m="http://schemas.openxmlformats.org/officeDocument/2006/math"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∈</m:t>
                    </m:r>
                    <m:r>
                      <m:rPr>
                        <m:sty m:val="p"/>
                      </m:rPr>
                      <a:rPr lang="el-GR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Γ</m:t>
                    </m:r>
                    <m:r>
                      <a:rPr lang="en-US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(</m:t>
                    </m:r>
                    <m:r>
                      <a:rPr lang="en-US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𝒪</m:t>
                    </m:r>
                    <m:d>
                      <m:dPr>
                        <m:ctrlPr>
                          <a:rPr lang="en-US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−4</m:t>
                        </m:r>
                        <m:sSub>
                          <m:sSubPr>
                            <m:ctrlPr>
                              <a:rPr lang="en-US" sz="1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𝐾</m:t>
                            </m:r>
                          </m:e>
                          <m:sub>
                            <m:r>
                              <a:rPr lang="en-US" sz="1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𝐵</m:t>
                            </m:r>
                          </m:sub>
                        </m:sSub>
                      </m:e>
                    </m:d>
                    <m:r>
                      <a:rPr lang="en-US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1600" dirty="0"/>
                  <a:t>,  g</a:t>
                </a:r>
                <a14:m>
                  <m:oMath xmlns:m="http://schemas.openxmlformats.org/officeDocument/2006/math">
                    <m:r>
                      <a:rPr lang="en-US" sz="16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∈</m:t>
                    </m:r>
                    <m:r>
                      <m:rPr>
                        <m:sty m:val="p"/>
                      </m:rPr>
                      <a:rPr lang="el-GR" sz="16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Γ</m:t>
                    </m:r>
                    <m:r>
                      <a:rPr lang="en-US" sz="16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(</m:t>
                    </m:r>
                    <m:r>
                      <a:rPr lang="en-US" sz="16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𝒪</m:t>
                    </m:r>
                    <m:d>
                      <m:dPr>
                        <m:ctrlPr>
                          <a:rPr lang="en-US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  <m:r>
                          <a:rPr lang="en-US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6</m:t>
                        </m:r>
                        <m:sSub>
                          <m:sSubPr>
                            <m:ctrlPr>
                              <a:rPr lang="en-US" sz="16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𝐾</m:t>
                            </m:r>
                          </m:e>
                          <m:sub>
                            <m:r>
                              <a:rPr lang="en-US" sz="16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𝐵</m:t>
                            </m:r>
                          </m:sub>
                        </m:sSub>
                      </m:e>
                    </m:d>
                    <m:r>
                      <a:rPr lang="en-US" sz="16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</m:t>
                    </m:r>
                  </m:oMath>
                </a14:m>
                <a:endParaRPr lang="en-US" sz="1600" dirty="0"/>
              </a:p>
              <a:p>
                <a:r>
                  <a:rPr lang="en-US" sz="1600" dirty="0"/>
                  <a:t>For a typical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sz="1600" dirty="0"/>
                  <a:t>, f and g take the form:</a:t>
                </a:r>
              </a:p>
              <a:p>
                <a:pPr marL="0" indent="0" algn="ctr">
                  <a:buNone/>
                </a:pPr>
                <a14:m>
                  <m:oMath xmlns:m="http://schemas.openxmlformats.org/officeDocument/2006/math"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=</m:t>
                    </m:r>
                    <m:acc>
                      <m:accPr>
                        <m:chr m:val="̃"/>
                        <m:ctrlPr>
                          <a:rPr lang="en-US" sz="1600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</m:acc>
                    <m:sSub>
                      <m:sSubPr>
                        <m:ctrlPr>
                          <a:rPr lang="en-US" sz="16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∏</m:t>
                        </m:r>
                      </m:e>
                      <m:sub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sSup>
                      <m:sSupPr>
                        <m:ctrlPr>
                          <a:rPr lang="en-US" sz="16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sSub>
                          <m:sSubPr>
                            <m:ctrlP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</m:e>
                      <m:sup>
                        <m:sSub>
                          <m:sSubPr>
                            <m:ctrlP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𝑙</m:t>
                            </m:r>
                          </m:e>
                          <m:sub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</m:sup>
                    </m:sSup>
                  </m:oMath>
                </a14:m>
                <a:r>
                  <a:rPr lang="en-US" sz="1600" dirty="0"/>
                  <a:t>,    g</a:t>
                </a:r>
                <a14:m>
                  <m:oMath xmlns:m="http://schemas.openxmlformats.org/officeDocument/2006/math">
                    <m:r>
                      <a:rPr lang="en-US" sz="1600" i="1">
                        <a:latin typeface="Cambria Math" panose="02040503050406030204" pitchFamily="18" charset="0"/>
                      </a:rPr>
                      <m:t>=</m:t>
                    </m:r>
                    <m:acc>
                      <m:accPr>
                        <m:chr m:val="̃"/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𝑔</m:t>
                        </m:r>
                      </m:e>
                    </m:acc>
                    <m:sSub>
                      <m:sSubPr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∏</m:t>
                        </m:r>
                      </m:e>
                      <m:sub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sSup>
                      <m:sSupPr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sSub>
                          <m:sSubPr>
                            <m:ctrlPr>
                              <a:rPr lang="en-US" sz="16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en-US" sz="1600" i="1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</m:e>
                      <m:sup>
                        <m:sSub>
                          <m:sSubPr>
                            <m:ctrlPr>
                              <a:rPr lang="en-US" sz="16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𝑚</m:t>
                            </m:r>
                          </m:e>
                          <m:sub>
                            <m:r>
                              <a:rPr lang="en-US" sz="1600" i="1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</m:sup>
                    </m:sSup>
                  </m:oMath>
                </a14:m>
                <a:r>
                  <a:rPr lang="en-US" sz="1600" dirty="0"/>
                  <a:t>, </a:t>
                </a:r>
              </a:p>
              <a:p>
                <a:r>
                  <a:rPr lang="en-US" sz="1600" dirty="0"/>
                  <a:t>Discriminant</a:t>
                </a:r>
              </a:p>
              <a:p>
                <a:pPr marL="0" indent="0" algn="ctr">
                  <a:buNone/>
                </a:pPr>
                <a:r>
                  <a:rPr lang="en-US" sz="1600" dirty="0"/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16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Δ</m:t>
                    </m:r>
                    <m:r>
                      <a:rPr lang="en-US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=4</m:t>
                    </m:r>
                    <m:sSup>
                      <m:sSupPr>
                        <m:ctrlPr>
                          <a:rPr lang="en-US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𝑓</m:t>
                        </m:r>
                      </m:e>
                      <m:sup>
                        <m:r>
                          <a:rPr lang="en-US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3</m:t>
                        </m:r>
                      </m:sup>
                    </m:sSup>
                    <m:r>
                      <a:rPr lang="en-US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+27</m:t>
                    </m:r>
                    <m:sSup>
                      <m:sSupPr>
                        <m:ctrlPr>
                          <a:rPr lang="en-US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𝑔</m:t>
                        </m:r>
                      </m:e>
                      <m:sup>
                        <m:r>
                          <a:rPr lang="en-US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US" sz="1600" dirty="0"/>
                  <a:t> </a:t>
                </a:r>
                <a14:m>
                  <m:oMath xmlns:m="http://schemas.openxmlformats.org/officeDocument/2006/math">
                    <m:acc>
                      <m:accPr>
                        <m:chr m:val="̃"/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el-GR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Δ</m:t>
                        </m:r>
                      </m:e>
                    </m:acc>
                    <m:sSub>
                      <m:sSubPr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∏</m:t>
                        </m:r>
                      </m:e>
                      <m:sub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sSup>
                      <m:sSupPr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sSub>
                          <m:sSubPr>
                            <m:ctrlPr>
                              <a:rPr lang="en-US" sz="16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en-US" sz="1600" i="1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</m:e>
                      <m:sup>
                        <m:r>
                          <m:rPr>
                            <m:sty m:val="p"/>
                          </m:rPr>
                          <a:rPr lang="en-US" sz="1600" b="0" i="0" smtClean="0">
                            <a:latin typeface="Cambria Math" panose="02040503050406030204" pitchFamily="18" charset="0"/>
                          </a:rPr>
                          <m:t>min</m:t>
                        </m:r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⁡(3</m:t>
                        </m:r>
                        <m:sSub>
                          <m:sSubPr>
                            <m:ctrlPr>
                              <a:rPr lang="en-US" sz="16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𝑙</m:t>
                            </m:r>
                          </m:e>
                          <m:sub>
                            <m:r>
                              <a:rPr lang="en-US" sz="1600" i="1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sSub>
                          <m:sSubPr>
                            <m:ctrlPr>
                              <a:rPr lang="en-US" sz="16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  <m:r>
                              <a:rPr lang="en-US" sz="1600" i="1">
                                <a:latin typeface="Cambria Math" panose="02040503050406030204" pitchFamily="18" charset="0"/>
                              </a:rPr>
                              <m:t>𝑚</m:t>
                            </m:r>
                          </m:e>
                          <m:sub>
                            <m:r>
                              <a:rPr lang="en-US" sz="1600" i="1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)</m:t>
                        </m:r>
                      </m:sup>
                    </m:sSup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US" sz="1600" dirty="0"/>
                  <a:t> </a:t>
                </a:r>
                <a14:m>
                  <m:oMath xmlns:m="http://schemas.openxmlformats.org/officeDocument/2006/math">
                    <m:acc>
                      <m:accPr>
                        <m:chr m:val="̃"/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el-GR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Δ</m:t>
                        </m:r>
                      </m:e>
                    </m:acc>
                    <m:sSub>
                      <m:sSubPr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∏</m:t>
                        </m:r>
                      </m:e>
                      <m:sub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sSup>
                      <m:sSupPr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sSub>
                          <m:sSubPr>
                            <m:ctrlPr>
                              <a:rPr lang="en-US" sz="16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en-US" sz="1600" i="1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</m:e>
                      <m:sup>
                        <m:sSub>
                          <m:sSubPr>
                            <m:ctrlPr>
                              <a:rPr lang="en-US" sz="16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𝑛</m:t>
                            </m:r>
                          </m:e>
                          <m:sub>
                            <m:r>
                              <a:rPr lang="en-US" sz="1600" i="1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</m:sup>
                    </m:sSup>
                  </m:oMath>
                </a14:m>
                <a:endParaRPr lang="en-US" sz="1600" dirty="0"/>
              </a:p>
              <a:p>
                <a:r>
                  <a:rPr lang="en-US" altLang="zh-CN" sz="1600" dirty="0"/>
                  <a:t>Such</a:t>
                </a:r>
                <a:r>
                  <a:rPr lang="zh-CN" altLang="en-US" sz="1600" dirty="0"/>
                  <a:t> </a:t>
                </a:r>
                <a:r>
                  <a:rPr lang="en-US" altLang="zh-CN" sz="1600" dirty="0"/>
                  <a:t>a</a:t>
                </a:r>
                <a:r>
                  <a:rPr lang="zh-CN" altLang="en-US" sz="1600" dirty="0"/>
                  <a:t> </a:t>
                </a:r>
                <a:r>
                  <a:rPr lang="en-US" altLang="zh-CN" sz="1600" dirty="0"/>
                  <a:t>7-brane</a:t>
                </a:r>
                <a:r>
                  <a:rPr lang="zh-CN" altLang="en-US" sz="1600" dirty="0"/>
                  <a:t> </a:t>
                </a:r>
                <a:r>
                  <a:rPr lang="en-US" altLang="zh-CN" sz="1600" dirty="0"/>
                  <a:t>is</a:t>
                </a:r>
                <a:r>
                  <a:rPr lang="zh-CN" altLang="en-US" sz="1600" dirty="0"/>
                  <a:t> </a:t>
                </a:r>
                <a:r>
                  <a:rPr lang="en-US" altLang="zh-CN" sz="1600" dirty="0"/>
                  <a:t>a</a:t>
                </a:r>
                <a:r>
                  <a:rPr lang="zh-CN" altLang="en-US" sz="1600" dirty="0"/>
                  <a:t> </a:t>
                </a:r>
                <a:r>
                  <a:rPr lang="en-US" altLang="zh-CN" sz="1600" dirty="0"/>
                  <a:t>non-</a:t>
                </a:r>
                <a:r>
                  <a:rPr lang="en-US" altLang="zh-CN" sz="1600" dirty="0" err="1"/>
                  <a:t>higgsable</a:t>
                </a:r>
                <a:r>
                  <a:rPr lang="zh-CN" altLang="en-US" sz="1600" dirty="0"/>
                  <a:t> </a:t>
                </a:r>
                <a:r>
                  <a:rPr lang="en-US" altLang="zh-CN" sz="1600" dirty="0"/>
                  <a:t>7-brane.</a:t>
                </a:r>
                <a:endParaRPr lang="en-US" sz="1600" dirty="0"/>
              </a:p>
              <a:p>
                <a:r>
                  <a:rPr lang="en-US" dirty="0" err="1"/>
                  <a:t>Kodaira</a:t>
                </a:r>
                <a:r>
                  <a:rPr lang="en-US" dirty="0"/>
                  <a:t> Classification: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E24A824E-6EE2-BCD2-283F-62C9991240C6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21208" y="1690255"/>
                <a:ext cx="11155680" cy="4655681"/>
              </a:xfrm>
              <a:blipFill>
                <a:blip r:embed="rId2"/>
                <a:stretch>
                  <a:fillRect l="-45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Picture 6" descr="A table with numbers and symbols&#10;&#10;Description automatically generated">
            <a:extLst>
              <a:ext uri="{FF2B5EF4-FFF2-40B4-BE49-F238E27FC236}">
                <a16:creationId xmlns:a16="http://schemas.microsoft.com/office/drawing/2014/main" id="{B1DAB02C-F475-FFA8-341A-DC9212E56AE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90737" y="4483100"/>
            <a:ext cx="4241800" cy="2374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4246925"/>
      </p:ext>
    </p:extLst>
  </p:cSld>
  <p:clrMapOvr>
    <a:masterClrMapping/>
  </p:clrMapOvr>
  <p:transition spd="slow">
    <p:push dir="u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DCB58A-0DED-530A-CF33-BECA48F91E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Axion</a:t>
            </a:r>
            <a:r>
              <a:rPr lang="zh-CN" altLang="en-US" dirty="0"/>
              <a:t> </a:t>
            </a:r>
            <a:r>
              <a:rPr lang="en-US" altLang="zh-CN" dirty="0"/>
              <a:t>Dynamics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0554BA8D-130F-3951-0390-B492D78701B9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521208" y="1995054"/>
                <a:ext cx="11155680" cy="4350881"/>
              </a:xfrm>
            </p:spPr>
            <p:txBody>
              <a:bodyPr>
                <a:normAutofit lnSpcReduction="10000"/>
              </a:bodyPr>
              <a:lstStyle/>
              <a:p>
                <a:r>
                  <a:rPr lang="en-US" altLang="zh-CN" dirty="0"/>
                  <a:t>The </a:t>
                </a:r>
                <a:r>
                  <a:rPr lang="en-US" altLang="zh-CN" dirty="0" err="1"/>
                  <a:t>superpotential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with</a:t>
                </a:r>
                <a:r>
                  <a:rPr lang="zh-CN" altLang="en-US" dirty="0"/>
                  <a:t> </a:t>
                </a:r>
                <a:r>
                  <a:rPr lang="en-US" altLang="zh-CN" dirty="0" err="1"/>
                  <a:t>gluino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condensation:</a:t>
                </a:r>
              </a:p>
              <a:p>
                <a:endParaRPr lang="en-US" altLang="zh-CN" dirty="0"/>
              </a:p>
              <a:p>
                <a:endParaRPr lang="en-US" dirty="0"/>
              </a:p>
              <a:p>
                <a:r>
                  <a:rPr lang="en-US" dirty="0" err="1"/>
                  <a:t>Kä</a:t>
                </a:r>
                <a:r>
                  <a:rPr lang="en-US" altLang="zh-CN" dirty="0" err="1"/>
                  <a:t>hler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Potential:</a:t>
                </a:r>
                <a14:m>
                  <m:oMath xmlns:m="http://schemas.openxmlformats.org/officeDocument/2006/math">
                    <m:r>
                      <a:rPr lang="zh-CN" altLang="en-US" b="0" i="0" smtClean="0">
                        <a:latin typeface="Cambria Math" panose="02040503050406030204" pitchFamily="18" charset="0"/>
                      </a:rPr>
                      <m:t>     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𝐾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=−2</m:t>
                    </m:r>
                    <m:func>
                      <m:func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</a:rPr>
                          <m:t>log</m:t>
                        </m:r>
                      </m:fName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𝒱</m:t>
                        </m:r>
                      </m:e>
                    </m:func>
                    <m:r>
                      <a:rPr lang="en-US" i="1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𝐾</m:t>
                        </m:r>
                      </m:e>
                      <m:sub>
                        <m:r>
                          <m:rPr>
                            <m:nor/>
                          </m:rPr>
                          <a:rPr lang="en-US"/>
                          <m:t>other</m:t>
                        </m:r>
                      </m:sub>
                    </m:sSub>
                  </m:oMath>
                </a14:m>
                <a:r>
                  <a:rPr lang="en-US" altLang="zh-CN" dirty="0"/>
                  <a:t>,</a:t>
                </a:r>
                <a:r>
                  <a:rPr lang="zh-CN" altLang="en-US" dirty="0"/>
                  <a:t>    </a:t>
                </a:r>
                <a:r>
                  <a:rPr lang="en-US" altLang="zh-CN" dirty="0"/>
                  <a:t>where</a:t>
                </a:r>
                <a:r>
                  <a:rPr lang="zh-CN" altLang="en-US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𝐾</m:t>
                        </m:r>
                      </m:e>
                      <m:sub>
                        <m:r>
                          <m:rPr>
                            <m:nor/>
                          </m:rPr>
                          <a:rPr lang="en-US"/>
                          <m:t>other</m:t>
                        </m:r>
                      </m:sub>
                    </m:sSub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=</m:t>
                    </m:r>
                    <m:func>
                      <m:funcPr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altLang="zh-CN" b="0" i="0" smtClean="0">
                            <a:latin typeface="Cambria Math" panose="02040503050406030204" pitchFamily="18" charset="0"/>
                          </a:rPr>
                          <m:t>log</m:t>
                        </m:r>
                      </m:fName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(</m:t>
                        </m:r>
                        <m:f>
                          <m:fPr>
                            <m:ctrlP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Sup>
                              <m:sSubSupPr>
                                <m:ctrlPr>
                                  <a:rPr lang="en-US" altLang="zh-CN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en-US" altLang="zh-CN" b="0" i="1" smtClean="0">
                                    <a:latin typeface="Cambria Math" panose="02040503050406030204" pitchFamily="18" charset="0"/>
                                  </a:rPr>
                                  <m:t>𝑔</m:t>
                                </m:r>
                              </m:e>
                              <m:sub>
                                <m:r>
                                  <a:rPr lang="en-US" altLang="zh-CN" b="0" i="1" smtClean="0">
                                    <a:latin typeface="Cambria Math" panose="02040503050406030204" pitchFamily="18" charset="0"/>
                                  </a:rPr>
                                  <m:t>𝑠</m:t>
                                </m:r>
                              </m:sub>
                              <m:sup>
                                <m:r>
                                  <a:rPr lang="en-US" altLang="zh-CN" b="0" i="1" smtClean="0">
                                    <a:latin typeface="Cambria Math" panose="02040503050406030204" pitchFamily="18" charset="0"/>
                                  </a:rPr>
                                  <m:t>4</m:t>
                                </m:r>
                              </m:sup>
                            </m:sSubSup>
                          </m:num>
                          <m:den>
                            <m: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  <m:t>128</m:t>
                            </m:r>
                          </m:den>
                        </m:f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)</m:t>
                        </m:r>
                      </m:e>
                    </m:func>
                  </m:oMath>
                </a14:m>
                <a:endParaRPr lang="en-US" altLang="zh-CN" dirty="0"/>
              </a:p>
              <a:p>
                <a:r>
                  <a:rPr lang="en-US" altLang="zh-CN" dirty="0"/>
                  <a:t>Relative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effective</a:t>
                </a:r>
                <a:r>
                  <a:rPr lang="zh-CN" altLang="en-US" dirty="0"/>
                  <a:t> </a:t>
                </a:r>
                <a:r>
                  <a:rPr lang="en-US" altLang="zh-CN" dirty="0" err="1"/>
                  <a:t>Lagrangian</a:t>
                </a:r>
                <a:r>
                  <a:rPr lang="en-US" altLang="zh-CN" dirty="0"/>
                  <a:t>: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latin typeface="Cambria Math" panose="02040503050406030204" pitchFamily="18" charset="0"/>
                        </a:rPr>
                        <m:t>ℒ</m:t>
                      </m:r>
                      <m:r>
                        <a:rPr lang="en-US" sz="2000">
                          <a:latin typeface="Cambria Math" panose="02040503050406030204" pitchFamily="18" charset="0"/>
                        </a:rPr>
                        <m:t>⊃</m:t>
                      </m:r>
                      <m:r>
                        <a:rPr lang="en-US" sz="2000" i="1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sSubSup>
                        <m:sSubSup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𝑀</m:t>
                          </m:r>
                        </m:e>
                        <m:sub>
                          <m:r>
                            <m:rPr>
                              <m:nor/>
                            </m:rPr>
                            <a:rPr lang="en-US" sz="2000" i="1"/>
                            <m:t>pl</m:t>
                          </m:r>
                        </m:sub>
                        <m:sup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sSub>
                        <m:sSub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𝐾</m:t>
                          </m:r>
                        </m:e>
                        <m:sub>
                          <m:r>
                            <a:rPr lang="en-US" altLang="zh-CN" sz="2000" b="0" i="1" smtClean="0">
                              <a:latin typeface="Cambria Math" panose="02040503050406030204" pitchFamily="18" charset="0"/>
                            </a:rPr>
                            <m:t>𝑖𝑗</m:t>
                          </m:r>
                        </m:sub>
                      </m:sSub>
                      <m:d>
                        <m:d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>
                                  <a:latin typeface="Cambria Math" panose="02040503050406030204" pitchFamily="18" charset="0"/>
                                </a:rPr>
                                <m:t>𝜕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sz="2000">
                                  <a:latin typeface="Cambria Math" panose="02040503050406030204" pitchFamily="18" charset="0"/>
                                </a:rPr>
                                <m:t>μ</m:t>
                              </m:r>
                            </m:sub>
                          </m:sSub>
                          <m:sSup>
                            <m:sSup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en-US" sz="2000">
                                  <a:latin typeface="Cambria Math" panose="02040503050406030204" pitchFamily="18" charset="0"/>
                                </a:rPr>
                                <m:t>θ</m:t>
                              </m:r>
                            </m:e>
                            <m:sup>
                              <m:r>
                                <a:rPr lang="en-US" altLang="zh-CN" sz="2000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p>
                          </m:sSup>
                        </m:e>
                      </m:d>
                      <m:d>
                        <m:d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>
                                  <a:latin typeface="Cambria Math" panose="02040503050406030204" pitchFamily="18" charset="0"/>
                                </a:rPr>
                                <m:t>𝜕</m:t>
                              </m:r>
                            </m:e>
                            <m:sup>
                              <m:r>
                                <m:rPr>
                                  <m:sty m:val="p"/>
                                </m:rPr>
                                <a:rPr lang="en-US" sz="2000">
                                  <a:latin typeface="Cambria Math" panose="02040503050406030204" pitchFamily="18" charset="0"/>
                                </a:rPr>
                                <m:t>μ</m:t>
                              </m:r>
                            </m:sup>
                          </m:sSup>
                          <m:sSup>
                            <m:sSup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en-US" sz="2000">
                                  <a:latin typeface="Cambria Math" panose="02040503050406030204" pitchFamily="18" charset="0"/>
                                </a:rPr>
                                <m:t>θ</m:t>
                              </m:r>
                            </m:e>
                            <m:sup>
                              <m:r>
                                <a:rPr lang="en-US" altLang="zh-CN" sz="2000" b="0" i="1" smtClean="0">
                                  <a:latin typeface="Cambria Math" panose="02040503050406030204" pitchFamily="18" charset="0"/>
                                </a:rPr>
                                <m:t>𝑗</m:t>
                              </m:r>
                            </m:sup>
                          </m:sSup>
                        </m:e>
                      </m:d>
                      <m:r>
                        <a:rPr lang="en-US" sz="2000" i="1">
                          <a:latin typeface="Cambria Math" panose="02040503050406030204" pitchFamily="18" charset="0"/>
                        </a:rPr>
                        <m:t>−</m:t>
                      </m:r>
                      <m:nary>
                        <m:naryPr>
                          <m:chr m:val="∑"/>
                          <m:supHide m:val="on"/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𝐼</m:t>
                          </m:r>
                        </m:sub>
                        <m:sup/>
                        <m:e>
                          <m:sSubSup>
                            <m:sSubSup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m:rPr>
                                  <m:sty m:val="p"/>
                                </m:rPr>
                                <a:rPr lang="en-US" sz="2000">
                                  <a:latin typeface="Cambria Math" panose="02040503050406030204" pitchFamily="18" charset="0"/>
                                </a:rPr>
                                <m:t>Λ</m:t>
                              </m:r>
                            </m:e>
                            <m:sub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𝐼</m:t>
                              </m:r>
                            </m:sub>
                            <m:sup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sup>
                          </m:sSubSup>
                        </m:e>
                      </m:nary>
                      <m:func>
                        <m:func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2000">
                              <a:latin typeface="Cambria Math" panose="02040503050406030204" pitchFamily="18" charset="0"/>
                            </a:rPr>
                            <m:t>cos</m:t>
                          </m:r>
                        </m:fName>
                        <m:e>
                          <m:d>
                            <m:d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  <m:r>
                                <m:rPr>
                                  <m:sty m:val="p"/>
                                </m:rPr>
                                <a:rPr lang="en-US" sz="2000">
                                  <a:latin typeface="Cambria Math" panose="02040503050406030204" pitchFamily="18" charset="0"/>
                                </a:rPr>
                                <m:t>π</m:t>
                              </m:r>
                              <m:sSub>
                                <m:sSubPr>
                                  <m:ctrlP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𝑄</m:t>
                                  </m:r>
                                </m:e>
                                <m:sub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𝐼𝑎</m:t>
                                  </m:r>
                                </m:sub>
                              </m:sSub>
                              <m:sSup>
                                <m:sSupPr>
                                  <m:ctrlP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sz="2000">
                                      <a:latin typeface="Cambria Math" panose="02040503050406030204" pitchFamily="18" charset="0"/>
                                    </a:rPr>
                                    <m:t>θ</m:t>
                                  </m:r>
                                </m:e>
                                <m:sup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𝑎</m:t>
                                  </m:r>
                                </m:sup>
                              </m:sSup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sz="2000">
                                      <a:latin typeface="Cambria Math" panose="02040503050406030204" pitchFamily="18" charset="0"/>
                                    </a:rPr>
                                    <m:t>δ</m:t>
                                  </m:r>
                                </m:e>
                                <m:sub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𝐼</m:t>
                                  </m:r>
                                </m:sub>
                              </m:sSub>
                            </m:e>
                          </m:d>
                        </m:e>
                      </m:func>
                    </m:oMath>
                  </m:oMathPara>
                </a14:m>
                <a:endParaRPr lang="en-US" altLang="zh-CN" sz="2000" dirty="0"/>
              </a:p>
              <a:p>
                <a:pPr marL="0" indent="0">
                  <a:buNone/>
                </a:pPr>
                <a:endParaRPr lang="en-US" dirty="0"/>
              </a:p>
              <a:p>
                <a:r>
                  <a:rPr lang="en-US" altLang="zh-CN" dirty="0"/>
                  <a:t>Instanton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scale:</a:t>
                </a:r>
              </a:p>
              <a:p>
                <a:r>
                  <a:rPr lang="en-US" altLang="zh-CN" dirty="0"/>
                  <a:t>At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the</a:t>
                </a:r>
                <a:r>
                  <a:rPr lang="zh-CN" altLang="en-US" dirty="0"/>
                  <a:t> </a:t>
                </a:r>
                <a:r>
                  <a:rPr lang="en-US" altLang="zh-CN" dirty="0" err="1"/>
                  <a:t>totdcskc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0554BA8D-130F-3951-0390-B492D78701B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21208" y="1995054"/>
                <a:ext cx="11155680" cy="4350881"/>
              </a:xfrm>
              <a:blipFill>
                <a:blip r:embed="rId2"/>
                <a:stretch>
                  <a:fillRect l="-455" t="-291" b="-145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4" name="Picture 13">
            <a:extLst>
              <a:ext uri="{FF2B5EF4-FFF2-40B4-BE49-F238E27FC236}">
                <a16:creationId xmlns:a16="http://schemas.microsoft.com/office/drawing/2014/main" id="{50B0B25D-A3A2-7279-C2FE-1017CA9F4847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2684" t="-6324"/>
          <a:stretch/>
        </p:blipFill>
        <p:spPr>
          <a:xfrm>
            <a:off x="2713219" y="2383962"/>
            <a:ext cx="5968583" cy="666919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4357A964-4C4D-B477-7A81-4A1199F763E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457780" y="4327233"/>
            <a:ext cx="1366371" cy="666919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606EB2AB-6CEA-2DA0-B40D-E591751C4E50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t="1" r="11469" b="456"/>
          <a:stretch/>
        </p:blipFill>
        <p:spPr>
          <a:xfrm>
            <a:off x="2518623" y="5003124"/>
            <a:ext cx="7154754" cy="6669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5098306"/>
      </p:ext>
    </p:extLst>
  </p:cSld>
  <p:clrMapOvr>
    <a:masterClrMapping/>
  </p:clrMapOvr>
  <p:transition spd="slow">
    <p:push dir="u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F2BB47-CB81-8B9D-EE33-46814F9F7A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Axion Mass and Decay Constants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92B56B09-3156-E00C-761C-E1463D19EB90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521208" y="1828800"/>
                <a:ext cx="11155680" cy="4517136"/>
              </a:xfrm>
            </p:spPr>
            <p:txBody>
              <a:bodyPr>
                <a:normAutofit fontScale="55000" lnSpcReduction="20000"/>
              </a:bodyPr>
              <a:lstStyle/>
              <a:p>
                <a:r>
                  <a:rPr lang="en-US" altLang="zh-CN" sz="3300" dirty="0"/>
                  <a:t>Change</a:t>
                </a:r>
                <a:r>
                  <a:rPr lang="zh-CN" altLang="en-US" sz="3300" dirty="0"/>
                  <a:t> </a:t>
                </a:r>
                <a:r>
                  <a:rPr lang="en-US" altLang="zh-CN" sz="3300" dirty="0"/>
                  <a:t>the</a:t>
                </a:r>
                <a:r>
                  <a:rPr lang="zh-CN" altLang="en-US" sz="3300" dirty="0"/>
                  <a:t> </a:t>
                </a:r>
                <a:r>
                  <a:rPr lang="en-US" altLang="zh-CN" sz="3300" dirty="0"/>
                  <a:t>basis,</a:t>
                </a:r>
                <a:r>
                  <a:rPr lang="zh-CN" altLang="en-US" sz="3300" dirty="0"/>
                  <a:t> </a:t>
                </a:r>
                <a:r>
                  <a:rPr lang="en-US" altLang="zh-CN" sz="3300" dirty="0"/>
                  <a:t>mass</a:t>
                </a:r>
                <a:r>
                  <a:rPr lang="zh-CN" altLang="en-US" sz="3300" dirty="0"/>
                  <a:t> </a:t>
                </a:r>
                <a:r>
                  <a:rPr lang="en-US" altLang="zh-CN" sz="3300" dirty="0"/>
                  <a:t>eigenstates</a:t>
                </a:r>
                <a:r>
                  <a:rPr lang="zh-CN" altLang="en-US" sz="3300" dirty="0"/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3300" i="1" kern="0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cs typeface="Menlo" panose="020B0609030804020204" pitchFamily="49" charset="0"/>
                          </a:rPr>
                        </m:ctrlPr>
                      </m:sSupPr>
                      <m:e>
                        <m:r>
                          <a:rPr lang="en-US" sz="3300" i="1" kern="0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DengXian" panose="02010600030101010101" pitchFamily="2" charset="-122"/>
                            <a:cs typeface="Menlo" panose="020B0609030804020204" pitchFamily="49" charset="0"/>
                          </a:rPr>
                          <m:t>𝜑</m:t>
                        </m:r>
                      </m:e>
                      <m:sup>
                        <m:r>
                          <a:rPr lang="en-US" sz="3300" i="1" ker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DengXian" panose="02010600030101010101" pitchFamily="2" charset="-122"/>
                            <a:cs typeface="Menlo" panose="020B0609030804020204" pitchFamily="49" charset="0"/>
                          </a:rPr>
                          <m:t>𝑎</m:t>
                        </m:r>
                      </m:sup>
                    </m:sSup>
                    <m:r>
                      <a:rPr lang="en-US" sz="3300" i="1" kern="0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DengXian" panose="02010600030101010101" pitchFamily="2" charset="-122"/>
                        <a:cs typeface="Menlo" panose="020B0609030804020204" pitchFamily="49" charset="0"/>
                      </a:rPr>
                      <m:t>=</m:t>
                    </m:r>
                    <m:sSubSup>
                      <m:sSubSupPr>
                        <m:ctrlPr>
                          <a:rPr lang="en-US" sz="3300" i="1" ker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cs typeface="Menlo" panose="020B0609030804020204" pitchFamily="49" charset="0"/>
                          </a:rPr>
                        </m:ctrlPr>
                      </m:sSubSupPr>
                      <m:e>
                        <m:r>
                          <a:rPr lang="en-US" sz="3300" i="1" ker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DengXian" panose="02010600030101010101" pitchFamily="2" charset="-122"/>
                            <a:cs typeface="Menlo" panose="020B0609030804020204" pitchFamily="49" charset="0"/>
                          </a:rPr>
                          <m:t>𝑈</m:t>
                        </m:r>
                      </m:e>
                      <m:sub>
                        <m:r>
                          <a:rPr lang="en-US" sz="3300" i="1" ker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DengXian" panose="02010600030101010101" pitchFamily="2" charset="-122"/>
                            <a:cs typeface="Menlo" panose="020B0609030804020204" pitchFamily="49" charset="0"/>
                          </a:rPr>
                          <m:t>  </m:t>
                        </m:r>
                        <m:r>
                          <a:rPr lang="en-US" sz="3300" i="1" ker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DengXian" panose="02010600030101010101" pitchFamily="2" charset="-122"/>
                            <a:cs typeface="Menlo" panose="020B0609030804020204" pitchFamily="49" charset="0"/>
                          </a:rPr>
                          <m:t>𝑏</m:t>
                        </m:r>
                      </m:sub>
                      <m:sup>
                        <m:r>
                          <a:rPr lang="en-US" sz="3300" i="1" ker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DengXian" panose="02010600030101010101" pitchFamily="2" charset="-122"/>
                            <a:cs typeface="Menlo" panose="020B0609030804020204" pitchFamily="49" charset="0"/>
                          </a:rPr>
                          <m:t>𝑎</m:t>
                        </m:r>
                      </m:sup>
                    </m:sSubSup>
                    <m:sSup>
                      <m:sSupPr>
                        <m:ctrlPr>
                          <a:rPr lang="en-US" sz="3300" i="1" ker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cs typeface="Menlo" panose="020B0609030804020204" pitchFamily="49" charset="0"/>
                          </a:rPr>
                        </m:ctrlPr>
                      </m:sSupPr>
                      <m:e>
                        <m:r>
                          <a:rPr lang="en-US" sz="3300" i="1" ker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DengXian" panose="02010600030101010101" pitchFamily="2" charset="-122"/>
                            <a:cs typeface="Menlo" panose="020B0609030804020204" pitchFamily="49" charset="0"/>
                          </a:rPr>
                          <m:t>𝜙</m:t>
                        </m:r>
                      </m:e>
                      <m:sup>
                        <m:r>
                          <a:rPr lang="en-US" sz="3300" i="1" ker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DengXian" panose="02010600030101010101" pitchFamily="2" charset="-122"/>
                            <a:cs typeface="Menlo" panose="020B0609030804020204" pitchFamily="49" charset="0"/>
                          </a:rPr>
                          <m:t>𝑏</m:t>
                        </m:r>
                      </m:sup>
                    </m:sSup>
                    <m:r>
                      <a:rPr lang="en-US" sz="3300" i="1" kern="0" smtClean="0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DengXian" panose="02010600030101010101" pitchFamily="2" charset="-122"/>
                        <a:cs typeface="Menlo" panose="020B0609030804020204" pitchFamily="49" charset="0"/>
                      </a:rPr>
                      <m:t>,</m:t>
                    </m:r>
                  </m:oMath>
                </a14:m>
                <a:r>
                  <a:rPr lang="en-US" sz="3300" dirty="0">
                    <a:effectLst/>
                  </a:rPr>
                  <a:t> </a:t>
                </a:r>
                <a:r>
                  <a:rPr lang="en-US" altLang="zh-CN" sz="3300" dirty="0">
                    <a:effectLst/>
                  </a:rPr>
                  <a:t>where</a:t>
                </a:r>
                <a:r>
                  <a:rPr lang="zh-CN" altLang="en-US" sz="3300" dirty="0">
                    <a:effectLst/>
                  </a:rPr>
                  <a:t>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33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3300" i="1">
                            <a:latin typeface="Cambria Math" panose="02040503050406030204" pitchFamily="18" charset="0"/>
                          </a:rPr>
                          <m:t>𝑈</m:t>
                        </m:r>
                      </m:e>
                      <m:sub>
                        <m:r>
                          <a:rPr lang="en-US" sz="3300" i="1">
                            <a:latin typeface="Cambria Math" panose="02040503050406030204" pitchFamily="18" charset="0"/>
                          </a:rPr>
                          <m:t>  </m:t>
                        </m:r>
                        <m:r>
                          <a:rPr lang="en-US" sz="3300" i="1">
                            <a:latin typeface="Cambria Math" panose="02040503050406030204" pitchFamily="18" charset="0"/>
                          </a:rPr>
                          <m:t>𝑏</m:t>
                        </m:r>
                      </m:sub>
                      <m:sup>
                        <m:r>
                          <a:rPr lang="en-US" sz="3300" i="1">
                            <a:latin typeface="Cambria Math" panose="02040503050406030204" pitchFamily="18" charset="0"/>
                          </a:rPr>
                          <m:t>𝑎</m:t>
                        </m:r>
                      </m:sup>
                    </m:sSubSup>
                    <m:r>
                      <a:rPr lang="zh-CN" altLang="en-US" sz="3300">
                        <a:latin typeface="Cambria Math" panose="02040503050406030204" pitchFamily="18" charset="0"/>
                      </a:rPr>
                      <m:t>∈</m:t>
                    </m:r>
                    <m:r>
                      <m:rPr>
                        <m:nor/>
                      </m:rPr>
                      <a:rPr lang="en-US" sz="3300"/>
                      <m:t>SO</m:t>
                    </m:r>
                    <m:d>
                      <m:dPr>
                        <m:ctrlPr>
                          <a:rPr lang="en-US" sz="33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3300" i="1"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</m:d>
                  </m:oMath>
                </a14:m>
                <a:r>
                  <a:rPr lang="en-US" altLang="zh-CN" sz="3300" dirty="0"/>
                  <a:t>,</a:t>
                </a:r>
                <a:r>
                  <a:rPr lang="zh-CN" altLang="en-US" sz="3300" dirty="0"/>
                  <a:t> </a:t>
                </a:r>
                <a:r>
                  <a:rPr lang="en-US" sz="3300" dirty="0"/>
                  <a:t>Orthogonal transformation matrix of</a:t>
                </a:r>
                <a14:m>
                  <m:oMath xmlns:m="http://schemas.openxmlformats.org/officeDocument/2006/math">
                    <m:r>
                      <a:rPr lang="en-US" sz="3300">
                        <a:latin typeface="Cambria Math" panose="02040503050406030204" pitchFamily="18" charset="0"/>
                      </a:rPr>
                      <m:t> </m:t>
                    </m:r>
                    <m:sSub>
                      <m:sSubPr>
                        <m:ctrlPr>
                          <a:rPr lang="en-US" sz="33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3300" i="1">
                            <a:latin typeface="Cambria Math" panose="02040503050406030204" pitchFamily="18" charset="0"/>
                          </a:rPr>
                          <m:t>𝐾</m:t>
                        </m:r>
                      </m:e>
                      <m:sub>
                        <m:r>
                          <a:rPr lang="en-US" sz="3300" i="1">
                            <a:latin typeface="Cambria Math" panose="02040503050406030204" pitchFamily="18" charset="0"/>
                          </a:rPr>
                          <m:t>𝑖𝑗</m:t>
                        </m:r>
                      </m:sub>
                    </m:sSub>
                  </m:oMath>
                </a14:m>
                <a:r>
                  <a:rPr lang="zh-CN" altLang="en-US" sz="3300" dirty="0"/>
                  <a:t> </a:t>
                </a:r>
                <a:endParaRPr lang="en-US" altLang="zh-CN" sz="3300" dirty="0"/>
              </a:p>
              <a:p>
                <a:pPr marL="0" indent="0" algn="ctr">
                  <a:buNone/>
                </a:pPr>
                <a14:m>
                  <m:oMath xmlns:m="http://schemas.openxmlformats.org/officeDocument/2006/math">
                    <m:d>
                      <m:dPr>
                        <m:ctrlPr>
                          <a:rPr lang="en-US" sz="3300" i="1" kern="0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DengXian" panose="02010600030101010101" pitchFamily="2" charset="-122"/>
                            <a:cs typeface="Menlo" panose="020B0609030804020204" pitchFamily="49" charset="0"/>
                          </a:rPr>
                        </m:ctrlPr>
                      </m:dPr>
                      <m:e>
                        <m:r>
                          <a:rPr lang="en-US" sz="3300" i="1" ker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DengXian" panose="02010600030101010101" pitchFamily="2" charset="-122"/>
                            <a:cs typeface="Menlo" panose="020B0609030804020204" pitchFamily="49" charset="0"/>
                          </a:rPr>
                          <m:t>4</m:t>
                        </m:r>
                        <m:sSup>
                          <m:sSupPr>
                            <m:ctrlPr>
                              <a:rPr lang="en-US" sz="3300" i="1" kern="0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DengXian" panose="02010600030101010101" pitchFamily="2" charset="-122"/>
                                <a:cs typeface="Menlo" panose="020B0609030804020204" pitchFamily="49" charset="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sz="3300" kern="0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DengXian" panose="02010600030101010101" pitchFamily="2" charset="-122"/>
                                <a:cs typeface="Menlo" panose="020B0609030804020204" pitchFamily="49" charset="0"/>
                              </a:rPr>
                              <m:t>π</m:t>
                            </m:r>
                          </m:e>
                          <m:sup>
                            <m:r>
                              <a:rPr lang="en-US" sz="3300" i="1" kern="0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DengXian" panose="02010600030101010101" pitchFamily="2" charset="-122"/>
                                <a:cs typeface="Menlo" panose="020B0609030804020204" pitchFamily="49" charset="0"/>
                              </a:rPr>
                              <m:t>2</m:t>
                            </m:r>
                          </m:sup>
                        </m:sSup>
                      </m:e>
                    </m:d>
                    <m:r>
                      <a:rPr lang="en-US" sz="3300" kern="0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DengXian" panose="02010600030101010101" pitchFamily="2" charset="-122"/>
                        <a:cs typeface="Menlo" panose="020B0609030804020204" pitchFamily="49" charset="0"/>
                      </a:rPr>
                      <m:t>×</m:t>
                    </m:r>
                    <m:sSup>
                      <m:sSupPr>
                        <m:ctrlPr>
                          <a:rPr lang="en-US" sz="3300" i="1" ker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DengXian" panose="02010600030101010101" pitchFamily="2" charset="-122"/>
                            <a:cs typeface="Menlo" panose="020B0609030804020204" pitchFamily="49" charset="0"/>
                          </a:rPr>
                        </m:ctrlPr>
                      </m:sSupPr>
                      <m:e>
                        <m:r>
                          <a:rPr lang="en-US" sz="3300" i="1" ker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DengXian" panose="02010600030101010101" pitchFamily="2" charset="-122"/>
                            <a:cs typeface="Menlo" panose="020B0609030804020204" pitchFamily="49" charset="0"/>
                          </a:rPr>
                          <m:t>𝑈</m:t>
                        </m:r>
                      </m:e>
                      <m:sup>
                        <m:r>
                          <a:rPr lang="en-US" sz="3300" i="1" ker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DengXian" panose="02010600030101010101" pitchFamily="2" charset="-122"/>
                            <a:cs typeface="Menlo" panose="020B0609030804020204" pitchFamily="49" charset="0"/>
                          </a:rPr>
                          <m:t>𝑇</m:t>
                        </m:r>
                      </m:sup>
                    </m:sSup>
                    <m:d>
                      <m:dPr>
                        <m:ctrlPr>
                          <a:rPr lang="en-US" sz="3300" i="1" ker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DengXian" panose="02010600030101010101" pitchFamily="2" charset="-122"/>
                            <a:cs typeface="Menlo" panose="020B0609030804020204" pitchFamily="49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3300" i="1" kern="0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DengXian" panose="02010600030101010101" pitchFamily="2" charset="-122"/>
                                <a:cs typeface="Menlo" panose="020B0609030804020204" pitchFamily="49" charset="0"/>
                              </a:rPr>
                            </m:ctrlPr>
                          </m:sSupPr>
                          <m:e>
                            <m:r>
                              <a:rPr lang="en-US" sz="3300" i="1" kern="0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DengXian" panose="02010600030101010101" pitchFamily="2" charset="-122"/>
                                <a:cs typeface="Menlo" panose="020B0609030804020204" pitchFamily="49" charset="0"/>
                              </a:rPr>
                              <m:t>𝐿</m:t>
                            </m:r>
                          </m:e>
                          <m:sup>
                            <m:r>
                              <a:rPr lang="en-US" sz="3300" i="1" kern="0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DengXian" panose="02010600030101010101" pitchFamily="2" charset="-122"/>
                                <a:cs typeface="Menlo" panose="020B0609030804020204" pitchFamily="49" charset="0"/>
                              </a:rPr>
                              <m:t>𝑇</m:t>
                            </m:r>
                          </m:sup>
                        </m:sSup>
                      </m:e>
                    </m:d>
                    <m:r>
                      <m:rPr>
                        <m:nor/>
                      </m:rPr>
                      <a:rPr lang="en-US" sz="3300" kern="0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DengXian" panose="02010600030101010101" pitchFamily="2" charset="-122"/>
                        <a:cs typeface="Menlo" panose="020B0609030804020204" pitchFamily="49" charset="0"/>
                      </a:rPr>
                      <m:t>diag</m:t>
                    </m:r>
                    <m:d>
                      <m:dPr>
                        <m:ctrlPr>
                          <a:rPr lang="en-US" sz="3300" i="1" ker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DengXian" panose="02010600030101010101" pitchFamily="2" charset="-122"/>
                            <a:cs typeface="Menlo" panose="020B0609030804020204" pitchFamily="49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3300" i="1" kern="0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DengXian" panose="02010600030101010101" pitchFamily="2" charset="-122"/>
                                <a:cs typeface="Menlo" panose="020B0609030804020204" pitchFamily="49" charset="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sz="3300" kern="0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DengXian" panose="02010600030101010101" pitchFamily="2" charset="-122"/>
                                <a:cs typeface="Menlo" panose="020B0609030804020204" pitchFamily="49" charset="0"/>
                              </a:rPr>
                              <m:t>Λ</m:t>
                            </m:r>
                          </m:e>
                          <m:sup>
                            <m:r>
                              <a:rPr lang="en-US" sz="3300" i="1" kern="0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DengXian" panose="02010600030101010101" pitchFamily="2" charset="-122"/>
                                <a:cs typeface="Menlo" panose="020B0609030804020204" pitchFamily="49" charset="0"/>
                              </a:rPr>
                              <m:t>4</m:t>
                            </m:r>
                          </m:sup>
                        </m:sSup>
                      </m:e>
                    </m:d>
                    <m:r>
                      <a:rPr lang="en-US" sz="3300" i="1" kern="0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DengXian" panose="02010600030101010101" pitchFamily="2" charset="-122"/>
                        <a:cs typeface="Menlo" panose="020B0609030804020204" pitchFamily="49" charset="0"/>
                      </a:rPr>
                      <m:t>𝐿𝑈</m:t>
                    </m:r>
                    <m:r>
                      <a:rPr lang="en-US" sz="3300" i="1" kern="0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DengXian" panose="02010600030101010101" pitchFamily="2" charset="-122"/>
                        <a:cs typeface="Menlo" panose="020B0609030804020204" pitchFamily="49" charset="0"/>
                      </a:rPr>
                      <m:t>=</m:t>
                    </m:r>
                    <m:r>
                      <m:rPr>
                        <m:nor/>
                      </m:rPr>
                      <a:rPr lang="en-US" sz="3300" kern="0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DengXian" panose="02010600030101010101" pitchFamily="2" charset="-122"/>
                        <a:cs typeface="Menlo" panose="020B0609030804020204" pitchFamily="49" charset="0"/>
                      </a:rPr>
                      <m:t>diag</m:t>
                    </m:r>
                    <m:d>
                      <m:dPr>
                        <m:ctrlPr>
                          <a:rPr lang="en-US" sz="3300" i="1" ker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DengXian" panose="02010600030101010101" pitchFamily="2" charset="-122"/>
                            <a:cs typeface="Menlo" panose="020B0609030804020204" pitchFamily="49" charset="0"/>
                          </a:rPr>
                        </m:ctrlPr>
                      </m:dPr>
                      <m:e>
                        <m:sSubSup>
                          <m:sSubSupPr>
                            <m:ctrlPr>
                              <a:rPr lang="en-US" sz="3300" i="1" kern="0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DengXian" panose="02010600030101010101" pitchFamily="2" charset="-122"/>
                                <a:cs typeface="Menlo" panose="020B0609030804020204" pitchFamily="49" charset="0"/>
                              </a:rPr>
                            </m:ctrlPr>
                          </m:sSubSupPr>
                          <m:e>
                            <m:r>
                              <a:rPr lang="en-US" sz="3300" i="1" kern="0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DengXian" panose="02010600030101010101" pitchFamily="2" charset="-122"/>
                                <a:cs typeface="Menlo" panose="020B0609030804020204" pitchFamily="49" charset="0"/>
                              </a:rPr>
                              <m:t>𝑚</m:t>
                            </m:r>
                          </m:e>
                          <m:sub>
                            <m:r>
                              <a:rPr lang="en-US" sz="3300" i="1" kern="0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DengXian" panose="02010600030101010101" pitchFamily="2" charset="-122"/>
                                <a:cs typeface="Menlo" panose="020B0609030804020204" pitchFamily="49" charset="0"/>
                              </a:rPr>
                              <m:t>𝑖</m:t>
                            </m:r>
                          </m:sub>
                          <m:sup>
                            <m:r>
                              <a:rPr lang="en-US" sz="3300" i="1" kern="0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DengXian" panose="02010600030101010101" pitchFamily="2" charset="-122"/>
                                <a:cs typeface="Menlo" panose="020B0609030804020204" pitchFamily="49" charset="0"/>
                              </a:rPr>
                              <m:t>2</m:t>
                            </m:r>
                          </m:sup>
                        </m:sSubSup>
                      </m:e>
                    </m:d>
                  </m:oMath>
                </a14:m>
                <a:r>
                  <a:rPr lang="en-US" altLang="zh-CN" sz="3300" kern="100" dirty="0">
                    <a:effectLst/>
                    <a:latin typeface="Aptos" panose="020B0004020202020204" pitchFamily="34" charset="0"/>
                    <a:ea typeface="DengXian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en-US" sz="3300" kern="100" dirty="0">
                    <a:effectLst/>
                    <a:latin typeface="Aptos" panose="020B0004020202020204" pitchFamily="34" charset="0"/>
                    <a:ea typeface="DengXian" panose="02010600030101010101" pitchFamily="2" charset="-122"/>
                    <a:cs typeface="Times New Roman" panose="02020603050405020304" pitchFamily="18" charset="0"/>
                  </a:rPr>
                  <a:t>        </a:t>
                </a:r>
                <a:r>
                  <a:rPr lang="en-US" altLang="zh-CN" sz="3300" kern="100" dirty="0">
                    <a:effectLst/>
                    <a:latin typeface="Aptos" panose="020B0004020202020204" pitchFamily="34" charset="0"/>
                    <a:ea typeface="DengXian" panose="02010600030101010101" pitchFamily="2" charset="-122"/>
                    <a:cs typeface="Times New Roman" panose="02020603050405020304" pitchFamily="18" charset="0"/>
                  </a:rPr>
                  <a:t>where</a:t>
                </a:r>
                <a:r>
                  <a:rPr lang="zh-CN" altLang="en-US" sz="3300" kern="100" dirty="0">
                    <a:effectLst/>
                    <a:latin typeface="Aptos" panose="020B0004020202020204" pitchFamily="34" charset="0"/>
                    <a:ea typeface="DengXian" panose="02010600030101010101" pitchFamily="2" charset="-122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33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sz="33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en-US" sz="3300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3300" i="1">
                                    <a:latin typeface="Cambria Math" panose="02040503050406030204" pitchFamily="18" charset="0"/>
                                  </a:rPr>
                                  <m:t>𝐾</m:t>
                                </m:r>
                              </m:e>
                              <m:sup>
                                <m:r>
                                  <a:rPr lang="en-US" sz="3300" i="1">
                                    <a:latin typeface="Cambria Math" panose="02040503050406030204" pitchFamily="18" charset="0"/>
                                  </a:rPr>
                                  <m:t>−1</m:t>
                                </m:r>
                              </m:sup>
                            </m:sSup>
                          </m:e>
                        </m:d>
                      </m:e>
                      <m:sup>
                        <m:r>
                          <a:rPr lang="en-US" sz="3300" i="1">
                            <a:latin typeface="Cambria Math" panose="02040503050406030204" pitchFamily="18" charset="0"/>
                          </a:rPr>
                          <m:t>𝑎𝑏</m:t>
                        </m:r>
                      </m:sup>
                    </m:sSup>
                    <m:r>
                      <a:rPr lang="en-US" sz="3300" i="1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US" sz="33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sz="33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3300" i="1">
                                <a:latin typeface="Cambria Math" panose="02040503050406030204" pitchFamily="18" charset="0"/>
                              </a:rPr>
                              <m:t>𝐿</m:t>
                            </m:r>
                            <m:sSup>
                              <m:sSupPr>
                                <m:ctrlPr>
                                  <a:rPr lang="en-US" sz="3300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3300" i="1">
                                    <a:latin typeface="Cambria Math" panose="02040503050406030204" pitchFamily="18" charset="0"/>
                                  </a:rPr>
                                  <m:t>𝐿</m:t>
                                </m:r>
                              </m:e>
                              <m:sup>
                                <m:r>
                                  <a:rPr lang="en-US" sz="3300" i="1">
                                    <a:latin typeface="Cambria Math" panose="02040503050406030204" pitchFamily="18" charset="0"/>
                                  </a:rPr>
                                  <m:t>𝑇</m:t>
                                </m:r>
                              </m:sup>
                            </m:sSup>
                          </m:e>
                        </m:d>
                      </m:e>
                      <m:sup>
                        <m:r>
                          <a:rPr lang="en-US" sz="3300" i="1">
                            <a:latin typeface="Cambria Math" panose="02040503050406030204" pitchFamily="18" charset="0"/>
                          </a:rPr>
                          <m:t>𝑎𝑏</m:t>
                        </m:r>
                      </m:sup>
                    </m:sSup>
                  </m:oMath>
                </a14:m>
                <a:endParaRPr lang="en-US" sz="3300" dirty="0"/>
              </a:p>
              <a:p>
                <a:r>
                  <a:rPr lang="en-US" altLang="zh-CN" sz="3300" dirty="0" err="1"/>
                  <a:t>Lagrangian</a:t>
                </a:r>
                <a:r>
                  <a:rPr lang="zh-CN" altLang="en-US" sz="3300" dirty="0"/>
                  <a:t> </a:t>
                </a:r>
                <a:r>
                  <a:rPr lang="en-US" altLang="zh-CN" sz="3300" dirty="0"/>
                  <a:t>with</a:t>
                </a:r>
                <a:r>
                  <a:rPr lang="zh-CN" altLang="en-US" sz="3300" dirty="0"/>
                  <a:t> </a:t>
                </a:r>
                <a:r>
                  <a:rPr lang="en-US" altLang="zh-CN" sz="3300" dirty="0"/>
                  <a:t>quartic</a:t>
                </a:r>
                <a:r>
                  <a:rPr lang="zh-CN" altLang="en-US" sz="3300" dirty="0"/>
                  <a:t> </a:t>
                </a:r>
                <a:r>
                  <a:rPr lang="en-US" altLang="zh-CN" sz="3300" dirty="0"/>
                  <a:t>coupling</a:t>
                </a:r>
                <a:r>
                  <a:rPr lang="zh-CN" altLang="en-US" sz="3300" dirty="0"/>
                  <a:t> </a:t>
                </a:r>
                <a:r>
                  <a:rPr lang="en-US" altLang="zh-CN" sz="3300" dirty="0"/>
                  <a:t>term:</a:t>
                </a:r>
                <a:r>
                  <a:rPr lang="zh-CN" altLang="en-US" sz="3300" dirty="0"/>
                  <a:t> </a:t>
                </a:r>
                <a:endParaRPr lang="en-US" altLang="zh-CN" sz="3300" dirty="0"/>
              </a:p>
              <a:p>
                <a:pPr marL="0" indent="0" algn="ctr">
                  <a:buNone/>
                </a:pPr>
                <a14:m>
                  <m:oMath xmlns:m="http://schemas.openxmlformats.org/officeDocument/2006/math">
                    <m:r>
                      <a:rPr lang="en-US" sz="3300" i="1" kern="0" smtClean="0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DengXian" panose="02010600030101010101" pitchFamily="2" charset="-122"/>
                        <a:cs typeface="Menlo" panose="020B0609030804020204" pitchFamily="49" charset="0"/>
                      </a:rPr>
                      <m:t>ℒ</m:t>
                    </m:r>
                    <m:r>
                      <a:rPr lang="en-US" sz="3300" kern="0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DengXian" panose="02010600030101010101" pitchFamily="2" charset="-122"/>
                        <a:cs typeface="Menlo" panose="020B0609030804020204" pitchFamily="49" charset="0"/>
                      </a:rPr>
                      <m:t>⊃</m:t>
                    </m:r>
                    <m:r>
                      <a:rPr lang="en-US" sz="3300" i="1" kern="0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DengXian" panose="02010600030101010101" pitchFamily="2" charset="-122"/>
                        <a:cs typeface="Menlo" panose="020B0609030804020204" pitchFamily="49" charset="0"/>
                      </a:rPr>
                      <m:t>−</m:t>
                    </m:r>
                    <m:f>
                      <m:fPr>
                        <m:ctrlPr>
                          <a:rPr lang="en-US" sz="3300" i="1" ker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cs typeface="Menlo" panose="020B0609030804020204" pitchFamily="49" charset="0"/>
                          </a:rPr>
                        </m:ctrlPr>
                      </m:fPr>
                      <m:num>
                        <m:r>
                          <a:rPr lang="en-US" sz="3300" i="1" ker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DengXian" panose="02010600030101010101" pitchFamily="2" charset="-122"/>
                            <a:cs typeface="Menlo" panose="020B0609030804020204" pitchFamily="49" charset="0"/>
                          </a:rPr>
                          <m:t>1</m:t>
                        </m:r>
                      </m:num>
                      <m:den>
                        <m:r>
                          <a:rPr lang="en-US" sz="3300" i="1" ker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DengXian" panose="02010600030101010101" pitchFamily="2" charset="-122"/>
                            <a:cs typeface="Menlo" panose="020B0609030804020204" pitchFamily="49" charset="0"/>
                          </a:rPr>
                          <m:t>2</m:t>
                        </m:r>
                      </m:den>
                    </m:f>
                    <m:nary>
                      <m:naryPr>
                        <m:chr m:val="∑"/>
                        <m:ctrlPr>
                          <a:rPr lang="en-US" sz="3300" i="1" ker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cs typeface="Menlo" panose="020B0609030804020204" pitchFamily="49" charset="0"/>
                          </a:rPr>
                        </m:ctrlPr>
                      </m:naryPr>
                      <m:sub>
                        <m:r>
                          <a:rPr lang="en-US" sz="3300" i="1" ker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DengXian" panose="02010600030101010101" pitchFamily="2" charset="-122"/>
                            <a:cs typeface="Menlo" panose="020B0609030804020204" pitchFamily="49" charset="0"/>
                          </a:rPr>
                          <m:t>𝑖</m:t>
                        </m:r>
                        <m:r>
                          <a:rPr lang="en-US" sz="3300" i="1" ker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DengXian" panose="02010600030101010101" pitchFamily="2" charset="-122"/>
                            <a:cs typeface="Menlo" panose="020B0609030804020204" pitchFamily="49" charset="0"/>
                          </a:rPr>
                          <m:t>=1</m:t>
                        </m:r>
                      </m:sub>
                      <m:sup>
                        <m:r>
                          <a:rPr lang="en-US" sz="3300" i="1" ker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DengXian" panose="02010600030101010101" pitchFamily="2" charset="-122"/>
                            <a:cs typeface="Menlo" panose="020B0609030804020204" pitchFamily="49" charset="0"/>
                          </a:rPr>
                          <m:t>𝑁</m:t>
                        </m:r>
                      </m:sup>
                      <m:e>
                        <m:d>
                          <m:dPr>
                            <m:ctrlPr>
                              <a:rPr lang="en-US" sz="3300" i="1" kern="0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cs typeface="Menlo" panose="020B0609030804020204" pitchFamily="49" charset="0"/>
                              </a:rPr>
                            </m:ctrlPr>
                          </m:dPr>
                          <m:e>
                            <m:d>
                              <m:dPr>
                                <m:ctrlPr>
                                  <a:rPr lang="en-US" sz="3300" i="1" kern="0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  <a:cs typeface="Menlo" panose="020B0609030804020204" pitchFamily="49" charset="0"/>
                                  </a:rPr>
                                </m:ctrlPr>
                              </m:dPr>
                              <m:e>
                                <m:sSub>
                                  <m:sSubPr>
                                    <m:ctrlPr>
                                      <a:rPr lang="en-US" sz="3300" i="1" kern="0">
                                        <a:solidFill>
                                          <a:srgbClr val="000000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cs typeface="Menlo" panose="020B0609030804020204" pitchFamily="49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3300" kern="0">
                                        <a:solidFill>
                                          <a:srgbClr val="000000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DengXian" panose="02010600030101010101" pitchFamily="2" charset="-122"/>
                                        <a:cs typeface="Menlo" panose="020B0609030804020204" pitchFamily="49" charset="0"/>
                                      </a:rPr>
                                      <m:t>𝜕</m:t>
                                    </m:r>
                                  </m:e>
                                  <m:sub>
                                    <m:r>
                                      <m:rPr>
                                        <m:sty m:val="p"/>
                                      </m:rPr>
                                      <a:rPr lang="en-US" sz="3300" kern="0">
                                        <a:solidFill>
                                          <a:srgbClr val="000000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DengXian" panose="02010600030101010101" pitchFamily="2" charset="-122"/>
                                        <a:cs typeface="Menlo" panose="020B0609030804020204" pitchFamily="49" charset="0"/>
                                      </a:rPr>
                                      <m:t>μ</m:t>
                                    </m:r>
                                  </m:sub>
                                </m:sSub>
                                <m:sSup>
                                  <m:sSupPr>
                                    <m:ctrlPr>
                                      <a:rPr lang="en-US" sz="3300" i="1" kern="0">
                                        <a:solidFill>
                                          <a:srgbClr val="000000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cs typeface="Menlo" panose="020B0609030804020204" pitchFamily="49" charset="0"/>
                                      </a:rPr>
                                    </m:ctrlPr>
                                  </m:sSup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n-US" sz="3300" kern="0">
                                        <a:solidFill>
                                          <a:srgbClr val="000000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DengXian" panose="02010600030101010101" pitchFamily="2" charset="-122"/>
                                        <a:cs typeface="Menlo" panose="020B0609030804020204" pitchFamily="49" charset="0"/>
                                      </a:rPr>
                                      <m:t>φ</m:t>
                                    </m:r>
                                  </m:e>
                                  <m:sup>
                                    <m:r>
                                      <a:rPr lang="en-US" sz="3300" i="1" kern="0">
                                        <a:solidFill>
                                          <a:srgbClr val="000000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DengXian" panose="02010600030101010101" pitchFamily="2" charset="-122"/>
                                        <a:cs typeface="Menlo" panose="020B0609030804020204" pitchFamily="49" charset="0"/>
                                      </a:rPr>
                                      <m:t>𝑖</m:t>
                                    </m:r>
                                  </m:sup>
                                </m:sSup>
                              </m:e>
                            </m:d>
                            <m:d>
                              <m:dPr>
                                <m:ctrlPr>
                                  <a:rPr lang="en-US" sz="3300" i="1" kern="0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  <a:cs typeface="Menlo" panose="020B0609030804020204" pitchFamily="49" charset="0"/>
                                  </a:rPr>
                                </m:ctrlPr>
                              </m:dPr>
                              <m:e>
                                <m:sSup>
                                  <m:sSupPr>
                                    <m:ctrlPr>
                                      <a:rPr lang="en-US" sz="3300" i="1" kern="0">
                                        <a:solidFill>
                                          <a:srgbClr val="000000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cs typeface="Menlo" panose="020B0609030804020204" pitchFamily="49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3300" kern="0">
                                        <a:solidFill>
                                          <a:srgbClr val="000000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DengXian" panose="02010600030101010101" pitchFamily="2" charset="-122"/>
                                        <a:cs typeface="Menlo" panose="020B0609030804020204" pitchFamily="49" charset="0"/>
                                      </a:rPr>
                                      <m:t>𝜕</m:t>
                                    </m:r>
                                  </m:e>
                                  <m:sup>
                                    <m:r>
                                      <m:rPr>
                                        <m:sty m:val="p"/>
                                      </m:rPr>
                                      <a:rPr lang="en-US" sz="3300" kern="0">
                                        <a:solidFill>
                                          <a:srgbClr val="000000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DengXian" panose="02010600030101010101" pitchFamily="2" charset="-122"/>
                                        <a:cs typeface="Menlo" panose="020B0609030804020204" pitchFamily="49" charset="0"/>
                                      </a:rPr>
                                      <m:t>μ</m:t>
                                    </m:r>
                                  </m:sup>
                                </m:sSup>
                                <m:sSup>
                                  <m:sSupPr>
                                    <m:ctrlPr>
                                      <a:rPr lang="en-US" sz="3300" i="1" kern="0">
                                        <a:solidFill>
                                          <a:srgbClr val="000000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cs typeface="Menlo" panose="020B0609030804020204" pitchFamily="49" charset="0"/>
                                      </a:rPr>
                                    </m:ctrlPr>
                                  </m:sSup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n-US" sz="3300" kern="0">
                                        <a:solidFill>
                                          <a:srgbClr val="000000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DengXian" panose="02010600030101010101" pitchFamily="2" charset="-122"/>
                                        <a:cs typeface="Menlo" panose="020B0609030804020204" pitchFamily="49" charset="0"/>
                                      </a:rPr>
                                      <m:t>φ</m:t>
                                    </m:r>
                                  </m:e>
                                  <m:sup>
                                    <m:r>
                                      <a:rPr lang="en-US" sz="3300" i="1" kern="0">
                                        <a:solidFill>
                                          <a:srgbClr val="000000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DengXian" panose="02010600030101010101" pitchFamily="2" charset="-122"/>
                                        <a:cs typeface="Menlo" panose="020B0609030804020204" pitchFamily="49" charset="0"/>
                                      </a:rPr>
                                      <m:t>𝑖</m:t>
                                    </m:r>
                                  </m:sup>
                                </m:sSup>
                              </m:e>
                            </m:d>
                            <m:r>
                              <a:rPr lang="en-US" sz="3300" i="1" kern="0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DengXian" panose="02010600030101010101" pitchFamily="2" charset="-122"/>
                                <a:cs typeface="Menlo" panose="020B0609030804020204" pitchFamily="49" charset="0"/>
                              </a:rPr>
                              <m:t>+</m:t>
                            </m:r>
                            <m:sSubSup>
                              <m:sSubSupPr>
                                <m:ctrlPr>
                                  <a:rPr lang="en-US" sz="3300" i="1" kern="0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  <a:cs typeface="Menlo" panose="020B0609030804020204" pitchFamily="49" charset="0"/>
                                  </a:rPr>
                                </m:ctrlPr>
                              </m:sSubSupPr>
                              <m:e>
                                <m:r>
                                  <a:rPr lang="en-US" sz="3300" i="1" kern="0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DengXian" panose="02010600030101010101" pitchFamily="2" charset="-122"/>
                                    <a:cs typeface="Menlo" panose="020B0609030804020204" pitchFamily="49" charset="0"/>
                                  </a:rPr>
                                  <m:t>𝑚</m:t>
                                </m:r>
                              </m:e>
                              <m:sub>
                                <m:r>
                                  <a:rPr lang="en-US" sz="3300" i="1" kern="0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DengXian" panose="02010600030101010101" pitchFamily="2" charset="-122"/>
                                    <a:cs typeface="Menlo" panose="020B0609030804020204" pitchFamily="49" charset="0"/>
                                  </a:rPr>
                                  <m:t>𝑖</m:t>
                                </m:r>
                              </m:sub>
                              <m:sup>
                                <m:r>
                                  <a:rPr lang="en-US" sz="3300" i="1" kern="0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DengXian" panose="02010600030101010101" pitchFamily="2" charset="-122"/>
                                    <a:cs typeface="Menlo" panose="020B0609030804020204" pitchFamily="49" charset="0"/>
                                  </a:rPr>
                                  <m:t>2</m:t>
                                </m:r>
                              </m:sup>
                            </m:sSubSup>
                            <m:sSup>
                              <m:sSupPr>
                                <m:ctrlPr>
                                  <a:rPr lang="en-US" sz="3300" i="1" kern="0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  <a:cs typeface="Menlo" panose="020B0609030804020204" pitchFamily="49" charset="0"/>
                                  </a:rPr>
                                </m:ctrlPr>
                              </m:sSupPr>
                              <m:e>
                                <m:d>
                                  <m:dPr>
                                    <m:ctrlPr>
                                      <a:rPr lang="en-US" sz="3300" i="1" kern="0">
                                        <a:solidFill>
                                          <a:srgbClr val="000000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cs typeface="Menlo" panose="020B0609030804020204" pitchFamily="49" charset="0"/>
                                      </a:rPr>
                                    </m:ctrlPr>
                                  </m:dPr>
                                  <m:e>
                                    <m:sSup>
                                      <m:sSupPr>
                                        <m:ctrlPr>
                                          <a:rPr lang="en-US" sz="3300" i="1" kern="0">
                                            <a:solidFill>
                                              <a:srgbClr val="000000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cs typeface="Menlo" panose="020B0609030804020204" pitchFamily="49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m:rPr>
                                            <m:sty m:val="p"/>
                                          </m:rPr>
                                          <a:rPr lang="en-US" sz="3300" kern="0">
                                            <a:solidFill>
                                              <a:srgbClr val="000000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DengXian" panose="02010600030101010101" pitchFamily="2" charset="-122"/>
                                            <a:cs typeface="Menlo" panose="020B0609030804020204" pitchFamily="49" charset="0"/>
                                          </a:rPr>
                                          <m:t>φ</m:t>
                                        </m:r>
                                      </m:e>
                                      <m:sup>
                                        <m:r>
                                          <a:rPr lang="en-US" sz="3300" i="1" kern="0">
                                            <a:solidFill>
                                              <a:srgbClr val="000000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DengXian" panose="02010600030101010101" pitchFamily="2" charset="-122"/>
                                            <a:cs typeface="Menlo" panose="020B0609030804020204" pitchFamily="49" charset="0"/>
                                          </a:rPr>
                                          <m:t>𝑖</m:t>
                                        </m:r>
                                      </m:sup>
                                    </m:sSup>
                                  </m:e>
                                </m:d>
                              </m:e>
                              <m:sup>
                                <m:r>
                                  <a:rPr lang="en-US" sz="3300" i="1" kern="0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DengXian" panose="02010600030101010101" pitchFamily="2" charset="-122"/>
                                    <a:cs typeface="Menlo" panose="020B0609030804020204" pitchFamily="49" charset="0"/>
                                  </a:rPr>
                                  <m:t>2</m:t>
                                </m:r>
                              </m:sup>
                            </m:sSup>
                          </m:e>
                        </m:d>
                      </m:e>
                    </m:nary>
                    <m:r>
                      <a:rPr lang="en-US" sz="3300" i="1" kern="0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DengXian" panose="02010600030101010101" pitchFamily="2" charset="-122"/>
                        <a:cs typeface="Menlo" panose="020B0609030804020204" pitchFamily="49" charset="0"/>
                      </a:rPr>
                      <m:t>+</m:t>
                    </m:r>
                    <m:f>
                      <m:fPr>
                        <m:ctrlPr>
                          <a:rPr lang="en-US" sz="3300" i="1" ker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cs typeface="Menlo" panose="020B0609030804020204" pitchFamily="49" charset="0"/>
                          </a:rPr>
                        </m:ctrlPr>
                      </m:fPr>
                      <m:num>
                        <m:r>
                          <a:rPr lang="en-US" sz="3300" i="1" ker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DengXian" panose="02010600030101010101" pitchFamily="2" charset="-122"/>
                            <a:cs typeface="Menlo" panose="020B0609030804020204" pitchFamily="49" charset="0"/>
                          </a:rPr>
                          <m:t>1</m:t>
                        </m:r>
                      </m:num>
                      <m:den>
                        <m:r>
                          <a:rPr lang="en-US" sz="3300" i="1" ker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DengXian" panose="02010600030101010101" pitchFamily="2" charset="-122"/>
                            <a:cs typeface="Menlo" panose="020B0609030804020204" pitchFamily="49" charset="0"/>
                          </a:rPr>
                          <m:t>4!</m:t>
                        </m:r>
                      </m:den>
                    </m:f>
                    <m:nary>
                      <m:naryPr>
                        <m:chr m:val="∑"/>
                        <m:ctrlPr>
                          <a:rPr lang="en-US" sz="3300" i="1" ker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cs typeface="Menlo" panose="020B0609030804020204" pitchFamily="49" charset="0"/>
                          </a:rPr>
                        </m:ctrlPr>
                      </m:naryPr>
                      <m:sub>
                        <m:r>
                          <a:rPr lang="en-US" sz="3300" i="1" ker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DengXian" panose="02010600030101010101" pitchFamily="2" charset="-122"/>
                            <a:cs typeface="Menlo" panose="020B0609030804020204" pitchFamily="49" charset="0"/>
                          </a:rPr>
                          <m:t>𝑖</m:t>
                        </m:r>
                        <m:r>
                          <a:rPr lang="en-US" sz="3300" i="1" ker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DengXian" panose="02010600030101010101" pitchFamily="2" charset="-122"/>
                            <a:cs typeface="Menlo" panose="020B0609030804020204" pitchFamily="49" charset="0"/>
                          </a:rPr>
                          <m:t>,</m:t>
                        </m:r>
                        <m:r>
                          <a:rPr lang="en-US" sz="3300" i="1" ker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DengXian" panose="02010600030101010101" pitchFamily="2" charset="-122"/>
                            <a:cs typeface="Menlo" panose="020B0609030804020204" pitchFamily="49" charset="0"/>
                          </a:rPr>
                          <m:t>𝑗</m:t>
                        </m:r>
                        <m:r>
                          <a:rPr lang="en-US" sz="3300" i="1" ker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DengXian" panose="02010600030101010101" pitchFamily="2" charset="-122"/>
                            <a:cs typeface="Menlo" panose="020B0609030804020204" pitchFamily="49" charset="0"/>
                          </a:rPr>
                          <m:t>,</m:t>
                        </m:r>
                        <m:r>
                          <a:rPr lang="en-US" sz="3300" i="1" ker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DengXian" panose="02010600030101010101" pitchFamily="2" charset="-122"/>
                            <a:cs typeface="Menlo" panose="020B0609030804020204" pitchFamily="49" charset="0"/>
                          </a:rPr>
                          <m:t>𝑘</m:t>
                        </m:r>
                        <m:r>
                          <a:rPr lang="en-US" sz="3300" i="1" ker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DengXian" panose="02010600030101010101" pitchFamily="2" charset="-122"/>
                            <a:cs typeface="Menlo" panose="020B0609030804020204" pitchFamily="49" charset="0"/>
                          </a:rPr>
                          <m:t>,</m:t>
                        </m:r>
                        <m:r>
                          <a:rPr lang="en-US" sz="3300" i="1" ker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DengXian" panose="02010600030101010101" pitchFamily="2" charset="-122"/>
                            <a:cs typeface="Menlo" panose="020B0609030804020204" pitchFamily="49" charset="0"/>
                          </a:rPr>
                          <m:t>𝑙</m:t>
                        </m:r>
                        <m:r>
                          <a:rPr lang="en-US" sz="3300" i="1" ker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DengXian" panose="02010600030101010101" pitchFamily="2" charset="-122"/>
                            <a:cs typeface="Menlo" panose="020B0609030804020204" pitchFamily="49" charset="0"/>
                          </a:rPr>
                          <m:t>=1</m:t>
                        </m:r>
                      </m:sub>
                      <m:sup>
                        <m:r>
                          <a:rPr lang="en-US" sz="3300" i="1" ker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DengXian" panose="02010600030101010101" pitchFamily="2" charset="-122"/>
                            <a:cs typeface="Menlo" panose="020B0609030804020204" pitchFamily="49" charset="0"/>
                          </a:rPr>
                          <m:t>𝑁</m:t>
                        </m:r>
                      </m:sup>
                      <m:e>
                        <m:sSub>
                          <m:sSubPr>
                            <m:ctrlPr>
                              <a:rPr lang="en-US" sz="3300" i="1" kern="0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cs typeface="Menlo" panose="020B0609030804020204" pitchFamily="49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sz="3300" kern="0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DengXian" panose="02010600030101010101" pitchFamily="2" charset="-122"/>
                                <a:cs typeface="Menlo" panose="020B0609030804020204" pitchFamily="49" charset="0"/>
                              </a:rPr>
                              <m:t>λ</m:t>
                            </m:r>
                          </m:e>
                          <m:sub>
                            <m:r>
                              <a:rPr lang="en-US" sz="3300" i="1" kern="0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DengXian" panose="02010600030101010101" pitchFamily="2" charset="-122"/>
                                <a:cs typeface="Menlo" panose="020B0609030804020204" pitchFamily="49" charset="0"/>
                              </a:rPr>
                              <m:t>𝑖𝑗𝑘𝑙</m:t>
                            </m:r>
                          </m:sub>
                        </m:sSub>
                        <m:sSup>
                          <m:sSupPr>
                            <m:ctrlPr>
                              <a:rPr lang="en-US" sz="3300" i="1" kern="0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cs typeface="Menlo" panose="020B0609030804020204" pitchFamily="49" charset="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sz="3300" kern="0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DengXian" panose="02010600030101010101" pitchFamily="2" charset="-122"/>
                                <a:cs typeface="Menlo" panose="020B0609030804020204" pitchFamily="49" charset="0"/>
                              </a:rPr>
                              <m:t>φ</m:t>
                            </m:r>
                          </m:e>
                          <m:sup>
                            <m:r>
                              <a:rPr lang="en-US" sz="3300" i="1" kern="0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DengXian" panose="02010600030101010101" pitchFamily="2" charset="-122"/>
                                <a:cs typeface="Menlo" panose="020B0609030804020204" pitchFamily="49" charset="0"/>
                              </a:rPr>
                              <m:t>𝑖</m:t>
                            </m:r>
                          </m:sup>
                        </m:sSup>
                        <m:sSup>
                          <m:sSupPr>
                            <m:ctrlPr>
                              <a:rPr lang="en-US" sz="3300" i="1" kern="0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cs typeface="Menlo" panose="020B0609030804020204" pitchFamily="49" charset="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sz="3300" kern="0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DengXian" panose="02010600030101010101" pitchFamily="2" charset="-122"/>
                                <a:cs typeface="Menlo" panose="020B0609030804020204" pitchFamily="49" charset="0"/>
                              </a:rPr>
                              <m:t>φ</m:t>
                            </m:r>
                          </m:e>
                          <m:sup>
                            <m:r>
                              <a:rPr lang="en-US" sz="3300" i="1" kern="0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DengXian" panose="02010600030101010101" pitchFamily="2" charset="-122"/>
                                <a:cs typeface="Menlo" panose="020B0609030804020204" pitchFamily="49" charset="0"/>
                              </a:rPr>
                              <m:t>𝑗</m:t>
                            </m:r>
                          </m:sup>
                        </m:sSup>
                        <m:sSup>
                          <m:sSupPr>
                            <m:ctrlPr>
                              <a:rPr lang="en-US" sz="3300" i="1" kern="0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cs typeface="Menlo" panose="020B0609030804020204" pitchFamily="49" charset="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sz="3300" kern="0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DengXian" panose="02010600030101010101" pitchFamily="2" charset="-122"/>
                                <a:cs typeface="Menlo" panose="020B0609030804020204" pitchFamily="49" charset="0"/>
                              </a:rPr>
                              <m:t>φ</m:t>
                            </m:r>
                          </m:e>
                          <m:sup>
                            <m:r>
                              <a:rPr lang="en-US" sz="3300" i="1" kern="0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DengXian" panose="02010600030101010101" pitchFamily="2" charset="-122"/>
                                <a:cs typeface="Menlo" panose="020B0609030804020204" pitchFamily="49" charset="0"/>
                              </a:rPr>
                              <m:t>𝑘</m:t>
                            </m:r>
                          </m:sup>
                        </m:sSup>
                        <m:sSup>
                          <m:sSupPr>
                            <m:ctrlPr>
                              <a:rPr lang="en-US" sz="3300" i="1" kern="0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cs typeface="Menlo" panose="020B0609030804020204" pitchFamily="49" charset="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sz="3300" kern="0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DengXian" panose="02010600030101010101" pitchFamily="2" charset="-122"/>
                                <a:cs typeface="Menlo" panose="020B0609030804020204" pitchFamily="49" charset="0"/>
                              </a:rPr>
                              <m:t>φ</m:t>
                            </m:r>
                          </m:e>
                          <m:sup>
                            <m:r>
                              <a:rPr lang="en-US" sz="3300" i="1" kern="0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DengXian" panose="02010600030101010101" pitchFamily="2" charset="-122"/>
                                <a:cs typeface="Menlo" panose="020B0609030804020204" pitchFamily="49" charset="0"/>
                              </a:rPr>
                              <m:t>𝑙</m:t>
                            </m:r>
                          </m:sup>
                        </m:sSup>
                      </m:e>
                    </m:nary>
                  </m:oMath>
                </a14:m>
                <a:r>
                  <a:rPr lang="en-US" altLang="zh-CN" sz="3300" dirty="0">
                    <a:effectLst/>
                  </a:rPr>
                  <a:t>,</a:t>
                </a:r>
              </a:p>
              <a:p>
                <a:pPr marL="0" indent="0" algn="ctr">
                  <a:buNone/>
                </a:pPr>
                <a:r>
                  <a:rPr lang="zh-CN" altLang="en-US" sz="3300" dirty="0">
                    <a:effectLst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33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3300">
                            <a:latin typeface="Cambria Math" panose="02040503050406030204" pitchFamily="18" charset="0"/>
                          </a:rPr>
                          <m:t>λ</m:t>
                        </m:r>
                      </m:e>
                      <m:sub>
                        <m:r>
                          <a:rPr lang="en-US" sz="3300" i="1">
                            <a:latin typeface="Cambria Math" panose="02040503050406030204" pitchFamily="18" charset="0"/>
                          </a:rPr>
                          <m:t>𝑖𝑗𝑘𝑙</m:t>
                        </m:r>
                      </m:sub>
                    </m:sSub>
                    <m:r>
                      <a:rPr lang="en-US" sz="3300" i="1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US" sz="33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sz="33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33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  <m:r>
                              <m:rPr>
                                <m:sty m:val="p"/>
                              </m:rPr>
                              <a:rPr lang="en-US" sz="3300">
                                <a:latin typeface="Cambria Math" panose="02040503050406030204" pitchFamily="18" charset="0"/>
                              </a:rPr>
                              <m:t>π</m:t>
                            </m:r>
                          </m:e>
                        </m:d>
                      </m:e>
                      <m:sup>
                        <m:r>
                          <a:rPr lang="en-US" sz="3300" i="1">
                            <a:latin typeface="Cambria Math" panose="02040503050406030204" pitchFamily="18" charset="0"/>
                          </a:rPr>
                          <m:t>4</m:t>
                        </m:r>
                      </m:sup>
                    </m:sSup>
                    <m:nary>
                      <m:naryPr>
                        <m:chr m:val="∑"/>
                        <m:ctrlPr>
                          <a:rPr lang="en-US" sz="3300" i="1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a:rPr lang="en-US" sz="3300" i="1">
                            <a:latin typeface="Cambria Math" panose="02040503050406030204" pitchFamily="18" charset="0"/>
                          </a:rPr>
                          <m:t>𝑚</m:t>
                        </m:r>
                        <m:r>
                          <a:rPr lang="en-US" sz="3300" i="1">
                            <a:latin typeface="Cambria Math" panose="02040503050406030204" pitchFamily="18" charset="0"/>
                          </a:rPr>
                          <m:t>=1</m:t>
                        </m:r>
                      </m:sub>
                      <m:sup>
                        <m:r>
                          <a:rPr lang="en-US" sz="3300" i="1">
                            <a:latin typeface="Cambria Math" panose="02040503050406030204" pitchFamily="18" charset="0"/>
                          </a:rPr>
                          <m:t>𝑁</m:t>
                        </m:r>
                      </m:sup>
                      <m:e>
                        <m:sSubSup>
                          <m:sSubSupPr>
                            <m:ctrlPr>
                              <a:rPr lang="en-US" sz="3300" i="1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sz="3300">
                                <a:latin typeface="Cambria Math" panose="02040503050406030204" pitchFamily="18" charset="0"/>
                              </a:rPr>
                              <m:t>Λ</m:t>
                            </m:r>
                          </m:e>
                          <m:sub>
                            <m:r>
                              <a:rPr lang="en-US" sz="3300" i="1">
                                <a:latin typeface="Cambria Math" panose="02040503050406030204" pitchFamily="18" charset="0"/>
                              </a:rPr>
                              <m:t>𝑚</m:t>
                            </m:r>
                          </m:sub>
                          <m:sup>
                            <m:r>
                              <a:rPr lang="en-US" sz="3300" i="1">
                                <a:latin typeface="Cambria Math" panose="02040503050406030204" pitchFamily="18" charset="0"/>
                              </a:rPr>
                              <m:t>4</m:t>
                            </m:r>
                          </m:sup>
                        </m:sSubSup>
                        <m:sSub>
                          <m:sSubPr>
                            <m:ctrlPr>
                              <a:rPr lang="en-US" sz="33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d>
                              <m:dPr>
                                <m:ctrlPr>
                                  <a:rPr lang="en-US" sz="3300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sz="3300" i="1">
                                    <a:latin typeface="Cambria Math" panose="02040503050406030204" pitchFamily="18" charset="0"/>
                                  </a:rPr>
                                  <m:t>𝐿𝑈</m:t>
                                </m:r>
                              </m:e>
                            </m:d>
                          </m:e>
                          <m:sub>
                            <m:r>
                              <a:rPr lang="en-US" sz="3300" i="1">
                                <a:latin typeface="Cambria Math" panose="02040503050406030204" pitchFamily="18" charset="0"/>
                              </a:rPr>
                              <m:t>𝑚𝑖</m:t>
                            </m:r>
                          </m:sub>
                        </m:sSub>
                        <m:sSub>
                          <m:sSubPr>
                            <m:ctrlPr>
                              <a:rPr lang="en-US" sz="33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d>
                              <m:dPr>
                                <m:ctrlPr>
                                  <a:rPr lang="en-US" sz="3300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sz="3300" i="1">
                                    <a:latin typeface="Cambria Math" panose="02040503050406030204" pitchFamily="18" charset="0"/>
                                  </a:rPr>
                                  <m:t>𝐿𝑈</m:t>
                                </m:r>
                              </m:e>
                            </m:d>
                          </m:e>
                          <m:sub>
                            <m:r>
                              <a:rPr lang="en-US" sz="3300" i="1">
                                <a:latin typeface="Cambria Math" panose="02040503050406030204" pitchFamily="18" charset="0"/>
                              </a:rPr>
                              <m:t>𝑚𝑗</m:t>
                            </m:r>
                          </m:sub>
                        </m:sSub>
                        <m:sSub>
                          <m:sSubPr>
                            <m:ctrlPr>
                              <a:rPr lang="en-US" sz="33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d>
                              <m:dPr>
                                <m:ctrlPr>
                                  <a:rPr lang="en-US" sz="3300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sz="3300" i="1">
                                    <a:latin typeface="Cambria Math" panose="02040503050406030204" pitchFamily="18" charset="0"/>
                                  </a:rPr>
                                  <m:t>𝐿𝑈</m:t>
                                </m:r>
                              </m:e>
                            </m:d>
                          </m:e>
                          <m:sub>
                            <m:r>
                              <a:rPr lang="en-US" sz="3300" i="1">
                                <a:latin typeface="Cambria Math" panose="02040503050406030204" pitchFamily="18" charset="0"/>
                              </a:rPr>
                              <m:t>𝑚𝑘</m:t>
                            </m:r>
                          </m:sub>
                        </m:sSub>
                        <m:sSub>
                          <m:sSubPr>
                            <m:ctrlPr>
                              <a:rPr lang="en-US" sz="33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d>
                              <m:dPr>
                                <m:ctrlPr>
                                  <a:rPr lang="en-US" sz="3300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sz="3300" i="1">
                                    <a:latin typeface="Cambria Math" panose="02040503050406030204" pitchFamily="18" charset="0"/>
                                  </a:rPr>
                                  <m:t>𝐿𝑈</m:t>
                                </m:r>
                              </m:e>
                            </m:d>
                          </m:e>
                          <m:sub>
                            <m:r>
                              <a:rPr lang="en-US" sz="3300" i="1">
                                <a:latin typeface="Cambria Math" panose="02040503050406030204" pitchFamily="18" charset="0"/>
                              </a:rPr>
                              <m:t>𝑚𝑙</m:t>
                            </m:r>
                          </m:sub>
                        </m:sSub>
                      </m:e>
                    </m:nary>
                  </m:oMath>
                </a14:m>
                <a:r>
                  <a:rPr lang="en-US" sz="3300" dirty="0">
                    <a:effectLst/>
                  </a:rPr>
                  <a:t> </a:t>
                </a:r>
              </a:p>
              <a:p>
                <a:r>
                  <a:rPr lang="en-US" altLang="zh-CN" sz="3300" dirty="0"/>
                  <a:t>For</a:t>
                </a:r>
                <a:r>
                  <a:rPr lang="zh-CN" altLang="en-US" sz="3300" dirty="0"/>
                  <a:t> </a:t>
                </a:r>
                <a:r>
                  <a:rPr lang="en-US" altLang="zh-CN" sz="3300" dirty="0"/>
                  <a:t>one</a:t>
                </a:r>
                <a:r>
                  <a:rPr lang="zh-CN" altLang="en-US" sz="3300" dirty="0"/>
                  <a:t> </a:t>
                </a:r>
                <a:r>
                  <a:rPr lang="en-US" altLang="zh-CN" sz="3300" dirty="0"/>
                  <a:t>single</a:t>
                </a:r>
                <a:r>
                  <a:rPr lang="zh-CN" altLang="en-US" sz="3300" dirty="0"/>
                  <a:t> </a:t>
                </a:r>
                <a:r>
                  <a:rPr lang="en-US" altLang="zh-CN" sz="3300" dirty="0"/>
                  <a:t>axion</a:t>
                </a:r>
                <a:r>
                  <a:rPr lang="zh-CN" altLang="en-US" sz="3300" dirty="0"/>
                  <a:t> </a:t>
                </a:r>
                <a:r>
                  <a:rPr lang="en-US" altLang="zh-CN" sz="3300" dirty="0"/>
                  <a:t>field</a:t>
                </a:r>
                <a:r>
                  <a:rPr lang="zh-CN" altLang="en-US" sz="3300" dirty="0"/>
                  <a:t> </a:t>
                </a:r>
                <a14:m>
                  <m:oMath xmlns:m="http://schemas.openxmlformats.org/officeDocument/2006/math">
                    <m:r>
                      <a:rPr lang="en-US" altLang="zh-CN" sz="3300" b="0" i="1" smtClean="0">
                        <a:latin typeface="Cambria Math" panose="02040503050406030204" pitchFamily="18" charset="0"/>
                      </a:rPr>
                      <m:t>𝑎</m:t>
                    </m:r>
                  </m:oMath>
                </a14:m>
                <a:r>
                  <a:rPr lang="en-US" altLang="zh-CN" sz="3300" dirty="0"/>
                  <a:t>:</a:t>
                </a:r>
                <a:r>
                  <a:rPr lang="zh-CN" altLang="en-US" sz="3300" dirty="0"/>
                  <a:t> </a:t>
                </a:r>
                <a:endParaRPr lang="en-US" sz="3300" dirty="0"/>
              </a:p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300" i="1" kern="0" smtClean="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DengXian" panose="02010600030101010101" pitchFamily="2" charset="-122"/>
                          <a:cs typeface="Menlo" panose="020B0609030804020204" pitchFamily="49" charset="0"/>
                        </a:rPr>
                        <m:t>ℒ</m:t>
                      </m:r>
                      <m:r>
                        <a:rPr lang="en-US" sz="3300" kern="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DengXian" panose="02010600030101010101" pitchFamily="2" charset="-122"/>
                          <a:cs typeface="Menlo" panose="020B0609030804020204" pitchFamily="49" charset="0"/>
                        </a:rPr>
                        <m:t>⊃</m:t>
                      </m:r>
                      <m:r>
                        <a:rPr lang="en-US" sz="3300" i="1" kern="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DengXian" panose="02010600030101010101" pitchFamily="2" charset="-122"/>
                          <a:cs typeface="Menlo" panose="020B0609030804020204" pitchFamily="49" charset="0"/>
                        </a:rPr>
                        <m:t>−</m:t>
                      </m:r>
                      <m:f>
                        <m:fPr>
                          <m:ctrlPr>
                            <a:rPr lang="en-US" sz="3300" i="1" kern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cs typeface="Menlo" panose="020B0609030804020204" pitchFamily="49" charset="0"/>
                            </a:rPr>
                          </m:ctrlPr>
                        </m:fPr>
                        <m:num>
                          <m:r>
                            <a:rPr lang="en-US" sz="3300" i="1" kern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DengXian" panose="02010600030101010101" pitchFamily="2" charset="-122"/>
                              <a:cs typeface="Menlo" panose="020B0609030804020204" pitchFamily="49" charset="0"/>
                            </a:rPr>
                            <m:t>1</m:t>
                          </m:r>
                        </m:num>
                        <m:den>
                          <m:r>
                            <a:rPr lang="en-US" sz="3300" i="1" kern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DengXian" panose="02010600030101010101" pitchFamily="2" charset="-122"/>
                              <a:cs typeface="Menlo" panose="020B0609030804020204" pitchFamily="49" charset="0"/>
                            </a:rPr>
                            <m:t>2</m:t>
                          </m:r>
                        </m:den>
                      </m:f>
                      <m:d>
                        <m:dPr>
                          <m:ctrlPr>
                            <a:rPr lang="en-US" sz="3300" i="1" kern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cs typeface="Menlo" panose="020B0609030804020204" pitchFamily="49" charset="0"/>
                            </a:rPr>
                          </m:ctrlPr>
                        </m:dPr>
                        <m:e>
                          <m:d>
                            <m:dPr>
                              <m:ctrlPr>
                                <a:rPr lang="en-US" sz="3300" i="1" kern="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cs typeface="Menlo" panose="020B0609030804020204" pitchFamily="49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sz="3300" i="1" kern="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cs typeface="Menlo" panose="020B0609030804020204" pitchFamily="49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3300" kern="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DengXian" panose="02010600030101010101" pitchFamily="2" charset="-122"/>
                                      <a:cs typeface="Menlo" panose="020B0609030804020204" pitchFamily="49" charset="0"/>
                                    </a:rPr>
                                    <m:t>𝜕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en-US" sz="3300" kern="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DengXian" panose="02010600030101010101" pitchFamily="2" charset="-122"/>
                                      <a:cs typeface="Menlo" panose="020B0609030804020204" pitchFamily="49" charset="0"/>
                                    </a:rPr>
                                    <m:t>μ</m:t>
                                  </m:r>
                                </m:sub>
                              </m:sSub>
                              <m:r>
                                <a:rPr lang="en-US" sz="3300" i="1" kern="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DengXian" panose="02010600030101010101" pitchFamily="2" charset="-122"/>
                                  <a:cs typeface="Menlo" panose="020B0609030804020204" pitchFamily="49" charset="0"/>
                                </a:rPr>
                                <m:t>𝑎</m:t>
                              </m:r>
                            </m:e>
                          </m:d>
                          <m:d>
                            <m:dPr>
                              <m:ctrlPr>
                                <a:rPr lang="en-US" sz="3300" i="1" kern="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cs typeface="Menlo" panose="020B0609030804020204" pitchFamily="49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n-US" sz="3300" i="1" kern="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cs typeface="Menlo" panose="020B0609030804020204" pitchFamily="49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3300" kern="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DengXian" panose="02010600030101010101" pitchFamily="2" charset="-122"/>
                                      <a:cs typeface="Menlo" panose="020B0609030804020204" pitchFamily="49" charset="0"/>
                                    </a:rPr>
                                    <m:t>𝜕</m:t>
                                  </m:r>
                                </m:e>
                                <m:sup>
                                  <m:r>
                                    <m:rPr>
                                      <m:sty m:val="p"/>
                                    </m:rPr>
                                    <a:rPr lang="en-US" sz="3300" kern="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DengXian" panose="02010600030101010101" pitchFamily="2" charset="-122"/>
                                      <a:cs typeface="Menlo" panose="020B0609030804020204" pitchFamily="49" charset="0"/>
                                    </a:rPr>
                                    <m:t>μ</m:t>
                                  </m:r>
                                </m:sup>
                              </m:sSup>
                              <m:r>
                                <a:rPr lang="en-US" sz="3300" i="1" kern="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DengXian" panose="02010600030101010101" pitchFamily="2" charset="-122"/>
                                  <a:cs typeface="Menlo" panose="020B0609030804020204" pitchFamily="49" charset="0"/>
                                </a:rPr>
                                <m:t>𝑎</m:t>
                              </m:r>
                            </m:e>
                          </m:d>
                          <m:r>
                            <a:rPr lang="en-US" sz="3300" i="1" kern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DengXian" panose="02010600030101010101" pitchFamily="2" charset="-122"/>
                              <a:cs typeface="Menlo" panose="020B0609030804020204" pitchFamily="49" charset="0"/>
                            </a:rPr>
                            <m:t>+</m:t>
                          </m:r>
                          <m:sSup>
                            <m:sSupPr>
                              <m:ctrlPr>
                                <a:rPr lang="en-US" sz="3300" i="1" kern="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cs typeface="Menlo" panose="020B0609030804020204" pitchFamily="49" charset="0"/>
                                </a:rPr>
                              </m:ctrlPr>
                            </m:sSupPr>
                            <m:e>
                              <m:r>
                                <a:rPr lang="en-US" sz="3300" i="1" kern="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DengXian" panose="02010600030101010101" pitchFamily="2" charset="-122"/>
                                  <a:cs typeface="Menlo" panose="020B0609030804020204" pitchFamily="49" charset="0"/>
                                </a:rPr>
                                <m:t>𝑚</m:t>
                              </m:r>
                            </m:e>
                            <m:sup>
                              <m:r>
                                <a:rPr lang="en-US" sz="3300" i="1" kern="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DengXian" panose="02010600030101010101" pitchFamily="2" charset="-122"/>
                                  <a:cs typeface="Menlo" panose="020B0609030804020204" pitchFamily="49" charset="0"/>
                                </a:rPr>
                                <m:t>2</m:t>
                              </m:r>
                            </m:sup>
                          </m:sSup>
                          <m:sSup>
                            <m:sSupPr>
                              <m:ctrlPr>
                                <a:rPr lang="en-US" sz="3300" i="1" kern="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cs typeface="Menlo" panose="020B0609030804020204" pitchFamily="49" charset="0"/>
                                </a:rPr>
                              </m:ctrlPr>
                            </m:sSupPr>
                            <m:e>
                              <m:r>
                                <a:rPr lang="en-US" sz="3300" i="1" kern="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DengXian" panose="02010600030101010101" pitchFamily="2" charset="-122"/>
                                  <a:cs typeface="Menlo" panose="020B0609030804020204" pitchFamily="49" charset="0"/>
                                </a:rPr>
                                <m:t>𝑎</m:t>
                              </m:r>
                            </m:e>
                            <m:sup>
                              <m:r>
                                <a:rPr lang="en-US" sz="3300" i="1" kern="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DengXian" panose="02010600030101010101" pitchFamily="2" charset="-122"/>
                                  <a:cs typeface="Menlo" panose="020B0609030804020204" pitchFamily="49" charset="0"/>
                                </a:rPr>
                                <m:t>2</m:t>
                              </m:r>
                            </m:sup>
                          </m:sSup>
                        </m:e>
                      </m:d>
                      <m:r>
                        <a:rPr lang="en-US" sz="3300" i="1" kern="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DengXian" panose="02010600030101010101" pitchFamily="2" charset="-122"/>
                          <a:cs typeface="Menlo" panose="020B0609030804020204" pitchFamily="49" charset="0"/>
                        </a:rPr>
                        <m:t>+</m:t>
                      </m:r>
                      <m:f>
                        <m:fPr>
                          <m:ctrlPr>
                            <a:rPr lang="en-US" sz="3300" i="1" kern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cs typeface="Menlo" panose="020B0609030804020204" pitchFamily="49" charset="0"/>
                            </a:rPr>
                          </m:ctrlPr>
                        </m:fPr>
                        <m:num>
                          <m:r>
                            <a:rPr lang="en-US" sz="3300" i="1" kern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DengXian" panose="02010600030101010101" pitchFamily="2" charset="-122"/>
                              <a:cs typeface="Menlo" panose="020B0609030804020204" pitchFamily="49" charset="0"/>
                            </a:rPr>
                            <m:t>1</m:t>
                          </m:r>
                        </m:num>
                        <m:den>
                          <m:r>
                            <a:rPr lang="en-US" sz="3300" i="1" kern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DengXian" panose="02010600030101010101" pitchFamily="2" charset="-122"/>
                              <a:cs typeface="Menlo" panose="020B0609030804020204" pitchFamily="49" charset="0"/>
                            </a:rPr>
                            <m:t>4!</m:t>
                          </m:r>
                        </m:den>
                      </m:f>
                      <m:f>
                        <m:fPr>
                          <m:ctrlPr>
                            <a:rPr lang="en-US" sz="3300" i="1" kern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cs typeface="Menlo" panose="020B0609030804020204" pitchFamily="49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sz="3300" i="1" kern="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cs typeface="Menlo" panose="020B0609030804020204" pitchFamily="49" charset="0"/>
                                </a:rPr>
                              </m:ctrlPr>
                            </m:sSupPr>
                            <m:e>
                              <m:r>
                                <a:rPr lang="en-US" sz="3300" i="1" kern="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DengXian" panose="02010600030101010101" pitchFamily="2" charset="-122"/>
                                  <a:cs typeface="Menlo" panose="020B0609030804020204" pitchFamily="49" charset="0"/>
                                </a:rPr>
                                <m:t>𝑚</m:t>
                              </m:r>
                            </m:e>
                            <m:sup>
                              <m:r>
                                <a:rPr lang="en-US" sz="3300" i="1" kern="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DengXian" panose="02010600030101010101" pitchFamily="2" charset="-122"/>
                                  <a:cs typeface="Menlo" panose="020B0609030804020204" pitchFamily="49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sSup>
                            <m:sSupPr>
                              <m:ctrlPr>
                                <a:rPr lang="en-US" sz="3300" i="1" kern="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cs typeface="Menlo" panose="020B0609030804020204" pitchFamily="49" charset="0"/>
                                </a:rPr>
                              </m:ctrlPr>
                            </m:sSupPr>
                            <m:e>
                              <m:r>
                                <a:rPr lang="en-US" sz="3300" i="1" kern="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DengXian" panose="02010600030101010101" pitchFamily="2" charset="-122"/>
                                  <a:cs typeface="Menlo" panose="020B0609030804020204" pitchFamily="49" charset="0"/>
                                </a:rPr>
                                <m:t>𝑓</m:t>
                              </m:r>
                            </m:e>
                            <m:sup>
                              <m:r>
                                <a:rPr lang="en-US" sz="3300" i="1" kern="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DengXian" panose="02010600030101010101" pitchFamily="2" charset="-122"/>
                                  <a:cs typeface="Menlo" panose="020B0609030804020204" pitchFamily="49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sSup>
                        <m:sSupPr>
                          <m:ctrlPr>
                            <a:rPr lang="en-US" sz="3300" i="1" kern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cs typeface="Menlo" panose="020B0609030804020204" pitchFamily="49" charset="0"/>
                            </a:rPr>
                          </m:ctrlPr>
                        </m:sSupPr>
                        <m:e>
                          <m:r>
                            <a:rPr lang="en-US" sz="3300" i="1" kern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DengXian" panose="02010600030101010101" pitchFamily="2" charset="-122"/>
                              <a:cs typeface="Menlo" panose="020B0609030804020204" pitchFamily="49" charset="0"/>
                            </a:rPr>
                            <m:t>𝑎</m:t>
                          </m:r>
                        </m:e>
                        <m:sup>
                          <m:r>
                            <a:rPr lang="en-US" sz="3300" i="1" kern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DengXian" panose="02010600030101010101" pitchFamily="2" charset="-122"/>
                              <a:cs typeface="Menlo" panose="020B0609030804020204" pitchFamily="49" charset="0"/>
                            </a:rPr>
                            <m:t>4</m:t>
                          </m:r>
                        </m:sup>
                      </m:sSup>
                    </m:oMath>
                  </m:oMathPara>
                </a14:m>
                <a:endParaRPr lang="en-US" sz="3300" dirty="0"/>
              </a:p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3300" i="1" kern="0" smtClean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cs typeface="Menlo" panose="020B0609030804020204" pitchFamily="49" charset="0"/>
                            </a:rPr>
                          </m:ctrlPr>
                        </m:sSubPr>
                        <m:e>
                          <m:r>
                            <a:rPr lang="en-US" sz="3300" i="1" kern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DengXian" panose="02010600030101010101" pitchFamily="2" charset="-122"/>
                              <a:cs typeface="Menlo" panose="020B0609030804020204" pitchFamily="49" charset="0"/>
                            </a:rPr>
                            <m:t>𝑓</m:t>
                          </m:r>
                        </m:e>
                        <m:sub>
                          <m:r>
                            <a:rPr lang="en-US" sz="3300" i="1" kern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DengXian" panose="02010600030101010101" pitchFamily="2" charset="-122"/>
                              <a:cs typeface="Menlo" panose="020B0609030804020204" pitchFamily="49" charset="0"/>
                            </a:rPr>
                            <m:t>𝑖</m:t>
                          </m:r>
                        </m:sub>
                      </m:sSub>
                      <m:r>
                        <a:rPr lang="en-US" sz="3300" i="1" kern="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DengXian" panose="02010600030101010101" pitchFamily="2" charset="-122"/>
                          <a:cs typeface="Menlo" panose="020B0609030804020204" pitchFamily="49" charset="0"/>
                        </a:rPr>
                        <m:t>≔</m:t>
                      </m:r>
                      <m:rad>
                        <m:radPr>
                          <m:degHide m:val="on"/>
                          <m:ctrlPr>
                            <a:rPr lang="en-US" sz="3300" i="1" kern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cs typeface="Menlo" panose="020B0609030804020204" pitchFamily="49" charset="0"/>
                            </a:rPr>
                          </m:ctrlPr>
                        </m:radPr>
                        <m:deg/>
                        <m:e>
                          <m:f>
                            <m:fPr>
                              <m:ctrlPr>
                                <a:rPr lang="en-US" sz="3300" i="1" kern="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cs typeface="Menlo" panose="020B0609030804020204" pitchFamily="49" charset="0"/>
                                </a:rPr>
                              </m:ctrlPr>
                            </m:fPr>
                            <m:num>
                              <m:sSubSup>
                                <m:sSubSupPr>
                                  <m:ctrlPr>
                                    <a:rPr lang="en-US" sz="3300" i="1" kern="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cs typeface="Menlo" panose="020B0609030804020204" pitchFamily="49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sz="3300" i="1" kern="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DengXian" panose="02010600030101010101" pitchFamily="2" charset="-122"/>
                                      <a:cs typeface="Menlo" panose="020B0609030804020204" pitchFamily="49" charset="0"/>
                                    </a:rPr>
                                    <m:t>𝑚</m:t>
                                  </m:r>
                                </m:e>
                                <m:sub>
                                  <m:r>
                                    <a:rPr lang="en-US" sz="3300" i="1" kern="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DengXian" panose="02010600030101010101" pitchFamily="2" charset="-122"/>
                                      <a:cs typeface="Menlo" panose="020B0609030804020204" pitchFamily="49" charset="0"/>
                                    </a:rPr>
                                    <m:t>𝑖</m:t>
                                  </m:r>
                                </m:sub>
                                <m:sup>
                                  <m:r>
                                    <a:rPr lang="en-US" sz="3300" i="1" kern="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DengXian" panose="02010600030101010101" pitchFamily="2" charset="-122"/>
                                      <a:cs typeface="Menlo" panose="020B0609030804020204" pitchFamily="49" charset="0"/>
                                    </a:rPr>
                                    <m:t>2</m:t>
                                  </m:r>
                                </m:sup>
                              </m:sSubSup>
                            </m:num>
                            <m:den>
                              <m:sSub>
                                <m:sSubPr>
                                  <m:ctrlPr>
                                    <a:rPr lang="en-US" sz="3300" i="1" kern="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cs typeface="Menlo" panose="020B0609030804020204" pitchFamily="49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sz="3300" kern="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DengXian" panose="02010600030101010101" pitchFamily="2" charset="-122"/>
                                      <a:cs typeface="Menlo" panose="020B0609030804020204" pitchFamily="49" charset="0"/>
                                    </a:rPr>
                                    <m:t>λ</m:t>
                                  </m:r>
                                </m:e>
                                <m:sub>
                                  <m:r>
                                    <a:rPr lang="en-US" sz="3300" i="1" kern="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DengXian" panose="02010600030101010101" pitchFamily="2" charset="-122"/>
                                      <a:cs typeface="Menlo" panose="020B0609030804020204" pitchFamily="49" charset="0"/>
                                    </a:rPr>
                                    <m:t>𝑖𝑖𝑖𝑖</m:t>
                                  </m:r>
                                </m:sub>
                              </m:sSub>
                            </m:den>
                          </m:f>
                        </m:e>
                      </m:rad>
                    </m:oMath>
                  </m:oMathPara>
                </a14:m>
                <a:endParaRPr lang="en-US" sz="3300" dirty="0"/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  <a:p>
                <a:pPr marL="0" indent="0">
                  <a:buNone/>
                </a:pPr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92B56B09-3156-E00C-761C-E1463D19EB90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21208" y="1828800"/>
                <a:ext cx="11155680" cy="4517136"/>
              </a:xfrm>
              <a:blipFill>
                <a:blip r:embed="rId2"/>
                <a:stretch>
                  <a:fillRect l="-455" t="-112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TextBox 9">
            <a:extLst>
              <a:ext uri="{FF2B5EF4-FFF2-40B4-BE49-F238E27FC236}">
                <a16:creationId xmlns:a16="http://schemas.microsoft.com/office/drawing/2014/main" id="{AF7E7B15-4B02-0366-3861-7C1AA5A1E9EE}"/>
              </a:ext>
            </a:extLst>
          </p:cNvPr>
          <p:cNvSpPr txBox="1"/>
          <p:nvPr/>
        </p:nvSpPr>
        <p:spPr>
          <a:xfrm>
            <a:off x="7375096" y="5600344"/>
            <a:ext cx="40039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V. M. Mehta, M. Demirtas, C. Long, D. J. E. Marsh, L. McAllister and M. J. Stott, </a:t>
            </a:r>
            <a:r>
              <a:rPr lang="en-US" sz="1200" dirty="0" err="1"/>
              <a:t>Superradiance</a:t>
            </a:r>
            <a:r>
              <a:rPr lang="en-US" sz="1200" dirty="0"/>
              <a:t> in string theory, </a:t>
            </a:r>
            <a:r>
              <a:rPr lang="en-US" sz="1200" dirty="0">
                <a:hlinkClick r:id="rId3"/>
              </a:rPr>
              <a:t>JCAP 07 (2021) 033</a:t>
            </a:r>
            <a:r>
              <a:rPr lang="en-US" sz="1200" dirty="0"/>
              <a:t>, </a:t>
            </a:r>
            <a:r>
              <a:rPr lang="en-US" sz="1200" dirty="0">
                <a:hlinkClick r:id="rId4"/>
              </a:rPr>
              <a:t>[2103.06812]</a:t>
            </a:r>
            <a:r>
              <a:rPr lang="en-US" sz="12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028400215"/>
      </p:ext>
    </p:extLst>
  </p:cSld>
  <p:clrMapOvr>
    <a:masterClrMapping/>
  </p:clrMapOvr>
  <p:transition spd="slow">
    <p:push dir="u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57" name="Rectangle 56">
            <a:extLst>
              <a:ext uri="{FF2B5EF4-FFF2-40B4-BE49-F238E27FC236}">
                <a16:creationId xmlns:a16="http://schemas.microsoft.com/office/drawing/2014/main" id="{9EE42DCE-4A4F-44C4-84E5-261B3BEEF1D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799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900658D4-5E8D-05D4-1032-0F4F73B94107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521208" y="978408"/>
                <a:ext cx="11155680" cy="1380744"/>
              </a:xfrm>
            </p:spPr>
            <p:txBody>
              <a:bodyPr>
                <a:norm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</m:sub>
                    </m:sSub>
                  </m:oMath>
                </a14:m>
                <a:r>
                  <a:rPr lang="zh-CN" altLang="en-US" dirty="0"/>
                  <a:t> </a:t>
                </a:r>
                <a:r>
                  <a:rPr lang="en-US" altLang="zh-CN" dirty="0"/>
                  <a:t>and</a:t>
                </a:r>
                <a:r>
                  <a:rPr lang="zh-CN" altLang="en-US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0" i="1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US" altLang="zh-CN" b="0" i="1">
                            <a:latin typeface="Cambria Math" panose="02040503050406030204" pitchFamily="18" charset="0"/>
                          </a:rPr>
                          <m:t>𝑎</m:t>
                        </m:r>
                      </m:sub>
                    </m:sSub>
                  </m:oMath>
                </a14:m>
                <a:r>
                  <a:rPr lang="zh-CN" altLang="en-US" dirty="0"/>
                  <a:t> </a:t>
                </a:r>
                <a:r>
                  <a:rPr lang="en-US" altLang="zh-CN" dirty="0"/>
                  <a:t>Computations</a:t>
                </a:r>
                <a:endParaRPr lang="en-US" dirty="0"/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900658D4-5E8D-05D4-1032-0F4F73B9410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521208" y="978408"/>
                <a:ext cx="11155680" cy="1380744"/>
              </a:xfrm>
              <a:blipFill>
                <a:blip r:embed="rId2"/>
                <a:stretch>
                  <a:fillRect l="-455" t="-825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9" name="Rectangle 58">
            <a:extLst>
              <a:ext uri="{FF2B5EF4-FFF2-40B4-BE49-F238E27FC236}">
                <a16:creationId xmlns:a16="http://schemas.microsoft.com/office/drawing/2014/main" id="{E0F94F4B-6F7A-4270-95A8-469411C14A8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17870" y="508090"/>
            <a:ext cx="11164824" cy="14927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A3462769-CBB6-42F5-650E-B788871B7D16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6099048" y="2633472"/>
                <a:ext cx="5577840" cy="3712464"/>
              </a:xfrm>
            </p:spPr>
            <p:txBody>
              <a:bodyPr>
                <a:normAutofit/>
              </a:bodyPr>
              <a:lstStyle/>
              <a:p>
                <a:r>
                  <a:rPr lang="en-US" altLang="zh-CN" dirty="0"/>
                  <a:t>We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construct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algorithms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based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on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instanton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scales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and</a:t>
                </a:r>
                <a:r>
                  <a:rPr lang="zh-CN" altLang="en-US" dirty="0"/>
                  <a:t> </a:t>
                </a:r>
                <a:r>
                  <a:rPr lang="en-US" dirty="0" err="1"/>
                  <a:t>Kä</a:t>
                </a:r>
                <a:r>
                  <a:rPr lang="en-US" altLang="zh-CN" dirty="0" err="1"/>
                  <a:t>hler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metrics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for</a:t>
                </a:r>
                <a:r>
                  <a:rPr lang="zh-CN" altLang="en-US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</m:sub>
                    </m:sSub>
                  </m:oMath>
                </a14:m>
                <a:r>
                  <a:rPr lang="zh-CN" altLang="en-US" dirty="0"/>
                  <a:t> </a:t>
                </a:r>
                <a:r>
                  <a:rPr lang="en-US" altLang="zh-CN" dirty="0"/>
                  <a:t>and</a:t>
                </a:r>
                <a:r>
                  <a:rPr lang="zh-CN" altLang="en-US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</m:sub>
                    </m:sSub>
                  </m:oMath>
                </a14:m>
                <a:endParaRPr lang="en-US" altLang="zh-CN" dirty="0"/>
              </a:p>
              <a:p>
                <a:r>
                  <a:rPr lang="zh-CN" altLang="en-US" dirty="0"/>
                  <a:t> </a:t>
                </a:r>
                <a:r>
                  <a:rPr lang="en-US" altLang="zh-CN" dirty="0"/>
                  <a:t>Compare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to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the</a:t>
                </a:r>
                <a:r>
                  <a:rPr lang="zh-CN" altLang="en-US" dirty="0"/>
                  <a:t> </a:t>
                </a:r>
                <a:r>
                  <a:rPr lang="en-US" altLang="zh-CN" dirty="0" err="1"/>
                  <a:t>mpmath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because</a:t>
                </a:r>
                <a:r>
                  <a:rPr lang="zh-CN" altLang="en-US" dirty="0"/>
                  <a:t> </a:t>
                </a:r>
                <a:r>
                  <a:rPr lang="en-US" altLang="zh-CN" dirty="0" err="1"/>
                  <a:t>numpy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can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only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precise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around</a:t>
                </a:r>
                <a:r>
                  <a:rPr lang="zh-CN" altLang="en-US" dirty="0"/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−15</m:t>
                        </m:r>
                      </m:sup>
                    </m:sSup>
                  </m:oMath>
                </a14:m>
                <a:r>
                  <a:rPr lang="en-US" dirty="0"/>
                  <a:t> </a:t>
                </a:r>
                <a:r>
                  <a:rPr lang="en-US" dirty="0" err="1"/>
                  <a:t>planck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mass,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and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many</a:t>
                </a:r>
                <a:r>
                  <a:rPr lang="zh-CN" altLang="en-US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𝑎</m:t>
                        </m:r>
                      </m:sub>
                    </m:sSub>
                  </m:oMath>
                </a14:m>
                <a:r>
                  <a:rPr lang="zh-CN" altLang="en-US" dirty="0"/>
                  <a:t> </a:t>
                </a:r>
                <a:r>
                  <a:rPr lang="en-US" altLang="zh-CN" dirty="0"/>
                  <a:t>below</a:t>
                </a:r>
                <a:r>
                  <a:rPr lang="zh-CN" altLang="en-US" dirty="0"/>
                  <a:t> </a:t>
                </a:r>
                <a:r>
                  <a:rPr lang="en-US" dirty="0"/>
                  <a:t>today’s Hubble scale (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−61</m:t>
                        </m:r>
                      </m:sup>
                    </m:sSup>
                  </m:oMath>
                </a14:m>
                <a:r>
                  <a:rPr lang="en-US" dirty="0"/>
                  <a:t> </a:t>
                </a:r>
                <a:r>
                  <a:rPr lang="en-US" dirty="0" err="1"/>
                  <a:t>planck</a:t>
                </a:r>
                <a:r>
                  <a:rPr lang="en-US" dirty="0"/>
                  <a:t> mass)</a:t>
                </a:r>
                <a:r>
                  <a:rPr lang="en-US" altLang="zh-CN" dirty="0"/>
                  <a:t>.</a:t>
                </a:r>
              </a:p>
              <a:p>
                <a:r>
                  <a:rPr lang="en-US" altLang="zh-CN" dirty="0"/>
                  <a:t>The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algorithms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make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the</a:t>
                </a:r>
                <a:r>
                  <a:rPr lang="zh-CN" altLang="en-US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</m:sub>
                    </m:sSub>
                  </m:oMath>
                </a14:m>
                <a:r>
                  <a:rPr lang="zh-CN" altLang="en-US" dirty="0"/>
                  <a:t> </a:t>
                </a:r>
                <a:r>
                  <a:rPr lang="en-US" altLang="zh-CN" dirty="0"/>
                  <a:t>very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precise,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and</a:t>
                </a:r>
                <a:r>
                  <a:rPr lang="zh-CN" altLang="en-US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𝑎</m:t>
                        </m:r>
                      </m:sub>
                    </m:sSub>
                  </m:oMath>
                </a14:m>
                <a:r>
                  <a:rPr lang="zh-CN" altLang="en-US" dirty="0"/>
                  <a:t> </a:t>
                </a:r>
                <a:r>
                  <a:rPr lang="en-US" altLang="zh-CN" dirty="0"/>
                  <a:t>precise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for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those</a:t>
                </a:r>
                <a:r>
                  <a:rPr lang="zh-CN" altLang="en-US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𝑎</m:t>
                        </m:r>
                      </m:sub>
                    </m:sSub>
                  </m:oMath>
                </a14:m>
                <a:r>
                  <a:rPr lang="zh-CN" altLang="en-US" dirty="0"/>
                  <a:t> </a:t>
                </a:r>
                <a:r>
                  <a:rPr lang="en-US" altLang="zh-CN" dirty="0"/>
                  <a:t>above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Hubble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scale,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enough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for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the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resulting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cosmology</a:t>
                </a:r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A3462769-CBB6-42F5-650E-B788871B7D16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099048" y="2633472"/>
                <a:ext cx="5577840" cy="3712464"/>
              </a:xfrm>
              <a:blipFill>
                <a:blip r:embed="rId7"/>
                <a:stretch>
                  <a:fillRect l="-68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7892BA09-414B-4DFC-839C-0881C6580165}"/>
                  </a:ext>
                </a:extLst>
              </p:cNvPr>
              <p:cNvSpPr txBox="1"/>
              <p:nvPr/>
            </p:nvSpPr>
            <p:spPr>
              <a:xfrm>
                <a:off x="1423302" y="1989820"/>
                <a:ext cx="3352800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/>
                  <a:t>Fig. 5: statistics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2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1200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US" altLang="zh-CN" sz="1200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</m:sub>
                    </m:sSub>
                  </m:oMath>
                </a14:m>
                <a:r>
                  <a:rPr lang="zh-CN" altLang="en-US" sz="1200" dirty="0"/>
                  <a:t> </a:t>
                </a:r>
                <a:r>
                  <a:rPr lang="en-US" altLang="zh-CN" sz="1200" dirty="0"/>
                  <a:t>vs.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200" i="1" dirty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200" i="1" dirty="0">
                            <a:latin typeface="Cambria Math" panose="02040503050406030204" pitchFamily="18" charset="0"/>
                          </a:rPr>
                          <m:t>h</m:t>
                        </m:r>
                      </m:e>
                      <m:sup>
                        <m:r>
                          <a:rPr lang="en-US" sz="1200" i="1" dirty="0">
                            <a:latin typeface="Cambria Math" panose="02040503050406030204" pitchFamily="18" charset="0"/>
                          </a:rPr>
                          <m:t>1,1</m:t>
                        </m:r>
                      </m:sup>
                    </m:sSup>
                  </m:oMath>
                </a14:m>
                <a:r>
                  <a:rPr lang="en-US" sz="1200" dirty="0"/>
                  <a:t> </a:t>
                </a:r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7892BA09-414B-4DFC-839C-0881C658016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23302" y="1989820"/>
                <a:ext cx="3352800" cy="276999"/>
              </a:xfrm>
              <a:prstGeom prst="rect">
                <a:avLst/>
              </a:prstGeom>
              <a:blipFill>
                <a:blip r:embed="rId8"/>
                <a:stretch>
                  <a:fillRect b="-1739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Picture 6">
            <a:extLst>
              <a:ext uri="{FF2B5EF4-FFF2-40B4-BE49-F238E27FC236}">
                <a16:creationId xmlns:a16="http://schemas.microsoft.com/office/drawing/2014/main" id="{BD3256D9-119D-CD9C-32A0-6A0EDEC12016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172143" y="2276681"/>
            <a:ext cx="2276436" cy="1753785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99D366CF-F5FE-B872-70E4-D6BA0E5C7AF4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64892" y="2248815"/>
            <a:ext cx="2256782" cy="1771789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D7504583-D935-F825-3F04-4EA153C92077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264892" y="4246477"/>
            <a:ext cx="2256079" cy="1771790"/>
          </a:xfrm>
          <a:prstGeom prst="rect">
            <a:avLst/>
          </a:prstGeom>
        </p:spPr>
      </p:pic>
      <p:pic>
        <p:nvPicPr>
          <p:cNvPr id="14" name="Picture 13" descr="A graph of trees with numbers and lines&#10;&#10;Description automatically generated with medium confidence">
            <a:extLst>
              <a:ext uri="{FF2B5EF4-FFF2-40B4-BE49-F238E27FC236}">
                <a16:creationId xmlns:a16="http://schemas.microsoft.com/office/drawing/2014/main" id="{AB378E23-EB17-796B-67EC-486CFE42E5E5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2950334" y="4246477"/>
            <a:ext cx="3142619" cy="17677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6336314"/>
      </p:ext>
    </p:extLst>
  </p:cSld>
  <p:clrMapOvr>
    <a:masterClrMapping/>
  </p:clrMapOvr>
  <p:transition spd="slow">
    <p:push dir="u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Freeform: Shape 60">
            <a:extLst>
              <a:ext uri="{FF2B5EF4-FFF2-40B4-BE49-F238E27FC236}">
                <a16:creationId xmlns:a16="http://schemas.microsoft.com/office/drawing/2014/main" id="{774A975B-A886-5202-0489-6965514A0D1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17869" y="508090"/>
            <a:ext cx="11153214" cy="149279"/>
          </a:xfrm>
          <a:custGeom>
            <a:avLst/>
            <a:gdLst>
              <a:gd name="connsiteX0" fmla="*/ 0 w 8085002"/>
              <a:gd name="connsiteY0" fmla="*/ 0 h 149279"/>
              <a:gd name="connsiteX1" fmla="*/ 8085002 w 8085002"/>
              <a:gd name="connsiteY1" fmla="*/ 0 h 149279"/>
              <a:gd name="connsiteX2" fmla="*/ 8085002 w 8085002"/>
              <a:gd name="connsiteY2" fmla="*/ 149279 h 149279"/>
              <a:gd name="connsiteX3" fmla="*/ 0 w 8085002"/>
              <a:gd name="connsiteY3" fmla="*/ 149279 h 1492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85002" h="149279">
                <a:moveTo>
                  <a:pt x="0" y="0"/>
                </a:moveTo>
                <a:lnTo>
                  <a:pt x="8085002" y="0"/>
                </a:lnTo>
                <a:lnTo>
                  <a:pt x="8085002" y="149279"/>
                </a:lnTo>
                <a:lnTo>
                  <a:pt x="0" y="149279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3" name="Freeform: Shape 62">
            <a:extLst>
              <a:ext uri="{FF2B5EF4-FFF2-40B4-BE49-F238E27FC236}">
                <a16:creationId xmlns:a16="http://schemas.microsoft.com/office/drawing/2014/main" id="{EA67E988-5919-57BB-C7DE-D3EAD38A304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17870" y="6209925"/>
            <a:ext cx="11155680" cy="45719"/>
          </a:xfrm>
          <a:custGeom>
            <a:avLst/>
            <a:gdLst/>
            <a:ahLst/>
            <a:cxnLst/>
            <a:rect l="l" t="t" r="r" b="b"/>
            <a:pathLst>
              <a:path w="8715708" h="45719">
                <a:moveTo>
                  <a:pt x="0" y="0"/>
                </a:moveTo>
                <a:lnTo>
                  <a:pt x="3694525" y="0"/>
                </a:lnTo>
                <a:lnTo>
                  <a:pt x="5021183" y="0"/>
                </a:lnTo>
                <a:lnTo>
                  <a:pt x="8715708" y="0"/>
                </a:lnTo>
                <a:lnTo>
                  <a:pt x="8715708" y="45719"/>
                </a:lnTo>
                <a:lnTo>
                  <a:pt x="5021183" y="45719"/>
                </a:lnTo>
                <a:lnTo>
                  <a:pt x="3694525" y="45719"/>
                </a:lnTo>
                <a:lnTo>
                  <a:pt x="0" y="45719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 useBgFill="1">
        <p:nvSpPr>
          <p:cNvPr id="65" name="Rectangle 64">
            <a:extLst>
              <a:ext uri="{FF2B5EF4-FFF2-40B4-BE49-F238E27FC236}">
                <a16:creationId xmlns:a16="http://schemas.microsoft.com/office/drawing/2014/main" id="{DD1980C8-FD80-43D8-9D6A-0262A4D5339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799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A4154DFA-8404-CA61-E9F6-CB0D58684BE9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517870" y="3605926"/>
                <a:ext cx="11164822" cy="1576873"/>
              </a:xfrm>
            </p:spPr>
            <p:txBody>
              <a:bodyPr vert="horz" lIns="91440" tIns="45720" rIns="91440" bIns="45720" rtlCol="0" anchor="b">
                <a:norm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6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zh-CN" altLang="en-US" sz="6600" i="1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zh-CN" altLang="en-US" sz="6600" i="1">
                            <a:latin typeface="Cambria Math" panose="02040503050406030204" pitchFamily="18" charset="0"/>
                          </a:rPr>
                          <m:t>𝑎</m:t>
                        </m:r>
                      </m:sub>
                    </m:sSub>
                  </m:oMath>
                </a14:m>
                <a:r>
                  <a:rPr lang="en-US" altLang="zh-CN" sz="6600"/>
                  <a:t> Computations</a:t>
                </a:r>
                <a:endParaRPr lang="en-US" sz="6600"/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A4154DFA-8404-CA61-E9F6-CB0D58684BE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517870" y="3605926"/>
                <a:ext cx="11164822" cy="1576873"/>
              </a:xfrm>
              <a:blipFill>
                <a:blip r:embed="rId2"/>
                <a:stretch>
                  <a:fillRect l="-2614" b="-296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F31B31BC-E940-E344-8678-7E173B9E3EDD}"/>
                  </a:ext>
                </a:extLst>
              </p:cNvPr>
              <p:cNvSpPr txBox="1"/>
              <p:nvPr/>
            </p:nvSpPr>
            <p:spPr>
              <a:xfrm>
                <a:off x="528328" y="5255255"/>
                <a:ext cx="11164823" cy="1017187"/>
              </a:xfrm>
              <a:prstGeom prst="rect">
                <a:avLst/>
              </a:prstGeom>
            </p:spPr>
            <p:txBody>
              <a:bodyPr vert="horz" lIns="91440" tIns="45720" rIns="91440" bIns="45720" rtlCol="0" anchor="t">
                <a:normAutofit/>
              </a:bodyPr>
              <a:lstStyle/>
              <a:p>
                <a:pPr>
                  <a:lnSpc>
                    <a:spcPct val="110000"/>
                  </a:lnSpc>
                  <a:spcBef>
                    <a:spcPts val="1000"/>
                  </a:spcBef>
                </a:pPr>
                <a:r>
                  <a:rPr lang="en-US" sz="2200" i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rPr>
                  <a:t>Fig. 6: statistics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200" i="1" kern="12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sSubPr>
                      <m:e>
                        <m:r>
                          <a:rPr lang="zh-CN" altLang="en-US" sz="2200" b="0" i="1" kern="12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𝑓</m:t>
                        </m:r>
                      </m:e>
                      <m:sub>
                        <m:r>
                          <a:rPr lang="zh-CN" altLang="en-US" sz="2200" b="0" i="1" kern="12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𝑎</m:t>
                        </m:r>
                      </m:sub>
                    </m:sSub>
                  </m:oMath>
                </a14:m>
                <a:r>
                  <a:rPr lang="en-US" altLang="zh-CN" sz="2200" i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rPr>
                  <a:t> vs.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200" i="1" kern="12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sSupPr>
                      <m:e>
                        <m:r>
                          <a:rPr lang="en-US" sz="2200" i="1" kern="12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h</m:t>
                        </m:r>
                      </m:e>
                      <m:sup>
                        <m:r>
                          <a:rPr lang="en-US" sz="2200" i="1" kern="12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1,1</m:t>
                        </m:r>
                      </m:sup>
                    </m:sSup>
                  </m:oMath>
                </a14:m>
                <a:r>
                  <a:rPr lang="en-US" sz="2200" i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rPr>
                  <a:t> </a:t>
                </a:r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F31B31BC-E940-E344-8678-7E173B9E3ED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8328" y="5255255"/>
                <a:ext cx="11164823" cy="1017187"/>
              </a:xfrm>
              <a:prstGeom prst="rect">
                <a:avLst/>
              </a:prstGeom>
              <a:blipFill>
                <a:blip r:embed="rId3"/>
                <a:stretch>
                  <a:fillRect l="-682" t="-123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7" name="Rectangle 66">
            <a:extLst>
              <a:ext uri="{FF2B5EF4-FFF2-40B4-BE49-F238E27FC236}">
                <a16:creationId xmlns:a16="http://schemas.microsoft.com/office/drawing/2014/main" id="{E0429D90-B8AD-D39A-5408-FBDE41C8C3A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17870" y="508090"/>
            <a:ext cx="11164824" cy="14927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2" name="Picture 31">
            <a:extLst>
              <a:ext uri="{FF2B5EF4-FFF2-40B4-BE49-F238E27FC236}">
                <a16:creationId xmlns:a16="http://schemas.microsoft.com/office/drawing/2014/main" id="{39FB350D-E4CA-2E6B-4DC2-F1BBA18F758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75801" y="1210109"/>
            <a:ext cx="2601230" cy="2041965"/>
          </a:xfrm>
          <a:prstGeom prst="rect">
            <a:avLst/>
          </a:prstGeom>
        </p:spPr>
      </p:pic>
      <p:pic>
        <p:nvPicPr>
          <p:cNvPr id="34" name="Picture 33">
            <a:extLst>
              <a:ext uri="{FF2B5EF4-FFF2-40B4-BE49-F238E27FC236}">
                <a16:creationId xmlns:a16="http://schemas.microsoft.com/office/drawing/2014/main" id="{62BBF21E-C44A-2E99-2C1F-0607D34ED4D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0145" y="1165459"/>
            <a:ext cx="2601230" cy="2041965"/>
          </a:xfrm>
          <a:prstGeom prst="rect">
            <a:avLst/>
          </a:prstGeom>
        </p:spPr>
      </p:pic>
      <p:pic>
        <p:nvPicPr>
          <p:cNvPr id="38" name="Content Placeholder 37">
            <a:extLst>
              <a:ext uri="{FF2B5EF4-FFF2-40B4-BE49-F238E27FC236}">
                <a16:creationId xmlns:a16="http://schemas.microsoft.com/office/drawing/2014/main" id="{7F3C8A4F-5C64-B0CD-3ED8-915448E4D8E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6"/>
          <a:stretch>
            <a:fillRect/>
          </a:stretch>
        </p:blipFill>
        <p:spPr>
          <a:xfrm>
            <a:off x="5811457" y="1238277"/>
            <a:ext cx="2601230" cy="2041965"/>
          </a:xfrm>
          <a:prstGeom prst="rect">
            <a:avLst/>
          </a:prstGeom>
        </p:spPr>
      </p:pic>
      <p:pic>
        <p:nvPicPr>
          <p:cNvPr id="5" name="Picture 4" descr="A graph of trees with different colored lines&#10;&#10;Description automatically generated">
            <a:extLst>
              <a:ext uri="{FF2B5EF4-FFF2-40B4-BE49-F238E27FC236}">
                <a16:creationId xmlns:a16="http://schemas.microsoft.com/office/drawing/2014/main" id="{62CDDCFF-DE76-FC3B-2306-DACEC0CA95F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458397" y="3577759"/>
            <a:ext cx="4245212" cy="23348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4360677"/>
      </p:ext>
    </p:extLst>
  </p:cSld>
  <p:clrMapOvr>
    <a:masterClrMapping/>
  </p:clrMapOvr>
  <p:transition spd="slow">
    <p:push dir="u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9202FD-DF9A-175D-FE95-BBF21C08F6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Conclusion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48F96351-A3B1-C3CD-E9E8-AE706FB9BCFC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521208" y="2008909"/>
                <a:ext cx="11155680" cy="4337027"/>
              </a:xfrm>
            </p:spPr>
            <p:txBody>
              <a:bodyPr>
                <a:noAutofit/>
              </a:bodyPr>
              <a:lstStyle/>
              <a:p>
                <a:pPr>
                  <a:lnSpc>
                    <a:spcPct val="160000"/>
                  </a:lnSpc>
                </a:pPr>
                <a:r>
                  <a:rPr lang="en-US" altLang="zh-CN" sz="2800" dirty="0"/>
                  <a:t>Build</a:t>
                </a:r>
                <a:r>
                  <a:rPr lang="zh-CN" altLang="en-US" sz="2800" dirty="0"/>
                  <a:t> </a:t>
                </a:r>
                <a:r>
                  <a:rPr lang="en-US" altLang="zh-CN" sz="2800" dirty="0"/>
                  <a:t>F-theory</a:t>
                </a:r>
                <a:r>
                  <a:rPr lang="zh-CN" altLang="en-US" sz="2800" dirty="0"/>
                  <a:t> </a:t>
                </a:r>
                <a:r>
                  <a:rPr lang="en-US" altLang="zh-CN" sz="2800" dirty="0"/>
                  <a:t>Ensemble</a:t>
                </a:r>
                <a:r>
                  <a:rPr lang="zh-CN" altLang="en-US" sz="2800" dirty="0"/>
                  <a:t> </a:t>
                </a:r>
                <a:r>
                  <a:rPr lang="en-US" altLang="zh-CN" sz="2800" dirty="0"/>
                  <a:t>with</a:t>
                </a:r>
                <a:r>
                  <a:rPr lang="zh-CN" altLang="en-US" sz="2800" dirty="0"/>
                  <a:t> </a:t>
                </a:r>
                <a:r>
                  <a:rPr lang="en-US" altLang="zh-CN" sz="2800" dirty="0"/>
                  <a:t>many</a:t>
                </a:r>
                <a:r>
                  <a:rPr lang="zh-CN" altLang="en-US" sz="2800" dirty="0"/>
                  <a:t> </a:t>
                </a:r>
                <a:r>
                  <a:rPr lang="en-US" altLang="zh-CN" sz="2800" dirty="0"/>
                  <a:t>axions</a:t>
                </a:r>
                <a:r>
                  <a:rPr lang="zh-CN" altLang="en-US" sz="2800" dirty="0"/>
                  <a:t> </a:t>
                </a:r>
                <a:r>
                  <a:rPr lang="en-US" altLang="zh-CN" sz="2800" dirty="0"/>
                  <a:t>and</a:t>
                </a:r>
                <a:r>
                  <a:rPr lang="zh-CN" altLang="en-US" sz="2800" dirty="0"/>
                  <a:t> </a:t>
                </a:r>
                <a:r>
                  <a:rPr lang="en-US" altLang="zh-CN" sz="2800" dirty="0"/>
                  <a:t>gauged</a:t>
                </a:r>
                <a:r>
                  <a:rPr lang="zh-CN" altLang="en-US" sz="2800" dirty="0"/>
                  <a:t> </a:t>
                </a:r>
                <a:r>
                  <a:rPr lang="en-US" altLang="zh-CN" sz="2800" dirty="0"/>
                  <a:t>dark</a:t>
                </a:r>
                <a:r>
                  <a:rPr lang="zh-CN" altLang="en-US" sz="2800" dirty="0"/>
                  <a:t> </a:t>
                </a:r>
                <a:r>
                  <a:rPr lang="en-US" altLang="zh-CN" sz="2800" dirty="0"/>
                  <a:t>sectors</a:t>
                </a:r>
              </a:p>
              <a:p>
                <a:pPr>
                  <a:lnSpc>
                    <a:spcPct val="1600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2800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US" altLang="zh-CN" sz="2800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</m:sub>
                    </m:sSub>
                  </m:oMath>
                </a14:m>
                <a:r>
                  <a:rPr lang="zh-CN" altLang="en-US" sz="2800" dirty="0"/>
                  <a:t> </a:t>
                </a:r>
                <a:r>
                  <a:rPr lang="en-US" altLang="zh-CN" sz="2800" dirty="0"/>
                  <a:t>and</a:t>
                </a:r>
                <a:r>
                  <a:rPr lang="zh-CN" altLang="en-US" sz="2800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2800" b="0" i="1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US" altLang="zh-CN" sz="2800" b="0" i="1">
                            <a:latin typeface="Cambria Math" panose="02040503050406030204" pitchFamily="18" charset="0"/>
                          </a:rPr>
                          <m:t>𝑎</m:t>
                        </m:r>
                      </m:sub>
                    </m:sSub>
                  </m:oMath>
                </a14:m>
                <a:endParaRPr lang="en-US" sz="2800" dirty="0"/>
              </a:p>
              <a:p>
                <a:pPr>
                  <a:lnSpc>
                    <a:spcPct val="160000"/>
                  </a:lnSpc>
                </a:pPr>
                <a:r>
                  <a:rPr lang="en-US" altLang="zh-CN" sz="2800" dirty="0"/>
                  <a:t>Comparing</a:t>
                </a:r>
                <a:r>
                  <a:rPr lang="zh-CN" altLang="en-US" sz="2800" dirty="0"/>
                  <a:t> </a:t>
                </a:r>
                <a:r>
                  <a:rPr lang="en-US" altLang="zh-CN" sz="2800" dirty="0"/>
                  <a:t>with</a:t>
                </a:r>
                <a:r>
                  <a:rPr lang="zh-CN" altLang="en-US" sz="2800" dirty="0"/>
                  <a:t> </a:t>
                </a:r>
                <a:r>
                  <a:rPr lang="en-US" altLang="zh-CN" sz="2800" dirty="0"/>
                  <a:t>more</a:t>
                </a:r>
                <a:r>
                  <a:rPr lang="zh-CN" altLang="en-US" sz="2800" dirty="0"/>
                  <a:t> </a:t>
                </a:r>
                <a:r>
                  <a:rPr lang="en-US" altLang="zh-CN" sz="2800" dirty="0"/>
                  <a:t>F-theory</a:t>
                </a:r>
                <a:r>
                  <a:rPr lang="zh-CN" altLang="en-US" sz="2800" dirty="0"/>
                  <a:t> </a:t>
                </a:r>
                <a:r>
                  <a:rPr lang="en-US" altLang="zh-CN" sz="2800" dirty="0"/>
                  <a:t>Ensembles</a:t>
                </a:r>
                <a:r>
                  <a:rPr lang="zh-CN" altLang="en-US" sz="2800" dirty="0"/>
                  <a:t> </a:t>
                </a:r>
                <a:r>
                  <a:rPr lang="en-US" altLang="zh-CN" sz="2800" dirty="0"/>
                  <a:t>like</a:t>
                </a:r>
                <a:r>
                  <a:rPr lang="zh-CN" altLang="en-US" sz="2800" dirty="0"/>
                  <a:t> </a:t>
                </a:r>
                <a:r>
                  <a:rPr lang="en-US" altLang="zh-CN" sz="2800" dirty="0"/>
                  <a:t>Monte</a:t>
                </a:r>
                <a:r>
                  <a:rPr lang="zh-CN" altLang="en-US" sz="2800" dirty="0"/>
                  <a:t> </a:t>
                </a:r>
                <a:r>
                  <a:rPr lang="en-US" altLang="zh-CN" sz="2800" dirty="0"/>
                  <a:t>Carlo,</a:t>
                </a:r>
                <a:r>
                  <a:rPr lang="zh-CN" altLang="en-US" sz="2800" dirty="0"/>
                  <a:t> </a:t>
                </a:r>
                <a:r>
                  <a:rPr lang="en-US" altLang="zh-CN" sz="2800" dirty="0"/>
                  <a:t>Yi-Nan’s.</a:t>
                </a:r>
              </a:p>
              <a:p>
                <a:pPr>
                  <a:lnSpc>
                    <a:spcPct val="160000"/>
                  </a:lnSpc>
                </a:pPr>
                <a:r>
                  <a:rPr lang="en-US" altLang="zh-CN" sz="2800" dirty="0"/>
                  <a:t>More</a:t>
                </a:r>
                <a:r>
                  <a:rPr lang="zh-CN" altLang="en-US" sz="2800" dirty="0"/>
                  <a:t> </a:t>
                </a:r>
                <a:r>
                  <a:rPr lang="en-US" altLang="zh-CN" sz="2800" dirty="0" err="1"/>
                  <a:t>Pheno</a:t>
                </a:r>
                <a:r>
                  <a:rPr lang="zh-CN" altLang="en-US" sz="2800" dirty="0"/>
                  <a:t> </a:t>
                </a:r>
                <a:r>
                  <a:rPr lang="en-US" altLang="zh-CN" sz="2800" dirty="0"/>
                  <a:t>implication</a:t>
                </a:r>
                <a:endParaRPr lang="en-US" sz="2800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48F96351-A3B1-C3CD-E9E8-AE706FB9BCF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21208" y="2008909"/>
                <a:ext cx="11155680" cy="4337027"/>
              </a:xfrm>
              <a:blipFill>
                <a:blip r:embed="rId2"/>
                <a:stretch>
                  <a:fillRect l="-102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217360543"/>
      </p:ext>
    </p:extLst>
  </p:cSld>
  <p:clrMapOvr>
    <a:masterClrMapping/>
  </p:clrMapOvr>
  <p:transition spd="slow">
    <p:push dir="u"/>
  </p:transition>
</p:sld>
</file>

<file path=ppt/theme/theme1.xml><?xml version="1.0" encoding="utf-8"?>
<a:theme xmlns:a="http://schemas.openxmlformats.org/drawingml/2006/main" name="GestaltVTI">
  <a:themeElements>
    <a:clrScheme name="Gestalt">
      <a:dk1>
        <a:srgbClr val="000000"/>
      </a:dk1>
      <a:lt1>
        <a:sysClr val="window" lastClr="FFFFFF"/>
      </a:lt1>
      <a:dk2>
        <a:srgbClr val="262626"/>
      </a:dk2>
      <a:lt2>
        <a:srgbClr val="F7F7F7"/>
      </a:lt2>
      <a:accent1>
        <a:srgbClr val="EBA000"/>
      </a:accent1>
      <a:accent2>
        <a:srgbClr val="00BAC8"/>
      </a:accent2>
      <a:accent3>
        <a:srgbClr val="E64823"/>
      </a:accent3>
      <a:accent4>
        <a:srgbClr val="4D5AFF"/>
      </a:accent4>
      <a:accent5>
        <a:srgbClr val="FE5D21"/>
      </a:accent5>
      <a:accent6>
        <a:srgbClr val="00C777"/>
      </a:accent6>
      <a:hlink>
        <a:srgbClr val="2998E3"/>
      </a:hlink>
      <a:folHlink>
        <a:srgbClr val="939393"/>
      </a:folHlink>
    </a:clrScheme>
    <a:fontScheme name="Gestalt">
      <a:majorFont>
        <a:latin typeface="Bierstadt"/>
        <a:ea typeface=""/>
        <a:cs typeface=""/>
      </a:majorFont>
      <a:minorFont>
        <a:latin typeface="Bierstad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GestaltVTI" id="{4F87C71D-53D1-4B71-BF97-FD0EA4B25665}" vid="{A110AFC4-8D8A-4C02-8885-7BA370B379B5}"/>
    </a:ext>
  </a:extLst>
</a:theme>
</file>

<file path=docMetadata/LabelInfo.xml><?xml version="1.0" encoding="utf-8"?>
<clbl:labelList xmlns:clbl="http://schemas.microsoft.com/office/2020/mipLabelMetadata">
  <clbl:label id="{a8eec281-aaa3-4dae-ac9b-9a398b9215e7}" enabled="0" method="" siteId="{a8eec281-aaa3-4dae-ac9b-9a398b9215e7}" removed="1"/>
</clbl:labelList>
</file>

<file path=docProps/app.xml><?xml version="1.0" encoding="utf-8"?>
<Properties xmlns="http://schemas.openxmlformats.org/officeDocument/2006/extended-properties" xmlns:vt="http://schemas.openxmlformats.org/officeDocument/2006/docPropsVTypes">
  <TotalTime>25361</TotalTime>
  <Words>589</Words>
  <Application>Microsoft Macintosh PowerPoint</Application>
  <PresentationFormat>Widescreen</PresentationFormat>
  <Paragraphs>68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Aptos</vt:lpstr>
      <vt:lpstr>Arial</vt:lpstr>
      <vt:lpstr>Bierstadt</vt:lpstr>
      <vt:lpstr>Cambria Math</vt:lpstr>
      <vt:lpstr>GestaltVTI</vt:lpstr>
      <vt:lpstr>F-theory Ensembles, f&amp;m</vt:lpstr>
      <vt:lpstr>Outline</vt:lpstr>
      <vt:lpstr>Models-Trees</vt:lpstr>
      <vt:lpstr>Elliptic Fiber &amp; Kodaira</vt:lpstr>
      <vt:lpstr>Axion Dynamics</vt:lpstr>
      <vt:lpstr>Axion Mass and Decay Constants</vt:lpstr>
      <vt:lpstr>m_a and f_a Computations</vt:lpstr>
      <vt:lpstr>f_a Computations</vt:lpstr>
      <vt:lpstr>Conclusion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Yunhao Zhu</dc:creator>
  <cp:lastModifiedBy>Yunhao Zhu</cp:lastModifiedBy>
  <cp:revision>6</cp:revision>
  <dcterms:created xsi:type="dcterms:W3CDTF">2025-06-07T16:23:23Z</dcterms:created>
  <dcterms:modified xsi:type="dcterms:W3CDTF">2025-07-08T15:07:39Z</dcterms:modified>
</cp:coreProperties>
</file>