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Average" pitchFamily="2" charset="77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1"/>
  </p:normalViewPr>
  <p:slideViewPr>
    <p:cSldViewPr snapToGrid="0">
      <p:cViewPr varScale="1">
        <p:scale>
          <a:sx n="154" d="100"/>
          <a:sy n="154" d="100"/>
        </p:scale>
        <p:origin x="440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862d79ecc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862d79ecc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6a065e6ef0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6a065e6ef0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6a065e6ef0_0_3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6a065e6ef0_0_3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6a065e6ef0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6a065e6ef0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6a065e6ef0_0_3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36a065e6ef0_0_3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6a065e6ef0_0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6a065e6ef0_0_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6a065e6ef0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6a065e6ef0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6a065e6ef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6a065e6ef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a065e6ef0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a065e6ef0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6a065e6ef0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6a065e6ef0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6a065e6ef0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6a065e6ef0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\mathbb{P}^2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a065e6ef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6a065e6ef0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\mathbb{P}^2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a065e6ef0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a065e6ef0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6a065e6ef0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6a065e6ef0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6a065e6ef0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36a065e6ef0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3690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683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  <a:defRPr sz="2200">
                <a:solidFill>
                  <a:schemeClr val="dk1"/>
                </a:solidFill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rage"/>
              <a:buNone/>
              <a:defRPr sz="2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rage"/>
              <a:buNone/>
              <a:defRPr sz="2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rage"/>
              <a:buNone/>
              <a:defRPr sz="2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rage"/>
              <a:buNone/>
              <a:defRPr sz="2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rage"/>
              <a:buNone/>
              <a:defRPr sz="2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rage"/>
              <a:buNone/>
              <a:defRPr sz="2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rage"/>
              <a:buNone/>
              <a:defRPr sz="2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rage"/>
              <a:buNone/>
              <a:defRPr sz="2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rage"/>
              <a:buNone/>
              <a:defRPr sz="2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verage"/>
              <a:buChar char="●"/>
              <a:defRPr sz="1800">
                <a:solidFill>
                  <a:schemeClr val="dk2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rage"/>
              <a:buChar char="○"/>
              <a:defRPr>
                <a:solidFill>
                  <a:schemeClr val="dk2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rage"/>
              <a:buChar char="■"/>
              <a:defRPr>
                <a:solidFill>
                  <a:schemeClr val="dk2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rage"/>
              <a:buChar char="●"/>
              <a:defRPr>
                <a:solidFill>
                  <a:schemeClr val="dk2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rage"/>
              <a:buChar char="○"/>
              <a:defRPr>
                <a:solidFill>
                  <a:schemeClr val="dk2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rage"/>
              <a:buChar char="■"/>
              <a:defRPr>
                <a:solidFill>
                  <a:schemeClr val="dk2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rage"/>
              <a:buChar char="●"/>
              <a:defRPr>
                <a:solidFill>
                  <a:schemeClr val="dk2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rage"/>
              <a:buChar char="○"/>
              <a:defRPr>
                <a:solidFill>
                  <a:schemeClr val="dk2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verage"/>
              <a:buChar char="■"/>
              <a:defRPr>
                <a:solidFill>
                  <a:schemeClr val="dk2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Average"/>
                <a:ea typeface="Average"/>
                <a:cs typeface="Average"/>
                <a:sym typeface="Average"/>
              </a:rPr>
              <a:t>No Need To Be Vexed: </a:t>
            </a:r>
            <a:endParaRPr sz="3800"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Average"/>
                <a:ea typeface="Average"/>
                <a:cs typeface="Average"/>
                <a:sym typeface="Average"/>
              </a:rPr>
              <a:t>CY Hypersurfaces from Reflexive Polytopes Beyond FRSTs</a:t>
            </a:r>
            <a:endParaRPr sz="3800"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3367525"/>
            <a:ext cx="8520600" cy="156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Elijah Sheridan</a:t>
            </a:r>
            <a:endParaRPr sz="24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Cornell Un</a:t>
            </a:r>
            <a:r>
              <a:rPr lang="en" sz="2400">
                <a:solidFill>
                  <a:schemeClr val="dk1"/>
                </a:solidFill>
              </a:rPr>
              <a:t>iversity</a:t>
            </a:r>
            <a:endParaRPr sz="24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String Phenomenology 2025</a:t>
            </a:r>
            <a:endParaRPr sz="24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July 8, 2025</a:t>
            </a:r>
            <a:endParaRPr sz="24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(Based on upcoming work with Nate MacFadden)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2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CY Hypersurfaces</a:t>
            </a:r>
            <a:endParaRPr/>
          </a:p>
        </p:txBody>
      </p:sp>
      <p:sp>
        <p:nvSpPr>
          <p:cNvPr id="244" name="Google Shape;244;p22"/>
          <p:cNvSpPr txBox="1"/>
          <p:nvPr/>
        </p:nvSpPr>
        <p:spPr>
          <a:xfrm>
            <a:off x="121050" y="911813"/>
            <a:ext cx="8982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To achieve a smooth hypersurface, one must avoid: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5" name="Google Shape;245;p22"/>
          <p:cNvSpPr txBox="1"/>
          <p:nvPr/>
        </p:nvSpPr>
        <p:spPr>
          <a:xfrm>
            <a:off x="547025" y="1907700"/>
            <a:ext cx="37833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Intersection with ambient space singularities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6" name="Google Shape;246;p22"/>
          <p:cNvSpPr txBox="1"/>
          <p:nvPr/>
        </p:nvSpPr>
        <p:spPr>
          <a:xfrm>
            <a:off x="4813675" y="1907700"/>
            <a:ext cx="37833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“Intrinsic” singularities 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(F = dF = 0)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7" name="Google Shape;247;p22"/>
          <p:cNvSpPr/>
          <p:nvPr/>
        </p:nvSpPr>
        <p:spPr>
          <a:xfrm rot="8101535">
            <a:off x="3271173" y="1509666"/>
            <a:ext cx="474964" cy="45947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F434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8" name="Google Shape;248;p22"/>
          <p:cNvSpPr/>
          <p:nvPr/>
        </p:nvSpPr>
        <p:spPr>
          <a:xfrm rot="2701535">
            <a:off x="5394723" y="1509666"/>
            <a:ext cx="474964" cy="45947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F434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9" name="Google Shape;249;p22"/>
          <p:cNvSpPr/>
          <p:nvPr/>
        </p:nvSpPr>
        <p:spPr>
          <a:xfrm rot="8101535">
            <a:off x="1585248" y="2870166"/>
            <a:ext cx="474964" cy="45947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F434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0" name="Google Shape;250;p22"/>
          <p:cNvSpPr/>
          <p:nvPr/>
        </p:nvSpPr>
        <p:spPr>
          <a:xfrm rot="2701535">
            <a:off x="3504023" y="2870166"/>
            <a:ext cx="474964" cy="45947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F434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1" name="Google Shape;251;p22"/>
          <p:cNvSpPr txBox="1"/>
          <p:nvPr/>
        </p:nvSpPr>
        <p:spPr>
          <a:xfrm>
            <a:off x="450500" y="3423575"/>
            <a:ext cx="24657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Dim ≥ 1 generically 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intersects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2" name="Google Shape;252;p22"/>
          <p:cNvSpPr txBox="1"/>
          <p:nvPr/>
        </p:nvSpPr>
        <p:spPr>
          <a:xfrm>
            <a:off x="3339138" y="3423575"/>
            <a:ext cx="24657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Dim 0 (point-like) only intersects on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basepoint locus</a:t>
            </a:r>
            <a:endParaRPr sz="2200" b="1">
              <a:solidFill>
                <a:srgbClr val="BF434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3" name="Google Shape;253;p22"/>
          <p:cNvSpPr txBox="1"/>
          <p:nvPr/>
        </p:nvSpPr>
        <p:spPr>
          <a:xfrm>
            <a:off x="6227775" y="3423575"/>
            <a:ext cx="24657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Only can happen on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basepoint locus 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(Bertini’s theorem)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4" name="Google Shape;254;p22"/>
          <p:cNvSpPr/>
          <p:nvPr/>
        </p:nvSpPr>
        <p:spPr>
          <a:xfrm rot="5402172">
            <a:off x="6813025" y="2870105"/>
            <a:ext cx="474900" cy="45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F434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3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CY Hypersurfaces</a:t>
            </a:r>
            <a:endParaRPr/>
          </a:p>
        </p:txBody>
      </p:sp>
      <p:sp>
        <p:nvSpPr>
          <p:cNvPr id="260" name="Google Shape;260;p23"/>
          <p:cNvSpPr txBox="1"/>
          <p:nvPr/>
        </p:nvSpPr>
        <p:spPr>
          <a:xfrm>
            <a:off x="80700" y="2381838"/>
            <a:ext cx="8982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These ensure that ambient singularities are point-like and the anticanonical hypersurface has no basepoints.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1" name="Google Shape;261;p23"/>
          <p:cNvSpPr txBox="1"/>
          <p:nvPr/>
        </p:nvSpPr>
        <p:spPr>
          <a:xfrm>
            <a:off x="5706125" y="1238975"/>
            <a:ext cx="24819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Toric varieties s.t. anticanonical -K is </a:t>
            </a:r>
            <a:r>
              <a:rPr lang="en" sz="20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Cartier</a:t>
            </a: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and </a:t>
            </a:r>
            <a:r>
              <a:rPr lang="en" sz="20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nef</a:t>
            </a:r>
            <a:endParaRPr sz="1600" b="1">
              <a:solidFill>
                <a:srgbClr val="BF434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2" name="Google Shape;262;p23"/>
          <p:cNvSpPr txBox="1"/>
          <p:nvPr/>
        </p:nvSpPr>
        <p:spPr>
          <a:xfrm>
            <a:off x="956000" y="1369775"/>
            <a:ext cx="35391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fine, regular, star triangulations </a:t>
            </a:r>
            <a:b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(FRSTs) of a reflexive polytope. </a:t>
            </a:r>
            <a:endParaRPr sz="1600">
              <a:solidFill>
                <a:schemeClr val="dk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263" name="Google Shape;2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0013" y="1596096"/>
            <a:ext cx="461175" cy="39395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3"/>
          <p:cNvSpPr txBox="1"/>
          <p:nvPr/>
        </p:nvSpPr>
        <p:spPr>
          <a:xfrm>
            <a:off x="80700" y="3396138"/>
            <a:ext cx="8982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However, this is sufficient but not necessary for smoothness, </a:t>
            </a:r>
            <a:b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and </a:t>
            </a:r>
            <a:r>
              <a:rPr lang="en" sz="2200" i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a priori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FRSTs do not exhaust all fans! What about the others?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5" name="Google Shape;265;p23"/>
          <p:cNvSpPr txBox="1"/>
          <p:nvPr/>
        </p:nvSpPr>
        <p:spPr>
          <a:xfrm>
            <a:off x="6801300" y="2062025"/>
            <a:ext cx="218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Batyrev 93’</a:t>
            </a:r>
            <a:endParaRPr b="1">
              <a:solidFill>
                <a:srgbClr val="1A659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4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sp>
        <p:nvSpPr>
          <p:cNvPr id="271" name="Google Shape;271;p24"/>
          <p:cNvSpPr txBox="1"/>
          <p:nvPr/>
        </p:nvSpPr>
        <p:spPr>
          <a:xfrm>
            <a:off x="431100" y="909200"/>
            <a:ext cx="8281800" cy="27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We studied non-FRST fans —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“vex triangulations”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— arising from reflexive polytopes, including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verage"/>
              <a:buChar char="●"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Structure of anticanonical hypersurface basepoint loci (where singularities can arise)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verage"/>
              <a:buChar char="●"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Necessary conditions for avoiding ambient toric singularities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verage"/>
              <a:buChar char="●"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Enumeration of all fans (FRST &amp; vex) with h</a:t>
            </a:r>
            <a:r>
              <a:rPr lang="en" sz="2200" baseline="30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1,1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≤ 6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72" name="Google Shape;272;p24"/>
          <p:cNvSpPr txBox="1"/>
          <p:nvPr/>
        </p:nvSpPr>
        <p:spPr>
          <a:xfrm>
            <a:off x="6185584" y="3395206"/>
            <a:ext cx="2947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Berglund, Huang, Taylor, </a:t>
            </a:r>
            <a:b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Wang (unpublished)</a:t>
            </a:r>
            <a:endParaRPr b="1">
              <a:solidFill>
                <a:srgbClr val="1A659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grpSp>
        <p:nvGrpSpPr>
          <p:cNvPr id="273" name="Google Shape;273;p24"/>
          <p:cNvGrpSpPr/>
          <p:nvPr/>
        </p:nvGrpSpPr>
        <p:grpSpPr>
          <a:xfrm>
            <a:off x="2567566" y="3616692"/>
            <a:ext cx="1092945" cy="1449248"/>
            <a:chOff x="2102444" y="3577055"/>
            <a:chExt cx="1092945" cy="1449248"/>
          </a:xfrm>
        </p:grpSpPr>
        <p:cxnSp>
          <p:nvCxnSpPr>
            <p:cNvPr id="274" name="Google Shape;274;p24"/>
            <p:cNvCxnSpPr>
              <a:stCxn id="275" idx="1"/>
            </p:cNvCxnSpPr>
            <p:nvPr/>
          </p:nvCxnSpPr>
          <p:spPr>
            <a:xfrm rot="10800000" flipH="1">
              <a:off x="2670344" y="3577055"/>
              <a:ext cx="195900" cy="1386000"/>
            </a:xfrm>
            <a:prstGeom prst="straightConnector1">
              <a:avLst/>
            </a:prstGeom>
            <a:noFill/>
            <a:ln w="38100" cap="flat" cmpd="sng">
              <a:solidFill>
                <a:srgbClr val="BF4342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cxnSp>
          <p:nvCxnSpPr>
            <p:cNvPr id="276" name="Google Shape;276;p24"/>
            <p:cNvCxnSpPr>
              <a:stCxn id="275" idx="0"/>
            </p:cNvCxnSpPr>
            <p:nvPr/>
          </p:nvCxnSpPr>
          <p:spPr>
            <a:xfrm rot="10800000">
              <a:off x="2209643" y="3732403"/>
              <a:ext cx="486900" cy="1219800"/>
            </a:xfrm>
            <a:prstGeom prst="straightConnector1">
              <a:avLst/>
            </a:prstGeom>
            <a:noFill/>
            <a:ln w="38100" cap="flat" cmpd="sng">
              <a:solidFill>
                <a:srgbClr val="BF4342"/>
              </a:solidFill>
              <a:prstDash val="dash"/>
              <a:round/>
              <a:headEnd type="none" w="med" len="med"/>
              <a:tailEnd type="stealth" w="med" len="med"/>
            </a:ln>
          </p:spPr>
        </p:cxnSp>
        <p:cxnSp>
          <p:nvCxnSpPr>
            <p:cNvPr id="277" name="Google Shape;277;p24"/>
            <p:cNvCxnSpPr>
              <a:stCxn id="275" idx="1"/>
            </p:cNvCxnSpPr>
            <p:nvPr/>
          </p:nvCxnSpPr>
          <p:spPr>
            <a:xfrm rot="10800000">
              <a:off x="2102444" y="4018655"/>
              <a:ext cx="567900" cy="944400"/>
            </a:xfrm>
            <a:prstGeom prst="straightConnector1">
              <a:avLst/>
            </a:prstGeom>
            <a:noFill/>
            <a:ln w="38100" cap="flat" cmpd="sng">
              <a:solidFill>
                <a:srgbClr val="BF4342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cxnSp>
          <p:nvCxnSpPr>
            <p:cNvPr id="278" name="Google Shape;278;p24"/>
            <p:cNvCxnSpPr>
              <a:stCxn id="279" idx="2"/>
              <a:endCxn id="280" idx="5"/>
            </p:cNvCxnSpPr>
            <p:nvPr/>
          </p:nvCxnSpPr>
          <p:spPr>
            <a:xfrm rot="10800000">
              <a:off x="2799089" y="4253552"/>
              <a:ext cx="322200" cy="318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1" name="Google Shape;281;p24"/>
            <p:cNvSpPr/>
            <p:nvPr/>
          </p:nvSpPr>
          <p:spPr>
            <a:xfrm>
              <a:off x="2583293" y="3809203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80" name="Google Shape;280;p24"/>
            <p:cNvSpPr/>
            <p:nvPr/>
          </p:nvSpPr>
          <p:spPr>
            <a:xfrm>
              <a:off x="2735693" y="4190203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82" name="Google Shape;282;p24"/>
            <p:cNvSpPr/>
            <p:nvPr/>
          </p:nvSpPr>
          <p:spPr>
            <a:xfrm>
              <a:off x="2430893" y="4571203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83" name="Google Shape;283;p24"/>
            <p:cNvSpPr/>
            <p:nvPr/>
          </p:nvSpPr>
          <p:spPr>
            <a:xfrm>
              <a:off x="2318891" y="4078202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84" name="Google Shape;284;p24"/>
            <p:cNvSpPr/>
            <p:nvPr/>
          </p:nvSpPr>
          <p:spPr>
            <a:xfrm>
              <a:off x="3033155" y="4102069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79" name="Google Shape;279;p24"/>
            <p:cNvSpPr/>
            <p:nvPr/>
          </p:nvSpPr>
          <p:spPr>
            <a:xfrm>
              <a:off x="3121289" y="4535402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285" name="Google Shape;285;p24"/>
            <p:cNvCxnSpPr>
              <a:stCxn id="282" idx="7"/>
              <a:endCxn id="280" idx="3"/>
            </p:cNvCxnSpPr>
            <p:nvPr/>
          </p:nvCxnSpPr>
          <p:spPr>
            <a:xfrm rot="10800000" flipH="1">
              <a:off x="2494141" y="4253555"/>
              <a:ext cx="252300" cy="3285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6" name="Google Shape;286;p24"/>
            <p:cNvCxnSpPr>
              <a:stCxn id="283" idx="7"/>
              <a:endCxn id="281" idx="3"/>
            </p:cNvCxnSpPr>
            <p:nvPr/>
          </p:nvCxnSpPr>
          <p:spPr>
            <a:xfrm rot="10800000" flipH="1">
              <a:off x="2382139" y="3872453"/>
              <a:ext cx="212100" cy="2166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7" name="Google Shape;287;p24"/>
            <p:cNvCxnSpPr>
              <a:stCxn id="284" idx="1"/>
              <a:endCxn id="281" idx="6"/>
            </p:cNvCxnSpPr>
            <p:nvPr/>
          </p:nvCxnSpPr>
          <p:spPr>
            <a:xfrm rot="10800000">
              <a:off x="2657307" y="3846221"/>
              <a:ext cx="386700" cy="2667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8" name="Google Shape;288;p24"/>
            <p:cNvCxnSpPr>
              <a:endCxn id="281" idx="5"/>
            </p:cNvCxnSpPr>
            <p:nvPr/>
          </p:nvCxnSpPr>
          <p:spPr>
            <a:xfrm rot="10800000">
              <a:off x="2646541" y="3872451"/>
              <a:ext cx="114900" cy="3117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9" name="Google Shape;289;p24"/>
            <p:cNvCxnSpPr>
              <a:stCxn id="282" idx="0"/>
              <a:endCxn id="283" idx="4"/>
            </p:cNvCxnSpPr>
            <p:nvPr/>
          </p:nvCxnSpPr>
          <p:spPr>
            <a:xfrm rot="10800000">
              <a:off x="2356043" y="4152403"/>
              <a:ext cx="111900" cy="4188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0" name="Google Shape;290;p24"/>
            <p:cNvCxnSpPr>
              <a:stCxn id="279" idx="7"/>
              <a:endCxn id="284" idx="4"/>
            </p:cNvCxnSpPr>
            <p:nvPr/>
          </p:nvCxnSpPr>
          <p:spPr>
            <a:xfrm rot="10800000">
              <a:off x="3070238" y="4176053"/>
              <a:ext cx="114300" cy="3702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5" name="Google Shape;275;p24"/>
            <p:cNvSpPr/>
            <p:nvPr/>
          </p:nvSpPr>
          <p:spPr>
            <a:xfrm>
              <a:off x="2659493" y="4952203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291" name="Google Shape;291;p24"/>
            <p:cNvCxnSpPr>
              <a:stCxn id="280" idx="2"/>
              <a:endCxn id="283" idx="5"/>
            </p:cNvCxnSpPr>
            <p:nvPr/>
          </p:nvCxnSpPr>
          <p:spPr>
            <a:xfrm rot="10800000">
              <a:off x="2381993" y="4141453"/>
              <a:ext cx="353700" cy="85800"/>
            </a:xfrm>
            <a:prstGeom prst="straightConnector1">
              <a:avLst/>
            </a:prstGeom>
            <a:noFill/>
            <a:ln w="38100" cap="flat" cmpd="sng">
              <a:solidFill>
                <a:srgbClr val="1A65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92" name="Google Shape;292;p24"/>
            <p:cNvGrpSpPr/>
            <p:nvPr/>
          </p:nvGrpSpPr>
          <p:grpSpPr>
            <a:xfrm>
              <a:off x="2689341" y="4396691"/>
              <a:ext cx="196042" cy="109800"/>
              <a:chOff x="2753607" y="4472891"/>
              <a:chExt cx="196042" cy="109800"/>
            </a:xfrm>
          </p:grpSpPr>
          <p:cxnSp>
            <p:nvCxnSpPr>
              <p:cNvPr id="293" name="Google Shape;293;p24"/>
              <p:cNvCxnSpPr/>
              <p:nvPr/>
            </p:nvCxnSpPr>
            <p:spPr>
              <a:xfrm rot="10800000">
                <a:off x="2753607" y="4473044"/>
                <a:ext cx="102000" cy="939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4" name="Google Shape;294;p24"/>
              <p:cNvCxnSpPr/>
              <p:nvPr/>
            </p:nvCxnSpPr>
            <p:spPr>
              <a:xfrm flipH="1">
                <a:off x="2847649" y="4472891"/>
                <a:ext cx="102000" cy="109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295" name="Google Shape;295;p24"/>
          <p:cNvGrpSpPr/>
          <p:nvPr/>
        </p:nvGrpSpPr>
        <p:grpSpPr>
          <a:xfrm>
            <a:off x="5320614" y="3618042"/>
            <a:ext cx="1255800" cy="1446548"/>
            <a:chOff x="4677419" y="3639880"/>
            <a:chExt cx="1255800" cy="1446548"/>
          </a:xfrm>
        </p:grpSpPr>
        <p:cxnSp>
          <p:nvCxnSpPr>
            <p:cNvPr id="296" name="Google Shape;296;p24"/>
            <p:cNvCxnSpPr>
              <a:stCxn id="297" idx="2"/>
              <a:endCxn id="298" idx="5"/>
            </p:cNvCxnSpPr>
            <p:nvPr/>
          </p:nvCxnSpPr>
          <p:spPr>
            <a:xfrm flipH="1">
              <a:off x="4957130" y="4199244"/>
              <a:ext cx="651000" cy="2400"/>
            </a:xfrm>
            <a:prstGeom prst="straightConnector1">
              <a:avLst/>
            </a:prstGeom>
            <a:noFill/>
            <a:ln w="38100" cap="flat" cmpd="sng">
              <a:solidFill>
                <a:srgbClr val="1A659E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24"/>
            <p:cNvCxnSpPr>
              <a:stCxn id="300" idx="1"/>
            </p:cNvCxnSpPr>
            <p:nvPr/>
          </p:nvCxnSpPr>
          <p:spPr>
            <a:xfrm rot="10800000" flipH="1">
              <a:off x="5245319" y="3639880"/>
              <a:ext cx="687900" cy="1383300"/>
            </a:xfrm>
            <a:prstGeom prst="straightConnector1">
              <a:avLst/>
            </a:prstGeom>
            <a:noFill/>
            <a:ln w="38100" cap="flat" cmpd="sng">
              <a:solidFill>
                <a:srgbClr val="BF4342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cxnSp>
          <p:nvCxnSpPr>
            <p:cNvPr id="301" name="Google Shape;301;p24"/>
            <p:cNvCxnSpPr>
              <a:stCxn id="300" idx="0"/>
            </p:cNvCxnSpPr>
            <p:nvPr/>
          </p:nvCxnSpPr>
          <p:spPr>
            <a:xfrm rot="10800000">
              <a:off x="4784618" y="3792528"/>
              <a:ext cx="486900" cy="1219800"/>
            </a:xfrm>
            <a:prstGeom prst="straightConnector1">
              <a:avLst/>
            </a:prstGeom>
            <a:noFill/>
            <a:ln w="38100" cap="flat" cmpd="sng">
              <a:solidFill>
                <a:srgbClr val="BF4342"/>
              </a:solidFill>
              <a:prstDash val="dash"/>
              <a:round/>
              <a:headEnd type="none" w="med" len="med"/>
              <a:tailEnd type="stealth" w="med" len="med"/>
            </a:ln>
          </p:spPr>
        </p:cxnSp>
        <p:cxnSp>
          <p:nvCxnSpPr>
            <p:cNvPr id="302" name="Google Shape;302;p24"/>
            <p:cNvCxnSpPr>
              <a:stCxn id="300" idx="1"/>
            </p:cNvCxnSpPr>
            <p:nvPr/>
          </p:nvCxnSpPr>
          <p:spPr>
            <a:xfrm rot="10800000">
              <a:off x="4677419" y="4078780"/>
              <a:ext cx="567900" cy="944400"/>
            </a:xfrm>
            <a:prstGeom prst="straightConnector1">
              <a:avLst/>
            </a:prstGeom>
            <a:noFill/>
            <a:ln w="38100" cap="flat" cmpd="sng">
              <a:solidFill>
                <a:srgbClr val="BF4342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cxnSp>
          <p:nvCxnSpPr>
            <p:cNvPr id="303" name="Google Shape;303;p24"/>
            <p:cNvCxnSpPr>
              <a:stCxn id="304" idx="2"/>
              <a:endCxn id="305" idx="5"/>
            </p:cNvCxnSpPr>
            <p:nvPr/>
          </p:nvCxnSpPr>
          <p:spPr>
            <a:xfrm rot="10800000">
              <a:off x="5374064" y="4313677"/>
              <a:ext cx="322200" cy="318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06" name="Google Shape;306;p24"/>
            <p:cNvSpPr/>
            <p:nvPr/>
          </p:nvSpPr>
          <p:spPr>
            <a:xfrm>
              <a:off x="5158268" y="3869328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05" name="Google Shape;305;p24"/>
            <p:cNvSpPr/>
            <p:nvPr/>
          </p:nvSpPr>
          <p:spPr>
            <a:xfrm>
              <a:off x="5310668" y="4250328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07" name="Google Shape;307;p24"/>
            <p:cNvSpPr/>
            <p:nvPr/>
          </p:nvSpPr>
          <p:spPr>
            <a:xfrm>
              <a:off x="5005868" y="4631328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98" name="Google Shape;298;p24"/>
            <p:cNvSpPr/>
            <p:nvPr/>
          </p:nvSpPr>
          <p:spPr>
            <a:xfrm>
              <a:off x="4893866" y="4138327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97" name="Google Shape;297;p24"/>
            <p:cNvSpPr/>
            <p:nvPr/>
          </p:nvSpPr>
          <p:spPr>
            <a:xfrm>
              <a:off x="5608130" y="4162194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04" name="Google Shape;304;p24"/>
            <p:cNvSpPr/>
            <p:nvPr/>
          </p:nvSpPr>
          <p:spPr>
            <a:xfrm>
              <a:off x="5696264" y="4595527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308" name="Google Shape;308;p24"/>
            <p:cNvCxnSpPr>
              <a:stCxn id="307" idx="7"/>
              <a:endCxn id="305" idx="3"/>
            </p:cNvCxnSpPr>
            <p:nvPr/>
          </p:nvCxnSpPr>
          <p:spPr>
            <a:xfrm rot="10800000" flipH="1">
              <a:off x="5069116" y="4313680"/>
              <a:ext cx="252300" cy="3285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24"/>
            <p:cNvCxnSpPr>
              <a:stCxn id="298" idx="7"/>
              <a:endCxn id="306" idx="3"/>
            </p:cNvCxnSpPr>
            <p:nvPr/>
          </p:nvCxnSpPr>
          <p:spPr>
            <a:xfrm rot="10800000" flipH="1">
              <a:off x="4957114" y="3932578"/>
              <a:ext cx="212100" cy="2166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24"/>
            <p:cNvCxnSpPr>
              <a:stCxn id="297" idx="1"/>
              <a:endCxn id="306" idx="6"/>
            </p:cNvCxnSpPr>
            <p:nvPr/>
          </p:nvCxnSpPr>
          <p:spPr>
            <a:xfrm rot="10800000">
              <a:off x="5232282" y="3906346"/>
              <a:ext cx="386700" cy="2667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24"/>
            <p:cNvCxnSpPr>
              <a:endCxn id="306" idx="5"/>
            </p:cNvCxnSpPr>
            <p:nvPr/>
          </p:nvCxnSpPr>
          <p:spPr>
            <a:xfrm rot="10800000">
              <a:off x="5221516" y="3932576"/>
              <a:ext cx="114900" cy="3117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24"/>
            <p:cNvCxnSpPr>
              <a:stCxn id="307" idx="0"/>
              <a:endCxn id="298" idx="4"/>
            </p:cNvCxnSpPr>
            <p:nvPr/>
          </p:nvCxnSpPr>
          <p:spPr>
            <a:xfrm rot="10800000">
              <a:off x="4931018" y="4212528"/>
              <a:ext cx="111900" cy="4188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Google Shape;313;p24"/>
            <p:cNvCxnSpPr>
              <a:stCxn id="304" idx="7"/>
              <a:endCxn id="297" idx="4"/>
            </p:cNvCxnSpPr>
            <p:nvPr/>
          </p:nvCxnSpPr>
          <p:spPr>
            <a:xfrm rot="10800000">
              <a:off x="5645213" y="4236178"/>
              <a:ext cx="114300" cy="3702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00" name="Google Shape;300;p24"/>
            <p:cNvSpPr/>
            <p:nvPr/>
          </p:nvSpPr>
          <p:spPr>
            <a:xfrm>
              <a:off x="5234468" y="5012328"/>
              <a:ext cx="74100" cy="741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grpSp>
          <p:nvGrpSpPr>
            <p:cNvPr id="314" name="Google Shape;314;p24"/>
            <p:cNvGrpSpPr/>
            <p:nvPr/>
          </p:nvGrpSpPr>
          <p:grpSpPr>
            <a:xfrm>
              <a:off x="5268207" y="4449023"/>
              <a:ext cx="196042" cy="109800"/>
              <a:chOff x="2753607" y="4472891"/>
              <a:chExt cx="196042" cy="109800"/>
            </a:xfrm>
          </p:grpSpPr>
          <p:cxnSp>
            <p:nvCxnSpPr>
              <p:cNvPr id="315" name="Google Shape;315;p24"/>
              <p:cNvCxnSpPr/>
              <p:nvPr/>
            </p:nvCxnSpPr>
            <p:spPr>
              <a:xfrm rot="10800000">
                <a:off x="2753607" y="4473044"/>
                <a:ext cx="102000" cy="939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16" name="Google Shape;316;p24"/>
              <p:cNvCxnSpPr/>
              <p:nvPr/>
            </p:nvCxnSpPr>
            <p:spPr>
              <a:xfrm flipH="1">
                <a:off x="2847649" y="4472891"/>
                <a:ext cx="102000" cy="109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9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317" name="Google Shape;317;p24"/>
          <p:cNvSpPr txBox="1"/>
          <p:nvPr/>
        </p:nvSpPr>
        <p:spPr>
          <a:xfrm>
            <a:off x="4019112" y="4064267"/>
            <a:ext cx="942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vs.</a:t>
            </a:r>
            <a:endParaRPr sz="2400" b="1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8" name="Google Shape;318;p24"/>
          <p:cNvSpPr txBox="1"/>
          <p:nvPr/>
        </p:nvSpPr>
        <p:spPr>
          <a:xfrm>
            <a:off x="952865" y="4064267"/>
            <a:ext cx="1713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“FRST”</a:t>
            </a:r>
            <a:endParaRPr sz="2400" b="1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9" name="Google Shape;319;p24"/>
          <p:cNvSpPr txBox="1"/>
          <p:nvPr/>
        </p:nvSpPr>
        <p:spPr>
          <a:xfrm>
            <a:off x="6325415" y="4064267"/>
            <a:ext cx="1713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“Vex”</a:t>
            </a:r>
            <a:endParaRPr sz="2400" b="1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5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325" name="Google Shape;325;p25" title="fan_coun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75" y="1158400"/>
            <a:ext cx="9002051" cy="325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" name="Google Shape;330;p26"/>
          <p:cNvGrpSpPr/>
          <p:nvPr/>
        </p:nvGrpSpPr>
        <p:grpSpPr>
          <a:xfrm>
            <a:off x="1524750" y="92775"/>
            <a:ext cx="5722075" cy="4998000"/>
            <a:chOff x="1524750" y="92775"/>
            <a:chExt cx="5722075" cy="4998000"/>
          </a:xfrm>
        </p:grpSpPr>
        <p:cxnSp>
          <p:nvCxnSpPr>
            <p:cNvPr id="331" name="Google Shape;331;p26"/>
            <p:cNvCxnSpPr/>
            <p:nvPr/>
          </p:nvCxnSpPr>
          <p:spPr>
            <a:xfrm rot="10800000" flipH="1">
              <a:off x="2444956" y="1054875"/>
              <a:ext cx="32100" cy="4035900"/>
            </a:xfrm>
            <a:prstGeom prst="straightConnector1">
              <a:avLst/>
            </a:prstGeom>
            <a:noFill/>
            <a:ln w="28575" cap="flat" cmpd="sng">
              <a:solidFill>
                <a:srgbClr val="1A659E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32" name="Google Shape;332;p26"/>
            <p:cNvCxnSpPr/>
            <p:nvPr/>
          </p:nvCxnSpPr>
          <p:spPr>
            <a:xfrm>
              <a:off x="1843125" y="4392050"/>
              <a:ext cx="5004600" cy="32400"/>
            </a:xfrm>
            <a:prstGeom prst="straightConnector1">
              <a:avLst/>
            </a:prstGeom>
            <a:noFill/>
            <a:ln w="28575" cap="flat" cmpd="sng">
              <a:solidFill>
                <a:srgbClr val="1A659E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33" name="Google Shape;333;p26"/>
            <p:cNvCxnSpPr/>
            <p:nvPr/>
          </p:nvCxnSpPr>
          <p:spPr>
            <a:xfrm flipH="1">
              <a:off x="6100250" y="620800"/>
              <a:ext cx="630000" cy="4061400"/>
            </a:xfrm>
            <a:prstGeom prst="straightConnector1">
              <a:avLst/>
            </a:prstGeom>
            <a:noFill/>
            <a:ln w="28575" cap="flat" cmpd="sng">
              <a:solidFill>
                <a:srgbClr val="1A659E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34" name="Google Shape;334;p26"/>
            <p:cNvCxnSpPr/>
            <p:nvPr/>
          </p:nvCxnSpPr>
          <p:spPr>
            <a:xfrm>
              <a:off x="3356125" y="334725"/>
              <a:ext cx="3890700" cy="2712300"/>
            </a:xfrm>
            <a:prstGeom prst="straightConnector1">
              <a:avLst/>
            </a:prstGeom>
            <a:noFill/>
            <a:ln w="28575" cap="flat" cmpd="sng">
              <a:solidFill>
                <a:srgbClr val="1A659E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335" name="Google Shape;335;p26"/>
            <p:cNvCxnSpPr/>
            <p:nvPr/>
          </p:nvCxnSpPr>
          <p:spPr>
            <a:xfrm rot="10800000" flipH="1">
              <a:off x="1524750" y="92775"/>
              <a:ext cx="2873700" cy="2534400"/>
            </a:xfrm>
            <a:prstGeom prst="straightConnector1">
              <a:avLst/>
            </a:prstGeom>
            <a:noFill/>
            <a:ln w="28575" cap="flat" cmpd="sng">
              <a:solidFill>
                <a:srgbClr val="1A659E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36" name="Google Shape;336;p26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grpSp>
        <p:nvGrpSpPr>
          <p:cNvPr id="337" name="Google Shape;337;p26"/>
          <p:cNvGrpSpPr/>
          <p:nvPr/>
        </p:nvGrpSpPr>
        <p:grpSpPr>
          <a:xfrm>
            <a:off x="2735264" y="1954920"/>
            <a:ext cx="2213650" cy="1816238"/>
            <a:chOff x="2735264" y="1954920"/>
            <a:chExt cx="2213650" cy="1816238"/>
          </a:xfrm>
        </p:grpSpPr>
        <p:sp>
          <p:nvSpPr>
            <p:cNvPr id="338" name="Google Shape;338;p26"/>
            <p:cNvSpPr txBox="1"/>
            <p:nvPr/>
          </p:nvSpPr>
          <p:spPr>
            <a:xfrm>
              <a:off x="3357689" y="1954920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BF4342"/>
                  </a:solidFill>
                  <a:latin typeface="Average"/>
                  <a:ea typeface="Average"/>
                  <a:cs typeface="Average"/>
                  <a:sym typeface="Average"/>
                </a:rPr>
                <a:t>FRST</a:t>
              </a:r>
              <a:endParaRPr sz="16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39" name="Google Shape;339;p26"/>
            <p:cNvSpPr txBox="1"/>
            <p:nvPr/>
          </p:nvSpPr>
          <p:spPr>
            <a:xfrm>
              <a:off x="4106514" y="2554007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BF4342"/>
                  </a:solidFill>
                  <a:latin typeface="Average"/>
                  <a:ea typeface="Average"/>
                  <a:cs typeface="Average"/>
                  <a:sym typeface="Average"/>
                </a:rPr>
                <a:t>FRST</a:t>
              </a:r>
              <a:endParaRPr sz="16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40" name="Google Shape;340;p26"/>
            <p:cNvSpPr txBox="1"/>
            <p:nvPr/>
          </p:nvSpPr>
          <p:spPr>
            <a:xfrm>
              <a:off x="3613414" y="3340057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BF4342"/>
                  </a:solidFill>
                  <a:latin typeface="Average"/>
                  <a:ea typeface="Average"/>
                  <a:cs typeface="Average"/>
                  <a:sym typeface="Average"/>
                </a:rPr>
                <a:t>FRST</a:t>
              </a:r>
              <a:endParaRPr sz="16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41" name="Google Shape;341;p26"/>
            <p:cNvSpPr txBox="1"/>
            <p:nvPr/>
          </p:nvSpPr>
          <p:spPr>
            <a:xfrm>
              <a:off x="2735264" y="2529382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BF4342"/>
                  </a:solidFill>
                  <a:latin typeface="Average"/>
                  <a:ea typeface="Average"/>
                  <a:cs typeface="Average"/>
                  <a:sym typeface="Average"/>
                </a:rPr>
                <a:t>FRST</a:t>
              </a:r>
              <a:endParaRPr sz="16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grpSp>
        <p:nvGrpSpPr>
          <p:cNvPr id="342" name="Google Shape;342;p26"/>
          <p:cNvGrpSpPr/>
          <p:nvPr/>
        </p:nvGrpSpPr>
        <p:grpSpPr>
          <a:xfrm>
            <a:off x="2423083" y="1138247"/>
            <a:ext cx="3680594" cy="3199638"/>
            <a:chOff x="2423083" y="1138247"/>
            <a:chExt cx="3680594" cy="3199638"/>
          </a:xfrm>
        </p:grpSpPr>
        <p:sp>
          <p:nvSpPr>
            <p:cNvPr id="343" name="Google Shape;343;p26"/>
            <p:cNvSpPr txBox="1"/>
            <p:nvPr/>
          </p:nvSpPr>
          <p:spPr>
            <a:xfrm>
              <a:off x="2869183" y="3786997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1A659E"/>
                  </a:solidFill>
                  <a:latin typeface="Average"/>
                  <a:ea typeface="Average"/>
                  <a:cs typeface="Average"/>
                  <a:sym typeface="Average"/>
                </a:rPr>
                <a:t>Vex</a:t>
              </a:r>
              <a:endParaRPr sz="16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44" name="Google Shape;344;p26"/>
            <p:cNvSpPr txBox="1"/>
            <p:nvPr/>
          </p:nvSpPr>
          <p:spPr>
            <a:xfrm>
              <a:off x="2423083" y="3245689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1A659E"/>
                  </a:solidFill>
                  <a:latin typeface="Average"/>
                  <a:ea typeface="Average"/>
                  <a:cs typeface="Average"/>
                  <a:sym typeface="Average"/>
                </a:rPr>
                <a:t>Vex</a:t>
              </a:r>
              <a:endParaRPr sz="16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45" name="Google Shape;345;p26"/>
            <p:cNvSpPr txBox="1"/>
            <p:nvPr/>
          </p:nvSpPr>
          <p:spPr>
            <a:xfrm>
              <a:off x="4286683" y="3898647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1A659E"/>
                  </a:solidFill>
                  <a:latin typeface="Average"/>
                  <a:ea typeface="Average"/>
                  <a:cs typeface="Average"/>
                  <a:sym typeface="Average"/>
                </a:rPr>
                <a:t>Vex</a:t>
              </a:r>
              <a:endParaRPr sz="16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46" name="Google Shape;346;p26"/>
            <p:cNvSpPr txBox="1"/>
            <p:nvPr/>
          </p:nvSpPr>
          <p:spPr>
            <a:xfrm>
              <a:off x="4900903" y="3906785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1A659E"/>
                  </a:solidFill>
                  <a:latin typeface="Average"/>
                  <a:ea typeface="Average"/>
                  <a:cs typeface="Average"/>
                  <a:sym typeface="Average"/>
                </a:rPr>
                <a:t>Vex</a:t>
              </a:r>
              <a:endParaRPr sz="16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47" name="Google Shape;347;p26"/>
            <p:cNvSpPr txBox="1"/>
            <p:nvPr/>
          </p:nvSpPr>
          <p:spPr>
            <a:xfrm>
              <a:off x="5261278" y="3384085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1A659E"/>
                  </a:solidFill>
                  <a:latin typeface="Average"/>
                  <a:ea typeface="Average"/>
                  <a:cs typeface="Average"/>
                  <a:sym typeface="Average"/>
                </a:rPr>
                <a:t>Vex</a:t>
              </a:r>
              <a:endParaRPr sz="16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48" name="Google Shape;348;p26"/>
            <p:cNvSpPr txBox="1"/>
            <p:nvPr/>
          </p:nvSpPr>
          <p:spPr>
            <a:xfrm>
              <a:off x="5143590" y="2364360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1A659E"/>
                  </a:solidFill>
                  <a:latin typeface="Average"/>
                  <a:ea typeface="Average"/>
                  <a:cs typeface="Average"/>
                  <a:sym typeface="Average"/>
                </a:rPr>
                <a:t>Vex</a:t>
              </a:r>
              <a:endParaRPr sz="16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49" name="Google Shape;349;p26"/>
            <p:cNvSpPr txBox="1"/>
            <p:nvPr/>
          </p:nvSpPr>
          <p:spPr>
            <a:xfrm>
              <a:off x="3377590" y="1138247"/>
              <a:ext cx="8424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1A659E"/>
                  </a:solidFill>
                  <a:latin typeface="Average"/>
                  <a:ea typeface="Average"/>
                  <a:cs typeface="Average"/>
                  <a:sym typeface="Average"/>
                </a:rPr>
                <a:t>Vex</a:t>
              </a:r>
              <a:endParaRPr sz="16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grpSp>
        <p:nvGrpSpPr>
          <p:cNvPr id="350" name="Google Shape;350;p26"/>
          <p:cNvGrpSpPr/>
          <p:nvPr/>
        </p:nvGrpSpPr>
        <p:grpSpPr>
          <a:xfrm>
            <a:off x="2429312" y="171964"/>
            <a:ext cx="4018726" cy="4266186"/>
            <a:chOff x="2429312" y="171964"/>
            <a:chExt cx="4018726" cy="4266186"/>
          </a:xfrm>
        </p:grpSpPr>
        <p:sp>
          <p:nvSpPr>
            <p:cNvPr id="351" name="Google Shape;351;p26"/>
            <p:cNvSpPr/>
            <p:nvPr/>
          </p:nvSpPr>
          <p:spPr>
            <a:xfrm>
              <a:off x="2450854" y="1771798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52" name="Google Shape;352;p26"/>
            <p:cNvSpPr/>
            <p:nvPr/>
          </p:nvSpPr>
          <p:spPr>
            <a:xfrm>
              <a:off x="2429312" y="4144673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53" name="Google Shape;353;p26"/>
            <p:cNvSpPr/>
            <p:nvPr/>
          </p:nvSpPr>
          <p:spPr>
            <a:xfrm>
              <a:off x="4916926" y="3485441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54" name="Google Shape;354;p26"/>
            <p:cNvSpPr/>
            <p:nvPr/>
          </p:nvSpPr>
          <p:spPr>
            <a:xfrm>
              <a:off x="2442623" y="2608774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55" name="Google Shape;355;p26"/>
            <p:cNvSpPr/>
            <p:nvPr/>
          </p:nvSpPr>
          <p:spPr>
            <a:xfrm>
              <a:off x="3927317" y="4229947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356" name="Google Shape;356;p26"/>
            <p:cNvCxnSpPr>
              <a:stCxn id="351" idx="5"/>
              <a:endCxn id="357" idx="1"/>
            </p:cNvCxnSpPr>
            <p:nvPr/>
          </p:nvCxnSpPr>
          <p:spPr>
            <a:xfrm>
              <a:off x="2628564" y="1949508"/>
              <a:ext cx="3291900" cy="23109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8" name="Google Shape;358;p26"/>
            <p:cNvCxnSpPr>
              <a:stCxn id="352" idx="7"/>
              <a:endCxn id="359" idx="3"/>
            </p:cNvCxnSpPr>
            <p:nvPr/>
          </p:nvCxnSpPr>
          <p:spPr>
            <a:xfrm rot="10800000" flipH="1">
              <a:off x="2607022" y="1745163"/>
              <a:ext cx="2381400" cy="243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0" name="Google Shape;360;p26"/>
            <p:cNvCxnSpPr>
              <a:stCxn id="354" idx="5"/>
              <a:endCxn id="355" idx="1"/>
            </p:cNvCxnSpPr>
            <p:nvPr/>
          </p:nvCxnSpPr>
          <p:spPr>
            <a:xfrm>
              <a:off x="2620333" y="2786484"/>
              <a:ext cx="1337400" cy="1473900"/>
            </a:xfrm>
            <a:prstGeom prst="straightConnector1">
              <a:avLst/>
            </a:prstGeom>
            <a:noFill/>
            <a:ln w="76200" cap="flat" cmpd="sng">
              <a:solidFill>
                <a:srgbClr val="BF434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1" name="Google Shape;361;p26"/>
            <p:cNvCxnSpPr>
              <a:stCxn id="352" idx="0"/>
              <a:endCxn id="354" idx="4"/>
            </p:cNvCxnSpPr>
            <p:nvPr/>
          </p:nvCxnSpPr>
          <p:spPr>
            <a:xfrm rot="10800000" flipH="1">
              <a:off x="2533412" y="2816873"/>
              <a:ext cx="13200" cy="1327800"/>
            </a:xfrm>
            <a:prstGeom prst="straightConnector1">
              <a:avLst/>
            </a:prstGeom>
            <a:noFill/>
            <a:ln w="76200" cap="flat" cmpd="sng">
              <a:solidFill>
                <a:srgbClr val="1A65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2" name="Google Shape;362;p26"/>
            <p:cNvCxnSpPr>
              <a:endCxn id="359" idx="2"/>
            </p:cNvCxnSpPr>
            <p:nvPr/>
          </p:nvCxnSpPr>
          <p:spPr>
            <a:xfrm rot="10800000" flipH="1">
              <a:off x="2682053" y="1671639"/>
              <a:ext cx="2275800" cy="204300"/>
            </a:xfrm>
            <a:prstGeom prst="straightConnector1">
              <a:avLst/>
            </a:prstGeom>
            <a:noFill/>
            <a:ln w="76200" cap="flat" cmpd="sng">
              <a:solidFill>
                <a:srgbClr val="BF434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3" name="Google Shape;363;p26"/>
            <p:cNvCxnSpPr>
              <a:stCxn id="359" idx="4"/>
              <a:endCxn id="353" idx="0"/>
            </p:cNvCxnSpPr>
            <p:nvPr/>
          </p:nvCxnSpPr>
          <p:spPr>
            <a:xfrm flipH="1">
              <a:off x="5021153" y="1775739"/>
              <a:ext cx="40800" cy="1709700"/>
            </a:xfrm>
            <a:prstGeom prst="straightConnector1">
              <a:avLst/>
            </a:prstGeom>
            <a:noFill/>
            <a:ln w="76200" cap="flat" cmpd="sng">
              <a:solidFill>
                <a:srgbClr val="BF434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4" name="Google Shape;364;p26"/>
            <p:cNvCxnSpPr>
              <a:stCxn id="353" idx="3"/>
              <a:endCxn id="355" idx="7"/>
            </p:cNvCxnSpPr>
            <p:nvPr/>
          </p:nvCxnSpPr>
          <p:spPr>
            <a:xfrm flipH="1">
              <a:off x="4105016" y="3663151"/>
              <a:ext cx="842400" cy="597300"/>
            </a:xfrm>
            <a:prstGeom prst="straightConnector1">
              <a:avLst/>
            </a:prstGeom>
            <a:noFill/>
            <a:ln w="76200" cap="flat" cmpd="sng">
              <a:solidFill>
                <a:srgbClr val="BF434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5" name="Google Shape;365;p26"/>
            <p:cNvCxnSpPr>
              <a:stCxn id="355" idx="2"/>
              <a:endCxn id="352" idx="5"/>
            </p:cNvCxnSpPr>
            <p:nvPr/>
          </p:nvCxnSpPr>
          <p:spPr>
            <a:xfrm rot="10800000">
              <a:off x="2607017" y="4322347"/>
              <a:ext cx="1320300" cy="11700"/>
            </a:xfrm>
            <a:prstGeom prst="straightConnector1">
              <a:avLst/>
            </a:prstGeom>
            <a:noFill/>
            <a:ln w="76200" cap="flat" cmpd="sng">
              <a:solidFill>
                <a:srgbClr val="1A65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66" name="Google Shape;366;p26"/>
            <p:cNvSpPr/>
            <p:nvPr/>
          </p:nvSpPr>
          <p:spPr>
            <a:xfrm>
              <a:off x="6239838" y="2472924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367" name="Google Shape;367;p26"/>
            <p:cNvCxnSpPr>
              <a:stCxn id="366" idx="4"/>
              <a:endCxn id="357" idx="5"/>
            </p:cNvCxnSpPr>
            <p:nvPr/>
          </p:nvCxnSpPr>
          <p:spPr>
            <a:xfrm flipH="1">
              <a:off x="6067638" y="2681124"/>
              <a:ext cx="276300" cy="1726500"/>
            </a:xfrm>
            <a:prstGeom prst="straightConnector1">
              <a:avLst/>
            </a:prstGeom>
            <a:noFill/>
            <a:ln w="76200" cap="flat" cmpd="sng">
              <a:solidFill>
                <a:srgbClr val="1A65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68" name="Google Shape;368;p26"/>
            <p:cNvSpPr/>
            <p:nvPr/>
          </p:nvSpPr>
          <p:spPr>
            <a:xfrm>
              <a:off x="3688987" y="654198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369" name="Google Shape;369;p26"/>
            <p:cNvCxnSpPr>
              <a:stCxn id="368" idx="5"/>
              <a:endCxn id="366" idx="1"/>
            </p:cNvCxnSpPr>
            <p:nvPr/>
          </p:nvCxnSpPr>
          <p:spPr>
            <a:xfrm>
              <a:off x="3866697" y="831908"/>
              <a:ext cx="2403600" cy="1671600"/>
            </a:xfrm>
            <a:prstGeom prst="straightConnector1">
              <a:avLst/>
            </a:prstGeom>
            <a:noFill/>
            <a:ln w="76200" cap="flat" cmpd="sng">
              <a:solidFill>
                <a:srgbClr val="1A65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0" name="Google Shape;370;p26"/>
            <p:cNvCxnSpPr>
              <a:stCxn id="368" idx="3"/>
              <a:endCxn id="351" idx="7"/>
            </p:cNvCxnSpPr>
            <p:nvPr/>
          </p:nvCxnSpPr>
          <p:spPr>
            <a:xfrm flipH="1">
              <a:off x="2628677" y="831908"/>
              <a:ext cx="1090800" cy="970500"/>
            </a:xfrm>
            <a:prstGeom prst="straightConnector1">
              <a:avLst/>
            </a:prstGeom>
            <a:noFill/>
            <a:ln w="76200" cap="flat" cmpd="sng">
              <a:solidFill>
                <a:srgbClr val="1A65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1" name="Google Shape;371;p26"/>
            <p:cNvCxnSpPr>
              <a:stCxn id="368" idx="6"/>
              <a:endCxn id="372" idx="2"/>
            </p:cNvCxnSpPr>
            <p:nvPr/>
          </p:nvCxnSpPr>
          <p:spPr>
            <a:xfrm rot="10800000" flipH="1">
              <a:off x="3897187" y="276198"/>
              <a:ext cx="2310600" cy="4821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73" name="Google Shape;373;p26"/>
            <p:cNvSpPr/>
            <p:nvPr/>
          </p:nvSpPr>
          <p:spPr>
            <a:xfrm>
              <a:off x="3828789" y="2749300"/>
              <a:ext cx="208200" cy="208200"/>
            </a:xfrm>
            <a:prstGeom prst="ellipse">
              <a:avLst/>
            </a:prstGeom>
            <a:solidFill>
              <a:srgbClr val="BF4342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57" name="Google Shape;357;p26"/>
            <p:cNvSpPr/>
            <p:nvPr/>
          </p:nvSpPr>
          <p:spPr>
            <a:xfrm>
              <a:off x="5890072" y="4229949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374" name="Google Shape;374;p26"/>
            <p:cNvCxnSpPr>
              <a:stCxn id="355" idx="6"/>
              <a:endCxn id="357" idx="2"/>
            </p:cNvCxnSpPr>
            <p:nvPr/>
          </p:nvCxnSpPr>
          <p:spPr>
            <a:xfrm>
              <a:off x="4135517" y="4334047"/>
              <a:ext cx="1754700" cy="0"/>
            </a:xfrm>
            <a:prstGeom prst="straightConnector1">
              <a:avLst/>
            </a:prstGeom>
            <a:noFill/>
            <a:ln w="76200" cap="flat" cmpd="sng">
              <a:solidFill>
                <a:srgbClr val="1A65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75" name="Google Shape;375;p26"/>
            <p:cNvSpPr/>
            <p:nvPr/>
          </p:nvSpPr>
          <p:spPr>
            <a:xfrm>
              <a:off x="4984777" y="374739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76" name="Google Shape;376;p26"/>
            <p:cNvSpPr/>
            <p:nvPr/>
          </p:nvSpPr>
          <p:spPr>
            <a:xfrm>
              <a:off x="4919997" y="4229949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72" name="Google Shape;372;p26"/>
            <p:cNvSpPr/>
            <p:nvPr/>
          </p:nvSpPr>
          <p:spPr>
            <a:xfrm>
              <a:off x="6207920" y="171964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377" name="Google Shape;377;p26"/>
            <p:cNvCxnSpPr>
              <a:stCxn id="359" idx="7"/>
              <a:endCxn id="372" idx="3"/>
            </p:cNvCxnSpPr>
            <p:nvPr/>
          </p:nvCxnSpPr>
          <p:spPr>
            <a:xfrm rot="10800000" flipH="1">
              <a:off x="5135563" y="349729"/>
              <a:ext cx="1102800" cy="12483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8" name="Google Shape;378;p26"/>
            <p:cNvCxnSpPr>
              <a:stCxn id="354" idx="0"/>
              <a:endCxn id="351" idx="4"/>
            </p:cNvCxnSpPr>
            <p:nvPr/>
          </p:nvCxnSpPr>
          <p:spPr>
            <a:xfrm rot="10800000" flipH="1">
              <a:off x="2546723" y="1979974"/>
              <a:ext cx="8100" cy="628800"/>
            </a:xfrm>
            <a:prstGeom prst="straightConnector1">
              <a:avLst/>
            </a:prstGeom>
            <a:noFill/>
            <a:ln w="76200" cap="flat" cmpd="sng">
              <a:solidFill>
                <a:srgbClr val="BF434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9" name="Google Shape;379;p26"/>
            <p:cNvCxnSpPr>
              <a:stCxn id="366" idx="3"/>
              <a:endCxn id="353" idx="7"/>
            </p:cNvCxnSpPr>
            <p:nvPr/>
          </p:nvCxnSpPr>
          <p:spPr>
            <a:xfrm flipH="1">
              <a:off x="5094628" y="2650634"/>
              <a:ext cx="1175700" cy="8652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0" name="Google Shape;380;p26"/>
            <p:cNvCxnSpPr>
              <a:stCxn id="353" idx="4"/>
              <a:endCxn id="376" idx="0"/>
            </p:cNvCxnSpPr>
            <p:nvPr/>
          </p:nvCxnSpPr>
          <p:spPr>
            <a:xfrm>
              <a:off x="5021026" y="3693641"/>
              <a:ext cx="3000" cy="5364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1" name="Google Shape;381;p26"/>
            <p:cNvCxnSpPr>
              <a:stCxn id="375" idx="4"/>
              <a:endCxn id="359" idx="0"/>
            </p:cNvCxnSpPr>
            <p:nvPr/>
          </p:nvCxnSpPr>
          <p:spPr>
            <a:xfrm flipH="1">
              <a:off x="5061877" y="582939"/>
              <a:ext cx="27000" cy="9846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2" name="Google Shape;382;p26"/>
            <p:cNvCxnSpPr>
              <a:stCxn id="372" idx="4"/>
              <a:endCxn id="366" idx="0"/>
            </p:cNvCxnSpPr>
            <p:nvPr/>
          </p:nvCxnSpPr>
          <p:spPr>
            <a:xfrm>
              <a:off x="6312020" y="380164"/>
              <a:ext cx="31800" cy="20928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59" name="Google Shape;359;p26"/>
            <p:cNvSpPr/>
            <p:nvPr/>
          </p:nvSpPr>
          <p:spPr>
            <a:xfrm>
              <a:off x="4957853" y="1567539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83" name="Google Shape;383;p26"/>
            <p:cNvSpPr/>
            <p:nvPr/>
          </p:nvSpPr>
          <p:spPr>
            <a:xfrm>
              <a:off x="6208878" y="1501864"/>
              <a:ext cx="208200" cy="208200"/>
            </a:xfrm>
            <a:prstGeom prst="ellipse">
              <a:avLst/>
            </a:prstGeom>
            <a:solidFill>
              <a:schemeClr val="dk1"/>
            </a:solidFill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384" name="Google Shape;384;p26"/>
            <p:cNvCxnSpPr>
              <a:stCxn id="359" idx="6"/>
              <a:endCxn id="383" idx="2"/>
            </p:cNvCxnSpPr>
            <p:nvPr/>
          </p:nvCxnSpPr>
          <p:spPr>
            <a:xfrm rot="10800000" flipH="1">
              <a:off x="5166053" y="1605939"/>
              <a:ext cx="1042800" cy="657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85" name="Google Shape;385;p26"/>
          <p:cNvGrpSpPr/>
          <p:nvPr/>
        </p:nvGrpSpPr>
        <p:grpSpPr>
          <a:xfrm>
            <a:off x="4325213" y="498788"/>
            <a:ext cx="2052125" cy="1573200"/>
            <a:chOff x="4325213" y="498788"/>
            <a:chExt cx="2052125" cy="1573200"/>
          </a:xfrm>
        </p:grpSpPr>
        <p:sp>
          <p:nvSpPr>
            <p:cNvPr id="386" name="Google Shape;386;p26"/>
            <p:cNvSpPr txBox="1"/>
            <p:nvPr/>
          </p:nvSpPr>
          <p:spPr>
            <a:xfrm>
              <a:off x="4325213" y="630813"/>
              <a:ext cx="7281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NT</a:t>
              </a:r>
              <a:endParaRPr sz="16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87" name="Google Shape;387;p26"/>
            <p:cNvSpPr txBox="1"/>
            <p:nvPr/>
          </p:nvSpPr>
          <p:spPr>
            <a:xfrm>
              <a:off x="5097463" y="498788"/>
              <a:ext cx="7281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NT</a:t>
              </a:r>
              <a:endParaRPr sz="16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88" name="Google Shape;388;p26"/>
            <p:cNvSpPr txBox="1"/>
            <p:nvPr/>
          </p:nvSpPr>
          <p:spPr>
            <a:xfrm>
              <a:off x="5542188" y="995550"/>
              <a:ext cx="7281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NT</a:t>
              </a:r>
              <a:endParaRPr sz="16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389" name="Google Shape;389;p26"/>
            <p:cNvSpPr txBox="1"/>
            <p:nvPr/>
          </p:nvSpPr>
          <p:spPr>
            <a:xfrm>
              <a:off x="5649238" y="1640888"/>
              <a:ext cx="7281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NT</a:t>
              </a:r>
              <a:endParaRPr sz="16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sp>
        <p:nvSpPr>
          <p:cNvPr id="390" name="Google Shape;390;p26"/>
          <p:cNvSpPr txBox="1"/>
          <p:nvPr/>
        </p:nvSpPr>
        <p:spPr>
          <a:xfrm>
            <a:off x="6911700" y="301700"/>
            <a:ext cx="20052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NT = “non-toric”...</a:t>
            </a:r>
            <a:br>
              <a:rPr lang="en" sz="16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16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…or maybe not?</a:t>
            </a:r>
            <a:endParaRPr sz="1600" b="1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91" name="Google Shape;391;p26"/>
          <p:cNvSpPr txBox="1"/>
          <p:nvPr/>
        </p:nvSpPr>
        <p:spPr>
          <a:xfrm>
            <a:off x="-802000" y="2706675"/>
            <a:ext cx="3539100" cy="15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A paradigmatic </a:t>
            </a:r>
            <a:b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cartoon of the</a:t>
            </a:r>
            <a:b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extended </a:t>
            </a:r>
            <a:b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Kahler cone…</a:t>
            </a:r>
            <a:endParaRPr sz="1600">
              <a:solidFill>
                <a:schemeClr val="dk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92" name="Google Shape;392;p26"/>
          <p:cNvSpPr txBox="1"/>
          <p:nvPr/>
        </p:nvSpPr>
        <p:spPr>
          <a:xfrm>
            <a:off x="3497264" y="2869984"/>
            <a:ext cx="842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-K</a:t>
            </a:r>
            <a:endParaRPr sz="1600" b="1">
              <a:solidFill>
                <a:srgbClr val="BF434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393" name="Google Shape;39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7150" y="4715834"/>
            <a:ext cx="3755249" cy="345607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26"/>
          <p:cNvSpPr txBox="1"/>
          <p:nvPr/>
        </p:nvSpPr>
        <p:spPr>
          <a:xfrm rot="1029">
            <a:off x="2278072" y="4414375"/>
            <a:ext cx="20049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Secondary Fan</a:t>
            </a:r>
            <a:endParaRPr sz="1600" b="1">
              <a:solidFill>
                <a:srgbClr val="1A659E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(“Toric Part”)</a:t>
            </a:r>
            <a:endParaRPr sz="1600" b="1">
              <a:solidFill>
                <a:srgbClr val="1A659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7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 &amp; Outlook</a:t>
            </a:r>
            <a:endParaRPr/>
          </a:p>
        </p:txBody>
      </p:sp>
      <p:sp>
        <p:nvSpPr>
          <p:cNvPr id="400" name="Google Shape;400;p27"/>
          <p:cNvSpPr txBox="1">
            <a:spLocks noGrp="1"/>
          </p:cNvSpPr>
          <p:nvPr>
            <p:ph type="body" idx="1"/>
          </p:nvPr>
        </p:nvSpPr>
        <p:spPr>
          <a:xfrm>
            <a:off x="334950" y="1140425"/>
            <a:ext cx="8259300" cy="37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There are more vex triangulations than FRSTs: to explore the full string landscape — discrete topologies &amp; continuous moduli spaces — one is motivated to step past FRSTs</a:t>
            </a:r>
            <a:br>
              <a:rPr lang="en"/>
            </a:br>
            <a:endParaRPr/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Vex triangulations enable computational power for a larger set of CYs</a:t>
            </a:r>
            <a:br>
              <a:rPr lang="en"/>
            </a:br>
            <a:endParaRPr/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What next?</a:t>
            </a:r>
            <a:endParaRPr/>
          </a:p>
          <a:p>
            <a:pPr marL="914400" lvl="1" indent="-33432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Continue studying CY hypersurfaces </a:t>
            </a:r>
            <a:br>
              <a:rPr lang="en"/>
            </a:br>
            <a:r>
              <a:rPr lang="en"/>
              <a:t>in vex triangulations (esp. </a:t>
            </a:r>
            <a:r>
              <a:rPr lang="en" b="1">
                <a:solidFill>
                  <a:srgbClr val="BF4342"/>
                </a:solidFill>
              </a:rPr>
              <a:t>smoothness</a:t>
            </a:r>
            <a:r>
              <a:rPr lang="en"/>
              <a:t>)</a:t>
            </a:r>
            <a:endParaRPr/>
          </a:p>
          <a:p>
            <a:pPr marL="914400" lvl="1" indent="-33432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Apply newfound control over CY birational </a:t>
            </a:r>
            <a:br>
              <a:rPr lang="en"/>
            </a:br>
            <a:r>
              <a:rPr lang="en"/>
              <a:t>geometry (e.g., for </a:t>
            </a:r>
            <a:r>
              <a:rPr lang="en" b="1">
                <a:solidFill>
                  <a:srgbClr val="BF4342"/>
                </a:solidFill>
              </a:rPr>
              <a:t>line bundle cohomology</a:t>
            </a:r>
            <a:r>
              <a:rPr lang="en"/>
              <a:t>)</a:t>
            </a:r>
            <a:endParaRPr/>
          </a:p>
          <a:p>
            <a:pPr marL="914400" lvl="1" indent="-33432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Compare </a:t>
            </a:r>
            <a:r>
              <a:rPr lang="en" b="1">
                <a:solidFill>
                  <a:srgbClr val="BF4342"/>
                </a:solidFill>
              </a:rPr>
              <a:t>phenomenological consequences</a:t>
            </a:r>
            <a:r>
              <a:rPr lang="en"/>
              <a:t> of </a:t>
            </a:r>
            <a:br>
              <a:rPr lang="en"/>
            </a:br>
            <a:r>
              <a:rPr lang="en"/>
              <a:t>FRST &amp; vex CYs</a:t>
            </a:r>
            <a:endParaRPr/>
          </a:p>
        </p:txBody>
      </p:sp>
      <p:sp>
        <p:nvSpPr>
          <p:cNvPr id="401" name="Google Shape;401;p27"/>
          <p:cNvSpPr txBox="1"/>
          <p:nvPr/>
        </p:nvSpPr>
        <p:spPr>
          <a:xfrm>
            <a:off x="6530975" y="3219025"/>
            <a:ext cx="218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Moritz &amp; ES, in prep.</a:t>
            </a:r>
            <a:endParaRPr b="1">
              <a:solidFill>
                <a:srgbClr val="1A659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402" name="Google Shape;402;p27"/>
          <p:cNvSpPr txBox="1"/>
          <p:nvPr/>
        </p:nvSpPr>
        <p:spPr>
          <a:xfrm>
            <a:off x="5400875" y="3695425"/>
            <a:ext cx="331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Constantin, Lukas, &amp; ES, in prep.</a:t>
            </a:r>
            <a:b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Gendler, ES, Stillman, &amp; Wu, in prep.</a:t>
            </a:r>
            <a:endParaRPr b="1">
              <a:solidFill>
                <a:srgbClr val="1A659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403" name="Google Shape;403;p27"/>
          <p:cNvSpPr txBox="1"/>
          <p:nvPr/>
        </p:nvSpPr>
        <p:spPr>
          <a:xfrm>
            <a:off x="4894875" y="4529025"/>
            <a:ext cx="3819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Carta, Gendler, Marsh, Moritz, ES, …, WIP.</a:t>
            </a:r>
            <a:endParaRPr b="1">
              <a:solidFill>
                <a:srgbClr val="1A659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40425"/>
            <a:ext cx="8674358" cy="20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In string theory (and mathematics), it is important to </a:t>
            </a:r>
            <a:r>
              <a:rPr lang="en" sz="2000" b="1" dirty="0">
                <a:solidFill>
                  <a:srgbClr val="BF4342"/>
                </a:solidFill>
              </a:rPr>
              <a:t>enumerate</a:t>
            </a:r>
            <a:r>
              <a:rPr lang="en" sz="2000" dirty="0"/>
              <a:t> &amp; </a:t>
            </a:r>
            <a:r>
              <a:rPr lang="en" sz="2000" b="1" dirty="0">
                <a:solidFill>
                  <a:srgbClr val="BF4342"/>
                </a:solidFill>
              </a:rPr>
              <a:t>compute data</a:t>
            </a:r>
            <a:r>
              <a:rPr lang="en" sz="2000" dirty="0"/>
              <a:t> (topological &amp; geometric) for </a:t>
            </a:r>
            <a:r>
              <a:rPr lang="en" sz="2000" b="1" dirty="0">
                <a:solidFill>
                  <a:srgbClr val="BF4342"/>
                </a:solidFill>
              </a:rPr>
              <a:t>Calabi-Yau </a:t>
            </a:r>
            <a:r>
              <a:rPr lang="en" sz="2000" b="1" dirty="0" err="1">
                <a:solidFill>
                  <a:srgbClr val="BF4342"/>
                </a:solidFill>
              </a:rPr>
              <a:t>threefolds</a:t>
            </a:r>
            <a:endParaRPr sz="2000" b="1" dirty="0">
              <a:solidFill>
                <a:srgbClr val="BF434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BF4342"/>
                </a:solidFill>
              </a:rPr>
              <a:t>Toric geometry</a:t>
            </a:r>
            <a:r>
              <a:rPr lang="en" sz="2000" dirty="0"/>
              <a:t> enables this by reducing topology/geometry to </a:t>
            </a:r>
            <a:r>
              <a:rPr lang="en" sz="2000" b="1" dirty="0">
                <a:solidFill>
                  <a:srgbClr val="BF4342"/>
                </a:solidFill>
              </a:rPr>
              <a:t>combinatorics</a:t>
            </a:r>
            <a:endParaRPr sz="2000" b="1" dirty="0">
              <a:solidFill>
                <a:srgbClr val="BF434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000" dirty="0"/>
              <a:t>In particular, we have long understood a </a:t>
            </a:r>
            <a:r>
              <a:rPr lang="en" sz="2000" dirty="0" err="1"/>
              <a:t>toric</a:t>
            </a:r>
            <a:r>
              <a:rPr lang="en" sz="2000" dirty="0"/>
              <a:t> geometric correspondence:</a:t>
            </a:r>
            <a:endParaRPr sz="2000" dirty="0"/>
          </a:p>
        </p:txBody>
      </p:sp>
      <p:sp>
        <p:nvSpPr>
          <p:cNvPr id="62" name="Google Shape;62;p14"/>
          <p:cNvSpPr txBox="1"/>
          <p:nvPr/>
        </p:nvSpPr>
        <p:spPr>
          <a:xfrm>
            <a:off x="5706100" y="3085100"/>
            <a:ext cx="24819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smooth Calabi-Yau </a:t>
            </a:r>
            <a:b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hypersurfaces</a:t>
            </a:r>
            <a:endParaRPr sz="1600">
              <a:solidFill>
                <a:schemeClr val="dk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956000" y="3062000"/>
            <a:ext cx="35391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fine, regular, star triangulations </a:t>
            </a:r>
            <a:b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(FRSTs) of reflexive polytopes </a:t>
            </a:r>
            <a:endParaRPr sz="1600">
              <a:solidFill>
                <a:schemeClr val="dk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4114787"/>
            <a:ext cx="8520600" cy="20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/>
              <a:t>This is also a statement about </a:t>
            </a:r>
            <a:r>
              <a:rPr lang="en" sz="2000" b="1">
                <a:solidFill>
                  <a:srgbClr val="BF4342"/>
                </a:solidFill>
              </a:rPr>
              <a:t>Kahler moduli space</a:t>
            </a:r>
            <a:r>
              <a:rPr lang="en" sz="2000"/>
              <a:t> (different FRSTs of same polytope → CYs related by flops)</a:t>
            </a:r>
            <a:endParaRPr sz="2000"/>
          </a:p>
        </p:txBody>
      </p:sp>
      <p:sp>
        <p:nvSpPr>
          <p:cNvPr id="65" name="Google Shape;65;p14"/>
          <p:cNvSpPr txBox="1"/>
          <p:nvPr/>
        </p:nvSpPr>
        <p:spPr>
          <a:xfrm>
            <a:off x="6648900" y="3586025"/>
            <a:ext cx="2183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Batyrev ‘93</a:t>
            </a:r>
            <a:b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Kreuzer &amp; Skarke ‘00</a:t>
            </a:r>
            <a:endParaRPr b="1">
              <a:solidFill>
                <a:srgbClr val="1A659E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1525" y="3339400"/>
            <a:ext cx="778150" cy="29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Upshot</a:t>
            </a:r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body" idx="1"/>
          </p:nvPr>
        </p:nvSpPr>
        <p:spPr>
          <a:xfrm>
            <a:off x="311700" y="2534725"/>
            <a:ext cx="8520600" cy="13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/>
              <a:t>Toric geometry can be used to extend the LHS significantly, enumerating more computable CYs and mapping out significantly more of the Kahler moduli space:</a:t>
            </a:r>
            <a:endParaRPr sz="2000"/>
          </a:p>
        </p:txBody>
      </p:sp>
      <p:sp>
        <p:nvSpPr>
          <p:cNvPr id="73" name="Google Shape;73;p15"/>
          <p:cNvSpPr txBox="1"/>
          <p:nvPr/>
        </p:nvSpPr>
        <p:spPr>
          <a:xfrm>
            <a:off x="5706100" y="1461600"/>
            <a:ext cx="24819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smooth Calabi-Yau </a:t>
            </a:r>
            <a:b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hypersurfaces</a:t>
            </a:r>
            <a:endParaRPr sz="1600">
              <a:solidFill>
                <a:schemeClr val="dk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956000" y="1438500"/>
            <a:ext cx="35391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fine, regular, star triangulations </a:t>
            </a:r>
            <a:b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(FRSTs) of reflexive polytopes </a:t>
            </a:r>
            <a:endParaRPr sz="1600">
              <a:solidFill>
                <a:schemeClr val="dk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5706100" y="3867625"/>
            <a:ext cx="24819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smooth Calabi-Yau </a:t>
            </a:r>
            <a:b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hypersurfaces</a:t>
            </a:r>
            <a:endParaRPr sz="1600">
              <a:solidFill>
                <a:schemeClr val="dk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956000" y="3844525"/>
            <a:ext cx="35391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fine, regular fans of reflexive polytopes</a:t>
            </a:r>
            <a:endParaRPr sz="1600">
              <a:solidFill>
                <a:schemeClr val="dk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1525" y="1715900"/>
            <a:ext cx="778150" cy="2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1525" y="4121925"/>
            <a:ext cx="778150" cy="29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Talk Outline</a:t>
            </a:r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1"/>
          </p:nvPr>
        </p:nvSpPr>
        <p:spPr>
          <a:xfrm>
            <a:off x="507150" y="1369025"/>
            <a:ext cx="8129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425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100"/>
              <a:buAutoNum type="arabicPeriod"/>
            </a:pPr>
            <a:r>
              <a:rPr lang="en" sz="3100"/>
              <a:t>Toric Geometry</a:t>
            </a:r>
            <a:endParaRPr sz="3100"/>
          </a:p>
          <a:p>
            <a:pPr marL="457200" lvl="0" indent="-425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100"/>
              <a:buAutoNum type="arabicPeriod"/>
            </a:pPr>
            <a:r>
              <a:rPr lang="en" sz="3100"/>
              <a:t>CY Hypersurfaces in Toric Varieties</a:t>
            </a:r>
            <a:endParaRPr sz="3100"/>
          </a:p>
          <a:p>
            <a:pPr marL="457200" lvl="0" indent="-425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100"/>
              <a:buAutoNum type="arabicPeriod"/>
            </a:pPr>
            <a:r>
              <a:rPr lang="en" sz="3100"/>
              <a:t>Results</a:t>
            </a:r>
            <a:endParaRPr sz="3100"/>
          </a:p>
          <a:p>
            <a:pPr marL="457200" lvl="0" indent="-425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100"/>
              <a:buAutoNum type="arabicPeriod"/>
            </a:pPr>
            <a:r>
              <a:rPr lang="en" sz="3100"/>
              <a:t>Outlook (future directions)</a:t>
            </a:r>
            <a:endParaRPr sz="3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Toric Geometry</a:t>
            </a: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9500" y="2800950"/>
            <a:ext cx="2650650" cy="109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500" y="2800950"/>
            <a:ext cx="3096989" cy="10914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/>
          <p:nvPr/>
        </p:nvSpPr>
        <p:spPr>
          <a:xfrm>
            <a:off x="1122750" y="1274138"/>
            <a:ext cx="68985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Idea: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toric varieties generalize 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(complex) projective space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3" name="Google Shape;93;p17"/>
          <p:cNvSpPr/>
          <p:nvPr/>
        </p:nvSpPr>
        <p:spPr>
          <a:xfrm>
            <a:off x="4184107" y="3030475"/>
            <a:ext cx="775800" cy="63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F434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Toric Geometry</a:t>
            </a:r>
            <a:endParaRPr/>
          </a:p>
        </p:txBody>
      </p:sp>
      <p:grpSp>
        <p:nvGrpSpPr>
          <p:cNvPr id="99" name="Google Shape;99;p18"/>
          <p:cNvGrpSpPr/>
          <p:nvPr/>
        </p:nvGrpSpPr>
        <p:grpSpPr>
          <a:xfrm>
            <a:off x="5613888" y="2332075"/>
            <a:ext cx="1832100" cy="2026802"/>
            <a:chOff x="5970900" y="2344000"/>
            <a:chExt cx="1832100" cy="2026802"/>
          </a:xfrm>
        </p:grpSpPr>
        <p:cxnSp>
          <p:nvCxnSpPr>
            <p:cNvPr id="100" name="Google Shape;100;p18"/>
            <p:cNvCxnSpPr/>
            <p:nvPr/>
          </p:nvCxnSpPr>
          <p:spPr>
            <a:xfrm>
              <a:off x="6669300" y="3477700"/>
              <a:ext cx="11337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01" name="Google Shape;101;p18"/>
            <p:cNvCxnSpPr/>
            <p:nvPr/>
          </p:nvCxnSpPr>
          <p:spPr>
            <a:xfrm rot="-5400000">
              <a:off x="6102450" y="2910850"/>
              <a:ext cx="11337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02" name="Google Shape;102;p18"/>
            <p:cNvCxnSpPr/>
            <p:nvPr/>
          </p:nvCxnSpPr>
          <p:spPr>
            <a:xfrm rot="7681514">
              <a:off x="5753225" y="3924252"/>
              <a:ext cx="113375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03" name="Google Shape;103;p18"/>
          <p:cNvSpPr txBox="1"/>
          <p:nvPr/>
        </p:nvSpPr>
        <p:spPr>
          <a:xfrm>
            <a:off x="1122750" y="1254863"/>
            <a:ext cx="68985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Toric varieties are encoded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combinatorially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by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fans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(collection of cones)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4838" y="3215288"/>
            <a:ext cx="694325" cy="26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0000" y="2849723"/>
            <a:ext cx="1068950" cy="99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" name="Google Shape;110;p19"/>
          <p:cNvCxnSpPr>
            <a:stCxn id="111" idx="1"/>
          </p:cNvCxnSpPr>
          <p:nvPr/>
        </p:nvCxnSpPr>
        <p:spPr>
          <a:xfrm rot="10800000">
            <a:off x="3091252" y="2093948"/>
            <a:ext cx="1564800" cy="21303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112" name="Google Shape;112;p19"/>
          <p:cNvCxnSpPr>
            <a:stCxn id="111" idx="0"/>
          </p:cNvCxnSpPr>
          <p:nvPr/>
        </p:nvCxnSpPr>
        <p:spPr>
          <a:xfrm rot="10800000">
            <a:off x="4352248" y="1881345"/>
            <a:ext cx="349200" cy="23241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113" name="Google Shape;113;p19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Toric Geometry</a:t>
            </a:r>
            <a:endParaRPr/>
          </a:p>
        </p:txBody>
      </p:sp>
      <p:sp>
        <p:nvSpPr>
          <p:cNvPr id="114" name="Google Shape;114;p19"/>
          <p:cNvSpPr txBox="1"/>
          <p:nvPr/>
        </p:nvSpPr>
        <p:spPr>
          <a:xfrm>
            <a:off x="1122750" y="950063"/>
            <a:ext cx="68985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Fans have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“coarse”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and</a:t>
            </a:r>
            <a:r>
              <a:rPr lang="en" sz="2200" b="1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</a:t>
            </a:r>
            <a:r>
              <a:rPr lang="en" sz="2200" b="1">
                <a:solidFill>
                  <a:srgbClr val="1A659E"/>
                </a:solidFill>
                <a:latin typeface="Average"/>
                <a:ea typeface="Average"/>
                <a:cs typeface="Average"/>
                <a:sym typeface="Average"/>
              </a:rPr>
              <a:t>“fine”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data: </a:t>
            </a:r>
            <a:b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1D cones and higher-D cones 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15" name="Google Shape;11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7243" y="211300"/>
            <a:ext cx="2058932" cy="8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/>
          <p:nvPr/>
        </p:nvSpPr>
        <p:spPr>
          <a:xfrm>
            <a:off x="4637248" y="4205445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16" name="Google Shape;116;p19"/>
          <p:cNvCxnSpPr/>
          <p:nvPr/>
        </p:nvCxnSpPr>
        <p:spPr>
          <a:xfrm>
            <a:off x="4470539" y="2556024"/>
            <a:ext cx="979800" cy="7320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7" name="Google Shape;117;p19"/>
          <p:cNvCxnSpPr/>
          <p:nvPr/>
        </p:nvCxnSpPr>
        <p:spPr>
          <a:xfrm flipH="1">
            <a:off x="3940992" y="3288114"/>
            <a:ext cx="1520700" cy="4842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8" name="Google Shape;118;p19"/>
          <p:cNvCxnSpPr/>
          <p:nvPr/>
        </p:nvCxnSpPr>
        <p:spPr>
          <a:xfrm rot="10800000">
            <a:off x="3637144" y="2837626"/>
            <a:ext cx="315300" cy="9348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" name="Google Shape;119;p19"/>
          <p:cNvCxnSpPr/>
          <p:nvPr/>
        </p:nvCxnSpPr>
        <p:spPr>
          <a:xfrm flipH="1">
            <a:off x="3625749" y="2556014"/>
            <a:ext cx="844800" cy="2703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0" name="Google Shape;120;p19"/>
          <p:cNvSpPr/>
          <p:nvPr/>
        </p:nvSpPr>
        <p:spPr>
          <a:xfrm>
            <a:off x="3577777" y="2757018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21" name="Google Shape;121;p19"/>
          <p:cNvSpPr/>
          <p:nvPr/>
        </p:nvSpPr>
        <p:spPr>
          <a:xfrm>
            <a:off x="4402937" y="2500879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22" name="Google Shape;122;p19"/>
          <p:cNvCxnSpPr>
            <a:stCxn id="120" idx="5"/>
            <a:endCxn id="123" idx="1"/>
          </p:cNvCxnSpPr>
          <p:nvPr/>
        </p:nvCxnSpPr>
        <p:spPr>
          <a:xfrm>
            <a:off x="3687374" y="2866614"/>
            <a:ext cx="977100" cy="6183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" name="Google Shape;124;p19"/>
          <p:cNvCxnSpPr>
            <a:stCxn id="121" idx="4"/>
            <a:endCxn id="123" idx="0"/>
          </p:cNvCxnSpPr>
          <p:nvPr/>
        </p:nvCxnSpPr>
        <p:spPr>
          <a:xfrm>
            <a:off x="4467137" y="2629279"/>
            <a:ext cx="242700" cy="8367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" name="Google Shape;125;p19"/>
          <p:cNvCxnSpPr/>
          <p:nvPr/>
        </p:nvCxnSpPr>
        <p:spPr>
          <a:xfrm>
            <a:off x="1273751" y="3675180"/>
            <a:ext cx="979800" cy="7320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6" name="Google Shape;126;p19"/>
          <p:cNvCxnSpPr/>
          <p:nvPr/>
        </p:nvCxnSpPr>
        <p:spPr>
          <a:xfrm flipH="1">
            <a:off x="744204" y="4407270"/>
            <a:ext cx="1520700" cy="4842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" name="Google Shape;127;p19"/>
          <p:cNvCxnSpPr/>
          <p:nvPr/>
        </p:nvCxnSpPr>
        <p:spPr>
          <a:xfrm rot="10800000">
            <a:off x="440357" y="3956782"/>
            <a:ext cx="315300" cy="9348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8" name="Google Shape;128;p19"/>
          <p:cNvCxnSpPr/>
          <p:nvPr/>
        </p:nvCxnSpPr>
        <p:spPr>
          <a:xfrm flipH="1">
            <a:off x="428961" y="3675170"/>
            <a:ext cx="844800" cy="2703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9" name="Google Shape;129;p19"/>
          <p:cNvSpPr/>
          <p:nvPr/>
        </p:nvSpPr>
        <p:spPr>
          <a:xfrm>
            <a:off x="688476" y="4825656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30" name="Google Shape;130;p19"/>
          <p:cNvSpPr/>
          <p:nvPr/>
        </p:nvSpPr>
        <p:spPr>
          <a:xfrm>
            <a:off x="380990" y="3876174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31" name="Google Shape;131;p19"/>
          <p:cNvSpPr/>
          <p:nvPr/>
        </p:nvSpPr>
        <p:spPr>
          <a:xfrm>
            <a:off x="1206150" y="3620034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32" name="Google Shape;132;p19"/>
          <p:cNvSpPr/>
          <p:nvPr/>
        </p:nvSpPr>
        <p:spPr>
          <a:xfrm>
            <a:off x="1448956" y="4585234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33" name="Google Shape;133;p19"/>
          <p:cNvSpPr/>
          <p:nvPr/>
        </p:nvSpPr>
        <p:spPr>
          <a:xfrm>
            <a:off x="2181155" y="4315510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34" name="Google Shape;134;p19"/>
          <p:cNvCxnSpPr>
            <a:stCxn id="130" idx="5"/>
            <a:endCxn id="132" idx="1"/>
          </p:cNvCxnSpPr>
          <p:nvPr/>
        </p:nvCxnSpPr>
        <p:spPr>
          <a:xfrm>
            <a:off x="490586" y="3985770"/>
            <a:ext cx="977100" cy="6183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5" name="Google Shape;135;p19"/>
          <p:cNvCxnSpPr>
            <a:stCxn id="131" idx="4"/>
            <a:endCxn id="132" idx="0"/>
          </p:cNvCxnSpPr>
          <p:nvPr/>
        </p:nvCxnSpPr>
        <p:spPr>
          <a:xfrm>
            <a:off x="1270350" y="3748434"/>
            <a:ext cx="242700" cy="8367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6" name="Google Shape;136;p19"/>
          <p:cNvSpPr/>
          <p:nvPr/>
        </p:nvSpPr>
        <p:spPr>
          <a:xfrm>
            <a:off x="7893898" y="4831738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37" name="Google Shape;137;p19"/>
          <p:cNvCxnSpPr/>
          <p:nvPr/>
        </p:nvCxnSpPr>
        <p:spPr>
          <a:xfrm>
            <a:off x="7727189" y="3182317"/>
            <a:ext cx="979800" cy="732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8" name="Google Shape;138;p19"/>
          <p:cNvCxnSpPr/>
          <p:nvPr/>
        </p:nvCxnSpPr>
        <p:spPr>
          <a:xfrm rot="10800000">
            <a:off x="6893794" y="3463920"/>
            <a:ext cx="315300" cy="934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" name="Google Shape;139;p19"/>
          <p:cNvCxnSpPr/>
          <p:nvPr/>
        </p:nvCxnSpPr>
        <p:spPr>
          <a:xfrm flipH="1">
            <a:off x="6882399" y="3182308"/>
            <a:ext cx="844800" cy="2703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" name="Google Shape;140;p19"/>
          <p:cNvCxnSpPr>
            <a:stCxn id="136" idx="2"/>
            <a:endCxn id="141" idx="5"/>
          </p:cNvCxnSpPr>
          <p:nvPr/>
        </p:nvCxnSpPr>
        <p:spPr>
          <a:xfrm rot="10800000">
            <a:off x="7251598" y="4442338"/>
            <a:ext cx="642300" cy="453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2" name="Google Shape;142;p19"/>
          <p:cNvCxnSpPr>
            <a:stCxn id="136" idx="1"/>
            <a:endCxn id="143" idx="5"/>
          </p:cNvCxnSpPr>
          <p:nvPr/>
        </p:nvCxnSpPr>
        <p:spPr>
          <a:xfrm rot="10800000">
            <a:off x="6944002" y="3493041"/>
            <a:ext cx="968700" cy="1357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>
            <a:stCxn id="136" idx="0"/>
            <a:endCxn id="145" idx="4"/>
          </p:cNvCxnSpPr>
          <p:nvPr/>
        </p:nvCxnSpPr>
        <p:spPr>
          <a:xfrm rot="10800000">
            <a:off x="7723798" y="3255538"/>
            <a:ext cx="234300" cy="15762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6" name="Google Shape;146;p19"/>
          <p:cNvCxnSpPr>
            <a:stCxn id="136" idx="7"/>
            <a:endCxn id="147" idx="4"/>
          </p:cNvCxnSpPr>
          <p:nvPr/>
        </p:nvCxnSpPr>
        <p:spPr>
          <a:xfrm rot="10800000" flipH="1">
            <a:off x="8003495" y="3951141"/>
            <a:ext cx="695400" cy="8994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8" name="Google Shape;148;p19"/>
          <p:cNvCxnSpPr>
            <a:stCxn id="136" idx="0"/>
            <a:endCxn id="149" idx="4"/>
          </p:cNvCxnSpPr>
          <p:nvPr/>
        </p:nvCxnSpPr>
        <p:spPr>
          <a:xfrm rot="10800000" flipH="1">
            <a:off x="7958098" y="4220638"/>
            <a:ext cx="8400" cy="6111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1" name="Google Shape;141;p19"/>
          <p:cNvSpPr/>
          <p:nvPr/>
        </p:nvSpPr>
        <p:spPr>
          <a:xfrm>
            <a:off x="7141913" y="4332793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3" name="Google Shape;143;p19"/>
          <p:cNvSpPr/>
          <p:nvPr/>
        </p:nvSpPr>
        <p:spPr>
          <a:xfrm>
            <a:off x="6834427" y="3383311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7659587" y="3127172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9" name="Google Shape;149;p19"/>
          <p:cNvSpPr/>
          <p:nvPr/>
        </p:nvSpPr>
        <p:spPr>
          <a:xfrm>
            <a:off x="7902393" y="4092371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7" name="Google Shape;147;p19"/>
          <p:cNvSpPr/>
          <p:nvPr/>
        </p:nvSpPr>
        <p:spPr>
          <a:xfrm>
            <a:off x="8634592" y="3822647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50" name="Google Shape;150;p19"/>
          <p:cNvCxnSpPr>
            <a:stCxn id="143" idx="5"/>
            <a:endCxn id="149" idx="1"/>
          </p:cNvCxnSpPr>
          <p:nvPr/>
        </p:nvCxnSpPr>
        <p:spPr>
          <a:xfrm>
            <a:off x="6944024" y="3492907"/>
            <a:ext cx="977100" cy="6183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1" name="Google Shape;151;p19"/>
          <p:cNvCxnSpPr>
            <a:stCxn id="145" idx="4"/>
            <a:endCxn id="149" idx="0"/>
          </p:cNvCxnSpPr>
          <p:nvPr/>
        </p:nvCxnSpPr>
        <p:spPr>
          <a:xfrm>
            <a:off x="7723787" y="3255572"/>
            <a:ext cx="242700" cy="836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2" name="Google Shape;152;p19"/>
          <p:cNvCxnSpPr>
            <a:stCxn id="111" idx="2"/>
          </p:cNvCxnSpPr>
          <p:nvPr/>
        </p:nvCxnSpPr>
        <p:spPr>
          <a:xfrm rot="10800000">
            <a:off x="3006448" y="3062745"/>
            <a:ext cx="1630800" cy="12069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3" name="Google Shape;153;p19"/>
          <p:cNvCxnSpPr>
            <a:stCxn id="111" idx="7"/>
          </p:cNvCxnSpPr>
          <p:nvPr/>
        </p:nvCxnSpPr>
        <p:spPr>
          <a:xfrm rot="10800000" flipH="1">
            <a:off x="4746845" y="2361548"/>
            <a:ext cx="1390500" cy="18627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4" name="Google Shape;154;p19"/>
          <p:cNvCxnSpPr>
            <a:stCxn id="111" idx="0"/>
          </p:cNvCxnSpPr>
          <p:nvPr/>
        </p:nvCxnSpPr>
        <p:spPr>
          <a:xfrm rot="10800000" flipH="1">
            <a:off x="4701448" y="2170245"/>
            <a:ext cx="17100" cy="20352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5" name="Google Shape;155;p19"/>
          <p:cNvSpPr/>
          <p:nvPr/>
        </p:nvSpPr>
        <p:spPr>
          <a:xfrm>
            <a:off x="3885263" y="3706500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23" name="Google Shape;123;p19"/>
          <p:cNvSpPr/>
          <p:nvPr/>
        </p:nvSpPr>
        <p:spPr>
          <a:xfrm>
            <a:off x="4645743" y="3466078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56" name="Google Shape;156;p19"/>
          <p:cNvSpPr/>
          <p:nvPr/>
        </p:nvSpPr>
        <p:spPr>
          <a:xfrm>
            <a:off x="5377942" y="3196354"/>
            <a:ext cx="128400" cy="128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57" name="Google Shape;157;p19"/>
          <p:cNvCxnSpPr/>
          <p:nvPr/>
        </p:nvCxnSpPr>
        <p:spPr>
          <a:xfrm flipH="1">
            <a:off x="7197642" y="3914407"/>
            <a:ext cx="1520700" cy="4842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8" name="Google Shape;158;p19"/>
          <p:cNvSpPr/>
          <p:nvPr/>
        </p:nvSpPr>
        <p:spPr>
          <a:xfrm rot="9899816">
            <a:off x="2448896" y="3543837"/>
            <a:ext cx="556262" cy="4537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F434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59" name="Google Shape;159;p19"/>
          <p:cNvSpPr/>
          <p:nvPr/>
        </p:nvSpPr>
        <p:spPr>
          <a:xfrm rot="898393">
            <a:off x="5899646" y="3583465"/>
            <a:ext cx="556184" cy="4537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F434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0" name="Google Shape;160;p19"/>
          <p:cNvSpPr txBox="1"/>
          <p:nvPr/>
        </p:nvSpPr>
        <p:spPr>
          <a:xfrm>
            <a:off x="-17400" y="2904063"/>
            <a:ext cx="25377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Slice </a:t>
            </a:r>
            <a:endParaRPr sz="16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(“toric diagram”)</a:t>
            </a:r>
            <a:endParaRPr sz="16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1" name="Google Shape;161;p19"/>
          <p:cNvSpPr txBox="1"/>
          <p:nvPr/>
        </p:nvSpPr>
        <p:spPr>
          <a:xfrm>
            <a:off x="6694325" y="2390163"/>
            <a:ext cx="20589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Triangulation </a:t>
            </a:r>
            <a:endParaRPr sz="16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of polytope</a:t>
            </a:r>
            <a:endParaRPr sz="16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2" name="Google Shape;162;p19"/>
          <p:cNvSpPr txBox="1"/>
          <p:nvPr/>
        </p:nvSpPr>
        <p:spPr>
          <a:xfrm>
            <a:off x="3597325" y="4446963"/>
            <a:ext cx="2058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Fan</a:t>
            </a:r>
            <a:endParaRPr sz="16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3" name="Google Shape;163;p19"/>
          <p:cNvSpPr/>
          <p:nvPr/>
        </p:nvSpPr>
        <p:spPr>
          <a:xfrm>
            <a:off x="8060200" y="599800"/>
            <a:ext cx="582000" cy="582000"/>
          </a:xfrm>
          <a:prstGeom prst="ellipse">
            <a:avLst/>
          </a:prstGeom>
          <a:noFill/>
          <a:ln w="38100" cap="flat" cmpd="sng">
            <a:solidFill>
              <a:srgbClr val="BF43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4" name="Google Shape;164;p19"/>
          <p:cNvSpPr/>
          <p:nvPr/>
        </p:nvSpPr>
        <p:spPr>
          <a:xfrm>
            <a:off x="8503650" y="77525"/>
            <a:ext cx="582000" cy="582000"/>
          </a:xfrm>
          <a:prstGeom prst="ellipse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grpSp>
        <p:nvGrpSpPr>
          <p:cNvPr id="165" name="Google Shape;165;p19"/>
          <p:cNvGrpSpPr/>
          <p:nvPr/>
        </p:nvGrpSpPr>
        <p:grpSpPr>
          <a:xfrm>
            <a:off x="3234027" y="2133632"/>
            <a:ext cx="2569000" cy="2137600"/>
            <a:chOff x="3234027" y="2133632"/>
            <a:chExt cx="2569000" cy="2137600"/>
          </a:xfrm>
        </p:grpSpPr>
        <p:sp>
          <p:nvSpPr>
            <p:cNvPr id="166" name="Google Shape;166;p19"/>
            <p:cNvSpPr txBox="1"/>
            <p:nvPr/>
          </p:nvSpPr>
          <p:spPr>
            <a:xfrm>
              <a:off x="3640689" y="3748032"/>
              <a:ext cx="3492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1</a:t>
              </a:r>
              <a:endParaRPr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167" name="Google Shape;167;p19"/>
            <p:cNvSpPr txBox="1"/>
            <p:nvPr/>
          </p:nvSpPr>
          <p:spPr>
            <a:xfrm>
              <a:off x="3234027" y="2676231"/>
              <a:ext cx="3492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2</a:t>
              </a:r>
              <a:endParaRPr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168" name="Google Shape;168;p19"/>
            <p:cNvSpPr txBox="1"/>
            <p:nvPr/>
          </p:nvSpPr>
          <p:spPr>
            <a:xfrm>
              <a:off x="4752427" y="3394970"/>
              <a:ext cx="3492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3</a:t>
              </a:r>
              <a:endParaRPr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169" name="Google Shape;169;p19"/>
            <p:cNvSpPr txBox="1"/>
            <p:nvPr/>
          </p:nvSpPr>
          <p:spPr>
            <a:xfrm>
              <a:off x="4079277" y="2133632"/>
              <a:ext cx="3492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4</a:t>
              </a:r>
              <a:endParaRPr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170" name="Google Shape;170;p19"/>
            <p:cNvSpPr txBox="1"/>
            <p:nvPr/>
          </p:nvSpPr>
          <p:spPr>
            <a:xfrm>
              <a:off x="5453827" y="3192482"/>
              <a:ext cx="3492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5</a:t>
              </a:r>
              <a:endParaRPr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Toric Geometry</a:t>
            </a:r>
            <a:endParaRPr/>
          </a:p>
        </p:txBody>
      </p:sp>
      <p:sp>
        <p:nvSpPr>
          <p:cNvPr id="176" name="Google Shape;176;p20"/>
          <p:cNvSpPr txBox="1"/>
          <p:nvPr/>
        </p:nvSpPr>
        <p:spPr>
          <a:xfrm>
            <a:off x="80700" y="934038"/>
            <a:ext cx="89826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Toric varieties with same 1D cones are related by a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birational morphism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(isomorphism away from measure zero set)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The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secondary fan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organizes these birationally related toric varieties 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77" name="Google Shape;177;p20"/>
          <p:cNvSpPr/>
          <p:nvPr/>
        </p:nvSpPr>
        <p:spPr>
          <a:xfrm>
            <a:off x="5391641" y="4626453"/>
            <a:ext cx="146400" cy="1464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78" name="Google Shape;178;p20"/>
          <p:cNvCxnSpPr/>
          <p:nvPr/>
        </p:nvCxnSpPr>
        <p:spPr>
          <a:xfrm rot="10800000">
            <a:off x="3970283" y="2636253"/>
            <a:ext cx="1494600" cy="19902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9" name="Google Shape;179;p20"/>
          <p:cNvCxnSpPr>
            <a:stCxn id="177" idx="7"/>
          </p:cNvCxnSpPr>
          <p:nvPr/>
        </p:nvCxnSpPr>
        <p:spPr>
          <a:xfrm rot="10800000" flipH="1">
            <a:off x="5516601" y="3718493"/>
            <a:ext cx="3407100" cy="9294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0" name="Google Shape;180;p20"/>
          <p:cNvCxnSpPr/>
          <p:nvPr/>
        </p:nvCxnSpPr>
        <p:spPr>
          <a:xfrm rot="10800000" flipH="1">
            <a:off x="5464883" y="2602653"/>
            <a:ext cx="1160700" cy="20238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1" name="Google Shape;181;p20"/>
          <p:cNvCxnSpPr>
            <a:stCxn id="177" idx="1"/>
          </p:cNvCxnSpPr>
          <p:nvPr/>
        </p:nvCxnSpPr>
        <p:spPr>
          <a:xfrm rot="10800000">
            <a:off x="2062680" y="3751793"/>
            <a:ext cx="3350400" cy="8961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2" name="Google Shape;182;p20"/>
          <p:cNvCxnSpPr>
            <a:stCxn id="183" idx="1"/>
          </p:cNvCxnSpPr>
          <p:nvPr/>
        </p:nvCxnSpPr>
        <p:spPr>
          <a:xfrm rot="10800000">
            <a:off x="259410" y="2617977"/>
            <a:ext cx="901800" cy="12276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184" name="Google Shape;184;p20"/>
          <p:cNvCxnSpPr>
            <a:stCxn id="183" idx="0"/>
          </p:cNvCxnSpPr>
          <p:nvPr/>
        </p:nvCxnSpPr>
        <p:spPr>
          <a:xfrm rot="10800000">
            <a:off x="986108" y="2495526"/>
            <a:ext cx="201300" cy="13392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183" name="Google Shape;183;p20"/>
          <p:cNvSpPr/>
          <p:nvPr/>
        </p:nvSpPr>
        <p:spPr>
          <a:xfrm>
            <a:off x="1150358" y="3834726"/>
            <a:ext cx="74100" cy="74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85" name="Google Shape;185;p20"/>
          <p:cNvCxnSpPr/>
          <p:nvPr/>
        </p:nvCxnSpPr>
        <p:spPr>
          <a:xfrm>
            <a:off x="1054293" y="2884257"/>
            <a:ext cx="564600" cy="421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6" name="Google Shape;186;p20"/>
          <p:cNvCxnSpPr/>
          <p:nvPr/>
        </p:nvCxnSpPr>
        <p:spPr>
          <a:xfrm flipH="1">
            <a:off x="749141" y="3306119"/>
            <a:ext cx="876300" cy="279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7" name="Google Shape;187;p20"/>
          <p:cNvCxnSpPr/>
          <p:nvPr/>
        </p:nvCxnSpPr>
        <p:spPr>
          <a:xfrm rot="10800000">
            <a:off x="573943" y="3046401"/>
            <a:ext cx="181800" cy="538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8" name="Google Shape;188;p20"/>
          <p:cNvCxnSpPr/>
          <p:nvPr/>
        </p:nvCxnSpPr>
        <p:spPr>
          <a:xfrm flipH="1">
            <a:off x="567698" y="2884251"/>
            <a:ext cx="486600" cy="155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9" name="Google Shape;189;p20"/>
          <p:cNvSpPr/>
          <p:nvPr/>
        </p:nvSpPr>
        <p:spPr>
          <a:xfrm>
            <a:off x="539843" y="3000078"/>
            <a:ext cx="74100" cy="74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0" name="Google Shape;190;p20"/>
          <p:cNvSpPr/>
          <p:nvPr/>
        </p:nvSpPr>
        <p:spPr>
          <a:xfrm>
            <a:off x="1015338" y="2852479"/>
            <a:ext cx="74100" cy="74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91" name="Google Shape;191;p20"/>
          <p:cNvCxnSpPr>
            <a:stCxn id="183" idx="2"/>
          </p:cNvCxnSpPr>
          <p:nvPr/>
        </p:nvCxnSpPr>
        <p:spPr>
          <a:xfrm rot="10800000">
            <a:off x="210458" y="3176376"/>
            <a:ext cx="939900" cy="6954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2" name="Google Shape;192;p20"/>
          <p:cNvCxnSpPr>
            <a:stCxn id="183" idx="7"/>
          </p:cNvCxnSpPr>
          <p:nvPr/>
        </p:nvCxnSpPr>
        <p:spPr>
          <a:xfrm rot="10800000" flipH="1">
            <a:off x="1213607" y="2772177"/>
            <a:ext cx="801300" cy="10734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3" name="Google Shape;193;p20"/>
          <p:cNvCxnSpPr>
            <a:stCxn id="183" idx="0"/>
          </p:cNvCxnSpPr>
          <p:nvPr/>
        </p:nvCxnSpPr>
        <p:spPr>
          <a:xfrm rot="10800000" flipH="1">
            <a:off x="1187408" y="2662026"/>
            <a:ext cx="9900" cy="1172700"/>
          </a:xfrm>
          <a:prstGeom prst="straightConnector1">
            <a:avLst/>
          </a:prstGeom>
          <a:noFill/>
          <a:ln w="28575" cap="flat" cmpd="sng">
            <a:solidFill>
              <a:srgbClr val="BF434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4" name="Google Shape;194;p20"/>
          <p:cNvSpPr/>
          <p:nvPr/>
        </p:nvSpPr>
        <p:spPr>
          <a:xfrm>
            <a:off x="717030" y="3547212"/>
            <a:ext cx="74100" cy="74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5" name="Google Shape;195;p20"/>
          <p:cNvSpPr/>
          <p:nvPr/>
        </p:nvSpPr>
        <p:spPr>
          <a:xfrm>
            <a:off x="1155254" y="3408670"/>
            <a:ext cx="74100" cy="74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6" name="Google Shape;196;p20"/>
          <p:cNvSpPr/>
          <p:nvPr/>
        </p:nvSpPr>
        <p:spPr>
          <a:xfrm>
            <a:off x="1577181" y="3253243"/>
            <a:ext cx="74100" cy="74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97" name="Google Shape;197;p20"/>
          <p:cNvCxnSpPr/>
          <p:nvPr/>
        </p:nvCxnSpPr>
        <p:spPr>
          <a:xfrm>
            <a:off x="3421980" y="2899809"/>
            <a:ext cx="726300" cy="5427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8" name="Google Shape;198;p20"/>
          <p:cNvCxnSpPr/>
          <p:nvPr/>
        </p:nvCxnSpPr>
        <p:spPr>
          <a:xfrm flipH="1">
            <a:off x="3029363" y="3442536"/>
            <a:ext cx="1127400" cy="3591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9" name="Google Shape;199;p20"/>
          <p:cNvCxnSpPr/>
          <p:nvPr/>
        </p:nvCxnSpPr>
        <p:spPr>
          <a:xfrm rot="10800000">
            <a:off x="2804195" y="3108575"/>
            <a:ext cx="233700" cy="6930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" name="Google Shape;200;p20"/>
          <p:cNvCxnSpPr/>
          <p:nvPr/>
        </p:nvCxnSpPr>
        <p:spPr>
          <a:xfrm flipH="1">
            <a:off x="2795887" y="2899802"/>
            <a:ext cx="626100" cy="2004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1" name="Google Shape;201;p20"/>
          <p:cNvSpPr/>
          <p:nvPr/>
        </p:nvSpPr>
        <p:spPr>
          <a:xfrm>
            <a:off x="2988091" y="3752701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2" name="Google Shape;202;p20"/>
          <p:cNvSpPr/>
          <p:nvPr/>
        </p:nvSpPr>
        <p:spPr>
          <a:xfrm>
            <a:off x="2760139" y="3048813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3" name="Google Shape;203;p20"/>
          <p:cNvSpPr/>
          <p:nvPr/>
        </p:nvSpPr>
        <p:spPr>
          <a:xfrm>
            <a:off x="3371864" y="2858928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4" name="Google Shape;204;p20"/>
          <p:cNvSpPr/>
          <p:nvPr/>
        </p:nvSpPr>
        <p:spPr>
          <a:xfrm>
            <a:off x="3551866" y="3574467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5" name="Google Shape;205;p20"/>
          <p:cNvSpPr/>
          <p:nvPr/>
        </p:nvSpPr>
        <p:spPr>
          <a:xfrm>
            <a:off x="4094676" y="3374511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06" name="Google Shape;206;p20"/>
          <p:cNvCxnSpPr>
            <a:stCxn id="203" idx="3"/>
            <a:endCxn id="201" idx="0"/>
          </p:cNvCxnSpPr>
          <p:nvPr/>
        </p:nvCxnSpPr>
        <p:spPr>
          <a:xfrm flipH="1">
            <a:off x="3035691" y="2940101"/>
            <a:ext cx="350100" cy="8127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7" name="Google Shape;207;p20"/>
          <p:cNvCxnSpPr>
            <a:stCxn id="203" idx="4"/>
            <a:endCxn id="204" idx="0"/>
          </p:cNvCxnSpPr>
          <p:nvPr/>
        </p:nvCxnSpPr>
        <p:spPr>
          <a:xfrm>
            <a:off x="3419414" y="2954028"/>
            <a:ext cx="180000" cy="6204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8" name="Google Shape;208;p20"/>
          <p:cNvCxnSpPr/>
          <p:nvPr/>
        </p:nvCxnSpPr>
        <p:spPr>
          <a:xfrm>
            <a:off x="5327592" y="2588919"/>
            <a:ext cx="726300" cy="5427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9" name="Google Shape;209;p20"/>
          <p:cNvCxnSpPr/>
          <p:nvPr/>
        </p:nvCxnSpPr>
        <p:spPr>
          <a:xfrm flipH="1">
            <a:off x="4934974" y="3131646"/>
            <a:ext cx="1127400" cy="3591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0" name="Google Shape;210;p20"/>
          <p:cNvCxnSpPr/>
          <p:nvPr/>
        </p:nvCxnSpPr>
        <p:spPr>
          <a:xfrm rot="10800000">
            <a:off x="4709807" y="2797685"/>
            <a:ext cx="233700" cy="6930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1" name="Google Shape;211;p20"/>
          <p:cNvCxnSpPr/>
          <p:nvPr/>
        </p:nvCxnSpPr>
        <p:spPr>
          <a:xfrm flipH="1">
            <a:off x="4701499" y="2588912"/>
            <a:ext cx="626100" cy="2004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2" name="Google Shape;212;p20"/>
          <p:cNvSpPr/>
          <p:nvPr/>
        </p:nvSpPr>
        <p:spPr>
          <a:xfrm>
            <a:off x="4893703" y="3441811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3" name="Google Shape;213;p20"/>
          <p:cNvSpPr/>
          <p:nvPr/>
        </p:nvSpPr>
        <p:spPr>
          <a:xfrm>
            <a:off x="4665750" y="2737923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4" name="Google Shape;214;p20"/>
          <p:cNvSpPr/>
          <p:nvPr/>
        </p:nvSpPr>
        <p:spPr>
          <a:xfrm>
            <a:off x="5277476" y="2548038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5" name="Google Shape;215;p20"/>
          <p:cNvSpPr/>
          <p:nvPr/>
        </p:nvSpPr>
        <p:spPr>
          <a:xfrm>
            <a:off x="5457478" y="3263577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6" name="Google Shape;216;p20"/>
          <p:cNvSpPr/>
          <p:nvPr/>
        </p:nvSpPr>
        <p:spPr>
          <a:xfrm>
            <a:off x="6000288" y="3063621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17" name="Google Shape;217;p20"/>
          <p:cNvCxnSpPr>
            <a:stCxn id="213" idx="5"/>
            <a:endCxn id="215" idx="1"/>
          </p:cNvCxnSpPr>
          <p:nvPr/>
        </p:nvCxnSpPr>
        <p:spPr>
          <a:xfrm>
            <a:off x="4746923" y="2819096"/>
            <a:ext cx="724500" cy="4584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8" name="Google Shape;218;p20"/>
          <p:cNvCxnSpPr>
            <a:stCxn id="214" idx="4"/>
            <a:endCxn id="215" idx="0"/>
          </p:cNvCxnSpPr>
          <p:nvPr/>
        </p:nvCxnSpPr>
        <p:spPr>
          <a:xfrm>
            <a:off x="5325026" y="2643138"/>
            <a:ext cx="180000" cy="6204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9" name="Google Shape;219;p20"/>
          <p:cNvCxnSpPr/>
          <p:nvPr/>
        </p:nvCxnSpPr>
        <p:spPr>
          <a:xfrm>
            <a:off x="7164135" y="3113306"/>
            <a:ext cx="726300" cy="5427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0" name="Google Shape;220;p20"/>
          <p:cNvCxnSpPr/>
          <p:nvPr/>
        </p:nvCxnSpPr>
        <p:spPr>
          <a:xfrm flipH="1">
            <a:off x="6771518" y="3656033"/>
            <a:ext cx="1127400" cy="3591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1" name="Google Shape;221;p20"/>
          <p:cNvCxnSpPr/>
          <p:nvPr/>
        </p:nvCxnSpPr>
        <p:spPr>
          <a:xfrm rot="10800000">
            <a:off x="6546350" y="3322072"/>
            <a:ext cx="233700" cy="6930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20"/>
          <p:cNvCxnSpPr/>
          <p:nvPr/>
        </p:nvCxnSpPr>
        <p:spPr>
          <a:xfrm flipH="1">
            <a:off x="6538043" y="3113299"/>
            <a:ext cx="626100" cy="2004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3" name="Google Shape;223;p20"/>
          <p:cNvSpPr/>
          <p:nvPr/>
        </p:nvSpPr>
        <p:spPr>
          <a:xfrm>
            <a:off x="6730246" y="3966198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4" name="Google Shape;224;p20"/>
          <p:cNvSpPr/>
          <p:nvPr/>
        </p:nvSpPr>
        <p:spPr>
          <a:xfrm>
            <a:off x="6502294" y="3262311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5" name="Google Shape;225;p20"/>
          <p:cNvSpPr/>
          <p:nvPr/>
        </p:nvSpPr>
        <p:spPr>
          <a:xfrm>
            <a:off x="7114020" y="3072425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6" name="Google Shape;226;p20"/>
          <p:cNvSpPr/>
          <p:nvPr/>
        </p:nvSpPr>
        <p:spPr>
          <a:xfrm>
            <a:off x="7294022" y="3787964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7" name="Google Shape;227;p20"/>
          <p:cNvSpPr/>
          <p:nvPr/>
        </p:nvSpPr>
        <p:spPr>
          <a:xfrm>
            <a:off x="7836831" y="3588008"/>
            <a:ext cx="95100" cy="951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28" name="Google Shape;228;p20"/>
          <p:cNvCxnSpPr>
            <a:stCxn id="224" idx="5"/>
            <a:endCxn id="226" idx="1"/>
          </p:cNvCxnSpPr>
          <p:nvPr/>
        </p:nvCxnSpPr>
        <p:spPr>
          <a:xfrm>
            <a:off x="6583467" y="3343483"/>
            <a:ext cx="724500" cy="4584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9" name="Google Shape;229;p20"/>
          <p:cNvCxnSpPr>
            <a:stCxn id="224" idx="1"/>
            <a:endCxn id="227" idx="2"/>
          </p:cNvCxnSpPr>
          <p:nvPr/>
        </p:nvCxnSpPr>
        <p:spPr>
          <a:xfrm>
            <a:off x="6516221" y="3276238"/>
            <a:ext cx="1320600" cy="359400"/>
          </a:xfrm>
          <a:prstGeom prst="straightConnector1">
            <a:avLst/>
          </a:prstGeom>
          <a:noFill/>
          <a:ln w="38100" cap="flat" cmpd="sng">
            <a:solidFill>
              <a:srgbClr val="1A659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0" name="Google Shape;23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5458" y="4499725"/>
            <a:ext cx="2872801" cy="359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20"/>
          <p:cNvSpPr/>
          <p:nvPr/>
        </p:nvSpPr>
        <p:spPr>
          <a:xfrm rot="9067349" flipH="1">
            <a:off x="1436888" y="4082537"/>
            <a:ext cx="801344" cy="69539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BF434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1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8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CY Hypersurfaces</a:t>
            </a:r>
            <a:endParaRPr/>
          </a:p>
        </p:txBody>
      </p:sp>
      <p:sp>
        <p:nvSpPr>
          <p:cNvPr id="237" name="Google Shape;237;p21"/>
          <p:cNvSpPr txBox="1"/>
          <p:nvPr/>
        </p:nvSpPr>
        <p:spPr>
          <a:xfrm>
            <a:off x="80700" y="1162638"/>
            <a:ext cx="89826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Calabi-Yau hypersurfaces inherit this cone structure from the ambient toric variety: it becomes (part of) the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extended Kahler cone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 (union of Kahler cones related by </a:t>
            </a:r>
            <a:r>
              <a:rPr lang="en" sz="2200" b="1">
                <a:solidFill>
                  <a:srgbClr val="BF4342"/>
                </a:solidFill>
                <a:latin typeface="Average"/>
                <a:ea typeface="Average"/>
                <a:cs typeface="Average"/>
                <a:sym typeface="Average"/>
              </a:rPr>
              <a:t>flops</a:t>
            </a: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)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8" name="Google Shape;238;p21"/>
          <p:cNvSpPr txBox="1"/>
          <p:nvPr/>
        </p:nvSpPr>
        <p:spPr>
          <a:xfrm>
            <a:off x="464250" y="2620400"/>
            <a:ext cx="8215500" cy="20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In this way, studying the combinatorics of toric birational geometry (e.g., counting fans)</a:t>
            </a:r>
            <a:b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</a:br>
            <a:endParaRPr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verage"/>
              <a:buAutoNum type="arabicPeriod"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enumerates CYs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verage"/>
              <a:buAutoNum type="arabicPeriod"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enables topological/geometric computations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verage"/>
              <a:buAutoNum type="arabicPeriod"/>
            </a:pPr>
            <a:r>
              <a:rPr lang="en" sz="2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maps out Kahler moduli space    </a:t>
            </a:r>
            <a:endParaRPr sz="22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739</Words>
  <Application>Microsoft Macintosh PowerPoint</Application>
  <PresentationFormat>On-screen Show (16:9)</PresentationFormat>
  <Paragraphs>112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Average</vt:lpstr>
      <vt:lpstr>Arial</vt:lpstr>
      <vt:lpstr>Simple Light</vt:lpstr>
      <vt:lpstr>No Need To Be Vexed:  CY Hypersurfaces from Reflexive Polytopes Beyond FRSTs</vt:lpstr>
      <vt:lpstr>Motivation</vt:lpstr>
      <vt:lpstr>Upshot</vt:lpstr>
      <vt:lpstr>Talk Outline</vt:lpstr>
      <vt:lpstr>Toric Geometry</vt:lpstr>
      <vt:lpstr>Toric Geometry</vt:lpstr>
      <vt:lpstr>Toric Geometry</vt:lpstr>
      <vt:lpstr>Toric Geometry</vt:lpstr>
      <vt:lpstr>CY Hypersurfaces</vt:lpstr>
      <vt:lpstr>CY Hypersurfaces</vt:lpstr>
      <vt:lpstr>CY Hypersurfaces</vt:lpstr>
      <vt:lpstr>Results</vt:lpstr>
      <vt:lpstr>Results</vt:lpstr>
      <vt:lpstr>Results</vt:lpstr>
      <vt:lpstr>Conclusion &amp;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Elijah Sheridan</cp:lastModifiedBy>
  <cp:revision>1</cp:revision>
  <dcterms:modified xsi:type="dcterms:W3CDTF">2025-07-09T19:19:25Z</dcterms:modified>
</cp:coreProperties>
</file>