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7E630-203B-E04B-A898-324117AE9D7C}" type="datetimeFigureOut">
              <a:rPr lang="en-US" smtClean="0"/>
              <a:t>4/12/20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D0B8F-B35E-904F-A678-2B24ABA90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16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E227E9-DE74-6C43-B8D9-57F9FBE03AE3}" type="slidenum">
              <a:rPr lang="en-AU" sz="1200" b="0"/>
              <a:pPr/>
              <a:t>4</a:t>
            </a:fld>
            <a:endParaRPr lang="en-AU" sz="1200" b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sym typeface="Wingding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BC85FCC-89AF-E44F-9B9E-7F17B15C0F8D}" type="slidenum">
              <a:rPr lang="en-AU" sz="1200" b="0"/>
              <a:pPr algn="r" eaLnBrk="1" hangingPunct="1"/>
              <a:t>5</a:t>
            </a:fld>
            <a:endParaRPr lang="en-AU" sz="1200" b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/>
              <a:t>Switch these parity around, and add details of measurements!</a:t>
            </a:r>
          </a:p>
          <a:p>
            <a:pPr eaLnBrk="1" hangingPunct="1"/>
            <a:r>
              <a:rPr lang="en-US"/>
              <a:t>RA: Less talk? Just say there are different types of dark matter (with different properties), which produce different effects.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9CD5B98-1CA7-F145-B064-C4A0772F2B8D}" type="slidenum">
              <a:rPr lang="en-AU" sz="1200" b="0"/>
              <a:pPr algn="r" eaLnBrk="1" hangingPunct="1"/>
              <a:t>6</a:t>
            </a:fld>
            <a:endParaRPr lang="en-AU" sz="1200" b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Update formula to have: obs \propto (1/\Lambda)^n !</a:t>
            </a:r>
          </a:p>
          <a:p>
            <a:pPr eaLnBrk="1" hangingPunct="1"/>
            <a:r>
              <a:rPr lang="en-US"/>
              <a:t>A summary slide with all effects and systems (pseudoscalar ~ spin-dep.) versus (scalar ~ VFCs) would be nice --- can also use for the conclusions…</a:t>
            </a:r>
          </a:p>
          <a:p>
            <a:pPr eaLnBrk="1" hangingPunct="1"/>
            <a:r>
              <a:rPr lang="en-US"/>
              <a:t>And also mention that for scalars, these are new possibilities for VFCs… (some methods are modification of existing methods, while others are new)</a:t>
            </a:r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6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80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3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4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0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8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5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38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5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6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AEA11-BD93-5240-A8C7-F10894E89A26}" type="datetimeFigureOut">
              <a:rPr lang="en-US" smtClean="0"/>
              <a:t>4/12/20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14639-0F9D-F546-85DF-E38D23EDA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6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extBox 2"/>
          <p:cNvSpPr txBox="1">
            <a:spLocks noChangeArrowheads="1"/>
          </p:cNvSpPr>
          <p:nvPr/>
        </p:nvSpPr>
        <p:spPr bwMode="auto">
          <a:xfrm>
            <a:off x="228411" y="162133"/>
            <a:ext cx="85344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Witten</a:t>
            </a:r>
            <a:r>
              <a:rPr lang="en-US" sz="1800" dirty="0" smtClean="0"/>
              <a:t>; Glashow; </a:t>
            </a:r>
            <a:r>
              <a:rPr lang="en-US" sz="1800" dirty="0" err="1"/>
              <a:t>Zhitnitsky</a:t>
            </a:r>
            <a:r>
              <a:rPr lang="en-US" sz="1800" dirty="0"/>
              <a:t> </a:t>
            </a:r>
            <a:r>
              <a:rPr lang="en-US" sz="1800" dirty="0" smtClean="0"/>
              <a:t>:  </a:t>
            </a:r>
            <a:r>
              <a:rPr lang="en-US" sz="1800" dirty="0" err="1">
                <a:solidFill>
                  <a:srgbClr val="FF0000"/>
                </a:solidFill>
              </a:rPr>
              <a:t>Axion</a:t>
            </a:r>
            <a:r>
              <a:rPr lang="en-US" sz="1800" dirty="0">
                <a:solidFill>
                  <a:srgbClr val="FF0000"/>
                </a:solidFill>
              </a:rPr>
              <a:t> quark nuggets (AQN) and </a:t>
            </a:r>
            <a:r>
              <a:rPr lang="en-US" sz="1800" dirty="0" err="1">
                <a:solidFill>
                  <a:srgbClr val="FF0000"/>
                </a:solidFill>
              </a:rPr>
              <a:t>antinuggets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</a:p>
          <a:p>
            <a:endParaRPr lang="en-US" sz="1800" dirty="0" smtClean="0"/>
          </a:p>
          <a:p>
            <a:r>
              <a:rPr lang="en-US" sz="1800" dirty="0" smtClean="0"/>
              <a:t>Spherical </a:t>
            </a:r>
            <a:r>
              <a:rPr lang="en-US" sz="1800" dirty="0" err="1"/>
              <a:t>axion</a:t>
            </a:r>
            <a:r>
              <a:rPr lang="en-US" sz="1800" dirty="0"/>
              <a:t> domain wall produces pressure keeping inside quarks or antiquarks in color superconducting state.</a:t>
            </a:r>
          </a:p>
          <a:p>
            <a:r>
              <a:rPr lang="en-US" sz="1800" dirty="0"/>
              <a:t> </a:t>
            </a:r>
            <a:endParaRPr lang="en-US" sz="1800" dirty="0" smtClean="0"/>
          </a:p>
          <a:p>
            <a:endParaRPr lang="en-US" sz="1800" dirty="0">
              <a:solidFill>
                <a:srgbClr val="000090"/>
              </a:solidFill>
            </a:endParaRPr>
          </a:p>
          <a:p>
            <a:r>
              <a:rPr lang="en-US" sz="1800" dirty="0" smtClean="0">
                <a:solidFill>
                  <a:srgbClr val="000090"/>
                </a:solidFill>
              </a:rPr>
              <a:t>Solution </a:t>
            </a:r>
            <a:r>
              <a:rPr lang="en-US" sz="1800" dirty="0">
                <a:solidFill>
                  <a:srgbClr val="000090"/>
                </a:solidFill>
              </a:rPr>
              <a:t>for dark matter and </a:t>
            </a:r>
            <a:r>
              <a:rPr lang="en-US" sz="1800" dirty="0" err="1" smtClean="0">
                <a:solidFill>
                  <a:srgbClr val="000090"/>
                </a:solidFill>
              </a:rPr>
              <a:t>bariogenesis</a:t>
            </a:r>
            <a:r>
              <a:rPr lang="en-US" sz="1800" dirty="0" smtClean="0">
                <a:solidFill>
                  <a:srgbClr val="000090"/>
                </a:solidFill>
              </a:rPr>
              <a:t> within Standard Model + </a:t>
            </a:r>
            <a:r>
              <a:rPr lang="en-US" sz="1800" dirty="0" err="1" smtClean="0">
                <a:solidFill>
                  <a:srgbClr val="000090"/>
                </a:solidFill>
              </a:rPr>
              <a:t>axion</a:t>
            </a:r>
            <a:r>
              <a:rPr lang="en-US" sz="1800" dirty="0" smtClean="0">
                <a:solidFill>
                  <a:srgbClr val="000090"/>
                </a:solidFill>
              </a:rPr>
              <a:t>. </a:t>
            </a:r>
          </a:p>
          <a:p>
            <a:endParaRPr lang="en-US" sz="1800" dirty="0">
              <a:solidFill>
                <a:srgbClr val="000090"/>
              </a:solidFill>
            </a:endParaRPr>
          </a:p>
          <a:p>
            <a:r>
              <a:rPr lang="en-US" sz="1800" dirty="0" smtClean="0">
                <a:solidFill>
                  <a:srgbClr val="000090"/>
                </a:solidFill>
              </a:rPr>
              <a:t>Equal </a:t>
            </a:r>
            <a:r>
              <a:rPr lang="en-US" sz="1800" dirty="0">
                <a:solidFill>
                  <a:srgbClr val="000090"/>
                </a:solidFill>
              </a:rPr>
              <a:t>number of quarks and </a:t>
            </a:r>
            <a:r>
              <a:rPr lang="en-US" sz="1800" dirty="0" smtClean="0">
                <a:solidFill>
                  <a:srgbClr val="000090"/>
                </a:solidFill>
              </a:rPr>
              <a:t>antiquarks in Universe </a:t>
            </a:r>
            <a:r>
              <a:rPr lang="en-US" sz="1800" dirty="0">
                <a:solidFill>
                  <a:srgbClr val="000090"/>
                </a:solidFill>
              </a:rPr>
              <a:t>but antiquarks survived inside </a:t>
            </a:r>
            <a:r>
              <a:rPr lang="en-US" sz="1800" dirty="0" err="1">
                <a:solidFill>
                  <a:srgbClr val="000090"/>
                </a:solidFill>
              </a:rPr>
              <a:t>antinuggets</a:t>
            </a:r>
            <a:r>
              <a:rPr lang="en-US" sz="1800" dirty="0">
                <a:solidFill>
                  <a:srgbClr val="000090"/>
                </a:solidFill>
              </a:rPr>
              <a:t> only</a:t>
            </a:r>
            <a:r>
              <a:rPr lang="en-US" sz="1800" dirty="0" smtClean="0">
                <a:solidFill>
                  <a:srgbClr val="000090"/>
                </a:solidFill>
              </a:rPr>
              <a:t>. </a:t>
            </a:r>
            <a:r>
              <a:rPr lang="en-US" sz="1800" dirty="0" smtClean="0">
                <a:solidFill>
                  <a:srgbClr val="0000FF"/>
                </a:solidFill>
              </a:rPr>
              <a:t>Asymmetry 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between matter and </a:t>
            </a:r>
            <a:r>
              <a:rPr lang="en-US" sz="1800" smtClean="0">
                <a:solidFill>
                  <a:srgbClr val="0000FF"/>
                </a:solidFill>
              </a:rPr>
              <a:t>antimatter due to initial theta.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5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0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85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extBox 2"/>
          <p:cNvSpPr txBox="1">
            <a:spLocks noChangeArrowheads="1"/>
          </p:cNvSpPr>
          <p:nvPr/>
        </p:nvSpPr>
        <p:spPr bwMode="auto">
          <a:xfrm>
            <a:off x="152400" y="0"/>
            <a:ext cx="8534400" cy="674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Mass about 10 gram. For the given dark matter mass density, the number density of AQN  is extremely low </a:t>
            </a:r>
            <a:r>
              <a:rPr lang="en-US" sz="1800" dirty="0">
                <a:sym typeface="Wingdings" charset="0"/>
              </a:rPr>
              <a:t> never hits a </a:t>
            </a:r>
            <a:r>
              <a:rPr lang="en-US" sz="1800" dirty="0" smtClean="0">
                <a:sym typeface="Wingdings" charset="0"/>
              </a:rPr>
              <a:t>detector</a:t>
            </a:r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Detection </a:t>
            </a:r>
            <a:r>
              <a:rPr lang="en-US" sz="1800" dirty="0">
                <a:solidFill>
                  <a:srgbClr val="FF0000"/>
                </a:solidFill>
              </a:rPr>
              <a:t>of </a:t>
            </a:r>
            <a:r>
              <a:rPr lang="en-US" sz="1800" dirty="0" err="1">
                <a:solidFill>
                  <a:srgbClr val="FF0000"/>
                </a:solidFill>
              </a:rPr>
              <a:t>Axion</a:t>
            </a:r>
            <a:r>
              <a:rPr lang="en-US" sz="1800" dirty="0">
                <a:solidFill>
                  <a:srgbClr val="FF0000"/>
                </a:solidFill>
              </a:rPr>
              <a:t> Quark </a:t>
            </a:r>
            <a:r>
              <a:rPr lang="en-US" sz="1800" dirty="0" err="1" smtClean="0">
                <a:solidFill>
                  <a:srgbClr val="FF0000"/>
                </a:solidFill>
              </a:rPr>
              <a:t>Antinuggets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on ~ 100 km distance from AQN track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Axion</a:t>
            </a:r>
            <a:r>
              <a:rPr lang="en-US" sz="1800" dirty="0"/>
              <a:t> Quark Nuggets  and how  a Global Network  can discover them, </a:t>
            </a:r>
          </a:p>
          <a:p>
            <a:r>
              <a:rPr lang="en-US" sz="1800" dirty="0" err="1"/>
              <a:t>Budker</a:t>
            </a:r>
            <a:r>
              <a:rPr lang="en-US" sz="1800" dirty="0"/>
              <a:t>, V.F. , Liang, </a:t>
            </a:r>
            <a:r>
              <a:rPr lang="en-US" sz="1800" dirty="0" err="1"/>
              <a:t>Zhitnitsky</a:t>
            </a:r>
            <a:r>
              <a:rPr lang="en-US" sz="1800" dirty="0"/>
              <a:t>,  Phys. Rev. D 2020, </a:t>
            </a:r>
            <a:r>
              <a:rPr lang="en-US" sz="1800" dirty="0" err="1"/>
              <a:t>arXiv</a:t>
            </a:r>
            <a:r>
              <a:rPr lang="en-US" sz="1800" dirty="0"/>
              <a:t>: </a:t>
            </a:r>
            <a:r>
              <a:rPr lang="is-IS" sz="1800" dirty="0"/>
              <a:t>1909.09475</a:t>
            </a:r>
          </a:p>
          <a:p>
            <a:r>
              <a:rPr lang="en-US" sz="1800" dirty="0">
                <a:solidFill>
                  <a:srgbClr val="800000"/>
                </a:solidFill>
              </a:rPr>
              <a:t>AQN passes through Earth, quark annihilation process  generates </a:t>
            </a:r>
            <a:r>
              <a:rPr lang="en-US" sz="1800" dirty="0" err="1">
                <a:solidFill>
                  <a:srgbClr val="800000"/>
                </a:solidFill>
              </a:rPr>
              <a:t>axion</a:t>
            </a:r>
            <a:r>
              <a:rPr lang="en-US" sz="1800" dirty="0">
                <a:solidFill>
                  <a:srgbClr val="800000"/>
                </a:solidFill>
              </a:rPr>
              <a:t> wave which produces correlated effects in a network of devices  (GNOME model)  </a:t>
            </a:r>
          </a:p>
          <a:p>
            <a:endParaRPr lang="en-US" sz="1800" dirty="0">
              <a:solidFill>
                <a:srgbClr val="800000"/>
              </a:solidFill>
            </a:endParaRPr>
          </a:p>
          <a:p>
            <a:r>
              <a:rPr lang="en-US" sz="1800" dirty="0"/>
              <a:t>Infrasonic, acoustic and seismic waves produced by the </a:t>
            </a:r>
            <a:r>
              <a:rPr lang="en-US" sz="1800" dirty="0" err="1"/>
              <a:t>Axion</a:t>
            </a:r>
            <a:r>
              <a:rPr lang="en-US" sz="1800" dirty="0"/>
              <a:t> Quark </a:t>
            </a:r>
            <a:r>
              <a:rPr lang="en-US" sz="1800" dirty="0" smtClean="0"/>
              <a:t>Nuggets.  </a:t>
            </a:r>
            <a:r>
              <a:rPr lang="en-US" sz="1800" dirty="0" err="1"/>
              <a:t>Budker</a:t>
            </a:r>
            <a:r>
              <a:rPr lang="en-US" sz="1800" dirty="0"/>
              <a:t>, V. F.  and  </a:t>
            </a:r>
            <a:r>
              <a:rPr lang="en-US" sz="1800" dirty="0" err="1"/>
              <a:t>Zhitnitsky</a:t>
            </a:r>
            <a:r>
              <a:rPr lang="en-US" sz="1800" dirty="0"/>
              <a:t>,  arxiv,2003.07363, </a:t>
            </a:r>
          </a:p>
          <a:p>
            <a:r>
              <a:rPr lang="en-US" sz="1800" dirty="0">
                <a:solidFill>
                  <a:srgbClr val="800000"/>
                </a:solidFill>
              </a:rPr>
              <a:t>Detection of AQN using sound waves from </a:t>
            </a:r>
            <a:r>
              <a:rPr lang="en-US" sz="1800" dirty="0" err="1">
                <a:solidFill>
                  <a:srgbClr val="800000"/>
                </a:solidFill>
              </a:rPr>
              <a:t>antiAQN</a:t>
            </a:r>
            <a:r>
              <a:rPr lang="en-US" sz="1800" dirty="0">
                <a:solidFill>
                  <a:srgbClr val="800000"/>
                </a:solidFill>
              </a:rPr>
              <a:t>-matter annihilation, 10% of AQN mass annihilates during passage through Earth.</a:t>
            </a:r>
          </a:p>
          <a:p>
            <a:r>
              <a:rPr lang="en-US" sz="1800" dirty="0">
                <a:solidFill>
                  <a:srgbClr val="800000"/>
                </a:solidFill>
              </a:rPr>
              <a:t>Detection by networks of seismic stations, network of optical fibers, infrared telescopes, radars</a:t>
            </a:r>
            <a:r>
              <a:rPr lang="en-US" sz="1800" dirty="0" smtClean="0">
                <a:solidFill>
                  <a:srgbClr val="800000"/>
                </a:solidFill>
              </a:rPr>
              <a:t>. One candidate event has already been observed.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----------------------------------------------------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Indirect </a:t>
            </a:r>
            <a:r>
              <a:rPr lang="mr-IN" sz="1800" dirty="0" smtClean="0">
                <a:solidFill>
                  <a:srgbClr val="800000"/>
                </a:solidFill>
              </a:rPr>
              <a:t>–</a:t>
            </a:r>
            <a:r>
              <a:rPr lang="en-US" sz="1800" dirty="0" smtClean="0">
                <a:solidFill>
                  <a:srgbClr val="800000"/>
                </a:solidFill>
              </a:rPr>
              <a:t> possible manifestations</a:t>
            </a:r>
            <a:endParaRPr lang="en-US" sz="1800" dirty="0">
              <a:solidFill>
                <a:srgbClr val="800000"/>
              </a:solidFill>
            </a:endParaRPr>
          </a:p>
          <a:p>
            <a:r>
              <a:rPr lang="en-US" sz="1800" dirty="0"/>
              <a:t>Primordial Lithium Puzzle and the </a:t>
            </a:r>
            <a:r>
              <a:rPr lang="en-US" sz="1800" dirty="0" err="1"/>
              <a:t>Axion</a:t>
            </a:r>
            <a:r>
              <a:rPr lang="en-US" sz="1800" dirty="0"/>
              <a:t> Quark Nugget Dark Matter Model. </a:t>
            </a:r>
          </a:p>
          <a:p>
            <a:r>
              <a:rPr lang="en-US" sz="1800" dirty="0"/>
              <a:t>V.F. and </a:t>
            </a:r>
            <a:r>
              <a:rPr lang="en-US" sz="1800" dirty="0" err="1" smtClean="0"/>
              <a:t>Zhitnitsky</a:t>
            </a:r>
            <a:r>
              <a:rPr lang="en-US" sz="1800" dirty="0"/>
              <a:t>, Phys. Rev. D 99, 023517 (2019), arXiv:1811.01965</a:t>
            </a:r>
          </a:p>
          <a:p>
            <a:r>
              <a:rPr lang="en-US" sz="1800" dirty="0">
                <a:solidFill>
                  <a:srgbClr val="660066"/>
                </a:solidFill>
              </a:rPr>
              <a:t>Capture rate ~ </a:t>
            </a:r>
            <a:r>
              <a:rPr lang="en-US" sz="1800" dirty="0" err="1">
                <a:solidFill>
                  <a:srgbClr val="660066"/>
                </a:solidFill>
              </a:rPr>
              <a:t>exp</a:t>
            </a:r>
            <a:r>
              <a:rPr lang="en-US" sz="1800" dirty="0">
                <a:solidFill>
                  <a:srgbClr val="660066"/>
                </a:solidFill>
              </a:rPr>
              <a:t>(-Z</a:t>
            </a:r>
            <a:r>
              <a:rPr lang="en-US" sz="1800" baseline="30000" dirty="0">
                <a:solidFill>
                  <a:srgbClr val="660066"/>
                </a:solidFill>
              </a:rPr>
              <a:t>AQN</a:t>
            </a:r>
            <a:r>
              <a:rPr lang="en-US" sz="1800" dirty="0">
                <a:solidFill>
                  <a:srgbClr val="660066"/>
                </a:solidFill>
              </a:rPr>
              <a:t> Z e</a:t>
            </a:r>
            <a:r>
              <a:rPr lang="en-US" sz="1800" baseline="30000" dirty="0">
                <a:solidFill>
                  <a:srgbClr val="660066"/>
                </a:solidFill>
              </a:rPr>
              <a:t>2</a:t>
            </a:r>
            <a:r>
              <a:rPr lang="en-US" sz="1800" dirty="0">
                <a:solidFill>
                  <a:srgbClr val="660066"/>
                </a:solidFill>
              </a:rPr>
              <a:t>/RT),      AQN captures Li (Z=3) and Be (Z=4), </a:t>
            </a:r>
          </a:p>
          <a:p>
            <a:r>
              <a:rPr lang="en-US" sz="1800" dirty="0">
                <a:solidFill>
                  <a:srgbClr val="660066"/>
                </a:solidFill>
              </a:rPr>
              <a:t>this explains factor of 3 suppression of the primordial Li abundance</a:t>
            </a:r>
          </a:p>
          <a:p>
            <a:endParaRPr lang="en-US" sz="1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3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43828"/>
            <a:ext cx="9144000" cy="956571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err="1">
                <a:latin typeface="Arial" charset="0"/>
              </a:rPr>
              <a:t>Stadnik</a:t>
            </a:r>
            <a:r>
              <a:rPr lang="en-US" dirty="0">
                <a:latin typeface="Arial" charset="0"/>
              </a:rPr>
              <a:t>, </a:t>
            </a:r>
            <a:r>
              <a:rPr lang="en-US" dirty="0" err="1">
                <a:latin typeface="Arial" charset="0"/>
              </a:rPr>
              <a:t>TranTan</a:t>
            </a:r>
            <a:r>
              <a:rPr lang="en-US" dirty="0">
                <a:latin typeface="Arial" charset="0"/>
              </a:rPr>
              <a:t>, </a:t>
            </a:r>
            <a:r>
              <a:rPr lang="en-US" dirty="0" err="1">
                <a:latin typeface="Arial" charset="0"/>
              </a:rPr>
              <a:t>Budker</a:t>
            </a:r>
            <a:r>
              <a:rPr lang="en-US" u="sng" dirty="0">
                <a:latin typeface="Arial" charset="0"/>
              </a:rPr>
              <a:t>,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Dzuba</a:t>
            </a:r>
            <a:r>
              <a:rPr lang="en-US" dirty="0">
                <a:latin typeface="Arial" charset="0"/>
              </a:rPr>
              <a:t>, </a:t>
            </a:r>
            <a:r>
              <a:rPr lang="en-US" dirty="0" err="1">
                <a:latin typeface="Arial" charset="0"/>
              </a:rPr>
              <a:t>Samsonov</a:t>
            </a:r>
            <a:r>
              <a:rPr lang="en-US" dirty="0">
                <a:latin typeface="Arial" charset="0"/>
              </a:rPr>
              <a:t>, 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Wickenbrock</a:t>
            </a:r>
            <a:r>
              <a:rPr lang="en-US" dirty="0">
                <a:latin typeface="Arial" charset="0"/>
              </a:rPr>
              <a:t>, and V.F.</a:t>
            </a:r>
            <a:endParaRPr lang="en-AU" dirty="0">
              <a:latin typeface="Arial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28600" y="76200"/>
            <a:ext cx="8763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600" b="0">
                <a:solidFill>
                  <a:srgbClr val="E60000"/>
                </a:solidFill>
              </a:rPr>
              <a:t>Effects of Dark Matter in atomic phenomena: Variation of the Fundamental Constants,Violation of Fundamental Symmetries and transitions</a:t>
            </a:r>
            <a:endParaRPr lang="en-AU" sz="3600" b="0">
              <a:solidFill>
                <a:srgbClr val="E60000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990600" y="2514600"/>
            <a:ext cx="7162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2200" b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04800" y="3200400"/>
            <a:ext cx="83820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 b="0" i="1">
                <a:solidFill>
                  <a:srgbClr val="0000BC"/>
                </a:solidFill>
              </a:rPr>
              <a:t>Physical Review Letters, Phys. Rev. D, A</a:t>
            </a:r>
            <a:r>
              <a:rPr lang="en-US" sz="2200" b="0">
                <a:solidFill>
                  <a:srgbClr val="0000BC"/>
                </a:solidFill>
              </a:rPr>
              <a:t> (2020,2019, 2018), JHEP 2020, Physical Review Letters </a:t>
            </a:r>
            <a:r>
              <a:rPr lang="en-US" sz="2200">
                <a:solidFill>
                  <a:srgbClr val="0000BC"/>
                </a:solidFill>
              </a:rPr>
              <a:t>118</a:t>
            </a:r>
            <a:r>
              <a:rPr lang="en-US" sz="2200" b="0">
                <a:solidFill>
                  <a:srgbClr val="0000BC"/>
                </a:solidFill>
              </a:rPr>
              <a:t>, 142501 (2017),</a:t>
            </a:r>
            <a:r>
              <a:rPr lang="en-US" sz="2200" b="0" i="1">
                <a:solidFill>
                  <a:srgbClr val="0000BC"/>
                </a:solidFill>
              </a:rPr>
              <a:t> Physical Review Letters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116</a:t>
            </a:r>
            <a:r>
              <a:rPr lang="en-US" sz="2200" b="0">
                <a:solidFill>
                  <a:srgbClr val="0000BC"/>
                </a:solidFill>
              </a:rPr>
              <a:t>, 023201 (2016), Physical Review Letters </a:t>
            </a:r>
            <a:r>
              <a:rPr lang="en-US" sz="2200">
                <a:solidFill>
                  <a:srgbClr val="0000BC"/>
                </a:solidFill>
              </a:rPr>
              <a:t>117</a:t>
            </a:r>
            <a:r>
              <a:rPr lang="en-US" sz="2200" b="0">
                <a:solidFill>
                  <a:srgbClr val="0000BC"/>
                </a:solidFill>
              </a:rPr>
              <a:t>, 271601(2016)</a:t>
            </a:r>
            <a:r>
              <a:rPr lang="en-US" sz="2200" b="0" i="1">
                <a:solidFill>
                  <a:srgbClr val="0000BC"/>
                </a:solidFill>
              </a:rPr>
              <a:t>, Physical Review Letters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115</a:t>
            </a:r>
            <a:r>
              <a:rPr lang="en-US" sz="2200" b="0">
                <a:solidFill>
                  <a:srgbClr val="0000BC"/>
                </a:solidFill>
              </a:rPr>
              <a:t>, 201301 (2015), </a:t>
            </a:r>
            <a:r>
              <a:rPr lang="en-US" sz="2200" b="0" i="1">
                <a:solidFill>
                  <a:srgbClr val="0000BC"/>
                </a:solidFill>
              </a:rPr>
              <a:t>Physical Review Letters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114</a:t>
            </a:r>
            <a:r>
              <a:rPr lang="en-US" sz="2200" b="0">
                <a:solidFill>
                  <a:srgbClr val="0000BC"/>
                </a:solidFill>
              </a:rPr>
              <a:t>, 161301 (2015) ,</a:t>
            </a:r>
            <a:r>
              <a:rPr lang="en-AU" sz="2200" b="0" i="1">
                <a:solidFill>
                  <a:srgbClr val="0000BC"/>
                </a:solidFill>
              </a:rPr>
              <a:t>Phys</a:t>
            </a:r>
            <a:r>
              <a:rPr lang="en-US" sz="2200" b="0" i="1">
                <a:solidFill>
                  <a:srgbClr val="0000BC"/>
                </a:solidFill>
              </a:rPr>
              <a:t>ical</a:t>
            </a:r>
            <a:r>
              <a:rPr lang="en-AU" sz="2200" b="0" i="1">
                <a:solidFill>
                  <a:srgbClr val="0000BC"/>
                </a:solidFill>
              </a:rPr>
              <a:t> Rev</a:t>
            </a:r>
            <a:r>
              <a:rPr lang="en-US" sz="2200" b="0" i="1">
                <a:solidFill>
                  <a:srgbClr val="0000BC"/>
                </a:solidFill>
              </a:rPr>
              <a:t>iew</a:t>
            </a:r>
            <a:r>
              <a:rPr lang="en-AU" sz="2200" b="0" i="1">
                <a:solidFill>
                  <a:srgbClr val="0000BC"/>
                </a:solidFill>
              </a:rPr>
              <a:t> Lett</a:t>
            </a:r>
            <a:r>
              <a:rPr lang="en-US" sz="2200" b="0" i="1">
                <a:solidFill>
                  <a:srgbClr val="0000BC"/>
                </a:solidFill>
              </a:rPr>
              <a:t>ers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113</a:t>
            </a:r>
            <a:r>
              <a:rPr lang="en-US" sz="2200" b="0">
                <a:solidFill>
                  <a:srgbClr val="0000BC"/>
                </a:solidFill>
              </a:rPr>
              <a:t>, 151301 (2014) , </a:t>
            </a:r>
            <a:r>
              <a:rPr lang="en-AU" sz="2200" b="0" i="1">
                <a:solidFill>
                  <a:srgbClr val="0000BC"/>
                </a:solidFill>
              </a:rPr>
              <a:t>Phys</a:t>
            </a:r>
            <a:r>
              <a:rPr lang="en-US" sz="2200" b="0" i="1">
                <a:solidFill>
                  <a:srgbClr val="0000BC"/>
                </a:solidFill>
              </a:rPr>
              <a:t>ical</a:t>
            </a:r>
            <a:r>
              <a:rPr lang="en-AU" sz="2200" b="0" i="1">
                <a:solidFill>
                  <a:srgbClr val="0000BC"/>
                </a:solidFill>
              </a:rPr>
              <a:t> Rev</a:t>
            </a:r>
            <a:r>
              <a:rPr lang="en-US" sz="2200" b="0" i="1">
                <a:solidFill>
                  <a:srgbClr val="0000BC"/>
                </a:solidFill>
              </a:rPr>
              <a:t>iew</a:t>
            </a:r>
            <a:r>
              <a:rPr lang="en-AU" sz="2200" b="0" i="1">
                <a:solidFill>
                  <a:srgbClr val="0000BC"/>
                </a:solidFill>
              </a:rPr>
              <a:t> Lett</a:t>
            </a:r>
            <a:r>
              <a:rPr lang="en-US" sz="2200" b="0" i="1">
                <a:solidFill>
                  <a:srgbClr val="0000BC"/>
                </a:solidFill>
              </a:rPr>
              <a:t>ers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113</a:t>
            </a:r>
            <a:r>
              <a:rPr lang="en-US" sz="2200" b="0">
                <a:solidFill>
                  <a:srgbClr val="0000BC"/>
                </a:solidFill>
              </a:rPr>
              <a:t>, 081601 (2014), </a:t>
            </a:r>
            <a:r>
              <a:rPr lang="en-US" sz="2200" b="0" i="1">
                <a:solidFill>
                  <a:srgbClr val="0000BC"/>
                </a:solidFill>
              </a:rPr>
              <a:t>Physical Review D</a:t>
            </a:r>
            <a:r>
              <a:rPr lang="en-US" sz="2200" b="0">
                <a:solidFill>
                  <a:srgbClr val="0000BC"/>
                </a:solidFill>
              </a:rPr>
              <a:t> </a:t>
            </a:r>
            <a:r>
              <a:rPr lang="en-US" sz="2200">
                <a:solidFill>
                  <a:srgbClr val="0000BC"/>
                </a:solidFill>
              </a:rPr>
              <a:t>89</a:t>
            </a:r>
            <a:r>
              <a:rPr lang="en-US" sz="2200" b="0">
                <a:solidFill>
                  <a:srgbClr val="0000BC"/>
                </a:solidFill>
              </a:rPr>
              <a:t>, 043522 (2014), </a:t>
            </a:r>
            <a:r>
              <a:rPr lang="en-US" sz="2200" b="0" i="1">
                <a:solidFill>
                  <a:srgbClr val="0000BC"/>
                </a:solidFill>
              </a:rPr>
              <a:t>Physical Review D </a:t>
            </a:r>
            <a:r>
              <a:rPr lang="en-US" sz="2200">
                <a:solidFill>
                  <a:srgbClr val="0000BC"/>
                </a:solidFill>
              </a:rPr>
              <a:t>90</a:t>
            </a:r>
            <a:r>
              <a:rPr lang="en-US" sz="2200" b="0">
                <a:solidFill>
                  <a:srgbClr val="0000BC"/>
                </a:solidFill>
              </a:rPr>
              <a:t>, 096005 (2014), Nature Physics 12, 465 (2016)</a:t>
            </a:r>
          </a:p>
        </p:txBody>
      </p:sp>
    </p:spTree>
    <p:extLst>
      <p:ext uri="{BB962C8B-B14F-4D97-AF65-F5344CB8AC3E}">
        <p14:creationId xmlns:p14="http://schemas.microsoft.com/office/powerpoint/2010/main" val="31673369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868363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E60000"/>
                </a:solidFill>
                <a:latin typeface="Arial" charset="0"/>
              </a:rPr>
              <a:t>Low-mass Spin-0 Dark Matter</a:t>
            </a:r>
            <a:endParaRPr lang="en-AU">
              <a:solidFill>
                <a:srgbClr val="E60000"/>
              </a:solidFill>
              <a:latin typeface="Arial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63900" y="990600"/>
            <a:ext cx="2679700" cy="609600"/>
          </a:xfrm>
          <a:solidFill>
            <a:srgbClr val="FFFF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>
                <a:latin typeface="Arial" charset="0"/>
              </a:rPr>
              <a:t>Dark Matter</a:t>
            </a:r>
            <a:endParaRPr lang="en-US" sz="3600" b="1">
              <a:latin typeface="Arial" charset="0"/>
            </a:endParaRPr>
          </a:p>
        </p:txBody>
      </p:sp>
      <p:grpSp>
        <p:nvGrpSpPr>
          <p:cNvPr id="24579" name="Group 4"/>
          <p:cNvGrpSpPr>
            <a:grpSpLocks/>
          </p:cNvGrpSpPr>
          <p:nvPr/>
        </p:nvGrpSpPr>
        <p:grpSpPr bwMode="auto">
          <a:xfrm>
            <a:off x="6146800" y="1295400"/>
            <a:ext cx="762000" cy="609600"/>
            <a:chOff x="3784" y="760"/>
            <a:chExt cx="480" cy="384"/>
          </a:xfrm>
        </p:grpSpPr>
        <p:sp>
          <p:nvSpPr>
            <p:cNvPr id="24589" name="Line 5"/>
            <p:cNvSpPr>
              <a:spLocks noChangeShapeType="1"/>
            </p:cNvSpPr>
            <p:nvPr/>
          </p:nvSpPr>
          <p:spPr bwMode="auto">
            <a:xfrm>
              <a:off x="4264" y="76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Line 6"/>
            <p:cNvSpPr>
              <a:spLocks noChangeShapeType="1"/>
            </p:cNvSpPr>
            <p:nvPr/>
          </p:nvSpPr>
          <p:spPr bwMode="auto">
            <a:xfrm flipH="1">
              <a:off x="3784" y="768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580" name="Group 7"/>
          <p:cNvGrpSpPr>
            <a:grpSpLocks/>
          </p:cNvGrpSpPr>
          <p:nvPr/>
        </p:nvGrpSpPr>
        <p:grpSpPr bwMode="auto">
          <a:xfrm>
            <a:off x="2273300" y="1295400"/>
            <a:ext cx="762000" cy="609600"/>
            <a:chOff x="1344" y="760"/>
            <a:chExt cx="480" cy="384"/>
          </a:xfrm>
        </p:grpSpPr>
        <p:sp>
          <p:nvSpPr>
            <p:cNvPr id="24587" name="Line 8"/>
            <p:cNvSpPr>
              <a:spLocks noChangeShapeType="1"/>
            </p:cNvSpPr>
            <p:nvPr/>
          </p:nvSpPr>
          <p:spPr bwMode="auto">
            <a:xfrm flipH="1">
              <a:off x="1344" y="768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Line 9"/>
            <p:cNvSpPr>
              <a:spLocks noChangeShapeType="1"/>
            </p:cNvSpPr>
            <p:nvPr/>
          </p:nvSpPr>
          <p:spPr bwMode="auto">
            <a:xfrm>
              <a:off x="1344" y="76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812800" y="2057400"/>
            <a:ext cx="2908300" cy="13716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800"/>
              <a:t>Scalars or quadratic axions</a:t>
            </a: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5257800" y="2057400"/>
            <a:ext cx="3276600" cy="1600200"/>
          </a:xfrm>
          <a:prstGeom prst="rect">
            <a:avLst/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800"/>
              <a:t>Pseudoscalars                      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/>
              <a:t>(Axions, ALPs):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b="0" i="1"/>
              <a:t>Odd-parity</a:t>
            </a:r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4114800" y="3429001"/>
            <a:ext cx="5029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AU" sz="3600" dirty="0"/>
              <a:t>→</a:t>
            </a:r>
            <a:r>
              <a:rPr lang="en-US" sz="2800" dirty="0"/>
              <a:t> Oscillating spin-dependent effects, </a:t>
            </a:r>
            <a:r>
              <a:rPr lang="en-US" sz="2800" i="1" dirty="0" smtClean="0"/>
              <a:t>P</a:t>
            </a:r>
            <a:r>
              <a:rPr lang="en-US" sz="2800" dirty="0"/>
              <a:t>,</a:t>
            </a:r>
            <a:r>
              <a:rPr lang="en-US" sz="2800" i="1" dirty="0"/>
              <a:t>T</a:t>
            </a:r>
            <a:r>
              <a:rPr lang="en-US" sz="2800" dirty="0"/>
              <a:t>, Lorentz and Einstein symmetry violation</a:t>
            </a:r>
          </a:p>
        </p:txBody>
      </p:sp>
      <p:sp>
        <p:nvSpPr>
          <p:cNvPr id="24584" name="Rectangle 3"/>
          <p:cNvSpPr>
            <a:spLocks noChangeArrowheads="1"/>
          </p:cNvSpPr>
          <p:nvPr/>
        </p:nvSpPr>
        <p:spPr bwMode="auto">
          <a:xfrm>
            <a:off x="-152400" y="3200400"/>
            <a:ext cx="4648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en-AU" sz="3600"/>
              <a:t>→</a:t>
            </a:r>
            <a:r>
              <a:rPr lang="en-AU" sz="2800"/>
              <a:t> </a:t>
            </a:r>
            <a:r>
              <a:rPr lang="en-US" sz="2800"/>
              <a:t>‘Slow’ evolution and oscillating variation of fundamental constants</a:t>
            </a:r>
          </a:p>
        </p:txBody>
      </p:sp>
      <p:sp>
        <p:nvSpPr>
          <p:cNvPr id="24585" name="Rectangle 3"/>
          <p:cNvSpPr>
            <a:spLocks noChangeArrowheads="1"/>
          </p:cNvSpPr>
          <p:nvPr/>
        </p:nvSpPr>
        <p:spPr bwMode="auto">
          <a:xfrm>
            <a:off x="-1" y="4497206"/>
            <a:ext cx="4669277" cy="2208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b="0" dirty="0"/>
              <a:t>Atomic </a:t>
            </a:r>
            <a:r>
              <a:rPr lang="en-US" sz="2200" b="0" dirty="0" smtClean="0"/>
              <a:t>clocks </a:t>
            </a:r>
            <a:endParaRPr lang="en-US" sz="2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b="0" dirty="0"/>
              <a:t>Laser </a:t>
            </a:r>
            <a:r>
              <a:rPr lang="en-US" sz="2200" b="0" dirty="0" smtClean="0"/>
              <a:t>interferometers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 smtClean="0"/>
              <a:t>Big Bang </a:t>
            </a:r>
            <a:r>
              <a:rPr lang="en-US" sz="2200" dirty="0" err="1" smtClean="0"/>
              <a:t>Nucleosynthesis</a:t>
            </a:r>
            <a:r>
              <a:rPr lang="en-US" sz="2200" dirty="0" smtClean="0"/>
              <a:t>, CMB</a:t>
            </a:r>
          </a:p>
          <a:p>
            <a:pPr>
              <a:spcBef>
                <a:spcPct val="20000"/>
              </a:spcBef>
            </a:pPr>
            <a:r>
              <a:rPr lang="en-US" sz="2200" b="0" dirty="0" smtClean="0">
                <a:solidFill>
                  <a:srgbClr val="FF0000"/>
                </a:solidFill>
              </a:rPr>
              <a:t>Improvement up to 15 orders!</a:t>
            </a:r>
          </a:p>
          <a:p>
            <a:pPr>
              <a:spcBef>
                <a:spcPct val="20000"/>
              </a:spcBef>
            </a:pPr>
            <a:r>
              <a:rPr lang="en-US" sz="2200" dirty="0" smtClean="0"/>
              <a:t>Because </a:t>
            </a:r>
            <a:r>
              <a:rPr lang="en-US" sz="2200" dirty="0"/>
              <a:t>e</a:t>
            </a:r>
            <a:r>
              <a:rPr lang="en-US" sz="2200" dirty="0" smtClean="0"/>
              <a:t>ffects are linear in small interaction constant</a:t>
            </a:r>
            <a:endParaRPr lang="en-US" sz="2200" b="0" dirty="0"/>
          </a:p>
        </p:txBody>
      </p:sp>
      <p:sp>
        <p:nvSpPr>
          <p:cNvPr id="24586" name="Rectangle 3"/>
          <p:cNvSpPr>
            <a:spLocks noChangeArrowheads="1"/>
          </p:cNvSpPr>
          <p:nvPr/>
        </p:nvSpPr>
        <p:spPr bwMode="auto">
          <a:xfrm>
            <a:off x="5029200" y="4793201"/>
            <a:ext cx="3810000" cy="1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b="0" dirty="0"/>
              <a:t>Atomic </a:t>
            </a:r>
            <a:r>
              <a:rPr lang="en-US" sz="2200" b="0" dirty="0" err="1"/>
              <a:t>magnetometry</a:t>
            </a:r>
            <a:r>
              <a:rPr lang="en-US" sz="2200" b="0" dirty="0"/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b="0" dirty="0" err="1"/>
              <a:t>Ultracold</a:t>
            </a:r>
            <a:r>
              <a:rPr lang="en-US" sz="2200" b="0" dirty="0"/>
              <a:t> neutrons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b="0" dirty="0" smtClean="0"/>
              <a:t>Electric </a:t>
            </a:r>
            <a:r>
              <a:rPr lang="en-US" sz="2200" b="0" dirty="0"/>
              <a:t>dipole </a:t>
            </a:r>
            <a:r>
              <a:rPr lang="en-US" sz="2200" b="0" dirty="0" smtClean="0"/>
              <a:t>moments </a:t>
            </a:r>
            <a:r>
              <a:rPr lang="en-US" sz="2200" dirty="0" smtClean="0">
                <a:solidFill>
                  <a:srgbClr val="FF0000"/>
                </a:solidFill>
              </a:rPr>
              <a:t>Improvement 3 orders</a:t>
            </a:r>
            <a:endParaRPr lang="en-US" sz="2200" b="0" dirty="0" smtClean="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200" b="0" dirty="0"/>
          </a:p>
        </p:txBody>
      </p:sp>
    </p:spTree>
    <p:extLst>
      <p:ext uri="{BB962C8B-B14F-4D97-AF65-F5344CB8AC3E}">
        <p14:creationId xmlns:p14="http://schemas.microsoft.com/office/powerpoint/2010/main" val="87107007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"/>
            <a:ext cx="9144000" cy="1714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>
                <a:solidFill>
                  <a:srgbClr val="E60000"/>
                </a:solidFill>
                <a:latin typeface="Arial" charset="0"/>
              </a:rPr>
              <a:t>Relativistic effects increase ionisation by dark matter WIMP scattering on electrons by up to 3 orders of magnitude!</a:t>
            </a:r>
            <a:endParaRPr lang="en-AU" sz="3800">
              <a:solidFill>
                <a:srgbClr val="E60000"/>
              </a:solidFill>
              <a:latin typeface="Arial" charset="0"/>
            </a:endParaRPr>
          </a:p>
        </p:txBody>
      </p:sp>
      <p:sp>
        <p:nvSpPr>
          <p:cNvPr id="121858" name="Rectangle 3"/>
          <p:cNvSpPr>
            <a:spLocks noChangeArrowheads="1"/>
          </p:cNvSpPr>
          <p:nvPr/>
        </p:nvSpPr>
        <p:spPr bwMode="auto">
          <a:xfrm>
            <a:off x="152400" y="800100"/>
            <a:ext cx="89154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2800" b="0"/>
          </a:p>
        </p:txBody>
      </p:sp>
      <p:sp>
        <p:nvSpPr>
          <p:cNvPr id="121859" name="Rectangle 1"/>
          <p:cNvSpPr>
            <a:spLocks noChangeArrowheads="1"/>
          </p:cNvSpPr>
          <p:nvPr/>
        </p:nvSpPr>
        <p:spPr bwMode="auto">
          <a:xfrm>
            <a:off x="228600" y="1905000"/>
            <a:ext cx="8686800" cy="326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b="0" dirty="0"/>
              <a:t>[</a:t>
            </a:r>
            <a:r>
              <a:rPr lang="en-US" b="0" dirty="0">
                <a:solidFill>
                  <a:srgbClr val="0000BC"/>
                </a:solidFill>
              </a:rPr>
              <a:t>Roberts, V.F., </a:t>
            </a:r>
            <a:r>
              <a:rPr lang="en-US" b="0" dirty="0" err="1">
                <a:solidFill>
                  <a:srgbClr val="0000BC"/>
                </a:solidFill>
              </a:rPr>
              <a:t>Gribakin</a:t>
            </a:r>
            <a:r>
              <a:rPr lang="en-US" b="0" dirty="0">
                <a:solidFill>
                  <a:srgbClr val="0000BC"/>
                </a:solidFill>
              </a:rPr>
              <a:t>, PRL</a:t>
            </a:r>
            <a:r>
              <a:rPr lang="en-US" b="0" dirty="0"/>
              <a:t> </a:t>
            </a:r>
            <a:r>
              <a:rPr lang="en-US" dirty="0">
                <a:solidFill>
                  <a:srgbClr val="0000BC"/>
                </a:solidFill>
              </a:rPr>
              <a:t>116</a:t>
            </a:r>
            <a:r>
              <a:rPr lang="en-US" b="0" dirty="0">
                <a:solidFill>
                  <a:srgbClr val="0000BC"/>
                </a:solidFill>
              </a:rPr>
              <a:t>, 023201 (2016)</a:t>
            </a:r>
            <a:r>
              <a:rPr lang="en-US" b="0" dirty="0"/>
              <a:t>]</a:t>
            </a:r>
          </a:p>
          <a:p>
            <a:pPr algn="ctr" eaLnBrk="1" hangingPunct="1"/>
            <a:endParaRPr lang="en-US" sz="600" b="0" dirty="0"/>
          </a:p>
          <a:p>
            <a:pPr eaLnBrk="1" hangingPunct="1">
              <a:lnSpc>
                <a:spcPct val="110000"/>
              </a:lnSpc>
              <a:buFontTx/>
              <a:buChar char="•"/>
            </a:pPr>
            <a:r>
              <a:rPr lang="en-US" sz="2600" b="0" dirty="0"/>
              <a:t> Important for numerous existing and future </a:t>
            </a:r>
            <a:r>
              <a:rPr lang="en-US" sz="2600" b="0" dirty="0" smtClean="0"/>
              <a:t>underground dark </a:t>
            </a:r>
            <a:r>
              <a:rPr lang="en-US" sz="2600" b="0" dirty="0"/>
              <a:t>matter detectors. </a:t>
            </a:r>
          </a:p>
          <a:p>
            <a:pPr eaLnBrk="1" hangingPunct="1">
              <a:lnSpc>
                <a:spcPct val="110000"/>
              </a:lnSpc>
              <a:buFontTx/>
              <a:buChar char="•"/>
            </a:pPr>
            <a:r>
              <a:rPr lang="en-US" sz="2600" b="0" dirty="0"/>
              <a:t> Detailed relativistic many-body calculations in</a:t>
            </a:r>
            <a:r>
              <a:rPr lang="en-US" b="0" dirty="0"/>
              <a:t>                            </a:t>
            </a:r>
            <a:r>
              <a:rPr lang="en-US" b="0" dirty="0">
                <a:solidFill>
                  <a:srgbClr val="0070C0"/>
                </a:solidFill>
              </a:rPr>
              <a:t>[Roberts, </a:t>
            </a:r>
            <a:r>
              <a:rPr lang="en-US" b="0" dirty="0" err="1">
                <a:solidFill>
                  <a:srgbClr val="0070C0"/>
                </a:solidFill>
              </a:rPr>
              <a:t>Dzuba</a:t>
            </a:r>
            <a:r>
              <a:rPr lang="en-US" b="0" dirty="0">
                <a:solidFill>
                  <a:srgbClr val="0070C0"/>
                </a:solidFill>
              </a:rPr>
              <a:t>, V.F., </a:t>
            </a:r>
            <a:r>
              <a:rPr lang="en-US" b="0" dirty="0" err="1">
                <a:solidFill>
                  <a:srgbClr val="0070C0"/>
                </a:solidFill>
              </a:rPr>
              <a:t>Pospelov</a:t>
            </a:r>
            <a:r>
              <a:rPr lang="en-US" b="0" dirty="0">
                <a:solidFill>
                  <a:srgbClr val="0070C0"/>
                </a:solidFill>
              </a:rPr>
              <a:t>, </a:t>
            </a:r>
            <a:r>
              <a:rPr lang="en-US" b="0" dirty="0" err="1">
                <a:solidFill>
                  <a:srgbClr val="0070C0"/>
                </a:solidFill>
              </a:rPr>
              <a:t>Stadnik</a:t>
            </a:r>
            <a:r>
              <a:rPr lang="en-US" b="0" dirty="0">
                <a:solidFill>
                  <a:srgbClr val="0070C0"/>
                </a:solidFill>
              </a:rPr>
              <a:t>, Phys. Rev. D </a:t>
            </a:r>
            <a:r>
              <a:rPr lang="cs-CZ" dirty="0">
                <a:solidFill>
                  <a:srgbClr val="0070C0"/>
                </a:solidFill>
              </a:rPr>
              <a:t>93, 115037, </a:t>
            </a:r>
            <a:r>
              <a:rPr lang="en-US" b="0" dirty="0">
                <a:solidFill>
                  <a:srgbClr val="0070C0"/>
                </a:solidFill>
              </a:rPr>
              <a:t>2016, </a:t>
            </a:r>
          </a:p>
          <a:p>
            <a:pPr eaLnBrk="1" hangingPunct="1">
              <a:lnSpc>
                <a:spcPct val="110000"/>
              </a:lnSpc>
            </a:pPr>
            <a:r>
              <a:rPr lang="en-US" b="0" dirty="0">
                <a:solidFill>
                  <a:srgbClr val="0070C0"/>
                </a:solidFill>
              </a:rPr>
              <a:t>Roberts and V.F., Phys. Rev. D 2019,</a:t>
            </a:r>
            <a:r>
              <a:rPr lang="en-US" b="0" dirty="0" smtClean="0">
                <a:solidFill>
                  <a:srgbClr val="0070C0"/>
                </a:solidFill>
              </a:rPr>
              <a:t>]</a:t>
            </a:r>
            <a:endParaRPr lang="en-US" sz="2600" b="0" dirty="0"/>
          </a:p>
          <a:p>
            <a:pPr eaLnBrk="1" hangingPunct="1">
              <a:lnSpc>
                <a:spcPct val="110000"/>
              </a:lnSpc>
              <a:buFontTx/>
              <a:buChar char="•"/>
            </a:pPr>
            <a:r>
              <a:rPr lang="en-US" sz="2600" b="0" dirty="0"/>
              <a:t> Our calculations show tension between DAMA and XENON results. </a:t>
            </a:r>
            <a:r>
              <a:rPr lang="en-US" sz="2600" b="0" dirty="0">
                <a:solidFill>
                  <a:srgbClr val="FF6600"/>
                </a:solidFill>
              </a:rPr>
              <a:t>XENON </a:t>
            </a:r>
            <a:r>
              <a:rPr lang="en-US" sz="2600" b="0" dirty="0" smtClean="0">
                <a:solidFill>
                  <a:srgbClr val="FF6600"/>
                </a:solidFill>
              </a:rPr>
              <a:t>use </a:t>
            </a:r>
            <a:r>
              <a:rPr lang="en-US" sz="2600" b="0" dirty="0">
                <a:solidFill>
                  <a:srgbClr val="FF6600"/>
                </a:solidFill>
              </a:rPr>
              <a:t>our calculations </a:t>
            </a:r>
            <a:r>
              <a:rPr lang="en-US" sz="2600" dirty="0" smtClean="0">
                <a:solidFill>
                  <a:srgbClr val="FF6600"/>
                </a:solidFill>
              </a:rPr>
              <a:t>since their </a:t>
            </a:r>
            <a:r>
              <a:rPr lang="en-US" sz="2600" b="0" dirty="0" smtClean="0">
                <a:solidFill>
                  <a:srgbClr val="FF6600"/>
                </a:solidFill>
              </a:rPr>
              <a:t> </a:t>
            </a:r>
            <a:r>
              <a:rPr lang="en-US" sz="2600" b="0" dirty="0">
                <a:solidFill>
                  <a:srgbClr val="FF6600"/>
                </a:solidFill>
              </a:rPr>
              <a:t>PRL 2017.</a:t>
            </a:r>
          </a:p>
        </p:txBody>
      </p:sp>
    </p:spTree>
    <p:extLst>
      <p:ext uri="{BB962C8B-B14F-4D97-AF65-F5344CB8AC3E}">
        <p14:creationId xmlns:p14="http://schemas.microsoft.com/office/powerpoint/2010/main" val="39140671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578"/>
            <a:ext cx="7772400" cy="445901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Ionisation</a:t>
            </a:r>
            <a:r>
              <a:rPr lang="en-US" dirty="0" smtClean="0"/>
              <a:t> of atoms inside underground detectors by absorption of </a:t>
            </a:r>
            <a:r>
              <a:rPr lang="en-US" dirty="0" err="1" smtClean="0"/>
              <a:t>axions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scalars, vectors, </a:t>
            </a:r>
            <a:r>
              <a:rPr lang="en-US" dirty="0" err="1" smtClean="0"/>
              <a:t>pseudovectors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Parity and time reversal violation in atoms, molecules  and nuclei, tests of unification theories in atomic experiments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3590"/>
            <a:ext cx="6400800" cy="20337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We perform accurate relativistic many-body calculations and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 propose enhanced </a:t>
            </a:r>
            <a:r>
              <a:rPr lang="en-US" dirty="0" smtClean="0">
                <a:solidFill>
                  <a:srgbClr val="FF6600"/>
                </a:solidFill>
              </a:rPr>
              <a:t>effects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Best limits on theta, EDM, </a:t>
            </a:r>
            <a:r>
              <a:rPr lang="en-US" smtClean="0">
                <a:solidFill>
                  <a:srgbClr val="FF0000"/>
                </a:solidFill>
              </a:rPr>
              <a:t>Z’-boson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51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867</Words>
  <Application>Microsoft Macintosh PowerPoint</Application>
  <PresentationFormat>On-screen Show (4:3)</PresentationFormat>
  <Paragraphs>65</Paragraphs>
  <Slides>7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Low-mass Spin-0 Dark Matter</vt:lpstr>
      <vt:lpstr>Relativistic effects increase ionisation by dark matter WIMP scattering on electrons by up to 3 orders of magnitude!</vt:lpstr>
      <vt:lpstr>Ionisation of atoms inside underground detectors by absorption of axions,  scalars, vectors, pseudovectors   Parity and time reversal violation in atoms, molecules  and nuclei, tests of unification theories in atomic experiments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</dc:creator>
  <cp:lastModifiedBy>Victor</cp:lastModifiedBy>
  <cp:revision>23</cp:revision>
  <dcterms:created xsi:type="dcterms:W3CDTF">2020-12-03T05:29:16Z</dcterms:created>
  <dcterms:modified xsi:type="dcterms:W3CDTF">2020-12-04T00:14:07Z</dcterms:modified>
</cp:coreProperties>
</file>