
<file path=[Content_Types].xml><?xml version="1.0" encoding="utf-8"?>
<Types xmlns="http://schemas.openxmlformats.org/package/2006/content-types">
  <Default Extension="emf" ContentType="image/x-emf"/>
  <Default Extension="jpg" ContentType="image/jpeg"/>
  <Default Extension="mpg" ContentType="video/m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9" r:id="rId2"/>
    <p:sldId id="257" r:id="rId3"/>
    <p:sldId id="256" r:id="rId4"/>
    <p:sldId id="261" r:id="rId5"/>
    <p:sldId id="258" r:id="rId6"/>
    <p:sldId id="264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 snapToObjects="1">
      <p:cViewPr varScale="1">
        <p:scale>
          <a:sx n="45" d="100"/>
          <a:sy n="45" d="100"/>
        </p:scale>
        <p:origin x="184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8406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8175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62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219124" y="546845"/>
            <a:ext cx="21943369" cy="228926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8708" b="1" strike="noStrike" spc="-2">
              <a:latin typeface="Helvetica LT Std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219124" y="3208797"/>
            <a:ext cx="21943369" cy="795363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7740" b="0" strike="noStrike" spc="-2">
              <a:latin typeface="Helvetica LT Std"/>
            </a:endParaRPr>
          </a:p>
        </p:txBody>
      </p:sp>
    </p:spTree>
    <p:extLst>
      <p:ext uri="{BB962C8B-B14F-4D97-AF65-F5344CB8AC3E}">
        <p14:creationId xmlns:p14="http://schemas.microsoft.com/office/powerpoint/2010/main" val="113808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8016875" y="-63500"/>
            <a:ext cx="19831050" cy="13220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9972675" y="2125132"/>
            <a:ext cx="16402050" cy="10934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3800"/>
            </a:lvl1pPr>
            <a:lvl2pPr marL="1117600" indent="-558800">
              <a:spcBef>
                <a:spcPts val="4500"/>
              </a:spcBef>
              <a:buClrTx/>
              <a:defRPr sz="3800"/>
            </a:lvl2pPr>
            <a:lvl3pPr marL="1676400" indent="-558800">
              <a:spcBef>
                <a:spcPts val="4500"/>
              </a:spcBef>
              <a:buClrTx/>
              <a:defRPr sz="3800"/>
            </a:lvl3pPr>
            <a:lvl4pPr marL="2235200" indent="-558800">
              <a:spcBef>
                <a:spcPts val="4500"/>
              </a:spcBef>
              <a:buClrTx/>
              <a:defRPr sz="3800"/>
            </a:lvl4pPr>
            <a:lvl5pPr marL="2794000" indent="-558800">
              <a:spcBef>
                <a:spcPts val="4500"/>
              </a:spcBef>
              <a:buClrTx/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15290800" y="6870700"/>
            <a:ext cx="8343900" cy="5562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15316200" y="952500"/>
            <a:ext cx="8305800" cy="5537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1739900" y="-258233"/>
            <a:ext cx="20065999" cy="1337733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-1291579"/>
            <a:ext cx="29260800" cy="19507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media" Target="../media/media2.mpg"/><Relationship Id="rId7" Type="http://schemas.openxmlformats.org/officeDocument/2006/relationships/image" Target="../media/image8.tif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pg"/><Relationship Id="rId9" Type="http://schemas.openxmlformats.org/officeDocument/2006/relationships/image" Target="../media/image10.t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t="11155" r="56754" b="83555"/>
          <a:stretch/>
        </p:blipFill>
        <p:spPr>
          <a:xfrm>
            <a:off x="-3" y="248231"/>
            <a:ext cx="8655531" cy="141152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6607907" y="480861"/>
            <a:ext cx="16504000" cy="1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algn="l"/>
            <a:r>
              <a:rPr lang="en" sz="5067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Studying Neural Dynamics of Behavior in </a:t>
            </a:r>
            <a:r>
              <a:rPr lang="en" sz="5067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C. elegans</a:t>
            </a:r>
            <a:endParaRPr sz="5067" i="1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l="34578" t="41228" r="5285" b="36809"/>
          <a:stretch/>
        </p:blipFill>
        <p:spPr>
          <a:xfrm>
            <a:off x="12789675" y="6091201"/>
            <a:ext cx="11144363" cy="5427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7951" y="7316567"/>
            <a:ext cx="5251597" cy="4201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6">
            <a:alphaModFix/>
          </a:blip>
          <a:srcRect t="9894" b="63938"/>
          <a:stretch/>
        </p:blipFill>
        <p:spPr>
          <a:xfrm>
            <a:off x="1720624" y="3200366"/>
            <a:ext cx="9648133" cy="3366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7">
            <a:alphaModFix/>
          </a:blip>
          <a:srcRect t="44314"/>
          <a:stretch/>
        </p:blipFill>
        <p:spPr>
          <a:xfrm>
            <a:off x="603802" y="7467868"/>
            <a:ext cx="5251597" cy="389916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13840235" y="2450467"/>
            <a:ext cx="9043200" cy="74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r>
              <a:rPr lang="en" sz="440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How do a collection of neurons work together to receive information from the environment, encode that information, and then process it to generate purposeful behavior?</a:t>
            </a:r>
            <a:endParaRPr sz="440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10026568" y="12097139"/>
            <a:ext cx="19507200" cy="22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algn="l"/>
            <a:r>
              <a:rPr lang="en" sz="720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Sophie </a:t>
            </a:r>
            <a:r>
              <a:rPr lang="en" sz="7200" dirty="0" err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Dvali</a:t>
            </a:r>
            <a:r>
              <a:rPr lang="en" sz="7200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7200" dirty="0" err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sdvali@princeton.edu</a:t>
            </a:r>
            <a:endParaRPr sz="7200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816467" y="11367000"/>
            <a:ext cx="3788000" cy="11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algn="l"/>
            <a:r>
              <a:rPr lang="en" sz="2667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Nguyen et al. 2016</a:t>
            </a:r>
            <a:endParaRPr sz="2667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1335600" y="5934965"/>
            <a:ext cx="3788000" cy="11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pPr algn="l"/>
            <a:r>
              <a:rPr lang="en" sz="2667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Nguyen et al. 2016</a:t>
            </a:r>
            <a:endParaRPr sz="2667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9186444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831221" y="1985533"/>
            <a:ext cx="22721600" cy="5473600"/>
          </a:xfrm>
          <a:prstGeom prst="rect">
            <a:avLst/>
          </a:prstGeom>
        </p:spPr>
        <p:txBody>
          <a:bodyPr spcFirstLastPara="1" wrap="square" lIns="243800" tIns="243800" rIns="243800" bIns="243800" anchor="b" anchorCtr="0">
            <a:noAutofit/>
          </a:bodyPr>
          <a:lstStyle/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831200" y="7557667"/>
            <a:ext cx="22721600" cy="2113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/>
          <a:p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57134"/>
            <a:ext cx="24384000" cy="1377313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A42C0AB-0D0F-AB49-B4F9-FB9E3830C87A}"/>
              </a:ext>
            </a:extLst>
          </p:cNvPr>
          <p:cNvSpPr/>
          <p:nvPr/>
        </p:nvSpPr>
        <p:spPr>
          <a:xfrm>
            <a:off x="831179" y="4722333"/>
            <a:ext cx="56580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Century Gothic" panose="020B0502020202020204" pitchFamily="34" charset="0"/>
              </a:rPr>
              <a:t>eflowers@princeton.edu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01035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rho.mpg" descr="rho.mpg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7280" y="5117396"/>
            <a:ext cx="8324710" cy="7658734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Rectangle"/>
          <p:cNvSpPr/>
          <p:nvPr/>
        </p:nvSpPr>
        <p:spPr>
          <a:xfrm>
            <a:off x="32075" y="5371116"/>
            <a:ext cx="8837127" cy="206021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" name="Rectangle"/>
          <p:cNvSpPr/>
          <p:nvPr/>
        </p:nvSpPr>
        <p:spPr>
          <a:xfrm>
            <a:off x="425374" y="11211671"/>
            <a:ext cx="2059220" cy="105492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Magneto-hydrodynamic Models of White Dwarf Disruptions"/>
          <p:cNvSpPr txBox="1">
            <a:spLocks noGrp="1"/>
          </p:cNvSpPr>
          <p:nvPr>
            <p:ph type="ctrTitle"/>
          </p:nvPr>
        </p:nvSpPr>
        <p:spPr>
          <a:xfrm>
            <a:off x="134937" y="131762"/>
            <a:ext cx="10803962" cy="4020782"/>
          </a:xfrm>
          <a:prstGeom prst="rect">
            <a:avLst/>
          </a:prstGeom>
        </p:spPr>
        <p:txBody>
          <a:bodyPr/>
          <a:lstStyle/>
          <a:p>
            <a:pPr defTabSz="569594">
              <a:defRPr sz="7728">
                <a:latin typeface="Palatino"/>
                <a:ea typeface="Palatino"/>
                <a:cs typeface="Palatino"/>
                <a:sym typeface="Palatino"/>
              </a:defRPr>
            </a:pPr>
            <a:r>
              <a:rPr i="1"/>
              <a:t>Magneto-</a:t>
            </a:r>
            <a:r>
              <a:t>hydrodynamic Models of </a:t>
            </a:r>
            <a:r>
              <a:rPr b="1"/>
              <a:t>White Dwarf Disruptions</a:t>
            </a:r>
          </a:p>
        </p:txBody>
      </p:sp>
      <p:pic>
        <p:nvPicPr>
          <p:cNvPr id="123" name="Group" descr="Group"/>
          <p:cNvPicPr>
            <a:picLocks noChangeAspect="1"/>
          </p:cNvPicPr>
          <p:nvPr/>
        </p:nvPicPr>
        <p:blipFill>
          <a:blip r:embed="rId7"/>
          <a:srcRect l="15380" t="2897" r="15380"/>
          <a:stretch>
            <a:fillRect/>
          </a:stretch>
        </p:blipFill>
        <p:spPr>
          <a:xfrm flipH="1">
            <a:off x="7162329" y="3940079"/>
            <a:ext cx="5449508" cy="42989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r0_xEkXVCM6_9aWi.mpg" descr="r0_xEkXVCM6_9aWi.mpg"/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2894486" y="5738243"/>
            <a:ext cx="8010713" cy="7369855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Rectangle"/>
          <p:cNvSpPr/>
          <p:nvPr/>
        </p:nvSpPr>
        <p:spPr>
          <a:xfrm>
            <a:off x="12796086" y="5982393"/>
            <a:ext cx="7615904" cy="198250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" name="Rectangle"/>
          <p:cNvSpPr/>
          <p:nvPr/>
        </p:nvSpPr>
        <p:spPr>
          <a:xfrm>
            <a:off x="12617984" y="11602648"/>
            <a:ext cx="1981549" cy="101513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" name="Rectangle"/>
          <p:cNvSpPr/>
          <p:nvPr/>
        </p:nvSpPr>
        <p:spPr>
          <a:xfrm>
            <a:off x="18517580" y="12381840"/>
            <a:ext cx="3597849" cy="101513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" name="Goni Halevi (AST G4)                                                                                          ghalevi@princeton.edu"/>
          <p:cNvSpPr txBox="1"/>
          <p:nvPr/>
        </p:nvSpPr>
        <p:spPr>
          <a:xfrm>
            <a:off x="2663" y="12855105"/>
            <a:ext cx="24378674" cy="72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5" indent="0">
              <a:defRPr sz="4200" b="0"/>
            </a:pPr>
            <a:r>
              <a:t>Goni Halevi (AST G4)                                                                                          ghalevi@princeton.edu</a:t>
            </a:r>
          </a:p>
        </p:txBody>
      </p:sp>
      <p:pic>
        <p:nvPicPr>
          <p:cNvPr id="129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30656" y="1571895"/>
            <a:ext cx="6679363" cy="406990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5" name="Group"/>
          <p:cNvGrpSpPr/>
          <p:nvPr/>
        </p:nvGrpSpPr>
        <p:grpSpPr>
          <a:xfrm>
            <a:off x="10855969" y="1284739"/>
            <a:ext cx="12329298" cy="5808899"/>
            <a:chOff x="0" y="0"/>
            <a:chExt cx="12329297" cy="5808897"/>
          </a:xfrm>
        </p:grpSpPr>
        <p:sp>
          <p:nvSpPr>
            <p:cNvPr id="130" name="Line"/>
            <p:cNvSpPr/>
            <p:nvPr/>
          </p:nvSpPr>
          <p:spPr>
            <a:xfrm flipV="1">
              <a:off x="1372142" y="4657481"/>
              <a:ext cx="10956675" cy="1141555"/>
            </a:xfrm>
            <a:prstGeom prst="line">
              <a:avLst/>
            </a:prstGeom>
            <a:noFill/>
            <a:ln w="25400" cap="flat">
              <a:solidFill>
                <a:srgbClr val="A9A9A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134" name="Group"/>
            <p:cNvGrpSpPr/>
            <p:nvPr/>
          </p:nvGrpSpPr>
          <p:grpSpPr>
            <a:xfrm>
              <a:off x="0" y="-1"/>
              <a:ext cx="12329298" cy="5808899"/>
              <a:chOff x="0" y="0"/>
              <a:chExt cx="12329297" cy="5808897"/>
            </a:xfrm>
          </p:grpSpPr>
          <p:sp>
            <p:nvSpPr>
              <p:cNvPr id="131" name="Line"/>
              <p:cNvSpPr/>
              <p:nvPr/>
            </p:nvSpPr>
            <p:spPr>
              <a:xfrm flipV="1">
                <a:off x="10905" y="6294"/>
                <a:ext cx="5487414" cy="4950263"/>
              </a:xfrm>
              <a:prstGeom prst="line">
                <a:avLst/>
              </a:prstGeom>
              <a:noFill/>
              <a:ln w="25400" cap="flat">
                <a:solidFill>
                  <a:srgbClr val="A9A9A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32" name="Rectangle"/>
              <p:cNvSpPr/>
              <p:nvPr/>
            </p:nvSpPr>
            <p:spPr>
              <a:xfrm>
                <a:off x="0" y="4964183"/>
                <a:ext cx="1383749" cy="844715"/>
              </a:xfrm>
              <a:prstGeom prst="rect">
                <a:avLst/>
              </a:prstGeom>
              <a:noFill/>
              <a:ln w="25400" cap="flat">
                <a:solidFill>
                  <a:srgbClr val="A9A9A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33" name="Rectangle"/>
              <p:cNvSpPr/>
              <p:nvPr/>
            </p:nvSpPr>
            <p:spPr>
              <a:xfrm>
                <a:off x="5499438" y="0"/>
                <a:ext cx="6829860" cy="4644219"/>
              </a:xfrm>
              <a:prstGeom prst="rect">
                <a:avLst/>
              </a:prstGeom>
              <a:noFill/>
              <a:ln w="25400" cap="flat">
                <a:solidFill>
                  <a:srgbClr val="A9A9A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4000" fill="hold"/>
                                        <p:tgtEl>
                                          <p:spTgt spid="1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3333" fill="hold"/>
                                        <p:tgtEl>
                                          <p:spTgt spid="1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28" fill="hold" display="0">
                  <p:stCondLst>
                    <p:cond delay="indefinite"/>
                  </p:stCondLst>
                </p:cTn>
                <p:tgtEl>
                  <p:spTgt spid="124"/>
                </p:tgtEl>
              </p:cMediaNode>
            </p:video>
            <p:video>
              <p:cMediaNode vol="100000">
                <p:cTn id="29" fill="hold" display="0">
                  <p:stCondLst>
                    <p:cond delay="indefinite"/>
                  </p:stCondLst>
                </p:cTn>
                <p:tgtEl>
                  <p:spTgt spid="119"/>
                </p:tgtEl>
              </p:cMediaNode>
            </p:video>
          </p:childTnLst>
        </p:cTn>
      </p:par>
    </p:tnLst>
    <p:bldLst>
      <p:bldP spid="119" grpId="3" animBg="1" advAuto="0"/>
      <p:bldP spid="124" grpId="5" animBg="1" advAuto="0"/>
      <p:bldP spid="129" grpId="2" animBg="1" advAuto="0"/>
      <p:bldP spid="135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D940B-5C60-AB4E-9206-FE4A4A347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Elijah </a:t>
            </a:r>
            <a:r>
              <a:rPr lang="en-US" dirty="0" err="1"/>
              <a:t>Kolmes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43E824-0CE1-6E44-9D70-6D75EB82CB6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err="1"/>
              <a:t>ekolmes@princeton.edu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8450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bject, sitting, large, standing&#10;&#10;Description automatically generated">
            <a:extLst>
              <a:ext uri="{FF2B5EF4-FFF2-40B4-BE49-F238E27FC236}">
                <a16:creationId xmlns:a16="http://schemas.microsoft.com/office/drawing/2014/main" id="{EA3A0994-7ABE-1446-9FFB-21DC1586F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06740" y="4"/>
            <a:ext cx="11277261" cy="112772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A3A5B5-1D32-3B48-A1EA-2A30DDCC57A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1831047" y="838543"/>
            <a:ext cx="9172461" cy="4403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215C040C-68CF-4245-A755-4358C6F2FF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371" y="11637155"/>
            <a:ext cx="18288000" cy="33115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Gillian Kopp</a:t>
            </a:r>
          </a:p>
          <a:p>
            <a:r>
              <a:rPr lang="en-US" dirty="0" err="1">
                <a:solidFill>
                  <a:schemeClr val="tx1"/>
                </a:solidFill>
              </a:rPr>
              <a:t>gkopp@princeton.edu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6B4FF0-8FAA-9C48-BACD-42B2F700E8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15" y="6499656"/>
            <a:ext cx="12785125" cy="719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9133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/>
          <p:nvPr/>
        </p:nvPicPr>
        <p:blipFill>
          <a:blip r:embed="rId2"/>
          <a:stretch/>
        </p:blipFill>
        <p:spPr>
          <a:xfrm>
            <a:off x="12386299" y="5750583"/>
            <a:ext cx="11279118" cy="7519993"/>
          </a:xfrm>
          <a:prstGeom prst="rect">
            <a:avLst/>
          </a:prstGeom>
          <a:ln>
            <a:noFill/>
          </a:ln>
        </p:spPr>
      </p:pic>
      <p:sp>
        <p:nvSpPr>
          <p:cNvPr id="42" name="TextShape 1"/>
          <p:cNvSpPr txBox="1"/>
          <p:nvPr/>
        </p:nvSpPr>
        <p:spPr>
          <a:xfrm>
            <a:off x="885133" y="884705"/>
            <a:ext cx="13270576" cy="6503801"/>
          </a:xfrm>
          <a:prstGeom prst="rect">
            <a:avLst/>
          </a:prstGeom>
          <a:noFill/>
          <a:ln>
            <a:noFill/>
          </a:ln>
        </p:spPr>
        <p:txBody>
          <a:bodyPr lIns="217693" tIns="108847" rIns="217693" bIns="108847">
            <a:noAutofit/>
          </a:bodyPr>
          <a:lstStyle/>
          <a:p>
            <a:pPr algn="l"/>
            <a:r>
              <a:rPr lang="en-US" sz="4838" b="0" spc="-2" dirty="0">
                <a:latin typeface="Helvetica LT Std"/>
              </a:rPr>
              <a:t>Brian Kraus</a:t>
            </a:r>
          </a:p>
          <a:p>
            <a:pPr algn="l"/>
            <a:r>
              <a:rPr lang="en-US" sz="4838" b="0" spc="-2" dirty="0">
                <a:latin typeface="Helvetica LT Std"/>
              </a:rPr>
              <a:t>Program in Plasma Physics</a:t>
            </a:r>
          </a:p>
          <a:p>
            <a:pPr algn="l"/>
            <a:r>
              <a:rPr lang="en-US" sz="4838" b="0" spc="-2" dirty="0">
                <a:latin typeface="Helvetica LT Std"/>
              </a:rPr>
              <a:t>X-ray Spectroscopy of Solid-Density Plasmas</a:t>
            </a:r>
          </a:p>
          <a:p>
            <a:pPr algn="l"/>
            <a:r>
              <a:rPr lang="en-US" sz="4838" b="0" spc="-2" dirty="0" err="1">
                <a:latin typeface="Helvetica LT Std"/>
              </a:rPr>
              <a:t>bkraus@princeton.edu</a:t>
            </a:r>
            <a:endParaRPr lang="en-US" sz="4838" b="0" spc="-2" dirty="0">
              <a:latin typeface="Helvetica LT Std"/>
            </a:endParaRPr>
          </a:p>
          <a:p>
            <a:pPr algn="l"/>
            <a:endParaRPr lang="en-US" sz="4838" b="0" spc="-2" dirty="0">
              <a:latin typeface="Helvetica LT Std"/>
            </a:endParaRPr>
          </a:p>
        </p:txBody>
      </p:sp>
      <p:pic>
        <p:nvPicPr>
          <p:cNvPr id="43" name="Picture 42"/>
          <p:cNvPicPr/>
          <p:nvPr/>
        </p:nvPicPr>
        <p:blipFill>
          <a:blip r:embed="rId3"/>
          <a:stretch/>
        </p:blipFill>
        <p:spPr>
          <a:xfrm>
            <a:off x="14664240" y="558165"/>
            <a:ext cx="7453814" cy="4971241"/>
          </a:xfrm>
          <a:prstGeom prst="rect">
            <a:avLst/>
          </a:prstGeom>
          <a:ln>
            <a:noFill/>
          </a:ln>
        </p:spPr>
      </p:pic>
      <p:pic>
        <p:nvPicPr>
          <p:cNvPr id="44" name="Picture 43"/>
          <p:cNvPicPr/>
          <p:nvPr/>
        </p:nvPicPr>
        <p:blipFill>
          <a:blip r:embed="rId4"/>
          <a:srcRect t="4492" r="49364"/>
          <a:stretch/>
        </p:blipFill>
        <p:spPr>
          <a:xfrm>
            <a:off x="1318778" y="5970888"/>
            <a:ext cx="8855758" cy="7520864"/>
          </a:xfrm>
          <a:prstGeom prst="rect">
            <a:avLst/>
          </a:prstGeom>
          <a:ln>
            <a:noFill/>
          </a:ln>
        </p:spPr>
      </p:pic>
      <p:sp>
        <p:nvSpPr>
          <p:cNvPr id="45" name="TextShape 2"/>
          <p:cNvSpPr txBox="1"/>
          <p:nvPr/>
        </p:nvSpPr>
        <p:spPr>
          <a:xfrm>
            <a:off x="12607474" y="5971759"/>
            <a:ext cx="6414112" cy="16858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217693" tIns="108847" rIns="217693" bIns="108847">
            <a:noAutofit/>
          </a:bodyPr>
          <a:lstStyle/>
          <a:p>
            <a:pPr>
              <a:spcAft>
                <a:spcPts val="2612"/>
              </a:spcAft>
            </a:pPr>
            <a:r>
              <a:rPr lang="en-US" sz="4354" b="0" spc="-2">
                <a:solidFill>
                  <a:schemeClr val="bg1"/>
                </a:solidFill>
                <a:latin typeface="Helvetica LT Std"/>
              </a:rPr>
              <a:t>10 J into 1 </a:t>
            </a:r>
            <a:r>
              <a:rPr lang="en-US" sz="4354" b="0" spc="-2">
                <a:solidFill>
                  <a:schemeClr val="bg1"/>
                </a:solidFill>
                <a:latin typeface="Helvetica LT Std"/>
                <a:ea typeface="Helvetica LT Std"/>
              </a:rPr>
              <a:t>μm</a:t>
            </a:r>
            <a:r>
              <a:rPr lang="en-US" sz="4354" b="0" spc="-2" baseline="33000">
                <a:solidFill>
                  <a:schemeClr val="bg1"/>
                </a:solidFill>
                <a:latin typeface="Helvetica LT Std"/>
                <a:ea typeface="Helvetica LT Std"/>
              </a:rPr>
              <a:t>2</a:t>
            </a:r>
            <a:r>
              <a:rPr lang="en-US" sz="4354" b="0" spc="-2">
                <a:solidFill>
                  <a:schemeClr val="bg1"/>
                </a:solidFill>
                <a:latin typeface="Helvetica LT Std"/>
                <a:ea typeface="Helvetica LT Std"/>
              </a:rPr>
              <a:t> in 40 fs</a:t>
            </a:r>
            <a:endParaRPr lang="en-US" sz="4354" b="0" spc="-2">
              <a:solidFill>
                <a:schemeClr val="bg1"/>
              </a:solidFill>
              <a:latin typeface="Helvetica LT Std"/>
            </a:endParaRPr>
          </a:p>
          <a:p>
            <a:pPr>
              <a:spcAft>
                <a:spcPts val="2612"/>
              </a:spcAft>
            </a:pPr>
            <a:r>
              <a:rPr lang="en-US" sz="4354" b="0" spc="-2">
                <a:solidFill>
                  <a:schemeClr val="bg1"/>
                </a:solidFill>
                <a:latin typeface="Helvetica LT Std"/>
                <a:ea typeface="Helvetica LT Std"/>
              </a:rPr>
              <a:t> → ~ 10</a:t>
            </a:r>
            <a:r>
              <a:rPr lang="en-US" sz="4354" b="0" spc="-2" baseline="33000">
                <a:solidFill>
                  <a:schemeClr val="bg1"/>
                </a:solidFill>
                <a:latin typeface="Helvetica LT Std"/>
                <a:ea typeface="Helvetica LT Std"/>
              </a:rPr>
              <a:t>22</a:t>
            </a:r>
            <a:r>
              <a:rPr lang="en-US" sz="4354" b="0" spc="-2">
                <a:solidFill>
                  <a:schemeClr val="bg1"/>
                </a:solidFill>
                <a:latin typeface="Helvetica LT Std"/>
                <a:ea typeface="Helvetica LT Std"/>
              </a:rPr>
              <a:t> W / cm</a:t>
            </a:r>
            <a:r>
              <a:rPr lang="en-US" sz="4354" b="0" spc="-2" baseline="33000">
                <a:solidFill>
                  <a:schemeClr val="bg1"/>
                </a:solidFill>
                <a:latin typeface="Helvetica LT Std"/>
                <a:ea typeface="Helvetica LT Std"/>
              </a:rPr>
              <a:t>2</a:t>
            </a:r>
            <a:endParaRPr lang="en-US" sz="4354" b="0" spc="-2">
              <a:solidFill>
                <a:schemeClr val="bg1"/>
              </a:solidFill>
              <a:latin typeface="Helvetica LT Std"/>
            </a:endParaRPr>
          </a:p>
        </p:txBody>
      </p:sp>
      <p:sp>
        <p:nvSpPr>
          <p:cNvPr id="46" name="TextShape 3"/>
          <p:cNvSpPr txBox="1"/>
          <p:nvPr/>
        </p:nvSpPr>
        <p:spPr>
          <a:xfrm>
            <a:off x="6856892" y="6414111"/>
            <a:ext cx="2875291" cy="1038832"/>
          </a:xfrm>
          <a:prstGeom prst="rect">
            <a:avLst/>
          </a:prstGeom>
          <a:noFill/>
          <a:ln>
            <a:noFill/>
          </a:ln>
        </p:spPr>
        <p:txBody>
          <a:bodyPr lIns="217693" tIns="108847" rIns="217693" bIns="108847">
            <a:noAutofit/>
          </a:bodyPr>
          <a:lstStyle/>
          <a:p>
            <a:r>
              <a:rPr lang="en-US" sz="6289" b="0" spc="-2" dirty="0">
                <a:solidFill>
                  <a:schemeClr val="bg1"/>
                </a:solidFill>
                <a:latin typeface="Helvetica LT Std"/>
              </a:rPr>
              <a:t>Ti</a:t>
            </a:r>
            <a:r>
              <a:rPr lang="en-US" sz="6289" b="0" spc="-2" baseline="33000" dirty="0">
                <a:solidFill>
                  <a:schemeClr val="bg1"/>
                </a:solidFill>
                <a:latin typeface="Helvetica LT Std"/>
              </a:rPr>
              <a:t>20+</a:t>
            </a:r>
            <a:endParaRPr lang="en-US" sz="6289" b="0" spc="-2" dirty="0">
              <a:solidFill>
                <a:schemeClr val="bg1"/>
              </a:solidFill>
              <a:latin typeface="Helvetica LT Std"/>
            </a:endParaRPr>
          </a:p>
        </p:txBody>
      </p:sp>
    </p:spTree>
    <p:extLst>
      <p:ext uri="{BB962C8B-B14F-4D97-AF65-F5344CB8AC3E}">
        <p14:creationId xmlns:p14="http://schemas.microsoft.com/office/powerpoint/2010/main" val="1520426531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123</Words>
  <Application>Microsoft Macintosh PowerPoint</Application>
  <PresentationFormat>Custom</PresentationFormat>
  <Paragraphs>19</Paragraphs>
  <Slides>6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Century Gothic</vt:lpstr>
      <vt:lpstr>Helvetica LT Std</vt:lpstr>
      <vt:lpstr>Helvetica Neue</vt:lpstr>
      <vt:lpstr>Helvetica Neue Light</vt:lpstr>
      <vt:lpstr>Helvetica Neue Medium</vt:lpstr>
      <vt:lpstr>Palatino</vt:lpstr>
      <vt:lpstr>Roboto</vt:lpstr>
      <vt:lpstr>Black</vt:lpstr>
      <vt:lpstr>PowerPoint Presentation</vt:lpstr>
      <vt:lpstr>PowerPoint Presentation</vt:lpstr>
      <vt:lpstr>Magneto-hydrodynamic Models of White Dwarf Disruptions</vt:lpstr>
      <vt:lpstr>Elijah Kolmes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Magneto-hydrodynamic Models of White Dwarf Disruptions</dc:title>
  <cp:lastModifiedBy>Christopher Palmer</cp:lastModifiedBy>
  <cp:revision>6</cp:revision>
  <dcterms:modified xsi:type="dcterms:W3CDTF">2020-10-08T20:06:15Z</dcterms:modified>
</cp:coreProperties>
</file>