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95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31" r:id="rId11"/>
    <p:sldId id="328" r:id="rId12"/>
    <p:sldId id="329" r:id="rId13"/>
    <p:sldId id="324" r:id="rId14"/>
    <p:sldId id="325" r:id="rId15"/>
    <p:sldId id="326" r:id="rId16"/>
    <p:sldId id="327" r:id="rId17"/>
    <p:sldId id="330" r:id="rId1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2E09B7"/>
    <a:srgbClr val="43682A"/>
    <a:srgbClr val="AD13B1"/>
    <a:srgbClr val="D95B33"/>
    <a:srgbClr val="33CC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26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78" y="312"/>
      </p:cViewPr>
      <p:guideLst/>
    </p:cSldViewPr>
  </p:slideViewPr>
  <p:outlineViewPr>
    <p:cViewPr>
      <p:scale>
        <a:sx n="33" d="100"/>
        <a:sy n="33" d="100"/>
      </p:scale>
      <p:origin x="0" y="-482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112325" tIns="56163" rIns="112325" bIns="56163" rtlCol="0"/>
          <a:lstStyle>
            <a:lvl1pPr algn="l">
              <a:defRPr sz="15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112325" tIns="56163" rIns="112325" bIns="56163" rtlCol="0"/>
          <a:lstStyle>
            <a:lvl1pPr algn="r">
              <a:defRPr sz="1500"/>
            </a:lvl1pPr>
          </a:lstStyle>
          <a:p>
            <a:fld id="{3C3DCAE4-AA4C-46AD-9914-3FBBE9BA450E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2325" tIns="56163" rIns="112325" bIns="561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112325" tIns="56163" rIns="112325" bIns="5616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112325" tIns="56163" rIns="112325" bIns="56163" rtlCol="0" anchor="b"/>
          <a:lstStyle>
            <a:lvl1pPr algn="l">
              <a:defRPr sz="15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112325" tIns="56163" rIns="112325" bIns="56163" rtlCol="0" anchor="b"/>
          <a:lstStyle>
            <a:lvl1pPr algn="r">
              <a:defRPr sz="1500"/>
            </a:lvl1pPr>
          </a:lstStyle>
          <a:p>
            <a:fld id="{36C91757-4D7F-425C-9CAA-2B7B853C5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7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May 18,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ICHEP 2020, Prague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CC2B-A412-4F15-85A6-EB61E592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3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28/07/2020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  <a:p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27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28/07/2020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  <a:p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5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135" y="31493"/>
            <a:ext cx="11786288" cy="1325563"/>
          </a:xfrm>
        </p:spPr>
        <p:txBody>
          <a:bodyPr/>
          <a:lstStyle>
            <a:lvl1pPr>
              <a:defRPr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134" y="1357056"/>
            <a:ext cx="11786288" cy="4351338"/>
          </a:xfrm>
        </p:spPr>
        <p:txBody>
          <a:bodyPr/>
          <a:lstStyle>
            <a:lvl1pPr marL="0" indent="0">
              <a:buNone/>
              <a:defRPr sz="2400"/>
            </a:lvl1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May 18, 2021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40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28/07/2020</a:t>
            </a:r>
          </a:p>
        </p:txBody>
      </p:sp>
    </p:spTree>
    <p:extLst>
      <p:ext uri="{BB962C8B-B14F-4D97-AF65-F5344CB8AC3E}">
        <p14:creationId xmlns:p14="http://schemas.microsoft.com/office/powerpoint/2010/main" val="1566149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28/07/2020</a:t>
            </a:r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7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28/07/2020</a:t>
            </a:r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  <a:p>
            <a:endParaRPr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2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28/07/2020</a:t>
            </a:r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2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28/07/2020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  <a:p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94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28/07/2020</a:t>
            </a:r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  <a:p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86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7828" y="4630956"/>
            <a:ext cx="2743200" cy="365125"/>
          </a:xfrm>
        </p:spPr>
        <p:txBody>
          <a:bodyPr/>
          <a:lstStyle/>
          <a:p>
            <a:fld id="{C4E3CC2B-A412-4F15-85A6-EB61E5922E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28/07/2020</a:t>
            </a:r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  <a:p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E3CC2B-A412-4F15-85A6-EB61E592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May 18,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S.A. Yost                            KKMC-</a:t>
            </a:r>
            <a:r>
              <a:rPr lang="en-US" dirty="0" err="1"/>
              <a:t>hh</a:t>
            </a:r>
            <a:r>
              <a:rPr lang="en-US" dirty="0"/>
              <a:t>                 RADCOR 2021, FSU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3CC2B-A412-4F15-85A6-EB61E5922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7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766" y="2232726"/>
            <a:ext cx="7847635" cy="318567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253388"/>
            <a:ext cx="9144000" cy="2387600"/>
          </a:xfrm>
        </p:spPr>
        <p:txBody>
          <a:bodyPr>
            <a:noAutofit/>
          </a:bodyPr>
          <a:lstStyle/>
          <a:p>
            <a:r>
              <a:rPr lang="en-US" sz="4400" dirty="0">
                <a:latin typeface="Cambria Math" panose="02040503050406030204" pitchFamily="18" charset="0"/>
                <a:ea typeface="Cambria Math" panose="02040503050406030204" pitchFamily="18" charset="0"/>
              </a:rPr>
              <a:t>New Developments in KKMC-</a:t>
            </a:r>
            <a:r>
              <a:rPr lang="en-US" sz="4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hh</a:t>
            </a:r>
            <a:r>
              <a:rPr lang="en-US" sz="4400" dirty="0">
                <a:latin typeface="Cambria Math" panose="02040503050406030204" pitchFamily="18" charset="0"/>
                <a:ea typeface="Cambria Math" panose="02040503050406030204" pitchFamily="18" charset="0"/>
              </a:rPr>
              <a:t>: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Quark-level Exponentiated Radiative Corrections and Semi-Analytical Results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46875"/>
            <a:ext cx="9144000" cy="252334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S.A. Yost</a:t>
            </a:r>
          </a:p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Citadel</a:t>
            </a:r>
          </a:p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S. Jadach, B.F.L. Ward, Z. Wąs</a:t>
            </a:r>
            <a:r>
              <a:rPr lang="en-US" dirty="0"/>
              <a:t> </a:t>
            </a:r>
          </a:p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M.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Dittrich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18, 2021</a:t>
            </a:r>
          </a:p>
          <a:p>
            <a:endParaRPr lang="en-US" sz="2000" dirty="0"/>
          </a:p>
          <a:p>
            <a:r>
              <a:rPr lang="en-US" dirty="0"/>
              <a:t>Computational resources provided by IFJ-PAN, Kraków</a:t>
            </a:r>
          </a:p>
          <a:p>
            <a:r>
              <a:rPr lang="en-US" dirty="0"/>
              <a:t>and The Citadel.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907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7900" y="972011"/>
                <a:ext cx="11786288" cy="480935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 next slides will show comparisons of invariant mass distributions made with KKMC-</a:t>
                </a:r>
                <a:r>
                  <a:rPr lang="en-US" dirty="0" err="1"/>
                  <a:t>hh</a:t>
                </a:r>
                <a:r>
                  <a:rPr lang="en-US" dirty="0"/>
                  <a:t> and </a:t>
                </a:r>
                <a:r>
                  <a:rPr lang="en-US" dirty="0" err="1"/>
                  <a:t>KKhhSem</a:t>
                </a:r>
                <a:r>
                  <a:rPr lang="en-US" dirty="0"/>
                  <a:t>, with some comparisons to calculations without KKMC-</a:t>
                </a:r>
                <a:r>
                  <a:rPr lang="en-US" dirty="0" err="1"/>
                  <a:t>hh</a:t>
                </a:r>
                <a:r>
                  <a:rPr lang="en-US" dirty="0"/>
                  <a:t> ISR but with a QED-corrected PDF. The slides will show ratios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FB</m:t>
                        </m:r>
                      </m:sub>
                    </m:sSub>
                  </m:oMath>
                </a14:m>
                <a:r>
                  <a:rPr lang="en-US" dirty="0"/>
                  <a:t> distributions, with muon final states.</a:t>
                </a:r>
              </a:p>
              <a:p>
                <a:endParaRPr lang="en-US" sz="18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                                                                                               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7900" y="972011"/>
                <a:ext cx="11786288" cy="4809357"/>
              </a:xfrm>
              <a:blipFill>
                <a:blip r:embed="rId2"/>
                <a:stretch>
                  <a:fillRect l="-776" t="-1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47135" y="-27499"/>
                <a:ext cx="11786288" cy="1325563"/>
              </a:xfrm>
            </p:spPr>
            <p:txBody>
              <a:bodyPr/>
              <a:lstStyle/>
              <a:p>
                <a:r>
                  <a:rPr lang="en-US" dirty="0"/>
                  <a:t>Invariant Mass Distributions,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FB</m:t>
                        </m:r>
                      </m:sub>
                    </m:sSub>
                  </m:oMath>
                </a14:m>
                <a:r>
                  <a:rPr lang="en-US" dirty="0"/>
                  <a:t> Comparisons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47135" y="-27499"/>
                <a:ext cx="11786288" cy="1325563"/>
              </a:xfrm>
              <a:blipFill>
                <a:blip r:embed="rId3"/>
                <a:stretch>
                  <a:fillRect l="-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291" y="2070347"/>
            <a:ext cx="3880296" cy="35534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37900" y="5628233"/>
                <a:ext cx="11877054" cy="8651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FB</m:t>
                        </m:r>
                      </m:sub>
                    </m:sSub>
                  </m:oMath>
                </a14:m>
                <a:r>
                  <a:rPr lang="en-US" sz="2000" dirty="0"/>
                  <a:t> is calculated using the Collins-</a:t>
                </a:r>
                <a:r>
                  <a:rPr lang="en-US" sz="2000" dirty="0" err="1"/>
                  <a:t>Soper</a:t>
                </a:r>
                <a:r>
                  <a:rPr lang="en-US" sz="2000" dirty="0"/>
                  <a:t> angle: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𝐶𝑆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sgn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𝑙𝑙</m:t>
                                </m:r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p>
                            </m:sSubSup>
                          </m:e>
                        </m:d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</m:acc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b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</m:acc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Sup>
                                  <m:sSub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𝑙𝑙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𝑙𝑙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𝑙𝑙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e>
                            </m:rad>
                          </m:den>
                        </m:f>
                      </m:e>
                    </m:func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</m:acc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sz="2000" dirty="0"/>
                  <a:t>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±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900" y="5628233"/>
                <a:ext cx="11877054" cy="8651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514" y="2070347"/>
            <a:ext cx="3728937" cy="355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713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5" y="1081752"/>
                <a:ext cx="11786288" cy="4351338"/>
              </a:xfrm>
            </p:spPr>
            <p:txBody>
              <a:bodyPr>
                <a:noAutofit/>
              </a:bodyPr>
              <a:lstStyle/>
              <a:p>
                <a:r>
                  <a:rPr lang="en-US" dirty="0"/>
                  <a:t>These graphs show ratios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</m:oMath>
                </a14:m>
                <a:r>
                  <a:rPr lang="en-US" dirty="0"/>
                  <a:t> distributions for muons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lang="en-US" dirty="0"/>
                  <a:t> collisions. The ratio of KKMC-</a:t>
                </a:r>
                <a:r>
                  <a:rPr lang="en-US" dirty="0" err="1"/>
                  <a:t>hh</a:t>
                </a:r>
                <a:r>
                  <a:rPr lang="en-US" dirty="0"/>
                  <a:t> to KKhhFoam is shown for IFI off (</a:t>
                </a:r>
                <a:r>
                  <a:rPr lang="en-US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black</a:t>
                </a:r>
                <a:r>
                  <a:rPr lang="en-US" dirty="0"/>
                  <a:t>) or on (</a:t>
                </a:r>
                <a:r>
                  <a:rPr lang="en-US" dirty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magenta</a:t>
                </a:r>
                <a:r>
                  <a:rPr lang="en-US" dirty="0"/>
                  <a:t>). The IFI on/off ratio is shown for </a:t>
                </a:r>
                <a:r>
                  <a:rPr lang="en-US" dirty="0" err="1"/>
                  <a:t>KKMChh</a:t>
                </a:r>
                <a:r>
                  <a:rPr lang="en-US" dirty="0"/>
                  <a:t> (</a:t>
                </a:r>
                <a:r>
                  <a:rPr lang="en-US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green</a:t>
                </a:r>
                <a:r>
                  <a:rPr lang="en-US" dirty="0"/>
                  <a:t>) and KKhhFoam (</a:t>
                </a:r>
                <a:r>
                  <a:rPr 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gold</a:t>
                </a:r>
                <a:r>
                  <a:rPr lang="en-US" dirty="0"/>
                  <a:t>). Agreement is best where hard photon contributions, which are incomplete in KKhhFoam, are less important.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              Down                                                     Up                                                     Strange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5" y="1081752"/>
                <a:ext cx="11786288" cy="4351338"/>
              </a:xfrm>
              <a:blipFill>
                <a:blip r:embed="rId2"/>
                <a:stretch>
                  <a:fillRect l="-828" t="-1961" b="-19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Ratios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</m:oMath>
                </a14:m>
                <a:r>
                  <a:rPr lang="en-US" dirty="0"/>
                  <a:t> distributions: single quarks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3" y="2507550"/>
            <a:ext cx="3282648" cy="30700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408" y="2500406"/>
            <a:ext cx="3325485" cy="30771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014" y="2507550"/>
            <a:ext cx="3453784" cy="307003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</p:spTree>
    <p:extLst>
      <p:ext uri="{BB962C8B-B14F-4D97-AF65-F5344CB8AC3E}">
        <p14:creationId xmlns:p14="http://schemas.microsoft.com/office/powerpoint/2010/main" val="4226915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5" y="944104"/>
                <a:ext cx="11786288" cy="4351338"/>
              </a:xfrm>
            </p:spPr>
            <p:txBody>
              <a:bodyPr>
                <a:noAutofit/>
              </a:bodyPr>
              <a:lstStyle/>
              <a:p>
                <a:r>
                  <a:rPr lang="en-US" dirty="0"/>
                  <a:t>These graphs show ratios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</m:oMath>
                </a14:m>
                <a:r>
                  <a:rPr lang="en-US" dirty="0"/>
                  <a:t> distributions for muons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lang="en-US" dirty="0"/>
                  <a:t> collisions. The difference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𝐹𝐵</m:t>
                        </m:r>
                      </m:sub>
                    </m:sSub>
                  </m:oMath>
                </a14:m>
                <a:r>
                  <a:rPr lang="en-US" dirty="0"/>
                  <a:t> for ISR on – off is shown for KKhhFoam(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red</a:t>
                </a:r>
                <a:r>
                  <a:rPr lang="en-US" dirty="0"/>
                  <a:t>), for </a:t>
                </a:r>
                <a:r>
                  <a:rPr lang="en-US" dirty="0" err="1"/>
                  <a:t>KKMChh</a:t>
                </a:r>
                <a:r>
                  <a:rPr lang="en-US" dirty="0"/>
                  <a:t> (</a:t>
                </a:r>
                <a:r>
                  <a:rPr lang="en-US" dirty="0">
                    <a:solidFill>
                      <a:srgbClr val="2E09B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blue</a:t>
                </a:r>
                <a:r>
                  <a:rPr lang="en-US" dirty="0"/>
                  <a:t>) by comparing distributions or (</a:t>
                </a:r>
                <a:r>
                  <a:rPr lang="en-US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green</a:t>
                </a:r>
                <a:r>
                  <a:rPr lang="en-US" dirty="0"/>
                  <a:t>) via weight differences in a single run.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              Down                                                     Up                                                     Strange</a:t>
                </a:r>
              </a:p>
              <a:p>
                <a:r>
                  <a:rPr lang="en-US" dirty="0"/>
                  <a:t>The IFI contribution is linear in the quark charge, so the up quark gives about twice the effect as the down quark, with the opposite sign. Sea quarks have equal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PDFs, so no asymmetry.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5" y="944104"/>
                <a:ext cx="11786288" cy="4351338"/>
              </a:xfrm>
              <a:blipFill>
                <a:blip r:embed="rId2"/>
                <a:stretch>
                  <a:fillRect l="-828" t="-1961" r="-724" b="-29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3" y="2084829"/>
            <a:ext cx="3503306" cy="31791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47135" y="-47163"/>
                <a:ext cx="11786288" cy="1325563"/>
              </a:xfrm>
            </p:spPr>
            <p:txBody>
              <a:bodyPr/>
              <a:lstStyle/>
              <a:p>
                <a:r>
                  <a:rPr lang="en-US" dirty="0"/>
                  <a:t>Ratios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FB</m:t>
                        </m:r>
                      </m:sub>
                    </m:sSub>
                  </m:oMath>
                </a14:m>
                <a:r>
                  <a:rPr lang="en-US" dirty="0"/>
                  <a:t> distributions: single quarks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47135" y="-47163"/>
                <a:ext cx="11786288" cy="1325563"/>
              </a:xfrm>
              <a:blipFill>
                <a:blip r:embed="rId4"/>
                <a:stretch>
                  <a:fillRect l="-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177" y="2084829"/>
            <a:ext cx="3564620" cy="31791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535" y="2084829"/>
            <a:ext cx="3579460" cy="3179169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</p:spTree>
    <p:extLst>
      <p:ext uri="{BB962C8B-B14F-4D97-AF65-F5344CB8AC3E}">
        <p14:creationId xmlns:p14="http://schemas.microsoft.com/office/powerpoint/2010/main" val="97723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135" y="31494"/>
            <a:ext cx="11786288" cy="1108994"/>
          </a:xfrm>
        </p:spPr>
        <p:txBody>
          <a:bodyPr/>
          <a:lstStyle/>
          <a:p>
            <a:r>
              <a:rPr lang="en-US" dirty="0"/>
              <a:t>QED ISR and PDFs: Soft Collinear Limit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5" y="1140487"/>
                <a:ext cx="11786288" cy="5299642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It is illuminating to rearrange the ISR and PDF factors using the fact that the basic radiator functions have a simple convolution rule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In the soft limit, the replacement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can be made, and neglecting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term, the constraint can be replaced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allowing the ISR radiator to be factorized in the form: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Defining a convolution of the half-radiator with each PDF factor gives QED-corrected PDFs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 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with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</m:oMath>
                </a14:m>
                <a:r>
                  <a:rPr lang="en-US" dirty="0"/>
                  <a:t> , so that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dirty="0"/>
                  <a:t>, and the PDFs satisfy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d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d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5" y="1140487"/>
                <a:ext cx="11786288" cy="5299642"/>
              </a:xfrm>
              <a:blipFill>
                <a:blip r:embed="rId2"/>
                <a:stretch>
                  <a:fillRect l="-673" t="-14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</p:spTree>
    <p:extLst>
      <p:ext uri="{BB962C8B-B14F-4D97-AF65-F5344CB8AC3E}">
        <p14:creationId xmlns:p14="http://schemas.microsoft.com/office/powerpoint/2010/main" val="76742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135" y="-4602"/>
            <a:ext cx="11786288" cy="1108994"/>
          </a:xfrm>
        </p:spPr>
        <p:txBody>
          <a:bodyPr/>
          <a:lstStyle/>
          <a:p>
            <a:r>
              <a:rPr lang="en-US" dirty="0"/>
              <a:t>KKMC-</a:t>
            </a:r>
            <a:r>
              <a:rPr lang="en-US" dirty="0" err="1"/>
              <a:t>hh</a:t>
            </a:r>
            <a:r>
              <a:rPr lang="en-US" dirty="0"/>
              <a:t> ISR vs QED-Corrected PDFs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5" y="875791"/>
                <a:ext cx="11786288" cy="568141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2800" dirty="0"/>
                  <a:t>The collinear relation of the QCD PDFs, the ISR radiator function, and QED-corrected PDFs suggests a paradigm for comparing KKMC-</a:t>
                </a:r>
                <a:r>
                  <a:rPr lang="en-US" sz="2800" dirty="0" err="1"/>
                  <a:t>hh</a:t>
                </a:r>
                <a:r>
                  <a:rPr lang="en-US" sz="2800" dirty="0"/>
                  <a:t> with calculations based on PDFs incorporating QED evolution and for testing the influence of quark masses on results including KKMC-</a:t>
                </a:r>
                <a:r>
                  <a:rPr lang="en-US" sz="2800" dirty="0" err="1"/>
                  <a:t>hh’s</a:t>
                </a:r>
                <a:r>
                  <a:rPr lang="en-US" sz="2800" dirty="0"/>
                  <a:t> ab-initio ISR calculation, in which the quark masses are treated as physically meaningful parameters, not “regulators.” </a:t>
                </a:r>
              </a:p>
              <a:p>
                <a:r>
                  <a:rPr lang="en-US" sz="2800" dirty="0"/>
                  <a:t>We plan more studies on this topic with both KKMC-</a:t>
                </a:r>
                <a:r>
                  <a:rPr lang="en-US" sz="2800" dirty="0" err="1"/>
                  <a:t>hh</a:t>
                </a:r>
                <a:r>
                  <a:rPr lang="en-US" sz="2800" dirty="0"/>
                  <a:t> and KKhhFoam. </a:t>
                </a:r>
              </a:p>
              <a:p>
                <a:r>
                  <a:rPr lang="en-US" sz="2800" dirty="0"/>
                  <a:t>The PDFs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̂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i="1" dirty="0"/>
                  <a:t>should</a:t>
                </a:r>
                <a:r>
                  <a:rPr lang="en-US" sz="2800" dirty="0"/>
                  <a:t> be based on data with QED subtracted. Such PDFs presently do not exist. The distinction between QED-corrected PDFs is not the presence of absence of QED in the input, but in the equations used for evolution.</a:t>
                </a:r>
              </a:p>
              <a:p>
                <a:r>
                  <a:rPr lang="en-US" sz="2800" dirty="0"/>
                  <a:t>Nevertheless, there are reasons to expect that the influence of residual QED in the PDF input data is small, and we can test the agreement by comparing KKMC-</a:t>
                </a:r>
                <a:r>
                  <a:rPr lang="en-US" sz="2800" dirty="0" err="1"/>
                  <a:t>hh</a:t>
                </a:r>
                <a:r>
                  <a:rPr lang="en-US" sz="2800" dirty="0"/>
                  <a:t> ISR to the effect of switching to a QED-corrected PDF. Agreement is expected only for inclusive observables such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</m:oMath>
                </a14:m>
                <a:r>
                  <a:rPr lang="en-US" sz="2800" dirty="0"/>
                  <a:t> distributions, since a PDF alone cannot reproduce transverse momentum effects.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5" y="875791"/>
                <a:ext cx="11786288" cy="5681418"/>
              </a:xfrm>
              <a:blipFill>
                <a:blip r:embed="rId2"/>
                <a:stretch>
                  <a:fillRect l="-931" t="-1717" r="-1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</p:spTree>
    <p:extLst>
      <p:ext uri="{BB962C8B-B14F-4D97-AF65-F5344CB8AC3E}">
        <p14:creationId xmlns:p14="http://schemas.microsoft.com/office/powerpoint/2010/main" val="80629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421" y="4291764"/>
            <a:ext cx="3627279" cy="24632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422" y="1737051"/>
            <a:ext cx="3602970" cy="24467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76" y="4325277"/>
            <a:ext cx="3577929" cy="24297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4308272"/>
            <a:ext cx="3602970" cy="24467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737051"/>
            <a:ext cx="3602970" cy="24467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5" y="1737051"/>
            <a:ext cx="3602970" cy="24467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135" y="-27499"/>
            <a:ext cx="11786288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Comparison of KKMC-</a:t>
            </a:r>
            <a:r>
              <a:rPr lang="en-US" sz="4000" dirty="0" err="1"/>
              <a:t>hh</a:t>
            </a:r>
            <a:r>
              <a:rPr lang="en-US" sz="4000" dirty="0"/>
              <a:t> ISR to NNPDF3.1-LuxQED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13611" y="2613052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588287" y="2623911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17111" y="2613052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10846" y="5203852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576133" y="5174377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498788" y="5191820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5" y="1026626"/>
                <a:ext cx="11786288" cy="5797186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These graphs show the ratio of ISR on / ISR off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</m:oMath>
                </a14:m>
                <a:r>
                  <a:rPr lang="en-US" sz="2200" dirty="0"/>
                  <a:t> distributions in KKMC-</a:t>
                </a:r>
                <a:r>
                  <a:rPr lang="en-US" sz="2200" dirty="0" err="1"/>
                  <a:t>hh</a:t>
                </a:r>
                <a:r>
                  <a:rPr lang="en-US" sz="2200" dirty="0"/>
                  <a:t> (</a:t>
                </a:r>
                <a:r>
                  <a:rPr lang="en-US" sz="22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red</a:t>
                </a:r>
                <a:r>
                  <a:rPr lang="en-US" sz="2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en-US" sz="2200" dirty="0"/>
                  <a:t> vs the ratio of NNPDF3.1 NLO PDFs with </a:t>
                </a:r>
                <a:r>
                  <a:rPr lang="en-US" sz="2200" dirty="0" err="1"/>
                  <a:t>LuxQED</a:t>
                </a:r>
                <a:r>
                  <a:rPr lang="en-US" sz="2200" dirty="0"/>
                  <a:t> / NNPDF3.1 without it (</a:t>
                </a:r>
                <a:r>
                  <a:rPr lang="en-US" sz="2200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blue</a:t>
                </a:r>
                <a:r>
                  <a:rPr lang="en-US" sz="2200" dirty="0"/>
                  <a:t>) 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muon events,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=8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TeV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200" b="0" dirty="0"/>
              </a:p>
              <a:p>
                <a:endParaRPr lang="en-US" sz="1400" dirty="0"/>
              </a:p>
              <a:p>
                <a:pPr>
                  <a:spcBef>
                    <a:spcPts val="0"/>
                  </a:spcBef>
                </a:pPr>
                <a:r>
                  <a:rPr lang="en-US" sz="2000" dirty="0"/>
                  <a:t>      All Quarks                                                    Down                                                           Up</a:t>
                </a:r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r>
                  <a:rPr lang="en-US" sz="2000" dirty="0"/>
                  <a:t>                                   </a:t>
                </a:r>
                <a:r>
                  <a:rPr lang="en-US" sz="1400" dirty="0"/>
                  <a:t>no FSR or IFI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=4.7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/>
                  <a:t>                    </a:t>
                </a:r>
                <a:r>
                  <a:rPr lang="en-US" sz="1400" dirty="0"/>
                  <a:t>no FSR or IFI</a:t>
                </a:r>
                <a:r>
                  <a:rPr lang="en-US" sz="1200" dirty="0"/>
                  <a:t>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1200" b="0" i="1" dirty="0" smtClean="0">
                        <a:latin typeface="Cambria Math" panose="02040503050406030204" pitchFamily="18" charset="0"/>
                      </a:rPr>
                      <m:t>=2.2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1200" dirty="0"/>
                  <a:t>                           </a:t>
                </a:r>
                <a:r>
                  <a:rPr lang="en-US" sz="1400" dirty="0"/>
                  <a:t>no FSR or IFI    </a:t>
                </a:r>
                <a:endParaRPr lang="en-US" sz="1200" dirty="0"/>
              </a:p>
              <a:p>
                <a:endParaRPr lang="en-US" sz="1000" dirty="0"/>
              </a:p>
              <a:p>
                <a:endParaRPr lang="en-US" sz="1000" dirty="0"/>
              </a:p>
              <a:p>
                <a:r>
                  <a:rPr lang="en-US" sz="2000" dirty="0"/>
                  <a:t>       Strange                                                        Charm                                                         Bottom   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     </a:t>
                </a:r>
                <a:r>
                  <a:rPr lang="en-US" sz="12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=150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1200" dirty="0"/>
                  <a:t>                          </a:t>
                </a:r>
                <a:r>
                  <a:rPr lang="en-US" sz="1400" dirty="0"/>
                  <a:t>no FSR or IFI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200" b="0" i="1" dirty="0" smtClean="0">
                        <a:latin typeface="Cambria Math" panose="02040503050406030204" pitchFamily="18" charset="0"/>
                      </a:rPr>
                      <m:t>=1.55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1200" b="0" i="0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200" b="0" i="1" dirty="0" smtClean="0">
                        <a:latin typeface="Cambria Math" panose="02040503050406030204" pitchFamily="18" charset="0"/>
                      </a:rPr>
                      <m:t>              </m:t>
                    </m:r>
                  </m:oMath>
                </a14:m>
                <a:r>
                  <a:rPr lang="en-US" sz="1200" dirty="0"/>
                  <a:t>          no FSR or IFI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1200" i="1" dirty="0">
                        <a:latin typeface="Cambria Math" panose="02040503050406030204" pitchFamily="18" charset="0"/>
                      </a:rPr>
                      <m:t>=4.95 </m:t>
                    </m:r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1200" dirty="0"/>
                  <a:t>                            no FSR or IFI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5" y="1026626"/>
                <a:ext cx="11786288" cy="5797186"/>
              </a:xfrm>
              <a:blipFill>
                <a:blip r:embed="rId8"/>
                <a:stretch>
                  <a:fillRect l="-673" t="-12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0390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959" y="4308270"/>
            <a:ext cx="3602970" cy="244671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047" y="4291763"/>
            <a:ext cx="3627278" cy="24632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6" y="1737051"/>
            <a:ext cx="3602970" cy="24467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422" y="1737051"/>
            <a:ext cx="3602970" cy="24467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4" y="4308270"/>
            <a:ext cx="3602971" cy="24467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169" y="1754226"/>
            <a:ext cx="3601760" cy="24458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422" y="1737051"/>
            <a:ext cx="3602970" cy="24467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5" y="1026626"/>
                <a:ext cx="11786288" cy="5797186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These graphs show the ratio of ISR on / ISR off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</m:oMath>
                </a14:m>
                <a:r>
                  <a:rPr lang="en-US" sz="2200" dirty="0"/>
                  <a:t> distributions in KKMC-</a:t>
                </a:r>
                <a:r>
                  <a:rPr lang="en-US" sz="2200" dirty="0" err="1"/>
                  <a:t>hh</a:t>
                </a:r>
                <a:r>
                  <a:rPr lang="en-US" sz="2200" dirty="0"/>
                  <a:t> (</a:t>
                </a:r>
                <a:r>
                  <a:rPr lang="en-US" sz="22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red</a:t>
                </a:r>
                <a:r>
                  <a:rPr lang="en-US" sz="2200" dirty="0"/>
                  <a:t>) vs the ratio of CT14qed NLO PDFs / normal CT14nlo PDFs (</a:t>
                </a:r>
                <a:r>
                  <a:rPr lang="en-US" sz="2200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blue</a:t>
                </a:r>
                <a:r>
                  <a:rPr lang="en-US" sz="2200" dirty="0"/>
                  <a:t>) 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muon events,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=8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TeV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200" b="0" dirty="0"/>
              </a:p>
              <a:p>
                <a:endParaRPr lang="en-US" sz="1400" dirty="0"/>
              </a:p>
              <a:p>
                <a:pPr>
                  <a:spcBef>
                    <a:spcPts val="0"/>
                  </a:spcBef>
                </a:pPr>
                <a:r>
                  <a:rPr lang="en-US" sz="2000" dirty="0"/>
                  <a:t>      All Quarks                                                    Down                                                           Up</a:t>
                </a:r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  <a:p>
                <a:pPr>
                  <a:spcBef>
                    <a:spcPts val="0"/>
                  </a:spcBef>
                </a:pPr>
                <a:r>
                  <a:rPr lang="en-US" sz="2000" dirty="0"/>
                  <a:t>                                   </a:t>
                </a:r>
                <a:r>
                  <a:rPr lang="en-US" sz="1400" dirty="0"/>
                  <a:t>no FSR or IFI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=4.7 </m:t>
                    </m:r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/>
                  <a:t>                    </a:t>
                </a:r>
                <a:r>
                  <a:rPr lang="en-US" sz="1400" dirty="0"/>
                  <a:t>no FSR or IFI</a:t>
                </a:r>
                <a:r>
                  <a:rPr lang="en-US" sz="1200" dirty="0"/>
                  <a:t>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1200" i="1" dirty="0">
                        <a:latin typeface="Cambria Math" panose="02040503050406030204" pitchFamily="18" charset="0"/>
                      </a:rPr>
                      <m:t>=2.2 </m:t>
                    </m:r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1200" dirty="0"/>
                  <a:t>                           </a:t>
                </a:r>
                <a:r>
                  <a:rPr lang="en-US" sz="1400" dirty="0"/>
                  <a:t>no FSR or IFI    </a:t>
                </a:r>
                <a:endParaRPr lang="en-US" sz="1200" dirty="0"/>
              </a:p>
              <a:p>
                <a:endParaRPr lang="en-US" sz="1000" dirty="0"/>
              </a:p>
              <a:p>
                <a:endParaRPr lang="en-US" sz="1000" dirty="0"/>
              </a:p>
              <a:p>
                <a:r>
                  <a:rPr lang="en-US" sz="2000" dirty="0"/>
                  <a:t>       Strange                                                        Charm                                                         Bottom   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     </a:t>
                </a:r>
                <a:r>
                  <a:rPr lang="en-US" sz="12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=150 </m:t>
                    </m:r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1200" dirty="0"/>
                  <a:t>                          </a:t>
                </a:r>
                <a:r>
                  <a:rPr lang="en-US" sz="1400" dirty="0"/>
                  <a:t>no FSR or IFI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200" i="1" dirty="0">
                        <a:latin typeface="Cambria Math" panose="02040503050406030204" pitchFamily="18" charset="0"/>
                      </a:rPr>
                      <m:t>=1.55 </m:t>
                    </m:r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1200" dirty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              </m:t>
                    </m:r>
                  </m:oMath>
                </a14:m>
                <a:r>
                  <a:rPr lang="en-US" sz="1200" dirty="0"/>
                  <a:t>          no FSR or IFI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1200" i="1" dirty="0">
                        <a:latin typeface="Cambria Math" panose="02040503050406030204" pitchFamily="18" charset="0"/>
                      </a:rPr>
                      <m:t>=4.95 </m:t>
                    </m:r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1200" dirty="0"/>
                  <a:t>                            no FSR or IFI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5" y="1026626"/>
                <a:ext cx="11786288" cy="5797186"/>
              </a:xfrm>
              <a:blipFill>
                <a:blip r:embed="rId8"/>
                <a:stretch>
                  <a:fillRect l="-673" t="-12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135" y="-27499"/>
            <a:ext cx="11786288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Comparison of KKMC-</a:t>
            </a:r>
            <a:r>
              <a:rPr lang="en-US" sz="4000" dirty="0" err="1"/>
              <a:t>hh</a:t>
            </a:r>
            <a:r>
              <a:rPr lang="en-US" sz="4000" dirty="0"/>
              <a:t> ISR to CT14qed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13611" y="2957183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588287" y="2948377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17111" y="2957181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10846" y="5528322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576133" y="5508670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498788" y="5526114"/>
            <a:ext cx="2875547" cy="12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693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134" y="1357056"/>
            <a:ext cx="11786288" cy="4999294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KKMC-</a:t>
            </a:r>
            <a:r>
              <a:rPr lang="en-US" sz="3200" dirty="0" err="1"/>
              <a:t>hh</a:t>
            </a:r>
            <a:r>
              <a:rPr lang="en-US" sz="3200" dirty="0"/>
              <a:t> is newly re-programmed in C++, which should facilitate merger with modern showers, such as HERWIG7, facilitating the introduction of NLO QCD  (in progress with A. </a:t>
            </a:r>
            <a:r>
              <a:rPr lang="en-US" sz="3200" dirty="0" err="1"/>
              <a:t>Siódmok</a:t>
            </a:r>
            <a:r>
              <a:rPr lang="en-US" sz="3200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KKhhFoam is an adaptation of a semi-analytical semi-soft approximation to KKMC-</a:t>
            </a:r>
            <a:r>
              <a:rPr lang="en-US" sz="3200" dirty="0" err="1"/>
              <a:t>hh</a:t>
            </a:r>
            <a:r>
              <a:rPr lang="en-US" sz="3200" dirty="0"/>
              <a:t> based on an analogous program developed for the KKMC-</a:t>
            </a:r>
            <a:r>
              <a:rPr lang="en-US" sz="3200" dirty="0" err="1"/>
              <a:t>ee</a:t>
            </a:r>
            <a:r>
              <a:rPr lang="en-US" sz="3200" dirty="0"/>
              <a:t>. It is helpful in cross-checks of the exponentiation and understanding the role of ISR, IFI and FSR.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The interplay between KKMC-</a:t>
            </a:r>
            <a:r>
              <a:rPr lang="en-US" sz="3200" dirty="0" err="1"/>
              <a:t>hh</a:t>
            </a:r>
            <a:r>
              <a:rPr lang="en-US" sz="3200" dirty="0"/>
              <a:t> and PDFs, including the role of quark masses in the ab-initio ISR calculation, is an ongoing study which should be facilitated by KKhhFoam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For more details on the semi-analytical calculation described here, see S. Jadach and S.A. Yost, Phys. Rev. D100, 013002 [arXiv:1801.03560] and the original KKMC/CEEX papers.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772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KKMC-</a:t>
            </a:r>
            <a:r>
              <a:rPr lang="en-US" dirty="0" err="1"/>
              <a:t>hh</a:t>
            </a:r>
            <a:r>
              <a:rPr lang="en-US" dirty="0"/>
              <a:t> for Precision EW Phenomenology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4" y="1357055"/>
                <a:ext cx="11786288" cy="4999295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3200" dirty="0"/>
                  <a:t>KKMC-</a:t>
                </a:r>
                <a:r>
                  <a:rPr lang="en-US" sz="3200" dirty="0" err="1"/>
                  <a:t>hh</a:t>
                </a:r>
                <a:r>
                  <a:rPr lang="en-US" sz="3200" dirty="0"/>
                  <a:t> is an adaptation of KKMC to the hadronic </a:t>
                </a:r>
                <a:r>
                  <a:rPr lang="en-US" sz="3200" dirty="0" err="1"/>
                  <a:t>Drell</a:t>
                </a:r>
                <a:r>
                  <a:rPr lang="en-US" sz="3200" dirty="0"/>
                  <a:t>-Yan process including </a:t>
                </a:r>
                <a:r>
                  <a:rPr lang="en-US" sz="3200" dirty="0" err="1"/>
                  <a:t>exponentiated</a:t>
                </a:r>
                <a:r>
                  <a:rPr lang="en-US" sz="3200" dirty="0"/>
                  <a:t> multi-photon effects: at the quark level, </a:t>
                </a:r>
              </a:p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en-US" sz="32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200" dirty="0"/>
              </a:p>
              <a:p>
                <a:pPr>
                  <a:spcBef>
                    <a:spcPts val="600"/>
                  </a:spcBef>
                </a:pPr>
                <a:r>
                  <a:rPr lang="en-US" sz="3200" dirty="0"/>
                  <a:t>      including exact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b="0" i="0" smtClean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</m:oMath>
                </a14:m>
                <a:r>
                  <a:rPr lang="en-US" sz="3200" dirty="0"/>
                  <a:t> ISR, FSR, and IFI photonic corrections. </a:t>
                </a:r>
              </a:p>
              <a:p>
                <a:pPr marL="457200" indent="-4572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3200" dirty="0"/>
                  <a:t>Exponentiation is implemented at the amplitude level (CEEX) or cross-section level (EEX: traditional YFS style). Only CEEX supports IFI.</a:t>
                </a:r>
              </a:p>
              <a:p>
                <a:pPr marL="457200" indent="-4572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sz="3200" dirty="0"/>
                  <a:t>EW corrections are included via an independent DIZET6.45 module used to generate EW tables before the KKMC-</a:t>
                </a:r>
                <a:r>
                  <a:rPr lang="en-US" sz="3200" dirty="0" err="1"/>
                  <a:t>hh</a:t>
                </a:r>
                <a:r>
                  <a:rPr lang="en-US" sz="3200" dirty="0"/>
                  <a:t> run.</a:t>
                </a:r>
              </a:p>
              <a:p>
                <a:pPr marL="457200" indent="-4572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3200" dirty="0"/>
                  <a:t>Originally developed in a mixture of Fortran and C++, KKMC-</a:t>
                </a:r>
                <a:r>
                  <a:rPr lang="en-US" sz="3200" dirty="0" err="1"/>
                  <a:t>hh</a:t>
                </a:r>
                <a:r>
                  <a:rPr lang="en-US" sz="3200" dirty="0"/>
                  <a:t> has now been reprogrammed entirely in C++. This will facilitate compilation on a broader range of platforms and integration with modern </a:t>
                </a:r>
                <a:r>
                  <a:rPr lang="en-US" sz="3200" dirty="0" err="1"/>
                  <a:t>parton</a:t>
                </a:r>
                <a:r>
                  <a:rPr lang="en-US" sz="3200" dirty="0"/>
                  <a:t> showers – a work in progress.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4" y="1357055"/>
                <a:ext cx="11786288" cy="4999295"/>
              </a:xfrm>
              <a:blipFill>
                <a:blip r:embed="rId2"/>
                <a:stretch>
                  <a:fillRect l="-1086" t="-3171" r="-1811" b="-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82878" y="6492875"/>
            <a:ext cx="4114800" cy="365125"/>
          </a:xfrm>
        </p:spPr>
        <p:txBody>
          <a:bodyPr/>
          <a:lstStyle/>
          <a:p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</p:spTree>
    <p:extLst>
      <p:ext uri="{BB962C8B-B14F-4D97-AF65-F5344CB8AC3E}">
        <p14:creationId xmlns:p14="http://schemas.microsoft.com/office/powerpoint/2010/main" val="164470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KKhhFoam: Semi-Analytical Implementation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5" y="1092895"/>
                <a:ext cx="11786288" cy="4999295"/>
              </a:xfrm>
            </p:spPr>
            <p:txBody>
              <a:bodyPr>
                <a:noAutofit/>
              </a:bodyPr>
              <a:lstStyle/>
              <a:p>
                <a:r>
                  <a:rPr lang="en-US" sz="2800" dirty="0"/>
                  <a:t>KK-Foam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800" dirty="0"/>
                  <a:t>  is an update of an earlier program </a:t>
                </a:r>
                <a:r>
                  <a:rPr lang="en-US" sz="2800" dirty="0" err="1"/>
                  <a:t>KKsem</a:t>
                </a:r>
                <a:r>
                  <a:rPr lang="en-US" sz="2800" dirty="0"/>
                  <a:t> to implement the soft photon exponentiation in a compact, relatively easy-to-understand package that can be used for cross-checks of the more versatile but much more complex KKMC generator. </a:t>
                </a:r>
              </a:p>
              <a:p>
                <a:r>
                  <a:rPr lang="en-US" sz="2800" dirty="0"/>
                  <a:t>This update was intended to provide a semi-independent cross-check of the Initial-Final Interference  (IFI) calculation of KKMC for FCC physics.</a:t>
                </a:r>
              </a:p>
              <a:p>
                <a:r>
                  <a:rPr lang="en-US" sz="2800" dirty="0"/>
                  <a:t>Recently, we ported KK-foam to the hadronic environment as </a:t>
                </a:r>
                <a:r>
                  <a:rPr lang="en-US" sz="2800" b="1" dirty="0"/>
                  <a:t>KKhhFoam</a:t>
                </a:r>
                <a:r>
                  <a:rPr lang="en-US" sz="2800" dirty="0"/>
                  <a:t>. </a:t>
                </a:r>
              </a:p>
              <a:p>
                <a:r>
                  <a:rPr lang="en-US" sz="2800" dirty="0"/>
                  <a:t>This talk will focus primarily on KKhhFoam and cross-checks between it and KKMC-</a:t>
                </a:r>
                <a:r>
                  <a:rPr lang="en-US" sz="2800" dirty="0" err="1"/>
                  <a:t>hh</a:t>
                </a:r>
                <a:r>
                  <a:rPr lang="en-US" sz="2800" dirty="0"/>
                  <a:t>.</a:t>
                </a:r>
              </a:p>
              <a:p>
                <a:r>
                  <a:rPr lang="en-US" sz="2800" dirty="0"/>
                  <a:t>We will also look at how KKMC-</a:t>
                </a:r>
                <a:r>
                  <a:rPr lang="en-US" sz="2800" dirty="0" err="1"/>
                  <a:t>hh</a:t>
                </a:r>
                <a:r>
                  <a:rPr lang="en-US" sz="2800" dirty="0"/>
                  <a:t> or KKhhFoam adds photons to quarks and compare this numerically to the effect of using a QED-corrected PDF for collinear photonic ISR. [KKMC-</a:t>
                </a:r>
                <a:r>
                  <a:rPr lang="en-US" sz="2800" dirty="0" err="1"/>
                  <a:t>hh</a:t>
                </a:r>
                <a:r>
                  <a:rPr lang="en-US" sz="2800" dirty="0"/>
                  <a:t> also includes non-collinear ISR.]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5" y="1092895"/>
                <a:ext cx="11786288" cy="4999295"/>
              </a:xfrm>
              <a:blipFill>
                <a:blip r:embed="rId2"/>
                <a:stretch>
                  <a:fillRect l="-1086" t="-1951" b="-76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82879" y="6492875"/>
            <a:ext cx="4114800" cy="365125"/>
          </a:xfrm>
        </p:spPr>
        <p:txBody>
          <a:bodyPr/>
          <a:lstStyle/>
          <a:p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  <a:p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</p:spTree>
    <p:extLst>
      <p:ext uri="{BB962C8B-B14F-4D97-AF65-F5344CB8AC3E}">
        <p14:creationId xmlns:p14="http://schemas.microsoft.com/office/powerpoint/2010/main" val="4060116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135" y="-82807"/>
            <a:ext cx="11786288" cy="1325563"/>
          </a:xfrm>
        </p:spPr>
        <p:txBody>
          <a:bodyPr/>
          <a:lstStyle/>
          <a:p>
            <a:r>
              <a:rPr lang="en-US" dirty="0"/>
              <a:t>KKhhFoam: Semi-Soft Approximation for CEEX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279" y="1037809"/>
                <a:ext cx="12191999" cy="4999295"/>
              </a:xfrm>
              <a:ln>
                <a:noFill/>
              </a:ln>
            </p:spPr>
            <p:txBody>
              <a:bodyPr>
                <a:noAutofit/>
              </a:bodyPr>
              <a:lstStyle/>
              <a:p>
                <a:r>
                  <a:rPr lang="en-US" sz="2800" dirty="0"/>
                  <a:t>The structure of the CEEX matrix element, neglecting non-soft parts, is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flux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nary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𝔐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,⋯,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sup>
                          </m:s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,⋯,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dirty="0"/>
                                        <m:t>𝔐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,⋯,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,⋯, 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800" dirty="0"/>
              </a:p>
              <a:p>
                <a:pPr>
                  <a:spcBef>
                    <a:spcPts val="42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/>
                          <m:t>𝔐</m:t>
                        </m:r>
                      </m:e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,⋯,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,⋯,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dirty="0"/>
              </a:p>
              <a:p>
                <a:pPr>
                  <a:spcBef>
                    <a:spcPts val="4200"/>
                  </a:spcBef>
                </a:pPr>
                <a:endParaRPr lang="en-US" sz="2800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200"/>
                  </a:spcBef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sup>
                              </m:sSubSup>
                            </m:sup>
                          </m:sSup>
                          <m:nary>
                            <m:naryPr>
                              <m:chr m:val="∑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</m:d>
                            </m:sub>
                            <m:sup/>
                            <m:e>
                              <m:nary>
                                <m:naryPr>
                                  <m:chr m:val="∏"/>
                                  <m:sup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  <m:sup/>
                                <m:e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  <m:nary>
                                    <m:naryPr>
                                      <m:chr m:val="∏"/>
                                      <m:sup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∈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sub>
                                    <m:sup/>
                                    <m:e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𝐹</m:t>
                                          </m:r>
                                        </m:sub>
                                        <m:sup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𝜇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</m:sub>
                                          </m:sSub>
                                        </m:sup>
                                      </m:sSubSup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nary>
                                </m:e>
                              </m:nary>
                            </m:e>
                          </m:nary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ℳ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bSup>
                        </m:e>
                      </m:nary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42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  <a:spcBef>
                    <a:spcPts val="4200"/>
                  </a:spcBef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0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den>
                          </m:f>
                          <m:r>
                            <a:rPr lang="en-US" sz="20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+2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⋅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den>
                                  </m:f>
                                  <m:r>
                                    <a:rPr lang="en-US" sz="20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⋅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279" y="1037809"/>
                <a:ext cx="12191999" cy="4999295"/>
              </a:xfrm>
              <a:blipFill>
                <a:blip r:embed="rId2"/>
                <a:stretch>
                  <a:fillRect l="-1000" t="-1951" b="-43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82879" y="6492875"/>
            <a:ext cx="4114800" cy="365125"/>
          </a:xfrm>
        </p:spPr>
        <p:txBody>
          <a:bodyPr/>
          <a:lstStyle/>
          <a:p>
            <a:r>
              <a:rPr lang="en-US" dirty="0"/>
              <a:t>S.A. Yost                        KKMC-</a:t>
            </a:r>
            <a:r>
              <a:rPr lang="en-US" dirty="0" err="1"/>
              <a:t>hh</a:t>
            </a:r>
            <a:r>
              <a:rPr lang="en-US" dirty="0"/>
              <a:t>                     RADCOR 2021, FSU</a:t>
            </a:r>
          </a:p>
          <a:p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915901" y="2316858"/>
                <a:ext cx="4305602" cy="9433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sz="2400" i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4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5901" y="2316858"/>
                <a:ext cx="4305602" cy="9433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876145" y="3201831"/>
                <a:ext cx="4301242" cy="9433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sz="2400" i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400" i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4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  <m:r>
                            <a:rPr lang="en-US" sz="2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24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6145" y="3201831"/>
                <a:ext cx="4301242" cy="9433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reeform 11"/>
          <p:cNvSpPr/>
          <p:nvPr/>
        </p:nvSpPr>
        <p:spPr>
          <a:xfrm rot="21150778">
            <a:off x="6526844" y="3098846"/>
            <a:ext cx="1467404" cy="1173444"/>
          </a:xfrm>
          <a:custGeom>
            <a:avLst/>
            <a:gdLst>
              <a:gd name="connsiteX0" fmla="*/ 800100 w 800100"/>
              <a:gd name="connsiteY0" fmla="*/ 0 h 1231900"/>
              <a:gd name="connsiteX1" fmla="*/ 254000 w 800100"/>
              <a:gd name="connsiteY1" fmla="*/ 457200 h 1231900"/>
              <a:gd name="connsiteX2" fmla="*/ 0 w 800100"/>
              <a:gd name="connsiteY2" fmla="*/ 1231900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0100" h="1231900">
                <a:moveTo>
                  <a:pt x="800100" y="0"/>
                </a:moveTo>
                <a:cubicBezTo>
                  <a:pt x="593725" y="125941"/>
                  <a:pt x="387350" y="251883"/>
                  <a:pt x="254000" y="457200"/>
                </a:cubicBezTo>
                <a:cubicBezTo>
                  <a:pt x="120650" y="662517"/>
                  <a:pt x="60325" y="947208"/>
                  <a:pt x="0" y="1231900"/>
                </a:cubicBezTo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 rot="5400000">
            <a:off x="7770109" y="3946948"/>
            <a:ext cx="398057" cy="231281"/>
          </a:xfrm>
          <a:custGeom>
            <a:avLst/>
            <a:gdLst>
              <a:gd name="connsiteX0" fmla="*/ 157506 w 513106"/>
              <a:gd name="connsiteY0" fmla="*/ 0 h 469900"/>
              <a:gd name="connsiteX1" fmla="*/ 17806 w 513106"/>
              <a:gd name="connsiteY1" fmla="*/ 190500 h 469900"/>
              <a:gd name="connsiteX2" fmla="*/ 513106 w 513106"/>
              <a:gd name="connsiteY2" fmla="*/ 469900 h 469900"/>
              <a:gd name="connsiteX0" fmla="*/ 0 w 495300"/>
              <a:gd name="connsiteY0" fmla="*/ 0 h 279400"/>
              <a:gd name="connsiteX1" fmla="*/ 495300 w 495300"/>
              <a:gd name="connsiteY1" fmla="*/ 27940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300" h="279400">
                <a:moveTo>
                  <a:pt x="0" y="0"/>
                </a:moveTo>
                <a:cubicBezTo>
                  <a:pt x="59267" y="78317"/>
                  <a:pt x="277283" y="178858"/>
                  <a:pt x="495300" y="279400"/>
                </a:cubicBezTo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 rot="21358881">
            <a:off x="302321" y="4242742"/>
            <a:ext cx="3984534" cy="697762"/>
          </a:xfrm>
          <a:custGeom>
            <a:avLst/>
            <a:gdLst>
              <a:gd name="connsiteX0" fmla="*/ 0 w 3276600"/>
              <a:gd name="connsiteY0" fmla="*/ 1014299 h 1014299"/>
              <a:gd name="connsiteX1" fmla="*/ 2616200 w 3276600"/>
              <a:gd name="connsiteY1" fmla="*/ 36399 h 1014299"/>
              <a:gd name="connsiteX2" fmla="*/ 3276600 w 3276600"/>
              <a:gd name="connsiteY2" fmla="*/ 303099 h 101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76600" h="1014299">
                <a:moveTo>
                  <a:pt x="0" y="1014299"/>
                </a:moveTo>
                <a:cubicBezTo>
                  <a:pt x="1035050" y="584615"/>
                  <a:pt x="2070100" y="154932"/>
                  <a:pt x="2616200" y="36399"/>
                </a:cubicBezTo>
                <a:cubicBezTo>
                  <a:pt x="3162300" y="-82134"/>
                  <a:pt x="3219450" y="110482"/>
                  <a:pt x="3276600" y="303099"/>
                </a:cubicBezTo>
              </a:path>
            </a:pathLst>
          </a:custGeom>
          <a:noFill/>
          <a:ln w="19050"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4279" y="3996169"/>
            <a:ext cx="1417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YFS virtual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form factor</a:t>
            </a:r>
          </a:p>
        </p:txBody>
      </p:sp>
      <p:sp>
        <p:nvSpPr>
          <p:cNvPr id="16" name="Oval 15"/>
          <p:cNvSpPr/>
          <p:nvPr/>
        </p:nvSpPr>
        <p:spPr>
          <a:xfrm>
            <a:off x="4728763" y="4149187"/>
            <a:ext cx="579838" cy="63508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887025" y="3978655"/>
            <a:ext cx="2008621" cy="219519"/>
          </a:xfrm>
          <a:custGeom>
            <a:avLst/>
            <a:gdLst>
              <a:gd name="connsiteX0" fmla="*/ 1828800 w 1828800"/>
              <a:gd name="connsiteY0" fmla="*/ 555171 h 555171"/>
              <a:gd name="connsiteX1" fmla="*/ 1061357 w 1828800"/>
              <a:gd name="connsiteY1" fmla="*/ 114300 h 555171"/>
              <a:gd name="connsiteX2" fmla="*/ 0 w 1828800"/>
              <a:gd name="connsiteY2" fmla="*/ 0 h 55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0" h="555171">
                <a:moveTo>
                  <a:pt x="1828800" y="555171"/>
                </a:moveTo>
                <a:cubicBezTo>
                  <a:pt x="1597478" y="380999"/>
                  <a:pt x="1366157" y="206828"/>
                  <a:pt x="1061357" y="114300"/>
                </a:cubicBezTo>
                <a:cubicBezTo>
                  <a:pt x="756557" y="21772"/>
                  <a:pt x="378278" y="10886"/>
                  <a:pt x="0" y="0"/>
                </a:cubicBezTo>
              </a:path>
            </a:pathLst>
          </a:custGeom>
          <a:noFill/>
          <a:ln>
            <a:solidFill>
              <a:srgbClr val="C0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22305" y="3551881"/>
            <a:ext cx="1714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Resonant virtual</a:t>
            </a:r>
          </a:p>
          <a:p>
            <a:r>
              <a:rPr lang="en-US" dirty="0">
                <a:solidFill>
                  <a:srgbClr val="C00000"/>
                </a:solidFill>
              </a:rPr>
              <a:t> form factor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69" y="2405991"/>
            <a:ext cx="3496153" cy="151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95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IFI Near a Narrow Resonance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5" y="1077656"/>
                <a:ext cx="11786288" cy="475117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800" dirty="0"/>
                  <a:t>For a very narrow resonance, the space-time separation of ISR and FSR is significant, and IFI is correspondingly suppressed by factors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800" dirty="0"/>
                  <a:t>. For real photons, the resonant effects are handled numerically through the MC generation in KKMC.  In a semi-soft approximation, the photon sums can be done analytically leading to the results on the next slide. </a:t>
                </a:r>
              </a:p>
              <a:p>
                <a:r>
                  <a:rPr lang="en-US" sz="2800" dirty="0"/>
                  <a:t>The corresponding virtual interference terms were summed by Greco et al* and lead to a resonant form factor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=−2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</m:d>
                          <m:func>
                            <m:func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sub>
                                        <m:sup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800" b="0" i="0" smtClean="0">
                                              <a:latin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sub>
                                      </m:s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sub>
                                        <m:sup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800" b="0" i="0" smtClean="0">
                                              <a:latin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   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=0.</m:t>
                      </m:r>
                    </m:oMath>
                  </m:oMathPara>
                </a14:m>
                <a:endParaRPr lang="en-US" sz="2800" b="0" dirty="0"/>
              </a:p>
              <a:p>
                <a:endParaRPr lang="en-US" sz="2800" dirty="0"/>
              </a:p>
              <a:p>
                <a:r>
                  <a:rPr lang="en-US" sz="2800" dirty="0"/>
                  <a:t>While not strictly a soft contribution, this is a numerically significant correction: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800" b="0" i="0" smtClean="0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≈0.008. 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  <a:p>
                <a:r>
                  <a:rPr lang="en-US" sz="2800" dirty="0"/>
                  <a:t>This is essential for obtaining the correct suppression of IFI at the Z pole, when combined with the other CEEX contributions.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5" y="1077656"/>
                <a:ext cx="11786288" cy="4751170"/>
              </a:xfrm>
              <a:blipFill>
                <a:blip r:embed="rId2"/>
                <a:stretch>
                  <a:fillRect l="-828" t="-2953" r="-1397" b="-1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7135" y="5828826"/>
            <a:ext cx="11803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*M. Greco et al., </a:t>
            </a:r>
            <a:r>
              <a:rPr lang="en-US" dirty="0" err="1"/>
              <a:t>Nucl</a:t>
            </a:r>
            <a:r>
              <a:rPr lang="en-US" dirty="0"/>
              <a:t>. Phys. B101 (1975) 234, Phys. Lett. B56 (1975) 367, </a:t>
            </a:r>
            <a:r>
              <a:rPr lang="en-US" dirty="0" err="1"/>
              <a:t>Nucl</a:t>
            </a:r>
            <a:r>
              <a:rPr lang="en-US" dirty="0"/>
              <a:t>. Phys. B171 (1980) 118 [Erratum </a:t>
            </a:r>
            <a:r>
              <a:rPr lang="en-US" dirty="0" err="1"/>
              <a:t>Nucl</a:t>
            </a:r>
            <a:r>
              <a:rPr lang="en-US" dirty="0"/>
              <a:t>. Phys.</a:t>
            </a:r>
          </a:p>
          <a:p>
            <a:r>
              <a:rPr lang="en-US" dirty="0"/>
              <a:t>      B197 (1982) 543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</p:spTree>
    <p:extLst>
      <p:ext uri="{BB962C8B-B14F-4D97-AF65-F5344CB8AC3E}">
        <p14:creationId xmlns:p14="http://schemas.microsoft.com/office/powerpoint/2010/main" val="3316889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of Analytic Photon Integration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279" y="1166556"/>
                <a:ext cx="12192000" cy="4916744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/>
                  <a:t>The integrals can be evaluated in the semi-soft limit giving a compact expression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n-US" sz="26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d>
                        <m:d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6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e>
                      </m:d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den>
                      </m:f>
                      <m:sSub>
                        <m:sSub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nary>
                        <m:naryPr>
                          <m:chr m:val="∑"/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  <m:sup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nary>
                            <m:nary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𝑑𝑣𝑑𝑣</m:t>
                              </m:r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𝑑𝑢𝑑𝑢</m:t>
                              </m:r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nary>
                        </m:e>
                      </m:nary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6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′−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′)</m:t>
                      </m:r>
                      <m:sSup>
                        <m:sSup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2600" dirty="0"/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×</m:t>
                      </m:r>
                      <m:r>
                        <a:rPr lang="en-US" sz="2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r>
                            <a:rPr lang="en-US" sz="2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,1−</m:t>
                          </m:r>
                          <m:r>
                            <a:rPr lang="en-US" sz="2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sz="2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600" b="0" i="1" smtClean="0">
                          <a:solidFill>
                            <a:srgbClr val="2E09B7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600" b="0" i="1" smtClean="0">
                              <a:solidFill>
                                <a:srgbClr val="2E09B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600" b="0" i="1" smtClean="0">
                                  <a:solidFill>
                                    <a:srgbClr val="2E09B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solidFill>
                                    <a:srgbClr val="2E09B7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600" b="0" i="1" smtClean="0">
                                  <a:solidFill>
                                    <a:srgbClr val="2E09B7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r>
                            <a:rPr lang="en-US" sz="2600" b="0" i="1" smtClean="0">
                              <a:solidFill>
                                <a:srgbClr val="2E09B7"/>
                              </a:solidFill>
                              <a:latin typeface="Cambria Math" panose="02040503050406030204" pitchFamily="18" charset="0"/>
                            </a:rPr>
                            <m:t>, 1−</m:t>
                          </m:r>
                          <m:r>
                            <a:rPr lang="en-US" sz="2600" b="0" i="1" smtClean="0">
                              <a:solidFill>
                                <a:srgbClr val="2E09B7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2600" b="0" i="1" smtClean="0">
                              <a:solidFill>
                                <a:srgbClr val="2E09B7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en-US" sz="2600" b="0" i="1" smtClean="0">
                          <a:solidFill>
                            <a:srgbClr val="2E09B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600" b="0" i="1" smtClean="0">
                          <a:solidFill>
                            <a:srgbClr val="CC3399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6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600" b="0" i="1" smtClean="0">
                                  <a:solidFill>
                                    <a:srgbClr val="CC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solidFill>
                                    <a:srgbClr val="CC3399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600" b="0" i="1" smtClean="0">
                                  <a:solidFill>
                                    <a:srgbClr val="CC3399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en-US" sz="26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,1−</m:t>
                          </m:r>
                          <m:r>
                            <a:rPr lang="en-US" sz="26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600" b="0" i="1" smtClean="0">
                          <a:solidFill>
                            <a:srgbClr val="CC33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600" b="0" i="1" smtClean="0">
                          <a:solidFill>
                            <a:srgbClr val="CC3399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6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600" b="0" i="1" smtClean="0">
                                  <a:solidFill>
                                    <a:srgbClr val="CC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solidFill>
                                    <a:srgbClr val="CC3399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600" b="0" i="1" smtClean="0">
                                  <a:solidFill>
                                    <a:srgbClr val="CC3399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en-US" sz="26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,1−</m:t>
                          </m:r>
                          <m:r>
                            <a:rPr lang="en-US" sz="26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6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</m:oMath>
                  </m:oMathPara>
                </a14:m>
                <a:endParaRPr lang="en-US" sz="2600" b="0" dirty="0"/>
              </a:p>
              <a:p>
                <a:pPr algn="r"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600" b="0" i="0" smtClean="0">
                          <a:latin typeface="Cambria Math" panose="02040503050406030204" pitchFamily="18" charset="0"/>
                        </a:rPr>
                        <m:t>Re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{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}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m:rPr>
                                  <m:sty m:val="p"/>
                                </m:rPr>
                                <a:rPr lang="en-US" sz="26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d>
                                    <m:dPr>
                                      <m:ctrlP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sz="260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d>
                                </m:e>
                              </m:d>
                            </m:sup>
                          </m:sSup>
                          <m:sSubSup>
                            <m:sSubSup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𝔐</m:t>
                              </m:r>
                            </m:e>
                            <m:sub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d>
                            </m:sub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</m:e>
                      </m:nary>
                    </m:oMath>
                  </m:oMathPara>
                </a14:m>
                <a:endParaRPr lang="en-US" sz="2600" dirty="0"/>
              </a:p>
              <a:p>
                <a:pPr algn="r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                      ×</m:t>
                      </m:r>
                      <m:sSup>
                        <m:sSup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6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Sup>
                                    <m:sSubSupPr>
                                      <m:ctrlP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d>
                                        <m:dPr>
                                          <m:ctrlPr>
                                            <a:rPr lang="en-US" sz="2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600" i="1">
                                              <a:latin typeface="Cambria Math" panose="02040503050406030204" pitchFamily="18" charset="0"/>
                                            </a:rPr>
                                            <m:t>1−</m:t>
                                          </m:r>
                                          <m:r>
                                            <a:rPr lang="en-US" sz="2600" i="1" smtClean="0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sz="26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600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  <m:r>
                                            <a:rPr lang="en-US" sz="26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e>
                                      </m:d>
                                    </m:e>
                                  </m:d>
                                </m:sup>
                              </m:sSup>
                              <m:sSubSup>
                                <m:sSubSup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𝔐</m:t>
                                  </m:r>
                                </m:e>
                                <m:sub>
                                  <m:r>
                                    <a:rPr lang="en-US" sz="2600" i="1" smtClean="0">
                                      <a:latin typeface="Cambria Math" panose="02040503050406030204" pitchFamily="18" charset="0"/>
                                    </a:rPr>
                                    <m:t>{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}</m:t>
                                  </m:r>
                                </m:sub>
                                <m:sup>
                                  <m:sSup>
                                    <m:sSupPr>
                                      <m:ctrlP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p>
                              </m:sSubSup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d>
                                    <m:dPr>
                                      <m:ctrlP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60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  <m:r>
                                        <a:rPr lang="en-US" sz="26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</m:d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600" dirty="0"/>
              </a:p>
              <a:p>
                <a:r>
                  <a:rPr lang="en-US" b="0" dirty="0"/>
                  <a:t>    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              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          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sub>
                            </m:s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(1+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,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279" y="1166556"/>
                <a:ext cx="12192000" cy="4916744"/>
              </a:xfrm>
              <a:blipFill>
                <a:blip r:embed="rId2"/>
                <a:stretch>
                  <a:fillRect l="-1000" t="-1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4279" y="5487359"/>
                <a:ext cx="12441611" cy="11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22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200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200" b="0" i="1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200" b="0" i="1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𝑝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200" b="0" i="1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200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200" b="0" i="1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200" b="0" i="1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𝑝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200" b="0" i="1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22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sz="22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2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22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sub>
                                        <m:sup>
                                          <m:r>
                                            <a:rPr lang="en-US" sz="22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2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22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2200" i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2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2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  <m:sup>
                          <m:r>
                            <a:rPr lang="en-US" sz="22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sz="22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2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2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2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200" i="1">
                                          <a:solidFill>
                                            <a:schemeClr val="accent5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2200" b="0" i="1" smtClean="0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200" b="0" i="1" smtClean="0">
                                                  <a:solidFill>
                                                    <a:schemeClr val="accent5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200" b="0" i="1" smtClean="0">
                                                      <a:solidFill>
                                                        <a:schemeClr val="accent5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200" b="0" i="1" smtClean="0">
                                                      <a:solidFill>
                                                        <a:schemeClr val="accent5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𝑞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200" b="0" i="1" smtClean="0">
                                                      <a:solidFill>
                                                        <a:schemeClr val="accent5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200" b="0" i="1" smtClean="0">
                                                  <a:solidFill>
                                                    <a:schemeClr val="accent5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200" b="0" i="1" smtClean="0">
                                                      <a:solidFill>
                                                        <a:schemeClr val="accent5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200" b="0" i="1" smtClean="0">
                                                      <a:solidFill>
                                                        <a:schemeClr val="accent5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𝑞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200" b="0" i="1" smtClean="0">
                                                      <a:solidFill>
                                                        <a:schemeClr val="accent5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2200" b="0" i="1" smtClean="0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sz="2200" i="1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200" i="1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2200" b="0" i="1" smtClean="0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𝐹</m:t>
                                          </m:r>
                                        </m:sub>
                                        <m:sup>
                                          <m:r>
                                            <a:rPr lang="en-US" sz="2200" i="1">
                                              <a:solidFill>
                                                <a:schemeClr val="accent5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22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200" i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     </m:t>
                          </m:r>
                          <m: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US" sz="2200" b="0" i="1" smtClean="0">
                          <a:solidFill>
                            <a:srgbClr val="CC33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f>
                        <m:fPr>
                          <m:ctrlP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2200" b="0" i="1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rgbClr val="CC3399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rgbClr val="CC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b="0" i="1" smtClean="0">
                                      <a:solidFill>
                                        <a:srgbClr val="CC339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0" i="1" smtClean="0">
                                      <a:solidFill>
                                        <a:srgbClr val="CC3399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en-US" sz="2200" b="0" i="1" smtClean="0">
                                          <a:solidFill>
                                            <a:srgbClr val="CC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200" b="0" i="0" smtClean="0">
                                          <a:solidFill>
                                            <a:srgbClr val="CC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sz="2200" b="0" i="1" smtClean="0">
                                          <a:solidFill>
                                            <a:srgbClr val="CC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en-US" sz="2200" b="0" i="1" smtClean="0">
                                      <a:solidFill>
                                        <a:srgbClr val="CC3399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unc>
                                    <m:funcPr>
                                      <m:ctrlPr>
                                        <a:rPr lang="en-US" sz="2200" b="0" i="1" smtClean="0">
                                          <a:solidFill>
                                            <a:srgbClr val="CC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200" b="0" i="0" smtClean="0">
                                          <a:solidFill>
                                            <a:srgbClr val="CC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sz="2200" b="0" i="1" smtClean="0">
                                          <a:solidFill>
                                            <a:srgbClr val="CC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2200" i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2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" y="5487359"/>
                <a:ext cx="12441611" cy="11368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911" y="4886689"/>
                <a:ext cx="6902018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600" dirty="0"/>
                  <a:t>with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)=</m:t>
                    </m:r>
                  </m:oMath>
                </a14:m>
                <a:r>
                  <a:rPr lang="en-US" sz="2600" dirty="0"/>
                  <a:t> standard YFS form factor,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11" y="4886689"/>
                <a:ext cx="6902018" cy="492443"/>
              </a:xfrm>
              <a:prstGeom prst="rect">
                <a:avLst/>
              </a:prstGeom>
              <a:blipFill>
                <a:blip r:embed="rId4"/>
                <a:stretch>
                  <a:fillRect l="-1589" t="-11250" r="-530"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73" y="2707412"/>
            <a:ext cx="4781286" cy="218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07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the Semi-Soft Approximation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7135" y="1185606"/>
                <a:ext cx="11786288" cy="517074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800" dirty="0"/>
                  <a:t>KKhhFoam extrapolates this calculation to the entire phase space by replacing the additive constraint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′)</m:t>
                    </m:r>
                  </m:oMath>
                </a14:m>
                <a:r>
                  <a:rPr lang="en-US" sz="2800" dirty="0"/>
                  <a:t> by a multiplicative ansatz </a:t>
                </a:r>
              </a:p>
              <a:p>
                <a:pPr algn="ctr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𝑧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𝑤𝑤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2800" b="0" dirty="0"/>
              </a:p>
              <a:p>
                <a:pPr>
                  <a:lnSpc>
                    <a:spcPct val="100000"/>
                  </a:lnSpc>
                </a:pPr>
                <a:r>
                  <a:rPr lang="en-US" sz="2800" dirty="0"/>
                  <a:t>and upgrading the radiative factors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to order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/>
                  <a:t> following KKMC’s expressions. The complete order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800" dirty="0"/>
                  <a:t> virtual contributions are completed by adding the non-IR parts of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sz="2800" dirty="0"/>
                  <a:t>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sz="2800" dirty="0"/>
                  <a:t> box diagrams to the Born spin amplitudes, replacing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</a:rPr>
                      <m:t>𝔐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800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800" b="0" dirty="0">
                    <a:latin typeface="Cambria Math" panose="02040503050406030204" pitchFamily="18" charset="0"/>
                  </a:rPr>
                  <a:t>with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𝔐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𝔐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𝛾𝛾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𝔐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p>
                      </m:sSubSup>
                      <m:r>
                        <a:rPr lang="en-US" sz="28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i="1" dirty="0" err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800" i="1" dirty="0" err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i="1" dirty="0" err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800" i="1" dirty="0" smtClean="0">
                          <a:latin typeface="Cambria Math" panose="02040503050406030204" pitchFamily="18" charset="0"/>
                        </a:rPr>
                        <m:t>).</m:t>
                      </m:r>
                    </m:oMath>
                  </m:oMathPara>
                </a14:m>
                <a:endParaRPr lang="en-US" sz="2800" dirty="0"/>
              </a:p>
              <a:p>
                <a:r>
                  <a:rPr lang="en-US" sz="2800" dirty="0"/>
                  <a:t>EW corrections are included in the Born amplitudes via </a:t>
                </a:r>
                <a:r>
                  <a:rPr lang="en-US" sz="2800" dirty="0" err="1"/>
                  <a:t>Dizet</a:t>
                </a:r>
                <a:r>
                  <a:rPr lang="en-US" sz="2800" dirty="0"/>
                  <a:t> 6.45, as in KKMC.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135" y="1185606"/>
                <a:ext cx="11786288" cy="5170744"/>
              </a:xfrm>
              <a:blipFill>
                <a:blip r:embed="rId2"/>
                <a:stretch>
                  <a:fillRect l="-1086" t="-1060" r="-1035" b="-2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</p:spTree>
    <p:extLst>
      <p:ext uri="{BB962C8B-B14F-4D97-AF65-F5344CB8AC3E}">
        <p14:creationId xmlns:p14="http://schemas.microsoft.com/office/powerpoint/2010/main" val="672752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KKhhFoam Complete Cross Section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2856" y="1161128"/>
                <a:ext cx="11786288" cy="539115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/>
                  <a:t>KKhhFoam also must generate the initial quark flavor and momentum fractions, </a:t>
                </a:r>
                <a:r>
                  <a:rPr lang="en-US" sz="2800"/>
                  <a:t>adding three </a:t>
                </a:r>
                <a:r>
                  <a:rPr lang="en-US" sz="2800" dirty="0"/>
                  <a:t>dimensions to the photon radiation parameters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800" dirty="0"/>
                  <a:t> and the angles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800" dirty="0"/>
                  <a:t> of the final state fermion, giving a 9-dimensional integral evaluated by the Foam adaptive MC by S. Jadach.  </a:t>
                </a:r>
              </a:p>
              <a:p>
                <a:r>
                  <a:rPr lang="en-US" sz="2800" dirty="0"/>
                  <a:t>Including the PDFs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̂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for quark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800" dirty="0"/>
                  <a:t> in hadron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800" dirty="0"/>
                  <a:t> with momentum fraction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800" dirty="0"/>
                  <a:t> and scale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/>
                  <a:t> (with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800" dirty="0"/>
                  <a:t> in terms of the proton CM energy) gives a cross section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/>
                        <m:e>
                          <m:nary>
                            <m:nary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p>
                              </m:sSubSup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acc>
                                </m:e>
                              </m:d>
                              <m:sSubSup>
                                <m:sSub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acc>
                                    <m:accPr>
                                      <m:chr m:val="̅"/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p>
                              </m:sSub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e>
                          </m:nary>
                        </m:e>
                      </m:nary>
                      <m:acc>
                        <m:accPr>
                          <m:chr m:val="̂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 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̂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  <a:p>
                <a:r>
                  <a:rPr lang="en-US" sz="2800" dirty="0"/>
                  <a:t>with quark-level cross section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constructed as described on the previous pages.</a:t>
                </a:r>
              </a:p>
              <a:p>
                <a:endParaRPr lang="en-US" sz="2800" dirty="0"/>
              </a:p>
              <a:p>
                <a:endParaRPr lang="en-US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2856" y="1161128"/>
                <a:ext cx="11786288" cy="5391150"/>
              </a:xfrm>
              <a:blipFill>
                <a:blip r:embed="rId2"/>
                <a:stretch>
                  <a:fillRect l="-1034" t="-1808" r="-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</p:spTree>
    <p:extLst>
      <p:ext uri="{BB962C8B-B14F-4D97-AF65-F5344CB8AC3E}">
        <p14:creationId xmlns:p14="http://schemas.microsoft.com/office/powerpoint/2010/main" val="1693968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Lepton Invariant Mass</a:t>
            </a:r>
            <a:r>
              <a:rPr lang="en-US" baseline="30000" dirty="0"/>
              <a:t>2</a:t>
            </a:r>
            <a:r>
              <a:rPr lang="en-US" dirty="0"/>
              <a:t>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6001" y="1122701"/>
                <a:ext cx="12055999" cy="5362319"/>
              </a:xfrm>
              <a:noFill/>
            </p:spPr>
            <p:txBody>
              <a:bodyPr>
                <a:noAutofit/>
              </a:bodyPr>
              <a:lstStyle/>
              <a:p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≡1−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≡1−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≡1−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≡1−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defining scales</a:t>
                </a: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(quarks before ISR),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𝑧𝑧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</m:oMath>
                </a14:m>
                <a:r>
                  <a:rPr lang="en-US" dirty="0"/>
                  <a:t> (leptons after FSR),</a:t>
                </a:r>
              </a:p>
              <a:p>
                <a:r>
                  <a:rPr lang="en-US" dirty="0"/>
                  <a:t>the integral over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can be swapped for one over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</m:oMath>
                </a14:m>
                <a:r>
                  <a:rPr lang="en-US" dirty="0"/>
                  <a:t> and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constraint for one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giving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nary>
                            <m:nary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′/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nary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d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nary>
                        <m:nary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≥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𝑑𝑤𝑑𝑤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𝑤𝑤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den>
                          </m:f>
                        </m:e>
                      </m:nary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𝑤𝑤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pPr algn="r">
                  <a:lnSpc>
                    <a:spcPct val="120000"/>
                  </a:lnSpc>
                  <a:spcBef>
                    <a:spcPts val="1800"/>
                  </a:spcBef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Re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{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}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</m:d>
                            </m:sup>
                          </m:s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𝔐</m:t>
                              </m:r>
                            </m:e>
                            <m:sub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d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</m:acc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</m:d>
                                </m:sup>
                              </m:s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{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}</m:t>
                                  </m:r>
                                </m:sub>
                                <m: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′,</m:t>
                                  </m:r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>
                  <a:lnSpc>
                    <a:spcPct val="120000"/>
                  </a:lnSpc>
                  <a:spcBef>
                    <a:spcPts val="1800"/>
                  </a:spcBef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6001" y="1122701"/>
                <a:ext cx="12055999" cy="5362319"/>
              </a:xfrm>
              <a:blipFill>
                <a:blip r:embed="rId2"/>
                <a:stretch>
                  <a:fillRect l="-758" t="-1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S.A. Yost                        KKMC-hh                     RADCOR 2021, FSU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9119937" y="2427434"/>
            <a:ext cx="1395663" cy="90530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9119937" y="3369585"/>
            <a:ext cx="2170495" cy="993309"/>
          </a:xfrm>
          <a:prstGeom prst="round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33357" y="3081795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548322" y="2623926"/>
            <a:ext cx="805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Comic Sans MS" panose="030F0702030302020204" pitchFamily="66" charset="0"/>
              </a:rPr>
              <a:t>ISR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353175" y="3614073"/>
            <a:ext cx="679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FSR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824663" y="3577977"/>
            <a:ext cx="4283242" cy="605347"/>
          </a:xfrm>
          <a:prstGeom prst="roundRect">
            <a:avLst/>
          </a:prstGeom>
          <a:noFill/>
          <a:ln w="19050"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33357" y="3220294"/>
            <a:ext cx="1592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C3399"/>
                </a:solidFill>
                <a:latin typeface="Comic Sans MS" panose="030F0702030302020204" pitchFamily="66" charset="0"/>
              </a:rPr>
              <a:t>IFI factors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" y="6401434"/>
            <a:ext cx="2743200" cy="365125"/>
          </a:xfrm>
        </p:spPr>
        <p:txBody>
          <a:bodyPr/>
          <a:lstStyle/>
          <a:p>
            <a:r>
              <a:rPr lang="en-US" dirty="0"/>
              <a:t>May 18, 2021</a:t>
            </a:r>
          </a:p>
        </p:txBody>
      </p:sp>
      <p:sp>
        <p:nvSpPr>
          <p:cNvPr id="13" name="Freeform 12"/>
          <p:cNvSpPr/>
          <p:nvPr/>
        </p:nvSpPr>
        <p:spPr>
          <a:xfrm>
            <a:off x="5465596" y="5102942"/>
            <a:ext cx="669733" cy="463956"/>
          </a:xfrm>
          <a:custGeom>
            <a:avLst/>
            <a:gdLst>
              <a:gd name="connsiteX0" fmla="*/ 669733 w 669733"/>
              <a:gd name="connsiteY0" fmla="*/ 462116 h 463956"/>
              <a:gd name="connsiteX1" fmla="*/ 89630 w 669733"/>
              <a:gd name="connsiteY1" fmla="*/ 393290 h 463956"/>
              <a:gd name="connsiteX2" fmla="*/ 10972 w 669733"/>
              <a:gd name="connsiteY2" fmla="*/ 0 h 4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733" h="463956">
                <a:moveTo>
                  <a:pt x="669733" y="462116"/>
                </a:moveTo>
                <a:cubicBezTo>
                  <a:pt x="434578" y="466212"/>
                  <a:pt x="199423" y="470309"/>
                  <a:pt x="89630" y="393290"/>
                </a:cubicBezTo>
                <a:cubicBezTo>
                  <a:pt x="-20164" y="316271"/>
                  <a:pt x="-4596" y="158135"/>
                  <a:pt x="10972" y="0"/>
                </a:cubicBezTo>
              </a:path>
            </a:pathLst>
          </a:custGeom>
          <a:noFill/>
          <a:ln w="19050">
            <a:solidFill>
              <a:srgbClr val="CC3399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 flipH="1">
            <a:off x="8350834" y="5106084"/>
            <a:ext cx="649565" cy="460814"/>
          </a:xfrm>
          <a:custGeom>
            <a:avLst/>
            <a:gdLst>
              <a:gd name="connsiteX0" fmla="*/ 669733 w 669733"/>
              <a:gd name="connsiteY0" fmla="*/ 462116 h 463956"/>
              <a:gd name="connsiteX1" fmla="*/ 89630 w 669733"/>
              <a:gd name="connsiteY1" fmla="*/ 393290 h 463956"/>
              <a:gd name="connsiteX2" fmla="*/ 10972 w 669733"/>
              <a:gd name="connsiteY2" fmla="*/ 0 h 4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733" h="463956">
                <a:moveTo>
                  <a:pt x="669733" y="462116"/>
                </a:moveTo>
                <a:cubicBezTo>
                  <a:pt x="434578" y="466212"/>
                  <a:pt x="199423" y="470309"/>
                  <a:pt x="89630" y="393290"/>
                </a:cubicBezTo>
                <a:cubicBezTo>
                  <a:pt x="-20164" y="316271"/>
                  <a:pt x="-4596" y="158135"/>
                  <a:pt x="10972" y="0"/>
                </a:cubicBezTo>
              </a:path>
            </a:pathLst>
          </a:custGeom>
          <a:noFill/>
          <a:ln w="19050">
            <a:solidFill>
              <a:srgbClr val="CC3399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188063" y="5366843"/>
            <a:ext cx="2162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C3399"/>
                </a:solidFill>
                <a:latin typeface="Comic Sans MS" panose="030F0702030302020204" pitchFamily="66" charset="0"/>
              </a:rPr>
              <a:t>Different scales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F8E078-800C-4003-988A-4710C415740D}"/>
              </a:ext>
            </a:extLst>
          </p:cNvPr>
          <p:cNvSpPr txBox="1"/>
          <p:nvPr/>
        </p:nvSpPr>
        <p:spPr>
          <a:xfrm>
            <a:off x="956934" y="5585204"/>
            <a:ext cx="2779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C3399"/>
                </a:solidFill>
                <a:latin typeface="Comic Sans MS" panose="030F0702030302020204" pitchFamily="66" charset="0"/>
              </a:rPr>
              <a:t>Resonant form factor</a:t>
            </a:r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950DEB22-0C3B-4D5D-B163-B4D00FC40072}"/>
              </a:ext>
            </a:extLst>
          </p:cNvPr>
          <p:cNvSpPr/>
          <p:nvPr/>
        </p:nvSpPr>
        <p:spPr>
          <a:xfrm rot="19963253" flipH="1">
            <a:off x="3515436" y="5091218"/>
            <a:ext cx="775157" cy="551251"/>
          </a:xfrm>
          <a:custGeom>
            <a:avLst/>
            <a:gdLst>
              <a:gd name="connsiteX0" fmla="*/ 669733 w 669733"/>
              <a:gd name="connsiteY0" fmla="*/ 462116 h 463956"/>
              <a:gd name="connsiteX1" fmla="*/ 89630 w 669733"/>
              <a:gd name="connsiteY1" fmla="*/ 393290 h 463956"/>
              <a:gd name="connsiteX2" fmla="*/ 10972 w 669733"/>
              <a:gd name="connsiteY2" fmla="*/ 0 h 4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733" h="463956">
                <a:moveTo>
                  <a:pt x="669733" y="462116"/>
                </a:moveTo>
                <a:cubicBezTo>
                  <a:pt x="434578" y="466212"/>
                  <a:pt x="199423" y="470309"/>
                  <a:pt x="89630" y="393290"/>
                </a:cubicBezTo>
                <a:cubicBezTo>
                  <a:pt x="-20164" y="316271"/>
                  <a:pt x="-4596" y="158135"/>
                  <a:pt x="10972" y="0"/>
                </a:cubicBezTo>
              </a:path>
            </a:pathLst>
          </a:custGeom>
          <a:noFill/>
          <a:ln w="19050">
            <a:solidFill>
              <a:srgbClr val="CC3399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0A7251-A92B-42C6-887E-E7AAC5796EA4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3683865" y="4972776"/>
            <a:ext cx="3447544" cy="814733"/>
          </a:xfrm>
          <a:prstGeom prst="straightConnector1">
            <a:avLst/>
          </a:prstGeom>
          <a:ln w="19050">
            <a:solidFill>
              <a:srgbClr val="CC3399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84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9" grpId="0"/>
      <p:bldP spid="10" grpId="0" animBg="1"/>
      <p:bldP spid="11" grpId="0"/>
      <p:bldP spid="13" grpId="0" animBg="1"/>
      <p:bldP spid="14" grpId="0" animBg="1"/>
      <p:bldP spid="15" grpId="0"/>
      <p:bldP spid="16" grpId="0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14956</TotalTime>
  <Words>2226</Words>
  <Application>Microsoft Office PowerPoint</Application>
  <PresentationFormat>Widescreen</PresentationFormat>
  <Paragraphs>189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Comic Sans MS</vt:lpstr>
      <vt:lpstr>Office Theme</vt:lpstr>
      <vt:lpstr>New Developments in KKMC-hh: Quark-level Exponentiated Radiative Corrections and Semi-Analytical Results</vt:lpstr>
      <vt:lpstr>KKMC-hh for Precision EW Phenomenology</vt:lpstr>
      <vt:lpstr>KKhhFoam: Semi-Analytical Implementation</vt:lpstr>
      <vt:lpstr>KKhhFoam: Semi-Soft Approximation for CEEX</vt:lpstr>
      <vt:lpstr>IFI Near a Narrow Resonance</vt:lpstr>
      <vt:lpstr>Result of Analytic Photon Integration</vt:lpstr>
      <vt:lpstr>Beyond the Semi-Soft Approximation</vt:lpstr>
      <vt:lpstr>KKhhFoam Complete Cross Section</vt:lpstr>
      <vt:lpstr>Lepton Invariant Mass2 Distribution</vt:lpstr>
      <vt:lpstr>Invariant Mass Distributions, A_FB Comparisons</vt:lpstr>
      <vt:lpstr>Ratios of M_ll distributions: single quarks</vt:lpstr>
      <vt:lpstr>Ratios of A_FB distributions: single quarks</vt:lpstr>
      <vt:lpstr>QED ISR and PDFs: Soft Collinear Limit</vt:lpstr>
      <vt:lpstr>KKMC-hh ISR vs QED-Corrected PDFs</vt:lpstr>
      <vt:lpstr>Comparison of KKMC-hh ISR to NNPDF3.1-LuxQED</vt:lpstr>
      <vt:lpstr>Comparison of KKMC-hh ISR to CT14qed</vt:lpstr>
      <vt:lpstr>Summary</vt:lpstr>
    </vt:vector>
  </TitlesOfParts>
  <Company>The Citadel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A. Yost</dc:creator>
  <cp:lastModifiedBy>Scott Yost</cp:lastModifiedBy>
  <cp:revision>375</cp:revision>
  <cp:lastPrinted>2020-07-12T18:24:41Z</cp:lastPrinted>
  <dcterms:created xsi:type="dcterms:W3CDTF">2019-09-08T20:03:21Z</dcterms:created>
  <dcterms:modified xsi:type="dcterms:W3CDTF">2021-05-18T15:45:44Z</dcterms:modified>
</cp:coreProperties>
</file>