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70" r:id="rId11"/>
    <p:sldId id="275" r:id="rId12"/>
    <p:sldId id="267" r:id="rId13"/>
    <p:sldId id="271" r:id="rId14"/>
    <p:sldId id="269" r:id="rId15"/>
    <p:sldId id="268" r:id="rId16"/>
    <p:sldId id="272" r:id="rId17"/>
    <p:sldId id="273" r:id="rId18"/>
    <p:sldId id="276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74"/>
    <p:restoredTop sz="86054"/>
  </p:normalViewPr>
  <p:slideViewPr>
    <p:cSldViewPr snapToGrid="0">
      <p:cViewPr varScale="1">
        <p:scale>
          <a:sx n="109" d="100"/>
          <a:sy n="109" d="100"/>
        </p:scale>
        <p:origin x="10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E980A-87F3-FB4F-8E2E-8209F7F56135}" type="datetimeFigureOut">
              <a:rPr lang="en-US" smtClean="0"/>
              <a:t>3/21/23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C9F11-6786-9D49-89F0-D9F826FE298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92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CEvNS</a:t>
            </a:r>
            <a:r>
              <a:rPr lang="en-US" dirty="0"/>
              <a:t> belongs to Munich like </a:t>
            </a:r>
            <a:r>
              <a:rPr lang="en-US" dirty="0" err="1"/>
              <a:t>Brezn</a:t>
            </a:r>
            <a:r>
              <a:rPr lang="en-US" dirty="0"/>
              <a:t> and Bier – sure you will experience all three during these days.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24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Long before </a:t>
            </a:r>
            <a:r>
              <a:rPr lang="en-US" dirty="0" err="1"/>
              <a:t>CEvNS</a:t>
            </a:r>
            <a:r>
              <a:rPr lang="en-US" dirty="0"/>
              <a:t> was called </a:t>
            </a:r>
            <a:r>
              <a:rPr lang="en-US" dirty="0" err="1"/>
              <a:t>CEvNS</a:t>
            </a:r>
            <a:r>
              <a:rPr lang="en-US" dirty="0"/>
              <a:t>. The paper invented our field(!) </a:t>
            </a:r>
            <a:br>
              <a:rPr lang="en-US" dirty="0"/>
            </a:br>
            <a:r>
              <a:rPr lang="en-US" dirty="0"/>
              <a:t>The abstract has already everything ….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9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Long before </a:t>
            </a:r>
            <a:r>
              <a:rPr lang="en-US" dirty="0" err="1"/>
              <a:t>CEvNS</a:t>
            </a:r>
            <a:r>
              <a:rPr lang="en-US" dirty="0"/>
              <a:t> was called </a:t>
            </a:r>
            <a:r>
              <a:rPr lang="en-US" dirty="0" err="1"/>
              <a:t>CEvNS</a:t>
            </a:r>
            <a:r>
              <a:rPr lang="en-US" dirty="0"/>
              <a:t>. The paper invented our field(!) </a:t>
            </a:r>
            <a:br>
              <a:rPr lang="en-US" dirty="0"/>
            </a:br>
            <a:r>
              <a:rPr lang="en-US" dirty="0"/>
              <a:t>The abstract has already everything ….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63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Long before </a:t>
            </a:r>
            <a:r>
              <a:rPr lang="en-US" dirty="0" err="1"/>
              <a:t>CEvNS</a:t>
            </a:r>
            <a:r>
              <a:rPr lang="en-US" dirty="0"/>
              <a:t> was called </a:t>
            </a:r>
            <a:r>
              <a:rPr lang="en-US" dirty="0" err="1"/>
              <a:t>CEvNS</a:t>
            </a:r>
            <a:r>
              <a:rPr lang="en-US" dirty="0"/>
              <a:t>. The paper invented our field(!) </a:t>
            </a:r>
            <a:br>
              <a:rPr lang="en-US" dirty="0"/>
            </a:br>
            <a:r>
              <a:rPr lang="en-US" dirty="0"/>
              <a:t>The abstract has already everything ….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370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took 33 years until the story became real!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318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33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51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Travel support, satellite workshop, school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82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Bravo Vici!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8C9F11-6786-9D49-89F0-D9F826FE298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3609EE-912B-5A0E-55D2-E6202CC23F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69BDDF7-EF7E-1F63-C67A-09ECCCCEDC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253679-29CD-45FC-1D10-431352423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A9F036-F5B6-0970-34B5-95DA175C6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4DCF53-54D3-9732-CE5D-C3FE372B2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243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1EF02C-B791-C9DE-C583-2E1A4CDF0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05D9674-F280-83C6-1459-1732253E16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01FDA0B-745E-5DB8-E807-575DDE390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EA545C-1A07-6E9C-599F-958B5E3CB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4350EB-33CF-20DF-4C62-A51E4494D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9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7807F99-148C-A5AF-4387-6855DCAB8D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06D4F7F-EC93-0470-0A87-FFA830E88B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73C476-D647-8545-70FB-F83408579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453A4C-7385-5473-D5FD-800A5DD2A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F152F7-EE39-3E59-8C7A-5C27DF25F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8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BA0C91-2F06-EB6A-F4E8-592C6EBF7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004945-F8C9-526D-BD7C-9D2B384D1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C331AA-7E57-F892-AE9B-3349B4BE9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AAB895-DF32-6F70-383F-F1EFAB7C3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36203B-77A3-4B80-6653-73F48400D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7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53AA8A-0554-9F48-A652-19ECCF0FB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84F274-0437-1574-FC3B-07A3A62FAF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1CF8E7-6326-77A5-355A-2663F6D28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4DF352-CE19-0DD0-8FAE-ECFA682B2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59CD48-382B-28FC-4959-D073284C8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386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A80887-29D0-B2E8-FB32-BDE2DCAB4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CFD158-9172-2BC8-9178-9FC725D537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3656EA3-E45F-77D7-4DE1-75A5E7D5C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A82A4E3-BE6D-D0C0-F72F-424926D14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9DCE255-BD4E-8645-0061-E64EEBE0D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D44492-21C3-9336-CDC0-1B90A3E31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87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5127C2-9575-BD09-43B5-C6840D7C7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EB6498-F38F-CB58-4B15-C5EA7635DB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2813CBE-9C79-6CF3-E584-BDD98AD487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2BC6837-4AF3-D77A-039F-28186FC1F8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4A731E3-2886-4992-5D47-B8E4F27ECF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0C3FE0E-8554-91F1-CBEF-C47282B3B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1506332-448E-11FE-0232-58346D4A4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0F3D3B2-A41C-C04A-B689-15AEA088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10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46C4F6-3B6E-401F-A551-B1BBC91D4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8FBD185-1163-6BAB-FC2E-8D403F901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D765E89-693F-F7F7-5314-C091A216C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C60DBB-77D5-81F3-25AA-F5E281F24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6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1A25B23-4391-B799-7E8C-57E7600A0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58A2EE7-8416-DA57-AFB4-672AA2DEC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1BBC0E-E907-8E18-AC14-24308582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03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024A6C-3758-E386-C781-22CB02B9F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6CA053-02D9-C348-ABE0-AAF505B02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44B41E-C5AA-DDD8-2D29-B6AC7C66F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3C633A-B99D-9F53-E3C7-07922C542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C4AC4D-BF86-AC7A-6300-EDD032C41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CA372D2-73F7-45EE-88B5-4B742829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9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7CFDE8-F572-5095-14AE-1E3594BBE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48A342D-2932-26B9-D0FF-4CF21CC6EE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AACA9F7-2122-2C31-5F63-FD11250ECE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8B26EE0-898A-F7E6-250D-F4197C7A2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8603F38-1447-4962-A83D-0E64ECB9A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507E915-5539-AD6E-2CCE-EAA5524F2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4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50A37AB-BF8C-0631-E3FE-8A87BE013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42120B-1D83-4B37-B6BD-497B7CADA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271F62-BEC3-775F-E924-681BD5EFC2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9BCDE-BD96-5E4E-8C41-04ED9690D6F6}" type="datetimeFigureOut">
              <a:rPr lang="en-US" smtClean="0"/>
              <a:t>3/21/23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8E2916-37F5-6B26-8E3C-E3715EAF0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E7283EC-A6C4-D3CF-9AD4-4299C13E9E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C8D95-7B22-804B-AD88-B57F31F14D8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7.png"/><Relationship Id="rId7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hyperlink" Target="https://www.schloss-nymphenburg.de/englisch/palace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di.to/J9jWv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mag7s.munich@gmail.com" TargetMode="External"/><Relationship Id="rId2" Type="http://schemas.openxmlformats.org/officeDocument/2006/relationships/hyperlink" Target="https://indi.to/J9jW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hyperlink" Target="https://app.sli.do/event/aJnfUYSkFPo3C2U57HhVGA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goo.gl/maps/6wZoK8ub3w3ihMdV7" TargetMode="Externa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goo.gl/maps/vuuf7CKDhbrmCTPGA" TargetMode="External"/><Relationship Id="rId4" Type="http://schemas.openxmlformats.org/officeDocument/2006/relationships/hyperlink" Target="https://goo.gl/maps/DdkDyESfyPThqRkS9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8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47.png"/><Relationship Id="rId5" Type="http://schemas.openxmlformats.org/officeDocument/2006/relationships/hyperlink" Target="https://www.youtube.com/watch?v=NdjUQfY2Ejw" TargetMode="Externa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.to/J9jWv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8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19.jpeg"/><Relationship Id="rId4" Type="http://schemas.openxmlformats.org/officeDocument/2006/relationships/image" Target="../media/image7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31">
            <a:extLst>
              <a:ext uri="{FF2B5EF4-FFF2-40B4-BE49-F238E27FC236}">
                <a16:creationId xmlns:a16="http://schemas.microsoft.com/office/drawing/2014/main" id="{D5D0E75F-72BB-46E2-BC66-1D93E5B1C0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515" y="5131066"/>
            <a:ext cx="2381362" cy="119067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369BD8E-4510-5193-7E9E-70F0A3BBF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4802" y="2094396"/>
            <a:ext cx="9144000" cy="2387600"/>
          </a:xfrm>
        </p:spPr>
        <p:txBody>
          <a:bodyPr/>
          <a:lstStyle/>
          <a:p>
            <a:r>
              <a:rPr lang="en-US" dirty="0" err="1"/>
              <a:t>CEvNS</a:t>
            </a:r>
            <a:r>
              <a:rPr lang="en-US" dirty="0"/>
              <a:t> in Munich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2C5753F-A63F-AD62-4F2D-3D5A5609DA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2992" y="4884300"/>
            <a:ext cx="9144000" cy="1190679"/>
          </a:xfrm>
        </p:spPr>
        <p:txBody>
          <a:bodyPr>
            <a:normAutofit fontScale="85000" lnSpcReduction="20000"/>
          </a:bodyPr>
          <a:lstStyle/>
          <a:p>
            <a:r>
              <a:rPr lang="en-US" sz="1800" b="1" dirty="0"/>
              <a:t>Victoria Wagner &amp; </a:t>
            </a:r>
            <a:r>
              <a:rPr lang="en-US" sz="1800" b="1" dirty="0" err="1"/>
              <a:t>Raimund</a:t>
            </a:r>
            <a:r>
              <a:rPr lang="en-US" sz="1800" b="1" dirty="0"/>
              <a:t> Strauss</a:t>
            </a:r>
          </a:p>
          <a:p>
            <a:r>
              <a:rPr lang="en-US" sz="1800" dirty="0"/>
              <a:t>Technical University Munich </a:t>
            </a:r>
          </a:p>
          <a:p>
            <a:r>
              <a:rPr lang="en-US" sz="1800" dirty="0"/>
              <a:t>March 22</a:t>
            </a:r>
            <a:r>
              <a:rPr lang="en-US" sz="1800" baseline="30000" dirty="0"/>
              <a:t>nd</a:t>
            </a:r>
            <a:r>
              <a:rPr lang="en-US" sz="1800" dirty="0"/>
              <a:t> 2023 </a:t>
            </a:r>
          </a:p>
          <a:p>
            <a:r>
              <a:rPr lang="en-US" sz="1800" dirty="0"/>
              <a:t>Carl-Friedrich von Siemens Stiftung </a:t>
            </a:r>
          </a:p>
        </p:txBody>
      </p:sp>
      <p:pic>
        <p:nvPicPr>
          <p:cNvPr id="1026" name="Picture 2" descr="Bildergebnis für beer symbol">
            <a:extLst>
              <a:ext uri="{FF2B5EF4-FFF2-40B4-BE49-F238E27FC236}">
                <a16:creationId xmlns:a16="http://schemas.microsoft.com/office/drawing/2014/main" id="{D614D4DD-BE4E-3FD8-7711-F70548D61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839" y="1605932"/>
            <a:ext cx="1371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rezel - Illustrationen und Vektorgrafiken - iStock">
            <a:extLst>
              <a:ext uri="{FF2B5EF4-FFF2-40B4-BE49-F238E27FC236}">
                <a16:creationId xmlns:a16="http://schemas.microsoft.com/office/drawing/2014/main" id="{BB876C51-8FB7-A036-5C1B-B6337C557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523" y="1695328"/>
            <a:ext cx="1878228" cy="148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page1image55278208">
            <a:extLst>
              <a:ext uri="{FF2B5EF4-FFF2-40B4-BE49-F238E27FC236}">
                <a16:creationId xmlns:a16="http://schemas.microsoft.com/office/drawing/2014/main" id="{359F7E6B-B98E-9ED6-6036-B24F4531FF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169" t="47262"/>
          <a:stretch/>
        </p:blipFill>
        <p:spPr bwMode="auto">
          <a:xfrm rot="21386650">
            <a:off x="7699382" y="1632183"/>
            <a:ext cx="1840223" cy="175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تويتر \ NuPhys2019 (NuPhysConf@)">
            <a:extLst>
              <a:ext uri="{FF2B5EF4-FFF2-40B4-BE49-F238E27FC236}">
                <a16:creationId xmlns:a16="http://schemas.microsoft.com/office/drawing/2014/main" id="{5B2038F3-6EED-6612-0B16-300398CD2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229" y="1431396"/>
            <a:ext cx="365211" cy="365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AC28F1C-FAA6-F88D-A717-4CA381394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34" y="4747399"/>
            <a:ext cx="1308555" cy="979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CB3FB213-48FF-E517-BCAA-62ABF5D92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5164" y="5384074"/>
            <a:ext cx="3834828" cy="75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32">
            <a:extLst>
              <a:ext uri="{FF2B5EF4-FFF2-40B4-BE49-F238E27FC236}">
                <a16:creationId xmlns:a16="http://schemas.microsoft.com/office/drawing/2014/main" id="{7D2FD927-91C3-2E67-FC91-1E7A8E7750B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3582" y="4653932"/>
            <a:ext cx="1052368" cy="63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491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90F7DC0-14EC-3FAA-6D56-E2BC531E9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merican Typewriter Condensed" panose="02090606020004020304" pitchFamily="18" charset="77"/>
              </a:rPr>
              <a:t>Welcome to Munich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4AEAC3A-F1BA-06A8-D26A-FFCC1EFF2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8835" y="711802"/>
            <a:ext cx="4052966" cy="5403954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2" name="Gruppieren 19">
            <a:extLst>
              <a:ext uri="{FF2B5EF4-FFF2-40B4-BE49-F238E27FC236}">
                <a16:creationId xmlns:a16="http://schemas.microsoft.com/office/drawing/2014/main" id="{89B7B355-5E4F-9CF9-5FBB-1FDD30E608F8}"/>
              </a:ext>
            </a:extLst>
          </p:cNvPr>
          <p:cNvGrpSpPr/>
          <p:nvPr/>
        </p:nvGrpSpPr>
        <p:grpSpPr>
          <a:xfrm>
            <a:off x="1636793" y="2083096"/>
            <a:ext cx="4117150" cy="4083947"/>
            <a:chOff x="3557005" y="2584262"/>
            <a:chExt cx="2184103" cy="2166490"/>
          </a:xfrm>
          <a:solidFill>
            <a:schemeClr val="tx2">
              <a:lumMod val="50000"/>
            </a:schemeClr>
          </a:solidFill>
          <a:effectLst>
            <a:outerShdw blurRad="596900" dist="889000" dir="7200000" algn="tl" rotWithShape="0">
              <a:prstClr val="black">
                <a:alpha val="30000"/>
              </a:prstClr>
            </a:outerShdw>
          </a:effectLst>
          <a:scene3d>
            <a:camera prst="isometricOffAxis2Top">
              <a:rot lat="19800000" lon="17400000" rev="4800000"/>
            </a:camera>
            <a:lightRig rig="brightRoom" dir="t"/>
          </a:scene3d>
        </p:grpSpPr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487A8A21-976B-24A0-AEF3-2AF61483C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005" y="3440143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translucentPowder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D3DAFD9E-61C0-B4EE-170B-F92A6B200B8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4428872" y="3616483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translucentPowder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>
                <a:solidFill>
                  <a:schemeClr val="lt1"/>
                </a:solidFill>
              </a:endParaRPr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BCF8DCB0-F840-7A5D-646E-5E315739136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607633" y="2756751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translucentPowder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1DE3CB27-35F5-4BBC-5975-B1379EA579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737453" y="2583468"/>
              <a:ext cx="1133475" cy="1135063"/>
            </a:xfrm>
            <a:custGeom>
              <a:avLst/>
              <a:gdLst/>
              <a:ahLst/>
              <a:cxnLst>
                <a:cxn ang="0">
                  <a:pos x="900" y="468"/>
                </a:cxn>
                <a:cxn ang="0">
                  <a:pos x="720" y="540"/>
                </a:cxn>
                <a:cxn ang="0">
                  <a:pos x="900" y="612"/>
                </a:cxn>
                <a:cxn ang="0">
                  <a:pos x="900" y="900"/>
                </a:cxn>
                <a:cxn ang="0">
                  <a:pos x="612" y="900"/>
                </a:cxn>
                <a:cxn ang="0">
                  <a:pos x="540" y="720"/>
                </a:cxn>
                <a:cxn ang="0">
                  <a:pos x="468" y="900"/>
                </a:cxn>
                <a:cxn ang="0">
                  <a:pos x="180" y="900"/>
                </a:cxn>
                <a:cxn ang="0">
                  <a:pos x="180" y="612"/>
                </a:cxn>
                <a:cxn ang="0">
                  <a:pos x="0" y="540"/>
                </a:cxn>
                <a:cxn ang="0">
                  <a:pos x="180" y="468"/>
                </a:cxn>
                <a:cxn ang="0">
                  <a:pos x="180" y="180"/>
                </a:cxn>
                <a:cxn ang="0">
                  <a:pos x="468" y="180"/>
                </a:cxn>
                <a:cxn ang="0">
                  <a:pos x="540" y="0"/>
                </a:cxn>
                <a:cxn ang="0">
                  <a:pos x="612" y="180"/>
                </a:cxn>
                <a:cxn ang="0">
                  <a:pos x="900" y="180"/>
                </a:cxn>
                <a:cxn ang="0">
                  <a:pos x="900" y="468"/>
                </a:cxn>
              </a:cxnLst>
              <a:rect l="0" t="0" r="r" b="b"/>
              <a:pathLst>
                <a:path w="936" h="936">
                  <a:moveTo>
                    <a:pt x="900" y="468"/>
                  </a:moveTo>
                  <a:cubicBezTo>
                    <a:pt x="864" y="504"/>
                    <a:pt x="720" y="360"/>
                    <a:pt x="720" y="540"/>
                  </a:cubicBezTo>
                  <a:cubicBezTo>
                    <a:pt x="720" y="720"/>
                    <a:pt x="864" y="576"/>
                    <a:pt x="900" y="612"/>
                  </a:cubicBezTo>
                  <a:cubicBezTo>
                    <a:pt x="936" y="648"/>
                    <a:pt x="900" y="900"/>
                    <a:pt x="900" y="900"/>
                  </a:cubicBezTo>
                  <a:cubicBezTo>
                    <a:pt x="900" y="900"/>
                    <a:pt x="648" y="936"/>
                    <a:pt x="612" y="900"/>
                  </a:cubicBezTo>
                  <a:cubicBezTo>
                    <a:pt x="576" y="864"/>
                    <a:pt x="720" y="720"/>
                    <a:pt x="540" y="720"/>
                  </a:cubicBezTo>
                  <a:cubicBezTo>
                    <a:pt x="360" y="720"/>
                    <a:pt x="504" y="864"/>
                    <a:pt x="468" y="900"/>
                  </a:cubicBezTo>
                  <a:cubicBezTo>
                    <a:pt x="432" y="936"/>
                    <a:pt x="180" y="900"/>
                    <a:pt x="180" y="900"/>
                  </a:cubicBezTo>
                  <a:cubicBezTo>
                    <a:pt x="180" y="900"/>
                    <a:pt x="216" y="648"/>
                    <a:pt x="180" y="612"/>
                  </a:cubicBezTo>
                  <a:cubicBezTo>
                    <a:pt x="144" y="576"/>
                    <a:pt x="0" y="720"/>
                    <a:pt x="0" y="540"/>
                  </a:cubicBezTo>
                  <a:cubicBezTo>
                    <a:pt x="0" y="360"/>
                    <a:pt x="144" y="504"/>
                    <a:pt x="180" y="468"/>
                  </a:cubicBezTo>
                  <a:cubicBezTo>
                    <a:pt x="216" y="432"/>
                    <a:pt x="180" y="180"/>
                    <a:pt x="180" y="180"/>
                  </a:cubicBezTo>
                  <a:cubicBezTo>
                    <a:pt x="180" y="180"/>
                    <a:pt x="432" y="216"/>
                    <a:pt x="468" y="180"/>
                  </a:cubicBezTo>
                  <a:cubicBezTo>
                    <a:pt x="504" y="144"/>
                    <a:pt x="360" y="0"/>
                    <a:pt x="540" y="0"/>
                  </a:cubicBezTo>
                  <a:cubicBezTo>
                    <a:pt x="720" y="0"/>
                    <a:pt x="576" y="144"/>
                    <a:pt x="612" y="180"/>
                  </a:cubicBezTo>
                  <a:cubicBezTo>
                    <a:pt x="648" y="216"/>
                    <a:pt x="900" y="180"/>
                    <a:pt x="900" y="180"/>
                  </a:cubicBezTo>
                  <a:cubicBezTo>
                    <a:pt x="900" y="180"/>
                    <a:pt x="936" y="432"/>
                    <a:pt x="900" y="468"/>
                  </a:cubicBezTo>
                  <a:close/>
                </a:path>
              </a:pathLst>
            </a:custGeom>
            <a:grpFill/>
            <a:ln>
              <a:gradFill flip="none" rotWithShape="1">
                <a:gsLst>
                  <a:gs pos="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path path="circle">
                  <a:fillToRect l="50000" t="50000" r="50000" b="50000"/>
                </a:path>
                <a:tileRect/>
              </a:gradFill>
              <a:headEnd/>
              <a:tailEnd/>
            </a:ln>
            <a:effectLst/>
            <a:sp3d extrusionH="19050" prstMaterial="translucentPowder">
              <a:bevelT w="50800" h="25400"/>
              <a:bevelB w="50800" h="254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chemeClr val="lt1"/>
                </a:solidFill>
              </a:endParaRPr>
            </a:p>
          </p:txBody>
        </p:sp>
      </p:grpSp>
      <p:sp>
        <p:nvSpPr>
          <p:cNvPr id="19" name="Abgerundete rechteckige Legende 18">
            <a:extLst>
              <a:ext uri="{FF2B5EF4-FFF2-40B4-BE49-F238E27FC236}">
                <a16:creationId xmlns:a16="http://schemas.microsoft.com/office/drawing/2014/main" id="{D2F3CCE5-4D62-D960-0006-8A2737FDEACF}"/>
              </a:ext>
            </a:extLst>
          </p:cNvPr>
          <p:cNvSpPr/>
          <p:nvPr/>
        </p:nvSpPr>
        <p:spPr>
          <a:xfrm rot="21183573">
            <a:off x="5961530" y="2495042"/>
            <a:ext cx="1467659" cy="651234"/>
          </a:xfrm>
          <a:prstGeom prst="wedgeRoundRectCallout">
            <a:avLst>
              <a:gd name="adj1" fmla="val -51233"/>
              <a:gd name="adj2" fmla="val 76435"/>
              <a:gd name="adj3" fmla="val 16667"/>
            </a:avLst>
          </a:prstGeom>
          <a:noFill/>
          <a:ln w="50800" cmpd="dbl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bg1">
                    <a:lumMod val="75000"/>
                  </a:schemeClr>
                </a:solidFill>
                <a:latin typeface="American Typewriter" panose="02090604020004020304" pitchFamily="18" charset="77"/>
              </a:rPr>
              <a:t>A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17" name="Abgerundete rechteckige Legende 16">
            <a:extLst>
              <a:ext uri="{FF2B5EF4-FFF2-40B4-BE49-F238E27FC236}">
                <a16:creationId xmlns:a16="http://schemas.microsoft.com/office/drawing/2014/main" id="{2F9DCC6C-ABED-EF93-B9E9-A381D36B223C}"/>
              </a:ext>
            </a:extLst>
          </p:cNvPr>
          <p:cNvSpPr/>
          <p:nvPr/>
        </p:nvSpPr>
        <p:spPr>
          <a:xfrm>
            <a:off x="6096150" y="2472437"/>
            <a:ext cx="1467659" cy="642282"/>
          </a:xfrm>
          <a:prstGeom prst="wedgeRoundRectCallout">
            <a:avLst>
              <a:gd name="adj1" fmla="val -47830"/>
              <a:gd name="adj2" fmla="val 102916"/>
              <a:gd name="adj3" fmla="val 16667"/>
            </a:avLst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accent1"/>
                </a:solidFill>
                <a:latin typeface="American Typewriter" panose="02090604020004020304" pitchFamily="18" charset="77"/>
              </a:rPr>
              <a:t>A</a:t>
            </a:r>
            <a:endParaRPr lang="en-US" dirty="0">
              <a:solidFill>
                <a:schemeClr val="accent1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20" name="Abgerundete rechteckige Legende 19">
            <a:extLst>
              <a:ext uri="{FF2B5EF4-FFF2-40B4-BE49-F238E27FC236}">
                <a16:creationId xmlns:a16="http://schemas.microsoft.com/office/drawing/2014/main" id="{F44886CD-0A62-ED50-9A13-C7B1AF7E731C}"/>
              </a:ext>
            </a:extLst>
          </p:cNvPr>
          <p:cNvSpPr/>
          <p:nvPr/>
        </p:nvSpPr>
        <p:spPr>
          <a:xfrm rot="20200945">
            <a:off x="4270496" y="2232143"/>
            <a:ext cx="1467659" cy="651234"/>
          </a:xfrm>
          <a:prstGeom prst="wedgeRoundRectCallout">
            <a:avLst>
              <a:gd name="adj1" fmla="val 20578"/>
              <a:gd name="adj2" fmla="val 144957"/>
              <a:gd name="adj3" fmla="val 16667"/>
            </a:avLst>
          </a:prstGeom>
          <a:noFill/>
          <a:ln w="50800" cmpd="dbl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bg1">
                    <a:lumMod val="75000"/>
                  </a:schemeClr>
                </a:solidFill>
                <a:latin typeface="American Typewriter" panose="02090604020004020304" pitchFamily="18" charset="77"/>
              </a:rPr>
              <a:t>Q</a:t>
            </a:r>
            <a:endParaRPr lang="en-US" dirty="0">
              <a:solidFill>
                <a:schemeClr val="bg1">
                  <a:lumMod val="75000"/>
                </a:schemeClr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21" name="Abgerundete rechteckige Legende 20">
            <a:extLst>
              <a:ext uri="{FF2B5EF4-FFF2-40B4-BE49-F238E27FC236}">
                <a16:creationId xmlns:a16="http://schemas.microsoft.com/office/drawing/2014/main" id="{2EE486E5-1740-A084-F793-F6AD7B2374B0}"/>
              </a:ext>
            </a:extLst>
          </p:cNvPr>
          <p:cNvSpPr/>
          <p:nvPr/>
        </p:nvSpPr>
        <p:spPr>
          <a:xfrm rot="20617372">
            <a:off x="4405116" y="2209537"/>
            <a:ext cx="1467659" cy="651234"/>
          </a:xfrm>
          <a:prstGeom prst="wedgeRoundRectCallout">
            <a:avLst>
              <a:gd name="adj1" fmla="val 24051"/>
              <a:gd name="adj2" fmla="val 131035"/>
              <a:gd name="adj3" fmla="val 16667"/>
            </a:avLst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accent2"/>
                </a:solidFill>
                <a:latin typeface="American Typewriter" panose="02090604020004020304" pitchFamily="18" charset="77"/>
              </a:rPr>
              <a:t>Q</a:t>
            </a:r>
            <a:endParaRPr lang="en-US" dirty="0">
              <a:solidFill>
                <a:schemeClr val="accent2"/>
              </a:solidFill>
              <a:latin typeface="American Typewriter" panose="02090604020004020304" pitchFamily="18" charset="77"/>
            </a:endParaRP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B4D5A038-6133-6AC2-BA56-0B542C6E425E}"/>
              </a:ext>
            </a:extLst>
          </p:cNvPr>
          <p:cNvGrpSpPr/>
          <p:nvPr/>
        </p:nvGrpSpPr>
        <p:grpSpPr>
          <a:xfrm rot="21290452">
            <a:off x="309556" y="4809647"/>
            <a:ext cx="1799921" cy="1396676"/>
            <a:chOff x="4785567" y="815899"/>
            <a:chExt cx="2825993" cy="2161099"/>
          </a:xfrm>
        </p:grpSpPr>
        <p:pic>
          <p:nvPicPr>
            <p:cNvPr id="1028" name="Picture 4" descr="Köche Hut SVG Bild 1">
              <a:extLst>
                <a:ext uri="{FF2B5EF4-FFF2-40B4-BE49-F238E27FC236}">
                  <a16:creationId xmlns:a16="http://schemas.microsoft.com/office/drawing/2014/main" id="{D44D028C-4D4B-523A-A6CF-BF090BBA5DD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35" t="11015" r="22621" b="13913"/>
            <a:stretch/>
          </p:blipFill>
          <p:spPr bwMode="auto">
            <a:xfrm>
              <a:off x="4785567" y="815899"/>
              <a:ext cx="2825993" cy="21610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Zum Leckeres Emoji Isolierte Smiley Emoticonikone Vektor Abbildung -  Illustration von emoticon, zeile: 212491061">
              <a:extLst>
                <a:ext uri="{FF2B5EF4-FFF2-40B4-BE49-F238E27FC236}">
                  <a16:creationId xmlns:a16="http://schemas.microsoft.com/office/drawing/2014/main" id="{70042C90-E0F0-0FC9-B8BA-2C260230E95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65" t="25040" r="23331" b="28330"/>
            <a:stretch/>
          </p:blipFill>
          <p:spPr bwMode="auto">
            <a:xfrm rot="21036454">
              <a:off x="5858189" y="2318288"/>
              <a:ext cx="672598" cy="4885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6" name="Picture 12">
            <a:extLst>
              <a:ext uri="{FF2B5EF4-FFF2-40B4-BE49-F238E27FC236}">
                <a16:creationId xmlns:a16="http://schemas.microsoft.com/office/drawing/2014/main" id="{4C049D40-BB0C-BD42-4DB6-CAEA62AA9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989" y="5098712"/>
            <a:ext cx="1918222" cy="146115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LOVE YOU SMILEY | Love smiley, Emoticon love, Funny emoji">
            <a:extLst>
              <a:ext uri="{FF2B5EF4-FFF2-40B4-BE49-F238E27FC236}">
                <a16:creationId xmlns:a16="http://schemas.microsoft.com/office/drawing/2014/main" id="{67E835DD-C486-126F-A189-F96B1DA9B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285" y="1680866"/>
            <a:ext cx="1243300" cy="145320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9B91DD9E-B0DF-1420-490B-805BF6544504}"/>
              </a:ext>
            </a:extLst>
          </p:cNvPr>
          <p:cNvSpPr txBox="1"/>
          <p:nvPr/>
        </p:nvSpPr>
        <p:spPr>
          <a:xfrm rot="20871787">
            <a:off x="1600033" y="2417790"/>
            <a:ext cx="1000248" cy="369332"/>
          </a:xfrm>
          <a:prstGeom prst="rect">
            <a:avLst/>
          </a:prstGeom>
          <a:solidFill>
            <a:schemeClr val="accent1"/>
          </a:solidFill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latin typeface="American Typewriter" panose="02090604020004020304" pitchFamily="18" charset="77"/>
              </a:rPr>
              <a:t>CEvNS</a:t>
            </a:r>
            <a:endParaRPr lang="en-US" dirty="0">
              <a:solidFill>
                <a:schemeClr val="bg1"/>
              </a:solidFill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91424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Treten Sie nicht auf die Blumen&quot; Grußkarte von -Asha | Redbubble">
            <a:extLst>
              <a:ext uri="{FF2B5EF4-FFF2-40B4-BE49-F238E27FC236}">
                <a16:creationId xmlns:a16="http://schemas.microsoft.com/office/drawing/2014/main" id="{EFC924DB-8DBA-9A4A-7A22-F8E379947E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0" t="7923" r="11417" b="7923"/>
          <a:stretch/>
        </p:blipFill>
        <p:spPr bwMode="auto">
          <a:xfrm rot="297600">
            <a:off x="4381661" y="4173712"/>
            <a:ext cx="1749782" cy="24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7B70BB3-B814-AB43-BDCA-435CF3B81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Venue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DA7D0CD-8C62-81C8-A357-F925E97546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25080"/>
            <a:ext cx="6290580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.Apple Color Emoji UI"/>
              <a:buChar char="☕️"/>
            </a:pPr>
            <a:r>
              <a:rPr lang="en-US" sz="2000" dirty="0"/>
              <a:t> Coffee breaks </a:t>
            </a:r>
          </a:p>
          <a:p>
            <a:pPr>
              <a:lnSpc>
                <a:spcPct val="150000"/>
              </a:lnSpc>
              <a:buFont typeface=".Apple Color Emoji UI"/>
              <a:buChar char="🍽"/>
            </a:pPr>
            <a:r>
              <a:rPr lang="en-US" sz="2000" dirty="0"/>
              <a:t> Lunch breaks (all vegetarian, vegan on demand)</a:t>
            </a:r>
          </a:p>
          <a:p>
            <a:pPr>
              <a:lnSpc>
                <a:spcPct val="150000"/>
              </a:lnSpc>
              <a:buFont typeface=".Apple Color Emoji UI"/>
              <a:buChar char="❕"/>
            </a:pPr>
            <a:r>
              <a:rPr lang="en-US" sz="2000" dirty="0"/>
              <a:t>Please be </a:t>
            </a:r>
            <a:r>
              <a:rPr lang="en-US" sz="2000" u="sng" dirty="0"/>
              <a:t>on time </a:t>
            </a:r>
            <a:r>
              <a:rPr lang="en-US" sz="2000" dirty="0"/>
              <a:t>in the                                             morning &amp; wear your badge </a:t>
            </a:r>
          </a:p>
          <a:p>
            <a:pPr>
              <a:lnSpc>
                <a:spcPct val="150000"/>
              </a:lnSpc>
              <a:buFont typeface=".Apple Color Emoji UI"/>
              <a:buChar char="❕"/>
            </a:pPr>
            <a:r>
              <a:rPr lang="en-US" sz="2000" dirty="0"/>
              <a:t>Ring the bell if you are late </a:t>
            </a:r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C3BF3BE9-E58C-CFF2-CBC5-C809B43FB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58" y="543364"/>
            <a:ext cx="4923183" cy="96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17582DA1-9D53-3565-2FFD-30FBB0E09739}"/>
              </a:ext>
            </a:extLst>
          </p:cNvPr>
          <p:cNvSpPr txBox="1"/>
          <p:nvPr/>
        </p:nvSpPr>
        <p:spPr>
          <a:xfrm>
            <a:off x="7746345" y="1220716"/>
            <a:ext cx="31719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Nymphenburg</a:t>
            </a:r>
            <a:r>
              <a:rPr lang="en-US" sz="2000" dirty="0"/>
              <a:t> Castle &amp; Park </a:t>
            </a:r>
          </a:p>
        </p:txBody>
      </p:sp>
      <p:pic>
        <p:nvPicPr>
          <p:cNvPr id="3078" name="Picture 6" descr="Bayerische Schlösserverwaltung | Nymphenburg | Park | Parkpflege heute">
            <a:extLst>
              <a:ext uri="{FF2B5EF4-FFF2-40B4-BE49-F238E27FC236}">
                <a16:creationId xmlns:a16="http://schemas.microsoft.com/office/drawing/2014/main" id="{7E4D77D3-E79E-3ADF-A306-D5577F643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137" y="3907481"/>
            <a:ext cx="4407093" cy="19580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Schloss Nymphenburg - Schlosspark, Museum, Ausstellung">
            <a:extLst>
              <a:ext uri="{FF2B5EF4-FFF2-40B4-BE49-F238E27FC236}">
                <a16:creationId xmlns:a16="http://schemas.microsoft.com/office/drawing/2014/main" id="{EE749258-D56D-C1B9-4699-72ACCCD092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0" r="9220"/>
          <a:stretch/>
        </p:blipFill>
        <p:spPr bwMode="auto">
          <a:xfrm>
            <a:off x="7327672" y="1873304"/>
            <a:ext cx="2166732" cy="180223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Bayerische Schlösserverwaltung | Nymphenburg | Besucher-Information |  Öffnungszeiten">
            <a:extLst>
              <a:ext uri="{FF2B5EF4-FFF2-40B4-BE49-F238E27FC236}">
                <a16:creationId xmlns:a16="http://schemas.microsoft.com/office/drawing/2014/main" id="{E41A74A3-B55C-3026-2B17-14CBBF323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2891" y="1725080"/>
            <a:ext cx="1515807" cy="193109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5D4ED26-0479-5A7B-418E-7D9CCD1A826E}"/>
              </a:ext>
            </a:extLst>
          </p:cNvPr>
          <p:cNvSpPr txBox="1"/>
          <p:nvPr/>
        </p:nvSpPr>
        <p:spPr>
          <a:xfrm rot="512962">
            <a:off x="9530739" y="3321643"/>
            <a:ext cx="210709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American Typewriter" panose="02090604020004020304" pitchFamily="18" charset="77"/>
              </a:rPr>
              <a:t>Don’t forget to come back</a:t>
            </a:r>
          </a:p>
        </p:txBody>
      </p:sp>
      <p:pic>
        <p:nvPicPr>
          <p:cNvPr id="3086" name="Picture 14" descr="58,113 Smoking Area Images, Stock Photos &amp; Vectors | Shutterstock">
            <a:extLst>
              <a:ext uri="{FF2B5EF4-FFF2-40B4-BE49-F238E27FC236}">
                <a16:creationId xmlns:a16="http://schemas.microsoft.com/office/drawing/2014/main" id="{EBC22572-D847-16D9-1272-ED999D7CDA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6"/>
          <a:stretch/>
        </p:blipFill>
        <p:spPr bwMode="auto">
          <a:xfrm>
            <a:off x="2686931" y="5025065"/>
            <a:ext cx="1394783" cy="138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186BAC9-9029-EDA7-C2DC-B969F8BB4E7B}"/>
              </a:ext>
            </a:extLst>
          </p:cNvPr>
          <p:cNvSpPr txBox="1"/>
          <p:nvPr/>
        </p:nvSpPr>
        <p:spPr>
          <a:xfrm>
            <a:off x="2655037" y="4655733"/>
            <a:ext cx="1749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In the garden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05120FA2-B0AA-A2E4-DDA9-C708218DE0B7}"/>
              </a:ext>
            </a:extLst>
          </p:cNvPr>
          <p:cNvGrpSpPr/>
          <p:nvPr/>
        </p:nvGrpSpPr>
        <p:grpSpPr>
          <a:xfrm rot="21324524">
            <a:off x="855483" y="4691271"/>
            <a:ext cx="1127704" cy="1717316"/>
            <a:chOff x="4845050" y="1524000"/>
            <a:chExt cx="2501900" cy="3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46BFFA3-2F1F-DFDC-F0E6-00F0829293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45050" y="1524000"/>
              <a:ext cx="2501900" cy="3810000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51737E89-04DA-6E8D-DD1B-62D05D68E2A6}"/>
                </a:ext>
              </a:extLst>
            </p:cNvPr>
            <p:cNvSpPr/>
            <p:nvPr/>
          </p:nvSpPr>
          <p:spPr>
            <a:xfrm>
              <a:off x="5025091" y="2912165"/>
              <a:ext cx="2164285" cy="7028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89CA52E8-0DC7-97EE-C84C-86E1D0BF25C0}"/>
              </a:ext>
            </a:extLst>
          </p:cNvPr>
          <p:cNvSpPr txBox="1"/>
          <p:nvPr/>
        </p:nvSpPr>
        <p:spPr>
          <a:xfrm>
            <a:off x="7160674" y="5908100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9"/>
              </a:rPr>
              <a:t>https://www.schloss-nymphenburg.de/englisch/palace/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867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5629333-C38B-C800-8CA3-4F40670AFF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80" t="5324" r="12778" b="65683"/>
          <a:stretch/>
        </p:blipFill>
        <p:spPr>
          <a:xfrm>
            <a:off x="108241" y="474454"/>
            <a:ext cx="11975518" cy="6062828"/>
          </a:xfrm>
          <a:prstGeom prst="rect">
            <a:avLst/>
          </a:prstGeom>
        </p:spPr>
      </p:pic>
      <p:pic>
        <p:nvPicPr>
          <p:cNvPr id="7" name="Grafik 6" descr="Kamera">
            <a:extLst>
              <a:ext uri="{FF2B5EF4-FFF2-40B4-BE49-F238E27FC236}">
                <a16:creationId xmlns:a16="http://schemas.microsoft.com/office/drawing/2014/main" id="{7A8187BD-0DCB-FFC8-F991-F1399320DB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3808">
            <a:off x="2955236" y="2599682"/>
            <a:ext cx="596347" cy="59634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519BCF9-1809-8FE0-8EF3-FD861C944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3906" y="4929807"/>
            <a:ext cx="1737689" cy="173768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8C24F0B9-EC7B-AC06-B3D6-C25DC6B95719}"/>
              </a:ext>
            </a:extLst>
          </p:cNvPr>
          <p:cNvSpPr txBox="1"/>
          <p:nvPr/>
        </p:nvSpPr>
        <p:spPr>
          <a:xfrm>
            <a:off x="385141" y="254786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https://indi.to/J9jWv</a:t>
            </a:r>
            <a:r>
              <a:rPr lang="en-US" dirty="0"/>
              <a:t> 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496BC8A-C1F1-8CC1-2272-1EF8D3859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64738" y="5269212"/>
            <a:ext cx="1148757" cy="46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278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2FEA8C0-290C-5EFB-82C3-640DE2D5C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Instructions for Speaker &amp; </a:t>
            </a:r>
            <a:br>
              <a:rPr lang="en-US" dirty="0"/>
            </a:br>
            <a:r>
              <a:rPr lang="en-US" dirty="0"/>
              <a:t>Discussions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4D95230C-764B-1C21-7DB2-CCF7D55C4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4954"/>
            <a:ext cx="1051560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Please upload talks </a:t>
            </a:r>
          </a:p>
          <a:p>
            <a:pPr marL="0" indent="0">
              <a:buNone/>
            </a:pPr>
            <a:r>
              <a:rPr lang="en-US" sz="2000" dirty="0"/>
              <a:t>     </a:t>
            </a:r>
            <a:r>
              <a:rPr lang="en-US" sz="2000" dirty="0">
                <a:hlinkClick r:id="rId2"/>
              </a:rPr>
              <a:t>https://indi.to/J9jWv</a:t>
            </a:r>
            <a:r>
              <a:rPr lang="en-US" sz="2000" dirty="0"/>
              <a:t> (Indico) or by email to </a:t>
            </a:r>
            <a:r>
              <a:rPr lang="en-US" sz="2000" dirty="0">
                <a:hlinkClick r:id="rId3"/>
              </a:rPr>
              <a:t>mag7s.munich@gmail.com</a:t>
            </a:r>
            <a:r>
              <a:rPr lang="en-US" sz="2000" dirty="0"/>
              <a:t> 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We will be strict on timing: 15 + 5 min (20 + 5 min)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Discussions on </a:t>
            </a:r>
            <a:r>
              <a:rPr lang="en-US" sz="2000" dirty="0" err="1"/>
              <a:t>Slido</a:t>
            </a:r>
            <a:r>
              <a:rPr lang="en-US" sz="2000" dirty="0"/>
              <a:t> (remote &amp; anonymous questions) </a:t>
            </a:r>
          </a:p>
          <a:p>
            <a:pPr marL="0" indent="0">
              <a:buNone/>
            </a:pPr>
            <a:r>
              <a:rPr lang="en-US" sz="2000" dirty="0">
                <a:hlinkClick r:id="rId4"/>
              </a:rPr>
              <a:t>https://app.sli.do/event/aJnfUYSkFPo3C2U57HhVGA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8BE57874-D534-C44A-5244-726DD76FDBDD}"/>
              </a:ext>
            </a:extLst>
          </p:cNvPr>
          <p:cNvGrpSpPr/>
          <p:nvPr/>
        </p:nvGrpSpPr>
        <p:grpSpPr>
          <a:xfrm>
            <a:off x="8320401" y="566530"/>
            <a:ext cx="2722103" cy="774266"/>
            <a:chOff x="8454870" y="1427788"/>
            <a:chExt cx="3293313" cy="936739"/>
          </a:xfrm>
        </p:grpSpPr>
        <p:sp>
          <p:nvSpPr>
            <p:cNvPr id="6" name="Abgerundete rechteckige Legende 5">
              <a:extLst>
                <a:ext uri="{FF2B5EF4-FFF2-40B4-BE49-F238E27FC236}">
                  <a16:creationId xmlns:a16="http://schemas.microsoft.com/office/drawing/2014/main" id="{6868E708-B105-41B6-B0C5-B8E33819DEF1}"/>
                </a:ext>
              </a:extLst>
            </p:cNvPr>
            <p:cNvSpPr/>
            <p:nvPr/>
          </p:nvSpPr>
          <p:spPr>
            <a:xfrm rot="21183573">
              <a:off x="10145904" y="1713293"/>
              <a:ext cx="1467659" cy="651234"/>
            </a:xfrm>
            <a:prstGeom prst="wedgeRoundRectCallout">
              <a:avLst>
                <a:gd name="adj1" fmla="val -51233"/>
                <a:gd name="adj2" fmla="val 76435"/>
                <a:gd name="adj3" fmla="val 16667"/>
              </a:avLst>
            </a:prstGeom>
            <a:noFill/>
            <a:ln w="50800" cmpd="dbl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bg1">
                      <a:lumMod val="75000"/>
                    </a:schemeClr>
                  </a:solidFill>
                  <a:latin typeface="American Typewriter" panose="02090604020004020304" pitchFamily="18" charset="77"/>
                </a:rPr>
                <a:t>A</a:t>
              </a:r>
              <a:endParaRPr lang="en-US" dirty="0">
                <a:solidFill>
                  <a:schemeClr val="bg1">
                    <a:lumMod val="75000"/>
                  </a:schemeClr>
                </a:solidFill>
                <a:latin typeface="American Typewriter" panose="02090604020004020304" pitchFamily="18" charset="77"/>
              </a:endParaRPr>
            </a:p>
          </p:txBody>
        </p:sp>
        <p:sp>
          <p:nvSpPr>
            <p:cNvPr id="7" name="Abgerundete rechteckige Legende 6">
              <a:extLst>
                <a:ext uri="{FF2B5EF4-FFF2-40B4-BE49-F238E27FC236}">
                  <a16:creationId xmlns:a16="http://schemas.microsoft.com/office/drawing/2014/main" id="{7F1C8DCA-4260-724B-8959-B1FED892C4D4}"/>
                </a:ext>
              </a:extLst>
            </p:cNvPr>
            <p:cNvSpPr/>
            <p:nvPr/>
          </p:nvSpPr>
          <p:spPr>
            <a:xfrm>
              <a:off x="10280524" y="1690688"/>
              <a:ext cx="1467659" cy="642282"/>
            </a:xfrm>
            <a:prstGeom prst="wedgeRoundRectCallout">
              <a:avLst>
                <a:gd name="adj1" fmla="val -47830"/>
                <a:gd name="adj2" fmla="val 102916"/>
                <a:gd name="adj3" fmla="val 16667"/>
              </a:avLst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accent1"/>
                  </a:solidFill>
                  <a:latin typeface="American Typewriter" panose="02090604020004020304" pitchFamily="18" charset="77"/>
                </a:rPr>
                <a:t>A</a:t>
              </a:r>
              <a:endParaRPr lang="en-US" dirty="0">
                <a:solidFill>
                  <a:schemeClr val="accent1"/>
                </a:solidFill>
                <a:latin typeface="American Typewriter" panose="02090604020004020304" pitchFamily="18" charset="77"/>
              </a:endParaRPr>
            </a:p>
          </p:txBody>
        </p:sp>
        <p:sp>
          <p:nvSpPr>
            <p:cNvPr id="8" name="Abgerundete rechteckige Legende 7">
              <a:extLst>
                <a:ext uri="{FF2B5EF4-FFF2-40B4-BE49-F238E27FC236}">
                  <a16:creationId xmlns:a16="http://schemas.microsoft.com/office/drawing/2014/main" id="{20BE019E-766C-6D34-56E0-3DAF4DB2A93B}"/>
                </a:ext>
              </a:extLst>
            </p:cNvPr>
            <p:cNvSpPr/>
            <p:nvPr/>
          </p:nvSpPr>
          <p:spPr>
            <a:xfrm rot="20200945">
              <a:off x="8454870" y="1450394"/>
              <a:ext cx="1467659" cy="651234"/>
            </a:xfrm>
            <a:prstGeom prst="wedgeRoundRectCallout">
              <a:avLst>
                <a:gd name="adj1" fmla="val 20578"/>
                <a:gd name="adj2" fmla="val 144957"/>
                <a:gd name="adj3" fmla="val 16667"/>
              </a:avLst>
            </a:prstGeom>
            <a:noFill/>
            <a:ln w="50800" cmpd="dbl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bg1">
                      <a:lumMod val="75000"/>
                    </a:schemeClr>
                  </a:solidFill>
                  <a:latin typeface="American Typewriter" panose="02090604020004020304" pitchFamily="18" charset="77"/>
                </a:rPr>
                <a:t>Q</a:t>
              </a:r>
              <a:endParaRPr lang="en-US" dirty="0">
                <a:solidFill>
                  <a:schemeClr val="bg1">
                    <a:lumMod val="75000"/>
                  </a:schemeClr>
                </a:solidFill>
                <a:latin typeface="American Typewriter" panose="02090604020004020304" pitchFamily="18" charset="77"/>
              </a:endParaRPr>
            </a:p>
          </p:txBody>
        </p:sp>
        <p:sp>
          <p:nvSpPr>
            <p:cNvPr id="9" name="Abgerundete rechteckige Legende 8">
              <a:extLst>
                <a:ext uri="{FF2B5EF4-FFF2-40B4-BE49-F238E27FC236}">
                  <a16:creationId xmlns:a16="http://schemas.microsoft.com/office/drawing/2014/main" id="{BD9D9FE8-F211-843F-AEC9-452794D7F721}"/>
                </a:ext>
              </a:extLst>
            </p:cNvPr>
            <p:cNvSpPr/>
            <p:nvPr/>
          </p:nvSpPr>
          <p:spPr>
            <a:xfrm rot="20617372">
              <a:off x="8589490" y="1427788"/>
              <a:ext cx="1467659" cy="651234"/>
            </a:xfrm>
            <a:prstGeom prst="wedgeRoundRectCallout">
              <a:avLst>
                <a:gd name="adj1" fmla="val 24051"/>
                <a:gd name="adj2" fmla="val 131035"/>
                <a:gd name="adj3" fmla="val 16667"/>
              </a:avLst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dirty="0">
                  <a:solidFill>
                    <a:schemeClr val="accent2"/>
                  </a:solidFill>
                  <a:latin typeface="American Typewriter" panose="02090604020004020304" pitchFamily="18" charset="77"/>
                </a:rPr>
                <a:t>Q</a:t>
              </a:r>
              <a:endParaRPr lang="en-US" dirty="0">
                <a:solidFill>
                  <a:schemeClr val="accent2"/>
                </a:solidFill>
                <a:latin typeface="American Typewriter" panose="02090604020004020304" pitchFamily="18" charset="77"/>
              </a:endParaRPr>
            </a:p>
          </p:txBody>
        </p:sp>
      </p:grpSp>
      <p:pic>
        <p:nvPicPr>
          <p:cNvPr id="13" name="Grafik 12">
            <a:extLst>
              <a:ext uri="{FF2B5EF4-FFF2-40B4-BE49-F238E27FC236}">
                <a16:creationId xmlns:a16="http://schemas.microsoft.com/office/drawing/2014/main" id="{9BC48340-BFA1-E4E8-175D-CC61799BC0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4352" y="3248697"/>
            <a:ext cx="3063203" cy="306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622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afe Vorhoelzer - Trustedspots">
            <a:extLst>
              <a:ext uri="{FF2B5EF4-FFF2-40B4-BE49-F238E27FC236}">
                <a16:creationId xmlns:a16="http://schemas.microsoft.com/office/drawing/2014/main" id="{432193DF-2587-6DCC-B17E-C4053F9C82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52" b="8305"/>
          <a:stretch/>
        </p:blipFill>
        <p:spPr bwMode="auto">
          <a:xfrm>
            <a:off x="6096000" y="3851518"/>
            <a:ext cx="5921545" cy="27308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D5018AE-A6CD-9340-562A-4AE177C8F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 Session &amp; Social Dinner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1288AD8-3CF0-E889-FB36-689144538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9782">
            <a:off x="9115351" y="270151"/>
            <a:ext cx="2312250" cy="3110947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DF5DFD4E-019C-832D-E8B4-ADF891359A79}"/>
              </a:ext>
            </a:extLst>
          </p:cNvPr>
          <p:cNvSpPr txBox="1"/>
          <p:nvPr/>
        </p:nvSpPr>
        <p:spPr>
          <a:xfrm>
            <a:off x="656931" y="1456108"/>
            <a:ext cx="8079565" cy="1429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If not you have not yet registered, please do so at the registration desk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Participation fee: 150 EUR (in cash)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Start: 6 pm (Posters &amp; finger food)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AD729D6-BB72-F79A-3E60-236F44277596}"/>
              </a:ext>
            </a:extLst>
          </p:cNvPr>
          <p:cNvSpPr txBox="1"/>
          <p:nvPr/>
        </p:nvSpPr>
        <p:spPr>
          <a:xfrm>
            <a:off x="6331526" y="4033192"/>
            <a:ext cx="3041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Location: </a:t>
            </a:r>
            <a:r>
              <a:rPr lang="en-US" dirty="0" err="1">
                <a:solidFill>
                  <a:schemeClr val="bg1"/>
                </a:solidFill>
              </a:rPr>
              <a:t>Vorhoelzer</a:t>
            </a:r>
            <a:r>
              <a:rPr lang="en-US" dirty="0">
                <a:solidFill>
                  <a:schemeClr val="bg1"/>
                </a:solidFill>
              </a:rPr>
              <a:t> Forum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D192DF6-E7F7-3C17-FBC6-108F8D6F2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916" y="4076410"/>
            <a:ext cx="5238957" cy="2141778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682B5EDB-451D-9D50-CAA8-F71CC6EF7197}"/>
              </a:ext>
            </a:extLst>
          </p:cNvPr>
          <p:cNvSpPr txBox="1"/>
          <p:nvPr/>
        </p:nvSpPr>
        <p:spPr>
          <a:xfrm>
            <a:off x="1150454" y="3619567"/>
            <a:ext cx="6097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https://goo.gl/maps/6wZoK8ub3w3ihMdV7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008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B717A8-62B0-590B-6B17-BAA778F5E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Friday is not the end …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A0B2055-8063-ECBC-7718-A8DB2406B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941" y="2126974"/>
            <a:ext cx="3163029" cy="428480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AF436440-E4D3-4890-2C50-A65A3B732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6464" y="2126106"/>
            <a:ext cx="3123645" cy="427628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916EAD8-F58E-B057-AC39-811225C41E31}"/>
              </a:ext>
            </a:extLst>
          </p:cNvPr>
          <p:cNvSpPr txBox="1"/>
          <p:nvPr/>
        </p:nvSpPr>
        <p:spPr>
          <a:xfrm>
            <a:off x="954741" y="1479775"/>
            <a:ext cx="4491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Location: </a:t>
            </a:r>
            <a:r>
              <a:rPr lang="en-US" dirty="0" err="1"/>
              <a:t>Vorhoelzer</a:t>
            </a:r>
            <a:r>
              <a:rPr lang="en-US" dirty="0"/>
              <a:t> Forum </a:t>
            </a:r>
          </a:p>
          <a:p>
            <a:r>
              <a:rPr lang="en-US" dirty="0"/>
              <a:t>(</a:t>
            </a:r>
            <a:r>
              <a:rPr lang="en-US" dirty="0">
                <a:hlinkClick r:id="rId4"/>
              </a:rPr>
              <a:t>https://goo.gl/maps/DdkDyESfyPThqRkS9</a:t>
            </a:r>
            <a:r>
              <a:rPr lang="en-US" dirty="0"/>
              <a:t> )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41CD931-314A-49AE-4AEF-376D0C1F529B}"/>
              </a:ext>
            </a:extLst>
          </p:cNvPr>
          <p:cNvSpPr txBox="1"/>
          <p:nvPr/>
        </p:nvSpPr>
        <p:spPr>
          <a:xfrm>
            <a:off x="7050741" y="1454868"/>
            <a:ext cx="4491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Location: </a:t>
            </a:r>
            <a:r>
              <a:rPr lang="en-US" dirty="0" err="1"/>
              <a:t>Garching</a:t>
            </a:r>
            <a:r>
              <a:rPr lang="en-US" dirty="0"/>
              <a:t>, Physics Department</a:t>
            </a:r>
          </a:p>
          <a:p>
            <a:r>
              <a:rPr lang="en-US" dirty="0"/>
              <a:t>(</a:t>
            </a:r>
            <a:r>
              <a:rPr lang="en-US" dirty="0">
                <a:hlinkClick r:id="rId5"/>
              </a:rPr>
              <a:t>https://goo.gl/maps/vuuf7CKDhbrmCTPGA</a:t>
            </a:r>
            <a:r>
              <a:rPr lang="en-US" dirty="0"/>
              <a:t> ) </a:t>
            </a:r>
          </a:p>
        </p:txBody>
      </p:sp>
    </p:spTree>
    <p:extLst>
      <p:ext uri="{BB962C8B-B14F-4D97-AF65-F5344CB8AC3E}">
        <p14:creationId xmlns:p14="http://schemas.microsoft.com/office/powerpoint/2010/main" val="4008773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14DA68-8A62-6EBB-52BB-C00C422BB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156" y="325369"/>
            <a:ext cx="11261035" cy="1325563"/>
          </a:xfrm>
        </p:spPr>
        <p:txBody>
          <a:bodyPr/>
          <a:lstStyle/>
          <a:p>
            <a:r>
              <a:rPr lang="en-US" dirty="0"/>
              <a:t>The Ultimate Munich Experience – Step 1 </a:t>
            </a:r>
          </a:p>
        </p:txBody>
      </p:sp>
      <p:pic>
        <p:nvPicPr>
          <p:cNvPr id="11268" name="Picture 4" descr="Tischset | Platzset - WEIßWURSTFRÜHSTÜCK (2) - aus Papier -  tischsetmacher.de">
            <a:extLst>
              <a:ext uri="{FF2B5EF4-FFF2-40B4-BE49-F238E27FC236}">
                <a16:creationId xmlns:a16="http://schemas.microsoft.com/office/drawing/2014/main" id="{62BCE149-82BC-EF97-DE9C-9C7ECA0C4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329" y="1955221"/>
            <a:ext cx="4061791" cy="4061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4301C9E-B3CC-5EDD-A492-2BFB8BBFD355}"/>
              </a:ext>
            </a:extLst>
          </p:cNvPr>
          <p:cNvSpPr txBox="1"/>
          <p:nvPr/>
        </p:nvSpPr>
        <p:spPr>
          <a:xfrm>
            <a:off x="6728620" y="5581318"/>
            <a:ext cx="5592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https://www.youtube.com/watch?v=NdjUQfY2Ejw</a:t>
            </a:r>
            <a:endParaRPr lang="en-US" dirty="0"/>
          </a:p>
          <a:p>
            <a:endParaRPr lang="en-US" dirty="0"/>
          </a:p>
        </p:txBody>
      </p:sp>
      <p:sp>
        <p:nvSpPr>
          <p:cNvPr id="5" name="Freihandform 4">
            <a:extLst>
              <a:ext uri="{FF2B5EF4-FFF2-40B4-BE49-F238E27FC236}">
                <a16:creationId xmlns:a16="http://schemas.microsoft.com/office/drawing/2014/main" id="{48A081F7-E9F1-2698-75B9-15C23A4EC763}"/>
              </a:ext>
            </a:extLst>
          </p:cNvPr>
          <p:cNvSpPr/>
          <p:nvPr/>
        </p:nvSpPr>
        <p:spPr>
          <a:xfrm>
            <a:off x="2818991" y="1973827"/>
            <a:ext cx="490331" cy="1046922"/>
          </a:xfrm>
          <a:custGeom>
            <a:avLst/>
            <a:gdLst>
              <a:gd name="connsiteX0" fmla="*/ 0 w 490331"/>
              <a:gd name="connsiteY0" fmla="*/ 0 h 1046922"/>
              <a:gd name="connsiteX1" fmla="*/ 397565 w 490331"/>
              <a:gd name="connsiteY1" fmla="*/ 397565 h 1046922"/>
              <a:gd name="connsiteX2" fmla="*/ 490331 w 490331"/>
              <a:gd name="connsiteY2" fmla="*/ 1046922 h 104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0331" h="1046922">
                <a:moveTo>
                  <a:pt x="0" y="0"/>
                </a:moveTo>
                <a:cubicBezTo>
                  <a:pt x="157921" y="111539"/>
                  <a:pt x="315843" y="223078"/>
                  <a:pt x="397565" y="397565"/>
                </a:cubicBezTo>
                <a:cubicBezTo>
                  <a:pt x="479287" y="572052"/>
                  <a:pt x="484809" y="809487"/>
                  <a:pt x="490331" y="1046922"/>
                </a:cubicBezTo>
              </a:path>
            </a:pathLst>
          </a:custGeom>
          <a:noFill/>
          <a:ln w="412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4A98078-B6F4-DA4A-E896-9887CCEB9D5A}"/>
              </a:ext>
            </a:extLst>
          </p:cNvPr>
          <p:cNvSpPr txBox="1"/>
          <p:nvPr/>
        </p:nvSpPr>
        <p:spPr>
          <a:xfrm>
            <a:off x="4447727" y="1650932"/>
            <a:ext cx="670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beer </a:t>
            </a:r>
          </a:p>
        </p:txBody>
      </p:sp>
      <p:sp>
        <p:nvSpPr>
          <p:cNvPr id="7" name="Freihandform 6">
            <a:extLst>
              <a:ext uri="{FF2B5EF4-FFF2-40B4-BE49-F238E27FC236}">
                <a16:creationId xmlns:a16="http://schemas.microsoft.com/office/drawing/2014/main" id="{4EDFCB87-6F46-C0AE-A7F5-25B6ADFE6D21}"/>
              </a:ext>
            </a:extLst>
          </p:cNvPr>
          <p:cNvSpPr/>
          <p:nvPr/>
        </p:nvSpPr>
        <p:spPr>
          <a:xfrm>
            <a:off x="4289105" y="1973827"/>
            <a:ext cx="203383" cy="755374"/>
          </a:xfrm>
          <a:custGeom>
            <a:avLst/>
            <a:gdLst>
              <a:gd name="connsiteX0" fmla="*/ 203383 w 203383"/>
              <a:gd name="connsiteY0" fmla="*/ 0 h 755374"/>
              <a:gd name="connsiteX1" fmla="*/ 17852 w 203383"/>
              <a:gd name="connsiteY1" fmla="*/ 238540 h 755374"/>
              <a:gd name="connsiteX2" fmla="*/ 17852 w 203383"/>
              <a:gd name="connsiteY2" fmla="*/ 755374 h 75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383" h="755374">
                <a:moveTo>
                  <a:pt x="203383" y="0"/>
                </a:moveTo>
                <a:cubicBezTo>
                  <a:pt x="126078" y="56322"/>
                  <a:pt x="48774" y="112644"/>
                  <a:pt x="17852" y="238540"/>
                </a:cubicBezTo>
                <a:cubicBezTo>
                  <a:pt x="-13070" y="364436"/>
                  <a:pt x="2391" y="559905"/>
                  <a:pt x="17852" y="755374"/>
                </a:cubicBezTo>
              </a:path>
            </a:pathLst>
          </a:custGeom>
          <a:noFill/>
          <a:ln w="412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A8C2166-4CDB-F0F4-A598-254DBD2E06DB}"/>
              </a:ext>
            </a:extLst>
          </p:cNvPr>
          <p:cNvSpPr txBox="1"/>
          <p:nvPr/>
        </p:nvSpPr>
        <p:spPr>
          <a:xfrm>
            <a:off x="6092652" y="2351514"/>
            <a:ext cx="544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hat </a:t>
            </a:r>
          </a:p>
        </p:txBody>
      </p:sp>
      <p:sp>
        <p:nvSpPr>
          <p:cNvPr id="9" name="Freihandform 8">
            <a:extLst>
              <a:ext uri="{FF2B5EF4-FFF2-40B4-BE49-F238E27FC236}">
                <a16:creationId xmlns:a16="http://schemas.microsoft.com/office/drawing/2014/main" id="{1DF79251-1764-6707-4799-83865858A25D}"/>
              </a:ext>
            </a:extLst>
          </p:cNvPr>
          <p:cNvSpPr/>
          <p:nvPr/>
        </p:nvSpPr>
        <p:spPr>
          <a:xfrm>
            <a:off x="5274366" y="2702697"/>
            <a:ext cx="781878" cy="609600"/>
          </a:xfrm>
          <a:custGeom>
            <a:avLst/>
            <a:gdLst>
              <a:gd name="connsiteX0" fmla="*/ 781878 w 781878"/>
              <a:gd name="connsiteY0" fmla="*/ 0 h 609600"/>
              <a:gd name="connsiteX1" fmla="*/ 318052 w 781878"/>
              <a:gd name="connsiteY1" fmla="*/ 225287 h 609600"/>
              <a:gd name="connsiteX2" fmla="*/ 0 w 781878"/>
              <a:gd name="connsiteY2" fmla="*/ 60960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1878" h="609600">
                <a:moveTo>
                  <a:pt x="781878" y="0"/>
                </a:moveTo>
                <a:cubicBezTo>
                  <a:pt x="615121" y="61843"/>
                  <a:pt x="448365" y="123687"/>
                  <a:pt x="318052" y="225287"/>
                </a:cubicBezTo>
                <a:cubicBezTo>
                  <a:pt x="187739" y="326887"/>
                  <a:pt x="93869" y="468243"/>
                  <a:pt x="0" y="609600"/>
                </a:cubicBezTo>
              </a:path>
            </a:pathLst>
          </a:custGeom>
          <a:noFill/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ihandform 9">
            <a:extLst>
              <a:ext uri="{FF2B5EF4-FFF2-40B4-BE49-F238E27FC236}">
                <a16:creationId xmlns:a16="http://schemas.microsoft.com/office/drawing/2014/main" id="{4797B282-7458-9E6B-10A8-4FE0BF4BDFA3}"/>
              </a:ext>
            </a:extLst>
          </p:cNvPr>
          <p:cNvSpPr/>
          <p:nvPr/>
        </p:nvSpPr>
        <p:spPr>
          <a:xfrm rot="16200000">
            <a:off x="1653221" y="3005360"/>
            <a:ext cx="392607" cy="1817235"/>
          </a:xfrm>
          <a:custGeom>
            <a:avLst/>
            <a:gdLst>
              <a:gd name="connsiteX0" fmla="*/ 0 w 490331"/>
              <a:gd name="connsiteY0" fmla="*/ 0 h 1046922"/>
              <a:gd name="connsiteX1" fmla="*/ 397565 w 490331"/>
              <a:gd name="connsiteY1" fmla="*/ 397565 h 1046922"/>
              <a:gd name="connsiteX2" fmla="*/ 490331 w 490331"/>
              <a:gd name="connsiteY2" fmla="*/ 1046922 h 104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0331" h="1046922">
                <a:moveTo>
                  <a:pt x="0" y="0"/>
                </a:moveTo>
                <a:cubicBezTo>
                  <a:pt x="157921" y="111539"/>
                  <a:pt x="315843" y="223078"/>
                  <a:pt x="397565" y="397565"/>
                </a:cubicBezTo>
                <a:cubicBezTo>
                  <a:pt x="479287" y="572052"/>
                  <a:pt x="484809" y="809487"/>
                  <a:pt x="490331" y="1046922"/>
                </a:cubicBezTo>
              </a:path>
            </a:pathLst>
          </a:custGeom>
          <a:noFill/>
          <a:ln w="412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97A4F74-BA92-FC75-EF39-F2CD25AD920F}"/>
              </a:ext>
            </a:extLst>
          </p:cNvPr>
          <p:cNvSpPr txBox="1"/>
          <p:nvPr/>
        </p:nvSpPr>
        <p:spPr>
          <a:xfrm>
            <a:off x="481134" y="4110282"/>
            <a:ext cx="1067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sweet </a:t>
            </a:r>
          </a:p>
          <a:p>
            <a:r>
              <a:rPr lang="en-US" dirty="0"/>
              <a:t>mustard  </a:t>
            </a:r>
          </a:p>
        </p:txBody>
      </p:sp>
      <p:sp>
        <p:nvSpPr>
          <p:cNvPr id="12" name="Freihandform 11">
            <a:extLst>
              <a:ext uri="{FF2B5EF4-FFF2-40B4-BE49-F238E27FC236}">
                <a16:creationId xmlns:a16="http://schemas.microsoft.com/office/drawing/2014/main" id="{D4225BF2-1B1F-0440-04D4-F5BEEB7EBB3A}"/>
              </a:ext>
            </a:extLst>
          </p:cNvPr>
          <p:cNvSpPr/>
          <p:nvPr/>
        </p:nvSpPr>
        <p:spPr>
          <a:xfrm rot="13921722">
            <a:off x="1462506" y="4553704"/>
            <a:ext cx="570548" cy="1354754"/>
          </a:xfrm>
          <a:custGeom>
            <a:avLst/>
            <a:gdLst>
              <a:gd name="connsiteX0" fmla="*/ 0 w 490331"/>
              <a:gd name="connsiteY0" fmla="*/ 0 h 1046922"/>
              <a:gd name="connsiteX1" fmla="*/ 397565 w 490331"/>
              <a:gd name="connsiteY1" fmla="*/ 397565 h 1046922"/>
              <a:gd name="connsiteX2" fmla="*/ 490331 w 490331"/>
              <a:gd name="connsiteY2" fmla="*/ 1046922 h 104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0331" h="1046922">
                <a:moveTo>
                  <a:pt x="0" y="0"/>
                </a:moveTo>
                <a:cubicBezTo>
                  <a:pt x="157921" y="111539"/>
                  <a:pt x="315843" y="223078"/>
                  <a:pt x="397565" y="397565"/>
                </a:cubicBezTo>
                <a:cubicBezTo>
                  <a:pt x="479287" y="572052"/>
                  <a:pt x="484809" y="809487"/>
                  <a:pt x="490331" y="1046922"/>
                </a:cubicBezTo>
              </a:path>
            </a:pathLst>
          </a:custGeom>
          <a:noFill/>
          <a:ln w="41275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77ECEC0-9F98-8205-E2CE-9E4C76DECFAE}"/>
              </a:ext>
            </a:extLst>
          </p:cNvPr>
          <p:cNvSpPr txBox="1"/>
          <p:nvPr/>
        </p:nvSpPr>
        <p:spPr>
          <a:xfrm>
            <a:off x="967239" y="5904484"/>
            <a:ext cx="766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Brezn</a:t>
            </a:r>
            <a:r>
              <a:rPr lang="en-US" dirty="0"/>
              <a:t> </a:t>
            </a:r>
          </a:p>
        </p:txBody>
      </p:sp>
      <p:pic>
        <p:nvPicPr>
          <p:cNvPr id="16" name="test2">
            <a:hlinkClick r:id="" action="ppaction://media"/>
            <a:extLst>
              <a:ext uri="{FF2B5EF4-FFF2-40B4-BE49-F238E27FC236}">
                <a16:creationId xmlns:a16="http://schemas.microsoft.com/office/drawing/2014/main" id="{523B1663-A8C6-0109-50B9-42B28DACD91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728620" y="2558055"/>
            <a:ext cx="5119231" cy="2879567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96C43AB-5F84-4D19-60B5-5FEE1733978F}"/>
              </a:ext>
            </a:extLst>
          </p:cNvPr>
          <p:cNvSpPr txBox="1"/>
          <p:nvPr/>
        </p:nvSpPr>
        <p:spPr>
          <a:xfrm>
            <a:off x="1849525" y="1554141"/>
            <a:ext cx="1657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Weißwurst</a:t>
            </a:r>
            <a:r>
              <a:rPr lang="en-US" dirty="0"/>
              <a:t> </a:t>
            </a:r>
          </a:p>
        </p:txBody>
      </p:sp>
      <p:pic>
        <p:nvPicPr>
          <p:cNvPr id="11270" name="Picture 6" descr="Sunday 5 - Calendar Icon. Vector Illustration of Week Day Paper Leaf.  Calendar Template Stock Illustration - Illustration of schedule, isolated:  153398118">
            <a:extLst>
              <a:ext uri="{FF2B5EF4-FFF2-40B4-BE49-F238E27FC236}">
                <a16:creationId xmlns:a16="http://schemas.microsoft.com/office/drawing/2014/main" id="{2E2AD6D5-6765-4BB9-5C24-0CE81DCA9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848" y="306310"/>
            <a:ext cx="1247003" cy="124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93E86706-7063-6CC2-A513-D7CF2AE2553C}"/>
              </a:ext>
            </a:extLst>
          </p:cNvPr>
          <p:cNvSpPr txBox="1"/>
          <p:nvPr/>
        </p:nvSpPr>
        <p:spPr>
          <a:xfrm>
            <a:off x="10949273" y="830545"/>
            <a:ext cx="55015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26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1139644-C008-3E65-3191-065054C190A0}"/>
              </a:ext>
            </a:extLst>
          </p:cNvPr>
          <p:cNvSpPr txBox="1"/>
          <p:nvPr/>
        </p:nvSpPr>
        <p:spPr>
          <a:xfrm>
            <a:off x="10411272" y="1524066"/>
            <a:ext cx="1626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Start: 11:55am</a:t>
            </a:r>
          </a:p>
        </p:txBody>
      </p:sp>
    </p:spTree>
    <p:extLst>
      <p:ext uri="{BB962C8B-B14F-4D97-AF65-F5344CB8AC3E}">
        <p14:creationId xmlns:p14="http://schemas.microsoft.com/office/powerpoint/2010/main" val="141720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1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14DA68-8A62-6EBB-52BB-C00C422BB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156" y="325369"/>
            <a:ext cx="11261035" cy="1325563"/>
          </a:xfrm>
        </p:spPr>
        <p:txBody>
          <a:bodyPr/>
          <a:lstStyle/>
          <a:p>
            <a:r>
              <a:rPr lang="en-US" dirty="0"/>
              <a:t>The Ultimate Munich Experience – Step 2 </a:t>
            </a:r>
          </a:p>
        </p:txBody>
      </p:sp>
      <p:pic>
        <p:nvPicPr>
          <p:cNvPr id="11270" name="Picture 6" descr="Sunday 5 - Calendar Icon. Vector Illustration of Week Day Paper Leaf.  Calendar Template Stock Illustration - Illustration of schedule, isolated:  153398118">
            <a:extLst>
              <a:ext uri="{FF2B5EF4-FFF2-40B4-BE49-F238E27FC236}">
                <a16:creationId xmlns:a16="http://schemas.microsoft.com/office/drawing/2014/main" id="{2E2AD6D5-6765-4BB9-5C24-0CE81DCA9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848" y="306310"/>
            <a:ext cx="1247003" cy="124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93E86706-7063-6CC2-A513-D7CF2AE2553C}"/>
              </a:ext>
            </a:extLst>
          </p:cNvPr>
          <p:cNvSpPr txBox="1"/>
          <p:nvPr/>
        </p:nvSpPr>
        <p:spPr>
          <a:xfrm>
            <a:off x="10949273" y="830545"/>
            <a:ext cx="550151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26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A2A4C8F-1D9F-2A2D-C026-46A65B3F04E1}"/>
              </a:ext>
            </a:extLst>
          </p:cNvPr>
          <p:cNvSpPr txBox="1"/>
          <p:nvPr/>
        </p:nvSpPr>
        <p:spPr>
          <a:xfrm>
            <a:off x="1659200" y="1766217"/>
            <a:ext cx="28089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Enjoy the City Center</a:t>
            </a:r>
          </a:p>
          <a:p>
            <a:pPr algn="ctr"/>
            <a:r>
              <a:rPr lang="en-US" dirty="0"/>
              <a:t>Guided Tour at 1:30pm  </a:t>
            </a:r>
          </a:p>
        </p:txBody>
      </p:sp>
      <p:pic>
        <p:nvPicPr>
          <p:cNvPr id="12290" name="Picture 2" descr="1 Altstadt - Lehel – Landeshauptstadt München">
            <a:extLst>
              <a:ext uri="{FF2B5EF4-FFF2-40B4-BE49-F238E27FC236}">
                <a16:creationId xmlns:a16="http://schemas.microsoft.com/office/drawing/2014/main" id="{4613B6EE-6114-1D23-64A4-42BDB29CA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06" y="2596617"/>
            <a:ext cx="4835081" cy="322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Starkbierfest Nockherberg 2020 - Die fünfte Jahreszeit auf dem Nockherberg  - Nachrichten München">
            <a:extLst>
              <a:ext uri="{FF2B5EF4-FFF2-40B4-BE49-F238E27FC236}">
                <a16:creationId xmlns:a16="http://schemas.microsoft.com/office/drawing/2014/main" id="{1F2A78BE-C80B-2E94-90B0-BD2943A537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852" y="2596617"/>
            <a:ext cx="4860572" cy="324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FB9E610-2882-0C8B-1D9E-C4A131F2AA15}"/>
              </a:ext>
            </a:extLst>
          </p:cNvPr>
          <p:cNvSpPr txBox="1"/>
          <p:nvPr/>
        </p:nvSpPr>
        <p:spPr>
          <a:xfrm>
            <a:off x="7909123" y="1766217"/>
            <a:ext cx="25149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Beer Festival</a:t>
            </a:r>
          </a:p>
          <a:p>
            <a:pPr algn="ctr"/>
            <a:r>
              <a:rPr lang="en-US" dirty="0"/>
              <a:t>Nockherberg at 4:30pm 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7C56715-1690-C1AF-82B5-518E3046235D}"/>
              </a:ext>
            </a:extLst>
          </p:cNvPr>
          <p:cNvSpPr txBox="1"/>
          <p:nvPr/>
        </p:nvSpPr>
        <p:spPr>
          <a:xfrm>
            <a:off x="4392626" y="5928734"/>
            <a:ext cx="3807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Detailed instructions will be provided!</a:t>
            </a:r>
          </a:p>
        </p:txBody>
      </p:sp>
      <p:pic>
        <p:nvPicPr>
          <p:cNvPr id="1026" name="Picture 2" descr="Daylight Stock Illustrations – 50,949 Daylight Stock ...">
            <a:extLst>
              <a:ext uri="{FF2B5EF4-FFF2-40B4-BE49-F238E27FC236}">
                <a16:creationId xmlns:a16="http://schemas.microsoft.com/office/drawing/2014/main" id="{563FB301-EEFD-6944-994F-B7501A5F3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6768" y="5276637"/>
            <a:ext cx="1591084" cy="124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216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C25DA0-BBF0-0157-D771-5484FF819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to Munich!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62D1A27-B51B-2D88-6566-89A01BF970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Enjoy Mag7s.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110EB4D-953F-250B-BA55-5FF6C5077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5150" y="1245429"/>
            <a:ext cx="1905000" cy="23622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030014B2-69C8-9871-F380-B949D6CA8CE7}"/>
              </a:ext>
            </a:extLst>
          </p:cNvPr>
          <p:cNvSpPr txBox="1"/>
          <p:nvPr/>
        </p:nvSpPr>
        <p:spPr>
          <a:xfrm>
            <a:off x="9350237" y="677937"/>
            <a:ext cx="2318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https://indi.to/J9jWv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4557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046056-2076-34DB-91CA-E30080D19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10" y="226240"/>
            <a:ext cx="10515600" cy="1325563"/>
          </a:xfrm>
        </p:spPr>
        <p:txBody>
          <a:bodyPr/>
          <a:lstStyle/>
          <a:p>
            <a:r>
              <a:rPr lang="en-US" dirty="0"/>
              <a:t>Pioneering work in Munich </a:t>
            </a:r>
          </a:p>
        </p:txBody>
      </p:sp>
      <p:pic>
        <p:nvPicPr>
          <p:cNvPr id="5" name="Grafik 4" descr="Ein Bild, das Text, Brief enthält.&#10;&#10;Automatisch generierte Beschreibung">
            <a:extLst>
              <a:ext uri="{FF2B5EF4-FFF2-40B4-BE49-F238E27FC236}">
                <a16:creationId xmlns:a16="http://schemas.microsoft.com/office/drawing/2014/main" id="{CB3F61CA-8512-1025-DCA5-A24C13B62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696" y="1690688"/>
            <a:ext cx="8768523" cy="4082698"/>
          </a:xfrm>
          <a:prstGeom prst="rect">
            <a:avLst/>
          </a:prstGeom>
          <a:ln>
            <a:noFill/>
          </a:ln>
          <a:effectLst>
            <a:outerShdw blurRad="276847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Brezel - Illustrationen und Vektorgrafiken - iStock">
            <a:extLst>
              <a:ext uri="{FF2B5EF4-FFF2-40B4-BE49-F238E27FC236}">
                <a16:creationId xmlns:a16="http://schemas.microsoft.com/office/drawing/2014/main" id="{BE74D215-DCE4-1EE9-7E7E-1BEC8CE46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583" y="365125"/>
            <a:ext cx="1179407" cy="93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65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046056-2076-34DB-91CA-E30080D19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10" y="226240"/>
            <a:ext cx="10515600" cy="1325563"/>
          </a:xfrm>
        </p:spPr>
        <p:txBody>
          <a:bodyPr/>
          <a:lstStyle/>
          <a:p>
            <a:r>
              <a:rPr lang="en-US" dirty="0"/>
              <a:t>Pioneering work in Munich </a:t>
            </a:r>
          </a:p>
        </p:txBody>
      </p:sp>
      <p:pic>
        <p:nvPicPr>
          <p:cNvPr id="5" name="Grafik 4" descr="Ein Bild, das Text, Brief enthält.&#10;&#10;Automatisch generierte Beschreibung">
            <a:extLst>
              <a:ext uri="{FF2B5EF4-FFF2-40B4-BE49-F238E27FC236}">
                <a16:creationId xmlns:a16="http://schemas.microsoft.com/office/drawing/2014/main" id="{CB3F61CA-8512-1025-DCA5-A24C13B62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696" y="1690688"/>
            <a:ext cx="8768523" cy="4082698"/>
          </a:xfrm>
          <a:prstGeom prst="rect">
            <a:avLst/>
          </a:prstGeom>
          <a:ln>
            <a:noFill/>
          </a:ln>
          <a:effectLst>
            <a:outerShdw blurRad="276847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Brezel - Illustrationen und Vektorgrafiken - iStock">
            <a:extLst>
              <a:ext uri="{FF2B5EF4-FFF2-40B4-BE49-F238E27FC236}">
                <a16:creationId xmlns:a16="http://schemas.microsoft.com/office/drawing/2014/main" id="{BE74D215-DCE4-1EE9-7E7E-1BEC8CE46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583" y="365125"/>
            <a:ext cx="1179407" cy="93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ihandform 10">
            <a:extLst>
              <a:ext uri="{FF2B5EF4-FFF2-40B4-BE49-F238E27FC236}">
                <a16:creationId xmlns:a16="http://schemas.microsoft.com/office/drawing/2014/main" id="{02459ED2-FEE3-ED27-BF40-90DA34FDE83D}"/>
              </a:ext>
            </a:extLst>
          </p:cNvPr>
          <p:cNvSpPr/>
          <p:nvPr/>
        </p:nvSpPr>
        <p:spPr>
          <a:xfrm>
            <a:off x="4523362" y="4143983"/>
            <a:ext cx="2402732" cy="19455"/>
          </a:xfrm>
          <a:custGeom>
            <a:avLst/>
            <a:gdLst>
              <a:gd name="connsiteX0" fmla="*/ 0 w 2402732"/>
              <a:gd name="connsiteY0" fmla="*/ 9728 h 19455"/>
              <a:gd name="connsiteX1" fmla="*/ 671208 w 2402732"/>
              <a:gd name="connsiteY1" fmla="*/ 0 h 19455"/>
              <a:gd name="connsiteX2" fmla="*/ 1877438 w 2402732"/>
              <a:gd name="connsiteY2" fmla="*/ 0 h 19455"/>
              <a:gd name="connsiteX3" fmla="*/ 2402732 w 2402732"/>
              <a:gd name="connsiteY3" fmla="*/ 19455 h 1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2732" h="19455">
                <a:moveTo>
                  <a:pt x="0" y="9728"/>
                </a:moveTo>
                <a:lnTo>
                  <a:pt x="671208" y="0"/>
                </a:lnTo>
                <a:lnTo>
                  <a:pt x="1877438" y="0"/>
                </a:lnTo>
                <a:cubicBezTo>
                  <a:pt x="2166025" y="3242"/>
                  <a:pt x="2284378" y="11348"/>
                  <a:pt x="2402732" y="19455"/>
                </a:cubicBezTo>
              </a:path>
            </a:pathLst>
          </a:cu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ihandform 11">
            <a:extLst>
              <a:ext uri="{FF2B5EF4-FFF2-40B4-BE49-F238E27FC236}">
                <a16:creationId xmlns:a16="http://schemas.microsoft.com/office/drawing/2014/main" id="{4B0BCBB4-4AD0-1042-A205-56AE3A8E5884}"/>
              </a:ext>
            </a:extLst>
          </p:cNvPr>
          <p:cNvSpPr/>
          <p:nvPr/>
        </p:nvSpPr>
        <p:spPr>
          <a:xfrm>
            <a:off x="6910051" y="3106740"/>
            <a:ext cx="3838159" cy="930442"/>
          </a:xfrm>
          <a:custGeom>
            <a:avLst/>
            <a:gdLst>
              <a:gd name="connsiteX0" fmla="*/ 3625516 w 3625516"/>
              <a:gd name="connsiteY0" fmla="*/ 0 h 930442"/>
              <a:gd name="connsiteX1" fmla="*/ 1957137 w 3625516"/>
              <a:gd name="connsiteY1" fmla="*/ 272716 h 930442"/>
              <a:gd name="connsiteX2" fmla="*/ 0 w 3625516"/>
              <a:gd name="connsiteY2" fmla="*/ 930442 h 930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25516" h="930442">
                <a:moveTo>
                  <a:pt x="3625516" y="0"/>
                </a:moveTo>
                <a:cubicBezTo>
                  <a:pt x="3093452" y="58821"/>
                  <a:pt x="2561389" y="117642"/>
                  <a:pt x="1957137" y="272716"/>
                </a:cubicBezTo>
                <a:cubicBezTo>
                  <a:pt x="1352885" y="427790"/>
                  <a:pt x="676442" y="679116"/>
                  <a:pt x="0" y="930442"/>
                </a:cubicBezTo>
              </a:path>
            </a:pathLst>
          </a:custGeom>
          <a:noFill/>
          <a:ln w="22225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6FD03FB-89AB-8FFB-F825-6B106631FBAB}"/>
              </a:ext>
            </a:extLst>
          </p:cNvPr>
          <p:cNvSpPr txBox="1"/>
          <p:nvPr/>
        </p:nvSpPr>
        <p:spPr>
          <a:xfrm>
            <a:off x="10805457" y="2691241"/>
            <a:ext cx="1311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rgbClr val="FF0000"/>
                </a:solidFill>
              </a:rPr>
              <a:t>CEvNS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2200" dirty="0">
                <a:solidFill>
                  <a:srgbClr val="FF0000"/>
                </a:solidFill>
              </a:rPr>
              <a:t>is strong</a:t>
            </a:r>
          </a:p>
        </p:txBody>
      </p:sp>
      <p:sp>
        <p:nvSpPr>
          <p:cNvPr id="14" name="Freihandform 13">
            <a:extLst>
              <a:ext uri="{FF2B5EF4-FFF2-40B4-BE49-F238E27FC236}">
                <a16:creationId xmlns:a16="http://schemas.microsoft.com/office/drawing/2014/main" id="{C4E5C787-879B-29D3-C722-0F6629909F28}"/>
              </a:ext>
            </a:extLst>
          </p:cNvPr>
          <p:cNvSpPr/>
          <p:nvPr/>
        </p:nvSpPr>
        <p:spPr>
          <a:xfrm>
            <a:off x="6048260" y="4494564"/>
            <a:ext cx="1509311" cy="22670"/>
          </a:xfrm>
          <a:custGeom>
            <a:avLst/>
            <a:gdLst>
              <a:gd name="connsiteX0" fmla="*/ 0 w 1509311"/>
              <a:gd name="connsiteY0" fmla="*/ 11335 h 22670"/>
              <a:gd name="connsiteX1" fmla="*/ 649995 w 1509311"/>
              <a:gd name="connsiteY1" fmla="*/ 22352 h 22670"/>
              <a:gd name="connsiteX2" fmla="*/ 1101687 w 1509311"/>
              <a:gd name="connsiteY2" fmla="*/ 318 h 22670"/>
              <a:gd name="connsiteX3" fmla="*/ 1509311 w 1509311"/>
              <a:gd name="connsiteY3" fmla="*/ 11335 h 22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9311" h="22670">
                <a:moveTo>
                  <a:pt x="0" y="11335"/>
                </a:moveTo>
                <a:cubicBezTo>
                  <a:pt x="233190" y="17761"/>
                  <a:pt x="466381" y="24188"/>
                  <a:pt x="649995" y="22352"/>
                </a:cubicBezTo>
                <a:cubicBezTo>
                  <a:pt x="833609" y="20516"/>
                  <a:pt x="958468" y="2154"/>
                  <a:pt x="1101687" y="318"/>
                </a:cubicBezTo>
                <a:cubicBezTo>
                  <a:pt x="1244906" y="-1518"/>
                  <a:pt x="1377108" y="4908"/>
                  <a:pt x="1509311" y="11335"/>
                </a:cubicBezTo>
              </a:path>
            </a:pathLst>
          </a:custGeom>
          <a:noFill/>
          <a:ln w="476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ihandform 14">
            <a:extLst>
              <a:ext uri="{FF2B5EF4-FFF2-40B4-BE49-F238E27FC236}">
                <a16:creationId xmlns:a16="http://schemas.microsoft.com/office/drawing/2014/main" id="{2B1E22AD-6E01-6413-E83D-A18D3E154FAB}"/>
              </a:ext>
            </a:extLst>
          </p:cNvPr>
          <p:cNvSpPr/>
          <p:nvPr/>
        </p:nvSpPr>
        <p:spPr>
          <a:xfrm>
            <a:off x="7513365" y="4077104"/>
            <a:ext cx="3161841" cy="292302"/>
          </a:xfrm>
          <a:custGeom>
            <a:avLst/>
            <a:gdLst>
              <a:gd name="connsiteX0" fmla="*/ 3161841 w 3161841"/>
              <a:gd name="connsiteY0" fmla="*/ 127049 h 292302"/>
              <a:gd name="connsiteX1" fmla="*/ 1927952 w 3161841"/>
              <a:gd name="connsiteY1" fmla="*/ 5863 h 292302"/>
              <a:gd name="connsiteX2" fmla="*/ 0 w 3161841"/>
              <a:gd name="connsiteY2" fmla="*/ 292302 h 29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61841" h="292302">
                <a:moveTo>
                  <a:pt x="3161841" y="127049"/>
                </a:moveTo>
                <a:cubicBezTo>
                  <a:pt x="2808383" y="52685"/>
                  <a:pt x="2454925" y="-21679"/>
                  <a:pt x="1927952" y="5863"/>
                </a:cubicBezTo>
                <a:cubicBezTo>
                  <a:pt x="1400978" y="33405"/>
                  <a:pt x="700489" y="162853"/>
                  <a:pt x="0" y="292302"/>
                </a:cubicBezTo>
              </a:path>
            </a:pathLst>
          </a:custGeom>
          <a:noFill/>
          <a:ln w="22225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841DBDC-BFBF-9467-5C10-381D9D4AE83B}"/>
              </a:ext>
            </a:extLst>
          </p:cNvPr>
          <p:cNvSpPr txBox="1"/>
          <p:nvPr/>
        </p:nvSpPr>
        <p:spPr>
          <a:xfrm>
            <a:off x="10880330" y="3953907"/>
            <a:ext cx="11619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chemeClr val="accent1"/>
                </a:solidFill>
              </a:rPr>
              <a:t>CEvNS</a:t>
            </a:r>
            <a:r>
              <a:rPr lang="en-US" sz="2200" dirty="0">
                <a:solidFill>
                  <a:schemeClr val="accent1"/>
                </a:solidFill>
              </a:rPr>
              <a:t> is tiny</a:t>
            </a:r>
          </a:p>
        </p:txBody>
      </p:sp>
      <p:sp>
        <p:nvSpPr>
          <p:cNvPr id="24" name="Freihandform 23">
            <a:extLst>
              <a:ext uri="{FF2B5EF4-FFF2-40B4-BE49-F238E27FC236}">
                <a16:creationId xmlns:a16="http://schemas.microsoft.com/office/drawing/2014/main" id="{9BC40E84-C214-E631-95D0-E92871C19845}"/>
              </a:ext>
            </a:extLst>
          </p:cNvPr>
          <p:cNvSpPr/>
          <p:nvPr/>
        </p:nvSpPr>
        <p:spPr>
          <a:xfrm>
            <a:off x="6923314" y="5023262"/>
            <a:ext cx="2185060" cy="23972"/>
          </a:xfrm>
          <a:custGeom>
            <a:avLst/>
            <a:gdLst>
              <a:gd name="connsiteX0" fmla="*/ 0 w 2185060"/>
              <a:gd name="connsiteY0" fmla="*/ 11876 h 23972"/>
              <a:gd name="connsiteX1" fmla="*/ 415637 w 2185060"/>
              <a:gd name="connsiteY1" fmla="*/ 11876 h 23972"/>
              <a:gd name="connsiteX2" fmla="*/ 997528 w 2185060"/>
              <a:gd name="connsiteY2" fmla="*/ 23751 h 23972"/>
              <a:gd name="connsiteX3" fmla="*/ 1531917 w 2185060"/>
              <a:gd name="connsiteY3" fmla="*/ 0 h 23972"/>
              <a:gd name="connsiteX4" fmla="*/ 2185060 w 2185060"/>
              <a:gd name="connsiteY4" fmla="*/ 11876 h 2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5060" h="23972">
                <a:moveTo>
                  <a:pt x="0" y="11876"/>
                </a:moveTo>
                <a:lnTo>
                  <a:pt x="415637" y="11876"/>
                </a:lnTo>
                <a:cubicBezTo>
                  <a:pt x="581892" y="13855"/>
                  <a:pt x="811481" y="25730"/>
                  <a:pt x="997528" y="23751"/>
                </a:cubicBezTo>
                <a:cubicBezTo>
                  <a:pt x="1183575" y="21772"/>
                  <a:pt x="1531917" y="0"/>
                  <a:pt x="1531917" y="0"/>
                </a:cubicBezTo>
                <a:lnTo>
                  <a:pt x="2185060" y="11876"/>
                </a:lnTo>
              </a:path>
            </a:pathLst>
          </a:cu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ihandform 24">
            <a:extLst>
              <a:ext uri="{FF2B5EF4-FFF2-40B4-BE49-F238E27FC236}">
                <a16:creationId xmlns:a16="http://schemas.microsoft.com/office/drawing/2014/main" id="{952E044A-541C-FC9E-7B3F-BBB5BCF82704}"/>
              </a:ext>
            </a:extLst>
          </p:cNvPr>
          <p:cNvSpPr/>
          <p:nvPr/>
        </p:nvSpPr>
        <p:spPr>
          <a:xfrm>
            <a:off x="9250878" y="4931981"/>
            <a:ext cx="1638795" cy="803801"/>
          </a:xfrm>
          <a:custGeom>
            <a:avLst/>
            <a:gdLst>
              <a:gd name="connsiteX0" fmla="*/ 1638795 w 1638795"/>
              <a:gd name="connsiteY0" fmla="*/ 803801 h 803801"/>
              <a:gd name="connsiteX1" fmla="*/ 807522 w 1638795"/>
              <a:gd name="connsiteY1" fmla="*/ 91281 h 803801"/>
              <a:gd name="connsiteX2" fmla="*/ 0 w 1638795"/>
              <a:gd name="connsiteY2" fmla="*/ 31905 h 80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8795" h="803801">
                <a:moveTo>
                  <a:pt x="1638795" y="803801"/>
                </a:moveTo>
                <a:cubicBezTo>
                  <a:pt x="1359724" y="511865"/>
                  <a:pt x="1080654" y="219930"/>
                  <a:pt x="807522" y="91281"/>
                </a:cubicBezTo>
                <a:cubicBezTo>
                  <a:pt x="534390" y="-37368"/>
                  <a:pt x="267195" y="-2732"/>
                  <a:pt x="0" y="31905"/>
                </a:cubicBezTo>
              </a:path>
            </a:pathLst>
          </a:custGeom>
          <a:noFill/>
          <a:ln w="22225">
            <a:solidFill>
              <a:srgbClr val="7030A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8C89D1F-6A0A-3B30-3466-64467CA56C6D}"/>
              </a:ext>
            </a:extLst>
          </p:cNvPr>
          <p:cNvSpPr txBox="1"/>
          <p:nvPr/>
        </p:nvSpPr>
        <p:spPr>
          <a:xfrm>
            <a:off x="10805457" y="5723091"/>
            <a:ext cx="11619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rgbClr val="7030A0"/>
                </a:solidFill>
              </a:rPr>
              <a:t>CEvNS</a:t>
            </a:r>
            <a:r>
              <a:rPr lang="en-US" sz="2200" dirty="0">
                <a:solidFill>
                  <a:srgbClr val="7030A0"/>
                </a:solidFill>
              </a:rPr>
              <a:t> is clean</a:t>
            </a:r>
          </a:p>
        </p:txBody>
      </p:sp>
    </p:spTree>
    <p:extLst>
      <p:ext uri="{BB962C8B-B14F-4D97-AF65-F5344CB8AC3E}">
        <p14:creationId xmlns:p14="http://schemas.microsoft.com/office/powerpoint/2010/main" val="216229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046056-2076-34DB-91CA-E30080D19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10" y="226240"/>
            <a:ext cx="10515600" cy="1325563"/>
          </a:xfrm>
        </p:spPr>
        <p:txBody>
          <a:bodyPr/>
          <a:lstStyle/>
          <a:p>
            <a:r>
              <a:rPr lang="en-US" dirty="0"/>
              <a:t>Pioneering work in Munich </a:t>
            </a:r>
          </a:p>
        </p:txBody>
      </p:sp>
      <p:pic>
        <p:nvPicPr>
          <p:cNvPr id="5" name="Grafik 4" descr="Ein Bild, das Text, Brief enthält.&#10;&#10;Automatisch generierte Beschreibung">
            <a:extLst>
              <a:ext uri="{FF2B5EF4-FFF2-40B4-BE49-F238E27FC236}">
                <a16:creationId xmlns:a16="http://schemas.microsoft.com/office/drawing/2014/main" id="{CB3F61CA-8512-1025-DCA5-A24C13B62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696" y="1690688"/>
            <a:ext cx="8768523" cy="4082698"/>
          </a:xfrm>
          <a:prstGeom prst="rect">
            <a:avLst/>
          </a:prstGeom>
          <a:ln>
            <a:noFill/>
          </a:ln>
          <a:effectLst>
            <a:outerShdw blurRad="276847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Brezel - Illustrationen und Vektorgrafiken - iStock">
            <a:extLst>
              <a:ext uri="{FF2B5EF4-FFF2-40B4-BE49-F238E27FC236}">
                <a16:creationId xmlns:a16="http://schemas.microsoft.com/office/drawing/2014/main" id="{BE74D215-DCE4-1EE9-7E7E-1BEC8CE46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583" y="365125"/>
            <a:ext cx="1179407" cy="93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ihandform 10">
            <a:extLst>
              <a:ext uri="{FF2B5EF4-FFF2-40B4-BE49-F238E27FC236}">
                <a16:creationId xmlns:a16="http://schemas.microsoft.com/office/drawing/2014/main" id="{02459ED2-FEE3-ED27-BF40-90DA34FDE83D}"/>
              </a:ext>
            </a:extLst>
          </p:cNvPr>
          <p:cNvSpPr/>
          <p:nvPr/>
        </p:nvSpPr>
        <p:spPr>
          <a:xfrm>
            <a:off x="4523362" y="4143983"/>
            <a:ext cx="2402732" cy="19455"/>
          </a:xfrm>
          <a:custGeom>
            <a:avLst/>
            <a:gdLst>
              <a:gd name="connsiteX0" fmla="*/ 0 w 2402732"/>
              <a:gd name="connsiteY0" fmla="*/ 9728 h 19455"/>
              <a:gd name="connsiteX1" fmla="*/ 671208 w 2402732"/>
              <a:gd name="connsiteY1" fmla="*/ 0 h 19455"/>
              <a:gd name="connsiteX2" fmla="*/ 1877438 w 2402732"/>
              <a:gd name="connsiteY2" fmla="*/ 0 h 19455"/>
              <a:gd name="connsiteX3" fmla="*/ 2402732 w 2402732"/>
              <a:gd name="connsiteY3" fmla="*/ 19455 h 19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2732" h="19455">
                <a:moveTo>
                  <a:pt x="0" y="9728"/>
                </a:moveTo>
                <a:lnTo>
                  <a:pt x="671208" y="0"/>
                </a:lnTo>
                <a:lnTo>
                  <a:pt x="1877438" y="0"/>
                </a:lnTo>
                <a:cubicBezTo>
                  <a:pt x="2166025" y="3242"/>
                  <a:pt x="2284378" y="11348"/>
                  <a:pt x="2402732" y="19455"/>
                </a:cubicBezTo>
              </a:path>
            </a:pathLst>
          </a:cu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ihandform 11">
            <a:extLst>
              <a:ext uri="{FF2B5EF4-FFF2-40B4-BE49-F238E27FC236}">
                <a16:creationId xmlns:a16="http://schemas.microsoft.com/office/drawing/2014/main" id="{4B0BCBB4-4AD0-1042-A205-56AE3A8E5884}"/>
              </a:ext>
            </a:extLst>
          </p:cNvPr>
          <p:cNvSpPr/>
          <p:nvPr/>
        </p:nvSpPr>
        <p:spPr>
          <a:xfrm>
            <a:off x="6910051" y="3106740"/>
            <a:ext cx="3838159" cy="930442"/>
          </a:xfrm>
          <a:custGeom>
            <a:avLst/>
            <a:gdLst>
              <a:gd name="connsiteX0" fmla="*/ 3625516 w 3625516"/>
              <a:gd name="connsiteY0" fmla="*/ 0 h 930442"/>
              <a:gd name="connsiteX1" fmla="*/ 1957137 w 3625516"/>
              <a:gd name="connsiteY1" fmla="*/ 272716 h 930442"/>
              <a:gd name="connsiteX2" fmla="*/ 0 w 3625516"/>
              <a:gd name="connsiteY2" fmla="*/ 930442 h 930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25516" h="930442">
                <a:moveTo>
                  <a:pt x="3625516" y="0"/>
                </a:moveTo>
                <a:cubicBezTo>
                  <a:pt x="3093452" y="58821"/>
                  <a:pt x="2561389" y="117642"/>
                  <a:pt x="1957137" y="272716"/>
                </a:cubicBezTo>
                <a:cubicBezTo>
                  <a:pt x="1352885" y="427790"/>
                  <a:pt x="676442" y="679116"/>
                  <a:pt x="0" y="930442"/>
                </a:cubicBezTo>
              </a:path>
            </a:pathLst>
          </a:custGeom>
          <a:noFill/>
          <a:ln w="22225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6FD03FB-89AB-8FFB-F825-6B106631FBAB}"/>
              </a:ext>
            </a:extLst>
          </p:cNvPr>
          <p:cNvSpPr txBox="1"/>
          <p:nvPr/>
        </p:nvSpPr>
        <p:spPr>
          <a:xfrm>
            <a:off x="10805457" y="2691241"/>
            <a:ext cx="1311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rgbClr val="FF0000"/>
                </a:solidFill>
              </a:rPr>
              <a:t>CEvNS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2200" dirty="0">
                <a:solidFill>
                  <a:srgbClr val="FF0000"/>
                </a:solidFill>
              </a:rPr>
              <a:t>is strong</a:t>
            </a:r>
          </a:p>
        </p:txBody>
      </p:sp>
      <p:sp>
        <p:nvSpPr>
          <p:cNvPr id="14" name="Freihandform 13">
            <a:extLst>
              <a:ext uri="{FF2B5EF4-FFF2-40B4-BE49-F238E27FC236}">
                <a16:creationId xmlns:a16="http://schemas.microsoft.com/office/drawing/2014/main" id="{C4E5C787-879B-29D3-C722-0F6629909F28}"/>
              </a:ext>
            </a:extLst>
          </p:cNvPr>
          <p:cNvSpPr/>
          <p:nvPr/>
        </p:nvSpPr>
        <p:spPr>
          <a:xfrm>
            <a:off x="6048260" y="4494564"/>
            <a:ext cx="1509311" cy="22670"/>
          </a:xfrm>
          <a:custGeom>
            <a:avLst/>
            <a:gdLst>
              <a:gd name="connsiteX0" fmla="*/ 0 w 1509311"/>
              <a:gd name="connsiteY0" fmla="*/ 11335 h 22670"/>
              <a:gd name="connsiteX1" fmla="*/ 649995 w 1509311"/>
              <a:gd name="connsiteY1" fmla="*/ 22352 h 22670"/>
              <a:gd name="connsiteX2" fmla="*/ 1101687 w 1509311"/>
              <a:gd name="connsiteY2" fmla="*/ 318 h 22670"/>
              <a:gd name="connsiteX3" fmla="*/ 1509311 w 1509311"/>
              <a:gd name="connsiteY3" fmla="*/ 11335 h 22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9311" h="22670">
                <a:moveTo>
                  <a:pt x="0" y="11335"/>
                </a:moveTo>
                <a:cubicBezTo>
                  <a:pt x="233190" y="17761"/>
                  <a:pt x="466381" y="24188"/>
                  <a:pt x="649995" y="22352"/>
                </a:cubicBezTo>
                <a:cubicBezTo>
                  <a:pt x="833609" y="20516"/>
                  <a:pt x="958468" y="2154"/>
                  <a:pt x="1101687" y="318"/>
                </a:cubicBezTo>
                <a:cubicBezTo>
                  <a:pt x="1244906" y="-1518"/>
                  <a:pt x="1377108" y="4908"/>
                  <a:pt x="1509311" y="11335"/>
                </a:cubicBezTo>
              </a:path>
            </a:pathLst>
          </a:custGeom>
          <a:noFill/>
          <a:ln w="476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ihandform 14">
            <a:extLst>
              <a:ext uri="{FF2B5EF4-FFF2-40B4-BE49-F238E27FC236}">
                <a16:creationId xmlns:a16="http://schemas.microsoft.com/office/drawing/2014/main" id="{2B1E22AD-6E01-6413-E83D-A18D3E154FAB}"/>
              </a:ext>
            </a:extLst>
          </p:cNvPr>
          <p:cNvSpPr/>
          <p:nvPr/>
        </p:nvSpPr>
        <p:spPr>
          <a:xfrm>
            <a:off x="7513365" y="4077104"/>
            <a:ext cx="3161841" cy="292302"/>
          </a:xfrm>
          <a:custGeom>
            <a:avLst/>
            <a:gdLst>
              <a:gd name="connsiteX0" fmla="*/ 3161841 w 3161841"/>
              <a:gd name="connsiteY0" fmla="*/ 127049 h 292302"/>
              <a:gd name="connsiteX1" fmla="*/ 1927952 w 3161841"/>
              <a:gd name="connsiteY1" fmla="*/ 5863 h 292302"/>
              <a:gd name="connsiteX2" fmla="*/ 0 w 3161841"/>
              <a:gd name="connsiteY2" fmla="*/ 292302 h 29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61841" h="292302">
                <a:moveTo>
                  <a:pt x="3161841" y="127049"/>
                </a:moveTo>
                <a:cubicBezTo>
                  <a:pt x="2808383" y="52685"/>
                  <a:pt x="2454925" y="-21679"/>
                  <a:pt x="1927952" y="5863"/>
                </a:cubicBezTo>
                <a:cubicBezTo>
                  <a:pt x="1400978" y="33405"/>
                  <a:pt x="700489" y="162853"/>
                  <a:pt x="0" y="292302"/>
                </a:cubicBezTo>
              </a:path>
            </a:pathLst>
          </a:custGeom>
          <a:noFill/>
          <a:ln w="22225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841DBDC-BFBF-9467-5C10-381D9D4AE83B}"/>
              </a:ext>
            </a:extLst>
          </p:cNvPr>
          <p:cNvSpPr txBox="1"/>
          <p:nvPr/>
        </p:nvSpPr>
        <p:spPr>
          <a:xfrm>
            <a:off x="10880330" y="3953907"/>
            <a:ext cx="11619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chemeClr val="accent1"/>
                </a:solidFill>
              </a:rPr>
              <a:t>CEvNS</a:t>
            </a:r>
            <a:r>
              <a:rPr lang="en-US" sz="2200" dirty="0">
                <a:solidFill>
                  <a:schemeClr val="accent1"/>
                </a:solidFill>
              </a:rPr>
              <a:t> is tiny</a:t>
            </a:r>
          </a:p>
        </p:txBody>
      </p:sp>
      <p:sp>
        <p:nvSpPr>
          <p:cNvPr id="17" name="Freihandform 16">
            <a:extLst>
              <a:ext uri="{FF2B5EF4-FFF2-40B4-BE49-F238E27FC236}">
                <a16:creationId xmlns:a16="http://schemas.microsoft.com/office/drawing/2014/main" id="{5757AF04-6D8B-F22F-365C-595B76563481}"/>
              </a:ext>
            </a:extLst>
          </p:cNvPr>
          <p:cNvSpPr/>
          <p:nvPr/>
        </p:nvSpPr>
        <p:spPr>
          <a:xfrm>
            <a:off x="3384468" y="4334494"/>
            <a:ext cx="2054431" cy="11875"/>
          </a:xfrm>
          <a:custGeom>
            <a:avLst/>
            <a:gdLst>
              <a:gd name="connsiteX0" fmla="*/ 0 w 2054431"/>
              <a:gd name="connsiteY0" fmla="*/ 11875 h 11875"/>
              <a:gd name="connsiteX1" fmla="*/ 629392 w 2054431"/>
              <a:gd name="connsiteY1" fmla="*/ 0 h 11875"/>
              <a:gd name="connsiteX2" fmla="*/ 2054431 w 2054431"/>
              <a:gd name="connsiteY2" fmla="*/ 0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54431" h="11875">
                <a:moveTo>
                  <a:pt x="0" y="11875"/>
                </a:moveTo>
                <a:lnTo>
                  <a:pt x="629392" y="0"/>
                </a:lnTo>
                <a:lnTo>
                  <a:pt x="2054431" y="0"/>
                </a:lnTo>
              </a:path>
            </a:pathLst>
          </a:custGeom>
          <a:noFill/>
          <a:ln w="444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ihandform 17">
            <a:extLst>
              <a:ext uri="{FF2B5EF4-FFF2-40B4-BE49-F238E27FC236}">
                <a16:creationId xmlns:a16="http://schemas.microsoft.com/office/drawing/2014/main" id="{5043337C-54EF-F733-5872-D036C5D9064D}"/>
              </a:ext>
            </a:extLst>
          </p:cNvPr>
          <p:cNvSpPr/>
          <p:nvPr/>
        </p:nvSpPr>
        <p:spPr>
          <a:xfrm>
            <a:off x="1425039" y="3182587"/>
            <a:ext cx="2280062" cy="997527"/>
          </a:xfrm>
          <a:custGeom>
            <a:avLst/>
            <a:gdLst>
              <a:gd name="connsiteX0" fmla="*/ 0 w 2280062"/>
              <a:gd name="connsiteY0" fmla="*/ 0 h 997527"/>
              <a:gd name="connsiteX1" fmla="*/ 1472540 w 2280062"/>
              <a:gd name="connsiteY1" fmla="*/ 225631 h 997527"/>
              <a:gd name="connsiteX2" fmla="*/ 2280062 w 2280062"/>
              <a:gd name="connsiteY2" fmla="*/ 997527 h 997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0062" h="997527">
                <a:moveTo>
                  <a:pt x="0" y="0"/>
                </a:moveTo>
                <a:cubicBezTo>
                  <a:pt x="546265" y="29688"/>
                  <a:pt x="1092530" y="59377"/>
                  <a:pt x="1472540" y="225631"/>
                </a:cubicBezTo>
                <a:cubicBezTo>
                  <a:pt x="1852550" y="391886"/>
                  <a:pt x="2066306" y="694706"/>
                  <a:pt x="2280062" y="997527"/>
                </a:cubicBezTo>
              </a:path>
            </a:pathLst>
          </a:custGeom>
          <a:noFill/>
          <a:ln w="22225">
            <a:solidFill>
              <a:schemeClr val="accent4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ADBC7B4-65F0-E85A-F7E3-1AD6987ED58F}"/>
              </a:ext>
            </a:extLst>
          </p:cNvPr>
          <p:cNvSpPr txBox="1"/>
          <p:nvPr/>
        </p:nvSpPr>
        <p:spPr>
          <a:xfrm>
            <a:off x="132120" y="2740964"/>
            <a:ext cx="1431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4"/>
                </a:solidFill>
              </a:rPr>
              <a:t>Small detectors</a:t>
            </a:r>
          </a:p>
        </p:txBody>
      </p:sp>
      <p:sp>
        <p:nvSpPr>
          <p:cNvPr id="20" name="Freihandform 19">
            <a:extLst>
              <a:ext uri="{FF2B5EF4-FFF2-40B4-BE49-F238E27FC236}">
                <a16:creationId xmlns:a16="http://schemas.microsoft.com/office/drawing/2014/main" id="{59F72EB2-EAA5-9BE2-C966-A2DDDDD2B2E8}"/>
              </a:ext>
            </a:extLst>
          </p:cNvPr>
          <p:cNvSpPr/>
          <p:nvPr/>
        </p:nvSpPr>
        <p:spPr>
          <a:xfrm>
            <a:off x="8490857" y="5189174"/>
            <a:ext cx="605642" cy="24094"/>
          </a:xfrm>
          <a:custGeom>
            <a:avLst/>
            <a:gdLst>
              <a:gd name="connsiteX0" fmla="*/ 0 w 605642"/>
              <a:gd name="connsiteY0" fmla="*/ 12218 h 24094"/>
              <a:gd name="connsiteX1" fmla="*/ 356260 w 605642"/>
              <a:gd name="connsiteY1" fmla="*/ 343 h 24094"/>
              <a:gd name="connsiteX2" fmla="*/ 605642 w 605642"/>
              <a:gd name="connsiteY2" fmla="*/ 24094 h 24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5642" h="24094">
                <a:moveTo>
                  <a:pt x="0" y="12218"/>
                </a:moveTo>
                <a:cubicBezTo>
                  <a:pt x="127660" y="5291"/>
                  <a:pt x="255320" y="-1636"/>
                  <a:pt x="356260" y="343"/>
                </a:cubicBezTo>
                <a:cubicBezTo>
                  <a:pt x="457200" y="2322"/>
                  <a:pt x="531421" y="13208"/>
                  <a:pt x="605642" y="24094"/>
                </a:cubicBezTo>
              </a:path>
            </a:pathLst>
          </a:custGeom>
          <a:noFill/>
          <a:ln w="349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ihandform 20">
            <a:extLst>
              <a:ext uri="{FF2B5EF4-FFF2-40B4-BE49-F238E27FC236}">
                <a16:creationId xmlns:a16="http://schemas.microsoft.com/office/drawing/2014/main" id="{ED7CB72C-7CE5-BEE2-3FA4-E68139A7342F}"/>
              </a:ext>
            </a:extLst>
          </p:cNvPr>
          <p:cNvSpPr/>
          <p:nvPr/>
        </p:nvSpPr>
        <p:spPr>
          <a:xfrm>
            <a:off x="2897579" y="5367304"/>
            <a:ext cx="2588821" cy="35969"/>
          </a:xfrm>
          <a:custGeom>
            <a:avLst/>
            <a:gdLst>
              <a:gd name="connsiteX0" fmla="*/ 0 w 2588821"/>
              <a:gd name="connsiteY0" fmla="*/ 12218 h 35969"/>
              <a:gd name="connsiteX1" fmla="*/ 605642 w 2588821"/>
              <a:gd name="connsiteY1" fmla="*/ 343 h 35969"/>
              <a:gd name="connsiteX2" fmla="*/ 1330037 w 2588821"/>
              <a:gd name="connsiteY2" fmla="*/ 24093 h 35969"/>
              <a:gd name="connsiteX3" fmla="*/ 2588821 w 2588821"/>
              <a:gd name="connsiteY3" fmla="*/ 35969 h 35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821" h="35969">
                <a:moveTo>
                  <a:pt x="0" y="12218"/>
                </a:moveTo>
                <a:cubicBezTo>
                  <a:pt x="191984" y="5291"/>
                  <a:pt x="383969" y="-1636"/>
                  <a:pt x="605642" y="343"/>
                </a:cubicBezTo>
                <a:cubicBezTo>
                  <a:pt x="827315" y="2322"/>
                  <a:pt x="1330037" y="24093"/>
                  <a:pt x="1330037" y="24093"/>
                </a:cubicBezTo>
                <a:lnTo>
                  <a:pt x="2588821" y="35969"/>
                </a:lnTo>
              </a:path>
            </a:pathLst>
          </a:custGeom>
          <a:noFill/>
          <a:ln w="349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ihandform 21">
            <a:extLst>
              <a:ext uri="{FF2B5EF4-FFF2-40B4-BE49-F238E27FC236}">
                <a16:creationId xmlns:a16="http://schemas.microsoft.com/office/drawing/2014/main" id="{BD1C6092-8F48-B67A-41B6-04B63F1F636A}"/>
              </a:ext>
            </a:extLst>
          </p:cNvPr>
          <p:cNvSpPr/>
          <p:nvPr/>
        </p:nvSpPr>
        <p:spPr>
          <a:xfrm>
            <a:off x="1365662" y="4797631"/>
            <a:ext cx="1520042" cy="475013"/>
          </a:xfrm>
          <a:custGeom>
            <a:avLst/>
            <a:gdLst>
              <a:gd name="connsiteX0" fmla="*/ 0 w 1520042"/>
              <a:gd name="connsiteY0" fmla="*/ 0 h 475013"/>
              <a:gd name="connsiteX1" fmla="*/ 1258785 w 1520042"/>
              <a:gd name="connsiteY1" fmla="*/ 368135 h 475013"/>
              <a:gd name="connsiteX2" fmla="*/ 1520042 w 1520042"/>
              <a:gd name="connsiteY2" fmla="*/ 475013 h 47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0042" h="475013">
                <a:moveTo>
                  <a:pt x="0" y="0"/>
                </a:moveTo>
                <a:lnTo>
                  <a:pt x="1258785" y="368135"/>
                </a:lnTo>
                <a:cubicBezTo>
                  <a:pt x="1512125" y="447304"/>
                  <a:pt x="1516083" y="461158"/>
                  <a:pt x="1520042" y="475013"/>
                </a:cubicBezTo>
              </a:path>
            </a:pathLst>
          </a:custGeom>
          <a:noFill/>
          <a:ln w="22225">
            <a:solidFill>
              <a:schemeClr val="accent6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4FDDCD76-4764-3D38-76EC-339AD2C411FC}"/>
              </a:ext>
            </a:extLst>
          </p:cNvPr>
          <p:cNvSpPr txBox="1"/>
          <p:nvPr/>
        </p:nvSpPr>
        <p:spPr>
          <a:xfrm>
            <a:off x="-75363" y="4334494"/>
            <a:ext cx="18464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accent6"/>
                </a:solidFill>
              </a:rPr>
              <a:t>experimental ideas </a:t>
            </a:r>
          </a:p>
        </p:txBody>
      </p:sp>
      <p:sp>
        <p:nvSpPr>
          <p:cNvPr id="24" name="Freihandform 23">
            <a:extLst>
              <a:ext uri="{FF2B5EF4-FFF2-40B4-BE49-F238E27FC236}">
                <a16:creationId xmlns:a16="http://schemas.microsoft.com/office/drawing/2014/main" id="{9BC40E84-C214-E631-95D0-E92871C19845}"/>
              </a:ext>
            </a:extLst>
          </p:cNvPr>
          <p:cNvSpPr/>
          <p:nvPr/>
        </p:nvSpPr>
        <p:spPr>
          <a:xfrm>
            <a:off x="6923314" y="5023262"/>
            <a:ext cx="2185060" cy="23972"/>
          </a:xfrm>
          <a:custGeom>
            <a:avLst/>
            <a:gdLst>
              <a:gd name="connsiteX0" fmla="*/ 0 w 2185060"/>
              <a:gd name="connsiteY0" fmla="*/ 11876 h 23972"/>
              <a:gd name="connsiteX1" fmla="*/ 415637 w 2185060"/>
              <a:gd name="connsiteY1" fmla="*/ 11876 h 23972"/>
              <a:gd name="connsiteX2" fmla="*/ 997528 w 2185060"/>
              <a:gd name="connsiteY2" fmla="*/ 23751 h 23972"/>
              <a:gd name="connsiteX3" fmla="*/ 1531917 w 2185060"/>
              <a:gd name="connsiteY3" fmla="*/ 0 h 23972"/>
              <a:gd name="connsiteX4" fmla="*/ 2185060 w 2185060"/>
              <a:gd name="connsiteY4" fmla="*/ 11876 h 2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5060" h="23972">
                <a:moveTo>
                  <a:pt x="0" y="11876"/>
                </a:moveTo>
                <a:lnTo>
                  <a:pt x="415637" y="11876"/>
                </a:lnTo>
                <a:cubicBezTo>
                  <a:pt x="581892" y="13855"/>
                  <a:pt x="811481" y="25730"/>
                  <a:pt x="997528" y="23751"/>
                </a:cubicBezTo>
                <a:cubicBezTo>
                  <a:pt x="1183575" y="21772"/>
                  <a:pt x="1531917" y="0"/>
                  <a:pt x="1531917" y="0"/>
                </a:cubicBezTo>
                <a:lnTo>
                  <a:pt x="2185060" y="11876"/>
                </a:lnTo>
              </a:path>
            </a:pathLst>
          </a:custGeom>
          <a:noFill/>
          <a:ln w="349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ihandform 24">
            <a:extLst>
              <a:ext uri="{FF2B5EF4-FFF2-40B4-BE49-F238E27FC236}">
                <a16:creationId xmlns:a16="http://schemas.microsoft.com/office/drawing/2014/main" id="{952E044A-541C-FC9E-7B3F-BBB5BCF82704}"/>
              </a:ext>
            </a:extLst>
          </p:cNvPr>
          <p:cNvSpPr/>
          <p:nvPr/>
        </p:nvSpPr>
        <p:spPr>
          <a:xfrm>
            <a:off x="9250878" y="4931981"/>
            <a:ext cx="1638795" cy="803801"/>
          </a:xfrm>
          <a:custGeom>
            <a:avLst/>
            <a:gdLst>
              <a:gd name="connsiteX0" fmla="*/ 1638795 w 1638795"/>
              <a:gd name="connsiteY0" fmla="*/ 803801 h 803801"/>
              <a:gd name="connsiteX1" fmla="*/ 807522 w 1638795"/>
              <a:gd name="connsiteY1" fmla="*/ 91281 h 803801"/>
              <a:gd name="connsiteX2" fmla="*/ 0 w 1638795"/>
              <a:gd name="connsiteY2" fmla="*/ 31905 h 803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8795" h="803801">
                <a:moveTo>
                  <a:pt x="1638795" y="803801"/>
                </a:moveTo>
                <a:cubicBezTo>
                  <a:pt x="1359724" y="511865"/>
                  <a:pt x="1080654" y="219930"/>
                  <a:pt x="807522" y="91281"/>
                </a:cubicBezTo>
                <a:cubicBezTo>
                  <a:pt x="534390" y="-37368"/>
                  <a:pt x="267195" y="-2732"/>
                  <a:pt x="0" y="31905"/>
                </a:cubicBezTo>
              </a:path>
            </a:pathLst>
          </a:custGeom>
          <a:noFill/>
          <a:ln w="22225">
            <a:solidFill>
              <a:srgbClr val="7030A0"/>
            </a:solidFill>
            <a:headEnd type="non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8C89D1F-6A0A-3B30-3466-64467CA56C6D}"/>
              </a:ext>
            </a:extLst>
          </p:cNvPr>
          <p:cNvSpPr txBox="1"/>
          <p:nvPr/>
        </p:nvSpPr>
        <p:spPr>
          <a:xfrm>
            <a:off x="10805457" y="5723091"/>
            <a:ext cx="11619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err="1">
                <a:solidFill>
                  <a:srgbClr val="7030A0"/>
                </a:solidFill>
              </a:rPr>
              <a:t>CEvNS</a:t>
            </a:r>
            <a:r>
              <a:rPr lang="en-US" sz="2200" dirty="0">
                <a:solidFill>
                  <a:srgbClr val="7030A0"/>
                </a:solidFill>
              </a:rPr>
              <a:t> is clean</a:t>
            </a:r>
          </a:p>
        </p:txBody>
      </p:sp>
      <p:sp>
        <p:nvSpPr>
          <p:cNvPr id="28" name="Freihandform 27">
            <a:extLst>
              <a:ext uri="{FF2B5EF4-FFF2-40B4-BE49-F238E27FC236}">
                <a16:creationId xmlns:a16="http://schemas.microsoft.com/office/drawing/2014/main" id="{F32D1089-DC89-69C1-9A10-BA1D8E244226}"/>
              </a:ext>
            </a:extLst>
          </p:cNvPr>
          <p:cNvSpPr/>
          <p:nvPr/>
        </p:nvSpPr>
        <p:spPr>
          <a:xfrm>
            <a:off x="3265714" y="5569527"/>
            <a:ext cx="1294411" cy="11876"/>
          </a:xfrm>
          <a:custGeom>
            <a:avLst/>
            <a:gdLst>
              <a:gd name="connsiteX0" fmla="*/ 0 w 1294411"/>
              <a:gd name="connsiteY0" fmla="*/ 0 h 11876"/>
              <a:gd name="connsiteX1" fmla="*/ 356260 w 1294411"/>
              <a:gd name="connsiteY1" fmla="*/ 11876 h 11876"/>
              <a:gd name="connsiteX2" fmla="*/ 1294411 w 1294411"/>
              <a:gd name="connsiteY2" fmla="*/ 0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4411" h="11876">
                <a:moveTo>
                  <a:pt x="0" y="0"/>
                </a:moveTo>
                <a:cubicBezTo>
                  <a:pt x="70262" y="5938"/>
                  <a:pt x="140525" y="11876"/>
                  <a:pt x="356260" y="11876"/>
                </a:cubicBezTo>
                <a:cubicBezTo>
                  <a:pt x="571995" y="11876"/>
                  <a:pt x="933203" y="5938"/>
                  <a:pt x="1294411" y="0"/>
                </a:cubicBezTo>
              </a:path>
            </a:pathLst>
          </a:custGeom>
          <a:noFill/>
          <a:ln w="349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ihandform 28">
            <a:extLst>
              <a:ext uri="{FF2B5EF4-FFF2-40B4-BE49-F238E27FC236}">
                <a16:creationId xmlns:a16="http://schemas.microsoft.com/office/drawing/2014/main" id="{7F8B0DEC-30E9-F5D1-C6D5-4EB0D705879B}"/>
              </a:ext>
            </a:extLst>
          </p:cNvPr>
          <p:cNvSpPr/>
          <p:nvPr/>
        </p:nvSpPr>
        <p:spPr>
          <a:xfrm>
            <a:off x="2624447" y="5676405"/>
            <a:ext cx="1246909" cy="498764"/>
          </a:xfrm>
          <a:custGeom>
            <a:avLst/>
            <a:gdLst>
              <a:gd name="connsiteX0" fmla="*/ 0 w 1246909"/>
              <a:gd name="connsiteY0" fmla="*/ 498764 h 498764"/>
              <a:gd name="connsiteX1" fmla="*/ 653143 w 1246909"/>
              <a:gd name="connsiteY1" fmla="*/ 380011 h 498764"/>
              <a:gd name="connsiteX2" fmla="*/ 1246909 w 1246909"/>
              <a:gd name="connsiteY2" fmla="*/ 0 h 498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6909" h="498764">
                <a:moveTo>
                  <a:pt x="0" y="498764"/>
                </a:moveTo>
                <a:cubicBezTo>
                  <a:pt x="222662" y="480951"/>
                  <a:pt x="445325" y="463138"/>
                  <a:pt x="653143" y="380011"/>
                </a:cubicBezTo>
                <a:cubicBezTo>
                  <a:pt x="860961" y="296884"/>
                  <a:pt x="1053935" y="148442"/>
                  <a:pt x="1246909" y="0"/>
                </a:cubicBezTo>
              </a:path>
            </a:pathLst>
          </a:custGeom>
          <a:noFill/>
          <a:ln w="22225">
            <a:solidFill>
              <a:schemeClr val="accent2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A2F99EE-4DE7-E88A-E3BD-F0DC115A8F7B}"/>
              </a:ext>
            </a:extLst>
          </p:cNvPr>
          <p:cNvSpPr txBox="1"/>
          <p:nvPr/>
        </p:nvSpPr>
        <p:spPr>
          <a:xfrm>
            <a:off x="473466" y="5953499"/>
            <a:ext cx="2150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solidFill>
                  <a:schemeClr val="accent2"/>
                </a:solidFill>
              </a:rPr>
              <a:t>Backgrounds (!)</a:t>
            </a:r>
          </a:p>
        </p:txBody>
      </p:sp>
    </p:spTree>
    <p:extLst>
      <p:ext uri="{BB962C8B-B14F-4D97-AF65-F5344CB8AC3E}">
        <p14:creationId xmlns:p14="http://schemas.microsoft.com/office/powerpoint/2010/main" val="1298022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irus-symbol - cartoon-design. vektorbakteriensymbol. einfaches  zellzeichen. coronavirus, covid - 19 kunst. | Premium-Vektor">
            <a:extLst>
              <a:ext uri="{FF2B5EF4-FFF2-40B4-BE49-F238E27FC236}">
                <a16:creationId xmlns:a16="http://schemas.microsoft.com/office/drawing/2014/main" id="{F05C31DD-C586-F917-D757-A1CE0B80E4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7" t="18608" r="17261" b="18427"/>
          <a:stretch/>
        </p:blipFill>
        <p:spPr bwMode="auto">
          <a:xfrm>
            <a:off x="9302439" y="211546"/>
            <a:ext cx="1387423" cy="143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ihandform 14">
            <a:extLst>
              <a:ext uri="{FF2B5EF4-FFF2-40B4-BE49-F238E27FC236}">
                <a16:creationId xmlns:a16="http://schemas.microsoft.com/office/drawing/2014/main" id="{358893F9-2684-64F4-E6BD-C4A7D4494622}"/>
              </a:ext>
            </a:extLst>
          </p:cNvPr>
          <p:cNvSpPr/>
          <p:nvPr/>
        </p:nvSpPr>
        <p:spPr>
          <a:xfrm>
            <a:off x="819397" y="1021278"/>
            <a:ext cx="11032177" cy="5082639"/>
          </a:xfrm>
          <a:custGeom>
            <a:avLst/>
            <a:gdLst>
              <a:gd name="connsiteX0" fmla="*/ 0 w 11032177"/>
              <a:gd name="connsiteY0" fmla="*/ 5082639 h 5082639"/>
              <a:gd name="connsiteX1" fmla="*/ 3016333 w 11032177"/>
              <a:gd name="connsiteY1" fmla="*/ 3384467 h 5082639"/>
              <a:gd name="connsiteX2" fmla="*/ 8193974 w 11032177"/>
              <a:gd name="connsiteY2" fmla="*/ 1151906 h 5082639"/>
              <a:gd name="connsiteX3" fmla="*/ 11032177 w 11032177"/>
              <a:gd name="connsiteY3" fmla="*/ 0 h 5082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2177" h="5082639">
                <a:moveTo>
                  <a:pt x="0" y="5082639"/>
                </a:moveTo>
                <a:cubicBezTo>
                  <a:pt x="825335" y="4561114"/>
                  <a:pt x="1650671" y="4039589"/>
                  <a:pt x="3016333" y="3384467"/>
                </a:cubicBezTo>
                <a:cubicBezTo>
                  <a:pt x="4381995" y="2729345"/>
                  <a:pt x="6858000" y="1715984"/>
                  <a:pt x="8193974" y="1151906"/>
                </a:cubicBezTo>
                <a:cubicBezTo>
                  <a:pt x="9529948" y="587828"/>
                  <a:pt x="10281062" y="293914"/>
                  <a:pt x="11032177" y="0"/>
                </a:cubicBezTo>
              </a:path>
            </a:pathLst>
          </a:custGeom>
          <a:noFill/>
          <a:ln w="38100"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 descr="Virus-symbol - cartoon-design. vektorbakteriensymbol. einfaches  zellzeichen. coronavirus, covid - 19 kunst. | Premium-Vektor">
            <a:extLst>
              <a:ext uri="{FF2B5EF4-FFF2-40B4-BE49-F238E27FC236}">
                <a16:creationId xmlns:a16="http://schemas.microsoft.com/office/drawing/2014/main" id="{F16A921C-233C-94AC-BFB0-812B6BDB80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7" t="23463" r="21595" b="22511"/>
          <a:stretch/>
        </p:blipFill>
        <p:spPr bwMode="auto">
          <a:xfrm>
            <a:off x="8103031" y="50072"/>
            <a:ext cx="1199408" cy="123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FF5E8C2A-F2B7-D86B-C244-5F5A458E5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432" y="4346740"/>
            <a:ext cx="4144489" cy="72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6" descr="Ein Bild, das Text, Person, Menschenmenge enthält.&#10;&#10;Automatisch generierte Beschreibung">
            <a:extLst>
              <a:ext uri="{FF2B5EF4-FFF2-40B4-BE49-F238E27FC236}">
                <a16:creationId xmlns:a16="http://schemas.microsoft.com/office/drawing/2014/main" id="{09827E60-06F3-E3B0-784E-5E3CD2033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9192" y="1620223"/>
            <a:ext cx="4406697" cy="2465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Brezel - Illustrationen und Vektorgrafiken - iStock">
            <a:extLst>
              <a:ext uri="{FF2B5EF4-FFF2-40B4-BE49-F238E27FC236}">
                <a16:creationId xmlns:a16="http://schemas.microsoft.com/office/drawing/2014/main" id="{0D9C8442-98E3-2484-03F4-C17F04D76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034" y="1401289"/>
            <a:ext cx="1195615" cy="94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ihandform 10">
            <a:extLst>
              <a:ext uri="{FF2B5EF4-FFF2-40B4-BE49-F238E27FC236}">
                <a16:creationId xmlns:a16="http://schemas.microsoft.com/office/drawing/2014/main" id="{2668D3CB-2BED-4BB7-A110-4CA543BD12C6}"/>
              </a:ext>
            </a:extLst>
          </p:cNvPr>
          <p:cNvSpPr/>
          <p:nvPr/>
        </p:nvSpPr>
        <p:spPr>
          <a:xfrm>
            <a:off x="498763" y="6134884"/>
            <a:ext cx="11590317" cy="347437"/>
          </a:xfrm>
          <a:custGeom>
            <a:avLst/>
            <a:gdLst>
              <a:gd name="connsiteX0" fmla="*/ 0 w 11590317"/>
              <a:gd name="connsiteY0" fmla="*/ 347437 h 347437"/>
              <a:gd name="connsiteX1" fmla="*/ 8134597 w 11590317"/>
              <a:gd name="connsiteY1" fmla="*/ 38679 h 347437"/>
              <a:gd name="connsiteX2" fmla="*/ 11590317 w 11590317"/>
              <a:gd name="connsiteY2" fmla="*/ 14928 h 34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90317" h="347437">
                <a:moveTo>
                  <a:pt x="0" y="347437"/>
                </a:moveTo>
                <a:lnTo>
                  <a:pt x="8134597" y="38679"/>
                </a:lnTo>
                <a:cubicBezTo>
                  <a:pt x="10066316" y="-16739"/>
                  <a:pt x="10828316" y="-906"/>
                  <a:pt x="11590317" y="14928"/>
                </a:cubicBezTo>
              </a:path>
            </a:pathLst>
          </a:custGeom>
          <a:noFill/>
          <a:ln w="1270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ihandform 11">
            <a:extLst>
              <a:ext uri="{FF2B5EF4-FFF2-40B4-BE49-F238E27FC236}">
                <a16:creationId xmlns:a16="http://schemas.microsoft.com/office/drawing/2014/main" id="{644BBA73-AC0F-2F68-CB9A-ED5290D08745}"/>
              </a:ext>
            </a:extLst>
          </p:cNvPr>
          <p:cNvSpPr/>
          <p:nvPr/>
        </p:nvSpPr>
        <p:spPr>
          <a:xfrm>
            <a:off x="486888" y="997527"/>
            <a:ext cx="148271" cy="5664530"/>
          </a:xfrm>
          <a:custGeom>
            <a:avLst/>
            <a:gdLst>
              <a:gd name="connsiteX0" fmla="*/ 106878 w 148271"/>
              <a:gd name="connsiteY0" fmla="*/ 5664530 h 5664530"/>
              <a:gd name="connsiteX1" fmla="*/ 142504 w 148271"/>
              <a:gd name="connsiteY1" fmla="*/ 3277590 h 5664530"/>
              <a:gd name="connsiteX2" fmla="*/ 0 w 148271"/>
              <a:gd name="connsiteY2" fmla="*/ 0 h 566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271" h="5664530">
                <a:moveTo>
                  <a:pt x="106878" y="5664530"/>
                </a:moveTo>
                <a:cubicBezTo>
                  <a:pt x="133597" y="4943104"/>
                  <a:pt x="160317" y="4221678"/>
                  <a:pt x="142504" y="3277590"/>
                </a:cubicBezTo>
                <a:cubicBezTo>
                  <a:pt x="124691" y="2333502"/>
                  <a:pt x="62345" y="1166751"/>
                  <a:pt x="0" y="0"/>
                </a:cubicBezTo>
              </a:path>
            </a:pathLst>
          </a:custGeom>
          <a:noFill/>
          <a:ln w="1270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F18E290-E083-3FFF-F9E9-1DE17EC68EA6}"/>
              </a:ext>
            </a:extLst>
          </p:cNvPr>
          <p:cNvSpPr txBox="1"/>
          <p:nvPr/>
        </p:nvSpPr>
        <p:spPr>
          <a:xfrm>
            <a:off x="10793983" y="6313378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time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8547940-F016-4458-A36B-7784AF130456}"/>
              </a:ext>
            </a:extLst>
          </p:cNvPr>
          <p:cNvSpPr txBox="1"/>
          <p:nvPr/>
        </p:nvSpPr>
        <p:spPr>
          <a:xfrm rot="16019211">
            <a:off x="-533071" y="2054375"/>
            <a:ext cx="15782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participants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A3B76E6-85D4-8570-7CA9-76A1D340335C}"/>
              </a:ext>
            </a:extLst>
          </p:cNvPr>
          <p:cNvSpPr txBox="1"/>
          <p:nvPr/>
        </p:nvSpPr>
        <p:spPr>
          <a:xfrm>
            <a:off x="8355524" y="11314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E329FBE-6090-EDE3-766C-3328F19584D0}"/>
              </a:ext>
            </a:extLst>
          </p:cNvPr>
          <p:cNvSpPr txBox="1"/>
          <p:nvPr/>
        </p:nvSpPr>
        <p:spPr>
          <a:xfrm>
            <a:off x="9614240" y="13912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2021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F6188E8-AAAF-D54E-6324-7668BAF25912}"/>
              </a:ext>
            </a:extLst>
          </p:cNvPr>
          <p:cNvSpPr txBox="1"/>
          <p:nvPr/>
        </p:nvSpPr>
        <p:spPr>
          <a:xfrm>
            <a:off x="11240580" y="225204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2023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DF3534FA-E842-41D5-9CF6-21D37EDB9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5447"/>
            <a:ext cx="10515600" cy="1325563"/>
          </a:xfrm>
        </p:spPr>
        <p:txBody>
          <a:bodyPr/>
          <a:lstStyle/>
          <a:p>
            <a:r>
              <a:rPr lang="en-US" dirty="0"/>
              <a:t>40 Years later…</a:t>
            </a:r>
          </a:p>
        </p:txBody>
      </p:sp>
    </p:spTree>
    <p:extLst>
      <p:ext uri="{BB962C8B-B14F-4D97-AF65-F5344CB8AC3E}">
        <p14:creationId xmlns:p14="http://schemas.microsoft.com/office/powerpoint/2010/main" val="4180751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irus-symbol - cartoon-design. vektorbakteriensymbol. einfaches  zellzeichen. coronavirus, covid - 19 kunst. | Premium-Vektor">
            <a:extLst>
              <a:ext uri="{FF2B5EF4-FFF2-40B4-BE49-F238E27FC236}">
                <a16:creationId xmlns:a16="http://schemas.microsoft.com/office/drawing/2014/main" id="{F05C31DD-C586-F917-D757-A1CE0B80E4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7" t="18608" r="17261" b="18427"/>
          <a:stretch/>
        </p:blipFill>
        <p:spPr bwMode="auto">
          <a:xfrm>
            <a:off x="9302439" y="211546"/>
            <a:ext cx="1387423" cy="143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reihandform 14">
            <a:extLst>
              <a:ext uri="{FF2B5EF4-FFF2-40B4-BE49-F238E27FC236}">
                <a16:creationId xmlns:a16="http://schemas.microsoft.com/office/drawing/2014/main" id="{358893F9-2684-64F4-E6BD-C4A7D4494622}"/>
              </a:ext>
            </a:extLst>
          </p:cNvPr>
          <p:cNvSpPr/>
          <p:nvPr/>
        </p:nvSpPr>
        <p:spPr>
          <a:xfrm>
            <a:off x="819397" y="1021278"/>
            <a:ext cx="11032177" cy="5082639"/>
          </a:xfrm>
          <a:custGeom>
            <a:avLst/>
            <a:gdLst>
              <a:gd name="connsiteX0" fmla="*/ 0 w 11032177"/>
              <a:gd name="connsiteY0" fmla="*/ 5082639 h 5082639"/>
              <a:gd name="connsiteX1" fmla="*/ 3016333 w 11032177"/>
              <a:gd name="connsiteY1" fmla="*/ 3384467 h 5082639"/>
              <a:gd name="connsiteX2" fmla="*/ 8193974 w 11032177"/>
              <a:gd name="connsiteY2" fmla="*/ 1151906 h 5082639"/>
              <a:gd name="connsiteX3" fmla="*/ 11032177 w 11032177"/>
              <a:gd name="connsiteY3" fmla="*/ 0 h 5082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32177" h="5082639">
                <a:moveTo>
                  <a:pt x="0" y="5082639"/>
                </a:moveTo>
                <a:cubicBezTo>
                  <a:pt x="825335" y="4561114"/>
                  <a:pt x="1650671" y="4039589"/>
                  <a:pt x="3016333" y="3384467"/>
                </a:cubicBezTo>
                <a:cubicBezTo>
                  <a:pt x="4381995" y="2729345"/>
                  <a:pt x="6858000" y="1715984"/>
                  <a:pt x="8193974" y="1151906"/>
                </a:cubicBezTo>
                <a:cubicBezTo>
                  <a:pt x="9529948" y="587828"/>
                  <a:pt x="10281062" y="293914"/>
                  <a:pt x="11032177" y="0"/>
                </a:cubicBezTo>
              </a:path>
            </a:pathLst>
          </a:custGeom>
          <a:noFill/>
          <a:ln w="38100">
            <a:prstDash val="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 descr="Virus-symbol - cartoon-design. vektorbakteriensymbol. einfaches  zellzeichen. coronavirus, covid - 19 kunst. | Premium-Vektor">
            <a:extLst>
              <a:ext uri="{FF2B5EF4-FFF2-40B4-BE49-F238E27FC236}">
                <a16:creationId xmlns:a16="http://schemas.microsoft.com/office/drawing/2014/main" id="{F16A921C-233C-94AC-BFB0-812B6BDB80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7" t="23463" r="21595" b="22511"/>
          <a:stretch/>
        </p:blipFill>
        <p:spPr bwMode="auto">
          <a:xfrm>
            <a:off x="8103031" y="50072"/>
            <a:ext cx="1199408" cy="123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FF5E8C2A-F2B7-D86B-C244-5F5A458E5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432" y="4346740"/>
            <a:ext cx="4144489" cy="72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6" descr="Ein Bild, das Text, Person, Menschenmenge enthält.&#10;&#10;Automatisch generierte Beschreibung">
            <a:extLst>
              <a:ext uri="{FF2B5EF4-FFF2-40B4-BE49-F238E27FC236}">
                <a16:creationId xmlns:a16="http://schemas.microsoft.com/office/drawing/2014/main" id="{09827E60-06F3-E3B0-784E-5E3CD20337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9192" y="1620223"/>
            <a:ext cx="4406697" cy="2465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 descr="Brezel - Illustrationen und Vektorgrafiken - iStock">
            <a:extLst>
              <a:ext uri="{FF2B5EF4-FFF2-40B4-BE49-F238E27FC236}">
                <a16:creationId xmlns:a16="http://schemas.microsoft.com/office/drawing/2014/main" id="{0D9C8442-98E3-2484-03F4-C17F04D76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034" y="1401289"/>
            <a:ext cx="1195615" cy="94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reihandform 10">
            <a:extLst>
              <a:ext uri="{FF2B5EF4-FFF2-40B4-BE49-F238E27FC236}">
                <a16:creationId xmlns:a16="http://schemas.microsoft.com/office/drawing/2014/main" id="{2668D3CB-2BED-4BB7-A110-4CA543BD12C6}"/>
              </a:ext>
            </a:extLst>
          </p:cNvPr>
          <p:cNvSpPr/>
          <p:nvPr/>
        </p:nvSpPr>
        <p:spPr>
          <a:xfrm>
            <a:off x="498763" y="6134884"/>
            <a:ext cx="11590317" cy="347437"/>
          </a:xfrm>
          <a:custGeom>
            <a:avLst/>
            <a:gdLst>
              <a:gd name="connsiteX0" fmla="*/ 0 w 11590317"/>
              <a:gd name="connsiteY0" fmla="*/ 347437 h 347437"/>
              <a:gd name="connsiteX1" fmla="*/ 8134597 w 11590317"/>
              <a:gd name="connsiteY1" fmla="*/ 38679 h 347437"/>
              <a:gd name="connsiteX2" fmla="*/ 11590317 w 11590317"/>
              <a:gd name="connsiteY2" fmla="*/ 14928 h 34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90317" h="347437">
                <a:moveTo>
                  <a:pt x="0" y="347437"/>
                </a:moveTo>
                <a:lnTo>
                  <a:pt x="8134597" y="38679"/>
                </a:lnTo>
                <a:cubicBezTo>
                  <a:pt x="10066316" y="-16739"/>
                  <a:pt x="10828316" y="-906"/>
                  <a:pt x="11590317" y="14928"/>
                </a:cubicBezTo>
              </a:path>
            </a:pathLst>
          </a:custGeom>
          <a:noFill/>
          <a:ln w="1270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ihandform 11">
            <a:extLst>
              <a:ext uri="{FF2B5EF4-FFF2-40B4-BE49-F238E27FC236}">
                <a16:creationId xmlns:a16="http://schemas.microsoft.com/office/drawing/2014/main" id="{644BBA73-AC0F-2F68-CB9A-ED5290D08745}"/>
              </a:ext>
            </a:extLst>
          </p:cNvPr>
          <p:cNvSpPr/>
          <p:nvPr/>
        </p:nvSpPr>
        <p:spPr>
          <a:xfrm>
            <a:off x="486888" y="997527"/>
            <a:ext cx="148271" cy="5664530"/>
          </a:xfrm>
          <a:custGeom>
            <a:avLst/>
            <a:gdLst>
              <a:gd name="connsiteX0" fmla="*/ 106878 w 148271"/>
              <a:gd name="connsiteY0" fmla="*/ 5664530 h 5664530"/>
              <a:gd name="connsiteX1" fmla="*/ 142504 w 148271"/>
              <a:gd name="connsiteY1" fmla="*/ 3277590 h 5664530"/>
              <a:gd name="connsiteX2" fmla="*/ 0 w 148271"/>
              <a:gd name="connsiteY2" fmla="*/ 0 h 566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271" h="5664530">
                <a:moveTo>
                  <a:pt x="106878" y="5664530"/>
                </a:moveTo>
                <a:cubicBezTo>
                  <a:pt x="133597" y="4943104"/>
                  <a:pt x="160317" y="4221678"/>
                  <a:pt x="142504" y="3277590"/>
                </a:cubicBezTo>
                <a:cubicBezTo>
                  <a:pt x="124691" y="2333502"/>
                  <a:pt x="62345" y="1166751"/>
                  <a:pt x="0" y="0"/>
                </a:cubicBezTo>
              </a:path>
            </a:pathLst>
          </a:custGeom>
          <a:noFill/>
          <a:ln w="1270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F18E290-E083-3FFF-F9E9-1DE17EC68EA6}"/>
              </a:ext>
            </a:extLst>
          </p:cNvPr>
          <p:cNvSpPr txBox="1"/>
          <p:nvPr/>
        </p:nvSpPr>
        <p:spPr>
          <a:xfrm>
            <a:off x="10793983" y="6313378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time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8547940-F016-4458-A36B-7784AF130456}"/>
              </a:ext>
            </a:extLst>
          </p:cNvPr>
          <p:cNvSpPr txBox="1"/>
          <p:nvPr/>
        </p:nvSpPr>
        <p:spPr>
          <a:xfrm rot="16019211">
            <a:off x="-533071" y="2054375"/>
            <a:ext cx="15782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participants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EA3B76E6-85D4-8570-7CA9-76A1D340335C}"/>
              </a:ext>
            </a:extLst>
          </p:cNvPr>
          <p:cNvSpPr txBox="1"/>
          <p:nvPr/>
        </p:nvSpPr>
        <p:spPr>
          <a:xfrm>
            <a:off x="8355524" y="11314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E329FBE-6090-EDE3-766C-3328F19584D0}"/>
              </a:ext>
            </a:extLst>
          </p:cNvPr>
          <p:cNvSpPr txBox="1"/>
          <p:nvPr/>
        </p:nvSpPr>
        <p:spPr>
          <a:xfrm>
            <a:off x="9614240" y="13912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2021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F6188E8-AAAF-D54E-6324-7668BAF25912}"/>
              </a:ext>
            </a:extLst>
          </p:cNvPr>
          <p:cNvSpPr txBox="1"/>
          <p:nvPr/>
        </p:nvSpPr>
        <p:spPr>
          <a:xfrm>
            <a:off x="11240580" y="225204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2023</a:t>
            </a: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556812C1-43F8-D709-E7C8-706A0D499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0" y="5224961"/>
            <a:ext cx="2723588" cy="1452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100+ kostenlose Solar Eclipse &amp; Sonnenfinsternis Fotos - Pixabay">
            <a:extLst>
              <a:ext uri="{FF2B5EF4-FFF2-40B4-BE49-F238E27FC236}">
                <a16:creationId xmlns:a16="http://schemas.microsoft.com/office/drawing/2014/main" id="{8882E1F4-0429-471B-4E7F-B624C5C153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0" t="9805" r="24666" b="6000"/>
          <a:stretch/>
        </p:blipFill>
        <p:spPr bwMode="auto">
          <a:xfrm>
            <a:off x="647034" y="6305752"/>
            <a:ext cx="419043" cy="39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Grafik 5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0880D5E3-E34F-D3AA-1245-F614B5E74B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2015" y="6329557"/>
            <a:ext cx="1016480" cy="347984"/>
          </a:xfrm>
          <a:prstGeom prst="rect">
            <a:avLst/>
          </a:prstGeom>
        </p:spPr>
      </p:pic>
      <p:sp>
        <p:nvSpPr>
          <p:cNvPr id="17" name="Titel 1">
            <a:extLst>
              <a:ext uri="{FF2B5EF4-FFF2-40B4-BE49-F238E27FC236}">
                <a16:creationId xmlns:a16="http://schemas.microsoft.com/office/drawing/2014/main" id="{196513B1-DF29-FF8D-22CE-C3BAE0310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5447"/>
            <a:ext cx="10515600" cy="1325563"/>
          </a:xfrm>
        </p:spPr>
        <p:txBody>
          <a:bodyPr/>
          <a:lstStyle/>
          <a:p>
            <a:r>
              <a:rPr lang="en-US" dirty="0"/>
              <a:t>40 Years later…</a:t>
            </a:r>
          </a:p>
        </p:txBody>
      </p:sp>
    </p:spTree>
    <p:extLst>
      <p:ext uri="{BB962C8B-B14F-4D97-AF65-F5344CB8AC3E}">
        <p14:creationId xmlns:p14="http://schemas.microsoft.com/office/powerpoint/2010/main" val="1027037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e 11">
            <a:extLst>
              <a:ext uri="{FF2B5EF4-FFF2-40B4-BE49-F238E27FC236}">
                <a16:creationId xmlns:a16="http://schemas.microsoft.com/office/drawing/2014/main" id="{19B9A6BC-FCE2-8B2A-11FA-08BDCC52B34C}"/>
              </a:ext>
            </a:extLst>
          </p:cNvPr>
          <p:cNvGrpSpPr/>
          <p:nvPr/>
        </p:nvGrpSpPr>
        <p:grpSpPr>
          <a:xfrm>
            <a:off x="7464046" y="3464760"/>
            <a:ext cx="4861629" cy="2510725"/>
            <a:chOff x="457200" y="3733800"/>
            <a:chExt cx="6705600" cy="2819400"/>
          </a:xfrm>
        </p:grpSpPr>
        <p:pic>
          <p:nvPicPr>
            <p:cNvPr id="26" name="Image 1">
              <a:extLst>
                <a:ext uri="{FF2B5EF4-FFF2-40B4-BE49-F238E27FC236}">
                  <a16:creationId xmlns:a16="http://schemas.microsoft.com/office/drawing/2014/main" id="{70CCB192-04C4-864C-C615-E83298525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214" y="3860450"/>
              <a:ext cx="6415399" cy="2431407"/>
            </a:xfrm>
            <a:prstGeom prst="rect">
              <a:avLst/>
            </a:prstGeom>
          </p:spPr>
        </p:pic>
        <p:sp>
          <p:nvSpPr>
            <p:cNvPr id="27" name="Forme libre 2">
              <a:extLst>
                <a:ext uri="{FF2B5EF4-FFF2-40B4-BE49-F238E27FC236}">
                  <a16:creationId xmlns:a16="http://schemas.microsoft.com/office/drawing/2014/main" id="{D9A69BDE-00BD-3561-ACF7-A4146FB89D9D}"/>
                </a:ext>
              </a:extLst>
            </p:cNvPr>
            <p:cNvSpPr/>
            <p:nvPr/>
          </p:nvSpPr>
          <p:spPr>
            <a:xfrm>
              <a:off x="4632960" y="4724400"/>
              <a:ext cx="2529840" cy="1005840"/>
            </a:xfrm>
            <a:custGeom>
              <a:avLst/>
              <a:gdLst>
                <a:gd name="connsiteX0" fmla="*/ 2499360 w 2529840"/>
                <a:gd name="connsiteY0" fmla="*/ 0 h 1005840"/>
                <a:gd name="connsiteX1" fmla="*/ 0 w 2529840"/>
                <a:gd name="connsiteY1" fmla="*/ 45720 h 1005840"/>
                <a:gd name="connsiteX2" fmla="*/ 15240 w 2529840"/>
                <a:gd name="connsiteY2" fmla="*/ 441960 h 1005840"/>
                <a:gd name="connsiteX3" fmla="*/ 243840 w 2529840"/>
                <a:gd name="connsiteY3" fmla="*/ 792480 h 1005840"/>
                <a:gd name="connsiteX4" fmla="*/ 853440 w 2529840"/>
                <a:gd name="connsiteY4" fmla="*/ 990600 h 1005840"/>
                <a:gd name="connsiteX5" fmla="*/ 2529840 w 2529840"/>
                <a:gd name="connsiteY5" fmla="*/ 1005840 h 1005840"/>
                <a:gd name="connsiteX6" fmla="*/ 2499360 w 2529840"/>
                <a:gd name="connsiteY6" fmla="*/ 0 h 1005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9840" h="1005840">
                  <a:moveTo>
                    <a:pt x="2499360" y="0"/>
                  </a:moveTo>
                  <a:lnTo>
                    <a:pt x="0" y="45720"/>
                  </a:lnTo>
                  <a:lnTo>
                    <a:pt x="15240" y="441960"/>
                  </a:lnTo>
                  <a:lnTo>
                    <a:pt x="243840" y="792480"/>
                  </a:lnTo>
                  <a:lnTo>
                    <a:pt x="853440" y="990600"/>
                  </a:lnTo>
                  <a:lnTo>
                    <a:pt x="2529840" y="1005840"/>
                  </a:lnTo>
                  <a:lnTo>
                    <a:pt x="249936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Forme libre 5">
              <a:extLst>
                <a:ext uri="{FF2B5EF4-FFF2-40B4-BE49-F238E27FC236}">
                  <a16:creationId xmlns:a16="http://schemas.microsoft.com/office/drawing/2014/main" id="{342109DE-C7D5-F180-4A56-CDA415885C19}"/>
                </a:ext>
              </a:extLst>
            </p:cNvPr>
            <p:cNvSpPr/>
            <p:nvPr/>
          </p:nvSpPr>
          <p:spPr>
            <a:xfrm>
              <a:off x="944880" y="6111240"/>
              <a:ext cx="5852160" cy="441960"/>
            </a:xfrm>
            <a:custGeom>
              <a:avLst/>
              <a:gdLst>
                <a:gd name="connsiteX0" fmla="*/ 0 w 5852160"/>
                <a:gd name="connsiteY0" fmla="*/ 228600 h 441960"/>
                <a:gd name="connsiteX1" fmla="*/ 60960 w 5852160"/>
                <a:gd name="connsiteY1" fmla="*/ 30480 h 441960"/>
                <a:gd name="connsiteX2" fmla="*/ 381000 w 5852160"/>
                <a:gd name="connsiteY2" fmla="*/ 0 h 441960"/>
                <a:gd name="connsiteX3" fmla="*/ 579120 w 5852160"/>
                <a:gd name="connsiteY3" fmla="*/ 106680 h 441960"/>
                <a:gd name="connsiteX4" fmla="*/ 2575560 w 5852160"/>
                <a:gd name="connsiteY4" fmla="*/ 60960 h 441960"/>
                <a:gd name="connsiteX5" fmla="*/ 5516880 w 5852160"/>
                <a:gd name="connsiteY5" fmla="*/ 15240 h 441960"/>
                <a:gd name="connsiteX6" fmla="*/ 5852160 w 5852160"/>
                <a:gd name="connsiteY6" fmla="*/ 30480 h 441960"/>
                <a:gd name="connsiteX7" fmla="*/ 5852160 w 5852160"/>
                <a:gd name="connsiteY7" fmla="*/ 441960 h 441960"/>
                <a:gd name="connsiteX8" fmla="*/ 0 w 5852160"/>
                <a:gd name="connsiteY8" fmla="*/ 22860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52160" h="441960">
                  <a:moveTo>
                    <a:pt x="0" y="228600"/>
                  </a:moveTo>
                  <a:lnTo>
                    <a:pt x="60960" y="30480"/>
                  </a:lnTo>
                  <a:lnTo>
                    <a:pt x="381000" y="0"/>
                  </a:lnTo>
                  <a:lnTo>
                    <a:pt x="579120" y="106680"/>
                  </a:lnTo>
                  <a:lnTo>
                    <a:pt x="2575560" y="60960"/>
                  </a:lnTo>
                  <a:lnTo>
                    <a:pt x="5516880" y="15240"/>
                  </a:lnTo>
                  <a:lnTo>
                    <a:pt x="5852160" y="30480"/>
                  </a:lnTo>
                  <a:lnTo>
                    <a:pt x="5852160" y="441960"/>
                  </a:lnTo>
                  <a:lnTo>
                    <a:pt x="0" y="22860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orme libre 10">
              <a:extLst>
                <a:ext uri="{FF2B5EF4-FFF2-40B4-BE49-F238E27FC236}">
                  <a16:creationId xmlns:a16="http://schemas.microsoft.com/office/drawing/2014/main" id="{713E4B10-11CA-E41E-EFEA-C96A24AB6757}"/>
                </a:ext>
              </a:extLst>
            </p:cNvPr>
            <p:cNvSpPr/>
            <p:nvPr/>
          </p:nvSpPr>
          <p:spPr>
            <a:xfrm>
              <a:off x="457200" y="3733800"/>
              <a:ext cx="1234440" cy="2636520"/>
            </a:xfrm>
            <a:custGeom>
              <a:avLst/>
              <a:gdLst>
                <a:gd name="connsiteX0" fmla="*/ 1234440 w 1234440"/>
                <a:gd name="connsiteY0" fmla="*/ 121920 h 2636520"/>
                <a:gd name="connsiteX1" fmla="*/ 594360 w 1234440"/>
                <a:gd name="connsiteY1" fmla="*/ 289560 h 2636520"/>
                <a:gd name="connsiteX2" fmla="*/ 350520 w 1234440"/>
                <a:gd name="connsiteY2" fmla="*/ 609600 h 2636520"/>
                <a:gd name="connsiteX3" fmla="*/ 335280 w 1234440"/>
                <a:gd name="connsiteY3" fmla="*/ 1493520 h 2636520"/>
                <a:gd name="connsiteX4" fmla="*/ 426720 w 1234440"/>
                <a:gd name="connsiteY4" fmla="*/ 1737360 h 2636520"/>
                <a:gd name="connsiteX5" fmla="*/ 213360 w 1234440"/>
                <a:gd name="connsiteY5" fmla="*/ 2072640 h 2636520"/>
                <a:gd name="connsiteX6" fmla="*/ 213360 w 1234440"/>
                <a:gd name="connsiteY6" fmla="*/ 2286000 h 2636520"/>
                <a:gd name="connsiteX7" fmla="*/ 213360 w 1234440"/>
                <a:gd name="connsiteY7" fmla="*/ 2286000 h 2636520"/>
                <a:gd name="connsiteX8" fmla="*/ 213360 w 1234440"/>
                <a:gd name="connsiteY8" fmla="*/ 2286000 h 2636520"/>
                <a:gd name="connsiteX9" fmla="*/ 213360 w 1234440"/>
                <a:gd name="connsiteY9" fmla="*/ 2286000 h 2636520"/>
                <a:gd name="connsiteX10" fmla="*/ 213360 w 1234440"/>
                <a:gd name="connsiteY10" fmla="*/ 2286000 h 2636520"/>
                <a:gd name="connsiteX11" fmla="*/ 213360 w 1234440"/>
                <a:gd name="connsiteY11" fmla="*/ 2286000 h 2636520"/>
                <a:gd name="connsiteX12" fmla="*/ 274320 w 1234440"/>
                <a:gd name="connsiteY12" fmla="*/ 2148840 h 2636520"/>
                <a:gd name="connsiteX13" fmla="*/ 335280 w 1234440"/>
                <a:gd name="connsiteY13" fmla="*/ 2270760 h 2636520"/>
                <a:gd name="connsiteX14" fmla="*/ 563880 w 1234440"/>
                <a:gd name="connsiteY14" fmla="*/ 2377440 h 2636520"/>
                <a:gd name="connsiteX15" fmla="*/ 563880 w 1234440"/>
                <a:gd name="connsiteY15" fmla="*/ 2636520 h 2636520"/>
                <a:gd name="connsiteX16" fmla="*/ 0 w 1234440"/>
                <a:gd name="connsiteY16" fmla="*/ 2636520 h 2636520"/>
                <a:gd name="connsiteX17" fmla="*/ 106680 w 1234440"/>
                <a:gd name="connsiteY17" fmla="*/ 0 h 2636520"/>
                <a:gd name="connsiteX18" fmla="*/ 1234440 w 1234440"/>
                <a:gd name="connsiteY18" fmla="*/ 121920 h 263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34440" h="2636520">
                  <a:moveTo>
                    <a:pt x="1234440" y="121920"/>
                  </a:moveTo>
                  <a:lnTo>
                    <a:pt x="594360" y="289560"/>
                  </a:lnTo>
                  <a:lnTo>
                    <a:pt x="350520" y="609600"/>
                  </a:lnTo>
                  <a:lnTo>
                    <a:pt x="335280" y="1493520"/>
                  </a:lnTo>
                  <a:lnTo>
                    <a:pt x="426720" y="1737360"/>
                  </a:lnTo>
                  <a:lnTo>
                    <a:pt x="213360" y="2072640"/>
                  </a:lnTo>
                  <a:lnTo>
                    <a:pt x="213360" y="2286000"/>
                  </a:lnTo>
                  <a:lnTo>
                    <a:pt x="213360" y="2286000"/>
                  </a:lnTo>
                  <a:lnTo>
                    <a:pt x="213360" y="2286000"/>
                  </a:lnTo>
                  <a:lnTo>
                    <a:pt x="213360" y="2286000"/>
                  </a:lnTo>
                  <a:lnTo>
                    <a:pt x="213360" y="2286000"/>
                  </a:lnTo>
                  <a:lnTo>
                    <a:pt x="213360" y="2286000"/>
                  </a:lnTo>
                  <a:lnTo>
                    <a:pt x="274320" y="2148840"/>
                  </a:lnTo>
                  <a:lnTo>
                    <a:pt x="335280" y="2270760"/>
                  </a:lnTo>
                  <a:lnTo>
                    <a:pt x="563880" y="2377440"/>
                  </a:lnTo>
                  <a:lnTo>
                    <a:pt x="563880" y="2636520"/>
                  </a:lnTo>
                  <a:lnTo>
                    <a:pt x="0" y="2636520"/>
                  </a:lnTo>
                  <a:lnTo>
                    <a:pt x="106680" y="0"/>
                  </a:lnTo>
                  <a:lnTo>
                    <a:pt x="1234440" y="12192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Freihandform 31">
            <a:extLst>
              <a:ext uri="{FF2B5EF4-FFF2-40B4-BE49-F238E27FC236}">
                <a16:creationId xmlns:a16="http://schemas.microsoft.com/office/drawing/2014/main" id="{A02C08A4-75DC-2D7E-F02B-A20D164265B1}"/>
              </a:ext>
            </a:extLst>
          </p:cNvPr>
          <p:cNvSpPr/>
          <p:nvPr/>
        </p:nvSpPr>
        <p:spPr>
          <a:xfrm>
            <a:off x="1457739" y="2822714"/>
            <a:ext cx="7434470" cy="2663687"/>
          </a:xfrm>
          <a:custGeom>
            <a:avLst/>
            <a:gdLst>
              <a:gd name="connsiteX0" fmla="*/ 0 w 7434470"/>
              <a:gd name="connsiteY0" fmla="*/ 2663687 h 2663687"/>
              <a:gd name="connsiteX1" fmla="*/ 1311965 w 7434470"/>
              <a:gd name="connsiteY1" fmla="*/ 2093844 h 2663687"/>
              <a:gd name="connsiteX2" fmla="*/ 2478157 w 7434470"/>
              <a:gd name="connsiteY2" fmla="*/ 1921565 h 2663687"/>
              <a:gd name="connsiteX3" fmla="*/ 3631096 w 7434470"/>
              <a:gd name="connsiteY3" fmla="*/ 1285461 h 2663687"/>
              <a:gd name="connsiteX4" fmla="*/ 4638261 w 7434470"/>
              <a:gd name="connsiteY4" fmla="*/ 940905 h 2663687"/>
              <a:gd name="connsiteX5" fmla="*/ 6122504 w 7434470"/>
              <a:gd name="connsiteY5" fmla="*/ 556591 h 2663687"/>
              <a:gd name="connsiteX6" fmla="*/ 7434470 w 7434470"/>
              <a:gd name="connsiteY6" fmla="*/ 0 h 2663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34470" h="2663687">
                <a:moveTo>
                  <a:pt x="0" y="2663687"/>
                </a:moveTo>
                <a:cubicBezTo>
                  <a:pt x="449469" y="2440609"/>
                  <a:pt x="898939" y="2217531"/>
                  <a:pt x="1311965" y="2093844"/>
                </a:cubicBezTo>
                <a:cubicBezTo>
                  <a:pt x="1724991" y="1970157"/>
                  <a:pt x="2091635" y="2056295"/>
                  <a:pt x="2478157" y="1921565"/>
                </a:cubicBezTo>
                <a:cubicBezTo>
                  <a:pt x="2864679" y="1786835"/>
                  <a:pt x="3271079" y="1448904"/>
                  <a:pt x="3631096" y="1285461"/>
                </a:cubicBezTo>
                <a:cubicBezTo>
                  <a:pt x="3991113" y="1122018"/>
                  <a:pt x="4223026" y="1062383"/>
                  <a:pt x="4638261" y="940905"/>
                </a:cubicBezTo>
                <a:cubicBezTo>
                  <a:pt x="5053496" y="819427"/>
                  <a:pt x="5656469" y="713408"/>
                  <a:pt x="6122504" y="556591"/>
                </a:cubicBezTo>
                <a:cubicBezTo>
                  <a:pt x="6588539" y="399773"/>
                  <a:pt x="7011504" y="199886"/>
                  <a:pt x="7434470" y="0"/>
                </a:cubicBezTo>
              </a:path>
            </a:pathLst>
          </a:custGeom>
          <a:noFill/>
          <a:ln w="381000">
            <a:solidFill>
              <a:schemeClr val="bg2">
                <a:lumMod val="75000"/>
                <a:alpha val="48788"/>
              </a:schemeClr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0E6027A9-71F9-477C-A5EC-9E5A8A2CC249}"/>
              </a:ext>
            </a:extLst>
          </p:cNvPr>
          <p:cNvSpPr txBox="1"/>
          <p:nvPr/>
        </p:nvSpPr>
        <p:spPr>
          <a:xfrm>
            <a:off x="9611141" y="5738259"/>
            <a:ext cx="18672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©Chloe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Goupy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(CEA </a:t>
            </a:r>
            <a:r>
              <a:rPr lang="en-US" sz="1000" dirty="0" err="1">
                <a:solidFill>
                  <a:schemeClr val="bg1">
                    <a:lumMod val="65000"/>
                  </a:schemeClr>
                </a:solidFill>
              </a:rPr>
              <a:t>Saclay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sp>
        <p:nvSpPr>
          <p:cNvPr id="16" name="Freihandform 15">
            <a:extLst>
              <a:ext uri="{FF2B5EF4-FFF2-40B4-BE49-F238E27FC236}">
                <a16:creationId xmlns:a16="http://schemas.microsoft.com/office/drawing/2014/main" id="{8A2C6481-F908-03A9-F84E-A5D2AD3243D5}"/>
              </a:ext>
            </a:extLst>
          </p:cNvPr>
          <p:cNvSpPr/>
          <p:nvPr/>
        </p:nvSpPr>
        <p:spPr>
          <a:xfrm>
            <a:off x="1390616" y="1095594"/>
            <a:ext cx="9806609" cy="3737114"/>
          </a:xfrm>
          <a:custGeom>
            <a:avLst/>
            <a:gdLst>
              <a:gd name="connsiteX0" fmla="*/ 0 w 9806609"/>
              <a:gd name="connsiteY0" fmla="*/ 3737114 h 3737114"/>
              <a:gd name="connsiteX1" fmla="*/ 1802296 w 9806609"/>
              <a:gd name="connsiteY1" fmla="*/ 2438400 h 3737114"/>
              <a:gd name="connsiteX2" fmla="*/ 9806609 w 9806609"/>
              <a:gd name="connsiteY2" fmla="*/ 0 h 373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806609" h="3737114">
                <a:moveTo>
                  <a:pt x="0" y="3737114"/>
                </a:moveTo>
                <a:cubicBezTo>
                  <a:pt x="83930" y="3399183"/>
                  <a:pt x="167861" y="3061252"/>
                  <a:pt x="1802296" y="2438400"/>
                </a:cubicBezTo>
                <a:cubicBezTo>
                  <a:pt x="3436731" y="1815548"/>
                  <a:pt x="6621670" y="907774"/>
                  <a:pt x="9806609" y="0"/>
                </a:cubicBezTo>
              </a:path>
            </a:pathLst>
          </a:custGeom>
          <a:noFill/>
          <a:ln w="381000">
            <a:solidFill>
              <a:schemeClr val="accent6">
                <a:lumMod val="40000"/>
                <a:lumOff val="60000"/>
              </a:schemeClr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ihandform 16">
            <a:extLst>
              <a:ext uri="{FF2B5EF4-FFF2-40B4-BE49-F238E27FC236}">
                <a16:creationId xmlns:a16="http://schemas.microsoft.com/office/drawing/2014/main" id="{E7C6A8DC-2524-3C21-4CF6-7E908D68FD8C}"/>
              </a:ext>
            </a:extLst>
          </p:cNvPr>
          <p:cNvSpPr/>
          <p:nvPr/>
        </p:nvSpPr>
        <p:spPr>
          <a:xfrm>
            <a:off x="1763609" y="2277541"/>
            <a:ext cx="9780104" cy="3551583"/>
          </a:xfrm>
          <a:custGeom>
            <a:avLst/>
            <a:gdLst>
              <a:gd name="connsiteX0" fmla="*/ 0 w 9780104"/>
              <a:gd name="connsiteY0" fmla="*/ 3551583 h 3551583"/>
              <a:gd name="connsiteX1" fmla="*/ 4373217 w 9780104"/>
              <a:gd name="connsiteY1" fmla="*/ 2570922 h 3551583"/>
              <a:gd name="connsiteX2" fmla="*/ 9780104 w 9780104"/>
              <a:gd name="connsiteY2" fmla="*/ 0 h 3551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80104" h="3551583">
                <a:moveTo>
                  <a:pt x="0" y="3551583"/>
                </a:moveTo>
                <a:cubicBezTo>
                  <a:pt x="1371600" y="3357217"/>
                  <a:pt x="2743200" y="3162852"/>
                  <a:pt x="4373217" y="2570922"/>
                </a:cubicBezTo>
                <a:cubicBezTo>
                  <a:pt x="6003234" y="1978992"/>
                  <a:pt x="7891669" y="989496"/>
                  <a:pt x="9780104" y="0"/>
                </a:cubicBezTo>
              </a:path>
            </a:pathLst>
          </a:custGeom>
          <a:noFill/>
          <a:ln w="381000">
            <a:solidFill>
              <a:schemeClr val="accent4">
                <a:lumMod val="60000"/>
                <a:lumOff val="40000"/>
                <a:alpha val="64820"/>
              </a:schemeClr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ihandform 20">
            <a:extLst>
              <a:ext uri="{FF2B5EF4-FFF2-40B4-BE49-F238E27FC236}">
                <a16:creationId xmlns:a16="http://schemas.microsoft.com/office/drawing/2014/main" id="{FED1C007-C177-825F-89DF-2F829ED02B8A}"/>
              </a:ext>
            </a:extLst>
          </p:cNvPr>
          <p:cNvSpPr/>
          <p:nvPr/>
        </p:nvSpPr>
        <p:spPr>
          <a:xfrm>
            <a:off x="1702992" y="1748069"/>
            <a:ext cx="9090991" cy="3286539"/>
          </a:xfrm>
          <a:custGeom>
            <a:avLst/>
            <a:gdLst>
              <a:gd name="connsiteX0" fmla="*/ 0 w 9090991"/>
              <a:gd name="connsiteY0" fmla="*/ 3286539 h 3286539"/>
              <a:gd name="connsiteX1" fmla="*/ 4611757 w 9090991"/>
              <a:gd name="connsiteY1" fmla="*/ 1285460 h 3286539"/>
              <a:gd name="connsiteX2" fmla="*/ 9090991 w 9090991"/>
              <a:gd name="connsiteY2" fmla="*/ 0 h 328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90991" h="3286539">
                <a:moveTo>
                  <a:pt x="0" y="3286539"/>
                </a:moveTo>
                <a:cubicBezTo>
                  <a:pt x="1548296" y="2559877"/>
                  <a:pt x="3096592" y="1833216"/>
                  <a:pt x="4611757" y="1285460"/>
                </a:cubicBezTo>
                <a:cubicBezTo>
                  <a:pt x="6126922" y="737704"/>
                  <a:pt x="7608956" y="368852"/>
                  <a:pt x="9090991" y="0"/>
                </a:cubicBezTo>
              </a:path>
            </a:pathLst>
          </a:custGeom>
          <a:noFill/>
          <a:ln w="381000">
            <a:solidFill>
              <a:schemeClr val="accent2">
                <a:lumMod val="40000"/>
                <a:lumOff val="60000"/>
              </a:schemeClr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ihandform 7">
            <a:extLst>
              <a:ext uri="{FF2B5EF4-FFF2-40B4-BE49-F238E27FC236}">
                <a16:creationId xmlns:a16="http://schemas.microsoft.com/office/drawing/2014/main" id="{48703CA4-71E2-4266-ACD2-E612D2AB5EE4}"/>
              </a:ext>
            </a:extLst>
          </p:cNvPr>
          <p:cNvSpPr/>
          <p:nvPr/>
        </p:nvSpPr>
        <p:spPr>
          <a:xfrm>
            <a:off x="1122249" y="318400"/>
            <a:ext cx="7955490" cy="5221357"/>
          </a:xfrm>
          <a:custGeom>
            <a:avLst/>
            <a:gdLst>
              <a:gd name="connsiteX0" fmla="*/ 242725 w 7955490"/>
              <a:gd name="connsiteY0" fmla="*/ 5221357 h 5221357"/>
              <a:gd name="connsiteX1" fmla="*/ 958342 w 7955490"/>
              <a:gd name="connsiteY1" fmla="*/ 2902226 h 5221357"/>
              <a:gd name="connsiteX2" fmla="*/ 7955490 w 7955490"/>
              <a:gd name="connsiteY2" fmla="*/ 0 h 5221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55490" h="5221357">
                <a:moveTo>
                  <a:pt x="242725" y="5221357"/>
                </a:moveTo>
                <a:cubicBezTo>
                  <a:pt x="-42197" y="4496904"/>
                  <a:pt x="-327119" y="3772452"/>
                  <a:pt x="958342" y="2902226"/>
                </a:cubicBezTo>
                <a:cubicBezTo>
                  <a:pt x="2243803" y="2032000"/>
                  <a:pt x="6740707" y="505791"/>
                  <a:pt x="7955490" y="0"/>
                </a:cubicBezTo>
              </a:path>
            </a:pathLst>
          </a:custGeom>
          <a:noFill/>
          <a:ln w="384175">
            <a:solidFill>
              <a:schemeClr val="accent1">
                <a:lumMod val="40000"/>
                <a:lumOff val="60000"/>
              </a:schemeClr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FC714A1-060C-9AF4-8065-7D9EED18C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85447"/>
            <a:ext cx="10515600" cy="1325563"/>
          </a:xfrm>
        </p:spPr>
        <p:txBody>
          <a:bodyPr/>
          <a:lstStyle/>
          <a:p>
            <a:r>
              <a:rPr lang="en-US" dirty="0"/>
              <a:t>A lot to discuss…</a:t>
            </a:r>
          </a:p>
        </p:txBody>
      </p:sp>
      <p:sp>
        <p:nvSpPr>
          <p:cNvPr id="11" name="Freihandform 10">
            <a:extLst>
              <a:ext uri="{FF2B5EF4-FFF2-40B4-BE49-F238E27FC236}">
                <a16:creationId xmlns:a16="http://schemas.microsoft.com/office/drawing/2014/main" id="{2668D3CB-2BED-4BB7-A110-4CA543BD12C6}"/>
              </a:ext>
            </a:extLst>
          </p:cNvPr>
          <p:cNvSpPr/>
          <p:nvPr/>
        </p:nvSpPr>
        <p:spPr>
          <a:xfrm>
            <a:off x="498763" y="6134884"/>
            <a:ext cx="11590317" cy="347437"/>
          </a:xfrm>
          <a:custGeom>
            <a:avLst/>
            <a:gdLst>
              <a:gd name="connsiteX0" fmla="*/ 0 w 11590317"/>
              <a:gd name="connsiteY0" fmla="*/ 347437 h 347437"/>
              <a:gd name="connsiteX1" fmla="*/ 8134597 w 11590317"/>
              <a:gd name="connsiteY1" fmla="*/ 38679 h 347437"/>
              <a:gd name="connsiteX2" fmla="*/ 11590317 w 11590317"/>
              <a:gd name="connsiteY2" fmla="*/ 14928 h 347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90317" h="347437">
                <a:moveTo>
                  <a:pt x="0" y="347437"/>
                </a:moveTo>
                <a:lnTo>
                  <a:pt x="8134597" y="38679"/>
                </a:lnTo>
                <a:cubicBezTo>
                  <a:pt x="10066316" y="-16739"/>
                  <a:pt x="10828316" y="-906"/>
                  <a:pt x="11590317" y="14928"/>
                </a:cubicBezTo>
              </a:path>
            </a:pathLst>
          </a:custGeom>
          <a:noFill/>
          <a:ln w="1270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ihandform 11">
            <a:extLst>
              <a:ext uri="{FF2B5EF4-FFF2-40B4-BE49-F238E27FC236}">
                <a16:creationId xmlns:a16="http://schemas.microsoft.com/office/drawing/2014/main" id="{644BBA73-AC0F-2F68-CB9A-ED5290D08745}"/>
              </a:ext>
            </a:extLst>
          </p:cNvPr>
          <p:cNvSpPr/>
          <p:nvPr/>
        </p:nvSpPr>
        <p:spPr>
          <a:xfrm>
            <a:off x="486888" y="997527"/>
            <a:ext cx="148271" cy="5664530"/>
          </a:xfrm>
          <a:custGeom>
            <a:avLst/>
            <a:gdLst>
              <a:gd name="connsiteX0" fmla="*/ 106878 w 148271"/>
              <a:gd name="connsiteY0" fmla="*/ 5664530 h 5664530"/>
              <a:gd name="connsiteX1" fmla="*/ 142504 w 148271"/>
              <a:gd name="connsiteY1" fmla="*/ 3277590 h 5664530"/>
              <a:gd name="connsiteX2" fmla="*/ 0 w 148271"/>
              <a:gd name="connsiteY2" fmla="*/ 0 h 566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271" h="5664530">
                <a:moveTo>
                  <a:pt x="106878" y="5664530"/>
                </a:moveTo>
                <a:cubicBezTo>
                  <a:pt x="133597" y="4943104"/>
                  <a:pt x="160317" y="4221678"/>
                  <a:pt x="142504" y="3277590"/>
                </a:cubicBezTo>
                <a:cubicBezTo>
                  <a:pt x="124691" y="2333502"/>
                  <a:pt x="62345" y="1166751"/>
                  <a:pt x="0" y="0"/>
                </a:cubicBezTo>
              </a:path>
            </a:pathLst>
          </a:custGeom>
          <a:noFill/>
          <a:ln w="12700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F18E290-E083-3FFF-F9E9-1DE17EC68EA6}"/>
              </a:ext>
            </a:extLst>
          </p:cNvPr>
          <p:cNvSpPr txBox="1"/>
          <p:nvPr/>
        </p:nvSpPr>
        <p:spPr>
          <a:xfrm>
            <a:off x="10793983" y="6313378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time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8547940-F016-4458-A36B-7784AF130456}"/>
              </a:ext>
            </a:extLst>
          </p:cNvPr>
          <p:cNvSpPr txBox="1"/>
          <p:nvPr/>
        </p:nvSpPr>
        <p:spPr>
          <a:xfrm rot="16019211">
            <a:off x="-310533" y="1709819"/>
            <a:ext cx="11063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activity </a:t>
            </a:r>
          </a:p>
        </p:txBody>
      </p:sp>
      <p:pic>
        <p:nvPicPr>
          <p:cNvPr id="8194" name="Picture 2" descr="Observation of coherent elastic neutrino-nucleus scattering | Science">
            <a:extLst>
              <a:ext uri="{FF2B5EF4-FFF2-40B4-BE49-F238E27FC236}">
                <a16:creationId xmlns:a16="http://schemas.microsoft.com/office/drawing/2014/main" id="{C25363F8-78B0-4C21-4529-204891366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37" y="4747647"/>
            <a:ext cx="1599390" cy="202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842785E9-476C-D20A-0CE9-404FDB85CD70}"/>
              </a:ext>
            </a:extLst>
          </p:cNvPr>
          <p:cNvSpPr txBox="1"/>
          <p:nvPr/>
        </p:nvSpPr>
        <p:spPr>
          <a:xfrm rot="20299324">
            <a:off x="3580945" y="1602301"/>
            <a:ext cx="3021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CEvNS</a:t>
            </a:r>
            <a:r>
              <a:rPr lang="en-US" sz="2000" b="1" dirty="0"/>
              <a:t> at Spallation Source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B95C329-8312-1BA9-A508-1163BCC2F897}"/>
              </a:ext>
            </a:extLst>
          </p:cNvPr>
          <p:cNvSpPr txBox="1"/>
          <p:nvPr/>
        </p:nvSpPr>
        <p:spPr>
          <a:xfrm rot="20482994">
            <a:off x="5384372" y="4591915"/>
            <a:ext cx="1728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Reactor </a:t>
            </a:r>
            <a:r>
              <a:rPr lang="en-US" sz="2000" b="1" dirty="0" err="1"/>
              <a:t>CEvNS</a:t>
            </a:r>
            <a:endParaRPr lang="en-US" sz="2000" b="1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23E292C-0769-66FC-B5E0-1C193BFF24B8}"/>
              </a:ext>
            </a:extLst>
          </p:cNvPr>
          <p:cNvSpPr txBox="1"/>
          <p:nvPr/>
        </p:nvSpPr>
        <p:spPr>
          <a:xfrm rot="20482994">
            <a:off x="5313327" y="3019709"/>
            <a:ext cx="988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Theory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4B4DAD8-CE9E-F505-C6C1-BB6803D923B0}"/>
              </a:ext>
            </a:extLst>
          </p:cNvPr>
          <p:cNvSpPr txBox="1"/>
          <p:nvPr/>
        </p:nvSpPr>
        <p:spPr>
          <a:xfrm rot="20482994">
            <a:off x="4397357" y="2549563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Phenomenology 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84575A56-D741-A7A4-5D4E-7214C5D4B85F}"/>
              </a:ext>
            </a:extLst>
          </p:cNvPr>
          <p:cNvSpPr txBox="1"/>
          <p:nvPr/>
        </p:nvSpPr>
        <p:spPr>
          <a:xfrm rot="20715461">
            <a:off x="6450799" y="3304725"/>
            <a:ext cx="1404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Calibration </a:t>
            </a:r>
          </a:p>
        </p:txBody>
      </p:sp>
      <p:sp>
        <p:nvSpPr>
          <p:cNvPr id="34" name="Freihandform 33">
            <a:extLst>
              <a:ext uri="{FF2B5EF4-FFF2-40B4-BE49-F238E27FC236}">
                <a16:creationId xmlns:a16="http://schemas.microsoft.com/office/drawing/2014/main" id="{0112F149-F3EB-F40A-A087-069B9D5D1A8D}"/>
              </a:ext>
            </a:extLst>
          </p:cNvPr>
          <p:cNvSpPr/>
          <p:nvPr/>
        </p:nvSpPr>
        <p:spPr>
          <a:xfrm>
            <a:off x="4900339" y="4619555"/>
            <a:ext cx="2960270" cy="2306177"/>
          </a:xfrm>
          <a:custGeom>
            <a:avLst/>
            <a:gdLst>
              <a:gd name="connsiteX0" fmla="*/ 0 w 2623930"/>
              <a:gd name="connsiteY0" fmla="*/ 1391478 h 1391478"/>
              <a:gd name="connsiteX1" fmla="*/ 1364973 w 2623930"/>
              <a:gd name="connsiteY1" fmla="*/ 901148 h 1391478"/>
              <a:gd name="connsiteX2" fmla="*/ 2623930 w 2623930"/>
              <a:gd name="connsiteY2" fmla="*/ 0 h 1391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23930" h="1391478">
                <a:moveTo>
                  <a:pt x="0" y="1391478"/>
                </a:moveTo>
                <a:cubicBezTo>
                  <a:pt x="463825" y="1262269"/>
                  <a:pt x="927651" y="1133061"/>
                  <a:pt x="1364973" y="901148"/>
                </a:cubicBezTo>
                <a:cubicBezTo>
                  <a:pt x="1802295" y="669235"/>
                  <a:pt x="2213112" y="334617"/>
                  <a:pt x="2623930" y="0"/>
                </a:cubicBezTo>
              </a:path>
            </a:pathLst>
          </a:custGeom>
          <a:noFill/>
          <a:ln w="381000">
            <a:solidFill>
              <a:schemeClr val="accent2">
                <a:lumMod val="20000"/>
                <a:lumOff val="80000"/>
              </a:schemeClr>
            </a:solidFill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A372E7D-B235-B079-843A-6F172FB59271}"/>
              </a:ext>
            </a:extLst>
          </p:cNvPr>
          <p:cNvSpPr txBox="1"/>
          <p:nvPr/>
        </p:nvSpPr>
        <p:spPr>
          <a:xfrm rot="18982817">
            <a:off x="5926702" y="5697196"/>
            <a:ext cx="1500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Applications</a:t>
            </a:r>
          </a:p>
        </p:txBody>
      </p:sp>
      <p:pic>
        <p:nvPicPr>
          <p:cNvPr id="37" name="Picture 7" descr="page1image55278208">
            <a:extLst>
              <a:ext uri="{FF2B5EF4-FFF2-40B4-BE49-F238E27FC236}">
                <a16:creationId xmlns:a16="http://schemas.microsoft.com/office/drawing/2014/main" id="{9D2FBB5A-10F2-F5DE-AAE8-881ABFC629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169" t="47262"/>
          <a:stretch/>
        </p:blipFill>
        <p:spPr bwMode="auto">
          <a:xfrm rot="16496894">
            <a:off x="1880190" y="3490401"/>
            <a:ext cx="1858339" cy="1770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892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62EE38-EA4D-71C7-A145-827412CB3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1626" y="378377"/>
            <a:ext cx="10515600" cy="1325563"/>
          </a:xfrm>
        </p:spPr>
        <p:txBody>
          <a:bodyPr/>
          <a:lstStyle/>
          <a:p>
            <a:r>
              <a:rPr lang="en-US" dirty="0"/>
              <a:t>Merci [</a:t>
            </a:r>
            <a:r>
              <a:rPr lang="en-US" dirty="0" err="1"/>
              <a:t>meàsse</a:t>
            </a:r>
            <a:r>
              <a:rPr lang="en-US" dirty="0"/>
              <a:t>]</a:t>
            </a:r>
          </a:p>
        </p:txBody>
      </p:sp>
      <p:pic>
        <p:nvPicPr>
          <p:cNvPr id="4" name="Grafik 3" descr="Ein Bild, das Kuchen, Geburtstag, Dekoriert enthält.&#10;&#10;Automatisch generierte Beschreibung">
            <a:extLst>
              <a:ext uri="{FF2B5EF4-FFF2-40B4-BE49-F238E27FC236}">
                <a16:creationId xmlns:a16="http://schemas.microsoft.com/office/drawing/2014/main" id="{4BA3BD6E-0FD3-D611-A346-834CB7FE2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67512">
            <a:off x="-115842" y="-34609"/>
            <a:ext cx="2048797" cy="1843917"/>
          </a:xfrm>
          <a:prstGeom prst="rect">
            <a:avLst/>
          </a:prstGeom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C4F62AF0-D154-BF82-E80B-5834F50FA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15" y="2468867"/>
            <a:ext cx="6162263" cy="121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4305D70E-00D4-D53E-2A24-25AD3CD21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467" y="1079128"/>
            <a:ext cx="3656772" cy="248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31">
            <a:extLst>
              <a:ext uri="{FF2B5EF4-FFF2-40B4-BE49-F238E27FC236}">
                <a16:creationId xmlns:a16="http://schemas.microsoft.com/office/drawing/2014/main" id="{4F0D1922-9954-7FB7-1FEB-49D1C155341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424" y="4298769"/>
            <a:ext cx="3334196" cy="1667095"/>
          </a:xfrm>
          <a:prstGeom prst="rect">
            <a:avLst/>
          </a:prstGeom>
        </p:spPr>
      </p:pic>
      <p:pic>
        <p:nvPicPr>
          <p:cNvPr id="7" name="Picture 8">
            <a:extLst>
              <a:ext uri="{FF2B5EF4-FFF2-40B4-BE49-F238E27FC236}">
                <a16:creationId xmlns:a16="http://schemas.microsoft.com/office/drawing/2014/main" id="{91A2F66E-0F9A-4881-AB1D-D892EBA218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409" y="4407362"/>
            <a:ext cx="1992600" cy="1490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News Detail DFG setzt Kommission für Nachhaltigkeit ein - Climate Service  Center Germany">
            <a:extLst>
              <a:ext uri="{FF2B5EF4-FFF2-40B4-BE49-F238E27FC236}">
                <a16:creationId xmlns:a16="http://schemas.microsoft.com/office/drawing/2014/main" id="{8644F581-BCD1-DF19-FFF1-6607122CA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6451" y="4689514"/>
            <a:ext cx="16002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32">
            <a:extLst>
              <a:ext uri="{FF2B5EF4-FFF2-40B4-BE49-F238E27FC236}">
                <a16:creationId xmlns:a16="http://schemas.microsoft.com/office/drawing/2014/main" id="{C961BF20-9639-1DC4-77D1-192F48A7865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8556" y="4753630"/>
            <a:ext cx="1717685" cy="103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130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Ein Bild, das Diagramm enthält.&#10;&#10;Automatisch generierte Beschreibung">
            <a:extLst>
              <a:ext uri="{FF2B5EF4-FFF2-40B4-BE49-F238E27FC236}">
                <a16:creationId xmlns:a16="http://schemas.microsoft.com/office/drawing/2014/main" id="{40AB4DB8-79B4-9D84-ED4D-1ECE93FA55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1870" y="2179189"/>
            <a:ext cx="2369160" cy="243474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362EE38-EA4D-71C7-A145-827412CB3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1626" y="378377"/>
            <a:ext cx="10515600" cy="1325563"/>
          </a:xfrm>
        </p:spPr>
        <p:txBody>
          <a:bodyPr/>
          <a:lstStyle/>
          <a:p>
            <a:r>
              <a:rPr lang="en-US" dirty="0"/>
              <a:t>Merci [</a:t>
            </a:r>
            <a:r>
              <a:rPr lang="en-US" dirty="0" err="1"/>
              <a:t>meàsse</a:t>
            </a:r>
            <a:r>
              <a:rPr lang="en-US" dirty="0"/>
              <a:t>]</a:t>
            </a:r>
          </a:p>
        </p:txBody>
      </p:sp>
      <p:pic>
        <p:nvPicPr>
          <p:cNvPr id="4" name="Grafik 3" descr="Ein Bild, das Kuchen, Geburtstag, Dekoriert enthält.&#10;&#10;Automatisch generierte Beschreibung">
            <a:extLst>
              <a:ext uri="{FF2B5EF4-FFF2-40B4-BE49-F238E27FC236}">
                <a16:creationId xmlns:a16="http://schemas.microsoft.com/office/drawing/2014/main" id="{4BA3BD6E-0FD3-D611-A346-834CB7FE29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67512">
            <a:off x="-115842" y="-34609"/>
            <a:ext cx="2048797" cy="1843917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232C922B-1F02-ABF8-2F0E-F829D3B62987}"/>
              </a:ext>
            </a:extLst>
          </p:cNvPr>
          <p:cNvSpPr txBox="1"/>
          <p:nvPr/>
        </p:nvSpPr>
        <p:spPr>
          <a:xfrm>
            <a:off x="1247482" y="1773208"/>
            <a:ext cx="4360263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chemeClr val="accent1"/>
                </a:solidFill>
                <a:effectLst/>
                <a:latin typeface="Helvetica Neue" panose="02000503000000020004" pitchFamily="2" charset="0"/>
              </a:rPr>
              <a:t>International Advisory Committee </a:t>
            </a:r>
          </a:p>
          <a:p>
            <a:r>
              <a:rPr lang="de-DE" dirty="0">
                <a:effectLst/>
                <a:latin typeface="Helvetica Neue" panose="02000503000000020004" pitchFamily="2" charset="0"/>
              </a:rPr>
              <a:t>Phillip 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Barbeau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Matthew Green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Janina Hakenmüller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Diane 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Markoff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Grayson Rich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Kate 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Scholberg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Raimund 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Strauss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Louis 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Strigari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Victoria Wagner</a:t>
            </a:r>
          </a:p>
          <a:p>
            <a:pPr algn="l"/>
            <a:endParaRPr lang="de-DE" b="0" i="0" u="none" strike="noStrike" dirty="0">
              <a:solidFill>
                <a:srgbClr val="777777"/>
              </a:solidFill>
              <a:effectLst/>
              <a:latin typeface="Liberation Sans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7E470C9-9763-4716-2D55-C8AC1A03D12E}"/>
              </a:ext>
            </a:extLst>
          </p:cNvPr>
          <p:cNvSpPr txBox="1"/>
          <p:nvPr/>
        </p:nvSpPr>
        <p:spPr>
          <a:xfrm>
            <a:off x="6584257" y="1773208"/>
            <a:ext cx="436026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b="1" dirty="0" err="1">
                <a:solidFill>
                  <a:schemeClr val="accent1"/>
                </a:solidFill>
                <a:effectLst/>
                <a:latin typeface="Helvetica Neue" panose="02000503000000020004" pitchFamily="2" charset="0"/>
              </a:rPr>
              <a:t>Local</a:t>
            </a:r>
            <a:r>
              <a:rPr lang="de-DE" sz="2000" b="1" dirty="0">
                <a:solidFill>
                  <a:schemeClr val="accent1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sz="2000" b="1" dirty="0" err="1">
                <a:solidFill>
                  <a:schemeClr val="accent1"/>
                </a:solidFill>
                <a:effectLst/>
                <a:latin typeface="Helvetica Neue" panose="02000503000000020004" pitchFamily="2" charset="0"/>
              </a:rPr>
              <a:t>Organizing</a:t>
            </a:r>
            <a:r>
              <a:rPr lang="de-DE" sz="2000" b="1" dirty="0">
                <a:solidFill>
                  <a:schemeClr val="accent1"/>
                </a:solidFill>
                <a:effectLst/>
                <a:latin typeface="Helvetica Neue" panose="02000503000000020004" pitchFamily="2" charset="0"/>
              </a:rPr>
              <a:t> Committee </a:t>
            </a:r>
          </a:p>
          <a:p>
            <a:r>
              <a:rPr lang="de-DE" dirty="0">
                <a:effectLst/>
                <a:latin typeface="Helvetica Neue" panose="02000503000000020004" pitchFamily="2" charset="0"/>
              </a:rPr>
              <a:t>Raimund 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Strauss</a:t>
            </a:r>
            <a:r>
              <a:rPr lang="de-DE" dirty="0">
                <a:effectLst/>
                <a:latin typeface="Helvetica Neue" panose="02000503000000020004" pitchFamily="2" charset="0"/>
              </a:rPr>
              <a:t> (Co-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chair</a:t>
            </a:r>
            <a:r>
              <a:rPr lang="de-DE" dirty="0">
                <a:effectLst/>
                <a:latin typeface="Helvetica Neue" panose="02000503000000020004" pitchFamily="2" charset="0"/>
              </a:rPr>
              <a:t>)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Victoria Wagner (Co-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chair</a:t>
            </a:r>
            <a:r>
              <a:rPr lang="de-DE" dirty="0">
                <a:effectLst/>
                <a:latin typeface="Helvetica Neue" panose="02000503000000020004" pitchFamily="2" charset="0"/>
              </a:rPr>
              <a:t>) 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Andreas Erhart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Margarita 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Kaznacheeva</a:t>
            </a:r>
            <a:r>
              <a:rPr lang="de-DE" dirty="0">
                <a:effectLst/>
                <a:latin typeface="Helvetica Neue" panose="02000503000000020004" pitchFamily="2" charset="0"/>
              </a:rPr>
              <a:t> 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Angelina Kinast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Paola 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Mucciarelli</a:t>
            </a:r>
            <a:r>
              <a:rPr lang="de-DE" dirty="0">
                <a:effectLst/>
                <a:latin typeface="Helvetica Neue" panose="02000503000000020004" pitchFamily="2" charset="0"/>
              </a:rPr>
              <a:t> 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Tobias Ortmann 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Luca </a:t>
            </a:r>
            <a:r>
              <a:rPr lang="de-DE" dirty="0" err="1">
                <a:effectLst/>
                <a:latin typeface="Helvetica Neue" panose="02000503000000020004" pitchFamily="2" charset="0"/>
              </a:rPr>
              <a:t>Pattavina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Lilly Peters 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Petra Riedel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Johannes Rothe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Nicole Schermer 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Sabine Wenzel </a:t>
            </a:r>
            <a:br>
              <a:rPr lang="de-DE" dirty="0">
                <a:effectLst/>
                <a:latin typeface="Helvetica Neue" panose="02000503000000020004" pitchFamily="2" charset="0"/>
              </a:rPr>
            </a:br>
            <a:r>
              <a:rPr lang="de-DE" dirty="0">
                <a:effectLst/>
                <a:latin typeface="Helvetica Neue" panose="02000503000000020004" pitchFamily="2" charset="0"/>
              </a:rPr>
              <a:t>Alexander Wex</a:t>
            </a:r>
          </a:p>
          <a:p>
            <a:pPr algn="l"/>
            <a:endParaRPr lang="de-DE" b="0" i="0" u="none" strike="noStrike" dirty="0">
              <a:solidFill>
                <a:srgbClr val="777777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5665EEC5-3D89-AEE5-9168-F80159023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833" y="2425147"/>
            <a:ext cx="1789465" cy="1641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D30FC6F-D4F9-772C-895C-F4CBC51E40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206840">
            <a:off x="10192908" y="4516913"/>
            <a:ext cx="1190712" cy="181326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7774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599</Words>
  <Application>Microsoft Macintosh PowerPoint</Application>
  <PresentationFormat>Breitbild</PresentationFormat>
  <Paragraphs>125</Paragraphs>
  <Slides>18</Slides>
  <Notes>9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8" baseType="lpstr">
      <vt:lpstr>.Apple Color Emoji UI</vt:lpstr>
      <vt:lpstr>American Typewriter</vt:lpstr>
      <vt:lpstr>American Typewriter Condensed</vt:lpstr>
      <vt:lpstr>Arial</vt:lpstr>
      <vt:lpstr>Calibri</vt:lpstr>
      <vt:lpstr>Calibri Light</vt:lpstr>
      <vt:lpstr>Helvetica Neue</vt:lpstr>
      <vt:lpstr>Liberation Sans</vt:lpstr>
      <vt:lpstr>Roboto</vt:lpstr>
      <vt:lpstr>Office</vt:lpstr>
      <vt:lpstr>CEvNS in Munich </vt:lpstr>
      <vt:lpstr>Pioneering work in Munich </vt:lpstr>
      <vt:lpstr>Pioneering work in Munich </vt:lpstr>
      <vt:lpstr>Pioneering work in Munich </vt:lpstr>
      <vt:lpstr>40 Years later…</vt:lpstr>
      <vt:lpstr>40 Years later…</vt:lpstr>
      <vt:lpstr>A lot to discuss…</vt:lpstr>
      <vt:lpstr>Merci [meàsse]</vt:lpstr>
      <vt:lpstr>Merci [meàsse]</vt:lpstr>
      <vt:lpstr>Welcome to Munich </vt:lpstr>
      <vt:lpstr>The Venue</vt:lpstr>
      <vt:lpstr>PowerPoint-Präsentation</vt:lpstr>
      <vt:lpstr>Instructions for Speaker &amp;  Discussions</vt:lpstr>
      <vt:lpstr>Poster Session &amp; Social Dinner </vt:lpstr>
      <vt:lpstr>… Friday is not the end … </vt:lpstr>
      <vt:lpstr>The Ultimate Munich Experience – Step 1 </vt:lpstr>
      <vt:lpstr>The Ultimate Munich Experience – Step 2 </vt:lpstr>
      <vt:lpstr>Welcome to Munich!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CEvNS in Munich </dc:title>
  <dc:creator>Raimund Strauss</dc:creator>
  <cp:lastModifiedBy>Raimund Strauss</cp:lastModifiedBy>
  <cp:revision>22</cp:revision>
  <dcterms:created xsi:type="dcterms:W3CDTF">2023-03-20T08:05:06Z</dcterms:created>
  <dcterms:modified xsi:type="dcterms:W3CDTF">2023-03-22T06:56:58Z</dcterms:modified>
</cp:coreProperties>
</file>