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Microsoft_Equation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335" r:id="rId3"/>
    <p:sldId id="292" r:id="rId4"/>
    <p:sldId id="317" r:id="rId5"/>
    <p:sldId id="323" r:id="rId6"/>
    <p:sldId id="322" r:id="rId7"/>
    <p:sldId id="324" r:id="rId8"/>
    <p:sldId id="326" r:id="rId9"/>
    <p:sldId id="327" r:id="rId10"/>
    <p:sldId id="328" r:id="rId11"/>
    <p:sldId id="329" r:id="rId12"/>
    <p:sldId id="316" r:id="rId13"/>
    <p:sldId id="318" r:id="rId14"/>
    <p:sldId id="319" r:id="rId15"/>
    <p:sldId id="320" r:id="rId16"/>
    <p:sldId id="331" r:id="rId17"/>
    <p:sldId id="334" r:id="rId18"/>
    <p:sldId id="293" r:id="rId19"/>
    <p:sldId id="330" r:id="rId20"/>
    <p:sldId id="301" r:id="rId21"/>
    <p:sldId id="302" r:id="rId22"/>
    <p:sldId id="332" r:id="rId23"/>
    <p:sldId id="333" r:id="rId24"/>
    <p:sldId id="307" r:id="rId25"/>
    <p:sldId id="300" r:id="rId26"/>
    <p:sldId id="297" r:id="rId27"/>
    <p:sldId id="294" r:id="rId28"/>
    <p:sldId id="296" r:id="rId29"/>
    <p:sldId id="305" r:id="rId30"/>
    <p:sldId id="304" r:id="rId31"/>
    <p:sldId id="306" r:id="rId32"/>
    <p:sldId id="341" r:id="rId33"/>
    <p:sldId id="303" r:id="rId34"/>
    <p:sldId id="336" r:id="rId35"/>
    <p:sldId id="310" r:id="rId36"/>
    <p:sldId id="313" r:id="rId37"/>
    <p:sldId id="311" r:id="rId38"/>
    <p:sldId id="312" r:id="rId39"/>
    <p:sldId id="342" r:id="rId40"/>
    <p:sldId id="338" r:id="rId41"/>
    <p:sldId id="308" r:id="rId42"/>
    <p:sldId id="309" r:id="rId43"/>
    <p:sldId id="337" r:id="rId44"/>
    <p:sldId id="314" r:id="rId45"/>
    <p:sldId id="340" r:id="rId46"/>
    <p:sldId id="339" r:id="rId47"/>
    <p:sldId id="344" r:id="rId48"/>
    <p:sldId id="345" r:id="rId49"/>
    <p:sldId id="346" r:id="rId50"/>
    <p:sldId id="348" r:id="rId51"/>
    <p:sldId id="349" r:id="rId52"/>
    <p:sldId id="343" r:id="rId53"/>
    <p:sldId id="347" r:id="rId54"/>
    <p:sldId id="298" r:id="rId55"/>
    <p:sldId id="299" r:id="rId56"/>
    <p:sldId id="325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EBF4"/>
    <a:srgbClr val="D34FC6"/>
    <a:srgbClr val="BA00ED"/>
    <a:srgbClr val="1ACB08"/>
    <a:srgbClr val="CD0920"/>
    <a:srgbClr val="F6BB1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84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4" Type="http://schemas.openxmlformats.org/officeDocument/2006/relationships/image" Target="../media/image71.emf"/><Relationship Id="rId5" Type="http://schemas.openxmlformats.org/officeDocument/2006/relationships/image" Target="../media/image72.emf"/><Relationship Id="rId1" Type="http://schemas.openxmlformats.org/officeDocument/2006/relationships/image" Target="../media/image68.emf"/><Relationship Id="rId2" Type="http://schemas.openxmlformats.org/officeDocument/2006/relationships/image" Target="../media/image69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4" Type="http://schemas.openxmlformats.org/officeDocument/2006/relationships/image" Target="../media/image80.emf"/><Relationship Id="rId5" Type="http://schemas.openxmlformats.org/officeDocument/2006/relationships/image" Target="../media/image69.emf"/><Relationship Id="rId1" Type="http://schemas.openxmlformats.org/officeDocument/2006/relationships/image" Target="../media/image77.emf"/><Relationship Id="rId2" Type="http://schemas.openxmlformats.org/officeDocument/2006/relationships/image" Target="../media/image7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703B3-037A-6D4B-A1BF-7C71D1CD0882}" type="datetimeFigureOut">
              <a:rPr lang="en-US" smtClean="0"/>
              <a:t>14.10.20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6BD8D-D1F9-BC4F-A0B6-8499CABD6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771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FA2BA-21CB-AC41-BDFF-8AF1F2C23B5F}" type="datetimeFigureOut">
              <a:rPr lang="en-US" smtClean="0"/>
              <a:t>14.10.20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75954-64D3-3547-9E41-BA5D253C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94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06800" y="670561"/>
            <a:ext cx="5262880" cy="2929890"/>
          </a:xfrm>
        </p:spPr>
        <p:txBody>
          <a:bodyPr anchor="b" anchorCtr="0"/>
          <a:lstStyle>
            <a:lvl1pPr algn="l">
              <a:defRPr b="0" i="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6800" y="4145280"/>
            <a:ext cx="5262880" cy="109728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400" b="0" i="0" baseline="0">
                <a:solidFill>
                  <a:srgbClr val="000000"/>
                </a:solidFill>
                <a:latin typeface="Arial"/>
                <a:cs typeface="Arial"/>
              </a:defRPr>
            </a:lvl1pPr>
            <a:lvl2pPr marL="0" indent="0" algn="l">
              <a:buNone/>
              <a:defRPr sz="2200" b="0" i="0">
                <a:solidFill>
                  <a:srgbClr val="000000"/>
                </a:solidFill>
                <a:latin typeface="Arial"/>
                <a:cs typeface="Arial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</a:t>
            </a:r>
          </a:p>
          <a:p>
            <a:pPr lvl="1"/>
            <a:r>
              <a:rPr lang="en-AU" dirty="0" err="1" smtClean="0"/>
              <a:t>Subsubtitle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6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680" y="132080"/>
            <a:ext cx="7670800" cy="650240"/>
          </a:xfrm>
        </p:spPr>
        <p:txBody>
          <a:bodyPr/>
          <a:lstStyle/>
          <a:p>
            <a:r>
              <a:rPr lang="en-AU" dirty="0" smtClean="0"/>
              <a:t>Click to edit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Presentation Title (Edit in File &gt; 'Page Setup’ &gt; ‘Header/footer’)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707120" y="6583680"/>
            <a:ext cx="447040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0" i="0" kern="1200">
                <a:solidFill>
                  <a:schemeClr val="bg1"/>
                </a:solidFill>
                <a:latin typeface="Helvetica Neue"/>
                <a:ea typeface="+mn-ea"/>
                <a:cs typeface="Helvetica Neue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D1588C-AB24-5646-A060-72B6CDFB3A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8586788" cy="5211763"/>
          </a:xfrm>
        </p:spPr>
        <p:txBody>
          <a:bodyPr/>
          <a:lstStyle/>
          <a:p>
            <a:pPr lvl="0"/>
            <a:r>
              <a:rPr lang="en-AU" dirty="0" smtClean="0"/>
              <a:t>Click to edit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38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680" y="132080"/>
            <a:ext cx="7518400" cy="650240"/>
          </a:xfrm>
        </p:spPr>
        <p:txBody>
          <a:bodyPr/>
          <a:lstStyle/>
          <a:p>
            <a:r>
              <a:rPr lang="en-AU" dirty="0" smtClean="0"/>
              <a:t>Click to edit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Presentation Title (Edit in File &gt; 'Page Setup’ &gt; ‘Header/footer’)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7200" y="1158240"/>
            <a:ext cx="4287520" cy="4967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CD0920"/>
                </a:solidFill>
              </a:defRPr>
            </a:lvl1pPr>
          </a:lstStyle>
          <a:p>
            <a:pPr lvl="0"/>
            <a:r>
              <a:rPr lang="en-AU" dirty="0" smtClean="0"/>
              <a:t>Click to edit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86325" y="1158875"/>
            <a:ext cx="3881438" cy="49672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1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and Landscape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680" y="132080"/>
            <a:ext cx="7518400" cy="650240"/>
          </a:xfrm>
        </p:spPr>
        <p:txBody>
          <a:bodyPr/>
          <a:lstStyle/>
          <a:p>
            <a:r>
              <a:rPr lang="en-AU" dirty="0" smtClean="0"/>
              <a:t>Click to edit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Presentation Title (Edit in File &gt; 'Page Setup’ &gt; ‘Header/footer’)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325120" y="1158875"/>
            <a:ext cx="8442643" cy="410400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25438" y="5414963"/>
            <a:ext cx="8442325" cy="1077912"/>
          </a:xfrm>
        </p:spPr>
        <p:txBody>
          <a:bodyPr/>
          <a:lstStyle>
            <a:lvl1pPr algn="ctr">
              <a:defRPr sz="2400"/>
            </a:lvl1pPr>
            <a:lvl2pPr algn="ctr">
              <a:defRPr/>
            </a:lvl2pPr>
            <a:lvl3pPr marL="0" indent="0" algn="ctr">
              <a:buNone/>
              <a:defRPr sz="2400"/>
            </a:lvl3pPr>
            <a:lvl4pPr marL="0" indent="0" algn="ctr">
              <a:buNone/>
              <a:defRPr sz="2400"/>
            </a:lvl4pPr>
            <a:lvl5pPr marL="0" indent="0" algn="ctr">
              <a:buNone/>
              <a:defRPr sz="2400"/>
            </a:lvl5pPr>
          </a:lstStyle>
          <a:p>
            <a:pPr lvl="0"/>
            <a:r>
              <a:rPr lang="en-AU" dirty="0" smtClean="0"/>
              <a:t>Click to edit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314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06800" y="3850640"/>
            <a:ext cx="5262880" cy="833120"/>
          </a:xfrm>
        </p:spPr>
        <p:txBody>
          <a:bodyPr anchor="b" anchorCtr="0">
            <a:normAutofit/>
          </a:bodyPr>
          <a:lstStyle>
            <a:lvl1pPr algn="l">
              <a:defRPr sz="2800" b="0" i="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06800" y="4765040"/>
            <a:ext cx="5262880" cy="47752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 b="0" i="0" baseline="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subtitle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606799" y="599440"/>
            <a:ext cx="5262563" cy="3159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87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7180" y="81280"/>
            <a:ext cx="7518400" cy="65024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7200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 smtClean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Veranstaltung - Datum - Name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D1606-B9C1-D44E-A2C4-3729A0CF2A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 txBox="1">
            <a:spLocks/>
          </p:cNvSpPr>
          <p:nvPr/>
        </p:nvSpPr>
        <p:spPr>
          <a:xfrm>
            <a:off x="8312150" y="6408738"/>
            <a:ext cx="450850" cy="449262"/>
          </a:xfrm>
          <a:prstGeom prst="rect">
            <a:avLst/>
          </a:prstGeom>
        </p:spPr>
        <p:txBody>
          <a:bodyPr tIns="0" rIns="0" bIns="0" anchor="ctr"/>
          <a:lstStyle>
            <a:defPPr>
              <a:defRPr lang="de-DE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969696"/>
                </a:solidFill>
                <a:latin typeface="Helvetica Neue" charset="0"/>
                <a:ea typeface="ＭＳ Ｐゴシック" charset="0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E2E783F5-3C14-114F-BC8C-28922882E9B7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  <p:cxnSp>
        <p:nvCxnSpPr>
          <p:cNvPr id="5" name="Gerade Verbindung 6"/>
          <p:cNvCxnSpPr/>
          <p:nvPr/>
        </p:nvCxnSpPr>
        <p:spPr>
          <a:xfrm flipH="1">
            <a:off x="627063" y="863600"/>
            <a:ext cx="8135937" cy="0"/>
          </a:xfrm>
          <a:prstGeom prst="line">
            <a:avLst/>
          </a:prstGeom>
          <a:ln>
            <a:solidFill>
              <a:srgbClr val="00336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6" name="Picture 8" descr="ecap_logo_bi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350" y="207963"/>
            <a:ext cx="15128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627063" y="1252538"/>
            <a:ext cx="8135937" cy="360362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"/>
          </p:nvPr>
        </p:nvSpPr>
        <p:spPr>
          <a:xfrm>
            <a:off x="627063" y="1973263"/>
            <a:ext cx="8135937" cy="4435475"/>
          </a:xfrm>
        </p:spPr>
        <p:txBody>
          <a:bodyPr/>
          <a:lstStyle>
            <a:lvl1pPr marL="277200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 smtClean="0"/>
          </a:p>
        </p:txBody>
      </p:sp>
      <p:sp>
        <p:nvSpPr>
          <p:cNvPr id="7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C.W. James, Antares/KM3NeT/ORCA </a:t>
            </a:r>
            <a:r>
              <a:rPr lang="de-DE" dirty="0" err="1" smtClean="0"/>
              <a:t>meeting</a:t>
            </a:r>
            <a:r>
              <a:rPr lang="de-DE" dirty="0" smtClean="0"/>
              <a:t>, </a:t>
            </a:r>
            <a:r>
              <a:rPr lang="de-DE" dirty="0" err="1" smtClean="0"/>
              <a:t>Vilanova</a:t>
            </a:r>
            <a:r>
              <a:rPr lang="de-DE" dirty="0" smtClean="0"/>
              <a:t>, Feb 17</a:t>
            </a:r>
            <a:r>
              <a:rPr lang="de-DE" baseline="30000" dirty="0" smtClean="0"/>
              <a:t>th</a:t>
            </a:r>
            <a:r>
              <a:rPr lang="de-DE" dirty="0" smtClean="0"/>
              <a:t>-21</a:t>
            </a:r>
            <a:r>
              <a:rPr lang="de-DE" baseline="30000" dirty="0" smtClean="0"/>
              <a:t>st</a:t>
            </a:r>
            <a:r>
              <a:rPr lang="de-DE" dirty="0" smtClean="0"/>
              <a:t> 2014</a:t>
            </a:r>
            <a:endParaRPr lang="de-DE" dirty="0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F0BA6-C05C-3348-BE32-E15C9AAD7C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10" name="Picture 9" descr="HESS.png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119" y="207963"/>
            <a:ext cx="57604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90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9680" y="81280"/>
            <a:ext cx="7518400" cy="65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8240"/>
            <a:ext cx="8310880" cy="4967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2480" y="6573520"/>
            <a:ext cx="5135880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00000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Presentation Title (Edit in File &gt; 'Page Setup’ &gt; ‘Header/footer’)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73520"/>
            <a:ext cx="447040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000000"/>
                </a:solidFill>
                <a:latin typeface="Helvetica Neue"/>
                <a:cs typeface="Helvetica Neue"/>
              </a:defRPr>
            </a:lvl1pPr>
          </a:lstStyle>
          <a:p>
            <a:fld id="{93D1588C-AB24-5646-A060-72B6CDFB3A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48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2" r:id="rId3"/>
    <p:sldLayoutId id="2147483653" r:id="rId4"/>
    <p:sldLayoutId id="2147483651" r:id="rId5"/>
    <p:sldLayoutId id="2147483656" r:id="rId6"/>
    <p:sldLayoutId id="2147483657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800" b="1" i="0" kern="1200">
          <a:solidFill>
            <a:srgbClr val="CD0920"/>
          </a:solidFill>
          <a:latin typeface="Arial"/>
          <a:ea typeface="+mn-ea"/>
          <a:cs typeface="Arial"/>
        </a:defRPr>
      </a:lvl1pPr>
      <a:lvl2pPr marL="0" indent="0" algn="l" defTabSz="457200" rtl="0" eaLnBrk="1" latinLnBrk="0" hangingPunct="1">
        <a:spcBef>
          <a:spcPts val="0"/>
        </a:spcBef>
        <a:buFont typeface="Arial"/>
        <a:buNone/>
        <a:defRPr sz="24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532800" indent="-228600" algn="l" defTabSz="457200" rtl="0" eaLnBrk="1" latinLnBrk="0" hangingPunct="1">
        <a:spcBef>
          <a:spcPts val="0"/>
        </a:spcBef>
        <a:buSzPct val="80000"/>
        <a:buFont typeface="Arial"/>
        <a:buChar char="•"/>
        <a:defRPr sz="2400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846000" indent="-228600" algn="l" defTabSz="457200" rtl="0" eaLnBrk="1" latinLnBrk="0" hangingPunct="1">
        <a:spcBef>
          <a:spcPts val="0"/>
        </a:spcBef>
        <a:buSzPct val="80000"/>
        <a:buFont typeface="Arial"/>
        <a:buChar char="–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1339200" indent="-228600" algn="l" defTabSz="457200" rtl="0" eaLnBrk="1" latinLnBrk="0" hangingPunct="1">
        <a:spcBef>
          <a:spcPts val="0"/>
        </a:spcBef>
        <a:buSzPct val="80000"/>
        <a:buFont typeface="Arial"/>
        <a:buChar char="•"/>
        <a:defRPr sz="2000" b="0" i="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lancy.james@curtin.edu.au" TargetMode="External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oleObject" Target="../embeddings/Microsoft_Equation3.bin"/><Relationship Id="rId6" Type="http://schemas.openxmlformats.org/officeDocument/2006/relationships/image" Target="../media/image28.emf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.bin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png"/><Relationship Id="rId5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5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emf"/><Relationship Id="rId3" Type="http://schemas.openxmlformats.org/officeDocument/2006/relationships/image" Target="../media/image59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Relationship Id="rId3" Type="http://schemas.openxmlformats.org/officeDocument/2006/relationships/image" Target="../media/image5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emf"/><Relationship Id="rId6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emf"/><Relationship Id="rId3" Type="http://schemas.openxmlformats.org/officeDocument/2006/relationships/image" Target="../media/image6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1.emf"/><Relationship Id="rId12" Type="http://schemas.openxmlformats.org/officeDocument/2006/relationships/oleObject" Target="../embeddings/oleObject7.bin"/><Relationship Id="rId13" Type="http://schemas.openxmlformats.org/officeDocument/2006/relationships/image" Target="../media/image7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3.jpg"/><Relationship Id="rId4" Type="http://schemas.openxmlformats.org/officeDocument/2006/relationships/oleObject" Target="../embeddings/oleObject3.bin"/><Relationship Id="rId5" Type="http://schemas.openxmlformats.org/officeDocument/2006/relationships/image" Target="../media/image68.e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69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70.emf"/><Relationship Id="rId10" Type="http://schemas.openxmlformats.org/officeDocument/2006/relationships/oleObject" Target="../embeddings/oleObject6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emf"/></Relationships>
</file>

<file path=ppt/slides/_rels/slide3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0.emf"/><Relationship Id="rId12" Type="http://schemas.openxmlformats.org/officeDocument/2006/relationships/oleObject" Target="../embeddings/oleObject12.bin"/><Relationship Id="rId13" Type="http://schemas.openxmlformats.org/officeDocument/2006/relationships/image" Target="../media/image69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1.jpg"/><Relationship Id="rId4" Type="http://schemas.openxmlformats.org/officeDocument/2006/relationships/oleObject" Target="../embeddings/oleObject8.bin"/><Relationship Id="rId5" Type="http://schemas.openxmlformats.org/officeDocument/2006/relationships/image" Target="../media/image77.e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78.e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79.emf"/><Relationship Id="rId10" Type="http://schemas.openxmlformats.org/officeDocument/2006/relationships/oleObject" Target="../embeddings/oleObject1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4" Type="http://schemas.openxmlformats.org/officeDocument/2006/relationships/image" Target="../media/image8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5" Type="http://schemas.openxmlformats.org/officeDocument/2006/relationships/image" Target="../media/image14.wmf"/><Relationship Id="rId6" Type="http://schemas.openxmlformats.org/officeDocument/2006/relationships/image" Target="../media/image15.jpeg"/><Relationship Id="rId7" Type="http://schemas.openxmlformats.org/officeDocument/2006/relationships/oleObject" Target="../embeddings/oleObject2.bin"/><Relationship Id="rId8" Type="http://schemas.openxmlformats.org/officeDocument/2006/relationships/image" Target="../media/image10.emf"/><Relationship Id="rId9" Type="http://schemas.openxmlformats.org/officeDocument/2006/relationships/oleObject" Target="../embeddings/Microsoft_Equation1.bin"/><Relationship Id="rId10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oleObject" Target="../embeddings/Microsoft_Equation5.bin"/><Relationship Id="rId5" Type="http://schemas.openxmlformats.org/officeDocument/2006/relationships/image" Target="../media/image86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emf"/><Relationship Id="rId3" Type="http://schemas.openxmlformats.org/officeDocument/2006/relationships/image" Target="../media/image89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emf"/><Relationship Id="rId3" Type="http://schemas.openxmlformats.org/officeDocument/2006/relationships/image" Target="../media/image93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emf"/><Relationship Id="rId3" Type="http://schemas.openxmlformats.org/officeDocument/2006/relationships/image" Target="../media/image95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Relationship Id="rId3" Type="http://schemas.openxmlformats.org/officeDocument/2006/relationships/image" Target="../media/image54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0.png"/><Relationship Id="rId3" Type="http://schemas.openxmlformats.org/officeDocument/2006/relationships/image" Target="../media/image10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oleObject" Target="../embeddings/Microsoft_Equation2.bin"/><Relationship Id="rId5" Type="http://schemas.openxmlformats.org/officeDocument/2006/relationships/image" Target="../media/image2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3369268" y="670560"/>
            <a:ext cx="5500412" cy="23520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KM3NeT: studying atmospheric and astrophysical neutrinos in the Mediterranean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3369268" y="3302000"/>
            <a:ext cx="5500412" cy="1940560"/>
          </a:xfrm>
        </p:spPr>
        <p:txBody>
          <a:bodyPr>
            <a:normAutofit/>
          </a:bodyPr>
          <a:lstStyle/>
          <a:p>
            <a:r>
              <a:rPr lang="en-US" dirty="0" smtClean="0"/>
              <a:t>Clancy W. </a:t>
            </a:r>
            <a:r>
              <a:rPr lang="en-US" dirty="0" smtClean="0"/>
              <a:t>James</a:t>
            </a:r>
          </a:p>
          <a:p>
            <a:r>
              <a:rPr lang="en-US" dirty="0">
                <a:hlinkClick r:id="rId2"/>
              </a:rPr>
              <a:t>c</a:t>
            </a:r>
            <a:r>
              <a:rPr lang="en-US" dirty="0" smtClean="0">
                <a:hlinkClick r:id="rId2"/>
              </a:rPr>
              <a:t>lancy.james@curtin.edu.au</a:t>
            </a:r>
            <a:endParaRPr lang="en-US" dirty="0" smtClean="0"/>
          </a:p>
          <a:p>
            <a:r>
              <a:rPr lang="en-US" dirty="0" smtClean="0"/>
              <a:t>Thanks to KM3NeT Collaboration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37" y="4651481"/>
            <a:ext cx="1768964" cy="183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5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TXS 0506+056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8353425" cy="535273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Further evidence: </a:t>
            </a:r>
            <a:r>
              <a:rPr lang="en-GB" sz="2400" dirty="0" err="1" smtClean="0"/>
              <a:t>lookback</a:t>
            </a:r>
            <a:r>
              <a:rPr lang="en-GB" sz="2400" dirty="0" smtClean="0"/>
              <a:t> analysis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Neutrino flare: ~6 months in 2014-2015</a:t>
            </a:r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Another 3.5 sigma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Combined: strong evidence that TXS 0506+056 is first astrophysical source of high-energy neutrinos (second overall after SN 1987a)</a:t>
            </a:r>
            <a:endParaRPr lang="en-GB" sz="2000" dirty="0" smtClean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pic>
        <p:nvPicPr>
          <p:cNvPr id="3" name="Picture 2" descr="fig2_Tdep_IC86b_lightcurv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2101849"/>
            <a:ext cx="8806180" cy="33670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71700" y="196334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/>
              <a:t>IceCube</a:t>
            </a:r>
            <a:r>
              <a:rPr lang="en-US" sz="1200" dirty="0" smtClean="0"/>
              <a:t>, Science</a:t>
            </a:r>
            <a:r>
              <a:rPr lang="en-US" sz="1200" dirty="0"/>
              <a:t>, Volume 361, Issue 6398, pp. 147-151 (2018).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13248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Remaining questions: 1 TeV-10 </a:t>
            </a:r>
            <a:r>
              <a:rPr lang="en-GB" sz="3600" dirty="0" err="1" smtClean="0"/>
              <a:t>PeV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8515873" cy="535273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Where do </a:t>
            </a:r>
            <a:r>
              <a:rPr lang="en-GB" sz="2000" dirty="0" err="1" smtClean="0"/>
              <a:t>IceCube’s</a:t>
            </a:r>
            <a:r>
              <a:rPr lang="en-GB" sz="2000" dirty="0" smtClean="0"/>
              <a:t> high-energy neutrinos come from?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One </a:t>
            </a:r>
            <a:r>
              <a:rPr lang="en-US" sz="1800" dirty="0" err="1" smtClean="0"/>
              <a:t>blazar</a:t>
            </a:r>
            <a:r>
              <a:rPr lang="en-US" sz="1800" dirty="0" smtClean="0"/>
              <a:t> source </a:t>
            </a:r>
            <a:r>
              <a:rPr lang="mr-IN" sz="1800" dirty="0" smtClean="0"/>
              <a:t>–</a:t>
            </a:r>
            <a:r>
              <a:rPr lang="en-US" sz="1800" dirty="0" smtClean="0"/>
              <a:t> but how did it produce its neutrinos?</a:t>
            </a:r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Why not other blazars?</a:t>
            </a:r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What other sources are there (</a:t>
            </a:r>
            <a:r>
              <a:rPr lang="en-US" sz="1800" dirty="0" err="1" smtClean="0"/>
              <a:t>blazar</a:t>
            </a:r>
            <a:r>
              <a:rPr lang="en-US" sz="1800" dirty="0" smtClean="0"/>
              <a:t> stacking: </a:t>
            </a:r>
            <a:r>
              <a:rPr lang="en-US" sz="1800" dirty="0" smtClean="0"/>
              <a:t>~ &lt;</a:t>
            </a:r>
            <a:r>
              <a:rPr lang="en-US" sz="1800" dirty="0" smtClean="0"/>
              <a:t>20% contribution)?</a:t>
            </a:r>
            <a:endParaRPr lang="en-US" sz="1800" dirty="0"/>
          </a:p>
          <a:p>
            <a:r>
              <a:rPr lang="en-GB" sz="2000" dirty="0" smtClean="0"/>
              <a:t>What about our Galaxy?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Galactic cosmic rays exist to at least </a:t>
            </a:r>
            <a:r>
              <a:rPr lang="en-US" sz="1800" dirty="0" err="1" smtClean="0"/>
              <a:t>PeV</a:t>
            </a:r>
            <a:r>
              <a:rPr lang="en-US" sz="1800" dirty="0" smtClean="0"/>
              <a:t> </a:t>
            </a:r>
            <a:r>
              <a:rPr lang="mr-IN" sz="1800" dirty="0" smtClean="0"/>
              <a:t>–</a:t>
            </a:r>
            <a:r>
              <a:rPr lang="en-US" sz="1800" dirty="0" err="1" smtClean="0"/>
              <a:t>Pevatrons</a:t>
            </a:r>
            <a:r>
              <a:rPr lang="en-US" sz="1800" dirty="0" smtClean="0"/>
              <a:t>!</a:t>
            </a:r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HESS, Fermi, HAWK, </a:t>
            </a:r>
            <a:r>
              <a:rPr lang="en-US" sz="1800" dirty="0" err="1" smtClean="0"/>
              <a:t>etc</a:t>
            </a:r>
            <a:r>
              <a:rPr lang="en-US" sz="1800" dirty="0" smtClean="0"/>
              <a:t>: evidence for Galactic sources</a:t>
            </a:r>
            <a:endParaRPr lang="en-US" sz="1800" dirty="0"/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Photon signals always ambiguous (can be produced </a:t>
            </a:r>
            <a:r>
              <a:rPr lang="en-US" sz="1800" dirty="0" err="1" smtClean="0"/>
              <a:t>leptonically</a:t>
            </a:r>
            <a:r>
              <a:rPr lang="en-US" sz="1800" dirty="0" smtClean="0"/>
              <a:t>)</a:t>
            </a:r>
            <a:endParaRPr lang="en-US" sz="1800" dirty="0"/>
          </a:p>
          <a:p>
            <a:pPr marL="342900" lvl="1" indent="-342900">
              <a:buFont typeface="Arial"/>
              <a:buChar char="•"/>
            </a:pPr>
            <a:endParaRPr lang="en-US" sz="1800" dirty="0" smtClean="0"/>
          </a:p>
          <a:p>
            <a:pPr marL="342900" lvl="1" indent="-342900">
              <a:buFont typeface="Arial"/>
              <a:buChar char="•"/>
            </a:pPr>
            <a:endParaRPr lang="en-US" sz="1800" dirty="0"/>
          </a:p>
          <a:p>
            <a:pPr marL="342900" lvl="1" indent="-342900">
              <a:buFont typeface="Arial"/>
              <a:buChar char="•"/>
            </a:pPr>
            <a:endParaRPr lang="en-US" sz="1800" dirty="0" smtClean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55" y="3669485"/>
            <a:ext cx="2725420" cy="21944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33374" y="6001743"/>
            <a:ext cx="31464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GC </a:t>
            </a:r>
            <a:r>
              <a:rPr lang="en-GB" sz="1400" dirty="0" err="1" smtClean="0"/>
              <a:t>Pevatron</a:t>
            </a:r>
            <a:r>
              <a:rPr lang="en-GB" sz="1400" dirty="0" smtClean="0"/>
              <a:t>: H.E.S.S., </a:t>
            </a:r>
            <a:r>
              <a:rPr lang="en-GB" sz="1400" dirty="0" err="1"/>
              <a:t>Abramowski</a:t>
            </a:r>
            <a:r>
              <a:rPr lang="en-GB" sz="1400" dirty="0"/>
              <a:t> et al. </a:t>
            </a:r>
            <a:r>
              <a:rPr lang="en-GB" sz="1400" dirty="0" smtClean="0"/>
              <a:t>Nature </a:t>
            </a:r>
            <a:r>
              <a:rPr lang="en-GB" sz="1400" dirty="0"/>
              <a:t>531, 476-479 (2016)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55920" y="5988388"/>
            <a:ext cx="2509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RX J1713: Credit: H.E.S.S. Collaboration</a:t>
            </a:r>
            <a:endParaRPr lang="en-GB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5920" y="3669485"/>
            <a:ext cx="2339228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39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4225925" cy="568452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Neutrino mixing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Flavour states mix into mass states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PMNS matrix U describes mixing (4 parameters)</a:t>
            </a:r>
            <a:endParaRPr lang="en-GB" sz="2000" dirty="0" smtClean="0"/>
          </a:p>
          <a:p>
            <a:r>
              <a:rPr lang="en-GB" sz="2400" dirty="0"/>
              <a:t>Neutrino </a:t>
            </a:r>
            <a:r>
              <a:rPr lang="en-GB" sz="2400" dirty="0" smtClean="0"/>
              <a:t>oscillations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Propagator of mass </a:t>
            </a:r>
            <a:r>
              <a:rPr lang="en-GB" sz="2000" dirty="0" err="1" smtClean="0"/>
              <a:t>eigenstate</a:t>
            </a:r>
            <a:r>
              <a:rPr lang="en-GB" sz="2000" dirty="0" smtClean="0"/>
              <a:t>: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Ultra-relativistic limit (low m</a:t>
            </a:r>
            <a:r>
              <a:rPr lang="en-GB" sz="2000" baseline="-25000" dirty="0" smtClean="0"/>
              <a:t>i</a:t>
            </a:r>
            <a:r>
              <a:rPr lang="en-GB" sz="2000" dirty="0" smtClean="0"/>
              <a:t>):</a:t>
            </a:r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Phase difference: different ratio of mass states =&gt; changed flavour state!</a:t>
            </a:r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</p:txBody>
      </p:sp>
      <p:pic>
        <p:nvPicPr>
          <p:cNvPr id="16" name="Picture 15" descr="Screen Shot 2020-10-15 at 06.18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4806990"/>
            <a:ext cx="3035300" cy="7926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Neutrino mixing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Screen Shot 2020-10-15 at 06.03.5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167028"/>
            <a:ext cx="5181600" cy="858008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777190"/>
              </p:ext>
            </p:extLst>
          </p:nvPr>
        </p:nvGraphicFramePr>
        <p:xfrm>
          <a:off x="4559300" y="933450"/>
          <a:ext cx="1591137" cy="1233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2" name="Equation" r:id="rId5" imgW="1130300" imgH="876300" progId="Equation.3">
                  <p:embed/>
                </p:oleObj>
              </mc:Choice>
              <mc:Fallback>
                <p:oleObj name="Equation" r:id="rId5" imgW="1130300" imgH="876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59300" y="933450"/>
                        <a:ext cx="1591137" cy="1233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332480" y="6260366"/>
            <a:ext cx="2390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From Wikipedia Commons</a:t>
            </a:r>
            <a:endParaRPr lang="en-GB" sz="1600" dirty="0"/>
          </a:p>
        </p:txBody>
      </p:sp>
      <p:pic>
        <p:nvPicPr>
          <p:cNvPr id="19" name="Picture 18" descr="Screen Shot 2020-10-15 at 06.16.2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3606799"/>
            <a:ext cx="3016250" cy="62405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79900" y="3238474"/>
            <a:ext cx="4864100" cy="3273134"/>
          </a:xfrm>
          <a:prstGeom prst="rect">
            <a:avLst/>
          </a:prstGeom>
        </p:spPr>
      </p:pic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0648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Mass hierarchy problem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4225925" cy="535273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Neutrino oscillations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err="1" smtClean="0"/>
              <a:t>Vaccuum</a:t>
            </a:r>
            <a:r>
              <a:rPr lang="en-GB" sz="2000" dirty="0" smtClean="0"/>
              <a:t> oscillations: depends on squared mass differences only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No way to tell absolute values!</a:t>
            </a:r>
            <a:endParaRPr lang="en-GB" sz="2000" dirty="0" smtClean="0"/>
          </a:p>
          <a:p>
            <a:r>
              <a:rPr lang="en-GB" sz="2400" dirty="0" smtClean="0"/>
              <a:t>Matter effects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In a medium</a:t>
            </a:r>
            <a:r>
              <a:rPr lang="mr-IN" sz="2000" dirty="0" smtClean="0"/>
              <a:t>…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Effective mass changes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Hierarchy dependent effects!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Solar neutrino oscillations: ν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&gt;ν</a:t>
            </a:r>
            <a:r>
              <a:rPr lang="en-GB" sz="2000" baseline="-25000" dirty="0" smtClean="0"/>
              <a:t>1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What about ν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?</a:t>
            </a:r>
            <a:endParaRPr lang="en-GB" sz="2000" dirty="0" smtClean="0"/>
          </a:p>
        </p:txBody>
      </p:sp>
      <p:pic>
        <p:nvPicPr>
          <p:cNvPr id="15" name="Picture 14" descr="3nuspic_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00" y="2978190"/>
            <a:ext cx="3937000" cy="2952750"/>
          </a:xfrm>
          <a:prstGeom prst="rect">
            <a:avLst/>
          </a:prstGeom>
        </p:spPr>
      </p:pic>
      <p:pic>
        <p:nvPicPr>
          <p:cNvPr id="10" name="Picture 9" descr="Screen Shot 2020-10-15 at 06.18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00" y="1704975"/>
            <a:ext cx="3035300" cy="7926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9680" y="3552825"/>
            <a:ext cx="2204623" cy="14859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125720" y="5930940"/>
            <a:ext cx="3327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KM3NeT </a:t>
            </a:r>
            <a:r>
              <a:rPr lang="en-GB" sz="1400" dirty="0" err="1" smtClean="0"/>
              <a:t>LoI</a:t>
            </a:r>
            <a:r>
              <a:rPr lang="en-GB" sz="1400" dirty="0" smtClean="0"/>
              <a:t>, </a:t>
            </a:r>
            <a:r>
              <a:rPr lang="en-GB" sz="1400" dirty="0" err="1" smtClean="0"/>
              <a:t>J.Phys</a:t>
            </a:r>
            <a:r>
              <a:rPr lang="en-GB" sz="1400" dirty="0" smtClean="0"/>
              <a:t> G, 43, </a:t>
            </a:r>
            <a:r>
              <a:rPr lang="en-GB" sz="1400" dirty="0"/>
              <a:t>084001, 2016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1095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Solution!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4225925" cy="535273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Earth oscillations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Cosmic rays: </a:t>
            </a:r>
            <a:r>
              <a:rPr lang="en-GB" sz="2000" dirty="0" err="1" smtClean="0"/>
              <a:t>muon</a:t>
            </a:r>
            <a:r>
              <a:rPr lang="en-GB" sz="2000" dirty="0" smtClean="0"/>
              <a:t> neutrino flux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err="1"/>
              <a:t>Daya</a:t>
            </a:r>
            <a:r>
              <a:rPr lang="en-GB" sz="2000" dirty="0"/>
              <a:t> Bay et al: </a:t>
            </a:r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Oscillations on Earth baselines: hierarchy-dependent effects!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Energy</a:t>
            </a:r>
            <a:endParaRPr lang="en-GB" sz="2000" dirty="0" smtClean="0"/>
          </a:p>
          <a:p>
            <a:endParaRPr lang="en-GB" sz="2400" dirty="0" smtClean="0"/>
          </a:p>
          <a:p>
            <a:r>
              <a:rPr lang="en-GB" sz="2400" dirty="0" err="1" smtClean="0"/>
              <a:t>Oscillograms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Direction (baseline) </a:t>
            </a:r>
            <a:r>
              <a:rPr lang="mr-IN" sz="2000" dirty="0" smtClean="0"/>
              <a:t>–</a:t>
            </a:r>
            <a:r>
              <a:rPr lang="en-US" sz="2000" dirty="0" smtClean="0"/>
              <a:t> energy rate distributions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Measure this, compare to predictions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Required detector size: ~megatons!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5359400" y="474543"/>
            <a:ext cx="3327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KM3NeT </a:t>
            </a:r>
            <a:r>
              <a:rPr lang="en-GB" sz="1400" dirty="0" err="1" smtClean="0"/>
              <a:t>LoI</a:t>
            </a:r>
            <a:r>
              <a:rPr lang="en-GB" sz="1400" dirty="0" smtClean="0"/>
              <a:t>, </a:t>
            </a:r>
            <a:r>
              <a:rPr lang="en-GB" sz="1400" dirty="0" err="1" smtClean="0"/>
              <a:t>J.Phys</a:t>
            </a:r>
            <a:r>
              <a:rPr lang="en-GB" sz="1400" dirty="0" smtClean="0"/>
              <a:t> G, 43, </a:t>
            </a:r>
            <a:r>
              <a:rPr lang="en-GB" sz="1400" dirty="0"/>
              <a:t>084001, 2016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7349757"/>
              </p:ext>
            </p:extLst>
          </p:nvPr>
        </p:nvGraphicFramePr>
        <p:xfrm>
          <a:off x="2639915" y="1787226"/>
          <a:ext cx="1776662" cy="473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2" name="Equation" r:id="rId3" imgW="952500" imgH="254000" progId="Equation.3">
                  <p:embed/>
                </p:oleObj>
              </mc:Choice>
              <mc:Fallback>
                <p:oleObj name="Equation" r:id="rId3" imgW="9525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39915" y="1787226"/>
                        <a:ext cx="1776662" cy="4733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IH_Rat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31755" y="3006918"/>
            <a:ext cx="2830286" cy="4179095"/>
          </a:xfrm>
          <a:prstGeom prst="rect">
            <a:avLst/>
          </a:prstGeom>
        </p:spPr>
      </p:pic>
      <p:pic>
        <p:nvPicPr>
          <p:cNvPr id="14" name="Picture 13" descr="NH_Rate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31757" y="211259"/>
            <a:ext cx="2830285" cy="41790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10400" y="1230868"/>
            <a:ext cx="482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NH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149836" y="4050268"/>
            <a:ext cx="3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I</a:t>
            </a:r>
            <a:r>
              <a:rPr lang="en-GB" b="1" dirty="0" smtClean="0"/>
              <a:t>H</a:t>
            </a:r>
            <a:endParaRPr lang="en-GB" b="1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6098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Signature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4225925" cy="535273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Experimental signature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Relative surplus/deficit of electron and </a:t>
            </a:r>
            <a:r>
              <a:rPr lang="en-GB" sz="2000" dirty="0" err="1" smtClean="0"/>
              <a:t>muon</a:t>
            </a:r>
            <a:r>
              <a:rPr lang="en-GB" sz="2000" dirty="0" smtClean="0"/>
              <a:t> neutrinos</a:t>
            </a:r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Need O~1 MT detector and good resolution at 1-20 </a:t>
            </a:r>
            <a:r>
              <a:rPr lang="en-GB" sz="2000" dirty="0" err="1" smtClean="0"/>
              <a:t>GeV</a:t>
            </a:r>
            <a:endParaRPr lang="en-GB" sz="20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3159561" y="6241931"/>
            <a:ext cx="3327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KM3NeT </a:t>
            </a:r>
            <a:r>
              <a:rPr lang="en-GB" sz="1400" dirty="0" err="1" smtClean="0"/>
              <a:t>LoI</a:t>
            </a:r>
            <a:r>
              <a:rPr lang="en-GB" sz="1400" dirty="0" smtClean="0"/>
              <a:t>, </a:t>
            </a:r>
            <a:r>
              <a:rPr lang="en-GB" sz="1400" dirty="0" err="1" smtClean="0"/>
              <a:t>J.Phys</a:t>
            </a:r>
            <a:r>
              <a:rPr lang="en-GB" sz="1400" dirty="0" smtClean="0"/>
              <a:t> G, 43, </a:t>
            </a:r>
            <a:r>
              <a:rPr lang="en-GB" sz="1400" dirty="0"/>
              <a:t>084001, 2016</a:t>
            </a:r>
          </a:p>
        </p:txBody>
      </p:sp>
      <p:pic>
        <p:nvPicPr>
          <p:cNvPr id="6" name="Picture 5" descr="A_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13831" y="2728587"/>
            <a:ext cx="2855686" cy="4216599"/>
          </a:xfrm>
          <a:prstGeom prst="rect">
            <a:avLst/>
          </a:prstGeom>
        </p:spPr>
      </p:pic>
      <p:pic>
        <p:nvPicPr>
          <p:cNvPr id="7" name="Picture 6" descr="A_mu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03718" y="2723144"/>
            <a:ext cx="2855686" cy="42165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95683" y="4152900"/>
            <a:ext cx="1386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25% energy resolution</a:t>
            </a:r>
            <a:endParaRPr lang="en-GB" dirty="0"/>
          </a:p>
        </p:txBody>
      </p:sp>
      <p:pic>
        <p:nvPicPr>
          <p:cNvPr id="10" name="Picture 9" descr="Screen Shot 2020-10-15 at 07.08.4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380" y="2137208"/>
            <a:ext cx="1671320" cy="6950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85000" y="3783568"/>
            <a:ext cx="70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A’(</a:t>
            </a:r>
            <a:r>
              <a:rPr lang="en-GB" dirty="0" err="1" smtClean="0"/>
              <a:t>ν</a:t>
            </a:r>
            <a:r>
              <a:rPr lang="en-GB" baseline="-25000" dirty="0" err="1" smtClean="0"/>
              <a:t>μ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057400" y="3782536"/>
            <a:ext cx="695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A’(</a:t>
            </a:r>
            <a:r>
              <a:rPr lang="en-GB" dirty="0" err="1" smtClean="0"/>
              <a:t>ν</a:t>
            </a:r>
            <a:r>
              <a:rPr lang="en-GB" baseline="-25000" dirty="0" err="1"/>
              <a:t>e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5" name="Picture 14" descr="akhemedov_masshierarchy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3" t="11603" r="26939" b="62222"/>
          <a:stretch/>
        </p:blipFill>
        <p:spPr>
          <a:xfrm>
            <a:off x="4848661" y="246380"/>
            <a:ext cx="4143788" cy="336618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74299" y="418068"/>
            <a:ext cx="64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A(</a:t>
            </a:r>
            <a:r>
              <a:rPr lang="en-GB" dirty="0" err="1" smtClean="0"/>
              <a:t>ν</a:t>
            </a:r>
            <a:r>
              <a:rPr lang="en-GB" baseline="-25000" dirty="0" err="1" smtClean="0"/>
              <a:t>μ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880661" y="787400"/>
            <a:ext cx="1202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Perfect resolution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038167" y="4703465"/>
            <a:ext cx="164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σ</a:t>
            </a:r>
            <a:r>
              <a:rPr lang="en-GB" baseline="-25000" dirty="0" err="1" smtClean="0"/>
              <a:t>θ</a:t>
            </a:r>
            <a:r>
              <a:rPr lang="en-GB" dirty="0"/>
              <a:t>~</a:t>
            </a:r>
            <a:r>
              <a:rPr lang="en-GB" dirty="0" smtClean="0"/>
              <a:t>(E/1 </a:t>
            </a:r>
            <a:r>
              <a:rPr lang="en-GB" dirty="0" err="1" smtClean="0"/>
              <a:t>GeV</a:t>
            </a:r>
            <a:r>
              <a:rPr lang="en-GB" dirty="0" smtClean="0"/>
              <a:t>)</a:t>
            </a:r>
            <a:r>
              <a:rPr lang="en-GB" baseline="30000" dirty="0" smtClean="0"/>
              <a:t>-0.5</a:t>
            </a:r>
            <a:endParaRPr lang="en-GB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0" y="-21809"/>
            <a:ext cx="2855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Akhmedov</a:t>
            </a:r>
            <a:r>
              <a:rPr lang="en-GB" sz="1400" dirty="0" smtClean="0"/>
              <a:t> et al., JHEP 02 (2013) 082</a:t>
            </a:r>
            <a:endParaRPr lang="en-GB" sz="14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9395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Remaining questions: 1 GeV-100 </a:t>
            </a:r>
            <a:r>
              <a:rPr lang="en-GB" sz="3600" dirty="0" err="1"/>
              <a:t>G</a:t>
            </a:r>
            <a:r>
              <a:rPr lang="en-GB" sz="3600" dirty="0" err="1" smtClean="0"/>
              <a:t>eV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8515873" cy="535273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What is the neutrino mass hierarchy?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Normal or inverted?</a:t>
            </a:r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What is the CP-violating phase?</a:t>
            </a:r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Can we further pin down the mixing angles</a:t>
            </a:r>
            <a:endParaRPr lang="en-US" sz="1800" dirty="0"/>
          </a:p>
          <a:p>
            <a:endParaRPr lang="en-GB" sz="2000" dirty="0" smtClean="0"/>
          </a:p>
          <a:p>
            <a:r>
              <a:rPr lang="en-GB" sz="2000" dirty="0" smtClean="0"/>
              <a:t>Beyond the standard model physics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Neutrino masses unexplained in SM </a:t>
            </a:r>
            <a:r>
              <a:rPr lang="mr-IN" sz="1800" dirty="0" smtClean="0"/>
              <a:t>–</a:t>
            </a:r>
            <a:r>
              <a:rPr lang="en-US" sz="1800" dirty="0" smtClean="0"/>
              <a:t> good place to look for new physics!</a:t>
            </a:r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E.g. a 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neutrino </a:t>
            </a:r>
            <a:r>
              <a:rPr lang="en-US" sz="1800" dirty="0" err="1" smtClean="0"/>
              <a:t>flavour</a:t>
            </a:r>
            <a:r>
              <a:rPr lang="en-US" sz="1800" dirty="0" smtClean="0"/>
              <a:t>?</a:t>
            </a:r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Sterile neutrinos?</a:t>
            </a:r>
            <a:endParaRPr lang="en-US" sz="1800" dirty="0"/>
          </a:p>
          <a:p>
            <a:pPr marL="342900" lvl="1" indent="-342900">
              <a:buFont typeface="Arial"/>
              <a:buChar char="•"/>
            </a:pPr>
            <a:endParaRPr lang="en-US" sz="1800" dirty="0" smtClean="0"/>
          </a:p>
          <a:p>
            <a:pPr marL="342900" lvl="1" indent="-342900">
              <a:buFont typeface="Arial"/>
              <a:buChar char="•"/>
            </a:pPr>
            <a:endParaRPr lang="en-US" sz="1800" dirty="0"/>
          </a:p>
          <a:p>
            <a:pPr marL="342900" lvl="1" indent="-342900">
              <a:buFont typeface="Arial"/>
              <a:buChar char="•"/>
            </a:pPr>
            <a:endParaRPr lang="en-US" sz="1800" dirty="0" smtClean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pic>
        <p:nvPicPr>
          <p:cNvPr id="10" name="Picture 9" descr="3nuspic_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3622714"/>
            <a:ext cx="3721100" cy="2790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32700" y="506730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+???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7455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2667000"/>
            <a:ext cx="8586788" cy="850900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KM3NeT</a:t>
            </a:r>
            <a:endParaRPr lang="en-GB" sz="4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2397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Solve these problems! KM3NeT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pic>
        <p:nvPicPr>
          <p:cNvPr id="11" name="Picture 10" descr="Screen Shot 2020-10-14 at 06.03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0275"/>
            <a:ext cx="9144000" cy="563254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654175" y="1514476"/>
            <a:ext cx="2562225" cy="784224"/>
          </a:xfrm>
        </p:spPr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GB" sz="1400" dirty="0" smtClean="0"/>
              <a:t>Curtin University</a:t>
            </a:r>
          </a:p>
          <a:p>
            <a:pPr marL="342900" lvl="1" indent="-342900">
              <a:buFont typeface="Arial"/>
              <a:buChar char="•"/>
            </a:pPr>
            <a:r>
              <a:rPr lang="en-GB" sz="1400" dirty="0" smtClean="0"/>
              <a:t>Western Sydney University</a:t>
            </a:r>
            <a:endParaRPr lang="en-GB" sz="1800" dirty="0" smtClean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269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KM3NeT: ARCA + </a:t>
            </a:r>
            <a:r>
              <a:rPr lang="en-US" dirty="0" smtClean="0"/>
              <a:t>ORCA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57175" y="1158875"/>
            <a:ext cx="4051129" cy="52117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ARCA</a:t>
            </a:r>
          </a:p>
          <a:p>
            <a:pPr lvl="1"/>
            <a:r>
              <a:rPr lang="en-US" sz="2000" dirty="0" smtClean="0"/>
              <a:t>Astrophysical Research with </a:t>
            </a:r>
            <a:r>
              <a:rPr lang="en-US" sz="2000" dirty="0" err="1" smtClean="0"/>
              <a:t>Cosmics</a:t>
            </a:r>
            <a:r>
              <a:rPr lang="en-US" sz="2000" dirty="0" smtClean="0"/>
              <a:t> in the Abyss</a:t>
            </a:r>
          </a:p>
          <a:p>
            <a:pPr lvl="2"/>
            <a:r>
              <a:rPr lang="en-US" sz="2000" dirty="0" err="1" smtClean="0"/>
              <a:t>E</a:t>
            </a:r>
            <a:r>
              <a:rPr lang="en-US" sz="2000" baseline="-25000" dirty="0" err="1" smtClean="0"/>
              <a:t>ν</a:t>
            </a:r>
            <a:r>
              <a:rPr lang="en-US" sz="2000" dirty="0"/>
              <a:t> </a:t>
            </a:r>
            <a:r>
              <a:rPr lang="en-US" sz="2000" dirty="0" smtClean="0"/>
              <a:t>1 </a:t>
            </a:r>
            <a:r>
              <a:rPr lang="en-US" sz="2000" dirty="0" err="1" smtClean="0"/>
              <a:t>TeV</a:t>
            </a:r>
            <a:r>
              <a:rPr lang="en-US" sz="2000" dirty="0" smtClean="0"/>
              <a:t> -10 </a:t>
            </a:r>
            <a:r>
              <a:rPr lang="en-US" sz="2000" dirty="0" err="1" smtClean="0"/>
              <a:t>PeV</a:t>
            </a:r>
            <a:endParaRPr lang="en-US" sz="2000" dirty="0" smtClean="0"/>
          </a:p>
          <a:p>
            <a:pPr lvl="2"/>
            <a:r>
              <a:rPr lang="en-US" sz="2000" dirty="0" smtClean="0"/>
              <a:t>KM3NeT-It (3.5 </a:t>
            </a:r>
            <a:r>
              <a:rPr lang="en-US" sz="2000" dirty="0" smtClean="0"/>
              <a:t>km depth)</a:t>
            </a:r>
            <a:endParaRPr lang="en-US" sz="2000" dirty="0" smtClean="0"/>
          </a:p>
          <a:p>
            <a:pPr lvl="2"/>
            <a:r>
              <a:rPr lang="en-US" sz="2000" dirty="0" smtClean="0"/>
              <a:t>Astrophysical neutrino sources</a:t>
            </a:r>
            <a:endParaRPr lang="en-US" sz="2400" dirty="0" smtClean="0"/>
          </a:p>
          <a:p>
            <a:r>
              <a:rPr lang="en-US" sz="2400" dirty="0" smtClean="0"/>
              <a:t>ORCA</a:t>
            </a:r>
            <a:endParaRPr lang="en-US" sz="2400" dirty="0"/>
          </a:p>
          <a:p>
            <a:pPr lvl="1"/>
            <a:r>
              <a:rPr lang="en-US" sz="2000" dirty="0" smtClean="0"/>
              <a:t>Oscillation Research with </a:t>
            </a:r>
            <a:r>
              <a:rPr lang="en-US" sz="2000" dirty="0" err="1" smtClean="0"/>
              <a:t>Cosmics</a:t>
            </a:r>
            <a:r>
              <a:rPr lang="en-US" sz="2000" dirty="0" smtClean="0"/>
              <a:t> in the Abyss</a:t>
            </a:r>
          </a:p>
          <a:p>
            <a:pPr lvl="2"/>
            <a:r>
              <a:rPr lang="en-US" sz="2000" dirty="0" err="1"/>
              <a:t>E</a:t>
            </a:r>
            <a:r>
              <a:rPr lang="en-US" sz="2000" baseline="-25000" dirty="0" err="1"/>
              <a:t>ν</a:t>
            </a:r>
            <a:r>
              <a:rPr lang="en-US" sz="2000" dirty="0"/>
              <a:t> </a:t>
            </a:r>
            <a:r>
              <a:rPr lang="en-US" sz="2000" dirty="0" smtClean="0"/>
              <a:t>1 </a:t>
            </a:r>
            <a:r>
              <a:rPr lang="en-US" sz="2000" dirty="0" err="1" smtClean="0"/>
              <a:t>GeV</a:t>
            </a:r>
            <a:r>
              <a:rPr lang="en-US" sz="2000" dirty="0" smtClean="0"/>
              <a:t> - 100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2"/>
            <a:r>
              <a:rPr lang="en-US" sz="2000" dirty="0" smtClean="0"/>
              <a:t>KM3NeT-Fr (2.5 km)</a:t>
            </a:r>
          </a:p>
          <a:p>
            <a:pPr lvl="2"/>
            <a:r>
              <a:rPr lang="en-US" sz="2000" dirty="0" smtClean="0"/>
              <a:t>Neutrino mass hierarchy</a:t>
            </a:r>
          </a:p>
          <a:p>
            <a:endParaRPr lang="en-US" sz="2400" dirty="0" smtClean="0"/>
          </a:p>
          <a:p>
            <a:r>
              <a:rPr lang="en-US" sz="2400" dirty="0" smtClean="0"/>
              <a:t>KM3NeT Letter of Intent</a:t>
            </a:r>
            <a:endParaRPr lang="en-US" sz="2000" dirty="0"/>
          </a:p>
          <a:p>
            <a:pPr lvl="2"/>
            <a:r>
              <a:rPr lang="en-GB" sz="1800" i="1" dirty="0"/>
              <a:t>J. Phys. G</a:t>
            </a:r>
            <a:r>
              <a:rPr lang="en-GB" sz="1800" dirty="0"/>
              <a:t>, </a:t>
            </a:r>
            <a:r>
              <a:rPr lang="en-GB" sz="1800" b="1" dirty="0"/>
              <a:t>43</a:t>
            </a:r>
            <a:r>
              <a:rPr lang="en-GB" sz="1800" dirty="0"/>
              <a:t> (2016) </a:t>
            </a:r>
            <a:r>
              <a:rPr lang="en-GB" sz="1800" dirty="0" smtClean="0"/>
              <a:t>084001</a:t>
            </a:r>
          </a:p>
          <a:p>
            <a:pPr lvl="2"/>
            <a:r>
              <a:rPr lang="de-DE" sz="1800" dirty="0"/>
              <a:t>https://</a:t>
            </a:r>
            <a:r>
              <a:rPr lang="de-DE" sz="1800" dirty="0" err="1"/>
              <a:t>arxiv.org</a:t>
            </a:r>
            <a:r>
              <a:rPr lang="de-DE" sz="1800" dirty="0"/>
              <a:t>/</a:t>
            </a:r>
            <a:r>
              <a:rPr lang="de-DE" sz="1800" dirty="0" err="1"/>
              <a:t>abs</a:t>
            </a:r>
            <a:r>
              <a:rPr lang="de-DE" sz="1800" dirty="0"/>
              <a:t>/</a:t>
            </a:r>
            <a:r>
              <a:rPr lang="de-DE" sz="1800" dirty="0" smtClean="0"/>
              <a:t>1601.07459</a:t>
            </a:r>
            <a:endParaRPr lang="en-US" sz="1600" dirty="0"/>
          </a:p>
        </p:txBody>
      </p:sp>
      <p:pic>
        <p:nvPicPr>
          <p:cNvPr id="6" name="Picture 5" descr="KM3NeT-RI-logo-tex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832" y="1000142"/>
            <a:ext cx="4548935" cy="3677863"/>
          </a:xfrm>
          <a:prstGeom prst="rect">
            <a:avLst/>
          </a:prstGeom>
        </p:spPr>
      </p:pic>
      <p:pic>
        <p:nvPicPr>
          <p:cNvPr id="8" name="Picture 7" descr="KM3NeT-It-Site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086" y="4755345"/>
            <a:ext cx="2151148" cy="1731915"/>
          </a:xfrm>
          <a:prstGeom prst="rect">
            <a:avLst/>
          </a:prstGeom>
          <a:ln w="28575" cmpd="sng">
            <a:solidFill>
              <a:srgbClr val="CD0920"/>
            </a:solidFill>
          </a:ln>
        </p:spPr>
      </p:pic>
      <p:pic>
        <p:nvPicPr>
          <p:cNvPr id="9" name="Picture 8" descr="ORCA_locat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317" y="4767247"/>
            <a:ext cx="2498343" cy="1728525"/>
          </a:xfrm>
          <a:prstGeom prst="rect">
            <a:avLst/>
          </a:prstGeom>
          <a:ln w="28575" cmpd="sng">
            <a:solidFill>
              <a:srgbClr val="CD0920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5701840" y="2850751"/>
            <a:ext cx="349885" cy="310991"/>
          </a:xfrm>
          <a:prstGeom prst="rect">
            <a:avLst/>
          </a:prstGeom>
          <a:noFill/>
          <a:ln w="19050" cmpd="sng">
            <a:solidFill>
              <a:srgbClr val="CD092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516635" y="3728797"/>
            <a:ext cx="349885" cy="310991"/>
          </a:xfrm>
          <a:prstGeom prst="rect">
            <a:avLst/>
          </a:prstGeom>
          <a:noFill/>
          <a:ln w="19050" cmpd="sng">
            <a:solidFill>
              <a:srgbClr val="CD092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4167317" y="3145689"/>
            <a:ext cx="1534525" cy="1609656"/>
          </a:xfrm>
          <a:prstGeom prst="line">
            <a:avLst/>
          </a:prstGeom>
          <a:ln>
            <a:solidFill>
              <a:srgbClr val="CD09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51726" y="3145689"/>
            <a:ext cx="613934" cy="1609656"/>
          </a:xfrm>
          <a:prstGeom prst="line">
            <a:avLst/>
          </a:prstGeom>
          <a:ln>
            <a:solidFill>
              <a:srgbClr val="CD09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516635" y="4039788"/>
            <a:ext cx="301425" cy="715557"/>
          </a:xfrm>
          <a:prstGeom prst="line">
            <a:avLst/>
          </a:prstGeom>
          <a:ln>
            <a:solidFill>
              <a:srgbClr val="CD09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66520" y="4039788"/>
            <a:ext cx="2131714" cy="638217"/>
          </a:xfrm>
          <a:prstGeom prst="line">
            <a:avLst/>
          </a:prstGeom>
          <a:ln>
            <a:solidFill>
              <a:srgbClr val="CD09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4876800" y="5041900"/>
            <a:ext cx="723900" cy="969433"/>
          </a:xfrm>
          <a:custGeom>
            <a:avLst/>
            <a:gdLst>
              <a:gd name="connsiteX0" fmla="*/ 0 w 723900"/>
              <a:gd name="connsiteY0" fmla="*/ 0 h 969433"/>
              <a:gd name="connsiteX1" fmla="*/ 67733 w 723900"/>
              <a:gd name="connsiteY1" fmla="*/ 220133 h 969433"/>
              <a:gd name="connsiteX2" fmla="*/ 131233 w 723900"/>
              <a:gd name="connsiteY2" fmla="*/ 452967 h 969433"/>
              <a:gd name="connsiteX3" fmla="*/ 262467 w 723900"/>
              <a:gd name="connsiteY3" fmla="*/ 668867 h 969433"/>
              <a:gd name="connsiteX4" fmla="*/ 402167 w 723900"/>
              <a:gd name="connsiteY4" fmla="*/ 762000 h 969433"/>
              <a:gd name="connsiteX5" fmla="*/ 579967 w 723900"/>
              <a:gd name="connsiteY5" fmla="*/ 897467 h 969433"/>
              <a:gd name="connsiteX6" fmla="*/ 723900 w 723900"/>
              <a:gd name="connsiteY6" fmla="*/ 969433 h 96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900" h="969433">
                <a:moveTo>
                  <a:pt x="0" y="0"/>
                </a:moveTo>
                <a:cubicBezTo>
                  <a:pt x="22930" y="72319"/>
                  <a:pt x="45861" y="144639"/>
                  <a:pt x="67733" y="220133"/>
                </a:cubicBezTo>
                <a:cubicBezTo>
                  <a:pt x="89605" y="295628"/>
                  <a:pt x="98777" y="378178"/>
                  <a:pt x="131233" y="452967"/>
                </a:cubicBezTo>
                <a:cubicBezTo>
                  <a:pt x="163689" y="527756"/>
                  <a:pt x="217311" y="617362"/>
                  <a:pt x="262467" y="668867"/>
                </a:cubicBezTo>
                <a:cubicBezTo>
                  <a:pt x="307623" y="720372"/>
                  <a:pt x="349250" y="723900"/>
                  <a:pt x="402167" y="762000"/>
                </a:cubicBezTo>
                <a:cubicBezTo>
                  <a:pt x="455084" y="800100"/>
                  <a:pt x="526345" y="862895"/>
                  <a:pt x="579967" y="897467"/>
                </a:cubicBezTo>
                <a:cubicBezTo>
                  <a:pt x="633589" y="932039"/>
                  <a:pt x="723900" y="969433"/>
                  <a:pt x="723900" y="969433"/>
                </a:cubicBezTo>
              </a:path>
            </a:pathLst>
          </a:cu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4871304" y="5029200"/>
            <a:ext cx="352629" cy="982133"/>
          </a:xfrm>
          <a:custGeom>
            <a:avLst/>
            <a:gdLst>
              <a:gd name="connsiteX0" fmla="*/ 1263 w 352629"/>
              <a:gd name="connsiteY0" fmla="*/ 0 h 982133"/>
              <a:gd name="connsiteX1" fmla="*/ 9729 w 352629"/>
              <a:gd name="connsiteY1" fmla="*/ 275167 h 982133"/>
              <a:gd name="connsiteX2" fmla="*/ 73229 w 352629"/>
              <a:gd name="connsiteY2" fmla="*/ 461433 h 982133"/>
              <a:gd name="connsiteX3" fmla="*/ 115563 w 352629"/>
              <a:gd name="connsiteY3" fmla="*/ 601133 h 982133"/>
              <a:gd name="connsiteX4" fmla="*/ 128263 w 352629"/>
              <a:gd name="connsiteY4" fmla="*/ 647700 h 982133"/>
              <a:gd name="connsiteX5" fmla="*/ 128263 w 352629"/>
              <a:gd name="connsiteY5" fmla="*/ 673100 h 982133"/>
              <a:gd name="connsiteX6" fmla="*/ 77463 w 352629"/>
              <a:gd name="connsiteY6" fmla="*/ 715433 h 982133"/>
              <a:gd name="connsiteX7" fmla="*/ 64763 w 352629"/>
              <a:gd name="connsiteY7" fmla="*/ 821267 h 982133"/>
              <a:gd name="connsiteX8" fmla="*/ 166363 w 352629"/>
              <a:gd name="connsiteY8" fmla="*/ 850900 h 982133"/>
              <a:gd name="connsiteX9" fmla="*/ 234096 w 352629"/>
              <a:gd name="connsiteY9" fmla="*/ 846667 h 982133"/>
              <a:gd name="connsiteX10" fmla="*/ 276429 w 352629"/>
              <a:gd name="connsiteY10" fmla="*/ 897467 h 982133"/>
              <a:gd name="connsiteX11" fmla="*/ 352629 w 352629"/>
              <a:gd name="connsiteY11" fmla="*/ 982133 h 982133"/>
              <a:gd name="connsiteX12" fmla="*/ 352629 w 352629"/>
              <a:gd name="connsiteY12" fmla="*/ 982133 h 98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2629" h="982133">
                <a:moveTo>
                  <a:pt x="1263" y="0"/>
                </a:moveTo>
                <a:cubicBezTo>
                  <a:pt x="-501" y="99131"/>
                  <a:pt x="-2265" y="198262"/>
                  <a:pt x="9729" y="275167"/>
                </a:cubicBezTo>
                <a:cubicBezTo>
                  <a:pt x="21723" y="352072"/>
                  <a:pt x="55590" y="407105"/>
                  <a:pt x="73229" y="461433"/>
                </a:cubicBezTo>
                <a:cubicBezTo>
                  <a:pt x="90868" y="515761"/>
                  <a:pt x="106391" y="570089"/>
                  <a:pt x="115563" y="601133"/>
                </a:cubicBezTo>
                <a:cubicBezTo>
                  <a:pt x="124735" y="632178"/>
                  <a:pt x="126146" y="635706"/>
                  <a:pt x="128263" y="647700"/>
                </a:cubicBezTo>
                <a:cubicBezTo>
                  <a:pt x="130380" y="659694"/>
                  <a:pt x="136730" y="661811"/>
                  <a:pt x="128263" y="673100"/>
                </a:cubicBezTo>
                <a:cubicBezTo>
                  <a:pt x="119796" y="684389"/>
                  <a:pt x="88046" y="690739"/>
                  <a:pt x="77463" y="715433"/>
                </a:cubicBezTo>
                <a:cubicBezTo>
                  <a:pt x="66880" y="740127"/>
                  <a:pt x="49946" y="798689"/>
                  <a:pt x="64763" y="821267"/>
                </a:cubicBezTo>
                <a:cubicBezTo>
                  <a:pt x="79580" y="843845"/>
                  <a:pt x="138141" y="846667"/>
                  <a:pt x="166363" y="850900"/>
                </a:cubicBezTo>
                <a:cubicBezTo>
                  <a:pt x="194585" y="855133"/>
                  <a:pt x="215752" y="838906"/>
                  <a:pt x="234096" y="846667"/>
                </a:cubicBezTo>
                <a:cubicBezTo>
                  <a:pt x="252440" y="854428"/>
                  <a:pt x="256674" y="874889"/>
                  <a:pt x="276429" y="897467"/>
                </a:cubicBezTo>
                <a:cubicBezTo>
                  <a:pt x="296185" y="920045"/>
                  <a:pt x="352629" y="982133"/>
                  <a:pt x="352629" y="982133"/>
                </a:cubicBezTo>
                <a:lnTo>
                  <a:pt x="352629" y="982133"/>
                </a:lnTo>
              </a:path>
            </a:pathLst>
          </a:custGeom>
          <a:ln>
            <a:solidFill>
              <a:srgbClr val="CD09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reeform 30"/>
          <p:cNvSpPr/>
          <p:nvPr/>
        </p:nvSpPr>
        <p:spPr>
          <a:xfrm>
            <a:off x="7865533" y="5913967"/>
            <a:ext cx="300567" cy="156633"/>
          </a:xfrm>
          <a:custGeom>
            <a:avLst/>
            <a:gdLst>
              <a:gd name="connsiteX0" fmla="*/ 0 w 300567"/>
              <a:gd name="connsiteY0" fmla="*/ 0 h 156633"/>
              <a:gd name="connsiteX1" fmla="*/ 29634 w 300567"/>
              <a:gd name="connsiteY1" fmla="*/ 63500 h 156633"/>
              <a:gd name="connsiteX2" fmla="*/ 80434 w 300567"/>
              <a:gd name="connsiteY2" fmla="*/ 84666 h 156633"/>
              <a:gd name="connsiteX3" fmla="*/ 122767 w 300567"/>
              <a:gd name="connsiteY3" fmla="*/ 110066 h 156633"/>
              <a:gd name="connsiteX4" fmla="*/ 198967 w 300567"/>
              <a:gd name="connsiteY4" fmla="*/ 114300 h 156633"/>
              <a:gd name="connsiteX5" fmla="*/ 262467 w 300567"/>
              <a:gd name="connsiteY5" fmla="*/ 135466 h 156633"/>
              <a:gd name="connsiteX6" fmla="*/ 300567 w 300567"/>
              <a:gd name="connsiteY6" fmla="*/ 156633 h 156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567" h="156633">
                <a:moveTo>
                  <a:pt x="0" y="0"/>
                </a:moveTo>
                <a:cubicBezTo>
                  <a:pt x="8114" y="24694"/>
                  <a:pt x="16228" y="49389"/>
                  <a:pt x="29634" y="63500"/>
                </a:cubicBezTo>
                <a:cubicBezTo>
                  <a:pt x="43040" y="77611"/>
                  <a:pt x="64912" y="76905"/>
                  <a:pt x="80434" y="84666"/>
                </a:cubicBezTo>
                <a:cubicBezTo>
                  <a:pt x="95956" y="92427"/>
                  <a:pt x="103012" y="105127"/>
                  <a:pt x="122767" y="110066"/>
                </a:cubicBezTo>
                <a:cubicBezTo>
                  <a:pt x="142523" y="115005"/>
                  <a:pt x="175684" y="110067"/>
                  <a:pt x="198967" y="114300"/>
                </a:cubicBezTo>
                <a:cubicBezTo>
                  <a:pt x="222250" y="118533"/>
                  <a:pt x="245534" y="128411"/>
                  <a:pt x="262467" y="135466"/>
                </a:cubicBezTo>
                <a:cubicBezTo>
                  <a:pt x="279400" y="142521"/>
                  <a:pt x="300567" y="156633"/>
                  <a:pt x="300567" y="156633"/>
                </a:cubicBezTo>
              </a:path>
            </a:pathLst>
          </a:custGeom>
          <a:ln>
            <a:solidFill>
              <a:srgbClr val="F6BB1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7929033" y="6117928"/>
            <a:ext cx="700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6BB1C"/>
                </a:solidFill>
              </a:rPr>
              <a:t>ARCA</a:t>
            </a:r>
            <a:endParaRPr lang="en-GB" dirty="0">
              <a:solidFill>
                <a:srgbClr val="F6BB1C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00700" y="5906262"/>
            <a:ext cx="1057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ACB08"/>
                </a:solidFill>
              </a:rPr>
              <a:t>ANTARES</a:t>
            </a:r>
            <a:endParaRPr lang="en-GB" dirty="0">
              <a:solidFill>
                <a:srgbClr val="1ACB0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17060" y="5965528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D0920"/>
                </a:solidFill>
              </a:rPr>
              <a:t>ORCA</a:t>
            </a:r>
            <a:endParaRPr lang="en-GB" dirty="0">
              <a:solidFill>
                <a:srgbClr val="CD0920"/>
              </a:solidFill>
            </a:endParaRP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9466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2667000"/>
            <a:ext cx="8586788" cy="850900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Neutrino physics</a:t>
            </a:r>
            <a:endParaRPr lang="en-GB" sz="4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39890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KM3NeT-ARCA_full_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6" t="9777"/>
          <a:stretch/>
        </p:blipFill>
        <p:spPr>
          <a:xfrm>
            <a:off x="5435600" y="946027"/>
            <a:ext cx="2558693" cy="3689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ARCA: </a:t>
            </a:r>
            <a:r>
              <a:rPr lang="en-GB" dirty="0" err="1" smtClean="0"/>
              <a:t>TeV-PeV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ARCA</a:t>
            </a:r>
            <a:r>
              <a:rPr lang="en-GB" sz="2000" dirty="0"/>
              <a:t>: 2 blocks:</a:t>
            </a:r>
          </a:p>
          <a:p>
            <a:pPr marL="285750" lvl="1" indent="-285750">
              <a:buFont typeface="Arial"/>
              <a:buChar char="•"/>
            </a:pPr>
            <a:r>
              <a:rPr lang="en-GB" sz="1800" dirty="0"/>
              <a:t>115 </a:t>
            </a:r>
            <a:r>
              <a:rPr lang="en-GB" sz="1800" dirty="0" smtClean="0"/>
              <a:t>‘detection units’ per block</a:t>
            </a:r>
            <a:endParaRPr lang="en-GB" sz="1800" dirty="0"/>
          </a:p>
          <a:p>
            <a:pPr marL="285750" lvl="1" indent="-285750">
              <a:buFont typeface="Arial"/>
              <a:buChar char="•"/>
            </a:pPr>
            <a:r>
              <a:rPr lang="en-GB" sz="1800" dirty="0" smtClean="0"/>
              <a:t>90m </a:t>
            </a:r>
            <a:r>
              <a:rPr lang="en-GB" sz="1800" dirty="0"/>
              <a:t>horizontal </a:t>
            </a:r>
            <a:r>
              <a:rPr lang="en-GB" sz="1800" dirty="0" smtClean="0"/>
              <a:t>spacing</a:t>
            </a:r>
            <a:endParaRPr lang="en-GB" sz="1800" dirty="0"/>
          </a:p>
          <a:p>
            <a:endParaRPr lang="en-GB" sz="2000" dirty="0"/>
          </a:p>
          <a:p>
            <a:r>
              <a:rPr lang="en-GB" sz="2000" dirty="0" smtClean="0"/>
              <a:t>Detection </a:t>
            </a:r>
            <a:r>
              <a:rPr lang="en-GB" sz="2000" dirty="0" smtClean="0"/>
              <a:t>unit:</a:t>
            </a:r>
          </a:p>
          <a:p>
            <a:pPr marL="285750" lvl="1" indent="-285750">
              <a:buFont typeface="Arial"/>
              <a:buChar char="•"/>
            </a:pPr>
            <a:r>
              <a:rPr lang="en-GB" sz="1800" dirty="0" smtClean="0"/>
              <a:t>Line anchored to the sea floor</a:t>
            </a:r>
          </a:p>
          <a:p>
            <a:pPr marL="285750" lvl="1" indent="-285750">
              <a:buFont typeface="Arial"/>
              <a:buChar char="•"/>
            </a:pPr>
            <a:r>
              <a:rPr lang="en-GB" sz="1800" dirty="0" smtClean="0"/>
              <a:t>18 optical modules</a:t>
            </a:r>
          </a:p>
          <a:p>
            <a:pPr marL="285750" lvl="1" indent="-285750">
              <a:buFont typeface="Arial"/>
              <a:buChar char="•"/>
            </a:pPr>
            <a:r>
              <a:rPr lang="en-GB" sz="1800" dirty="0" smtClean="0"/>
              <a:t>36m spacing</a:t>
            </a:r>
          </a:p>
          <a:p>
            <a:endParaRPr lang="en-GB" sz="2000" dirty="0" smtClean="0"/>
          </a:p>
          <a:p>
            <a:r>
              <a:rPr lang="en-GB" sz="2000" dirty="0" smtClean="0"/>
              <a:t>Total </a:t>
            </a:r>
            <a:r>
              <a:rPr lang="en-GB" sz="2000" dirty="0"/>
              <a:t>volume: 1.2 </a:t>
            </a:r>
            <a:r>
              <a:rPr lang="en-GB" sz="2000" dirty="0" smtClean="0"/>
              <a:t>km</a:t>
            </a:r>
            <a:r>
              <a:rPr lang="en-GB" sz="2000" baseline="30000" dirty="0" smtClean="0"/>
              <a:t>3</a:t>
            </a:r>
            <a:endParaRPr lang="en-GB" sz="2000" dirty="0" smtClean="0"/>
          </a:p>
          <a:p>
            <a:pPr marL="285750" lvl="1" indent="-285750">
              <a:buFont typeface="Arial"/>
              <a:buChar char="•"/>
            </a:pPr>
            <a:r>
              <a:rPr lang="en-GB" sz="1800" dirty="0"/>
              <a:t>Site: 3.5 km </a:t>
            </a:r>
            <a:r>
              <a:rPr lang="en-GB" sz="1800" dirty="0" smtClean="0"/>
              <a:t>depth</a:t>
            </a:r>
          </a:p>
          <a:p>
            <a:pPr marL="285750" lvl="1" indent="-285750">
              <a:buFont typeface="Arial"/>
              <a:buChar char="•"/>
            </a:pPr>
            <a:r>
              <a:rPr lang="en-GB" sz="1800" dirty="0" smtClean="0"/>
              <a:t>Shore </a:t>
            </a:r>
            <a:r>
              <a:rPr lang="en-GB" sz="1800" dirty="0" smtClean="0"/>
              <a:t>station</a:t>
            </a:r>
            <a:r>
              <a:rPr lang="en-GB" sz="1800" dirty="0" smtClean="0"/>
              <a:t>:</a:t>
            </a:r>
          </a:p>
          <a:p>
            <a:pPr lvl="1"/>
            <a:r>
              <a:rPr lang="en-GB" sz="1800" dirty="0"/>
              <a:t> </a:t>
            </a:r>
            <a:r>
              <a:rPr lang="en-GB" sz="1800" dirty="0" smtClean="0"/>
              <a:t>       Capo </a:t>
            </a:r>
            <a:r>
              <a:rPr lang="en-GB" sz="1800" dirty="0" err="1" smtClean="0"/>
              <a:t>Passero</a:t>
            </a:r>
            <a:endParaRPr lang="en-GB" sz="1800" dirty="0" smtClean="0"/>
          </a:p>
          <a:p>
            <a:pPr marL="474663" lvl="1" indent="0">
              <a:buNone/>
            </a:pPr>
            <a:r>
              <a:rPr lang="en-GB" sz="1800" dirty="0" smtClean="0"/>
              <a:t> </a:t>
            </a:r>
            <a:r>
              <a:rPr lang="en-GB" sz="1800" dirty="0" smtClean="0"/>
              <a:t>(</a:t>
            </a:r>
            <a:r>
              <a:rPr lang="en-GB" sz="1800" dirty="0" smtClean="0"/>
              <a:t>Sicily)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103553" y="86652"/>
            <a:ext cx="920955" cy="6726460"/>
            <a:chOff x="7729658" y="86652"/>
            <a:chExt cx="920955" cy="672646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8409111" y="1472736"/>
              <a:ext cx="0" cy="1872000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409111" y="4635500"/>
              <a:ext cx="0" cy="1587316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5400000">
              <a:off x="7899747" y="3647421"/>
              <a:ext cx="10400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612 m</a:t>
              </a:r>
              <a:endParaRPr lang="en-GB" dirty="0"/>
            </a:p>
          </p:txBody>
        </p:sp>
        <p:pic>
          <p:nvPicPr>
            <p:cNvPr id="22" name="Picture 21" descr="http://www.km3net.org/images/DetectionUnits/KM3NeT-String.jpg"/>
            <p:cNvPicPr>
              <a:picLocks noChangeArrowheads="1"/>
            </p:cNvPicPr>
            <p:nvPr/>
          </p:nvPicPr>
          <p:blipFill rotWithShape="1">
            <a:blip r:embed="rId3" cstate="print"/>
            <a:srcRect t="72303" b="37"/>
            <a:stretch/>
          </p:blipFill>
          <p:spPr bwMode="auto">
            <a:xfrm>
              <a:off x="7729658" y="4437112"/>
              <a:ext cx="540000" cy="2376000"/>
            </a:xfrm>
            <a:prstGeom prst="rect">
              <a:avLst/>
            </a:prstGeom>
            <a:noFill/>
          </p:spPr>
        </p:pic>
        <p:pic>
          <p:nvPicPr>
            <p:cNvPr id="23" name="Picture 22" descr="http://www.km3net.org/images/DetectionUnits/KM3NeT-String.jpg"/>
            <p:cNvPicPr>
              <a:picLocks noChangeAspect="1" noChangeArrowheads="1"/>
            </p:cNvPicPr>
            <p:nvPr/>
          </p:nvPicPr>
          <p:blipFill>
            <a:blip r:embed="rId3" cstate="print"/>
            <a:srcRect b="35637"/>
            <a:stretch>
              <a:fillRect/>
            </a:stretch>
          </p:blipFill>
          <p:spPr bwMode="auto">
            <a:xfrm>
              <a:off x="7754400" y="86652"/>
              <a:ext cx="466774" cy="4356066"/>
            </a:xfrm>
            <a:prstGeom prst="rect">
              <a:avLst/>
            </a:prstGeom>
            <a:noFill/>
          </p:spPr>
        </p:pic>
      </p:grpSp>
      <p:cxnSp>
        <p:nvCxnSpPr>
          <p:cNvPr id="40" name="Straight Connector 39"/>
          <p:cNvCxnSpPr/>
          <p:nvPr/>
        </p:nvCxnSpPr>
        <p:spPr>
          <a:xfrm flipH="1" flipV="1">
            <a:off x="7440613" y="2451100"/>
            <a:ext cx="687683" cy="3957638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440614" y="1472736"/>
            <a:ext cx="662939" cy="76246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988581" y="941684"/>
            <a:ext cx="0" cy="134243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990481" y="1385830"/>
            <a:ext cx="890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~1 km</a:t>
            </a:r>
            <a:endParaRPr lang="en-GB" sz="2000" dirty="0"/>
          </a:p>
        </p:txBody>
      </p:sp>
      <p:pic>
        <p:nvPicPr>
          <p:cNvPr id="18" name="Picture 17" descr="KM3NeT-It-Site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581" y="4221789"/>
            <a:ext cx="2921000" cy="23517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221" y="941684"/>
            <a:ext cx="5446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90"/>
                </a:solidFill>
              </a:rPr>
              <a:t>ARCA: </a:t>
            </a:r>
            <a:r>
              <a:rPr lang="en-GB" i="1" dirty="0" err="1" smtClean="0">
                <a:solidFill>
                  <a:srgbClr val="000090"/>
                </a:solidFill>
              </a:rPr>
              <a:t>Astroparticle</a:t>
            </a:r>
            <a:r>
              <a:rPr lang="en-GB" i="1" dirty="0" smtClean="0">
                <a:solidFill>
                  <a:srgbClr val="000090"/>
                </a:solidFill>
              </a:rPr>
              <a:t> Research with </a:t>
            </a:r>
            <a:r>
              <a:rPr lang="en-GB" i="1" dirty="0" err="1" smtClean="0">
                <a:solidFill>
                  <a:srgbClr val="000090"/>
                </a:solidFill>
              </a:rPr>
              <a:t>Cosmics</a:t>
            </a:r>
            <a:r>
              <a:rPr lang="en-GB" i="1" dirty="0" smtClean="0">
                <a:solidFill>
                  <a:srgbClr val="000090"/>
                </a:solidFill>
              </a:rPr>
              <a:t> in the Abyss</a:t>
            </a:r>
            <a:endParaRPr lang="en-GB" i="1" dirty="0">
              <a:solidFill>
                <a:srgbClr val="000090"/>
              </a:solidFill>
            </a:endParaRPr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396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7" descr="BB ORCA 115D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694" y="1725227"/>
            <a:ext cx="3489832" cy="30007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ORCA: 3-100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>
          <a:xfrm>
            <a:off x="333375" y="1472736"/>
            <a:ext cx="8586788" cy="489790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1 ORCA block: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115 lines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20 m horizontal spacing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9 m vertical DOM spacing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8409111" y="1472736"/>
            <a:ext cx="0" cy="187200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409111" y="4635500"/>
            <a:ext cx="0" cy="1587316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5400000">
            <a:off x="7856992" y="3647421"/>
            <a:ext cx="1125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/>
              <a:t>150 m</a:t>
            </a:r>
            <a:endParaRPr lang="en-GB" dirty="0"/>
          </a:p>
        </p:txBody>
      </p:sp>
      <p:pic>
        <p:nvPicPr>
          <p:cNvPr id="22" name="Picture 21" descr="http://www.km3net.org/images/DetectionUnits/KM3NeT-String.jpg"/>
          <p:cNvPicPr>
            <a:picLocks noChangeArrowheads="1"/>
          </p:cNvPicPr>
          <p:nvPr/>
        </p:nvPicPr>
        <p:blipFill rotWithShape="1">
          <a:blip r:embed="rId3" cstate="print"/>
          <a:srcRect t="72303" b="37"/>
          <a:stretch/>
        </p:blipFill>
        <p:spPr bwMode="auto">
          <a:xfrm>
            <a:off x="7729658" y="4437112"/>
            <a:ext cx="540000" cy="2376000"/>
          </a:xfrm>
          <a:prstGeom prst="rect">
            <a:avLst/>
          </a:prstGeom>
          <a:noFill/>
        </p:spPr>
      </p:pic>
      <p:pic>
        <p:nvPicPr>
          <p:cNvPr id="23" name="Picture 22" descr="http://www.km3net.org/images/DetectionUnits/KM3NeT-String.jpg"/>
          <p:cNvPicPr>
            <a:picLocks noChangeAspect="1" noChangeArrowheads="1"/>
          </p:cNvPicPr>
          <p:nvPr/>
        </p:nvPicPr>
        <p:blipFill>
          <a:blip r:embed="rId3" cstate="print"/>
          <a:srcRect b="35637"/>
          <a:stretch>
            <a:fillRect/>
          </a:stretch>
        </p:blipFill>
        <p:spPr bwMode="auto">
          <a:xfrm>
            <a:off x="7754400" y="86652"/>
            <a:ext cx="466774" cy="4356066"/>
          </a:xfrm>
          <a:prstGeom prst="rect">
            <a:avLst/>
          </a:prstGeom>
          <a:noFill/>
        </p:spPr>
      </p:pic>
      <p:cxnSp>
        <p:nvCxnSpPr>
          <p:cNvPr id="40" name="Straight Connector 39"/>
          <p:cNvCxnSpPr/>
          <p:nvPr/>
        </p:nvCxnSpPr>
        <p:spPr>
          <a:xfrm flipH="1" flipV="1">
            <a:off x="6898922" y="3009900"/>
            <a:ext cx="808391" cy="344147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898922" y="1619381"/>
            <a:ext cx="857605" cy="1225419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ORCA_locat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81" y="3457222"/>
            <a:ext cx="4206038" cy="291002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525126" y="797870"/>
            <a:ext cx="6031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90"/>
                </a:solidFill>
              </a:rPr>
              <a:t>ORCA: Oscillation Research with </a:t>
            </a:r>
            <a:r>
              <a:rPr lang="en-GB" i="1" dirty="0" err="1" smtClean="0">
                <a:solidFill>
                  <a:srgbClr val="000090"/>
                </a:solidFill>
              </a:rPr>
              <a:t>Cosmics</a:t>
            </a:r>
            <a:r>
              <a:rPr lang="en-GB" i="1" dirty="0" smtClean="0">
                <a:solidFill>
                  <a:srgbClr val="000090"/>
                </a:solidFill>
              </a:rPr>
              <a:t> in the Abyss</a:t>
            </a:r>
            <a:endParaRPr lang="en-GB" i="1" dirty="0">
              <a:solidFill>
                <a:srgbClr val="00009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204656" y="1824566"/>
            <a:ext cx="80151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59465" y="1826094"/>
            <a:ext cx="897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100 m</a:t>
            </a:r>
            <a:endParaRPr lang="en-GB" sz="2000" dirty="0"/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683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Basic detection method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3387725" cy="399732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400" dirty="0" smtClean="0"/>
              <a:t>Neutrino interactions</a:t>
            </a:r>
            <a:endParaRPr lang="en-GB" sz="2400" dirty="0" smtClean="0"/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/>
              <a:t>D</a:t>
            </a:r>
            <a:r>
              <a:rPr lang="en-GB" sz="2000" dirty="0" smtClean="0"/>
              <a:t>eep inelastic scattering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Charged current (CC)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Neutral current (NC)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Relativistic </a:t>
            </a:r>
            <a:r>
              <a:rPr lang="en-GB" sz="2000" dirty="0" err="1" smtClean="0"/>
              <a:t>secondaries</a:t>
            </a:r>
            <a:r>
              <a:rPr lang="en-GB" sz="2000" dirty="0" smtClean="0"/>
              <a:t> produced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Charged particles: Cherenkov radiation (~EM sonic boom)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endParaRPr lang="en-GB" sz="2000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0" y="971034"/>
            <a:ext cx="4216400" cy="1930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00748" y="1700768"/>
            <a:ext cx="173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Miarecki</a:t>
            </a:r>
            <a:r>
              <a:rPr lang="en-GB" dirty="0" smtClean="0"/>
              <a:t> 2016 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00" y="2901434"/>
            <a:ext cx="2365759" cy="31091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33900" y="6010573"/>
            <a:ext cx="2070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Argonne National Labs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56502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2667000"/>
            <a:ext cx="8586788" cy="850900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Technology</a:t>
            </a:r>
            <a:endParaRPr lang="en-GB" sz="4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5681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PMTs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3387725" cy="24733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400" dirty="0" smtClean="0"/>
              <a:t>Optical module: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err="1" smtClean="0"/>
              <a:t>Hammamatsu</a:t>
            </a:r>
            <a:r>
              <a:rPr lang="en-GB" sz="2000" dirty="0" smtClean="0"/>
              <a:t> R12199-02 PMTs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Nominal 3” diameter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Sensitive to </a:t>
            </a:r>
            <a:r>
              <a:rPr lang="en-GB" sz="2000" dirty="0" smtClean="0"/>
              <a:t>blue-near UV  (Cherenkov) light</a:t>
            </a:r>
            <a:endParaRPr lang="en-GB" sz="2000" dirty="0" smtClean="0"/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/>
              <a:t>KM3NeT will use nearly </a:t>
            </a:r>
            <a:r>
              <a:rPr lang="en-GB" sz="2000" dirty="0" smtClean="0"/>
              <a:t>200,000 </a:t>
            </a:r>
            <a:r>
              <a:rPr lang="en-GB" sz="2000" dirty="0"/>
              <a:t>of them! </a:t>
            </a:r>
          </a:p>
        </p:txBody>
      </p:sp>
      <p:grpSp>
        <p:nvGrpSpPr>
          <p:cNvPr id="30" name="Group 29"/>
          <p:cNvGrpSpPr/>
          <p:nvPr/>
        </p:nvGrpSpPr>
        <p:grpSpPr>
          <a:xfrm rot="17753757">
            <a:off x="2317885" y="4956462"/>
            <a:ext cx="1448458" cy="369332"/>
            <a:chOff x="3028419" y="4300652"/>
            <a:chExt cx="1728072" cy="369332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3028419" y="4480816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216491" y="4480816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685022" y="4300652"/>
              <a:ext cx="39825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dirty="0"/>
                <a:t>3</a:t>
              </a:r>
              <a:r>
                <a:rPr lang="en-GB" dirty="0" smtClean="0"/>
                <a:t>”</a:t>
              </a:r>
              <a:endParaRPr lang="en-GB" dirty="0"/>
            </a:p>
          </p:txBody>
        </p:sp>
      </p:grpSp>
      <p:pic>
        <p:nvPicPr>
          <p:cNvPr id="4" name="Picture 3" descr="Aiello_2018_J._Inst._13_P0503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t="55926" r="22746" b="22407"/>
          <a:stretch/>
        </p:blipFill>
        <p:spPr>
          <a:xfrm>
            <a:off x="3721100" y="927100"/>
            <a:ext cx="5294597" cy="2705100"/>
          </a:xfrm>
          <a:prstGeom prst="rect">
            <a:avLst/>
          </a:prstGeom>
        </p:spPr>
      </p:pic>
      <p:pic>
        <p:nvPicPr>
          <p:cNvPr id="6" name="Picture 5" descr="Aiello_2018_J._Inst._13_P05035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4" t="47726" r="20125" b="22963"/>
          <a:stretch/>
        </p:blipFill>
        <p:spPr>
          <a:xfrm>
            <a:off x="3909181" y="3603865"/>
            <a:ext cx="4559179" cy="29696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95261" y="522188"/>
            <a:ext cx="4773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KM3NeT Collaboration (S. Aiello et al.), JINST 13 P05035 (2018)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768964"/>
            <a:ext cx="2221759" cy="17555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718839">
            <a:off x="4445001" y="4284555"/>
            <a:ext cx="1365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Dark voltage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892800" y="4525497"/>
            <a:ext cx="231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Single photo-electron signal</a:t>
            </a:r>
            <a:endParaRPr lang="en-GB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7699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KM3NeT: digital optical module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3387725" cy="199072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Optical module: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/>
              <a:t>31 x 3” </a:t>
            </a:r>
            <a:r>
              <a:rPr lang="en-GB" sz="2000" dirty="0" smtClean="0"/>
              <a:t>PMTs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4π </a:t>
            </a:r>
            <a:r>
              <a:rPr lang="en-GB" sz="2000" dirty="0" err="1"/>
              <a:t>sr</a:t>
            </a:r>
            <a:r>
              <a:rPr lang="en-GB" sz="2000" dirty="0"/>
              <a:t> </a:t>
            </a:r>
            <a:r>
              <a:rPr lang="en-GB" sz="2000" dirty="0" smtClean="0"/>
              <a:t>coverage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directional resolution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dynamic range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27716" y="5831658"/>
            <a:ext cx="1728072" cy="369332"/>
            <a:chOff x="3028419" y="4300652"/>
            <a:chExt cx="1728072" cy="369332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3028419" y="4480816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216491" y="4480816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626707" y="4300652"/>
              <a:ext cx="5148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dirty="0" smtClean="0"/>
                <a:t>17”</a:t>
              </a:r>
              <a:endParaRPr lang="en-GB" dirty="0"/>
            </a:p>
          </p:txBody>
        </p:sp>
      </p:grpSp>
      <p:pic>
        <p:nvPicPr>
          <p:cNvPr id="10" name="Picture 9" descr="bob2_smal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15185" r="7882" b="12222"/>
          <a:stretch/>
        </p:blipFill>
        <p:spPr>
          <a:xfrm>
            <a:off x="500716" y="3273046"/>
            <a:ext cx="2205566" cy="2409159"/>
          </a:xfrm>
          <a:prstGeom prst="rect">
            <a:avLst/>
          </a:prstGeom>
        </p:spPr>
      </p:pic>
      <p:pic>
        <p:nvPicPr>
          <p:cNvPr id="18" name="Picture 17" descr="om_ant_aef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908" y="3656274"/>
            <a:ext cx="4167494" cy="2917246"/>
          </a:xfrm>
          <a:prstGeom prst="rect">
            <a:avLst/>
          </a:prstGeom>
        </p:spPr>
      </p:pic>
      <p:pic>
        <p:nvPicPr>
          <p:cNvPr id="19" name="Picture 18" descr="muon_pmt_50m_log_both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502" y="782320"/>
            <a:ext cx="4406900" cy="3084830"/>
          </a:xfrm>
          <a:prstGeom prst="rect">
            <a:avLst/>
          </a:prstGeom>
        </p:spPr>
      </p:pic>
      <p:pic>
        <p:nvPicPr>
          <p:cNvPr id="20" name="Picture 17" descr="060405012029A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</a:blip>
          <a:srcRect l="31905" r="21646"/>
          <a:stretch>
            <a:fillRect/>
          </a:stretch>
        </p:blipFill>
        <p:spPr bwMode="auto">
          <a:xfrm>
            <a:off x="3604808" y="4080152"/>
            <a:ext cx="657585" cy="1062286"/>
          </a:xfrm>
          <a:prstGeom prst="rect">
            <a:avLst/>
          </a:prstGeom>
          <a:noFill/>
          <a:ln w="28575" cmpd="sng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1" name="Picture 20" descr="bob2_smal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15185" r="7882" b="12222"/>
          <a:stretch/>
        </p:blipFill>
        <p:spPr>
          <a:xfrm>
            <a:off x="3604808" y="5262522"/>
            <a:ext cx="685978" cy="749300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7422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/>
              <a:t>DOM assembly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Test PMTs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Assemble in bench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3D printed mounting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Connect hemispheres</a:t>
            </a:r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r>
              <a:rPr lang="en-GB" sz="2400" dirty="0" smtClean="0"/>
              <a:t>Current capacity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7 sites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3 DOMs/day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/>
              <a:t>6</a:t>
            </a:r>
            <a:r>
              <a:rPr lang="en-GB" sz="2000" dirty="0" smtClean="0"/>
              <a:t>0 DU/</a:t>
            </a:r>
            <a:r>
              <a:rPr lang="en-GB" sz="2000" dirty="0" err="1" smtClean="0"/>
              <a:t>yr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Construction: pictures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pic>
        <p:nvPicPr>
          <p:cNvPr id="7" name="Picture 6" descr="OnlineCM_open_session_MLC_12_10_20_v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328" y="3733800"/>
            <a:ext cx="4865511" cy="2736850"/>
          </a:xfrm>
          <a:prstGeom prst="rect">
            <a:avLst/>
          </a:prstGeom>
        </p:spPr>
      </p:pic>
      <p:pic>
        <p:nvPicPr>
          <p:cNvPr id="8" name="Picture 7" descr="OnlineCM_open_session_MLC_12_10_20_v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066" y="920750"/>
            <a:ext cx="4842933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87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/>
              <a:t>Five sites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Initial time calibration performed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Check all connections pre-deployment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DOM </a:t>
            </a:r>
            <a:r>
              <a:rPr lang="en-GB" dirty="0" smtClean="0"/>
              <a:t>integration into DU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pic>
        <p:nvPicPr>
          <p:cNvPr id="3" name="Picture 2" descr="OnlineCM_open_session_MLC_12_10_20_v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80" y="2472530"/>
            <a:ext cx="6870700" cy="386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881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4556125" cy="126682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Drop it off a ship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Gravity-guided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Acoustic release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Deployment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84400"/>
            <a:ext cx="8382000" cy="4191000"/>
          </a:xfrm>
          <a:prstGeom prst="rect">
            <a:avLst/>
          </a:prstGeom>
        </p:spPr>
      </p:pic>
      <p:sp>
        <p:nvSpPr>
          <p:cNvPr id="8" name="Text Placeholder 3"/>
          <p:cNvSpPr txBox="1">
            <a:spLocks/>
          </p:cNvSpPr>
          <p:nvPr/>
        </p:nvSpPr>
        <p:spPr>
          <a:xfrm>
            <a:off x="5041901" y="1498601"/>
            <a:ext cx="4102100" cy="86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b="1" i="0" kern="1200">
                <a:solidFill>
                  <a:srgbClr val="CD0920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ts val="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28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8460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–"/>
              <a:defRPr sz="22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392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•"/>
              <a:defRPr sz="20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Deployment </a:t>
            </a:r>
            <a:r>
              <a:rPr lang="en-GB" sz="2000" dirty="0"/>
              <a:t>vehicle </a:t>
            </a:r>
            <a:r>
              <a:rPr lang="en-GB" sz="2000" dirty="0" smtClean="0"/>
              <a:t>recovered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ROV connects cables</a:t>
            </a:r>
          </a:p>
        </p:txBody>
      </p:sp>
    </p:spTree>
    <p:extLst>
      <p:ext uri="{BB962C8B-B14F-4D97-AF65-F5344CB8AC3E}">
        <p14:creationId xmlns:p14="http://schemas.microsoft.com/office/powerpoint/2010/main" val="4174846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JMonFit_2Dproj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" t="14445" r="2262" b="2777"/>
          <a:stretch/>
        </p:blipFill>
        <p:spPr>
          <a:xfrm rot="5400000">
            <a:off x="4779632" y="2493634"/>
            <a:ext cx="3547136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</a:t>
            </a:r>
            <a:r>
              <a:rPr lang="en-GB" dirty="0" smtClean="0"/>
              <a:t>elf-calibration: </a:t>
            </a:r>
            <a:r>
              <a:rPr lang="en-GB" baseline="30000" dirty="0" smtClean="0"/>
              <a:t>40</a:t>
            </a:r>
            <a:r>
              <a:rPr lang="en-GB" dirty="0" smtClean="0"/>
              <a:t>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4086225" cy="5211763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Natural radioactive decays from </a:t>
            </a:r>
            <a:r>
              <a:rPr lang="en-GB" sz="2400" baseline="30000" dirty="0" smtClean="0"/>
              <a:t>40</a:t>
            </a:r>
            <a:r>
              <a:rPr lang="en-GB" sz="2400" dirty="0" smtClean="0"/>
              <a:t>K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Cherenkov light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~5 kHz rate in PMTs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Filtered by CPUs at on-shore DAQ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Self-calibration mechanism!</a:t>
            </a:r>
          </a:p>
          <a:p>
            <a:pPr marL="342900" indent="-342900">
              <a:buFont typeface="Arial"/>
              <a:buChar char="•"/>
            </a:pPr>
            <a:endParaRPr lang="en-GB" sz="2400" dirty="0" smtClean="0"/>
          </a:p>
          <a:p>
            <a:r>
              <a:rPr lang="en-GB" sz="2400" dirty="0" smtClean="0"/>
              <a:t>Calibration tells us: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Time offset (</a:t>
            </a:r>
            <a:r>
              <a:rPr lang="en-GB" sz="2000" dirty="0" smtClean="0">
                <a:solidFill>
                  <a:srgbClr val="008000"/>
                </a:solidFill>
              </a:rPr>
              <a:t>centre</a:t>
            </a:r>
            <a:r>
              <a:rPr lang="en-GB" sz="2000" dirty="0" smtClean="0"/>
              <a:t>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Efficiency (</a:t>
            </a:r>
            <a:r>
              <a:rPr lang="en-GB" sz="2000" dirty="0" smtClean="0">
                <a:solidFill>
                  <a:srgbClr val="FF0000"/>
                </a:solidFill>
              </a:rPr>
              <a:t>area</a:t>
            </a:r>
            <a:r>
              <a:rPr lang="en-GB" sz="2000" dirty="0" smtClean="0"/>
              <a:t>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Single-photon spread (</a:t>
            </a:r>
            <a:r>
              <a:rPr lang="en-GB" sz="2000" dirty="0" smtClean="0">
                <a:solidFill>
                  <a:srgbClr val="0000FF"/>
                </a:solidFill>
              </a:rPr>
              <a:t>width</a:t>
            </a:r>
            <a:r>
              <a:rPr lang="en-GB" sz="2000" dirty="0" smtClean="0"/>
              <a:t>)</a:t>
            </a:r>
          </a:p>
          <a:p>
            <a:endParaRPr lang="en-GB" sz="2400" dirty="0" smtClean="0"/>
          </a:p>
          <a:p>
            <a:r>
              <a:rPr lang="en-GB" sz="2400" dirty="0" smtClean="0"/>
              <a:t>Long-term stability observed</a:t>
            </a:r>
          </a:p>
        </p:txBody>
      </p:sp>
      <p:pic>
        <p:nvPicPr>
          <p:cNvPr id="7" name="Picture 6" descr="bob2_smal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5" t="27274" r="13326" b="14962"/>
          <a:stretch/>
        </p:blipFill>
        <p:spPr>
          <a:xfrm>
            <a:off x="7018424" y="1016000"/>
            <a:ext cx="2125575" cy="20955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5346700" y="1612900"/>
            <a:ext cx="965200" cy="103127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6311900" y="2324760"/>
            <a:ext cx="990600" cy="384834"/>
          </a:xfrm>
          <a:custGeom>
            <a:avLst/>
            <a:gdLst>
              <a:gd name="connsiteX0" fmla="*/ 0 w 8826500"/>
              <a:gd name="connsiteY0" fmla="*/ 1282700 h 2311400"/>
              <a:gd name="connsiteX1" fmla="*/ 368300 w 8826500"/>
              <a:gd name="connsiteY1" fmla="*/ 698500 h 2311400"/>
              <a:gd name="connsiteX2" fmla="*/ 1041400 w 8826500"/>
              <a:gd name="connsiteY2" fmla="*/ 139700 h 2311400"/>
              <a:gd name="connsiteX3" fmla="*/ 1943100 w 8826500"/>
              <a:gd name="connsiteY3" fmla="*/ 0 h 2311400"/>
              <a:gd name="connsiteX4" fmla="*/ 2946400 w 8826500"/>
              <a:gd name="connsiteY4" fmla="*/ 203200 h 2311400"/>
              <a:gd name="connsiteX5" fmla="*/ 3225800 w 8826500"/>
              <a:gd name="connsiteY5" fmla="*/ 622300 h 2311400"/>
              <a:gd name="connsiteX6" fmla="*/ 3441700 w 8826500"/>
              <a:gd name="connsiteY6" fmla="*/ 1066800 h 2311400"/>
              <a:gd name="connsiteX7" fmla="*/ 3683000 w 8826500"/>
              <a:gd name="connsiteY7" fmla="*/ 1460500 h 2311400"/>
              <a:gd name="connsiteX8" fmla="*/ 4152900 w 8826500"/>
              <a:gd name="connsiteY8" fmla="*/ 1905000 h 2311400"/>
              <a:gd name="connsiteX9" fmla="*/ 4673600 w 8826500"/>
              <a:gd name="connsiteY9" fmla="*/ 2146300 h 2311400"/>
              <a:gd name="connsiteX10" fmla="*/ 5727700 w 8826500"/>
              <a:gd name="connsiteY10" fmla="*/ 2311400 h 2311400"/>
              <a:gd name="connsiteX11" fmla="*/ 6286500 w 8826500"/>
              <a:gd name="connsiteY11" fmla="*/ 2057400 h 2311400"/>
              <a:gd name="connsiteX12" fmla="*/ 6629400 w 8826500"/>
              <a:gd name="connsiteY12" fmla="*/ 1778000 h 2311400"/>
              <a:gd name="connsiteX13" fmla="*/ 6908800 w 8826500"/>
              <a:gd name="connsiteY13" fmla="*/ 1422400 h 2311400"/>
              <a:gd name="connsiteX14" fmla="*/ 7213600 w 8826500"/>
              <a:gd name="connsiteY14" fmla="*/ 1003300 h 2311400"/>
              <a:gd name="connsiteX15" fmla="*/ 7327900 w 8826500"/>
              <a:gd name="connsiteY15" fmla="*/ 711200 h 2311400"/>
              <a:gd name="connsiteX16" fmla="*/ 7620000 w 8826500"/>
              <a:gd name="connsiteY16" fmla="*/ 609600 h 2311400"/>
              <a:gd name="connsiteX17" fmla="*/ 7937500 w 8826500"/>
              <a:gd name="connsiteY17" fmla="*/ 533400 h 2311400"/>
              <a:gd name="connsiteX18" fmla="*/ 8826500 w 8826500"/>
              <a:gd name="connsiteY18" fmla="*/ 520700 h 231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826500" h="2311400">
                <a:moveTo>
                  <a:pt x="0" y="1282700"/>
                </a:moveTo>
                <a:lnTo>
                  <a:pt x="368300" y="698500"/>
                </a:lnTo>
                <a:lnTo>
                  <a:pt x="1041400" y="139700"/>
                </a:lnTo>
                <a:lnTo>
                  <a:pt x="1943100" y="0"/>
                </a:lnTo>
                <a:lnTo>
                  <a:pt x="2946400" y="203200"/>
                </a:lnTo>
                <a:lnTo>
                  <a:pt x="3225800" y="622300"/>
                </a:lnTo>
                <a:lnTo>
                  <a:pt x="3441700" y="1066800"/>
                </a:lnTo>
                <a:lnTo>
                  <a:pt x="3683000" y="1460500"/>
                </a:lnTo>
                <a:lnTo>
                  <a:pt x="4152900" y="1905000"/>
                </a:lnTo>
                <a:lnTo>
                  <a:pt x="4673600" y="2146300"/>
                </a:lnTo>
                <a:lnTo>
                  <a:pt x="5727700" y="2311400"/>
                </a:lnTo>
                <a:lnTo>
                  <a:pt x="6286500" y="2057400"/>
                </a:lnTo>
                <a:lnTo>
                  <a:pt x="6629400" y="1778000"/>
                </a:lnTo>
                <a:lnTo>
                  <a:pt x="6908800" y="1422400"/>
                </a:lnTo>
                <a:lnTo>
                  <a:pt x="7213600" y="1003300"/>
                </a:lnTo>
                <a:lnTo>
                  <a:pt x="7327900" y="711200"/>
                </a:lnTo>
                <a:lnTo>
                  <a:pt x="7620000" y="609600"/>
                </a:lnTo>
                <a:lnTo>
                  <a:pt x="7937500" y="533400"/>
                </a:lnTo>
                <a:lnTo>
                  <a:pt x="8826500" y="520700"/>
                </a:lnTo>
              </a:path>
            </a:pathLst>
          </a:custGeom>
          <a:ln>
            <a:solidFill>
              <a:srgbClr val="FEAB15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5562600" y="1524000"/>
            <a:ext cx="1739900" cy="449263"/>
            <a:chOff x="5562600" y="1524000"/>
            <a:chExt cx="1739900" cy="449263"/>
          </a:xfrm>
        </p:grpSpPr>
        <p:sp>
          <p:nvSpPr>
            <p:cNvPr id="9" name="Freeform 8"/>
            <p:cNvSpPr/>
            <p:nvPr/>
          </p:nvSpPr>
          <p:spPr>
            <a:xfrm>
              <a:off x="5562600" y="1524000"/>
              <a:ext cx="990600" cy="384834"/>
            </a:xfrm>
            <a:custGeom>
              <a:avLst/>
              <a:gdLst>
                <a:gd name="connsiteX0" fmla="*/ 0 w 8826500"/>
                <a:gd name="connsiteY0" fmla="*/ 1282700 h 2311400"/>
                <a:gd name="connsiteX1" fmla="*/ 368300 w 8826500"/>
                <a:gd name="connsiteY1" fmla="*/ 698500 h 2311400"/>
                <a:gd name="connsiteX2" fmla="*/ 1041400 w 8826500"/>
                <a:gd name="connsiteY2" fmla="*/ 139700 h 2311400"/>
                <a:gd name="connsiteX3" fmla="*/ 1943100 w 8826500"/>
                <a:gd name="connsiteY3" fmla="*/ 0 h 2311400"/>
                <a:gd name="connsiteX4" fmla="*/ 2946400 w 8826500"/>
                <a:gd name="connsiteY4" fmla="*/ 203200 h 2311400"/>
                <a:gd name="connsiteX5" fmla="*/ 3225800 w 8826500"/>
                <a:gd name="connsiteY5" fmla="*/ 622300 h 2311400"/>
                <a:gd name="connsiteX6" fmla="*/ 3441700 w 8826500"/>
                <a:gd name="connsiteY6" fmla="*/ 1066800 h 2311400"/>
                <a:gd name="connsiteX7" fmla="*/ 3683000 w 8826500"/>
                <a:gd name="connsiteY7" fmla="*/ 1460500 h 2311400"/>
                <a:gd name="connsiteX8" fmla="*/ 4152900 w 8826500"/>
                <a:gd name="connsiteY8" fmla="*/ 1905000 h 2311400"/>
                <a:gd name="connsiteX9" fmla="*/ 4673600 w 8826500"/>
                <a:gd name="connsiteY9" fmla="*/ 2146300 h 2311400"/>
                <a:gd name="connsiteX10" fmla="*/ 5727700 w 8826500"/>
                <a:gd name="connsiteY10" fmla="*/ 2311400 h 2311400"/>
                <a:gd name="connsiteX11" fmla="*/ 6286500 w 8826500"/>
                <a:gd name="connsiteY11" fmla="*/ 2057400 h 2311400"/>
                <a:gd name="connsiteX12" fmla="*/ 6629400 w 8826500"/>
                <a:gd name="connsiteY12" fmla="*/ 1778000 h 2311400"/>
                <a:gd name="connsiteX13" fmla="*/ 6908800 w 8826500"/>
                <a:gd name="connsiteY13" fmla="*/ 1422400 h 2311400"/>
                <a:gd name="connsiteX14" fmla="*/ 7213600 w 8826500"/>
                <a:gd name="connsiteY14" fmla="*/ 1003300 h 2311400"/>
                <a:gd name="connsiteX15" fmla="*/ 7327900 w 8826500"/>
                <a:gd name="connsiteY15" fmla="*/ 711200 h 2311400"/>
                <a:gd name="connsiteX16" fmla="*/ 7620000 w 8826500"/>
                <a:gd name="connsiteY16" fmla="*/ 609600 h 2311400"/>
                <a:gd name="connsiteX17" fmla="*/ 7937500 w 8826500"/>
                <a:gd name="connsiteY17" fmla="*/ 533400 h 2311400"/>
                <a:gd name="connsiteX18" fmla="*/ 8826500 w 8826500"/>
                <a:gd name="connsiteY18" fmla="*/ 520700 h 231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826500" h="2311400">
                  <a:moveTo>
                    <a:pt x="0" y="1282700"/>
                  </a:moveTo>
                  <a:lnTo>
                    <a:pt x="368300" y="698500"/>
                  </a:lnTo>
                  <a:lnTo>
                    <a:pt x="1041400" y="139700"/>
                  </a:lnTo>
                  <a:lnTo>
                    <a:pt x="1943100" y="0"/>
                  </a:lnTo>
                  <a:lnTo>
                    <a:pt x="2946400" y="203200"/>
                  </a:lnTo>
                  <a:lnTo>
                    <a:pt x="3225800" y="622300"/>
                  </a:lnTo>
                  <a:lnTo>
                    <a:pt x="3441700" y="1066800"/>
                  </a:lnTo>
                  <a:lnTo>
                    <a:pt x="3683000" y="1460500"/>
                  </a:lnTo>
                  <a:lnTo>
                    <a:pt x="4152900" y="1905000"/>
                  </a:lnTo>
                  <a:lnTo>
                    <a:pt x="4673600" y="2146300"/>
                  </a:lnTo>
                  <a:lnTo>
                    <a:pt x="5727700" y="2311400"/>
                  </a:lnTo>
                  <a:lnTo>
                    <a:pt x="6286500" y="2057400"/>
                  </a:lnTo>
                  <a:lnTo>
                    <a:pt x="6629400" y="1778000"/>
                  </a:lnTo>
                  <a:lnTo>
                    <a:pt x="6908800" y="1422400"/>
                  </a:lnTo>
                  <a:lnTo>
                    <a:pt x="7213600" y="1003300"/>
                  </a:lnTo>
                  <a:lnTo>
                    <a:pt x="7327900" y="711200"/>
                  </a:lnTo>
                  <a:lnTo>
                    <a:pt x="7620000" y="609600"/>
                  </a:lnTo>
                  <a:lnTo>
                    <a:pt x="7937500" y="533400"/>
                  </a:lnTo>
                  <a:lnTo>
                    <a:pt x="8826500" y="520700"/>
                  </a:lnTo>
                </a:path>
              </a:pathLst>
            </a:custGeom>
            <a:ln>
              <a:solidFill>
                <a:srgbClr val="FEAB15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311900" y="1588429"/>
              <a:ext cx="990600" cy="384834"/>
            </a:xfrm>
            <a:custGeom>
              <a:avLst/>
              <a:gdLst>
                <a:gd name="connsiteX0" fmla="*/ 0 w 8826500"/>
                <a:gd name="connsiteY0" fmla="*/ 1282700 h 2311400"/>
                <a:gd name="connsiteX1" fmla="*/ 368300 w 8826500"/>
                <a:gd name="connsiteY1" fmla="*/ 698500 h 2311400"/>
                <a:gd name="connsiteX2" fmla="*/ 1041400 w 8826500"/>
                <a:gd name="connsiteY2" fmla="*/ 139700 h 2311400"/>
                <a:gd name="connsiteX3" fmla="*/ 1943100 w 8826500"/>
                <a:gd name="connsiteY3" fmla="*/ 0 h 2311400"/>
                <a:gd name="connsiteX4" fmla="*/ 2946400 w 8826500"/>
                <a:gd name="connsiteY4" fmla="*/ 203200 h 2311400"/>
                <a:gd name="connsiteX5" fmla="*/ 3225800 w 8826500"/>
                <a:gd name="connsiteY5" fmla="*/ 622300 h 2311400"/>
                <a:gd name="connsiteX6" fmla="*/ 3441700 w 8826500"/>
                <a:gd name="connsiteY6" fmla="*/ 1066800 h 2311400"/>
                <a:gd name="connsiteX7" fmla="*/ 3683000 w 8826500"/>
                <a:gd name="connsiteY7" fmla="*/ 1460500 h 2311400"/>
                <a:gd name="connsiteX8" fmla="*/ 4152900 w 8826500"/>
                <a:gd name="connsiteY8" fmla="*/ 1905000 h 2311400"/>
                <a:gd name="connsiteX9" fmla="*/ 4673600 w 8826500"/>
                <a:gd name="connsiteY9" fmla="*/ 2146300 h 2311400"/>
                <a:gd name="connsiteX10" fmla="*/ 5727700 w 8826500"/>
                <a:gd name="connsiteY10" fmla="*/ 2311400 h 2311400"/>
                <a:gd name="connsiteX11" fmla="*/ 6286500 w 8826500"/>
                <a:gd name="connsiteY11" fmla="*/ 2057400 h 2311400"/>
                <a:gd name="connsiteX12" fmla="*/ 6629400 w 8826500"/>
                <a:gd name="connsiteY12" fmla="*/ 1778000 h 2311400"/>
                <a:gd name="connsiteX13" fmla="*/ 6908800 w 8826500"/>
                <a:gd name="connsiteY13" fmla="*/ 1422400 h 2311400"/>
                <a:gd name="connsiteX14" fmla="*/ 7213600 w 8826500"/>
                <a:gd name="connsiteY14" fmla="*/ 1003300 h 2311400"/>
                <a:gd name="connsiteX15" fmla="*/ 7327900 w 8826500"/>
                <a:gd name="connsiteY15" fmla="*/ 711200 h 2311400"/>
                <a:gd name="connsiteX16" fmla="*/ 7620000 w 8826500"/>
                <a:gd name="connsiteY16" fmla="*/ 609600 h 2311400"/>
                <a:gd name="connsiteX17" fmla="*/ 7937500 w 8826500"/>
                <a:gd name="connsiteY17" fmla="*/ 533400 h 2311400"/>
                <a:gd name="connsiteX18" fmla="*/ 8826500 w 8826500"/>
                <a:gd name="connsiteY18" fmla="*/ 520700 h 231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826500" h="2311400">
                  <a:moveTo>
                    <a:pt x="0" y="1282700"/>
                  </a:moveTo>
                  <a:lnTo>
                    <a:pt x="368300" y="698500"/>
                  </a:lnTo>
                  <a:lnTo>
                    <a:pt x="1041400" y="139700"/>
                  </a:lnTo>
                  <a:lnTo>
                    <a:pt x="1943100" y="0"/>
                  </a:lnTo>
                  <a:lnTo>
                    <a:pt x="2946400" y="203200"/>
                  </a:lnTo>
                  <a:lnTo>
                    <a:pt x="3225800" y="622300"/>
                  </a:lnTo>
                  <a:lnTo>
                    <a:pt x="3441700" y="1066800"/>
                  </a:lnTo>
                  <a:lnTo>
                    <a:pt x="3683000" y="1460500"/>
                  </a:lnTo>
                  <a:lnTo>
                    <a:pt x="4152900" y="1905000"/>
                  </a:lnTo>
                  <a:lnTo>
                    <a:pt x="4673600" y="2146300"/>
                  </a:lnTo>
                  <a:lnTo>
                    <a:pt x="5727700" y="2311400"/>
                  </a:lnTo>
                  <a:lnTo>
                    <a:pt x="6286500" y="2057400"/>
                  </a:lnTo>
                  <a:lnTo>
                    <a:pt x="6629400" y="1778000"/>
                  </a:lnTo>
                  <a:lnTo>
                    <a:pt x="6908800" y="1422400"/>
                  </a:lnTo>
                  <a:lnTo>
                    <a:pt x="7213600" y="1003300"/>
                  </a:lnTo>
                  <a:lnTo>
                    <a:pt x="7327900" y="711200"/>
                  </a:lnTo>
                  <a:lnTo>
                    <a:pt x="7620000" y="609600"/>
                  </a:lnTo>
                  <a:lnTo>
                    <a:pt x="7937500" y="533400"/>
                  </a:lnTo>
                  <a:lnTo>
                    <a:pt x="8826500" y="520700"/>
                  </a:lnTo>
                </a:path>
              </a:pathLst>
            </a:custGeom>
            <a:ln>
              <a:solidFill>
                <a:srgbClr val="FEAB15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872567" y="1134269"/>
            <a:ext cx="618067" cy="524405"/>
            <a:chOff x="4686300" y="1007005"/>
            <a:chExt cx="618067" cy="524405"/>
          </a:xfrm>
        </p:grpSpPr>
        <p:sp>
          <p:nvSpPr>
            <p:cNvPr id="16" name="Oval 15"/>
            <p:cNvSpPr/>
            <p:nvPr/>
          </p:nvSpPr>
          <p:spPr>
            <a:xfrm>
              <a:off x="4711700" y="1016000"/>
              <a:ext cx="254000" cy="236538"/>
            </a:xfrm>
            <a:prstGeom prst="ellipse">
              <a:avLst/>
            </a:prstGeom>
            <a:solidFill>
              <a:srgbClr val="FF0000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4965700" y="1007005"/>
              <a:ext cx="254000" cy="236538"/>
            </a:xfrm>
            <a:prstGeom prst="ellipse">
              <a:avLst/>
            </a:prstGeom>
            <a:solidFill>
              <a:srgbClr val="0000FF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4838700" y="1134269"/>
              <a:ext cx="254000" cy="236538"/>
            </a:xfrm>
            <a:prstGeom prst="ellipse">
              <a:avLst/>
            </a:prstGeom>
            <a:solidFill>
              <a:srgbClr val="0000FF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5050367" y="1172105"/>
              <a:ext cx="254000" cy="236538"/>
            </a:xfrm>
            <a:prstGeom prst="ellipse">
              <a:avLst/>
            </a:prstGeom>
            <a:solidFill>
              <a:srgbClr val="FF0000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4686300" y="1230843"/>
              <a:ext cx="254000" cy="236538"/>
            </a:xfrm>
            <a:prstGeom prst="ellipse">
              <a:avLst/>
            </a:prstGeom>
            <a:solidFill>
              <a:srgbClr val="FF0000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4864100" y="1294872"/>
              <a:ext cx="254000" cy="236538"/>
            </a:xfrm>
            <a:prstGeom prst="ellipse">
              <a:avLst/>
            </a:prstGeom>
            <a:solidFill>
              <a:srgbClr val="0000FF"/>
            </a:solidFill>
            <a:ln w="63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228171" y="816801"/>
            <a:ext cx="1486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40</a:t>
            </a:r>
            <a:r>
              <a:rPr lang="en-GB" dirty="0" smtClean="0"/>
              <a:t>K</a:t>
            </a:r>
            <a:r>
              <a:rPr lang="en-GB" sz="18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baseline="30000" dirty="0" smtClean="0"/>
              <a:t>40</a:t>
            </a:r>
            <a:r>
              <a:rPr lang="en-GB" dirty="0" smtClean="0"/>
              <a:t>Ca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264835" y="2491461"/>
            <a:ext cx="424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02537" y="5473700"/>
            <a:ext cx="204787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100974" y="4495800"/>
            <a:ext cx="0" cy="1778000"/>
          </a:xfrm>
          <a:prstGeom prst="straightConnector1">
            <a:avLst/>
          </a:prstGeom>
          <a:ln>
            <a:solidFill>
              <a:srgbClr val="008000"/>
            </a:solidFill>
            <a:prstDash val="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107324" y="5314950"/>
            <a:ext cx="430126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650124" y="5314950"/>
            <a:ext cx="430126" cy="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1694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Neutrino science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1 – 100 </a:t>
            </a:r>
            <a:r>
              <a:rPr lang="en-GB" sz="2000" dirty="0" err="1" smtClean="0">
                <a:solidFill>
                  <a:srgbClr val="FF0000"/>
                </a:solidFill>
              </a:rPr>
              <a:t>GeV</a:t>
            </a:r>
            <a:r>
              <a:rPr lang="en-GB" sz="2000" dirty="0" smtClean="0"/>
              <a:t>: </a:t>
            </a:r>
            <a:r>
              <a:rPr lang="en-GB" sz="2000" b="0" dirty="0" smtClean="0">
                <a:solidFill>
                  <a:schemeClr val="tx1"/>
                </a:solidFill>
              </a:rPr>
              <a:t>neutrino mass hierarchy w. atmospheric flux</a:t>
            </a:r>
          </a:p>
          <a:p>
            <a:r>
              <a:rPr lang="en-GB" sz="2000" dirty="0" smtClean="0">
                <a:solidFill>
                  <a:srgbClr val="008000"/>
                </a:solidFill>
              </a:rPr>
              <a:t>100 </a:t>
            </a:r>
            <a:r>
              <a:rPr lang="en-GB" sz="2000" dirty="0" err="1" smtClean="0">
                <a:solidFill>
                  <a:srgbClr val="008000"/>
                </a:solidFill>
              </a:rPr>
              <a:t>GeV</a:t>
            </a:r>
            <a:r>
              <a:rPr lang="en-GB" sz="2000" dirty="0" smtClean="0">
                <a:solidFill>
                  <a:srgbClr val="008000"/>
                </a:solidFill>
              </a:rPr>
              <a:t> - </a:t>
            </a:r>
            <a:r>
              <a:rPr lang="en-GB" sz="2000" dirty="0" smtClean="0">
                <a:solidFill>
                  <a:srgbClr val="008000"/>
                </a:solidFill>
              </a:rPr>
              <a:t>100 </a:t>
            </a:r>
            <a:r>
              <a:rPr lang="en-GB" sz="2000" dirty="0" err="1" smtClean="0">
                <a:solidFill>
                  <a:srgbClr val="008000"/>
                </a:solidFill>
              </a:rPr>
              <a:t>TeV</a:t>
            </a:r>
            <a:r>
              <a:rPr lang="en-GB" sz="2000" dirty="0" smtClean="0"/>
              <a:t>: </a:t>
            </a:r>
            <a:r>
              <a:rPr lang="en-GB" sz="2000" b="0" dirty="0" smtClean="0">
                <a:solidFill>
                  <a:srgbClr val="000000"/>
                </a:solidFill>
              </a:rPr>
              <a:t>various galactic (</a:t>
            </a:r>
            <a:r>
              <a:rPr lang="en-GB" sz="2000" b="0" dirty="0" err="1" smtClean="0">
                <a:solidFill>
                  <a:srgbClr val="000000"/>
                </a:solidFill>
              </a:rPr>
              <a:t>TeV</a:t>
            </a:r>
            <a:r>
              <a:rPr lang="en-GB" sz="2000" b="0" dirty="0" smtClean="0">
                <a:solidFill>
                  <a:srgbClr val="000000"/>
                </a:solidFill>
              </a:rPr>
              <a:t> gamma) sources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10</a:t>
            </a:r>
            <a:r>
              <a:rPr lang="en-GB" sz="2000" dirty="0" smtClean="0">
                <a:solidFill>
                  <a:srgbClr val="0000FF"/>
                </a:solidFill>
              </a:rPr>
              <a:t>0 </a:t>
            </a:r>
            <a:r>
              <a:rPr lang="en-GB" sz="2000" dirty="0" err="1" smtClean="0">
                <a:solidFill>
                  <a:srgbClr val="0000FF"/>
                </a:solidFill>
              </a:rPr>
              <a:t>TeV</a:t>
            </a:r>
            <a:r>
              <a:rPr lang="en-GB" sz="2000" dirty="0" smtClean="0">
                <a:solidFill>
                  <a:srgbClr val="0000FF"/>
                </a:solidFill>
              </a:rPr>
              <a:t> – 10 </a:t>
            </a:r>
            <a:r>
              <a:rPr lang="en-GB" sz="2000" dirty="0" err="1" smtClean="0">
                <a:solidFill>
                  <a:srgbClr val="0000FF"/>
                </a:solidFill>
              </a:rPr>
              <a:t>PeV</a:t>
            </a:r>
            <a:r>
              <a:rPr lang="en-GB" sz="2000" dirty="0" smtClean="0"/>
              <a:t>: </a:t>
            </a:r>
            <a:r>
              <a:rPr lang="en-GB" sz="2000" b="0" dirty="0" smtClean="0">
                <a:solidFill>
                  <a:srgbClr val="000000"/>
                </a:solidFill>
              </a:rPr>
              <a:t>extragalactic sources</a:t>
            </a:r>
            <a:endParaRPr lang="en-GB" sz="2000" b="0" dirty="0">
              <a:solidFill>
                <a:srgbClr val="000000"/>
              </a:solidFill>
            </a:endParaRPr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7063" y="6231075"/>
            <a:ext cx="3614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Formaggio</a:t>
            </a:r>
            <a:r>
              <a:rPr lang="en-GB" sz="1200" dirty="0" smtClean="0"/>
              <a:t> &amp; Zeller, </a:t>
            </a:r>
            <a:r>
              <a:rPr lang="en-GB" sz="1200" dirty="0" err="1" smtClean="0"/>
              <a:t>RevModPhys</a:t>
            </a:r>
            <a:r>
              <a:rPr lang="en-GB" sz="1200" dirty="0" smtClean="0"/>
              <a:t>  84 (2012) 1307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0" y="3155435"/>
            <a:ext cx="4267200" cy="3366916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91528"/>
              </p:ext>
            </p:extLst>
          </p:nvPr>
        </p:nvGraphicFramePr>
        <p:xfrm>
          <a:off x="780815" y="3314699"/>
          <a:ext cx="641585" cy="481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4" imgW="304800" imgH="228600" progId="Equation.3">
                  <p:embed/>
                </p:oleObj>
              </mc:Choice>
              <mc:Fallback>
                <p:oleObj name="Equation" r:id="rId4" imgW="30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0815" y="3314699"/>
                        <a:ext cx="641585" cy="481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48880" y="3155435"/>
            <a:ext cx="4637420" cy="3094431"/>
            <a:chOff x="48880" y="3155435"/>
            <a:chExt cx="4637420" cy="3094431"/>
          </a:xfrm>
        </p:grpSpPr>
        <p:pic>
          <p:nvPicPr>
            <p:cNvPr id="7" name="Picture 6" descr="AllSourcesFigs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80" y="3155435"/>
              <a:ext cx="4637420" cy="3094431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2908300" y="3246342"/>
              <a:ext cx="374650" cy="252732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82950" y="3246342"/>
              <a:ext cx="431800" cy="2527328"/>
            </a:xfrm>
            <a:prstGeom prst="rect">
              <a:avLst/>
            </a:prstGeom>
            <a:solidFill>
              <a:srgbClr val="008000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714750" y="3246342"/>
              <a:ext cx="387350" cy="2527328"/>
            </a:xfrm>
            <a:prstGeom prst="rect">
              <a:avLst/>
            </a:prstGeom>
            <a:solidFill>
              <a:srgbClr val="0000FF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7532140" y="3314699"/>
            <a:ext cx="284709" cy="2738371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7816848" y="3314699"/>
            <a:ext cx="339723" cy="2738371"/>
          </a:xfrm>
          <a:prstGeom prst="rect">
            <a:avLst/>
          </a:prstGeom>
          <a:solidFill>
            <a:srgbClr val="0080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8156572" y="3314699"/>
            <a:ext cx="305861" cy="2738371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166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3184525" cy="1114425"/>
          </a:xfrm>
        </p:spPr>
        <p:txBody>
          <a:bodyPr/>
          <a:lstStyle/>
          <a:p>
            <a:r>
              <a:rPr lang="en-GB" sz="2400" dirty="0" smtClean="0"/>
              <a:t>Compare with MC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Good agreement!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Calibration </a:t>
            </a:r>
            <a:r>
              <a:rPr lang="mr-IN" dirty="0" smtClean="0"/>
              <a:t>–</a:t>
            </a:r>
            <a:r>
              <a:rPr lang="en-GB" dirty="0" smtClean="0"/>
              <a:t> does it work?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  <p:pic>
        <p:nvPicPr>
          <p:cNvPr id="6" name="Picture 5" descr="ICRC2017_1059_calibrat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4" t="27037" r="28511" b="51852"/>
          <a:stretch/>
        </p:blipFill>
        <p:spPr>
          <a:xfrm>
            <a:off x="4178701" y="685800"/>
            <a:ext cx="4955139" cy="3284220"/>
          </a:xfrm>
          <a:prstGeom prst="rect">
            <a:avLst/>
          </a:prstGeom>
        </p:spPr>
      </p:pic>
      <p:pic>
        <p:nvPicPr>
          <p:cNvPr id="9" name="Picture 8" descr="KM3NeT_CONF_2020_002_Poster_Neutrino2020_DU_Lincetto_DepthDependenc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31" t="54988" r="35668" b="25343"/>
          <a:stretch/>
        </p:blipFill>
        <p:spPr>
          <a:xfrm>
            <a:off x="124226" y="2954020"/>
            <a:ext cx="4285196" cy="3632518"/>
          </a:xfrm>
          <a:prstGeom prst="rect">
            <a:avLst/>
          </a:prstGeom>
        </p:spPr>
      </p:pic>
      <p:sp>
        <p:nvSpPr>
          <p:cNvPr id="10" name="Text Placeholder 3"/>
          <p:cNvSpPr txBox="1">
            <a:spLocks/>
          </p:cNvSpPr>
          <p:nvPr/>
        </p:nvSpPr>
        <p:spPr>
          <a:xfrm>
            <a:off x="4791075" y="4130675"/>
            <a:ext cx="3184525" cy="1114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b="1" i="0" kern="1200">
                <a:solidFill>
                  <a:srgbClr val="CD0920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ts val="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28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8460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–"/>
              <a:defRPr sz="22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392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•"/>
              <a:defRPr sz="20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Correct data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Much smoother distribution!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251316" y="5729843"/>
            <a:ext cx="3217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Lincetto</a:t>
            </a:r>
            <a:r>
              <a:rPr lang="en-GB" dirty="0" smtClean="0"/>
              <a:t> et al, for KM3NeT, Presented at Neutrino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430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/>
              <a:t>Fluctuations?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Sediment build-up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Washed by currents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PMT settling in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On/off recovery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~0.1%!</a:t>
            </a:r>
          </a:p>
          <a:p>
            <a:pPr marL="342900" lvl="1" indent="-342900">
              <a:buFont typeface="Arial"/>
              <a:buChar char="•"/>
            </a:pP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Long-term stability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  <p:pic>
        <p:nvPicPr>
          <p:cNvPr id="7" name="Picture 6" descr="KM3NeT_CONF_2020_002_Poster_Neutrino2020_DU_Lincetto_DepthDependenc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2" t="75392" r="68317" b="1201"/>
          <a:stretch/>
        </p:blipFill>
        <p:spPr>
          <a:xfrm>
            <a:off x="3713480" y="1047062"/>
            <a:ext cx="5207000" cy="53235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16796" y="139164"/>
            <a:ext cx="3217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Lincetto</a:t>
            </a:r>
            <a:r>
              <a:rPr lang="en-GB" dirty="0" smtClean="0"/>
              <a:t> et al, for KM3NeT, Presented at Neutrino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166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/>
              <a:t>ARCA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1</a:t>
            </a:r>
            <a:r>
              <a:rPr lang="en-GB" sz="2000" baseline="30000" dirty="0" smtClean="0">
                <a:solidFill>
                  <a:srgbClr val="000000"/>
                </a:solidFill>
              </a:rPr>
              <a:t>st</a:t>
            </a:r>
            <a:r>
              <a:rPr lang="en-GB" sz="2000" dirty="0" smtClean="0">
                <a:solidFill>
                  <a:srgbClr val="000000"/>
                </a:solidFill>
              </a:rPr>
              <a:t> string 2015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2 strings operational to 2019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Refurbishment of seafloor systems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Just restarting!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Goal: 2x115 2026</a:t>
            </a:r>
          </a:p>
          <a:p>
            <a:endParaRPr lang="en-GB" sz="2400" dirty="0" smtClean="0"/>
          </a:p>
          <a:p>
            <a:r>
              <a:rPr lang="en-GB" sz="2400" dirty="0" smtClean="0"/>
              <a:t>ORCA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1</a:t>
            </a:r>
            <a:r>
              <a:rPr lang="en-GB" sz="2000" baseline="30000" dirty="0">
                <a:solidFill>
                  <a:srgbClr val="000000"/>
                </a:solidFill>
              </a:rPr>
              <a:t>st</a:t>
            </a:r>
            <a:r>
              <a:rPr lang="en-GB" sz="2000" dirty="0">
                <a:solidFill>
                  <a:srgbClr val="000000"/>
                </a:solidFill>
              </a:rPr>
              <a:t> string </a:t>
            </a:r>
            <a:r>
              <a:rPr lang="en-GB" sz="2000" dirty="0" smtClean="0">
                <a:solidFill>
                  <a:srgbClr val="000000"/>
                </a:solidFill>
              </a:rPr>
              <a:t>2017</a:t>
            </a:r>
            <a:endParaRPr lang="en-GB" sz="2000" dirty="0">
              <a:solidFill>
                <a:srgbClr val="000000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Now six (Jan 2020)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Goal: 115 string 2024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Status </a:t>
            </a:r>
            <a:r>
              <a:rPr lang="mr-IN" dirty="0" smtClean="0"/>
              <a:t>–</a:t>
            </a:r>
            <a:r>
              <a:rPr lang="en-GB" dirty="0" smtClean="0"/>
              <a:t> </a:t>
            </a:r>
            <a:r>
              <a:rPr lang="en-GB" dirty="0" smtClean="0"/>
              <a:t>operating!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  <p:pic>
        <p:nvPicPr>
          <p:cNvPr id="8" name="ORCA6_Run7996.11.05.20.14.17_withNois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/>
          <a:stretch/>
        </p:blipFill>
        <p:spPr>
          <a:xfrm>
            <a:off x="4838700" y="985520"/>
            <a:ext cx="4191000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2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</a:rPr>
              <a:t>Absolute </a:t>
            </a:r>
            <a:r>
              <a:rPr lang="en-GB" sz="2400" dirty="0" err="1" smtClean="0">
                <a:solidFill>
                  <a:schemeClr val="tx1"/>
                </a:solidFill>
              </a:rPr>
              <a:t>muon</a:t>
            </a:r>
            <a:r>
              <a:rPr lang="en-GB" sz="2400" dirty="0" smtClean="0">
                <a:solidFill>
                  <a:schemeClr val="tx1"/>
                </a:solidFill>
              </a:rPr>
              <a:t> flux measurement</a:t>
            </a:r>
            <a:endParaRPr lang="en-GB" sz="2400" dirty="0">
              <a:solidFill>
                <a:schemeClr val="tx1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KM3NeT</a:t>
            </a:r>
            <a:r>
              <a:rPr lang="en-GB" sz="2000" dirty="0" smtClean="0"/>
              <a:t> (</a:t>
            </a:r>
            <a:r>
              <a:rPr lang="en-GB" sz="2000" dirty="0" smtClean="0">
                <a:solidFill>
                  <a:srgbClr val="D34FC6"/>
                </a:solidFill>
              </a:rPr>
              <a:t>systematics</a:t>
            </a:r>
            <a:r>
              <a:rPr lang="en-GB" sz="2000" dirty="0" smtClean="0"/>
              <a:t>)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ANTARES</a:t>
            </a:r>
            <a:r>
              <a:rPr lang="en-GB" sz="2000" dirty="0" smtClean="0"/>
              <a:t> (</a:t>
            </a:r>
            <a:r>
              <a:rPr lang="en-GB" sz="2000" dirty="0" smtClean="0">
                <a:solidFill>
                  <a:srgbClr val="4EEBF4"/>
                </a:solidFill>
              </a:rPr>
              <a:t>systematics</a:t>
            </a:r>
            <a:r>
              <a:rPr lang="en-GB" sz="2000" dirty="0" smtClean="0"/>
              <a:t>)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Prediction (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systematics</a:t>
            </a:r>
            <a:r>
              <a:rPr lang="en-GB" sz="2000" dirty="0" smtClean="0"/>
              <a:t>) </a:t>
            </a:r>
            <a:r>
              <a:rPr lang="nb-NO" sz="1400" dirty="0" smtClean="0"/>
              <a:t>E</a:t>
            </a:r>
            <a:r>
              <a:rPr lang="nb-NO" sz="1400" dirty="0"/>
              <a:t>. </a:t>
            </a:r>
            <a:r>
              <a:rPr lang="nb-NO" sz="1400" dirty="0" err="1"/>
              <a:t>Bugaev</a:t>
            </a:r>
            <a:r>
              <a:rPr lang="nb-NO" sz="1400" dirty="0"/>
              <a:t> </a:t>
            </a:r>
            <a:r>
              <a:rPr lang="nb-NO" sz="1400" i="1" dirty="0"/>
              <a:t>et al.</a:t>
            </a:r>
            <a:r>
              <a:rPr lang="nb-NO" sz="1400" dirty="0"/>
              <a:t>, </a:t>
            </a:r>
            <a:r>
              <a:rPr lang="nb-NO" sz="1400" dirty="0" err="1"/>
              <a:t>Phys</a:t>
            </a:r>
            <a:r>
              <a:rPr lang="nb-NO" sz="1400" dirty="0"/>
              <a:t>. Rev. D </a:t>
            </a:r>
            <a:r>
              <a:rPr lang="nb-NO" sz="1400" b="1" dirty="0"/>
              <a:t>58 </a:t>
            </a:r>
            <a:r>
              <a:rPr lang="nb-NO" sz="1400" dirty="0"/>
              <a:t>(1998), </a:t>
            </a:r>
            <a:r>
              <a:rPr lang="nb-NO" sz="1400" dirty="0" smtClean="0"/>
              <a:t>054001)</a:t>
            </a: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First results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  <p:pic>
        <p:nvPicPr>
          <p:cNvPr id="3" name="Picture 2" descr="KM3NeT_CONF_2020_002_Poster_Neutrino2020_DU_Lincetto_DepthDependenc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97" t="35077" r="7317" b="45473"/>
          <a:stretch/>
        </p:blipFill>
        <p:spPr>
          <a:xfrm>
            <a:off x="1968500" y="2559680"/>
            <a:ext cx="5664200" cy="40138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3119" y="1132443"/>
            <a:ext cx="3217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Lincetto</a:t>
            </a:r>
            <a:r>
              <a:rPr lang="en-GB" dirty="0" smtClean="0"/>
              <a:t> et al, for KM3NeT, Presented at Neutrino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2667000"/>
            <a:ext cx="8586788" cy="850900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ARCA: estimated performance</a:t>
            </a:r>
            <a:endParaRPr lang="en-GB" sz="4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1196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‘track’ channel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Track channel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Mostly sensitive to </a:t>
            </a:r>
            <a:r>
              <a:rPr lang="en-GB" sz="2000" dirty="0" err="1" smtClean="0"/>
              <a:t>muon</a:t>
            </a:r>
            <a:r>
              <a:rPr lang="en-GB" sz="2000" dirty="0" smtClean="0"/>
              <a:t> neutrinos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High effective area, good angular resolution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High atmospheric background: look at events from below only</a:t>
            </a:r>
            <a:endParaRPr lang="en-GB" sz="2000" dirty="0"/>
          </a:p>
        </p:txBody>
      </p:sp>
      <p:pic>
        <p:nvPicPr>
          <p:cNvPr id="9" name="Picture 8" descr="NeutrinoToMuo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5" r="5745"/>
          <a:stretch/>
        </p:blipFill>
        <p:spPr>
          <a:xfrm>
            <a:off x="5136621" y="1169999"/>
            <a:ext cx="3626379" cy="392489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532380" y="3466620"/>
            <a:ext cx="571499" cy="499854"/>
          </a:xfrm>
          <a:prstGeom prst="ellipse">
            <a:avLst/>
          </a:prstGeom>
          <a:noFill/>
          <a:ln w="190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575554"/>
              </p:ext>
            </p:extLst>
          </p:nvPr>
        </p:nvGraphicFramePr>
        <p:xfrm>
          <a:off x="736917" y="2220394"/>
          <a:ext cx="2595563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3" name="Equation" r:id="rId4" imgW="1562100" imgH="520700" progId="Equation.3">
                  <p:embed/>
                </p:oleObj>
              </mc:Choice>
              <mc:Fallback>
                <p:oleObj name="Equation" r:id="rId4" imgW="15621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6917" y="2220394"/>
                        <a:ext cx="2595563" cy="865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683718"/>
              </p:ext>
            </p:extLst>
          </p:nvPr>
        </p:nvGraphicFramePr>
        <p:xfrm>
          <a:off x="762317" y="1672640"/>
          <a:ext cx="2341562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4" name="Equation" r:id="rId6" imgW="1409700" imgH="228600" progId="Equation.3">
                  <p:embed/>
                </p:oleObj>
              </mc:Choice>
              <mc:Fallback>
                <p:oleObj name="Equation" r:id="rId6" imgW="1409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2317" y="1672640"/>
                        <a:ext cx="2341562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V="1">
            <a:off x="5873750" y="2474394"/>
            <a:ext cx="1949450" cy="22500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219700" y="1079500"/>
            <a:ext cx="203200" cy="317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5100078"/>
              </p:ext>
            </p:extLst>
          </p:nvPr>
        </p:nvGraphicFramePr>
        <p:xfrm>
          <a:off x="4965171" y="870165"/>
          <a:ext cx="196850" cy="232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5" name="Equation" r:id="rId8" imgW="139700" imgH="165100" progId="Equation.3">
                  <p:embed/>
                </p:oleObj>
              </mc:Choice>
              <mc:Fallback>
                <p:oleObj name="Equation" r:id="rId8" imgW="1397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65171" y="870165"/>
                        <a:ext cx="196850" cy="232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5245100" y="778173"/>
            <a:ext cx="1199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(from EAS)</a:t>
            </a:r>
            <a:endParaRPr lang="en-GB" sz="16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397500" y="1104900"/>
            <a:ext cx="203200" cy="317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588000" y="1079500"/>
            <a:ext cx="203200" cy="317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778500" y="1079500"/>
            <a:ext cx="203200" cy="317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2364211"/>
              </p:ext>
            </p:extLst>
          </p:nvPr>
        </p:nvGraphicFramePr>
        <p:xfrm>
          <a:off x="762317" y="3085582"/>
          <a:ext cx="26162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6" name="Equation" r:id="rId10" imgW="1574800" imgH="533400" progId="Equation.3">
                  <p:embed/>
                </p:oleObj>
              </mc:Choice>
              <mc:Fallback>
                <p:oleObj name="Equation" r:id="rId10" imgW="15748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62317" y="3085582"/>
                        <a:ext cx="2616200" cy="885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304969"/>
              </p:ext>
            </p:extLst>
          </p:nvPr>
        </p:nvGraphicFramePr>
        <p:xfrm>
          <a:off x="762317" y="4156075"/>
          <a:ext cx="3143250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7" name="Equation" r:id="rId12" imgW="1892300" imgH="266700" progId="Equation.3">
                  <p:embed/>
                </p:oleObj>
              </mc:Choice>
              <mc:Fallback>
                <p:oleObj name="Equation" r:id="rId12" imgW="18923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2317" y="4156075"/>
                        <a:ext cx="3143250" cy="442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Oval 23"/>
          <p:cNvSpPr/>
          <p:nvPr/>
        </p:nvSpPr>
        <p:spPr>
          <a:xfrm>
            <a:off x="2478403" y="2585728"/>
            <a:ext cx="571499" cy="499854"/>
          </a:xfrm>
          <a:prstGeom prst="ellipse">
            <a:avLst/>
          </a:prstGeom>
          <a:noFill/>
          <a:ln w="190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597024" y="1600893"/>
            <a:ext cx="571499" cy="499854"/>
          </a:xfrm>
          <a:prstGeom prst="ellipse">
            <a:avLst/>
          </a:prstGeom>
          <a:noFill/>
          <a:ln w="190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6" name="Oval 25"/>
          <p:cNvSpPr/>
          <p:nvPr/>
        </p:nvSpPr>
        <p:spPr>
          <a:xfrm>
            <a:off x="3103879" y="4118874"/>
            <a:ext cx="571499" cy="499854"/>
          </a:xfrm>
          <a:prstGeom prst="ellipse">
            <a:avLst/>
          </a:prstGeom>
          <a:noFill/>
          <a:ln w="190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05567" y="1672640"/>
            <a:ext cx="6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~90%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975863" y="26073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~9%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048277" y="3533642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~1%</a:t>
            </a:r>
            <a:endParaRPr lang="en-GB" dirty="0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301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isoluzioneEnergia_EEren_LoIpaper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0"/>
          <a:stretch/>
        </p:blipFill>
        <p:spPr>
          <a:xfrm rot="5400000">
            <a:off x="1132596" y="2834567"/>
            <a:ext cx="2395538" cy="3762204"/>
          </a:xfrm>
          <a:prstGeom prst="rect">
            <a:avLst/>
          </a:prstGeom>
        </p:spPr>
      </p:pic>
      <p:pic>
        <p:nvPicPr>
          <p:cNvPr id="4" name="Picture 3" descr="upgoingNumuCC_ToTgt3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0" y="938211"/>
            <a:ext cx="3109913" cy="22213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Direction resolution: tracks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5241925" cy="2359025"/>
          </a:xfrm>
        </p:spPr>
        <p:txBody>
          <a:bodyPr/>
          <a:lstStyle/>
          <a:p>
            <a:r>
              <a:rPr lang="en-GB" sz="2000" b="0" dirty="0" smtClean="0">
                <a:solidFill>
                  <a:srgbClr val="000000"/>
                </a:solidFill>
              </a:rPr>
              <a:t>Step 1: use timing for position/direction</a:t>
            </a:r>
          </a:p>
          <a:p>
            <a:pPr marL="285750" lvl="1" indent="-285750">
              <a:buFont typeface="Arial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Limit from interaction kinematics</a:t>
            </a:r>
          </a:p>
          <a:p>
            <a:pPr marL="285750" lvl="1" indent="-285750">
              <a:buFont typeface="Arial"/>
              <a:buChar char="•"/>
            </a:pPr>
            <a:r>
              <a:rPr lang="en-GB" sz="1600" b="1" dirty="0" smtClean="0"/>
              <a:t>Median</a:t>
            </a:r>
            <a:r>
              <a:rPr lang="en-GB" sz="1600" dirty="0" smtClean="0"/>
              <a:t>, </a:t>
            </a:r>
            <a:r>
              <a:rPr lang="en-GB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68%</a:t>
            </a:r>
            <a:r>
              <a:rPr lang="en-GB" sz="1600" dirty="0" smtClean="0"/>
              <a:t>,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90%</a:t>
            </a:r>
            <a:r>
              <a:rPr lang="en-GB" sz="1600" dirty="0" smtClean="0"/>
              <a:t> quantiles</a:t>
            </a:r>
          </a:p>
          <a:p>
            <a:pPr marL="285750" lvl="1" indent="-285750">
              <a:buFont typeface="Arial"/>
              <a:buChar char="•"/>
            </a:pPr>
            <a:r>
              <a:rPr lang="en-GB" sz="1600" dirty="0" smtClean="0"/>
              <a:t>&lt; 0.1</a:t>
            </a:r>
            <a:r>
              <a:rPr lang="en-GB" sz="1600" baseline="30000" dirty="0" smtClean="0"/>
              <a:t>o</a:t>
            </a:r>
            <a:r>
              <a:rPr lang="en-GB" sz="1600" dirty="0" smtClean="0"/>
              <a:t> at &gt; 100 </a:t>
            </a:r>
            <a:r>
              <a:rPr lang="en-GB" sz="1600" dirty="0" err="1" smtClean="0"/>
              <a:t>TeV</a:t>
            </a:r>
            <a:r>
              <a:rPr lang="en-GB" sz="1600" dirty="0" smtClean="0"/>
              <a:t> (~</a:t>
            </a:r>
            <a:r>
              <a:rPr lang="en-GB" sz="1600" dirty="0" err="1" smtClean="0"/>
              <a:t>astro</a:t>
            </a:r>
            <a:r>
              <a:rPr lang="en-GB" sz="1600" dirty="0" smtClean="0"/>
              <a:t> flux)</a:t>
            </a:r>
          </a:p>
          <a:p>
            <a:pPr marL="285750" lvl="1" indent="-285750">
              <a:buFont typeface="Arial"/>
              <a:buChar char="•"/>
            </a:pPr>
            <a:r>
              <a:rPr lang="en-GB" sz="1600" dirty="0" smtClean="0"/>
              <a:t>0.2</a:t>
            </a:r>
            <a:r>
              <a:rPr lang="en-GB" sz="1600" baseline="30000" dirty="0" smtClean="0"/>
              <a:t>o</a:t>
            </a:r>
            <a:r>
              <a:rPr lang="en-GB" sz="1600" dirty="0" smtClean="0"/>
              <a:t> at 10 </a:t>
            </a:r>
            <a:r>
              <a:rPr lang="en-GB" sz="1600" dirty="0" err="1" smtClean="0"/>
              <a:t>TeV</a:t>
            </a:r>
            <a:r>
              <a:rPr lang="en-GB" sz="1600" dirty="0" smtClean="0"/>
              <a:t> (~Galactic)</a:t>
            </a:r>
          </a:p>
          <a:p>
            <a:r>
              <a:rPr lang="en-GB" sz="1800" b="0" dirty="0">
                <a:solidFill>
                  <a:srgbClr val="000000"/>
                </a:solidFill>
              </a:rPr>
              <a:t>Step 2: fit hits to determine </a:t>
            </a:r>
            <a:r>
              <a:rPr lang="en-GB" sz="1800" b="0" dirty="0" smtClean="0">
                <a:solidFill>
                  <a:srgbClr val="000000"/>
                </a:solidFill>
              </a:rPr>
              <a:t>energy</a:t>
            </a:r>
          </a:p>
          <a:p>
            <a:pPr marL="285750" lvl="1" indent="-285750">
              <a:buFont typeface="Arial"/>
              <a:buChar char="•"/>
            </a:pPr>
            <a:r>
              <a:rPr lang="en-GB" sz="1600" dirty="0" smtClean="0"/>
              <a:t>0.27 in log</a:t>
            </a:r>
            <a:r>
              <a:rPr lang="en-GB" sz="1600" baseline="-25000" dirty="0" smtClean="0"/>
              <a:t>10</a:t>
            </a:r>
            <a:r>
              <a:rPr lang="en-GB" sz="1600" dirty="0" smtClean="0"/>
              <a:t> E</a:t>
            </a:r>
            <a:endParaRPr lang="en-GB" sz="1600" dirty="0"/>
          </a:p>
        </p:txBody>
      </p:sp>
      <p:pic>
        <p:nvPicPr>
          <p:cNvPr id="7" name="Picture 6" descr="JGandalf-Angular-Resolution_LoIpaper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9"/>
          <a:stretch/>
        </p:blipFill>
        <p:spPr>
          <a:xfrm rot="5400000">
            <a:off x="5122862" y="2541587"/>
            <a:ext cx="3411538" cy="46275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97941" y="2636357"/>
            <a:ext cx="1320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Simulated track event</a:t>
            </a:r>
            <a:endParaRPr lang="en-GB" sz="140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25011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Cascade/shower events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Paths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/>
              <a:t>Mostly sensitive to </a:t>
            </a:r>
            <a:r>
              <a:rPr lang="en-GB" sz="2000" dirty="0" smtClean="0"/>
              <a:t>electron neutrinos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Clean neutrino signature: signals over 4 </a:t>
            </a:r>
            <a:r>
              <a:rPr lang="en-GB" sz="2000" dirty="0"/>
              <a:t>π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‘Good</a:t>
            </a:r>
            <a:r>
              <a:rPr lang="en-GB" sz="2000" dirty="0"/>
              <a:t>’ energy resolution, worse directional resolution: diffuse flux</a:t>
            </a:r>
            <a:r>
              <a:rPr lang="en-GB" sz="2000" dirty="0" smtClean="0"/>
              <a:t>!</a:t>
            </a:r>
            <a:endParaRPr lang="en-GB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4179196" y="1915594"/>
            <a:ext cx="4138218" cy="3184416"/>
            <a:chOff x="4013200" y="1846084"/>
            <a:chExt cx="3911600" cy="3506966"/>
          </a:xfrm>
        </p:grpSpPr>
        <p:pic>
          <p:nvPicPr>
            <p:cNvPr id="4" name="Picture 3" descr="KM3NeT-Telescope-v1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42" r="8069" b="6262"/>
            <a:stretch/>
          </p:blipFill>
          <p:spPr>
            <a:xfrm>
              <a:off x="4305299" y="1846084"/>
              <a:ext cx="3619501" cy="309915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4013200" y="3954463"/>
              <a:ext cx="1638300" cy="1333500"/>
            </a:xfrm>
            <a:prstGeom prst="line">
              <a:avLst/>
            </a:prstGeom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xplosion 2 15"/>
            <p:cNvSpPr/>
            <p:nvPr/>
          </p:nvSpPr>
          <p:spPr>
            <a:xfrm>
              <a:off x="5626100" y="3797299"/>
              <a:ext cx="203200" cy="195263"/>
            </a:xfrm>
            <a:prstGeom prst="irregularSeal2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4885410" y="2975902"/>
              <a:ext cx="1774825" cy="168830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80000"/>
                  </a:schemeClr>
                </a:gs>
                <a:gs pos="59000">
                  <a:schemeClr val="tx2">
                    <a:lumMod val="20000"/>
                    <a:lumOff val="80000"/>
                    <a:alpha val="80000"/>
                  </a:schemeClr>
                </a:gs>
                <a:gs pos="35000">
                  <a:srgbClr val="0000FF">
                    <a:alpha val="80000"/>
                  </a:srgbClr>
                </a:gs>
                <a:gs pos="100000">
                  <a:schemeClr val="bg1">
                    <a:alpha val="80000"/>
                  </a:schemeClr>
                </a:gs>
                <a:gs pos="19000">
                  <a:schemeClr val="tx2">
                    <a:lumMod val="20000"/>
                    <a:lumOff val="80000"/>
                    <a:alpha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0381709"/>
                </p:ext>
              </p:extLst>
            </p:nvPr>
          </p:nvGraphicFramePr>
          <p:xfrm>
            <a:off x="4189411" y="5121275"/>
            <a:ext cx="231775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57" name="Equation" r:id="rId4" imgW="139700" imgH="139700" progId="Equation.3">
                    <p:embed/>
                  </p:oleObj>
                </mc:Choice>
                <mc:Fallback>
                  <p:oleObj name="Equation" r:id="rId4" imgW="139700" imgH="139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189411" y="5121275"/>
                          <a:ext cx="231775" cy="2317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" name="Group 19"/>
          <p:cNvGrpSpPr/>
          <p:nvPr/>
        </p:nvGrpSpPr>
        <p:grpSpPr>
          <a:xfrm>
            <a:off x="339725" y="1915594"/>
            <a:ext cx="2732088" cy="2561156"/>
            <a:chOff x="-6595" y="2726866"/>
            <a:chExt cx="2732088" cy="2561156"/>
          </a:xfrm>
        </p:grpSpPr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3411414"/>
                </p:ext>
              </p:extLst>
            </p:nvPr>
          </p:nvGraphicFramePr>
          <p:xfrm>
            <a:off x="-6595" y="3285666"/>
            <a:ext cx="2405063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58" name="Equation" r:id="rId6" imgW="1447800" imgH="228600" progId="Equation.3">
                    <p:embed/>
                  </p:oleObj>
                </mc:Choice>
                <mc:Fallback>
                  <p:oleObj name="Equation" r:id="rId6" imgW="14478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-6595" y="3285666"/>
                          <a:ext cx="2405063" cy="3794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687615"/>
                </p:ext>
              </p:extLst>
            </p:nvPr>
          </p:nvGraphicFramePr>
          <p:xfrm>
            <a:off x="-245" y="3844466"/>
            <a:ext cx="2130425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59" name="Equation" r:id="rId8" imgW="1282700" imgH="228600" progId="Equation.3">
                    <p:embed/>
                  </p:oleObj>
                </mc:Choice>
                <mc:Fallback>
                  <p:oleObj name="Equation" r:id="rId8" imgW="12827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-245" y="3844466"/>
                          <a:ext cx="2130425" cy="3794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4634670"/>
                </p:ext>
              </p:extLst>
            </p:nvPr>
          </p:nvGraphicFramePr>
          <p:xfrm>
            <a:off x="2930" y="4445060"/>
            <a:ext cx="2722563" cy="842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60" name="Equation" r:id="rId10" imgW="1638300" imgH="508000" progId="Equation.3">
                    <p:embed/>
                  </p:oleObj>
                </mc:Choice>
                <mc:Fallback>
                  <p:oleObj name="Equation" r:id="rId10" imgW="1638300" imgH="508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930" y="4445060"/>
                          <a:ext cx="2722563" cy="8429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2575738"/>
                </p:ext>
              </p:extLst>
            </p:nvPr>
          </p:nvGraphicFramePr>
          <p:xfrm>
            <a:off x="4518" y="2726866"/>
            <a:ext cx="2341562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61" name="Equation" r:id="rId12" imgW="1409700" imgH="228600" progId="Equation.3">
                    <p:embed/>
                  </p:oleObj>
                </mc:Choice>
                <mc:Fallback>
                  <p:oleObj name="Equation" r:id="rId12" imgW="14097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518" y="2726866"/>
                          <a:ext cx="2341562" cy="3794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" name="Oval 25"/>
          <p:cNvSpPr/>
          <p:nvPr/>
        </p:nvSpPr>
        <p:spPr>
          <a:xfrm rot="16200000">
            <a:off x="1095101" y="2204121"/>
            <a:ext cx="2744798" cy="1948401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133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Resolution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4403725" cy="173672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Energy / direction</a:t>
            </a:r>
          </a:p>
          <a:p>
            <a:pPr marL="342900" lvl="1" indent="-342900">
              <a:buFont typeface="Arial"/>
              <a:buChar char="•"/>
            </a:pPr>
            <a:r>
              <a:rPr lang="en-GB" sz="1800" dirty="0" smtClean="0"/>
              <a:t>5% energy reconstruction error (sensitive to systematics)</a:t>
            </a:r>
          </a:p>
          <a:p>
            <a:pPr marL="342900" lvl="1" indent="-342900">
              <a:buFont typeface="Arial"/>
              <a:buChar char="•"/>
            </a:pPr>
            <a:r>
              <a:rPr lang="en-GB" sz="1800" dirty="0"/>
              <a:t>1.5 degree resolution on cascade events (insensitive to systematics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pic>
        <p:nvPicPr>
          <p:cNvPr id="6" name="Picture 5" descr="ang_resol_vs_Enu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6"/>
          <a:stretch/>
        </p:blipFill>
        <p:spPr>
          <a:xfrm rot="5400000">
            <a:off x="5266394" y="2514126"/>
            <a:ext cx="3259411" cy="4495800"/>
          </a:xfrm>
          <a:prstGeom prst="rect">
            <a:avLst/>
          </a:prstGeom>
        </p:spPr>
      </p:pic>
      <p:pic>
        <p:nvPicPr>
          <p:cNvPr id="7" name="Picture 6" descr="Eratio_vs_Enu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4"/>
          <a:stretch/>
        </p:blipFill>
        <p:spPr>
          <a:xfrm rot="5400000">
            <a:off x="748420" y="2541066"/>
            <a:ext cx="3259412" cy="444192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685218" y="132080"/>
            <a:ext cx="4302387" cy="3571029"/>
            <a:chOff x="4609018" y="208280"/>
            <a:chExt cx="4302387" cy="3571029"/>
          </a:xfrm>
        </p:grpSpPr>
        <p:pic>
          <p:nvPicPr>
            <p:cNvPr id="11" name="Picture 10" descr="aashowerfit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37" t="30984" r="30141" b="56366"/>
            <a:stretch/>
          </p:blipFill>
          <p:spPr>
            <a:xfrm>
              <a:off x="5386370" y="208280"/>
              <a:ext cx="3177117" cy="266773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20387805">
              <a:off x="4609018" y="2154168"/>
              <a:ext cx="1228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Facing towards</a:t>
              </a:r>
              <a:endParaRPr lang="en-GB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 rot="20387805">
              <a:off x="5579745" y="2807256"/>
              <a:ext cx="10485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Facing away</a:t>
              </a:r>
              <a:endParaRPr lang="en-GB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2869429">
              <a:off x="7083516" y="2988152"/>
              <a:ext cx="13053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Cherenkov cone</a:t>
              </a:r>
              <a:endParaRPr lang="en-GB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 rot="2869429">
              <a:off x="6851469" y="2945433"/>
              <a:ext cx="8259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Forwards</a:t>
              </a:r>
              <a:endParaRPr lang="en-GB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 rot="2869429">
              <a:off x="8302264" y="2546377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Backwards</a:t>
              </a:r>
              <a:endParaRPr lang="en-GB" sz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720597" y="227568"/>
            <a:ext cx="112850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P(photon)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596900" y="6237843"/>
            <a:ext cx="3327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KM3NeT </a:t>
            </a:r>
            <a:r>
              <a:rPr lang="en-GB" sz="1400" dirty="0" err="1" smtClean="0"/>
              <a:t>LoI</a:t>
            </a:r>
            <a:r>
              <a:rPr lang="en-GB" sz="1400" dirty="0" smtClean="0"/>
              <a:t>, </a:t>
            </a:r>
            <a:r>
              <a:rPr lang="en-GB" sz="1400" dirty="0" err="1" smtClean="0"/>
              <a:t>J.Phys</a:t>
            </a:r>
            <a:r>
              <a:rPr lang="en-GB" sz="1400" dirty="0" smtClean="0"/>
              <a:t> G, 43, </a:t>
            </a:r>
            <a:r>
              <a:rPr lang="en-GB" sz="1400" dirty="0"/>
              <a:t>084001, 2016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025816" y="6296263"/>
            <a:ext cx="3327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KM3NeT </a:t>
            </a:r>
            <a:r>
              <a:rPr lang="en-GB" sz="1400" dirty="0" err="1" smtClean="0"/>
              <a:t>LoI</a:t>
            </a:r>
            <a:r>
              <a:rPr lang="en-GB" sz="1400" dirty="0" smtClean="0"/>
              <a:t>, </a:t>
            </a:r>
            <a:r>
              <a:rPr lang="en-GB" sz="1400" dirty="0" err="1" smtClean="0"/>
              <a:t>J.Phys</a:t>
            </a:r>
            <a:r>
              <a:rPr lang="en-GB" sz="1400" dirty="0" smtClean="0"/>
              <a:t> G, 43, </a:t>
            </a:r>
            <a:r>
              <a:rPr lang="en-GB" sz="1400" dirty="0"/>
              <a:t>084001, 2016</a:t>
            </a: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9227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angular resolution?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2447925" cy="52117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Because there are lots of things in the sky!</a:t>
            </a:r>
          </a:p>
          <a:p>
            <a:endParaRPr lang="en-GB" sz="2000" dirty="0" smtClean="0"/>
          </a:p>
          <a:p>
            <a:r>
              <a:rPr lang="en-GB" sz="2000" dirty="0" smtClean="0"/>
              <a:t>e.g. TXS 0506+056</a:t>
            </a:r>
          </a:p>
          <a:p>
            <a:endParaRPr lang="en-GB" sz="2000" dirty="0" smtClean="0"/>
          </a:p>
          <a:p>
            <a:r>
              <a:rPr lang="en-GB" sz="2000" dirty="0" smtClean="0"/>
              <a:t>Neutrino flare:</a:t>
            </a:r>
          </a:p>
          <a:p>
            <a:pPr lvl="2"/>
            <a:r>
              <a:rPr lang="en-GB" sz="1600" dirty="0" err="1"/>
              <a:t>I</a:t>
            </a:r>
            <a:r>
              <a:rPr lang="en-GB" sz="1600" dirty="0" err="1" smtClean="0"/>
              <a:t>ceCube</a:t>
            </a:r>
            <a:r>
              <a:rPr lang="en-GB" sz="1600" dirty="0" smtClean="0"/>
              <a:t>:              13 +- 5 events</a:t>
            </a:r>
            <a:endParaRPr lang="en-GB" sz="1600" dirty="0"/>
          </a:p>
          <a:p>
            <a:pPr lvl="2"/>
            <a:r>
              <a:rPr lang="en-GB" sz="1600" dirty="0" smtClean="0"/>
              <a:t>KM3NeT/ARCA:  13 +- 1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479" y="867729"/>
            <a:ext cx="5790321" cy="569677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122304" y="3391152"/>
            <a:ext cx="267045" cy="265024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47035" y="1219290"/>
            <a:ext cx="2505814" cy="10874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008000"/>
                </a:solidFill>
              </a:rPr>
              <a:t>KM3NeT/ARCA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008000"/>
                </a:solidFill>
              </a:rPr>
              <a:t>expected intrinsic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008000"/>
                </a:solidFill>
              </a:rPr>
              <a:t>resolution for high 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008000"/>
                </a:solidFill>
              </a:rPr>
              <a:t>energy (&gt;=PeV) tracks 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7215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7799"/>
          <a:stretch/>
        </p:blipFill>
        <p:spPr>
          <a:xfrm>
            <a:off x="5299201" y="965202"/>
            <a:ext cx="3844799" cy="4003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Multimessenger</a:t>
            </a:r>
            <a:r>
              <a:rPr lang="en-GB" dirty="0" smtClean="0"/>
              <a:t> paradigm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4670425" cy="52117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Cosmic ray interactions: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err="1" smtClean="0"/>
              <a:t>Secondaries</a:t>
            </a:r>
            <a:r>
              <a:rPr lang="en-GB" sz="2000" dirty="0" smtClean="0"/>
              <a:t>: only neutrinos provide unambiguous signal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71887" y="3163391"/>
            <a:ext cx="1750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IceCube</a:t>
            </a:r>
            <a:r>
              <a:rPr lang="en-GB" sz="1200" dirty="0" smtClean="0"/>
              <a:t> Collaboration,</a:t>
            </a:r>
          </a:p>
          <a:p>
            <a:r>
              <a:rPr lang="en-GB" sz="1200" dirty="0" err="1"/>
              <a:t>i</a:t>
            </a:r>
            <a:r>
              <a:rPr lang="en-GB" sz="1200" dirty="0" err="1" smtClean="0"/>
              <a:t>cecube.wisc.edu</a:t>
            </a:r>
            <a:endParaRPr lang="en-GB" sz="1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549045" y="4709840"/>
            <a:ext cx="6325824" cy="1875052"/>
            <a:chOff x="350540" y="4233178"/>
            <a:chExt cx="7710008" cy="2644351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350540" y="4306468"/>
              <a:ext cx="2193272" cy="1965496"/>
              <a:chOff x="503816" y="4638146"/>
              <a:chExt cx="2490665" cy="2232000"/>
            </a:xfrm>
          </p:grpSpPr>
          <p:sp>
            <p:nvSpPr>
              <p:cNvPr id="122" name="Rectangle 121"/>
              <p:cNvSpPr/>
              <p:nvPr/>
            </p:nvSpPr>
            <p:spPr>
              <a:xfrm rot="5400000">
                <a:off x="687278" y="4526951"/>
                <a:ext cx="2196006" cy="241840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503816" y="4638146"/>
                <a:ext cx="2412000" cy="2232000"/>
              </a:xfrm>
              <a:prstGeom prst="rect">
                <a:avLst/>
              </a:prstGeom>
              <a:noFill/>
              <a:ln w="203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Freeform 12"/>
            <p:cNvSpPr/>
            <p:nvPr/>
          </p:nvSpPr>
          <p:spPr>
            <a:xfrm>
              <a:off x="2393802" y="4424473"/>
              <a:ext cx="3348000" cy="619667"/>
            </a:xfrm>
            <a:custGeom>
              <a:avLst/>
              <a:gdLst>
                <a:gd name="connsiteX0" fmla="*/ 0 w 4706911"/>
                <a:gd name="connsiteY0" fmla="*/ 1289154 h 1481528"/>
                <a:gd name="connsiteX1" fmla="*/ 1768839 w 4706911"/>
                <a:gd name="connsiteY1" fmla="*/ 1289154 h 1481528"/>
                <a:gd name="connsiteX2" fmla="*/ 3477718 w 4706911"/>
                <a:gd name="connsiteY2" fmla="*/ 134911 h 1481528"/>
                <a:gd name="connsiteX3" fmla="*/ 4706911 w 4706911"/>
                <a:gd name="connsiteY3" fmla="*/ 479685 h 1481528"/>
                <a:gd name="connsiteX0" fmla="*/ 0 w 4706911"/>
                <a:gd name="connsiteY0" fmla="*/ 1289154 h 1289154"/>
                <a:gd name="connsiteX1" fmla="*/ 3477718 w 4706911"/>
                <a:gd name="connsiteY1" fmla="*/ 134911 h 1289154"/>
                <a:gd name="connsiteX2" fmla="*/ 4706911 w 4706911"/>
                <a:gd name="connsiteY2" fmla="*/ 479685 h 1289154"/>
                <a:gd name="connsiteX0" fmla="*/ 0 w 4706911"/>
                <a:gd name="connsiteY0" fmla="*/ 1289154 h 1289154"/>
                <a:gd name="connsiteX1" fmla="*/ 3477718 w 4706911"/>
                <a:gd name="connsiteY1" fmla="*/ 134911 h 1289154"/>
                <a:gd name="connsiteX2" fmla="*/ 4706911 w 4706911"/>
                <a:gd name="connsiteY2" fmla="*/ 479685 h 1289154"/>
                <a:gd name="connsiteX0" fmla="*/ 0 w 4443334"/>
                <a:gd name="connsiteY0" fmla="*/ 1289154 h 1289154"/>
                <a:gd name="connsiteX1" fmla="*/ 3477718 w 4443334"/>
                <a:gd name="connsiteY1" fmla="*/ 134911 h 1289154"/>
                <a:gd name="connsiteX2" fmla="*/ 4443334 w 4443334"/>
                <a:gd name="connsiteY2" fmla="*/ 612098 h 1289154"/>
                <a:gd name="connsiteX0" fmla="*/ 0 w 4443334"/>
                <a:gd name="connsiteY0" fmla="*/ 1289154 h 1289154"/>
                <a:gd name="connsiteX1" fmla="*/ 3477718 w 4443334"/>
                <a:gd name="connsiteY1" fmla="*/ 134911 h 1289154"/>
                <a:gd name="connsiteX2" fmla="*/ 4443334 w 4443334"/>
                <a:gd name="connsiteY2" fmla="*/ 612098 h 1289154"/>
                <a:gd name="connsiteX0" fmla="*/ 0 w 4611007"/>
                <a:gd name="connsiteY0" fmla="*/ 1289154 h 1289154"/>
                <a:gd name="connsiteX1" fmla="*/ 3477718 w 4611007"/>
                <a:gd name="connsiteY1" fmla="*/ 134911 h 1289154"/>
                <a:gd name="connsiteX2" fmla="*/ 4611007 w 4611007"/>
                <a:gd name="connsiteY2" fmla="*/ 598770 h 1289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11007" h="1289154">
                  <a:moveTo>
                    <a:pt x="0" y="1289154"/>
                  </a:moveTo>
                  <a:cubicBezTo>
                    <a:pt x="2203555" y="1269792"/>
                    <a:pt x="2693233" y="269823"/>
                    <a:pt x="3477718" y="134911"/>
                  </a:cubicBezTo>
                  <a:cubicBezTo>
                    <a:pt x="3967397" y="0"/>
                    <a:pt x="4451112" y="486343"/>
                    <a:pt x="4611007" y="598770"/>
                  </a:cubicBezTo>
                </a:path>
              </a:pathLst>
            </a:custGeom>
            <a:ln w="254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474287" y="4233178"/>
              <a:ext cx="141832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000" dirty="0" err="1">
                  <a:latin typeface="Times" pitchFamily="18" charset="0"/>
                  <a:cs typeface="Times" pitchFamily="18" charset="0"/>
                </a:rPr>
                <a:t>c</a:t>
              </a:r>
              <a:r>
                <a:rPr lang="en-GB" sz="2000" dirty="0" err="1" smtClean="0">
                  <a:latin typeface="Times" pitchFamily="18" charset="0"/>
                  <a:cs typeface="Times" pitchFamily="18" charset="0"/>
                </a:rPr>
                <a:t>r</a:t>
              </a:r>
              <a:r>
                <a:rPr lang="en-GB" sz="2000" i="1" dirty="0" smtClean="0">
                  <a:latin typeface="Times" pitchFamily="18" charset="0"/>
                  <a:cs typeface="Times" pitchFamily="18" charset="0"/>
                </a:rPr>
                <a:t>(p, He, ..)</a:t>
              </a:r>
              <a:endParaRPr lang="en-GB" sz="2000" i="1" dirty="0">
                <a:latin typeface="Times" pitchFamily="18" charset="0"/>
                <a:cs typeface="Times" pitchFamily="18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2431902" y="5343731"/>
              <a:ext cx="3623212" cy="1"/>
            </a:xfrm>
            <a:prstGeom prst="line">
              <a:avLst/>
            </a:prstGeom>
            <a:ln w="25400">
              <a:solidFill>
                <a:srgbClr val="0000FF"/>
              </a:solidFill>
              <a:prstDash val="solid"/>
              <a:tailEnd type="triangle" w="lg" len="med"/>
            </a:ln>
            <a:effectLst>
              <a:outerShdw blurRad="50800" dist="38100" dir="5400000" algn="tl" rotWithShape="0">
                <a:schemeClr val="bg1"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4506130" y="4644009"/>
              <a:ext cx="35779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600" b="1" i="1" dirty="0" smtClean="0">
                  <a:solidFill>
                    <a:srgbClr val="0000FF"/>
                  </a:solidFill>
                  <a:latin typeface="Symbol" pitchFamily="18" charset="2"/>
                  <a:cs typeface="Times" pitchFamily="18" charset="0"/>
                </a:rPr>
                <a:t>n</a:t>
              </a:r>
              <a:endParaRPr lang="en-GB" sz="2600" b="1" i="1" baseline="-25000" dirty="0">
                <a:solidFill>
                  <a:srgbClr val="0000FF"/>
                </a:solidFill>
                <a:latin typeface="Symbol" pitchFamily="18" charset="2"/>
                <a:cs typeface="Times" pitchFamily="18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474287" y="5561721"/>
              <a:ext cx="2751689" cy="329826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4197402" y="5868573"/>
              <a:ext cx="32252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600" b="1" i="1" dirty="0" smtClean="0">
                  <a:solidFill>
                    <a:srgbClr val="FF0000"/>
                  </a:solidFill>
                  <a:latin typeface="Symbol" pitchFamily="18" charset="2"/>
                  <a:cs typeface="Times" pitchFamily="18" charset="0"/>
                </a:rPr>
                <a:t>g</a:t>
              </a:r>
              <a:endParaRPr lang="en-GB" sz="2600" b="1" i="1" baseline="-25000" dirty="0">
                <a:solidFill>
                  <a:srgbClr val="FF0000"/>
                </a:solidFill>
                <a:latin typeface="Symbol" pitchFamily="18" charset="2"/>
                <a:cs typeface="Times" pitchFamily="18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5212924" y="4439929"/>
              <a:ext cx="2847624" cy="2437600"/>
              <a:chOff x="5433052" y="4009175"/>
              <a:chExt cx="3533761" cy="2868354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5433052" y="5664838"/>
                <a:ext cx="248451" cy="512157"/>
                <a:chOff x="4820945" y="4395084"/>
                <a:chExt cx="459039" cy="648040"/>
              </a:xfrm>
            </p:grpSpPr>
            <p:cxnSp>
              <p:nvCxnSpPr>
                <p:cNvPr id="119" name="Straight Connector 118"/>
                <p:cNvCxnSpPr/>
                <p:nvPr/>
              </p:nvCxnSpPr>
              <p:spPr>
                <a:xfrm flipH="1">
                  <a:off x="4847984" y="4395084"/>
                  <a:ext cx="432000" cy="28803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 flipH="1" flipV="1">
                  <a:off x="4847984" y="4755124"/>
                  <a:ext cx="432000" cy="28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Rectangle 120"/>
                <p:cNvSpPr/>
                <p:nvPr/>
              </p:nvSpPr>
              <p:spPr>
                <a:xfrm>
                  <a:off x="4820945" y="4668126"/>
                  <a:ext cx="72000" cy="108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23" name="Picture 22" descr="http://i.istockimg.com/file_thumbview_approve/3138313/2/stock-photo-3138313-earth-model-europe-view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alphaModFix amt="66000"/>
              </a:blip>
              <a:srcRect/>
              <a:stretch>
                <a:fillRect/>
              </a:stretch>
            </p:blipFill>
            <p:spPr bwMode="auto">
              <a:xfrm>
                <a:off x="5858594" y="4009175"/>
                <a:ext cx="2868354" cy="2868354"/>
              </a:xfrm>
              <a:prstGeom prst="rect">
                <a:avLst/>
              </a:prstGeom>
              <a:noFill/>
            </p:spPr>
          </p:pic>
          <p:grpSp>
            <p:nvGrpSpPr>
              <p:cNvPr id="24" name="Group 23"/>
              <p:cNvGrpSpPr>
                <a:grpSpLocks noChangeAspect="1"/>
              </p:cNvGrpSpPr>
              <p:nvPr/>
            </p:nvGrpSpPr>
            <p:grpSpPr>
              <a:xfrm rot="5400000">
                <a:off x="8021799" y="4797117"/>
                <a:ext cx="830564" cy="1059465"/>
                <a:chOff x="179512" y="1804641"/>
                <a:chExt cx="2133600" cy="2721609"/>
              </a:xfrm>
            </p:grpSpPr>
            <p:pic>
              <p:nvPicPr>
                <p:cNvPr id="47" name="Picture 114" descr="MCj03838480000[1]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50016" y="1804641"/>
                  <a:ext cx="1080000" cy="10625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48" name="Group 5"/>
                <p:cNvGrpSpPr>
                  <a:grpSpLocks/>
                </p:cNvGrpSpPr>
                <p:nvPr/>
              </p:nvGrpSpPr>
              <p:grpSpPr bwMode="auto">
                <a:xfrm>
                  <a:off x="179512" y="2687925"/>
                  <a:ext cx="2133600" cy="1838325"/>
                  <a:chOff x="3504" y="3216"/>
                  <a:chExt cx="1008" cy="720"/>
                </a:xfrm>
              </p:grpSpPr>
              <p:sp>
                <p:nvSpPr>
                  <p:cNvPr id="115" name="AutoShape 8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216"/>
                    <a:ext cx="336" cy="576"/>
                  </a:xfrm>
                  <a:prstGeom prst="doubleWave">
                    <a:avLst>
                      <a:gd name="adj1" fmla="val 6500"/>
                      <a:gd name="adj2" fmla="val 0"/>
                    </a:avLst>
                  </a:prstGeom>
                  <a:solidFill>
                    <a:srgbClr val="007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6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216"/>
                    <a:ext cx="336" cy="576"/>
                  </a:xfrm>
                  <a:prstGeom prst="doubleWave">
                    <a:avLst>
                      <a:gd name="adj1" fmla="val 6500"/>
                      <a:gd name="adj2" fmla="val 0"/>
                    </a:avLst>
                  </a:prstGeom>
                  <a:solidFill>
                    <a:srgbClr val="007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7" name="AutoShape 10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3216"/>
                    <a:ext cx="336" cy="576"/>
                  </a:xfrm>
                  <a:prstGeom prst="doubleWave">
                    <a:avLst>
                      <a:gd name="adj1" fmla="val 6500"/>
                      <a:gd name="adj2" fmla="val 0"/>
                    </a:avLst>
                  </a:prstGeom>
                  <a:solidFill>
                    <a:srgbClr val="007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8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504"/>
                    <a:ext cx="1008" cy="432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9" name="Line 129"/>
                <p:cNvSpPr>
                  <a:spLocks noChangeShapeType="1"/>
                </p:cNvSpPr>
                <p:nvPr/>
              </p:nvSpPr>
              <p:spPr bwMode="auto">
                <a:xfrm>
                  <a:off x="606732" y="4448800"/>
                  <a:ext cx="122396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0" name="Group 25"/>
                <p:cNvGrpSpPr/>
                <p:nvPr/>
              </p:nvGrpSpPr>
              <p:grpSpPr>
                <a:xfrm>
                  <a:off x="612490" y="3166504"/>
                  <a:ext cx="54384" cy="1260000"/>
                  <a:chOff x="827583" y="5265344"/>
                  <a:chExt cx="54384" cy="1260000"/>
                </a:xfrm>
              </p:grpSpPr>
              <p:sp>
                <p:nvSpPr>
                  <p:cNvPr id="103" name="Line 2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47654" y="5297251"/>
                    <a:ext cx="0" cy="122809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4" name="Oval 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430039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" name="Oval 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54926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" name="Oval 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669011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7" name="Oval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788235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8" name="Oval 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906933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9" name="Oval 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026157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0" name="Oval 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145380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Oval 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264604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" name="Oval 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38330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3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315085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4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265344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38"/>
                <p:cNvGrpSpPr/>
                <p:nvPr/>
              </p:nvGrpSpPr>
              <p:grpSpPr>
                <a:xfrm>
                  <a:off x="1774032" y="3157678"/>
                  <a:ext cx="54384" cy="1260000"/>
                  <a:chOff x="827583" y="5265344"/>
                  <a:chExt cx="54384" cy="1260000"/>
                </a:xfrm>
              </p:grpSpPr>
              <p:sp>
                <p:nvSpPr>
                  <p:cNvPr id="91" name="Line 2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47654" y="5297251"/>
                    <a:ext cx="0" cy="122809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" name="Oval 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430039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3" name="Oval 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54926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4" name="Oval 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669011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5" name="Oval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788235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6" name="Oval 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906933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7" name="Oval 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026157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8" name="Oval 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145380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9" name="Oval 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264604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0" name="Oval 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38330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1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315085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2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265344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1197968" y="3163562"/>
                  <a:ext cx="54384" cy="1260000"/>
                  <a:chOff x="827583" y="5265344"/>
                  <a:chExt cx="54384" cy="1260000"/>
                </a:xfrm>
              </p:grpSpPr>
              <p:sp>
                <p:nvSpPr>
                  <p:cNvPr id="79" name="Line 2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47654" y="5297251"/>
                    <a:ext cx="0" cy="122809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0" name="Oval 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430039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Oval 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54926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2" name="Oval 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669011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3" name="Oval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788235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4" name="Oval 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906933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5" name="Oval 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026157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6" name="Oval 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145380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7" name="Oval 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264604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" name="Oval 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38330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315085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0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265344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3" name="Group 64"/>
                <p:cNvGrpSpPr/>
                <p:nvPr/>
              </p:nvGrpSpPr>
              <p:grpSpPr>
                <a:xfrm>
                  <a:off x="912570" y="3085670"/>
                  <a:ext cx="54384" cy="1260000"/>
                  <a:chOff x="827583" y="5265344"/>
                  <a:chExt cx="54384" cy="1260000"/>
                </a:xfrm>
              </p:grpSpPr>
              <p:sp>
                <p:nvSpPr>
                  <p:cNvPr id="67" name="Line 2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47654" y="5297251"/>
                    <a:ext cx="0" cy="122809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8" name="Oval 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430039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" name="Oval 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54926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Oval 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669011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1" name="Oval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788235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2" name="Oval 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906933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" name="Oval 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026157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4" name="Oval 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145380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5" name="Oval 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264604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Oval 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38330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7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315085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8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265344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4" name="Group 77"/>
                <p:cNvGrpSpPr/>
                <p:nvPr/>
              </p:nvGrpSpPr>
              <p:grpSpPr>
                <a:xfrm>
                  <a:off x="1503624" y="3085670"/>
                  <a:ext cx="54386" cy="1260000"/>
                  <a:chOff x="827583" y="5265344"/>
                  <a:chExt cx="54386" cy="1260000"/>
                </a:xfrm>
              </p:grpSpPr>
              <p:sp>
                <p:nvSpPr>
                  <p:cNvPr id="55" name="Line 2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47654" y="5297251"/>
                    <a:ext cx="0" cy="122809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6" name="Oval 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430039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7" name="Oval 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54926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8" name="Oval 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669011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Oval 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788235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0" name="Oval 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5906933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" name="Oval 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8" y="6026159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Oval 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145380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Oval 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264604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Oval 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956" y="6383302"/>
                    <a:ext cx="54011" cy="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5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315085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Oval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27583" y="5265344"/>
                    <a:ext cx="54000" cy="54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5" name="Group 144"/>
              <p:cNvGrpSpPr>
                <a:grpSpLocks noChangeAspect="1"/>
              </p:cNvGrpSpPr>
              <p:nvPr/>
            </p:nvGrpSpPr>
            <p:grpSpPr bwMode="auto">
              <a:xfrm rot="2700000" flipV="1">
                <a:off x="5563565" y="5480453"/>
                <a:ext cx="597480" cy="673187"/>
                <a:chOff x="1968" y="2143"/>
                <a:chExt cx="655" cy="738"/>
              </a:xfrm>
            </p:grpSpPr>
            <p:sp>
              <p:nvSpPr>
                <p:cNvPr id="38" name="Oval 145"/>
                <p:cNvSpPr>
                  <a:spLocks noChangeAspect="1" noChangeArrowheads="1"/>
                </p:cNvSpPr>
                <p:nvPr/>
              </p:nvSpPr>
              <p:spPr bwMode="auto">
                <a:xfrm rot="18900000">
                  <a:off x="1968" y="2259"/>
                  <a:ext cx="570" cy="111"/>
                </a:xfrm>
                <a:prstGeom prst="ellipse">
                  <a:avLst/>
                </a:prstGeom>
                <a:solidFill>
                  <a:srgbClr val="C0C0C0">
                    <a:alpha val="25098"/>
                  </a:srgb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Freeform 146"/>
                <p:cNvSpPr>
                  <a:spLocks noChangeAspect="1"/>
                </p:cNvSpPr>
                <p:nvPr/>
              </p:nvSpPr>
              <p:spPr bwMode="auto">
                <a:xfrm>
                  <a:off x="2086" y="2143"/>
                  <a:ext cx="374" cy="369"/>
                </a:xfrm>
                <a:custGeom>
                  <a:avLst/>
                  <a:gdLst>
                    <a:gd name="T0" fmla="*/ 0 w 661"/>
                    <a:gd name="T1" fmla="*/ 2 h 652"/>
                    <a:gd name="T2" fmla="*/ 2 w 661"/>
                    <a:gd name="T3" fmla="*/ 2 h 652"/>
                    <a:gd name="T4" fmla="*/ 2 w 661"/>
                    <a:gd name="T5" fmla="*/ 0 h 652"/>
                    <a:gd name="T6" fmla="*/ 0 60000 65536"/>
                    <a:gd name="T7" fmla="*/ 0 60000 65536"/>
                    <a:gd name="T8" fmla="*/ 0 60000 65536"/>
                    <a:gd name="T9" fmla="*/ 0 w 661"/>
                    <a:gd name="T10" fmla="*/ 0 h 652"/>
                    <a:gd name="T11" fmla="*/ 661 w 661"/>
                    <a:gd name="T12" fmla="*/ 652 h 65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61" h="652">
                      <a:moveTo>
                        <a:pt x="0" y="652"/>
                      </a:moveTo>
                      <a:lnTo>
                        <a:pt x="463" y="497"/>
                      </a:lnTo>
                      <a:lnTo>
                        <a:pt x="661" y="0"/>
                      </a:lnTo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147"/>
                <p:cNvSpPr>
                  <a:spLocks noChangeAspect="1" noChangeShapeType="1"/>
                </p:cNvSpPr>
                <p:nvPr/>
              </p:nvSpPr>
              <p:spPr bwMode="auto">
                <a:xfrm rot="1800000" flipH="1">
                  <a:off x="2225" y="2392"/>
                  <a:ext cx="0" cy="48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148"/>
                <p:cNvSpPr>
                  <a:spLocks noChangeAspect="1" noChangeShapeType="1"/>
                </p:cNvSpPr>
                <p:nvPr/>
              </p:nvSpPr>
              <p:spPr bwMode="auto">
                <a:xfrm rot="19800000" flipH="1">
                  <a:off x="2469" y="2392"/>
                  <a:ext cx="0" cy="48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AutoShape 149"/>
                <p:cNvSpPr>
                  <a:spLocks noChangeAspect="1" noChangeArrowheads="1"/>
                </p:cNvSpPr>
                <p:nvPr/>
              </p:nvSpPr>
              <p:spPr bwMode="auto">
                <a:xfrm>
                  <a:off x="2058" y="2827"/>
                  <a:ext cx="100" cy="28"/>
                </a:xfrm>
                <a:prstGeom prst="parallelogram">
                  <a:avLst>
                    <a:gd name="adj" fmla="val 89286"/>
                  </a:avLst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AutoShape 150"/>
                <p:cNvSpPr>
                  <a:spLocks noChangeAspect="1" noChangeArrowheads="1"/>
                </p:cNvSpPr>
                <p:nvPr/>
              </p:nvSpPr>
              <p:spPr bwMode="auto">
                <a:xfrm>
                  <a:off x="2523" y="2827"/>
                  <a:ext cx="100" cy="28"/>
                </a:xfrm>
                <a:prstGeom prst="parallelogram">
                  <a:avLst>
                    <a:gd name="adj" fmla="val 89286"/>
                  </a:avLst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151"/>
                <p:cNvSpPr>
                  <a:spLocks noChangeAspect="1" noChangeShapeType="1"/>
                </p:cNvSpPr>
                <p:nvPr/>
              </p:nvSpPr>
              <p:spPr bwMode="auto">
                <a:xfrm rot="20700000" flipH="1">
                  <a:off x="2365" y="2425"/>
                  <a:ext cx="27" cy="353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AutoShape 152"/>
                <p:cNvSpPr>
                  <a:spLocks noChangeAspect="1" noChangeArrowheads="1"/>
                </p:cNvSpPr>
                <p:nvPr/>
              </p:nvSpPr>
              <p:spPr bwMode="auto">
                <a:xfrm>
                  <a:off x="2360" y="2762"/>
                  <a:ext cx="100" cy="29"/>
                </a:xfrm>
                <a:prstGeom prst="parallelogram">
                  <a:avLst>
                    <a:gd name="adj" fmla="val 86207"/>
                  </a:avLst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Freeform 153"/>
                <p:cNvSpPr>
                  <a:spLocks noChangeAspect="1"/>
                </p:cNvSpPr>
                <p:nvPr/>
              </p:nvSpPr>
              <p:spPr bwMode="auto">
                <a:xfrm>
                  <a:off x="2208" y="2589"/>
                  <a:ext cx="280" cy="78"/>
                </a:xfrm>
                <a:custGeom>
                  <a:avLst/>
                  <a:gdLst>
                    <a:gd name="T0" fmla="*/ 0 w 497"/>
                    <a:gd name="T1" fmla="*/ 1 h 138"/>
                    <a:gd name="T2" fmla="*/ 1 w 497"/>
                    <a:gd name="T3" fmla="*/ 0 h 138"/>
                    <a:gd name="T4" fmla="*/ 2 w 497"/>
                    <a:gd name="T5" fmla="*/ 1 h 138"/>
                    <a:gd name="T6" fmla="*/ 0 w 497"/>
                    <a:gd name="T7" fmla="*/ 1 h 13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97"/>
                    <a:gd name="T13" fmla="*/ 0 h 138"/>
                    <a:gd name="T14" fmla="*/ 497 w 497"/>
                    <a:gd name="T15" fmla="*/ 138 h 13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97" h="138">
                      <a:moveTo>
                        <a:pt x="0" y="138"/>
                      </a:moveTo>
                      <a:lnTo>
                        <a:pt x="302" y="0"/>
                      </a:lnTo>
                      <a:lnTo>
                        <a:pt x="497" y="135"/>
                      </a:lnTo>
                      <a:lnTo>
                        <a:pt x="0" y="138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5809733" y="4411408"/>
                <a:ext cx="998521" cy="700842"/>
                <a:chOff x="5431344" y="3287063"/>
                <a:chExt cx="998521" cy="700842"/>
              </a:xfrm>
            </p:grpSpPr>
            <p:sp>
              <p:nvSpPr>
                <p:cNvPr id="28" name="Flowchart: Magnetic Disk 103"/>
                <p:cNvSpPr/>
                <p:nvPr/>
              </p:nvSpPr>
              <p:spPr>
                <a:xfrm rot="19589524">
                  <a:off x="5498203" y="3516844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Flowchart: Magnetic Disk 104"/>
                <p:cNvSpPr/>
                <p:nvPr/>
              </p:nvSpPr>
              <p:spPr>
                <a:xfrm rot="19589524">
                  <a:off x="5688267" y="3555485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Flowchart: Magnetic Disk 105"/>
                <p:cNvSpPr/>
                <p:nvPr/>
              </p:nvSpPr>
              <p:spPr>
                <a:xfrm rot="19589524">
                  <a:off x="5878330" y="3594127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Flowchart: Magnetic Disk 106"/>
                <p:cNvSpPr/>
                <p:nvPr/>
              </p:nvSpPr>
              <p:spPr>
                <a:xfrm rot="19589524">
                  <a:off x="6068394" y="3632768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Flowchart: Magnetic Disk 107"/>
                <p:cNvSpPr/>
                <p:nvPr/>
              </p:nvSpPr>
              <p:spPr>
                <a:xfrm rot="19589524">
                  <a:off x="5758170" y="3287063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Flowchart: Magnetic Disk 108"/>
                <p:cNvSpPr/>
                <p:nvPr/>
              </p:nvSpPr>
              <p:spPr>
                <a:xfrm rot="19589524">
                  <a:off x="5963224" y="3295725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Flowchart: Magnetic Disk 109"/>
                <p:cNvSpPr/>
                <p:nvPr/>
              </p:nvSpPr>
              <p:spPr>
                <a:xfrm rot="19589524">
                  <a:off x="6138297" y="3349356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Flowchart: Magnetic Disk 110"/>
                <p:cNvSpPr/>
                <p:nvPr/>
              </p:nvSpPr>
              <p:spPr>
                <a:xfrm rot="19589524">
                  <a:off x="5431344" y="3781036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Flowchart: Magnetic Disk 111"/>
                <p:cNvSpPr/>
                <p:nvPr/>
              </p:nvSpPr>
              <p:spPr>
                <a:xfrm rot="19589524">
                  <a:off x="5591428" y="3834668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Flowchart: Magnetic Disk 112"/>
                <p:cNvSpPr/>
                <p:nvPr/>
              </p:nvSpPr>
              <p:spPr>
                <a:xfrm rot="19589524">
                  <a:off x="5781491" y="3858319"/>
                  <a:ext cx="291568" cy="129586"/>
                </a:xfrm>
                <a:prstGeom prst="flowChartMagneticDisk">
                  <a:avLst/>
                </a:prstGeom>
                <a:solidFill>
                  <a:schemeClr val="bg1">
                    <a:lumMod val="85000"/>
                  </a:schemeClr>
                </a:solidFill>
                <a:ln w="9525"/>
                <a:scene3d>
                  <a:camera prst="perspectiveContrastingRightFacing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27" name="Straight Connector 26"/>
              <p:cNvCxnSpPr/>
              <p:nvPr/>
            </p:nvCxnSpPr>
            <p:spPr>
              <a:xfrm>
                <a:off x="6077414" y="5111510"/>
                <a:ext cx="1726662" cy="46802"/>
              </a:xfrm>
              <a:prstGeom prst="line">
                <a:avLst/>
              </a:prstGeom>
              <a:ln w="25400">
                <a:solidFill>
                  <a:srgbClr val="0000FF"/>
                </a:solidFill>
                <a:prstDash val="dash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" name="Picture 2" descr="http://www.astro.princeton.edu/~lilew/images/gallery/agn.jpg"/>
            <p:cNvPicPr>
              <a:picLocks noChangeAspect="1" noChangeArrowheads="1"/>
            </p:cNvPicPr>
            <p:nvPr/>
          </p:nvPicPr>
          <p:blipFill>
            <a:blip r:embed="rId6" cstate="print"/>
            <a:srcRect l="19377" r="19377"/>
            <a:stretch>
              <a:fillRect/>
            </a:stretch>
          </p:blipFill>
          <p:spPr bwMode="auto">
            <a:xfrm rot="6360000">
              <a:off x="850007" y="4725439"/>
              <a:ext cx="1228316" cy="1253466"/>
            </a:xfrm>
            <a:prstGeom prst="rect">
              <a:avLst/>
            </a:prstGeom>
            <a:noFill/>
          </p:spPr>
        </p:pic>
      </p:grp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349870"/>
              </p:ext>
            </p:extLst>
          </p:nvPr>
        </p:nvGraphicFramePr>
        <p:xfrm>
          <a:off x="856879" y="1587235"/>
          <a:ext cx="3113397" cy="1092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5" name="Equation" r:id="rId7" imgW="1625600" imgH="571500" progId="Equation.3">
                  <p:embed/>
                </p:oleObj>
              </mc:Choice>
              <mc:Fallback>
                <p:oleObj name="Equation" r:id="rId7" imgW="16256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6879" y="1587235"/>
                        <a:ext cx="3113397" cy="10927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" name="Object 1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991549"/>
              </p:ext>
            </p:extLst>
          </p:nvPr>
        </p:nvGraphicFramePr>
        <p:xfrm>
          <a:off x="176213" y="3575237"/>
          <a:ext cx="2273300" cy="240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6" name="Equation" r:id="rId9" imgW="1244600" imgH="1320800" progId="Equation.3">
                  <p:embed/>
                </p:oleObj>
              </mc:Choice>
              <mc:Fallback>
                <p:oleObj name="Equation" r:id="rId9" imgW="1244600" imgH="1320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6213" y="3575237"/>
                        <a:ext cx="2273300" cy="2408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23141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Performance </a:t>
            </a:r>
            <a:r>
              <a:rPr lang="mr-IN" sz="2800" dirty="0" smtClean="0"/>
              <a:t>–</a:t>
            </a:r>
            <a:r>
              <a:rPr lang="en-GB" sz="2800" dirty="0" smtClean="0"/>
              <a:t> generic sources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40</a:t>
            </a:fld>
            <a:endParaRPr lang="de-DE"/>
          </a:p>
        </p:txBody>
      </p:sp>
      <p:pic>
        <p:nvPicPr>
          <p:cNvPr id="3" name="Picture 2" descr="Fig10-sensi_decl_ARCA6y_RF07new_icecube7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0" y="1477315"/>
            <a:ext cx="7030720" cy="4824772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428221"/>
              </p:ext>
            </p:extLst>
          </p:nvPr>
        </p:nvGraphicFramePr>
        <p:xfrm>
          <a:off x="6692723" y="365760"/>
          <a:ext cx="2131237" cy="83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3" name="Equation" r:id="rId4" imgW="1397000" imgH="546100" progId="Equation.3">
                  <p:embed/>
                </p:oleObj>
              </mc:Choice>
              <mc:Fallback>
                <p:oleObj name="Equation" r:id="rId4" imgW="13970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92723" y="365760"/>
                        <a:ext cx="2131237" cy="83312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rgbClr val="CD092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0" y="894834"/>
            <a:ext cx="163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(~extragalactic)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927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Performance </a:t>
            </a:r>
            <a:r>
              <a:rPr lang="mr-IN" sz="2800" dirty="0" smtClean="0"/>
              <a:t>–</a:t>
            </a:r>
            <a:r>
              <a:rPr lang="en-GB" sz="2800" dirty="0" smtClean="0"/>
              <a:t> Galactic sources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  <p:pic>
        <p:nvPicPr>
          <p:cNvPr id="6" name="Picture 5" descr="Fig2-spettri_neutrini_7sorgE2_TeV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4" y="2442247"/>
            <a:ext cx="6364606" cy="4207473"/>
          </a:xfrm>
          <a:prstGeom prst="rect">
            <a:avLst/>
          </a:prstGeom>
        </p:spPr>
      </p:pic>
      <p:pic>
        <p:nvPicPr>
          <p:cNvPr id="3" name="Picture 2" descr="Fig1-visibility_percentage_new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160190"/>
            <a:ext cx="5054600" cy="297076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3756025" cy="1673225"/>
          </a:xfrm>
        </p:spPr>
        <p:txBody>
          <a:bodyPr/>
          <a:lstStyle/>
          <a:p>
            <a:r>
              <a:rPr lang="en-GB" sz="2400" dirty="0" smtClean="0"/>
              <a:t>Northern Hemisphere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Sees Galactic sources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Cut-offs near 10 </a:t>
            </a:r>
            <a:r>
              <a:rPr lang="en-GB" sz="2000" dirty="0" err="1" smtClean="0"/>
              <a:t>TeV</a:t>
            </a:r>
            <a:r>
              <a:rPr lang="en-GB" sz="2000" dirty="0" smtClean="0"/>
              <a:t> expected (</a:t>
            </a:r>
            <a:r>
              <a:rPr lang="en-GB" sz="2000" dirty="0" err="1" smtClean="0"/>
              <a:t>Pevatrons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789737" y="4692650"/>
            <a:ext cx="2092325" cy="11144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b="1" i="0" kern="1200">
                <a:solidFill>
                  <a:srgbClr val="CD0920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ts val="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28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8460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–"/>
              <a:defRPr sz="22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39200" indent="-228600" algn="l" defTabSz="457200" rtl="0" eaLnBrk="1" latinLnBrk="0" hangingPunct="1">
              <a:spcBef>
                <a:spcPts val="0"/>
              </a:spcBef>
              <a:buSzPct val="80000"/>
              <a:buFont typeface="Arial"/>
              <a:buChar char="•"/>
              <a:defRPr sz="2000" b="0" i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Clearly model-dependent</a:t>
            </a:r>
            <a:endParaRPr lang="en-GB" sz="24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478423" y="821636"/>
            <a:ext cx="52083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KM3NeT Collaboration: </a:t>
            </a:r>
            <a:r>
              <a:rPr lang="en-GB" sz="1600" dirty="0" err="1" smtClean="0"/>
              <a:t>Astroparticle</a:t>
            </a:r>
            <a:r>
              <a:rPr lang="en-GB" sz="1600" dirty="0" smtClean="0"/>
              <a:t> </a:t>
            </a:r>
            <a:r>
              <a:rPr lang="en-GB" sz="1600" dirty="0"/>
              <a:t>Physics 111 (2019) 100</a:t>
            </a:r>
          </a:p>
        </p:txBody>
      </p:sp>
    </p:spTree>
    <p:extLst>
      <p:ext uri="{BB962C8B-B14F-4D97-AF65-F5344CB8AC3E}">
        <p14:creationId xmlns:p14="http://schemas.microsoft.com/office/powerpoint/2010/main" val="2947104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Sensitivity (mean time to 3 sigma excess)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  <p:pic>
        <p:nvPicPr>
          <p:cNvPr id="7" name="Picture 6" descr="Fig7-disc3s_vs_years_7sor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50" y="1130300"/>
            <a:ext cx="7480300" cy="5270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1280" y="6235422"/>
            <a:ext cx="52083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KM3NeT Collaboration: </a:t>
            </a:r>
            <a:r>
              <a:rPr lang="en-GB" sz="1600" dirty="0" err="1" smtClean="0"/>
              <a:t>Astroparticle</a:t>
            </a:r>
            <a:r>
              <a:rPr lang="en-GB" sz="1600" dirty="0" smtClean="0"/>
              <a:t> </a:t>
            </a:r>
            <a:r>
              <a:rPr lang="en-GB" sz="1600" dirty="0"/>
              <a:t>Physics 111 (2019) 100</a:t>
            </a:r>
          </a:p>
        </p:txBody>
      </p:sp>
    </p:spTree>
    <p:extLst>
      <p:ext uri="{BB962C8B-B14F-4D97-AF65-F5344CB8AC3E}">
        <p14:creationId xmlns:p14="http://schemas.microsoft.com/office/powerpoint/2010/main" val="2929487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Clancy’s unsolicited comment #1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3375" y="1127124"/>
            <a:ext cx="4403725" cy="5324475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Wtf</a:t>
            </a:r>
            <a:r>
              <a:rPr lang="en-GB" sz="2400" dirty="0" smtClean="0"/>
              <a:t> is the deal with blazars?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TXS 0506+056 </a:t>
            </a:r>
            <a:r>
              <a:rPr lang="en-GB" sz="2000" dirty="0" smtClean="0"/>
              <a:t>unexpected</a:t>
            </a:r>
          </a:p>
          <a:p>
            <a:pPr lvl="1"/>
            <a:r>
              <a:rPr lang="en-GB" sz="2000" dirty="0" smtClean="0"/>
              <a:t>     (~50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brightest </a:t>
            </a:r>
            <a:r>
              <a:rPr lang="en-GB" sz="2000" dirty="0" err="1" smtClean="0"/>
              <a:t>blazar</a:t>
            </a:r>
            <a:r>
              <a:rPr lang="en-GB" sz="2000" dirty="0" smtClean="0"/>
              <a:t>!)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SED inconsistent with significant neutrino production (</a:t>
            </a:r>
            <a:r>
              <a:rPr lang="en-GB" sz="2000" dirty="0" err="1" smtClean="0"/>
              <a:t>Keivani</a:t>
            </a:r>
            <a:r>
              <a:rPr lang="en-GB" sz="2000" dirty="0" smtClean="0"/>
              <a:t> et al)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We do not understand this 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r>
              <a:rPr lang="en-GB" sz="2400" dirty="0" smtClean="0"/>
              <a:t>Searches?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Stacking: we will never get the correct weights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Individual searches: the spectrum will NOT be a power-law!</a:t>
            </a:r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r>
              <a:rPr lang="en-GB" sz="2000" i="1" dirty="0" smtClean="0"/>
              <a:t>Critical to be guided by astrophysics</a:t>
            </a:r>
            <a:endParaRPr lang="en-GB" sz="2400" i="1" dirty="0"/>
          </a:p>
        </p:txBody>
      </p:sp>
      <p:pic>
        <p:nvPicPr>
          <p:cNvPr id="4" name="Picture 3" descr="h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710" y="1371600"/>
            <a:ext cx="4683990" cy="46003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978400" y="1048434"/>
            <a:ext cx="370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The Astrophysical Journal, Volume 864, Issue 1, article id. 84, 16 pp. (2018)</a:t>
            </a:r>
          </a:p>
        </p:txBody>
      </p:sp>
    </p:spTree>
    <p:extLst>
      <p:ext uri="{BB962C8B-B14F-4D97-AF65-F5344CB8AC3E}">
        <p14:creationId xmlns:p14="http://schemas.microsoft.com/office/powerpoint/2010/main" val="2941012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Clancy’s unsolicited </a:t>
            </a:r>
            <a:r>
              <a:rPr lang="en-GB" sz="2800" dirty="0" smtClean="0"/>
              <a:t>comment #2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44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3831827" y="1482407"/>
            <a:ext cx="51988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H.E.S.S. Collaboration, Astronomy </a:t>
            </a:r>
            <a:r>
              <a:rPr lang="en-GB" sz="1400" dirty="0"/>
              <a:t>&amp; Astrophysics, Volume 612, id.A6</a:t>
            </a:r>
          </a:p>
        </p:txBody>
      </p:sp>
      <p:pic>
        <p:nvPicPr>
          <p:cNvPr id="3" name="Picture 2" descr="proton_ecpl_Ec93_T_rxj1713_index_ma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480" y="1797050"/>
            <a:ext cx="4826000" cy="4102100"/>
          </a:xfrm>
          <a:prstGeom prst="rect">
            <a:avLst/>
          </a:prstGeom>
        </p:spPr>
      </p:pic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3375" y="1127125"/>
            <a:ext cx="3756025" cy="193357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sz="2400" dirty="0" smtClean="0"/>
              <a:t>Astrophysics is complicated!</a:t>
            </a:r>
            <a:endParaRPr lang="en-GB" sz="2400" dirty="0"/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E.g. RX J1713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KM3NeT analysis: assumes a uniform disc</a:t>
            </a:r>
          </a:p>
          <a:p>
            <a:pPr marL="342900" lvl="1" indent="-342900">
              <a:lnSpc>
                <a:spcPct val="120000"/>
              </a:lnSpc>
              <a:buFont typeface="Arial"/>
              <a:buChar char="•"/>
            </a:pPr>
            <a:r>
              <a:rPr lang="en-GB" sz="2000" dirty="0" smtClean="0"/>
              <a:t>H.E.S.S. observations: complicated structure</a:t>
            </a:r>
            <a:endParaRPr lang="en-GB" sz="2000" dirty="0"/>
          </a:p>
        </p:txBody>
      </p:sp>
      <p:pic>
        <p:nvPicPr>
          <p:cNvPr id="4" name="Picture 3" descr="ExcessONReg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116104"/>
            <a:ext cx="3387327" cy="289099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1427" y="6032161"/>
            <a:ext cx="82890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CTA + KM3NeT + </a:t>
            </a:r>
            <a:r>
              <a:rPr lang="en-GB" sz="1600" dirty="0" err="1" smtClean="0"/>
              <a:t>multiwavelength</a:t>
            </a:r>
            <a:r>
              <a:rPr lang="en-GB" sz="1600" dirty="0" smtClean="0"/>
              <a:t> (X-ray, radio) studies of Galactic SNR are important</a:t>
            </a:r>
            <a:r>
              <a:rPr lang="en-GB" sz="1600" dirty="0" smtClean="0"/>
              <a:t>!</a:t>
            </a:r>
            <a:endParaRPr lang="en-GB" sz="1600" dirty="0"/>
          </a:p>
        </p:txBody>
      </p:sp>
      <p:sp>
        <p:nvSpPr>
          <p:cNvPr id="6" name="Oval 5"/>
          <p:cNvSpPr/>
          <p:nvPr/>
        </p:nvSpPr>
        <p:spPr>
          <a:xfrm>
            <a:off x="4876800" y="4533900"/>
            <a:ext cx="965200" cy="9017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016500" y="4699912"/>
            <a:ext cx="6800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KM3NeT</a:t>
            </a:r>
          </a:p>
          <a:p>
            <a:pPr algn="ctr"/>
            <a:r>
              <a:rPr lang="en-GB" sz="1100" dirty="0" smtClean="0"/>
              <a:t>10 </a:t>
            </a:r>
            <a:r>
              <a:rPr lang="en-GB" sz="1100" dirty="0" err="1" smtClean="0"/>
              <a:t>TeV</a:t>
            </a:r>
            <a:endParaRPr lang="en-GB" sz="1100" dirty="0"/>
          </a:p>
        </p:txBody>
      </p:sp>
      <p:sp>
        <p:nvSpPr>
          <p:cNvPr id="14" name="Oval 13"/>
          <p:cNvSpPr/>
          <p:nvPr/>
        </p:nvSpPr>
        <p:spPr>
          <a:xfrm>
            <a:off x="5848944" y="4978399"/>
            <a:ext cx="450256" cy="45720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5870534" y="4974222"/>
            <a:ext cx="4036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100</a:t>
            </a:r>
          </a:p>
          <a:p>
            <a:pPr algn="ctr"/>
            <a:r>
              <a:rPr lang="en-GB" sz="1100" dirty="0" err="1" smtClean="0"/>
              <a:t>TeV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378450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Tau identification &amp; double-bang events</a:t>
            </a:r>
          </a:p>
          <a:p>
            <a:endParaRPr lang="en-GB" sz="2400" dirty="0"/>
          </a:p>
          <a:p>
            <a:r>
              <a:rPr lang="en-GB" sz="2400" dirty="0" smtClean="0"/>
              <a:t>Diffuse sources: Galactic plane</a:t>
            </a:r>
          </a:p>
          <a:p>
            <a:endParaRPr lang="en-GB" sz="2400" dirty="0"/>
          </a:p>
          <a:p>
            <a:r>
              <a:rPr lang="en-GB" sz="2400" dirty="0" smtClean="0"/>
              <a:t>Transients and MM (</a:t>
            </a:r>
            <a:r>
              <a:rPr lang="en-GB" sz="2400" dirty="0" err="1" smtClean="0"/>
              <a:t>inc</a:t>
            </a:r>
            <a:r>
              <a:rPr lang="en-GB" sz="2400" dirty="0" smtClean="0"/>
              <a:t> MWA) campaign: GRBs, SN, GW</a:t>
            </a:r>
          </a:p>
          <a:p>
            <a:endParaRPr lang="en-GB" sz="2400" dirty="0"/>
          </a:p>
          <a:p>
            <a:r>
              <a:rPr lang="en-GB" sz="2400" dirty="0" smtClean="0"/>
              <a:t>Indirect dark matter searches (GC, Sun,</a:t>
            </a:r>
            <a:r>
              <a:rPr lang="mr-IN" sz="2400" dirty="0" smtClean="0"/>
              <a:t>…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 smtClean="0"/>
              <a:t>Exotic physics (</a:t>
            </a:r>
            <a:r>
              <a:rPr lang="en-US" sz="2400" dirty="0" err="1" smtClean="0"/>
              <a:t>nuclearites</a:t>
            </a:r>
            <a:r>
              <a:rPr lang="en-US" sz="2400" dirty="0" smtClean="0"/>
              <a:t>, monopoles, LIV)</a:t>
            </a:r>
          </a:p>
          <a:p>
            <a:endParaRPr lang="en-US" sz="2400" dirty="0"/>
          </a:p>
          <a:p>
            <a:r>
              <a:rPr lang="en-US" sz="2400" dirty="0" smtClean="0"/>
              <a:t>Earth &amp; sea science (whales, deep water formation)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Not discussed</a:t>
            </a:r>
            <a:endParaRPr lang="en-GB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942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2667000"/>
            <a:ext cx="8586788" cy="850900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O</a:t>
            </a:r>
            <a:r>
              <a:rPr lang="en-GB" sz="4000" dirty="0" smtClean="0"/>
              <a:t>RCA: estimated performance</a:t>
            </a:r>
            <a:endParaRPr lang="en-GB" sz="4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0472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Reconstruction at low energies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Energy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Zenith angle (do not care about azimuthal angle!)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Interaction type (with </a:t>
            </a:r>
            <a:r>
              <a:rPr lang="en-GB" sz="2000" dirty="0" err="1" smtClean="0"/>
              <a:t>muon</a:t>
            </a:r>
            <a:r>
              <a:rPr lang="en-GB" sz="2000" dirty="0" smtClean="0"/>
              <a:t> or without </a:t>
            </a:r>
            <a:r>
              <a:rPr lang="en-GB" sz="2000" dirty="0" err="1" smtClean="0"/>
              <a:t>muon</a:t>
            </a:r>
            <a:r>
              <a:rPr lang="en-GB" sz="2000" dirty="0" smtClean="0"/>
              <a:t>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“Raw” </a:t>
            </a:r>
            <a:r>
              <a:rPr lang="en-GB" sz="2000" dirty="0" err="1" smtClean="0"/>
              <a:t>oscillograms</a:t>
            </a:r>
            <a:r>
              <a:rPr lang="en-GB" sz="2000" dirty="0" smtClean="0"/>
              <a:t> useless!</a:t>
            </a:r>
          </a:p>
          <a:p>
            <a:pPr marL="342900" lvl="1" indent="-342900">
              <a:buFont typeface="Arial"/>
              <a:buChar char="•"/>
            </a:pPr>
            <a:endParaRPr lang="en-GB" sz="2000" dirty="0"/>
          </a:p>
          <a:p>
            <a:r>
              <a:rPr lang="en-GB" sz="2400" dirty="0" smtClean="0"/>
              <a:t>Intrinsic fluctuations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Large fluctuations in light yield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Fluctuations in light pattern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Even “perfect” reconstruction limited</a:t>
            </a:r>
          </a:p>
          <a:p>
            <a:endParaRPr lang="en-GB" sz="2400" dirty="0" smtClean="0"/>
          </a:p>
          <a:p>
            <a:r>
              <a:rPr lang="en-GB" sz="2400" dirty="0" smtClean="0"/>
              <a:t>Tracks </a:t>
            </a:r>
            <a:r>
              <a:rPr lang="en-GB" sz="2400" dirty="0" err="1" smtClean="0"/>
              <a:t>vs</a:t>
            </a:r>
            <a:r>
              <a:rPr lang="en-GB" sz="2400" dirty="0" smtClean="0"/>
              <a:t> cascades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err="1" smtClean="0"/>
              <a:t>Muons</a:t>
            </a:r>
            <a:r>
              <a:rPr lang="en-GB" sz="2000" dirty="0" smtClean="0"/>
              <a:t>: 4m/</a:t>
            </a:r>
            <a:r>
              <a:rPr lang="en-GB" sz="2000" dirty="0" err="1" smtClean="0"/>
              <a:t>GeV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Radiation length: 36cm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Critical energy 80 MeV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Hard to distinguish!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How to measure the neutrino mass hierarchy?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47</a:t>
            </a:fld>
            <a:endParaRPr lang="de-DE"/>
          </a:p>
        </p:txBody>
      </p:sp>
      <p:pic>
        <p:nvPicPr>
          <p:cNvPr id="7" name="Picture 6" descr="akhemedov_masshierarchy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3" t="11603" r="26939" b="62222"/>
          <a:stretch/>
        </p:blipFill>
        <p:spPr>
          <a:xfrm>
            <a:off x="6429980" y="932180"/>
            <a:ext cx="2714019" cy="2204720"/>
          </a:xfrm>
          <a:prstGeom prst="rect">
            <a:avLst/>
          </a:prstGeom>
        </p:spPr>
      </p:pic>
      <p:pic>
        <p:nvPicPr>
          <p:cNvPr id="6" name="Picture 5" descr="hadron_detailed_10gev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563" y="3155814"/>
            <a:ext cx="3911600" cy="321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41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14300" y="1158875"/>
            <a:ext cx="8572499" cy="5211763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GeV</a:t>
            </a:r>
            <a:r>
              <a:rPr lang="en-GB" sz="2000" dirty="0" smtClean="0"/>
              <a:t>-scale physics is *hard*!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1800" dirty="0" smtClean="0"/>
              <a:t>Quasi-</a:t>
            </a:r>
            <a:r>
              <a:rPr lang="en-GB" sz="1800" dirty="0" err="1" smtClean="0"/>
              <a:t>eleastic</a:t>
            </a:r>
            <a:r>
              <a:rPr lang="en-GB" sz="1800" dirty="0" smtClean="0"/>
              <a:t> and resonant interactions important</a:t>
            </a:r>
          </a:p>
          <a:p>
            <a:pPr marL="342900" lvl="1" indent="-342900">
              <a:buFont typeface="Arial"/>
              <a:buChar char="•"/>
            </a:pPr>
            <a:r>
              <a:rPr lang="en-GB" sz="1800" dirty="0" smtClean="0"/>
              <a:t>Very difficult to model “shallow inelastic scattering” in 1-10 </a:t>
            </a:r>
            <a:r>
              <a:rPr lang="en-GB" sz="1800" dirty="0" err="1" smtClean="0"/>
              <a:t>GeV</a:t>
            </a:r>
            <a:r>
              <a:rPr lang="en-GB" sz="1800" dirty="0" smtClean="0"/>
              <a:t> range</a:t>
            </a:r>
          </a:p>
          <a:p>
            <a:pPr marL="875700" lvl="2" indent="-342900"/>
            <a:r>
              <a:rPr lang="en-GB" sz="1800" dirty="0"/>
              <a:t>Standard code: GENIE, implemented in </a:t>
            </a:r>
            <a:r>
              <a:rPr lang="en-GB" sz="1800" dirty="0" err="1" smtClean="0"/>
              <a:t>gSeaGen</a:t>
            </a:r>
            <a:endParaRPr lang="en-GB" sz="1800" dirty="0"/>
          </a:p>
          <a:p>
            <a:pPr marL="875700" lvl="2" indent="-342900"/>
            <a:r>
              <a:rPr lang="en-GB" sz="1800" dirty="0" smtClean="0"/>
              <a:t>GIBUU</a:t>
            </a:r>
          </a:p>
          <a:p>
            <a:pPr marL="342900" lvl="1" indent="-342900">
              <a:buFont typeface="Arial"/>
              <a:buChar char="•"/>
            </a:pPr>
            <a:r>
              <a:rPr lang="en-GB" sz="1800" dirty="0" smtClean="0"/>
              <a:t>Low-energy hadronic propagators:</a:t>
            </a:r>
          </a:p>
          <a:p>
            <a:pPr marL="875700" lvl="2" indent="-342900"/>
            <a:r>
              <a:rPr lang="en-GB" sz="1800" dirty="0" smtClean="0"/>
              <a:t>FLUKA: incorrect multiplicity</a:t>
            </a:r>
          </a:p>
          <a:p>
            <a:pPr marL="875700" lvl="2" indent="-342900"/>
            <a:r>
              <a:rPr lang="en-GB" sz="1800" dirty="0" smtClean="0"/>
              <a:t>GEISHA: energy not conserved</a:t>
            </a:r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Sensitive to systematics</a:t>
            </a:r>
            <a:r>
              <a:rPr lang="mr-IN" sz="1800" dirty="0" smtClean="0"/>
              <a:t>…</a:t>
            </a:r>
            <a:endParaRPr lang="en-US" sz="1800" dirty="0" smtClean="0"/>
          </a:p>
          <a:p>
            <a:pPr marL="342900" lvl="1" indent="-342900">
              <a:buFont typeface="Arial"/>
              <a:buChar char="•"/>
            </a:pPr>
            <a:endParaRPr lang="en-US" sz="1800" dirty="0"/>
          </a:p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Need to fit several systematics in</a:t>
            </a:r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    </a:t>
            </a:r>
            <a:r>
              <a:rPr lang="en-US" sz="1800" dirty="0" smtClean="0"/>
              <a:t>s</a:t>
            </a:r>
            <a:r>
              <a:rPr lang="en-US" sz="1800" dirty="0" smtClean="0"/>
              <a:t>ensitivity estimates</a:t>
            </a:r>
          </a:p>
          <a:p>
            <a:pPr lvl="1"/>
            <a:endParaRPr lang="en-US" sz="1800" dirty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This is why I talked so much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    about calibration!</a:t>
            </a:r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Systematics!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48</a:t>
            </a:fld>
            <a:endParaRPr lang="de-DE"/>
          </a:p>
        </p:txBody>
      </p:sp>
      <p:pic>
        <p:nvPicPr>
          <p:cNvPr id="3" name="Picture 2" descr="Screen Shot 2020-10-15 at 12.11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0" y="2413000"/>
            <a:ext cx="4766555" cy="3525838"/>
          </a:xfrm>
          <a:prstGeom prst="rect">
            <a:avLst/>
          </a:prstGeom>
        </p:spPr>
      </p:pic>
      <p:pic>
        <p:nvPicPr>
          <p:cNvPr id="8" name="Picture 7" descr="bob2_smal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5" t="27274" r="13326" b="14962"/>
          <a:stretch/>
        </p:blipFill>
        <p:spPr>
          <a:xfrm>
            <a:off x="2687724" y="5295900"/>
            <a:ext cx="1090163" cy="10747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81899" y="5847418"/>
            <a:ext cx="455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GB" sz="2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89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/>
              <a:t>We detect neutrino oscillations! (duh</a:t>
            </a:r>
            <a:r>
              <a:rPr lang="mr-IN" sz="2400" dirty="0" smtClean="0"/>
              <a:t>…</a:t>
            </a:r>
            <a:r>
              <a:rPr lang="en-US" sz="2400" dirty="0" smtClean="0"/>
              <a:t>)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1800" dirty="0" smtClean="0"/>
              <a:t>1/3</a:t>
            </a:r>
            <a:r>
              <a:rPr lang="en-GB" sz="1800" baseline="30000" dirty="0" smtClean="0"/>
              <a:t>rd</a:t>
            </a:r>
            <a:r>
              <a:rPr lang="en-GB" sz="1800" dirty="0" smtClean="0"/>
              <a:t> of a year</a:t>
            </a:r>
          </a:p>
          <a:p>
            <a:pPr marL="342900" lvl="1" indent="-342900">
              <a:buFont typeface="Arial"/>
              <a:buChar char="•"/>
            </a:pPr>
            <a:r>
              <a:rPr lang="en-GB" sz="1800" dirty="0" smtClean="0"/>
              <a:t>5% of ORCA</a:t>
            </a:r>
          </a:p>
          <a:p>
            <a:pPr marL="342900" lvl="1" indent="-342900">
              <a:buFont typeface="Arial"/>
              <a:buChar char="•"/>
            </a:pPr>
            <a:r>
              <a:rPr lang="en-GB" sz="1800" dirty="0" smtClean="0"/>
              <a:t>Seeing something is good!</a:t>
            </a:r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Some </a:t>
            </a:r>
            <a:r>
              <a:rPr lang="en-GB" sz="2800" dirty="0" smtClean="0"/>
              <a:t>first results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49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213" y="2390687"/>
            <a:ext cx="5541147" cy="39799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7330" y="5372100"/>
            <a:ext cx="4230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L. Fusco, J. </a:t>
            </a:r>
            <a:r>
              <a:rPr lang="en-GB" sz="1400" dirty="0" err="1" smtClean="0"/>
              <a:t>Hofestadt</a:t>
            </a:r>
            <a:r>
              <a:rPr lang="en-GB" sz="1400" dirty="0" smtClean="0"/>
              <a:t> et al., presented at Neutrino 2020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41562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IceCube</a:t>
            </a:r>
            <a:r>
              <a:rPr lang="en-GB" dirty="0" smtClean="0"/>
              <a:t> neutrino observatory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14800" y="5936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err="1" smtClean="0"/>
              <a:t>IceCube</a:t>
            </a:r>
            <a:r>
              <a:rPr lang="en-GB" sz="1200" dirty="0" smtClean="0"/>
              <a:t>: Physical </a:t>
            </a:r>
            <a:r>
              <a:rPr lang="en-GB" sz="1200" dirty="0"/>
              <a:t>Review Letters, vol. 111, Issue 2, id. 021103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1" y="922020"/>
            <a:ext cx="7234476" cy="54306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13000"/>
            <a:ext cx="320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Courtesy: </a:t>
            </a:r>
            <a:r>
              <a:rPr lang="en-GB" dirty="0" err="1" smtClean="0"/>
              <a:t>IceCube</a:t>
            </a:r>
            <a:r>
              <a:rPr lang="en-GB" dirty="0" smtClean="0"/>
              <a:t> Collaboration</a:t>
            </a:r>
            <a:endParaRPr lang="en-GB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9128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Classification </a:t>
            </a:r>
            <a:r>
              <a:rPr lang="mr-IN" sz="2800" dirty="0" smtClean="0"/>
              <a:t>–</a:t>
            </a:r>
            <a:r>
              <a:rPr lang="en-GB" sz="2800" dirty="0" smtClean="0"/>
              <a:t> machine learning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50</a:t>
            </a:fld>
            <a:endParaRPr lang="de-DE" dirty="0"/>
          </a:p>
        </p:txBody>
      </p:sp>
      <p:pic>
        <p:nvPicPr>
          <p:cNvPr id="7" name="Picture 6" descr="ICRC2019_90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5" t="9260" r="43187" b="59259"/>
          <a:stretch/>
        </p:blipFill>
        <p:spPr>
          <a:xfrm>
            <a:off x="1249680" y="782320"/>
            <a:ext cx="6032500" cy="58938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97700" y="1092200"/>
            <a:ext cx="214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One of several methods being tested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22800" y="1231900"/>
            <a:ext cx="214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 (ICRC 2019) 904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01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Resolution (</a:t>
            </a:r>
            <a:r>
              <a:rPr lang="en-US" sz="2800" dirty="0" err="1" smtClean="0"/>
              <a:t>ν</a:t>
            </a:r>
            <a:r>
              <a:rPr lang="en-US" sz="2800" baseline="-25000" dirty="0" err="1" smtClean="0"/>
              <a:t>e</a:t>
            </a:r>
            <a:r>
              <a:rPr lang="en-US" sz="2800" dirty="0" smtClean="0"/>
              <a:t> CC)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51</a:t>
            </a:fld>
            <a:endParaRPr lang="de-DE" dirty="0"/>
          </a:p>
        </p:txBody>
      </p:sp>
      <p:pic>
        <p:nvPicPr>
          <p:cNvPr id="3" name="Picture 2" descr="ICRC2019_90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5" t="24260" r="9905" b="55370"/>
          <a:stretch/>
        </p:blipFill>
        <p:spPr>
          <a:xfrm>
            <a:off x="-258849" y="1790700"/>
            <a:ext cx="9765261" cy="3568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32480" y="5600700"/>
            <a:ext cx="214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 (ICRC 2019) 904 </a:t>
            </a:r>
            <a:endParaRPr lang="en-GB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8586788" cy="5211763"/>
          </a:xfrm>
        </p:spPr>
        <p:txBody>
          <a:bodyPr/>
          <a:lstStyle/>
          <a:p>
            <a:r>
              <a:rPr lang="en-GB" sz="2400" b="0" dirty="0" smtClean="0"/>
              <a:t>Deep learning (DL) </a:t>
            </a:r>
            <a:r>
              <a:rPr lang="en-GB" sz="2400" b="0" dirty="0" err="1" smtClean="0"/>
              <a:t>vs</a:t>
            </a:r>
            <a:r>
              <a:rPr lang="en-GB" sz="2400" b="0" dirty="0" smtClean="0"/>
              <a:t> standard (</a:t>
            </a:r>
            <a:r>
              <a:rPr lang="en-GB" sz="2400" b="0" dirty="0" err="1" smtClean="0"/>
              <a:t>Std</a:t>
            </a:r>
            <a:r>
              <a:rPr lang="en-GB" sz="2400" b="0" dirty="0" smtClean="0"/>
              <a:t>)</a:t>
            </a: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2421202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188200" y="5260010"/>
            <a:ext cx="1945640" cy="1583385"/>
          </a:xfrm>
        </p:spPr>
        <p:txBody>
          <a:bodyPr/>
          <a:lstStyle/>
          <a:p>
            <a:r>
              <a:rPr lang="en-US" dirty="0" smtClean="0"/>
              <a:t>Slide courtesy D. </a:t>
            </a:r>
            <a:r>
              <a:rPr lang="en-US" dirty="0" err="1" smtClean="0"/>
              <a:t>Samtleben</a:t>
            </a:r>
            <a:r>
              <a:rPr lang="en-US" dirty="0"/>
              <a:t>, ANTARES/KM3NeT NEUTRINO 2020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873" y="2097678"/>
            <a:ext cx="4288479" cy="2918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16461" y="1051321"/>
            <a:ext cx="4288479" cy="830997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/>
              <a:t>90% CL contours for oscillation parameters</a:t>
            </a:r>
          </a:p>
          <a:p>
            <a:r>
              <a:rPr lang="en-US" sz="1600">
                <a:solidFill>
                  <a:srgbClr val="008000"/>
                </a:solidFill>
              </a:rPr>
              <a:t>SuperKamiokande    </a:t>
            </a:r>
            <a:r>
              <a:rPr lang="en-US" sz="1600">
                <a:solidFill>
                  <a:srgbClr val="3366FF"/>
                </a:solidFill>
              </a:rPr>
              <a:t>T2K   </a:t>
            </a:r>
            <a:r>
              <a:rPr lang="en-US" sz="1600">
                <a:solidFill>
                  <a:srgbClr val="D13FFF"/>
                </a:solidFill>
              </a:rPr>
              <a:t>NO</a:t>
            </a:r>
            <a:r>
              <a:rPr lang="en-US" sz="1600">
                <a:solidFill>
                  <a:srgbClr val="D13FFF"/>
                </a:solidFill>
                <a:latin typeface="Symbol" charset="2"/>
                <a:cs typeface="Symbol" charset="2"/>
              </a:rPr>
              <a:t>n</a:t>
            </a:r>
            <a:r>
              <a:rPr lang="en-US" sz="1600">
                <a:solidFill>
                  <a:srgbClr val="D13FFF"/>
                </a:solidFill>
              </a:rPr>
              <a:t>A </a:t>
            </a:r>
            <a:r>
              <a:rPr lang="en-US" sz="1600">
                <a:solidFill>
                  <a:schemeClr val="accent6">
                    <a:lumMod val="75000"/>
                  </a:schemeClr>
                </a:solidFill>
              </a:rPr>
              <a:t>IceCube   </a:t>
            </a:r>
            <a:r>
              <a:rPr lang="en-US" sz="1600">
                <a:solidFill>
                  <a:schemeClr val="bg1">
                    <a:lumMod val="65000"/>
                  </a:schemeClr>
                </a:solidFill>
              </a:rPr>
              <a:t>MINOS   </a:t>
            </a:r>
            <a:r>
              <a:rPr lang="en-US" sz="1600" b="1">
                <a:solidFill>
                  <a:srgbClr val="FF0000"/>
                </a:solidFill>
              </a:rPr>
              <a:t>Sensitivity:   ORCA-2019/20     ORCA115-3y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760" y="1051321"/>
            <a:ext cx="3709397" cy="830997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/>
              <a:t>Sensitivity to Neutrino Mass Ordering</a:t>
            </a:r>
          </a:p>
          <a:p>
            <a:r>
              <a:rPr lang="en-US" sz="1600"/>
              <a:t>    -  including systematics</a:t>
            </a:r>
          </a:p>
          <a:p>
            <a:r>
              <a:rPr lang="en-US" sz="1600"/>
              <a:t>    -  statistics bands shown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5931" y="5339313"/>
            <a:ext cx="6513564" cy="830997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2.5-5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/>
              <a:t> determination of Neutrino Mass Ordering possible in 3 years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Combination with JUNO results can significantly enhance the sensitivity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Competitive oscillation parameter measurement possible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97999" y="298418"/>
            <a:ext cx="5976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KM3NeT/ORCA Sensitivity for Neutrino Mass Ordering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66609" y="1974651"/>
            <a:ext cx="4310921" cy="3254134"/>
            <a:chOff x="166609" y="2094179"/>
            <a:chExt cx="4310921" cy="3254134"/>
          </a:xfrm>
        </p:grpSpPr>
        <p:pic>
          <p:nvPicPr>
            <p:cNvPr id="12" name="Picture 11" descr="Screen Shot 2020-06-21 at 3.14.09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609" y="2094179"/>
              <a:ext cx="4310921" cy="325413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447156" y="3311954"/>
              <a:ext cx="2190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6 year projection</a:t>
              </a:r>
            </a:p>
          </p:txBody>
        </p:sp>
      </p:grpSp>
      <p:sp>
        <p:nvSpPr>
          <p:cNvPr id="1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18" name="Slide Number Placeholder 4"/>
          <p:cNvSpPr txBox="1">
            <a:spLocks/>
          </p:cNvSpPr>
          <p:nvPr/>
        </p:nvSpPr>
        <p:spPr>
          <a:xfrm>
            <a:off x="8686800" y="6573520"/>
            <a:ext cx="447040" cy="2698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1DF0BA6-C05C-3348-BE32-E15C9AAD7C16}" type="slidenum">
              <a:rPr lang="de-DE" sz="1400" smtClean="0"/>
              <a:pPr algn="ctr">
                <a:defRPr/>
              </a:pPr>
              <a:t>52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918206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What about a 4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neutrino flavour?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53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442530" y="6218640"/>
            <a:ext cx="3737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T. </a:t>
            </a:r>
            <a:r>
              <a:rPr lang="en-GB" sz="1400" dirty="0" err="1" smtClean="0"/>
              <a:t>Thakore</a:t>
            </a:r>
            <a:r>
              <a:rPr lang="en-GB" sz="1400" dirty="0" smtClean="0"/>
              <a:t> et al, </a:t>
            </a:r>
            <a:r>
              <a:rPr lang="en-GB" sz="1400" dirty="0" err="1" smtClean="0"/>
              <a:t>Chowdhury</a:t>
            </a:r>
            <a:r>
              <a:rPr lang="en-GB" sz="1400" dirty="0" smtClean="0"/>
              <a:t> et al, Neutrino 2020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158874"/>
            <a:ext cx="5786964" cy="50597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91865" y="2616200"/>
            <a:ext cx="2252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Unsure of limits from </a:t>
            </a:r>
            <a:r>
              <a:rPr lang="en-GB" dirty="0" err="1" smtClean="0"/>
              <a:t>beamline</a:t>
            </a:r>
            <a:r>
              <a:rPr lang="en-GB" dirty="0" smtClean="0"/>
              <a:t> and reactor experiments (DUNE?)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572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/>
              <a:t>Theoretical neutrino physics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Specific expectations for BSM oscillations much more useful than searching for “something unusual”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Statistical methods: currently computationally intense!</a:t>
            </a:r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r>
              <a:rPr lang="en-GB" sz="2400" dirty="0" smtClean="0"/>
              <a:t>Astrophysics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Studying Galactic accelerators (MWA, </a:t>
            </a:r>
            <a:r>
              <a:rPr lang="en-GB" sz="2000" dirty="0" err="1" smtClean="0"/>
              <a:t>Mopra</a:t>
            </a:r>
            <a:r>
              <a:rPr lang="en-GB" sz="2000" dirty="0" smtClean="0"/>
              <a:t>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Multi-messenger links (CTA, </a:t>
            </a:r>
            <a:r>
              <a:rPr lang="en-GB" sz="2000" dirty="0" err="1" smtClean="0"/>
              <a:t>IceCube</a:t>
            </a:r>
            <a:r>
              <a:rPr lang="en-GB" sz="2000" dirty="0" smtClean="0"/>
              <a:t>, radio, optical, x-ray.. GW?)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err="1" smtClean="0"/>
              <a:t>Blazar</a:t>
            </a:r>
            <a:r>
              <a:rPr lang="en-GB" sz="2000" dirty="0" smtClean="0"/>
              <a:t> VLBI: what about Southern blazars?</a:t>
            </a:r>
            <a:endParaRPr lang="en-GB" sz="2000" dirty="0"/>
          </a:p>
          <a:p>
            <a:endParaRPr lang="en-GB" sz="2400" dirty="0" smtClean="0"/>
          </a:p>
          <a:p>
            <a:r>
              <a:rPr lang="en-GB" sz="2400" dirty="0" smtClean="0"/>
              <a:t>Diversity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These initiatives are now becoming mandatory for EU funding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Australia has quite a bit of experience at this (e.g. Pleiades)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Environment?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We have a strong incentive to encourage online meetings!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Australia’s role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54</a:t>
            </a:fld>
            <a:endParaRPr lang="de-DE"/>
          </a:p>
        </p:txBody>
      </p:sp>
      <p:pic>
        <p:nvPicPr>
          <p:cNvPr id="3" name="Picture 2" descr="KM3NeT_Code_of_Conduct_and_Ethical_behaviou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200" y="0"/>
            <a:ext cx="1488440" cy="148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87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/>
              <a:t>KM3NeT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ARCA: high-energy astrophysics astrophysics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ORCA: neutrino oscillations and mass hierarchy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Common (beautiful!) technology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endParaRPr lang="en-GB" sz="2400" dirty="0" smtClean="0"/>
          </a:p>
          <a:p>
            <a:r>
              <a:rPr lang="en-GB" sz="2400" dirty="0" smtClean="0"/>
              <a:t>Status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Under construction: ~2026 completion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Some initial setbacks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Preliminary results show that everything is under control</a:t>
            </a:r>
            <a:endParaRPr lang="en-GB" sz="2000" dirty="0"/>
          </a:p>
          <a:p>
            <a:endParaRPr lang="en-GB" sz="2400" dirty="0" smtClean="0"/>
          </a:p>
          <a:p>
            <a:r>
              <a:rPr lang="en-GB" sz="2400" dirty="0" smtClean="0"/>
              <a:t>My motivation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Build up participation in KM3NeT now</a:t>
            </a:r>
            <a:endParaRPr lang="en-GB" sz="20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Prepare for neutrino astronomy in the near future.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Thank you!</a:t>
            </a:r>
            <a:endParaRPr lang="en-GB" dirty="0"/>
          </a:p>
          <a:p>
            <a:pPr marL="342900" lvl="1" indent="-342900">
              <a:buFont typeface="Arial"/>
              <a:buChar char="•"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Conclusion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033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 dirty="0" smtClean="0"/>
              <a:t>Single power-law fits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Different event types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Different flavour/energy/direction sensitivities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err="1" smtClean="0"/>
              <a:t>IceCube</a:t>
            </a:r>
            <a:r>
              <a:rPr lang="en-GB" sz="2800" dirty="0" smtClean="0"/>
              <a:t>: astrophysical flux</a:t>
            </a:r>
            <a:endParaRPr lang="en-GB" sz="2800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1DF0BA6-C05C-3348-BE32-E15C9AAD7C16}" type="slidenum">
              <a:rPr lang="de-DE" smtClean="0"/>
              <a:pPr>
                <a:defRPr/>
              </a:pPr>
              <a:t>56</a:t>
            </a:fld>
            <a:endParaRPr lang="de-DE"/>
          </a:p>
        </p:txBody>
      </p:sp>
      <p:pic>
        <p:nvPicPr>
          <p:cNvPr id="3" name="Picture 2" descr="Fig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416" y="2242820"/>
            <a:ext cx="5052483" cy="4330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23460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err="1" smtClean="0"/>
              <a:t>IceCube</a:t>
            </a:r>
            <a:r>
              <a:rPr lang="en-GB" sz="1200" dirty="0" smtClean="0"/>
              <a:t>: Physical Review Letters, vol. 124, Issue 5, id. 051103 (2020)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34731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Astrophysical neutrino flux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3159125" cy="5352733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IceCube</a:t>
            </a:r>
            <a:r>
              <a:rPr lang="en-GB" sz="2400" dirty="0" smtClean="0"/>
              <a:t> 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Bert (a) &amp; Ernie (b) (2011, 2012). E~1 </a:t>
            </a:r>
            <a:r>
              <a:rPr lang="en-GB" sz="2000" dirty="0" err="1" smtClean="0"/>
              <a:t>PeV</a:t>
            </a:r>
            <a:endParaRPr lang="en-GB" sz="2000" dirty="0" smtClean="0"/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Astrophysical flux: PRL 113, 101101 (2014)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 smtClean="0"/>
              <a:t>Many updates since</a:t>
            </a:r>
          </a:p>
          <a:p>
            <a:pPr marL="342900" lvl="1" indent="-342900">
              <a:buFont typeface="Arial"/>
              <a:buChar char="•"/>
            </a:pPr>
            <a:endParaRPr lang="en-GB" sz="2000" dirty="0" smtClean="0"/>
          </a:p>
          <a:p>
            <a:r>
              <a:rPr lang="en-GB" sz="2400" dirty="0" smtClean="0"/>
              <a:t>Current knowledge</a:t>
            </a:r>
            <a:endParaRPr lang="en-GB" sz="2400" dirty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Inconsistent with single power-law, </a:t>
            </a:r>
            <a:r>
              <a:rPr lang="en-US" sz="2000" dirty="0" err="1" smtClean="0"/>
              <a:t>flavour</a:t>
            </a:r>
            <a:r>
              <a:rPr lang="en-US" sz="2000" dirty="0" smtClean="0"/>
              <a:t>-uniform, isotropic flux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Source unknown</a:t>
            </a:r>
            <a:endParaRPr lang="en-GB" sz="2000" dirty="0" smtClean="0"/>
          </a:p>
        </p:txBody>
      </p:sp>
      <p:pic>
        <p:nvPicPr>
          <p:cNvPr id="7" name="Picture 6" descr="fig4a_v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927" y="1158875"/>
            <a:ext cx="2292812" cy="2071551"/>
          </a:xfrm>
          <a:prstGeom prst="rect">
            <a:avLst/>
          </a:prstGeom>
        </p:spPr>
      </p:pic>
      <p:pic>
        <p:nvPicPr>
          <p:cNvPr id="8" name="Picture 7" descr="fig4b_v6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084" y="1158875"/>
            <a:ext cx="2292812" cy="207155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46500" y="88187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err="1" smtClean="0"/>
              <a:t>IceCube</a:t>
            </a:r>
            <a:r>
              <a:rPr lang="en-GB" sz="1200" dirty="0" smtClean="0"/>
              <a:t>: Physical </a:t>
            </a:r>
            <a:r>
              <a:rPr lang="en-GB" sz="1200" dirty="0"/>
              <a:t>Review Letters, vol. 111, Issue 2, id. </a:t>
            </a:r>
            <a:r>
              <a:rPr lang="en-GB" sz="1200" dirty="0" smtClean="0"/>
              <a:t>021103 (2013)</a:t>
            </a:r>
            <a:endParaRPr lang="en-GB" sz="1200" dirty="0"/>
          </a:p>
        </p:txBody>
      </p:sp>
      <p:pic>
        <p:nvPicPr>
          <p:cNvPr id="17" name="Picture 16" descr="Fig1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851" y="2963726"/>
            <a:ext cx="4730509" cy="35478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7786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Sources? Time-integrated search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8353425" cy="5352733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IceCube</a:t>
            </a:r>
            <a:r>
              <a:rPr lang="en-GB" sz="2400" dirty="0" smtClean="0"/>
              <a:t> 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Assume constant point-like source with power-law index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Search for excess of events in data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None found!</a:t>
            </a:r>
          </a:p>
          <a:p>
            <a:pPr lvl="1"/>
            <a:r>
              <a:rPr lang="en-US" sz="2000" dirty="0" smtClean="0"/>
              <a:t>    (stacked searches</a:t>
            </a:r>
          </a:p>
          <a:p>
            <a:pPr lvl="1"/>
            <a:r>
              <a:rPr lang="en-US" sz="2000" dirty="0" smtClean="0"/>
              <a:t>    also fail)</a:t>
            </a:r>
            <a:endParaRPr lang="en-GB" sz="2000" dirty="0" smtClean="0"/>
          </a:p>
        </p:txBody>
      </p:sp>
      <p:pic>
        <p:nvPicPr>
          <p:cNvPr id="6" name="Picture 5" descr="sens_plus_UL_AN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940" y="2247328"/>
            <a:ext cx="5803900" cy="42642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23460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err="1" smtClean="0"/>
              <a:t>IceCube</a:t>
            </a:r>
            <a:r>
              <a:rPr lang="en-GB" sz="1200" dirty="0" smtClean="0"/>
              <a:t>: Physical Review Letters, vol. 124, Issue 5, id. 051103 (2020)</a:t>
            </a:r>
            <a:endParaRPr lang="en-GB" sz="12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102098"/>
              </p:ext>
            </p:extLst>
          </p:nvPr>
        </p:nvGraphicFramePr>
        <p:xfrm>
          <a:off x="333375" y="3689350"/>
          <a:ext cx="1897256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7" name="Equation" r:id="rId4" imgW="1244600" imgH="520700" progId="Equation.3">
                  <p:embed/>
                </p:oleObj>
              </mc:Choice>
              <mc:Fallback>
                <p:oleObj name="Equation" r:id="rId4" imgW="12446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3375" y="3689350"/>
                        <a:ext cx="1897256" cy="793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0927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TXS 0506+056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8353425" cy="5352733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IceCube</a:t>
            </a:r>
            <a:r>
              <a:rPr lang="en-GB" sz="2400" dirty="0" smtClean="0"/>
              <a:t> 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IC170922A: high-energy track event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Points back to </a:t>
            </a:r>
            <a:r>
              <a:rPr lang="en-US" sz="2000" dirty="0" err="1" smtClean="0"/>
              <a:t>blazar</a:t>
            </a:r>
            <a:r>
              <a:rPr lang="en-US" sz="2000" dirty="0" smtClean="0"/>
              <a:t> TXS 0506+056</a:t>
            </a:r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endParaRPr lang="en-US" sz="2000" dirty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O~3.5 sigma significance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BUT: at most one other HE event can be associated with a </a:t>
            </a:r>
            <a:r>
              <a:rPr lang="en-US" sz="2000" dirty="0" err="1" smtClean="0"/>
              <a:t>blazar</a:t>
            </a:r>
            <a:r>
              <a:rPr lang="mr-IN" sz="2000" dirty="0" smtClean="0"/>
              <a:t>…</a:t>
            </a:r>
            <a:endParaRPr lang="en-GB" sz="2000" dirty="0" smtClean="0"/>
          </a:p>
        </p:txBody>
      </p:sp>
      <p:pic>
        <p:nvPicPr>
          <p:cNvPr id="7" name="Picture 6" descr="IC170922A_contour_I3_MAGIC_inferno_nolegen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0" y="2625725"/>
            <a:ext cx="3683000" cy="2946400"/>
          </a:xfrm>
          <a:prstGeom prst="rect">
            <a:avLst/>
          </a:prstGeom>
        </p:spPr>
      </p:pic>
      <p:pic>
        <p:nvPicPr>
          <p:cNvPr id="11" name="Picture 10" descr="event_view_IC170922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2673350"/>
            <a:ext cx="5397500" cy="2705100"/>
          </a:xfrm>
          <a:prstGeom prst="rect">
            <a:avLst/>
          </a:prstGeom>
        </p:spPr>
      </p:pic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13" name="Rectangle 12"/>
          <p:cNvSpPr/>
          <p:nvPr/>
        </p:nvSpPr>
        <p:spPr>
          <a:xfrm>
            <a:off x="2633980" y="22503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/>
              <a:t>IceCube</a:t>
            </a:r>
            <a:r>
              <a:rPr lang="en-US" sz="1200" dirty="0" smtClean="0"/>
              <a:t> et al: Science</a:t>
            </a:r>
            <a:r>
              <a:rPr lang="en-US" sz="1200" dirty="0"/>
              <a:t>, Volume 361, Issue 6398, id. eaat1378 (2018).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92140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TXS 0506+056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3D1588C-AB24-5646-A060-72B6CDFB3A5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33375" y="1158875"/>
            <a:ext cx="8353425" cy="535273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Fermi: this </a:t>
            </a:r>
            <a:r>
              <a:rPr lang="en-GB" sz="2400" dirty="0" err="1" smtClean="0"/>
              <a:t>blazar</a:t>
            </a:r>
            <a:r>
              <a:rPr lang="en-GB" sz="2400" dirty="0" smtClean="0"/>
              <a:t> is flaring!</a:t>
            </a:r>
            <a:endParaRPr lang="en-GB" sz="2400" dirty="0" smtClean="0"/>
          </a:p>
          <a:p>
            <a:pPr marL="342900" lvl="1" indent="-342900">
              <a:buFont typeface="Arial"/>
              <a:buChar char="•"/>
            </a:pPr>
            <a:r>
              <a:rPr lang="en-US" sz="2000" dirty="0" err="1" smtClean="0"/>
              <a:t>Multiwavelength</a:t>
            </a:r>
            <a:r>
              <a:rPr lang="en-US" sz="2000" dirty="0" smtClean="0"/>
              <a:t> campaign</a:t>
            </a:r>
            <a:endParaRPr lang="en-GB" sz="2000" dirty="0" smtClean="0"/>
          </a:p>
        </p:txBody>
      </p:sp>
      <p:pic>
        <p:nvPicPr>
          <p:cNvPr id="8" name="Picture 7" descr="txs0506_sed_bands_poi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880" y="1854200"/>
            <a:ext cx="6986112" cy="465740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32480" y="6573520"/>
            <a:ext cx="5135880" cy="2698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C.W. James, KM3NeT, Sydney, </a:t>
            </a:r>
            <a:r>
              <a:rPr lang="de-DE" dirty="0" err="1" smtClean="0"/>
              <a:t>Oct</a:t>
            </a:r>
            <a:r>
              <a:rPr lang="de-DE" dirty="0" smtClean="0"/>
              <a:t>. 15th 2020</a:t>
            </a:r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4348480" y="15772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/>
              <a:t>IceCube</a:t>
            </a:r>
            <a:r>
              <a:rPr lang="en-US" sz="1200" dirty="0" smtClean="0"/>
              <a:t> et al: Science</a:t>
            </a:r>
            <a:r>
              <a:rPr lang="en-US" sz="1200" dirty="0"/>
              <a:t>, Volume 361, Issue 6398, id. eaat1378 (2018).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8557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CRAR 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7090</TotalTime>
  <Words>3217</Words>
  <Application>Microsoft Macintosh PowerPoint</Application>
  <PresentationFormat>On-screen Show (4:3)</PresentationFormat>
  <Paragraphs>639</Paragraphs>
  <Slides>56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59" baseType="lpstr">
      <vt:lpstr>ICRAR Black</vt:lpstr>
      <vt:lpstr>Equation</vt:lpstr>
      <vt:lpstr>Microsoft Equation</vt:lpstr>
      <vt:lpstr>KM3NeT: studying atmospheric and astrophysical neutrinos in the Mediterranean</vt:lpstr>
      <vt:lpstr>PowerPoint Presentation</vt:lpstr>
      <vt:lpstr>Neutrino science</vt:lpstr>
      <vt:lpstr>Multimessenger paradigm</vt:lpstr>
      <vt:lpstr>IceCube neutrino observatory</vt:lpstr>
      <vt:lpstr>Astrophysical neutrino flux</vt:lpstr>
      <vt:lpstr>Sources? Time-integrated search</vt:lpstr>
      <vt:lpstr>TXS 0506+056</vt:lpstr>
      <vt:lpstr>TXS 0506+056</vt:lpstr>
      <vt:lpstr>TXS 0506+056</vt:lpstr>
      <vt:lpstr>Remaining questions: 1 TeV-10 PeV</vt:lpstr>
      <vt:lpstr>Neutrino mixing</vt:lpstr>
      <vt:lpstr>Mass hierarchy problem</vt:lpstr>
      <vt:lpstr>Solution!</vt:lpstr>
      <vt:lpstr>Signature</vt:lpstr>
      <vt:lpstr>Remaining questions: 1 GeV-100 GeV</vt:lpstr>
      <vt:lpstr>PowerPoint Presentation</vt:lpstr>
      <vt:lpstr>Solve these problems! KM3NeT</vt:lpstr>
      <vt:lpstr>KM3NeT: ARCA + ORCA</vt:lpstr>
      <vt:lpstr>ARCA: TeV-PeV</vt:lpstr>
      <vt:lpstr>ORCA: 3-100 GeV</vt:lpstr>
      <vt:lpstr>Basic detection method</vt:lpstr>
      <vt:lpstr>PowerPoint Presentation</vt:lpstr>
      <vt:lpstr>PMTs</vt:lpstr>
      <vt:lpstr>KM3NeT: digital optical module</vt:lpstr>
      <vt:lpstr>Construction: pictures</vt:lpstr>
      <vt:lpstr>DOM integration into DU</vt:lpstr>
      <vt:lpstr>Deployment</vt:lpstr>
      <vt:lpstr>Self-calibration: 40K</vt:lpstr>
      <vt:lpstr>Calibration – does it work?</vt:lpstr>
      <vt:lpstr>Long-term stability</vt:lpstr>
      <vt:lpstr>Status – operating!</vt:lpstr>
      <vt:lpstr>First results</vt:lpstr>
      <vt:lpstr>PowerPoint Presentation</vt:lpstr>
      <vt:lpstr>The ‘track’ channel</vt:lpstr>
      <vt:lpstr>Direction resolution: tracks</vt:lpstr>
      <vt:lpstr>Cascade/shower events</vt:lpstr>
      <vt:lpstr>Resolution</vt:lpstr>
      <vt:lpstr>Why angular resolution?</vt:lpstr>
      <vt:lpstr>Performance – generic sources</vt:lpstr>
      <vt:lpstr>Performance – Galactic sources</vt:lpstr>
      <vt:lpstr>Sensitivity (mean time to 3 sigma excess)</vt:lpstr>
      <vt:lpstr>Clancy’s unsolicited comment #1</vt:lpstr>
      <vt:lpstr>Clancy’s unsolicited comment #2</vt:lpstr>
      <vt:lpstr>Not discussed</vt:lpstr>
      <vt:lpstr>PowerPoint Presentation</vt:lpstr>
      <vt:lpstr>How to measure the neutrino mass hierarchy?</vt:lpstr>
      <vt:lpstr>Systematics!</vt:lpstr>
      <vt:lpstr>Some first results</vt:lpstr>
      <vt:lpstr>Classification – machine learning</vt:lpstr>
      <vt:lpstr>Resolution (νe CC)</vt:lpstr>
      <vt:lpstr>PowerPoint Presentation</vt:lpstr>
      <vt:lpstr>What about a 4th neutrino flavour?</vt:lpstr>
      <vt:lpstr>Australia’s role</vt:lpstr>
      <vt:lpstr>Conclusion</vt:lpstr>
      <vt:lpstr>IceCube: astrophysical flux</vt:lpstr>
    </vt:vector>
  </TitlesOfParts>
  <Company>The University of Western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Kirsten Gottschalk</dc:creator>
  <cp:lastModifiedBy>Clancy James</cp:lastModifiedBy>
  <cp:revision>246</cp:revision>
  <dcterms:created xsi:type="dcterms:W3CDTF">2014-01-21T06:00:06Z</dcterms:created>
  <dcterms:modified xsi:type="dcterms:W3CDTF">2020-10-15T05:02:10Z</dcterms:modified>
</cp:coreProperties>
</file>