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39" r:id="rId2"/>
    <p:sldId id="330" r:id="rId3"/>
    <p:sldId id="325" r:id="rId4"/>
    <p:sldId id="322" r:id="rId5"/>
    <p:sldId id="323" r:id="rId6"/>
    <p:sldId id="321" r:id="rId7"/>
    <p:sldId id="320" r:id="rId8"/>
    <p:sldId id="337" r:id="rId9"/>
    <p:sldId id="319" r:id="rId10"/>
    <p:sldId id="333" r:id="rId11"/>
    <p:sldId id="326" r:id="rId12"/>
    <p:sldId id="328" r:id="rId13"/>
    <p:sldId id="263" r:id="rId14"/>
    <p:sldId id="262" r:id="rId15"/>
    <p:sldId id="329" r:id="rId16"/>
    <p:sldId id="338" r:id="rId17"/>
    <p:sldId id="334" r:id="rId18"/>
    <p:sldId id="311" r:id="rId19"/>
    <p:sldId id="335" r:id="rId20"/>
    <p:sldId id="316" r:id="rId21"/>
    <p:sldId id="331" r:id="rId22"/>
    <p:sldId id="313" r:id="rId23"/>
    <p:sldId id="312" r:id="rId24"/>
    <p:sldId id="261" r:id="rId25"/>
    <p:sldId id="318" r:id="rId26"/>
    <p:sldId id="324" r:id="rId27"/>
    <p:sldId id="327" r:id="rId28"/>
    <p:sldId id="315" r:id="rId29"/>
    <p:sldId id="340" r:id="rId30"/>
    <p:sldId id="278" r:id="rId31"/>
    <p:sldId id="288" r:id="rId32"/>
    <p:sldId id="287" r:id="rId33"/>
    <p:sldId id="289" r:id="rId34"/>
    <p:sldId id="336" r:id="rId35"/>
    <p:sldId id="33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chol/dukecevns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AD3F1-265B-4F17-B2C1-CDEE0D6DF7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Potential of CEvNS measurements with cryogenic scintillators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F10EC-82EC-44CC-B5E3-91724E7C96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Jing Liu, University of South Dakota</a:t>
            </a:r>
          </a:p>
          <a:p>
            <a:r>
              <a:rPr lang="en-US" dirty="0"/>
              <a:t>Magnificent CEvNS 2019, UNC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13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AFA14-A5E2-4169-A017-CF49479B2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Nonlinearity of light yield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DB3045-2B85-4A48-B3DA-53298F79F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427" y="2266394"/>
            <a:ext cx="4915586" cy="39820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048BFB-51BD-4A42-BF8B-64994AD11BA9}"/>
              </a:ext>
            </a:extLst>
          </p:cNvPr>
          <p:cNvSpPr/>
          <p:nvPr/>
        </p:nvSpPr>
        <p:spPr>
          <a:xfrm>
            <a:off x="6226002" y="3325253"/>
            <a:ext cx="43200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IEEE Trans., VOL. 56, NO. 3, JUNE 2009 A Comparative Study of Undoped NaI Scintillators With Different Purity</a:t>
            </a:r>
          </a:p>
          <a:p>
            <a:r>
              <a:rPr lang="en-US" dirty="0"/>
              <a:t>Marek </a:t>
            </a:r>
            <a:r>
              <a:rPr lang="en-US" dirty="0" err="1"/>
              <a:t>Moszynski</a:t>
            </a:r>
            <a:r>
              <a:rPr lang="en-US" dirty="0"/>
              <a:t>, et al.</a:t>
            </a:r>
          </a:p>
        </p:txBody>
      </p:sp>
    </p:spTree>
    <p:extLst>
      <p:ext uri="{BB962C8B-B14F-4D97-AF65-F5344CB8AC3E}">
        <p14:creationId xmlns:p14="http://schemas.microsoft.com/office/powerpoint/2010/main" val="27079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A84C4-B5C6-4AA0-83CB-492DFAEE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DarkSide</a:t>
            </a:r>
            <a:r>
              <a:rPr lang="en-US" dirty="0"/>
              <a:t> SiPM Arrays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A8DDBC-5ACD-4F07-B1CA-94D9EF839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511" y="1149047"/>
            <a:ext cx="3296110" cy="35628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BB5E10-2182-41CA-AB82-E627EC5F0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1149047"/>
            <a:ext cx="6232914" cy="38852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C8AFF95-5EBD-42A9-A344-F0DB7A7BB3E6}"/>
              </a:ext>
            </a:extLst>
          </p:cNvPr>
          <p:cNvSpPr>
            <a:spLocks/>
          </p:cNvSpPr>
          <p:nvPr/>
        </p:nvSpPr>
        <p:spPr>
          <a:xfrm>
            <a:off x="1639863" y="2001626"/>
            <a:ext cx="349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uFillTx/>
                <a:latin typeface="CenturyGothic-Italic"/>
              </a:rPr>
              <a:t>IEEE Trans. Electron Dev. 64 2, 2017</a:t>
            </a:r>
            <a:endParaRPr lang="en-US" dirty="0"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A0059B-3B6A-4B2F-A88B-28BB2DEBA193}"/>
              </a:ext>
            </a:extLst>
          </p:cNvPr>
          <p:cNvSpPr/>
          <p:nvPr/>
        </p:nvSpPr>
        <p:spPr>
          <a:xfrm>
            <a:off x="6573277" y="502716"/>
            <a:ext cx="4326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Progress and plans for DARKSIDE and QF measurements in </a:t>
            </a:r>
            <a:r>
              <a:rPr lang="en-US" dirty="0" err="1"/>
              <a:t>LAr</a:t>
            </a:r>
            <a:r>
              <a:rPr lang="en-US" dirty="0"/>
              <a:t>, Claudio Savarese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F18071-6083-4E71-8C1B-1C3F9D8E3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46" y="4927601"/>
            <a:ext cx="10269383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43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AE1536-DE38-485A-A479-041ED82F8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7" y="1765156"/>
            <a:ext cx="7602011" cy="44202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9E12FE5-1A9F-49BB-9C55-F3784D183E32}"/>
              </a:ext>
            </a:extLst>
          </p:cNvPr>
          <p:cNvSpPr/>
          <p:nvPr/>
        </p:nvSpPr>
        <p:spPr>
          <a:xfrm>
            <a:off x="3937448" y="3605932"/>
            <a:ext cx="3889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IEEE Trans. Electron Dev. 64 2, 2017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56234CE-0650-4A8C-A3E3-02287D337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counts of large SiPM arrays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7B8435-3183-4DDE-AC04-2E744DB29FC6}"/>
                  </a:ext>
                </a:extLst>
              </p:cNvPr>
              <p:cNvSpPr txBox="1"/>
              <p:nvPr/>
            </p:nvSpPr>
            <p:spPr>
              <a:xfrm>
                <a:off x="8205849" y="3325963"/>
                <a:ext cx="28074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Suppressed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dirty="0"/>
                  <a:t> after 2 PE coincidence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7B8435-3183-4DDE-AC04-2E744DB29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849" y="3325963"/>
                <a:ext cx="2807436" cy="646331"/>
              </a:xfrm>
              <a:prstGeom prst="rect">
                <a:avLst/>
              </a:prstGeom>
              <a:blipFill>
                <a:blip r:embed="rId3"/>
                <a:stretch>
                  <a:fillRect l="-1735" t="-6604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8CB2BD9-41EC-4D4E-9C50-28D614E2A703}"/>
              </a:ext>
            </a:extLst>
          </p:cNvPr>
          <p:cNvCxnSpPr>
            <a:stCxn id="6" idx="1"/>
          </p:cNvCxnSpPr>
          <p:nvPr/>
        </p:nvCxnSpPr>
        <p:spPr>
          <a:xfrm flipH="1">
            <a:off x="7718961" y="3649129"/>
            <a:ext cx="486888" cy="756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35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C32A127A-3293-47DD-808C-DA3482E95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33" y="1866395"/>
            <a:ext cx="5651871" cy="374885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BE12578-084A-4257-B046-9FFD8381A621}"/>
              </a:ext>
            </a:extLst>
          </p:cNvPr>
          <p:cNvSpPr txBox="1"/>
          <p:nvPr/>
        </p:nvSpPr>
        <p:spPr>
          <a:xfrm>
            <a:off x="3119734" y="3109726"/>
            <a:ext cx="3101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 COHERENT CsI(Na) detector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65058" y="2248295"/>
            <a:ext cx="4143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Afterglow cut removes ~25% low energy events</a:t>
            </a:r>
          </a:p>
        </p:txBody>
      </p:sp>
      <p:sp>
        <p:nvSpPr>
          <p:cNvPr id="38" name="Down Arrow 37"/>
          <p:cNvSpPr/>
          <p:nvPr/>
        </p:nvSpPr>
        <p:spPr>
          <a:xfrm>
            <a:off x="2668990" y="2572348"/>
            <a:ext cx="332509" cy="1926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592939" y="3789035"/>
            <a:ext cx="16361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Cherenkov cut removes most low energy events</a:t>
            </a:r>
          </a:p>
        </p:txBody>
      </p:sp>
      <p:sp>
        <p:nvSpPr>
          <p:cNvPr id="40" name="Left Arrow 39"/>
          <p:cNvSpPr/>
          <p:nvPr/>
        </p:nvSpPr>
        <p:spPr>
          <a:xfrm>
            <a:off x="2311800" y="4078402"/>
            <a:ext cx="319201" cy="2968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25EDA2-BD56-4C43-8EC6-016C1FE44742}"/>
              </a:ext>
            </a:extLst>
          </p:cNvPr>
          <p:cNvSpPr txBox="1"/>
          <p:nvPr/>
        </p:nvSpPr>
        <p:spPr>
          <a:xfrm>
            <a:off x="6179987" y="2455648"/>
            <a:ext cx="4571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Replace PMTs with SiPM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Eliminate Cherenkov light generated in PMT’s quartz window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PDE of SiPM &gt; QE of PMT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Coincidence trigger to reduce SiPM dark count effect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4E904B-A0E8-44C1-A64D-59F02EDD617E}"/>
              </a:ext>
            </a:extLst>
          </p:cNvPr>
          <p:cNvSpPr txBox="1"/>
          <p:nvPr/>
        </p:nvSpPr>
        <p:spPr>
          <a:xfrm>
            <a:off x="2668990" y="1581351"/>
            <a:ext cx="280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COHERENT Science paper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369DB74-6FEB-47F2-A0D6-43CF3F047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reason for SiPM</a:t>
            </a:r>
          </a:p>
        </p:txBody>
      </p:sp>
    </p:spTree>
    <p:extLst>
      <p:ext uri="{BB962C8B-B14F-4D97-AF65-F5344CB8AC3E}">
        <p14:creationId xmlns:p14="http://schemas.microsoft.com/office/powerpoint/2010/main" val="304963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3F175F-21E3-4E4A-B82E-241DA8B564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2"/>
          <a:stretch/>
        </p:blipFill>
        <p:spPr>
          <a:xfrm>
            <a:off x="1341912" y="2162377"/>
            <a:ext cx="5668488" cy="417055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17D128C-6D49-4B3A-AD4A-F41D14B116F1}"/>
              </a:ext>
            </a:extLst>
          </p:cNvPr>
          <p:cNvSpPr/>
          <p:nvPr/>
        </p:nvSpPr>
        <p:spPr>
          <a:xfrm>
            <a:off x="4800146" y="4010891"/>
            <a:ext cx="1390389" cy="13305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23" name="Document 22">
            <a:extLst>
              <a:ext uri="{FF2B5EF4-FFF2-40B4-BE49-F238E27FC236}">
                <a16:creationId xmlns:a16="http://schemas.microsoft.com/office/drawing/2014/main" id="{5B49EA8D-12AA-47BC-A845-F29223F3872E}"/>
              </a:ext>
            </a:extLst>
          </p:cNvPr>
          <p:cNvSpPr/>
          <p:nvPr/>
        </p:nvSpPr>
        <p:spPr>
          <a:xfrm>
            <a:off x="4800146" y="5341477"/>
            <a:ext cx="1390389" cy="269215"/>
          </a:xfrm>
          <a:prstGeom prst="flowChartDocumen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" pitchFamily="2" charset="0"/>
              </a:rPr>
              <a:t>Light sensor</a:t>
            </a:r>
          </a:p>
        </p:txBody>
      </p:sp>
      <p:sp>
        <p:nvSpPr>
          <p:cNvPr id="24" name="Document 23">
            <a:extLst>
              <a:ext uri="{FF2B5EF4-FFF2-40B4-BE49-F238E27FC236}">
                <a16:creationId xmlns:a16="http://schemas.microsoft.com/office/drawing/2014/main" id="{1BCF9083-AB1B-4EB3-ABFD-33652532445D}"/>
              </a:ext>
            </a:extLst>
          </p:cNvPr>
          <p:cNvSpPr/>
          <p:nvPr/>
        </p:nvSpPr>
        <p:spPr>
          <a:xfrm flipV="1">
            <a:off x="4800146" y="3717923"/>
            <a:ext cx="1390389" cy="292966"/>
          </a:xfrm>
          <a:prstGeom prst="flowChartDocumen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603365-040A-4488-9C3A-D8B2FE91DFC0}"/>
              </a:ext>
            </a:extLst>
          </p:cNvPr>
          <p:cNvSpPr txBox="1"/>
          <p:nvPr/>
        </p:nvSpPr>
        <p:spPr>
          <a:xfrm>
            <a:off x="4746223" y="3676788"/>
            <a:ext cx="1444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" pitchFamily="2" charset="0"/>
              </a:rPr>
              <a:t>Light sensor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7D83028-A147-42EA-8640-CF3346A8D0EB}"/>
              </a:ext>
            </a:extLst>
          </p:cNvPr>
          <p:cNvCxnSpPr>
            <a:cxnSpLocks/>
          </p:cNvCxnSpPr>
          <p:nvPr/>
        </p:nvCxnSpPr>
        <p:spPr>
          <a:xfrm>
            <a:off x="6207468" y="4001707"/>
            <a:ext cx="0" cy="1347519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A64EC96-F697-40C4-9344-2B3AB0A4F672}"/>
              </a:ext>
            </a:extLst>
          </p:cNvPr>
          <p:cNvCxnSpPr>
            <a:cxnSpLocks/>
          </p:cNvCxnSpPr>
          <p:nvPr/>
        </p:nvCxnSpPr>
        <p:spPr>
          <a:xfrm>
            <a:off x="4768136" y="4001707"/>
            <a:ext cx="0" cy="1347522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2EEA8CF9-D4BD-4216-B450-EFFE7086CA7A}"/>
              </a:ext>
            </a:extLst>
          </p:cNvPr>
          <p:cNvSpPr/>
          <p:nvPr/>
        </p:nvSpPr>
        <p:spPr>
          <a:xfrm rot="16200000">
            <a:off x="4299444" y="4434324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" pitchFamily="2" charset="0"/>
              </a:rPr>
              <a:t>PTFE</a:t>
            </a:r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5A012C-3A8B-4757-B7DE-5BD0D037C825}"/>
              </a:ext>
            </a:extLst>
          </p:cNvPr>
          <p:cNvCxnSpPr>
            <a:endCxn id="22" idx="0"/>
          </p:cNvCxnSpPr>
          <p:nvPr/>
        </p:nvCxnSpPr>
        <p:spPr>
          <a:xfrm flipH="1" flipV="1">
            <a:off x="5495341" y="4010891"/>
            <a:ext cx="179998" cy="720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0436A0C-A912-4988-ACFD-6B1F044A0581}"/>
              </a:ext>
            </a:extLst>
          </p:cNvPr>
          <p:cNvCxnSpPr>
            <a:cxnSpLocks/>
            <a:endCxn id="23" idx="0"/>
          </p:cNvCxnSpPr>
          <p:nvPr/>
        </p:nvCxnSpPr>
        <p:spPr>
          <a:xfrm flipH="1">
            <a:off x="5495341" y="4731777"/>
            <a:ext cx="200492" cy="609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0EF547E-B289-493B-BA96-93BDA9BFDAD3}"/>
              </a:ext>
            </a:extLst>
          </p:cNvPr>
          <p:cNvCxnSpPr>
            <a:endCxn id="22" idx="3"/>
          </p:cNvCxnSpPr>
          <p:nvPr/>
        </p:nvCxnSpPr>
        <p:spPr>
          <a:xfrm flipV="1">
            <a:off x="5725698" y="4676184"/>
            <a:ext cx="464837" cy="55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E788D-DD16-4B28-A563-4B0B44BD7043}"/>
              </a:ext>
            </a:extLst>
          </p:cNvPr>
          <p:cNvSpPr/>
          <p:nvPr/>
        </p:nvSpPr>
        <p:spPr>
          <a:xfrm>
            <a:off x="4621486" y="4069478"/>
            <a:ext cx="1216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Optical photons </a:t>
            </a:r>
          </a:p>
        </p:txBody>
      </p:sp>
      <p:sp>
        <p:nvSpPr>
          <p:cNvPr id="33" name="Sun 32">
            <a:extLst>
              <a:ext uri="{FF2B5EF4-FFF2-40B4-BE49-F238E27FC236}">
                <a16:creationId xmlns:a16="http://schemas.microsoft.com/office/drawing/2014/main" id="{AFC534B6-C508-4343-A664-394991581423}"/>
              </a:ext>
            </a:extLst>
          </p:cNvPr>
          <p:cNvSpPr/>
          <p:nvPr/>
        </p:nvSpPr>
        <p:spPr>
          <a:xfrm>
            <a:off x="5618559" y="4670856"/>
            <a:ext cx="133811" cy="134285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8640923-5D5B-42E6-8910-2BC99B9EE604}"/>
              </a:ext>
            </a:extLst>
          </p:cNvPr>
          <p:cNvSpPr/>
          <p:nvPr/>
        </p:nvSpPr>
        <p:spPr>
          <a:xfrm>
            <a:off x="4544264" y="4855402"/>
            <a:ext cx="1216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Crystal 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57BFF1B-78E7-4F63-8619-5A8F6360E289}"/>
              </a:ext>
            </a:extLst>
          </p:cNvPr>
          <p:cNvSpPr/>
          <p:nvPr/>
        </p:nvSpPr>
        <p:spPr>
          <a:xfrm>
            <a:off x="4592003" y="3340607"/>
            <a:ext cx="1836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Simulated setup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4445622-A909-4825-8D01-E2D84D73909D}"/>
              </a:ext>
            </a:extLst>
          </p:cNvPr>
          <p:cNvCxnSpPr>
            <a:cxnSpLocks/>
          </p:cNvCxnSpPr>
          <p:nvPr/>
        </p:nvCxnSpPr>
        <p:spPr>
          <a:xfrm>
            <a:off x="2324100" y="3807691"/>
            <a:ext cx="3896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8B80AA9-B6A4-4A76-B638-617C72F24B0D}"/>
                  </a:ext>
                </a:extLst>
              </p:cNvPr>
              <p:cNvSpPr txBox="1"/>
              <p:nvPr/>
            </p:nvSpPr>
            <p:spPr>
              <a:xfrm>
                <a:off x="2713759" y="3578417"/>
                <a:ext cx="1801134" cy="3720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0+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1⋅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" panose="02020603050405020304" pitchFamily="18" charset="0"/>
                            </a:rPr>
                            <m:t>2⋅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" panose="02020603050405020304" pitchFamily="18" charset="0"/>
                                </a:rPr>
                                <m:t>𝛾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8B80AA9-B6A4-4A76-B638-617C72F24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759" y="3578417"/>
                <a:ext cx="1801134" cy="372025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3F175F-21E3-4E4A-B82E-241DA8B564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" t="17341" r="96143"/>
          <a:stretch/>
        </p:blipFill>
        <p:spPr>
          <a:xfrm>
            <a:off x="1121337" y="2511630"/>
            <a:ext cx="237508" cy="34473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E6DA85-DD1E-4735-87CA-7046446DAC9D}"/>
              </a:ext>
            </a:extLst>
          </p:cNvPr>
          <p:cNvSpPr/>
          <p:nvPr/>
        </p:nvSpPr>
        <p:spPr>
          <a:xfrm>
            <a:off x="6505439" y="3401542"/>
            <a:ext cx="64853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HCNJD N+ CM R 10"/>
              </a:rPr>
              <a:t>Assuming an 80% trigger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HCNJD N+ CM R 10"/>
              </a:rPr>
              <a:t>ER threshold: 160 </a:t>
            </a:r>
            <a:r>
              <a:rPr lang="en-US" dirty="0" err="1">
                <a:solidFill>
                  <a:srgbClr val="000000"/>
                </a:solidFill>
                <a:latin typeface="HCNJD N+ CM R 10"/>
              </a:rPr>
              <a:t>eVee</a:t>
            </a:r>
            <a:endParaRPr lang="en-US" dirty="0">
              <a:solidFill>
                <a:srgbClr val="000000"/>
              </a:solidFill>
              <a:latin typeface="HCNJD N+ CM R 1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HCNJD N+ CM R 10"/>
              </a:rPr>
              <a:t>Na recoil threshold: 2 </a:t>
            </a:r>
            <a:r>
              <a:rPr lang="en-US" dirty="0" err="1">
                <a:solidFill>
                  <a:srgbClr val="000000"/>
                </a:solidFill>
                <a:latin typeface="HCNJD N+ CM R 10"/>
              </a:rPr>
              <a:t>keVnr</a:t>
            </a:r>
            <a:r>
              <a:rPr lang="en-US" dirty="0">
                <a:solidFill>
                  <a:srgbClr val="000000"/>
                </a:solidFill>
                <a:latin typeface="HCNJD N+ CM R 10"/>
              </a:rPr>
              <a:t> (QF: 0.08)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HCNJD N+ CM R 10"/>
              </a:rPr>
              <a:t>Cs recoil threshold: 3.2 </a:t>
            </a:r>
            <a:r>
              <a:rPr lang="en-US" dirty="0" err="1">
                <a:solidFill>
                  <a:srgbClr val="000000"/>
                </a:solidFill>
                <a:latin typeface="HCNJD N+ CM R 10"/>
              </a:rPr>
              <a:t>keVnr</a:t>
            </a:r>
            <a:r>
              <a:rPr lang="en-US" dirty="0">
                <a:solidFill>
                  <a:srgbClr val="000000"/>
                </a:solidFill>
                <a:latin typeface="HCNJD N+ CM R 10"/>
              </a:rPr>
              <a:t> (QF: 0.05)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42218C3-01C9-4ABA-A1A8-C24E1C48B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Thresholds</a:t>
            </a:r>
          </a:p>
        </p:txBody>
      </p:sp>
    </p:spTree>
    <p:extLst>
      <p:ext uri="{BB962C8B-B14F-4D97-AF65-F5344CB8AC3E}">
        <p14:creationId xmlns:p14="http://schemas.microsoft.com/office/powerpoint/2010/main" val="3045709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7CC0B-536D-428B-B608-F64AF93FB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setup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4CF2D7-DE30-4753-86F6-83E6EED88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533" y="1797681"/>
            <a:ext cx="6820852" cy="493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84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4FBDFAEC-75BA-4CEA-B2CF-1B1AE84F42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3"/>
          <a:stretch/>
        </p:blipFill>
        <p:spPr>
          <a:xfrm>
            <a:off x="1065044" y="2318245"/>
            <a:ext cx="5695501" cy="413543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4822B6E-2699-414C-87B0-7C66C2AF9586}"/>
              </a:ext>
            </a:extLst>
          </p:cNvPr>
          <p:cNvSpPr txBox="1"/>
          <p:nvPr/>
        </p:nvSpPr>
        <p:spPr>
          <a:xfrm>
            <a:off x="3542272" y="3313834"/>
            <a:ext cx="1773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Standard CEvNS: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4D3D82-FDD0-473F-B988-CA2A9DD409F9}"/>
              </a:ext>
            </a:extLst>
          </p:cNvPr>
          <p:cNvSpPr txBox="1"/>
          <p:nvPr/>
        </p:nvSpPr>
        <p:spPr>
          <a:xfrm>
            <a:off x="2954910" y="2769393"/>
            <a:ext cx="2396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With E&amp;M contribution: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1081323-403F-4B93-96CE-509777E06916}"/>
              </a:ext>
            </a:extLst>
          </p:cNvPr>
          <p:cNvSpPr/>
          <p:nvPr/>
        </p:nvSpPr>
        <p:spPr>
          <a:xfrm>
            <a:off x="6760545" y="3396348"/>
            <a:ext cx="34203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50 PE/keVee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10 kg of undoped NaI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2 years of data taking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NaI(Tl) quenching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2 PE coincident trigger</a:t>
            </a:r>
          </a:p>
        </p:txBody>
      </p:sp>
      <p:pic>
        <p:nvPicPr>
          <p:cNvPr id="39" name="Picture 38" descr="A close up of a map&#10;&#10;Description automatically generated">
            <a:extLst>
              <a:ext uri="{FF2B5EF4-FFF2-40B4-BE49-F238E27FC236}">
                <a16:creationId xmlns:a16="http://schemas.microsoft.com/office/drawing/2014/main" id="{4FBDFAEC-75BA-4CEA-B2CF-1B1AE84F42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t="18077" r="95990" b="31957"/>
          <a:stretch/>
        </p:blipFill>
        <p:spPr>
          <a:xfrm>
            <a:off x="849451" y="3228252"/>
            <a:ext cx="237507" cy="20663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7390CF-6BFC-49A9-83CF-166815A44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CEvNS event rate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1BFC84-B262-4F08-817B-BB21F84E36E0}"/>
              </a:ext>
            </a:extLst>
          </p:cNvPr>
          <p:cNvSpPr/>
          <p:nvPr/>
        </p:nvSpPr>
        <p:spPr>
          <a:xfrm>
            <a:off x="1927668" y="195162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https://github.com/schol/dukecevns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812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5B4133-C298-45C9-A92C-4CB46C511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68450"/>
            <a:ext cx="12192000" cy="21895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5AECC1F-8E7C-4D00-9972-FFBF8B85107F}"/>
              </a:ext>
            </a:extLst>
          </p:cNvPr>
          <p:cNvSpPr/>
          <p:nvPr/>
        </p:nvSpPr>
        <p:spPr>
          <a:xfrm>
            <a:off x="7169761" y="4712653"/>
            <a:ext cx="4556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Searching for Light Dark Matter with Fixed Target Experiments P. </a:t>
            </a:r>
            <a:r>
              <a:rPr lang="en-US" dirty="0" err="1"/>
              <a:t>deNiverville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5656BC-3090-4752-9045-BD76EC01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dark matter from SNS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338215-619F-4CDA-91DC-B0CAD492A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42556"/>
            <a:ext cx="7169761" cy="26258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4862C2-818D-4401-99B1-D650FA144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4337" y="1534288"/>
            <a:ext cx="4915586" cy="31341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4433C-DE0C-4C69-9BE0-7C3BED0581C8}"/>
              </a:ext>
            </a:extLst>
          </p:cNvPr>
          <p:cNvSpPr txBox="1"/>
          <p:nvPr/>
        </p:nvSpPr>
        <p:spPr>
          <a:xfrm>
            <a:off x="4975668" y="1617146"/>
            <a:ext cx="262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Green on COHERENT</a:t>
            </a:r>
          </a:p>
        </p:txBody>
      </p:sp>
    </p:spTree>
    <p:extLst>
      <p:ext uri="{BB962C8B-B14F-4D97-AF65-F5344CB8AC3E}">
        <p14:creationId xmlns:p14="http://schemas.microsoft.com/office/powerpoint/2010/main" val="4255744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D03093-08D2-4453-8F76-B84E0B253E2F}"/>
              </a:ext>
            </a:extLst>
          </p:cNvPr>
          <p:cNvSpPr/>
          <p:nvPr/>
        </p:nvSpPr>
        <p:spPr>
          <a:xfrm>
            <a:off x="1399063" y="2077470"/>
            <a:ext cx="924846" cy="3349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7079EC-6924-421A-B81C-9170D7A3B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0" y="1895027"/>
            <a:ext cx="6482630" cy="43929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89BD14-8D12-41C0-8A07-3F3485204A80}"/>
              </a:ext>
            </a:extLst>
          </p:cNvPr>
          <p:cNvSpPr txBox="1"/>
          <p:nvPr/>
        </p:nvSpPr>
        <p:spPr>
          <a:xfrm>
            <a:off x="1941835" y="2406286"/>
            <a:ext cx="1964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Assuming to be the same rate as in CsI(Na) detector</a:t>
            </a:r>
          </a:p>
          <a:p>
            <a:pPr algn="ctr"/>
            <a:r>
              <a:rPr lang="en-US" sz="1600" dirty="0"/>
              <a:t>(very conservative)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4F338938-E8EB-47A8-969A-CD43F142EEEB}"/>
              </a:ext>
            </a:extLst>
          </p:cNvPr>
          <p:cNvSpPr/>
          <p:nvPr/>
        </p:nvSpPr>
        <p:spPr>
          <a:xfrm>
            <a:off x="3702672" y="2842895"/>
            <a:ext cx="253314" cy="2347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7B3F67CF-D08D-4F57-BB2D-FC13549B1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Expectation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2FCD0F6-42C8-445F-ABA8-528B204AE9D6}"/>
              </a:ext>
            </a:extLst>
          </p:cNvPr>
          <p:cNvSpPr/>
          <p:nvPr/>
        </p:nvSpPr>
        <p:spPr>
          <a:xfrm>
            <a:off x="6637419" y="2960284"/>
            <a:ext cx="3420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50 PE/keVee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NaI(Tl) quenching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2 PE coincident trigger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EF266E-4555-4F9E-A141-58ABDEB03AAA}"/>
              </a:ext>
            </a:extLst>
          </p:cNvPr>
          <p:cNvSpPr txBox="1"/>
          <p:nvPr/>
        </p:nvSpPr>
        <p:spPr>
          <a:xfrm>
            <a:off x="4822510" y="1799011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Pershey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460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08C9A8-FFF1-4FF7-B41C-419E8CE6D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360" y="2552184"/>
            <a:ext cx="5420481" cy="36962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A08F37-938E-40BA-8EF3-5D8A3F27D10C}"/>
              </a:ext>
            </a:extLst>
          </p:cNvPr>
          <p:cNvSpPr txBox="1"/>
          <p:nvPr/>
        </p:nvSpPr>
        <p:spPr>
          <a:xfrm>
            <a:off x="2389524" y="2206326"/>
            <a:ext cx="3352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Pershey’s</a:t>
            </a:r>
            <a:r>
              <a:rPr lang="en-US" dirty="0"/>
              <a:t> talk on </a:t>
            </a:r>
            <a:r>
              <a:rPr lang="en-US" dirty="0" err="1"/>
              <a:t>LAr</a:t>
            </a:r>
            <a:r>
              <a:rPr lang="en-US" dirty="0"/>
              <a:t> at SNS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F50D19-35F0-4F0F-9691-3554BDD30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422" y="1490958"/>
            <a:ext cx="5795159" cy="212245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798B850-75BA-4636-A70D-F8795EA66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tackle background:</a:t>
            </a:r>
            <a:br>
              <a:rPr lang="en-US" dirty="0"/>
            </a:br>
            <a:r>
              <a:rPr lang="en-US" dirty="0"/>
              <a:t>using delay’s neutrino signal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167A0C-6E7C-444E-9133-1958F39A0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723" y="3569220"/>
            <a:ext cx="4915586" cy="313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06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BAED067-461D-4AAE-A76D-1A0A90B10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32" y="1161366"/>
            <a:ext cx="5105400" cy="4025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1B99F2-674C-4E48-AB96-5C83813E72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12190" t="4834" r="3052" b="12043"/>
          <a:stretch/>
        </p:blipFill>
        <p:spPr>
          <a:xfrm>
            <a:off x="1637644" y="1441381"/>
            <a:ext cx="3687097" cy="27898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F19B51-6315-4277-AE72-95B49B814E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</a:blip>
          <a:srcRect b="3748"/>
          <a:stretch/>
        </p:blipFill>
        <p:spPr>
          <a:xfrm>
            <a:off x="1530104" y="1559368"/>
            <a:ext cx="4192844" cy="295189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EDA92F-5D37-4AC1-B456-FCE2AD3BA7DC}"/>
              </a:ext>
            </a:extLst>
          </p:cNvPr>
          <p:cNvSpPr/>
          <p:nvPr/>
        </p:nvSpPr>
        <p:spPr>
          <a:xfrm>
            <a:off x="4569168" y="1446256"/>
            <a:ext cx="766916" cy="78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EDBE07-A49C-4215-BA8B-D2D43FEF9F08}"/>
              </a:ext>
            </a:extLst>
          </p:cNvPr>
          <p:cNvSpPr txBox="1"/>
          <p:nvPr/>
        </p:nvSpPr>
        <p:spPr>
          <a:xfrm>
            <a:off x="4069399" y="2381753"/>
            <a:ext cx="157693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Afterglow:</a:t>
            </a:r>
          </a:p>
          <a:p>
            <a:r>
              <a:rPr lang="en-US" sz="1400" dirty="0">
                <a:latin typeface="Times" pitchFamily="2" charset="0"/>
              </a:rPr>
              <a:t>        CsI(undoped)</a:t>
            </a:r>
          </a:p>
          <a:p>
            <a:r>
              <a:rPr lang="en-US" sz="1400" dirty="0">
                <a:latin typeface="Times" pitchFamily="2" charset="0"/>
              </a:rPr>
              <a:t>        NaI(undoped)</a:t>
            </a:r>
          </a:p>
          <a:p>
            <a:r>
              <a:rPr lang="en-US" sz="1400" dirty="0">
                <a:latin typeface="Times" pitchFamily="2" charset="0"/>
              </a:rPr>
              <a:t>        NaI(Tl)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7384F37-A2E3-4A1C-94F9-6AA55E2B5460}"/>
              </a:ext>
            </a:extLst>
          </p:cNvPr>
          <p:cNvSpPr/>
          <p:nvPr/>
        </p:nvSpPr>
        <p:spPr>
          <a:xfrm>
            <a:off x="1849346" y="2103819"/>
            <a:ext cx="309411" cy="44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85293C6-C5DC-4E58-8E62-7A362C810579}"/>
              </a:ext>
            </a:extLst>
          </p:cNvPr>
          <p:cNvCxnSpPr/>
          <p:nvPr/>
        </p:nvCxnSpPr>
        <p:spPr>
          <a:xfrm flipV="1">
            <a:off x="2129261" y="1323396"/>
            <a:ext cx="0" cy="329728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63C1665-9D33-4292-B10D-D18AD10BB187}"/>
              </a:ext>
            </a:extLst>
          </p:cNvPr>
          <p:cNvSpPr txBox="1"/>
          <p:nvPr/>
        </p:nvSpPr>
        <p:spPr>
          <a:xfrm>
            <a:off x="1849346" y="2504784"/>
            <a:ext cx="53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40 K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8E33DDC-209E-4F70-80BE-3B796DEB0E9E}"/>
              </a:ext>
            </a:extLst>
          </p:cNvPr>
          <p:cNvCxnSpPr>
            <a:cxnSpLocks/>
          </p:cNvCxnSpPr>
          <p:nvPr/>
        </p:nvCxnSpPr>
        <p:spPr>
          <a:xfrm>
            <a:off x="4153346" y="2978755"/>
            <a:ext cx="2802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6262D33-9FEF-461C-86CB-B6A8FF647B72}"/>
              </a:ext>
            </a:extLst>
          </p:cNvPr>
          <p:cNvCxnSpPr>
            <a:cxnSpLocks/>
          </p:cNvCxnSpPr>
          <p:nvPr/>
        </p:nvCxnSpPr>
        <p:spPr>
          <a:xfrm>
            <a:off x="4153346" y="2764016"/>
            <a:ext cx="2802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7FB5A2F-7399-488A-AA6E-A7E3A99B7826}"/>
              </a:ext>
            </a:extLst>
          </p:cNvPr>
          <p:cNvCxnSpPr>
            <a:cxnSpLocks/>
          </p:cNvCxnSpPr>
          <p:nvPr/>
        </p:nvCxnSpPr>
        <p:spPr>
          <a:xfrm>
            <a:off x="4153346" y="3193494"/>
            <a:ext cx="294968" cy="0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01AF44A-EB16-4A2C-B618-854C60E35ACC}"/>
              </a:ext>
            </a:extLst>
          </p:cNvPr>
          <p:cNvSpPr txBox="1"/>
          <p:nvPr/>
        </p:nvSpPr>
        <p:spPr>
          <a:xfrm>
            <a:off x="2939485" y="4899113"/>
            <a:ext cx="138236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Temperature [K]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9B2C3FB-225C-462C-831A-5B8C9E68C704}"/>
              </a:ext>
            </a:extLst>
          </p:cNvPr>
          <p:cNvSpPr/>
          <p:nvPr/>
        </p:nvSpPr>
        <p:spPr>
          <a:xfrm>
            <a:off x="551190" y="1270788"/>
            <a:ext cx="924846" cy="3349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B2C3FB-225C-462C-831A-5B8C9E68C704}"/>
              </a:ext>
            </a:extLst>
          </p:cNvPr>
          <p:cNvSpPr/>
          <p:nvPr/>
        </p:nvSpPr>
        <p:spPr>
          <a:xfrm>
            <a:off x="3418622" y="1446256"/>
            <a:ext cx="1469447" cy="830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44747" y="1323396"/>
            <a:ext cx="160158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Times" pitchFamily="2" charset="0"/>
              </a:rPr>
              <a:t>Scintillation:</a:t>
            </a:r>
          </a:p>
          <a:p>
            <a:r>
              <a:rPr lang="en-US" sz="1400" dirty="0">
                <a:latin typeface="Times" pitchFamily="2" charset="0"/>
              </a:rPr>
              <a:t>        CsI(undoped)</a:t>
            </a:r>
          </a:p>
          <a:p>
            <a:r>
              <a:rPr lang="en-US" sz="1400" dirty="0">
                <a:latin typeface="Times" pitchFamily="2" charset="0"/>
              </a:rPr>
              <a:t>        NaI(undoped)</a:t>
            </a:r>
          </a:p>
          <a:p>
            <a:r>
              <a:rPr lang="en-US" sz="1400" dirty="0">
                <a:latin typeface="Times" pitchFamily="2" charset="0"/>
              </a:rPr>
              <a:t>        NaI(Tl)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D773BB3-AD5C-4EB1-A845-EC4B4E67A5BB}"/>
              </a:ext>
            </a:extLst>
          </p:cNvPr>
          <p:cNvSpPr/>
          <p:nvPr/>
        </p:nvSpPr>
        <p:spPr>
          <a:xfrm>
            <a:off x="4300830" y="1649342"/>
            <a:ext cx="88490" cy="884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F06FEE-964C-454E-A24D-A6A2B286387B}"/>
              </a:ext>
            </a:extLst>
          </p:cNvPr>
          <p:cNvSpPr/>
          <p:nvPr/>
        </p:nvSpPr>
        <p:spPr>
          <a:xfrm>
            <a:off x="4305749" y="1875482"/>
            <a:ext cx="88490" cy="884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lus 3"/>
          <p:cNvSpPr/>
          <p:nvPr/>
        </p:nvSpPr>
        <p:spPr>
          <a:xfrm>
            <a:off x="4275723" y="2121294"/>
            <a:ext cx="147485" cy="45719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C0A8677-40EA-034F-AC2E-9414733DD89C}"/>
              </a:ext>
            </a:extLst>
          </p:cNvPr>
          <p:cNvSpPr/>
          <p:nvPr/>
        </p:nvSpPr>
        <p:spPr>
          <a:xfrm>
            <a:off x="1018365" y="1031648"/>
            <a:ext cx="550609" cy="3880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2100"/>
              </a:lnSpc>
            </a:pPr>
            <a:r>
              <a:rPr lang="en-US" sz="1400" dirty="0">
                <a:solidFill>
                  <a:schemeClr val="tx1"/>
                </a:solidFill>
                <a:cs typeface="Times" panose="02020603050405020304" pitchFamily="18" charset="0"/>
              </a:rPr>
              <a:t>2.0</a:t>
            </a: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r>
              <a:rPr lang="en-US" sz="1400" dirty="0">
                <a:solidFill>
                  <a:schemeClr val="tx1"/>
                </a:solidFill>
                <a:cs typeface="Times" panose="02020603050405020304" pitchFamily="18" charset="0"/>
              </a:rPr>
              <a:t>1.5</a:t>
            </a: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r>
              <a:rPr lang="en-US" sz="1400" dirty="0">
                <a:solidFill>
                  <a:schemeClr val="tx1"/>
                </a:solidFill>
                <a:cs typeface="Times" panose="02020603050405020304" pitchFamily="18" charset="0"/>
              </a:rPr>
              <a:t>1.0</a:t>
            </a: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r>
              <a:rPr lang="en-US" sz="1400" dirty="0">
                <a:solidFill>
                  <a:schemeClr val="tx1"/>
                </a:solidFill>
                <a:cs typeface="Times" panose="02020603050405020304" pitchFamily="18" charset="0"/>
              </a:rPr>
              <a:t>0.5</a:t>
            </a: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endParaRPr lang="en-US" sz="1400" dirty="0">
              <a:solidFill>
                <a:schemeClr val="tx1"/>
              </a:solidFill>
              <a:cs typeface="Times" panose="02020603050405020304" pitchFamily="18" charset="0"/>
            </a:endParaRPr>
          </a:p>
          <a:p>
            <a:pPr algn="r">
              <a:lnSpc>
                <a:spcPts val="2100"/>
              </a:lnSpc>
            </a:pPr>
            <a:r>
              <a:rPr lang="en-US" sz="1400" dirty="0">
                <a:solidFill>
                  <a:schemeClr val="tx1"/>
                </a:solidFill>
                <a:cs typeface="Times" panose="02020603050405020304" pitchFamily="18" charset="0"/>
              </a:rPr>
              <a:t>0.0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2F65B0-FD05-4670-907C-E4FF2593893E}"/>
              </a:ext>
            </a:extLst>
          </p:cNvPr>
          <p:cNvSpPr txBox="1"/>
          <p:nvPr/>
        </p:nvSpPr>
        <p:spPr>
          <a:xfrm rot="16200000">
            <a:off x="-577198" y="2724863"/>
            <a:ext cx="32110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Scintillation or Afterglow Intensity [A.U.]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3779020" y="2142301"/>
            <a:ext cx="4757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779020" y="2142301"/>
            <a:ext cx="0" cy="8704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2277677" y="1499087"/>
            <a:ext cx="1977079" cy="1988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2765770" y="1737832"/>
            <a:ext cx="1488985" cy="1813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325EDA2-BD56-4C43-8EC6-016C1FE44742}"/>
              </a:ext>
            </a:extLst>
          </p:cNvPr>
          <p:cNvSpPr txBox="1"/>
          <p:nvPr/>
        </p:nvSpPr>
        <p:spPr>
          <a:xfrm>
            <a:off x="6386377" y="1052723"/>
            <a:ext cx="37235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NaI(undoped) &amp; CsI(undoped) VS NaI(Tl) and CsI(Na)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Minimal after glow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Maximal light yield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87" b="98885" l="1014" r="97973">
                        <a14:foregroundMark x1="49662" y1="5576" x2="49662" y2="5576"/>
                        <a14:foregroundMark x1="2365" y1="47955" x2="2365" y2="47955"/>
                        <a14:foregroundMark x1="3378" y1="45353" x2="3378" y2="45353"/>
                        <a14:foregroundMark x1="4730" y1="44238" x2="4730" y2="44238"/>
                        <a14:foregroundMark x1="6419" y1="42751" x2="6419" y2="42751"/>
                        <a14:foregroundMark x1="7432" y1="42007" x2="7432" y2="42007"/>
                        <a14:foregroundMark x1="10135" y1="41636" x2="10135" y2="41636"/>
                        <a14:foregroundMark x1="11486" y1="43123" x2="11486" y2="43123"/>
                        <a14:foregroundMark x1="13514" y1="44610" x2="13514" y2="44610"/>
                        <a14:foregroundMark x1="14189" y1="50929" x2="14189" y2="50929"/>
                        <a14:foregroundMark x1="16554" y1="62082" x2="16554" y2="62082"/>
                        <a14:foregroundMark x1="17568" y1="75093" x2="17568" y2="75093"/>
                        <a14:foregroundMark x1="19595" y1="79926" x2="19595" y2="79926"/>
                        <a14:foregroundMark x1="24324" y1="79926" x2="24324" y2="79926"/>
                        <a14:foregroundMark x1="22635" y1="91078" x2="22635" y2="91078"/>
                        <a14:foregroundMark x1="25338" y1="76208" x2="25338" y2="76208"/>
                        <a14:foregroundMark x1="27703" y1="76580" x2="27703" y2="76580"/>
                        <a14:foregroundMark x1="29054" y1="69145" x2="29054" y2="69145"/>
                        <a14:foregroundMark x1="29054" y1="62454" x2="29054" y2="62454"/>
                        <a14:foregroundMark x1="31081" y1="62454" x2="31081" y2="62454"/>
                        <a14:foregroundMark x1="33784" y1="56134" x2="33784" y2="56134"/>
                        <a14:foregroundMark x1="37162" y1="53532" x2="37162" y2="53532"/>
                        <a14:foregroundMark x1="35135" y1="52416" x2="35135" y2="52416"/>
                        <a14:foregroundMark x1="40541" y1="50186" x2="40541" y2="50186"/>
                        <a14:foregroundMark x1="53378" y1="4833" x2="53378" y2="4833"/>
                        <a14:foregroundMark x1="56081" y1="8550" x2="56081" y2="8550"/>
                        <a14:foregroundMark x1="59459" y1="15242" x2="59459" y2="15242"/>
                        <a14:foregroundMark x1="62838" y1="17472" x2="62838" y2="17472"/>
                        <a14:foregroundMark x1="64527" y1="22677" x2="64527" y2="22677"/>
                        <a14:foregroundMark x1="65878" y1="23420" x2="65878" y2="23420"/>
                        <a14:foregroundMark x1="43581" y1="42007" x2="43581" y2="42007"/>
                        <a14:foregroundMark x1="69595" y1="22677" x2="69595" y2="22677"/>
                        <a14:foregroundMark x1="73311" y1="18587" x2="73311" y2="18587"/>
                        <a14:foregroundMark x1="78378" y1="7063" x2="78378" y2="7063"/>
                        <a14:foregroundMark x1="93243" y1="10409" x2="93243" y2="10409"/>
                        <a14:foregroundMark x1="95270" y1="13755" x2="95270" y2="13755"/>
                        <a14:foregroundMark x1="96959" y1="14870" x2="96959" y2="1487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5309" y="2992362"/>
            <a:ext cx="4087574" cy="1514036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56A73CC-099F-409F-BB9E-1E649BA9AE40}"/>
              </a:ext>
            </a:extLst>
          </p:cNvPr>
          <p:cNvSpPr>
            <a:spLocks/>
          </p:cNvSpPr>
          <p:nvPr/>
        </p:nvSpPr>
        <p:spPr>
          <a:xfrm>
            <a:off x="6274971" y="3181839"/>
            <a:ext cx="3473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>
                <a:uFillTx/>
              </a:rPr>
              <a:t>Eur</a:t>
            </a:r>
            <a:r>
              <a:rPr lang="fr-FR" dirty="0">
                <a:uFillTx/>
              </a:rPr>
              <a:t>. Phys. J. C (2012) 72:2061</a:t>
            </a:r>
            <a:endParaRPr lang="en-US" dirty="0">
              <a:uFillTx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8BE0D7A-BA78-4CDA-B2CB-D860534D31A7}"/>
              </a:ext>
            </a:extLst>
          </p:cNvPr>
          <p:cNvSpPr txBox="1">
            <a:spLocks/>
          </p:cNvSpPr>
          <p:nvPr/>
        </p:nvSpPr>
        <p:spPr>
          <a:xfrm>
            <a:off x="6287395" y="3535782"/>
            <a:ext cx="2919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uFillTx/>
              </a:rPr>
              <a:t>Phys. Rev. B 5 (1995) 2195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05E62C3-8156-49F8-AFE0-7631DA193439}"/>
              </a:ext>
            </a:extLst>
          </p:cNvPr>
          <p:cNvSpPr>
            <a:spLocks/>
          </p:cNvSpPr>
          <p:nvPr/>
        </p:nvSpPr>
        <p:spPr>
          <a:xfrm>
            <a:off x="6317320" y="3965340"/>
            <a:ext cx="5323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uFillTx/>
              </a:rPr>
              <a:t>J. App. Phys., 123(11):114501, 2018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71E0661-AA2E-4629-A7EB-EF2597A58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Undoped crystals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7AB6153-8F80-47CF-B04F-6179F7C04570}"/>
              </a:ext>
            </a:extLst>
          </p:cNvPr>
          <p:cNvSpPr/>
          <p:nvPr/>
        </p:nvSpPr>
        <p:spPr>
          <a:xfrm>
            <a:off x="3763990" y="5960831"/>
            <a:ext cx="1403498" cy="406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Crystal at LNT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E6DDB12-CCC5-40FE-996F-BF21FB7DE084}"/>
              </a:ext>
            </a:extLst>
          </p:cNvPr>
          <p:cNvSpPr/>
          <p:nvPr/>
        </p:nvSpPr>
        <p:spPr>
          <a:xfrm>
            <a:off x="2360493" y="5963705"/>
            <a:ext cx="1403498" cy="406695"/>
          </a:xfrm>
          <a:prstGeom prst="rect">
            <a:avLst/>
          </a:prstGeom>
          <a:solidFill>
            <a:srgbClr val="00B05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Light guide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5D680B8-BDF8-489D-B8B5-B2DF64E4C593}"/>
              </a:ext>
            </a:extLst>
          </p:cNvPr>
          <p:cNvSpPr/>
          <p:nvPr/>
        </p:nvSpPr>
        <p:spPr>
          <a:xfrm>
            <a:off x="5167488" y="5963705"/>
            <a:ext cx="1403498" cy="406695"/>
          </a:xfrm>
          <a:prstGeom prst="rect">
            <a:avLst/>
          </a:prstGeom>
          <a:solidFill>
            <a:srgbClr val="00B050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Light guide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38AEFAD-CBEF-408E-A509-1D8D2A043B13}"/>
              </a:ext>
            </a:extLst>
          </p:cNvPr>
          <p:cNvSpPr/>
          <p:nvPr/>
        </p:nvSpPr>
        <p:spPr>
          <a:xfrm>
            <a:off x="956994" y="5958470"/>
            <a:ext cx="1403498" cy="40669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PMT at RT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7417A03-8EE1-46E1-9BB8-A840BFE52588}"/>
              </a:ext>
            </a:extLst>
          </p:cNvPr>
          <p:cNvSpPr/>
          <p:nvPr/>
        </p:nvSpPr>
        <p:spPr>
          <a:xfrm>
            <a:off x="6570985" y="5958470"/>
            <a:ext cx="1403498" cy="40669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PMT at RT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14DC808-ECF4-43BA-8DA6-6A28FD213C0F}"/>
              </a:ext>
            </a:extLst>
          </p:cNvPr>
          <p:cNvSpPr txBox="1"/>
          <p:nvPr/>
        </p:nvSpPr>
        <p:spPr>
          <a:xfrm>
            <a:off x="892566" y="5503411"/>
            <a:ext cx="761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 loss in complicated readout system cancels out the gain from light yield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81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D2E92D-69EC-4BD7-B8FA-CDED38472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96" y="2122563"/>
            <a:ext cx="6077535" cy="41215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C2D4AA3-C5DA-4247-AB5B-4FF6290B88CF}"/>
              </a:ext>
            </a:extLst>
          </p:cNvPr>
          <p:cNvSpPr/>
          <p:nvPr/>
        </p:nvSpPr>
        <p:spPr>
          <a:xfrm>
            <a:off x="1260261" y="6296568"/>
            <a:ext cx="2785841" cy="241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62E27F-3852-4B38-B91B-FA851AD93BAE}"/>
              </a:ext>
            </a:extLst>
          </p:cNvPr>
          <p:cNvSpPr txBox="1"/>
          <p:nvPr/>
        </p:nvSpPr>
        <p:spPr>
          <a:xfrm>
            <a:off x="1092462" y="6518731"/>
            <a:ext cx="3708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Neutrino Alley Detectors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587897-B395-4942-86B5-9AAD6B429D26}"/>
              </a:ext>
            </a:extLst>
          </p:cNvPr>
          <p:cNvSpPr/>
          <p:nvPr/>
        </p:nvSpPr>
        <p:spPr>
          <a:xfrm>
            <a:off x="5902211" y="2460908"/>
            <a:ext cx="4166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Evaluating the curve at these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DM(cos</a:t>
            </a:r>
            <a:r>
              <a:rPr lang="el-GR" dirty="0"/>
              <a:t>θ</a:t>
            </a:r>
            <a:r>
              <a:rPr lang="en-US" dirty="0"/>
              <a:t>=0.3)/DM(cos</a:t>
            </a:r>
            <a:r>
              <a:rPr lang="el-GR" dirty="0"/>
              <a:t>θ</a:t>
            </a:r>
            <a:r>
              <a:rPr lang="en-US" dirty="0"/>
              <a:t>=-0.7) = 1.41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</a:t>
            </a:r>
            <a:r>
              <a:rPr lang="el-GR" dirty="0"/>
              <a:t>θ</a:t>
            </a:r>
            <a:r>
              <a:rPr lang="en-US" dirty="0"/>
              <a:t>=0.3 also closer to the source (additional flux boost of 1.37)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994A3C-E6E6-49C7-A5B2-4EDEC71D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Strategies to deal with background:</a:t>
            </a:r>
            <a:br>
              <a:rPr lang="en-US" dirty="0"/>
            </a:br>
            <a:r>
              <a:rPr lang="en-US" dirty="0"/>
              <a:t>move the detector forward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8811C5-1151-43EC-8ABC-898615E5B271}"/>
              </a:ext>
            </a:extLst>
          </p:cNvPr>
          <p:cNvSpPr txBox="1"/>
          <p:nvPr/>
        </p:nvSpPr>
        <p:spPr>
          <a:xfrm>
            <a:off x="3702178" y="2691741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Pershey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8A465D-8F6C-4075-A9EE-A511FC3DC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211" y="4008317"/>
            <a:ext cx="6289789" cy="284382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F3B280-3F9A-4017-9FCF-7399EF77BE74}"/>
              </a:ext>
            </a:extLst>
          </p:cNvPr>
          <p:cNvCxnSpPr/>
          <p:nvPr/>
        </p:nvCxnSpPr>
        <p:spPr>
          <a:xfrm>
            <a:off x="6842043" y="3788310"/>
            <a:ext cx="4096987" cy="3063833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421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FB7FD-6E18-4719-87B3-09D675F00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tackle background:</a:t>
            </a:r>
            <a:br>
              <a:rPr lang="en-US" dirty="0"/>
            </a:br>
            <a:r>
              <a:rPr lang="en-US" dirty="0"/>
              <a:t>radiopurity of crystal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91F9B3-9924-40C3-BD41-2E98AC782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882" y="2906164"/>
            <a:ext cx="5687251" cy="2334074"/>
          </a:xfrm>
          <a:prstGeom prst="rect">
            <a:avLst/>
          </a:prstGeom>
        </p:spPr>
      </p:pic>
      <p:pic>
        <p:nvPicPr>
          <p:cNvPr id="4" name="Picture 2" descr="http://2.bp.blogspot.com/_xEaWDp7BS1Q/SuZ5M8yu61I/AAAAAAAAAmU/lE8q9aY8fEE/s1600/DAMA_singles.jpg">
            <a:extLst>
              <a:ext uri="{FF2B5EF4-FFF2-40B4-BE49-F238E27FC236}">
                <a16:creationId xmlns:a16="http://schemas.microsoft.com/office/drawing/2014/main" id="{BAADF6DA-E554-4786-B433-3EF6EAFA0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956" y="2879526"/>
            <a:ext cx="5626083" cy="2304090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20F7705-ABED-4603-8670-FFDC09026BEA}"/>
              </a:ext>
            </a:extLst>
          </p:cNvPr>
          <p:cNvSpPr>
            <a:spLocks/>
          </p:cNvSpPr>
          <p:nvPr/>
        </p:nvSpPr>
        <p:spPr>
          <a:xfrm>
            <a:off x="8166070" y="3059668"/>
            <a:ext cx="2215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uFillTx/>
                <a:latin typeface="URWPalladioL-Ital"/>
              </a:rPr>
              <a:t>Universe </a:t>
            </a:r>
            <a:r>
              <a:rPr lang="en-US" b="1" dirty="0">
                <a:uFillTx/>
                <a:latin typeface="URWPalladioL-Bold"/>
              </a:rPr>
              <a:t>2018</a:t>
            </a:r>
            <a:r>
              <a:rPr lang="en-US" dirty="0">
                <a:uFillTx/>
                <a:latin typeface="URWPalladioL-Roma"/>
              </a:rPr>
              <a:t>, </a:t>
            </a:r>
            <a:r>
              <a:rPr lang="en-US" dirty="0">
                <a:uFillTx/>
                <a:latin typeface="URWPalladioL-Ital"/>
              </a:rPr>
              <a:t>4</a:t>
            </a:r>
            <a:r>
              <a:rPr lang="en-US" dirty="0">
                <a:uFillTx/>
                <a:latin typeface="URWPalladioL-Roma"/>
              </a:rPr>
              <a:t>, 116</a:t>
            </a:r>
            <a:endParaRPr lang="en-US" dirty="0">
              <a:uFillTx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D559EA-359A-4CDF-B479-7EF4DAF69053}"/>
              </a:ext>
            </a:extLst>
          </p:cNvPr>
          <p:cNvSpPr txBox="1"/>
          <p:nvPr/>
        </p:nvSpPr>
        <p:spPr>
          <a:xfrm>
            <a:off x="6096000" y="1345240"/>
            <a:ext cx="29566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 sources of crystal: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Alpha Spectra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SICCAS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AMCRYS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 experiments</a:t>
            </a:r>
          </a:p>
        </p:txBody>
      </p:sp>
    </p:spTree>
    <p:extLst>
      <p:ext uri="{BB962C8B-B14F-4D97-AF65-F5344CB8AC3E}">
        <p14:creationId xmlns:p14="http://schemas.microsoft.com/office/powerpoint/2010/main" val="2570113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6874C2-BDF0-4C5C-A7AA-5193F38C6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964" y="2132238"/>
            <a:ext cx="6821076" cy="455251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79CE6A7-3810-4900-A495-0D37EBFB1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approach + </a:t>
            </a:r>
            <a:r>
              <a:rPr lang="en-US" dirty="0" err="1"/>
              <a:t>LAr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EF579B-21A8-40E7-A31E-426D6FBDD239}"/>
              </a:ext>
            </a:extLst>
          </p:cNvPr>
          <p:cNvSpPr txBox="1"/>
          <p:nvPr/>
        </p:nvSpPr>
        <p:spPr>
          <a:xfrm>
            <a:off x="3702178" y="2691741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Pershey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299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85607"/>
            <a:ext cx="6648450" cy="4505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9" r="8269"/>
          <a:stretch/>
        </p:blipFill>
        <p:spPr>
          <a:xfrm>
            <a:off x="-2658" y="2228006"/>
            <a:ext cx="6098658" cy="406292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D9472F3-72E0-44C9-8210-61822D3D4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856810" cy="1320800"/>
          </a:xfrm>
        </p:spPr>
        <p:txBody>
          <a:bodyPr/>
          <a:lstStyle/>
          <a:p>
            <a:r>
              <a:rPr lang="en-US" dirty="0"/>
              <a:t>A prototype capable of delivering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E807A0-58B6-4D3E-A18A-B20C36F68C7A}"/>
              </a:ext>
            </a:extLst>
          </p:cNvPr>
          <p:cNvSpPr txBox="1"/>
          <p:nvPr/>
        </p:nvSpPr>
        <p:spPr>
          <a:xfrm>
            <a:off x="686089" y="1416275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kg crystal + 2 years of data taking at SNS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9280B2-BBC2-4293-8110-CD1496059CCF}"/>
              </a:ext>
            </a:extLst>
          </p:cNvPr>
          <p:cNvSpPr txBox="1"/>
          <p:nvPr/>
        </p:nvSpPr>
        <p:spPr>
          <a:xfrm>
            <a:off x="7986080" y="2478798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Pershey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9F7295-BA26-458E-A95D-20539EC9C86B}"/>
              </a:ext>
            </a:extLst>
          </p:cNvPr>
          <p:cNvSpPr txBox="1"/>
          <p:nvPr/>
        </p:nvSpPr>
        <p:spPr>
          <a:xfrm>
            <a:off x="2611120" y="2478798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</a:t>
            </a:r>
            <a:r>
              <a:rPr lang="en-US" dirty="0" err="1"/>
              <a:t>Pershey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84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Scintillation mechanism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931" y="1974973"/>
            <a:ext cx="6536856" cy="19861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2994" y="1690688"/>
            <a:ext cx="3893400" cy="4482241"/>
          </a:xfrm>
          <a:prstGeom prst="rect">
            <a:avLst/>
          </a:prstGeom>
        </p:spPr>
      </p:pic>
      <p:sp>
        <p:nvSpPr>
          <p:cNvPr id="6" name="TextBox 5"/>
          <p:cNvSpPr txBox="1">
            <a:spLocks/>
          </p:cNvSpPr>
          <p:nvPr/>
        </p:nvSpPr>
        <p:spPr>
          <a:xfrm>
            <a:off x="455606" y="1570023"/>
            <a:ext cx="194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uFillTx/>
              </a:rPr>
              <a:t>Self trapped holes: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1071927" y="571126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uFillTx/>
              </a:rPr>
              <a:t>H. Nishimura, M. Sakata, T. </a:t>
            </a:r>
            <a:r>
              <a:rPr lang="en-US" dirty="0" err="1">
                <a:uFillTx/>
              </a:rPr>
              <a:t>Tsujimoto</a:t>
            </a:r>
            <a:r>
              <a:rPr lang="en-US" dirty="0">
                <a:uFillTx/>
              </a:rPr>
              <a:t>, and M. Nakayama. Origin of the 4.1-eV luminescence in pure CsI scintillator. Phys. Rev. B, 51(4):2167{2172, 1995.</a:t>
            </a:r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1064670" y="4327436"/>
            <a:ext cx="6536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uFillTx/>
              </a:rPr>
              <a:t>V. B. </a:t>
            </a:r>
            <a:r>
              <a:rPr lang="en-US" dirty="0" err="1">
                <a:uFillTx/>
              </a:rPr>
              <a:t>Mikhailik</a:t>
            </a:r>
            <a:r>
              <a:rPr lang="en-US" dirty="0">
                <a:uFillTx/>
              </a:rPr>
              <a:t>, V. </a:t>
            </a:r>
            <a:r>
              <a:rPr lang="en-US" dirty="0" err="1">
                <a:uFillTx/>
              </a:rPr>
              <a:t>Kapustyanyk</a:t>
            </a:r>
            <a:r>
              <a:rPr lang="en-US" dirty="0">
                <a:uFillTx/>
              </a:rPr>
              <a:t>, V. </a:t>
            </a:r>
            <a:r>
              <a:rPr lang="en-US" dirty="0" err="1">
                <a:uFillTx/>
              </a:rPr>
              <a:t>Tsybulskyi</a:t>
            </a:r>
            <a:r>
              <a:rPr lang="en-US" dirty="0">
                <a:uFillTx/>
              </a:rPr>
              <a:t>, V. </a:t>
            </a:r>
            <a:r>
              <a:rPr lang="en-US" dirty="0" err="1">
                <a:uFillTx/>
              </a:rPr>
              <a:t>Rudyk</a:t>
            </a:r>
            <a:r>
              <a:rPr lang="en-US" dirty="0">
                <a:uFillTx/>
              </a:rPr>
              <a:t>, and H. Kraus. Luminescence and scintillation properties of CsI: A potential cryogenic scintillator. </a:t>
            </a:r>
            <a:r>
              <a:rPr lang="en-US" dirty="0" err="1">
                <a:uFillTx/>
              </a:rPr>
              <a:t>physica</a:t>
            </a:r>
            <a:r>
              <a:rPr lang="en-US" dirty="0">
                <a:uFillTx/>
              </a:rPr>
              <a:t> status solidi (b), 252(4):804-810, 2015</a:t>
            </a:r>
          </a:p>
        </p:txBody>
      </p:sp>
      <p:sp>
        <p:nvSpPr>
          <p:cNvPr id="11" name="Arrow: Right 10"/>
          <p:cNvSpPr>
            <a:spLocks/>
          </p:cNvSpPr>
          <p:nvPr/>
        </p:nvSpPr>
        <p:spPr>
          <a:xfrm>
            <a:off x="7515438" y="5796934"/>
            <a:ext cx="413373" cy="437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uFillTx/>
            </a:endParaRPr>
          </a:p>
        </p:txBody>
      </p:sp>
      <p:sp>
        <p:nvSpPr>
          <p:cNvPr id="12" name="Arrow: Up 11"/>
          <p:cNvSpPr>
            <a:spLocks/>
          </p:cNvSpPr>
          <p:nvPr/>
        </p:nvSpPr>
        <p:spPr>
          <a:xfrm>
            <a:off x="4091558" y="4036799"/>
            <a:ext cx="376097" cy="21494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Scintillation mechanism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862" y="1690688"/>
            <a:ext cx="3533704" cy="40681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234" y="1750593"/>
            <a:ext cx="4670528" cy="44223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" y="1659057"/>
            <a:ext cx="4484990" cy="4424616"/>
          </a:xfrm>
          <a:prstGeom prst="rect">
            <a:avLst/>
          </a:prstGeom>
        </p:spPr>
      </p:pic>
      <p:sp>
        <p:nvSpPr>
          <p:cNvPr id="15" name="TextBox 14"/>
          <p:cNvSpPr txBox="1">
            <a:spLocks/>
          </p:cNvSpPr>
          <p:nvPr/>
        </p:nvSpPr>
        <p:spPr>
          <a:xfrm>
            <a:off x="971816" y="3558451"/>
            <a:ext cx="3387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uFillTx/>
              </a:rPr>
              <a:t>LY of Pure </a:t>
            </a:r>
            <a:r>
              <a:rPr lang="en-US" sz="2000" dirty="0" err="1">
                <a:uFillTx/>
              </a:rPr>
              <a:t>NaI</a:t>
            </a:r>
            <a:r>
              <a:rPr lang="en-US" sz="2000" dirty="0">
                <a:uFillTx/>
              </a:rPr>
              <a:t> VS Temperature</a:t>
            </a:r>
          </a:p>
        </p:txBody>
      </p:sp>
      <p:sp>
        <p:nvSpPr>
          <p:cNvPr id="16" name="Rectangle 15"/>
          <p:cNvSpPr>
            <a:spLocks/>
          </p:cNvSpPr>
          <p:nvPr/>
        </p:nvSpPr>
        <p:spPr>
          <a:xfrm>
            <a:off x="567022" y="1340864"/>
            <a:ext cx="3473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err="1">
                <a:uFillTx/>
                <a:latin typeface="Times-Roman"/>
              </a:rPr>
              <a:t>Eur</a:t>
            </a:r>
            <a:r>
              <a:rPr lang="fr-FR" sz="2000" dirty="0">
                <a:uFillTx/>
                <a:latin typeface="Times-Roman"/>
              </a:rPr>
              <a:t>. Phys. J. C (2012) 72:2061</a:t>
            </a:r>
            <a:endParaRPr lang="en-US" sz="2000" dirty="0">
              <a:uFillTx/>
            </a:endParaRPr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5164675" y="1390876"/>
            <a:ext cx="3486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uFillTx/>
              </a:rPr>
              <a:t>Phys. Rev. B 5 (1995) 2195 </a:t>
            </a:r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2477578" y="1859112"/>
            <a:ext cx="1839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uFillTx/>
              </a:rPr>
              <a:t>Part of CRESST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7A23F7-5269-424F-9A79-DC2496240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Decay times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48DFF-13FA-4365-A300-D0A31FAC9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93" y="2457314"/>
            <a:ext cx="10269383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83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A72FE-9764-44B7-BC56-07DF8F7B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Quenching in Tl doped crystals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7BE32E-6560-45E9-A028-82309D2F1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577" y="3238080"/>
            <a:ext cx="5953956" cy="3010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D6C9C5-2AF9-4DA7-95E7-4AE630D0A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52" y="1475124"/>
            <a:ext cx="4496427" cy="24101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4C7CED-473A-4332-B147-8BAD45961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920" y="3906948"/>
            <a:ext cx="4135957" cy="23086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33D834-2CEF-43FD-98DF-B6CB569AB4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556" y="6227519"/>
            <a:ext cx="3952690" cy="63048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433392F-758C-4688-A309-C95C044B8EF7}"/>
              </a:ext>
            </a:extLst>
          </p:cNvPr>
          <p:cNvSpPr/>
          <p:nvPr/>
        </p:nvSpPr>
        <p:spPr>
          <a:xfrm>
            <a:off x="5850577" y="1764511"/>
            <a:ext cx="4694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[1] L. N. </a:t>
            </a:r>
            <a:r>
              <a:rPr lang="en-US" dirty="0" err="1"/>
              <a:t>Trefilova</a:t>
            </a:r>
            <a:r>
              <a:rPr lang="en-US" dirty="0"/>
              <a:t>, et al., NIMA, vol. 486, no. 1, pp. 474–481, Jun. 2002.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90867-304C-408E-BE99-1C459999CAD2}"/>
              </a:ext>
            </a:extLst>
          </p:cNvPr>
          <p:cNvSpPr txBox="1"/>
          <p:nvPr/>
        </p:nvSpPr>
        <p:spPr>
          <a:xfrm>
            <a:off x="3833438" y="35376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NaI(Tl)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C71DAF-4FA4-4FF8-8CFF-43E1597C14BB}"/>
              </a:ext>
            </a:extLst>
          </p:cNvPr>
          <p:cNvSpPr txBox="1"/>
          <p:nvPr/>
        </p:nvSpPr>
        <p:spPr>
          <a:xfrm>
            <a:off x="3833438" y="388528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CsI(Tl)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95C830-C20D-40F2-86B4-4643261B57A7}"/>
              </a:ext>
            </a:extLst>
          </p:cNvPr>
          <p:cNvSpPr/>
          <p:nvPr/>
        </p:nvSpPr>
        <p:spPr>
          <a:xfrm>
            <a:off x="5850577" y="2754834"/>
            <a:ext cx="4226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[2] BRIT. J. APPL. PBYS., 1966, VOL.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449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4747-6985-4981-B25A-C34FCB185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6A0E1-6067-4A17-BC4B-A3AEB7CC4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kind of crystals?</a:t>
            </a:r>
          </a:p>
          <a:p>
            <a:r>
              <a:rPr lang="en-US" dirty="0"/>
              <a:t>Operation temperature?</a:t>
            </a:r>
          </a:p>
          <a:p>
            <a:r>
              <a:rPr lang="en-US" dirty="0"/>
              <a:t>Light sensors?</a:t>
            </a:r>
          </a:p>
          <a:p>
            <a:r>
              <a:rPr lang="en-US" dirty="0"/>
              <a:t>Threshold</a:t>
            </a:r>
          </a:p>
          <a:p>
            <a:pPr lvl="1"/>
            <a:r>
              <a:rPr lang="en-US" dirty="0"/>
              <a:t>Electron recoil?</a:t>
            </a:r>
          </a:p>
          <a:p>
            <a:pPr lvl="1"/>
            <a:r>
              <a:rPr lang="en-US" dirty="0"/>
              <a:t>Na recoil?</a:t>
            </a:r>
          </a:p>
          <a:p>
            <a:pPr lvl="1"/>
            <a:r>
              <a:rPr lang="en-US" dirty="0"/>
              <a:t>Cs recoil?</a:t>
            </a:r>
          </a:p>
          <a:p>
            <a:r>
              <a:rPr lang="en-US" dirty="0"/>
              <a:t>Prototype</a:t>
            </a:r>
          </a:p>
          <a:p>
            <a:pPr lvl="1"/>
            <a:r>
              <a:rPr lang="en-US" dirty="0"/>
              <a:t>Mass?</a:t>
            </a:r>
          </a:p>
          <a:p>
            <a:pPr lvl="1"/>
            <a:r>
              <a:rPr lang="en-US" dirty="0"/>
              <a:t>Exposure?</a:t>
            </a:r>
          </a:p>
          <a:p>
            <a:r>
              <a:rPr lang="en-US" dirty="0"/>
              <a:t># of CEvNS?</a:t>
            </a:r>
          </a:p>
        </p:txBody>
      </p:sp>
    </p:spTree>
    <p:extLst>
      <p:ext uri="{BB962C8B-B14F-4D97-AF65-F5344CB8AC3E}">
        <p14:creationId xmlns:p14="http://schemas.microsoft.com/office/powerpoint/2010/main" val="20584684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4747-6985-4981-B25A-C34FCB185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6A0E1-6067-4A17-BC4B-A3AEB7CC4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kind of crystals?</a:t>
            </a:r>
          </a:p>
          <a:p>
            <a:r>
              <a:rPr lang="en-US" dirty="0"/>
              <a:t>Operation temperature?</a:t>
            </a:r>
          </a:p>
          <a:p>
            <a:r>
              <a:rPr lang="en-US" dirty="0"/>
              <a:t>Light sensors?</a:t>
            </a:r>
          </a:p>
          <a:p>
            <a:r>
              <a:rPr lang="en-US" dirty="0"/>
              <a:t>Threshold</a:t>
            </a:r>
          </a:p>
          <a:p>
            <a:pPr lvl="1"/>
            <a:r>
              <a:rPr lang="en-US" dirty="0"/>
              <a:t>Electron recoil?</a:t>
            </a:r>
          </a:p>
          <a:p>
            <a:pPr lvl="1"/>
            <a:r>
              <a:rPr lang="en-US" dirty="0"/>
              <a:t>Na recoil?</a:t>
            </a:r>
          </a:p>
          <a:p>
            <a:pPr lvl="1"/>
            <a:r>
              <a:rPr lang="en-US" dirty="0"/>
              <a:t>Cs recoil?</a:t>
            </a:r>
          </a:p>
          <a:p>
            <a:r>
              <a:rPr lang="en-US" dirty="0"/>
              <a:t>Prototype</a:t>
            </a:r>
          </a:p>
          <a:p>
            <a:pPr lvl="1"/>
            <a:r>
              <a:rPr lang="en-US" dirty="0"/>
              <a:t>Mass?</a:t>
            </a:r>
          </a:p>
          <a:p>
            <a:pPr lvl="1"/>
            <a:r>
              <a:rPr lang="en-US" dirty="0"/>
              <a:t>Exposure?</a:t>
            </a:r>
          </a:p>
          <a:p>
            <a:r>
              <a:rPr lang="en-US" dirty="0"/>
              <a:t># of CEvNS?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4C2CE2-6226-4D82-9C15-E9157307F6C0}"/>
              </a:ext>
            </a:extLst>
          </p:cNvPr>
          <p:cNvSpPr txBox="1"/>
          <p:nvPr/>
        </p:nvSpPr>
        <p:spPr>
          <a:xfrm>
            <a:off x="3654633" y="2160589"/>
            <a:ext cx="264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Undoped NaI and/or CsI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DA8CD1-E57A-4BD7-9840-A8C2510C507B}"/>
              </a:ext>
            </a:extLst>
          </p:cNvPr>
          <p:cNvSpPr txBox="1"/>
          <p:nvPr/>
        </p:nvSpPr>
        <p:spPr>
          <a:xfrm>
            <a:off x="3654633" y="2517446"/>
            <a:ext cx="321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K (max LY, min after glow)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0E7F19-886C-4E3D-B735-CC537E5E050F}"/>
              </a:ext>
            </a:extLst>
          </p:cNvPr>
          <p:cNvSpPr txBox="1"/>
          <p:nvPr/>
        </p:nvSpPr>
        <p:spPr>
          <a:xfrm>
            <a:off x="2612571" y="2874303"/>
            <a:ext cx="3950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SiPM arrays to avoid Cherenkov light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5AF65B-715E-4CD9-AD5A-7F5894025B7A}"/>
              </a:ext>
            </a:extLst>
          </p:cNvPr>
          <p:cNvSpPr txBox="1"/>
          <p:nvPr/>
        </p:nvSpPr>
        <p:spPr>
          <a:xfrm>
            <a:off x="2967283" y="3553215"/>
            <a:ext cx="371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~180 </a:t>
            </a:r>
            <a:r>
              <a:rPr lang="en-US" dirty="0" err="1"/>
              <a:t>eVee</a:t>
            </a:r>
            <a:r>
              <a:rPr lang="en-US" dirty="0"/>
              <a:t> (80% trigger efficiency)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51B404-C254-40F8-8618-5B18916F5A83}"/>
              </a:ext>
            </a:extLst>
          </p:cNvPr>
          <p:cNvSpPr txBox="1"/>
          <p:nvPr/>
        </p:nvSpPr>
        <p:spPr>
          <a:xfrm>
            <a:off x="2532225" y="3885887"/>
            <a:ext cx="3568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~2 </a:t>
            </a:r>
            <a:r>
              <a:rPr lang="en-US" dirty="0" err="1"/>
              <a:t>keVnr</a:t>
            </a:r>
            <a:r>
              <a:rPr lang="en-US" dirty="0"/>
              <a:t> (80% trigger efficiency)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940FF0-BFE2-427A-82BC-6F0A997A8694}"/>
              </a:ext>
            </a:extLst>
          </p:cNvPr>
          <p:cNvSpPr txBox="1"/>
          <p:nvPr/>
        </p:nvSpPr>
        <p:spPr>
          <a:xfrm>
            <a:off x="2532224" y="4218559"/>
            <a:ext cx="3568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~3 </a:t>
            </a:r>
            <a:r>
              <a:rPr lang="en-US" dirty="0" err="1"/>
              <a:t>keVnr</a:t>
            </a:r>
            <a:r>
              <a:rPr lang="en-US" dirty="0"/>
              <a:t> (80% trigger efficiency)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B2FD4-EEDA-45CA-8427-2EB3A3834971}"/>
              </a:ext>
            </a:extLst>
          </p:cNvPr>
          <p:cNvSpPr txBox="1"/>
          <p:nvPr/>
        </p:nvSpPr>
        <p:spPr>
          <a:xfrm>
            <a:off x="2167380" y="4897471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kg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C279E-8C80-4968-A678-96BD0D493423}"/>
              </a:ext>
            </a:extLst>
          </p:cNvPr>
          <p:cNvSpPr txBox="1"/>
          <p:nvPr/>
        </p:nvSpPr>
        <p:spPr>
          <a:xfrm>
            <a:off x="2436844" y="5199994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years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83700D-73F4-4E67-88DF-8F6F1F7FFB7E}"/>
              </a:ext>
            </a:extLst>
          </p:cNvPr>
          <p:cNvSpPr txBox="1"/>
          <p:nvPr/>
        </p:nvSpPr>
        <p:spPr>
          <a:xfrm>
            <a:off x="2436844" y="558934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~1000</a:t>
            </a:r>
          </a:p>
        </p:txBody>
      </p:sp>
    </p:spTree>
    <p:extLst>
      <p:ext uri="{BB962C8B-B14F-4D97-AF65-F5344CB8AC3E}">
        <p14:creationId xmlns:p14="http://schemas.microsoft.com/office/powerpoint/2010/main" val="56272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92F937-475F-4DB3-B493-CDCDA7F46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7675"/>
            <a:ext cx="3181794" cy="44964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FB898C-055B-4084-81F3-D1D608DFE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044" y="2520004"/>
            <a:ext cx="5953956" cy="30960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A5E374-6A3F-480E-84F2-1C13ABD9F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7144" y="1814094"/>
            <a:ext cx="2629267" cy="480127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6C9AB44-19A5-42F0-9A9A-1AA44BBEF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30776433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28,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APS April Meeting, Light yield of pure CsI at 77 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0DAD-F011-4C3B-BFDC-B81937C1C27F}" type="slidenum">
              <a:rPr lang="en-US" smtClean="0"/>
              <a:t>30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7" y="414226"/>
            <a:ext cx="6677025" cy="1181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99" y="5267990"/>
            <a:ext cx="4419600" cy="390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2601" y="1740233"/>
            <a:ext cx="934402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03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28,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APS April Meeting, Light yield of pure CsI at 77 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0DAD-F011-4C3B-BFDC-B81937C1C27F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84" y="0"/>
            <a:ext cx="6648432" cy="3255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84" y="3500283"/>
            <a:ext cx="6737720" cy="322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02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28,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APS April Meeting, Light yield of pure CsI at 77 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0DAD-F011-4C3B-BFDC-B81937C1C27F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213" y="1728455"/>
            <a:ext cx="718185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62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28, 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APS April Meeting, Light yield of pure CsI at 77 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0DAD-F011-4C3B-BFDC-B81937C1C27F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49797"/>
            <a:ext cx="4638675" cy="3905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76600"/>
            <a:ext cx="4495800" cy="3695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6715" y="333969"/>
            <a:ext cx="5734050" cy="19145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232757" y="1681348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8080"/>
                </a:solidFill>
                <a:latin typeface="Times New Roman" panose="02020603050405020304" pitchFamily="18" charset="0"/>
              </a:rPr>
              <a:t>arXiv:1612.06071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21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4127E5-53CA-4332-A442-03EC001670CC}"/>
              </a:ext>
            </a:extLst>
          </p:cNvPr>
          <p:cNvSpPr/>
          <p:nvPr/>
        </p:nvSpPr>
        <p:spPr>
          <a:xfrm>
            <a:off x="1629547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D64C3F-AD24-4DEB-8528-F04A147135AC}"/>
              </a:ext>
            </a:extLst>
          </p:cNvPr>
          <p:cNvSpPr/>
          <p:nvPr/>
        </p:nvSpPr>
        <p:spPr>
          <a:xfrm>
            <a:off x="1629547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3B4477-E210-4F8A-A55F-BCCCCD56AA7B}"/>
              </a:ext>
            </a:extLst>
          </p:cNvPr>
          <p:cNvSpPr/>
          <p:nvPr/>
        </p:nvSpPr>
        <p:spPr>
          <a:xfrm>
            <a:off x="1629547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0BAA11-5700-44EC-BA14-F4234234FFFB}"/>
              </a:ext>
            </a:extLst>
          </p:cNvPr>
          <p:cNvSpPr/>
          <p:nvPr/>
        </p:nvSpPr>
        <p:spPr>
          <a:xfrm>
            <a:off x="1983828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45302F-1AD3-4C21-875D-B6D8B7B0063F}"/>
              </a:ext>
            </a:extLst>
          </p:cNvPr>
          <p:cNvSpPr/>
          <p:nvPr/>
        </p:nvSpPr>
        <p:spPr>
          <a:xfrm>
            <a:off x="1983828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5EB890-6669-47BE-8D26-1EDBA450ACA1}"/>
              </a:ext>
            </a:extLst>
          </p:cNvPr>
          <p:cNvSpPr/>
          <p:nvPr/>
        </p:nvSpPr>
        <p:spPr>
          <a:xfrm>
            <a:off x="1983828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D8F0F5-1255-4261-A0F6-8FB98618C82B}"/>
              </a:ext>
            </a:extLst>
          </p:cNvPr>
          <p:cNvSpPr/>
          <p:nvPr/>
        </p:nvSpPr>
        <p:spPr>
          <a:xfrm>
            <a:off x="2338109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FCBB3D-D958-4300-871C-15C406A73B90}"/>
              </a:ext>
            </a:extLst>
          </p:cNvPr>
          <p:cNvSpPr/>
          <p:nvPr/>
        </p:nvSpPr>
        <p:spPr>
          <a:xfrm>
            <a:off x="2338109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DB94C8-B18C-451A-B54B-EDAA7B17ADC1}"/>
              </a:ext>
            </a:extLst>
          </p:cNvPr>
          <p:cNvSpPr/>
          <p:nvPr/>
        </p:nvSpPr>
        <p:spPr>
          <a:xfrm>
            <a:off x="2338109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2D0CB6-6E11-4A4E-A6B5-71ECC098999F}"/>
              </a:ext>
            </a:extLst>
          </p:cNvPr>
          <p:cNvSpPr/>
          <p:nvPr/>
        </p:nvSpPr>
        <p:spPr>
          <a:xfrm>
            <a:off x="2692390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5CAFD3-EEFB-459D-8D36-E34F6DD539A0}"/>
              </a:ext>
            </a:extLst>
          </p:cNvPr>
          <p:cNvSpPr/>
          <p:nvPr/>
        </p:nvSpPr>
        <p:spPr>
          <a:xfrm>
            <a:off x="2692390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F3A72E-E03A-4F32-AD64-C881EADD8AA4}"/>
              </a:ext>
            </a:extLst>
          </p:cNvPr>
          <p:cNvSpPr/>
          <p:nvPr/>
        </p:nvSpPr>
        <p:spPr>
          <a:xfrm>
            <a:off x="2692390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51A233-B12C-4D91-BFC1-1B9B9A68B1BE}"/>
              </a:ext>
            </a:extLst>
          </p:cNvPr>
          <p:cNvSpPr/>
          <p:nvPr/>
        </p:nvSpPr>
        <p:spPr>
          <a:xfrm>
            <a:off x="3046671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3FFBF6-A5BD-403E-9EB0-1B5F4856E8C9}"/>
              </a:ext>
            </a:extLst>
          </p:cNvPr>
          <p:cNvSpPr/>
          <p:nvPr/>
        </p:nvSpPr>
        <p:spPr>
          <a:xfrm>
            <a:off x="3046671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8B3383-1541-4FAC-8A60-FB641F367AF9}"/>
              </a:ext>
            </a:extLst>
          </p:cNvPr>
          <p:cNvSpPr/>
          <p:nvPr/>
        </p:nvSpPr>
        <p:spPr>
          <a:xfrm>
            <a:off x="3046671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8E40F6-F925-40F5-9FDD-2F0D5519DED5}"/>
              </a:ext>
            </a:extLst>
          </p:cNvPr>
          <p:cNvSpPr/>
          <p:nvPr/>
        </p:nvSpPr>
        <p:spPr>
          <a:xfrm>
            <a:off x="3400952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CEF3AD-0EBB-44F1-9EF1-C2F2A3AD84D5}"/>
              </a:ext>
            </a:extLst>
          </p:cNvPr>
          <p:cNvSpPr/>
          <p:nvPr/>
        </p:nvSpPr>
        <p:spPr>
          <a:xfrm>
            <a:off x="3400952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A05077-1484-4857-82FB-6B069739E976}"/>
              </a:ext>
            </a:extLst>
          </p:cNvPr>
          <p:cNvSpPr/>
          <p:nvPr/>
        </p:nvSpPr>
        <p:spPr>
          <a:xfrm>
            <a:off x="3400952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18FA544-2B1B-42F0-9CAF-2230E029018E}"/>
              </a:ext>
            </a:extLst>
          </p:cNvPr>
          <p:cNvSpPr/>
          <p:nvPr/>
        </p:nvSpPr>
        <p:spPr>
          <a:xfrm>
            <a:off x="3755233" y="354183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CB2144-ECED-4F97-ACE4-65678AA7A7BF}"/>
              </a:ext>
            </a:extLst>
          </p:cNvPr>
          <p:cNvSpPr/>
          <p:nvPr/>
        </p:nvSpPr>
        <p:spPr>
          <a:xfrm>
            <a:off x="3755233" y="5145001"/>
            <a:ext cx="26125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9E73C6-B75B-48CF-BB3F-BBB7D6C1A8BE}"/>
              </a:ext>
            </a:extLst>
          </p:cNvPr>
          <p:cNvSpPr/>
          <p:nvPr/>
        </p:nvSpPr>
        <p:spPr>
          <a:xfrm>
            <a:off x="3755233" y="3969343"/>
            <a:ext cx="261257" cy="1175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479C72-1F9B-400A-AC17-FD92F884BC50}"/>
              </a:ext>
            </a:extLst>
          </p:cNvPr>
          <p:cNvSpPr txBox="1"/>
          <p:nvPr/>
        </p:nvSpPr>
        <p:spPr>
          <a:xfrm>
            <a:off x="2133120" y="3172499"/>
            <a:ext cx="139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 sensors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6C6ECC-C89D-4D48-B051-542659F7A3AF}"/>
              </a:ext>
            </a:extLst>
          </p:cNvPr>
          <p:cNvSpPr txBox="1"/>
          <p:nvPr/>
        </p:nvSpPr>
        <p:spPr>
          <a:xfrm>
            <a:off x="1674693" y="4377247"/>
            <a:ext cx="2315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Pure NaI or CsI crystals</a:t>
            </a:r>
          </a:p>
        </p:txBody>
      </p:sp>
      <p:sp>
        <p:nvSpPr>
          <p:cNvPr id="25" name="Rounded Rectangle 46">
            <a:extLst>
              <a:ext uri="{FF2B5EF4-FFF2-40B4-BE49-F238E27FC236}">
                <a16:creationId xmlns:a16="http://schemas.microsoft.com/office/drawing/2014/main" id="{7EE4F2D6-56EA-44EB-972F-70AA48CC0376}"/>
              </a:ext>
            </a:extLst>
          </p:cNvPr>
          <p:cNvSpPr/>
          <p:nvPr/>
        </p:nvSpPr>
        <p:spPr>
          <a:xfrm>
            <a:off x="729002" y="2647486"/>
            <a:ext cx="4251366" cy="402573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DA92B5-C1B0-4C13-9F02-B4EA3891C4D5}"/>
              </a:ext>
            </a:extLst>
          </p:cNvPr>
          <p:cNvSpPr txBox="1"/>
          <p:nvPr/>
        </p:nvSpPr>
        <p:spPr>
          <a:xfrm>
            <a:off x="1760175" y="6216620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cryostat</a:t>
            </a:r>
          </a:p>
        </p:txBody>
      </p:sp>
    </p:spTree>
    <p:extLst>
      <p:ext uri="{BB962C8B-B14F-4D97-AF65-F5344CB8AC3E}">
        <p14:creationId xmlns:p14="http://schemas.microsoft.com/office/powerpoint/2010/main" val="2296598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FEFBE-CF19-4105-BF5B-9740F8CDF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 quenching measurement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49DC64-A929-43F9-9055-42ED2F5296A2}"/>
              </a:ext>
            </a:extLst>
          </p:cNvPr>
          <p:cNvSpPr/>
          <p:nvPr/>
        </p:nvSpPr>
        <p:spPr>
          <a:xfrm>
            <a:off x="3048000" y="28288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[1] E. Hahn and J. </a:t>
            </a:r>
            <a:r>
              <a:rPr lang="en-US" dirty="0" err="1"/>
              <a:t>Rossel</a:t>
            </a:r>
            <a:r>
              <a:rPr lang="en-US" dirty="0"/>
              <a:t>, “Scintillations des </a:t>
            </a:r>
            <a:r>
              <a:rPr lang="en-US" dirty="0" err="1"/>
              <a:t>particules</a:t>
            </a:r>
            <a:r>
              <a:rPr lang="en-US" dirty="0"/>
              <a:t> dans </a:t>
            </a:r>
            <a:r>
              <a:rPr lang="en-US" dirty="0" err="1"/>
              <a:t>Csl</a:t>
            </a:r>
            <a:r>
              <a:rPr lang="en-US" dirty="0"/>
              <a:t>,” </a:t>
            </a:r>
            <a:r>
              <a:rPr lang="en-US" dirty="0" err="1"/>
              <a:t>Helv</a:t>
            </a:r>
            <a:r>
              <a:rPr lang="en-US" dirty="0"/>
              <a:t>. Phys. Acta, vol. 26, p. 271, 1953.</a:t>
            </a:r>
          </a:p>
          <a:p>
            <a:r>
              <a:rPr lang="en-US" dirty="0"/>
              <a:t>[2] B. Hahn and J. </a:t>
            </a:r>
            <a:r>
              <a:rPr lang="en-US" dirty="0" err="1"/>
              <a:t>Rossel</a:t>
            </a:r>
            <a:r>
              <a:rPr lang="en-US" dirty="0"/>
              <a:t>, “Scintillations dans </a:t>
            </a:r>
            <a:r>
              <a:rPr lang="en-US" dirty="0" err="1"/>
              <a:t>Csl</a:t>
            </a:r>
            <a:r>
              <a:rPr lang="en-US" dirty="0"/>
              <a:t> et </a:t>
            </a:r>
            <a:r>
              <a:rPr lang="en-US" dirty="0" err="1"/>
              <a:t>spectrométrie</a:t>
            </a:r>
            <a:r>
              <a:rPr lang="en-US" dirty="0"/>
              <a:t>,” </a:t>
            </a:r>
            <a:r>
              <a:rPr lang="en-US" dirty="0" err="1"/>
              <a:t>Helv</a:t>
            </a:r>
            <a:r>
              <a:rPr lang="en-US" dirty="0"/>
              <a:t>. Phys. Acta, vol. 26, p. 803, 1953.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6D7CAA-1F2F-48B7-B026-8EAF6D7C18AB}"/>
              </a:ext>
            </a:extLst>
          </p:cNvPr>
          <p:cNvSpPr/>
          <p:nvPr/>
        </p:nvSpPr>
        <p:spPr>
          <a:xfrm>
            <a:off x="677334" y="2010286"/>
            <a:ext cx="5650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alpha (5.3 MeV) counts only 85% of gamma (662 keV)</a:t>
            </a:r>
          </a:p>
        </p:txBody>
      </p:sp>
    </p:spTree>
    <p:extLst>
      <p:ext uri="{BB962C8B-B14F-4D97-AF65-F5344CB8AC3E}">
        <p14:creationId xmlns:p14="http://schemas.microsoft.com/office/powerpoint/2010/main" val="153371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166B-329E-44E5-9F1E-C6884F3AD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PE measurement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94D73B-9681-4F03-9D71-2F8245457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068041"/>
            <a:ext cx="5068007" cy="35056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C3FF3A-2D55-447A-9B6D-96F08D0FB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87093"/>
            <a:ext cx="5106113" cy="348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6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19CC6-AA40-413A-A82E-1A177AE95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PE distribution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CA7F07-7FE4-405B-936D-4FD7DD752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61" y="2313595"/>
            <a:ext cx="5725302" cy="39348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3EDA47-5478-493E-855F-82036F88A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860" y="1353568"/>
            <a:ext cx="6296904" cy="9526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DF1AC8-EFB1-4000-BA17-89BE5385F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890" y="1679121"/>
            <a:ext cx="2029108" cy="4953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E71B24-9F59-4CE5-9315-B7CE23111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3362" y="1614234"/>
            <a:ext cx="1838582" cy="4382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FD1C7E-65AA-46B7-AB27-4411DBCBAA2B}"/>
              </a:ext>
            </a:extLst>
          </p:cNvPr>
          <p:cNvSpPr/>
          <p:nvPr/>
        </p:nvSpPr>
        <p:spPr>
          <a:xfrm>
            <a:off x="7054261" y="2212801"/>
            <a:ext cx="4644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IEEE TRAN., VOL. 58, NO. 3, JUNE 2011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858A835-B3E1-4B3B-8827-A82EFB067A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4480" t="25897" r="12629" b="19270"/>
          <a:stretch/>
        </p:blipFill>
        <p:spPr>
          <a:xfrm rot="5400000">
            <a:off x="6272051" y="3740146"/>
            <a:ext cx="3934804" cy="16317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7F334B0-0E22-4AE3-8801-EC1F03D024AD}"/>
              </a:ext>
            </a:extLst>
          </p:cNvPr>
          <p:cNvSpPr txBox="1"/>
          <p:nvPr/>
        </p:nvSpPr>
        <p:spPr>
          <a:xfrm rot="16200000">
            <a:off x="5902665" y="4727471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of electrons in PMT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DF39B-CEA8-4108-9BAD-22CAC67C6425}"/>
              </a:ext>
            </a:extLst>
          </p:cNvPr>
          <p:cNvSpPr txBox="1"/>
          <p:nvPr/>
        </p:nvSpPr>
        <p:spPr>
          <a:xfrm>
            <a:off x="796187" y="1170684"/>
            <a:ext cx="927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Poisson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D64A92C-FA96-44C6-8647-87BDF204C377}"/>
              </a:ext>
            </a:extLst>
          </p:cNvPr>
          <p:cNvCxnSpPr>
            <a:stCxn id="13" idx="3"/>
            <a:endCxn id="6" idx="0"/>
          </p:cNvCxnSpPr>
          <p:nvPr/>
        </p:nvCxnSpPr>
        <p:spPr>
          <a:xfrm>
            <a:off x="1723429" y="1355350"/>
            <a:ext cx="180015" cy="323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B1CE755-F25A-4FAE-8493-935F001B6A5D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V="1">
            <a:off x="2917998" y="1833340"/>
            <a:ext cx="495364" cy="93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564123E-A9BF-4829-AFCB-B60F0885DEF1}"/>
              </a:ext>
            </a:extLst>
          </p:cNvPr>
          <p:cNvSpPr txBox="1"/>
          <p:nvPr/>
        </p:nvSpPr>
        <p:spPr>
          <a:xfrm>
            <a:off x="3962199" y="1083319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Noise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F99E5B-4522-4402-A739-31D029D1B3F5}"/>
              </a:ext>
            </a:extLst>
          </p:cNvPr>
          <p:cNvCxnSpPr>
            <a:stCxn id="18" idx="2"/>
            <a:endCxn id="7" idx="0"/>
          </p:cNvCxnSpPr>
          <p:nvPr/>
        </p:nvCxnSpPr>
        <p:spPr>
          <a:xfrm>
            <a:off x="4332653" y="1452651"/>
            <a:ext cx="0" cy="161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BA6D95-7D0C-4185-9520-A2C5270259B1}"/>
              </a:ext>
            </a:extLst>
          </p:cNvPr>
          <p:cNvCxnSpPr>
            <a:stCxn id="7" idx="3"/>
            <a:endCxn id="5" idx="1"/>
          </p:cNvCxnSpPr>
          <p:nvPr/>
        </p:nvCxnSpPr>
        <p:spPr>
          <a:xfrm flipV="1">
            <a:off x="5251944" y="1829885"/>
            <a:ext cx="654916" cy="3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D35FA18-959A-4B8B-8F9E-324DD22593AC}"/>
              </a:ext>
            </a:extLst>
          </p:cNvPr>
          <p:cNvSpPr txBox="1"/>
          <p:nvPr/>
        </p:nvSpPr>
        <p:spPr>
          <a:xfrm>
            <a:off x="9849007" y="103439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Gaussian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C2624F-1790-4CDD-82EE-C35B38F4CC6B}"/>
              </a:ext>
            </a:extLst>
          </p:cNvPr>
          <p:cNvSpPr txBox="1"/>
          <p:nvPr/>
        </p:nvSpPr>
        <p:spPr>
          <a:xfrm>
            <a:off x="7093113" y="1022433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loss</a:t>
            </a:r>
          </a:p>
        </p:txBody>
      </p:sp>
    </p:spTree>
    <p:extLst>
      <p:ext uri="{BB962C8B-B14F-4D97-AF65-F5344CB8AC3E}">
        <p14:creationId xmlns:p14="http://schemas.microsoft.com/office/powerpoint/2010/main" val="3824530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DCC4-0949-4FF7-A15C-8318339FE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on gain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AD2612-E5C0-4E48-BF5C-E2F96128E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274814"/>
            <a:ext cx="8152516" cy="25346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398581-CCE9-483F-97FD-63C6BD22D0C8}"/>
              </a:ext>
            </a:extLst>
          </p:cNvPr>
          <p:cNvSpPr txBox="1"/>
          <p:nvPr/>
        </p:nvSpPr>
        <p:spPr>
          <a:xfrm>
            <a:off x="5902037" y="4809505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Amplification factor: 10</a:t>
            </a:r>
          </a:p>
        </p:txBody>
      </p:sp>
    </p:spTree>
    <p:extLst>
      <p:ext uri="{BB962C8B-B14F-4D97-AF65-F5344CB8AC3E}">
        <p14:creationId xmlns:p14="http://schemas.microsoft.com/office/powerpoint/2010/main" val="3240914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586CB-5724-40C5-AAE7-0F4D3426A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calibration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560CCE-23E3-4C3F-B572-CB6F69E3E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365484"/>
            <a:ext cx="7491306" cy="509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902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DCC4-0949-4FF7-A15C-8318339FE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calibration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A0F83B-2F47-4B61-B71E-955F8C3F0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144" y="1704769"/>
            <a:ext cx="6204856" cy="431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F90B37-9C08-491D-8154-77E611B62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21" y="2007635"/>
            <a:ext cx="5956879" cy="401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380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658E4-11FA-4777-A4F9-3994B878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yield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44FD21-FA57-40F0-A899-576A39641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26" y="2350635"/>
            <a:ext cx="5239481" cy="35342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1C408B-0B8A-4AA7-B6FD-540D4CE5F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50635"/>
            <a:ext cx="4864936" cy="379595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58C478-45A9-4CBA-BB8E-71FDC71EB2A1}"/>
              </a:ext>
            </a:extLst>
          </p:cNvPr>
          <p:cNvSpPr/>
          <p:nvPr/>
        </p:nvSpPr>
        <p:spPr>
          <a:xfrm>
            <a:off x="6684864" y="1704304"/>
            <a:ext cx="3970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Moszyński</a:t>
            </a:r>
            <a:r>
              <a:rPr lang="en-US" dirty="0"/>
              <a:t> et al., NIMA, vol. 537, no. 1, pp. 357–362, Jan. 2005.</a:t>
            </a:r>
          </a:p>
        </p:txBody>
      </p:sp>
    </p:spTree>
    <p:extLst>
      <p:ext uri="{BB962C8B-B14F-4D97-AF65-F5344CB8AC3E}">
        <p14:creationId xmlns:p14="http://schemas.microsoft.com/office/powerpoint/2010/main" val="178842801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940</TotalTime>
  <Words>1124</Words>
  <Application>Microsoft Office PowerPoint</Application>
  <PresentationFormat>Widescreen</PresentationFormat>
  <Paragraphs>197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CenturyGothic-Italic</vt:lpstr>
      <vt:lpstr>HCNJD N+ CM R 10</vt:lpstr>
      <vt:lpstr>Times-Roman</vt:lpstr>
      <vt:lpstr>URWPalladioL-Bold</vt:lpstr>
      <vt:lpstr>URWPalladioL-Ital</vt:lpstr>
      <vt:lpstr>URWPalladioL-Roma</vt:lpstr>
      <vt:lpstr>Arial</vt:lpstr>
      <vt:lpstr>Cambria Math</vt:lpstr>
      <vt:lpstr>Times</vt:lpstr>
      <vt:lpstr>Times New Roman</vt:lpstr>
      <vt:lpstr>Trebuchet MS</vt:lpstr>
      <vt:lpstr>Wingdings 3</vt:lpstr>
      <vt:lpstr>Facet</vt:lpstr>
      <vt:lpstr>Potential of CEvNS measurements with cryogenic scintillators</vt:lpstr>
      <vt:lpstr>Undoped crystals</vt:lpstr>
      <vt:lpstr>Experimental setup</vt:lpstr>
      <vt:lpstr>Single PE measurement</vt:lpstr>
      <vt:lpstr>Single PE distribution</vt:lpstr>
      <vt:lpstr>Uncertainty on gain</vt:lpstr>
      <vt:lpstr>Energy calibration</vt:lpstr>
      <vt:lpstr>Energy calibration</vt:lpstr>
      <vt:lpstr>Light yield</vt:lpstr>
      <vt:lpstr>Nonlinearity of light yield</vt:lpstr>
      <vt:lpstr>DarkSide SiPM Arrays</vt:lpstr>
      <vt:lpstr>Dark counts of large SiPM arrays</vt:lpstr>
      <vt:lpstr>Another reason for SiPM</vt:lpstr>
      <vt:lpstr>Thresholds</vt:lpstr>
      <vt:lpstr>Possible setup</vt:lpstr>
      <vt:lpstr>CEvNS event rate</vt:lpstr>
      <vt:lpstr>Light dark matter from SNS</vt:lpstr>
      <vt:lpstr>Expectation </vt:lpstr>
      <vt:lpstr>Strategies to tackle background: using delay’s neutrino signal</vt:lpstr>
      <vt:lpstr>Strategies to deal with background: move the detector forward</vt:lpstr>
      <vt:lpstr>Strategies to tackle background: radiopurity of crystal</vt:lpstr>
      <vt:lpstr>This approach + LAr</vt:lpstr>
      <vt:lpstr>A prototype capable of delivering physics</vt:lpstr>
      <vt:lpstr>Scintillation mechanism</vt:lpstr>
      <vt:lpstr>Scintillation mechanism</vt:lpstr>
      <vt:lpstr>Decay times</vt:lpstr>
      <vt:lpstr>Quenching in Tl doped crystals</vt:lpstr>
      <vt:lpstr>Quiz </vt:lpstr>
      <vt:lpstr>Answer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Sole quenching measurement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Jing Liu</dc:creator>
  <cp:lastModifiedBy>Jing Liu</cp:lastModifiedBy>
  <cp:revision>49</cp:revision>
  <dcterms:created xsi:type="dcterms:W3CDTF">2014-09-12T02:18:09Z</dcterms:created>
  <dcterms:modified xsi:type="dcterms:W3CDTF">2019-11-11T15:14:42Z</dcterms:modified>
</cp:coreProperties>
</file>