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335" r:id="rId3"/>
    <p:sldId id="330" r:id="rId4"/>
    <p:sldId id="362" r:id="rId5"/>
    <p:sldId id="301" r:id="rId6"/>
    <p:sldId id="272" r:id="rId7"/>
    <p:sldId id="269" r:id="rId8"/>
    <p:sldId id="264" r:id="rId9"/>
    <p:sldId id="273" r:id="rId10"/>
    <p:sldId id="309" r:id="rId11"/>
    <p:sldId id="274" r:id="rId12"/>
    <p:sldId id="277" r:id="rId13"/>
    <p:sldId id="280" r:id="rId14"/>
    <p:sldId id="368" r:id="rId15"/>
    <p:sldId id="286" r:id="rId16"/>
    <p:sldId id="369" r:id="rId17"/>
    <p:sldId id="372" r:id="rId18"/>
    <p:sldId id="361" r:id="rId19"/>
    <p:sldId id="290" r:id="rId20"/>
    <p:sldId id="311" r:id="rId21"/>
    <p:sldId id="370" r:id="rId22"/>
    <p:sldId id="316" r:id="rId23"/>
    <p:sldId id="354" r:id="rId24"/>
    <p:sldId id="310" r:id="rId25"/>
    <p:sldId id="371" r:id="rId26"/>
    <p:sldId id="355" r:id="rId27"/>
    <p:sldId id="356" r:id="rId28"/>
    <p:sldId id="360" r:id="rId29"/>
    <p:sldId id="314" r:id="rId30"/>
    <p:sldId id="315" r:id="rId31"/>
    <p:sldId id="312" r:id="rId32"/>
    <p:sldId id="298" r:id="rId33"/>
    <p:sldId id="363" r:id="rId34"/>
    <p:sldId id="364" r:id="rId35"/>
    <p:sldId id="365" r:id="rId36"/>
    <p:sldId id="366" r:id="rId37"/>
    <p:sldId id="367" r:id="rId38"/>
    <p:sldId id="357" r:id="rId39"/>
    <p:sldId id="345" r:id="rId40"/>
    <p:sldId id="343" r:id="rId41"/>
    <p:sldId id="344" r:id="rId42"/>
    <p:sldId id="302" r:id="rId43"/>
    <p:sldId id="275" r:id="rId44"/>
    <p:sldId id="279" r:id="rId45"/>
    <p:sldId id="284" r:id="rId46"/>
    <p:sldId id="291" r:id="rId47"/>
    <p:sldId id="297" r:id="rId48"/>
    <p:sldId id="293" r:id="rId49"/>
    <p:sldId id="359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4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714" autoAdjust="0"/>
  </p:normalViewPr>
  <p:slideViewPr>
    <p:cSldViewPr snapToGrid="0" snapToObjects="1">
      <p:cViewPr varScale="1">
        <p:scale>
          <a:sx n="90" d="100"/>
          <a:sy n="90" d="100"/>
        </p:scale>
        <p:origin x="-10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1BB14-3C1F-E241-BE11-8B5B02C21060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933BB-2647-4442-AA79-25228F0A9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7417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AAC5B-564A-8043-9B7E-2E622A08E422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FE707-C8D7-A84B-9D13-6E3EDF779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67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52113F-32F2-4D26-8E33-D25C2D4EB18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04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FE707-C8D7-A84B-9D13-6E3EDF779D7D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0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8C594-6DB0-49D7-AF60-A604C9E7A08A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778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7015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8763" y="4258622"/>
            <a:ext cx="6400800" cy="231609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5" name="Picture 4" descr="tam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117" y="22747"/>
            <a:ext cx="1912029" cy="1912029"/>
          </a:xfrm>
          <a:prstGeom prst="rect">
            <a:avLst/>
          </a:prstGeom>
        </p:spPr>
      </p:pic>
      <p:pic>
        <p:nvPicPr>
          <p:cNvPr id="6" name="Picture 5" descr="Attachment-2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04" y="196098"/>
            <a:ext cx="1719881" cy="17386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3" name="Shape 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6525339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07987" y="6365788"/>
            <a:ext cx="8278813" cy="343929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rnd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6552"/>
            <a:ext cx="8229600" cy="52296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659FAB-3CFE-164A-ABEE-803A4BFB0EBC}" type="datetimeFigureOut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11/10/19</a:t>
            </a:fld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CB252-71EB-214F-BE65-C61BD865FF92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-11113" y="-17463"/>
            <a:ext cx="9144001" cy="675314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rnd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38" y="1"/>
            <a:ext cx="7812062" cy="640386"/>
          </a:xfrm>
        </p:spPr>
        <p:txBody>
          <a:bodyPr>
            <a:noAutofit/>
          </a:bodyPr>
          <a:lstStyle>
            <a:lvl1pPr>
              <a:defRPr sz="36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4" name="Picture 13" descr="tamu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1742" y="0"/>
            <a:ext cx="640387" cy="640387"/>
          </a:xfrm>
          <a:prstGeom prst="rect">
            <a:avLst/>
          </a:prstGeom>
          <a:ln>
            <a:solidFill>
              <a:srgbClr val="800040"/>
            </a:solidFill>
          </a:ln>
        </p:spPr>
      </p:pic>
      <p:pic>
        <p:nvPicPr>
          <p:cNvPr id="13" name="Picture 12" descr="Attachment-2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1" y="1"/>
            <a:ext cx="651803" cy="658927"/>
          </a:xfrm>
          <a:prstGeom prst="rect">
            <a:avLst/>
          </a:prstGeom>
          <a:ln>
            <a:solidFill>
              <a:srgbClr val="800000"/>
            </a:solidFill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Magnificent CEvNS: MINER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1F9DB-8D5C-564A-BD31-8F7A05F60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3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3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Relationship Id="rId3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emf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Relationship Id="rId3" Type="http://schemas.openxmlformats.org/officeDocument/2006/relationships/image" Target="../media/image5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jpeg"/><Relationship Id="rId5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Relationship Id="rId3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f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Relationship Id="rId3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jpeg"/><Relationship Id="rId3" Type="http://schemas.openxmlformats.org/officeDocument/2006/relationships/image" Target="../media/image9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emf"/><Relationship Id="rId5" Type="http://schemas.openxmlformats.org/officeDocument/2006/relationships/image" Target="../media/image97.emf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14217"/>
            <a:ext cx="7772400" cy="970151"/>
          </a:xfrm>
        </p:spPr>
        <p:txBody>
          <a:bodyPr>
            <a:noAutofit/>
          </a:bodyPr>
          <a:lstStyle/>
          <a:p>
            <a:r>
              <a:rPr lang="en-US" sz="4000" dirty="0" smtClean="0"/>
              <a:t>MINER: Low Threshold SuperCDMS Style Detectors for CNS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6616" y="4142747"/>
            <a:ext cx="6098981" cy="2316092"/>
          </a:xfrm>
        </p:spPr>
        <p:txBody>
          <a:bodyPr>
            <a:normAutofit/>
          </a:bodyPr>
          <a:lstStyle/>
          <a:p>
            <a:r>
              <a:rPr lang="en-US" sz="2400" u="sng" dirty="0" smtClean="0"/>
              <a:t>Andrew Kubik</a:t>
            </a:r>
          </a:p>
          <a:p>
            <a:r>
              <a:rPr lang="en-US" sz="2400" dirty="0" smtClean="0"/>
              <a:t>Magnificent </a:t>
            </a:r>
            <a:r>
              <a:rPr lang="en-US" sz="2400" dirty="0" err="1" smtClean="0"/>
              <a:t>CEνNS</a:t>
            </a:r>
            <a:endParaRPr lang="en-US" sz="2400" dirty="0" smtClean="0"/>
          </a:p>
          <a:p>
            <a:r>
              <a:rPr lang="en-US" sz="2400" dirty="0" smtClean="0"/>
              <a:t>Nov 11, 2019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Control</a:t>
            </a:r>
            <a:endParaRPr lang="en-US" dirty="0"/>
          </a:p>
        </p:txBody>
      </p:sp>
      <p:sp>
        <p:nvSpPr>
          <p:cNvPr id="4" name="Google Shape;328;p23"/>
          <p:cNvSpPr txBox="1">
            <a:spLocks/>
          </p:cNvSpPr>
          <p:nvPr/>
        </p:nvSpPr>
        <p:spPr>
          <a:xfrm>
            <a:off x="1482099" y="721867"/>
            <a:ext cx="4755917" cy="3113837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spcBef>
                <a:spcPts val="0"/>
              </a:spcBef>
              <a:buSzPts val="1800"/>
              <a:buFont typeface="Arial"/>
              <a:buChar char="●"/>
            </a:pPr>
            <a:r>
              <a:rPr lang="en" dirty="0" smtClean="0"/>
              <a:t>Aggressive Shielding</a:t>
            </a:r>
          </a:p>
          <a:p>
            <a:pPr marL="457200">
              <a:spcBef>
                <a:spcPts val="0"/>
              </a:spcBef>
              <a:buSzPts val="1800"/>
              <a:buFont typeface="Arial"/>
              <a:buChar char="●"/>
            </a:pPr>
            <a:r>
              <a:rPr lang="en" dirty="0" smtClean="0"/>
              <a:t>Results with various measurements agree well with MCNP reactor and Geant4 transport simulations.</a:t>
            </a:r>
          </a:p>
          <a:p>
            <a:pPr marL="857250" lvl="1">
              <a:spcBef>
                <a:spcPts val="0"/>
              </a:spcBef>
              <a:buSzPts val="1800"/>
              <a:buFont typeface="Arial"/>
              <a:buChar char="●"/>
            </a:pPr>
            <a:r>
              <a:rPr lang="en" dirty="0" smtClean="0"/>
              <a:t>Multi-pronged approach to neutron</a:t>
            </a:r>
          </a:p>
          <a:p>
            <a:pPr marL="857250" lvl="1">
              <a:spcBef>
                <a:spcPts val="0"/>
              </a:spcBef>
              <a:buSzPts val="1800"/>
              <a:buFont typeface="Arial"/>
              <a:buChar char="●"/>
            </a:pPr>
            <a:r>
              <a:rPr lang="en" dirty="0" smtClean="0"/>
              <a:t>Gammas with commercial Ge detectors</a:t>
            </a:r>
          </a:p>
          <a:p>
            <a:pPr marL="857250" lvl="1">
              <a:spcBef>
                <a:spcPts val="0"/>
              </a:spcBef>
              <a:buSzPts val="1800"/>
              <a:buFont typeface="Arial"/>
              <a:buChar char="●"/>
            </a:pPr>
            <a:r>
              <a:rPr lang="en" dirty="0"/>
              <a:t>Iterating with shielding configurations.</a:t>
            </a:r>
          </a:p>
          <a:p>
            <a:pPr marL="857250" lvl="1">
              <a:spcBef>
                <a:spcPts val="0"/>
              </a:spcBef>
              <a:buSzPts val="1800"/>
              <a:buFont typeface="Arial"/>
              <a:buChar char="●"/>
            </a:pPr>
            <a:endParaRPr lang="en" dirty="0"/>
          </a:p>
        </p:txBody>
      </p:sp>
      <p:pic>
        <p:nvPicPr>
          <p:cNvPr id="5" name="Google Shape;330;p23" descr="BkgPaper.png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03" y="937536"/>
            <a:ext cx="1346451" cy="2537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340;p23" descr="naa_over_fig2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6778" y="928802"/>
            <a:ext cx="2375533" cy="193382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341;p23"/>
          <p:cNvSpPr txBox="1"/>
          <p:nvPr/>
        </p:nvSpPr>
        <p:spPr>
          <a:xfrm>
            <a:off x="7940875" y="2740667"/>
            <a:ext cx="9948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CC0000"/>
                </a:solidFill>
              </a:rPr>
              <a:t>LS counters</a:t>
            </a:r>
            <a:endParaRPr sz="1100" dirty="0">
              <a:solidFill>
                <a:srgbClr val="CC0000"/>
              </a:solidFill>
            </a:endParaRPr>
          </a:p>
        </p:txBody>
      </p:sp>
      <p:sp>
        <p:nvSpPr>
          <p:cNvPr id="14" name="Google Shape;342;p23"/>
          <p:cNvSpPr txBox="1"/>
          <p:nvPr/>
        </p:nvSpPr>
        <p:spPr>
          <a:xfrm>
            <a:off x="6466021" y="3530225"/>
            <a:ext cx="10578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aseline="30000" dirty="0">
                <a:solidFill>
                  <a:srgbClr val="CC0000"/>
                </a:solidFill>
              </a:rPr>
              <a:t>3</a:t>
            </a:r>
            <a:r>
              <a:rPr lang="en" sz="1100" dirty="0">
                <a:solidFill>
                  <a:srgbClr val="CC0000"/>
                </a:solidFill>
              </a:rPr>
              <a:t>He counters</a:t>
            </a:r>
            <a:endParaRPr sz="1100" dirty="0">
              <a:solidFill>
                <a:srgbClr val="CC0000"/>
              </a:solidFill>
            </a:endParaRPr>
          </a:p>
        </p:txBody>
      </p:sp>
      <p:sp>
        <p:nvSpPr>
          <p:cNvPr id="15" name="Google Shape;343;p23"/>
          <p:cNvSpPr txBox="1"/>
          <p:nvPr/>
        </p:nvSpPr>
        <p:spPr>
          <a:xfrm>
            <a:off x="7500025" y="3171200"/>
            <a:ext cx="16410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aseline="30000">
                <a:solidFill>
                  <a:srgbClr val="CC0000"/>
                </a:solidFill>
              </a:rPr>
              <a:t>6</a:t>
            </a:r>
            <a:r>
              <a:rPr lang="en" sz="1100">
                <a:solidFill>
                  <a:srgbClr val="CC0000"/>
                </a:solidFill>
              </a:rPr>
              <a:t>Li and PTP scintillator</a:t>
            </a:r>
            <a:endParaRPr sz="1100">
              <a:solidFill>
                <a:srgbClr val="CC0000"/>
              </a:solidFill>
            </a:endParaRPr>
          </a:p>
        </p:txBody>
      </p:sp>
      <p:sp>
        <p:nvSpPr>
          <p:cNvPr id="16" name="Google Shape;344;p23"/>
          <p:cNvSpPr txBox="1"/>
          <p:nvPr/>
        </p:nvSpPr>
        <p:spPr>
          <a:xfrm>
            <a:off x="7520996" y="3459425"/>
            <a:ext cx="13509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CC0000"/>
                </a:solidFill>
              </a:rPr>
              <a:t>Bonner spheres w/ LiI(Eu) scintillator</a:t>
            </a:r>
            <a:endParaRPr sz="1100" dirty="0">
              <a:solidFill>
                <a:srgbClr val="CC0000"/>
              </a:solidFill>
            </a:endParaRPr>
          </a:p>
        </p:txBody>
      </p:sp>
      <p:sp>
        <p:nvSpPr>
          <p:cNvPr id="17" name="Google Shape;345;p23"/>
          <p:cNvSpPr txBox="1"/>
          <p:nvPr/>
        </p:nvSpPr>
        <p:spPr>
          <a:xfrm>
            <a:off x="6447099" y="3152700"/>
            <a:ext cx="12318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CC0000"/>
                </a:solidFill>
              </a:rPr>
              <a:t>Activation Foils (</a:t>
            </a:r>
            <a:r>
              <a:rPr lang="en" sz="1100" baseline="30000">
                <a:solidFill>
                  <a:srgbClr val="CC0000"/>
                </a:solidFill>
              </a:rPr>
              <a:t>63</a:t>
            </a:r>
            <a:r>
              <a:rPr lang="en" sz="1100">
                <a:solidFill>
                  <a:srgbClr val="CC0000"/>
                </a:solidFill>
              </a:rPr>
              <a:t>Cu+n</a:t>
            </a:r>
            <a:r>
              <a:rPr lang="en" sz="1100" baseline="30000">
                <a:solidFill>
                  <a:srgbClr val="CC0000"/>
                </a:solidFill>
              </a:rPr>
              <a:t>0</a:t>
            </a:r>
            <a:r>
              <a:rPr lang="en" sz="1100">
                <a:solidFill>
                  <a:srgbClr val="CC0000"/>
                </a:solidFill>
              </a:rPr>
              <a:t>→</a:t>
            </a:r>
            <a:r>
              <a:rPr lang="en" sz="1100" baseline="30000">
                <a:solidFill>
                  <a:srgbClr val="CC0000"/>
                </a:solidFill>
              </a:rPr>
              <a:t>64</a:t>
            </a:r>
            <a:r>
              <a:rPr lang="en" sz="1100">
                <a:solidFill>
                  <a:srgbClr val="CC0000"/>
                </a:solidFill>
              </a:rPr>
              <a:t>Cu)</a:t>
            </a:r>
            <a:endParaRPr sz="1100">
              <a:solidFill>
                <a:srgbClr val="CC0000"/>
              </a:solidFill>
            </a:endParaRPr>
          </a:p>
        </p:txBody>
      </p:sp>
      <p:cxnSp>
        <p:nvCxnSpPr>
          <p:cNvPr id="18" name="Google Shape;346;p23"/>
          <p:cNvCxnSpPr>
            <a:stCxn id="17" idx="3"/>
          </p:cNvCxnSpPr>
          <p:nvPr/>
        </p:nvCxnSpPr>
        <p:spPr>
          <a:xfrm rot="10800000">
            <a:off x="6815499" y="2694900"/>
            <a:ext cx="863400" cy="61920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9" name="Google Shape;347;p23"/>
          <p:cNvCxnSpPr/>
          <p:nvPr/>
        </p:nvCxnSpPr>
        <p:spPr>
          <a:xfrm rot="10800000">
            <a:off x="8807200" y="2694500"/>
            <a:ext cx="48300" cy="50440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0" name="Google Shape;348;p23"/>
          <p:cNvCxnSpPr/>
          <p:nvPr/>
        </p:nvCxnSpPr>
        <p:spPr>
          <a:xfrm rot="10800000" flipH="1">
            <a:off x="8641881" y="2705281"/>
            <a:ext cx="156600" cy="16160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1" name="Google Shape;349;p23"/>
          <p:cNvCxnSpPr/>
          <p:nvPr/>
        </p:nvCxnSpPr>
        <p:spPr>
          <a:xfrm rot="10800000" flipH="1">
            <a:off x="8128714" y="2694993"/>
            <a:ext cx="87000" cy="13960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2" name="Google Shape;350;p23"/>
          <p:cNvCxnSpPr/>
          <p:nvPr/>
        </p:nvCxnSpPr>
        <p:spPr>
          <a:xfrm rot="10800000" flipH="1">
            <a:off x="6615345" y="2726933"/>
            <a:ext cx="191100" cy="45200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3" name="Google Shape;351;p23"/>
          <p:cNvCxnSpPr/>
          <p:nvPr/>
        </p:nvCxnSpPr>
        <p:spPr>
          <a:xfrm rot="10800000">
            <a:off x="7285010" y="2716065"/>
            <a:ext cx="165300" cy="48440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4" name="Google Shape;352;p23"/>
          <p:cNvCxnSpPr/>
          <p:nvPr/>
        </p:nvCxnSpPr>
        <p:spPr>
          <a:xfrm>
            <a:off x="6238016" y="2041526"/>
            <a:ext cx="228005" cy="0"/>
          </a:xfrm>
          <a:prstGeom prst="straightConnector1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31;p23"/>
          <p:cNvSpPr txBox="1"/>
          <p:nvPr/>
        </p:nvSpPr>
        <p:spPr>
          <a:xfrm>
            <a:off x="45214" y="928802"/>
            <a:ext cx="1845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dirty="0">
                <a:solidFill>
                  <a:schemeClr val="dk1"/>
                </a:solidFill>
              </a:rPr>
              <a:t>NIM A 853, 5360 (2017)</a:t>
            </a:r>
            <a:endParaRPr sz="1100" b="1" dirty="0">
              <a:solidFill>
                <a:srgbClr val="CC0000"/>
              </a:solidFill>
            </a:endParaRPr>
          </a:p>
        </p:txBody>
      </p:sp>
      <p:pic>
        <p:nvPicPr>
          <p:cNvPr id="39" name="Picture 38" descr="Screen Shot 2019-04-09 at 12.33.42 P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59425"/>
            <a:ext cx="6238016" cy="286094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099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6552"/>
            <a:ext cx="3853396" cy="1601115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We use a highly detailed model of the reactor.</a:t>
            </a:r>
          </a:p>
          <a:p>
            <a:r>
              <a:rPr lang="en-US" sz="2800" dirty="0" smtClean="0"/>
              <a:t>Core calculations done separately from propagation through the shielding.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MCNP model of the reactor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1" y="3037929"/>
            <a:ext cx="5553809" cy="31337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4" y="2235200"/>
            <a:ext cx="3885905" cy="38909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3532" y="2623043"/>
            <a:ext cx="4087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From Jan </a:t>
            </a:r>
            <a:r>
              <a:rPr lang="en-US" b="1" dirty="0"/>
              <a:t>Vermaak</a:t>
            </a:r>
            <a:r>
              <a:rPr lang="en-US" b="1" dirty="0" smtClean="0"/>
              <a:t>, Guillermo Villanueva </a:t>
            </a:r>
            <a:endParaRPr lang="en-US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7863" y="777549"/>
            <a:ext cx="2779881" cy="145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0498" y="793926"/>
            <a:ext cx="2733211" cy="144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140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2389773" y="752270"/>
            <a:ext cx="6489958" cy="211751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We measured the gamma background in-situ using a Canberra </a:t>
            </a:r>
            <a:r>
              <a:rPr lang="en-US" dirty="0" err="1" smtClean="0"/>
              <a:t>BEGe</a:t>
            </a:r>
            <a:r>
              <a:rPr lang="en-US" dirty="0" smtClean="0"/>
              <a:t> </a:t>
            </a:r>
            <a:r>
              <a:rPr lang="en-US" dirty="0" smtClean="0"/>
              <a:t>detector (~0.5 kg mass)</a:t>
            </a:r>
          </a:p>
          <a:p>
            <a:r>
              <a:rPr lang="en-US" dirty="0" smtClean="0"/>
              <a:t>Minimal gamma shielding (commercial Canberra 4” lead shielding)</a:t>
            </a:r>
          </a:p>
          <a:p>
            <a:r>
              <a:rPr lang="en-US" dirty="0" smtClean="0"/>
              <a:t>Core far enough away that neutrons completely moderated by water</a:t>
            </a:r>
          </a:p>
          <a:p>
            <a:r>
              <a:rPr lang="en-US" dirty="0" smtClean="0"/>
              <a:t>Take data at 3 different core positions, and multiple core powers</a:t>
            </a:r>
            <a:endParaRPr lang="en-US" dirty="0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Gamma Measurement</a:t>
            </a:r>
            <a:endParaRPr lang="en-US" dirty="0"/>
          </a:p>
        </p:txBody>
      </p:sp>
      <p:pic>
        <p:nvPicPr>
          <p:cNvPr id="8" name="Picture 7" descr="Screen Shot 2016-04-28 at 4.20.00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14081"/>
            <a:ext cx="9144000" cy="328369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781591" y="4212920"/>
            <a:ext cx="0" cy="984805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52797" y="4212920"/>
            <a:ext cx="0" cy="984805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1659" y="4212920"/>
            <a:ext cx="0" cy="984805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66348" y="3779040"/>
            <a:ext cx="8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2.83 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4191" y="5214020"/>
            <a:ext cx="8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.33 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43591" y="3779040"/>
            <a:ext cx="8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.83 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363986" y="4122214"/>
            <a:ext cx="0" cy="984805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93232" y="3451935"/>
            <a:ext cx="3538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Core Distance Measured From Here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363987" y="3779040"/>
            <a:ext cx="175214" cy="3431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IMG_017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09" y="691617"/>
            <a:ext cx="2046126" cy="2728168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6124760" y="4688459"/>
            <a:ext cx="491067" cy="47413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20" idx="1"/>
          </p:cNvCxnSpPr>
          <p:nvPr/>
        </p:nvCxnSpPr>
        <p:spPr>
          <a:xfrm flipH="1" flipV="1">
            <a:off x="6615830" y="5197725"/>
            <a:ext cx="537354" cy="3856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153184" y="5352527"/>
            <a:ext cx="1305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Detector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71" y="5493187"/>
            <a:ext cx="1523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Core Positions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813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un4_compare_log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7235" y="1596826"/>
            <a:ext cx="6036765" cy="373158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301123"/>
            <a:ext cx="3411441" cy="444768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Now compare with </a:t>
            </a:r>
            <a:r>
              <a:rPr lang="en-US" dirty="0" smtClean="0"/>
              <a:t>simulation</a:t>
            </a:r>
          </a:p>
          <a:p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dirty="0" smtClean="0"/>
              <a:t>lotted the spectrum for the furthest core position (3.83 m), comparing the data and </a:t>
            </a:r>
            <a:r>
              <a:rPr lang="en-US" dirty="0" smtClean="0"/>
              <a:t>MC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Total rate scaling with core position agrees in data and MC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034117" y="5972299"/>
            <a:ext cx="3237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Deposited Gamma Energy [</a:t>
            </a:r>
            <a:r>
              <a:rPr lang="en-US" b="1" dirty="0" err="1" smtClean="0">
                <a:solidFill>
                  <a:srgbClr val="FF0000"/>
                </a:solidFill>
              </a:rPr>
              <a:t>keV</a:t>
            </a:r>
            <a:r>
              <a:rPr lang="en-US" b="1" dirty="0" smtClean="0">
                <a:solidFill>
                  <a:srgbClr val="FF0000"/>
                </a:solidFill>
              </a:rPr>
              <a:t>]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5595" y="2663446"/>
            <a:ext cx="256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511 </a:t>
            </a:r>
            <a:r>
              <a:rPr lang="en-US" b="1" dirty="0" err="1" smtClean="0">
                <a:solidFill>
                  <a:srgbClr val="0000FF"/>
                </a:solidFill>
              </a:rPr>
              <a:t>keV</a:t>
            </a:r>
            <a:r>
              <a:rPr lang="en-US" b="1" dirty="0" smtClean="0">
                <a:solidFill>
                  <a:srgbClr val="0000FF"/>
                </a:solidFill>
              </a:rPr>
              <a:t> annihilation line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34117" y="1412160"/>
            <a:ext cx="2416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NIM A 853, 5360 (2017)</a:t>
            </a:r>
          </a:p>
        </p:txBody>
      </p:sp>
    </p:spTree>
    <p:extLst>
      <p:ext uri="{BB962C8B-B14F-4D97-AF65-F5344CB8AC3E}">
        <p14:creationId xmlns:p14="http://schemas.microsoft.com/office/powerpoint/2010/main" val="456727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IMG_039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608" y="1110199"/>
            <a:ext cx="3795338" cy="5060451"/>
          </a:xfrm>
          <a:prstGeom prst="rect">
            <a:avLst/>
          </a:prstGeom>
        </p:spPr>
      </p:pic>
      <p:pic>
        <p:nvPicPr>
          <p:cNvPr id="6" name="Picture 5" descr="IMG_046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027" y="1110199"/>
            <a:ext cx="3796773" cy="506236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576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IMG_046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29" y="820911"/>
            <a:ext cx="4058642" cy="5411523"/>
          </a:xfrm>
          <a:prstGeom prst="rect">
            <a:avLst/>
          </a:prstGeom>
        </p:spPr>
      </p:pic>
      <p:pic>
        <p:nvPicPr>
          <p:cNvPr id="6" name="Picture 5" descr="IMG_046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6423" y="1889726"/>
            <a:ext cx="4827576" cy="362068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611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154" y="640387"/>
            <a:ext cx="4186951" cy="557975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96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9-11-10 at 6.37.01 PM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443" y="722590"/>
            <a:ext cx="8748889" cy="5559600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Pool Shield 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05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from </a:t>
            </a:r>
            <a:r>
              <a:rPr lang="en-US" dirty="0" smtClean="0"/>
              <a:t>Los Alamos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3978"/>
            <a:ext cx="8229600" cy="140477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We received a large amount of lead used at some point by </a:t>
            </a:r>
            <a:r>
              <a:rPr lang="en-US" dirty="0" err="1" smtClean="0"/>
              <a:t>Majorana</a:t>
            </a:r>
            <a:r>
              <a:rPr lang="en-US" dirty="0" smtClean="0"/>
              <a:t> </a:t>
            </a:r>
            <a:r>
              <a:rPr lang="en-US" dirty="0" smtClean="0"/>
              <a:t>from Los Alamos</a:t>
            </a:r>
            <a:endParaRPr lang="en-US" dirty="0" smtClean="0"/>
          </a:p>
          <a:p>
            <a:r>
              <a:rPr lang="en-US" dirty="0" smtClean="0"/>
              <a:t>500 </a:t>
            </a:r>
            <a:r>
              <a:rPr lang="en-US" dirty="0" smtClean="0"/>
              <a:t>good </a:t>
            </a:r>
            <a:r>
              <a:rPr lang="en-US" dirty="0" smtClean="0"/>
              <a:t>condition 2x4x8” bricks, </a:t>
            </a:r>
            <a:r>
              <a:rPr lang="en-US" dirty="0" smtClean="0"/>
              <a:t>individually wrapped.</a:t>
            </a:r>
          </a:p>
          <a:p>
            <a:r>
              <a:rPr lang="en-US" dirty="0" smtClean="0"/>
              <a:t>Enough to be fairly liberal with Phase 1 shield.  Will be transferred to phase 2 shield when appropriate</a:t>
            </a:r>
            <a:endParaRPr lang="en-US" dirty="0"/>
          </a:p>
        </p:txBody>
      </p:sp>
      <p:pic>
        <p:nvPicPr>
          <p:cNvPr id="4" name="Picture 3" descr="IMG_0226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72703"/>
            <a:ext cx="4073465" cy="3055099"/>
          </a:xfrm>
          <a:prstGeom prst="rect">
            <a:avLst/>
          </a:prstGeom>
        </p:spPr>
      </p:pic>
      <p:pic>
        <p:nvPicPr>
          <p:cNvPr id="5" name="Picture 4" descr="IMG_0227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226" y="2285236"/>
            <a:ext cx="3029175" cy="40389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18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40818" y="4213159"/>
            <a:ext cx="3745981" cy="200922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0.5 kg </a:t>
            </a:r>
            <a:r>
              <a:rPr lang="en-US" dirty="0" err="1" smtClean="0"/>
              <a:t>NaI</a:t>
            </a:r>
            <a:r>
              <a:rPr lang="en-US" dirty="0" smtClean="0"/>
              <a:t> Detector</a:t>
            </a:r>
          </a:p>
          <a:p>
            <a:r>
              <a:rPr lang="en-US" dirty="0" smtClean="0"/>
              <a:t>Rate v. Time (</a:t>
            </a:r>
            <a:r>
              <a:rPr lang="en-US" dirty="0"/>
              <a:t> </a:t>
            </a:r>
            <a:r>
              <a:rPr lang="en-US" dirty="0" smtClean="0"/>
              <a:t>integrated &gt; 30 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</a:p>
          <a:p>
            <a:r>
              <a:rPr lang="en-US" dirty="0" smtClean="0"/>
              <a:t>Well within target for sensitivity</a:t>
            </a:r>
          </a:p>
          <a:p>
            <a:r>
              <a:rPr lang="en-US" dirty="0" smtClean="0"/>
              <a:t>Still room to improve (better lead close to the detector, more thermal neutron shielding, etc.)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IMG_065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65504"/>
            <a:ext cx="4167658" cy="5556877"/>
          </a:xfrm>
          <a:prstGeom prst="rect">
            <a:avLst/>
          </a:prstGeom>
        </p:spPr>
      </p:pic>
      <p:pic>
        <p:nvPicPr>
          <p:cNvPr id="8" name="Picture 7" descr="nai_rateVtime_supershiel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658" y="724514"/>
            <a:ext cx="4976342" cy="336277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4664633" y="1760888"/>
            <a:ext cx="663397" cy="0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39450" y="2238746"/>
            <a:ext cx="12362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Core On @ 5 m from </a:t>
            </a:r>
            <a:r>
              <a:rPr lang="en-US" sz="2400" b="1" dirty="0" err="1" smtClean="0">
                <a:solidFill>
                  <a:srgbClr val="FF0000"/>
                </a:solidFill>
              </a:rPr>
              <a:t>det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869480" y="1760884"/>
            <a:ext cx="817319" cy="2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529380" y="1760884"/>
            <a:ext cx="2138485" cy="4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67865" y="2458566"/>
            <a:ext cx="136481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Core On @ 5 m from </a:t>
            </a:r>
            <a:r>
              <a:rPr lang="en-US" sz="2400" b="1" dirty="0" err="1" smtClean="0">
                <a:solidFill>
                  <a:srgbClr val="FF0000"/>
                </a:solidFill>
              </a:rPr>
              <a:t>det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75667" y="2227733"/>
            <a:ext cx="1388421" cy="46166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Weekend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30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910082"/>
            <a:ext cx="8229600" cy="1216081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SuperCDMS SNOLAB focuses on low mass DM region</a:t>
            </a:r>
          </a:p>
          <a:p>
            <a:pPr lvl="1"/>
            <a:r>
              <a:rPr lang="en-US" dirty="0" smtClean="0"/>
              <a:t>Over three orders of magnitude better sensitivity</a:t>
            </a:r>
          </a:p>
          <a:p>
            <a:pPr lvl="1"/>
            <a:r>
              <a:rPr lang="en-US" dirty="0" smtClean="0"/>
              <a:t>Driven by improvements in detector design, better background control, more exposure, and lower thresholds 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Screen Shot 2017-05-11 at 2.07.41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0628" y="775141"/>
            <a:ext cx="6203902" cy="407997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615795" y="1198529"/>
            <a:ext cx="1955303" cy="1842514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079503" y="3993259"/>
            <a:ext cx="3007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Previous SNOMASS projection</a:t>
            </a:r>
            <a:endParaRPr lang="en-US" dirty="0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0" y="1198529"/>
            <a:ext cx="2810628" cy="316406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Low Mass DM models</a:t>
            </a:r>
          </a:p>
          <a:p>
            <a:pPr lvl="1"/>
            <a:r>
              <a:rPr lang="en-US" dirty="0" smtClean="0"/>
              <a:t>Not just WIMPS and not just nuclear recoils!</a:t>
            </a:r>
          </a:p>
          <a:p>
            <a:pPr lvl="1"/>
            <a:r>
              <a:rPr lang="en-US" dirty="0" smtClean="0"/>
              <a:t>Asymmetric Dark Matter</a:t>
            </a:r>
          </a:p>
          <a:p>
            <a:pPr lvl="1"/>
            <a:r>
              <a:rPr lang="en-US" dirty="0" smtClean="0"/>
              <a:t>Dark Sector</a:t>
            </a:r>
          </a:p>
          <a:p>
            <a:pPr lvl="1"/>
            <a:r>
              <a:rPr lang="en-US" dirty="0" smtClean="0"/>
              <a:t>Many more 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757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Backgrounds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/>
        </p:nvSpPr>
        <p:spPr>
          <a:xfrm>
            <a:off x="535345" y="3600118"/>
            <a:ext cx="4930957" cy="45078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kern="1200" dirty="0" err="1"/>
              <a:t>NaI</a:t>
            </a:r>
            <a:r>
              <a:rPr lang="en-US" sz="2400" b="1" kern="1200" dirty="0"/>
              <a:t> (~1kg) Rate v. Time (integrated: 30 </a:t>
            </a:r>
            <a:r>
              <a:rPr lang="en-US" sz="2400" b="1" kern="1200" dirty="0" err="1"/>
              <a:t>keV</a:t>
            </a:r>
            <a:r>
              <a:rPr lang="en-US" sz="2400" b="1" kern="1200" dirty="0"/>
              <a:t> – 2.1 MeV)</a:t>
            </a:r>
          </a:p>
        </p:txBody>
      </p:sp>
      <p:pic>
        <p:nvPicPr>
          <p:cNvPr id="12" name="Google Shape;362;p24" descr="Screen Shot 2017-05-23 at 9.48.42 AM.png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435" y="4050901"/>
            <a:ext cx="3115365" cy="232309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359;p24"/>
          <p:cNvSpPr txBox="1">
            <a:spLocks noGrp="1"/>
          </p:cNvSpPr>
          <p:nvPr>
            <p:ph idx="1"/>
          </p:nvPr>
        </p:nvSpPr>
        <p:spPr>
          <a:xfrm>
            <a:off x="4104896" y="4210967"/>
            <a:ext cx="4353904" cy="22928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47500"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ROI: 10-1000 eV</a:t>
            </a:r>
            <a:r>
              <a:rPr lang="en" baseline="-25000" dirty="0"/>
              <a:t>nr</a:t>
            </a:r>
            <a:endParaRPr baseline="-250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en-US" dirty="0" smtClean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 smtClean="0"/>
              <a:t>5-20 </a:t>
            </a:r>
            <a:r>
              <a:rPr lang="en" dirty="0"/>
              <a:t>coherent scattering evts/kg/day expected.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en-US" dirty="0" smtClean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 smtClean="0"/>
              <a:t>Validated </a:t>
            </a:r>
            <a:r>
              <a:rPr lang="en" dirty="0"/>
              <a:t>simulations </a:t>
            </a:r>
            <a:r>
              <a:rPr lang="en-US" dirty="0" smtClean="0"/>
              <a:t>predict</a:t>
            </a:r>
            <a:r>
              <a:rPr lang="en" dirty="0" smtClean="0"/>
              <a:t> </a:t>
            </a:r>
            <a:r>
              <a:rPr lang="en" dirty="0"/>
              <a:t>that we can reduce gamma and neutron backgrounds to 100 evts/kg/day</a:t>
            </a:r>
            <a:r>
              <a:rPr lang="en" dirty="0" smtClean="0"/>
              <a:t>.</a:t>
            </a:r>
            <a:endParaRPr lang="en-US" dirty="0" smtClean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en-US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 smtClean="0"/>
              <a:t>Have successfully measured ~ 600 </a:t>
            </a:r>
            <a:r>
              <a:rPr lang="en-US" dirty="0" err="1" smtClean="0"/>
              <a:t>evts</a:t>
            </a:r>
            <a:r>
              <a:rPr lang="en-US" dirty="0" smtClean="0"/>
              <a:t>/kg/day in prototype shielding, reactor lead wall not yet installed</a:t>
            </a:r>
            <a:endParaRPr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907408" y="3066801"/>
            <a:ext cx="1523931" cy="290612"/>
          </a:xfrm>
        </p:spPr>
        <p:txBody>
          <a:bodyPr/>
          <a:lstStyle/>
          <a:p>
            <a:fld id="{996D4117-81A2-4255-A751-DD2B34E19EC1}" type="slidenum">
              <a:rPr lang="en-US" smtClean="0"/>
              <a:t>20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5246248" y="1327952"/>
            <a:ext cx="3769134" cy="2599261"/>
            <a:chOff x="3755570" y="2881301"/>
            <a:chExt cx="6055547" cy="400119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55570" y="2881301"/>
              <a:ext cx="5879647" cy="400119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592535" y="4261741"/>
              <a:ext cx="3586318" cy="426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Core on, inside lead shielding 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5351688" y="4588459"/>
              <a:ext cx="481693" cy="58687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7958817" y="4631073"/>
              <a:ext cx="434068" cy="47700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731327" y="5052397"/>
              <a:ext cx="2661557" cy="426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Core off, overnight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89005" y="3282675"/>
              <a:ext cx="4922112" cy="473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Core on, outside lead shielding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241504" y="1134768"/>
            <a:ext cx="1620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00"/>
                </a:solidFill>
              </a:rPr>
              <a:t>NEUTRONS</a:t>
            </a:r>
            <a:endParaRPr lang="en-US" sz="2400" b="1" dirty="0">
              <a:solidFill>
                <a:srgbClr val="FF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68320" y="779863"/>
            <a:ext cx="1437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00"/>
                </a:solidFill>
              </a:rPr>
              <a:t>GAMMAS</a:t>
            </a:r>
            <a:endParaRPr lang="en-US" sz="2400" b="1" dirty="0">
              <a:solidFill>
                <a:srgbClr val="FF6600"/>
              </a:solidFill>
            </a:endParaRPr>
          </a:p>
        </p:txBody>
      </p:sp>
      <p:pic>
        <p:nvPicPr>
          <p:cNvPr id="24" name="Picture 23" descr="Screen Shot 2019-04-09 at 1.34.20 P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345" y="1240016"/>
            <a:ext cx="4071651" cy="2393885"/>
          </a:xfrm>
          <a:prstGeom prst="rect">
            <a:avLst/>
          </a:prstGeom>
        </p:spPr>
      </p:pic>
      <p:sp>
        <p:nvSpPr>
          <p:cNvPr id="25" name="Content Placeholder 2"/>
          <p:cNvSpPr>
            <a:spLocks noGrp="1"/>
          </p:cNvSpPr>
          <p:nvPr/>
        </p:nvSpPr>
        <p:spPr>
          <a:xfrm>
            <a:off x="4965861" y="3825509"/>
            <a:ext cx="3492940" cy="450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kern="1200" dirty="0" smtClean="0"/>
              <a:t>Lithium Thermal Neutron</a:t>
            </a:r>
            <a:endParaRPr lang="en-US" sz="2400" b="1" kern="1200" dirty="0"/>
          </a:p>
        </p:txBody>
      </p:sp>
      <p:sp>
        <p:nvSpPr>
          <p:cNvPr id="2" name="TextBox 1"/>
          <p:cNvSpPr txBox="1"/>
          <p:nvPr/>
        </p:nvSpPr>
        <p:spPr>
          <a:xfrm>
            <a:off x="2246752" y="4842994"/>
            <a:ext cx="1505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GEANT4 </a:t>
            </a:r>
            <a:r>
              <a:rPr lang="en-US" sz="2000" b="1" dirty="0" err="1" smtClean="0">
                <a:solidFill>
                  <a:srgbClr val="0000FF"/>
                </a:solidFill>
              </a:rPr>
              <a:t>Sim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512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 CENA"/>
              </a:rPr>
              <a:t>CONNIE </a:t>
            </a:r>
            <a:r>
              <a:rPr lang="en-US" sz="2800" b="1" dirty="0" err="1">
                <a:latin typeface="AR CENA"/>
              </a:rPr>
              <a:t>Detector@MINER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578" y="778247"/>
            <a:ext cx="2406491" cy="32086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67069" y="767003"/>
            <a:ext cx="3130153" cy="3692108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Last year myself and our grad student </a:t>
            </a:r>
            <a:r>
              <a:rPr lang="en-US" sz="2400" b="1" dirty="0" err="1" smtClean="0"/>
              <a:t>Himangshu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Neog</a:t>
            </a:r>
            <a:r>
              <a:rPr lang="en-US" sz="2400" b="1" dirty="0" smtClean="0"/>
              <a:t> took a trip to FNAL and came back to TAMU with a CCD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Many thanks to Guillermo Fernandez</a:t>
            </a:r>
            <a:r>
              <a:rPr lang="en-US" sz="2400" b="1" dirty="0"/>
              <a:t> </a:t>
            </a:r>
            <a:r>
              <a:rPr lang="en-US" sz="2400" b="1" dirty="0" smtClean="0"/>
              <a:t>Maroni and the FNAL crew who patiently taught us how to run it</a:t>
            </a:r>
          </a:p>
          <a:p>
            <a:endParaRPr lang="en-US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Gives another measure of low energy background </a:t>
            </a:r>
            <a:r>
              <a:rPr lang="en-US" sz="2400" b="1" dirty="0" smtClean="0"/>
              <a:t>@ the detector position with possible physics potential as well</a:t>
            </a:r>
            <a:endParaRPr lang="en-US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endParaRPr lang="en-US" sz="24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80" y="4030399"/>
            <a:ext cx="2024253" cy="26990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9720" y="4288181"/>
            <a:ext cx="6369080" cy="2441222"/>
          </a:xfrm>
          <a:prstGeom prst="rect">
            <a:avLst/>
          </a:prstGeom>
        </p:spPr>
      </p:pic>
      <p:pic>
        <p:nvPicPr>
          <p:cNvPr id="7" name="Picture 6" descr="IMG_009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702" y="1202971"/>
            <a:ext cx="3043297" cy="228247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0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 2-Phase Approach</a:t>
            </a:r>
            <a:endParaRPr lang="en-US" dirty="0"/>
          </a:p>
        </p:txBody>
      </p:sp>
      <p:pic>
        <p:nvPicPr>
          <p:cNvPr id="15" name="Picture 14" descr="BlueFors_MINER_detecto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354" y="784438"/>
            <a:ext cx="2381227" cy="47587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06354" y="5531371"/>
            <a:ext cx="26342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Phase 2 Fridge w/ Detector Installed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268942" y="896552"/>
            <a:ext cx="5080000" cy="522961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Phase-1: fridge/electronics/DAQ from SuperCDMS, happening now!</a:t>
            </a:r>
          </a:p>
          <a:p>
            <a:pPr lvl="1"/>
            <a:r>
              <a:rPr lang="en-US" dirty="0"/>
              <a:t>First 2 runs with data on tape over last 3 months</a:t>
            </a:r>
          </a:p>
          <a:p>
            <a:pPr lvl="1"/>
            <a:r>
              <a:rPr lang="en-US" dirty="0"/>
              <a:t>Concentrating on reducing noise and other experimental issues</a:t>
            </a:r>
          </a:p>
          <a:p>
            <a:pPr lvl="1"/>
            <a:r>
              <a:rPr lang="en-US" dirty="0" smtClean="0"/>
              <a:t>Run with full Phase-1 payload </a:t>
            </a:r>
            <a:r>
              <a:rPr lang="en-US" dirty="0" smtClean="0"/>
              <a:t>starting in ~month (1 </a:t>
            </a:r>
            <a:r>
              <a:rPr lang="en-US" dirty="0" err="1" smtClean="0"/>
              <a:t>Ge</a:t>
            </a:r>
            <a:r>
              <a:rPr lang="en-US" dirty="0" smtClean="0"/>
              <a:t> </a:t>
            </a:r>
            <a:r>
              <a:rPr lang="en-US" dirty="0" err="1" smtClean="0"/>
              <a:t>iZip</a:t>
            </a:r>
            <a:r>
              <a:rPr lang="en-US" dirty="0"/>
              <a:t>, 3 </a:t>
            </a:r>
            <a:r>
              <a:rPr lang="en-US" dirty="0" err="1"/>
              <a:t>Ge</a:t>
            </a:r>
            <a:r>
              <a:rPr lang="en-US" dirty="0"/>
              <a:t> HV, 1 Si HV</a:t>
            </a:r>
            <a:r>
              <a:rPr lang="en-US" dirty="0" smtClean="0"/>
              <a:t>)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/>
              <a:t>Phase-2: </a:t>
            </a:r>
            <a:r>
              <a:rPr lang="en-US" dirty="0" smtClean="0"/>
              <a:t>Icebox </a:t>
            </a:r>
            <a:r>
              <a:rPr lang="en-US" dirty="0"/>
              <a:t>design and rigorous shielding validation in progress.  New </a:t>
            </a:r>
            <a:r>
              <a:rPr lang="en-US" dirty="0" err="1"/>
              <a:t>BluFors</a:t>
            </a:r>
            <a:r>
              <a:rPr lang="en-US" dirty="0"/>
              <a:t> Fridge already commissioned (joint purchase between TAMU/UTA/USD)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088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596658"/>
            <a:ext cx="8229600" cy="529505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 Underway</a:t>
            </a:r>
            <a:endParaRPr lang="en-US" dirty="0"/>
          </a:p>
        </p:txBody>
      </p:sp>
      <p:pic>
        <p:nvPicPr>
          <p:cNvPr id="4" name="Picture 3" descr="IMG_0347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753665"/>
            <a:ext cx="3736921" cy="4982561"/>
          </a:xfrm>
          <a:prstGeom prst="rect">
            <a:avLst/>
          </a:prstGeom>
        </p:spPr>
      </p:pic>
      <p:pic>
        <p:nvPicPr>
          <p:cNvPr id="5" name="Picture 4" descr="IMG_0349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7500" y="985695"/>
            <a:ext cx="3458222" cy="4610963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7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40432" y="1497077"/>
            <a:ext cx="6843779" cy="38496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24</a:t>
            </a:fld>
            <a:endParaRPr lang="en-US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139302" cy="40173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676" y="4752982"/>
            <a:ext cx="4304326" cy="24221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17391"/>
            <a:ext cx="3936280" cy="29522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600269"/>
            <a:ext cx="356616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Initial DAQ was fully set up at USD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462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03890" y="896553"/>
            <a:ext cx="4382910" cy="256067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Phase 1 shielding prototype, tested early this year</a:t>
            </a:r>
          </a:p>
          <a:p>
            <a:r>
              <a:rPr lang="en-US" dirty="0" smtClean="0"/>
              <a:t>Rate </a:t>
            </a:r>
            <a:r>
              <a:rPr lang="en-US" dirty="0"/>
              <a:t>measured in 5” </a:t>
            </a:r>
            <a:r>
              <a:rPr lang="en-US" dirty="0" smtClean="0"/>
              <a:t>height increments with 0.5 kg Canberra </a:t>
            </a:r>
            <a:r>
              <a:rPr lang="en-US" dirty="0" err="1" smtClean="0"/>
              <a:t>Ge</a:t>
            </a:r>
            <a:r>
              <a:rPr lang="en-US" dirty="0" smtClean="0"/>
              <a:t> </a:t>
            </a:r>
            <a:r>
              <a:rPr lang="en-US" dirty="0" err="1" smtClean="0"/>
              <a:t>BEGe</a:t>
            </a:r>
            <a:r>
              <a:rPr lang="en-US" dirty="0"/>
              <a:t> </a:t>
            </a:r>
            <a:r>
              <a:rPr lang="en-US" dirty="0" smtClean="0"/>
              <a:t>detector, </a:t>
            </a:r>
            <a:r>
              <a:rPr lang="en-US" dirty="0"/>
              <a:t>integrating energy spectrum from 30 </a:t>
            </a:r>
            <a:r>
              <a:rPr lang="en-US" dirty="0" err="1"/>
              <a:t>keV</a:t>
            </a:r>
            <a:r>
              <a:rPr lang="en-US" dirty="0"/>
              <a:t> and up</a:t>
            </a:r>
          </a:p>
          <a:p>
            <a:r>
              <a:rPr lang="en-US" dirty="0"/>
              <a:t>Modeling in GEANT4 </a:t>
            </a:r>
            <a:r>
              <a:rPr lang="en-US" dirty="0" smtClean="0"/>
              <a:t>underway (SHSU undergrads Jaime </a:t>
            </a:r>
            <a:r>
              <a:rPr lang="en-US" dirty="0" err="1" smtClean="0"/>
              <a:t>Navarrete</a:t>
            </a:r>
            <a:r>
              <a:rPr lang="en-US" dirty="0" smtClean="0"/>
              <a:t> and Alex Clark)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IMG_0050 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26" y="1102607"/>
            <a:ext cx="3767667" cy="5023556"/>
          </a:xfrm>
          <a:prstGeom prst="rect">
            <a:avLst/>
          </a:prstGeom>
        </p:spPr>
      </p:pic>
      <p:pic>
        <p:nvPicPr>
          <p:cNvPr id="8" name="Picture 7" descr="rate_v_he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237" y="3633073"/>
            <a:ext cx="4290077" cy="269515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6886456" y="3897297"/>
            <a:ext cx="15156" cy="194698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37537" y="4870787"/>
            <a:ext cx="116677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Outside Shield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934419" y="5246938"/>
            <a:ext cx="30311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93475" y="4870787"/>
            <a:ext cx="136064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Inside Shield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428211" y="5244543"/>
            <a:ext cx="24997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13151" y="4224087"/>
            <a:ext cx="136064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Detectors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352994" y="4605135"/>
            <a:ext cx="0" cy="10933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5282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23792" y="896552"/>
            <a:ext cx="3663007" cy="522961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 July we took unshielded engineering run data</a:t>
            </a:r>
          </a:p>
          <a:p>
            <a:pPr lvl="1"/>
            <a:r>
              <a:rPr lang="en-US" dirty="0" smtClean="0"/>
              <a:t>1 x </a:t>
            </a:r>
            <a:r>
              <a:rPr lang="en-US" dirty="0" err="1" smtClean="0"/>
              <a:t>iZip</a:t>
            </a:r>
            <a:r>
              <a:rPr lang="en-US" dirty="0" smtClean="0"/>
              <a:t> (</a:t>
            </a:r>
            <a:r>
              <a:rPr lang="en-US" dirty="0" err="1" smtClean="0"/>
              <a:t>Ge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 x HV (</a:t>
            </a:r>
            <a:r>
              <a:rPr lang="en-US" dirty="0" err="1" smtClean="0"/>
              <a:t>Ge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Various sources for calibrations (Ba133, </a:t>
            </a:r>
            <a:r>
              <a:rPr lang="en-US" dirty="0" err="1" smtClean="0"/>
              <a:t>AmBe</a:t>
            </a:r>
            <a:r>
              <a:rPr lang="en-US" dirty="0" smtClean="0"/>
              <a:t>, + others)</a:t>
            </a:r>
          </a:p>
          <a:p>
            <a:endParaRPr lang="en-US" dirty="0" smtClean="0"/>
          </a:p>
          <a:p>
            <a:r>
              <a:rPr lang="en-US" dirty="0" smtClean="0"/>
              <a:t>Focused on engineering tasks, noise reduction and initial low energy background measurements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IMG_0346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432" y="1115599"/>
            <a:ext cx="3757923" cy="50105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4679" y="4619685"/>
            <a:ext cx="20881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</a:rPr>
              <a:t>AmBe</a:t>
            </a:r>
            <a:r>
              <a:rPr lang="en-US" sz="2400" b="1" dirty="0" smtClean="0">
                <a:solidFill>
                  <a:srgbClr val="FF0000"/>
                </a:solidFill>
              </a:rPr>
              <a:t> Neutron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Source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26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Pulses From Current Run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6" descr="pulse_example_izi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255" y="743026"/>
            <a:ext cx="5108814" cy="54956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30674" y="1605027"/>
            <a:ext cx="92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Phonon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0674" y="3836983"/>
            <a:ext cx="85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Charge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9800" y="5416678"/>
            <a:ext cx="3044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Pulses from </a:t>
            </a:r>
            <a:r>
              <a:rPr lang="en-US" sz="2800" b="1" dirty="0" err="1" smtClean="0"/>
              <a:t>Ge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iZip</a:t>
            </a:r>
            <a:endParaRPr lang="en-US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019800" y="1959546"/>
            <a:ext cx="28408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Many thanks to our SuperCDMS colleges for supporting us with use of the SuperCDMS software framework (</a:t>
            </a:r>
            <a:r>
              <a:rPr lang="en-US" sz="2000" b="1" dirty="0" err="1" smtClean="0"/>
              <a:t>CDMSBats</a:t>
            </a:r>
            <a:r>
              <a:rPr lang="en-US" sz="2000" b="1" dirty="0" smtClean="0"/>
              <a:t>) and DAQ software.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774089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592F627-CA82-314B-8DF0-01EA6E2116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092" y="2177455"/>
            <a:ext cx="3093823" cy="15262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4DF3321-338B-014F-BC6F-BDC073798E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01" y="3931802"/>
            <a:ext cx="1905000" cy="1905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AA658537-5673-C84E-9BCA-35E2A3DE2B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6401" y="13990"/>
            <a:ext cx="7744973" cy="6686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 smtClean="0"/>
              <a:t>Run 9 </a:t>
            </a:r>
            <a:r>
              <a:rPr lang="en-US" sz="3000" dirty="0" err="1" smtClean="0"/>
              <a:t>iZIP</a:t>
            </a:r>
            <a:r>
              <a:rPr lang="en-US" sz="3000" dirty="0" smtClean="0"/>
              <a:t> </a:t>
            </a:r>
            <a:r>
              <a:rPr lang="en-US" sz="3000" dirty="0" smtClean="0"/>
              <a:t>(Ba133 </a:t>
            </a:r>
            <a:r>
              <a:rPr lang="en-US" sz="3000" dirty="0"/>
              <a:t>data): Partition Plot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4D116A6-91DF-7A44-BCFA-7A09F7FD7162}"/>
              </a:ext>
            </a:extLst>
          </p:cNvPr>
          <p:cNvSpPr txBox="1"/>
          <p:nvPr/>
        </p:nvSpPr>
        <p:spPr>
          <a:xfrm>
            <a:off x="1662427" y="3228088"/>
            <a:ext cx="6094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Side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6F8D319-CA97-5141-8543-4C741275ECAD}"/>
              </a:ext>
            </a:extLst>
          </p:cNvPr>
          <p:cNvSpPr txBox="1"/>
          <p:nvPr/>
        </p:nvSpPr>
        <p:spPr>
          <a:xfrm>
            <a:off x="194275" y="883158"/>
            <a:ext cx="86037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The relative phonon </a:t>
            </a:r>
            <a:r>
              <a:rPr lang="en-US" sz="1600" b="1" dirty="0" smtClean="0">
                <a:solidFill>
                  <a:srgbClr val="FF0000"/>
                </a:solidFill>
              </a:rPr>
              <a:t>amplitude and relative pulse time delay </a:t>
            </a:r>
            <a:r>
              <a:rPr lang="en-US" sz="1600" b="1" dirty="0">
                <a:solidFill>
                  <a:srgbClr val="FF0000"/>
                </a:solidFill>
              </a:rPr>
              <a:t>in each channel can be used to construct a quantity which relates to the </a:t>
            </a:r>
            <a:r>
              <a:rPr lang="en-US" sz="1600" b="1" dirty="0" smtClean="0">
                <a:solidFill>
                  <a:srgbClr val="FF0000"/>
                </a:solidFill>
              </a:rPr>
              <a:t>lateral position </a:t>
            </a:r>
            <a:r>
              <a:rPr lang="en-US" sz="1600" b="1" dirty="0">
                <a:solidFill>
                  <a:srgbClr val="FF0000"/>
                </a:solidFill>
              </a:rPr>
              <a:t>of event occurrence within the </a:t>
            </a:r>
            <a:r>
              <a:rPr lang="en-US" sz="1600" b="1" dirty="0" smtClean="0">
                <a:solidFill>
                  <a:srgbClr val="FF0000"/>
                </a:solidFill>
              </a:rPr>
              <a:t>detector.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D508265-B6BB-A34D-A4D8-25A46DF911D3}"/>
              </a:ext>
            </a:extLst>
          </p:cNvPr>
          <p:cNvSpPr txBox="1"/>
          <p:nvPr/>
        </p:nvSpPr>
        <p:spPr>
          <a:xfrm>
            <a:off x="2680895" y="4391437"/>
            <a:ext cx="17235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/>
              <a:t>Soudan partition </a:t>
            </a:r>
            <a:r>
              <a:rPr lang="en-US" sz="1350" b="1" dirty="0"/>
              <a:t>plot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271889" y="4494517"/>
            <a:ext cx="416802" cy="3940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Screen Shot 2019-11-10 at 5.33.28 P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33" y="1871192"/>
            <a:ext cx="2792377" cy="2173499"/>
          </a:xfrm>
          <a:prstGeom prst="rect">
            <a:avLst/>
          </a:prstGeom>
        </p:spPr>
      </p:pic>
      <p:pic>
        <p:nvPicPr>
          <p:cNvPr id="17" name="Content Placeholder 4">
            <a:extLst>
              <a:ext uri="{FF2B5EF4-FFF2-40B4-BE49-F238E27FC236}">
                <a16:creationId xmlns="" xmlns:a16="http://schemas.microsoft.com/office/drawing/2014/main" id="{51EEA0F2-7688-4E45-A857-0CDF27EF6AB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35"/>
          <a:stretch/>
        </p:blipFill>
        <p:spPr>
          <a:xfrm>
            <a:off x="5940778" y="1862082"/>
            <a:ext cx="3182535" cy="206972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8DB45DEB-E887-BB4B-9D07-F99D64CB5FA5}"/>
              </a:ext>
            </a:extLst>
          </p:cNvPr>
          <p:cNvSpPr txBox="1"/>
          <p:nvPr/>
        </p:nvSpPr>
        <p:spPr>
          <a:xfrm>
            <a:off x="6410811" y="3269897"/>
            <a:ext cx="477328" cy="30008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350" dirty="0" smtClean="0"/>
              <a:t>HV</a:t>
            </a:r>
            <a:endParaRPr lang="en-US" sz="1350" dirty="0"/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D8F0525-BD0F-D14E-A14B-BC088460511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472" y="4156487"/>
            <a:ext cx="1765755" cy="168031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DD508265-B6BB-A34D-A4D8-25A46DF911D3}"/>
              </a:ext>
            </a:extLst>
          </p:cNvPr>
          <p:cNvSpPr txBox="1"/>
          <p:nvPr/>
        </p:nvSpPr>
        <p:spPr>
          <a:xfrm>
            <a:off x="7375810" y="4361143"/>
            <a:ext cx="14805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/>
              <a:t>Soudan </a:t>
            </a:r>
            <a:r>
              <a:rPr lang="en-US" sz="1350" b="1" dirty="0"/>
              <a:t>delay plot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7575309" y="4703234"/>
            <a:ext cx="333375" cy="2772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438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29</a:t>
            </a:fld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to SM and Beyond</a:t>
            </a:r>
            <a:endParaRPr lang="en-US" dirty="0"/>
          </a:p>
        </p:txBody>
      </p:sp>
      <p:pic>
        <p:nvPicPr>
          <p:cNvPr id="18" name="Picture 17" descr="Screen Shot 2019-04-09 at 1.01.36 P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330" y="3023164"/>
            <a:ext cx="3185198" cy="3102999"/>
          </a:xfrm>
          <a:prstGeom prst="rect">
            <a:avLst/>
          </a:prstGeom>
        </p:spPr>
      </p:pic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1" y="739164"/>
            <a:ext cx="5827888" cy="2399488"/>
          </a:xfrm>
        </p:spPr>
        <p:txBody>
          <a:bodyPr>
            <a:normAutofit fontScale="55000" lnSpcReduction="20000"/>
          </a:bodyPr>
          <a:lstStyle/>
          <a:p>
            <a:pPr marL="457200" indent="-457200"/>
            <a:r>
              <a:rPr lang="en-US" dirty="0" smtClean="0"/>
              <a:t>MINER will be able to detect neutrinos down to 1.2 MeV</a:t>
            </a:r>
          </a:p>
          <a:p>
            <a:pPr marL="457200" indent="-457200"/>
            <a:r>
              <a:rPr lang="en-US" dirty="0" smtClean="0"/>
              <a:t>Expect a total rate of about 20 events per day above 100 </a:t>
            </a:r>
            <a:r>
              <a:rPr lang="en-US" dirty="0" err="1" smtClean="0"/>
              <a:t>eV</a:t>
            </a:r>
            <a:r>
              <a:rPr lang="en-US" baseline="-25000" dirty="0" err="1" smtClean="0"/>
              <a:t>NR</a:t>
            </a:r>
            <a:endParaRPr lang="en-US" baseline="-25000" dirty="0" smtClean="0"/>
          </a:p>
          <a:p>
            <a:pPr marL="457200" indent="-457200"/>
            <a:r>
              <a:rPr lang="en-US" dirty="0" smtClean="0"/>
              <a:t>Standard Model process 5 sigma observation in ~100 kg*days exposure (few months)</a:t>
            </a:r>
          </a:p>
          <a:p>
            <a:r>
              <a:rPr lang="en-US" dirty="0" smtClean="0"/>
              <a:t>   MINER can probe multiple BSM models</a:t>
            </a:r>
          </a:p>
          <a:p>
            <a:pPr lvl="1"/>
            <a:r>
              <a:rPr lang="en-US" dirty="0" smtClean="0"/>
              <a:t>Sterile Neutrinos (see next slide)</a:t>
            </a:r>
          </a:p>
          <a:p>
            <a:pPr lvl="1"/>
            <a:r>
              <a:rPr lang="en-US" dirty="0" smtClean="0"/>
              <a:t>Z’, Nu mag. moment, other NSI</a:t>
            </a:r>
            <a:endParaRPr lang="en-US" dirty="0"/>
          </a:p>
        </p:txBody>
      </p:sp>
      <p:pic>
        <p:nvPicPr>
          <p:cNvPr id="20" name="Picture 19" descr="Screen Shot 2019-04-09 at 1.03.58 P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528" y="3119433"/>
            <a:ext cx="3107177" cy="300673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792705" y="4115170"/>
            <a:ext cx="21777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100 </a:t>
            </a:r>
            <a:r>
              <a:rPr lang="en-US" b="1" dirty="0" err="1" smtClean="0"/>
              <a:t>eV</a:t>
            </a:r>
            <a:r>
              <a:rPr lang="en-US" b="1" dirty="0" smtClean="0"/>
              <a:t> threshold</a:t>
            </a:r>
          </a:p>
          <a:p>
            <a:r>
              <a:rPr lang="en-US" b="1" dirty="0" smtClean="0"/>
              <a:t>2m from core</a:t>
            </a:r>
          </a:p>
          <a:p>
            <a:r>
              <a:rPr lang="en-US" b="1" dirty="0" smtClean="0"/>
              <a:t>100 </a:t>
            </a:r>
            <a:r>
              <a:rPr lang="en-US" b="1" dirty="0" err="1" smtClean="0"/>
              <a:t>d.r.u</a:t>
            </a:r>
            <a:r>
              <a:rPr lang="en-US" b="1" dirty="0" smtClean="0"/>
              <a:t>. </a:t>
            </a:r>
            <a:r>
              <a:rPr lang="en-US" b="1" dirty="0" err="1" smtClean="0"/>
              <a:t>backround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5974921"/>
            <a:ext cx="2388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Plots from J. </a:t>
            </a:r>
            <a:r>
              <a:rPr lang="en-US" b="1" dirty="0" err="1" smtClean="0"/>
              <a:t>Newstead</a:t>
            </a:r>
            <a:endParaRPr lang="en-US" b="1" dirty="0"/>
          </a:p>
        </p:txBody>
      </p:sp>
      <p:pic>
        <p:nvPicPr>
          <p:cNvPr id="25" name="Picture 24" descr="logExp_vs_thresh_Ge_2m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317" y="739164"/>
            <a:ext cx="2801499" cy="275731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445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9-04-10 at 10.19.27 A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999" y="714750"/>
            <a:ext cx="8805333" cy="560230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770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96552"/>
            <a:ext cx="4654776" cy="291344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MINER’s movable core makes sterile neutrino searches particularly interesting</a:t>
            </a:r>
          </a:p>
          <a:p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ill be able to probe the reactor anomalies at around 1000 kg*days</a:t>
            </a:r>
          </a:p>
          <a:p>
            <a:endParaRPr lang="en-US" dirty="0" smtClean="0"/>
          </a:p>
          <a:p>
            <a:r>
              <a:rPr lang="en-US" dirty="0" smtClean="0"/>
              <a:t>Will also provide a complimentary measurement to beam based experiments (by probing electron anti-neutrinos)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Sterile Sensitivity</a:t>
            </a:r>
            <a:endParaRPr lang="en-US" dirty="0"/>
          </a:p>
        </p:txBody>
      </p:sp>
      <p:pic>
        <p:nvPicPr>
          <p:cNvPr id="4" name="Picture 3" descr="Screen Shot 2019-04-09 at 1.30.46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976" y="896552"/>
            <a:ext cx="3346824" cy="33138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4762" y="4210370"/>
            <a:ext cx="21777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</a:t>
            </a:r>
            <a:r>
              <a:rPr lang="en-US" b="1" baseline="30000" dirty="0" smtClean="0"/>
              <a:t>4</a:t>
            </a:r>
            <a:r>
              <a:rPr lang="en-US" b="1" dirty="0" smtClean="0"/>
              <a:t> kg*days</a:t>
            </a:r>
          </a:p>
          <a:p>
            <a:r>
              <a:rPr lang="en-US" b="1" dirty="0"/>
              <a:t>100 </a:t>
            </a:r>
            <a:r>
              <a:rPr lang="en-US" b="1" dirty="0" err="1"/>
              <a:t>d.r.u</a:t>
            </a:r>
            <a:r>
              <a:rPr lang="en-US" b="1" dirty="0"/>
              <a:t>. </a:t>
            </a:r>
            <a:r>
              <a:rPr lang="en-US" b="1" dirty="0" err="1"/>
              <a:t>backround</a:t>
            </a:r>
            <a:endParaRPr lang="en-US" b="1" dirty="0"/>
          </a:p>
          <a:p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62491" y="711886"/>
            <a:ext cx="229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Plot from J. </a:t>
            </a:r>
            <a:r>
              <a:rPr lang="en-US" b="1" dirty="0" err="1" smtClean="0"/>
              <a:t>Newstead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44762" y="5141682"/>
            <a:ext cx="5770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See </a:t>
            </a:r>
            <a:r>
              <a:rPr lang="is-IS" b="1" i="1" dirty="0"/>
              <a:t>Phys.Rev. D94 (2016) no.</a:t>
            </a:r>
            <a:r>
              <a:rPr lang="is-IS" b="1" i="1" dirty="0" smtClean="0"/>
              <a:t>9</a:t>
            </a:r>
          </a:p>
          <a:p>
            <a:r>
              <a:rPr lang="is-IS" b="1" i="1" dirty="0" smtClean="0"/>
              <a:t>for more details</a:t>
            </a:r>
            <a:endParaRPr lang="en-US" b="1" i="1" dirty="0"/>
          </a:p>
        </p:txBody>
      </p:sp>
      <p:pic>
        <p:nvPicPr>
          <p:cNvPr id="8" name="Picture 7" descr="Screen Shot 2019-04-10 at 10.32.23 A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738" y="3468233"/>
            <a:ext cx="3880438" cy="25537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4177" y="3107343"/>
            <a:ext cx="2018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Plot from J. Walker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2188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96553"/>
            <a:ext cx="8229600" cy="3158380"/>
          </a:xfrm>
        </p:spPr>
        <p:txBody>
          <a:bodyPr>
            <a:normAutofit fontScale="85000" lnSpcReduction="10000"/>
          </a:bodyPr>
          <a:lstStyle/>
          <a:p>
            <a:r>
              <a:rPr lang="en-US" sz="2000" b="1" dirty="0"/>
              <a:t>Phase-1 in operation – 1-tower </a:t>
            </a:r>
            <a:r>
              <a:rPr lang="en-US" sz="2000" b="1" dirty="0" smtClean="0"/>
              <a:t>engineering run finished with 2 </a:t>
            </a:r>
            <a:r>
              <a:rPr lang="en-US" sz="2000" b="1" dirty="0"/>
              <a:t>detectors</a:t>
            </a:r>
          </a:p>
          <a:p>
            <a:pPr lvl="1"/>
            <a:r>
              <a:rPr lang="en-US" sz="2000" b="1" dirty="0" smtClean="0"/>
              <a:t>Focus on validating backgrounds</a:t>
            </a:r>
          </a:p>
          <a:p>
            <a:pPr lvl="1"/>
            <a:r>
              <a:rPr lang="en-US" sz="2000" b="1" dirty="0" smtClean="0"/>
              <a:t>1 </a:t>
            </a:r>
            <a:r>
              <a:rPr lang="en-US" sz="2000" b="1" dirty="0" err="1"/>
              <a:t>Ge</a:t>
            </a:r>
            <a:r>
              <a:rPr lang="en-US" sz="2000" b="1" dirty="0"/>
              <a:t> </a:t>
            </a:r>
            <a:r>
              <a:rPr lang="en-US" sz="2000" b="1" dirty="0" err="1"/>
              <a:t>iZIP</a:t>
            </a:r>
            <a:r>
              <a:rPr lang="en-US" sz="2000" b="1" dirty="0"/>
              <a:t> to measure gamma and neutron background </a:t>
            </a:r>
            <a:r>
              <a:rPr lang="en-US" sz="2000" b="1" dirty="0" smtClean="0"/>
              <a:t>(and some </a:t>
            </a:r>
            <a:r>
              <a:rPr lang="en-US" sz="2000" b="1" dirty="0"/>
              <a:t>CNS </a:t>
            </a:r>
            <a:r>
              <a:rPr lang="en-US" sz="2000" b="1" dirty="0" smtClean="0"/>
              <a:t>sensitivity)</a:t>
            </a:r>
            <a:endParaRPr lang="en-US" sz="2000" b="1" dirty="0"/>
          </a:p>
          <a:p>
            <a:pPr lvl="1"/>
            <a:r>
              <a:rPr lang="en-US" sz="2000" b="1" dirty="0"/>
              <a:t>1 </a:t>
            </a:r>
            <a:r>
              <a:rPr lang="en-US" sz="2000" b="1" dirty="0" err="1"/>
              <a:t>Ge</a:t>
            </a:r>
            <a:r>
              <a:rPr lang="en-US" sz="2000" b="1" dirty="0"/>
              <a:t> </a:t>
            </a:r>
            <a:r>
              <a:rPr lang="en-US" sz="2000" b="1" dirty="0" smtClean="0"/>
              <a:t>HV </a:t>
            </a:r>
            <a:r>
              <a:rPr lang="en-US" sz="2000" b="1" dirty="0"/>
              <a:t>detectors </a:t>
            </a:r>
            <a:r>
              <a:rPr lang="en-US" sz="2000" b="1" dirty="0" smtClean="0"/>
              <a:t>(target few </a:t>
            </a:r>
            <a:r>
              <a:rPr lang="en-US" sz="2000" b="1" dirty="0" err="1"/>
              <a:t>eVee</a:t>
            </a:r>
            <a:r>
              <a:rPr lang="en-US" sz="2000" b="1" dirty="0"/>
              <a:t> resolution) for </a:t>
            </a:r>
            <a:r>
              <a:rPr lang="en-US" sz="2000" b="1" dirty="0" smtClean="0"/>
              <a:t>low threshold </a:t>
            </a:r>
            <a:r>
              <a:rPr lang="en-US" sz="2000" b="1" dirty="0"/>
              <a:t>measurement </a:t>
            </a:r>
          </a:p>
          <a:p>
            <a:pPr lvl="1"/>
            <a:r>
              <a:rPr lang="en-US" sz="2000" b="1" dirty="0"/>
              <a:t>DAQ hardware and software from SuperCDMS </a:t>
            </a:r>
            <a:r>
              <a:rPr lang="en-US" sz="2000" b="1" dirty="0" smtClean="0"/>
              <a:t>Soudan.</a:t>
            </a:r>
          </a:p>
          <a:p>
            <a:pPr lvl="1"/>
            <a:r>
              <a:rPr lang="en-US" sz="2000" b="1" dirty="0" smtClean="0"/>
              <a:t>Full Phase-1 payload run starting by end of month.  Will run over next ~3 months.</a:t>
            </a:r>
            <a:endParaRPr lang="en-US" sz="2000" b="1" dirty="0"/>
          </a:p>
          <a:p>
            <a:r>
              <a:rPr lang="en-US" sz="2000" b="1" dirty="0" smtClean="0"/>
              <a:t>Phase-2 in development</a:t>
            </a:r>
          </a:p>
          <a:p>
            <a:pPr lvl="1"/>
            <a:r>
              <a:rPr lang="en-US" sz="1900" b="1" dirty="0" smtClean="0"/>
              <a:t>Bulk reactor shielding and prototype detector shielding in place</a:t>
            </a:r>
          </a:p>
          <a:p>
            <a:pPr lvl="1"/>
            <a:r>
              <a:rPr lang="en-US" sz="1900" b="1" dirty="0" smtClean="0">
                <a:sym typeface="Symbol" panose="05050102010706020507" pitchFamily="18" charset="2"/>
              </a:rPr>
              <a:t>Icebox being designed</a:t>
            </a:r>
            <a:endParaRPr lang="en-US" sz="1900" b="1" dirty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 Status and Outlook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9562" y="4054933"/>
            <a:ext cx="3990945" cy="224490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182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14001"/>
            <a:ext cx="8229600" cy="8567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000" b="1" dirty="0" smtClean="0"/>
              <a:t>BACKUP</a:t>
            </a:r>
            <a:endParaRPr lang="en-US" sz="6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 flipH="1">
            <a:off x="5654679" y="819151"/>
            <a:ext cx="3489321" cy="530701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General Idea:</a:t>
            </a:r>
          </a:p>
          <a:p>
            <a:pPr lvl="1"/>
            <a:r>
              <a:rPr lang="en-US" dirty="0" smtClean="0"/>
              <a:t>Cryogenically cooled </a:t>
            </a:r>
            <a:r>
              <a:rPr lang="en-US" dirty="0" err="1" smtClean="0"/>
              <a:t>Ge</a:t>
            </a:r>
            <a:r>
              <a:rPr lang="en-US" dirty="0" smtClean="0"/>
              <a:t> or Si crystal </a:t>
            </a:r>
          </a:p>
          <a:p>
            <a:pPr lvl="1"/>
            <a:r>
              <a:rPr lang="en-US" dirty="0" smtClean="0"/>
              <a:t>DM recoils off nucleus in target, creating </a:t>
            </a:r>
            <a:r>
              <a:rPr lang="en-US" dirty="0" err="1" smtClean="0"/>
              <a:t>athermal</a:t>
            </a:r>
            <a:r>
              <a:rPr lang="en-US" dirty="0" smtClean="0"/>
              <a:t> phonons and liberating electron hole pairs</a:t>
            </a:r>
          </a:p>
          <a:p>
            <a:pPr lvl="1"/>
            <a:r>
              <a:rPr lang="en-US" dirty="0" smtClean="0"/>
              <a:t>Phonons read out using Transition Edge Sensor array</a:t>
            </a:r>
          </a:p>
          <a:p>
            <a:pPr lvl="1"/>
            <a:r>
              <a:rPr lang="en-US" dirty="0" smtClean="0"/>
              <a:t>Electrons/holes drifted to surfaces by applied Voltage bias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09600" y="1935163"/>
            <a:ext cx="5410200" cy="1371600"/>
          </a:xfrm>
          <a:prstGeom prst="rect">
            <a:avLst/>
          </a:prstGeom>
          <a:solidFill>
            <a:srgbClr val="33CCCC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609600" y="1966913"/>
            <a:ext cx="5410200" cy="1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609600" y="3275013"/>
            <a:ext cx="5410200" cy="1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819400" y="2925763"/>
            <a:ext cx="2547860" cy="37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01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2400" b="0" dirty="0">
                <a:latin typeface="Charter" pitchFamily="16" charset="0"/>
              </a:rPr>
              <a:t>Germanium</a:t>
            </a:r>
          </a:p>
        </p:txBody>
      </p: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5410204" y="2027238"/>
            <a:ext cx="573088" cy="1219200"/>
            <a:chOff x="3072" y="1680"/>
            <a:chExt cx="361" cy="768"/>
          </a:xfrm>
        </p:grpSpPr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3072" y="168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arrow" w="lg" len="lg"/>
              <a:tailEnd type="non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" name="Group 12"/>
            <p:cNvGrpSpPr>
              <a:grpSpLocks/>
            </p:cNvGrpSpPr>
            <p:nvPr/>
          </p:nvGrpSpPr>
          <p:grpSpPr bwMode="auto">
            <a:xfrm>
              <a:off x="3168" y="1772"/>
              <a:ext cx="265" cy="419"/>
              <a:chOff x="1142" y="3020"/>
              <a:chExt cx="265" cy="419"/>
            </a:xfrm>
          </p:grpSpPr>
          <p:sp>
            <p:nvSpPr>
              <p:cNvPr id="17" name="Text Box 13"/>
              <p:cNvSpPr txBox="1">
                <a:spLocks noChangeArrowheads="1"/>
              </p:cNvSpPr>
              <p:nvPr/>
            </p:nvSpPr>
            <p:spPr bwMode="auto">
              <a:xfrm>
                <a:off x="1142" y="3112"/>
                <a:ext cx="265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800" b="0">
                    <a:solidFill>
                      <a:srgbClr val="FF3300"/>
                    </a:solidFill>
                    <a:latin typeface="Microsoft Sans Serif" pitchFamily="34" charset="0"/>
                  </a:rPr>
                  <a:t>E</a:t>
                </a:r>
                <a:endParaRPr lang="en-US" sz="2800" b="0">
                  <a:latin typeface="Microsoft Sans Serif" pitchFamily="34" charset="0"/>
                </a:endParaRPr>
              </a:p>
            </p:txBody>
          </p:sp>
          <p:sp>
            <p:nvSpPr>
              <p:cNvPr id="18" name="Text Box 14"/>
              <p:cNvSpPr txBox="1">
                <a:spLocks noChangeArrowheads="1"/>
              </p:cNvSpPr>
              <p:nvPr/>
            </p:nvSpPr>
            <p:spPr bwMode="auto">
              <a:xfrm>
                <a:off x="1200" y="3020"/>
                <a:ext cx="189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400" b="0">
                    <a:solidFill>
                      <a:srgbClr val="FF3300"/>
                    </a:solidFill>
                    <a:latin typeface="Times New Roman" pitchFamily="18" charset="0"/>
                    <a:sym typeface="Symbol" pitchFamily="18" charset="2"/>
                  </a:rPr>
                  <a:t></a:t>
                </a:r>
                <a:endParaRPr lang="en-US" sz="2400" b="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9" name="Group 15"/>
          <p:cNvGrpSpPr>
            <a:grpSpLocks/>
          </p:cNvGrpSpPr>
          <p:nvPr/>
        </p:nvGrpSpPr>
        <p:grpSpPr bwMode="auto">
          <a:xfrm>
            <a:off x="240052" y="819151"/>
            <a:ext cx="2057400" cy="4648200"/>
            <a:chOff x="864" y="960"/>
            <a:chExt cx="1296" cy="2928"/>
          </a:xfrm>
        </p:grpSpPr>
        <p:grpSp>
          <p:nvGrpSpPr>
            <p:cNvPr id="20" name="Group 16"/>
            <p:cNvGrpSpPr>
              <a:grpSpLocks/>
            </p:cNvGrpSpPr>
            <p:nvPr/>
          </p:nvGrpSpPr>
          <p:grpSpPr bwMode="auto">
            <a:xfrm>
              <a:off x="1728" y="1824"/>
              <a:ext cx="432" cy="384"/>
              <a:chOff x="1392" y="1776"/>
              <a:chExt cx="432" cy="384"/>
            </a:xfrm>
          </p:grpSpPr>
          <p:sp>
            <p:nvSpPr>
              <p:cNvPr id="27" name="Line 17"/>
              <p:cNvSpPr>
                <a:spLocks noChangeShapeType="1"/>
              </p:cNvSpPr>
              <p:nvPr/>
            </p:nvSpPr>
            <p:spPr bwMode="auto">
              <a:xfrm flipV="1">
                <a:off x="1584" y="1776"/>
                <a:ext cx="240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8" name="Group 18"/>
              <p:cNvGrpSpPr>
                <a:grpSpLocks/>
              </p:cNvGrpSpPr>
              <p:nvPr/>
            </p:nvGrpSpPr>
            <p:grpSpPr bwMode="auto">
              <a:xfrm>
                <a:off x="1392" y="1872"/>
                <a:ext cx="260" cy="288"/>
                <a:chOff x="1248" y="2064"/>
                <a:chExt cx="192" cy="190"/>
              </a:xfrm>
            </p:grpSpPr>
            <p:sp>
              <p:nvSpPr>
                <p:cNvPr id="29" name="Oval 19"/>
                <p:cNvSpPr>
                  <a:spLocks noChangeArrowheads="1"/>
                </p:cNvSpPr>
                <p:nvPr/>
              </p:nvSpPr>
              <p:spPr bwMode="auto">
                <a:xfrm>
                  <a:off x="1269" y="2090"/>
                  <a:ext cx="64" cy="64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Oval 20"/>
                <p:cNvSpPr>
                  <a:spLocks noChangeArrowheads="1"/>
                </p:cNvSpPr>
                <p:nvPr/>
              </p:nvSpPr>
              <p:spPr bwMode="auto">
                <a:xfrm>
                  <a:off x="1312" y="2064"/>
                  <a:ext cx="64" cy="63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Oval 21"/>
                <p:cNvSpPr>
                  <a:spLocks noChangeArrowheads="1"/>
                </p:cNvSpPr>
                <p:nvPr/>
              </p:nvSpPr>
              <p:spPr bwMode="auto">
                <a:xfrm>
                  <a:off x="1355" y="2082"/>
                  <a:ext cx="64" cy="64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Oval 22"/>
                <p:cNvSpPr>
                  <a:spLocks noChangeArrowheads="1"/>
                </p:cNvSpPr>
                <p:nvPr/>
              </p:nvSpPr>
              <p:spPr bwMode="auto">
                <a:xfrm>
                  <a:off x="1248" y="2127"/>
                  <a:ext cx="64" cy="6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Oval 23"/>
                <p:cNvSpPr>
                  <a:spLocks noChangeArrowheads="1"/>
                </p:cNvSpPr>
                <p:nvPr/>
              </p:nvSpPr>
              <p:spPr bwMode="auto">
                <a:xfrm>
                  <a:off x="1312" y="2191"/>
                  <a:ext cx="64" cy="63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Oval 24"/>
                <p:cNvSpPr>
                  <a:spLocks noChangeArrowheads="1"/>
                </p:cNvSpPr>
                <p:nvPr/>
              </p:nvSpPr>
              <p:spPr bwMode="auto">
                <a:xfrm>
                  <a:off x="1312" y="2127"/>
                  <a:ext cx="64" cy="6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Oval 25"/>
                <p:cNvSpPr>
                  <a:spLocks noChangeArrowheads="1"/>
                </p:cNvSpPr>
                <p:nvPr/>
              </p:nvSpPr>
              <p:spPr bwMode="auto">
                <a:xfrm>
                  <a:off x="1376" y="2127"/>
                  <a:ext cx="64" cy="6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Oval 26"/>
                <p:cNvSpPr>
                  <a:spLocks noChangeArrowheads="1"/>
                </p:cNvSpPr>
                <p:nvPr/>
              </p:nvSpPr>
              <p:spPr bwMode="auto">
                <a:xfrm>
                  <a:off x="1347" y="2143"/>
                  <a:ext cx="64" cy="64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Oval 27"/>
                <p:cNvSpPr>
                  <a:spLocks noChangeArrowheads="1"/>
                </p:cNvSpPr>
                <p:nvPr/>
              </p:nvSpPr>
              <p:spPr bwMode="auto">
                <a:xfrm>
                  <a:off x="1285" y="2166"/>
                  <a:ext cx="64" cy="63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1" name="Text Box 28"/>
            <p:cNvSpPr txBox="1">
              <a:spLocks noChangeArrowheads="1"/>
            </p:cNvSpPr>
            <p:nvPr/>
          </p:nvSpPr>
          <p:spPr bwMode="auto">
            <a:xfrm>
              <a:off x="864" y="3408"/>
              <a:ext cx="42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4400" b="0">
                  <a:latin typeface="Times New Roman" pitchFamily="18" charset="0"/>
                  <a:sym typeface="Symbol" pitchFamily="18" charset="2"/>
                </a:rPr>
                <a:t></a:t>
              </a:r>
              <a:r>
                <a:rPr lang="en-US" sz="4400" b="0" baseline="30000">
                  <a:latin typeface="Times New Roman" pitchFamily="18" charset="0"/>
                  <a:sym typeface="Symbol" pitchFamily="18" charset="2"/>
                </a:rPr>
                <a:t>0</a:t>
              </a:r>
            </a:p>
          </p:txBody>
        </p:sp>
        <p:sp>
          <p:nvSpPr>
            <p:cNvPr id="22" name="Line 29"/>
            <p:cNvSpPr>
              <a:spLocks noChangeShapeType="1"/>
            </p:cNvSpPr>
            <p:nvPr/>
          </p:nvSpPr>
          <p:spPr bwMode="auto">
            <a:xfrm flipV="1">
              <a:off x="1200" y="2544"/>
              <a:ext cx="288" cy="6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30"/>
            <p:cNvSpPr>
              <a:spLocks noChangeArrowheads="1"/>
            </p:cNvSpPr>
            <p:nvPr/>
          </p:nvSpPr>
          <p:spPr bwMode="auto">
            <a:xfrm>
              <a:off x="1008" y="3120"/>
              <a:ext cx="324" cy="3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31"/>
            <p:cNvSpPr>
              <a:spLocks noChangeShapeType="1"/>
            </p:cNvSpPr>
            <p:nvPr/>
          </p:nvSpPr>
          <p:spPr bwMode="auto">
            <a:xfrm flipH="1" flipV="1">
              <a:off x="1008" y="960"/>
              <a:ext cx="672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 flipV="1">
              <a:off x="1440" y="2064"/>
              <a:ext cx="24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" name="Group 40"/>
          <p:cNvGrpSpPr>
            <a:grpSpLocks/>
          </p:cNvGrpSpPr>
          <p:nvPr/>
        </p:nvGrpSpPr>
        <p:grpSpPr bwMode="auto">
          <a:xfrm>
            <a:off x="2209800" y="1992313"/>
            <a:ext cx="1397000" cy="1009650"/>
            <a:chOff x="2208" y="1668"/>
            <a:chExt cx="880" cy="636"/>
          </a:xfrm>
        </p:grpSpPr>
        <p:sp>
          <p:nvSpPr>
            <p:cNvPr id="45" name="Oval 41"/>
            <p:cNvSpPr>
              <a:spLocks noChangeArrowheads="1"/>
            </p:cNvSpPr>
            <p:nvPr/>
          </p:nvSpPr>
          <p:spPr bwMode="auto">
            <a:xfrm>
              <a:off x="2208" y="177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42"/>
            <p:cNvSpPr>
              <a:spLocks noChangeArrowheads="1"/>
            </p:cNvSpPr>
            <p:nvPr/>
          </p:nvSpPr>
          <p:spPr bwMode="auto">
            <a:xfrm>
              <a:off x="2304" y="1824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400" y="177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44"/>
            <p:cNvSpPr>
              <a:spLocks noChangeArrowheads="1"/>
            </p:cNvSpPr>
            <p:nvPr/>
          </p:nvSpPr>
          <p:spPr bwMode="auto">
            <a:xfrm>
              <a:off x="2496" y="1824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45"/>
            <p:cNvSpPr>
              <a:spLocks noChangeArrowheads="1"/>
            </p:cNvSpPr>
            <p:nvPr/>
          </p:nvSpPr>
          <p:spPr bwMode="auto">
            <a:xfrm>
              <a:off x="2208" y="1968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46"/>
            <p:cNvSpPr>
              <a:spLocks noChangeArrowheads="1"/>
            </p:cNvSpPr>
            <p:nvPr/>
          </p:nvSpPr>
          <p:spPr bwMode="auto">
            <a:xfrm>
              <a:off x="2304" y="192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400" y="1968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496" y="192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49"/>
            <p:cNvSpPr>
              <a:spLocks noChangeArrowheads="1"/>
            </p:cNvSpPr>
            <p:nvPr/>
          </p:nvSpPr>
          <p:spPr bwMode="auto">
            <a:xfrm>
              <a:off x="2640" y="1680"/>
              <a:ext cx="448" cy="230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400" b="0">
                  <a:solidFill>
                    <a:srgbClr val="FF3300"/>
                  </a:solidFill>
                  <a:latin typeface="Charter" pitchFamily="16" charset="0"/>
                </a:rPr>
                <a:t>Holes</a:t>
              </a:r>
              <a:endParaRPr lang="en-US" sz="2400" b="0">
                <a:solidFill>
                  <a:srgbClr val="FF3300"/>
                </a:solidFill>
                <a:latin typeface="Charter" pitchFamily="16" charset="0"/>
              </a:endParaRPr>
            </a:p>
          </p:txBody>
        </p:sp>
        <p:sp>
          <p:nvSpPr>
            <p:cNvPr id="54" name="Rectangle 50"/>
            <p:cNvSpPr>
              <a:spLocks noChangeArrowheads="1"/>
            </p:cNvSpPr>
            <p:nvPr/>
          </p:nvSpPr>
          <p:spPr bwMode="auto">
            <a:xfrm>
              <a:off x="2592" y="1872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400" b="0">
                  <a:solidFill>
                    <a:srgbClr val="3333FF"/>
                  </a:solidFill>
                  <a:latin typeface="Charter" pitchFamily="16" charset="0"/>
                </a:rPr>
                <a:t>e</a:t>
              </a:r>
              <a:r>
                <a:rPr lang="en-GB" sz="2400" b="0" baseline="30000">
                  <a:solidFill>
                    <a:srgbClr val="3333FF"/>
                  </a:solidFill>
                  <a:latin typeface="Charter" pitchFamily="16" charset="0"/>
                </a:rPr>
                <a:t>-</a:t>
              </a:r>
              <a:endParaRPr lang="en-US" sz="2400" b="0" baseline="30000">
                <a:solidFill>
                  <a:srgbClr val="3333FF"/>
                </a:solidFill>
                <a:latin typeface="Charter" pitchFamily="16" charset="0"/>
              </a:endParaRPr>
            </a:p>
          </p:txBody>
        </p:sp>
        <p:sp>
          <p:nvSpPr>
            <p:cNvPr id="55" name="Line 51"/>
            <p:cNvSpPr>
              <a:spLocks noChangeShapeType="1"/>
            </p:cNvSpPr>
            <p:nvPr/>
          </p:nvSpPr>
          <p:spPr bwMode="auto">
            <a:xfrm>
              <a:off x="2400" y="2064"/>
              <a:ext cx="0" cy="24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52"/>
            <p:cNvSpPr>
              <a:spLocks noChangeShapeType="1"/>
            </p:cNvSpPr>
            <p:nvPr/>
          </p:nvSpPr>
          <p:spPr bwMode="auto">
            <a:xfrm flipV="1">
              <a:off x="2376" y="1668"/>
              <a:ext cx="0" cy="14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8" name="Picture 57" descr="Screen Shot 2017-05-11 at 2.35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5452" y="3625851"/>
            <a:ext cx="4584700" cy="2311400"/>
          </a:xfrm>
          <a:prstGeom prst="rect">
            <a:avLst/>
          </a:prstGeom>
        </p:spPr>
      </p:pic>
      <p:sp>
        <p:nvSpPr>
          <p:cNvPr id="59" name="Footer Placeholder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3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81966" y="3953114"/>
            <a:ext cx="4304834" cy="2403236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Athermal</a:t>
            </a:r>
            <a:r>
              <a:rPr lang="en-US" dirty="0" smtClean="0"/>
              <a:t> phonons are collected in Al fins on surface, breaking Cooper pairs to create quasi-particles</a:t>
            </a:r>
          </a:p>
          <a:p>
            <a:r>
              <a:rPr lang="en-US" dirty="0" smtClean="0"/>
              <a:t>QPs travel to Tungsten TES bringing heat which quickly alters the resistance, supplying the signal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Phonons</a:t>
            </a:r>
            <a:endParaRPr lang="en-US" dirty="0"/>
          </a:p>
        </p:txBody>
      </p:sp>
      <p:pic>
        <p:nvPicPr>
          <p:cNvPr id="8" name="Picture 7" descr="Screen Shot 2017-05-11 at 2.59.05 P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6044"/>
            <a:ext cx="9144000" cy="29570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31210"/>
            <a:ext cx="4135756" cy="2194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85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81642" y="1010955"/>
            <a:ext cx="3362358" cy="534539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Electron recoils many additional electron-hole pairs</a:t>
            </a:r>
          </a:p>
          <a:p>
            <a:pPr lvl="1"/>
            <a:r>
              <a:rPr lang="en-US" dirty="0" smtClean="0"/>
              <a:t>1 eh pair per ~2.9 </a:t>
            </a:r>
            <a:r>
              <a:rPr lang="en-US" dirty="0" err="1" smtClean="0"/>
              <a:t>eV</a:t>
            </a:r>
            <a:r>
              <a:rPr lang="en-US" dirty="0" smtClean="0"/>
              <a:t> in </a:t>
            </a:r>
            <a:r>
              <a:rPr lang="en-US" dirty="0" err="1" smtClean="0"/>
              <a:t>Ge</a:t>
            </a:r>
            <a:r>
              <a:rPr lang="en-US" dirty="0" smtClean="0"/>
              <a:t>, ~3.6 </a:t>
            </a:r>
            <a:r>
              <a:rPr lang="en-US" dirty="0" err="1" smtClean="0"/>
              <a:t>eV</a:t>
            </a:r>
            <a:r>
              <a:rPr lang="en-US" dirty="0" smtClean="0"/>
              <a:t> in Si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Nuclear recoils not so easy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Lindhard</a:t>
            </a:r>
            <a:r>
              <a:rPr lang="en-US" dirty="0" smtClean="0"/>
              <a:t> scaling law to predict ionization as function of recoil energy</a:t>
            </a:r>
          </a:p>
          <a:p>
            <a:pPr lvl="1"/>
            <a:r>
              <a:rPr lang="en-US" dirty="0" smtClean="0"/>
              <a:t>Ionization is </a:t>
            </a:r>
            <a:r>
              <a:rPr lang="en-US" b="1" dirty="0" smtClean="0"/>
              <a:t>LESS</a:t>
            </a:r>
            <a:r>
              <a:rPr lang="en-US" dirty="0" smtClean="0"/>
              <a:t> than that for equivalent electron recoil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Can exploit difference in ionization yield to discriminate electron and nuclear recoils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Screen Shot 2017-05-15 at 2.12.01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26211"/>
            <a:ext cx="5842461" cy="4030139"/>
          </a:xfrm>
          <a:prstGeom prst="rect">
            <a:avLst/>
          </a:prstGeom>
        </p:spPr>
      </p:pic>
      <p:pic>
        <p:nvPicPr>
          <p:cNvPr id="8" name="Picture 7" descr="latex-imag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53" y="1010955"/>
            <a:ext cx="3390893" cy="131525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15417" y="1668290"/>
            <a:ext cx="341211" cy="32228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44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24200" y="4452745"/>
            <a:ext cx="5562600" cy="190360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Exploit ionization yield differences in Electron and Nuclear recoils to discriminate</a:t>
            </a:r>
          </a:p>
          <a:p>
            <a:endParaRPr lang="en-US" dirty="0" smtClean="0"/>
          </a:p>
          <a:p>
            <a:r>
              <a:rPr lang="en-US" dirty="0" smtClean="0"/>
              <a:t>Interweaved electrodes create trapping field near surface to discriminate surface and bulk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iZIP</a:t>
            </a:r>
            <a:endParaRPr lang="en-US" dirty="0"/>
          </a:p>
        </p:txBody>
      </p:sp>
      <p:pic>
        <p:nvPicPr>
          <p:cNvPr id="12" name="Picture 11" descr="qzpart_1107_wlegend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695421"/>
            <a:ext cx="2360793" cy="2430742"/>
          </a:xfrm>
          <a:prstGeom prst="rect">
            <a:avLst/>
          </a:prstGeom>
        </p:spPr>
      </p:pic>
      <p:pic>
        <p:nvPicPr>
          <p:cNvPr id="13" name="Picture 12" descr="yield_1107_wlegend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453" y="992119"/>
            <a:ext cx="3477472" cy="2703302"/>
          </a:xfrm>
          <a:prstGeom prst="rect">
            <a:avLst/>
          </a:prstGeom>
        </p:spPr>
      </p:pic>
      <p:pic>
        <p:nvPicPr>
          <p:cNvPr id="14" name="Picture 13" descr="Screen Shot 2017-05-15 at 2.06.51 P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5674" y="759724"/>
            <a:ext cx="3933126" cy="3693022"/>
          </a:xfrm>
          <a:prstGeom prst="rect">
            <a:avLst/>
          </a:prstGeom>
        </p:spPr>
      </p:pic>
      <p:pic>
        <p:nvPicPr>
          <p:cNvPr id="15" name="Picture 14" descr="Screen Shot 2017-05-15 at 3.22.32 PM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5478"/>
            <a:ext cx="1329992" cy="291433"/>
          </a:xfrm>
          <a:prstGeom prst="rect">
            <a:avLst/>
          </a:prstGeom>
        </p:spPr>
      </p:pic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88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SuperCDMS Detectors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63002" y="826752"/>
            <a:ext cx="5435600" cy="2006600"/>
            <a:chOff x="609170" y="3654846"/>
            <a:chExt cx="5368954" cy="2341180"/>
          </a:xfrm>
        </p:grpSpPr>
        <p:sp>
          <p:nvSpPr>
            <p:cNvPr id="8" name="AutoShape 1"/>
            <p:cNvSpPr>
              <a:spLocks/>
            </p:cNvSpPr>
            <p:nvPr/>
          </p:nvSpPr>
          <p:spPr bwMode="auto">
            <a:xfrm>
              <a:off x="609170" y="3706470"/>
              <a:ext cx="5368954" cy="2231834"/>
            </a:xfrm>
            <a:prstGeom prst="roundRect">
              <a:avLst>
                <a:gd name="adj" fmla="val 6407"/>
              </a:avLst>
            </a:prstGeom>
            <a:solidFill>
              <a:schemeClr val="bg1">
                <a:lumMod val="85000"/>
              </a:schemeClr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9" name="Freeform 4"/>
            <p:cNvSpPr>
              <a:spLocks/>
            </p:cNvSpPr>
            <p:nvPr/>
          </p:nvSpPr>
          <p:spPr bwMode="auto">
            <a:xfrm rot="21120000">
              <a:off x="1253237" y="4955197"/>
              <a:ext cx="393700" cy="254000"/>
            </a:xfrm>
            <a:custGeom>
              <a:avLst/>
              <a:gdLst>
                <a:gd name="T0" fmla="*/ 8100 w 21600"/>
                <a:gd name="T1" fmla="*/ 4320 h 21600"/>
                <a:gd name="T2" fmla="*/ 11957 w 21600"/>
                <a:gd name="T3" fmla="*/ 5940 h 21600"/>
                <a:gd name="T4" fmla="*/ 15043 w 21600"/>
                <a:gd name="T5" fmla="*/ 0 h 21600"/>
                <a:gd name="T6" fmla="*/ 16586 w 21600"/>
                <a:gd name="T7" fmla="*/ 6480 h 21600"/>
                <a:gd name="T8" fmla="*/ 21600 w 21600"/>
                <a:gd name="T9" fmla="*/ 9720 h 21600"/>
                <a:gd name="T10" fmla="*/ 15429 w 21600"/>
                <a:gd name="T11" fmla="*/ 12420 h 21600"/>
                <a:gd name="T12" fmla="*/ 14271 w 21600"/>
                <a:gd name="T13" fmla="*/ 18360 h 21600"/>
                <a:gd name="T14" fmla="*/ 9257 w 21600"/>
                <a:gd name="T15" fmla="*/ 16200 h 21600"/>
                <a:gd name="T16" fmla="*/ 6171 w 21600"/>
                <a:gd name="T17" fmla="*/ 21600 h 21600"/>
                <a:gd name="T18" fmla="*/ 4243 w 21600"/>
                <a:gd name="T19" fmla="*/ 15660 h 21600"/>
                <a:gd name="T20" fmla="*/ 0 w 21600"/>
                <a:gd name="T21" fmla="*/ 9720 h 21600"/>
                <a:gd name="T22" fmla="*/ 5014 w 21600"/>
                <a:gd name="T23" fmla="*/ 9180 h 21600"/>
                <a:gd name="T24" fmla="*/ 5014 w 21600"/>
                <a:gd name="T25" fmla="*/ 27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00" h="21600">
                  <a:moveTo>
                    <a:pt x="8100" y="4320"/>
                  </a:moveTo>
                  <a:lnTo>
                    <a:pt x="11957" y="5940"/>
                  </a:lnTo>
                  <a:lnTo>
                    <a:pt x="15043" y="0"/>
                  </a:lnTo>
                  <a:lnTo>
                    <a:pt x="16586" y="6480"/>
                  </a:lnTo>
                  <a:lnTo>
                    <a:pt x="21600" y="9720"/>
                  </a:lnTo>
                  <a:lnTo>
                    <a:pt x="15429" y="12420"/>
                  </a:lnTo>
                  <a:lnTo>
                    <a:pt x="14271" y="18360"/>
                  </a:lnTo>
                  <a:lnTo>
                    <a:pt x="9257" y="16200"/>
                  </a:lnTo>
                  <a:lnTo>
                    <a:pt x="6171" y="21600"/>
                  </a:lnTo>
                  <a:lnTo>
                    <a:pt x="4243" y="15660"/>
                  </a:lnTo>
                  <a:lnTo>
                    <a:pt x="0" y="9720"/>
                  </a:lnTo>
                  <a:lnTo>
                    <a:pt x="5014" y="9180"/>
                  </a:lnTo>
                  <a:lnTo>
                    <a:pt x="5014" y="2700"/>
                  </a:lnTo>
                </a:path>
              </a:pathLst>
            </a:custGeom>
            <a:solidFill>
              <a:srgbClr val="FFFF00"/>
            </a:solidFill>
            <a:ln w="25400" cap="flat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 flipH="1">
              <a:off x="1402451" y="3789065"/>
              <a:ext cx="1737" cy="1128042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 rot="10800000">
              <a:off x="1548736" y="5120915"/>
              <a:ext cx="342541" cy="85791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rot="10800000" flipH="1">
              <a:off x="923925" y="5193186"/>
              <a:ext cx="387340" cy="759439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H="1">
              <a:off x="1690588" y="4997023"/>
              <a:ext cx="250496" cy="25624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H="1">
              <a:off x="1639788" y="4780210"/>
              <a:ext cx="187722" cy="161475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H="1">
              <a:off x="1525488" y="4666641"/>
              <a:ext cx="43899" cy="173444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rot="10800000">
              <a:off x="1507437" y="5244808"/>
              <a:ext cx="61949" cy="20649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rot="10800000">
              <a:off x="1411187" y="5259184"/>
              <a:ext cx="3325" cy="212761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rot="10800000" flipH="1">
              <a:off x="960217" y="5157585"/>
              <a:ext cx="265234" cy="87224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1228665" y="4697614"/>
              <a:ext cx="104736" cy="225021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>
              <a:off x="1084116" y="4811183"/>
              <a:ext cx="174672" cy="168602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rot="10800000">
              <a:off x="1652488" y="5119486"/>
              <a:ext cx="267946" cy="114999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>
              <a:off x="960218" y="5007348"/>
              <a:ext cx="247770" cy="54988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1208015" y="4470477"/>
              <a:ext cx="182524" cy="234648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1197690" y="3840687"/>
              <a:ext cx="202386" cy="342025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1156390" y="4160744"/>
              <a:ext cx="212712" cy="254038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 flipH="1">
              <a:off x="1415151" y="4356907"/>
              <a:ext cx="164561" cy="293509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 flipH="1">
              <a:off x="1403237" y="4078149"/>
              <a:ext cx="145499" cy="267458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 flipH="1">
              <a:off x="1431837" y="3747767"/>
              <a:ext cx="158199" cy="257316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 rot="10800000" flipH="1">
              <a:off x="1548737" y="5294088"/>
              <a:ext cx="50576" cy="291428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 rot="10800000" flipH="1">
              <a:off x="1590036" y="5439257"/>
              <a:ext cx="87851" cy="352746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rot="10800000" flipH="1">
              <a:off x="1583314" y="5719732"/>
              <a:ext cx="130621" cy="194029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 rot="10800000">
              <a:off x="1603238" y="5196313"/>
              <a:ext cx="224271" cy="182713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 rot="10800000">
              <a:off x="1688937" y="5397867"/>
              <a:ext cx="221171" cy="21862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 rot="10800000">
              <a:off x="1776188" y="5665299"/>
              <a:ext cx="195869" cy="157677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 rot="10800000">
              <a:off x="1277063" y="5249580"/>
              <a:ext cx="57150" cy="39370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rot="10800000">
              <a:off x="1168338" y="5499560"/>
              <a:ext cx="60326" cy="26147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 rot="10800000">
              <a:off x="1075511" y="5656618"/>
              <a:ext cx="91204" cy="279927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 rot="10800000" flipH="1">
              <a:off x="856968" y="5618429"/>
              <a:ext cx="191593" cy="183899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 rot="10800000" flipH="1">
              <a:off x="1022167" y="5301751"/>
              <a:ext cx="201032" cy="139221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784694" y="3654846"/>
              <a:ext cx="5028231" cy="1"/>
            </a:xfrm>
            <a:prstGeom prst="line">
              <a:avLst/>
            </a:prstGeom>
            <a:ln w="38100" cmpd="sng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75144" y="5996025"/>
              <a:ext cx="5028231" cy="1"/>
            </a:xfrm>
            <a:prstGeom prst="line">
              <a:avLst/>
            </a:prstGeom>
            <a:ln w="38100" cmpd="sng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 flipV="1">
              <a:off x="4694896" y="3763802"/>
              <a:ext cx="41302" cy="2137158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054657" y="4831831"/>
              <a:ext cx="1801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Recoil Phonons</a:t>
              </a:r>
              <a:endParaRPr lang="en-US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659837" y="4003409"/>
              <a:ext cx="1660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Luke Phonons</a:t>
              </a:r>
              <a:endParaRPr lang="en-US" baseline="300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90974" y="4445217"/>
              <a:ext cx="608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ΔV</a:t>
              </a:r>
              <a:endParaRPr lang="en-US" sz="2400" dirty="0"/>
            </a:p>
          </p:txBody>
        </p:sp>
      </p:grpSp>
      <p:pic>
        <p:nvPicPr>
          <p:cNvPr id="46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74135" y="3203899"/>
            <a:ext cx="3617608" cy="3152451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Shape 403"/>
          <p:cNvSpPr/>
          <p:nvPr/>
        </p:nvSpPr>
        <p:spPr>
          <a:xfrm>
            <a:off x="5696030" y="2997590"/>
            <a:ext cx="3083943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rPr sz="1400" dirty="0"/>
              <a:t>P.N. Luke et al. NIM A289, 405 (1990)</a:t>
            </a:r>
          </a:p>
        </p:txBody>
      </p:sp>
      <p:pic>
        <p:nvPicPr>
          <p:cNvPr id="48" name="Picture 47" descr="latex-imag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6030" y="1272059"/>
            <a:ext cx="3390893" cy="1315256"/>
          </a:xfrm>
          <a:prstGeom prst="rect">
            <a:avLst/>
          </a:prstGeom>
        </p:spPr>
      </p:pic>
      <p:sp>
        <p:nvSpPr>
          <p:cNvPr id="49" name="Content Placeholder 1"/>
          <p:cNvSpPr>
            <a:spLocks noGrp="1"/>
          </p:cNvSpPr>
          <p:nvPr>
            <p:ph idx="1"/>
          </p:nvPr>
        </p:nvSpPr>
        <p:spPr>
          <a:xfrm>
            <a:off x="196902" y="3022403"/>
            <a:ext cx="5077233" cy="321469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Two types of Detector, both used by MINER</a:t>
            </a:r>
          </a:p>
          <a:p>
            <a:endParaRPr lang="en-US" dirty="0" smtClean="0"/>
          </a:p>
          <a:p>
            <a:r>
              <a:rPr lang="en-US" dirty="0" err="1" smtClean="0"/>
              <a:t>iZIP</a:t>
            </a:r>
            <a:r>
              <a:rPr lang="en-US" dirty="0" smtClean="0"/>
              <a:t> detectors </a:t>
            </a:r>
          </a:p>
          <a:p>
            <a:pPr lvl="1"/>
            <a:r>
              <a:rPr lang="en-US" dirty="0" smtClean="0"/>
              <a:t>discrimination of electron and nuclear recoils down to ~ 1 </a:t>
            </a:r>
            <a:r>
              <a:rPr lang="en-US" dirty="0" err="1" smtClean="0"/>
              <a:t>keV</a:t>
            </a:r>
            <a:r>
              <a:rPr lang="en-US" dirty="0" smtClean="0"/>
              <a:t>, limited by ionization measurement noise</a:t>
            </a:r>
          </a:p>
          <a:p>
            <a:pPr lvl="1"/>
            <a:r>
              <a:rPr lang="en-US" dirty="0" smtClean="0"/>
              <a:t>Gives solid handle on backgrounds</a:t>
            </a:r>
          </a:p>
          <a:p>
            <a:r>
              <a:rPr lang="en-US" dirty="0" smtClean="0"/>
              <a:t>High Voltage detectors</a:t>
            </a:r>
          </a:p>
          <a:p>
            <a:pPr lvl="1"/>
            <a:r>
              <a:rPr lang="en-US" dirty="0" smtClean="0"/>
              <a:t>As charge carriers traverse crystal, they create secondary (Luke) phonons</a:t>
            </a:r>
          </a:p>
          <a:p>
            <a:pPr lvl="1"/>
            <a:r>
              <a:rPr lang="en-US" dirty="0" smtClean="0"/>
              <a:t>The higher the field, the more Luke phonons created</a:t>
            </a:r>
          </a:p>
          <a:p>
            <a:pPr lvl="1"/>
            <a:r>
              <a:rPr lang="en-US" dirty="0" smtClean="0"/>
              <a:t>Increase the bias, measure the phonons.  Basically a charge amplifier (which doesn’t amplify the noise!)</a:t>
            </a:r>
          </a:p>
          <a:p>
            <a:pPr lvl="1"/>
            <a:r>
              <a:rPr lang="en-US" dirty="0" smtClean="0"/>
              <a:t>Gets us our low threshold</a:t>
            </a:r>
          </a:p>
          <a:p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8381894" y="1899858"/>
            <a:ext cx="452981" cy="337017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855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96552"/>
            <a:ext cx="4254738" cy="522961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ΔR in TES -&gt; ΔI in detector circuit</a:t>
            </a:r>
          </a:p>
          <a:p>
            <a:endParaRPr lang="en-US" dirty="0" smtClean="0"/>
          </a:p>
          <a:p>
            <a:r>
              <a:rPr lang="en-US" dirty="0" smtClean="0"/>
              <a:t>Change in current measured using </a:t>
            </a:r>
            <a:r>
              <a:rPr lang="en-US" b="1" dirty="0" err="1" smtClean="0">
                <a:solidFill>
                  <a:srgbClr val="FF0000"/>
                </a:solidFill>
              </a:rPr>
              <a:t>S</a:t>
            </a:r>
            <a:r>
              <a:rPr lang="en-US" dirty="0" err="1" smtClean="0"/>
              <a:t>uperconduction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QU</a:t>
            </a:r>
            <a:r>
              <a:rPr lang="en-US" dirty="0" err="1" smtClean="0"/>
              <a:t>antum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nterface </a:t>
            </a:r>
            <a:r>
              <a:rPr lang="en-US" b="1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evice (SQUID)</a:t>
            </a:r>
          </a:p>
          <a:p>
            <a:endParaRPr lang="en-US" dirty="0" smtClean="0"/>
          </a:p>
          <a:p>
            <a:r>
              <a:rPr lang="en-US" dirty="0" smtClean="0"/>
              <a:t>Output is phonon Pulse (after some amplification, filtering, etc.)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Phonon Readout</a:t>
            </a:r>
            <a:endParaRPr lang="en-US" dirty="0"/>
          </a:p>
        </p:txBody>
      </p:sp>
      <p:pic>
        <p:nvPicPr>
          <p:cNvPr id="7" name="Picture 6" descr="Screen Shot 2019-07-23 at 3.21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090" y="1158251"/>
            <a:ext cx="3962400" cy="4635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9800" y="5809803"/>
            <a:ext cx="2522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 Courtesy J. Morales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9577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875092" y="701759"/>
            <a:ext cx="3268907" cy="2875941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Bigger (more </a:t>
            </a:r>
            <a:r>
              <a:rPr lang="en-US" dirty="0" err="1" smtClean="0"/>
              <a:t>fiducial</a:t>
            </a:r>
            <a:r>
              <a:rPr lang="en-US" dirty="0" smtClean="0"/>
              <a:t> volume in proportion to surface area)</a:t>
            </a:r>
          </a:p>
          <a:p>
            <a:r>
              <a:rPr lang="en-US" dirty="0" smtClean="0"/>
              <a:t>Larger voltage bias</a:t>
            </a:r>
          </a:p>
          <a:p>
            <a:r>
              <a:rPr lang="en-US" dirty="0" smtClean="0"/>
              <a:t>Faster phonon pulses, more position information</a:t>
            </a:r>
          </a:p>
          <a:p>
            <a:r>
              <a:rPr lang="en-US" dirty="0" smtClean="0"/>
              <a:t>Lower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baseline="-25000" dirty="0" smtClean="0"/>
              <a:t> </a:t>
            </a:r>
            <a:r>
              <a:rPr lang="en-US" dirty="0" smtClean="0"/>
              <a:t>(better noise and resolution)</a:t>
            </a:r>
            <a:endParaRPr lang="en-US" baseline="-25000" dirty="0" smtClean="0"/>
          </a:p>
          <a:p>
            <a:r>
              <a:rPr lang="en-US" dirty="0" smtClean="0"/>
              <a:t>Resolution approaching level of single electron-hole pair (for HV)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Detectors for SNOLAB</a:t>
            </a:r>
            <a:endParaRPr lang="en-US" dirty="0"/>
          </a:p>
        </p:txBody>
      </p:sp>
      <p:pic>
        <p:nvPicPr>
          <p:cNvPr id="8" name="Picture 7" descr="Screen Shot 2017-05-11 at 3.06.11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56" y="716439"/>
            <a:ext cx="5685237" cy="2574928"/>
          </a:xfrm>
          <a:prstGeom prst="rect">
            <a:avLst/>
          </a:prstGeom>
        </p:spPr>
      </p:pic>
      <p:pic>
        <p:nvPicPr>
          <p:cNvPr id="10" name="Picture 9" descr="Screen Shot 2017-03-06 at 9.17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9453" y="3398591"/>
            <a:ext cx="5004214" cy="2727572"/>
          </a:xfrm>
          <a:prstGeom prst="rect">
            <a:avLst/>
          </a:prstGeom>
        </p:spPr>
      </p:pic>
      <p:pic>
        <p:nvPicPr>
          <p:cNvPr id="9" name="Picture 8" descr="Screen Shot 2017-05-16 at 11.26.30 A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859" y="3577700"/>
            <a:ext cx="3068813" cy="226101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58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5181" y="648234"/>
            <a:ext cx="2441817" cy="229382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SuperCDMS </a:t>
            </a:r>
            <a:r>
              <a:rPr lang="en-US" dirty="0" smtClean="0"/>
              <a:t>Detectors in 1 Slide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07952" y="745949"/>
            <a:ext cx="3386306" cy="1166262"/>
            <a:chOff x="609170" y="3654846"/>
            <a:chExt cx="5368954" cy="2341180"/>
          </a:xfrm>
        </p:grpSpPr>
        <p:sp>
          <p:nvSpPr>
            <p:cNvPr id="6" name="AutoShape 1"/>
            <p:cNvSpPr>
              <a:spLocks/>
            </p:cNvSpPr>
            <p:nvPr/>
          </p:nvSpPr>
          <p:spPr bwMode="auto">
            <a:xfrm>
              <a:off x="609170" y="3706470"/>
              <a:ext cx="5368954" cy="2231834"/>
            </a:xfrm>
            <a:prstGeom prst="roundRect">
              <a:avLst>
                <a:gd name="adj" fmla="val 6407"/>
              </a:avLst>
            </a:prstGeom>
            <a:solidFill>
              <a:schemeClr val="bg1">
                <a:lumMod val="85000"/>
              </a:schemeClr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7" name="Freeform 4"/>
            <p:cNvSpPr>
              <a:spLocks/>
            </p:cNvSpPr>
            <p:nvPr/>
          </p:nvSpPr>
          <p:spPr bwMode="auto">
            <a:xfrm rot="21120000">
              <a:off x="1253237" y="4955197"/>
              <a:ext cx="393700" cy="254000"/>
            </a:xfrm>
            <a:custGeom>
              <a:avLst/>
              <a:gdLst>
                <a:gd name="T0" fmla="*/ 8100 w 21600"/>
                <a:gd name="T1" fmla="*/ 4320 h 21600"/>
                <a:gd name="T2" fmla="*/ 11957 w 21600"/>
                <a:gd name="T3" fmla="*/ 5940 h 21600"/>
                <a:gd name="T4" fmla="*/ 15043 w 21600"/>
                <a:gd name="T5" fmla="*/ 0 h 21600"/>
                <a:gd name="T6" fmla="*/ 16586 w 21600"/>
                <a:gd name="T7" fmla="*/ 6480 h 21600"/>
                <a:gd name="T8" fmla="*/ 21600 w 21600"/>
                <a:gd name="T9" fmla="*/ 9720 h 21600"/>
                <a:gd name="T10" fmla="*/ 15429 w 21600"/>
                <a:gd name="T11" fmla="*/ 12420 h 21600"/>
                <a:gd name="T12" fmla="*/ 14271 w 21600"/>
                <a:gd name="T13" fmla="*/ 18360 h 21600"/>
                <a:gd name="T14" fmla="*/ 9257 w 21600"/>
                <a:gd name="T15" fmla="*/ 16200 h 21600"/>
                <a:gd name="T16" fmla="*/ 6171 w 21600"/>
                <a:gd name="T17" fmla="*/ 21600 h 21600"/>
                <a:gd name="T18" fmla="*/ 4243 w 21600"/>
                <a:gd name="T19" fmla="*/ 15660 h 21600"/>
                <a:gd name="T20" fmla="*/ 0 w 21600"/>
                <a:gd name="T21" fmla="*/ 9720 h 21600"/>
                <a:gd name="T22" fmla="*/ 5014 w 21600"/>
                <a:gd name="T23" fmla="*/ 9180 h 21600"/>
                <a:gd name="T24" fmla="*/ 5014 w 21600"/>
                <a:gd name="T25" fmla="*/ 27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00" h="21600">
                  <a:moveTo>
                    <a:pt x="8100" y="4320"/>
                  </a:moveTo>
                  <a:lnTo>
                    <a:pt x="11957" y="5940"/>
                  </a:lnTo>
                  <a:lnTo>
                    <a:pt x="15043" y="0"/>
                  </a:lnTo>
                  <a:lnTo>
                    <a:pt x="16586" y="6480"/>
                  </a:lnTo>
                  <a:lnTo>
                    <a:pt x="21600" y="9720"/>
                  </a:lnTo>
                  <a:lnTo>
                    <a:pt x="15429" y="12420"/>
                  </a:lnTo>
                  <a:lnTo>
                    <a:pt x="14271" y="18360"/>
                  </a:lnTo>
                  <a:lnTo>
                    <a:pt x="9257" y="16200"/>
                  </a:lnTo>
                  <a:lnTo>
                    <a:pt x="6171" y="21600"/>
                  </a:lnTo>
                  <a:lnTo>
                    <a:pt x="4243" y="15660"/>
                  </a:lnTo>
                  <a:lnTo>
                    <a:pt x="0" y="9720"/>
                  </a:lnTo>
                  <a:lnTo>
                    <a:pt x="5014" y="9180"/>
                  </a:lnTo>
                  <a:lnTo>
                    <a:pt x="5014" y="2700"/>
                  </a:lnTo>
                </a:path>
              </a:pathLst>
            </a:custGeom>
            <a:solidFill>
              <a:srgbClr val="FFFF00"/>
            </a:solidFill>
            <a:ln w="25400" cap="flat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 flipH="1">
              <a:off x="1402451" y="3789065"/>
              <a:ext cx="1737" cy="1128042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rot="10800000">
              <a:off x="1548736" y="5120915"/>
              <a:ext cx="342541" cy="85791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rot="10800000" flipH="1">
              <a:off x="923925" y="5193186"/>
              <a:ext cx="387340" cy="759439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1690588" y="4997023"/>
              <a:ext cx="250496" cy="25624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1639788" y="4780210"/>
              <a:ext cx="187722" cy="161475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flipH="1">
              <a:off x="1525488" y="4666641"/>
              <a:ext cx="43899" cy="173444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rot="10800000">
              <a:off x="1507437" y="5244808"/>
              <a:ext cx="61949" cy="20649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rot="10800000">
              <a:off x="1411187" y="5259184"/>
              <a:ext cx="3325" cy="212761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rot="10800000" flipH="1">
              <a:off x="960217" y="5157585"/>
              <a:ext cx="265234" cy="87224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1228665" y="4697614"/>
              <a:ext cx="104736" cy="225021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1084116" y="4811183"/>
              <a:ext cx="174672" cy="168602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 rot="10800000">
              <a:off x="1652488" y="5119486"/>
              <a:ext cx="267946" cy="114999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960218" y="5007348"/>
              <a:ext cx="247770" cy="54988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rgbClr val="0044FE"/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" name="Line 22"/>
            <p:cNvSpPr>
              <a:spLocks noChangeShapeType="1"/>
            </p:cNvSpPr>
            <p:nvPr/>
          </p:nvSpPr>
          <p:spPr bwMode="auto">
            <a:xfrm>
              <a:off x="1208015" y="4470477"/>
              <a:ext cx="182524" cy="234648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1197690" y="3840687"/>
              <a:ext cx="202386" cy="342025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>
              <a:off x="1156390" y="4160744"/>
              <a:ext cx="212712" cy="254038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" name="Line 25"/>
            <p:cNvSpPr>
              <a:spLocks noChangeShapeType="1"/>
            </p:cNvSpPr>
            <p:nvPr/>
          </p:nvSpPr>
          <p:spPr bwMode="auto">
            <a:xfrm flipH="1">
              <a:off x="1415151" y="4356907"/>
              <a:ext cx="164561" cy="293509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 flipH="1">
              <a:off x="1403237" y="4078149"/>
              <a:ext cx="145499" cy="267458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 flipH="1">
              <a:off x="1431837" y="3747767"/>
              <a:ext cx="158199" cy="257316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 rot="10800000" flipH="1">
              <a:off x="1548737" y="5294088"/>
              <a:ext cx="50576" cy="291428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 rot="10800000" flipH="1">
              <a:off x="1590036" y="5439257"/>
              <a:ext cx="87851" cy="352746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 rot="10800000" flipH="1">
              <a:off x="1583314" y="5719732"/>
              <a:ext cx="130621" cy="194029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 rot="10800000">
              <a:off x="1603238" y="5196313"/>
              <a:ext cx="224271" cy="182713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 rot="10800000">
              <a:off x="1688937" y="5397867"/>
              <a:ext cx="221171" cy="21862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 rot="10800000">
              <a:off x="1776188" y="5665299"/>
              <a:ext cx="195869" cy="157677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 rot="10800000">
              <a:off x="1277063" y="5249580"/>
              <a:ext cx="57150" cy="39370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 rot="10800000">
              <a:off x="1168338" y="5499560"/>
              <a:ext cx="60326" cy="26147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" name="Line 36"/>
            <p:cNvSpPr>
              <a:spLocks noChangeShapeType="1"/>
            </p:cNvSpPr>
            <p:nvPr/>
          </p:nvSpPr>
          <p:spPr bwMode="auto">
            <a:xfrm rot="10800000">
              <a:off x="1075511" y="5656618"/>
              <a:ext cx="91204" cy="279927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 rot="10800000" flipH="1">
              <a:off x="856968" y="5618429"/>
              <a:ext cx="191593" cy="183899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7" name="Line 38"/>
            <p:cNvSpPr>
              <a:spLocks noChangeShapeType="1"/>
            </p:cNvSpPr>
            <p:nvPr/>
          </p:nvSpPr>
          <p:spPr bwMode="auto">
            <a:xfrm rot="10800000" flipH="1">
              <a:off x="1022167" y="5301751"/>
              <a:ext cx="201032" cy="139221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accent3">
                  <a:lumMod val="75000"/>
                </a:schemeClr>
              </a:solidFill>
              <a:prstDash val="solid"/>
              <a:miter lim="800000"/>
              <a:headEnd type="stealth" w="med" len="med"/>
              <a:tailEnd type="none" w="med" len="med"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784694" y="3654846"/>
              <a:ext cx="5028231" cy="1"/>
            </a:xfrm>
            <a:prstGeom prst="line">
              <a:avLst/>
            </a:prstGeom>
            <a:ln w="38100" cmpd="sng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75144" y="5996025"/>
              <a:ext cx="5028231" cy="1"/>
            </a:xfrm>
            <a:prstGeom prst="line">
              <a:avLst/>
            </a:prstGeom>
            <a:ln w="38100" cmpd="sng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 flipV="1">
              <a:off x="4694896" y="3763802"/>
              <a:ext cx="41302" cy="2137158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054657" y="4831831"/>
              <a:ext cx="1801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Recoil Phonons</a:t>
              </a:r>
              <a:endParaRPr lang="en-US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59837" y="4003409"/>
              <a:ext cx="1660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Luke Phonons</a:t>
              </a:r>
              <a:endParaRPr lang="en-US" baseline="300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190974" y="4445217"/>
              <a:ext cx="608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ΔV</a:t>
              </a:r>
              <a:endParaRPr lang="en-US" sz="2400" dirty="0"/>
            </a:p>
          </p:txBody>
        </p:sp>
      </p:grpSp>
      <p:pic>
        <p:nvPicPr>
          <p:cNvPr id="44" name="Picture 43" descr="latex-image-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665" y="1964921"/>
            <a:ext cx="2775666" cy="1076623"/>
          </a:xfrm>
          <a:prstGeom prst="rect">
            <a:avLst/>
          </a:prstGeom>
        </p:spPr>
      </p:pic>
      <p:sp>
        <p:nvSpPr>
          <p:cNvPr id="45" name="Content Placeholder 1"/>
          <p:cNvSpPr>
            <a:spLocks noGrp="1"/>
          </p:cNvSpPr>
          <p:nvPr>
            <p:ph idx="1"/>
          </p:nvPr>
        </p:nvSpPr>
        <p:spPr>
          <a:xfrm>
            <a:off x="481013" y="3006026"/>
            <a:ext cx="5451534" cy="3120137"/>
          </a:xfrm>
        </p:spPr>
        <p:txBody>
          <a:bodyPr>
            <a:normAutofit fontScale="55000" lnSpcReduction="20000"/>
          </a:bodyPr>
          <a:lstStyle/>
          <a:p>
            <a:r>
              <a:rPr lang="en-US" sz="3400" dirty="0" smtClean="0"/>
              <a:t>Two types of Detector, both used by MINER</a:t>
            </a:r>
          </a:p>
          <a:p>
            <a:r>
              <a:rPr lang="en-US" sz="3400" dirty="0" err="1" smtClean="0"/>
              <a:t>iZIP</a:t>
            </a:r>
            <a:r>
              <a:rPr lang="en-US" sz="3400" dirty="0" smtClean="0"/>
              <a:t> detectors </a:t>
            </a:r>
          </a:p>
          <a:p>
            <a:pPr lvl="1"/>
            <a:r>
              <a:rPr lang="en-US" sz="2900" dirty="0" smtClean="0"/>
              <a:t>discrimination of electron and nuclear recoils down to ~ 1 </a:t>
            </a:r>
            <a:r>
              <a:rPr lang="en-US" sz="2900" dirty="0" err="1" smtClean="0"/>
              <a:t>keV</a:t>
            </a:r>
            <a:r>
              <a:rPr lang="en-US" sz="2900" dirty="0" smtClean="0"/>
              <a:t>, limited by ionization measurement noise</a:t>
            </a:r>
          </a:p>
          <a:p>
            <a:pPr lvl="1"/>
            <a:r>
              <a:rPr lang="en-US" sz="2900" dirty="0" smtClean="0"/>
              <a:t>Gives solid handle on backgrounds</a:t>
            </a:r>
          </a:p>
          <a:p>
            <a:r>
              <a:rPr lang="en-US" sz="3400" dirty="0" smtClean="0"/>
              <a:t>High Voltage detectors</a:t>
            </a:r>
          </a:p>
          <a:p>
            <a:pPr lvl="1"/>
            <a:r>
              <a:rPr lang="en-US" sz="2900" dirty="0" smtClean="0"/>
              <a:t>As charge carriers traverse crystal, they create secondary (Luke) phonons</a:t>
            </a:r>
          </a:p>
          <a:p>
            <a:pPr lvl="1"/>
            <a:r>
              <a:rPr lang="en-US" sz="2900" dirty="0" smtClean="0"/>
              <a:t>The higher the field, the more Luke phonons created</a:t>
            </a:r>
          </a:p>
          <a:p>
            <a:pPr lvl="1"/>
            <a:r>
              <a:rPr lang="en-US" sz="2900" dirty="0" smtClean="0"/>
              <a:t>Increase the bias, measure the phonons.  Basically a charge amplifier (which doesn’t amplify the noise!)</a:t>
            </a:r>
          </a:p>
          <a:p>
            <a:endParaRPr lang="en-US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510" y="2796154"/>
            <a:ext cx="3302324" cy="2956399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225594" y="5686850"/>
            <a:ext cx="5923629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Single-charge sensitive (</a:t>
            </a:r>
            <a:r>
              <a:rPr lang="en-US" dirty="0">
                <a:sym typeface="Symbol" panose="05050102010706020507" pitchFamily="18" charset="2"/>
              </a:rPr>
              <a:t>=.27eVee) </a:t>
            </a:r>
            <a:r>
              <a:rPr lang="en-US" dirty="0"/>
              <a:t>device demonstrated by SuperCDMS for ~gm-</a:t>
            </a:r>
            <a:r>
              <a:rPr lang="en-US" dirty="0" smtClean="0"/>
              <a:t>scale PRL </a:t>
            </a:r>
            <a:r>
              <a:rPr lang="en-US" dirty="0"/>
              <a:t>121 (2018), 051301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35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4744" y="896552"/>
            <a:ext cx="4536092" cy="5229611"/>
          </a:xfrm>
        </p:spPr>
        <p:txBody>
          <a:bodyPr>
            <a:normAutofit fontScale="85000" lnSpcReduction="10000"/>
          </a:bodyPr>
          <a:lstStyle/>
          <a:p>
            <a:r>
              <a:rPr lang="en-US" b="1" baseline="30000" dirty="0" smtClean="0"/>
              <a:t> </a:t>
            </a:r>
            <a:r>
              <a:rPr lang="en-US" b="1" baseline="30000" dirty="0" smtClean="0">
                <a:solidFill>
                  <a:srgbClr val="FF0000"/>
                </a:solidFill>
              </a:rPr>
              <a:t>32</a:t>
            </a:r>
            <a:r>
              <a:rPr lang="en-US" b="1" dirty="0" smtClean="0">
                <a:solidFill>
                  <a:srgbClr val="FF0000"/>
                </a:solidFill>
              </a:rPr>
              <a:t>Si</a:t>
            </a:r>
            <a:r>
              <a:rPr lang="en-US" b="1" dirty="0" smtClean="0"/>
              <a:t> and </a:t>
            </a:r>
            <a:r>
              <a:rPr lang="en-US" b="1" baseline="30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b="1" dirty="0" smtClean="0"/>
              <a:t> limiting backgrounds</a:t>
            </a:r>
          </a:p>
          <a:p>
            <a:pPr lvl="1"/>
            <a:r>
              <a:rPr lang="en-US" dirty="0" smtClean="0"/>
              <a:t>β-decay in detector bulk</a:t>
            </a:r>
          </a:p>
          <a:p>
            <a:pPr lvl="1"/>
            <a:r>
              <a:rPr lang="en-US" baseline="30000" dirty="0" smtClean="0"/>
              <a:t>3</a:t>
            </a:r>
            <a:r>
              <a:rPr lang="en-US" dirty="0" smtClean="0"/>
              <a:t>H produced </a:t>
            </a:r>
            <a:r>
              <a:rPr lang="en-US" dirty="0" err="1" smtClean="0"/>
              <a:t>cosmogenically</a:t>
            </a:r>
            <a:r>
              <a:rPr lang="en-US" dirty="0" smtClean="0"/>
              <a:t> in </a:t>
            </a:r>
            <a:r>
              <a:rPr lang="en-US" dirty="0" err="1" smtClean="0"/>
              <a:t>Ge</a:t>
            </a:r>
            <a:r>
              <a:rPr lang="en-US" dirty="0" smtClean="0"/>
              <a:t> and Si, builds up over time (</a:t>
            </a:r>
            <a:r>
              <a:rPr lang="en-US" dirty="0" err="1" smtClean="0"/>
              <a:t>τ</a:t>
            </a:r>
            <a:r>
              <a:rPr lang="en-US" dirty="0" smtClean="0"/>
              <a:t> = 12.3 years)</a:t>
            </a:r>
            <a:endParaRPr lang="en-US" baseline="30000" dirty="0" smtClean="0"/>
          </a:p>
          <a:p>
            <a:pPr lvl="1"/>
            <a:r>
              <a:rPr lang="en-US" baseline="30000" dirty="0" smtClean="0"/>
              <a:t>32</a:t>
            </a:r>
            <a:r>
              <a:rPr lang="en-US" dirty="0" smtClean="0"/>
              <a:t>Si produced </a:t>
            </a:r>
            <a:r>
              <a:rPr lang="en-US" dirty="0" err="1" smtClean="0"/>
              <a:t>cosmogenically</a:t>
            </a:r>
            <a:r>
              <a:rPr lang="en-US" dirty="0" smtClean="0"/>
              <a:t> from argon in atmosphere, seeps into natural Si and ends up in crystals</a:t>
            </a:r>
          </a:p>
          <a:p>
            <a:pPr marL="342900" lvl="1" indent="-342900">
              <a:buFont typeface="Arial"/>
              <a:buChar char="•"/>
            </a:pPr>
            <a:r>
              <a:rPr lang="en-US" b="1" dirty="0" smtClean="0"/>
              <a:t>Some control by limiting </a:t>
            </a:r>
            <a:r>
              <a:rPr lang="en-US" b="1" dirty="0"/>
              <a:t>surface exposure of components and </a:t>
            </a:r>
            <a:r>
              <a:rPr lang="en-US" b="1" dirty="0" smtClean="0"/>
              <a:t>detectors</a:t>
            </a:r>
            <a:endParaRPr lang="en-US" b="1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HV </a:t>
            </a:r>
            <a:r>
              <a:rPr lang="en-US" b="1" dirty="0" smtClean="0"/>
              <a:t>Backgrounds</a:t>
            </a:r>
            <a:endParaRPr lang="en-US" dirty="0"/>
          </a:p>
        </p:txBody>
      </p:sp>
      <p:pic>
        <p:nvPicPr>
          <p:cNvPr id="7" name="Picture 6" descr="Screen Shot 2017-05-15 at 1.36.17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884589"/>
            <a:ext cx="3693508" cy="54040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81372" y="968966"/>
            <a:ext cx="442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Si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2485" y="3711655"/>
            <a:ext cx="594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Ge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76037" y="884589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Analysis</a:t>
            </a:r>
          </a:p>
          <a:p>
            <a:r>
              <a:rPr lang="en-US" dirty="0" smtClean="0"/>
              <a:t>Selection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799803" y="2627382"/>
            <a:ext cx="154937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3He + 32Si</a:t>
            </a:r>
          </a:p>
          <a:p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Activation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Surface Betas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Surface 206Pb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Neutrons</a:t>
            </a:r>
          </a:p>
          <a:p>
            <a:r>
              <a:rPr lang="en-US" b="1" dirty="0" smtClean="0">
                <a:solidFill>
                  <a:srgbClr val="00FFFF"/>
                </a:solidFill>
              </a:rPr>
              <a:t>CNS </a:t>
            </a:r>
            <a:endParaRPr lang="en-US" b="1" dirty="0">
              <a:solidFill>
                <a:srgbClr val="00FF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11/11/19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9406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6741" y="896552"/>
            <a:ext cx="4486769" cy="5229611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Other backgrounds controlled to be &lt; </a:t>
            </a:r>
            <a:r>
              <a:rPr lang="en-US" b="1" baseline="30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b="1" dirty="0" smtClean="0"/>
              <a:t> and </a:t>
            </a:r>
            <a:r>
              <a:rPr lang="en-US" b="1" baseline="30000" dirty="0" smtClean="0">
                <a:solidFill>
                  <a:srgbClr val="FF0000"/>
                </a:solidFill>
              </a:rPr>
              <a:t>32</a:t>
            </a:r>
            <a:r>
              <a:rPr lang="en-US" b="1" dirty="0" smtClean="0">
                <a:solidFill>
                  <a:srgbClr val="FF0000"/>
                </a:solidFill>
              </a:rPr>
              <a:t>Si</a:t>
            </a:r>
            <a:r>
              <a:rPr lang="en-US" b="1" dirty="0" smtClean="0"/>
              <a:t> levels by:</a:t>
            </a:r>
          </a:p>
          <a:p>
            <a:pPr lvl="1"/>
            <a:r>
              <a:rPr lang="en-US" dirty="0" smtClean="0"/>
              <a:t>6000 M.W.E.</a:t>
            </a:r>
          </a:p>
          <a:p>
            <a:pPr lvl="1"/>
            <a:r>
              <a:rPr lang="en-US" dirty="0" smtClean="0"/>
              <a:t>Better </a:t>
            </a:r>
            <a:r>
              <a:rPr lang="en-US" dirty="0"/>
              <a:t>screening of materials</a:t>
            </a:r>
          </a:p>
          <a:p>
            <a:pPr lvl="1"/>
            <a:r>
              <a:rPr lang="en-US" dirty="0" smtClean="0"/>
              <a:t>Shielding design improvements</a:t>
            </a:r>
            <a:endParaRPr lang="en-US" dirty="0"/>
          </a:p>
          <a:p>
            <a:pPr lvl="1"/>
            <a:r>
              <a:rPr lang="en-US" dirty="0"/>
              <a:t>Better </a:t>
            </a:r>
            <a:r>
              <a:rPr lang="en-US" dirty="0" smtClean="0"/>
              <a:t>radon </a:t>
            </a:r>
            <a:r>
              <a:rPr lang="en-US" dirty="0"/>
              <a:t>mitigation (both in lab and during fabrication</a:t>
            </a:r>
            <a:r>
              <a:rPr lang="en-US" dirty="0" smtClean="0"/>
              <a:t>) and surface radon removal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Environmental Backgrounds</a:t>
            </a:r>
            <a:endParaRPr lang="en-US" dirty="0"/>
          </a:p>
        </p:txBody>
      </p:sp>
      <p:pic>
        <p:nvPicPr>
          <p:cNvPr id="7" name="Picture 6" descr="Screen Shot 2017-05-15 at 1.50.00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676" y="896552"/>
            <a:ext cx="3521532" cy="52271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04176" y="1468510"/>
            <a:ext cx="442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Si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35289" y="4211199"/>
            <a:ext cx="594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Ge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64305" y="946687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Analysis</a:t>
            </a:r>
          </a:p>
          <a:p>
            <a:r>
              <a:rPr lang="en-US" dirty="0" smtClean="0"/>
              <a:t>Selection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70758" y="3564868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Analysis</a:t>
            </a:r>
          </a:p>
          <a:p>
            <a:r>
              <a:rPr lang="en-US" dirty="0" smtClean="0"/>
              <a:t>Selection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00057" y="2486474"/>
            <a:ext cx="154937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3He + 32Si</a:t>
            </a:r>
          </a:p>
          <a:p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Activation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Surface Betas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Surface 206Pb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Neutrons</a:t>
            </a:r>
          </a:p>
          <a:p>
            <a:r>
              <a:rPr lang="en-US" b="1" dirty="0" smtClean="0">
                <a:solidFill>
                  <a:srgbClr val="00FFFF"/>
                </a:solidFill>
              </a:rPr>
              <a:t>CNS </a:t>
            </a:r>
            <a:endParaRPr lang="en-US" b="1" dirty="0">
              <a:solidFill>
                <a:srgbClr val="00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1462" y="5845760"/>
            <a:ext cx="2725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iZIP</a:t>
            </a:r>
            <a:r>
              <a:rPr lang="en-US" sz="2800" b="1" dirty="0" smtClean="0"/>
              <a:t> Backgrounds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11/11/19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6757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670" y="866668"/>
            <a:ext cx="8548951" cy="5503969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Using CNS from Reactor neutrinos has many advantages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Huge </a:t>
            </a: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flux, somewhere around 10</a:t>
            </a:r>
            <a:r>
              <a:rPr lang="en-US" b="1" baseline="30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12 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/cm</a:t>
            </a:r>
            <a:r>
              <a:rPr lang="en-US" b="1" baseline="30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/s </a:t>
            </a: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@ 1 meter distance from a 1 MW reactor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Cross section is large</a:t>
            </a:r>
          </a:p>
          <a:p>
            <a:pPr lvl="2"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7.4x10</a:t>
            </a:r>
            <a:r>
              <a:rPr lang="en-US" b="1" baseline="30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-42 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cm</a:t>
            </a:r>
            <a:r>
              <a:rPr lang="en-US" b="1" baseline="30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for Si</a:t>
            </a:r>
          </a:p>
          <a:p>
            <a:pPr lvl="2"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6.0x10</a:t>
            </a:r>
            <a:r>
              <a:rPr lang="en-US" b="1" baseline="30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-41 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cm</a:t>
            </a:r>
            <a:r>
              <a:rPr lang="en-US" b="1" baseline="30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for </a:t>
            </a:r>
            <a:r>
              <a:rPr lang="en-US" b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</a:t>
            </a:r>
            <a:endParaRPr lang="en-US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CNS is flavor independent, blind to SM </a:t>
            </a:r>
          </a:p>
          <a:p>
            <a:pPr marL="457200" lvl="1" indent="0">
              <a:buNone/>
              <a:defRPr/>
            </a:pP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oscillations (but not sterile!)</a:t>
            </a:r>
          </a:p>
          <a:p>
            <a:pPr marL="0" indent="0">
              <a:buNone/>
              <a:defRPr/>
            </a:pPr>
            <a:endParaRPr lang="en-US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  <a:defRPr/>
            </a:pPr>
            <a:endParaRPr lang="en-US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But there are difficulties as well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End</a:t>
            </a: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-point (2 E</a:t>
            </a:r>
            <a:r>
              <a:rPr lang="en-US" b="1" baseline="-25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Symbol" panose="05050102010706020507" pitchFamily="18" charset="2"/>
              </a:rPr>
              <a:t></a:t>
            </a:r>
            <a:r>
              <a:rPr lang="en-US" b="1" baseline="30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Symbol" panose="05050102010706020507" pitchFamily="18" charset="2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/M) with ~MeV scale reactor neutrinos is ~1 </a:t>
            </a:r>
            <a:r>
              <a:rPr lang="en-US" b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keV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 Need a extremely low threshold detector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Most detectors must deal with Quenching Factors at these low energies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The neutrinos come with other stuff you wish wasn’t there (neutrons, gammas).  The closer you get the more aggressive your shielding must be.</a:t>
            </a:r>
          </a:p>
          <a:p>
            <a:pPr>
              <a:defRPr/>
            </a:pPr>
            <a:endParaRPr lang="en-US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New low-threshold (</a:t>
            </a: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Symbol" panose="05050102010706020507" pitchFamily="18" charset="2"/>
              </a:rPr>
              <a:t> ~ </a:t>
            </a: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few </a:t>
            </a:r>
            <a:r>
              <a:rPr lang="en-US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eVee</a:t>
            </a: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detectors, many designed for dark matter searches, </a:t>
            </a: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enable this sensitivity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BSM with CNS at Reactors</a:t>
            </a:r>
            <a:endParaRPr lang="en-US" dirty="0"/>
          </a:p>
        </p:txBody>
      </p:sp>
      <p:pic>
        <p:nvPicPr>
          <p:cNvPr id="4" name="Google Shape;291;p20" descr="Formula.png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1" y="1622132"/>
            <a:ext cx="2138752" cy="511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creen Shot 2019-04-11 at 10.23.28 A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1993" y="1441779"/>
            <a:ext cx="3862007" cy="247327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6081059" y="1622132"/>
            <a:ext cx="0" cy="19786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692588" y="2133910"/>
            <a:ext cx="268941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692588" y="3182780"/>
            <a:ext cx="268941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81059" y="2734235"/>
            <a:ext cx="1932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Most reactor </a:t>
            </a:r>
            <a:r>
              <a:rPr lang="en-US" b="1" dirty="0" err="1" smtClean="0">
                <a:solidFill>
                  <a:srgbClr val="FF0000"/>
                </a:solidFill>
              </a:rPr>
              <a:t>ν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below IBD Thresh.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31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64369" y="1109175"/>
            <a:ext cx="3790102" cy="4742128"/>
          </a:xfrm>
        </p:spPr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MCNP Core Model Input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" y="890487"/>
            <a:ext cx="4739671" cy="248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69177"/>
            <a:ext cx="4849031" cy="255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image001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575" y="649362"/>
            <a:ext cx="3613387" cy="3101253"/>
          </a:xfrm>
          <a:prstGeom prst="rect">
            <a:avLst/>
          </a:prstGeom>
        </p:spPr>
      </p:pic>
      <p:pic>
        <p:nvPicPr>
          <p:cNvPr id="9" name="Picture 8" descr="image001 (1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161" y="3553102"/>
            <a:ext cx="3234292" cy="27858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351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68" y="829750"/>
            <a:ext cx="8890000" cy="260773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Due to the large amount of shielding necessary in our setup, we need to implement a variance reduction scheme in our GEANT4 model </a:t>
            </a:r>
          </a:p>
          <a:p>
            <a:r>
              <a:rPr lang="en-US" dirty="0" smtClean="0"/>
              <a:t>Chosen Importance Sampling: straightforward and proven success in similar situations</a:t>
            </a:r>
          </a:p>
          <a:p>
            <a:pPr lvl="1"/>
            <a:r>
              <a:rPr lang="en-US" dirty="0" smtClean="0"/>
              <a:t>Setup parallel geometry in model, split into regions with different “importance values: I</a:t>
            </a:r>
            <a:r>
              <a:rPr lang="en-US" baseline="-25000" dirty="0" smtClean="0"/>
              <a:t>1</a:t>
            </a:r>
            <a:r>
              <a:rPr lang="en-US" dirty="0" smtClean="0"/>
              <a:t>, I</a:t>
            </a:r>
            <a:r>
              <a:rPr lang="en-US" baseline="-25000" dirty="0" smtClean="0"/>
              <a:t>2</a:t>
            </a:r>
            <a:r>
              <a:rPr lang="en-US" dirty="0" smtClean="0"/>
              <a:t>, etc.”</a:t>
            </a:r>
          </a:p>
          <a:p>
            <a:pPr lvl="1"/>
            <a:r>
              <a:rPr lang="en-US" dirty="0" smtClean="0"/>
              <a:t>As track transitions between regions (R</a:t>
            </a:r>
            <a:r>
              <a:rPr lang="en-US" baseline="-25000" dirty="0" smtClean="0"/>
              <a:t>1</a:t>
            </a:r>
            <a:r>
              <a:rPr lang="en-US" dirty="0" smtClean="0"/>
              <a:t> &amp; R</a:t>
            </a:r>
            <a:r>
              <a:rPr lang="en-US" baseline="-25000" dirty="0" smtClean="0"/>
              <a:t>2</a:t>
            </a:r>
            <a:r>
              <a:rPr lang="en-US" dirty="0" smtClean="0"/>
              <a:t>):</a:t>
            </a:r>
          </a:p>
          <a:p>
            <a:pPr lvl="2"/>
            <a:r>
              <a:rPr lang="en-US" dirty="0" smtClean="0"/>
              <a:t>Take ratio R = I</a:t>
            </a:r>
            <a:r>
              <a:rPr lang="en-US" baseline="-25000" dirty="0" smtClean="0"/>
              <a:t>R1</a:t>
            </a:r>
            <a:r>
              <a:rPr lang="en-US" dirty="0" smtClean="0"/>
              <a:t>/I</a:t>
            </a:r>
            <a:r>
              <a:rPr lang="en-US" baseline="-25000" dirty="0" smtClean="0"/>
              <a:t>R2</a:t>
            </a:r>
          </a:p>
          <a:p>
            <a:pPr lvl="2"/>
            <a:r>
              <a:rPr lang="en-US" dirty="0" smtClean="0"/>
              <a:t>If R = 1: do nothing, continue as normal</a:t>
            </a:r>
          </a:p>
          <a:p>
            <a:pPr lvl="2"/>
            <a:r>
              <a:rPr lang="en-US" dirty="0" smtClean="0"/>
              <a:t>If R &gt; 1: split track into R tracks</a:t>
            </a:r>
          </a:p>
          <a:p>
            <a:pPr lvl="2"/>
            <a:r>
              <a:rPr lang="en-US" dirty="0" smtClean="0"/>
              <a:t>If R &lt; 1: flip a coin with probability R to win.  If winner, do nothing, otherwise kill the track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Variance Reduction</a:t>
            </a:r>
            <a:endParaRPr lang="en-US" dirty="0"/>
          </a:p>
        </p:txBody>
      </p:sp>
      <p:pic>
        <p:nvPicPr>
          <p:cNvPr id="4" name="Picture 3" descr="Screen Shot 2016-03-09 at 4.34.47 PM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540" y="3242750"/>
            <a:ext cx="8204201" cy="295486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34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54004" y="1202267"/>
            <a:ext cx="3867883" cy="4927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The MC scales with distance in close to the same way as the data</a:t>
            </a:r>
          </a:p>
          <a:p>
            <a:endParaRPr lang="en-US" dirty="0" smtClean="0"/>
          </a:p>
          <a:p>
            <a:r>
              <a:rPr lang="en-US" dirty="0" smtClean="0"/>
              <a:t>Calculate the scale factor needed to match the normalization of the detector energy distribution in the MC to the data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Assume the scaling in the MC will match the data, and move the core to the closest position and add full ideal shielding</a:t>
            </a:r>
          </a:p>
          <a:p>
            <a:endParaRPr lang="en-US" dirty="0" smtClean="0"/>
          </a:p>
          <a:p>
            <a:r>
              <a:rPr lang="en-US" dirty="0" smtClean="0"/>
              <a:t>Scale results with close core and full shielding by the above factor to get the rate (</a:t>
            </a:r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Do the same with the neutrons, and scale accordingly (</a:t>
            </a:r>
            <a:r>
              <a:rPr lang="en-US" b="1" dirty="0" smtClean="0">
                <a:solidFill>
                  <a:srgbClr val="0000FF"/>
                </a:solidFill>
              </a:rPr>
              <a:t>Blue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pPr lvl="2"/>
            <a:endParaRPr lang="en-US" dirty="0"/>
          </a:p>
        </p:txBody>
      </p:sp>
      <p:pic>
        <p:nvPicPr>
          <p:cNvPr id="3" name="Picture 2" descr="backgrounds_tot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653" y="1879601"/>
            <a:ext cx="5046280" cy="3183466"/>
          </a:xfrm>
          <a:prstGeom prst="rect">
            <a:avLst/>
          </a:prstGeom>
        </p:spPr>
      </p:pic>
      <p:sp>
        <p:nvSpPr>
          <p:cNvPr id="7" name="Left Brace 6"/>
          <p:cNvSpPr/>
          <p:nvPr/>
        </p:nvSpPr>
        <p:spPr>
          <a:xfrm rot="16200000">
            <a:off x="5300663" y="4085698"/>
            <a:ext cx="550333" cy="1954751"/>
          </a:xfrm>
          <a:prstGeom prst="leftBrace">
            <a:avLst/>
          </a:prstGeom>
          <a:ln w="3810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7793" y="5304366"/>
            <a:ext cx="189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Region of Interest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1202267"/>
            <a:ext cx="3835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Few hundred DRU estimate</a:t>
            </a:r>
          </a:p>
          <a:p>
            <a:r>
              <a:rPr lang="en-US" dirty="0" smtClean="0"/>
              <a:t>Target &lt; 1000 (from sensitivity studies)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19800" y="5798531"/>
            <a:ext cx="2416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NIM A 853, 5360 (2017)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7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218214" y="1670032"/>
            <a:ext cx="4669971" cy="266704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Canberra </a:t>
            </a:r>
            <a:r>
              <a:rPr lang="en-US" dirty="0" err="1" smtClean="0"/>
              <a:t>UltraLEGe</a:t>
            </a:r>
            <a:endParaRPr lang="en-US" dirty="0" smtClean="0"/>
          </a:p>
          <a:p>
            <a:r>
              <a:rPr lang="en-US" dirty="0" smtClean="0"/>
              <a:t>spectrum down to ~0.3 </a:t>
            </a:r>
            <a:r>
              <a:rPr lang="en-US" dirty="0" err="1" smtClean="0"/>
              <a:t>keV</a:t>
            </a:r>
            <a:endParaRPr lang="en-US" dirty="0" smtClean="0"/>
          </a:p>
          <a:p>
            <a:r>
              <a:rPr lang="en-US" dirty="0" smtClean="0"/>
              <a:t>Validates low energy background with MC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743" y="889157"/>
            <a:ext cx="4376057" cy="483736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 CENA" panose="02000000000000000000" pitchFamily="2" charset="0"/>
              </a:rPr>
              <a:t>Low Energy Background</a:t>
            </a:r>
            <a:endParaRPr lang="en-US" sz="4000" dirty="0">
              <a:latin typeface="AR CENA" panose="02000000000000000000" pitchFamily="2" charset="0"/>
            </a:endParaRPr>
          </a:p>
        </p:txBody>
      </p:sp>
      <p:pic>
        <p:nvPicPr>
          <p:cNvPr id="7" name="Picture 6" descr="IMG_057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9086"/>
            <a:ext cx="4042488" cy="5389983"/>
          </a:xfrm>
          <a:prstGeom prst="rect">
            <a:avLst/>
          </a:prstGeom>
        </p:spPr>
      </p:pic>
      <p:pic>
        <p:nvPicPr>
          <p:cNvPr id="9" name="Picture 8" descr="UltraLEGe_zoo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125" y="3950503"/>
            <a:ext cx="4993702" cy="228856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41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reOff_UltraLEGe_protoshield_lo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8461"/>
            <a:ext cx="9144000" cy="503111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1156164" y="1481216"/>
            <a:ext cx="162036" cy="47264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56164" y="1038993"/>
            <a:ext cx="144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Mostly Noise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731830" y="1481216"/>
            <a:ext cx="2031589" cy="675771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9531" y="1038993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10.37 </a:t>
            </a:r>
            <a:r>
              <a:rPr lang="en-US" b="1" dirty="0" err="1" smtClean="0">
                <a:solidFill>
                  <a:srgbClr val="FF0000"/>
                </a:solidFill>
              </a:rPr>
              <a:t>keV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881956" y="1805936"/>
            <a:ext cx="379580" cy="675771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85329" y="1408325"/>
            <a:ext cx="1211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1.3 </a:t>
            </a:r>
            <a:r>
              <a:rPr lang="en-US" b="1" dirty="0" err="1" smtClean="0">
                <a:solidFill>
                  <a:srgbClr val="FF0000"/>
                </a:solidFill>
              </a:rPr>
              <a:t>keV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Ge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08450" y="854327"/>
            <a:ext cx="1854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2.2 days live time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9829" y="134335"/>
            <a:ext cx="14158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Core Off</a:t>
            </a:r>
            <a:endParaRPr lang="en-US" sz="28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77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" y="553066"/>
            <a:ext cx="4809474" cy="32729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841" y="60005"/>
            <a:ext cx="8568616" cy="58665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3200" b="1" dirty="0">
                <a:latin typeface="AR CENA" panose="02000000000000000000" pitchFamily="2" charset="0"/>
                <a:sym typeface="Symbol" panose="05050102010706020507" pitchFamily="18" charset="2"/>
              </a:rPr>
              <a:t>F</a:t>
            </a:r>
            <a:r>
              <a:rPr lang="en-US" sz="3200" b="1" dirty="0" smtClean="0">
                <a:latin typeface="AR CENA" panose="02000000000000000000" pitchFamily="2" charset="0"/>
                <a:sym typeface="Symbol" panose="05050102010706020507" pitchFamily="18" charset="2"/>
              </a:rPr>
              <a:t>ast and Thermal Neutron </a:t>
            </a:r>
            <a:r>
              <a:rPr lang="en-US" sz="3200" b="1" dirty="0" smtClean="0">
                <a:latin typeface="AR CENA" panose="02000000000000000000" pitchFamily="2" charset="0"/>
              </a:rPr>
              <a:t>measurements</a:t>
            </a:r>
            <a:endParaRPr lang="en-US" sz="3200" b="1" dirty="0">
              <a:latin typeface="AR CENA" panose="020000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7911" y="754422"/>
            <a:ext cx="3572546" cy="28623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825989"/>
            <a:ext cx="4396462" cy="298281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200526" y="3592286"/>
            <a:ext cx="4940753" cy="3265714"/>
            <a:chOff x="3382861" y="2881301"/>
            <a:chExt cx="5879647" cy="400119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2861" y="2881301"/>
              <a:ext cx="5879647" cy="400119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592535" y="4261741"/>
              <a:ext cx="3102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Core on, inside lead shielding </a:t>
              </a:r>
              <a:endParaRPr lang="en-US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5351688" y="4588459"/>
              <a:ext cx="481693" cy="58687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7958817" y="4631073"/>
              <a:ext cx="434068" cy="47700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731328" y="4806003"/>
              <a:ext cx="21390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Core off, overnight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13105" y="3282675"/>
              <a:ext cx="31572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Core on, outside lead shielding</a:t>
              </a:r>
              <a:endParaRPr lang="en-US" dirty="0"/>
            </a:p>
          </p:txBody>
        </p:sp>
      </p:grpSp>
      <p:sp>
        <p:nvSpPr>
          <p:cNvPr id="6" name="Rectangle 5"/>
          <p:cNvSpPr/>
          <p:nvPr/>
        </p:nvSpPr>
        <p:spPr>
          <a:xfrm>
            <a:off x="702176" y="1158920"/>
            <a:ext cx="5333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Helvetica-Light"/>
              </a:rPr>
              <a:t>P-</a:t>
            </a:r>
            <a:r>
              <a:rPr lang="en-US" b="1" dirty="0" err="1" smtClean="0">
                <a:latin typeface="Helvetica-Light"/>
              </a:rPr>
              <a:t>Terphenyl</a:t>
            </a:r>
            <a:r>
              <a:rPr lang="en-US" b="1" dirty="0" smtClean="0">
                <a:latin typeface="Helvetica-Light"/>
              </a:rPr>
              <a:t> with PSD for fast N measurements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1443899" y="5987019"/>
            <a:ext cx="1223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Helvetica-Light"/>
              </a:rPr>
              <a:t>Li-6 Glass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2C37E0-1310-174E-842A-3643A4D3E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68" y="54881"/>
            <a:ext cx="7886700" cy="1325563"/>
          </a:xfrm>
        </p:spPr>
        <p:txBody>
          <a:bodyPr/>
          <a:lstStyle/>
          <a:p>
            <a:r>
              <a:rPr lang="en-US" dirty="0" smtClean="0"/>
              <a:t>Run 9 Data Analysis in progress: </a:t>
            </a:r>
            <a:r>
              <a:rPr lang="en-US" dirty="0" err="1" smtClean="0"/>
              <a:t>iZIP</a:t>
            </a:r>
            <a:r>
              <a:rPr lang="en-US" dirty="0" smtClean="0"/>
              <a:t> </a:t>
            </a:r>
            <a:r>
              <a:rPr lang="en-US" dirty="0"/>
              <a:t>Charge Noise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="" xmlns:a16="http://schemas.microsoft.com/office/drawing/2014/main" id="{6218D765-BCCA-FE4C-BE18-68C086BA8C5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5741" y="2209528"/>
            <a:ext cx="4685628" cy="289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9FE4221-9C66-7C40-8081-B1B7F352722E}"/>
              </a:ext>
            </a:extLst>
          </p:cNvPr>
          <p:cNvSpPr txBox="1"/>
          <p:nvPr/>
        </p:nvSpPr>
        <p:spPr>
          <a:xfrm>
            <a:off x="2168611" y="2551401"/>
            <a:ext cx="6094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Side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C7BB022B-C055-A64C-8D2A-9B27E5755E79}"/>
              </a:ext>
            </a:extLst>
          </p:cNvPr>
          <p:cNvSpPr txBox="1"/>
          <p:nvPr/>
        </p:nvSpPr>
        <p:spPr>
          <a:xfrm>
            <a:off x="6552170" y="2551400"/>
            <a:ext cx="6094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Side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B0F758B-39F8-234A-98C5-9CC646AE373F}"/>
              </a:ext>
            </a:extLst>
          </p:cNvPr>
          <p:cNvSpPr txBox="1"/>
          <p:nvPr/>
        </p:nvSpPr>
        <p:spPr>
          <a:xfrm>
            <a:off x="827902" y="5442037"/>
            <a:ext cx="46000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/>
              <a:t>Noise performance comparable to </a:t>
            </a:r>
            <a:r>
              <a:rPr lang="en-US" sz="1350" b="1" dirty="0" err="1" smtClean="0"/>
              <a:t>SuperCDMS</a:t>
            </a:r>
            <a:r>
              <a:rPr lang="en-US" sz="1350" b="1" dirty="0" smtClean="0"/>
              <a:t> Soudan noise. </a:t>
            </a:r>
            <a:endParaRPr lang="en-US" sz="1350" b="1" dirty="0"/>
          </a:p>
        </p:txBody>
      </p:sp>
      <p:pic>
        <p:nvPicPr>
          <p:cNvPr id="3074" name="Picture 2">
            <a:extLst>
              <a:ext uri="{FF2B5EF4-FFF2-40B4-BE49-F238E27FC236}">
                <a16:creationId xmlns="" xmlns:a16="http://schemas.microsoft.com/office/drawing/2014/main" id="{F1533983-8238-CB4C-9486-5E3EEE9C7D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78"/>
          <a:stretch/>
        </p:blipFill>
        <p:spPr bwMode="auto">
          <a:xfrm>
            <a:off x="8649" y="2218795"/>
            <a:ext cx="4591360" cy="289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DB70BD8E-483C-C841-A249-5A54441D50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4586" y="1186748"/>
            <a:ext cx="4098940" cy="107701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025C457-5BA1-C146-88B0-D59E8D0123E5}"/>
              </a:ext>
            </a:extLst>
          </p:cNvPr>
          <p:cNvSpPr/>
          <p:nvPr/>
        </p:nvSpPr>
        <p:spPr>
          <a:xfrm>
            <a:off x="4031518" y="4933084"/>
            <a:ext cx="42863" cy="8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B817DC5-F379-9B4B-9A70-D79118016B43}"/>
              </a:ext>
            </a:extLst>
          </p:cNvPr>
          <p:cNvSpPr/>
          <p:nvPr/>
        </p:nvSpPr>
        <p:spPr>
          <a:xfrm>
            <a:off x="8488854" y="4933084"/>
            <a:ext cx="34289" cy="8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C030F59-674D-3343-A30F-5D1D41A65DD4}"/>
              </a:ext>
            </a:extLst>
          </p:cNvPr>
          <p:cNvSpPr txBox="1"/>
          <p:nvPr/>
        </p:nvSpPr>
        <p:spPr>
          <a:xfrm>
            <a:off x="1940685" y="2551400"/>
            <a:ext cx="6094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Side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2A98D63-B015-1044-B2C5-8F3F39218D31}"/>
              </a:ext>
            </a:extLst>
          </p:cNvPr>
          <p:cNvSpPr txBox="1"/>
          <p:nvPr/>
        </p:nvSpPr>
        <p:spPr>
          <a:xfrm>
            <a:off x="5873575" y="992594"/>
            <a:ext cx="23555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Example plot from Soudan R18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0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95498" y="1"/>
            <a:ext cx="7063302" cy="640386"/>
          </a:xfrm>
        </p:spPr>
        <p:txBody>
          <a:bodyPr/>
          <a:lstStyle/>
          <a:p>
            <a:r>
              <a:rPr lang="en-US" sz="2400" b="1" dirty="0">
                <a:latin typeface="AR CENA" panose="02000000000000000000" pitchFamily="2" charset="0"/>
              </a:rPr>
              <a:t>Coherent Neutrino Scattering: Connection to </a:t>
            </a:r>
            <a:r>
              <a:rPr lang="en-US" sz="2400" b="1" dirty="0" smtClean="0">
                <a:latin typeface="AR CENA" panose="02000000000000000000" pitchFamily="2" charset="0"/>
              </a:rPr>
              <a:t>WIMPs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61410"/>
            <a:ext cx="9068899" cy="9673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b="1" dirty="0">
              <a:latin typeface="AR CENA" panose="02000000000000000000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835" y="2383714"/>
            <a:ext cx="6960015" cy="24926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34835" y="1689033"/>
            <a:ext cx="6907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CDMS Style Detectors were originally envisioned to detect neutrinos!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855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530"/>
            <a:ext cx="7886700" cy="13255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Google Shape;318;p22" descr="IMG_7034.JPG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2808110" y="5390444"/>
            <a:ext cx="1185334" cy="1016000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3444" y="5634279"/>
            <a:ext cx="18429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Detectors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10" name="Picture 9" descr="Attachment-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35" y="136108"/>
            <a:ext cx="1459801" cy="1475756"/>
          </a:xfrm>
          <a:prstGeom prst="rect">
            <a:avLst/>
          </a:prstGeom>
        </p:spPr>
      </p:pic>
      <p:pic>
        <p:nvPicPr>
          <p:cNvPr id="11" name="Picture 10" descr="Screen Shot 2019-04-10 at 10.23.22 A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1682" y="97431"/>
            <a:ext cx="7412317" cy="717793"/>
          </a:xfrm>
          <a:prstGeom prst="rect">
            <a:avLst/>
          </a:prstGeom>
        </p:spPr>
      </p:pic>
      <p:pic>
        <p:nvPicPr>
          <p:cNvPr id="12" name="Picture 11" descr="Screen Shot 2019-04-10 at 10.23.46 AM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112" y="883929"/>
            <a:ext cx="6789342" cy="72996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515527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799" y="1232861"/>
            <a:ext cx="6795541" cy="3426594"/>
          </a:xfrm>
        </p:spPr>
        <p:txBody>
          <a:bodyPr>
            <a:normAutofit fontScale="85000" lnSpcReduction="20000"/>
          </a:bodyPr>
          <a:lstStyle/>
          <a:p>
            <a:pPr marL="231775" indent="-231775"/>
            <a:r>
              <a:rPr lang="en-US" sz="2400" dirty="0" smtClean="0"/>
              <a:t>1 MW </a:t>
            </a:r>
            <a:r>
              <a:rPr lang="en-US" sz="2400" dirty="0"/>
              <a:t>TRIGA </a:t>
            </a:r>
            <a:r>
              <a:rPr lang="en-US" sz="2400" dirty="0" smtClean="0"/>
              <a:t>(Training</a:t>
            </a:r>
            <a:r>
              <a:rPr lang="en-US" sz="2400" dirty="0"/>
              <a:t>, Research, Isotopes, General </a:t>
            </a:r>
            <a:r>
              <a:rPr lang="en-US" sz="2400" dirty="0" smtClean="0"/>
              <a:t>Atomics) Reactor</a:t>
            </a:r>
          </a:p>
          <a:p>
            <a:pPr lvl="1"/>
            <a:r>
              <a:rPr lang="en-US" sz="2000" dirty="0"/>
              <a:t>Student, Professional, and Emergency Response </a:t>
            </a:r>
            <a:r>
              <a:rPr lang="en-US" sz="2000" dirty="0" smtClean="0"/>
              <a:t>Training.</a:t>
            </a:r>
            <a:endParaRPr lang="en-US" sz="2000" dirty="0"/>
          </a:p>
          <a:p>
            <a:pPr lvl="1"/>
            <a:r>
              <a:rPr lang="en-US" sz="2000" dirty="0" smtClean="0"/>
              <a:t>Renewed pursuit of research (especially materials science)</a:t>
            </a:r>
          </a:p>
          <a:p>
            <a:pPr lvl="2"/>
            <a:r>
              <a:rPr lang="en-US" sz="1600" dirty="0"/>
              <a:t>4 or 5 Beam ports under redevelopment</a:t>
            </a:r>
          </a:p>
          <a:p>
            <a:pPr lvl="2"/>
            <a:r>
              <a:rPr lang="en-US" sz="1600" dirty="0"/>
              <a:t>Large irradiation </a:t>
            </a:r>
            <a:r>
              <a:rPr lang="en-US" sz="1600" dirty="0" smtClean="0"/>
              <a:t>venues (thermal column, dry cell, &amp; large pool)</a:t>
            </a:r>
            <a:endParaRPr lang="en-US" sz="1600" dirty="0"/>
          </a:p>
          <a:p>
            <a:pPr lvl="2"/>
            <a:r>
              <a:rPr lang="en-US" sz="1600" dirty="0"/>
              <a:t>Two small hot </a:t>
            </a:r>
            <a:r>
              <a:rPr lang="en-US" sz="1600" dirty="0" smtClean="0"/>
              <a:t>cells for hot sample handling and isotope packaging. </a:t>
            </a:r>
            <a:endParaRPr lang="en-US" sz="1600" dirty="0"/>
          </a:p>
          <a:p>
            <a:pPr lvl="1"/>
            <a:r>
              <a:rPr lang="en-US" sz="2000" dirty="0"/>
              <a:t>Neutron and high activity gamma irradiation of materials and </a:t>
            </a:r>
            <a:r>
              <a:rPr lang="en-US" sz="2000" dirty="0" smtClean="0"/>
              <a:t>biomaterials.</a:t>
            </a:r>
            <a:endParaRPr lang="en-US" sz="2000" dirty="0"/>
          </a:p>
          <a:p>
            <a:pPr lvl="1"/>
            <a:r>
              <a:rPr lang="en-US" sz="2000" dirty="0"/>
              <a:t>Neutron </a:t>
            </a:r>
            <a:r>
              <a:rPr lang="en-US" sz="2000" dirty="0" smtClean="0"/>
              <a:t>activation analysis (rabbit tube delivery).</a:t>
            </a:r>
            <a:endParaRPr lang="en-US" sz="2000" dirty="0"/>
          </a:p>
          <a:p>
            <a:pPr lvl="1"/>
            <a:r>
              <a:rPr lang="en-US" sz="2000" dirty="0" smtClean="0"/>
              <a:t>Isotope Production &amp; Shipping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Ability to pulse (~400 </a:t>
            </a:r>
            <a:r>
              <a:rPr lang="en-US" sz="2000" dirty="0"/>
              <a:t>M</a:t>
            </a:r>
            <a:r>
              <a:rPr lang="en-US" sz="2000" dirty="0" smtClean="0"/>
              <a:t>W for a few </a:t>
            </a:r>
            <a:r>
              <a:rPr lang="en-US" sz="2000" dirty="0" err="1" smtClean="0"/>
              <a:t>ms</a:t>
            </a:r>
            <a:r>
              <a:rPr lang="en-US" sz="2000" dirty="0" smtClean="0"/>
              <a:t>) https</a:t>
            </a:r>
            <a:r>
              <a:rPr lang="en-US" sz="2000" dirty="0"/>
              <a:t>://</a:t>
            </a:r>
            <a:r>
              <a:rPr lang="en-US" sz="2000" dirty="0" err="1"/>
              <a:t>www.youtube.com</a:t>
            </a:r>
            <a:r>
              <a:rPr lang="en-US" sz="2000" dirty="0"/>
              <a:t>/</a:t>
            </a:r>
            <a:r>
              <a:rPr lang="en-US" sz="2000" dirty="0" err="1"/>
              <a:t>watch?v</a:t>
            </a:r>
            <a:r>
              <a:rPr lang="en-US" sz="2000" dirty="0"/>
              <a:t>=</a:t>
            </a:r>
            <a:r>
              <a:rPr lang="en-US" sz="2000" dirty="0" err="1"/>
              <a:t>xdkKxQotsro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5867400" cy="1143000"/>
          </a:xfrm>
        </p:spPr>
        <p:txBody>
          <a:bodyPr/>
          <a:lstStyle/>
          <a:p>
            <a:r>
              <a:rPr lang="en-US" dirty="0" smtClean="0"/>
              <a:t>TEES Nuclear Science Center</a:t>
            </a:r>
            <a:endParaRPr lang="en-US" dirty="0"/>
          </a:p>
        </p:txBody>
      </p:sp>
      <p:pic>
        <p:nvPicPr>
          <p:cNvPr id="4" name="Picture 2" descr="Reactor -banner -notex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5541" y="4659454"/>
            <a:ext cx="4114800" cy="1588946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c2.staticflickr.com/2/1117/5105115301_98253a020e_z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00341" y="943468"/>
            <a:ext cx="2043659" cy="420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ore Converted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00341" y="4659454"/>
            <a:ext cx="2043659" cy="158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Photo of Nuclear Science Center Control Room from 1968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657418"/>
            <a:ext cx="2971800" cy="1590982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28566" y="5940623"/>
            <a:ext cx="1743234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46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prstClr val="black"/>
                </a:solidFill>
              </a:rPr>
              <a:t>Operating Since 1961</a:t>
            </a:r>
            <a:endParaRPr lang="en-US" sz="1400" i="1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85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245300"/>
            <a:ext cx="8229600" cy="8808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Mitchell Institute Neutrino Experiment at Reactor (MINER)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338" y="1141048"/>
            <a:ext cx="6183662" cy="4899890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1312002" y="2427651"/>
            <a:ext cx="5401272" cy="24561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34120" y="1496444"/>
            <a:ext cx="1482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Top View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61203" y="1068600"/>
            <a:ext cx="1995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Side View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412875" y="3397250"/>
            <a:ext cx="238125" cy="238125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972175" y="5032575"/>
            <a:ext cx="238125" cy="238125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98167" y="2442594"/>
            <a:ext cx="1482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Core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651000" y="2904259"/>
            <a:ext cx="1147167" cy="4929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349625" y="2904259"/>
            <a:ext cx="2365375" cy="19217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6663839" y="5106801"/>
            <a:ext cx="156295" cy="199333"/>
          </a:xfrm>
          <a:prstGeom prst="round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820134" y="4966300"/>
            <a:ext cx="1995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6600"/>
                </a:solidFill>
              </a:rPr>
              <a:t>Detectors</a:t>
            </a:r>
            <a:endParaRPr lang="en-US" sz="2400" b="1" dirty="0">
              <a:solidFill>
                <a:srgbClr val="FF66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968875" y="5245300"/>
            <a:ext cx="873125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727723" y="5579273"/>
            <a:ext cx="2971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Core Movable Along this Axis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524000" y="3762375"/>
            <a:ext cx="0" cy="106362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651000" y="4120760"/>
            <a:ext cx="2971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Core Movable Along this Axis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29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774277"/>
            <a:ext cx="8400212" cy="1351886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Specific Advantages for MINER</a:t>
            </a:r>
          </a:p>
          <a:p>
            <a:pPr lvl="1">
              <a:defRPr/>
            </a:pP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Our core is movable!</a:t>
            </a:r>
          </a:p>
          <a:p>
            <a:pPr lvl="1">
              <a:defRPr/>
            </a:pP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Lower power reactor leads to less fuel burnout and less variation in rate with time</a:t>
            </a:r>
          </a:p>
          <a:p>
            <a:pPr lvl="1">
              <a:defRPr/>
            </a:pP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Significant period of core off time on demand</a:t>
            </a:r>
          </a:p>
          <a:p>
            <a:pPr lvl="1">
              <a:defRPr/>
            </a:pPr>
            <a:r>
              <a:rPr lang="en-US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Extremely cooperative facility staff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2055" y="1025385"/>
            <a:ext cx="3889555" cy="29171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74" y="838216"/>
            <a:ext cx="4477375" cy="36200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54453" y="4088881"/>
            <a:ext cx="371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“Thermal Column” Experimental Area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522134" y="3098808"/>
            <a:ext cx="491067" cy="474133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801537" y="2252132"/>
            <a:ext cx="211666" cy="8466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22134" y="1759803"/>
            <a:ext cx="1428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Detectors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89551" y="2749433"/>
            <a:ext cx="837399" cy="8235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89550" y="1990640"/>
            <a:ext cx="143132" cy="7588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9052" y="1528970"/>
            <a:ext cx="2435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Reactor!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13034" y="2861741"/>
            <a:ext cx="491067" cy="474133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816049" y="2221468"/>
            <a:ext cx="1962576" cy="8773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Magnificent CEvNS: MINER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12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wu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78197</TotalTime>
  <Words>2884</Words>
  <Application>Microsoft Macintosh PowerPoint</Application>
  <PresentationFormat>On-screen Show (4:3)</PresentationFormat>
  <Paragraphs>494</Paragraphs>
  <Slides>49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nwu_template</vt:lpstr>
      <vt:lpstr>MINER: Low Threshold SuperCDMS Style Detectors for CNS</vt:lpstr>
      <vt:lpstr>PowerPoint Presentation</vt:lpstr>
      <vt:lpstr>PowerPoint Presentation</vt:lpstr>
      <vt:lpstr>SuperCDMS Detectors in 1 Slide</vt:lpstr>
      <vt:lpstr>Coherent Neutrino Scattering: Connection to WIMPs</vt:lpstr>
      <vt:lpstr>PowerPoint Presentation</vt:lpstr>
      <vt:lpstr>TEES Nuclear Science Center</vt:lpstr>
      <vt:lpstr>Mitchell Institute Neutrino Experiment at Reactor (MINER)</vt:lpstr>
      <vt:lpstr>PowerPoint Presentation</vt:lpstr>
      <vt:lpstr>Background Control</vt:lpstr>
      <vt:lpstr>MCNP model of the reactor</vt:lpstr>
      <vt:lpstr>First Gamma Measurement</vt:lpstr>
      <vt:lpstr>PowerPoint Presentation</vt:lpstr>
      <vt:lpstr>PowerPoint Presentation</vt:lpstr>
      <vt:lpstr>PowerPoint Presentation</vt:lpstr>
      <vt:lpstr>PowerPoint Presentation</vt:lpstr>
      <vt:lpstr>Pool Shield Construction</vt:lpstr>
      <vt:lpstr>Lead from Los Alamos</vt:lpstr>
      <vt:lpstr>PowerPoint Presentation</vt:lpstr>
      <vt:lpstr>Backgrounds</vt:lpstr>
      <vt:lpstr>CONNIE Detector@MINER</vt:lpstr>
      <vt:lpstr>MINER 2-Phase Approach</vt:lpstr>
      <vt:lpstr>Phase I Underway</vt:lpstr>
      <vt:lpstr>PowerPoint Presentation</vt:lpstr>
      <vt:lpstr>PowerPoint Presentation</vt:lpstr>
      <vt:lpstr>PowerPoint Presentation</vt:lpstr>
      <vt:lpstr>Pulses From Current Run</vt:lpstr>
      <vt:lpstr>Run 9 iZIP (Ba133 data): Partition Plot</vt:lpstr>
      <vt:lpstr>Sensitivity to SM and Beyond</vt:lpstr>
      <vt:lpstr>Sterile Sensitivity</vt:lpstr>
      <vt:lpstr>MINER Status and Outlook</vt:lpstr>
      <vt:lpstr>BACKUP</vt:lpstr>
      <vt:lpstr>PowerPoint Presentation</vt:lpstr>
      <vt:lpstr>Phonons</vt:lpstr>
      <vt:lpstr>PowerPoint Presentation</vt:lpstr>
      <vt:lpstr>iZIP</vt:lpstr>
      <vt:lpstr>SuperCDMS Detectors</vt:lpstr>
      <vt:lpstr>Phonon Readout</vt:lpstr>
      <vt:lpstr>Improved Detectors for SNOLAB</vt:lpstr>
      <vt:lpstr>HV Backgrounds</vt:lpstr>
      <vt:lpstr>Improved Environmental Backgrounds</vt:lpstr>
      <vt:lpstr>BSM with CNS at Reactors</vt:lpstr>
      <vt:lpstr>MCNP Core Model Input</vt:lpstr>
      <vt:lpstr>Variance Reduction</vt:lpstr>
      <vt:lpstr>PowerPoint Presentation</vt:lpstr>
      <vt:lpstr>Low Energy Background</vt:lpstr>
      <vt:lpstr>PowerPoint Presentation</vt:lpstr>
      <vt:lpstr>Fast and Thermal Neutron measurements</vt:lpstr>
      <vt:lpstr>Run 9 Data Analysis in progress: iZIP Charge Noise</vt:lpstr>
    </vt:vector>
  </TitlesOfParts>
  <Company>Northwestern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Kubik</dc:creator>
  <cp:lastModifiedBy>Andy Kubik</cp:lastModifiedBy>
  <cp:revision>385</cp:revision>
  <dcterms:created xsi:type="dcterms:W3CDTF">2014-02-06T12:23:28Z</dcterms:created>
  <dcterms:modified xsi:type="dcterms:W3CDTF">2019-11-11T02:23:11Z</dcterms:modified>
</cp:coreProperties>
</file>