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67"/>
    <p:restoredTop sz="94694"/>
  </p:normalViewPr>
  <p:slideViewPr>
    <p:cSldViewPr snapToGrid="0" snapToObjects="1" showGuides="1">
      <p:cViewPr varScale="1">
        <p:scale>
          <a:sx n="124" d="100"/>
          <a:sy n="124" d="100"/>
        </p:scale>
        <p:origin x="92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08AD4-CE7D-D24B-885E-FA4D5FFF98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726E00-E2CF-B24C-B442-0DAA61595B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5A601-4C32-D149-AC26-2B0A04F07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E5FF3E-155F-ED49-8A61-0B8565B42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19CA34-82B0-C647-ACD5-FBE8527C8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333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07E75-4398-C24F-BADE-D7D54BE06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B4C90E-FCAB-714D-A7D1-2123E92A6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F537A6-E6B9-3C42-ADC2-14C9E8D8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F09067-8F47-CE4F-968B-F578EAF2A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3BCDC3-1C61-C749-8130-7A391467A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303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69C4E78-AED5-EC41-936B-29B849603A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8BAD81-85A5-5B41-918E-A1346223F7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8EA00E-F093-D94A-9BB1-A0952B339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6D365-4A28-6445-8F30-C356097C0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839E9-A267-3A4C-8D1C-E40183E7A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5185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AE07D-70D9-324F-8D23-209AD8732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BC9C28-905F-5444-9999-C475746AB6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3135F-F365-2F4B-8902-7FB8BB875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01FB2B-2ADF-334A-B687-697A15117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7416F3-6049-344E-B65C-4EC9E702C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162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6AE71-B577-8148-9981-8D7DB54CA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19D81-DFB0-DD4C-9830-3AB9F0D4C4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16663-4F47-ED4C-A7E0-9D8EE39D5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F5AC7F-FA7B-F549-B6B3-5F618C505F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5EFF3-A200-094C-BA65-0BBF014BB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246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0AF83-E38E-2C4D-B1C4-C7052F56B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CA6E5C-ABA5-0741-B702-6BD928791D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E9F451-A9E5-7843-BA55-6284BBA01C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CC0F7E-9F60-A447-9FAF-3571B913E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49C20F-B1F2-D042-B4F5-4A33E5C6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685E8D-301F-6142-B495-26C6D8D88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015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BB6F4-72F4-734C-A4A9-47CB4860C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D6A53-A3DD-3643-97F3-0B8D3972F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E35E20-851C-8F4E-AC33-B1C3837F09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0327F2-EB23-F047-B3C6-226257340A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7F3000-6AE5-C647-8710-55BFC6BE4A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655EDE-A582-4D4B-9162-C88BE8B00F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2E14DF-D4A4-B942-8CC3-D202280452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1C6689-4DA6-6941-BBE6-67160CD96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91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09FB0-F332-6549-A93D-BA683CDF5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16B52E-50CF-F64B-89C5-FB4AF939C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21DD50-33DC-7F4E-8B2A-FF7859E004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CF1ED3-1DCF-284D-92D3-DCE65271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08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6C6CA7-3C55-3341-8842-8AB1BA884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7EC2E0-0264-7F4F-A4CD-2DB1D80EB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E60A98-32ED-4844-8460-9CBEACDF5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0827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972B6-0E87-0548-855F-9A36892E08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38CDC-FADB-9344-AE7F-32F61DE90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7A246C-5741-1149-9E5D-E97A3F3ECE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9F912-6EDE-0441-8057-A7FEE0CA8A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B1C4EB-EE8A-EE44-B841-AAFD69EA8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9892D6-FECA-F24D-B6A6-E0C86A627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968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A5AF9-9514-1147-B4B5-6754F2F258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FED4FC-413E-3341-8482-19026AE129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F53A40-36A8-EB4E-9C48-74C62473E1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F5179-41F6-E442-A9CF-CA7137944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73E8E2-D8AE-A54C-90C8-240A2D870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F0C77-EE09-1840-AB60-1314F7078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078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17474A-D830-F348-993E-6E568E8B9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94C5A3-7928-E845-AE0F-A3F7394171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A6E8F3-8D64-984B-809D-9960E2A91C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45E1D3-C267-7B46-B948-A19BA6F0429D}" type="datetimeFigureOut">
              <a:rPr lang="en-GB" smtClean="0"/>
              <a:t>05/07/2025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CE23A-3D34-5D4C-9389-CED59A6FF9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0A35C-EEFD-ED4D-A159-B958AB57C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D23E9-DA50-C742-BC35-C49C0210B61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805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EE95424-1040-7146-AE75-48D9628BB7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5353" b="183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BA551D0-79A5-1F44-91CC-2474DDE1E2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87011"/>
            <a:ext cx="9144000" cy="2122952"/>
          </a:xfrm>
        </p:spPr>
        <p:txBody>
          <a:bodyPr anchor="ctr"/>
          <a:lstStyle/>
          <a:p>
            <a:pPr algn="l"/>
            <a:r>
              <a:rPr lang="en-GB" b="1" dirty="0">
                <a:solidFill>
                  <a:schemeClr val="bg1"/>
                </a:solidFill>
              </a:rPr>
              <a:t>AAT Town Hall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FD5D7B-3E9A-E644-848C-8A235B5E4CA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Christian </a:t>
            </a:r>
            <a:r>
              <a:rPr lang="en-GB" dirty="0"/>
              <a:t>Wolf (ANU)</a:t>
            </a:r>
            <a:endParaRPr lang="en-GB" dirty="0">
              <a:solidFill>
                <a:schemeClr val="bg1"/>
              </a:solidFill>
            </a:endParaRPr>
          </a:p>
          <a:p>
            <a:pPr algn="l"/>
            <a:r>
              <a:rPr lang="en-GB" dirty="0"/>
              <a:t>SSO Director</a:t>
            </a:r>
          </a:p>
          <a:p>
            <a:pPr algn="l"/>
            <a:endParaRPr lang="en-GB" dirty="0">
              <a:solidFill>
                <a:schemeClr val="bg1"/>
              </a:solidFill>
            </a:endParaRPr>
          </a:p>
          <a:p>
            <a:pPr algn="l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FB99284-E11C-D046-8F3F-0545153F6BF9}"/>
              </a:ext>
            </a:extLst>
          </p:cNvPr>
          <p:cNvSpPr txBox="1"/>
          <p:nvPr/>
        </p:nvSpPr>
        <p:spPr>
          <a:xfrm rot="16200000">
            <a:off x="10787288" y="490077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David </a:t>
            </a:r>
            <a:r>
              <a:rPr lang="en-GB" dirty="0" err="1">
                <a:solidFill>
                  <a:schemeClr val="bg1">
                    <a:lumMod val="65000"/>
                  </a:schemeClr>
                </a:solidFill>
              </a:rPr>
              <a:t>Malin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 (AAO &amp; DC)</a:t>
            </a:r>
          </a:p>
        </p:txBody>
      </p:sp>
    </p:spTree>
    <p:extLst>
      <p:ext uri="{BB962C8B-B14F-4D97-AF65-F5344CB8AC3E}">
        <p14:creationId xmlns:p14="http://schemas.microsoft.com/office/powerpoint/2010/main" val="3943873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B24619-A75A-2148-9E57-BCFF840317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t="25353" b="183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E7AD30-CE0D-A049-BFA7-669F17A0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Executive Summary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CB0376-1F12-BF46-99E4-21D9917C5D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dirty="0"/>
              <a:t>Commonwealth funding July 2025 to June 2027 </a:t>
            </a:r>
            <a:br>
              <a:rPr lang="en-GB" dirty="0"/>
            </a:b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(formal announcement by Minister soon)</a:t>
            </a:r>
          </a:p>
          <a:p>
            <a:pPr>
              <a:lnSpc>
                <a:spcPct val="100000"/>
              </a:lnSpc>
            </a:pPr>
            <a:r>
              <a:rPr lang="en-GB" dirty="0"/>
              <a:t>Long-term future under discussion</a:t>
            </a:r>
          </a:p>
          <a:p>
            <a:pPr>
              <a:lnSpc>
                <a:spcPct val="100000"/>
              </a:lnSpc>
            </a:pPr>
            <a:r>
              <a:rPr lang="en-GB" dirty="0"/>
              <a:t>65% time for key projects</a:t>
            </a:r>
          </a:p>
          <a:p>
            <a:pPr>
              <a:lnSpc>
                <a:spcPct val="100000"/>
              </a:lnSpc>
            </a:pPr>
            <a:r>
              <a:rPr lang="en-GB" dirty="0"/>
              <a:t>High performance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210FDC-20E6-8A44-A9A9-09498334C3CA}"/>
              </a:ext>
            </a:extLst>
          </p:cNvPr>
          <p:cNvSpPr txBox="1"/>
          <p:nvPr/>
        </p:nvSpPr>
        <p:spPr>
          <a:xfrm rot="16200000">
            <a:off x="10787288" y="490077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David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Malin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(AAO &amp; DC)</a:t>
            </a:r>
          </a:p>
        </p:txBody>
      </p:sp>
    </p:spTree>
    <p:extLst>
      <p:ext uri="{BB962C8B-B14F-4D97-AF65-F5344CB8AC3E}">
        <p14:creationId xmlns:p14="http://schemas.microsoft.com/office/powerpoint/2010/main" val="4098834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B24619-A75A-2148-9E57-BCFF840317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t="25353" b="183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E7AD30-CE0D-A049-BFA7-669F17A0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Budget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30FEE2-78B6-9644-BEE6-B9BCB47073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Commonwealth:		$1.5 million/year over two years</a:t>
            </a:r>
          </a:p>
          <a:p>
            <a:r>
              <a:rPr lang="en-GB" dirty="0"/>
              <a:t>AAT Consortium:		$2.4 million/year (from nine universities)</a:t>
            </a:r>
          </a:p>
          <a:p>
            <a:r>
              <a:rPr lang="en-GB" dirty="0"/>
              <a:t>Paid time:			$0.4 million/year</a:t>
            </a:r>
          </a:p>
          <a:p>
            <a:r>
              <a:rPr lang="en-GB" u="sng" dirty="0"/>
              <a:t>Total budget:		$4.3 million/year</a:t>
            </a:r>
          </a:p>
          <a:p>
            <a:endParaRPr lang="en-GB" dirty="0"/>
          </a:p>
          <a:p>
            <a:r>
              <a:rPr lang="en-GB" dirty="0"/>
              <a:t>Observing time model:</a:t>
            </a:r>
          </a:p>
          <a:p>
            <a:pPr lvl="1"/>
            <a:r>
              <a:rPr lang="en-GB" dirty="0"/>
              <a:t>65% key projects</a:t>
            </a:r>
          </a:p>
          <a:p>
            <a:pPr lvl="1"/>
            <a:r>
              <a:rPr lang="en-GB" dirty="0"/>
              <a:t>25% open time (via ATAC)</a:t>
            </a:r>
          </a:p>
          <a:p>
            <a:pPr lvl="1"/>
            <a:r>
              <a:rPr lang="en-GB" dirty="0"/>
              <a:t>Rest paid time and Director’s time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188664-5604-3D46-8ED3-BF9D5C017F7F}"/>
              </a:ext>
            </a:extLst>
          </p:cNvPr>
          <p:cNvSpPr txBox="1"/>
          <p:nvPr/>
        </p:nvSpPr>
        <p:spPr>
          <a:xfrm rot="16200000">
            <a:off x="10787288" y="490077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David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Malin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(AAO &amp; DC)</a:t>
            </a:r>
          </a:p>
        </p:txBody>
      </p:sp>
    </p:spTree>
    <p:extLst>
      <p:ext uri="{BB962C8B-B14F-4D97-AF65-F5344CB8AC3E}">
        <p14:creationId xmlns:p14="http://schemas.microsoft.com/office/powerpoint/2010/main" val="1572308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B24619-A75A-2148-9E57-BCFF840317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t="25353" b="183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E7AD30-CE0D-A049-BFA7-669F17A0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Instrumentation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8AE524-2E0F-D246-8FC9-28CC120277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39185"/>
            <a:ext cx="10515600" cy="435133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Large instruments with four key projects</a:t>
            </a:r>
          </a:p>
          <a:p>
            <a:pPr lvl="1">
              <a:lnSpc>
                <a:spcPct val="100000"/>
              </a:lnSpc>
            </a:pPr>
            <a:r>
              <a:rPr lang="en-GB" dirty="0" err="1"/>
              <a:t>AAOmega+Koala</a:t>
            </a:r>
            <a:r>
              <a:rPr lang="en-GB" dirty="0"/>
              <a:t>, Hector, Veloce</a:t>
            </a:r>
            <a:br>
              <a:rPr lang="en-GB" dirty="0"/>
            </a:br>
            <a:endParaRPr lang="en-GB" sz="400" dirty="0"/>
          </a:p>
          <a:p>
            <a:pPr>
              <a:lnSpc>
                <a:spcPct val="100000"/>
              </a:lnSpc>
            </a:pPr>
            <a:r>
              <a:rPr lang="en-GB" dirty="0"/>
              <a:t>Visitor instruments occasionally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E.g., HIPPI-2 at Cassegrain focus </a:t>
            </a:r>
            <a:r>
              <a:rPr lang="en-GB" dirty="0">
                <a:latin typeface="Symbol" pitchFamily="2" charset="2"/>
              </a:rPr>
              <a:t>~</a:t>
            </a:r>
            <a:r>
              <a:rPr lang="en-GB" dirty="0"/>
              <a:t>20 nights/year</a:t>
            </a:r>
            <a:br>
              <a:rPr lang="en-GB" sz="1200" dirty="0"/>
            </a:br>
            <a:endParaRPr lang="en-GB" sz="400" dirty="0"/>
          </a:p>
          <a:p>
            <a:pPr>
              <a:lnSpc>
                <a:spcPct val="100000"/>
              </a:lnSpc>
            </a:pPr>
            <a:r>
              <a:rPr lang="en-GB" dirty="0"/>
              <a:t>2dF undergoing refurbishment 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Plenty of surprises; on sky in November(?)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Most important instrument for paid time</a:t>
            </a:r>
            <a:br>
              <a:rPr lang="en-GB" dirty="0"/>
            </a:br>
            <a:endParaRPr lang="en-GB" sz="400" dirty="0"/>
          </a:p>
          <a:p>
            <a:pPr>
              <a:lnSpc>
                <a:spcPct val="100000"/>
              </a:lnSpc>
            </a:pPr>
            <a:r>
              <a:rPr lang="en-GB" dirty="0"/>
              <a:t>AAT testbed for new applications/instruments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9D8112-3E65-5340-BC25-B09731ED384F}"/>
              </a:ext>
            </a:extLst>
          </p:cNvPr>
          <p:cNvSpPr txBox="1"/>
          <p:nvPr/>
        </p:nvSpPr>
        <p:spPr>
          <a:xfrm rot="16200000">
            <a:off x="10787288" y="490077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David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Malin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(AAO &amp; DC)</a:t>
            </a:r>
          </a:p>
        </p:txBody>
      </p:sp>
      <p:pic>
        <p:nvPicPr>
          <p:cNvPr id="6" name="8443334329_82ad55196a_k.jpg" descr="8443334329_82ad55196a_k.jpg">
            <a:extLst>
              <a:ext uri="{FF2B5EF4-FFF2-40B4-BE49-F238E27FC236}">
                <a16:creationId xmlns:a16="http://schemas.microsoft.com/office/drawing/2014/main" id="{BF3D6C94-BFF8-7945-9A70-A5068E62BC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7807" y="1058101"/>
            <a:ext cx="3160427" cy="4741798"/>
          </a:xfrm>
          <a:prstGeom prst="rect">
            <a:avLst/>
          </a:prstGeom>
          <a:ln w="12700">
            <a:solidFill>
              <a:schemeClr val="bg1">
                <a:lumMod val="85000"/>
              </a:schemeClr>
            </a:solidFill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B23C6BD-6161-6CBB-5F56-F2347A9721EE}"/>
              </a:ext>
            </a:extLst>
          </p:cNvPr>
          <p:cNvSpPr txBox="1"/>
          <p:nvPr/>
        </p:nvSpPr>
        <p:spPr>
          <a:xfrm>
            <a:off x="1073812" y="6090523"/>
            <a:ext cx="60218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Weather 2025 1</a:t>
            </a:r>
            <a:r>
              <a:rPr lang="en-GB" sz="2400" baseline="30000" dirty="0">
                <a:solidFill>
                  <a:schemeClr val="bg1">
                    <a:lumMod val="75000"/>
                  </a:schemeClr>
                </a:solidFill>
              </a:rPr>
              <a:t>st</a:t>
            </a:r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 half: worst in living memory?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2636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B24619-A75A-2148-9E57-BCFF840317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t="25353" b="183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E7AD30-CE0D-A049-BFA7-669F17A0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Key Projects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8AE524-2E0F-D246-8FC9-28CC1202772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Exoplanets with Veloce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Follow-up of TESS exoplanets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Add mass measurements to sizes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Orbital periods: 1 day to 4 years</a:t>
            </a:r>
          </a:p>
          <a:p>
            <a:pPr>
              <a:lnSpc>
                <a:spcPct val="100000"/>
              </a:lnSpc>
            </a:pPr>
            <a:r>
              <a:rPr lang="en-GB" dirty="0"/>
              <a:t>Hector Galaxy Survey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15,000 galaxies at z&lt;0.1, IFU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Range of masses, environments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Gas + stellar kinematics, outflows, star formation and morphology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598934B-A252-BD4C-834C-E0632CA900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237524" cy="4351338"/>
          </a:xfrm>
        </p:spPr>
        <p:txBody>
          <a:bodyPr>
            <a:normAutofit/>
          </a:bodyPr>
          <a:lstStyle/>
          <a:p>
            <a:r>
              <a:rPr lang="en-GB" dirty="0" err="1"/>
              <a:t>OzARCH</a:t>
            </a:r>
            <a:r>
              <a:rPr lang="en-GB" dirty="0"/>
              <a:t> Survey</a:t>
            </a:r>
          </a:p>
          <a:p>
            <a:pPr lvl="1"/>
            <a:r>
              <a:rPr lang="en-GB" dirty="0"/>
              <a:t>Streams &amp; shells in MW halo</a:t>
            </a:r>
          </a:p>
          <a:p>
            <a:pPr lvl="1"/>
            <a:r>
              <a:rPr lang="en-GB" dirty="0"/>
              <a:t>Kinematics &amp; chemistry to 60 kpc</a:t>
            </a:r>
          </a:p>
          <a:p>
            <a:pPr lvl="1"/>
            <a:r>
              <a:rPr lang="en-GB" dirty="0"/>
              <a:t>Reconstructing dynamical history</a:t>
            </a:r>
          </a:p>
          <a:p>
            <a:r>
              <a:rPr lang="en-GB" dirty="0"/>
              <a:t>GALAHAD – the Milky Way Disc</a:t>
            </a:r>
          </a:p>
          <a:p>
            <a:pPr lvl="1"/>
            <a:r>
              <a:rPr lang="en-GB" dirty="0"/>
              <a:t>“Next-generation GALAH”</a:t>
            </a:r>
          </a:p>
          <a:p>
            <a:pPr lvl="1"/>
            <a:r>
              <a:rPr lang="en-GB" dirty="0"/>
              <a:t>Highly accurate kinematics, ages, abundances for 30+ elements</a:t>
            </a:r>
          </a:p>
          <a:p>
            <a:pPr lvl="1"/>
            <a:r>
              <a:rPr lang="en-GB" dirty="0"/>
              <a:t>Every metal-poor star in Gaia</a:t>
            </a:r>
          </a:p>
          <a:p>
            <a:pPr lvl="1"/>
            <a:r>
              <a:rPr lang="en-GB" dirty="0"/>
              <a:t>Assembly history of MW disc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9D8112-3E65-5340-BC25-B09731ED384F}"/>
              </a:ext>
            </a:extLst>
          </p:cNvPr>
          <p:cNvSpPr txBox="1"/>
          <p:nvPr/>
        </p:nvSpPr>
        <p:spPr>
          <a:xfrm rot="16200000">
            <a:off x="10787288" y="490077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David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Malin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(AAO &amp; DC)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C50489-6477-3A4D-B0E6-9D5085175C06}"/>
              </a:ext>
            </a:extLst>
          </p:cNvPr>
          <p:cNvSpPr txBox="1"/>
          <p:nvPr/>
        </p:nvSpPr>
        <p:spPr>
          <a:xfrm>
            <a:off x="6144238" y="1027906"/>
            <a:ext cx="5237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Waiting to use the refurbished 2dF</a:t>
            </a:r>
          </a:p>
        </p:txBody>
      </p:sp>
    </p:spTree>
    <p:extLst>
      <p:ext uri="{BB962C8B-B14F-4D97-AF65-F5344CB8AC3E}">
        <p14:creationId xmlns:p14="http://schemas.microsoft.com/office/powerpoint/2010/main" val="4043855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FAA3A8A-A521-834A-8BD5-7381B33DC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750" y="404886"/>
            <a:ext cx="9667999" cy="6048227"/>
          </a:xfrm>
          <a:prstGeom prst="rect">
            <a:avLst/>
          </a:prstGeom>
        </p:spPr>
      </p:pic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957F93-9B21-FD4D-8CF4-DFD3DEDEBF0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20965" y="1242831"/>
            <a:ext cx="3593805" cy="1102071"/>
          </a:xfrm>
          <a:solidFill>
            <a:schemeClr val="bg1">
              <a:lumMod val="50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txBody>
          <a:bodyPr anchor="b"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/>
              <a:t> Downtime &lt;5%</a:t>
            </a:r>
          </a:p>
          <a:p>
            <a:pPr marL="0" indent="0">
              <a:buNone/>
            </a:pPr>
            <a:r>
              <a:rPr lang="en-GB" dirty="0"/>
              <a:t> User satisfaction 4.5+/5</a:t>
            </a:r>
          </a:p>
          <a:p>
            <a:pPr marL="0" indent="0">
              <a:buNone/>
            </a:pPr>
            <a:r>
              <a:rPr lang="en-GB" dirty="0"/>
              <a:t> Weather usually 60-70% useful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9D8112-3E65-5340-BC25-B09731ED384F}"/>
              </a:ext>
            </a:extLst>
          </p:cNvPr>
          <p:cNvSpPr txBox="1"/>
          <p:nvPr/>
        </p:nvSpPr>
        <p:spPr>
          <a:xfrm rot="16200000">
            <a:off x="10410360" y="4900772"/>
            <a:ext cx="3193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Dennis Crabtree (NRC Herzberg)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A2BFE1-DED9-2C4A-B93E-E91BF7E8C9FF}"/>
              </a:ext>
            </a:extLst>
          </p:cNvPr>
          <p:cNvSpPr txBox="1"/>
          <p:nvPr/>
        </p:nvSpPr>
        <p:spPr>
          <a:xfrm>
            <a:off x="7629150" y="6176114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Citations up to Feb 2025</a:t>
            </a:r>
          </a:p>
        </p:txBody>
      </p:sp>
    </p:spTree>
    <p:extLst>
      <p:ext uri="{BB962C8B-B14F-4D97-AF65-F5344CB8AC3E}">
        <p14:creationId xmlns:p14="http://schemas.microsoft.com/office/powerpoint/2010/main" val="2156730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B24619-A75A-2148-9E57-BCFF840317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rcRect t="25353" b="1839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E7AD30-CE0D-A049-BFA7-669F17A0D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chemeClr val="bg1"/>
                </a:solidFill>
              </a:rPr>
              <a:t>Outlook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E8BE163-B6DC-CA47-B1C5-B7B158F8C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/>
              <a:t>Current Activity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Two key surveys progressing but two have not even started</a:t>
            </a:r>
            <a:br>
              <a:rPr lang="en-GB" dirty="0"/>
            </a:br>
            <a:endParaRPr lang="en-GB" sz="800" dirty="0"/>
          </a:p>
          <a:p>
            <a:pPr>
              <a:lnSpc>
                <a:spcPct val="100000"/>
              </a:lnSpc>
            </a:pPr>
            <a:r>
              <a:rPr lang="en-GB" dirty="0"/>
              <a:t>Beyond July 2027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AAT Consortium funding in place for +1.5 years, until Dec 2028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DISR funding extension not ruled out, other options limited 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Key surveys may only be completed around 2030</a:t>
            </a:r>
            <a:br>
              <a:rPr lang="en-GB" dirty="0"/>
            </a:br>
            <a:endParaRPr lang="en-GB" sz="800" dirty="0"/>
          </a:p>
          <a:p>
            <a:pPr>
              <a:lnSpc>
                <a:spcPct val="100000"/>
              </a:lnSpc>
            </a:pPr>
            <a:r>
              <a:rPr lang="en-GB" dirty="0"/>
              <a:t>Long-term future</a:t>
            </a:r>
          </a:p>
          <a:p>
            <a:pPr lvl="1">
              <a:lnSpc>
                <a:spcPct val="100000"/>
              </a:lnSpc>
            </a:pPr>
            <a:r>
              <a:rPr lang="en-GB" dirty="0"/>
              <a:t>Unclear; decommissioning may be required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9D8112-3E65-5340-BC25-B09731ED384F}"/>
              </a:ext>
            </a:extLst>
          </p:cNvPr>
          <p:cNvSpPr txBox="1"/>
          <p:nvPr/>
        </p:nvSpPr>
        <p:spPr>
          <a:xfrm rot="16200000">
            <a:off x="10787288" y="4900772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David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Malin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(AAO &amp; DC)</a:t>
            </a:r>
          </a:p>
        </p:txBody>
      </p:sp>
    </p:spTree>
    <p:extLst>
      <p:ext uri="{BB962C8B-B14F-4D97-AF65-F5344CB8AC3E}">
        <p14:creationId xmlns:p14="http://schemas.microsoft.com/office/powerpoint/2010/main" val="1498629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</TotalTime>
  <Words>408</Words>
  <Application>Microsoft Macintosh PowerPoint</Application>
  <PresentationFormat>Widescreen</PresentationFormat>
  <Paragraphs>67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Office Theme</vt:lpstr>
      <vt:lpstr>AAT Town Hall</vt:lpstr>
      <vt:lpstr>Executive Summary</vt:lpstr>
      <vt:lpstr>Budget</vt:lpstr>
      <vt:lpstr>Instrumentation</vt:lpstr>
      <vt:lpstr>Key Projects</vt:lpstr>
      <vt:lpstr>PowerPoint Presentation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AAT Town Hall</dc:title>
  <dc:creator>Christian Wolf</dc:creator>
  <cp:lastModifiedBy>Christian Wolf</cp:lastModifiedBy>
  <cp:revision>36</cp:revision>
  <dcterms:created xsi:type="dcterms:W3CDTF">2025-07-03T06:22:17Z</dcterms:created>
  <dcterms:modified xsi:type="dcterms:W3CDTF">2025-07-05T06:48:50Z</dcterms:modified>
</cp:coreProperties>
</file>