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3"/>
  </p:notesMasterIdLst>
  <p:sldIdLst>
    <p:sldId id="256" r:id="rId2"/>
    <p:sldId id="257" r:id="rId3"/>
    <p:sldId id="258" r:id="rId4"/>
    <p:sldId id="259" r:id="rId5"/>
    <p:sldId id="260" r:id="rId6"/>
    <p:sldId id="261" r:id="rId7"/>
    <p:sldId id="262" r:id="rId8"/>
    <p:sldId id="263" r:id="rId9"/>
    <p:sldId id="270" r:id="rId10"/>
    <p:sldId id="273" r:id="rId11"/>
    <p:sldId id="274" r:id="rId12"/>
    <p:sldId id="277" r:id="rId13"/>
    <p:sldId id="278" r:id="rId14"/>
    <p:sldId id="280" r:id="rId15"/>
    <p:sldId id="281" r:id="rId16"/>
    <p:sldId id="282" r:id="rId17"/>
    <p:sldId id="285" r:id="rId18"/>
    <p:sldId id="286" r:id="rId19"/>
    <p:sldId id="287" r:id="rId20"/>
    <p:sldId id="288" r:id="rId21"/>
    <p:sldId id="323" r:id="rId22"/>
    <p:sldId id="283" r:id="rId23"/>
    <p:sldId id="372" r:id="rId24"/>
    <p:sldId id="304" r:id="rId25"/>
    <p:sldId id="308" r:id="rId26"/>
    <p:sldId id="310" r:id="rId27"/>
    <p:sldId id="333" r:id="rId28"/>
    <p:sldId id="267" r:id="rId29"/>
    <p:sldId id="272" r:id="rId30"/>
    <p:sldId id="335" r:id="rId31"/>
    <p:sldId id="289" r:id="rId32"/>
    <p:sldId id="292" r:id="rId33"/>
    <p:sldId id="336" r:id="rId34"/>
    <p:sldId id="315" r:id="rId35"/>
    <p:sldId id="345" r:id="rId36"/>
    <p:sldId id="337" r:id="rId37"/>
    <p:sldId id="338" r:id="rId38"/>
    <p:sldId id="339" r:id="rId39"/>
    <p:sldId id="340" r:id="rId40"/>
    <p:sldId id="269" r:id="rId41"/>
    <p:sldId id="341" r:id="rId42"/>
    <p:sldId id="271" r:id="rId43"/>
    <p:sldId id="342" r:id="rId44"/>
    <p:sldId id="264" r:id="rId45"/>
    <p:sldId id="343" r:id="rId46"/>
    <p:sldId id="344" r:id="rId47"/>
    <p:sldId id="346" r:id="rId48"/>
    <p:sldId id="361" r:id="rId49"/>
    <p:sldId id="362" r:id="rId50"/>
    <p:sldId id="368" r:id="rId51"/>
    <p:sldId id="369" r:id="rId52"/>
    <p:sldId id="364" r:id="rId53"/>
    <p:sldId id="363" r:id="rId54"/>
    <p:sldId id="366" r:id="rId55"/>
    <p:sldId id="347" r:id="rId56"/>
    <p:sldId id="348" r:id="rId57"/>
    <p:sldId id="334" r:id="rId58"/>
    <p:sldId id="371" r:id="rId59"/>
    <p:sldId id="370" r:id="rId60"/>
    <p:sldId id="314" r:id="rId61"/>
    <p:sldId id="320" r:id="rId6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3016" autoAdjust="0"/>
    <p:restoredTop sz="94752"/>
  </p:normalViewPr>
  <p:slideViewPr>
    <p:cSldViewPr snapToGrid="0">
      <p:cViewPr varScale="1">
        <p:scale>
          <a:sx n="76" d="100"/>
          <a:sy n="76" d="100"/>
        </p:scale>
        <p:origin x="216" y="159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notesMaster" Target="notesMasters/notesMaster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theme" Target="theme/theme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tableStyles" Target="tableStyle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3" Type="http://schemas.openxmlformats.org/officeDocument/2006/relationships/oleObject" Target="https://liveswinburneeduau-my.sharepoint.com/personal/yeshefenner_swin_edu_au/Documents/OzGrav-HQ/Committees/ASA%20Council/FINANCIAL%20REPORTS/Financials_2014-2022-matching-final-audited-reports.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Sheet1!$A$59</c:f>
              <c:strCache>
                <c:ptCount val="1"/>
                <c:pt idx="0">
                  <c:v>ASA EQUITY</c:v>
                </c:pt>
              </c:strCache>
            </c:strRef>
          </c:tx>
          <c:spPr>
            <a:solidFill>
              <a:schemeClr val="accent1"/>
            </a:solidFill>
            <a:ln>
              <a:noFill/>
            </a:ln>
            <a:effectLst/>
          </c:spPr>
          <c:invertIfNegative val="0"/>
          <c:cat>
            <c:numRef>
              <c:f>Sheet1!$B$58:$M$58</c:f>
              <c:numCache>
                <c:formatCode>General</c:formatCode>
                <c:ptCount val="12"/>
                <c:pt idx="0">
                  <c:v>2014</c:v>
                </c:pt>
                <c:pt idx="1">
                  <c:v>2015</c:v>
                </c:pt>
                <c:pt idx="2">
                  <c:v>2016</c:v>
                </c:pt>
                <c:pt idx="3">
                  <c:v>2017</c:v>
                </c:pt>
                <c:pt idx="4">
                  <c:v>2018</c:v>
                </c:pt>
                <c:pt idx="5">
                  <c:v>2019</c:v>
                </c:pt>
                <c:pt idx="6">
                  <c:v>2020</c:v>
                </c:pt>
                <c:pt idx="7">
                  <c:v>2021</c:v>
                </c:pt>
                <c:pt idx="8">
                  <c:v>2022</c:v>
                </c:pt>
                <c:pt idx="9">
                  <c:v>2023</c:v>
                </c:pt>
                <c:pt idx="10">
                  <c:v>2024</c:v>
                </c:pt>
                <c:pt idx="11">
                  <c:v>2025</c:v>
                </c:pt>
              </c:numCache>
            </c:numRef>
          </c:cat>
          <c:val>
            <c:numRef>
              <c:f>Sheet1!$B$59:$M$59</c:f>
              <c:numCache>
                <c:formatCode>_-"$"* #,##0_-;\-"$"* #,##0_-;_-"$"* "-"??_-;_-@_-</c:formatCode>
                <c:ptCount val="12"/>
                <c:pt idx="0">
                  <c:v>196245</c:v>
                </c:pt>
                <c:pt idx="1">
                  <c:v>251232</c:v>
                </c:pt>
                <c:pt idx="2">
                  <c:v>279312</c:v>
                </c:pt>
                <c:pt idx="3">
                  <c:v>294076</c:v>
                </c:pt>
                <c:pt idx="4">
                  <c:v>362886.6</c:v>
                </c:pt>
                <c:pt idx="5">
                  <c:v>409341.6</c:v>
                </c:pt>
                <c:pt idx="6">
                  <c:v>460071.6</c:v>
                </c:pt>
                <c:pt idx="7">
                  <c:v>510269.6</c:v>
                </c:pt>
                <c:pt idx="8">
                  <c:v>525008.6</c:v>
                </c:pt>
                <c:pt idx="9">
                  <c:v>550181.6</c:v>
                </c:pt>
                <c:pt idx="10">
                  <c:v>551295</c:v>
                </c:pt>
                <c:pt idx="11" formatCode="General">
                  <c:v>581459</c:v>
                </c:pt>
              </c:numCache>
            </c:numRef>
          </c:val>
          <c:extLst>
            <c:ext xmlns:c16="http://schemas.microsoft.com/office/drawing/2014/chart" uri="{C3380CC4-5D6E-409C-BE32-E72D297353CC}">
              <c16:uniqueId val="{00000000-1A1E-4F85-A363-291A3ACBEA72}"/>
            </c:ext>
          </c:extLst>
        </c:ser>
        <c:ser>
          <c:idx val="1"/>
          <c:order val="1"/>
          <c:tx>
            <c:strRef>
              <c:f>Sheet1!$A$60</c:f>
              <c:strCache>
                <c:ptCount val="1"/>
                <c:pt idx="0">
                  <c:v>FAA EQUITY</c:v>
                </c:pt>
              </c:strCache>
            </c:strRef>
          </c:tx>
          <c:spPr>
            <a:solidFill>
              <a:schemeClr val="accent2"/>
            </a:solidFill>
            <a:ln>
              <a:noFill/>
            </a:ln>
            <a:effectLst/>
          </c:spPr>
          <c:invertIfNegative val="0"/>
          <c:cat>
            <c:numRef>
              <c:f>Sheet1!$B$58:$M$58</c:f>
              <c:numCache>
                <c:formatCode>General</c:formatCode>
                <c:ptCount val="12"/>
                <c:pt idx="0">
                  <c:v>2014</c:v>
                </c:pt>
                <c:pt idx="1">
                  <c:v>2015</c:v>
                </c:pt>
                <c:pt idx="2">
                  <c:v>2016</c:v>
                </c:pt>
                <c:pt idx="3">
                  <c:v>2017</c:v>
                </c:pt>
                <c:pt idx="4">
                  <c:v>2018</c:v>
                </c:pt>
                <c:pt idx="5">
                  <c:v>2019</c:v>
                </c:pt>
                <c:pt idx="6">
                  <c:v>2020</c:v>
                </c:pt>
                <c:pt idx="7">
                  <c:v>2021</c:v>
                </c:pt>
                <c:pt idx="8">
                  <c:v>2022</c:v>
                </c:pt>
                <c:pt idx="9">
                  <c:v>2023</c:v>
                </c:pt>
                <c:pt idx="10">
                  <c:v>2024</c:v>
                </c:pt>
                <c:pt idx="11">
                  <c:v>2025</c:v>
                </c:pt>
              </c:numCache>
            </c:numRef>
          </c:cat>
          <c:val>
            <c:numRef>
              <c:f>Sheet1!$B$60:$M$60</c:f>
              <c:numCache>
                <c:formatCode>_-"$"* #,##0_-;\-"$"* #,##0_-;_-"$"* "-"??_-;_-@_-</c:formatCode>
                <c:ptCount val="12"/>
                <c:pt idx="0">
                  <c:v>217224</c:v>
                </c:pt>
                <c:pt idx="1">
                  <c:v>250476</c:v>
                </c:pt>
                <c:pt idx="2">
                  <c:v>252357</c:v>
                </c:pt>
                <c:pt idx="3">
                  <c:v>257339</c:v>
                </c:pt>
                <c:pt idx="4">
                  <c:v>293740</c:v>
                </c:pt>
                <c:pt idx="5">
                  <c:v>276603</c:v>
                </c:pt>
                <c:pt idx="6">
                  <c:v>267681</c:v>
                </c:pt>
                <c:pt idx="7">
                  <c:v>266190</c:v>
                </c:pt>
                <c:pt idx="8">
                  <c:v>255014</c:v>
                </c:pt>
                <c:pt idx="9">
                  <c:v>253569</c:v>
                </c:pt>
                <c:pt idx="10">
                  <c:v>249194</c:v>
                </c:pt>
                <c:pt idx="11" formatCode="General">
                  <c:v>235730</c:v>
                </c:pt>
              </c:numCache>
            </c:numRef>
          </c:val>
          <c:extLst>
            <c:ext xmlns:c16="http://schemas.microsoft.com/office/drawing/2014/chart" uri="{C3380CC4-5D6E-409C-BE32-E72D297353CC}">
              <c16:uniqueId val="{00000001-1A1E-4F85-A363-291A3ACBEA72}"/>
            </c:ext>
          </c:extLst>
        </c:ser>
        <c:ser>
          <c:idx val="2"/>
          <c:order val="2"/>
          <c:tx>
            <c:strRef>
              <c:f>Sheet1!$A$61</c:f>
              <c:strCache>
                <c:ptCount val="1"/>
                <c:pt idx="0">
                  <c:v>TOTAL EQUITY</c:v>
                </c:pt>
              </c:strCache>
            </c:strRef>
          </c:tx>
          <c:spPr>
            <a:solidFill>
              <a:schemeClr val="accent3"/>
            </a:solidFill>
            <a:ln>
              <a:noFill/>
            </a:ln>
            <a:effectLst/>
          </c:spPr>
          <c:invertIfNegative val="0"/>
          <c:cat>
            <c:numRef>
              <c:f>Sheet1!$B$58:$M$58</c:f>
              <c:numCache>
                <c:formatCode>General</c:formatCode>
                <c:ptCount val="12"/>
                <c:pt idx="0">
                  <c:v>2014</c:v>
                </c:pt>
                <c:pt idx="1">
                  <c:v>2015</c:v>
                </c:pt>
                <c:pt idx="2">
                  <c:v>2016</c:v>
                </c:pt>
                <c:pt idx="3">
                  <c:v>2017</c:v>
                </c:pt>
                <c:pt idx="4">
                  <c:v>2018</c:v>
                </c:pt>
                <c:pt idx="5">
                  <c:v>2019</c:v>
                </c:pt>
                <c:pt idx="6">
                  <c:v>2020</c:v>
                </c:pt>
                <c:pt idx="7">
                  <c:v>2021</c:v>
                </c:pt>
                <c:pt idx="8">
                  <c:v>2022</c:v>
                </c:pt>
                <c:pt idx="9">
                  <c:v>2023</c:v>
                </c:pt>
                <c:pt idx="10">
                  <c:v>2024</c:v>
                </c:pt>
                <c:pt idx="11">
                  <c:v>2025</c:v>
                </c:pt>
              </c:numCache>
            </c:numRef>
          </c:cat>
          <c:val>
            <c:numRef>
              <c:f>Sheet1!$B$61:$M$61</c:f>
              <c:numCache>
                <c:formatCode>_-"$"* #,##0_-;\-"$"* #,##0_-;_-"$"* "-"??_-;_-@_-</c:formatCode>
                <c:ptCount val="12"/>
                <c:pt idx="0">
                  <c:v>413469</c:v>
                </c:pt>
                <c:pt idx="1">
                  <c:v>501708</c:v>
                </c:pt>
                <c:pt idx="2">
                  <c:v>531669</c:v>
                </c:pt>
                <c:pt idx="3">
                  <c:v>551415</c:v>
                </c:pt>
                <c:pt idx="4">
                  <c:v>656626.6</c:v>
                </c:pt>
                <c:pt idx="5">
                  <c:v>685944.6</c:v>
                </c:pt>
                <c:pt idx="6">
                  <c:v>727752.6</c:v>
                </c:pt>
                <c:pt idx="7">
                  <c:v>776459.6</c:v>
                </c:pt>
                <c:pt idx="8">
                  <c:v>780022.6</c:v>
                </c:pt>
                <c:pt idx="9">
                  <c:v>803750.6</c:v>
                </c:pt>
                <c:pt idx="10">
                  <c:v>800489</c:v>
                </c:pt>
                <c:pt idx="11" formatCode="General">
                  <c:v>817189</c:v>
                </c:pt>
              </c:numCache>
            </c:numRef>
          </c:val>
          <c:extLst>
            <c:ext xmlns:c16="http://schemas.microsoft.com/office/drawing/2014/chart" uri="{C3380CC4-5D6E-409C-BE32-E72D297353CC}">
              <c16:uniqueId val="{00000002-1A1E-4F85-A363-291A3ACBEA72}"/>
            </c:ext>
          </c:extLst>
        </c:ser>
        <c:dLbls>
          <c:showLegendKey val="0"/>
          <c:showVal val="0"/>
          <c:showCatName val="0"/>
          <c:showSerName val="0"/>
          <c:showPercent val="0"/>
          <c:showBubbleSize val="0"/>
        </c:dLbls>
        <c:gapWidth val="219"/>
        <c:overlap val="-27"/>
        <c:axId val="896969967"/>
        <c:axId val="896970447"/>
      </c:barChart>
      <c:catAx>
        <c:axId val="896969967"/>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896970447"/>
        <c:crosses val="autoZero"/>
        <c:auto val="1"/>
        <c:lblAlgn val="ctr"/>
        <c:lblOffset val="100"/>
        <c:noMultiLvlLbl val="0"/>
      </c:catAx>
      <c:valAx>
        <c:axId val="896970447"/>
        <c:scaling>
          <c:orientation val="minMax"/>
        </c:scaling>
        <c:delete val="0"/>
        <c:axPos val="l"/>
        <c:majorGridlines>
          <c:spPr>
            <a:ln w="9525" cap="flat" cmpd="sng" algn="ctr">
              <a:solidFill>
                <a:schemeClr val="tx1">
                  <a:lumMod val="15000"/>
                  <a:lumOff val="85000"/>
                </a:schemeClr>
              </a:solidFill>
              <a:round/>
            </a:ln>
            <a:effectLst/>
          </c:spPr>
        </c:majorGridlines>
        <c:numFmt formatCode="_-&quot;$&quot;* #,##0_-;\-&quot;$&quot;* #,##0_-;_-&quot;$&quot;* &quot;-&quot;??_-;_-@_-" sourceLinked="1"/>
        <c:majorTickMark val="none"/>
        <c:minorTickMark val="none"/>
        <c:tickLblPos val="nextTo"/>
        <c:spPr>
          <a:noFill/>
          <a:ln>
            <a:noFill/>
          </a:ln>
          <a:effectLst/>
        </c:spPr>
        <c:txPr>
          <a:bodyPr rot="-600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crossAx val="89696996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6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1A5D344-C5C4-E145-BA7C-CF90E8D9E550}" type="datetimeFigureOut">
              <a:rPr lang="en-US" smtClean="0"/>
              <a:t>7/8/25</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A392547-48F1-B543-B034-120206768455}" type="slidenum">
              <a:rPr lang="en-US" smtClean="0"/>
              <a:t>‹#›</a:t>
            </a:fld>
            <a:endParaRPr lang="en-US"/>
          </a:p>
        </p:txBody>
      </p:sp>
    </p:spTree>
    <p:extLst>
      <p:ext uri="{BB962C8B-B14F-4D97-AF65-F5344CB8AC3E}">
        <p14:creationId xmlns:p14="http://schemas.microsoft.com/office/powerpoint/2010/main" val="158334872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Other = </a:t>
            </a:r>
            <a:r>
              <a:rPr lang="en-US" dirty="0" err="1"/>
              <a:t>indeterderminate</a:t>
            </a:r>
            <a:r>
              <a:rPr lang="en-US" dirty="0"/>
              <a:t>/intersex/unspecified</a:t>
            </a:r>
          </a:p>
        </p:txBody>
      </p:sp>
      <p:sp>
        <p:nvSpPr>
          <p:cNvPr id="4" name="Slide Number Placeholder 3"/>
          <p:cNvSpPr>
            <a:spLocks noGrp="1"/>
          </p:cNvSpPr>
          <p:nvPr>
            <p:ph type="sldNum" sz="quarter" idx="5"/>
          </p:nvPr>
        </p:nvSpPr>
        <p:spPr/>
        <p:txBody>
          <a:bodyPr/>
          <a:lstStyle/>
          <a:p>
            <a:fld id="{EA392547-48F1-B543-B034-120206768455}" type="slidenum">
              <a:rPr lang="en-US" smtClean="0"/>
              <a:t>13</a:t>
            </a:fld>
            <a:endParaRPr lang="en-US"/>
          </a:p>
        </p:txBody>
      </p:sp>
    </p:spTree>
    <p:extLst>
      <p:ext uri="{BB962C8B-B14F-4D97-AF65-F5344CB8AC3E}">
        <p14:creationId xmlns:p14="http://schemas.microsoft.com/office/powerpoint/2010/main" val="331952291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0B005D9-F4ED-8BF1-2D59-E18A77F9BDC8}"/>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AA5BFB19-D65F-5498-CC79-2DB8DC1A2A74}"/>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42563A4C-6C59-F954-CAAB-8CFC930166BA}"/>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F8ABB5C5-8D4C-AF4F-ABAA-9423506D64AE}"/>
              </a:ext>
            </a:extLst>
          </p:cNvPr>
          <p:cNvSpPr>
            <a:spLocks noGrp="1"/>
          </p:cNvSpPr>
          <p:nvPr>
            <p:ph type="sldNum" sz="quarter" idx="5"/>
          </p:nvPr>
        </p:nvSpPr>
        <p:spPr/>
        <p:txBody>
          <a:bodyPr/>
          <a:lstStyle/>
          <a:p>
            <a:fld id="{47E8D919-50AA-DB4B-87E2-7E403C1EF4FA}" type="slidenum">
              <a:rPr lang="en-US" smtClean="0"/>
              <a:t>51</a:t>
            </a:fld>
            <a:endParaRPr lang="en-US"/>
          </a:p>
        </p:txBody>
      </p:sp>
    </p:spTree>
    <p:extLst>
      <p:ext uri="{BB962C8B-B14F-4D97-AF65-F5344CB8AC3E}">
        <p14:creationId xmlns:p14="http://schemas.microsoft.com/office/powerpoint/2010/main" val="64125252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E8D919-50AA-DB4B-87E2-7E403C1EF4FA}" type="slidenum">
              <a:rPr lang="en-US" smtClean="0"/>
              <a:t>54</a:t>
            </a:fld>
            <a:endParaRPr lang="en-US"/>
          </a:p>
        </p:txBody>
      </p:sp>
    </p:spTree>
    <p:extLst>
      <p:ext uri="{BB962C8B-B14F-4D97-AF65-F5344CB8AC3E}">
        <p14:creationId xmlns:p14="http://schemas.microsoft.com/office/powerpoint/2010/main" val="30951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Roy Allen medal for exceptional service to society</a:t>
            </a:r>
          </a:p>
        </p:txBody>
      </p:sp>
      <p:sp>
        <p:nvSpPr>
          <p:cNvPr id="4" name="Slide Number Placeholder 3"/>
          <p:cNvSpPr>
            <a:spLocks noGrp="1"/>
          </p:cNvSpPr>
          <p:nvPr>
            <p:ph type="sldNum" sz="quarter" idx="5"/>
          </p:nvPr>
        </p:nvSpPr>
        <p:spPr/>
        <p:txBody>
          <a:bodyPr/>
          <a:lstStyle/>
          <a:p>
            <a:fld id="{EA392547-48F1-B543-B034-120206768455}" type="slidenum">
              <a:rPr lang="en-US" smtClean="0"/>
              <a:t>58</a:t>
            </a:fld>
            <a:endParaRPr lang="en-US"/>
          </a:p>
        </p:txBody>
      </p:sp>
    </p:spTree>
    <p:extLst>
      <p:ext uri="{BB962C8B-B14F-4D97-AF65-F5344CB8AC3E}">
        <p14:creationId xmlns:p14="http://schemas.microsoft.com/office/powerpoint/2010/main" val="33280895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5"/>
          </p:nvPr>
        </p:nvSpPr>
        <p:spPr/>
        <p:txBody>
          <a:bodyPr/>
          <a:lstStyle/>
          <a:p>
            <a:fld id="{E75139BC-5F09-40E8-A290-57414CD68A9A}" type="slidenum">
              <a:rPr lang="en-AU" smtClean="0"/>
              <a:t>37</a:t>
            </a:fld>
            <a:endParaRPr lang="en-AU"/>
          </a:p>
        </p:txBody>
      </p:sp>
    </p:spTree>
    <p:extLst>
      <p:ext uri="{BB962C8B-B14F-4D97-AF65-F5344CB8AC3E}">
        <p14:creationId xmlns:p14="http://schemas.microsoft.com/office/powerpoint/2010/main" val="112748022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a:t>Our financial years end on the 31 March each year.</a:t>
            </a:r>
          </a:p>
          <a:p>
            <a:endParaRPr lang="en-AU" dirty="0"/>
          </a:p>
          <a:p>
            <a:r>
              <a:rPr lang="en-AU" dirty="0"/>
              <a:t>Our equity corresponds to about 4 years of operating costs</a:t>
            </a:r>
          </a:p>
          <a:p>
            <a:endParaRPr lang="en-AU" dirty="0"/>
          </a:p>
          <a:p>
            <a:r>
              <a:rPr lang="en-AU" dirty="0"/>
              <a:t>Payables for ASA = Invoices to be paid, amounts to be transferred to FAA, GST payable, auditor costs</a:t>
            </a:r>
          </a:p>
        </p:txBody>
      </p:sp>
      <p:sp>
        <p:nvSpPr>
          <p:cNvPr id="4" name="Slide Number Placeholder 3"/>
          <p:cNvSpPr>
            <a:spLocks noGrp="1"/>
          </p:cNvSpPr>
          <p:nvPr>
            <p:ph type="sldNum" sz="quarter" idx="10"/>
          </p:nvPr>
        </p:nvSpPr>
        <p:spPr/>
        <p:txBody>
          <a:bodyPr/>
          <a:lstStyle/>
          <a:p>
            <a:fld id="{E75139BC-5F09-40E8-A290-57414CD68A9A}" type="slidenum">
              <a:rPr lang="en-AU" smtClean="0"/>
              <a:t>38</a:t>
            </a:fld>
            <a:endParaRPr lang="en-AU"/>
          </a:p>
        </p:txBody>
      </p:sp>
    </p:spTree>
    <p:extLst>
      <p:ext uri="{BB962C8B-B14F-4D97-AF65-F5344CB8AC3E}">
        <p14:creationId xmlns:p14="http://schemas.microsoft.com/office/powerpoint/2010/main" val="136056862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AU" dirty="0"/>
              <a:t>Our financial years end on the 31 March each year.</a:t>
            </a:r>
          </a:p>
          <a:p>
            <a:endParaRPr lang="en-AU" dirty="0"/>
          </a:p>
          <a:p>
            <a:r>
              <a:rPr lang="en-AU" dirty="0"/>
              <a:t>Our equity corresponds to about 4 years of operating costs</a:t>
            </a:r>
          </a:p>
          <a:p>
            <a:endParaRPr lang="en-AU" dirty="0"/>
          </a:p>
          <a:p>
            <a:r>
              <a:rPr lang="en-AU" dirty="0"/>
              <a:t>Payables for ASA = Invoices to be paid, amounts to be transferred to FAA, GST payable, auditor costs</a:t>
            </a:r>
          </a:p>
        </p:txBody>
      </p:sp>
      <p:sp>
        <p:nvSpPr>
          <p:cNvPr id="4" name="Slide Number Placeholder 3"/>
          <p:cNvSpPr>
            <a:spLocks noGrp="1"/>
          </p:cNvSpPr>
          <p:nvPr>
            <p:ph type="sldNum" sz="quarter" idx="10"/>
          </p:nvPr>
        </p:nvSpPr>
        <p:spPr/>
        <p:txBody>
          <a:bodyPr/>
          <a:lstStyle/>
          <a:p>
            <a:fld id="{E75139BC-5F09-40E8-A290-57414CD68A9A}" type="slidenum">
              <a:rPr lang="en-AU" smtClean="0"/>
              <a:t>39</a:t>
            </a:fld>
            <a:endParaRPr lang="en-AU"/>
          </a:p>
        </p:txBody>
      </p:sp>
    </p:spTree>
    <p:extLst>
      <p:ext uri="{BB962C8B-B14F-4D97-AF65-F5344CB8AC3E}">
        <p14:creationId xmlns:p14="http://schemas.microsoft.com/office/powerpoint/2010/main" val="2513512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AU" dirty="0"/>
          </a:p>
        </p:txBody>
      </p:sp>
      <p:sp>
        <p:nvSpPr>
          <p:cNvPr id="4" name="Slide Number Placeholder 3"/>
          <p:cNvSpPr>
            <a:spLocks noGrp="1"/>
          </p:cNvSpPr>
          <p:nvPr>
            <p:ph type="sldNum" sz="quarter" idx="10"/>
          </p:nvPr>
        </p:nvSpPr>
        <p:spPr/>
        <p:txBody>
          <a:bodyPr/>
          <a:lstStyle/>
          <a:p>
            <a:fld id="{E75139BC-5F09-40E8-A290-57414CD68A9A}" type="slidenum">
              <a:rPr lang="en-AU" smtClean="0"/>
              <a:t>40</a:t>
            </a:fld>
            <a:endParaRPr lang="en-AU"/>
          </a:p>
        </p:txBody>
      </p:sp>
    </p:spTree>
    <p:extLst>
      <p:ext uri="{BB962C8B-B14F-4D97-AF65-F5344CB8AC3E}">
        <p14:creationId xmlns:p14="http://schemas.microsoft.com/office/powerpoint/2010/main" val="602964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rtl="0" fontAlgn="base"/>
            <a:r>
              <a:rPr lang="en-US" sz="1200" b="0" kern="1200" dirty="0">
                <a:solidFill>
                  <a:schemeClr val="tx1"/>
                </a:solidFill>
                <a:effectLst/>
                <a:latin typeface="+mn-lt"/>
                <a:ea typeface="+mn-ea"/>
                <a:cs typeface="+mn-cs"/>
              </a:rPr>
              <a:t>P4 – what are “trade debtors” for ~$30k?</a:t>
            </a:r>
          </a:p>
          <a:p>
            <a:pPr rtl="0" fontAlgn="base"/>
            <a:r>
              <a:rPr lang="en-US" sz="1200" b="0" kern="1200" dirty="0">
                <a:solidFill>
                  <a:schemeClr val="tx1"/>
                </a:solidFill>
                <a:effectLst/>
                <a:latin typeface="+mn-lt"/>
                <a:ea typeface="+mn-ea"/>
                <a:cs typeface="+mn-cs"/>
              </a:rPr>
              <a:t>o    Mostly it is a Cambridge Uni Press invoice that wasn't paid until after 31/3/25 for  $30,203.91, plus some other smaller invoices that were also dated before 31/3/2025 but paid after that date.</a:t>
            </a:r>
          </a:p>
          <a:p>
            <a:pPr rtl="0" fontAlgn="base"/>
            <a:r>
              <a:rPr lang="en-US" sz="1200" b="0" kern="1200" dirty="0">
                <a:solidFill>
                  <a:schemeClr val="tx1"/>
                </a:solidFill>
                <a:effectLst/>
                <a:latin typeface="+mn-lt"/>
                <a:ea typeface="+mn-ea"/>
                <a:cs typeface="+mn-cs"/>
              </a:rPr>
              <a:t>·         P5 – I’ll ask before others do?</a:t>
            </a:r>
          </a:p>
          <a:p>
            <a:pPr rtl="0" fontAlgn="base"/>
            <a:r>
              <a:rPr lang="en-US" sz="1200" b="0" kern="1200" dirty="0">
                <a:solidFill>
                  <a:schemeClr val="tx1"/>
                </a:solidFill>
                <a:effectLst/>
                <a:latin typeface="+mn-lt"/>
                <a:ea typeface="+mn-ea"/>
                <a:cs typeface="+mn-cs"/>
              </a:rPr>
              <a:t>o    Advertising is largely </a:t>
            </a:r>
            <a:r>
              <a:rPr lang="en-US" sz="1200" b="0" kern="1200" dirty="0" err="1">
                <a:solidFill>
                  <a:schemeClr val="tx1"/>
                </a:solidFill>
                <a:effectLst/>
                <a:latin typeface="+mn-lt"/>
                <a:ea typeface="+mn-ea"/>
                <a:cs typeface="+mn-cs"/>
              </a:rPr>
              <a:t>SiP</a:t>
            </a:r>
            <a:r>
              <a:rPr lang="en-US" sz="1200" b="0" kern="1200" dirty="0">
                <a:solidFill>
                  <a:schemeClr val="tx1"/>
                </a:solidFill>
                <a:effectLst/>
                <a:latin typeface="+mn-lt"/>
                <a:ea typeface="+mn-ea"/>
                <a:cs typeface="+mn-cs"/>
              </a:rPr>
              <a:t>?</a:t>
            </a:r>
          </a:p>
          <a:p>
            <a:pPr rtl="0" fontAlgn="base"/>
            <a:r>
              <a:rPr lang="en-US" sz="1200" b="0" kern="1200" dirty="0">
                <a:solidFill>
                  <a:schemeClr val="tx1"/>
                </a:solidFill>
                <a:effectLst/>
                <a:latin typeface="+mn-lt"/>
                <a:ea typeface="+mn-ea"/>
                <a:cs typeface="+mn-cs"/>
              </a:rPr>
              <a:t>§  Yes</a:t>
            </a:r>
          </a:p>
          <a:p>
            <a:pPr rtl="0" fontAlgn="base"/>
            <a:r>
              <a:rPr lang="en-US" sz="1200" b="0" kern="1200" dirty="0">
                <a:solidFill>
                  <a:schemeClr val="tx1"/>
                </a:solidFill>
                <a:effectLst/>
                <a:latin typeface="+mn-lt"/>
                <a:ea typeface="+mn-ea"/>
                <a:cs typeface="+mn-cs"/>
              </a:rPr>
              <a:t>o    Grants and prizes – why so large in 2024 and not now?</a:t>
            </a:r>
          </a:p>
          <a:p>
            <a:pPr rtl="0" fontAlgn="base"/>
            <a:r>
              <a:rPr lang="en-US" sz="1200" b="0" kern="1200" dirty="0">
                <a:solidFill>
                  <a:schemeClr val="tx1"/>
                </a:solidFill>
                <a:effectLst/>
                <a:latin typeface="+mn-lt"/>
                <a:ea typeface="+mn-ea"/>
                <a:cs typeface="+mn-cs"/>
              </a:rPr>
              <a:t>§  In 2024, the auditors included the student travel awards in that item, whereas this year we have that listed as a separate item. </a:t>
            </a:r>
          </a:p>
          <a:p>
            <a:pPr rtl="0" fontAlgn="base"/>
            <a:r>
              <a:rPr lang="en-US" sz="1200" b="0" kern="1200" dirty="0">
                <a:solidFill>
                  <a:schemeClr val="tx1"/>
                </a:solidFill>
                <a:effectLst/>
                <a:latin typeface="+mn-lt"/>
                <a:ea typeface="+mn-ea"/>
                <a:cs typeface="+mn-cs"/>
              </a:rPr>
              <a:t>o    Student travel fund – why nothing in 2024 and large now?</a:t>
            </a:r>
          </a:p>
          <a:p>
            <a:pPr rtl="0" fontAlgn="base"/>
            <a:r>
              <a:rPr lang="en-US" sz="1200" b="0" kern="1200" dirty="0">
                <a:solidFill>
                  <a:schemeClr val="tx1"/>
                </a:solidFill>
                <a:effectLst/>
                <a:latin typeface="+mn-lt"/>
                <a:ea typeface="+mn-ea"/>
                <a:cs typeface="+mn-cs"/>
              </a:rPr>
              <a:t>§  As above</a:t>
            </a:r>
          </a:p>
          <a:p>
            <a:pPr rtl="0" fontAlgn="base"/>
            <a:r>
              <a:rPr lang="en-US" sz="1200" b="0" kern="1200" dirty="0">
                <a:solidFill>
                  <a:schemeClr val="tx1"/>
                </a:solidFill>
                <a:effectLst/>
                <a:latin typeface="+mn-lt"/>
                <a:ea typeface="+mn-ea"/>
                <a:cs typeface="+mn-cs"/>
              </a:rPr>
              <a:t>o    What does Systems and Application mean?</a:t>
            </a:r>
          </a:p>
          <a:p>
            <a:pPr rtl="0" fontAlgn="base"/>
            <a:r>
              <a:rPr lang="en-US" sz="1200" b="0" kern="1200" dirty="0">
                <a:solidFill>
                  <a:schemeClr val="tx1"/>
                </a:solidFill>
                <a:effectLst/>
                <a:latin typeface="+mn-lt"/>
                <a:ea typeface="+mn-ea"/>
                <a:cs typeface="+mn-cs"/>
              </a:rPr>
              <a:t>§  Includes STA annual membership, survey monkey subscription, wild apricot subscription, HR analytics survey drafting costs</a:t>
            </a:r>
          </a:p>
          <a:p>
            <a:pPr rtl="0" fontAlgn="base"/>
            <a:r>
              <a:rPr lang="en-US" sz="1200" b="0" kern="1200" dirty="0">
                <a:solidFill>
                  <a:schemeClr val="tx1"/>
                </a:solidFill>
                <a:effectLst/>
                <a:latin typeface="+mn-lt"/>
                <a:ea typeface="+mn-ea"/>
                <a:cs typeface="+mn-cs"/>
              </a:rPr>
              <a:t>·         P6 – What are the Current Liabilities – payables? - Since accompanying notes explaining the Note numbers are not attached.</a:t>
            </a:r>
          </a:p>
          <a:p>
            <a:pPr rtl="0" fontAlgn="base"/>
            <a:r>
              <a:rPr lang="en-US" sz="1200" b="0" kern="1200" dirty="0">
                <a:solidFill>
                  <a:schemeClr val="tx1"/>
                </a:solidFill>
                <a:effectLst/>
                <a:latin typeface="+mn-lt"/>
                <a:ea typeface="+mn-ea"/>
                <a:cs typeface="+mn-cs"/>
              </a:rPr>
              <a:t>o     Sorry - the pages are out of order, I will fix that too in the version that goes to our members. Here's the details. Trade creditors is an invoice that we received before 31/3/25 but we paid it after 31/3/25. Accrued expenses is anticipated auditor fees that doesn't get charged until after the audit work is done. And then there's GST. </a:t>
            </a:r>
          </a:p>
          <a:p>
            <a:pPr rtl="0" fontAlgn="base"/>
            <a:r>
              <a:rPr lang="en-US" sz="1200" b="0" i="0" kern="1200" dirty="0">
                <a:solidFill>
                  <a:schemeClr val="tx1"/>
                </a:solidFill>
                <a:effectLst/>
                <a:latin typeface="+mn-lt"/>
                <a:ea typeface="+mn-ea"/>
                <a:cs typeface="+mn-cs"/>
              </a:rPr>
              <a:t></a:t>
            </a:r>
            <a:endParaRPr lang="en-US" sz="1200" b="0" kern="1200" dirty="0">
              <a:solidFill>
                <a:schemeClr val="tx1"/>
              </a:solidFill>
              <a:effectLst/>
              <a:latin typeface="+mn-lt"/>
              <a:ea typeface="+mn-ea"/>
              <a:cs typeface="+mn-cs"/>
            </a:endParaRPr>
          </a:p>
          <a:p>
            <a:pPr rtl="0" fontAlgn="base"/>
            <a:endParaRPr lang="en-US" sz="1200" b="0" i="0" kern="1200" dirty="0">
              <a:solidFill>
                <a:schemeClr val="tx1"/>
              </a:solidFill>
              <a:effectLst/>
              <a:latin typeface="+mn-lt"/>
              <a:ea typeface="+mn-ea"/>
              <a:cs typeface="+mn-cs"/>
            </a:endParaRPr>
          </a:p>
          <a:p>
            <a:br>
              <a:rPr lang="en-US" sz="1200" b="0" i="0" kern="1200" dirty="0">
                <a:solidFill>
                  <a:schemeClr val="tx1"/>
                </a:solidFill>
                <a:effectLst/>
                <a:latin typeface="+mn-lt"/>
                <a:ea typeface="+mn-ea"/>
                <a:cs typeface="+mn-cs"/>
              </a:rPr>
            </a:br>
            <a:endParaRPr lang="en-AU" dirty="0"/>
          </a:p>
        </p:txBody>
      </p:sp>
      <p:sp>
        <p:nvSpPr>
          <p:cNvPr id="4" name="Slide Number Placeholder 3"/>
          <p:cNvSpPr>
            <a:spLocks noGrp="1"/>
          </p:cNvSpPr>
          <p:nvPr>
            <p:ph type="sldNum" sz="quarter" idx="10"/>
          </p:nvPr>
        </p:nvSpPr>
        <p:spPr/>
        <p:txBody>
          <a:bodyPr/>
          <a:lstStyle/>
          <a:p>
            <a:fld id="{E75139BC-5F09-40E8-A290-57414CD68A9A}" type="slidenum">
              <a:rPr lang="en-AU" smtClean="0"/>
              <a:t>41</a:t>
            </a:fld>
            <a:endParaRPr lang="en-AU"/>
          </a:p>
        </p:txBody>
      </p:sp>
    </p:spTree>
    <p:extLst>
      <p:ext uri="{BB962C8B-B14F-4D97-AF65-F5344CB8AC3E}">
        <p14:creationId xmlns:p14="http://schemas.microsoft.com/office/powerpoint/2010/main" val="156246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FAA perpetuity model assumed interest rate of 3% and annual donations of $3500</a:t>
            </a:r>
          </a:p>
          <a:p>
            <a:endParaRPr lang="en-AU" dirty="0"/>
          </a:p>
          <a:p>
            <a:r>
              <a:rPr lang="en-AU" dirty="0"/>
              <a:t>FAA is required to distribute each year at least 4% of the market value of its net assets (as at the end of the previous financial year) or $8800 (whichever is greater)</a:t>
            </a:r>
          </a:p>
        </p:txBody>
      </p:sp>
      <p:sp>
        <p:nvSpPr>
          <p:cNvPr id="4" name="Slide Number Placeholder 3"/>
          <p:cNvSpPr>
            <a:spLocks noGrp="1"/>
          </p:cNvSpPr>
          <p:nvPr>
            <p:ph type="sldNum" sz="quarter" idx="5"/>
          </p:nvPr>
        </p:nvSpPr>
        <p:spPr/>
        <p:txBody>
          <a:bodyPr/>
          <a:lstStyle/>
          <a:p>
            <a:fld id="{E75139BC-5F09-40E8-A290-57414CD68A9A}" type="slidenum">
              <a:rPr lang="en-AU" smtClean="0"/>
              <a:t>42</a:t>
            </a:fld>
            <a:endParaRPr lang="en-AU"/>
          </a:p>
        </p:txBody>
      </p:sp>
    </p:spTree>
    <p:extLst>
      <p:ext uri="{BB962C8B-B14F-4D97-AF65-F5344CB8AC3E}">
        <p14:creationId xmlns:p14="http://schemas.microsoft.com/office/powerpoint/2010/main" val="257704978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AU" dirty="0"/>
              <a:t>Conservative estimates, as some of these cost items are at the upper end of the range</a:t>
            </a:r>
          </a:p>
        </p:txBody>
      </p:sp>
      <p:sp>
        <p:nvSpPr>
          <p:cNvPr id="4" name="Slide Number Placeholder 3"/>
          <p:cNvSpPr>
            <a:spLocks noGrp="1"/>
          </p:cNvSpPr>
          <p:nvPr>
            <p:ph type="sldNum" sz="quarter" idx="5"/>
          </p:nvPr>
        </p:nvSpPr>
        <p:spPr/>
        <p:txBody>
          <a:bodyPr/>
          <a:lstStyle/>
          <a:p>
            <a:fld id="{E75139BC-5F09-40E8-A290-57414CD68A9A}" type="slidenum">
              <a:rPr lang="en-AU" smtClean="0"/>
              <a:t>43</a:t>
            </a:fld>
            <a:endParaRPr lang="en-AU"/>
          </a:p>
        </p:txBody>
      </p:sp>
    </p:spTree>
    <p:extLst>
      <p:ext uri="{BB962C8B-B14F-4D97-AF65-F5344CB8AC3E}">
        <p14:creationId xmlns:p14="http://schemas.microsoft.com/office/powerpoint/2010/main" val="1664150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7E8D919-50AA-DB4B-87E2-7E403C1EF4FA}" type="slidenum">
              <a:rPr lang="en-US" smtClean="0"/>
              <a:t>50</a:t>
            </a:fld>
            <a:endParaRPr lang="en-US"/>
          </a:p>
        </p:txBody>
      </p:sp>
    </p:spTree>
    <p:extLst>
      <p:ext uri="{BB962C8B-B14F-4D97-AF65-F5344CB8AC3E}">
        <p14:creationId xmlns:p14="http://schemas.microsoft.com/office/powerpoint/2010/main" val="21802546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BD3D20-7F4F-4AD7-87A1-E298D5A634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AU"/>
          </a:p>
        </p:txBody>
      </p:sp>
      <p:sp>
        <p:nvSpPr>
          <p:cNvPr id="3" name="Subtitle 2">
            <a:extLst>
              <a:ext uri="{FF2B5EF4-FFF2-40B4-BE49-F238E27FC236}">
                <a16:creationId xmlns:a16="http://schemas.microsoft.com/office/drawing/2014/main" id="{70ADBBE1-EFAE-4A69-9B5F-354ABE2C3ECE}"/>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AU"/>
          </a:p>
        </p:txBody>
      </p:sp>
      <p:sp>
        <p:nvSpPr>
          <p:cNvPr id="4" name="Date Placeholder 3">
            <a:extLst>
              <a:ext uri="{FF2B5EF4-FFF2-40B4-BE49-F238E27FC236}">
                <a16:creationId xmlns:a16="http://schemas.microsoft.com/office/drawing/2014/main" id="{3486869C-E78F-46B8-AF18-E361FC0FB58A}"/>
              </a:ext>
            </a:extLst>
          </p:cNvPr>
          <p:cNvSpPr>
            <a:spLocks noGrp="1"/>
          </p:cNvSpPr>
          <p:nvPr>
            <p:ph type="dt" sz="half" idx="10"/>
          </p:nvPr>
        </p:nvSpPr>
        <p:spPr/>
        <p:txBody>
          <a:bodyPr/>
          <a:lstStyle/>
          <a:p>
            <a:fld id="{81F60938-3F95-41B6-9B8D-5EF5FA80C185}" type="datetimeFigureOut">
              <a:rPr lang="en-AU" smtClean="0"/>
              <a:t>8/7/2025</a:t>
            </a:fld>
            <a:endParaRPr lang="en-AU"/>
          </a:p>
        </p:txBody>
      </p:sp>
      <p:sp>
        <p:nvSpPr>
          <p:cNvPr id="5" name="Footer Placeholder 4">
            <a:extLst>
              <a:ext uri="{FF2B5EF4-FFF2-40B4-BE49-F238E27FC236}">
                <a16:creationId xmlns:a16="http://schemas.microsoft.com/office/drawing/2014/main" id="{83F9D864-2C5A-4272-BB43-36630059ACC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FC96218E-E7E0-41FF-877C-FF5C0120C7D1}"/>
              </a:ext>
            </a:extLst>
          </p:cNvPr>
          <p:cNvSpPr>
            <a:spLocks noGrp="1"/>
          </p:cNvSpPr>
          <p:nvPr>
            <p:ph type="sldNum" sz="quarter" idx="12"/>
          </p:nvPr>
        </p:nvSpPr>
        <p:spPr/>
        <p:txBody>
          <a:bodyPr/>
          <a:lstStyle/>
          <a:p>
            <a:fld id="{1E7B9AE3-19BC-4029-B65D-AC0FC5688290}" type="slidenum">
              <a:rPr lang="en-AU" smtClean="0"/>
              <a:t>‹#›</a:t>
            </a:fld>
            <a:endParaRPr lang="en-AU"/>
          </a:p>
        </p:txBody>
      </p:sp>
    </p:spTree>
    <p:extLst>
      <p:ext uri="{BB962C8B-B14F-4D97-AF65-F5344CB8AC3E}">
        <p14:creationId xmlns:p14="http://schemas.microsoft.com/office/powerpoint/2010/main" val="55787011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07100F-4759-4D19-8B92-BA8A92C9AEF1}"/>
              </a:ext>
            </a:extLst>
          </p:cNvPr>
          <p:cNvSpPr>
            <a:spLocks noGrp="1"/>
          </p:cNvSpPr>
          <p:nvPr>
            <p:ph type="title"/>
          </p:nvPr>
        </p:nvSpPr>
        <p:spPr/>
        <p:txBody>
          <a:bodyPr/>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08DAEDFE-444E-4A67-B20A-A10E60D81198}"/>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C6010896-4988-4765-AB23-E5DAB6D584E5}"/>
              </a:ext>
            </a:extLst>
          </p:cNvPr>
          <p:cNvSpPr>
            <a:spLocks noGrp="1"/>
          </p:cNvSpPr>
          <p:nvPr>
            <p:ph type="dt" sz="half" idx="10"/>
          </p:nvPr>
        </p:nvSpPr>
        <p:spPr/>
        <p:txBody>
          <a:bodyPr/>
          <a:lstStyle/>
          <a:p>
            <a:fld id="{81F60938-3F95-41B6-9B8D-5EF5FA80C185}" type="datetimeFigureOut">
              <a:rPr lang="en-AU" smtClean="0"/>
              <a:t>8/7/2025</a:t>
            </a:fld>
            <a:endParaRPr lang="en-AU"/>
          </a:p>
        </p:txBody>
      </p:sp>
      <p:sp>
        <p:nvSpPr>
          <p:cNvPr id="5" name="Footer Placeholder 4">
            <a:extLst>
              <a:ext uri="{FF2B5EF4-FFF2-40B4-BE49-F238E27FC236}">
                <a16:creationId xmlns:a16="http://schemas.microsoft.com/office/drawing/2014/main" id="{6E83EA4F-311C-4A18-81C4-73D226C3487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36D8BFF7-C948-4DBC-B77B-64BF15463D7A}"/>
              </a:ext>
            </a:extLst>
          </p:cNvPr>
          <p:cNvSpPr>
            <a:spLocks noGrp="1"/>
          </p:cNvSpPr>
          <p:nvPr>
            <p:ph type="sldNum" sz="quarter" idx="12"/>
          </p:nvPr>
        </p:nvSpPr>
        <p:spPr/>
        <p:txBody>
          <a:bodyPr/>
          <a:lstStyle/>
          <a:p>
            <a:fld id="{1E7B9AE3-19BC-4029-B65D-AC0FC5688290}" type="slidenum">
              <a:rPr lang="en-AU" smtClean="0"/>
              <a:t>‹#›</a:t>
            </a:fld>
            <a:endParaRPr lang="en-AU"/>
          </a:p>
        </p:txBody>
      </p:sp>
    </p:spTree>
    <p:extLst>
      <p:ext uri="{BB962C8B-B14F-4D97-AF65-F5344CB8AC3E}">
        <p14:creationId xmlns:p14="http://schemas.microsoft.com/office/powerpoint/2010/main" val="15532020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30098FC5-8C62-49CC-9145-BEFAB3181772}"/>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AU"/>
          </a:p>
        </p:txBody>
      </p:sp>
      <p:sp>
        <p:nvSpPr>
          <p:cNvPr id="3" name="Vertical Text Placeholder 2">
            <a:extLst>
              <a:ext uri="{FF2B5EF4-FFF2-40B4-BE49-F238E27FC236}">
                <a16:creationId xmlns:a16="http://schemas.microsoft.com/office/drawing/2014/main" id="{EF99CEA6-0F3D-477B-867B-E3B6E1819084}"/>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5AEBE11D-A948-43CD-9AB2-B2E2163EF1A9}"/>
              </a:ext>
            </a:extLst>
          </p:cNvPr>
          <p:cNvSpPr>
            <a:spLocks noGrp="1"/>
          </p:cNvSpPr>
          <p:nvPr>
            <p:ph type="dt" sz="half" idx="10"/>
          </p:nvPr>
        </p:nvSpPr>
        <p:spPr/>
        <p:txBody>
          <a:bodyPr/>
          <a:lstStyle/>
          <a:p>
            <a:fld id="{81F60938-3F95-41B6-9B8D-5EF5FA80C185}" type="datetimeFigureOut">
              <a:rPr lang="en-AU" smtClean="0"/>
              <a:t>8/7/2025</a:t>
            </a:fld>
            <a:endParaRPr lang="en-AU"/>
          </a:p>
        </p:txBody>
      </p:sp>
      <p:sp>
        <p:nvSpPr>
          <p:cNvPr id="5" name="Footer Placeholder 4">
            <a:extLst>
              <a:ext uri="{FF2B5EF4-FFF2-40B4-BE49-F238E27FC236}">
                <a16:creationId xmlns:a16="http://schemas.microsoft.com/office/drawing/2014/main" id="{ACFF9C40-0291-4D00-9002-7F3034BB940F}"/>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1FCEB7E4-95AC-4CE8-9F96-8E09B141602D}"/>
              </a:ext>
            </a:extLst>
          </p:cNvPr>
          <p:cNvSpPr>
            <a:spLocks noGrp="1"/>
          </p:cNvSpPr>
          <p:nvPr>
            <p:ph type="sldNum" sz="quarter" idx="12"/>
          </p:nvPr>
        </p:nvSpPr>
        <p:spPr/>
        <p:txBody>
          <a:bodyPr/>
          <a:lstStyle/>
          <a:p>
            <a:fld id="{1E7B9AE3-19BC-4029-B65D-AC0FC5688290}" type="slidenum">
              <a:rPr lang="en-AU" smtClean="0"/>
              <a:t>‹#›</a:t>
            </a:fld>
            <a:endParaRPr lang="en-AU"/>
          </a:p>
        </p:txBody>
      </p:sp>
    </p:spTree>
    <p:extLst>
      <p:ext uri="{BB962C8B-B14F-4D97-AF65-F5344CB8AC3E}">
        <p14:creationId xmlns:p14="http://schemas.microsoft.com/office/powerpoint/2010/main" val="2786764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43B613-DC4A-4865-A181-23654955D822}"/>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53F0223F-B3AD-4FC6-9C0E-93288C6AA9AB}"/>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66166EBF-9511-4FF8-8A66-239D15FDF77A}"/>
              </a:ext>
            </a:extLst>
          </p:cNvPr>
          <p:cNvSpPr>
            <a:spLocks noGrp="1"/>
          </p:cNvSpPr>
          <p:nvPr>
            <p:ph type="dt" sz="half" idx="10"/>
          </p:nvPr>
        </p:nvSpPr>
        <p:spPr/>
        <p:txBody>
          <a:bodyPr/>
          <a:lstStyle/>
          <a:p>
            <a:fld id="{81F60938-3F95-41B6-9B8D-5EF5FA80C185}" type="datetimeFigureOut">
              <a:rPr lang="en-AU" smtClean="0"/>
              <a:t>8/7/2025</a:t>
            </a:fld>
            <a:endParaRPr lang="en-AU"/>
          </a:p>
        </p:txBody>
      </p:sp>
      <p:sp>
        <p:nvSpPr>
          <p:cNvPr id="5" name="Footer Placeholder 4">
            <a:extLst>
              <a:ext uri="{FF2B5EF4-FFF2-40B4-BE49-F238E27FC236}">
                <a16:creationId xmlns:a16="http://schemas.microsoft.com/office/drawing/2014/main" id="{3B0A59B7-08CC-44D6-87F4-B1517006746A}"/>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0EB5D8A4-C9B8-41FD-ADBA-1740658C27AB}"/>
              </a:ext>
            </a:extLst>
          </p:cNvPr>
          <p:cNvSpPr>
            <a:spLocks noGrp="1"/>
          </p:cNvSpPr>
          <p:nvPr>
            <p:ph type="sldNum" sz="quarter" idx="12"/>
          </p:nvPr>
        </p:nvSpPr>
        <p:spPr/>
        <p:txBody>
          <a:bodyPr/>
          <a:lstStyle/>
          <a:p>
            <a:fld id="{1E7B9AE3-19BC-4029-B65D-AC0FC5688290}" type="slidenum">
              <a:rPr lang="en-AU" smtClean="0"/>
              <a:t>‹#›</a:t>
            </a:fld>
            <a:endParaRPr lang="en-AU"/>
          </a:p>
        </p:txBody>
      </p:sp>
    </p:spTree>
    <p:extLst>
      <p:ext uri="{BB962C8B-B14F-4D97-AF65-F5344CB8AC3E}">
        <p14:creationId xmlns:p14="http://schemas.microsoft.com/office/powerpoint/2010/main" val="6563609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5B3E61-7971-454D-9B71-7CAA5BE20706}"/>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AU"/>
          </a:p>
        </p:txBody>
      </p:sp>
      <p:sp>
        <p:nvSpPr>
          <p:cNvPr id="3" name="Text Placeholder 2">
            <a:extLst>
              <a:ext uri="{FF2B5EF4-FFF2-40B4-BE49-F238E27FC236}">
                <a16:creationId xmlns:a16="http://schemas.microsoft.com/office/drawing/2014/main" id="{2081FA6E-049E-4429-BD03-C310D964F0F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44407704-3EA2-4606-962C-C1AB5E37496B}"/>
              </a:ext>
            </a:extLst>
          </p:cNvPr>
          <p:cNvSpPr>
            <a:spLocks noGrp="1"/>
          </p:cNvSpPr>
          <p:nvPr>
            <p:ph type="dt" sz="half" idx="10"/>
          </p:nvPr>
        </p:nvSpPr>
        <p:spPr/>
        <p:txBody>
          <a:bodyPr/>
          <a:lstStyle/>
          <a:p>
            <a:fld id="{81F60938-3F95-41B6-9B8D-5EF5FA80C185}" type="datetimeFigureOut">
              <a:rPr lang="en-AU" smtClean="0"/>
              <a:t>8/7/2025</a:t>
            </a:fld>
            <a:endParaRPr lang="en-AU"/>
          </a:p>
        </p:txBody>
      </p:sp>
      <p:sp>
        <p:nvSpPr>
          <p:cNvPr id="5" name="Footer Placeholder 4">
            <a:extLst>
              <a:ext uri="{FF2B5EF4-FFF2-40B4-BE49-F238E27FC236}">
                <a16:creationId xmlns:a16="http://schemas.microsoft.com/office/drawing/2014/main" id="{68CAEF3D-D776-4698-A5D6-9AF5BC5361F5}"/>
              </a:ext>
            </a:extLst>
          </p:cNvPr>
          <p:cNvSpPr>
            <a:spLocks noGrp="1"/>
          </p:cNvSpPr>
          <p:nvPr>
            <p:ph type="ftr" sz="quarter" idx="11"/>
          </p:nvPr>
        </p:nvSpPr>
        <p:spPr/>
        <p:txBody>
          <a:bodyPr/>
          <a:lstStyle/>
          <a:p>
            <a:endParaRPr lang="en-AU"/>
          </a:p>
        </p:txBody>
      </p:sp>
      <p:sp>
        <p:nvSpPr>
          <p:cNvPr id="6" name="Slide Number Placeholder 5">
            <a:extLst>
              <a:ext uri="{FF2B5EF4-FFF2-40B4-BE49-F238E27FC236}">
                <a16:creationId xmlns:a16="http://schemas.microsoft.com/office/drawing/2014/main" id="{611D11F6-5FFE-4A41-8936-D845FD6CBFA3}"/>
              </a:ext>
            </a:extLst>
          </p:cNvPr>
          <p:cNvSpPr>
            <a:spLocks noGrp="1"/>
          </p:cNvSpPr>
          <p:nvPr>
            <p:ph type="sldNum" sz="quarter" idx="12"/>
          </p:nvPr>
        </p:nvSpPr>
        <p:spPr/>
        <p:txBody>
          <a:bodyPr/>
          <a:lstStyle/>
          <a:p>
            <a:fld id="{1E7B9AE3-19BC-4029-B65D-AC0FC5688290}" type="slidenum">
              <a:rPr lang="en-AU" smtClean="0"/>
              <a:t>‹#›</a:t>
            </a:fld>
            <a:endParaRPr lang="en-AU"/>
          </a:p>
        </p:txBody>
      </p:sp>
    </p:spTree>
    <p:extLst>
      <p:ext uri="{BB962C8B-B14F-4D97-AF65-F5344CB8AC3E}">
        <p14:creationId xmlns:p14="http://schemas.microsoft.com/office/powerpoint/2010/main" val="337917267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D467EE-FB42-41D3-86C3-6CC1BFF97C26}"/>
              </a:ext>
            </a:extLst>
          </p:cNvPr>
          <p:cNvSpPr>
            <a:spLocks noGrp="1"/>
          </p:cNvSpPr>
          <p:nvPr>
            <p:ph type="title"/>
          </p:nvPr>
        </p:nvSpPr>
        <p:spPr/>
        <p:txBody>
          <a:bodyPr/>
          <a:lstStyle/>
          <a:p>
            <a:r>
              <a:rPr lang="en-US"/>
              <a:t>Click to edit Master title style</a:t>
            </a:r>
            <a:endParaRPr lang="en-AU"/>
          </a:p>
        </p:txBody>
      </p:sp>
      <p:sp>
        <p:nvSpPr>
          <p:cNvPr id="3" name="Content Placeholder 2">
            <a:extLst>
              <a:ext uri="{FF2B5EF4-FFF2-40B4-BE49-F238E27FC236}">
                <a16:creationId xmlns:a16="http://schemas.microsoft.com/office/drawing/2014/main" id="{0AAFED46-4EF4-430F-97D4-5E64B0D05EAD}"/>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a:extLst>
              <a:ext uri="{FF2B5EF4-FFF2-40B4-BE49-F238E27FC236}">
                <a16:creationId xmlns:a16="http://schemas.microsoft.com/office/drawing/2014/main" id="{C6722567-E790-415E-962B-4AB970F8D629}"/>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a:extLst>
              <a:ext uri="{FF2B5EF4-FFF2-40B4-BE49-F238E27FC236}">
                <a16:creationId xmlns:a16="http://schemas.microsoft.com/office/drawing/2014/main" id="{68024D12-BACE-4AC5-B725-4BF802A79EA2}"/>
              </a:ext>
            </a:extLst>
          </p:cNvPr>
          <p:cNvSpPr>
            <a:spLocks noGrp="1"/>
          </p:cNvSpPr>
          <p:nvPr>
            <p:ph type="dt" sz="half" idx="10"/>
          </p:nvPr>
        </p:nvSpPr>
        <p:spPr/>
        <p:txBody>
          <a:bodyPr/>
          <a:lstStyle/>
          <a:p>
            <a:fld id="{81F60938-3F95-41B6-9B8D-5EF5FA80C185}" type="datetimeFigureOut">
              <a:rPr lang="en-AU" smtClean="0"/>
              <a:t>8/7/2025</a:t>
            </a:fld>
            <a:endParaRPr lang="en-AU"/>
          </a:p>
        </p:txBody>
      </p:sp>
      <p:sp>
        <p:nvSpPr>
          <p:cNvPr id="6" name="Footer Placeholder 5">
            <a:extLst>
              <a:ext uri="{FF2B5EF4-FFF2-40B4-BE49-F238E27FC236}">
                <a16:creationId xmlns:a16="http://schemas.microsoft.com/office/drawing/2014/main" id="{00146F17-B6FD-40D3-A9A9-ED3D19D5AC39}"/>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904B0097-A78C-4152-870E-DA75B2FFC7C1}"/>
              </a:ext>
            </a:extLst>
          </p:cNvPr>
          <p:cNvSpPr>
            <a:spLocks noGrp="1"/>
          </p:cNvSpPr>
          <p:nvPr>
            <p:ph type="sldNum" sz="quarter" idx="12"/>
          </p:nvPr>
        </p:nvSpPr>
        <p:spPr/>
        <p:txBody>
          <a:bodyPr/>
          <a:lstStyle/>
          <a:p>
            <a:fld id="{1E7B9AE3-19BC-4029-B65D-AC0FC5688290}" type="slidenum">
              <a:rPr lang="en-AU" smtClean="0"/>
              <a:t>‹#›</a:t>
            </a:fld>
            <a:endParaRPr lang="en-AU"/>
          </a:p>
        </p:txBody>
      </p:sp>
    </p:spTree>
    <p:extLst>
      <p:ext uri="{BB962C8B-B14F-4D97-AF65-F5344CB8AC3E}">
        <p14:creationId xmlns:p14="http://schemas.microsoft.com/office/powerpoint/2010/main" val="91960510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C060E3-F617-4104-AE5E-9E9A050EBC53}"/>
              </a:ext>
            </a:extLst>
          </p:cNvPr>
          <p:cNvSpPr>
            <a:spLocks noGrp="1"/>
          </p:cNvSpPr>
          <p:nvPr>
            <p:ph type="title"/>
          </p:nvPr>
        </p:nvSpPr>
        <p:spPr>
          <a:xfrm>
            <a:off x="839788" y="365125"/>
            <a:ext cx="10515600" cy="1325563"/>
          </a:xfrm>
        </p:spPr>
        <p:txBody>
          <a:bodyPr/>
          <a:lstStyle/>
          <a:p>
            <a:r>
              <a:rPr lang="en-US"/>
              <a:t>Click to edit Master title style</a:t>
            </a:r>
            <a:endParaRPr lang="en-AU"/>
          </a:p>
        </p:txBody>
      </p:sp>
      <p:sp>
        <p:nvSpPr>
          <p:cNvPr id="3" name="Text Placeholder 2">
            <a:extLst>
              <a:ext uri="{FF2B5EF4-FFF2-40B4-BE49-F238E27FC236}">
                <a16:creationId xmlns:a16="http://schemas.microsoft.com/office/drawing/2014/main" id="{0F7E2DA6-9600-4200-88DD-6E6C3784857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B7F19382-9F09-4470-995B-623F22C4209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a:extLst>
              <a:ext uri="{FF2B5EF4-FFF2-40B4-BE49-F238E27FC236}">
                <a16:creationId xmlns:a16="http://schemas.microsoft.com/office/drawing/2014/main" id="{87B1C027-AEB2-4167-98A5-DED5AD4C830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CCA83CF-8065-4FF2-B37D-B93C2D177CF0}"/>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a:extLst>
              <a:ext uri="{FF2B5EF4-FFF2-40B4-BE49-F238E27FC236}">
                <a16:creationId xmlns:a16="http://schemas.microsoft.com/office/drawing/2014/main" id="{9A43058E-0991-41FF-AC9F-6E4B08444E36}"/>
              </a:ext>
            </a:extLst>
          </p:cNvPr>
          <p:cNvSpPr>
            <a:spLocks noGrp="1"/>
          </p:cNvSpPr>
          <p:nvPr>
            <p:ph type="dt" sz="half" idx="10"/>
          </p:nvPr>
        </p:nvSpPr>
        <p:spPr/>
        <p:txBody>
          <a:bodyPr/>
          <a:lstStyle/>
          <a:p>
            <a:fld id="{81F60938-3F95-41B6-9B8D-5EF5FA80C185}" type="datetimeFigureOut">
              <a:rPr lang="en-AU" smtClean="0"/>
              <a:t>8/7/2025</a:t>
            </a:fld>
            <a:endParaRPr lang="en-AU"/>
          </a:p>
        </p:txBody>
      </p:sp>
      <p:sp>
        <p:nvSpPr>
          <p:cNvPr id="8" name="Footer Placeholder 7">
            <a:extLst>
              <a:ext uri="{FF2B5EF4-FFF2-40B4-BE49-F238E27FC236}">
                <a16:creationId xmlns:a16="http://schemas.microsoft.com/office/drawing/2014/main" id="{1B7D262F-160A-4BBE-801A-54CE2F3E787B}"/>
              </a:ext>
            </a:extLst>
          </p:cNvPr>
          <p:cNvSpPr>
            <a:spLocks noGrp="1"/>
          </p:cNvSpPr>
          <p:nvPr>
            <p:ph type="ftr" sz="quarter" idx="11"/>
          </p:nvPr>
        </p:nvSpPr>
        <p:spPr/>
        <p:txBody>
          <a:bodyPr/>
          <a:lstStyle/>
          <a:p>
            <a:endParaRPr lang="en-AU"/>
          </a:p>
        </p:txBody>
      </p:sp>
      <p:sp>
        <p:nvSpPr>
          <p:cNvPr id="9" name="Slide Number Placeholder 8">
            <a:extLst>
              <a:ext uri="{FF2B5EF4-FFF2-40B4-BE49-F238E27FC236}">
                <a16:creationId xmlns:a16="http://schemas.microsoft.com/office/drawing/2014/main" id="{C730FA28-5653-494D-AE76-5DE72A5B5567}"/>
              </a:ext>
            </a:extLst>
          </p:cNvPr>
          <p:cNvSpPr>
            <a:spLocks noGrp="1"/>
          </p:cNvSpPr>
          <p:nvPr>
            <p:ph type="sldNum" sz="quarter" idx="12"/>
          </p:nvPr>
        </p:nvSpPr>
        <p:spPr/>
        <p:txBody>
          <a:bodyPr/>
          <a:lstStyle/>
          <a:p>
            <a:fld id="{1E7B9AE3-19BC-4029-B65D-AC0FC5688290}" type="slidenum">
              <a:rPr lang="en-AU" smtClean="0"/>
              <a:t>‹#›</a:t>
            </a:fld>
            <a:endParaRPr lang="en-AU"/>
          </a:p>
        </p:txBody>
      </p:sp>
    </p:spTree>
    <p:extLst>
      <p:ext uri="{BB962C8B-B14F-4D97-AF65-F5344CB8AC3E}">
        <p14:creationId xmlns:p14="http://schemas.microsoft.com/office/powerpoint/2010/main" val="111778745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CC5EC1E-46E3-4677-A1D7-FC621F4F79BF}"/>
              </a:ext>
            </a:extLst>
          </p:cNvPr>
          <p:cNvSpPr>
            <a:spLocks noGrp="1"/>
          </p:cNvSpPr>
          <p:nvPr>
            <p:ph type="title"/>
          </p:nvPr>
        </p:nvSpPr>
        <p:spPr/>
        <p:txBody>
          <a:bodyPr/>
          <a:lstStyle/>
          <a:p>
            <a:r>
              <a:rPr lang="en-US"/>
              <a:t>Click to edit Master title style</a:t>
            </a:r>
            <a:endParaRPr lang="en-AU"/>
          </a:p>
        </p:txBody>
      </p:sp>
      <p:sp>
        <p:nvSpPr>
          <p:cNvPr id="3" name="Date Placeholder 2">
            <a:extLst>
              <a:ext uri="{FF2B5EF4-FFF2-40B4-BE49-F238E27FC236}">
                <a16:creationId xmlns:a16="http://schemas.microsoft.com/office/drawing/2014/main" id="{945F67F4-0F2B-4B5D-A8D0-465A36398FCB}"/>
              </a:ext>
            </a:extLst>
          </p:cNvPr>
          <p:cNvSpPr>
            <a:spLocks noGrp="1"/>
          </p:cNvSpPr>
          <p:nvPr>
            <p:ph type="dt" sz="half" idx="10"/>
          </p:nvPr>
        </p:nvSpPr>
        <p:spPr/>
        <p:txBody>
          <a:bodyPr/>
          <a:lstStyle/>
          <a:p>
            <a:fld id="{81F60938-3F95-41B6-9B8D-5EF5FA80C185}" type="datetimeFigureOut">
              <a:rPr lang="en-AU" smtClean="0"/>
              <a:t>8/7/2025</a:t>
            </a:fld>
            <a:endParaRPr lang="en-AU"/>
          </a:p>
        </p:txBody>
      </p:sp>
      <p:sp>
        <p:nvSpPr>
          <p:cNvPr id="4" name="Footer Placeholder 3">
            <a:extLst>
              <a:ext uri="{FF2B5EF4-FFF2-40B4-BE49-F238E27FC236}">
                <a16:creationId xmlns:a16="http://schemas.microsoft.com/office/drawing/2014/main" id="{50047AE1-4A00-4222-B50D-214890EC2ED2}"/>
              </a:ext>
            </a:extLst>
          </p:cNvPr>
          <p:cNvSpPr>
            <a:spLocks noGrp="1"/>
          </p:cNvSpPr>
          <p:nvPr>
            <p:ph type="ftr" sz="quarter" idx="11"/>
          </p:nvPr>
        </p:nvSpPr>
        <p:spPr/>
        <p:txBody>
          <a:bodyPr/>
          <a:lstStyle/>
          <a:p>
            <a:endParaRPr lang="en-AU"/>
          </a:p>
        </p:txBody>
      </p:sp>
      <p:sp>
        <p:nvSpPr>
          <p:cNvPr id="5" name="Slide Number Placeholder 4">
            <a:extLst>
              <a:ext uri="{FF2B5EF4-FFF2-40B4-BE49-F238E27FC236}">
                <a16:creationId xmlns:a16="http://schemas.microsoft.com/office/drawing/2014/main" id="{6B157D54-9F9E-4727-95FD-0E434B7C5376}"/>
              </a:ext>
            </a:extLst>
          </p:cNvPr>
          <p:cNvSpPr>
            <a:spLocks noGrp="1"/>
          </p:cNvSpPr>
          <p:nvPr>
            <p:ph type="sldNum" sz="quarter" idx="12"/>
          </p:nvPr>
        </p:nvSpPr>
        <p:spPr/>
        <p:txBody>
          <a:bodyPr/>
          <a:lstStyle/>
          <a:p>
            <a:fld id="{1E7B9AE3-19BC-4029-B65D-AC0FC5688290}" type="slidenum">
              <a:rPr lang="en-AU" smtClean="0"/>
              <a:t>‹#›</a:t>
            </a:fld>
            <a:endParaRPr lang="en-AU"/>
          </a:p>
        </p:txBody>
      </p:sp>
    </p:spTree>
    <p:extLst>
      <p:ext uri="{BB962C8B-B14F-4D97-AF65-F5344CB8AC3E}">
        <p14:creationId xmlns:p14="http://schemas.microsoft.com/office/powerpoint/2010/main" val="22476217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520D9C74-435F-4460-ABD7-7C4394E74B56}"/>
              </a:ext>
            </a:extLst>
          </p:cNvPr>
          <p:cNvSpPr>
            <a:spLocks noGrp="1"/>
          </p:cNvSpPr>
          <p:nvPr>
            <p:ph type="dt" sz="half" idx="10"/>
          </p:nvPr>
        </p:nvSpPr>
        <p:spPr/>
        <p:txBody>
          <a:bodyPr/>
          <a:lstStyle/>
          <a:p>
            <a:fld id="{81F60938-3F95-41B6-9B8D-5EF5FA80C185}" type="datetimeFigureOut">
              <a:rPr lang="en-AU" smtClean="0"/>
              <a:t>8/7/2025</a:t>
            </a:fld>
            <a:endParaRPr lang="en-AU"/>
          </a:p>
        </p:txBody>
      </p:sp>
      <p:sp>
        <p:nvSpPr>
          <p:cNvPr id="3" name="Footer Placeholder 2">
            <a:extLst>
              <a:ext uri="{FF2B5EF4-FFF2-40B4-BE49-F238E27FC236}">
                <a16:creationId xmlns:a16="http://schemas.microsoft.com/office/drawing/2014/main" id="{640173E8-30CB-45B2-9AC0-44423F173E9B}"/>
              </a:ext>
            </a:extLst>
          </p:cNvPr>
          <p:cNvSpPr>
            <a:spLocks noGrp="1"/>
          </p:cNvSpPr>
          <p:nvPr>
            <p:ph type="ftr" sz="quarter" idx="11"/>
          </p:nvPr>
        </p:nvSpPr>
        <p:spPr/>
        <p:txBody>
          <a:bodyPr/>
          <a:lstStyle/>
          <a:p>
            <a:endParaRPr lang="en-AU"/>
          </a:p>
        </p:txBody>
      </p:sp>
      <p:sp>
        <p:nvSpPr>
          <p:cNvPr id="4" name="Slide Number Placeholder 3">
            <a:extLst>
              <a:ext uri="{FF2B5EF4-FFF2-40B4-BE49-F238E27FC236}">
                <a16:creationId xmlns:a16="http://schemas.microsoft.com/office/drawing/2014/main" id="{C311F220-9153-4090-A4B8-1D8368B1BFAB}"/>
              </a:ext>
            </a:extLst>
          </p:cNvPr>
          <p:cNvSpPr>
            <a:spLocks noGrp="1"/>
          </p:cNvSpPr>
          <p:nvPr>
            <p:ph type="sldNum" sz="quarter" idx="12"/>
          </p:nvPr>
        </p:nvSpPr>
        <p:spPr/>
        <p:txBody>
          <a:bodyPr/>
          <a:lstStyle/>
          <a:p>
            <a:fld id="{1E7B9AE3-19BC-4029-B65D-AC0FC5688290}" type="slidenum">
              <a:rPr lang="en-AU" smtClean="0"/>
              <a:t>‹#›</a:t>
            </a:fld>
            <a:endParaRPr lang="en-AU"/>
          </a:p>
        </p:txBody>
      </p:sp>
    </p:spTree>
    <p:extLst>
      <p:ext uri="{BB962C8B-B14F-4D97-AF65-F5344CB8AC3E}">
        <p14:creationId xmlns:p14="http://schemas.microsoft.com/office/powerpoint/2010/main" val="356062670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C8BEB4-E999-4426-ABD5-BA6740B3959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Content Placeholder 2">
            <a:extLst>
              <a:ext uri="{FF2B5EF4-FFF2-40B4-BE49-F238E27FC236}">
                <a16:creationId xmlns:a16="http://schemas.microsoft.com/office/drawing/2014/main" id="{0BDDF802-8EEA-4914-BECB-B707C54933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a:extLst>
              <a:ext uri="{FF2B5EF4-FFF2-40B4-BE49-F238E27FC236}">
                <a16:creationId xmlns:a16="http://schemas.microsoft.com/office/drawing/2014/main" id="{75FB68AB-DD74-4CEC-91CE-FC7DEFB862A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9C6A90CE-343A-477D-9872-E6849E6E2BC1}"/>
              </a:ext>
            </a:extLst>
          </p:cNvPr>
          <p:cNvSpPr>
            <a:spLocks noGrp="1"/>
          </p:cNvSpPr>
          <p:nvPr>
            <p:ph type="dt" sz="half" idx="10"/>
          </p:nvPr>
        </p:nvSpPr>
        <p:spPr/>
        <p:txBody>
          <a:bodyPr/>
          <a:lstStyle/>
          <a:p>
            <a:fld id="{81F60938-3F95-41B6-9B8D-5EF5FA80C185}" type="datetimeFigureOut">
              <a:rPr lang="en-AU" smtClean="0"/>
              <a:t>8/7/2025</a:t>
            </a:fld>
            <a:endParaRPr lang="en-AU"/>
          </a:p>
        </p:txBody>
      </p:sp>
      <p:sp>
        <p:nvSpPr>
          <p:cNvPr id="6" name="Footer Placeholder 5">
            <a:extLst>
              <a:ext uri="{FF2B5EF4-FFF2-40B4-BE49-F238E27FC236}">
                <a16:creationId xmlns:a16="http://schemas.microsoft.com/office/drawing/2014/main" id="{3F071DF6-FA70-45DA-AEE7-4DF58A7A23C5}"/>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731F59C3-CD24-4A4D-8936-4B07297D065B}"/>
              </a:ext>
            </a:extLst>
          </p:cNvPr>
          <p:cNvSpPr>
            <a:spLocks noGrp="1"/>
          </p:cNvSpPr>
          <p:nvPr>
            <p:ph type="sldNum" sz="quarter" idx="12"/>
          </p:nvPr>
        </p:nvSpPr>
        <p:spPr/>
        <p:txBody>
          <a:bodyPr/>
          <a:lstStyle/>
          <a:p>
            <a:fld id="{1E7B9AE3-19BC-4029-B65D-AC0FC5688290}" type="slidenum">
              <a:rPr lang="en-AU" smtClean="0"/>
              <a:t>‹#›</a:t>
            </a:fld>
            <a:endParaRPr lang="en-AU"/>
          </a:p>
        </p:txBody>
      </p:sp>
    </p:spTree>
    <p:extLst>
      <p:ext uri="{BB962C8B-B14F-4D97-AF65-F5344CB8AC3E}">
        <p14:creationId xmlns:p14="http://schemas.microsoft.com/office/powerpoint/2010/main" val="248042611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098FF0-1FFD-4A08-A9FE-48BBE55F5802}"/>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AU"/>
          </a:p>
        </p:txBody>
      </p:sp>
      <p:sp>
        <p:nvSpPr>
          <p:cNvPr id="3" name="Picture Placeholder 2">
            <a:extLst>
              <a:ext uri="{FF2B5EF4-FFF2-40B4-BE49-F238E27FC236}">
                <a16:creationId xmlns:a16="http://schemas.microsoft.com/office/drawing/2014/main" id="{A144DA71-23C6-4685-9121-9B2DDFE72620}"/>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a:extLst>
              <a:ext uri="{FF2B5EF4-FFF2-40B4-BE49-F238E27FC236}">
                <a16:creationId xmlns:a16="http://schemas.microsoft.com/office/drawing/2014/main" id="{3E03B82D-4F1E-4944-A110-05021C4C3CA1}"/>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ED7F20A-E977-487F-A991-247B690B0094}"/>
              </a:ext>
            </a:extLst>
          </p:cNvPr>
          <p:cNvSpPr>
            <a:spLocks noGrp="1"/>
          </p:cNvSpPr>
          <p:nvPr>
            <p:ph type="dt" sz="half" idx="10"/>
          </p:nvPr>
        </p:nvSpPr>
        <p:spPr/>
        <p:txBody>
          <a:bodyPr/>
          <a:lstStyle/>
          <a:p>
            <a:fld id="{81F60938-3F95-41B6-9B8D-5EF5FA80C185}" type="datetimeFigureOut">
              <a:rPr lang="en-AU" smtClean="0"/>
              <a:t>8/7/2025</a:t>
            </a:fld>
            <a:endParaRPr lang="en-AU"/>
          </a:p>
        </p:txBody>
      </p:sp>
      <p:sp>
        <p:nvSpPr>
          <p:cNvPr id="6" name="Footer Placeholder 5">
            <a:extLst>
              <a:ext uri="{FF2B5EF4-FFF2-40B4-BE49-F238E27FC236}">
                <a16:creationId xmlns:a16="http://schemas.microsoft.com/office/drawing/2014/main" id="{AECAEFF5-3345-4C42-AC4E-5122A1D6A9B8}"/>
              </a:ext>
            </a:extLst>
          </p:cNvPr>
          <p:cNvSpPr>
            <a:spLocks noGrp="1"/>
          </p:cNvSpPr>
          <p:nvPr>
            <p:ph type="ftr" sz="quarter" idx="11"/>
          </p:nvPr>
        </p:nvSpPr>
        <p:spPr/>
        <p:txBody>
          <a:bodyPr/>
          <a:lstStyle/>
          <a:p>
            <a:endParaRPr lang="en-AU"/>
          </a:p>
        </p:txBody>
      </p:sp>
      <p:sp>
        <p:nvSpPr>
          <p:cNvPr id="7" name="Slide Number Placeholder 6">
            <a:extLst>
              <a:ext uri="{FF2B5EF4-FFF2-40B4-BE49-F238E27FC236}">
                <a16:creationId xmlns:a16="http://schemas.microsoft.com/office/drawing/2014/main" id="{93EAFEEE-567E-43EF-A601-E3BBBFB6C661}"/>
              </a:ext>
            </a:extLst>
          </p:cNvPr>
          <p:cNvSpPr>
            <a:spLocks noGrp="1"/>
          </p:cNvSpPr>
          <p:nvPr>
            <p:ph type="sldNum" sz="quarter" idx="12"/>
          </p:nvPr>
        </p:nvSpPr>
        <p:spPr/>
        <p:txBody>
          <a:bodyPr/>
          <a:lstStyle/>
          <a:p>
            <a:fld id="{1E7B9AE3-19BC-4029-B65D-AC0FC5688290}" type="slidenum">
              <a:rPr lang="en-AU" smtClean="0"/>
              <a:t>‹#›</a:t>
            </a:fld>
            <a:endParaRPr lang="en-AU"/>
          </a:p>
        </p:txBody>
      </p:sp>
    </p:spTree>
    <p:extLst>
      <p:ext uri="{BB962C8B-B14F-4D97-AF65-F5344CB8AC3E}">
        <p14:creationId xmlns:p14="http://schemas.microsoft.com/office/powerpoint/2010/main" val="413570235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A72C6AE5-0A27-484E-B3DD-33266407A420}"/>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a:extLst>
              <a:ext uri="{FF2B5EF4-FFF2-40B4-BE49-F238E27FC236}">
                <a16:creationId xmlns:a16="http://schemas.microsoft.com/office/drawing/2014/main" id="{A59093DD-F793-4466-9BF4-14320CCA0D5F}"/>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a:extLst>
              <a:ext uri="{FF2B5EF4-FFF2-40B4-BE49-F238E27FC236}">
                <a16:creationId xmlns:a16="http://schemas.microsoft.com/office/drawing/2014/main" id="{0EC9AB49-AFCB-4755-ADC8-A476BB5CCE6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1F60938-3F95-41B6-9B8D-5EF5FA80C185}" type="datetimeFigureOut">
              <a:rPr lang="en-AU" smtClean="0"/>
              <a:t>8/7/2025</a:t>
            </a:fld>
            <a:endParaRPr lang="en-AU"/>
          </a:p>
        </p:txBody>
      </p:sp>
      <p:sp>
        <p:nvSpPr>
          <p:cNvPr id="5" name="Footer Placeholder 4">
            <a:extLst>
              <a:ext uri="{FF2B5EF4-FFF2-40B4-BE49-F238E27FC236}">
                <a16:creationId xmlns:a16="http://schemas.microsoft.com/office/drawing/2014/main" id="{7FE2B51E-E0FF-427B-995A-FB7A722BA0F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a:extLst>
              <a:ext uri="{FF2B5EF4-FFF2-40B4-BE49-F238E27FC236}">
                <a16:creationId xmlns:a16="http://schemas.microsoft.com/office/drawing/2014/main" id="{4B7A29A0-53F9-4EF4-9F08-1C5CF997DF99}"/>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E7B9AE3-19BC-4029-B65D-AC0FC5688290}" type="slidenum">
              <a:rPr lang="en-AU" smtClean="0"/>
              <a:t>‹#›</a:t>
            </a:fld>
            <a:endParaRPr lang="en-AU"/>
          </a:p>
        </p:txBody>
      </p:sp>
    </p:spTree>
    <p:extLst>
      <p:ext uri="{BB962C8B-B14F-4D97-AF65-F5344CB8AC3E}">
        <p14:creationId xmlns:p14="http://schemas.microsoft.com/office/powerpoint/2010/main" val="109089280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6.tif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tiff"/><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2.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image" Target="../media/image23.jpg"/><Relationship Id="rId1" Type="http://schemas.openxmlformats.org/officeDocument/2006/relationships/slideLayout" Target="../slideLayouts/slideLayout7.xml"/><Relationship Id="rId5" Type="http://schemas.openxmlformats.org/officeDocument/2006/relationships/image" Target="../media/image26.jpg"/><Relationship Id="rId4" Type="http://schemas.openxmlformats.org/officeDocument/2006/relationships/image" Target="../media/image25.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image" Target="../media/image27.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image" Target="../media/image29.jpg"/><Relationship Id="rId1" Type="http://schemas.openxmlformats.org/officeDocument/2006/relationships/slideLayout" Target="../slideLayouts/slideLayout7.xml"/><Relationship Id="rId4" Type="http://schemas.openxmlformats.org/officeDocument/2006/relationships/image" Target="../media/image31.jpg"/></Relationships>
</file>

<file path=ppt/slides/_rels/slide32.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image" Target="../media/image32.jpg"/><Relationship Id="rId1" Type="http://schemas.openxmlformats.org/officeDocument/2006/relationships/slideLayout" Target="../slideLayouts/slideLayout7.xml"/><Relationship Id="rId5" Type="http://schemas.openxmlformats.org/officeDocument/2006/relationships/image" Target="../media/image35.jpg"/><Relationship Id="rId4" Type="http://schemas.openxmlformats.org/officeDocument/2006/relationships/image" Target="../media/image34.jpg"/></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image" Target="../media/image36.jpg"/><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9.emf"/><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hyperlink" Target="https://asa.astronomy.org.au/about-2/council-reports/" TargetMode="External"/><Relationship Id="rId2" Type="http://schemas.openxmlformats.org/officeDocument/2006/relationships/image" Target="../media/image40.wmf"/><Relationship Id="rId1" Type="http://schemas.openxmlformats.org/officeDocument/2006/relationships/slideLayout" Target="../slideLayouts/slideLayout1.xml"/><Relationship Id="rId5" Type="http://schemas.openxmlformats.org/officeDocument/2006/relationships/hyperlink" Target="https://asa-comms.slack.com/archives/C03MKJWJZM1" TargetMode="External"/><Relationship Id="rId4" Type="http://schemas.openxmlformats.org/officeDocument/2006/relationships/hyperlink" Target="http://asa.astronomy.org.au/council.php#report" TargetMode="Externa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8" Type="http://schemas.openxmlformats.org/officeDocument/2006/relationships/image" Target="../media/image46.png"/><Relationship Id="rId3" Type="http://schemas.openxmlformats.org/officeDocument/2006/relationships/image" Target="../media/image41.png"/><Relationship Id="rId7" Type="http://schemas.openxmlformats.org/officeDocument/2006/relationships/image" Target="../media/image45.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image" Target="../media/image42.png"/></Relationships>
</file>

<file path=ppt/slides/_rels/slide3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42.xml.rels><?xml version="1.0" encoding="UTF-8" standalone="yes"?>
<Relationships xmlns="http://schemas.openxmlformats.org/package/2006/relationships"><Relationship Id="rId3" Type="http://schemas.openxmlformats.org/officeDocument/2006/relationships/hyperlink" Target="https://asa.wildapricot.org/Donate"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43.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hyperlink" Target="https://asa-comms.slack.com/archives/C03MKJWJZM1" TargetMode="External"/><Relationship Id="rId2" Type="http://schemas.openxmlformats.org/officeDocument/2006/relationships/hyperlink" Target="http://asa.astronomy.org.au/council.php#report" TargetMode="Externa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53.emf"/><Relationship Id="rId1" Type="http://schemas.openxmlformats.org/officeDocument/2006/relationships/slideLayout" Target="../slideLayouts/slideLayout6.xml"/></Relationships>
</file>

<file path=ppt/slides/_rels/slide48.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56.jpe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3" Type="http://schemas.openxmlformats.org/officeDocument/2006/relationships/hyperlink" Target="mailto:minh.huynh@csiro.org.au" TargetMode="Externa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61.emf"/><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2" Type="http://schemas.openxmlformats.org/officeDocument/2006/relationships/image" Target="../media/image62.emf"/><Relationship Id="rId1" Type="http://schemas.openxmlformats.org/officeDocument/2006/relationships/slideLayout" Target="../slideLayouts/slideLayout6.xml"/></Relationships>
</file>

<file path=ppt/slides/_rels/slide57.xml.rels><?xml version="1.0" encoding="UTF-8" standalone="yes"?>
<Relationships xmlns="http://schemas.openxmlformats.org/package/2006/relationships"><Relationship Id="rId3" Type="http://schemas.openxmlformats.org/officeDocument/2006/relationships/image" Target="../media/image64.tiff"/><Relationship Id="rId2" Type="http://schemas.openxmlformats.org/officeDocument/2006/relationships/image" Target="../media/image63.tiff"/><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65.tiff"/><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image" Target="../media/image66.em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2" Type="http://schemas.openxmlformats.org/officeDocument/2006/relationships/image" Target="../media/image67.jp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58F876A-4554-6442-8690-52D7958F22CD}"/>
              </a:ext>
            </a:extLst>
          </p:cNvPr>
          <p:cNvPicPr>
            <a:picLocks noChangeAspect="1"/>
          </p:cNvPicPr>
          <p:nvPr/>
        </p:nvPicPr>
        <p:blipFill>
          <a:blip r:embed="rId2"/>
          <a:stretch>
            <a:fillRect/>
          </a:stretch>
        </p:blipFill>
        <p:spPr>
          <a:xfrm>
            <a:off x="2914650" y="2101850"/>
            <a:ext cx="6362700" cy="2654300"/>
          </a:xfrm>
          <a:prstGeom prst="rect">
            <a:avLst/>
          </a:prstGeom>
        </p:spPr>
      </p:pic>
    </p:spTree>
    <p:extLst>
      <p:ext uri="{BB962C8B-B14F-4D97-AF65-F5344CB8AC3E}">
        <p14:creationId xmlns:p14="http://schemas.microsoft.com/office/powerpoint/2010/main" val="384157352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4. Awards and Honours</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5" name="TextBox 4">
            <a:extLst>
              <a:ext uri="{FF2B5EF4-FFF2-40B4-BE49-F238E27FC236}">
                <a16:creationId xmlns:a16="http://schemas.microsoft.com/office/drawing/2014/main" id="{837A8170-81C9-4DA6-81C3-D8AE2CF49CDA}"/>
              </a:ext>
            </a:extLst>
          </p:cNvPr>
          <p:cNvSpPr txBox="1"/>
          <p:nvPr/>
        </p:nvSpPr>
        <p:spPr>
          <a:xfrm>
            <a:off x="1388997" y="1801370"/>
            <a:ext cx="5704848" cy="461665"/>
          </a:xfrm>
          <a:prstGeom prst="rect">
            <a:avLst/>
          </a:prstGeom>
          <a:noFill/>
        </p:spPr>
        <p:txBody>
          <a:bodyPr wrap="square" rtlCol="0">
            <a:spAutoFit/>
          </a:bodyPr>
          <a:lstStyle/>
          <a:p>
            <a:r>
              <a:rPr lang="en-AU" sz="2400" b="1" dirty="0">
                <a:solidFill>
                  <a:srgbClr val="0070C0"/>
                </a:solidFill>
              </a:rPr>
              <a:t>Professor Matthew </a:t>
            </a:r>
            <a:r>
              <a:rPr lang="en-AU" sz="2400" b="1" dirty="0" err="1">
                <a:solidFill>
                  <a:srgbClr val="0070C0"/>
                </a:solidFill>
              </a:rPr>
              <a:t>Bailes</a:t>
            </a:r>
            <a:r>
              <a:rPr lang="en-AU" sz="2400" b="1" dirty="0">
                <a:solidFill>
                  <a:srgbClr val="0070C0"/>
                </a:solidFill>
              </a:rPr>
              <a:t> (Swinburne)</a:t>
            </a:r>
          </a:p>
        </p:txBody>
      </p:sp>
      <p:sp>
        <p:nvSpPr>
          <p:cNvPr id="8" name="TextBox 7">
            <a:extLst>
              <a:ext uri="{FF2B5EF4-FFF2-40B4-BE49-F238E27FC236}">
                <a16:creationId xmlns:a16="http://schemas.microsoft.com/office/drawing/2014/main" id="{F3A90964-3AFB-49BD-A465-5412E3B7960A}"/>
              </a:ext>
            </a:extLst>
          </p:cNvPr>
          <p:cNvSpPr txBox="1"/>
          <p:nvPr/>
        </p:nvSpPr>
        <p:spPr>
          <a:xfrm>
            <a:off x="675514" y="2369503"/>
            <a:ext cx="5693353" cy="400110"/>
          </a:xfrm>
          <a:prstGeom prst="rect">
            <a:avLst/>
          </a:prstGeom>
          <a:noFill/>
        </p:spPr>
        <p:txBody>
          <a:bodyPr wrap="none" rtlCol="0">
            <a:spAutoFit/>
          </a:bodyPr>
          <a:lstStyle/>
          <a:p>
            <a:pPr algn="ctr"/>
            <a:r>
              <a:rPr lang="en-AU" sz="2000" b="1" i="1" dirty="0">
                <a:solidFill>
                  <a:srgbClr val="0070C0"/>
                </a:solidFill>
              </a:rPr>
              <a:t>Awarded the 2024 Prime Minister’s Prize for Science</a:t>
            </a:r>
          </a:p>
        </p:txBody>
      </p:sp>
      <p:sp>
        <p:nvSpPr>
          <p:cNvPr id="9" name="Rectangle 8">
            <a:extLst>
              <a:ext uri="{FF2B5EF4-FFF2-40B4-BE49-F238E27FC236}">
                <a16:creationId xmlns:a16="http://schemas.microsoft.com/office/drawing/2014/main" id="{E6C9D6F7-3319-4420-8CAF-2870FB762DA7}"/>
              </a:ext>
            </a:extLst>
          </p:cNvPr>
          <p:cNvSpPr/>
          <p:nvPr/>
        </p:nvSpPr>
        <p:spPr>
          <a:xfrm>
            <a:off x="587944" y="3295572"/>
            <a:ext cx="5693353" cy="2031325"/>
          </a:xfrm>
          <a:prstGeom prst="rect">
            <a:avLst/>
          </a:prstGeom>
        </p:spPr>
        <p:txBody>
          <a:bodyPr wrap="square">
            <a:spAutoFit/>
          </a:bodyPr>
          <a:lstStyle/>
          <a:p>
            <a:r>
              <a:rPr lang="en-AU" dirty="0">
                <a:latin typeface="Arial" panose="020B0604020202020204" pitchFamily="34" charset="0"/>
              </a:rPr>
              <a:t>“Along with his collaborators, he discovered the first fast radio burst (FRB) in 2007. His discovery has significantly advanced scientific understanding of the universe, including how much normal matter exists there. Scientists now use his techniques to study some of the most powerful explosions in the Universe.”</a:t>
            </a:r>
            <a:endParaRPr lang="en-AU" dirty="0">
              <a:solidFill>
                <a:srgbClr val="0070C0"/>
              </a:solidFill>
            </a:endParaRPr>
          </a:p>
        </p:txBody>
      </p:sp>
      <p:pic>
        <p:nvPicPr>
          <p:cNvPr id="3" name="Picture 2">
            <a:extLst>
              <a:ext uri="{FF2B5EF4-FFF2-40B4-BE49-F238E27FC236}">
                <a16:creationId xmlns:a16="http://schemas.microsoft.com/office/drawing/2014/main" id="{24843EB1-2B9B-2549-A952-C3671F6C5F14}"/>
              </a:ext>
            </a:extLst>
          </p:cNvPr>
          <p:cNvPicPr>
            <a:picLocks noChangeAspect="1"/>
          </p:cNvPicPr>
          <p:nvPr/>
        </p:nvPicPr>
        <p:blipFill rotWithShape="1">
          <a:blip r:embed="rId2"/>
          <a:srcRect l="24058" t="6488"/>
          <a:stretch/>
        </p:blipFill>
        <p:spPr>
          <a:xfrm>
            <a:off x="6821822" y="1089036"/>
            <a:ext cx="5215798" cy="3361154"/>
          </a:xfrm>
          <a:prstGeom prst="rect">
            <a:avLst/>
          </a:prstGeom>
        </p:spPr>
      </p:pic>
    </p:spTree>
    <p:extLst>
      <p:ext uri="{BB962C8B-B14F-4D97-AF65-F5344CB8AC3E}">
        <p14:creationId xmlns:p14="http://schemas.microsoft.com/office/powerpoint/2010/main" val="8121275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5. ASA Meetings</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0" y="1990359"/>
            <a:ext cx="7264400" cy="4247317"/>
          </a:xfrm>
          <a:prstGeom prst="rect">
            <a:avLst/>
          </a:prstGeom>
        </p:spPr>
        <p:txBody>
          <a:bodyPr wrap="square">
            <a:spAutoFit/>
          </a:bodyPr>
          <a:lstStyle/>
          <a:p>
            <a:pPr marL="285750" indent="-285750">
              <a:buFont typeface="Arial" panose="020B0604020202020204" pitchFamily="34" charset="0"/>
              <a:buChar char="•"/>
            </a:pPr>
            <a:r>
              <a:rPr lang="en-AU" dirty="0">
                <a:latin typeface="Arial" panose="020B0604020202020204" pitchFamily="34" charset="0"/>
              </a:rPr>
              <a:t>2024 ASM was held in online-first mode – for the first time ever.</a:t>
            </a:r>
          </a:p>
          <a:p>
            <a:pPr marL="285750" indent="-285750">
              <a:buFont typeface="Arial" panose="020B0604020202020204" pitchFamily="34" charset="0"/>
              <a:buChar char="•"/>
            </a:pPr>
            <a:endParaRPr lang="en-AU" dirty="0">
              <a:latin typeface="Arial" panose="020B0604020202020204" pitchFamily="34" charset="0"/>
            </a:endParaRPr>
          </a:p>
          <a:p>
            <a:pPr marL="285750" indent="-285750">
              <a:buFont typeface="Arial" panose="020B0604020202020204" pitchFamily="34" charset="0"/>
              <a:buChar char="•"/>
            </a:pPr>
            <a:r>
              <a:rPr lang="en-AU" dirty="0">
                <a:latin typeface="Arial" panose="020B0604020202020204" pitchFamily="34" charset="0"/>
              </a:rPr>
              <a:t>Zoom, Slack, YouTube, Spatial. Technology access grants.</a:t>
            </a:r>
          </a:p>
          <a:p>
            <a:pPr marL="285750" indent="-285750">
              <a:buFont typeface="Arial" panose="020B0604020202020204" pitchFamily="34" charset="0"/>
              <a:buChar char="•"/>
            </a:pPr>
            <a:endParaRPr lang="en-AU" dirty="0">
              <a:latin typeface="Arial" panose="020B0604020202020204" pitchFamily="34" charset="0"/>
            </a:endParaRPr>
          </a:p>
          <a:p>
            <a:pPr marL="285750" indent="-285750">
              <a:buFont typeface="Arial" panose="020B0604020202020204" pitchFamily="34" charset="0"/>
              <a:buChar char="•"/>
            </a:pPr>
            <a:r>
              <a:rPr lang="en-AU" dirty="0">
                <a:latin typeface="Arial" panose="020B0604020202020204" pitchFamily="34" charset="0"/>
              </a:rPr>
              <a:t>Hub Day on Wednesday.</a:t>
            </a:r>
          </a:p>
          <a:p>
            <a:pPr marL="285750" indent="-285750">
              <a:buFont typeface="Arial" panose="020B0604020202020204" pitchFamily="34" charset="0"/>
              <a:buChar char="•"/>
            </a:pPr>
            <a:endParaRPr lang="en-AU" dirty="0">
              <a:latin typeface="Arial" panose="020B0604020202020204" pitchFamily="34" charset="0"/>
            </a:endParaRPr>
          </a:p>
          <a:p>
            <a:pPr marL="285750" indent="-285750">
              <a:buFont typeface="Arial" panose="020B0604020202020204" pitchFamily="34" charset="0"/>
              <a:buChar char="•"/>
            </a:pPr>
            <a:r>
              <a:rPr lang="en-AU" dirty="0">
                <a:latin typeface="Arial" panose="020B0604020202020204" pitchFamily="34" charset="0"/>
              </a:rPr>
              <a:t>NOC: Co-chaired by Clancy James and Vanessa Moss.</a:t>
            </a:r>
            <a:endParaRPr lang="en-AU" dirty="0">
              <a:solidFill>
                <a:srgbClr val="000000"/>
              </a:solidFill>
              <a:latin typeface="Arial" panose="020B0604020202020204" pitchFamily="34" charset="0"/>
            </a:endParaRPr>
          </a:p>
          <a:p>
            <a:endParaRPr lang="en-AU" dirty="0">
              <a:solidFill>
                <a:srgbClr val="000000"/>
              </a:solidFill>
              <a:latin typeface="Arial" panose="020B0604020202020204" pitchFamily="34" charset="0"/>
            </a:endParaRPr>
          </a:p>
          <a:p>
            <a:pPr marL="285750" indent="-285750">
              <a:buFont typeface="Arial" panose="020B0604020202020204" pitchFamily="34" charset="0"/>
              <a:buChar char="•"/>
            </a:pPr>
            <a:r>
              <a:rPr lang="en-AU" dirty="0">
                <a:solidFill>
                  <a:srgbClr val="000000"/>
                </a:solidFill>
                <a:latin typeface="Arial" panose="020B0604020202020204" pitchFamily="34" charset="0"/>
              </a:rPr>
              <a:t>Student prizes for best talk and poster are in my report.</a:t>
            </a:r>
          </a:p>
          <a:p>
            <a:pPr marL="285750" indent="-285750">
              <a:buFont typeface="Arial" panose="020B0604020202020204" pitchFamily="34" charset="0"/>
              <a:buChar char="•"/>
            </a:pPr>
            <a:endParaRPr lang="en-AU" dirty="0">
              <a:solidFill>
                <a:srgbClr val="000000"/>
              </a:solidFill>
              <a:latin typeface="Arial" panose="020B0604020202020204" pitchFamily="34" charset="0"/>
            </a:endParaRPr>
          </a:p>
          <a:p>
            <a:pPr marL="285750" indent="-285750">
              <a:buFont typeface="Arial" panose="020B0604020202020204" pitchFamily="34" charset="0"/>
              <a:buChar char="•"/>
            </a:pPr>
            <a:r>
              <a:rPr lang="en-AU" dirty="0">
                <a:solidFill>
                  <a:srgbClr val="000000"/>
                </a:solidFill>
                <a:latin typeface="Arial" panose="020B0604020202020204" pitchFamily="34" charset="0"/>
              </a:rPr>
              <a:t>Harley Wood School of Astronomy on </a:t>
            </a:r>
            <a:r>
              <a:rPr lang="en-AU" i="1" dirty="0">
                <a:solidFill>
                  <a:srgbClr val="000000"/>
                </a:solidFill>
                <a:latin typeface="Arial" panose="020B0604020202020204" pitchFamily="34" charset="0"/>
              </a:rPr>
              <a:t>“Bigger than Big: Across all Scales in Science and Technology”, </a:t>
            </a:r>
            <a:r>
              <a:rPr lang="en-AU" dirty="0">
                <a:solidFill>
                  <a:srgbClr val="000000"/>
                </a:solidFill>
                <a:latin typeface="Arial" panose="020B0604020202020204" pitchFamily="34" charset="0"/>
              </a:rPr>
              <a:t>held at Long Point Conference Centre (NSW) with remote attendance option; 38 participants (35 in-person, 3 online).</a:t>
            </a:r>
            <a:endParaRPr lang="en-AU" dirty="0">
              <a:latin typeface="Arial" panose="020B0604020202020204" pitchFamily="34" charset="0"/>
            </a:endParaRPr>
          </a:p>
          <a:p>
            <a:pPr marL="285750" indent="-285750">
              <a:buFont typeface="Arial" panose="020B0604020202020204" pitchFamily="34" charset="0"/>
              <a:buChar char="•"/>
            </a:pPr>
            <a:endParaRPr lang="en-AU" dirty="0">
              <a:latin typeface="Arial" panose="020B0604020202020204" pitchFamily="34" charset="0"/>
            </a:endParaRPr>
          </a:p>
        </p:txBody>
      </p:sp>
      <p:sp>
        <p:nvSpPr>
          <p:cNvPr id="6" name="TextBox 5">
            <a:extLst>
              <a:ext uri="{FF2B5EF4-FFF2-40B4-BE49-F238E27FC236}">
                <a16:creationId xmlns:a16="http://schemas.microsoft.com/office/drawing/2014/main" id="{5252C987-B971-4AEE-B94C-4F98BB70876A}"/>
              </a:ext>
            </a:extLst>
          </p:cNvPr>
          <p:cNvSpPr txBox="1"/>
          <p:nvPr/>
        </p:nvSpPr>
        <p:spPr>
          <a:xfrm>
            <a:off x="7264400" y="3429000"/>
            <a:ext cx="4553352" cy="1754326"/>
          </a:xfrm>
          <a:prstGeom prst="rect">
            <a:avLst/>
          </a:prstGeom>
          <a:solidFill>
            <a:schemeClr val="bg2"/>
          </a:solidFill>
        </p:spPr>
        <p:txBody>
          <a:bodyPr wrap="square" rtlCol="0">
            <a:spAutoFit/>
          </a:bodyPr>
          <a:lstStyle/>
          <a:p>
            <a:pPr marL="285750" indent="-285750">
              <a:buFont typeface="Arial" panose="020B0604020202020204" pitchFamily="34" charset="0"/>
              <a:buChar char="•"/>
            </a:pPr>
            <a:r>
              <a:rPr lang="en-AU" dirty="0">
                <a:solidFill>
                  <a:srgbClr val="0070C0"/>
                </a:solidFill>
              </a:rPr>
              <a:t>273 registered</a:t>
            </a:r>
          </a:p>
          <a:p>
            <a:pPr marL="285750" indent="-285750">
              <a:buFont typeface="Arial" panose="020B0604020202020204" pitchFamily="34" charset="0"/>
              <a:buChar char="•"/>
            </a:pPr>
            <a:r>
              <a:rPr lang="en-AU" dirty="0">
                <a:solidFill>
                  <a:srgbClr val="0070C0"/>
                </a:solidFill>
              </a:rPr>
              <a:t>10 review talks, 44 contributed talks, 6 prize talks</a:t>
            </a:r>
          </a:p>
          <a:p>
            <a:pPr marL="285750" indent="-285750">
              <a:buFont typeface="Arial" panose="020B0604020202020204" pitchFamily="34" charset="0"/>
              <a:buChar char="•"/>
            </a:pPr>
            <a:r>
              <a:rPr lang="en-AU" dirty="0">
                <a:solidFill>
                  <a:srgbClr val="0070C0"/>
                </a:solidFill>
              </a:rPr>
              <a:t>87 posters</a:t>
            </a:r>
          </a:p>
          <a:p>
            <a:pPr marL="285750" indent="-285750">
              <a:buFont typeface="Arial" panose="020B0604020202020204" pitchFamily="34" charset="0"/>
              <a:buChar char="•"/>
            </a:pPr>
            <a:r>
              <a:rPr lang="en-AU" dirty="0">
                <a:solidFill>
                  <a:srgbClr val="0070C0"/>
                </a:solidFill>
              </a:rPr>
              <a:t>Plenary Sessions, Town Halls, training sessions</a:t>
            </a:r>
          </a:p>
        </p:txBody>
      </p:sp>
      <p:pic>
        <p:nvPicPr>
          <p:cNvPr id="3" name="Picture 2">
            <a:extLst>
              <a:ext uri="{FF2B5EF4-FFF2-40B4-BE49-F238E27FC236}">
                <a16:creationId xmlns:a16="http://schemas.microsoft.com/office/drawing/2014/main" id="{903C8EE1-219B-3D49-A0B2-33E23430D354}"/>
              </a:ext>
            </a:extLst>
          </p:cNvPr>
          <p:cNvPicPr>
            <a:picLocks noChangeAspect="1"/>
          </p:cNvPicPr>
          <p:nvPr/>
        </p:nvPicPr>
        <p:blipFill>
          <a:blip r:embed="rId2"/>
          <a:stretch>
            <a:fillRect/>
          </a:stretch>
        </p:blipFill>
        <p:spPr>
          <a:xfrm>
            <a:off x="5067300" y="96104"/>
            <a:ext cx="7075570" cy="1979400"/>
          </a:xfrm>
          <a:prstGeom prst="rect">
            <a:avLst/>
          </a:prstGeom>
        </p:spPr>
      </p:pic>
    </p:spTree>
    <p:extLst>
      <p:ext uri="{BB962C8B-B14F-4D97-AF65-F5344CB8AC3E}">
        <p14:creationId xmlns:p14="http://schemas.microsoft.com/office/powerpoint/2010/main" val="315130679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6. ASA Membership</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3" name="Rectangle 2">
            <a:extLst>
              <a:ext uri="{FF2B5EF4-FFF2-40B4-BE49-F238E27FC236}">
                <a16:creationId xmlns:a16="http://schemas.microsoft.com/office/drawing/2014/main" id="{126722CA-82E0-4F7F-BF84-56097F49EC77}"/>
              </a:ext>
            </a:extLst>
          </p:cNvPr>
          <p:cNvSpPr/>
          <p:nvPr/>
        </p:nvSpPr>
        <p:spPr>
          <a:xfrm>
            <a:off x="495300" y="1297689"/>
            <a:ext cx="6096000" cy="1477328"/>
          </a:xfrm>
          <a:prstGeom prst="rect">
            <a:avLst/>
          </a:prstGeom>
        </p:spPr>
        <p:txBody>
          <a:bodyPr>
            <a:spAutoFit/>
          </a:bodyPr>
          <a:lstStyle/>
          <a:p>
            <a:pPr marL="285750" indent="-285750">
              <a:buFont typeface="Arial" panose="020B0604020202020204" pitchFamily="34" charset="0"/>
              <a:buChar char="•"/>
            </a:pPr>
            <a:r>
              <a:rPr lang="en-AU" dirty="0">
                <a:latin typeface="Arial" panose="020B0604020202020204" pitchFamily="34" charset="0"/>
              </a:rPr>
              <a:t>Now 824 members (compared to 791 last year).</a:t>
            </a:r>
          </a:p>
          <a:p>
            <a:pPr marL="285750" indent="-285750">
              <a:buFont typeface="Arial" panose="020B0604020202020204" pitchFamily="34" charset="0"/>
              <a:buChar char="•"/>
            </a:pPr>
            <a:endParaRPr lang="en-AU" dirty="0">
              <a:latin typeface="Arial" panose="020B0604020202020204" pitchFamily="34" charset="0"/>
            </a:endParaRPr>
          </a:p>
          <a:p>
            <a:pPr marL="285750" indent="-285750">
              <a:buFont typeface="Arial" panose="020B0604020202020204" pitchFamily="34" charset="0"/>
              <a:buChar char="•"/>
            </a:pPr>
            <a:r>
              <a:rPr lang="en-AU" dirty="0">
                <a:latin typeface="Arial" panose="020B0604020202020204" pitchFamily="34" charset="0"/>
              </a:rPr>
              <a:t>Stabilised with some mild growth in recent years.</a:t>
            </a:r>
          </a:p>
          <a:p>
            <a:pPr marL="285750" indent="-285750">
              <a:buFont typeface="Arial" panose="020B0604020202020204" pitchFamily="34" charset="0"/>
              <a:buChar char="•"/>
            </a:pPr>
            <a:endParaRPr lang="en-AU" dirty="0">
              <a:latin typeface="Arial" panose="020B0604020202020204" pitchFamily="34" charset="0"/>
            </a:endParaRPr>
          </a:p>
          <a:p>
            <a:pPr marL="285750" indent="-285750">
              <a:buFont typeface="Arial" panose="020B0604020202020204" pitchFamily="34" charset="0"/>
              <a:buChar char="•"/>
            </a:pPr>
            <a:endParaRPr lang="en-AU" dirty="0">
              <a:latin typeface="Arial" panose="020B0604020202020204" pitchFamily="34" charset="0"/>
            </a:endParaRPr>
          </a:p>
        </p:txBody>
      </p:sp>
      <p:pic>
        <p:nvPicPr>
          <p:cNvPr id="7" name="Picture 6" descr="A graph of a company member&#10;&#10;Description automatically generated with medium confidence">
            <a:extLst>
              <a:ext uri="{FF2B5EF4-FFF2-40B4-BE49-F238E27FC236}">
                <a16:creationId xmlns:a16="http://schemas.microsoft.com/office/drawing/2014/main" id="{49CB05D3-EA67-7D45-9944-C0116F6320D2}"/>
              </a:ext>
            </a:extLst>
          </p:cNvPr>
          <p:cNvPicPr/>
          <p:nvPr/>
        </p:nvPicPr>
        <p:blipFill>
          <a:blip r:embed="rId2" cstate="print">
            <a:extLst>
              <a:ext uri="{28A0092B-C50C-407E-A947-70E740481C1C}">
                <a14:useLocalDpi xmlns:a14="http://schemas.microsoft.com/office/drawing/2010/main" val="0"/>
              </a:ext>
            </a:extLst>
          </a:blip>
          <a:stretch>
            <a:fillRect/>
          </a:stretch>
        </p:blipFill>
        <p:spPr>
          <a:xfrm>
            <a:off x="724760" y="2716953"/>
            <a:ext cx="10742479" cy="3278719"/>
          </a:xfrm>
          <a:prstGeom prst="rect">
            <a:avLst/>
          </a:prstGeom>
        </p:spPr>
      </p:pic>
      <p:sp>
        <p:nvSpPr>
          <p:cNvPr id="5" name="TextBox 4">
            <a:extLst>
              <a:ext uri="{FF2B5EF4-FFF2-40B4-BE49-F238E27FC236}">
                <a16:creationId xmlns:a16="http://schemas.microsoft.com/office/drawing/2014/main" id="{905B8C8D-4002-C84A-87A9-FB52DF0E2F65}"/>
              </a:ext>
            </a:extLst>
          </p:cNvPr>
          <p:cNvSpPr txBox="1"/>
          <p:nvPr/>
        </p:nvSpPr>
        <p:spPr>
          <a:xfrm>
            <a:off x="1638795" y="6198919"/>
            <a:ext cx="8550234" cy="369332"/>
          </a:xfrm>
          <a:prstGeom prst="rect">
            <a:avLst/>
          </a:prstGeom>
          <a:noFill/>
        </p:spPr>
        <p:txBody>
          <a:bodyPr wrap="square" rtlCol="0">
            <a:spAutoFit/>
          </a:bodyPr>
          <a:lstStyle/>
          <a:p>
            <a:r>
              <a:rPr lang="en-US" dirty="0"/>
              <a:t>Passing of three long-standing members: David Crawford, Denis Coates, Don Mathewson.</a:t>
            </a:r>
          </a:p>
        </p:txBody>
      </p:sp>
    </p:spTree>
    <p:extLst>
      <p:ext uri="{BB962C8B-B14F-4D97-AF65-F5344CB8AC3E}">
        <p14:creationId xmlns:p14="http://schemas.microsoft.com/office/powerpoint/2010/main" val="38221323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6. ASA Membership</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3" name="Rectangle 2">
            <a:extLst>
              <a:ext uri="{FF2B5EF4-FFF2-40B4-BE49-F238E27FC236}">
                <a16:creationId xmlns:a16="http://schemas.microsoft.com/office/drawing/2014/main" id="{126722CA-82E0-4F7F-BF84-56097F49EC77}"/>
              </a:ext>
            </a:extLst>
          </p:cNvPr>
          <p:cNvSpPr/>
          <p:nvPr/>
        </p:nvSpPr>
        <p:spPr>
          <a:xfrm>
            <a:off x="495300" y="1297689"/>
            <a:ext cx="6096000" cy="2308324"/>
          </a:xfrm>
          <a:prstGeom prst="rect">
            <a:avLst/>
          </a:prstGeom>
        </p:spPr>
        <p:txBody>
          <a:bodyPr>
            <a:spAutoFit/>
          </a:bodyPr>
          <a:lstStyle/>
          <a:p>
            <a:pPr marL="285750" indent="-285750">
              <a:buFont typeface="Arial" panose="020B0604020202020204" pitchFamily="34" charset="0"/>
              <a:buChar char="•"/>
            </a:pPr>
            <a:r>
              <a:rPr lang="en-AU" dirty="0">
                <a:latin typeface="Arial" panose="020B0604020202020204" pitchFamily="34" charset="0"/>
              </a:rPr>
              <a:t>259 Female</a:t>
            </a:r>
          </a:p>
          <a:p>
            <a:pPr marL="285750" indent="-285750">
              <a:buFont typeface="Arial" panose="020B0604020202020204" pitchFamily="34" charset="0"/>
              <a:buChar char="•"/>
            </a:pPr>
            <a:r>
              <a:rPr lang="en-AU" dirty="0">
                <a:latin typeface="Arial" panose="020B0604020202020204" pitchFamily="34" charset="0"/>
              </a:rPr>
              <a:t>530 Male</a:t>
            </a:r>
          </a:p>
          <a:p>
            <a:pPr marL="285750" indent="-285750">
              <a:buFont typeface="Arial" panose="020B0604020202020204" pitchFamily="34" charset="0"/>
              <a:buChar char="•"/>
            </a:pPr>
            <a:r>
              <a:rPr lang="en-AU" dirty="0">
                <a:latin typeface="Arial" panose="020B0604020202020204" pitchFamily="34" charset="0"/>
              </a:rPr>
              <a:t>4 Other</a:t>
            </a:r>
          </a:p>
          <a:p>
            <a:pPr marL="285750" indent="-285750">
              <a:buFont typeface="Arial" panose="020B0604020202020204" pitchFamily="34" charset="0"/>
              <a:buChar char="•"/>
            </a:pPr>
            <a:r>
              <a:rPr lang="en-AU" dirty="0">
                <a:latin typeface="Arial" panose="020B0604020202020204" pitchFamily="34" charset="0"/>
              </a:rPr>
              <a:t>14 Prefer Not To Say</a:t>
            </a:r>
          </a:p>
          <a:p>
            <a:r>
              <a:rPr lang="en-AU" dirty="0">
                <a:latin typeface="Arial" panose="020B0604020202020204" pitchFamily="34" charset="0"/>
              </a:rPr>
              <a:t>         (includes Corporates)</a:t>
            </a:r>
          </a:p>
          <a:p>
            <a:pPr marL="285750" indent="-285750">
              <a:buFont typeface="Arial" panose="020B0604020202020204" pitchFamily="34" charset="0"/>
              <a:buChar char="•"/>
            </a:pPr>
            <a:endParaRPr lang="en-AU" dirty="0">
              <a:latin typeface="Arial" panose="020B0604020202020204" pitchFamily="34" charset="0"/>
            </a:endParaRPr>
          </a:p>
          <a:p>
            <a:pPr marL="285750" indent="-285750">
              <a:buFont typeface="Arial" panose="020B0604020202020204" pitchFamily="34" charset="0"/>
              <a:buChar char="•"/>
            </a:pPr>
            <a:r>
              <a:rPr lang="en-AU" dirty="0">
                <a:latin typeface="Arial" panose="020B0604020202020204" pitchFamily="34" charset="0"/>
              </a:rPr>
              <a:t>32% female (was 31% last year)</a:t>
            </a:r>
          </a:p>
          <a:p>
            <a:pPr marL="285750" indent="-285750">
              <a:buFont typeface="Arial" panose="020B0604020202020204" pitchFamily="34" charset="0"/>
              <a:buChar char="•"/>
            </a:pPr>
            <a:endParaRPr lang="en-AU" dirty="0">
              <a:latin typeface="Arial" panose="020B0604020202020204" pitchFamily="34" charset="0"/>
            </a:endParaRPr>
          </a:p>
        </p:txBody>
      </p:sp>
      <p:pic>
        <p:nvPicPr>
          <p:cNvPr id="8" name="Picture 7" descr="A graph of a member membership&#10;&#10;Description automatically generated with medium confidence">
            <a:extLst>
              <a:ext uri="{FF2B5EF4-FFF2-40B4-BE49-F238E27FC236}">
                <a16:creationId xmlns:a16="http://schemas.microsoft.com/office/drawing/2014/main" id="{BF7C8823-DCD9-FC4E-88C8-4592831BC145}"/>
              </a:ext>
            </a:extLst>
          </p:cNvPr>
          <p:cNvPicPr/>
          <p:nvPr/>
        </p:nvPicPr>
        <p:blipFill>
          <a:blip r:embed="rId3" cstate="print">
            <a:extLst>
              <a:ext uri="{28A0092B-C50C-407E-A947-70E740481C1C}">
                <a14:useLocalDpi xmlns:a14="http://schemas.microsoft.com/office/drawing/2010/main" val="0"/>
              </a:ext>
            </a:extLst>
          </a:blip>
          <a:stretch>
            <a:fillRect/>
          </a:stretch>
        </p:blipFill>
        <p:spPr>
          <a:xfrm>
            <a:off x="4561706" y="1623880"/>
            <a:ext cx="7134994" cy="4267333"/>
          </a:xfrm>
          <a:prstGeom prst="rect">
            <a:avLst/>
          </a:prstGeom>
        </p:spPr>
      </p:pic>
    </p:spTree>
    <p:extLst>
      <p:ext uri="{BB962C8B-B14F-4D97-AF65-F5344CB8AC3E}">
        <p14:creationId xmlns:p14="http://schemas.microsoft.com/office/powerpoint/2010/main" val="420036777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7. Finances</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8" name="TextBox 7">
            <a:extLst>
              <a:ext uri="{FF2B5EF4-FFF2-40B4-BE49-F238E27FC236}">
                <a16:creationId xmlns:a16="http://schemas.microsoft.com/office/drawing/2014/main" id="{F3F9EEBB-7C0B-41DD-B681-810D40DEFF9E}"/>
              </a:ext>
            </a:extLst>
          </p:cNvPr>
          <p:cNvSpPr txBox="1"/>
          <p:nvPr/>
        </p:nvSpPr>
        <p:spPr>
          <a:xfrm>
            <a:off x="587944" y="1452674"/>
            <a:ext cx="7713094" cy="1477328"/>
          </a:xfrm>
          <a:prstGeom prst="rect">
            <a:avLst/>
          </a:prstGeom>
          <a:noFill/>
        </p:spPr>
        <p:txBody>
          <a:bodyPr wrap="square" rtlCol="0">
            <a:spAutoFit/>
          </a:bodyPr>
          <a:lstStyle/>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A $30k surplus.</a:t>
            </a:r>
          </a:p>
          <a:p>
            <a:pPr marL="285750" indent="-285750">
              <a:buFont typeface="Arial" panose="020B0604020202020204" pitchFamily="34" charset="0"/>
              <a:buChar char="•"/>
            </a:pPr>
            <a:endParaRPr lang="en-AU"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Significant income from PASA, plus income from a past ASM.</a:t>
            </a:r>
          </a:p>
          <a:p>
            <a:pPr marL="285750" indent="-285750">
              <a:buFont typeface="Arial" panose="020B0604020202020204" pitchFamily="34" charset="0"/>
              <a:buChar char="•"/>
            </a:pPr>
            <a:endParaRPr lang="en-AU"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Membership fees frozen for the next year ( as for the last few years).</a:t>
            </a:r>
          </a:p>
        </p:txBody>
      </p:sp>
      <p:sp>
        <p:nvSpPr>
          <p:cNvPr id="17" name="TextBox 16">
            <a:extLst>
              <a:ext uri="{FF2B5EF4-FFF2-40B4-BE49-F238E27FC236}">
                <a16:creationId xmlns:a16="http://schemas.microsoft.com/office/drawing/2014/main" id="{1862AD5B-B8A4-428F-94CF-BC367A2856AC}"/>
              </a:ext>
            </a:extLst>
          </p:cNvPr>
          <p:cNvSpPr txBox="1"/>
          <p:nvPr/>
        </p:nvSpPr>
        <p:spPr>
          <a:xfrm>
            <a:off x="587944" y="4314997"/>
            <a:ext cx="4953344" cy="646331"/>
          </a:xfrm>
          <a:prstGeom prst="rect">
            <a:avLst/>
          </a:prstGeom>
          <a:noFill/>
        </p:spPr>
        <p:txBody>
          <a:bodyPr wrap="none" rtlCol="0">
            <a:spAutoFit/>
          </a:bodyPr>
          <a:lstStyle/>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See Treasurer’s Report (Item 5 on Agenda).</a:t>
            </a:r>
          </a:p>
          <a:p>
            <a:pPr marL="285750" indent="-285750">
              <a:buFont typeface="Arial" panose="020B0604020202020204" pitchFamily="34" charset="0"/>
              <a:buChar char="•"/>
            </a:pPr>
            <a:endParaRPr lang="en-AU" dirty="0"/>
          </a:p>
        </p:txBody>
      </p:sp>
    </p:spTree>
    <p:extLst>
      <p:ext uri="{BB962C8B-B14F-4D97-AF65-F5344CB8AC3E}">
        <p14:creationId xmlns:p14="http://schemas.microsoft.com/office/powerpoint/2010/main" val="17352701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8. Publications of the ASA (PASA)</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8" name="TextBox 7">
            <a:extLst>
              <a:ext uri="{FF2B5EF4-FFF2-40B4-BE49-F238E27FC236}">
                <a16:creationId xmlns:a16="http://schemas.microsoft.com/office/drawing/2014/main" id="{F3F9EEBB-7C0B-41DD-B681-810D40DEFF9E}"/>
              </a:ext>
            </a:extLst>
          </p:cNvPr>
          <p:cNvSpPr txBox="1"/>
          <p:nvPr/>
        </p:nvSpPr>
        <p:spPr>
          <a:xfrm>
            <a:off x="587943" y="1452674"/>
            <a:ext cx="6591790" cy="1477328"/>
          </a:xfrm>
          <a:prstGeom prst="rect">
            <a:avLst/>
          </a:prstGeom>
          <a:noFill/>
        </p:spPr>
        <p:txBody>
          <a:bodyPr wrap="square" rtlCol="0">
            <a:spAutoFit/>
          </a:bodyPr>
          <a:lstStyle/>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Maintained a high number of submissions this year</a:t>
            </a:r>
          </a:p>
          <a:p>
            <a:pPr marL="285750" indent="-285750">
              <a:buFont typeface="Arial" panose="020B0604020202020204" pitchFamily="34" charset="0"/>
              <a:buChar char="•"/>
            </a:pPr>
            <a:endParaRPr lang="en-AU"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IF similar to last year, on par with MNRAS, </a:t>
            </a:r>
            <a:r>
              <a:rPr lang="en-AU" dirty="0" err="1">
                <a:latin typeface="Arial" panose="020B0604020202020204" pitchFamily="34" charset="0"/>
                <a:cs typeface="Arial" panose="020B0604020202020204" pitchFamily="34" charset="0"/>
              </a:rPr>
              <a:t>ApJ</a:t>
            </a:r>
            <a:r>
              <a:rPr lang="en-AU" dirty="0">
                <a:latin typeface="Arial" panose="020B0604020202020204" pitchFamily="34" charset="0"/>
                <a:cs typeface="Arial" panose="020B0604020202020204" pitchFamily="34" charset="0"/>
              </a:rPr>
              <a:t>, AJ, A&amp;A</a:t>
            </a:r>
          </a:p>
          <a:p>
            <a:endParaRPr lang="en-AU"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New things: Overleaf Template, PASA Letters</a:t>
            </a:r>
          </a:p>
        </p:txBody>
      </p:sp>
      <p:sp>
        <p:nvSpPr>
          <p:cNvPr id="17" name="TextBox 16">
            <a:extLst>
              <a:ext uri="{FF2B5EF4-FFF2-40B4-BE49-F238E27FC236}">
                <a16:creationId xmlns:a16="http://schemas.microsoft.com/office/drawing/2014/main" id="{1862AD5B-B8A4-428F-94CF-BC367A2856AC}"/>
              </a:ext>
            </a:extLst>
          </p:cNvPr>
          <p:cNvSpPr txBox="1"/>
          <p:nvPr/>
        </p:nvSpPr>
        <p:spPr>
          <a:xfrm>
            <a:off x="587943" y="5594465"/>
            <a:ext cx="5307928" cy="646331"/>
          </a:xfrm>
          <a:prstGeom prst="rect">
            <a:avLst/>
          </a:prstGeom>
          <a:noFill/>
        </p:spPr>
        <p:txBody>
          <a:bodyPr wrap="none" rtlCol="0">
            <a:spAutoFit/>
          </a:bodyPr>
          <a:lstStyle/>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See Editorial Board Report (Item 7 on Agenda).</a:t>
            </a:r>
          </a:p>
          <a:p>
            <a:pPr marL="285750" indent="-285750">
              <a:buFont typeface="Arial" panose="020B0604020202020204" pitchFamily="34" charset="0"/>
              <a:buChar char="•"/>
            </a:pPr>
            <a:endParaRPr lang="en-AU" dirty="0"/>
          </a:p>
        </p:txBody>
      </p:sp>
      <p:pic>
        <p:nvPicPr>
          <p:cNvPr id="3" name="Picture 2">
            <a:extLst>
              <a:ext uri="{FF2B5EF4-FFF2-40B4-BE49-F238E27FC236}">
                <a16:creationId xmlns:a16="http://schemas.microsoft.com/office/drawing/2014/main" id="{B8495DC1-F41B-E946-BCED-B5651D85C2CF}"/>
              </a:ext>
            </a:extLst>
          </p:cNvPr>
          <p:cNvPicPr>
            <a:picLocks noChangeAspect="1"/>
          </p:cNvPicPr>
          <p:nvPr/>
        </p:nvPicPr>
        <p:blipFill>
          <a:blip r:embed="rId2"/>
          <a:stretch>
            <a:fillRect/>
          </a:stretch>
        </p:blipFill>
        <p:spPr>
          <a:xfrm>
            <a:off x="8217295" y="1452674"/>
            <a:ext cx="2286000" cy="3048000"/>
          </a:xfrm>
          <a:prstGeom prst="rect">
            <a:avLst/>
          </a:prstGeom>
        </p:spPr>
      </p:pic>
      <p:sp>
        <p:nvSpPr>
          <p:cNvPr id="5" name="Rectangle 4">
            <a:extLst>
              <a:ext uri="{FF2B5EF4-FFF2-40B4-BE49-F238E27FC236}">
                <a16:creationId xmlns:a16="http://schemas.microsoft.com/office/drawing/2014/main" id="{451B6640-05F4-B14F-AFE9-7B8417FEBCA0}"/>
              </a:ext>
            </a:extLst>
          </p:cNvPr>
          <p:cNvSpPr/>
          <p:nvPr/>
        </p:nvSpPr>
        <p:spPr>
          <a:xfrm>
            <a:off x="587943" y="3662069"/>
            <a:ext cx="6096000" cy="1200329"/>
          </a:xfrm>
          <a:prstGeom prst="rect">
            <a:avLst/>
          </a:prstGeom>
        </p:spPr>
        <p:txBody>
          <a:bodyPr>
            <a:spAutoFit/>
          </a:bodyPr>
          <a:lstStyle/>
          <a:p>
            <a:pPr marL="285750" indent="-285750">
              <a:buFont typeface="Arial" panose="020B0604020202020204" pitchFamily="34" charset="0"/>
              <a:buChar char="•"/>
            </a:pPr>
            <a:r>
              <a:rPr lang="en-AU" dirty="0">
                <a:solidFill>
                  <a:srgbClr val="0070C0"/>
                </a:solidFill>
                <a:latin typeface="Arial" panose="020B0604020202020204" pitchFamily="34" charset="0"/>
                <a:cs typeface="Arial" panose="020B0604020202020204" pitchFamily="34" charset="0"/>
              </a:rPr>
              <a:t>Success driven by </a:t>
            </a:r>
            <a:r>
              <a:rPr lang="en-AU" b="1" dirty="0">
                <a:solidFill>
                  <a:srgbClr val="0070C0"/>
                </a:solidFill>
                <a:latin typeface="Arial" panose="020B0604020202020204" pitchFamily="34" charset="0"/>
                <a:cs typeface="Arial" panose="020B0604020202020204" pitchFamily="34" charset="0"/>
              </a:rPr>
              <a:t>high-quality submissions from Australian astronomers</a:t>
            </a:r>
          </a:p>
          <a:p>
            <a:pPr marL="285750" indent="-285750">
              <a:buFont typeface="Arial" panose="020B0604020202020204" pitchFamily="34" charset="0"/>
              <a:buChar char="•"/>
            </a:pPr>
            <a:endParaRPr lang="en-AU"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AU" dirty="0">
                <a:solidFill>
                  <a:srgbClr val="00B050"/>
                </a:solidFill>
                <a:latin typeface="Arial" panose="020B0604020202020204" pitchFamily="34" charset="0"/>
                <a:cs typeface="Arial" panose="020B0604020202020204" pitchFamily="34" charset="0"/>
              </a:rPr>
              <a:t>Send your big survey release paper to PASA !</a:t>
            </a:r>
          </a:p>
        </p:txBody>
      </p:sp>
    </p:spTree>
    <p:extLst>
      <p:ext uri="{BB962C8B-B14F-4D97-AF65-F5344CB8AC3E}">
        <p14:creationId xmlns:p14="http://schemas.microsoft.com/office/powerpoint/2010/main" val="37620223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with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wipe(left)">
                                      <p:cBhvr>
                                        <p:cTn id="7" dur="500"/>
                                        <p:tgtEl>
                                          <p:spTgt spid="8">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grpId="0" nodeType="clickEffect">
                                  <p:stCondLst>
                                    <p:cond delay="0"/>
                                  </p:stCondLst>
                                  <p:childTnLst>
                                    <p:set>
                                      <p:cBhvr>
                                        <p:cTn id="11" dur="1" fill="hold">
                                          <p:stCondLst>
                                            <p:cond delay="0"/>
                                          </p:stCondLst>
                                        </p:cTn>
                                        <p:tgtEl>
                                          <p:spTgt spid="8">
                                            <p:txEl>
                                              <p:pRg st="2" end="2"/>
                                            </p:txEl>
                                          </p:spTgt>
                                        </p:tgtEl>
                                        <p:attrNameLst>
                                          <p:attrName>style.visibility</p:attrName>
                                        </p:attrNameLst>
                                      </p:cBhvr>
                                      <p:to>
                                        <p:strVal val="visible"/>
                                      </p:to>
                                    </p:set>
                                    <p:animEffect transition="in" filter="wipe(left)">
                                      <p:cBhvr>
                                        <p:cTn id="12" dur="500"/>
                                        <p:tgtEl>
                                          <p:spTgt spid="8">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grpId="0" nodeType="clickEffect">
                                  <p:stCondLst>
                                    <p:cond delay="0"/>
                                  </p:stCondLst>
                                  <p:childTnLst>
                                    <p:set>
                                      <p:cBhvr>
                                        <p:cTn id="16" dur="1" fill="hold">
                                          <p:stCondLst>
                                            <p:cond delay="0"/>
                                          </p:stCondLst>
                                        </p:cTn>
                                        <p:tgtEl>
                                          <p:spTgt spid="8">
                                            <p:txEl>
                                              <p:pRg st="4" end="4"/>
                                            </p:txEl>
                                          </p:spTgt>
                                        </p:tgtEl>
                                        <p:attrNameLst>
                                          <p:attrName>style.visibility</p:attrName>
                                        </p:attrNameLst>
                                      </p:cBhvr>
                                      <p:to>
                                        <p:strVal val="visible"/>
                                      </p:to>
                                    </p:set>
                                    <p:animEffect transition="in" filter="wipe(left)">
                                      <p:cBhvr>
                                        <p:cTn id="17" dur="500"/>
                                        <p:tgtEl>
                                          <p:spTgt spid="8">
                                            <p:txEl>
                                              <p:pRg st="4" end="4"/>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5"/>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17"/>
                                        </p:tgtEl>
                                        <p:attrNameLst>
                                          <p:attrName>style.visibility</p:attrName>
                                        </p:attrNameLst>
                                      </p:cBhvr>
                                      <p:to>
                                        <p:strVal val="visible"/>
                                      </p:to>
                                    </p:set>
                                    <p:animEffect transition="in" filter="fade">
                                      <p:cBhvr>
                                        <p:cTn id="2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uiExpand="1" build="p"/>
      <p:bldP spid="17" grpId="0"/>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9. ASA Prizes and Awards</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3" name="TextBox 2">
            <a:extLst>
              <a:ext uri="{FF2B5EF4-FFF2-40B4-BE49-F238E27FC236}">
                <a16:creationId xmlns:a16="http://schemas.microsoft.com/office/drawing/2014/main" id="{2E0A121C-70DD-4898-AC07-C6DD11969DED}"/>
              </a:ext>
            </a:extLst>
          </p:cNvPr>
          <p:cNvSpPr txBox="1"/>
          <p:nvPr/>
        </p:nvSpPr>
        <p:spPr>
          <a:xfrm>
            <a:off x="862263" y="1710177"/>
            <a:ext cx="2167581" cy="584775"/>
          </a:xfrm>
          <a:prstGeom prst="rect">
            <a:avLst/>
          </a:prstGeom>
          <a:noFill/>
        </p:spPr>
        <p:txBody>
          <a:bodyPr wrap="none" rtlCol="0">
            <a:spAutoFit/>
          </a:bodyPr>
          <a:lstStyle/>
          <a:p>
            <a:r>
              <a:rPr lang="en-AU" sz="3200" b="1" dirty="0">
                <a:solidFill>
                  <a:srgbClr val="0070C0"/>
                </a:solidFill>
                <a:latin typeface="Arial" panose="020B0604020202020204" pitchFamily="34" charset="0"/>
                <a:cs typeface="Arial" panose="020B0604020202020204" pitchFamily="34" charset="0"/>
              </a:rPr>
              <a:t>Bok Prize </a:t>
            </a:r>
          </a:p>
        </p:txBody>
      </p:sp>
      <p:pic>
        <p:nvPicPr>
          <p:cNvPr id="7" name="Picture 6">
            <a:extLst>
              <a:ext uri="{FF2B5EF4-FFF2-40B4-BE49-F238E27FC236}">
                <a16:creationId xmlns:a16="http://schemas.microsoft.com/office/drawing/2014/main" id="{C985ED1E-7251-4D04-831A-E047818F434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292" y="2544010"/>
            <a:ext cx="2568731" cy="2475323"/>
          </a:xfrm>
          <a:prstGeom prst="rect">
            <a:avLst/>
          </a:prstGeom>
        </p:spPr>
      </p:pic>
      <p:sp>
        <p:nvSpPr>
          <p:cNvPr id="10" name="TextBox 9">
            <a:extLst>
              <a:ext uri="{FF2B5EF4-FFF2-40B4-BE49-F238E27FC236}">
                <a16:creationId xmlns:a16="http://schemas.microsoft.com/office/drawing/2014/main" id="{E0004045-FB10-4FA2-9C7D-6E8CD6621D85}"/>
              </a:ext>
            </a:extLst>
          </p:cNvPr>
          <p:cNvSpPr txBox="1"/>
          <p:nvPr/>
        </p:nvSpPr>
        <p:spPr>
          <a:xfrm>
            <a:off x="3520210" y="1699995"/>
            <a:ext cx="8026399" cy="646331"/>
          </a:xfrm>
          <a:prstGeom prst="rect">
            <a:avLst/>
          </a:prstGeom>
          <a:noFill/>
        </p:spPr>
        <p:txBody>
          <a:bodyPr wrap="square" rtlCol="0">
            <a:spAutoFit/>
          </a:bodyPr>
          <a:lstStyle/>
          <a:p>
            <a:r>
              <a:rPr lang="en-AU" dirty="0">
                <a:latin typeface="Arial" panose="020B0604020202020204" pitchFamily="34" charset="0"/>
                <a:cs typeface="Arial" panose="020B0604020202020204" pitchFamily="34" charset="0"/>
              </a:rPr>
              <a:t>“outstanding research in astronomy or a closely related field, by an Honours student or eligible Masters student at an Australian university.”</a:t>
            </a:r>
          </a:p>
        </p:txBody>
      </p:sp>
      <p:sp>
        <p:nvSpPr>
          <p:cNvPr id="11" name="TextBox 10">
            <a:extLst>
              <a:ext uri="{FF2B5EF4-FFF2-40B4-BE49-F238E27FC236}">
                <a16:creationId xmlns:a16="http://schemas.microsoft.com/office/drawing/2014/main" id="{5460A030-45ED-41D8-A737-B7A5B6C6AF50}"/>
              </a:ext>
            </a:extLst>
          </p:cNvPr>
          <p:cNvSpPr txBox="1"/>
          <p:nvPr/>
        </p:nvSpPr>
        <p:spPr>
          <a:xfrm>
            <a:off x="3204469" y="2546380"/>
            <a:ext cx="2402389" cy="523220"/>
          </a:xfrm>
          <a:prstGeom prst="rect">
            <a:avLst/>
          </a:prstGeom>
          <a:noFill/>
        </p:spPr>
        <p:txBody>
          <a:bodyPr wrap="none" rtlCol="0">
            <a:spAutoFit/>
          </a:bodyPr>
          <a:lstStyle/>
          <a:p>
            <a:r>
              <a:rPr lang="en-AU" sz="2800" b="1" i="1" dirty="0">
                <a:solidFill>
                  <a:srgbClr val="0070C0"/>
                </a:solidFill>
              </a:rPr>
              <a:t>Li Yusen – ANU</a:t>
            </a:r>
          </a:p>
        </p:txBody>
      </p:sp>
      <p:sp>
        <p:nvSpPr>
          <p:cNvPr id="16" name="TextBox 15">
            <a:extLst>
              <a:ext uri="{FF2B5EF4-FFF2-40B4-BE49-F238E27FC236}">
                <a16:creationId xmlns:a16="http://schemas.microsoft.com/office/drawing/2014/main" id="{0019243E-1AB1-42CB-A279-C779F4676C26}"/>
              </a:ext>
            </a:extLst>
          </p:cNvPr>
          <p:cNvSpPr txBox="1"/>
          <p:nvPr/>
        </p:nvSpPr>
        <p:spPr>
          <a:xfrm>
            <a:off x="3520210" y="3191178"/>
            <a:ext cx="5195527" cy="1292662"/>
          </a:xfrm>
          <a:prstGeom prst="rect">
            <a:avLst/>
          </a:prstGeom>
          <a:noFill/>
        </p:spPr>
        <p:txBody>
          <a:bodyPr wrap="square" rtlCol="0">
            <a:spAutoFit/>
          </a:bodyPr>
          <a:lstStyle/>
          <a:p>
            <a:r>
              <a:rPr lang="en-AU" sz="2000" dirty="0"/>
              <a:t>Honours thesis title: </a:t>
            </a:r>
          </a:p>
          <a:p>
            <a:endParaRPr lang="en-AU" sz="2000" dirty="0"/>
          </a:p>
          <a:p>
            <a:pPr algn="ctr"/>
            <a:r>
              <a:rPr lang="en-AU" i="1" dirty="0"/>
              <a:t>Orbital dynamics in barred Milky Way: the dynamical and chemical origin of the Hercules stream</a:t>
            </a:r>
            <a:r>
              <a:rPr lang="en-AU" sz="2000" i="1" dirty="0"/>
              <a:t> </a:t>
            </a:r>
          </a:p>
        </p:txBody>
      </p:sp>
      <p:pic>
        <p:nvPicPr>
          <p:cNvPr id="13" name="Picture 12">
            <a:extLst>
              <a:ext uri="{FF2B5EF4-FFF2-40B4-BE49-F238E27FC236}">
                <a16:creationId xmlns:a16="http://schemas.microsoft.com/office/drawing/2014/main" id="{840CF49C-C66C-204E-825A-51DAA5635614}"/>
              </a:ext>
            </a:extLst>
          </p:cNvPr>
          <p:cNvPicPr/>
          <p:nvPr/>
        </p:nvPicPr>
        <p:blipFill rotWithShape="1">
          <a:blip r:embed="rId3" cstate="print">
            <a:extLst>
              <a:ext uri="{28A0092B-C50C-407E-A947-70E740481C1C}">
                <a14:useLocalDpi xmlns:a14="http://schemas.microsoft.com/office/drawing/2010/main" val="0"/>
              </a:ext>
            </a:extLst>
          </a:blip>
          <a:srcRect l="6925" t="12369" b="29268"/>
          <a:stretch>
            <a:fillRect/>
          </a:stretch>
        </p:blipFill>
        <p:spPr bwMode="auto">
          <a:xfrm>
            <a:off x="8926979" y="3552934"/>
            <a:ext cx="1819275" cy="1141095"/>
          </a:xfrm>
          <a:prstGeom prst="rect">
            <a:avLst/>
          </a:prstGeom>
          <a:noFill/>
          <a:ln>
            <a:noFill/>
          </a:ln>
          <a:extLst>
            <a:ext uri="{53640926-AAD7-44D8-BBD7-CCE9431645EC}">
              <a14:shadowObscured xmlns:a14="http://schemas.microsoft.com/office/drawing/2010/main"/>
            </a:ext>
          </a:extLst>
        </p:spPr>
      </p:pic>
      <p:sp>
        <p:nvSpPr>
          <p:cNvPr id="15" name="TextBox 14">
            <a:extLst>
              <a:ext uri="{FF2B5EF4-FFF2-40B4-BE49-F238E27FC236}">
                <a16:creationId xmlns:a16="http://schemas.microsoft.com/office/drawing/2014/main" id="{CE010B4E-3DEF-AC4E-BE61-52910F358B9D}"/>
              </a:ext>
            </a:extLst>
          </p:cNvPr>
          <p:cNvSpPr txBox="1"/>
          <p:nvPr/>
        </p:nvSpPr>
        <p:spPr>
          <a:xfrm>
            <a:off x="4011971" y="5342808"/>
            <a:ext cx="2236253" cy="369332"/>
          </a:xfrm>
          <a:prstGeom prst="rect">
            <a:avLst/>
          </a:prstGeom>
          <a:noFill/>
        </p:spPr>
        <p:txBody>
          <a:bodyPr wrap="none" rtlCol="0">
            <a:spAutoFit/>
          </a:bodyPr>
          <a:lstStyle/>
          <a:p>
            <a:r>
              <a:rPr lang="en-AU" dirty="0">
                <a:solidFill>
                  <a:srgbClr val="0070C0"/>
                </a:solidFill>
              </a:rPr>
              <a:t>Prize talk on Thursday</a:t>
            </a:r>
          </a:p>
        </p:txBody>
      </p:sp>
    </p:spTree>
    <p:extLst>
      <p:ext uri="{BB962C8B-B14F-4D97-AF65-F5344CB8AC3E}">
        <p14:creationId xmlns:p14="http://schemas.microsoft.com/office/powerpoint/2010/main" val="13763042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9. ASA Prizes and Awards</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3" name="TextBox 2">
            <a:extLst>
              <a:ext uri="{FF2B5EF4-FFF2-40B4-BE49-F238E27FC236}">
                <a16:creationId xmlns:a16="http://schemas.microsoft.com/office/drawing/2014/main" id="{2E0A121C-70DD-4898-AC07-C6DD11969DED}"/>
              </a:ext>
            </a:extLst>
          </p:cNvPr>
          <p:cNvSpPr txBox="1"/>
          <p:nvPr/>
        </p:nvSpPr>
        <p:spPr>
          <a:xfrm>
            <a:off x="449482" y="1621953"/>
            <a:ext cx="4628190" cy="584775"/>
          </a:xfrm>
          <a:prstGeom prst="rect">
            <a:avLst/>
          </a:prstGeom>
          <a:noFill/>
        </p:spPr>
        <p:txBody>
          <a:bodyPr wrap="none" rtlCol="0">
            <a:spAutoFit/>
          </a:bodyPr>
          <a:lstStyle/>
          <a:p>
            <a:r>
              <a:rPr lang="en-AU" sz="3200" b="1" dirty="0">
                <a:solidFill>
                  <a:srgbClr val="0070C0"/>
                </a:solidFill>
                <a:latin typeface="Arial" panose="020B0604020202020204" pitchFamily="34" charset="0"/>
                <a:cs typeface="Arial" panose="020B0604020202020204" pitchFamily="34" charset="0"/>
              </a:rPr>
              <a:t>Charlene Heisler Prize </a:t>
            </a:r>
          </a:p>
        </p:txBody>
      </p:sp>
      <p:sp>
        <p:nvSpPr>
          <p:cNvPr id="10" name="TextBox 9">
            <a:extLst>
              <a:ext uri="{FF2B5EF4-FFF2-40B4-BE49-F238E27FC236}">
                <a16:creationId xmlns:a16="http://schemas.microsoft.com/office/drawing/2014/main" id="{E0004045-FB10-4FA2-9C7D-6E8CD6621D85}"/>
              </a:ext>
            </a:extLst>
          </p:cNvPr>
          <p:cNvSpPr txBox="1"/>
          <p:nvPr/>
        </p:nvSpPr>
        <p:spPr>
          <a:xfrm>
            <a:off x="5580383" y="1570503"/>
            <a:ext cx="6347299" cy="646331"/>
          </a:xfrm>
          <a:prstGeom prst="rect">
            <a:avLst/>
          </a:prstGeom>
          <a:noFill/>
        </p:spPr>
        <p:txBody>
          <a:bodyPr wrap="square" rtlCol="0">
            <a:spAutoFit/>
          </a:bodyPr>
          <a:lstStyle/>
          <a:p>
            <a:r>
              <a:rPr lang="en-AU" dirty="0">
                <a:latin typeface="Arial" panose="020B0604020202020204" pitchFamily="34" charset="0"/>
                <a:cs typeface="Arial" panose="020B0604020202020204" pitchFamily="34" charset="0"/>
              </a:rPr>
              <a:t>“</a:t>
            </a:r>
            <a:r>
              <a:rPr lang="en-AU" dirty="0">
                <a:solidFill>
                  <a:srgbClr val="000000"/>
                </a:solidFill>
                <a:latin typeface="Arial" panose="020B0604020202020204" pitchFamily="34" charset="0"/>
              </a:rPr>
              <a:t>most outstanding PhD thesis in astronomy or a closely related field, accepted by an Australian university </a:t>
            </a:r>
            <a:r>
              <a:rPr lang="en-AU" dirty="0">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5460A030-45ED-41D8-A737-B7A5B6C6AF50}"/>
              </a:ext>
            </a:extLst>
          </p:cNvPr>
          <p:cNvSpPr txBox="1"/>
          <p:nvPr/>
        </p:nvSpPr>
        <p:spPr>
          <a:xfrm>
            <a:off x="3289531" y="2519671"/>
            <a:ext cx="4378058" cy="523220"/>
          </a:xfrm>
          <a:prstGeom prst="rect">
            <a:avLst/>
          </a:prstGeom>
          <a:noFill/>
        </p:spPr>
        <p:txBody>
          <a:bodyPr wrap="none" rtlCol="0">
            <a:spAutoFit/>
          </a:bodyPr>
          <a:lstStyle/>
          <a:p>
            <a:r>
              <a:rPr lang="en-AU" sz="2800" b="1" i="1" dirty="0">
                <a:solidFill>
                  <a:srgbClr val="0070C0"/>
                </a:solidFill>
              </a:rPr>
              <a:t>Matthew Miles – Swinburne</a:t>
            </a:r>
          </a:p>
        </p:txBody>
      </p:sp>
      <p:sp>
        <p:nvSpPr>
          <p:cNvPr id="16" name="TextBox 15">
            <a:extLst>
              <a:ext uri="{FF2B5EF4-FFF2-40B4-BE49-F238E27FC236}">
                <a16:creationId xmlns:a16="http://schemas.microsoft.com/office/drawing/2014/main" id="{0019243E-1AB1-42CB-A279-C779F4676C26}"/>
              </a:ext>
            </a:extLst>
          </p:cNvPr>
          <p:cNvSpPr txBox="1"/>
          <p:nvPr/>
        </p:nvSpPr>
        <p:spPr>
          <a:xfrm>
            <a:off x="3289532" y="3229373"/>
            <a:ext cx="4339994" cy="1631216"/>
          </a:xfrm>
          <a:prstGeom prst="rect">
            <a:avLst/>
          </a:prstGeom>
          <a:noFill/>
        </p:spPr>
        <p:txBody>
          <a:bodyPr wrap="square" rtlCol="0">
            <a:spAutoFit/>
          </a:bodyPr>
          <a:lstStyle/>
          <a:p>
            <a:r>
              <a:rPr lang="en-AU" sz="2000" dirty="0"/>
              <a:t>Doctoral thesis title: </a:t>
            </a:r>
          </a:p>
          <a:p>
            <a:endParaRPr lang="en-AU" sz="2000" dirty="0"/>
          </a:p>
          <a:p>
            <a:r>
              <a:rPr lang="en-AU" sz="2000" i="1" dirty="0"/>
              <a:t>Millisecond pulsar timing and gravitational wave searches with the </a:t>
            </a:r>
            <a:r>
              <a:rPr lang="en-AU" sz="2000" i="1" dirty="0" err="1"/>
              <a:t>MeerKAT</a:t>
            </a:r>
            <a:r>
              <a:rPr lang="en-AU" sz="2000" i="1" dirty="0"/>
              <a:t> radio telescope</a:t>
            </a:r>
          </a:p>
        </p:txBody>
      </p:sp>
      <p:pic>
        <p:nvPicPr>
          <p:cNvPr id="12" name="Picture 11">
            <a:extLst>
              <a:ext uri="{FF2B5EF4-FFF2-40B4-BE49-F238E27FC236}">
                <a16:creationId xmlns:a16="http://schemas.microsoft.com/office/drawing/2014/main" id="{20F27D3E-BA3A-47B9-AC2C-4BD6DE39B25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7145" y="2505892"/>
            <a:ext cx="2352675" cy="2486025"/>
          </a:xfrm>
          <a:prstGeom prst="rect">
            <a:avLst/>
          </a:prstGeom>
        </p:spPr>
      </p:pic>
      <p:sp>
        <p:nvSpPr>
          <p:cNvPr id="15" name="TextBox 14">
            <a:extLst>
              <a:ext uri="{FF2B5EF4-FFF2-40B4-BE49-F238E27FC236}">
                <a16:creationId xmlns:a16="http://schemas.microsoft.com/office/drawing/2014/main" id="{1DDC2CE9-DDE3-6A41-9656-D0B0536B051A}"/>
              </a:ext>
            </a:extLst>
          </p:cNvPr>
          <p:cNvSpPr txBox="1"/>
          <p:nvPr/>
        </p:nvSpPr>
        <p:spPr>
          <a:xfrm>
            <a:off x="3892452" y="5412257"/>
            <a:ext cx="1953292" cy="369332"/>
          </a:xfrm>
          <a:prstGeom prst="rect">
            <a:avLst/>
          </a:prstGeom>
          <a:noFill/>
        </p:spPr>
        <p:txBody>
          <a:bodyPr wrap="none" rtlCol="0">
            <a:spAutoFit/>
          </a:bodyPr>
          <a:lstStyle/>
          <a:p>
            <a:r>
              <a:rPr lang="en-AU" dirty="0">
                <a:solidFill>
                  <a:srgbClr val="0070C0"/>
                </a:solidFill>
              </a:rPr>
              <a:t>Prize talk on Friday</a:t>
            </a:r>
          </a:p>
        </p:txBody>
      </p:sp>
      <p:pic>
        <p:nvPicPr>
          <p:cNvPr id="14" name="Picture 13" descr="A person smiling at the camera&#10;&#10;AI-generated content may be incorrect.">
            <a:extLst>
              <a:ext uri="{FF2B5EF4-FFF2-40B4-BE49-F238E27FC236}">
                <a16:creationId xmlns:a16="http://schemas.microsoft.com/office/drawing/2014/main" id="{66CB69DA-2F7D-4540-B1F0-ADC6844AF9A1}"/>
              </a:ext>
            </a:extLst>
          </p:cNvPr>
          <p:cNvPicPr/>
          <p:nvPr/>
        </p:nvPicPr>
        <p:blipFill>
          <a:blip r:embed="rId3"/>
          <a:stretch>
            <a:fillRect/>
          </a:stretch>
        </p:blipFill>
        <p:spPr bwMode="auto">
          <a:xfrm>
            <a:off x="8651344" y="3271136"/>
            <a:ext cx="1510030" cy="1537335"/>
          </a:xfrm>
          <a:prstGeom prst="rect">
            <a:avLst/>
          </a:prstGeom>
        </p:spPr>
      </p:pic>
    </p:spTree>
    <p:extLst>
      <p:ext uri="{BB962C8B-B14F-4D97-AF65-F5344CB8AC3E}">
        <p14:creationId xmlns:p14="http://schemas.microsoft.com/office/powerpoint/2010/main" val="34108814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9. ASA Prizes and Awards</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3" name="TextBox 2">
            <a:extLst>
              <a:ext uri="{FF2B5EF4-FFF2-40B4-BE49-F238E27FC236}">
                <a16:creationId xmlns:a16="http://schemas.microsoft.com/office/drawing/2014/main" id="{2E0A121C-70DD-4898-AC07-C6DD11969DED}"/>
              </a:ext>
            </a:extLst>
          </p:cNvPr>
          <p:cNvSpPr txBox="1"/>
          <p:nvPr/>
        </p:nvSpPr>
        <p:spPr>
          <a:xfrm>
            <a:off x="449482" y="1621953"/>
            <a:ext cx="4596708" cy="584775"/>
          </a:xfrm>
          <a:prstGeom prst="rect">
            <a:avLst/>
          </a:prstGeom>
          <a:noFill/>
        </p:spPr>
        <p:txBody>
          <a:bodyPr wrap="none" rtlCol="0">
            <a:spAutoFit/>
          </a:bodyPr>
          <a:lstStyle/>
          <a:p>
            <a:r>
              <a:rPr lang="en-AU" sz="3200" b="1" dirty="0">
                <a:solidFill>
                  <a:srgbClr val="0070C0"/>
                </a:solidFill>
                <a:latin typeface="Arial" panose="020B0604020202020204" pitchFamily="34" charset="0"/>
                <a:cs typeface="Arial" panose="020B0604020202020204" pitchFamily="34" charset="0"/>
              </a:rPr>
              <a:t>Louise Webster Prize </a:t>
            </a:r>
          </a:p>
        </p:txBody>
      </p:sp>
      <p:sp>
        <p:nvSpPr>
          <p:cNvPr id="10" name="TextBox 9">
            <a:extLst>
              <a:ext uri="{FF2B5EF4-FFF2-40B4-BE49-F238E27FC236}">
                <a16:creationId xmlns:a16="http://schemas.microsoft.com/office/drawing/2014/main" id="{E0004045-FB10-4FA2-9C7D-6E8CD6621D85}"/>
              </a:ext>
            </a:extLst>
          </p:cNvPr>
          <p:cNvSpPr txBox="1"/>
          <p:nvPr/>
        </p:nvSpPr>
        <p:spPr>
          <a:xfrm>
            <a:off x="5046190" y="1577272"/>
            <a:ext cx="5742783" cy="646331"/>
          </a:xfrm>
          <a:prstGeom prst="rect">
            <a:avLst/>
          </a:prstGeom>
          <a:noFill/>
        </p:spPr>
        <p:txBody>
          <a:bodyPr wrap="square" rtlCol="0">
            <a:spAutoFit/>
          </a:bodyPr>
          <a:lstStyle/>
          <a:p>
            <a:pPr algn="ctr"/>
            <a:r>
              <a:rPr lang="en-AU" dirty="0">
                <a:latin typeface="Arial" panose="020B0604020202020204" pitchFamily="34" charset="0"/>
                <a:cs typeface="Arial" panose="020B0604020202020204" pitchFamily="34" charset="0"/>
              </a:rPr>
              <a:t>“</a:t>
            </a:r>
            <a:r>
              <a:rPr lang="en-AU" dirty="0">
                <a:solidFill>
                  <a:srgbClr val="000000"/>
                </a:solidFill>
                <a:latin typeface="Arial" panose="020B0604020202020204" pitchFamily="34" charset="0"/>
              </a:rPr>
              <a:t>outstanding research by a scientist early </a:t>
            </a:r>
          </a:p>
          <a:p>
            <a:pPr algn="ctr"/>
            <a:r>
              <a:rPr lang="en-AU" dirty="0">
                <a:solidFill>
                  <a:srgbClr val="000000"/>
                </a:solidFill>
                <a:latin typeface="Arial" panose="020B0604020202020204" pitchFamily="34" charset="0"/>
              </a:rPr>
              <a:t>in their postdoctoral career</a:t>
            </a:r>
            <a:r>
              <a:rPr lang="en-AU" dirty="0">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5460A030-45ED-41D8-A737-B7A5B6C6AF50}"/>
              </a:ext>
            </a:extLst>
          </p:cNvPr>
          <p:cNvSpPr txBox="1"/>
          <p:nvPr/>
        </p:nvSpPr>
        <p:spPr>
          <a:xfrm>
            <a:off x="3289531" y="2519671"/>
            <a:ext cx="4393126" cy="523220"/>
          </a:xfrm>
          <a:prstGeom prst="rect">
            <a:avLst/>
          </a:prstGeom>
          <a:noFill/>
        </p:spPr>
        <p:txBody>
          <a:bodyPr wrap="none" rtlCol="0">
            <a:spAutoFit/>
          </a:bodyPr>
          <a:lstStyle/>
          <a:p>
            <a:r>
              <a:rPr lang="en-AU" sz="2800" b="1" i="1" dirty="0">
                <a:solidFill>
                  <a:srgbClr val="0070C0"/>
                </a:solidFill>
              </a:rPr>
              <a:t>Rebecca Davies – Swinburne</a:t>
            </a:r>
          </a:p>
        </p:txBody>
      </p:sp>
      <p:sp>
        <p:nvSpPr>
          <p:cNvPr id="16" name="TextBox 15">
            <a:extLst>
              <a:ext uri="{FF2B5EF4-FFF2-40B4-BE49-F238E27FC236}">
                <a16:creationId xmlns:a16="http://schemas.microsoft.com/office/drawing/2014/main" id="{0019243E-1AB1-42CB-A279-C779F4676C26}"/>
              </a:ext>
            </a:extLst>
          </p:cNvPr>
          <p:cNvSpPr txBox="1"/>
          <p:nvPr/>
        </p:nvSpPr>
        <p:spPr>
          <a:xfrm>
            <a:off x="3136843" y="3293336"/>
            <a:ext cx="4698502" cy="1201583"/>
          </a:xfrm>
          <a:prstGeom prst="rect">
            <a:avLst/>
          </a:prstGeom>
          <a:noFill/>
        </p:spPr>
        <p:txBody>
          <a:bodyPr wrap="square" rtlCol="0">
            <a:spAutoFit/>
          </a:bodyPr>
          <a:lstStyle/>
          <a:p>
            <a:pPr algn="ctr"/>
            <a:r>
              <a:rPr lang="en-AU" i="1" dirty="0"/>
              <a:t>“</a:t>
            </a:r>
            <a:r>
              <a:rPr lang="en-AU" dirty="0"/>
              <a:t>JWST reveals widespread AGN-driven neutral gas outflows in massive z~2 galaxies</a:t>
            </a:r>
            <a:r>
              <a:rPr lang="en-AU" i="1" dirty="0"/>
              <a:t>”</a:t>
            </a:r>
          </a:p>
          <a:p>
            <a:pPr algn="ctr"/>
            <a:endParaRPr lang="en-AU" i="1" dirty="0"/>
          </a:p>
          <a:p>
            <a:pPr algn="ctr"/>
            <a:r>
              <a:rPr lang="en-AU" dirty="0"/>
              <a:t>MNRAS (2024), 528, 4976</a:t>
            </a:r>
            <a:endParaRPr lang="en-AU" sz="2000" dirty="0"/>
          </a:p>
        </p:txBody>
      </p:sp>
      <p:pic>
        <p:nvPicPr>
          <p:cNvPr id="8" name="Picture 7">
            <a:extLst>
              <a:ext uri="{FF2B5EF4-FFF2-40B4-BE49-F238E27FC236}">
                <a16:creationId xmlns:a16="http://schemas.microsoft.com/office/drawing/2014/main" id="{EDCF8C56-FD66-41DD-9B97-675D84B26A7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53044" y="2469929"/>
            <a:ext cx="2307656" cy="2350992"/>
          </a:xfrm>
          <a:prstGeom prst="rect">
            <a:avLst/>
          </a:prstGeom>
        </p:spPr>
      </p:pic>
      <p:sp>
        <p:nvSpPr>
          <p:cNvPr id="17" name="TextBox 16">
            <a:extLst>
              <a:ext uri="{FF2B5EF4-FFF2-40B4-BE49-F238E27FC236}">
                <a16:creationId xmlns:a16="http://schemas.microsoft.com/office/drawing/2014/main" id="{0F2A2D51-4341-6A4E-A7D7-C0BB0122A329}"/>
              </a:ext>
            </a:extLst>
          </p:cNvPr>
          <p:cNvSpPr txBox="1"/>
          <p:nvPr/>
        </p:nvSpPr>
        <p:spPr>
          <a:xfrm>
            <a:off x="3736258" y="5564652"/>
            <a:ext cx="2952155" cy="400110"/>
          </a:xfrm>
          <a:prstGeom prst="rect">
            <a:avLst/>
          </a:prstGeom>
          <a:noFill/>
        </p:spPr>
        <p:txBody>
          <a:bodyPr wrap="none" rtlCol="0">
            <a:spAutoFit/>
          </a:bodyPr>
          <a:lstStyle/>
          <a:p>
            <a:r>
              <a:rPr lang="en-AU" sz="2000" dirty="0"/>
              <a:t>also a Superstar of STEM !</a:t>
            </a:r>
          </a:p>
        </p:txBody>
      </p:sp>
      <p:pic>
        <p:nvPicPr>
          <p:cNvPr id="18" name="Picture 17" descr="A person smiling at camera&#10;&#10;AI-generated content may be incorrect.">
            <a:extLst>
              <a:ext uri="{FF2B5EF4-FFF2-40B4-BE49-F238E27FC236}">
                <a16:creationId xmlns:a16="http://schemas.microsoft.com/office/drawing/2014/main" id="{569DB2C9-B78A-4A40-BEA5-034E28445CBF}"/>
              </a:ext>
            </a:extLst>
          </p:cNvPr>
          <p:cNvPicPr/>
          <p:nvPr/>
        </p:nvPicPr>
        <p:blipFill>
          <a:blip r:embed="rId3"/>
          <a:stretch>
            <a:fillRect/>
          </a:stretch>
        </p:blipFill>
        <p:spPr bwMode="auto">
          <a:xfrm>
            <a:off x="8588610" y="3128011"/>
            <a:ext cx="1995170" cy="1692910"/>
          </a:xfrm>
          <a:prstGeom prst="rect">
            <a:avLst/>
          </a:prstGeom>
        </p:spPr>
      </p:pic>
    </p:spTree>
    <p:extLst>
      <p:ext uri="{BB962C8B-B14F-4D97-AF65-F5344CB8AC3E}">
        <p14:creationId xmlns:p14="http://schemas.microsoft.com/office/powerpoint/2010/main" val="4545134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9. ASA Prizes and Awards</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3" name="TextBox 2">
            <a:extLst>
              <a:ext uri="{FF2B5EF4-FFF2-40B4-BE49-F238E27FC236}">
                <a16:creationId xmlns:a16="http://schemas.microsoft.com/office/drawing/2014/main" id="{2E0A121C-70DD-4898-AC07-C6DD11969DED}"/>
              </a:ext>
            </a:extLst>
          </p:cNvPr>
          <p:cNvSpPr txBox="1"/>
          <p:nvPr/>
        </p:nvSpPr>
        <p:spPr>
          <a:xfrm>
            <a:off x="587944" y="1431626"/>
            <a:ext cx="3716082" cy="584775"/>
          </a:xfrm>
          <a:prstGeom prst="rect">
            <a:avLst/>
          </a:prstGeom>
          <a:noFill/>
        </p:spPr>
        <p:txBody>
          <a:bodyPr wrap="none" rtlCol="0">
            <a:spAutoFit/>
          </a:bodyPr>
          <a:lstStyle/>
          <a:p>
            <a:r>
              <a:rPr lang="en-AU" sz="3200" b="1" dirty="0">
                <a:solidFill>
                  <a:srgbClr val="0070C0"/>
                </a:solidFill>
                <a:latin typeface="Arial" panose="020B0604020202020204" pitchFamily="34" charset="0"/>
                <a:cs typeface="Arial" panose="020B0604020202020204" pitchFamily="34" charset="0"/>
              </a:rPr>
              <a:t>Anne Green Prize </a:t>
            </a:r>
          </a:p>
        </p:txBody>
      </p:sp>
      <p:sp>
        <p:nvSpPr>
          <p:cNvPr id="10" name="TextBox 9">
            <a:extLst>
              <a:ext uri="{FF2B5EF4-FFF2-40B4-BE49-F238E27FC236}">
                <a16:creationId xmlns:a16="http://schemas.microsoft.com/office/drawing/2014/main" id="{E0004045-FB10-4FA2-9C7D-6E8CD6621D85}"/>
              </a:ext>
            </a:extLst>
          </p:cNvPr>
          <p:cNvSpPr txBox="1"/>
          <p:nvPr/>
        </p:nvSpPr>
        <p:spPr>
          <a:xfrm>
            <a:off x="4422867" y="1539348"/>
            <a:ext cx="6991673" cy="369332"/>
          </a:xfrm>
          <a:prstGeom prst="rect">
            <a:avLst/>
          </a:prstGeom>
          <a:noFill/>
        </p:spPr>
        <p:txBody>
          <a:bodyPr wrap="square" rtlCol="0">
            <a:spAutoFit/>
          </a:bodyPr>
          <a:lstStyle/>
          <a:p>
            <a:pPr algn="ctr"/>
            <a:r>
              <a:rPr lang="en-AU" dirty="0">
                <a:latin typeface="Arial" panose="020B0604020202020204" pitchFamily="34" charset="0"/>
                <a:cs typeface="Arial" panose="020B0604020202020204" pitchFamily="34" charset="0"/>
              </a:rPr>
              <a:t>“</a:t>
            </a:r>
            <a:r>
              <a:rPr lang="en-AU" dirty="0">
                <a:solidFill>
                  <a:srgbClr val="000000"/>
                </a:solidFill>
                <a:latin typeface="Arial" panose="020B0604020202020204" pitchFamily="34" charset="0"/>
              </a:rPr>
              <a:t>significant advance or accomplishment by a mid-career scientist</a:t>
            </a:r>
            <a:r>
              <a:rPr lang="en-AU" dirty="0">
                <a:latin typeface="Arial" panose="020B0604020202020204" pitchFamily="34" charset="0"/>
                <a:cs typeface="Arial" panose="020B0604020202020204" pitchFamily="34" charset="0"/>
              </a:rPr>
              <a:t>”</a:t>
            </a:r>
          </a:p>
        </p:txBody>
      </p:sp>
      <p:sp>
        <p:nvSpPr>
          <p:cNvPr id="11" name="TextBox 10">
            <a:extLst>
              <a:ext uri="{FF2B5EF4-FFF2-40B4-BE49-F238E27FC236}">
                <a16:creationId xmlns:a16="http://schemas.microsoft.com/office/drawing/2014/main" id="{5460A030-45ED-41D8-A737-B7A5B6C6AF50}"/>
              </a:ext>
            </a:extLst>
          </p:cNvPr>
          <p:cNvSpPr txBox="1"/>
          <p:nvPr/>
        </p:nvSpPr>
        <p:spPr>
          <a:xfrm>
            <a:off x="3290140" y="2303733"/>
            <a:ext cx="4364656" cy="523220"/>
          </a:xfrm>
          <a:prstGeom prst="rect">
            <a:avLst/>
          </a:prstGeom>
          <a:noFill/>
        </p:spPr>
        <p:txBody>
          <a:bodyPr wrap="none" rtlCol="0">
            <a:spAutoFit/>
          </a:bodyPr>
          <a:lstStyle/>
          <a:p>
            <a:r>
              <a:rPr lang="en-AU" sz="2800" b="1" i="1" dirty="0">
                <a:solidFill>
                  <a:srgbClr val="0070C0"/>
                </a:solidFill>
              </a:rPr>
              <a:t>Claudia Lagos – ICRAR-UWA</a:t>
            </a:r>
          </a:p>
        </p:txBody>
      </p:sp>
      <p:sp>
        <p:nvSpPr>
          <p:cNvPr id="16" name="TextBox 15">
            <a:extLst>
              <a:ext uri="{FF2B5EF4-FFF2-40B4-BE49-F238E27FC236}">
                <a16:creationId xmlns:a16="http://schemas.microsoft.com/office/drawing/2014/main" id="{0019243E-1AB1-42CB-A279-C779F4676C26}"/>
              </a:ext>
            </a:extLst>
          </p:cNvPr>
          <p:cNvSpPr txBox="1"/>
          <p:nvPr/>
        </p:nvSpPr>
        <p:spPr>
          <a:xfrm>
            <a:off x="3544662" y="3114285"/>
            <a:ext cx="4602164" cy="1938992"/>
          </a:xfrm>
          <a:prstGeom prst="rect">
            <a:avLst/>
          </a:prstGeom>
          <a:noFill/>
        </p:spPr>
        <p:txBody>
          <a:bodyPr wrap="square" rtlCol="0">
            <a:spAutoFit/>
          </a:bodyPr>
          <a:lstStyle/>
          <a:p>
            <a:pPr algn="just"/>
            <a:r>
              <a:rPr lang="en-AU" sz="2000" dirty="0"/>
              <a:t>For her work on modelling the formation of galaxies, specifically the open source SHARK semi-analytic model which has led to breakthroughs in our understanding of the complex physics that governs galaxy formation and evolution.</a:t>
            </a:r>
          </a:p>
        </p:txBody>
      </p:sp>
      <p:pic>
        <p:nvPicPr>
          <p:cNvPr id="7" name="Picture 6">
            <a:extLst>
              <a:ext uri="{FF2B5EF4-FFF2-40B4-BE49-F238E27FC236}">
                <a16:creationId xmlns:a16="http://schemas.microsoft.com/office/drawing/2014/main" id="{DB4CC995-DF59-41C8-A4C6-013EC3AF8F0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96884" y="2273870"/>
            <a:ext cx="2651152" cy="2614330"/>
          </a:xfrm>
          <a:prstGeom prst="rect">
            <a:avLst/>
          </a:prstGeom>
        </p:spPr>
      </p:pic>
      <p:sp>
        <p:nvSpPr>
          <p:cNvPr id="17" name="TextBox 16">
            <a:extLst>
              <a:ext uri="{FF2B5EF4-FFF2-40B4-BE49-F238E27FC236}">
                <a16:creationId xmlns:a16="http://schemas.microsoft.com/office/drawing/2014/main" id="{29E64AA3-AA82-44B6-9F24-88FF9C7C2581}"/>
              </a:ext>
            </a:extLst>
          </p:cNvPr>
          <p:cNvSpPr txBox="1"/>
          <p:nvPr/>
        </p:nvSpPr>
        <p:spPr>
          <a:xfrm>
            <a:off x="3348036" y="5724473"/>
            <a:ext cx="1953292" cy="369332"/>
          </a:xfrm>
          <a:prstGeom prst="rect">
            <a:avLst/>
          </a:prstGeom>
          <a:noFill/>
        </p:spPr>
        <p:txBody>
          <a:bodyPr wrap="none" rtlCol="0">
            <a:spAutoFit/>
          </a:bodyPr>
          <a:lstStyle/>
          <a:p>
            <a:r>
              <a:rPr lang="en-AU" dirty="0">
                <a:solidFill>
                  <a:srgbClr val="0070C0"/>
                </a:solidFill>
              </a:rPr>
              <a:t>Prize talk on Friday</a:t>
            </a:r>
          </a:p>
        </p:txBody>
      </p:sp>
      <p:pic>
        <p:nvPicPr>
          <p:cNvPr id="12" name="Picture 11" descr="A person wearing glasses and a red shirt&#10;&#10;AI-generated content may be incorrect.">
            <a:extLst>
              <a:ext uri="{FF2B5EF4-FFF2-40B4-BE49-F238E27FC236}">
                <a16:creationId xmlns:a16="http://schemas.microsoft.com/office/drawing/2014/main" id="{03493FDF-E324-2B4C-B6DA-7226271781F3}"/>
              </a:ext>
            </a:extLst>
          </p:cNvPr>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32475" y="2948999"/>
            <a:ext cx="1383030" cy="2075180"/>
          </a:xfrm>
          <a:prstGeom prst="rect">
            <a:avLst/>
          </a:prstGeom>
          <a:noFill/>
          <a:ln>
            <a:noFill/>
          </a:ln>
        </p:spPr>
      </p:pic>
    </p:spTree>
    <p:extLst>
      <p:ext uri="{BB962C8B-B14F-4D97-AF65-F5344CB8AC3E}">
        <p14:creationId xmlns:p14="http://schemas.microsoft.com/office/powerpoint/2010/main" val="23667444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5684AE-8870-A443-8FF8-D109517992E4}"/>
              </a:ext>
            </a:extLst>
          </p:cNvPr>
          <p:cNvPicPr>
            <a:picLocks noChangeAspect="1"/>
          </p:cNvPicPr>
          <p:nvPr/>
        </p:nvPicPr>
        <p:blipFill>
          <a:blip r:embed="rId2"/>
          <a:stretch>
            <a:fillRect/>
          </a:stretch>
        </p:blipFill>
        <p:spPr>
          <a:xfrm>
            <a:off x="2487979" y="433137"/>
            <a:ext cx="7216042" cy="5991726"/>
          </a:xfrm>
          <a:prstGeom prst="rect">
            <a:avLst/>
          </a:prstGeom>
        </p:spPr>
      </p:pic>
    </p:spTree>
    <p:extLst>
      <p:ext uri="{BB962C8B-B14F-4D97-AF65-F5344CB8AC3E}">
        <p14:creationId xmlns:p14="http://schemas.microsoft.com/office/powerpoint/2010/main" val="946648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9. ASA Prizes and Awards</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3" name="TextBox 2">
            <a:extLst>
              <a:ext uri="{FF2B5EF4-FFF2-40B4-BE49-F238E27FC236}">
                <a16:creationId xmlns:a16="http://schemas.microsoft.com/office/drawing/2014/main" id="{2E0A121C-70DD-4898-AC07-C6DD11969DED}"/>
              </a:ext>
            </a:extLst>
          </p:cNvPr>
          <p:cNvSpPr txBox="1"/>
          <p:nvPr/>
        </p:nvSpPr>
        <p:spPr>
          <a:xfrm>
            <a:off x="68180" y="1304213"/>
            <a:ext cx="12355434" cy="584775"/>
          </a:xfrm>
          <a:prstGeom prst="rect">
            <a:avLst/>
          </a:prstGeom>
          <a:noFill/>
        </p:spPr>
        <p:txBody>
          <a:bodyPr wrap="none" rtlCol="0">
            <a:spAutoFit/>
          </a:bodyPr>
          <a:lstStyle/>
          <a:p>
            <a:r>
              <a:rPr lang="en-AU" sz="3200" b="1" dirty="0">
                <a:solidFill>
                  <a:srgbClr val="0070C0"/>
                </a:solidFill>
                <a:latin typeface="Arial" panose="020B0604020202020204" pitchFamily="34" charset="0"/>
                <a:cs typeface="Arial" panose="020B0604020202020204" pitchFamily="34" charset="0"/>
              </a:rPr>
              <a:t>Emerging Leaders in Astronomy Software Development Prize</a:t>
            </a:r>
          </a:p>
        </p:txBody>
      </p:sp>
      <p:sp>
        <p:nvSpPr>
          <p:cNvPr id="11" name="TextBox 10">
            <a:extLst>
              <a:ext uri="{FF2B5EF4-FFF2-40B4-BE49-F238E27FC236}">
                <a16:creationId xmlns:a16="http://schemas.microsoft.com/office/drawing/2014/main" id="{5460A030-45ED-41D8-A737-B7A5B6C6AF50}"/>
              </a:ext>
            </a:extLst>
          </p:cNvPr>
          <p:cNvSpPr txBox="1"/>
          <p:nvPr/>
        </p:nvSpPr>
        <p:spPr>
          <a:xfrm>
            <a:off x="2224963" y="3194167"/>
            <a:ext cx="5176289" cy="523220"/>
          </a:xfrm>
          <a:prstGeom prst="rect">
            <a:avLst/>
          </a:prstGeom>
          <a:noFill/>
        </p:spPr>
        <p:txBody>
          <a:bodyPr wrap="none" rtlCol="0">
            <a:spAutoFit/>
          </a:bodyPr>
          <a:lstStyle/>
          <a:p>
            <a:r>
              <a:rPr lang="en-AU" sz="2800" b="1" i="1" dirty="0">
                <a:solidFill>
                  <a:srgbClr val="0070C0"/>
                </a:solidFill>
              </a:rPr>
              <a:t>Joshua Preston Pritchard – CSIRO</a:t>
            </a:r>
          </a:p>
        </p:txBody>
      </p:sp>
      <p:sp>
        <p:nvSpPr>
          <p:cNvPr id="16" name="TextBox 15">
            <a:extLst>
              <a:ext uri="{FF2B5EF4-FFF2-40B4-BE49-F238E27FC236}">
                <a16:creationId xmlns:a16="http://schemas.microsoft.com/office/drawing/2014/main" id="{0019243E-1AB1-42CB-A279-C779F4676C26}"/>
              </a:ext>
            </a:extLst>
          </p:cNvPr>
          <p:cNvSpPr txBox="1"/>
          <p:nvPr/>
        </p:nvSpPr>
        <p:spPr>
          <a:xfrm>
            <a:off x="1603994" y="3961603"/>
            <a:ext cx="6195922" cy="646331"/>
          </a:xfrm>
          <a:prstGeom prst="rect">
            <a:avLst/>
          </a:prstGeom>
          <a:noFill/>
        </p:spPr>
        <p:txBody>
          <a:bodyPr wrap="square" rtlCol="0">
            <a:spAutoFit/>
          </a:bodyPr>
          <a:lstStyle/>
          <a:p>
            <a:pPr algn="just"/>
            <a:r>
              <a:rPr lang="en-AU" dirty="0"/>
              <a:t>For </a:t>
            </a:r>
            <a:r>
              <a:rPr lang="en-AU" dirty="0" err="1"/>
              <a:t>DStools</a:t>
            </a:r>
            <a:r>
              <a:rPr lang="en-AU" dirty="0"/>
              <a:t>, a processing pipeline package specifically designed for radio interferometric data.</a:t>
            </a:r>
            <a:endParaRPr lang="en-AU" sz="2000" dirty="0"/>
          </a:p>
        </p:txBody>
      </p:sp>
      <p:sp>
        <p:nvSpPr>
          <p:cNvPr id="14" name="TextBox 13">
            <a:extLst>
              <a:ext uri="{FF2B5EF4-FFF2-40B4-BE49-F238E27FC236}">
                <a16:creationId xmlns:a16="http://schemas.microsoft.com/office/drawing/2014/main" id="{E548CB0B-8B6D-7041-9AAA-32E19801A452}"/>
              </a:ext>
            </a:extLst>
          </p:cNvPr>
          <p:cNvSpPr txBox="1"/>
          <p:nvPr/>
        </p:nvSpPr>
        <p:spPr>
          <a:xfrm>
            <a:off x="1395088" y="5909139"/>
            <a:ext cx="3306867" cy="369332"/>
          </a:xfrm>
          <a:prstGeom prst="rect">
            <a:avLst/>
          </a:prstGeom>
          <a:noFill/>
        </p:spPr>
        <p:txBody>
          <a:bodyPr wrap="none" rtlCol="0">
            <a:spAutoFit/>
          </a:bodyPr>
          <a:lstStyle/>
          <a:p>
            <a:r>
              <a:rPr lang="en-AU" dirty="0">
                <a:solidFill>
                  <a:srgbClr val="0070C0"/>
                </a:solidFill>
              </a:rPr>
              <a:t>Prize will be presented tomorrow</a:t>
            </a:r>
          </a:p>
        </p:txBody>
      </p:sp>
      <p:sp>
        <p:nvSpPr>
          <p:cNvPr id="8" name="TextBox 7">
            <a:extLst>
              <a:ext uri="{FF2B5EF4-FFF2-40B4-BE49-F238E27FC236}">
                <a16:creationId xmlns:a16="http://schemas.microsoft.com/office/drawing/2014/main" id="{01A5147D-B521-2148-A9D3-3C94E468028A}"/>
              </a:ext>
            </a:extLst>
          </p:cNvPr>
          <p:cNvSpPr txBox="1"/>
          <p:nvPr/>
        </p:nvSpPr>
        <p:spPr>
          <a:xfrm>
            <a:off x="342900" y="1935717"/>
            <a:ext cx="8465043" cy="646331"/>
          </a:xfrm>
          <a:prstGeom prst="rect">
            <a:avLst/>
          </a:prstGeom>
          <a:noFill/>
        </p:spPr>
        <p:txBody>
          <a:bodyPr wrap="square" rtlCol="0">
            <a:spAutoFit/>
          </a:bodyPr>
          <a:lstStyle/>
          <a:p>
            <a:r>
              <a:rPr lang="en-AU" dirty="0"/>
              <a:t>“outstanding contribution to the development of open-source astronomical software that is vital to the Australian astronomical community.”</a:t>
            </a:r>
            <a:endParaRPr lang="en-US" dirty="0"/>
          </a:p>
        </p:txBody>
      </p:sp>
      <p:pic>
        <p:nvPicPr>
          <p:cNvPr id="12" name="Picture 11">
            <a:extLst>
              <a:ext uri="{FF2B5EF4-FFF2-40B4-BE49-F238E27FC236}">
                <a16:creationId xmlns:a16="http://schemas.microsoft.com/office/drawing/2014/main" id="{439BA0FB-A3F4-0E45-A831-3D36D742FD19}"/>
              </a:ext>
            </a:extLst>
          </p:cNvPr>
          <p:cNvPicPr/>
          <p:nvPr/>
        </p:nvPicPr>
        <p:blipFill>
          <a:blip r:embed="rId2"/>
          <a:stretch>
            <a:fillRect/>
          </a:stretch>
        </p:blipFill>
        <p:spPr bwMode="auto">
          <a:xfrm>
            <a:off x="8909854" y="2867316"/>
            <a:ext cx="1409700" cy="2115185"/>
          </a:xfrm>
          <a:prstGeom prst="rect">
            <a:avLst/>
          </a:prstGeom>
        </p:spPr>
      </p:pic>
    </p:spTree>
    <p:extLst>
      <p:ext uri="{BB962C8B-B14F-4D97-AF65-F5344CB8AC3E}">
        <p14:creationId xmlns:p14="http://schemas.microsoft.com/office/powerpoint/2010/main" val="39267134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9. ASA Prizes and Awards</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3" name="TextBox 2">
            <a:extLst>
              <a:ext uri="{FF2B5EF4-FFF2-40B4-BE49-F238E27FC236}">
                <a16:creationId xmlns:a16="http://schemas.microsoft.com/office/drawing/2014/main" id="{2E0A121C-70DD-4898-AC07-C6DD11969DED}"/>
              </a:ext>
            </a:extLst>
          </p:cNvPr>
          <p:cNvSpPr txBox="1"/>
          <p:nvPr/>
        </p:nvSpPr>
        <p:spPr>
          <a:xfrm>
            <a:off x="587944" y="1330026"/>
            <a:ext cx="5171609" cy="584775"/>
          </a:xfrm>
          <a:prstGeom prst="rect">
            <a:avLst/>
          </a:prstGeom>
          <a:noFill/>
        </p:spPr>
        <p:txBody>
          <a:bodyPr wrap="none" rtlCol="0">
            <a:spAutoFit/>
          </a:bodyPr>
          <a:lstStyle/>
          <a:p>
            <a:r>
              <a:rPr lang="en-AU" sz="3200" b="1" dirty="0">
                <a:solidFill>
                  <a:srgbClr val="0070C0"/>
                </a:solidFill>
                <a:latin typeface="Arial" panose="020B0604020202020204" pitchFamily="34" charset="0"/>
                <a:cs typeface="Arial" panose="020B0604020202020204" pitchFamily="34" charset="0"/>
              </a:rPr>
              <a:t>Robert Ellery Lectureship</a:t>
            </a:r>
          </a:p>
        </p:txBody>
      </p:sp>
      <p:sp>
        <p:nvSpPr>
          <p:cNvPr id="10" name="TextBox 9">
            <a:extLst>
              <a:ext uri="{FF2B5EF4-FFF2-40B4-BE49-F238E27FC236}">
                <a16:creationId xmlns:a16="http://schemas.microsoft.com/office/drawing/2014/main" id="{E0004045-FB10-4FA2-9C7D-6E8CD6621D85}"/>
              </a:ext>
            </a:extLst>
          </p:cNvPr>
          <p:cNvSpPr txBox="1"/>
          <p:nvPr/>
        </p:nvSpPr>
        <p:spPr>
          <a:xfrm>
            <a:off x="5759553" y="1174382"/>
            <a:ext cx="6409254" cy="646331"/>
          </a:xfrm>
          <a:prstGeom prst="rect">
            <a:avLst/>
          </a:prstGeom>
          <a:noFill/>
        </p:spPr>
        <p:txBody>
          <a:bodyPr wrap="square" rtlCol="0">
            <a:spAutoFit/>
          </a:bodyPr>
          <a:lstStyle/>
          <a:p>
            <a:pPr algn="ctr"/>
            <a:r>
              <a:rPr lang="en-AU" dirty="0">
                <a:latin typeface="Arial" panose="020B0604020202020204" pitchFamily="34" charset="0"/>
                <a:cs typeface="Arial" panose="020B0604020202020204" pitchFamily="34" charset="0"/>
              </a:rPr>
              <a:t>“</a:t>
            </a:r>
            <a:r>
              <a:rPr lang="en-AU" dirty="0"/>
              <a:t>Outstanding contributions in astronomy or a related field. The Lectureship is normally awarded every two years.</a:t>
            </a:r>
            <a:r>
              <a:rPr lang="en-AU" dirty="0">
                <a:latin typeface="Arial" panose="020B0604020202020204" pitchFamily="34" charset="0"/>
                <a:cs typeface="Arial" panose="020B0604020202020204" pitchFamily="34" charset="0"/>
              </a:rPr>
              <a:t>”</a:t>
            </a:r>
          </a:p>
        </p:txBody>
      </p:sp>
      <p:sp>
        <p:nvSpPr>
          <p:cNvPr id="12" name="TextBox 11">
            <a:extLst>
              <a:ext uri="{FF2B5EF4-FFF2-40B4-BE49-F238E27FC236}">
                <a16:creationId xmlns:a16="http://schemas.microsoft.com/office/drawing/2014/main" id="{6ABDCF5E-1948-B844-BED6-49433632E36D}"/>
              </a:ext>
            </a:extLst>
          </p:cNvPr>
          <p:cNvSpPr txBox="1"/>
          <p:nvPr/>
        </p:nvSpPr>
        <p:spPr>
          <a:xfrm>
            <a:off x="1564236" y="2372956"/>
            <a:ext cx="4844018" cy="523220"/>
          </a:xfrm>
          <a:prstGeom prst="rect">
            <a:avLst/>
          </a:prstGeom>
          <a:noFill/>
        </p:spPr>
        <p:txBody>
          <a:bodyPr wrap="none" rtlCol="0">
            <a:spAutoFit/>
          </a:bodyPr>
          <a:lstStyle/>
          <a:p>
            <a:r>
              <a:rPr lang="en-AU" sz="2800" b="1" i="1" dirty="0">
                <a:solidFill>
                  <a:srgbClr val="0070C0"/>
                </a:solidFill>
              </a:rPr>
              <a:t>Naomi McClure-Griffiths – ANU</a:t>
            </a:r>
          </a:p>
        </p:txBody>
      </p:sp>
      <p:sp>
        <p:nvSpPr>
          <p:cNvPr id="5" name="Rectangle 4">
            <a:extLst>
              <a:ext uri="{FF2B5EF4-FFF2-40B4-BE49-F238E27FC236}">
                <a16:creationId xmlns:a16="http://schemas.microsoft.com/office/drawing/2014/main" id="{975B2C43-3824-5A4A-B5AC-4B188AC1FABC}"/>
              </a:ext>
            </a:extLst>
          </p:cNvPr>
          <p:cNvSpPr/>
          <p:nvPr/>
        </p:nvSpPr>
        <p:spPr>
          <a:xfrm>
            <a:off x="1149898" y="3201867"/>
            <a:ext cx="6679650" cy="1754326"/>
          </a:xfrm>
          <a:prstGeom prst="rect">
            <a:avLst/>
          </a:prstGeom>
        </p:spPr>
        <p:txBody>
          <a:bodyPr wrap="square">
            <a:spAutoFit/>
          </a:bodyPr>
          <a:lstStyle/>
          <a:p>
            <a:r>
              <a:rPr lang="en-AU" dirty="0"/>
              <a:t>For seminal work based on high-fidelity observational surveys undertaken with Australia’s radio telescope facilities, including the discovery of a new spiral arm within the Milky Way, the first detection of neutral gas outflowing from the nucleus of the galaxy, and the pioneering demonstration of the importance of magnetic fields in the flow of matter into the Galactic disc. </a:t>
            </a:r>
            <a:endParaRPr lang="en-US" dirty="0">
              <a:latin typeface="Calibri" panose="020F0502020204030204" pitchFamily="34" charset="0"/>
              <a:cs typeface="Calibri" panose="020F0502020204030204" pitchFamily="34" charset="0"/>
            </a:endParaRPr>
          </a:p>
        </p:txBody>
      </p:sp>
      <p:sp>
        <p:nvSpPr>
          <p:cNvPr id="14" name="TextBox 13">
            <a:extLst>
              <a:ext uri="{FF2B5EF4-FFF2-40B4-BE49-F238E27FC236}">
                <a16:creationId xmlns:a16="http://schemas.microsoft.com/office/drawing/2014/main" id="{05049F39-0BA4-D047-8CD7-A946A27EC421}"/>
              </a:ext>
            </a:extLst>
          </p:cNvPr>
          <p:cNvSpPr txBox="1"/>
          <p:nvPr/>
        </p:nvSpPr>
        <p:spPr>
          <a:xfrm>
            <a:off x="1395088" y="5909139"/>
            <a:ext cx="4096827" cy="369332"/>
          </a:xfrm>
          <a:prstGeom prst="rect">
            <a:avLst/>
          </a:prstGeom>
          <a:noFill/>
        </p:spPr>
        <p:txBody>
          <a:bodyPr wrap="none" rtlCol="0">
            <a:spAutoFit/>
          </a:bodyPr>
          <a:lstStyle/>
          <a:p>
            <a:r>
              <a:rPr lang="en-AU" dirty="0">
                <a:solidFill>
                  <a:srgbClr val="0070C0"/>
                </a:solidFill>
              </a:rPr>
              <a:t>Lecture will be delivered at the 2026 ASM</a:t>
            </a:r>
          </a:p>
        </p:txBody>
      </p:sp>
      <p:pic>
        <p:nvPicPr>
          <p:cNvPr id="13" name="Picture 12" descr="A person standing in front of several antennas&#10;&#10;AI-generated content may be incorrect.">
            <a:extLst>
              <a:ext uri="{FF2B5EF4-FFF2-40B4-BE49-F238E27FC236}">
                <a16:creationId xmlns:a16="http://schemas.microsoft.com/office/drawing/2014/main" id="{153A1C26-AC0B-DB4D-8CFB-C6F048407D1A}"/>
              </a:ext>
            </a:extLst>
          </p:cNvPr>
          <p:cNvPicPr/>
          <p:nvPr/>
        </p:nvPicPr>
        <p:blipFill>
          <a:blip r:embed="rId2"/>
          <a:stretch>
            <a:fillRect/>
          </a:stretch>
        </p:blipFill>
        <p:spPr bwMode="auto">
          <a:xfrm>
            <a:off x="8643220" y="2841196"/>
            <a:ext cx="1940560" cy="1455420"/>
          </a:xfrm>
          <a:prstGeom prst="rect">
            <a:avLst/>
          </a:prstGeom>
        </p:spPr>
      </p:pic>
    </p:spTree>
    <p:extLst>
      <p:ext uri="{BB962C8B-B14F-4D97-AF65-F5344CB8AC3E}">
        <p14:creationId xmlns:p14="http://schemas.microsoft.com/office/powerpoint/2010/main" val="261479536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9. ASA Prizes and Awards</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8" name="TextBox 7">
            <a:extLst>
              <a:ext uri="{FF2B5EF4-FFF2-40B4-BE49-F238E27FC236}">
                <a16:creationId xmlns:a16="http://schemas.microsoft.com/office/drawing/2014/main" id="{F3F9EEBB-7C0B-41DD-B681-810D40DEFF9E}"/>
              </a:ext>
            </a:extLst>
          </p:cNvPr>
          <p:cNvSpPr txBox="1"/>
          <p:nvPr/>
        </p:nvSpPr>
        <p:spPr>
          <a:xfrm>
            <a:off x="3100673" y="1329015"/>
            <a:ext cx="6574856" cy="369332"/>
          </a:xfrm>
          <a:prstGeom prst="rect">
            <a:avLst/>
          </a:prstGeom>
          <a:noFill/>
        </p:spPr>
        <p:txBody>
          <a:bodyPr wrap="square" rtlCol="0">
            <a:spAutoFit/>
          </a:bodyPr>
          <a:lstStyle/>
          <a:p>
            <a:r>
              <a:rPr lang="en-AU" dirty="0">
                <a:latin typeface="Arial" panose="020B0604020202020204" pitchFamily="34" charset="0"/>
                <a:cs typeface="Arial" panose="020B0604020202020204" pitchFamily="34" charset="0"/>
              </a:rPr>
              <a:t>2025 breakdown by gender: note 32% of members are Female</a:t>
            </a:r>
          </a:p>
        </p:txBody>
      </p:sp>
      <p:sp>
        <p:nvSpPr>
          <p:cNvPr id="11" name="TextBox 10">
            <a:extLst>
              <a:ext uri="{FF2B5EF4-FFF2-40B4-BE49-F238E27FC236}">
                <a16:creationId xmlns:a16="http://schemas.microsoft.com/office/drawing/2014/main" id="{B559206E-6BE7-4C40-8572-5751F2FA7CFB}"/>
              </a:ext>
            </a:extLst>
          </p:cNvPr>
          <p:cNvSpPr txBox="1"/>
          <p:nvPr/>
        </p:nvSpPr>
        <p:spPr>
          <a:xfrm>
            <a:off x="3661615" y="5159653"/>
            <a:ext cx="6574856" cy="369332"/>
          </a:xfrm>
          <a:prstGeom prst="rect">
            <a:avLst/>
          </a:prstGeom>
          <a:noFill/>
        </p:spPr>
        <p:txBody>
          <a:bodyPr wrap="square" rtlCol="0">
            <a:spAutoFit/>
          </a:bodyPr>
          <a:lstStyle/>
          <a:p>
            <a:r>
              <a:rPr lang="en-AU" dirty="0">
                <a:latin typeface="Arial" panose="020B0604020202020204" pitchFamily="34" charset="0"/>
                <a:cs typeface="Arial" panose="020B0604020202020204" pitchFamily="34" charset="0"/>
              </a:rPr>
              <a:t>Thanks to Tanya Hill and all our judges</a:t>
            </a:r>
          </a:p>
        </p:txBody>
      </p:sp>
      <p:graphicFrame>
        <p:nvGraphicFramePr>
          <p:cNvPr id="3" name="Table 2">
            <a:extLst>
              <a:ext uri="{FF2B5EF4-FFF2-40B4-BE49-F238E27FC236}">
                <a16:creationId xmlns:a16="http://schemas.microsoft.com/office/drawing/2014/main" id="{08DD43F7-6677-5C4D-8DA0-405987AC207D}"/>
              </a:ext>
            </a:extLst>
          </p:cNvPr>
          <p:cNvGraphicFramePr>
            <a:graphicFrameLocks noGrp="1"/>
          </p:cNvGraphicFramePr>
          <p:nvPr>
            <p:extLst>
              <p:ext uri="{D42A27DB-BD31-4B8C-83A1-F6EECF244321}">
                <p14:modId xmlns:p14="http://schemas.microsoft.com/office/powerpoint/2010/main" val="938616028"/>
              </p:ext>
            </p:extLst>
          </p:nvPr>
        </p:nvGraphicFramePr>
        <p:xfrm>
          <a:off x="1003111" y="1947221"/>
          <a:ext cx="10657346" cy="2996440"/>
        </p:xfrm>
        <a:graphic>
          <a:graphicData uri="http://schemas.openxmlformats.org/drawingml/2006/table">
            <a:tbl>
              <a:tblPr bandRow="1">
                <a:tableStyleId>{5C22544A-7EE6-4342-B048-85BDC9FD1C3A}</a:tableStyleId>
              </a:tblPr>
              <a:tblGrid>
                <a:gridCol w="2656311">
                  <a:extLst>
                    <a:ext uri="{9D8B030D-6E8A-4147-A177-3AD203B41FA5}">
                      <a16:colId xmlns:a16="http://schemas.microsoft.com/office/drawing/2014/main" val="2094352798"/>
                    </a:ext>
                  </a:extLst>
                </a:gridCol>
                <a:gridCol w="1412273">
                  <a:extLst>
                    <a:ext uri="{9D8B030D-6E8A-4147-A177-3AD203B41FA5}">
                      <a16:colId xmlns:a16="http://schemas.microsoft.com/office/drawing/2014/main" val="1366503324"/>
                    </a:ext>
                  </a:extLst>
                </a:gridCol>
                <a:gridCol w="1568331">
                  <a:extLst>
                    <a:ext uri="{9D8B030D-6E8A-4147-A177-3AD203B41FA5}">
                      <a16:colId xmlns:a16="http://schemas.microsoft.com/office/drawing/2014/main" val="3000937018"/>
                    </a:ext>
                  </a:extLst>
                </a:gridCol>
                <a:gridCol w="1569439">
                  <a:extLst>
                    <a:ext uri="{9D8B030D-6E8A-4147-A177-3AD203B41FA5}">
                      <a16:colId xmlns:a16="http://schemas.microsoft.com/office/drawing/2014/main" val="847921401"/>
                    </a:ext>
                  </a:extLst>
                </a:gridCol>
                <a:gridCol w="1725496">
                  <a:extLst>
                    <a:ext uri="{9D8B030D-6E8A-4147-A177-3AD203B41FA5}">
                      <a16:colId xmlns:a16="http://schemas.microsoft.com/office/drawing/2014/main" val="2641778237"/>
                    </a:ext>
                  </a:extLst>
                </a:gridCol>
                <a:gridCol w="1725496">
                  <a:extLst>
                    <a:ext uri="{9D8B030D-6E8A-4147-A177-3AD203B41FA5}">
                      <a16:colId xmlns:a16="http://schemas.microsoft.com/office/drawing/2014/main" val="3232602634"/>
                    </a:ext>
                  </a:extLst>
                </a:gridCol>
              </a:tblGrid>
              <a:tr h="817357">
                <a:tc>
                  <a:txBody>
                    <a:bodyPr/>
                    <a:lstStyle/>
                    <a:p>
                      <a:pPr>
                        <a:spcBef>
                          <a:spcPts val="600"/>
                        </a:spcBef>
                        <a:spcAft>
                          <a:spcPts val="600"/>
                        </a:spcAft>
                      </a:pPr>
                      <a:r>
                        <a:rPr lang="en-GB" sz="2000">
                          <a:effectLst/>
                        </a:rPr>
                        <a:t> </a:t>
                      </a:r>
                      <a:endParaRPr lang="en-AU" sz="210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000">
                          <a:effectLst/>
                        </a:rPr>
                        <a:t>Bok Prize</a:t>
                      </a:r>
                      <a:endParaRPr lang="en-AU" sz="210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000">
                          <a:effectLst/>
                        </a:rPr>
                        <a:t>Heisler Prize</a:t>
                      </a:r>
                      <a:endParaRPr lang="en-AU" sz="210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000">
                          <a:effectLst/>
                        </a:rPr>
                        <a:t>Webster Prize</a:t>
                      </a:r>
                      <a:endParaRPr lang="en-AU" sz="210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000">
                          <a:effectLst/>
                        </a:rPr>
                        <a:t>Green Prize</a:t>
                      </a:r>
                      <a:endParaRPr lang="en-AU" sz="2100">
                        <a:effectLst/>
                        <a:latin typeface="Calibri" panose="020F0502020204030204" pitchFamily="34" charset="0"/>
                        <a:ea typeface="Calibri" panose="020F0502020204030204" pitchFamily="34" charset="0"/>
                        <a:cs typeface="Calibri" panose="020F0502020204030204" pitchFamily="34" charset="0"/>
                      </a:endParaRPr>
                    </a:p>
                  </a:txBody>
                  <a:tcPr marL="119522" marR="119522" marT="0" marB="0"/>
                </a:tc>
                <a:tc>
                  <a:txBody>
                    <a:bodyPr/>
                    <a:lstStyle/>
                    <a:p>
                      <a:pPr>
                        <a:spcBef>
                          <a:spcPts val="600"/>
                        </a:spcBef>
                        <a:spcAft>
                          <a:spcPts val="600"/>
                        </a:spcAft>
                      </a:pPr>
                      <a:r>
                        <a:rPr lang="en-GB" sz="2000">
                          <a:effectLst/>
                        </a:rPr>
                        <a:t>Software</a:t>
                      </a:r>
                      <a:endParaRPr lang="en-AU" sz="210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extLst>
                  <a:ext uri="{0D108BD9-81ED-4DB2-BD59-A6C34878D82A}">
                    <a16:rowId xmlns:a16="http://schemas.microsoft.com/office/drawing/2014/main" val="1299779680"/>
                  </a:ext>
                </a:extLst>
              </a:tr>
              <a:tr h="540061">
                <a:tc>
                  <a:txBody>
                    <a:bodyPr/>
                    <a:lstStyle/>
                    <a:p>
                      <a:pPr>
                        <a:spcBef>
                          <a:spcPts val="600"/>
                        </a:spcBef>
                        <a:spcAft>
                          <a:spcPts val="600"/>
                        </a:spcAft>
                      </a:pPr>
                      <a:r>
                        <a:rPr lang="en-GB" sz="2000">
                          <a:effectLst/>
                        </a:rPr>
                        <a:t>Total nominations</a:t>
                      </a:r>
                      <a:endParaRPr lang="en-AU" sz="210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latin typeface="Calibri" panose="020F0502020204030204" pitchFamily="34" charset="0"/>
                          <a:ea typeface="Calibri" panose="020F0502020204030204" pitchFamily="34" charset="0"/>
                          <a:cs typeface="Calibri" panose="020F0502020204030204" pitchFamily="34" charset="0"/>
                        </a:rPr>
                        <a:t>13</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 9</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 6</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 6</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9522" marR="119522" marT="0" marB="0"/>
                </a:tc>
                <a:tc>
                  <a:txBody>
                    <a:bodyPr/>
                    <a:lstStyle/>
                    <a:p>
                      <a:pPr>
                        <a:spcBef>
                          <a:spcPts val="600"/>
                        </a:spcBef>
                        <a:spcAft>
                          <a:spcPts val="600"/>
                        </a:spcAft>
                      </a:pPr>
                      <a:r>
                        <a:rPr lang="en-GB" sz="2100" dirty="0">
                          <a:effectLst/>
                          <a:latin typeface="Calibri" panose="020F0502020204030204" pitchFamily="34" charset="0"/>
                          <a:ea typeface="Calibri" panose="020F0502020204030204" pitchFamily="34" charset="0"/>
                          <a:cs typeface="Calibri" panose="020F0502020204030204" pitchFamily="34" charset="0"/>
                        </a:rPr>
                        <a:t>4</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extLst>
                  <a:ext uri="{0D108BD9-81ED-4DB2-BD59-A6C34878D82A}">
                    <a16:rowId xmlns:a16="http://schemas.microsoft.com/office/drawing/2014/main" val="858393384"/>
                  </a:ext>
                </a:extLst>
              </a:tr>
              <a:tr h="540061">
                <a:tc>
                  <a:txBody>
                    <a:bodyPr/>
                    <a:lstStyle/>
                    <a:p>
                      <a:pPr>
                        <a:spcBef>
                          <a:spcPts val="600"/>
                        </a:spcBef>
                        <a:spcAft>
                          <a:spcPts val="600"/>
                        </a:spcAft>
                      </a:pPr>
                      <a:r>
                        <a:rPr lang="en-GB" sz="2000">
                          <a:effectLst/>
                        </a:rPr>
                        <a:t>% female nominations</a:t>
                      </a:r>
                      <a:endParaRPr lang="en-AU" sz="210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 38%</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56% </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50% </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83% </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9522" marR="119522" marT="0" marB="0"/>
                </a:tc>
                <a:tc>
                  <a:txBody>
                    <a:bodyPr/>
                    <a:lstStyle/>
                    <a:p>
                      <a:pPr>
                        <a:spcBef>
                          <a:spcPts val="600"/>
                        </a:spcBef>
                        <a:spcAft>
                          <a:spcPts val="600"/>
                        </a:spcAft>
                      </a:pPr>
                      <a:r>
                        <a:rPr lang="en-GB" sz="2100" dirty="0">
                          <a:effectLst/>
                        </a:rPr>
                        <a:t>0%</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extLst>
                  <a:ext uri="{0D108BD9-81ED-4DB2-BD59-A6C34878D82A}">
                    <a16:rowId xmlns:a16="http://schemas.microsoft.com/office/drawing/2014/main" val="78735702"/>
                  </a:ext>
                </a:extLst>
              </a:tr>
              <a:tr h="540061">
                <a:tc>
                  <a:txBody>
                    <a:bodyPr/>
                    <a:lstStyle/>
                    <a:p>
                      <a:pPr>
                        <a:spcBef>
                          <a:spcPts val="600"/>
                        </a:spcBef>
                        <a:spcAft>
                          <a:spcPts val="600"/>
                        </a:spcAft>
                      </a:pPr>
                      <a:r>
                        <a:rPr lang="en-GB" sz="2000">
                          <a:effectLst/>
                        </a:rPr>
                        <a:t>% female short-list</a:t>
                      </a:r>
                      <a:endParaRPr lang="en-AU" sz="210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 40%</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60%</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50% </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100% </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9522" marR="119522" marT="0" marB="0"/>
                </a:tc>
                <a:tc>
                  <a:txBody>
                    <a:bodyPr/>
                    <a:lstStyle/>
                    <a:p>
                      <a:pPr>
                        <a:spcBef>
                          <a:spcPts val="600"/>
                        </a:spcBef>
                        <a:spcAft>
                          <a:spcPts val="600"/>
                        </a:spcAft>
                      </a:pPr>
                      <a:r>
                        <a:rPr lang="en-GB" sz="2100" dirty="0">
                          <a:effectLst/>
                        </a:rPr>
                        <a:t>0%</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extLst>
                  <a:ext uri="{0D108BD9-81ED-4DB2-BD59-A6C34878D82A}">
                    <a16:rowId xmlns:a16="http://schemas.microsoft.com/office/drawing/2014/main" val="4274297602"/>
                  </a:ext>
                </a:extLst>
              </a:tr>
              <a:tr h="540061">
                <a:tc>
                  <a:txBody>
                    <a:bodyPr/>
                    <a:lstStyle/>
                    <a:p>
                      <a:pPr>
                        <a:spcBef>
                          <a:spcPts val="600"/>
                        </a:spcBef>
                        <a:spcAft>
                          <a:spcPts val="600"/>
                        </a:spcAft>
                      </a:pPr>
                      <a:r>
                        <a:rPr lang="en-GB" sz="2000">
                          <a:effectLst/>
                        </a:rPr>
                        <a:t>Gender of winner</a:t>
                      </a:r>
                      <a:endParaRPr lang="en-AU" sz="210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 M</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 M</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latin typeface="Calibri" panose="020F0502020204030204" pitchFamily="34" charset="0"/>
                          <a:ea typeface="Calibri" panose="020F0502020204030204" pitchFamily="34" charset="0"/>
                          <a:cs typeface="Calibri" panose="020F0502020204030204" pitchFamily="34" charset="0"/>
                        </a:rPr>
                        <a:t>F</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tc>
                  <a:txBody>
                    <a:bodyPr/>
                    <a:lstStyle/>
                    <a:p>
                      <a:pPr>
                        <a:spcBef>
                          <a:spcPts val="600"/>
                        </a:spcBef>
                        <a:spcAft>
                          <a:spcPts val="600"/>
                        </a:spcAft>
                      </a:pPr>
                      <a:r>
                        <a:rPr lang="en-GB" sz="2100" dirty="0">
                          <a:effectLst/>
                        </a:rPr>
                        <a:t> F</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9522" marR="119522" marT="0" marB="0"/>
                </a:tc>
                <a:tc>
                  <a:txBody>
                    <a:bodyPr/>
                    <a:lstStyle/>
                    <a:p>
                      <a:pPr>
                        <a:spcBef>
                          <a:spcPts val="600"/>
                        </a:spcBef>
                        <a:spcAft>
                          <a:spcPts val="600"/>
                        </a:spcAft>
                      </a:pPr>
                      <a:r>
                        <a:rPr lang="en-GB" sz="2100" dirty="0">
                          <a:effectLst/>
                          <a:latin typeface="Calibri" panose="020F0502020204030204" pitchFamily="34" charset="0"/>
                          <a:ea typeface="Calibri" panose="020F0502020204030204" pitchFamily="34" charset="0"/>
                          <a:cs typeface="Calibri" panose="020F0502020204030204" pitchFamily="34" charset="0"/>
                        </a:rPr>
                        <a:t>M</a:t>
                      </a:r>
                      <a:endParaRPr lang="en-AU" sz="2100" dirty="0">
                        <a:effectLst/>
                        <a:latin typeface="Calibri" panose="020F0502020204030204" pitchFamily="34" charset="0"/>
                        <a:ea typeface="Calibri" panose="020F0502020204030204" pitchFamily="34" charset="0"/>
                        <a:cs typeface="Calibri" panose="020F0502020204030204" pitchFamily="34" charset="0"/>
                      </a:endParaRPr>
                    </a:p>
                  </a:txBody>
                  <a:tcPr marL="110668" marR="110668" marT="110668" marB="110668"/>
                </a:tc>
                <a:extLst>
                  <a:ext uri="{0D108BD9-81ED-4DB2-BD59-A6C34878D82A}">
                    <a16:rowId xmlns:a16="http://schemas.microsoft.com/office/drawing/2014/main" val="2492945052"/>
                  </a:ext>
                </a:extLst>
              </a:tr>
            </a:tbl>
          </a:graphicData>
        </a:graphic>
      </p:graphicFrame>
      <p:sp>
        <p:nvSpPr>
          <p:cNvPr id="10" name="TextBox 9">
            <a:extLst>
              <a:ext uri="{FF2B5EF4-FFF2-40B4-BE49-F238E27FC236}">
                <a16:creationId xmlns:a16="http://schemas.microsoft.com/office/drawing/2014/main" id="{54AA3C4D-B46D-9644-A378-D302F9FF84CE}"/>
              </a:ext>
            </a:extLst>
          </p:cNvPr>
          <p:cNvSpPr txBox="1"/>
          <p:nvPr/>
        </p:nvSpPr>
        <p:spPr>
          <a:xfrm>
            <a:off x="3100672" y="5744977"/>
            <a:ext cx="7483107" cy="369332"/>
          </a:xfrm>
          <a:prstGeom prst="rect">
            <a:avLst/>
          </a:prstGeom>
          <a:noFill/>
        </p:spPr>
        <p:txBody>
          <a:bodyPr wrap="square" rtlCol="0">
            <a:spAutoFit/>
          </a:bodyPr>
          <a:lstStyle/>
          <a:p>
            <a:r>
              <a:rPr lang="en-AU" dirty="0">
                <a:latin typeface="Arial" panose="020B0604020202020204" pitchFamily="34" charset="0"/>
                <a:cs typeface="Arial" panose="020B0604020202020204" pitchFamily="34" charset="0"/>
              </a:rPr>
              <a:t>Once again we have engaged Science in Public to promote the Prizes </a:t>
            </a:r>
          </a:p>
        </p:txBody>
      </p:sp>
      <p:pic>
        <p:nvPicPr>
          <p:cNvPr id="6" name="Picture 5" descr="A group of people posing for a photo&#10;&#10;Description automatically generated">
            <a:extLst>
              <a:ext uri="{FF2B5EF4-FFF2-40B4-BE49-F238E27FC236}">
                <a16:creationId xmlns:a16="http://schemas.microsoft.com/office/drawing/2014/main" id="{2D21F110-D4AE-1148-9193-045B93C3227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Tree>
    <p:extLst>
      <p:ext uri="{BB962C8B-B14F-4D97-AF65-F5344CB8AC3E}">
        <p14:creationId xmlns:p14="http://schemas.microsoft.com/office/powerpoint/2010/main" val="199018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11" name="Title 1">
            <a:extLst>
              <a:ext uri="{FF2B5EF4-FFF2-40B4-BE49-F238E27FC236}">
                <a16:creationId xmlns:a16="http://schemas.microsoft.com/office/drawing/2014/main" id="{AA0EE023-25F0-443E-9217-7EED19E0A4BF}"/>
              </a:ext>
            </a:extLst>
          </p:cNvPr>
          <p:cNvSpPr>
            <a:spLocks noGrp="1"/>
          </p:cNvSpPr>
          <p:nvPr>
            <p:ph type="title"/>
          </p:nvPr>
        </p:nvSpPr>
        <p:spPr>
          <a:xfrm>
            <a:off x="587944" y="681037"/>
            <a:ext cx="10515600" cy="616652"/>
          </a:xfrm>
        </p:spPr>
        <p:txBody>
          <a:bodyPr>
            <a:normAutofit/>
          </a:bodyPr>
          <a:lstStyle/>
          <a:p>
            <a:r>
              <a:rPr lang="en-AU" sz="2400" i="1" dirty="0"/>
              <a:t>27. Student travel grants</a:t>
            </a:r>
          </a:p>
        </p:txBody>
      </p:sp>
      <p:sp>
        <p:nvSpPr>
          <p:cNvPr id="7" name="TextBox 6">
            <a:extLst>
              <a:ext uri="{FF2B5EF4-FFF2-40B4-BE49-F238E27FC236}">
                <a16:creationId xmlns:a16="http://schemas.microsoft.com/office/drawing/2014/main" id="{4A1E466B-86AA-40FB-9CF2-B50248B01651}"/>
              </a:ext>
            </a:extLst>
          </p:cNvPr>
          <p:cNvSpPr txBox="1"/>
          <p:nvPr/>
        </p:nvSpPr>
        <p:spPr>
          <a:xfrm>
            <a:off x="587944" y="1652648"/>
            <a:ext cx="10515601" cy="5016758"/>
          </a:xfrm>
          <a:prstGeom prst="rect">
            <a:avLst/>
          </a:prstGeom>
          <a:noFill/>
        </p:spPr>
        <p:txBody>
          <a:bodyPr wrap="square" rtlCol="0">
            <a:spAutoFit/>
          </a:bodyPr>
          <a:lstStyle/>
          <a:p>
            <a:r>
              <a:rPr lang="en-GB" sz="2000" dirty="0"/>
              <a:t>There will be changes for the next student travel grant round.</a:t>
            </a:r>
          </a:p>
          <a:p>
            <a:endParaRPr lang="en-AU" sz="2000" dirty="0"/>
          </a:p>
          <a:p>
            <a:pPr marL="285750" lvl="0" indent="-285750">
              <a:buFont typeface="Arial" panose="020B0604020202020204" pitchFamily="34" charset="0"/>
              <a:buChar char="•"/>
            </a:pPr>
            <a:r>
              <a:rPr lang="en-AU" sz="2000" dirty="0"/>
              <a:t>Funding for up to one conference </a:t>
            </a:r>
            <a:r>
              <a:rPr lang="en-AU" sz="2000" i="1" dirty="0"/>
              <a:t>or </a:t>
            </a:r>
            <a:r>
              <a:rPr lang="en-AU" sz="2000" dirty="0"/>
              <a:t>workshop.</a:t>
            </a:r>
          </a:p>
          <a:p>
            <a:pPr marL="742950" lvl="1" indent="-285750">
              <a:buFont typeface="Arial" panose="020B0604020202020204" pitchFamily="34" charset="0"/>
              <a:buChar char="•"/>
            </a:pPr>
            <a:r>
              <a:rPr lang="en-AU" sz="2000" dirty="0"/>
              <a:t>This reverts back to pre-COVID rules</a:t>
            </a:r>
          </a:p>
          <a:p>
            <a:pPr marL="742950" lvl="1" indent="-285750">
              <a:buFont typeface="Arial" panose="020B0604020202020204" pitchFamily="34" charset="0"/>
              <a:buChar char="•"/>
            </a:pPr>
            <a:r>
              <a:rPr lang="en-AU" sz="2000" dirty="0"/>
              <a:t>Current scheme: can apply for one of each, up to $1500 per scheme and $2500 total. Only two students have done this in the history of the scheme.</a:t>
            </a:r>
          </a:p>
          <a:p>
            <a:pPr lvl="0"/>
            <a:endParaRPr lang="en-AU" sz="2000" dirty="0"/>
          </a:p>
          <a:p>
            <a:pPr marL="285750" lvl="0" indent="-285750">
              <a:buFont typeface="Arial" panose="020B0604020202020204" pitchFamily="34" charset="0"/>
              <a:buChar char="•"/>
            </a:pPr>
            <a:r>
              <a:rPr lang="en-AU" sz="2000" dirty="0"/>
              <a:t>The scheme will be competitive</a:t>
            </a:r>
          </a:p>
          <a:p>
            <a:pPr marL="742950" lvl="1" indent="-285750">
              <a:buFont typeface="Arial" panose="020B0604020202020204" pitchFamily="34" charset="0"/>
              <a:buChar char="•"/>
            </a:pPr>
            <a:r>
              <a:rPr lang="en-AU" sz="2000" dirty="0"/>
              <a:t>Or not, depending on the number of applications. But we have a fixed budget.</a:t>
            </a:r>
          </a:p>
          <a:p>
            <a:pPr marL="742950" lvl="1" indent="-285750">
              <a:buFont typeface="Arial" panose="020B0604020202020204" pitchFamily="34" charset="0"/>
              <a:buChar char="•"/>
            </a:pPr>
            <a:r>
              <a:rPr lang="en-AU" sz="2000" dirty="0"/>
              <a:t>Prioritise students with work to present, who have not previously had opportunity.</a:t>
            </a:r>
          </a:p>
          <a:p>
            <a:pPr marL="285750" lvl="0" indent="-285750">
              <a:buFont typeface="Arial" panose="020B0604020202020204" pitchFamily="34" charset="0"/>
              <a:buChar char="•"/>
            </a:pPr>
            <a:endParaRPr lang="en-AU" sz="2000" dirty="0"/>
          </a:p>
          <a:p>
            <a:pPr marL="285750" lvl="0" indent="-285750">
              <a:buFont typeface="Arial" panose="020B0604020202020204" pitchFamily="34" charset="0"/>
              <a:buChar char="•"/>
            </a:pPr>
            <a:r>
              <a:rPr lang="en-AU" sz="2000" dirty="0"/>
              <a:t>Value increased to up to $2,000 (from $1,500).</a:t>
            </a:r>
          </a:p>
          <a:p>
            <a:pPr marL="285750" lvl="0" indent="-285750">
              <a:buFont typeface="Arial" panose="020B0604020202020204" pitchFamily="34" charset="0"/>
              <a:buChar char="•"/>
            </a:pPr>
            <a:endParaRPr lang="en-AU" sz="2000" dirty="0"/>
          </a:p>
          <a:p>
            <a:pPr lvl="0"/>
            <a:r>
              <a:rPr lang="en-AU" sz="2000" dirty="0"/>
              <a:t>Sustainable funding: $25,000 / $2,000 = 12.5</a:t>
            </a:r>
          </a:p>
          <a:p>
            <a:pPr lvl="0"/>
            <a:endParaRPr lang="en-AU" sz="2000" dirty="0"/>
          </a:p>
          <a:p>
            <a:pPr lvl="0"/>
            <a:r>
              <a:rPr lang="en-AU" sz="2000" dirty="0"/>
              <a:t>Changes start after current round closes on Sep 30.</a:t>
            </a:r>
          </a:p>
        </p:txBody>
      </p:sp>
    </p:spTree>
    <p:extLst>
      <p:ext uri="{BB962C8B-B14F-4D97-AF65-F5344CB8AC3E}">
        <p14:creationId xmlns:p14="http://schemas.microsoft.com/office/powerpoint/2010/main" val="38203025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7">
                                            <p:txEl>
                                              <p:pRg st="3" end="3"/>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7">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7">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7">
                                            <p:txEl>
                                              <p:pRg st="8" end="8"/>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xEl>
                                              <p:pRg st="12" end="12"/>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7">
                                            <p:txEl>
                                              <p:pRg st="14" end="1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7" name="TextBox 6">
            <a:extLst>
              <a:ext uri="{FF2B5EF4-FFF2-40B4-BE49-F238E27FC236}">
                <a16:creationId xmlns:a16="http://schemas.microsoft.com/office/drawing/2014/main" id="{4A1E466B-86AA-40FB-9CF2-B50248B01651}"/>
              </a:ext>
            </a:extLst>
          </p:cNvPr>
          <p:cNvSpPr txBox="1"/>
          <p:nvPr/>
        </p:nvSpPr>
        <p:spPr>
          <a:xfrm>
            <a:off x="460945" y="1323974"/>
            <a:ext cx="5384800" cy="4770537"/>
          </a:xfrm>
          <a:prstGeom prst="rect">
            <a:avLst/>
          </a:prstGeom>
          <a:noFill/>
          <a:ln>
            <a:solidFill>
              <a:srgbClr val="0070C0"/>
            </a:solidFill>
          </a:ln>
        </p:spPr>
        <p:txBody>
          <a:bodyPr wrap="square" rtlCol="0">
            <a:spAutoFit/>
          </a:bodyPr>
          <a:lstStyle/>
          <a:p>
            <a:r>
              <a:rPr lang="en-AU" sz="2400" i="1" dirty="0"/>
              <a:t>22. Science and Technology Australia</a:t>
            </a:r>
            <a:endParaRPr lang="en-AU" sz="24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Peak body for Science and Technology in Australia. ASA is a member.</a:t>
            </a:r>
          </a:p>
          <a:p>
            <a:pPr marL="342900" indent="-34290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Strong lobby for science with government. Often amplifies ASA messages.</a:t>
            </a:r>
          </a:p>
          <a:p>
            <a:pPr lvl="1"/>
            <a:endParaRPr lang="en-AU"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Organise Science meets Parliament each year. ASA delegates attended in 2025:</a:t>
            </a:r>
          </a:p>
          <a:p>
            <a:pPr marL="800100" lvl="1"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Richard McDermid (Macquarie)</a:t>
            </a:r>
          </a:p>
          <a:p>
            <a:pPr marL="800100" lvl="1"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Simon </a:t>
            </a:r>
            <a:r>
              <a:rPr lang="en-AU" sz="2000" dirty="0" err="1">
                <a:latin typeface="Arial" panose="020B0604020202020204" pitchFamily="34" charset="0"/>
                <a:cs typeface="Arial" panose="020B0604020202020204" pitchFamily="34" charset="0"/>
              </a:rPr>
              <a:t>Ellingsen</a:t>
            </a:r>
            <a:r>
              <a:rPr lang="en-AU" sz="2000" dirty="0">
                <a:latin typeface="Arial" panose="020B0604020202020204" pitchFamily="34" charset="0"/>
                <a:cs typeface="Arial" panose="020B0604020202020204" pitchFamily="34" charset="0"/>
              </a:rPr>
              <a:t> (ICRAR)</a:t>
            </a:r>
          </a:p>
          <a:p>
            <a:pPr marL="800100" lvl="1"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Jane Kaczmarek (CSIRO)</a:t>
            </a:r>
          </a:p>
          <a:p>
            <a:pPr marL="800100" lvl="1"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Amit Seta (ANU)</a:t>
            </a:r>
          </a:p>
          <a:p>
            <a:pPr marL="800100" lvl="1"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Benjamin Pope (Macquarie) </a:t>
            </a:r>
          </a:p>
        </p:txBody>
      </p:sp>
      <p:sp>
        <p:nvSpPr>
          <p:cNvPr id="12" name="Title 1">
            <a:extLst>
              <a:ext uri="{FF2B5EF4-FFF2-40B4-BE49-F238E27FC236}">
                <a16:creationId xmlns:a16="http://schemas.microsoft.com/office/drawing/2014/main" id="{C48E7190-A53B-4240-AD1B-D784A2155DD4}"/>
              </a:ext>
            </a:extLst>
          </p:cNvPr>
          <p:cNvSpPr txBox="1">
            <a:spLocks/>
          </p:cNvSpPr>
          <p:nvPr/>
        </p:nvSpPr>
        <p:spPr>
          <a:xfrm>
            <a:off x="6346257" y="1323974"/>
            <a:ext cx="5635055" cy="1964266"/>
          </a:xfrm>
          <a:prstGeom prst="rect">
            <a:avLst/>
          </a:prstGeom>
          <a:ln>
            <a:solidFill>
              <a:srgbClr val="0070C0"/>
            </a:solidFill>
          </a:ln>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2400" i="1" dirty="0"/>
              <a:t>23. National Committee for Astronomy</a:t>
            </a:r>
          </a:p>
          <a:p>
            <a:r>
              <a:rPr lang="en-AU" sz="2400" i="1" dirty="0"/>
              <a:t>24. European Southern Observatory</a:t>
            </a:r>
          </a:p>
          <a:p>
            <a:r>
              <a:rPr lang="en-AU" sz="2400" i="1" dirty="0"/>
              <a:t>25. Astronomy Australia Limited</a:t>
            </a:r>
          </a:p>
          <a:p>
            <a:endParaRPr lang="en-AU" sz="2000" dirty="0">
              <a:latin typeface="Arial" panose="020B0604020202020204" pitchFamily="34" charset="0"/>
              <a:cs typeface="Arial" panose="020B0604020202020204" pitchFamily="34" charset="0"/>
            </a:endParaRPr>
          </a:p>
          <a:p>
            <a:r>
              <a:rPr lang="en-AU" sz="2000" dirty="0">
                <a:latin typeface="Arial" panose="020B0604020202020204" pitchFamily="34" charset="0"/>
                <a:cs typeface="Arial" panose="020B0604020202020204" pitchFamily="34" charset="0"/>
              </a:rPr>
              <a:t>ASA President is ex-Officio member of all these.</a:t>
            </a:r>
          </a:p>
          <a:p>
            <a:r>
              <a:rPr lang="en-AU" sz="2000" dirty="0">
                <a:latin typeface="Arial" panose="020B0604020202020204" pitchFamily="34" charset="0"/>
                <a:cs typeface="Arial" panose="020B0604020202020204" pitchFamily="34" charset="0"/>
              </a:rPr>
              <a:t>Details are in my report.</a:t>
            </a:r>
            <a:endParaRPr lang="en-AU" sz="2000" dirty="0"/>
          </a:p>
        </p:txBody>
      </p:sp>
    </p:spTree>
    <p:extLst>
      <p:ext uri="{BB962C8B-B14F-4D97-AF65-F5344CB8AC3E}">
        <p14:creationId xmlns:p14="http://schemas.microsoft.com/office/powerpoint/2010/main" val="34708855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12"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11" name="Title 1">
            <a:extLst>
              <a:ext uri="{FF2B5EF4-FFF2-40B4-BE49-F238E27FC236}">
                <a16:creationId xmlns:a16="http://schemas.microsoft.com/office/drawing/2014/main" id="{AA0EE023-25F0-443E-9217-7EED19E0A4BF}"/>
              </a:ext>
            </a:extLst>
          </p:cNvPr>
          <p:cNvSpPr>
            <a:spLocks noGrp="1"/>
          </p:cNvSpPr>
          <p:nvPr>
            <p:ph type="title"/>
          </p:nvPr>
        </p:nvSpPr>
        <p:spPr>
          <a:xfrm>
            <a:off x="587944" y="681037"/>
            <a:ext cx="10515600" cy="616652"/>
          </a:xfrm>
        </p:spPr>
        <p:txBody>
          <a:bodyPr>
            <a:normAutofit/>
          </a:bodyPr>
          <a:lstStyle/>
          <a:p>
            <a:r>
              <a:rPr lang="en-AU" sz="2400" i="1" dirty="0"/>
              <a:t>26. Priorities and Planned Activities for 2025-26</a:t>
            </a:r>
          </a:p>
        </p:txBody>
      </p:sp>
      <p:sp>
        <p:nvSpPr>
          <p:cNvPr id="7" name="TextBox 6">
            <a:extLst>
              <a:ext uri="{FF2B5EF4-FFF2-40B4-BE49-F238E27FC236}">
                <a16:creationId xmlns:a16="http://schemas.microsoft.com/office/drawing/2014/main" id="{4A1E466B-86AA-40FB-9CF2-B50248B01651}"/>
              </a:ext>
            </a:extLst>
          </p:cNvPr>
          <p:cNvSpPr txBox="1"/>
          <p:nvPr/>
        </p:nvSpPr>
        <p:spPr>
          <a:xfrm>
            <a:off x="587944" y="1652648"/>
            <a:ext cx="10515601" cy="4524315"/>
          </a:xfrm>
          <a:prstGeom prst="rect">
            <a:avLst/>
          </a:prstGeom>
          <a:noFill/>
        </p:spPr>
        <p:txBody>
          <a:bodyPr wrap="square" rtlCol="0">
            <a:spAutoFit/>
          </a:bodyPr>
          <a:lstStyle/>
          <a:p>
            <a:r>
              <a:rPr lang="en-GB" sz="2400" dirty="0"/>
              <a:t>The Council has identified the following priorities for 2025-26: </a:t>
            </a:r>
          </a:p>
          <a:p>
            <a:endParaRPr lang="en-AU" sz="2400" dirty="0"/>
          </a:p>
          <a:p>
            <a:pPr marL="285750" lvl="0" indent="-285750">
              <a:buFont typeface="Arial" panose="020B0604020202020204" pitchFamily="34" charset="0"/>
              <a:buChar char="•"/>
            </a:pPr>
            <a:r>
              <a:rPr lang="en-AU" sz="2400" dirty="0"/>
              <a:t>Use the survey results of the ASA </a:t>
            </a:r>
            <a:r>
              <a:rPr lang="en-AU" sz="2400" dirty="0">
                <a:solidFill>
                  <a:srgbClr val="0070C0"/>
                </a:solidFill>
              </a:rPr>
              <a:t>membership survey to inform ASA activities and priorities</a:t>
            </a:r>
            <a:r>
              <a:rPr lang="en-AU" sz="2400" dirty="0"/>
              <a:t>.</a:t>
            </a:r>
          </a:p>
          <a:p>
            <a:pPr lvl="0"/>
            <a:endParaRPr lang="en-AU" sz="2400" dirty="0"/>
          </a:p>
          <a:p>
            <a:pPr marL="285750" lvl="0" indent="-285750">
              <a:buFont typeface="Arial" panose="020B0604020202020204" pitchFamily="34" charset="0"/>
              <a:buChar char="•"/>
            </a:pPr>
            <a:r>
              <a:rPr lang="en-AU" sz="2400" dirty="0"/>
              <a:t>Manage </a:t>
            </a:r>
            <a:r>
              <a:rPr lang="en-AU" sz="2400" dirty="0">
                <a:solidFill>
                  <a:srgbClr val="0070C0"/>
                </a:solidFill>
              </a:rPr>
              <a:t>PASA</a:t>
            </a:r>
            <a:r>
              <a:rPr lang="en-AU" sz="2400" dirty="0"/>
              <a:t> so that it remains an excellent option for ASA members in a rapidly changing publishing landscape.</a:t>
            </a:r>
          </a:p>
          <a:p>
            <a:pPr marL="285750" lvl="0" indent="-285750">
              <a:buFont typeface="Arial" panose="020B0604020202020204" pitchFamily="34" charset="0"/>
              <a:buChar char="•"/>
            </a:pPr>
            <a:endParaRPr lang="en-AU" sz="2400" dirty="0"/>
          </a:p>
          <a:p>
            <a:pPr marL="285750" lvl="0" indent="-285750">
              <a:buFont typeface="Arial" panose="020B0604020202020204" pitchFamily="34" charset="0"/>
              <a:buChar char="•"/>
            </a:pPr>
            <a:r>
              <a:rPr lang="en-AU" sz="2400" dirty="0"/>
              <a:t>Enable </a:t>
            </a:r>
            <a:r>
              <a:rPr lang="en-AU" sz="2400" dirty="0">
                <a:solidFill>
                  <a:srgbClr val="0070C0"/>
                </a:solidFill>
              </a:rPr>
              <a:t>web submissions for ASA prizes and student grants</a:t>
            </a:r>
            <a:r>
              <a:rPr lang="en-AU" sz="2400" dirty="0"/>
              <a:t>.</a:t>
            </a:r>
          </a:p>
          <a:p>
            <a:pPr marL="285750" lvl="0" indent="-285750">
              <a:buFont typeface="Arial" panose="020B0604020202020204" pitchFamily="34" charset="0"/>
              <a:buChar char="•"/>
            </a:pPr>
            <a:endParaRPr lang="en-AU" sz="2400" dirty="0"/>
          </a:p>
          <a:p>
            <a:pPr marL="285750" lvl="0" indent="-285750">
              <a:buFont typeface="Arial" panose="020B0604020202020204" pitchFamily="34" charset="0"/>
              <a:buChar char="•"/>
            </a:pPr>
            <a:r>
              <a:rPr lang="en-AU" sz="2400" dirty="0"/>
              <a:t>Establish a working group to </a:t>
            </a:r>
            <a:r>
              <a:rPr lang="en-AU" sz="2400" dirty="0">
                <a:solidFill>
                  <a:srgbClr val="0070C0"/>
                </a:solidFill>
              </a:rPr>
              <a:t>monitor and encourage diversity in ASA prize applications</a:t>
            </a:r>
            <a:r>
              <a:rPr lang="en-AU" sz="2400" dirty="0"/>
              <a:t>.</a:t>
            </a:r>
          </a:p>
        </p:txBody>
      </p:sp>
    </p:spTree>
    <p:extLst>
      <p:ext uri="{BB962C8B-B14F-4D97-AF65-F5344CB8AC3E}">
        <p14:creationId xmlns:p14="http://schemas.microsoft.com/office/powerpoint/2010/main" val="28285226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11" name="Title 1">
            <a:extLst>
              <a:ext uri="{FF2B5EF4-FFF2-40B4-BE49-F238E27FC236}">
                <a16:creationId xmlns:a16="http://schemas.microsoft.com/office/drawing/2014/main" id="{AA0EE023-25F0-443E-9217-7EED19E0A4BF}"/>
              </a:ext>
            </a:extLst>
          </p:cNvPr>
          <p:cNvSpPr>
            <a:spLocks noGrp="1"/>
          </p:cNvSpPr>
          <p:nvPr>
            <p:ph type="title"/>
          </p:nvPr>
        </p:nvSpPr>
        <p:spPr>
          <a:xfrm>
            <a:off x="587944" y="681037"/>
            <a:ext cx="10515600" cy="616652"/>
          </a:xfrm>
        </p:spPr>
        <p:txBody>
          <a:bodyPr>
            <a:normAutofit/>
          </a:bodyPr>
          <a:lstStyle/>
          <a:p>
            <a:r>
              <a:rPr lang="en-AU" sz="2400" i="1" dirty="0"/>
              <a:t>29. ASM/AGM and HWSA for 2026</a:t>
            </a:r>
          </a:p>
        </p:txBody>
      </p:sp>
      <p:sp>
        <p:nvSpPr>
          <p:cNvPr id="7" name="TextBox 6">
            <a:extLst>
              <a:ext uri="{FF2B5EF4-FFF2-40B4-BE49-F238E27FC236}">
                <a16:creationId xmlns:a16="http://schemas.microsoft.com/office/drawing/2014/main" id="{4A1E466B-86AA-40FB-9CF2-B50248B01651}"/>
              </a:ext>
            </a:extLst>
          </p:cNvPr>
          <p:cNvSpPr txBox="1"/>
          <p:nvPr/>
        </p:nvSpPr>
        <p:spPr>
          <a:xfrm>
            <a:off x="4317676" y="4526230"/>
            <a:ext cx="3801041" cy="1938992"/>
          </a:xfrm>
          <a:prstGeom prst="rect">
            <a:avLst/>
          </a:prstGeom>
          <a:noFill/>
        </p:spPr>
        <p:txBody>
          <a:bodyPr wrap="none" rtlCol="0">
            <a:spAutoFit/>
          </a:bodyPr>
          <a:lstStyle/>
          <a:p>
            <a:pPr marL="342900"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Chair: Melanie </a:t>
            </a:r>
            <a:r>
              <a:rPr lang="en-AU" sz="2000" dirty="0" err="1">
                <a:latin typeface="Arial" panose="020B0604020202020204" pitchFamily="34" charset="0"/>
                <a:cs typeface="Arial" panose="020B0604020202020204" pitchFamily="34" charset="0"/>
              </a:rPr>
              <a:t>Kaasinen</a:t>
            </a:r>
            <a:endParaRPr lang="en-AU"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In-person first, hybrid format</a:t>
            </a:r>
          </a:p>
          <a:p>
            <a:pPr marL="342900" indent="-34290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First two weeks of July</a:t>
            </a:r>
          </a:p>
          <a:p>
            <a:pPr marL="342900" indent="-34290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D973BF1A-04C7-4ECA-9A5E-0C08C0B0B1F8}"/>
              </a:ext>
            </a:extLst>
          </p:cNvPr>
          <p:cNvSpPr/>
          <p:nvPr/>
        </p:nvSpPr>
        <p:spPr>
          <a:xfrm>
            <a:off x="1925093" y="1670050"/>
            <a:ext cx="7841314" cy="2308324"/>
          </a:xfrm>
          <a:prstGeom prst="rect">
            <a:avLst/>
          </a:prstGeom>
          <a:solidFill>
            <a:schemeClr val="bg2"/>
          </a:solid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4800" b="1" cap="none" spc="0" dirty="0">
                <a:ln/>
                <a:solidFill>
                  <a:schemeClr val="accent4"/>
                </a:solidFill>
                <a:effectLst/>
              </a:rPr>
              <a:t>2026 ASM/AGM</a:t>
            </a:r>
          </a:p>
          <a:p>
            <a:pPr algn="ctr"/>
            <a:endParaRPr lang="en-US" sz="4800" b="1" cap="none" spc="0" dirty="0">
              <a:ln/>
              <a:solidFill>
                <a:schemeClr val="accent4"/>
              </a:solidFill>
              <a:effectLst/>
            </a:endParaRPr>
          </a:p>
          <a:p>
            <a:pPr algn="ctr"/>
            <a:r>
              <a:rPr lang="en-US" sz="4800" b="1" cap="none" spc="0" dirty="0">
                <a:ln/>
                <a:solidFill>
                  <a:schemeClr val="accent4"/>
                </a:solidFill>
                <a:effectLst/>
              </a:rPr>
              <a:t>Australian National University</a:t>
            </a:r>
          </a:p>
        </p:txBody>
      </p:sp>
    </p:spTree>
    <p:extLst>
      <p:ext uri="{BB962C8B-B14F-4D97-AF65-F5344CB8AC3E}">
        <p14:creationId xmlns:p14="http://schemas.microsoft.com/office/powerpoint/2010/main" val="40072026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11" name="Title 1">
            <a:extLst>
              <a:ext uri="{FF2B5EF4-FFF2-40B4-BE49-F238E27FC236}">
                <a16:creationId xmlns:a16="http://schemas.microsoft.com/office/drawing/2014/main" id="{AA0EE023-25F0-443E-9217-7EED19E0A4BF}"/>
              </a:ext>
            </a:extLst>
          </p:cNvPr>
          <p:cNvSpPr>
            <a:spLocks noGrp="1"/>
          </p:cNvSpPr>
          <p:nvPr>
            <p:ph type="title"/>
          </p:nvPr>
        </p:nvSpPr>
        <p:spPr>
          <a:xfrm>
            <a:off x="587944" y="681037"/>
            <a:ext cx="10515600" cy="616652"/>
          </a:xfrm>
        </p:spPr>
        <p:txBody>
          <a:bodyPr>
            <a:normAutofit/>
          </a:bodyPr>
          <a:lstStyle/>
          <a:p>
            <a:r>
              <a:rPr lang="en-AU" sz="2400" i="1" dirty="0"/>
              <a:t>30. Membership survey – </a:t>
            </a:r>
            <a:r>
              <a:rPr lang="en-AU" sz="2400" i="1" dirty="0">
                <a:solidFill>
                  <a:srgbClr val="0070C0"/>
                </a:solidFill>
              </a:rPr>
              <a:t>Preliminary</a:t>
            </a:r>
            <a:r>
              <a:rPr lang="en-AU" sz="2400" i="1" dirty="0"/>
              <a:t> results</a:t>
            </a:r>
          </a:p>
        </p:txBody>
      </p:sp>
      <p:sp>
        <p:nvSpPr>
          <p:cNvPr id="7" name="TextBox 6">
            <a:extLst>
              <a:ext uri="{FF2B5EF4-FFF2-40B4-BE49-F238E27FC236}">
                <a16:creationId xmlns:a16="http://schemas.microsoft.com/office/drawing/2014/main" id="{4A1E466B-86AA-40FB-9CF2-B50248B01651}"/>
              </a:ext>
            </a:extLst>
          </p:cNvPr>
          <p:cNvSpPr txBox="1"/>
          <p:nvPr/>
        </p:nvSpPr>
        <p:spPr>
          <a:xfrm>
            <a:off x="3713662" y="4864115"/>
            <a:ext cx="5873724" cy="1323439"/>
          </a:xfrm>
          <a:prstGeom prst="rect">
            <a:avLst/>
          </a:prstGeom>
          <a:noFill/>
        </p:spPr>
        <p:txBody>
          <a:bodyPr wrap="none" rtlCol="0">
            <a:spAutoFit/>
          </a:bodyPr>
          <a:lstStyle/>
          <a:p>
            <a:r>
              <a:rPr lang="en-AU" sz="2000" dirty="0">
                <a:latin typeface="Arial" panose="020B0604020202020204" pitchFamily="34" charset="0"/>
                <a:cs typeface="Arial" panose="020B0604020202020204" pitchFamily="34" charset="0"/>
              </a:rPr>
              <a:t>Caveats</a:t>
            </a:r>
          </a:p>
          <a:p>
            <a:pPr marL="342900" indent="-342900">
              <a:buFontTx/>
              <a:buChar char="-"/>
            </a:pPr>
            <a:r>
              <a:rPr lang="en-AU" sz="2000" dirty="0">
                <a:latin typeface="Arial" panose="020B0604020202020204" pitchFamily="34" charset="0"/>
                <a:cs typeface="Arial" panose="020B0604020202020204" pitchFamily="34" charset="0"/>
              </a:rPr>
              <a:t>This is the first pass at results</a:t>
            </a:r>
          </a:p>
          <a:p>
            <a:pPr marL="342900" indent="-342900">
              <a:buFontTx/>
              <a:buChar char="-"/>
            </a:pPr>
            <a:r>
              <a:rPr lang="en-AU" sz="2000" dirty="0">
                <a:latin typeface="Arial" panose="020B0604020202020204" pitchFamily="34" charset="0"/>
                <a:cs typeface="Arial" panose="020B0604020202020204" pitchFamily="34" charset="0"/>
              </a:rPr>
              <a:t>No demographic analysis has been done – yet!</a:t>
            </a:r>
          </a:p>
          <a:p>
            <a:pPr marL="342900" indent="-34290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p:txBody>
      </p:sp>
      <p:sp>
        <p:nvSpPr>
          <p:cNvPr id="14" name="Rectangle 13">
            <a:extLst>
              <a:ext uri="{FF2B5EF4-FFF2-40B4-BE49-F238E27FC236}">
                <a16:creationId xmlns:a16="http://schemas.microsoft.com/office/drawing/2014/main" id="{D973BF1A-04C7-4ECA-9A5E-0C08C0B0B1F8}"/>
              </a:ext>
            </a:extLst>
          </p:cNvPr>
          <p:cNvSpPr/>
          <p:nvPr/>
        </p:nvSpPr>
        <p:spPr>
          <a:xfrm>
            <a:off x="3186891" y="1670050"/>
            <a:ext cx="5317738" cy="461665"/>
          </a:xfrm>
          <a:prstGeom prst="rect">
            <a:avLst/>
          </a:prstGeom>
          <a:solidFill>
            <a:schemeClr val="bg2"/>
          </a:solidFill>
        </p:spPr>
        <p:txBody>
          <a:bodyPr wrap="none" lIns="91440" tIns="45720" rIns="91440" bIns="45720">
            <a:spAutoFit/>
            <a:scene3d>
              <a:camera prst="orthographicFront"/>
              <a:lightRig rig="soft" dir="t">
                <a:rot lat="0" lon="0" rev="15600000"/>
              </a:lightRig>
            </a:scene3d>
            <a:sp3d extrusionH="57150" prstMaterial="softEdge">
              <a:bevelT w="25400" h="38100"/>
            </a:sp3d>
          </a:bodyPr>
          <a:lstStyle/>
          <a:p>
            <a:pPr algn="ctr"/>
            <a:r>
              <a:rPr lang="en-US" sz="2400" b="1" cap="none" spc="0" dirty="0">
                <a:ln/>
                <a:effectLst/>
              </a:rPr>
              <a:t>Details in </a:t>
            </a:r>
            <a:r>
              <a:rPr lang="en-US" sz="2400" b="1" cap="none" spc="0" dirty="0">
                <a:ln/>
                <a:solidFill>
                  <a:srgbClr val="0070C0"/>
                </a:solidFill>
                <a:effectLst/>
              </a:rPr>
              <a:t>appendix</a:t>
            </a:r>
            <a:r>
              <a:rPr lang="en-US" sz="2400" b="1" cap="none" spc="0" dirty="0">
                <a:ln/>
                <a:effectLst/>
              </a:rPr>
              <a:t> to President’s report</a:t>
            </a:r>
          </a:p>
        </p:txBody>
      </p:sp>
      <p:sp>
        <p:nvSpPr>
          <p:cNvPr id="8" name="TextBox 7">
            <a:extLst>
              <a:ext uri="{FF2B5EF4-FFF2-40B4-BE49-F238E27FC236}">
                <a16:creationId xmlns:a16="http://schemas.microsoft.com/office/drawing/2014/main" id="{89D5B347-78C8-2040-88D9-3BA8C99895D5}"/>
              </a:ext>
            </a:extLst>
          </p:cNvPr>
          <p:cNvSpPr txBox="1"/>
          <p:nvPr/>
        </p:nvSpPr>
        <p:spPr>
          <a:xfrm>
            <a:off x="3772482" y="3106933"/>
            <a:ext cx="3368230" cy="1015663"/>
          </a:xfrm>
          <a:prstGeom prst="rect">
            <a:avLst/>
          </a:prstGeom>
          <a:noFill/>
        </p:spPr>
        <p:txBody>
          <a:bodyPr wrap="none" rtlCol="0">
            <a:spAutoFit/>
          </a:bodyPr>
          <a:lstStyle/>
          <a:p>
            <a:r>
              <a:rPr lang="en-AU" sz="2000" dirty="0">
                <a:latin typeface="Arial" panose="020B0604020202020204" pitchFamily="34" charset="0"/>
                <a:cs typeface="Arial" panose="020B0604020202020204" pitchFamily="34" charset="0"/>
              </a:rPr>
              <a:t>264 responses</a:t>
            </a:r>
          </a:p>
          <a:p>
            <a:pPr marL="342900"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25% fixed term positions</a:t>
            </a:r>
          </a:p>
          <a:p>
            <a:pPr marL="342900"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55% continuing positions</a:t>
            </a:r>
          </a:p>
        </p:txBody>
      </p:sp>
      <p:sp>
        <p:nvSpPr>
          <p:cNvPr id="2" name="TextBox 1">
            <a:extLst>
              <a:ext uri="{FF2B5EF4-FFF2-40B4-BE49-F238E27FC236}">
                <a16:creationId xmlns:a16="http://schemas.microsoft.com/office/drawing/2014/main" id="{C3BBB1DF-8B6F-0748-8BB4-A48D56F5EED5}"/>
              </a:ext>
            </a:extLst>
          </p:cNvPr>
          <p:cNvSpPr txBox="1"/>
          <p:nvPr/>
        </p:nvSpPr>
        <p:spPr>
          <a:xfrm>
            <a:off x="7027822" y="628443"/>
            <a:ext cx="4576234" cy="369332"/>
          </a:xfrm>
          <a:prstGeom prst="rect">
            <a:avLst/>
          </a:prstGeom>
          <a:noFill/>
        </p:spPr>
        <p:txBody>
          <a:bodyPr wrap="square" rtlCol="0">
            <a:spAutoFit/>
          </a:bodyPr>
          <a:lstStyle/>
          <a:p>
            <a:r>
              <a:rPr lang="en-US" dirty="0"/>
              <a:t>Thanks to John </a:t>
            </a:r>
            <a:r>
              <a:rPr lang="en-US" dirty="0" err="1"/>
              <a:t>Lattanzio</a:t>
            </a:r>
            <a:r>
              <a:rPr lang="en-US" dirty="0"/>
              <a:t> for driving this !</a:t>
            </a:r>
          </a:p>
        </p:txBody>
      </p:sp>
    </p:spTree>
    <p:extLst>
      <p:ext uri="{BB962C8B-B14F-4D97-AF65-F5344CB8AC3E}">
        <p14:creationId xmlns:p14="http://schemas.microsoft.com/office/powerpoint/2010/main" val="1662553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2F096638-F648-3CCE-9990-971AAE33CAB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05743" y="0"/>
            <a:ext cx="7380514" cy="6858000"/>
          </a:xfrm>
          <a:prstGeom prst="rect">
            <a:avLst/>
          </a:prstGeom>
        </p:spPr>
      </p:pic>
      <p:sp>
        <p:nvSpPr>
          <p:cNvPr id="4" name="TextBox 3">
            <a:extLst>
              <a:ext uri="{FF2B5EF4-FFF2-40B4-BE49-F238E27FC236}">
                <a16:creationId xmlns:a16="http://schemas.microsoft.com/office/drawing/2014/main" id="{78B06258-8D1D-E123-B93D-4171633370CF}"/>
              </a:ext>
            </a:extLst>
          </p:cNvPr>
          <p:cNvSpPr txBox="1"/>
          <p:nvPr/>
        </p:nvSpPr>
        <p:spPr>
          <a:xfrm>
            <a:off x="4136065" y="5124892"/>
            <a:ext cx="431528" cy="369332"/>
          </a:xfrm>
          <a:prstGeom prst="rect">
            <a:avLst/>
          </a:prstGeom>
          <a:noFill/>
        </p:spPr>
        <p:txBody>
          <a:bodyPr wrap="none" rtlCol="0">
            <a:spAutoFit/>
          </a:bodyPr>
          <a:lstStyle/>
          <a:p>
            <a:r>
              <a:rPr lang="en-AU" dirty="0"/>
              <a:t>10</a:t>
            </a:r>
          </a:p>
        </p:txBody>
      </p:sp>
      <p:sp>
        <p:nvSpPr>
          <p:cNvPr id="5" name="TextBox 4">
            <a:extLst>
              <a:ext uri="{FF2B5EF4-FFF2-40B4-BE49-F238E27FC236}">
                <a16:creationId xmlns:a16="http://schemas.microsoft.com/office/drawing/2014/main" id="{952D637A-CBB2-51B1-6504-A2BCF618DFA3}"/>
              </a:ext>
            </a:extLst>
          </p:cNvPr>
          <p:cNvSpPr txBox="1"/>
          <p:nvPr/>
        </p:nvSpPr>
        <p:spPr>
          <a:xfrm>
            <a:off x="4256567" y="4809459"/>
            <a:ext cx="308098" cy="369332"/>
          </a:xfrm>
          <a:prstGeom prst="rect">
            <a:avLst/>
          </a:prstGeom>
          <a:noFill/>
        </p:spPr>
        <p:txBody>
          <a:bodyPr wrap="none" rtlCol="0">
            <a:spAutoFit/>
          </a:bodyPr>
          <a:lstStyle/>
          <a:p>
            <a:r>
              <a:rPr lang="en-AU" dirty="0"/>
              <a:t>9</a:t>
            </a:r>
          </a:p>
        </p:txBody>
      </p:sp>
      <p:sp>
        <p:nvSpPr>
          <p:cNvPr id="6" name="TextBox 5">
            <a:extLst>
              <a:ext uri="{FF2B5EF4-FFF2-40B4-BE49-F238E27FC236}">
                <a16:creationId xmlns:a16="http://schemas.microsoft.com/office/drawing/2014/main" id="{7ECADF61-7633-8748-4C02-94F9BF8F15EE}"/>
              </a:ext>
            </a:extLst>
          </p:cNvPr>
          <p:cNvSpPr txBox="1"/>
          <p:nvPr/>
        </p:nvSpPr>
        <p:spPr>
          <a:xfrm>
            <a:off x="4256567" y="4494026"/>
            <a:ext cx="308098" cy="369332"/>
          </a:xfrm>
          <a:prstGeom prst="rect">
            <a:avLst/>
          </a:prstGeom>
          <a:noFill/>
        </p:spPr>
        <p:txBody>
          <a:bodyPr wrap="none" rtlCol="0">
            <a:spAutoFit/>
          </a:bodyPr>
          <a:lstStyle/>
          <a:p>
            <a:r>
              <a:rPr lang="en-AU" dirty="0"/>
              <a:t>8</a:t>
            </a:r>
          </a:p>
        </p:txBody>
      </p:sp>
      <p:sp>
        <p:nvSpPr>
          <p:cNvPr id="7" name="TextBox 6">
            <a:extLst>
              <a:ext uri="{FF2B5EF4-FFF2-40B4-BE49-F238E27FC236}">
                <a16:creationId xmlns:a16="http://schemas.microsoft.com/office/drawing/2014/main" id="{229A4B2D-2869-5226-C0E3-9928ED75C4FC}"/>
              </a:ext>
            </a:extLst>
          </p:cNvPr>
          <p:cNvSpPr txBox="1"/>
          <p:nvPr/>
        </p:nvSpPr>
        <p:spPr>
          <a:xfrm>
            <a:off x="4256567" y="4178593"/>
            <a:ext cx="308098" cy="369332"/>
          </a:xfrm>
          <a:prstGeom prst="rect">
            <a:avLst/>
          </a:prstGeom>
          <a:noFill/>
        </p:spPr>
        <p:txBody>
          <a:bodyPr wrap="none" rtlCol="0">
            <a:spAutoFit/>
          </a:bodyPr>
          <a:lstStyle/>
          <a:p>
            <a:r>
              <a:rPr lang="en-AU" dirty="0"/>
              <a:t>7</a:t>
            </a:r>
          </a:p>
        </p:txBody>
      </p:sp>
      <p:sp>
        <p:nvSpPr>
          <p:cNvPr id="8" name="TextBox 7">
            <a:extLst>
              <a:ext uri="{FF2B5EF4-FFF2-40B4-BE49-F238E27FC236}">
                <a16:creationId xmlns:a16="http://schemas.microsoft.com/office/drawing/2014/main" id="{E676C818-FE4B-A915-AAE9-7F51EE90C4E6}"/>
              </a:ext>
            </a:extLst>
          </p:cNvPr>
          <p:cNvSpPr txBox="1"/>
          <p:nvPr/>
        </p:nvSpPr>
        <p:spPr>
          <a:xfrm>
            <a:off x="4256567" y="3797591"/>
            <a:ext cx="308098" cy="369332"/>
          </a:xfrm>
          <a:prstGeom prst="rect">
            <a:avLst/>
          </a:prstGeom>
          <a:noFill/>
        </p:spPr>
        <p:txBody>
          <a:bodyPr wrap="none" rtlCol="0">
            <a:spAutoFit/>
          </a:bodyPr>
          <a:lstStyle/>
          <a:p>
            <a:r>
              <a:rPr lang="en-AU" dirty="0"/>
              <a:t>6</a:t>
            </a:r>
          </a:p>
        </p:txBody>
      </p:sp>
      <p:sp>
        <p:nvSpPr>
          <p:cNvPr id="9" name="TextBox 8">
            <a:extLst>
              <a:ext uri="{FF2B5EF4-FFF2-40B4-BE49-F238E27FC236}">
                <a16:creationId xmlns:a16="http://schemas.microsoft.com/office/drawing/2014/main" id="{2E56B019-7BB4-DC89-3B25-D38A7EABF434}"/>
              </a:ext>
            </a:extLst>
          </p:cNvPr>
          <p:cNvSpPr txBox="1"/>
          <p:nvPr/>
        </p:nvSpPr>
        <p:spPr>
          <a:xfrm>
            <a:off x="4256567" y="3416589"/>
            <a:ext cx="308098" cy="369332"/>
          </a:xfrm>
          <a:prstGeom prst="rect">
            <a:avLst/>
          </a:prstGeom>
          <a:solidFill>
            <a:schemeClr val="bg1"/>
          </a:solidFill>
        </p:spPr>
        <p:txBody>
          <a:bodyPr wrap="none" rtlCol="0">
            <a:spAutoFit/>
          </a:bodyPr>
          <a:lstStyle/>
          <a:p>
            <a:r>
              <a:rPr lang="en-AU" dirty="0"/>
              <a:t>5</a:t>
            </a:r>
          </a:p>
        </p:txBody>
      </p:sp>
      <p:sp>
        <p:nvSpPr>
          <p:cNvPr id="10" name="TextBox 9">
            <a:extLst>
              <a:ext uri="{FF2B5EF4-FFF2-40B4-BE49-F238E27FC236}">
                <a16:creationId xmlns:a16="http://schemas.microsoft.com/office/drawing/2014/main" id="{E66088C7-1DFA-7D47-A04B-CC63757F0617}"/>
              </a:ext>
            </a:extLst>
          </p:cNvPr>
          <p:cNvSpPr txBox="1"/>
          <p:nvPr/>
        </p:nvSpPr>
        <p:spPr>
          <a:xfrm>
            <a:off x="9391135" y="2248930"/>
            <a:ext cx="1606379" cy="646331"/>
          </a:xfrm>
          <a:prstGeom prst="rect">
            <a:avLst/>
          </a:prstGeom>
          <a:noFill/>
        </p:spPr>
        <p:txBody>
          <a:bodyPr wrap="square" rtlCol="0">
            <a:spAutoFit/>
          </a:bodyPr>
          <a:lstStyle/>
          <a:p>
            <a:r>
              <a:rPr lang="en-US" dirty="0"/>
              <a:t>You seem mostly happy </a:t>
            </a:r>
          </a:p>
        </p:txBody>
      </p:sp>
      <p:sp>
        <p:nvSpPr>
          <p:cNvPr id="11" name="TextBox 10">
            <a:extLst>
              <a:ext uri="{FF2B5EF4-FFF2-40B4-BE49-F238E27FC236}">
                <a16:creationId xmlns:a16="http://schemas.microsoft.com/office/drawing/2014/main" id="{A4073F10-D1B3-9348-BC6A-E98350B18659}"/>
              </a:ext>
            </a:extLst>
          </p:cNvPr>
          <p:cNvSpPr txBox="1"/>
          <p:nvPr/>
        </p:nvSpPr>
        <p:spPr>
          <a:xfrm>
            <a:off x="0" y="1864209"/>
            <a:ext cx="4453247" cy="707886"/>
          </a:xfrm>
          <a:prstGeom prst="rect">
            <a:avLst/>
          </a:prstGeom>
          <a:solidFill>
            <a:schemeClr val="bg1">
              <a:lumMod val="95000"/>
            </a:schemeClr>
          </a:solidFill>
        </p:spPr>
        <p:txBody>
          <a:bodyPr wrap="square" rtlCol="0">
            <a:spAutoFit/>
          </a:bodyPr>
          <a:lstStyle/>
          <a:p>
            <a:pPr algn="ctr"/>
            <a:r>
              <a:rPr lang="en-US" sz="4000" dirty="0"/>
              <a:t>Is the ASA rubbish ?</a:t>
            </a:r>
          </a:p>
        </p:txBody>
      </p:sp>
    </p:spTree>
    <p:extLst>
      <p:ext uri="{BB962C8B-B14F-4D97-AF65-F5344CB8AC3E}">
        <p14:creationId xmlns:p14="http://schemas.microsoft.com/office/powerpoint/2010/main" val="33870756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A23479E-4A8F-BC88-2519-19E72DBC8B2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6200000">
            <a:off x="438150" y="257527"/>
            <a:ext cx="5372100" cy="5943600"/>
          </a:xfrm>
          <a:prstGeom prst="rect">
            <a:avLst/>
          </a:prstGeom>
        </p:spPr>
      </p:pic>
      <p:pic>
        <p:nvPicPr>
          <p:cNvPr id="5" name="Picture 4">
            <a:extLst>
              <a:ext uri="{FF2B5EF4-FFF2-40B4-BE49-F238E27FC236}">
                <a16:creationId xmlns:a16="http://schemas.microsoft.com/office/drawing/2014/main" id="{A89AA91E-90EC-847A-B4EA-9B3C7CD9E22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31458" y="1006347"/>
            <a:ext cx="3276600" cy="495300"/>
          </a:xfrm>
          <a:prstGeom prst="rect">
            <a:avLst/>
          </a:prstGeom>
        </p:spPr>
      </p:pic>
      <p:sp>
        <p:nvSpPr>
          <p:cNvPr id="6" name="TextBox 5">
            <a:extLst>
              <a:ext uri="{FF2B5EF4-FFF2-40B4-BE49-F238E27FC236}">
                <a16:creationId xmlns:a16="http://schemas.microsoft.com/office/drawing/2014/main" id="{062DE06B-95CA-75A3-E49A-3BD59DF3D32E}"/>
              </a:ext>
            </a:extLst>
          </p:cNvPr>
          <p:cNvSpPr txBox="1"/>
          <p:nvPr/>
        </p:nvSpPr>
        <p:spPr>
          <a:xfrm>
            <a:off x="858252" y="5831800"/>
            <a:ext cx="5401340" cy="369332"/>
          </a:xfrm>
          <a:prstGeom prst="rect">
            <a:avLst/>
          </a:prstGeom>
          <a:noFill/>
        </p:spPr>
        <p:txBody>
          <a:bodyPr wrap="square" rtlCol="0">
            <a:spAutoFit/>
          </a:bodyPr>
          <a:lstStyle/>
          <a:p>
            <a:r>
              <a:rPr lang="en-AU" dirty="0"/>
              <a:t>ASM is the most valued thing we do</a:t>
            </a:r>
          </a:p>
        </p:txBody>
      </p:sp>
      <p:sp>
        <p:nvSpPr>
          <p:cNvPr id="7" name="TextBox 6">
            <a:extLst>
              <a:ext uri="{FF2B5EF4-FFF2-40B4-BE49-F238E27FC236}">
                <a16:creationId xmlns:a16="http://schemas.microsoft.com/office/drawing/2014/main" id="{0233E6D7-E909-B896-A851-0351F613B942}"/>
              </a:ext>
            </a:extLst>
          </p:cNvPr>
          <p:cNvSpPr txBox="1"/>
          <p:nvPr/>
        </p:nvSpPr>
        <p:spPr>
          <a:xfrm>
            <a:off x="6394608" y="5831800"/>
            <a:ext cx="5401340" cy="369332"/>
          </a:xfrm>
          <a:prstGeom prst="rect">
            <a:avLst/>
          </a:prstGeom>
          <a:noFill/>
        </p:spPr>
        <p:txBody>
          <a:bodyPr wrap="square" rtlCol="0">
            <a:spAutoFit/>
          </a:bodyPr>
          <a:lstStyle/>
          <a:p>
            <a:r>
              <a:rPr lang="en-AU" dirty="0"/>
              <a:t>Spending “about right” for all these activities</a:t>
            </a:r>
          </a:p>
        </p:txBody>
      </p:sp>
      <p:pic>
        <p:nvPicPr>
          <p:cNvPr id="9" name="Picture 8">
            <a:extLst>
              <a:ext uri="{FF2B5EF4-FFF2-40B4-BE49-F238E27FC236}">
                <a16:creationId xmlns:a16="http://schemas.microsoft.com/office/drawing/2014/main" id="{C80CEE82-0256-DF83-4C25-13F8EB57DE8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6757987" y="631589"/>
            <a:ext cx="4457700" cy="5781675"/>
          </a:xfrm>
          <a:prstGeom prst="rect">
            <a:avLst/>
          </a:prstGeom>
        </p:spPr>
      </p:pic>
      <p:pic>
        <p:nvPicPr>
          <p:cNvPr id="11" name="Picture 10">
            <a:extLst>
              <a:ext uri="{FF2B5EF4-FFF2-40B4-BE49-F238E27FC236}">
                <a16:creationId xmlns:a16="http://schemas.microsoft.com/office/drawing/2014/main" id="{8AAD8615-EFAC-FAAA-B7B4-3A7AE0308E3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334250" y="501963"/>
            <a:ext cx="3305175" cy="428625"/>
          </a:xfrm>
          <a:prstGeom prst="rect">
            <a:avLst/>
          </a:prstGeom>
        </p:spPr>
      </p:pic>
      <p:sp>
        <p:nvSpPr>
          <p:cNvPr id="8" name="TextBox 7">
            <a:extLst>
              <a:ext uri="{FF2B5EF4-FFF2-40B4-BE49-F238E27FC236}">
                <a16:creationId xmlns:a16="http://schemas.microsoft.com/office/drawing/2014/main" id="{D59761F0-02AA-D84A-8A80-CDB9AFA1A9F3}"/>
              </a:ext>
            </a:extLst>
          </p:cNvPr>
          <p:cNvSpPr txBox="1"/>
          <p:nvPr/>
        </p:nvSpPr>
        <p:spPr>
          <a:xfrm>
            <a:off x="377811" y="0"/>
            <a:ext cx="3944807" cy="707886"/>
          </a:xfrm>
          <a:prstGeom prst="rect">
            <a:avLst/>
          </a:prstGeom>
          <a:solidFill>
            <a:schemeClr val="bg1">
              <a:lumMod val="95000"/>
            </a:schemeClr>
          </a:solidFill>
        </p:spPr>
        <p:txBody>
          <a:bodyPr wrap="square" rtlCol="0">
            <a:spAutoFit/>
          </a:bodyPr>
          <a:lstStyle/>
          <a:p>
            <a:pPr algn="ctr"/>
            <a:r>
              <a:rPr lang="en-US" sz="4000" dirty="0"/>
              <a:t>What is of value ?</a:t>
            </a:r>
          </a:p>
        </p:txBody>
      </p:sp>
    </p:spTree>
    <p:extLst>
      <p:ext uri="{BB962C8B-B14F-4D97-AF65-F5344CB8AC3E}">
        <p14:creationId xmlns:p14="http://schemas.microsoft.com/office/powerpoint/2010/main" val="34608117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359E2-4538-449C-A9BD-142DC3971CE1}"/>
              </a:ext>
            </a:extLst>
          </p:cNvPr>
          <p:cNvSpPr>
            <a:spLocks noGrp="1"/>
          </p:cNvSpPr>
          <p:nvPr>
            <p:ph type="title"/>
          </p:nvPr>
        </p:nvSpPr>
        <p:spPr/>
        <p:txBody>
          <a:bodyPr/>
          <a:lstStyle/>
          <a:p>
            <a:r>
              <a:rPr lang="en-AU" dirty="0"/>
              <a:t>1. Apologies</a:t>
            </a:r>
          </a:p>
        </p:txBody>
      </p:sp>
      <p:sp>
        <p:nvSpPr>
          <p:cNvPr id="5" name="Content Placeholder 4">
            <a:extLst>
              <a:ext uri="{FF2B5EF4-FFF2-40B4-BE49-F238E27FC236}">
                <a16:creationId xmlns:a16="http://schemas.microsoft.com/office/drawing/2014/main" id="{901A373E-2D96-8046-874B-6A91CF455F59}"/>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3714271995"/>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CF27BB2-F7A0-0A8C-4582-1C72095C65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0"/>
            <a:ext cx="5571460" cy="2644629"/>
          </a:xfrm>
          <a:prstGeom prst="rect">
            <a:avLst/>
          </a:prstGeom>
        </p:spPr>
      </p:pic>
      <p:pic>
        <p:nvPicPr>
          <p:cNvPr id="5" name="Picture 4">
            <a:extLst>
              <a:ext uri="{FF2B5EF4-FFF2-40B4-BE49-F238E27FC236}">
                <a16:creationId xmlns:a16="http://schemas.microsoft.com/office/drawing/2014/main" id="{D41ACEF3-FF66-578C-445E-CAE2475C2CB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13950" y="2644629"/>
            <a:ext cx="7553325" cy="4057650"/>
          </a:xfrm>
          <a:prstGeom prst="rect">
            <a:avLst/>
          </a:prstGeom>
        </p:spPr>
      </p:pic>
      <p:sp>
        <p:nvSpPr>
          <p:cNvPr id="2" name="TextBox 1">
            <a:extLst>
              <a:ext uri="{FF2B5EF4-FFF2-40B4-BE49-F238E27FC236}">
                <a16:creationId xmlns:a16="http://schemas.microsoft.com/office/drawing/2014/main" id="{E4A7D861-D7B2-0640-BBDF-30C13FEB5951}"/>
              </a:ext>
            </a:extLst>
          </p:cNvPr>
          <p:cNvSpPr txBox="1"/>
          <p:nvPr/>
        </p:nvSpPr>
        <p:spPr>
          <a:xfrm>
            <a:off x="7586133" y="440267"/>
            <a:ext cx="1811867" cy="707886"/>
          </a:xfrm>
          <a:prstGeom prst="rect">
            <a:avLst/>
          </a:prstGeom>
          <a:solidFill>
            <a:schemeClr val="bg1">
              <a:lumMod val="95000"/>
            </a:schemeClr>
          </a:solidFill>
        </p:spPr>
        <p:txBody>
          <a:bodyPr wrap="square" rtlCol="0">
            <a:spAutoFit/>
          </a:bodyPr>
          <a:lstStyle/>
          <a:p>
            <a:pPr algn="ctr"/>
            <a:r>
              <a:rPr lang="en-US" sz="4000" dirty="0"/>
              <a:t>PASA</a:t>
            </a:r>
          </a:p>
        </p:txBody>
      </p:sp>
      <p:sp>
        <p:nvSpPr>
          <p:cNvPr id="4" name="TextBox 3">
            <a:extLst>
              <a:ext uri="{FF2B5EF4-FFF2-40B4-BE49-F238E27FC236}">
                <a16:creationId xmlns:a16="http://schemas.microsoft.com/office/drawing/2014/main" id="{B0FDDEBE-A597-CC4A-909F-F263409BE500}"/>
              </a:ext>
            </a:extLst>
          </p:cNvPr>
          <p:cNvSpPr txBox="1"/>
          <p:nvPr/>
        </p:nvSpPr>
        <p:spPr>
          <a:xfrm>
            <a:off x="999066" y="4436533"/>
            <a:ext cx="3414883" cy="1200329"/>
          </a:xfrm>
          <a:prstGeom prst="rect">
            <a:avLst/>
          </a:prstGeom>
          <a:noFill/>
        </p:spPr>
        <p:txBody>
          <a:bodyPr wrap="square" rtlCol="0">
            <a:spAutoFit/>
          </a:bodyPr>
          <a:lstStyle/>
          <a:p>
            <a:pPr marL="285750" indent="-285750">
              <a:buFont typeface="Arial" panose="020B0604020202020204" pitchFamily="34" charset="0"/>
              <a:buChar char="•"/>
            </a:pPr>
            <a:r>
              <a:rPr lang="en-US" dirty="0"/>
              <a:t>Fact: PASA brings $ to the ASA</a:t>
            </a:r>
          </a:p>
          <a:p>
            <a:pPr marL="285750" indent="-285750">
              <a:buFont typeface="Arial" panose="020B0604020202020204" pitchFamily="34" charset="0"/>
              <a:buChar char="•"/>
            </a:pPr>
            <a:r>
              <a:rPr lang="en-US" dirty="0"/>
              <a:t>Survey result: communication about transition to Open Access was done well</a:t>
            </a:r>
          </a:p>
        </p:txBody>
      </p:sp>
    </p:spTree>
    <p:extLst>
      <p:ext uri="{BB962C8B-B14F-4D97-AF65-F5344CB8AC3E}">
        <p14:creationId xmlns:p14="http://schemas.microsoft.com/office/powerpoint/2010/main" val="25745492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65C9D556-5991-A54D-E76B-34563DC9026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38150" y="900445"/>
            <a:ext cx="4914900" cy="4057650"/>
          </a:xfrm>
          <a:prstGeom prst="rect">
            <a:avLst/>
          </a:prstGeom>
        </p:spPr>
      </p:pic>
      <p:pic>
        <p:nvPicPr>
          <p:cNvPr id="5" name="Picture 4">
            <a:extLst>
              <a:ext uri="{FF2B5EF4-FFF2-40B4-BE49-F238E27FC236}">
                <a16:creationId xmlns:a16="http://schemas.microsoft.com/office/drawing/2014/main" id="{D88290AA-7EF4-C7DF-4EC0-3BB3D970032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645217" y="988828"/>
            <a:ext cx="5967862" cy="3682298"/>
          </a:xfrm>
          <a:prstGeom prst="rect">
            <a:avLst/>
          </a:prstGeom>
        </p:spPr>
      </p:pic>
      <p:pic>
        <p:nvPicPr>
          <p:cNvPr id="7" name="Picture 6">
            <a:extLst>
              <a:ext uri="{FF2B5EF4-FFF2-40B4-BE49-F238E27FC236}">
                <a16:creationId xmlns:a16="http://schemas.microsoft.com/office/drawing/2014/main" id="{7BDDDB3E-5C9B-A643-677C-363970B1071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442348" y="5085686"/>
            <a:ext cx="2857500" cy="514350"/>
          </a:xfrm>
          <a:prstGeom prst="rect">
            <a:avLst/>
          </a:prstGeom>
        </p:spPr>
      </p:pic>
      <p:sp>
        <p:nvSpPr>
          <p:cNvPr id="6" name="TextBox 5">
            <a:extLst>
              <a:ext uri="{FF2B5EF4-FFF2-40B4-BE49-F238E27FC236}">
                <a16:creationId xmlns:a16="http://schemas.microsoft.com/office/drawing/2014/main" id="{5922EDE7-D39E-284A-BC98-D5C8CB25C9EC}"/>
              </a:ext>
            </a:extLst>
          </p:cNvPr>
          <p:cNvSpPr txBox="1"/>
          <p:nvPr/>
        </p:nvSpPr>
        <p:spPr>
          <a:xfrm>
            <a:off x="4251366" y="192559"/>
            <a:ext cx="6911440" cy="707886"/>
          </a:xfrm>
          <a:prstGeom prst="rect">
            <a:avLst/>
          </a:prstGeom>
          <a:solidFill>
            <a:schemeClr val="bg1">
              <a:lumMod val="95000"/>
            </a:schemeClr>
          </a:solidFill>
        </p:spPr>
        <p:txBody>
          <a:bodyPr wrap="square" rtlCol="0">
            <a:spAutoFit/>
          </a:bodyPr>
          <a:lstStyle/>
          <a:p>
            <a:pPr algn="ctr"/>
            <a:r>
              <a:rPr lang="en-US" sz="4000" dirty="0"/>
              <a:t>Annual Scientific Meeting</a:t>
            </a:r>
          </a:p>
        </p:txBody>
      </p:sp>
      <p:sp>
        <p:nvSpPr>
          <p:cNvPr id="8" name="TextBox 7">
            <a:extLst>
              <a:ext uri="{FF2B5EF4-FFF2-40B4-BE49-F238E27FC236}">
                <a16:creationId xmlns:a16="http://schemas.microsoft.com/office/drawing/2014/main" id="{E4D4FF7C-2A70-7B4F-A046-D8D168A1D71B}"/>
              </a:ext>
            </a:extLst>
          </p:cNvPr>
          <p:cNvSpPr txBox="1"/>
          <p:nvPr/>
        </p:nvSpPr>
        <p:spPr>
          <a:xfrm>
            <a:off x="1070318" y="5342861"/>
            <a:ext cx="4796092" cy="1200329"/>
          </a:xfrm>
          <a:prstGeom prst="rect">
            <a:avLst/>
          </a:prstGeom>
          <a:noFill/>
        </p:spPr>
        <p:txBody>
          <a:bodyPr wrap="square" rtlCol="0">
            <a:spAutoFit/>
          </a:bodyPr>
          <a:lstStyle/>
          <a:p>
            <a:pPr marL="285750" indent="-285750">
              <a:buFont typeface="Arial" panose="020B0604020202020204" pitchFamily="34" charset="0"/>
              <a:buChar char="•"/>
            </a:pPr>
            <a:r>
              <a:rPr lang="en-US" dirty="0"/>
              <a:t>Strong preference for </a:t>
            </a:r>
            <a:r>
              <a:rPr lang="en-US" dirty="0">
                <a:solidFill>
                  <a:srgbClr val="0070C0"/>
                </a:solidFill>
              </a:rPr>
              <a:t>in-person first</a:t>
            </a:r>
          </a:p>
          <a:p>
            <a:pPr marL="285750" indent="-285750">
              <a:buFont typeface="Arial" panose="020B0604020202020204" pitchFamily="34" charset="0"/>
              <a:buChar char="•"/>
            </a:pPr>
            <a:r>
              <a:rPr lang="en-US" dirty="0"/>
              <a:t>Duration / format approximately right</a:t>
            </a:r>
          </a:p>
          <a:p>
            <a:pPr marL="285750" indent="-285750">
              <a:buFont typeface="Arial" panose="020B0604020202020204" pitchFamily="34" charset="0"/>
              <a:buChar char="•"/>
            </a:pPr>
            <a:r>
              <a:rPr lang="en-US" dirty="0"/>
              <a:t>Preference for </a:t>
            </a:r>
            <a:r>
              <a:rPr lang="en-US" dirty="0">
                <a:solidFill>
                  <a:srgbClr val="0070C0"/>
                </a:solidFill>
              </a:rPr>
              <a:t>June/July</a:t>
            </a:r>
          </a:p>
          <a:p>
            <a:endParaRPr lang="en-US" dirty="0"/>
          </a:p>
        </p:txBody>
      </p:sp>
    </p:spTree>
    <p:extLst>
      <p:ext uri="{BB962C8B-B14F-4D97-AF65-F5344CB8AC3E}">
        <p14:creationId xmlns:p14="http://schemas.microsoft.com/office/powerpoint/2010/main" val="2208698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32.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02E1EC5-6847-C6D3-E622-22C1C7834B96}"/>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5314950" cy="1009650"/>
          </a:xfrm>
          <a:prstGeom prst="rect">
            <a:avLst/>
          </a:prstGeom>
        </p:spPr>
      </p:pic>
      <p:pic>
        <p:nvPicPr>
          <p:cNvPr id="5" name="Picture 4">
            <a:extLst>
              <a:ext uri="{FF2B5EF4-FFF2-40B4-BE49-F238E27FC236}">
                <a16:creationId xmlns:a16="http://schemas.microsoft.com/office/drawing/2014/main" id="{7E5E3737-2AA2-07D8-C7C2-80289AAFFD5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6200000">
            <a:off x="876302" y="257175"/>
            <a:ext cx="5248275" cy="6753225"/>
          </a:xfrm>
          <a:prstGeom prst="rect">
            <a:avLst/>
          </a:prstGeom>
        </p:spPr>
      </p:pic>
      <p:pic>
        <p:nvPicPr>
          <p:cNvPr id="7" name="Picture 6">
            <a:extLst>
              <a:ext uri="{FF2B5EF4-FFF2-40B4-BE49-F238E27FC236}">
                <a16:creationId xmlns:a16="http://schemas.microsoft.com/office/drawing/2014/main" id="{CCE96A92-455D-E5E6-552B-AD981F8C552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6200000">
            <a:off x="5051177" y="2557462"/>
            <a:ext cx="5438775" cy="2152650"/>
          </a:xfrm>
          <a:prstGeom prst="rect">
            <a:avLst/>
          </a:prstGeom>
        </p:spPr>
      </p:pic>
      <p:pic>
        <p:nvPicPr>
          <p:cNvPr id="9" name="Picture 8">
            <a:extLst>
              <a:ext uri="{FF2B5EF4-FFF2-40B4-BE49-F238E27FC236}">
                <a16:creationId xmlns:a16="http://schemas.microsoft.com/office/drawing/2014/main" id="{0A5B51AD-A4B1-1A69-97DB-491F76573F5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81417" y="1513040"/>
            <a:ext cx="4352925" cy="504825"/>
          </a:xfrm>
          <a:prstGeom prst="rect">
            <a:avLst/>
          </a:prstGeom>
        </p:spPr>
      </p:pic>
      <p:cxnSp>
        <p:nvCxnSpPr>
          <p:cNvPr id="14" name="Straight Arrow Connector 13">
            <a:extLst>
              <a:ext uri="{FF2B5EF4-FFF2-40B4-BE49-F238E27FC236}">
                <a16:creationId xmlns:a16="http://schemas.microsoft.com/office/drawing/2014/main" id="{F5C6E4F8-E218-A537-9A95-C43A1B97B958}"/>
              </a:ext>
            </a:extLst>
          </p:cNvPr>
          <p:cNvCxnSpPr/>
          <p:nvPr/>
        </p:nvCxnSpPr>
        <p:spPr>
          <a:xfrm flipH="1">
            <a:off x="1189822" y="2017865"/>
            <a:ext cx="2868057" cy="1177027"/>
          </a:xfrm>
          <a:prstGeom prst="straightConnector1">
            <a:avLst/>
          </a:prstGeom>
          <a:ln w="38100">
            <a:solidFill>
              <a:srgbClr val="F9BE00"/>
            </a:solidFill>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09D7B23B-A0D2-C217-78BD-E1D72E0C95CF}"/>
              </a:ext>
            </a:extLst>
          </p:cNvPr>
          <p:cNvCxnSpPr>
            <a:cxnSpLocks/>
          </p:cNvCxnSpPr>
          <p:nvPr/>
        </p:nvCxnSpPr>
        <p:spPr>
          <a:xfrm>
            <a:off x="4274545" y="2017865"/>
            <a:ext cx="1959797" cy="1091903"/>
          </a:xfrm>
          <a:prstGeom prst="straightConnector1">
            <a:avLst/>
          </a:prstGeom>
          <a:ln w="38100">
            <a:solidFill>
              <a:srgbClr val="F9BE00"/>
            </a:solidFill>
            <a:tailEnd type="triangle"/>
          </a:ln>
        </p:spPr>
        <p:style>
          <a:lnRef idx="2">
            <a:schemeClr val="accent1"/>
          </a:lnRef>
          <a:fillRef idx="0">
            <a:schemeClr val="accent1"/>
          </a:fillRef>
          <a:effectRef idx="1">
            <a:schemeClr val="accent1"/>
          </a:effectRef>
          <a:fontRef idx="minor">
            <a:schemeClr val="tx1"/>
          </a:fontRef>
        </p:style>
      </p:cxnSp>
      <p:cxnSp>
        <p:nvCxnSpPr>
          <p:cNvPr id="17" name="Straight Arrow Connector 16">
            <a:extLst>
              <a:ext uri="{FF2B5EF4-FFF2-40B4-BE49-F238E27FC236}">
                <a16:creationId xmlns:a16="http://schemas.microsoft.com/office/drawing/2014/main" id="{C2C36E3E-EEBA-68DC-E019-DB1069800A1E}"/>
              </a:ext>
            </a:extLst>
          </p:cNvPr>
          <p:cNvCxnSpPr>
            <a:cxnSpLocks/>
          </p:cNvCxnSpPr>
          <p:nvPr/>
        </p:nvCxnSpPr>
        <p:spPr>
          <a:xfrm>
            <a:off x="4396160" y="2017865"/>
            <a:ext cx="3172487" cy="1411135"/>
          </a:xfrm>
          <a:prstGeom prst="straightConnector1">
            <a:avLst/>
          </a:prstGeom>
          <a:ln w="38100">
            <a:solidFill>
              <a:srgbClr val="F9BE00"/>
            </a:solidFill>
            <a:tailEnd type="triangle"/>
          </a:ln>
        </p:spPr>
        <p:style>
          <a:lnRef idx="2">
            <a:schemeClr val="accent1"/>
          </a:lnRef>
          <a:fillRef idx="0">
            <a:schemeClr val="accent1"/>
          </a:fillRef>
          <a:effectRef idx="1">
            <a:schemeClr val="accent1"/>
          </a:effectRef>
          <a:fontRef idx="minor">
            <a:schemeClr val="tx1"/>
          </a:fontRef>
        </p:style>
      </p:cxnSp>
      <p:cxnSp>
        <p:nvCxnSpPr>
          <p:cNvPr id="20" name="Straight Arrow Connector 19">
            <a:extLst>
              <a:ext uri="{FF2B5EF4-FFF2-40B4-BE49-F238E27FC236}">
                <a16:creationId xmlns:a16="http://schemas.microsoft.com/office/drawing/2014/main" id="{DEAF0A66-F1FE-6E99-B8F1-5FC52CF53775}"/>
              </a:ext>
            </a:extLst>
          </p:cNvPr>
          <p:cNvCxnSpPr>
            <a:cxnSpLocks/>
          </p:cNvCxnSpPr>
          <p:nvPr/>
        </p:nvCxnSpPr>
        <p:spPr>
          <a:xfrm flipH="1">
            <a:off x="2272487" y="2017864"/>
            <a:ext cx="845430" cy="1992276"/>
          </a:xfrm>
          <a:prstGeom prst="straightConnector1">
            <a:avLst/>
          </a:prstGeom>
          <a:ln w="38100">
            <a:solidFill>
              <a:srgbClr val="4F7CB5"/>
            </a:solidFill>
            <a:tailEnd type="triangle"/>
          </a:ln>
        </p:spPr>
        <p:style>
          <a:lnRef idx="2">
            <a:schemeClr val="accent1"/>
          </a:lnRef>
          <a:fillRef idx="0">
            <a:schemeClr val="accent1"/>
          </a:fillRef>
          <a:effectRef idx="1">
            <a:schemeClr val="accent1"/>
          </a:effectRef>
          <a:fontRef idx="minor">
            <a:schemeClr val="tx1"/>
          </a:fontRef>
        </p:style>
      </p:cxnSp>
      <p:cxnSp>
        <p:nvCxnSpPr>
          <p:cNvPr id="23" name="Straight Arrow Connector 22">
            <a:extLst>
              <a:ext uri="{FF2B5EF4-FFF2-40B4-BE49-F238E27FC236}">
                <a16:creationId xmlns:a16="http://schemas.microsoft.com/office/drawing/2014/main" id="{09CCA8C7-8598-1CEF-397D-44063B642E87}"/>
              </a:ext>
            </a:extLst>
          </p:cNvPr>
          <p:cNvCxnSpPr>
            <a:cxnSpLocks/>
          </p:cNvCxnSpPr>
          <p:nvPr/>
        </p:nvCxnSpPr>
        <p:spPr>
          <a:xfrm>
            <a:off x="3239532" y="2113115"/>
            <a:ext cx="818347" cy="1720755"/>
          </a:xfrm>
          <a:prstGeom prst="straightConnector1">
            <a:avLst/>
          </a:prstGeom>
          <a:ln w="38100">
            <a:solidFill>
              <a:srgbClr val="4F7CB5"/>
            </a:solidFill>
            <a:tailEnd type="triangle"/>
          </a:ln>
        </p:spPr>
        <p:style>
          <a:lnRef idx="2">
            <a:schemeClr val="accent1"/>
          </a:lnRef>
          <a:fillRef idx="0">
            <a:schemeClr val="accent1"/>
          </a:fillRef>
          <a:effectRef idx="1">
            <a:schemeClr val="accent1"/>
          </a:effectRef>
          <a:fontRef idx="minor">
            <a:schemeClr val="tx1"/>
          </a:fontRef>
        </p:style>
      </p:cxnSp>
      <p:sp>
        <p:nvSpPr>
          <p:cNvPr id="26" name="TextBox 25">
            <a:extLst>
              <a:ext uri="{FF2B5EF4-FFF2-40B4-BE49-F238E27FC236}">
                <a16:creationId xmlns:a16="http://schemas.microsoft.com/office/drawing/2014/main" id="{D1E0D641-7988-6468-8C43-4AF42043005B}"/>
              </a:ext>
            </a:extLst>
          </p:cNvPr>
          <p:cNvSpPr txBox="1"/>
          <p:nvPr/>
        </p:nvSpPr>
        <p:spPr>
          <a:xfrm>
            <a:off x="3143356" y="6296217"/>
            <a:ext cx="3191323" cy="369332"/>
          </a:xfrm>
          <a:prstGeom prst="rect">
            <a:avLst/>
          </a:prstGeom>
          <a:noFill/>
        </p:spPr>
        <p:txBody>
          <a:bodyPr wrap="none" rtlCol="0">
            <a:spAutoFit/>
          </a:bodyPr>
          <a:lstStyle/>
          <a:p>
            <a:r>
              <a:rPr lang="en-AU" dirty="0"/>
              <a:t>In-person is much more popular</a:t>
            </a:r>
          </a:p>
        </p:txBody>
      </p:sp>
      <p:sp>
        <p:nvSpPr>
          <p:cNvPr id="12" name="TextBox 11">
            <a:extLst>
              <a:ext uri="{FF2B5EF4-FFF2-40B4-BE49-F238E27FC236}">
                <a16:creationId xmlns:a16="http://schemas.microsoft.com/office/drawing/2014/main" id="{32747140-F106-D24B-8CB0-B8479D12F799}"/>
              </a:ext>
            </a:extLst>
          </p:cNvPr>
          <p:cNvSpPr txBox="1"/>
          <p:nvPr/>
        </p:nvSpPr>
        <p:spPr>
          <a:xfrm>
            <a:off x="5391170" y="111263"/>
            <a:ext cx="6911440" cy="707886"/>
          </a:xfrm>
          <a:prstGeom prst="rect">
            <a:avLst/>
          </a:prstGeom>
          <a:solidFill>
            <a:schemeClr val="bg1">
              <a:lumMod val="95000"/>
            </a:schemeClr>
          </a:solidFill>
        </p:spPr>
        <p:txBody>
          <a:bodyPr wrap="square" rtlCol="0">
            <a:spAutoFit/>
          </a:bodyPr>
          <a:lstStyle/>
          <a:p>
            <a:pPr algn="ctr"/>
            <a:r>
              <a:rPr lang="en-US" sz="4000" dirty="0"/>
              <a:t>Annual Scientific Meeting</a:t>
            </a:r>
          </a:p>
        </p:txBody>
      </p:sp>
    </p:spTree>
    <p:extLst>
      <p:ext uri="{BB962C8B-B14F-4D97-AF65-F5344CB8AC3E}">
        <p14:creationId xmlns:p14="http://schemas.microsoft.com/office/powerpoint/2010/main" val="222768571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D61955DA-8821-9D5C-71EB-51D30380ABB5}"/>
              </a:ext>
            </a:extLst>
          </p:cNvPr>
          <p:cNvSpPr>
            <a:spLocks noGrp="1"/>
          </p:cNvSpPr>
          <p:nvPr>
            <p:ph type="subTitle" idx="1"/>
          </p:nvPr>
        </p:nvSpPr>
        <p:spPr>
          <a:xfrm>
            <a:off x="1418917" y="6040093"/>
            <a:ext cx="9144000" cy="469075"/>
          </a:xfrm>
        </p:spPr>
        <p:txBody>
          <a:bodyPr/>
          <a:lstStyle/>
          <a:p>
            <a:r>
              <a:rPr lang="en-AU" dirty="0"/>
              <a:t>Most encourage students and expect them to go </a:t>
            </a:r>
            <a:r>
              <a:rPr lang="en-AU" dirty="0">
                <a:solidFill>
                  <a:srgbClr val="0070C0"/>
                </a:solidFill>
              </a:rPr>
              <a:t>once</a:t>
            </a:r>
          </a:p>
        </p:txBody>
      </p:sp>
      <p:pic>
        <p:nvPicPr>
          <p:cNvPr id="5" name="Picture 4">
            <a:extLst>
              <a:ext uri="{FF2B5EF4-FFF2-40B4-BE49-F238E27FC236}">
                <a16:creationId xmlns:a16="http://schemas.microsoft.com/office/drawing/2014/main" id="{0E43ACB7-C568-9349-E35C-929C01D5608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921" y="1757549"/>
            <a:ext cx="6309360" cy="4114800"/>
          </a:xfrm>
          <a:prstGeom prst="rect">
            <a:avLst/>
          </a:prstGeom>
        </p:spPr>
      </p:pic>
      <p:pic>
        <p:nvPicPr>
          <p:cNvPr id="7" name="Picture 6">
            <a:extLst>
              <a:ext uri="{FF2B5EF4-FFF2-40B4-BE49-F238E27FC236}">
                <a16:creationId xmlns:a16="http://schemas.microsoft.com/office/drawing/2014/main" id="{397CCF6C-46A6-78EE-9D0D-DC4992BDCC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84381" y="1674751"/>
            <a:ext cx="6895436" cy="4102348"/>
          </a:xfrm>
          <a:prstGeom prst="rect">
            <a:avLst/>
          </a:prstGeom>
        </p:spPr>
      </p:pic>
      <p:sp>
        <p:nvSpPr>
          <p:cNvPr id="8" name="TextBox 7">
            <a:extLst>
              <a:ext uri="{FF2B5EF4-FFF2-40B4-BE49-F238E27FC236}">
                <a16:creationId xmlns:a16="http://schemas.microsoft.com/office/drawing/2014/main" id="{6EA82925-9320-134D-B60D-22E8B651CB35}"/>
              </a:ext>
            </a:extLst>
          </p:cNvPr>
          <p:cNvSpPr txBox="1"/>
          <p:nvPr/>
        </p:nvSpPr>
        <p:spPr>
          <a:xfrm>
            <a:off x="3435927" y="234796"/>
            <a:ext cx="4579917" cy="707886"/>
          </a:xfrm>
          <a:prstGeom prst="rect">
            <a:avLst/>
          </a:prstGeom>
          <a:solidFill>
            <a:schemeClr val="bg1">
              <a:lumMod val="95000"/>
            </a:schemeClr>
          </a:solidFill>
        </p:spPr>
        <p:txBody>
          <a:bodyPr wrap="square" rtlCol="0">
            <a:spAutoFit/>
          </a:bodyPr>
          <a:lstStyle/>
          <a:p>
            <a:pPr algn="ctr"/>
            <a:r>
              <a:rPr lang="en-US" sz="4000" dirty="0"/>
              <a:t>HWSA</a:t>
            </a:r>
          </a:p>
        </p:txBody>
      </p:sp>
      <p:sp>
        <p:nvSpPr>
          <p:cNvPr id="9" name="TextBox 8">
            <a:extLst>
              <a:ext uri="{FF2B5EF4-FFF2-40B4-BE49-F238E27FC236}">
                <a16:creationId xmlns:a16="http://schemas.microsoft.com/office/drawing/2014/main" id="{CF51FE4A-5FA5-184B-8A1F-475F0C4EA593}"/>
              </a:ext>
            </a:extLst>
          </p:cNvPr>
          <p:cNvSpPr txBox="1"/>
          <p:nvPr/>
        </p:nvSpPr>
        <p:spPr>
          <a:xfrm>
            <a:off x="3040963" y="1507007"/>
            <a:ext cx="4974881" cy="1938992"/>
          </a:xfrm>
          <a:prstGeom prst="rect">
            <a:avLst/>
          </a:prstGeom>
          <a:solidFill>
            <a:schemeClr val="accent4">
              <a:lumMod val="20000"/>
              <a:lumOff val="80000"/>
            </a:schemeClr>
          </a:solidFill>
          <a:ln>
            <a:solidFill>
              <a:schemeClr val="tx1"/>
            </a:solidFill>
          </a:ln>
        </p:spPr>
        <p:txBody>
          <a:bodyPr wrap="square" rtlCol="0">
            <a:spAutoFit/>
          </a:bodyPr>
          <a:lstStyle/>
          <a:p>
            <a:r>
              <a:rPr lang="en-US" sz="2400" dirty="0"/>
              <a:t>Survey analysis is ongoing. Next step is to compare responses between demographic groups:</a:t>
            </a:r>
          </a:p>
          <a:p>
            <a:pPr marL="285750" indent="-285750">
              <a:buFontTx/>
              <a:buChar char="-"/>
            </a:pPr>
            <a:r>
              <a:rPr lang="en-US" sz="2400" dirty="0"/>
              <a:t>Gender</a:t>
            </a:r>
          </a:p>
          <a:p>
            <a:pPr marL="285750" indent="-285750">
              <a:buFontTx/>
              <a:buChar char="-"/>
            </a:pPr>
            <a:r>
              <a:rPr lang="en-US" sz="2400" dirty="0"/>
              <a:t>Career stage</a:t>
            </a:r>
          </a:p>
        </p:txBody>
      </p:sp>
    </p:spTree>
    <p:extLst>
      <p:ext uri="{BB962C8B-B14F-4D97-AF65-F5344CB8AC3E}">
        <p14:creationId xmlns:p14="http://schemas.microsoft.com/office/powerpoint/2010/main" val="19517350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11" name="Title 1">
            <a:extLst>
              <a:ext uri="{FF2B5EF4-FFF2-40B4-BE49-F238E27FC236}">
                <a16:creationId xmlns:a16="http://schemas.microsoft.com/office/drawing/2014/main" id="{AA0EE023-25F0-443E-9217-7EED19E0A4BF}"/>
              </a:ext>
            </a:extLst>
          </p:cNvPr>
          <p:cNvSpPr>
            <a:spLocks noGrp="1"/>
          </p:cNvSpPr>
          <p:nvPr>
            <p:ph type="title"/>
          </p:nvPr>
        </p:nvSpPr>
        <p:spPr>
          <a:xfrm>
            <a:off x="587944" y="681037"/>
            <a:ext cx="10515600" cy="616652"/>
          </a:xfrm>
        </p:spPr>
        <p:txBody>
          <a:bodyPr>
            <a:normAutofit/>
          </a:bodyPr>
          <a:lstStyle/>
          <a:p>
            <a:r>
              <a:rPr lang="en-AU" sz="2400" i="1" dirty="0"/>
              <a:t>32. Closing Remarks</a:t>
            </a:r>
          </a:p>
        </p:txBody>
      </p:sp>
      <p:sp>
        <p:nvSpPr>
          <p:cNvPr id="2" name="TextBox 1">
            <a:extLst>
              <a:ext uri="{FF2B5EF4-FFF2-40B4-BE49-F238E27FC236}">
                <a16:creationId xmlns:a16="http://schemas.microsoft.com/office/drawing/2014/main" id="{27121A27-45D7-4A3F-A5E5-542826E441C0}"/>
              </a:ext>
            </a:extLst>
          </p:cNvPr>
          <p:cNvSpPr txBox="1"/>
          <p:nvPr/>
        </p:nvSpPr>
        <p:spPr>
          <a:xfrm>
            <a:off x="587944" y="1751943"/>
            <a:ext cx="6543779" cy="3170099"/>
          </a:xfrm>
          <a:prstGeom prst="rect">
            <a:avLst/>
          </a:prstGeom>
          <a:noFill/>
        </p:spPr>
        <p:txBody>
          <a:bodyPr wrap="none" rtlCol="0">
            <a:spAutoFit/>
          </a:bodyPr>
          <a:lstStyle/>
          <a:p>
            <a:pPr marL="285750" indent="-285750">
              <a:buFont typeface="Arial" panose="020B0604020202020204" pitchFamily="34" charset="0"/>
              <a:buChar char="•"/>
            </a:pPr>
            <a:r>
              <a:rPr lang="en-AU" sz="2000" dirty="0">
                <a:latin typeface="Arial" panose="020B0604020202020204" pitchFamily="34" charset="0"/>
                <a:cs typeface="Arial" panose="020B0604020202020204" pitchFamily="34" charset="0"/>
              </a:rPr>
              <a:t>Your Society is in a strong position.</a:t>
            </a:r>
          </a:p>
          <a:p>
            <a:pPr marL="742950" lvl="1" indent="-285750">
              <a:buFont typeface="Arial" panose="020B0604020202020204" pitchFamily="34" charset="0"/>
              <a:buChar char="•"/>
            </a:pPr>
            <a:r>
              <a:rPr lang="en-AU" sz="2000" dirty="0">
                <a:latin typeface="Arial" panose="020B0604020202020204" pitchFamily="34" charset="0"/>
                <a:cs typeface="Arial" panose="020B0604020202020204" pitchFamily="34" charset="0"/>
              </a:rPr>
              <a:t>Financial</a:t>
            </a:r>
          </a:p>
          <a:p>
            <a:pPr marL="742950" lvl="1" indent="-285750">
              <a:buFont typeface="Arial" panose="020B0604020202020204" pitchFamily="34" charset="0"/>
              <a:buChar char="•"/>
            </a:pPr>
            <a:r>
              <a:rPr lang="en-AU" sz="2000" dirty="0">
                <a:latin typeface="Arial" panose="020B0604020202020204" pitchFamily="34" charset="0"/>
                <a:cs typeface="Arial" panose="020B0604020202020204" pitchFamily="34" charset="0"/>
              </a:rPr>
              <a:t>Membership</a:t>
            </a:r>
          </a:p>
          <a:p>
            <a:pPr marL="742950" lvl="1" indent="-285750">
              <a:buFont typeface="Arial" panose="020B0604020202020204" pitchFamily="34" charset="0"/>
              <a:buChar char="•"/>
            </a:pPr>
            <a:r>
              <a:rPr lang="en-AU" sz="2000" dirty="0">
                <a:latin typeface="Arial" panose="020B0604020202020204" pitchFamily="34" charset="0"/>
                <a:cs typeface="Arial" panose="020B0604020202020204" pitchFamily="34" charset="0"/>
              </a:rPr>
              <a:t>Engagement</a:t>
            </a:r>
          </a:p>
          <a:p>
            <a:pPr marL="285750" indent="-285750">
              <a:buFont typeface="Arial" panose="020B0604020202020204" pitchFamily="34" charset="0"/>
              <a:buChar char="•"/>
            </a:pPr>
            <a:r>
              <a:rPr lang="en-AU" sz="2000" dirty="0">
                <a:latin typeface="Arial" panose="020B0604020202020204" pitchFamily="34" charset="0"/>
                <a:cs typeface="Arial" panose="020B0604020202020204" pitchFamily="34" charset="0"/>
              </a:rPr>
              <a:t>Chapters, Groups and PASA are doing fabulous work</a:t>
            </a:r>
          </a:p>
          <a:p>
            <a:pPr lvl="1"/>
            <a:endParaRPr lang="en-AU"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AU" sz="2000" dirty="0">
                <a:latin typeface="Arial" panose="020B0604020202020204" pitchFamily="34" charset="0"/>
                <a:cs typeface="Arial" panose="020B0604020202020204" pitchFamily="34" charset="0"/>
              </a:rPr>
              <a:t>Special thanks to the hard-working Exec, and Council</a:t>
            </a:r>
          </a:p>
          <a:p>
            <a:pPr marL="285750" indent="-28575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AU" sz="2000" dirty="0">
                <a:latin typeface="Arial" panose="020B0604020202020204" pitchFamily="34" charset="0"/>
                <a:cs typeface="Arial" panose="020B0604020202020204" pitchFamily="34" charset="0"/>
              </a:rPr>
              <a:t>Membership survey will inform ASA activities</a:t>
            </a:r>
          </a:p>
          <a:p>
            <a:pPr marL="285750" indent="-28575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DB83D328-C23B-446D-B100-02015CFA8BD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377278" y="771645"/>
            <a:ext cx="2982821" cy="4675287"/>
          </a:xfrm>
          <a:prstGeom prst="rect">
            <a:avLst/>
          </a:prstGeom>
        </p:spPr>
      </p:pic>
      <p:sp>
        <p:nvSpPr>
          <p:cNvPr id="7" name="TextBox 6">
            <a:extLst>
              <a:ext uri="{FF2B5EF4-FFF2-40B4-BE49-F238E27FC236}">
                <a16:creationId xmlns:a16="http://schemas.microsoft.com/office/drawing/2014/main" id="{9E73056B-4898-47EE-9857-95FA0DF92EFA}"/>
              </a:ext>
            </a:extLst>
          </p:cNvPr>
          <p:cNvSpPr txBox="1"/>
          <p:nvPr/>
        </p:nvSpPr>
        <p:spPr>
          <a:xfrm>
            <a:off x="684856" y="5812261"/>
            <a:ext cx="4002378" cy="400110"/>
          </a:xfrm>
          <a:prstGeom prst="rect">
            <a:avLst/>
          </a:prstGeom>
          <a:noFill/>
        </p:spPr>
        <p:txBody>
          <a:bodyPr wrap="none" rtlCol="0">
            <a:spAutoFit/>
          </a:bodyPr>
          <a:lstStyle/>
          <a:p>
            <a:r>
              <a:rPr lang="en-AU" sz="2000" dirty="0">
                <a:solidFill>
                  <a:srgbClr val="0070C0"/>
                </a:solidFill>
              </a:rPr>
              <a:t>Motion to accept my report please…</a:t>
            </a:r>
          </a:p>
        </p:txBody>
      </p:sp>
      <p:sp>
        <p:nvSpPr>
          <p:cNvPr id="8" name="TextBox 7">
            <a:extLst>
              <a:ext uri="{FF2B5EF4-FFF2-40B4-BE49-F238E27FC236}">
                <a16:creationId xmlns:a16="http://schemas.microsoft.com/office/drawing/2014/main" id="{157ECF99-4412-3B43-AA1A-B03178574616}"/>
              </a:ext>
            </a:extLst>
          </p:cNvPr>
          <p:cNvSpPr txBox="1"/>
          <p:nvPr/>
        </p:nvSpPr>
        <p:spPr>
          <a:xfrm>
            <a:off x="4691453" y="5055120"/>
            <a:ext cx="2308581" cy="615553"/>
          </a:xfrm>
          <a:prstGeom prst="rect">
            <a:avLst/>
          </a:prstGeom>
          <a:solidFill>
            <a:schemeClr val="accent4">
              <a:lumMod val="20000"/>
              <a:lumOff val="80000"/>
            </a:schemeClr>
          </a:solidFill>
        </p:spPr>
        <p:txBody>
          <a:bodyPr wrap="none" rtlCol="0">
            <a:spAutoFit/>
          </a:bodyPr>
          <a:lstStyle/>
          <a:p>
            <a:r>
              <a:rPr lang="en-AU" sz="3400" b="1" dirty="0"/>
              <a:t>Questions ?</a:t>
            </a:r>
          </a:p>
        </p:txBody>
      </p:sp>
    </p:spTree>
    <p:extLst>
      <p:ext uri="{BB962C8B-B14F-4D97-AF65-F5344CB8AC3E}">
        <p14:creationId xmlns:p14="http://schemas.microsoft.com/office/powerpoint/2010/main" val="993643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5684AE-8870-A443-8FF8-D109517992E4}"/>
              </a:ext>
            </a:extLst>
          </p:cNvPr>
          <p:cNvPicPr>
            <a:picLocks noChangeAspect="1"/>
          </p:cNvPicPr>
          <p:nvPr/>
        </p:nvPicPr>
        <p:blipFill>
          <a:blip r:embed="rId2"/>
          <a:stretch>
            <a:fillRect/>
          </a:stretch>
        </p:blipFill>
        <p:spPr>
          <a:xfrm>
            <a:off x="2487979" y="433137"/>
            <a:ext cx="7216042" cy="5991726"/>
          </a:xfrm>
          <a:prstGeom prst="rect">
            <a:avLst/>
          </a:prstGeom>
        </p:spPr>
      </p:pic>
      <p:sp>
        <p:nvSpPr>
          <p:cNvPr id="4" name="Arrow: Right 4">
            <a:extLst>
              <a:ext uri="{FF2B5EF4-FFF2-40B4-BE49-F238E27FC236}">
                <a16:creationId xmlns:a16="http://schemas.microsoft.com/office/drawing/2014/main" id="{6F55D641-F5FC-934C-9F87-BB5777F4534F}"/>
              </a:ext>
            </a:extLst>
          </p:cNvPr>
          <p:cNvSpPr/>
          <p:nvPr/>
        </p:nvSpPr>
        <p:spPr>
          <a:xfrm>
            <a:off x="763484" y="3526504"/>
            <a:ext cx="1990725"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104563790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a:t>Treasurer’s Report</a:t>
            </a:r>
            <a:br>
              <a:rPr lang="en-AU" dirty="0"/>
            </a:br>
            <a:r>
              <a:rPr lang="en-AU" dirty="0"/>
              <a:t>2025 ASA AGM</a:t>
            </a:r>
          </a:p>
        </p:txBody>
      </p:sp>
      <p:sp>
        <p:nvSpPr>
          <p:cNvPr id="3" name="Subtitle 2"/>
          <p:cNvSpPr>
            <a:spLocks noGrp="1"/>
          </p:cNvSpPr>
          <p:nvPr>
            <p:ph type="subTitle" idx="1"/>
          </p:nvPr>
        </p:nvSpPr>
        <p:spPr>
          <a:xfrm>
            <a:off x="2855640" y="3717032"/>
            <a:ext cx="6400800" cy="1752600"/>
          </a:xfrm>
        </p:spPr>
        <p:txBody>
          <a:bodyPr/>
          <a:lstStyle/>
          <a:p>
            <a:r>
              <a:rPr lang="en-AU" dirty="0">
                <a:solidFill>
                  <a:schemeClr val="tx2"/>
                </a:solidFill>
              </a:rPr>
              <a:t>Yeshe Fenner</a:t>
            </a:r>
          </a:p>
        </p:txBody>
      </p:sp>
      <p:pic>
        <p:nvPicPr>
          <p:cNvPr id="4" name="Picture 3" descr="ASA Letterhead1_newest"/>
          <p:cNvPicPr/>
          <p:nvPr/>
        </p:nvPicPr>
        <p:blipFill>
          <a:blip r:embed="rId2" cstate="print"/>
          <a:srcRect/>
          <a:stretch>
            <a:fillRect/>
          </a:stretch>
        </p:blipFill>
        <p:spPr bwMode="auto">
          <a:xfrm>
            <a:off x="3359696" y="692697"/>
            <a:ext cx="5486400" cy="828675"/>
          </a:xfrm>
          <a:prstGeom prst="rect">
            <a:avLst/>
          </a:prstGeom>
          <a:noFill/>
          <a:ln w="9525">
            <a:noFill/>
            <a:miter lim="800000"/>
            <a:headEnd/>
            <a:tailEnd/>
          </a:ln>
        </p:spPr>
      </p:pic>
      <p:sp>
        <p:nvSpPr>
          <p:cNvPr id="5" name="Rectangle 4">
            <a:extLst>
              <a:ext uri="{FF2B5EF4-FFF2-40B4-BE49-F238E27FC236}">
                <a16:creationId xmlns:a16="http://schemas.microsoft.com/office/drawing/2014/main" id="{DE3DFFE7-373B-FE84-ED1A-73415761F513}"/>
              </a:ext>
            </a:extLst>
          </p:cNvPr>
          <p:cNvSpPr/>
          <p:nvPr/>
        </p:nvSpPr>
        <p:spPr>
          <a:xfrm>
            <a:off x="2063552" y="5013176"/>
            <a:ext cx="8280920" cy="1569660"/>
          </a:xfrm>
          <a:prstGeom prst="rect">
            <a:avLst/>
          </a:prstGeom>
        </p:spPr>
        <p:txBody>
          <a:bodyPr wrap="square">
            <a:spAutoFit/>
          </a:bodyPr>
          <a:lstStyle/>
          <a:p>
            <a:r>
              <a:rPr lang="en-AU" sz="2400" b="1" dirty="0"/>
              <a:t>Reports</a:t>
            </a:r>
            <a:r>
              <a:rPr lang="en-AU" sz="2400" dirty="0"/>
              <a:t>: </a:t>
            </a:r>
            <a:r>
              <a:rPr lang="en-AU" sz="2400" dirty="0">
                <a:hlinkClick r:id="rId3"/>
              </a:rPr>
              <a:t>https://asa.astronomy.org.au/about-2/council-reports/</a:t>
            </a:r>
            <a:r>
              <a:rPr lang="en-AU" sz="2400" dirty="0"/>
              <a:t> </a:t>
            </a:r>
          </a:p>
          <a:p>
            <a:endParaRPr lang="en-AU" sz="2400" u="sng" dirty="0">
              <a:solidFill>
                <a:srgbClr val="0000FF"/>
              </a:solidFill>
              <a:latin typeface="Calibri" panose="020F0502020204030204" pitchFamily="34" charset="0"/>
              <a:ea typeface="Times New Roman" panose="02020603050405020304" pitchFamily="18" charset="0"/>
              <a:hlinkClick r:id="rId4"/>
            </a:endParaRPr>
          </a:p>
          <a:p>
            <a:r>
              <a:rPr lang="en-AU" sz="2400" b="1" dirty="0">
                <a:solidFill>
                  <a:srgbClr val="1D1C1D"/>
                </a:solidFill>
                <a:latin typeface="Slack-Lato"/>
              </a:rPr>
              <a:t>Slack channel:</a:t>
            </a:r>
            <a:r>
              <a:rPr lang="en-AU" sz="2400" dirty="0">
                <a:solidFill>
                  <a:srgbClr val="1D1C1D"/>
                </a:solidFill>
                <a:latin typeface="Slack-Lato"/>
              </a:rPr>
              <a:t> </a:t>
            </a:r>
            <a:r>
              <a:rPr lang="en-AU" sz="2400" dirty="0">
                <a:latin typeface="Slack-Lato"/>
                <a:hlinkClick r:id="rId5"/>
              </a:rPr>
              <a:t>#agm</a:t>
            </a:r>
            <a:br>
              <a:rPr lang="en-AU" sz="2400" dirty="0"/>
            </a:br>
            <a:endParaRPr lang="en-AU" sz="2400" u="sng" dirty="0">
              <a:solidFill>
                <a:srgbClr val="0000FF"/>
              </a:solidFill>
              <a:latin typeface="Calibri" panose="020F0502020204030204" pitchFamily="34" charset="0"/>
              <a:ea typeface="Times New Roman" panose="02020603050405020304" pitchFamily="18" charset="0"/>
              <a:hlinkClick r:id="rId4"/>
            </a:endParaRPr>
          </a:p>
        </p:txBody>
      </p:sp>
    </p:spTree>
    <p:extLst>
      <p:ext uri="{BB962C8B-B14F-4D97-AF65-F5344CB8AC3E}">
        <p14:creationId xmlns:p14="http://schemas.microsoft.com/office/powerpoint/2010/main" val="749227943"/>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Overview</a:t>
            </a:r>
          </a:p>
        </p:txBody>
      </p:sp>
      <p:sp>
        <p:nvSpPr>
          <p:cNvPr id="3" name="Content Placeholder 2"/>
          <p:cNvSpPr>
            <a:spLocks noGrp="1"/>
          </p:cNvSpPr>
          <p:nvPr>
            <p:ph idx="1"/>
          </p:nvPr>
        </p:nvSpPr>
        <p:spPr/>
        <p:txBody>
          <a:bodyPr>
            <a:normAutofit/>
          </a:bodyPr>
          <a:lstStyle/>
          <a:p>
            <a:r>
              <a:rPr lang="en-AU" dirty="0"/>
              <a:t>824 active members with 138 overdue renewals</a:t>
            </a:r>
            <a:endParaRPr lang="en-AU" sz="2400" dirty="0"/>
          </a:p>
          <a:p>
            <a:r>
              <a:rPr lang="en-AU" dirty="0"/>
              <a:t>Our business/operating accounts grew by ~$30K</a:t>
            </a:r>
          </a:p>
          <a:p>
            <a:r>
              <a:rPr lang="en-AU" dirty="0"/>
              <a:t>Our Foundation accounts had a deficit of ~$13K</a:t>
            </a:r>
          </a:p>
          <a:p>
            <a:r>
              <a:rPr lang="en-AU" dirty="0"/>
              <a:t>Our healthy financial position was used to fund initiatives incl: publicity for ASA prizes, travel support for students, Chapters and PASA editorial board &amp; to support the implementation of the strategic plan </a:t>
            </a:r>
          </a:p>
          <a:p>
            <a:r>
              <a:rPr lang="en-AU" dirty="0"/>
              <a:t>Financial reports have been finalised and accepted by the auditor and ASA. </a:t>
            </a:r>
          </a:p>
        </p:txBody>
      </p:sp>
    </p:spTree>
    <p:extLst>
      <p:ext uri="{BB962C8B-B14F-4D97-AF65-F5344CB8AC3E}">
        <p14:creationId xmlns:p14="http://schemas.microsoft.com/office/powerpoint/2010/main" val="39035793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ASA &amp; Foundation Equity</a:t>
            </a:r>
          </a:p>
        </p:txBody>
      </p:sp>
      <p:sp>
        <p:nvSpPr>
          <p:cNvPr id="24" name="Rectangle 23">
            <a:extLst>
              <a:ext uri="{FF2B5EF4-FFF2-40B4-BE49-F238E27FC236}">
                <a16:creationId xmlns:a16="http://schemas.microsoft.com/office/drawing/2014/main" id="{8AAD8B73-17B7-6757-C07D-D22656B7317A}"/>
              </a:ext>
            </a:extLst>
          </p:cNvPr>
          <p:cNvSpPr/>
          <p:nvPr/>
        </p:nvSpPr>
        <p:spPr>
          <a:xfrm>
            <a:off x="6023992" y="1657040"/>
            <a:ext cx="599848" cy="2236071"/>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TextBox 2">
            <a:extLst>
              <a:ext uri="{FF2B5EF4-FFF2-40B4-BE49-F238E27FC236}">
                <a16:creationId xmlns:a16="http://schemas.microsoft.com/office/drawing/2014/main" id="{AED514BD-7CD7-7C6A-1472-1D4DB1A81D1A}"/>
              </a:ext>
            </a:extLst>
          </p:cNvPr>
          <p:cNvSpPr txBox="1"/>
          <p:nvPr/>
        </p:nvSpPr>
        <p:spPr>
          <a:xfrm>
            <a:off x="9056880" y="2869502"/>
            <a:ext cx="1517415" cy="1477328"/>
          </a:xfrm>
          <a:prstGeom prst="rect">
            <a:avLst/>
          </a:prstGeom>
          <a:noFill/>
        </p:spPr>
        <p:txBody>
          <a:bodyPr wrap="square" rtlCol="0">
            <a:spAutoFit/>
          </a:bodyPr>
          <a:lstStyle/>
          <a:p>
            <a:r>
              <a:rPr lang="en-AU" dirty="0"/>
              <a:t>ASA equity equivalent to 4+ years of operating expenses</a:t>
            </a:r>
          </a:p>
        </p:txBody>
      </p:sp>
      <p:pic>
        <p:nvPicPr>
          <p:cNvPr id="9" name="Picture 8">
            <a:extLst>
              <a:ext uri="{FF2B5EF4-FFF2-40B4-BE49-F238E27FC236}">
                <a16:creationId xmlns:a16="http://schemas.microsoft.com/office/drawing/2014/main" id="{2EF5C4E2-F5F2-4D35-F5EB-9EFB28526E42}"/>
              </a:ext>
            </a:extLst>
          </p:cNvPr>
          <p:cNvPicPr>
            <a:picLocks noChangeAspect="1"/>
          </p:cNvPicPr>
          <p:nvPr/>
        </p:nvPicPr>
        <p:blipFill>
          <a:blip r:embed="rId3"/>
          <a:stretch>
            <a:fillRect/>
          </a:stretch>
        </p:blipFill>
        <p:spPr>
          <a:xfrm>
            <a:off x="2918520" y="1507841"/>
            <a:ext cx="5697760" cy="1383271"/>
          </a:xfrm>
          <a:prstGeom prst="rect">
            <a:avLst/>
          </a:prstGeom>
        </p:spPr>
      </p:pic>
      <p:pic>
        <p:nvPicPr>
          <p:cNvPr id="13" name="Picture 12">
            <a:extLst>
              <a:ext uri="{FF2B5EF4-FFF2-40B4-BE49-F238E27FC236}">
                <a16:creationId xmlns:a16="http://schemas.microsoft.com/office/drawing/2014/main" id="{3951B5B7-C57B-E4BF-04F3-71CB7B2DC22E}"/>
              </a:ext>
            </a:extLst>
          </p:cNvPr>
          <p:cNvPicPr>
            <a:picLocks noChangeAspect="1"/>
          </p:cNvPicPr>
          <p:nvPr/>
        </p:nvPicPr>
        <p:blipFill>
          <a:blip r:embed="rId4"/>
          <a:stretch>
            <a:fillRect/>
          </a:stretch>
        </p:blipFill>
        <p:spPr>
          <a:xfrm>
            <a:off x="2934047" y="2915467"/>
            <a:ext cx="5697759" cy="511232"/>
          </a:xfrm>
          <a:prstGeom prst="rect">
            <a:avLst/>
          </a:prstGeom>
        </p:spPr>
      </p:pic>
      <p:pic>
        <p:nvPicPr>
          <p:cNvPr id="16" name="Picture 15">
            <a:extLst>
              <a:ext uri="{FF2B5EF4-FFF2-40B4-BE49-F238E27FC236}">
                <a16:creationId xmlns:a16="http://schemas.microsoft.com/office/drawing/2014/main" id="{3BA97CEC-878F-BA16-8CBE-5A400D99964A}"/>
              </a:ext>
            </a:extLst>
          </p:cNvPr>
          <p:cNvPicPr>
            <a:picLocks noChangeAspect="1"/>
          </p:cNvPicPr>
          <p:nvPr/>
        </p:nvPicPr>
        <p:blipFill>
          <a:blip r:embed="rId5"/>
          <a:stretch>
            <a:fillRect/>
          </a:stretch>
        </p:blipFill>
        <p:spPr>
          <a:xfrm>
            <a:off x="2934046" y="3624174"/>
            <a:ext cx="5754242" cy="251643"/>
          </a:xfrm>
          <a:prstGeom prst="rect">
            <a:avLst/>
          </a:prstGeom>
        </p:spPr>
      </p:pic>
      <p:sp>
        <p:nvSpPr>
          <p:cNvPr id="5" name="Oval 4">
            <a:extLst>
              <a:ext uri="{FF2B5EF4-FFF2-40B4-BE49-F238E27FC236}">
                <a16:creationId xmlns:a16="http://schemas.microsoft.com/office/drawing/2014/main" id="{EA11035C-8907-CDD4-4984-76ECC6FC7B33}"/>
              </a:ext>
            </a:extLst>
          </p:cNvPr>
          <p:cNvSpPr/>
          <p:nvPr/>
        </p:nvSpPr>
        <p:spPr>
          <a:xfrm>
            <a:off x="7031448" y="3573016"/>
            <a:ext cx="983495" cy="314326"/>
          </a:xfrm>
          <a:prstGeom prst="ellipse">
            <a:avLst/>
          </a:prstGeom>
          <a:no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5" name="Rectangle 24">
            <a:extLst>
              <a:ext uri="{FF2B5EF4-FFF2-40B4-BE49-F238E27FC236}">
                <a16:creationId xmlns:a16="http://schemas.microsoft.com/office/drawing/2014/main" id="{0796FC3C-32FC-B708-0C43-4AA563069904}"/>
              </a:ext>
            </a:extLst>
          </p:cNvPr>
          <p:cNvSpPr/>
          <p:nvPr/>
        </p:nvSpPr>
        <p:spPr>
          <a:xfrm>
            <a:off x="5796076" y="1274197"/>
            <a:ext cx="599848" cy="27437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6" name="TextBox 5"/>
          <p:cNvSpPr txBox="1"/>
          <p:nvPr/>
        </p:nvSpPr>
        <p:spPr>
          <a:xfrm>
            <a:off x="2012327" y="1412776"/>
            <a:ext cx="3596369" cy="369332"/>
          </a:xfrm>
          <a:prstGeom prst="rect">
            <a:avLst/>
          </a:prstGeom>
          <a:noFill/>
        </p:spPr>
        <p:txBody>
          <a:bodyPr wrap="square" rtlCol="0">
            <a:spAutoFit/>
          </a:bodyPr>
          <a:lstStyle/>
          <a:p>
            <a:r>
              <a:rPr lang="en-AU" dirty="0"/>
              <a:t>ASA accounts (for operational costs) </a:t>
            </a:r>
          </a:p>
        </p:txBody>
      </p:sp>
      <p:sp>
        <p:nvSpPr>
          <p:cNvPr id="26" name="Rectangle 25">
            <a:extLst>
              <a:ext uri="{FF2B5EF4-FFF2-40B4-BE49-F238E27FC236}">
                <a16:creationId xmlns:a16="http://schemas.microsoft.com/office/drawing/2014/main" id="{EFF4D93A-E0D6-92D8-AE36-6F49B5D56A2F}"/>
              </a:ext>
            </a:extLst>
          </p:cNvPr>
          <p:cNvSpPr/>
          <p:nvPr/>
        </p:nvSpPr>
        <p:spPr>
          <a:xfrm>
            <a:off x="5863744" y="4517702"/>
            <a:ext cx="555655" cy="229567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cxnSp>
        <p:nvCxnSpPr>
          <p:cNvPr id="12" name="Straight Arrow Connector 11">
            <a:extLst>
              <a:ext uri="{FF2B5EF4-FFF2-40B4-BE49-F238E27FC236}">
                <a16:creationId xmlns:a16="http://schemas.microsoft.com/office/drawing/2014/main" id="{E8ABA2A1-A28D-2B15-C84F-AE2BFB5CAFF8}"/>
              </a:ext>
            </a:extLst>
          </p:cNvPr>
          <p:cNvCxnSpPr>
            <a:cxnSpLocks/>
          </p:cNvCxnSpPr>
          <p:nvPr/>
        </p:nvCxnSpPr>
        <p:spPr>
          <a:xfrm flipH="1">
            <a:off x="7910702" y="3284985"/>
            <a:ext cx="1209634" cy="335777"/>
          </a:xfrm>
          <a:prstGeom prst="straightConnector1">
            <a:avLst/>
          </a:prstGeom>
          <a:ln>
            <a:tailEnd type="triangle"/>
          </a:ln>
        </p:spPr>
        <p:style>
          <a:lnRef idx="3">
            <a:schemeClr val="dk1"/>
          </a:lnRef>
          <a:fillRef idx="0">
            <a:schemeClr val="dk1"/>
          </a:fillRef>
          <a:effectRef idx="2">
            <a:schemeClr val="dk1"/>
          </a:effectRef>
          <a:fontRef idx="minor">
            <a:schemeClr val="tx1"/>
          </a:fontRef>
        </p:style>
      </p:cxnSp>
      <p:pic>
        <p:nvPicPr>
          <p:cNvPr id="30" name="Picture 29">
            <a:extLst>
              <a:ext uri="{FF2B5EF4-FFF2-40B4-BE49-F238E27FC236}">
                <a16:creationId xmlns:a16="http://schemas.microsoft.com/office/drawing/2014/main" id="{C65061CF-80D4-703F-E3B3-5FE07B37FEB1}"/>
              </a:ext>
            </a:extLst>
          </p:cNvPr>
          <p:cNvPicPr>
            <a:picLocks noChangeAspect="1"/>
          </p:cNvPicPr>
          <p:nvPr/>
        </p:nvPicPr>
        <p:blipFill>
          <a:blip r:embed="rId6"/>
          <a:stretch>
            <a:fillRect/>
          </a:stretch>
        </p:blipFill>
        <p:spPr>
          <a:xfrm>
            <a:off x="2934047" y="4388688"/>
            <a:ext cx="6122833" cy="1250116"/>
          </a:xfrm>
          <a:prstGeom prst="rect">
            <a:avLst/>
          </a:prstGeom>
        </p:spPr>
      </p:pic>
      <p:sp>
        <p:nvSpPr>
          <p:cNvPr id="17" name="TextBox 16">
            <a:extLst>
              <a:ext uri="{FF2B5EF4-FFF2-40B4-BE49-F238E27FC236}">
                <a16:creationId xmlns:a16="http://schemas.microsoft.com/office/drawing/2014/main" id="{BF87532F-3229-DB61-63DD-E250052B571C}"/>
              </a:ext>
            </a:extLst>
          </p:cNvPr>
          <p:cNvSpPr txBox="1"/>
          <p:nvPr/>
        </p:nvSpPr>
        <p:spPr>
          <a:xfrm>
            <a:off x="1936392" y="4225951"/>
            <a:ext cx="4601901" cy="369332"/>
          </a:xfrm>
          <a:prstGeom prst="rect">
            <a:avLst/>
          </a:prstGeom>
          <a:noFill/>
        </p:spPr>
        <p:txBody>
          <a:bodyPr wrap="square" rtlCol="0">
            <a:spAutoFit/>
          </a:bodyPr>
          <a:lstStyle/>
          <a:p>
            <a:r>
              <a:rPr lang="en-AU" dirty="0"/>
              <a:t>Foundation accounts (for donations and prizes)</a:t>
            </a:r>
          </a:p>
        </p:txBody>
      </p:sp>
      <p:pic>
        <p:nvPicPr>
          <p:cNvPr id="32" name="Picture 31">
            <a:extLst>
              <a:ext uri="{FF2B5EF4-FFF2-40B4-BE49-F238E27FC236}">
                <a16:creationId xmlns:a16="http://schemas.microsoft.com/office/drawing/2014/main" id="{3F861053-A3B6-4888-6070-8965F5E14FA8}"/>
              </a:ext>
            </a:extLst>
          </p:cNvPr>
          <p:cNvPicPr>
            <a:picLocks noChangeAspect="1"/>
          </p:cNvPicPr>
          <p:nvPr/>
        </p:nvPicPr>
        <p:blipFill>
          <a:blip r:embed="rId7"/>
          <a:stretch>
            <a:fillRect/>
          </a:stretch>
        </p:blipFill>
        <p:spPr>
          <a:xfrm>
            <a:off x="2934046" y="5707060"/>
            <a:ext cx="6186291" cy="458244"/>
          </a:xfrm>
          <a:prstGeom prst="rect">
            <a:avLst/>
          </a:prstGeom>
        </p:spPr>
      </p:pic>
      <p:pic>
        <p:nvPicPr>
          <p:cNvPr id="34" name="Picture 33">
            <a:extLst>
              <a:ext uri="{FF2B5EF4-FFF2-40B4-BE49-F238E27FC236}">
                <a16:creationId xmlns:a16="http://schemas.microsoft.com/office/drawing/2014/main" id="{9EF4F7FE-E654-CE09-38BB-5F19AF2A7A71}"/>
              </a:ext>
            </a:extLst>
          </p:cNvPr>
          <p:cNvPicPr>
            <a:picLocks noChangeAspect="1"/>
          </p:cNvPicPr>
          <p:nvPr/>
        </p:nvPicPr>
        <p:blipFill>
          <a:blip r:embed="rId8"/>
          <a:stretch>
            <a:fillRect/>
          </a:stretch>
        </p:blipFill>
        <p:spPr>
          <a:xfrm>
            <a:off x="2945478" y="6141712"/>
            <a:ext cx="6174859" cy="294041"/>
          </a:xfrm>
          <a:prstGeom prst="rect">
            <a:avLst/>
          </a:prstGeom>
        </p:spPr>
      </p:pic>
      <p:sp>
        <p:nvSpPr>
          <p:cNvPr id="35" name="Rectangle 34">
            <a:extLst>
              <a:ext uri="{FF2B5EF4-FFF2-40B4-BE49-F238E27FC236}">
                <a16:creationId xmlns:a16="http://schemas.microsoft.com/office/drawing/2014/main" id="{3B95E126-83BB-6088-756C-37CD8CD32F75}"/>
              </a:ext>
            </a:extLst>
          </p:cNvPr>
          <p:cNvSpPr/>
          <p:nvPr/>
        </p:nvSpPr>
        <p:spPr>
          <a:xfrm>
            <a:off x="6456040" y="4264188"/>
            <a:ext cx="599848" cy="2045132"/>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97360316"/>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ASA &amp; Foundation Equity</a:t>
            </a:r>
          </a:p>
        </p:txBody>
      </p:sp>
      <p:graphicFrame>
        <p:nvGraphicFramePr>
          <p:cNvPr id="7" name="Chart 6">
            <a:extLst>
              <a:ext uri="{FF2B5EF4-FFF2-40B4-BE49-F238E27FC236}">
                <a16:creationId xmlns:a16="http://schemas.microsoft.com/office/drawing/2014/main" id="{26A2074B-D46C-4403-88A1-69448637B31F}"/>
              </a:ext>
            </a:extLst>
          </p:cNvPr>
          <p:cNvGraphicFramePr>
            <a:graphicFrameLocks/>
          </p:cNvGraphicFramePr>
          <p:nvPr/>
        </p:nvGraphicFramePr>
        <p:xfrm>
          <a:off x="2063552" y="1417638"/>
          <a:ext cx="7848872" cy="4963690"/>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35613970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359E2-4538-449C-A9BD-142DC3971CE1}"/>
              </a:ext>
            </a:extLst>
          </p:cNvPr>
          <p:cNvSpPr>
            <a:spLocks noGrp="1"/>
          </p:cNvSpPr>
          <p:nvPr>
            <p:ph type="title"/>
          </p:nvPr>
        </p:nvSpPr>
        <p:spPr/>
        <p:txBody>
          <a:bodyPr/>
          <a:lstStyle/>
          <a:p>
            <a:r>
              <a:rPr lang="en-AU" dirty="0"/>
              <a:t>2. Minutes of the 58</a:t>
            </a:r>
            <a:r>
              <a:rPr lang="en-AU" baseline="30000" dirty="0"/>
              <a:t>th</a:t>
            </a:r>
            <a:r>
              <a:rPr lang="en-AU" dirty="0"/>
              <a:t> AGM</a:t>
            </a:r>
          </a:p>
        </p:txBody>
      </p:sp>
      <p:sp>
        <p:nvSpPr>
          <p:cNvPr id="3" name="Content Placeholder 2">
            <a:extLst>
              <a:ext uri="{FF2B5EF4-FFF2-40B4-BE49-F238E27FC236}">
                <a16:creationId xmlns:a16="http://schemas.microsoft.com/office/drawing/2014/main" id="{381EDBC2-8443-4A41-A857-4D4345773D85}"/>
              </a:ext>
            </a:extLst>
          </p:cNvPr>
          <p:cNvSpPr>
            <a:spLocks noGrp="1"/>
          </p:cNvSpPr>
          <p:nvPr>
            <p:ph idx="1"/>
          </p:nvPr>
        </p:nvSpPr>
        <p:spPr>
          <a:xfrm>
            <a:off x="7739322" y="1246828"/>
            <a:ext cx="4655419" cy="1872572"/>
          </a:xfrm>
        </p:spPr>
        <p:txBody>
          <a:bodyPr>
            <a:normAutofit/>
          </a:bodyPr>
          <a:lstStyle/>
          <a:p>
            <a:r>
              <a:rPr lang="en-AU" dirty="0">
                <a:latin typeface="Arial" panose="020B0604020202020204" pitchFamily="34" charset="0"/>
                <a:cs typeface="Arial" panose="020B0604020202020204" pitchFamily="34" charset="0"/>
              </a:rPr>
              <a:t>Available on the ASA webpage</a:t>
            </a:r>
          </a:p>
          <a:p>
            <a:r>
              <a:rPr lang="en-AU" dirty="0">
                <a:latin typeface="Arial" panose="020B0604020202020204" pitchFamily="34" charset="0"/>
                <a:cs typeface="Arial" panose="020B0604020202020204" pitchFamily="34" charset="0"/>
              </a:rPr>
              <a:t>For noting only</a:t>
            </a:r>
          </a:p>
        </p:txBody>
      </p:sp>
      <p:sp>
        <p:nvSpPr>
          <p:cNvPr id="5" name="Rectangle 4">
            <a:extLst>
              <a:ext uri="{FF2B5EF4-FFF2-40B4-BE49-F238E27FC236}">
                <a16:creationId xmlns:a16="http://schemas.microsoft.com/office/drawing/2014/main" id="{17BB2B45-B1F1-CF45-9DE3-5988CA9B5EFE}"/>
              </a:ext>
            </a:extLst>
          </p:cNvPr>
          <p:cNvSpPr/>
          <p:nvPr/>
        </p:nvSpPr>
        <p:spPr>
          <a:xfrm>
            <a:off x="456867" y="3288085"/>
            <a:ext cx="8444753" cy="2862322"/>
          </a:xfrm>
          <a:prstGeom prst="rect">
            <a:avLst/>
          </a:prstGeom>
        </p:spPr>
        <p:txBody>
          <a:bodyPr wrap="square">
            <a:spAutoFit/>
          </a:bodyPr>
          <a:lstStyle/>
          <a:p>
            <a:pPr algn="ctr">
              <a:spcAft>
                <a:spcPts val="0"/>
              </a:spcAft>
            </a:pPr>
            <a:r>
              <a:rPr lang="en-AU" b="1" dirty="0">
                <a:latin typeface="Times New Roman" panose="02020603050405020304" pitchFamily="18" charset="0"/>
                <a:ea typeface="Times New Roman" panose="02020603050405020304" pitchFamily="18" charset="0"/>
              </a:rPr>
              <a:t>Minutes of the 58th Annual General Meeting</a:t>
            </a:r>
            <a:endParaRPr lang="en-AU" dirty="0">
              <a:latin typeface="Times New Roman" panose="02020603050405020304" pitchFamily="18" charset="0"/>
              <a:ea typeface="Times New Roman" panose="02020603050405020304" pitchFamily="18" charset="0"/>
            </a:endParaRPr>
          </a:p>
          <a:p>
            <a:pPr algn="ctr">
              <a:spcAft>
                <a:spcPts val="0"/>
              </a:spcAft>
            </a:pPr>
            <a:r>
              <a:rPr lang="en-AU" b="1" dirty="0">
                <a:latin typeface="Times New Roman" panose="02020603050405020304" pitchFamily="18" charset="0"/>
                <a:ea typeface="Times New Roman" panose="02020603050405020304" pitchFamily="18" charset="0"/>
              </a:rPr>
              <a:t>held at 14.00 pm (AEST) / 13.30 pm (ACST) / 12.00 pm (AWST) on Tuesday 25 June 2024</a:t>
            </a:r>
            <a:endParaRPr lang="en-AU" dirty="0">
              <a:latin typeface="Times New Roman" panose="02020603050405020304" pitchFamily="18" charset="0"/>
              <a:ea typeface="Times New Roman" panose="02020603050405020304" pitchFamily="18" charset="0"/>
            </a:endParaRPr>
          </a:p>
          <a:p>
            <a:pPr algn="ctr">
              <a:spcAft>
                <a:spcPts val="0"/>
              </a:spcAft>
            </a:pPr>
            <a:r>
              <a:rPr lang="en-AU" b="1" dirty="0">
                <a:latin typeface="Times New Roman" panose="02020603050405020304" pitchFamily="18" charset="0"/>
                <a:ea typeface="Times New Roman" panose="02020603050405020304" pitchFamily="18" charset="0"/>
              </a:rPr>
              <a:t> </a:t>
            </a:r>
            <a:endParaRPr lang="en-AU" dirty="0">
              <a:latin typeface="Times New Roman" panose="02020603050405020304" pitchFamily="18" charset="0"/>
              <a:ea typeface="Times New Roman" panose="02020603050405020304" pitchFamily="18" charset="0"/>
            </a:endParaRPr>
          </a:p>
          <a:p>
            <a:pPr algn="ctr">
              <a:spcAft>
                <a:spcPts val="0"/>
              </a:spcAft>
            </a:pPr>
            <a:r>
              <a:rPr lang="en-AU" b="1" dirty="0">
                <a:latin typeface="Times New Roman" panose="02020603050405020304" pitchFamily="18" charset="0"/>
                <a:ea typeface="Times New Roman" panose="02020603050405020304" pitchFamily="18" charset="0"/>
              </a:rPr>
              <a:t>Entirely online meeting via Zoom, Spatial and YouTube</a:t>
            </a:r>
            <a:endParaRPr lang="en-AU" dirty="0">
              <a:latin typeface="Times New Roman" panose="02020603050405020304" pitchFamily="18" charset="0"/>
              <a:ea typeface="Times New Roman" panose="02020603050405020304" pitchFamily="18" charset="0"/>
            </a:endParaRPr>
          </a:p>
          <a:p>
            <a:pPr algn="ctr">
              <a:spcAft>
                <a:spcPts val="0"/>
              </a:spcAft>
            </a:pPr>
            <a:r>
              <a:rPr lang="en-AU" b="1" dirty="0">
                <a:latin typeface="Times New Roman" panose="02020603050405020304" pitchFamily="18" charset="0"/>
                <a:ea typeface="Times New Roman" panose="02020603050405020304" pitchFamily="18" charset="0"/>
              </a:rPr>
              <a:t>AGM Slack channel supporting live comment and discussion. </a:t>
            </a:r>
            <a:endParaRPr lang="en-AU" dirty="0">
              <a:latin typeface="Times New Roman" panose="02020603050405020304" pitchFamily="18" charset="0"/>
              <a:ea typeface="Times New Roman" panose="02020603050405020304" pitchFamily="18" charset="0"/>
            </a:endParaRPr>
          </a:p>
          <a:p>
            <a:pPr algn="ctr">
              <a:spcAft>
                <a:spcPts val="0"/>
              </a:spcAft>
            </a:pPr>
            <a:r>
              <a:rPr lang="en-AU" b="1" dirty="0">
                <a:latin typeface="Times New Roman" panose="02020603050405020304" pitchFamily="18" charset="0"/>
                <a:ea typeface="Times New Roman" panose="02020603050405020304" pitchFamily="18" charset="0"/>
              </a:rPr>
              <a:t> </a:t>
            </a:r>
            <a:endParaRPr lang="en-AU" dirty="0">
              <a:latin typeface="Times New Roman" panose="02020603050405020304" pitchFamily="18" charset="0"/>
              <a:ea typeface="Times New Roman" panose="02020603050405020304" pitchFamily="18" charset="0"/>
            </a:endParaRPr>
          </a:p>
          <a:p>
            <a:pPr algn="just">
              <a:spcAft>
                <a:spcPts val="0"/>
              </a:spcAft>
            </a:pPr>
            <a:r>
              <a:rPr lang="en-AU" dirty="0">
                <a:latin typeface="Times New Roman" panose="02020603050405020304" pitchFamily="18" charset="0"/>
                <a:ea typeface="Times New Roman" panose="02020603050405020304" pitchFamily="18" charset="0"/>
              </a:rPr>
              <a:t> </a:t>
            </a:r>
          </a:p>
          <a:p>
            <a:pPr algn="just">
              <a:spcAft>
                <a:spcPts val="0"/>
              </a:spcAft>
            </a:pPr>
            <a:r>
              <a:rPr lang="en-AU" dirty="0">
                <a:latin typeface="Times New Roman" panose="02020603050405020304" pitchFamily="18" charset="0"/>
                <a:ea typeface="Times New Roman" panose="02020603050405020304" pitchFamily="18" charset="0"/>
              </a:rPr>
              <a:t>The Meeting was opened at 1:57 pm (AEST) with the President in the Chair and over 100 members online – approximately 62 on Zoom, 19 on Spatial and 26 on YouTube.</a:t>
            </a:r>
          </a:p>
        </p:txBody>
      </p:sp>
      <p:pic>
        <p:nvPicPr>
          <p:cNvPr id="6" name="Picture 5" descr="asa_header_new_sharper">
            <a:extLst>
              <a:ext uri="{FF2B5EF4-FFF2-40B4-BE49-F238E27FC236}">
                <a16:creationId xmlns:a16="http://schemas.microsoft.com/office/drawing/2014/main" id="{8B059055-661E-654A-95DE-5660A865D85E}"/>
              </a:ext>
            </a:extLst>
          </p:cNvPr>
          <p:cNvPicPr/>
          <p:nvPr/>
        </p:nvPicPr>
        <p:blipFill>
          <a:blip r:embed="rId2"/>
          <a:srcRect/>
          <a:stretch>
            <a:fillRect/>
          </a:stretch>
        </p:blipFill>
        <p:spPr bwMode="auto">
          <a:xfrm>
            <a:off x="1385794" y="2028059"/>
            <a:ext cx="6121400" cy="922655"/>
          </a:xfrm>
          <a:prstGeom prst="rect">
            <a:avLst/>
          </a:prstGeom>
          <a:noFill/>
          <a:ln w="9525">
            <a:noFill/>
            <a:miter lim="800000"/>
            <a:headEnd/>
            <a:tailEnd/>
          </a:ln>
        </p:spPr>
      </p:pic>
    </p:spTree>
    <p:extLst>
      <p:ext uri="{BB962C8B-B14F-4D97-AF65-F5344CB8AC3E}">
        <p14:creationId xmlns:p14="http://schemas.microsoft.com/office/powerpoint/2010/main" val="2184131124"/>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ASA Income</a:t>
            </a:r>
          </a:p>
        </p:txBody>
      </p:sp>
      <p:sp>
        <p:nvSpPr>
          <p:cNvPr id="4" name="TextBox 3"/>
          <p:cNvSpPr txBox="1"/>
          <p:nvPr/>
        </p:nvSpPr>
        <p:spPr>
          <a:xfrm>
            <a:off x="2004449" y="4654877"/>
            <a:ext cx="8349698" cy="1477328"/>
          </a:xfrm>
          <a:prstGeom prst="rect">
            <a:avLst/>
          </a:prstGeom>
          <a:noFill/>
        </p:spPr>
        <p:txBody>
          <a:bodyPr wrap="square" rtlCol="0">
            <a:spAutoFit/>
          </a:bodyPr>
          <a:lstStyle/>
          <a:p>
            <a:pPr marL="285750" indent="-285750">
              <a:buFont typeface="Arial" panose="020B0604020202020204" pitchFamily="34" charset="0"/>
              <a:buChar char="•"/>
            </a:pPr>
            <a:r>
              <a:rPr lang="en-AU" dirty="0"/>
              <a:t>Interest earnings higher than in recent years due to higher interest rates on Term Deposits</a:t>
            </a:r>
          </a:p>
          <a:p>
            <a:pPr marL="285750" indent="-285750">
              <a:buFont typeface="Arial" panose="020B0604020202020204" pitchFamily="34" charset="0"/>
              <a:buChar char="•"/>
            </a:pPr>
            <a:r>
              <a:rPr lang="en-AU" dirty="0"/>
              <a:t>Revenue from PASA a little higher than forecast</a:t>
            </a:r>
          </a:p>
          <a:p>
            <a:pPr marL="285750" indent="-285750">
              <a:buFont typeface="Arial" panose="020B0604020202020204" pitchFamily="34" charset="0"/>
              <a:buChar char="•"/>
            </a:pPr>
            <a:r>
              <a:rPr lang="en-AU" dirty="0"/>
              <a:t>Income included recouped surplus from a past ASA ASM</a:t>
            </a:r>
          </a:p>
          <a:p>
            <a:pPr marL="285750" indent="-285750">
              <a:buFont typeface="Arial" panose="020B0604020202020204" pitchFamily="34" charset="0"/>
              <a:buChar char="•"/>
            </a:pPr>
            <a:endParaRPr lang="en-AU" dirty="0"/>
          </a:p>
        </p:txBody>
      </p:sp>
      <p:pic>
        <p:nvPicPr>
          <p:cNvPr id="5" name="Picture 4">
            <a:extLst>
              <a:ext uri="{FF2B5EF4-FFF2-40B4-BE49-F238E27FC236}">
                <a16:creationId xmlns:a16="http://schemas.microsoft.com/office/drawing/2014/main" id="{26510867-1102-B71E-C8AC-9C9CA0D3ADF7}"/>
              </a:ext>
            </a:extLst>
          </p:cNvPr>
          <p:cNvPicPr>
            <a:picLocks noChangeAspect="1"/>
          </p:cNvPicPr>
          <p:nvPr/>
        </p:nvPicPr>
        <p:blipFill>
          <a:blip r:embed="rId3"/>
          <a:stretch>
            <a:fillRect/>
          </a:stretch>
        </p:blipFill>
        <p:spPr>
          <a:xfrm>
            <a:off x="1988393" y="1556793"/>
            <a:ext cx="8260474" cy="2014227"/>
          </a:xfrm>
          <a:prstGeom prst="rect">
            <a:avLst/>
          </a:prstGeom>
        </p:spPr>
      </p:pic>
    </p:spTree>
    <p:extLst>
      <p:ext uri="{BB962C8B-B14F-4D97-AF65-F5344CB8AC3E}">
        <p14:creationId xmlns:p14="http://schemas.microsoft.com/office/powerpoint/2010/main" val="14439941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384"/>
            <a:ext cx="6059016" cy="1143000"/>
          </a:xfrm>
        </p:spPr>
        <p:txBody>
          <a:bodyPr/>
          <a:lstStyle/>
          <a:p>
            <a:r>
              <a:rPr lang="en-AU" dirty="0"/>
              <a:t>ASA Expenditure</a:t>
            </a:r>
          </a:p>
        </p:txBody>
      </p:sp>
      <p:sp>
        <p:nvSpPr>
          <p:cNvPr id="5" name="TextBox 4"/>
          <p:cNvSpPr txBox="1"/>
          <p:nvPr/>
        </p:nvSpPr>
        <p:spPr>
          <a:xfrm>
            <a:off x="2186880" y="5320465"/>
            <a:ext cx="8229600" cy="1323439"/>
          </a:xfrm>
          <a:prstGeom prst="rect">
            <a:avLst/>
          </a:prstGeom>
          <a:noFill/>
        </p:spPr>
        <p:txBody>
          <a:bodyPr wrap="square" rtlCol="0">
            <a:spAutoFit/>
          </a:bodyPr>
          <a:lstStyle/>
          <a:p>
            <a:pPr marL="285750" indent="-285750">
              <a:buFont typeface="Arial" panose="020B0604020202020204" pitchFamily="34" charset="0"/>
              <a:buChar char="•"/>
            </a:pPr>
            <a:r>
              <a:rPr lang="en-AU" sz="1600" dirty="0"/>
              <a:t>Student travel awards dropped from ~$39K in 2024 to $28K, but still &gt;budget ($20K).  </a:t>
            </a:r>
          </a:p>
          <a:p>
            <a:pPr marL="285750" indent="-285750">
              <a:buFont typeface="Arial" panose="020B0604020202020204" pitchFamily="34" charset="0"/>
              <a:buChar char="•"/>
            </a:pPr>
            <a:r>
              <a:rPr lang="en-AU" sz="1600" dirty="0"/>
              <a:t>Publication costs = PASA Editorial fees. Not everyone invoiced us. ~$9000 in fees are owing.</a:t>
            </a:r>
          </a:p>
          <a:p>
            <a:pPr marL="285750" indent="-285750">
              <a:buFont typeface="Arial" panose="020B0604020202020204" pitchFamily="34" charset="0"/>
              <a:buChar char="•"/>
            </a:pPr>
            <a:r>
              <a:rPr lang="en-AU" sz="1600" dirty="0"/>
              <a:t>Advertising = promotion of ASA Prizes through Science in Public.</a:t>
            </a:r>
          </a:p>
          <a:p>
            <a:pPr marL="285750" indent="-285750">
              <a:buFont typeface="Arial" panose="020B0604020202020204" pitchFamily="34" charset="0"/>
              <a:buChar char="•"/>
            </a:pPr>
            <a:r>
              <a:rPr lang="en-AU" sz="1600" dirty="0"/>
              <a:t>Science meets Parliament higher than budget (costs are for six delegates). </a:t>
            </a:r>
          </a:p>
          <a:p>
            <a:pPr marL="285750" indent="-285750">
              <a:buFont typeface="Arial" panose="020B0604020202020204" pitchFamily="34" charset="0"/>
              <a:buChar char="•"/>
            </a:pPr>
            <a:r>
              <a:rPr lang="en-AU" sz="1600" dirty="0"/>
              <a:t>Chapter costs lower than budget</a:t>
            </a:r>
          </a:p>
        </p:txBody>
      </p:sp>
      <p:pic>
        <p:nvPicPr>
          <p:cNvPr id="13" name="Picture 12">
            <a:extLst>
              <a:ext uri="{FF2B5EF4-FFF2-40B4-BE49-F238E27FC236}">
                <a16:creationId xmlns:a16="http://schemas.microsoft.com/office/drawing/2014/main" id="{C7D083B7-C3EE-2C20-192C-B747911B9CED}"/>
              </a:ext>
            </a:extLst>
          </p:cNvPr>
          <p:cNvPicPr>
            <a:picLocks noChangeAspect="1"/>
          </p:cNvPicPr>
          <p:nvPr/>
        </p:nvPicPr>
        <p:blipFill>
          <a:blip r:embed="rId3"/>
          <a:stretch>
            <a:fillRect/>
          </a:stretch>
        </p:blipFill>
        <p:spPr>
          <a:xfrm>
            <a:off x="7531953" y="2012885"/>
            <a:ext cx="220231" cy="123544"/>
          </a:xfrm>
          <a:prstGeom prst="rect">
            <a:avLst/>
          </a:prstGeom>
        </p:spPr>
      </p:pic>
      <p:pic>
        <p:nvPicPr>
          <p:cNvPr id="11" name="Picture 10">
            <a:extLst>
              <a:ext uri="{FF2B5EF4-FFF2-40B4-BE49-F238E27FC236}">
                <a16:creationId xmlns:a16="http://schemas.microsoft.com/office/drawing/2014/main" id="{AA82629B-27AF-4ACC-8D79-9A97F99864D5}"/>
              </a:ext>
            </a:extLst>
          </p:cNvPr>
          <p:cNvPicPr>
            <a:picLocks noChangeAspect="1"/>
          </p:cNvPicPr>
          <p:nvPr/>
        </p:nvPicPr>
        <p:blipFill>
          <a:blip r:embed="rId4"/>
          <a:stretch>
            <a:fillRect/>
          </a:stretch>
        </p:blipFill>
        <p:spPr>
          <a:xfrm>
            <a:off x="2301076" y="980728"/>
            <a:ext cx="7179300" cy="4324428"/>
          </a:xfrm>
          <a:prstGeom prst="rect">
            <a:avLst/>
          </a:prstGeom>
        </p:spPr>
      </p:pic>
      <p:pic>
        <p:nvPicPr>
          <p:cNvPr id="12" name="Picture 11">
            <a:extLst>
              <a:ext uri="{FF2B5EF4-FFF2-40B4-BE49-F238E27FC236}">
                <a16:creationId xmlns:a16="http://schemas.microsoft.com/office/drawing/2014/main" id="{654FE950-4442-C323-4D3F-3C4959B165F7}"/>
              </a:ext>
            </a:extLst>
          </p:cNvPr>
          <p:cNvPicPr>
            <a:picLocks noChangeAspect="1"/>
          </p:cNvPicPr>
          <p:nvPr/>
        </p:nvPicPr>
        <p:blipFill>
          <a:blip r:embed="rId5"/>
          <a:stretch>
            <a:fillRect/>
          </a:stretch>
        </p:blipFill>
        <p:spPr>
          <a:xfrm>
            <a:off x="6456040" y="908720"/>
            <a:ext cx="1130388" cy="172578"/>
          </a:xfrm>
          <a:prstGeom prst="rect">
            <a:avLst/>
          </a:prstGeom>
        </p:spPr>
      </p:pic>
    </p:spTree>
    <p:extLst>
      <p:ext uri="{BB962C8B-B14F-4D97-AF65-F5344CB8AC3E}">
        <p14:creationId xmlns:p14="http://schemas.microsoft.com/office/powerpoint/2010/main" val="2253136193"/>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Foundation Financials</a:t>
            </a:r>
          </a:p>
        </p:txBody>
      </p:sp>
      <p:sp>
        <p:nvSpPr>
          <p:cNvPr id="9" name="TextBox 8">
            <a:extLst>
              <a:ext uri="{FF2B5EF4-FFF2-40B4-BE49-F238E27FC236}">
                <a16:creationId xmlns:a16="http://schemas.microsoft.com/office/drawing/2014/main" id="{4DF3417B-C44B-49B4-8633-3CC4B3823DE3}"/>
              </a:ext>
            </a:extLst>
          </p:cNvPr>
          <p:cNvSpPr txBox="1"/>
          <p:nvPr/>
        </p:nvSpPr>
        <p:spPr>
          <a:xfrm>
            <a:off x="2135560" y="4915034"/>
            <a:ext cx="8229600" cy="1754326"/>
          </a:xfrm>
          <a:prstGeom prst="rect">
            <a:avLst/>
          </a:prstGeom>
          <a:noFill/>
        </p:spPr>
        <p:txBody>
          <a:bodyPr wrap="square" rtlCol="0">
            <a:spAutoFit/>
          </a:bodyPr>
          <a:lstStyle/>
          <a:p>
            <a:pPr marL="285750" indent="-285750">
              <a:buFont typeface="Arial" panose="020B0604020202020204" pitchFamily="34" charset="0"/>
              <a:buChar char="•"/>
            </a:pPr>
            <a:r>
              <a:rPr lang="en-GB" dirty="0"/>
              <a:t>Prizes: Heisler $1000; Green $2500 x 2; Webster $2500; Bok $1000; ECR software $1500, David Allen $5000; Ellery Lecture $2500 </a:t>
            </a:r>
          </a:p>
          <a:p>
            <a:pPr marL="285750" indent="-285750">
              <a:buFont typeface="Arial" panose="020B0604020202020204" pitchFamily="34" charset="0"/>
              <a:buChar char="•"/>
            </a:pPr>
            <a:r>
              <a:rPr lang="en-AU" dirty="0"/>
              <a:t>FAA perpetuity model assumed interest rate of 3% and annual donations of $3500</a:t>
            </a:r>
          </a:p>
          <a:p>
            <a:pPr marL="285750" indent="-285750">
              <a:buFont typeface="Arial" panose="020B0604020202020204" pitchFamily="34" charset="0"/>
              <a:buChar char="•"/>
            </a:pPr>
            <a:r>
              <a:rPr lang="en-GB" dirty="0"/>
              <a:t>If you would like to donate, to help recognise our members’ achievements and make the Foundation more sustainable, please visit </a:t>
            </a:r>
            <a:r>
              <a:rPr lang="en-GB" dirty="0">
                <a:hlinkClick r:id="rId3"/>
              </a:rPr>
              <a:t>https://asa.wildapricot.org/Donate</a:t>
            </a:r>
            <a:r>
              <a:rPr lang="en-GB" dirty="0"/>
              <a:t> </a:t>
            </a:r>
          </a:p>
        </p:txBody>
      </p:sp>
      <p:pic>
        <p:nvPicPr>
          <p:cNvPr id="4" name="Picture 3">
            <a:extLst>
              <a:ext uri="{FF2B5EF4-FFF2-40B4-BE49-F238E27FC236}">
                <a16:creationId xmlns:a16="http://schemas.microsoft.com/office/drawing/2014/main" id="{847CC88B-6406-2D41-2EF4-56E81F4209B5}"/>
              </a:ext>
            </a:extLst>
          </p:cNvPr>
          <p:cNvPicPr>
            <a:picLocks noChangeAspect="1"/>
          </p:cNvPicPr>
          <p:nvPr/>
        </p:nvPicPr>
        <p:blipFill>
          <a:blip r:embed="rId4"/>
          <a:stretch>
            <a:fillRect/>
          </a:stretch>
        </p:blipFill>
        <p:spPr>
          <a:xfrm>
            <a:off x="2639616" y="1375584"/>
            <a:ext cx="6961436" cy="3349560"/>
          </a:xfrm>
          <a:prstGeom prst="rect">
            <a:avLst/>
          </a:prstGeom>
        </p:spPr>
      </p:pic>
      <p:sp>
        <p:nvSpPr>
          <p:cNvPr id="6" name="Rectangle 5">
            <a:extLst>
              <a:ext uri="{FF2B5EF4-FFF2-40B4-BE49-F238E27FC236}">
                <a16:creationId xmlns:a16="http://schemas.microsoft.com/office/drawing/2014/main" id="{45F70788-4C55-9F79-7621-6CA2E868B3CF}"/>
              </a:ext>
            </a:extLst>
          </p:cNvPr>
          <p:cNvSpPr/>
          <p:nvPr/>
        </p:nvSpPr>
        <p:spPr>
          <a:xfrm>
            <a:off x="6600056" y="1261356"/>
            <a:ext cx="599848" cy="2743709"/>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743419278"/>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81200" y="274639"/>
            <a:ext cx="8229600" cy="905809"/>
          </a:xfrm>
        </p:spPr>
        <p:txBody>
          <a:bodyPr/>
          <a:lstStyle/>
          <a:p>
            <a:r>
              <a:rPr lang="en-AU" dirty="0"/>
              <a:t>2025/2026 budget forecast</a:t>
            </a:r>
          </a:p>
        </p:txBody>
      </p:sp>
      <p:sp>
        <p:nvSpPr>
          <p:cNvPr id="4" name="TextBox 3">
            <a:extLst>
              <a:ext uri="{FF2B5EF4-FFF2-40B4-BE49-F238E27FC236}">
                <a16:creationId xmlns:a16="http://schemas.microsoft.com/office/drawing/2014/main" id="{88436877-1E7B-466B-9FCA-9FD16297E2FD}"/>
              </a:ext>
            </a:extLst>
          </p:cNvPr>
          <p:cNvSpPr txBox="1"/>
          <p:nvPr/>
        </p:nvSpPr>
        <p:spPr>
          <a:xfrm>
            <a:off x="1847528" y="1486526"/>
            <a:ext cx="3456384" cy="3139321"/>
          </a:xfrm>
          <a:prstGeom prst="rect">
            <a:avLst/>
          </a:prstGeom>
          <a:noFill/>
        </p:spPr>
        <p:txBody>
          <a:bodyPr wrap="square" rtlCol="0">
            <a:spAutoFit/>
          </a:bodyPr>
          <a:lstStyle/>
          <a:p>
            <a:pPr marL="285750" indent="-285750">
              <a:buFont typeface="Arial" panose="020B0604020202020204" pitchFamily="34" charset="0"/>
              <a:buChar char="•"/>
            </a:pPr>
            <a:r>
              <a:rPr lang="en-AU" dirty="0"/>
              <a:t>This conservative budget predicts a deficit next year of ~$21K.</a:t>
            </a:r>
          </a:p>
          <a:p>
            <a:pPr marL="285750" indent="-285750">
              <a:buFont typeface="Arial" panose="020B0604020202020204" pitchFamily="34" charset="0"/>
              <a:buChar char="•"/>
            </a:pPr>
            <a:r>
              <a:rPr lang="en-AU" dirty="0"/>
              <a:t>PASA estimated costs include the editor fees unpaid from 2024/25.</a:t>
            </a:r>
          </a:p>
          <a:p>
            <a:pPr marL="285750" indent="-285750">
              <a:buFont typeface="Arial" panose="020B0604020202020204" pitchFamily="34" charset="0"/>
              <a:buChar char="•"/>
            </a:pPr>
            <a:r>
              <a:rPr lang="en-AU" dirty="0"/>
              <a:t>Increased the forecast costs for </a:t>
            </a:r>
            <a:r>
              <a:rPr lang="en-AU" dirty="0" err="1"/>
              <a:t>SmP</a:t>
            </a:r>
            <a:r>
              <a:rPr lang="en-AU" dirty="0"/>
              <a:t> and student travel grants.</a:t>
            </a:r>
          </a:p>
          <a:p>
            <a:pPr marL="285750" indent="-285750">
              <a:buFont typeface="Arial" panose="020B0604020202020204" pitchFamily="34" charset="0"/>
              <a:buChar char="•"/>
            </a:pPr>
            <a:r>
              <a:rPr lang="en-AU" dirty="0"/>
              <a:t>PASA revenue is a little uncertain since moving to the new model. </a:t>
            </a:r>
          </a:p>
        </p:txBody>
      </p:sp>
      <p:pic>
        <p:nvPicPr>
          <p:cNvPr id="6" name="Picture 5">
            <a:extLst>
              <a:ext uri="{FF2B5EF4-FFF2-40B4-BE49-F238E27FC236}">
                <a16:creationId xmlns:a16="http://schemas.microsoft.com/office/drawing/2014/main" id="{4CB403E5-C6A4-3567-BE5B-968EF8A4BE98}"/>
              </a:ext>
            </a:extLst>
          </p:cNvPr>
          <p:cNvPicPr>
            <a:picLocks noChangeAspect="1"/>
          </p:cNvPicPr>
          <p:nvPr/>
        </p:nvPicPr>
        <p:blipFill>
          <a:blip r:embed="rId3"/>
          <a:stretch>
            <a:fillRect/>
          </a:stretch>
        </p:blipFill>
        <p:spPr>
          <a:xfrm>
            <a:off x="5951985" y="1052736"/>
            <a:ext cx="4470221" cy="5729932"/>
          </a:xfrm>
          <a:prstGeom prst="rect">
            <a:avLst/>
          </a:prstGeom>
        </p:spPr>
      </p:pic>
    </p:spTree>
    <p:extLst>
      <p:ext uri="{BB962C8B-B14F-4D97-AF65-F5344CB8AC3E}">
        <p14:creationId xmlns:p14="http://schemas.microsoft.com/office/powerpoint/2010/main" val="1969143959"/>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ASA Membership Rates 2026</a:t>
            </a:r>
          </a:p>
        </p:txBody>
      </p:sp>
      <p:graphicFrame>
        <p:nvGraphicFramePr>
          <p:cNvPr id="3" name="Table 2"/>
          <p:cNvGraphicFramePr>
            <a:graphicFrameLocks noGrp="1"/>
          </p:cNvGraphicFramePr>
          <p:nvPr/>
        </p:nvGraphicFramePr>
        <p:xfrm>
          <a:off x="2351585" y="1196753"/>
          <a:ext cx="7488830" cy="4206573"/>
        </p:xfrm>
        <a:graphic>
          <a:graphicData uri="http://schemas.openxmlformats.org/drawingml/2006/table">
            <a:tbl>
              <a:tblPr firstRow="1" firstCol="1" bandRow="1">
                <a:tableStyleId>{5C22544A-7EE6-4342-B048-85BDC9FD1C3A}</a:tableStyleId>
              </a:tblPr>
              <a:tblGrid>
                <a:gridCol w="1497766">
                  <a:extLst>
                    <a:ext uri="{9D8B030D-6E8A-4147-A177-3AD203B41FA5}">
                      <a16:colId xmlns:a16="http://schemas.microsoft.com/office/drawing/2014/main" val="20000"/>
                    </a:ext>
                  </a:extLst>
                </a:gridCol>
                <a:gridCol w="1497766">
                  <a:extLst>
                    <a:ext uri="{9D8B030D-6E8A-4147-A177-3AD203B41FA5}">
                      <a16:colId xmlns:a16="http://schemas.microsoft.com/office/drawing/2014/main" val="20001"/>
                    </a:ext>
                  </a:extLst>
                </a:gridCol>
                <a:gridCol w="1497766">
                  <a:extLst>
                    <a:ext uri="{9D8B030D-6E8A-4147-A177-3AD203B41FA5}">
                      <a16:colId xmlns:a16="http://schemas.microsoft.com/office/drawing/2014/main" val="20002"/>
                    </a:ext>
                  </a:extLst>
                </a:gridCol>
                <a:gridCol w="1497766">
                  <a:extLst>
                    <a:ext uri="{9D8B030D-6E8A-4147-A177-3AD203B41FA5}">
                      <a16:colId xmlns:a16="http://schemas.microsoft.com/office/drawing/2014/main" val="20003"/>
                    </a:ext>
                  </a:extLst>
                </a:gridCol>
                <a:gridCol w="1497766">
                  <a:extLst>
                    <a:ext uri="{9D8B030D-6E8A-4147-A177-3AD203B41FA5}">
                      <a16:colId xmlns:a16="http://schemas.microsoft.com/office/drawing/2014/main" val="20004"/>
                    </a:ext>
                  </a:extLst>
                </a:gridCol>
              </a:tblGrid>
              <a:tr h="794034">
                <a:tc>
                  <a:txBody>
                    <a:bodyPr/>
                    <a:lstStyle/>
                    <a:p>
                      <a:pPr algn="l" fontAlgn="ctr"/>
                      <a:r>
                        <a:rPr lang="en-US" sz="1000" u="none" strike="noStrike" dirty="0">
                          <a:effectLst/>
                        </a:rPr>
                        <a:t> </a:t>
                      </a:r>
                      <a:endParaRPr lang="en-AU" sz="1000" b="0" i="0" u="none" strike="noStrike" dirty="0">
                        <a:solidFill>
                          <a:srgbClr val="000000"/>
                        </a:solidFill>
                        <a:effectLst/>
                        <a:latin typeface="Verdana" panose="020B0604030504040204" pitchFamily="34" charset="0"/>
                      </a:endParaRPr>
                    </a:p>
                  </a:txBody>
                  <a:tcPr marL="7620" marR="7620" marT="7620" marB="0" anchor="ctr"/>
                </a:tc>
                <a:tc>
                  <a:txBody>
                    <a:bodyPr/>
                    <a:lstStyle/>
                    <a:p>
                      <a:pPr algn="l" fontAlgn="ctr"/>
                      <a:r>
                        <a:rPr lang="en-AU" sz="1800" u="none" strike="noStrike" dirty="0">
                          <a:effectLst/>
                        </a:rPr>
                        <a:t>Current Rate</a:t>
                      </a:r>
                      <a:endParaRPr lang="en-AU" sz="1800" b="0" i="0" u="none" strike="noStrike" dirty="0">
                        <a:solidFill>
                          <a:srgbClr val="000000"/>
                        </a:solidFill>
                        <a:effectLst/>
                        <a:latin typeface="Verdana" panose="020B0604030504040204" pitchFamily="34" charset="0"/>
                      </a:endParaRPr>
                    </a:p>
                  </a:txBody>
                  <a:tcPr marL="7620" marR="7620" marT="7620" marB="0" anchor="ctr"/>
                </a:tc>
                <a:tc>
                  <a:txBody>
                    <a:bodyPr/>
                    <a:lstStyle/>
                    <a:p>
                      <a:pPr algn="l" fontAlgn="ctr"/>
                      <a:r>
                        <a:rPr lang="en-AU" sz="1800" u="none" strike="noStrike" dirty="0">
                          <a:effectLst/>
                        </a:rPr>
                        <a:t>2026 Rate</a:t>
                      </a:r>
                      <a:endParaRPr lang="en-AU" sz="1800" b="0" i="0" u="none" strike="noStrike" dirty="0">
                        <a:solidFill>
                          <a:srgbClr val="000000"/>
                        </a:solidFill>
                        <a:effectLst/>
                        <a:latin typeface="Verdana" panose="020B0604030504040204" pitchFamily="34" charset="0"/>
                      </a:endParaRPr>
                    </a:p>
                  </a:txBody>
                  <a:tcPr marL="7620" marR="7620" marT="7620" marB="0" anchor="ctr"/>
                </a:tc>
                <a:tc>
                  <a:txBody>
                    <a:bodyPr/>
                    <a:lstStyle/>
                    <a:p>
                      <a:pPr algn="l" fontAlgn="ctr"/>
                      <a:r>
                        <a:rPr lang="en-AU" sz="1800" u="none" strike="noStrike" dirty="0">
                          <a:effectLst/>
                        </a:rPr>
                        <a:t>Discount</a:t>
                      </a:r>
                      <a:endParaRPr lang="en-AU" sz="1800" b="0" i="0" u="none" strike="noStrike" dirty="0">
                        <a:solidFill>
                          <a:srgbClr val="000000"/>
                        </a:solidFill>
                        <a:effectLst/>
                        <a:latin typeface="Verdana" panose="020B0604030504040204" pitchFamily="34" charset="0"/>
                      </a:endParaRPr>
                    </a:p>
                  </a:txBody>
                  <a:tcPr marL="7620" marR="7620" marT="7620" marB="0" anchor="ctr"/>
                </a:tc>
                <a:tc>
                  <a:txBody>
                    <a:bodyPr/>
                    <a:lstStyle/>
                    <a:p>
                      <a:pPr algn="l" fontAlgn="ctr"/>
                      <a:r>
                        <a:rPr lang="en-AU" sz="1800" u="none" strike="noStrike" dirty="0">
                          <a:effectLst/>
                        </a:rPr>
                        <a:t>Rate if paid by 28/2/2026</a:t>
                      </a:r>
                      <a:endParaRPr lang="en-AU" sz="1800" b="0" i="0" u="none" strike="noStrike" dirty="0">
                        <a:solidFill>
                          <a:srgbClr val="000000"/>
                        </a:solidFill>
                        <a:effectLst/>
                        <a:latin typeface="Verdana" panose="020B0604030504040204" pitchFamily="34" charset="0"/>
                      </a:endParaRPr>
                    </a:p>
                  </a:txBody>
                  <a:tcPr marL="7620" marR="7620" marT="7620" marB="0" anchor="ctr"/>
                </a:tc>
                <a:extLst>
                  <a:ext uri="{0D108BD9-81ED-4DB2-BD59-A6C34878D82A}">
                    <a16:rowId xmlns:a16="http://schemas.microsoft.com/office/drawing/2014/main" val="10000"/>
                  </a:ext>
                </a:extLst>
              </a:tr>
              <a:tr h="233540">
                <a:tc>
                  <a:txBody>
                    <a:bodyPr/>
                    <a:lstStyle/>
                    <a:p>
                      <a:pPr algn="l" fontAlgn="ctr"/>
                      <a:r>
                        <a:rPr lang="en-AU" sz="2000" u="none" strike="noStrike" dirty="0">
                          <a:effectLst/>
                        </a:rPr>
                        <a:t>Fellow</a:t>
                      </a:r>
                      <a:endParaRPr lang="en-AU" sz="2000" b="0" i="0" u="none" strike="noStrike" dirty="0">
                        <a:solidFill>
                          <a:srgbClr val="000000"/>
                        </a:solidFill>
                        <a:effectLst/>
                        <a:latin typeface="Verdana" panose="020B0604030504040204" pitchFamily="34" charset="0"/>
                      </a:endParaRPr>
                    </a:p>
                  </a:txBody>
                  <a:tcPr marL="7620" marR="7620" marT="7620" marB="0" anchor="ctr"/>
                </a:tc>
                <a:tc>
                  <a:txBody>
                    <a:bodyPr/>
                    <a:lstStyle/>
                    <a:p>
                      <a:pPr marL="6350" indent="-6350">
                        <a:lnSpc>
                          <a:spcPct val="103000"/>
                        </a:lnSpc>
                        <a:spcAft>
                          <a:spcPts val="20"/>
                        </a:spcAft>
                      </a:pPr>
                      <a:r>
                        <a:rPr lang="en-US"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213</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US"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213</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a:solidFill>
                            <a:srgbClr val="000000"/>
                          </a:solidFill>
                          <a:effectLst/>
                          <a:latin typeface="Verdana" panose="020B0604030504040204" pitchFamily="34" charset="0"/>
                          <a:ea typeface="Arial" panose="020B0604020202020204" pitchFamily="34" charset="0"/>
                          <a:cs typeface="Calibri" panose="020F0502020204030204" pitchFamily="34" charset="0"/>
                        </a:rPr>
                        <a:t>33</a:t>
                      </a:r>
                      <a:endParaRPr lang="en-AU" sz="140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a:solidFill>
                            <a:srgbClr val="000000"/>
                          </a:solidFill>
                          <a:effectLst/>
                          <a:latin typeface="Verdana" panose="020B0604030504040204" pitchFamily="34" charset="0"/>
                          <a:ea typeface="Arial" panose="020B0604020202020204" pitchFamily="34" charset="0"/>
                          <a:cs typeface="Calibri" panose="020F0502020204030204" pitchFamily="34" charset="0"/>
                        </a:rPr>
                        <a:t>180</a:t>
                      </a:r>
                      <a:endParaRPr lang="en-AU" sz="140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1"/>
                  </a:ext>
                </a:extLst>
              </a:tr>
              <a:tr h="233540">
                <a:tc>
                  <a:txBody>
                    <a:bodyPr/>
                    <a:lstStyle/>
                    <a:p>
                      <a:pPr algn="l" fontAlgn="ctr"/>
                      <a:r>
                        <a:rPr lang="en-AU" sz="2000" u="none" strike="noStrike">
                          <a:effectLst/>
                        </a:rPr>
                        <a:t>Member</a:t>
                      </a:r>
                      <a:endParaRPr lang="en-AU" sz="2000" b="0" i="0" u="none" strike="noStrike">
                        <a:solidFill>
                          <a:srgbClr val="000000"/>
                        </a:solidFill>
                        <a:effectLst/>
                        <a:latin typeface="Verdana" panose="020B0604030504040204" pitchFamily="34" charset="0"/>
                      </a:endParaRPr>
                    </a:p>
                  </a:txBody>
                  <a:tcPr marL="7620" marR="7620" marT="7620" marB="0" anchor="ctr"/>
                </a:tc>
                <a:tc>
                  <a:txBody>
                    <a:bodyPr/>
                    <a:lstStyle/>
                    <a:p>
                      <a:pPr marL="6350" indent="-6350">
                        <a:lnSpc>
                          <a:spcPct val="103000"/>
                        </a:lnSpc>
                        <a:spcAft>
                          <a:spcPts val="20"/>
                        </a:spcAft>
                      </a:pPr>
                      <a:r>
                        <a:rPr lang="en-US"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178</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US"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178</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a:solidFill>
                            <a:srgbClr val="000000"/>
                          </a:solidFill>
                          <a:effectLst/>
                          <a:latin typeface="Verdana" panose="020B0604030504040204" pitchFamily="34" charset="0"/>
                          <a:ea typeface="Arial" panose="020B0604020202020204" pitchFamily="34" charset="0"/>
                          <a:cs typeface="Calibri" panose="020F0502020204030204" pitchFamily="34" charset="0"/>
                        </a:rPr>
                        <a:t>33</a:t>
                      </a:r>
                      <a:endParaRPr lang="en-AU" sz="140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a:solidFill>
                            <a:srgbClr val="000000"/>
                          </a:solidFill>
                          <a:effectLst/>
                          <a:latin typeface="Verdana" panose="020B0604030504040204" pitchFamily="34" charset="0"/>
                          <a:ea typeface="Arial" panose="020B0604020202020204" pitchFamily="34" charset="0"/>
                          <a:cs typeface="Calibri" panose="020F0502020204030204" pitchFamily="34" charset="0"/>
                        </a:rPr>
                        <a:t>145</a:t>
                      </a:r>
                      <a:endParaRPr lang="en-AU" sz="140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2"/>
                  </a:ext>
                </a:extLst>
              </a:tr>
              <a:tr h="597861">
                <a:tc>
                  <a:txBody>
                    <a:bodyPr/>
                    <a:lstStyle/>
                    <a:p>
                      <a:pPr algn="l" fontAlgn="ctr"/>
                      <a:r>
                        <a:rPr lang="en-AU" sz="2000" u="none" strike="noStrike" dirty="0">
                          <a:effectLst/>
                        </a:rPr>
                        <a:t>Student, Retired, Overseas</a:t>
                      </a:r>
                      <a:endParaRPr lang="en-AU" sz="2000" b="0" i="0" u="none" strike="noStrike" dirty="0">
                        <a:solidFill>
                          <a:srgbClr val="000000"/>
                        </a:solidFill>
                        <a:effectLst/>
                        <a:latin typeface="Verdana" panose="020B0604030504040204" pitchFamily="34" charset="0"/>
                      </a:endParaRPr>
                    </a:p>
                  </a:txBody>
                  <a:tcPr marL="7620" marR="7620" marT="7620" marB="0" anchor="ctr"/>
                </a:tc>
                <a:tc>
                  <a:txBody>
                    <a:bodyPr/>
                    <a:lstStyle/>
                    <a:p>
                      <a:pPr marL="6350" indent="-6350">
                        <a:lnSpc>
                          <a:spcPct val="103000"/>
                        </a:lnSpc>
                        <a:spcAft>
                          <a:spcPts val="20"/>
                        </a:spcAft>
                      </a:pPr>
                      <a:r>
                        <a:rPr lang="en-US"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85</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US"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85</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a:solidFill>
                            <a:srgbClr val="000000"/>
                          </a:solidFill>
                          <a:effectLst/>
                          <a:latin typeface="Verdana" panose="020B0604030504040204" pitchFamily="34" charset="0"/>
                          <a:ea typeface="Arial" panose="020B0604020202020204" pitchFamily="34" charset="0"/>
                          <a:cs typeface="Calibri" panose="020F0502020204030204" pitchFamily="34" charset="0"/>
                        </a:rPr>
                        <a:t>22</a:t>
                      </a:r>
                      <a:endParaRPr lang="en-AU" sz="140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a:solidFill>
                            <a:srgbClr val="000000"/>
                          </a:solidFill>
                          <a:effectLst/>
                          <a:latin typeface="Verdana" panose="020B0604030504040204" pitchFamily="34" charset="0"/>
                          <a:ea typeface="Arial" panose="020B0604020202020204" pitchFamily="34" charset="0"/>
                          <a:cs typeface="Calibri" panose="020F0502020204030204" pitchFamily="34" charset="0"/>
                        </a:rPr>
                        <a:t>63</a:t>
                      </a:r>
                      <a:endParaRPr lang="en-AU" sz="140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3"/>
                  </a:ext>
                </a:extLst>
              </a:tr>
              <a:tr h="401688">
                <a:tc>
                  <a:txBody>
                    <a:bodyPr/>
                    <a:lstStyle/>
                    <a:p>
                      <a:pPr algn="l" fontAlgn="ctr"/>
                      <a:r>
                        <a:rPr lang="en-AU" sz="2000" u="none" strike="noStrike" dirty="0">
                          <a:effectLst/>
                        </a:rPr>
                        <a:t>Associate</a:t>
                      </a:r>
                      <a:endParaRPr lang="en-AU" sz="2000" b="0" i="0" u="none" strike="noStrike" dirty="0">
                        <a:solidFill>
                          <a:srgbClr val="000000"/>
                        </a:solidFill>
                        <a:effectLst/>
                        <a:latin typeface="Verdana" panose="020B0604030504040204" pitchFamily="34" charset="0"/>
                      </a:endParaRPr>
                    </a:p>
                  </a:txBody>
                  <a:tcPr marL="7620" marR="7620" marT="7620" marB="0" anchor="ctr"/>
                </a:tc>
                <a:tc>
                  <a:txBody>
                    <a:bodyPr/>
                    <a:lstStyle/>
                    <a:p>
                      <a:pPr marL="6350" indent="-6350">
                        <a:lnSpc>
                          <a:spcPct val="103000"/>
                        </a:lnSpc>
                        <a:spcAft>
                          <a:spcPts val="20"/>
                        </a:spcAft>
                      </a:pPr>
                      <a:r>
                        <a:rPr lang="en-US"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85</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US"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85</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a:solidFill>
                            <a:srgbClr val="000000"/>
                          </a:solidFill>
                          <a:effectLst/>
                          <a:latin typeface="Verdana" panose="020B0604030504040204" pitchFamily="34" charset="0"/>
                          <a:ea typeface="Arial" panose="020B0604020202020204" pitchFamily="34" charset="0"/>
                          <a:cs typeface="Calibri" panose="020F0502020204030204" pitchFamily="34" charset="0"/>
                        </a:rPr>
                        <a:t>22</a:t>
                      </a:r>
                      <a:endParaRPr lang="en-AU" sz="140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a:solidFill>
                            <a:srgbClr val="000000"/>
                          </a:solidFill>
                          <a:effectLst/>
                          <a:latin typeface="Verdana" panose="020B0604030504040204" pitchFamily="34" charset="0"/>
                          <a:ea typeface="Arial" panose="020B0604020202020204" pitchFamily="34" charset="0"/>
                          <a:cs typeface="Calibri" panose="020F0502020204030204" pitchFamily="34" charset="0"/>
                        </a:rPr>
                        <a:t>63</a:t>
                      </a:r>
                      <a:endParaRPr lang="en-AU" sz="140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4"/>
                  </a:ext>
                </a:extLst>
              </a:tr>
              <a:tr h="846771">
                <a:tc>
                  <a:txBody>
                    <a:bodyPr/>
                    <a:lstStyle/>
                    <a:p>
                      <a:pPr algn="l" fontAlgn="ctr"/>
                      <a:r>
                        <a:rPr lang="en-AU" sz="2000" u="none" strike="noStrike" dirty="0">
                          <a:effectLst/>
                        </a:rPr>
                        <a:t>Associate Society</a:t>
                      </a:r>
                      <a:endParaRPr lang="en-AU" sz="2000" b="0" i="0" u="none" strike="noStrike" dirty="0">
                        <a:solidFill>
                          <a:srgbClr val="000000"/>
                        </a:solidFill>
                        <a:effectLst/>
                        <a:latin typeface="Verdana" panose="020B0604030504040204" pitchFamily="34" charset="0"/>
                      </a:endParaRPr>
                    </a:p>
                  </a:txBody>
                  <a:tcPr marL="7620" marR="7620" marT="7620" marB="0" anchor="ctr"/>
                </a:tc>
                <a:tc>
                  <a:txBody>
                    <a:bodyPr/>
                    <a:lstStyle/>
                    <a:p>
                      <a:pPr marL="6350" indent="-6350">
                        <a:lnSpc>
                          <a:spcPct val="103000"/>
                        </a:lnSpc>
                        <a:spcAft>
                          <a:spcPts val="20"/>
                        </a:spcAft>
                      </a:pPr>
                      <a:r>
                        <a:rPr lang="en-US"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119</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US"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119</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a:solidFill>
                            <a:srgbClr val="000000"/>
                          </a:solidFill>
                          <a:effectLst/>
                          <a:latin typeface="Verdana" panose="020B0604030504040204" pitchFamily="34" charset="0"/>
                          <a:ea typeface="Arial" panose="020B0604020202020204" pitchFamily="34" charset="0"/>
                          <a:cs typeface="Calibri" panose="020F0502020204030204" pitchFamily="34" charset="0"/>
                        </a:rPr>
                        <a:t> </a:t>
                      </a:r>
                      <a:endParaRPr lang="en-AU" sz="140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a:solidFill>
                            <a:srgbClr val="000000"/>
                          </a:solidFill>
                          <a:effectLst/>
                          <a:latin typeface="Verdana" panose="020B0604030504040204" pitchFamily="34" charset="0"/>
                          <a:ea typeface="Arial" panose="020B0604020202020204" pitchFamily="34" charset="0"/>
                          <a:cs typeface="Calibri" panose="020F0502020204030204" pitchFamily="34" charset="0"/>
                        </a:rPr>
                        <a:t>119</a:t>
                      </a:r>
                      <a:endParaRPr lang="en-AU" sz="140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5"/>
                  </a:ext>
                </a:extLst>
              </a:tr>
              <a:tr h="597861">
                <a:tc>
                  <a:txBody>
                    <a:bodyPr/>
                    <a:lstStyle/>
                    <a:p>
                      <a:pPr algn="l" fontAlgn="ctr"/>
                      <a:r>
                        <a:rPr lang="en-AU" sz="2000" u="none" strike="noStrike" dirty="0">
                          <a:effectLst/>
                        </a:rPr>
                        <a:t>Corporate Member</a:t>
                      </a:r>
                      <a:endParaRPr lang="en-AU" sz="2000" b="0" i="0" u="none" strike="noStrike" dirty="0">
                        <a:solidFill>
                          <a:srgbClr val="000000"/>
                        </a:solidFill>
                        <a:effectLst/>
                        <a:latin typeface="Verdana" panose="020B0604030504040204" pitchFamily="34" charset="0"/>
                      </a:endParaRPr>
                    </a:p>
                  </a:txBody>
                  <a:tcPr marL="7620" marR="7620" marT="7620" marB="0" anchor="ctr"/>
                </a:tc>
                <a:tc>
                  <a:txBody>
                    <a:bodyPr/>
                    <a:lstStyle/>
                    <a:p>
                      <a:pPr marL="6350" indent="-6350">
                        <a:lnSpc>
                          <a:spcPct val="103000"/>
                        </a:lnSpc>
                        <a:spcAft>
                          <a:spcPts val="20"/>
                        </a:spcAft>
                      </a:pPr>
                      <a:r>
                        <a:rPr lang="en-GB"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0</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dirty="0">
                          <a:solidFill>
                            <a:srgbClr val="000000"/>
                          </a:solidFill>
                          <a:effectLst/>
                          <a:latin typeface="Verdana" panose="020B0604030504040204" pitchFamily="34" charset="0"/>
                          <a:ea typeface="Arial" panose="020B0604020202020204" pitchFamily="34" charset="0"/>
                          <a:cs typeface="Calibri" panose="020F0502020204030204" pitchFamily="34" charset="0"/>
                        </a:rPr>
                        <a:t>0</a:t>
                      </a: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r>
                        <a:rPr lang="en-AU" sz="1600">
                          <a:solidFill>
                            <a:srgbClr val="000000"/>
                          </a:solidFill>
                          <a:effectLst/>
                          <a:latin typeface="Verdana" panose="020B0604030504040204" pitchFamily="34" charset="0"/>
                          <a:ea typeface="Arial" panose="020B0604020202020204" pitchFamily="34" charset="0"/>
                          <a:cs typeface="Calibri" panose="020F0502020204030204" pitchFamily="34" charset="0"/>
                        </a:rPr>
                        <a:t> </a:t>
                      </a:r>
                      <a:endParaRPr lang="en-AU" sz="140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tc>
                  <a:txBody>
                    <a:bodyPr/>
                    <a:lstStyle/>
                    <a:p>
                      <a:pPr marL="6350" indent="-6350">
                        <a:lnSpc>
                          <a:spcPct val="103000"/>
                        </a:lnSpc>
                        <a:spcAft>
                          <a:spcPts val="20"/>
                        </a:spcAft>
                      </a:pPr>
                      <a:endParaRPr lang="en-AU" sz="14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nchor="ctr"/>
                </a:tc>
                <a:extLst>
                  <a:ext uri="{0D108BD9-81ED-4DB2-BD59-A6C34878D82A}">
                    <a16:rowId xmlns:a16="http://schemas.microsoft.com/office/drawing/2014/main" val="10006"/>
                  </a:ext>
                </a:extLst>
              </a:tr>
            </a:tbl>
          </a:graphicData>
        </a:graphic>
      </p:graphicFrame>
      <p:sp>
        <p:nvSpPr>
          <p:cNvPr id="4" name="TextBox 3">
            <a:extLst>
              <a:ext uri="{FF2B5EF4-FFF2-40B4-BE49-F238E27FC236}">
                <a16:creationId xmlns:a16="http://schemas.microsoft.com/office/drawing/2014/main" id="{88436877-1E7B-466B-9FCA-9FD16297E2FD}"/>
              </a:ext>
            </a:extLst>
          </p:cNvPr>
          <p:cNvSpPr txBox="1"/>
          <p:nvPr/>
        </p:nvSpPr>
        <p:spPr>
          <a:xfrm>
            <a:off x="1847528" y="5530006"/>
            <a:ext cx="8712968" cy="923330"/>
          </a:xfrm>
          <a:prstGeom prst="rect">
            <a:avLst/>
          </a:prstGeom>
          <a:noFill/>
        </p:spPr>
        <p:txBody>
          <a:bodyPr wrap="square" rtlCol="0">
            <a:spAutoFit/>
          </a:bodyPr>
          <a:lstStyle/>
          <a:p>
            <a:r>
              <a:rPr lang="en-AU" dirty="0"/>
              <a:t>We would usually raise fees by CPI (which was 2.4% for the year ending March 2025). However, we propose to once again freeze the fees (the 5</a:t>
            </a:r>
            <a:r>
              <a:rPr lang="en-AU" baseline="30000" dirty="0"/>
              <a:t>th</a:t>
            </a:r>
            <a:r>
              <a:rPr lang="en-AU" dirty="0"/>
              <a:t> year in a row), in recognition of our healthy financial position, and financial pressures some of our members may be facing. </a:t>
            </a:r>
          </a:p>
        </p:txBody>
      </p:sp>
    </p:spTree>
    <p:extLst>
      <p:ext uri="{BB962C8B-B14F-4D97-AF65-F5344CB8AC3E}">
        <p14:creationId xmlns:p14="http://schemas.microsoft.com/office/powerpoint/2010/main" val="414006346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488828-AE6C-49F4-B7CE-F526E851B52B}"/>
              </a:ext>
            </a:extLst>
          </p:cNvPr>
          <p:cNvSpPr>
            <a:spLocks noGrp="1"/>
          </p:cNvSpPr>
          <p:nvPr>
            <p:ph type="title"/>
          </p:nvPr>
        </p:nvSpPr>
        <p:spPr/>
        <p:txBody>
          <a:bodyPr/>
          <a:lstStyle/>
          <a:p>
            <a:r>
              <a:rPr lang="en-GB" dirty="0"/>
              <a:t>Election of auditor</a:t>
            </a:r>
            <a:endParaRPr lang="en-AU" dirty="0"/>
          </a:p>
        </p:txBody>
      </p:sp>
      <p:sp>
        <p:nvSpPr>
          <p:cNvPr id="3" name="Content Placeholder 2">
            <a:extLst>
              <a:ext uri="{FF2B5EF4-FFF2-40B4-BE49-F238E27FC236}">
                <a16:creationId xmlns:a16="http://schemas.microsoft.com/office/drawing/2014/main" id="{B7C3DC54-A171-4541-A2CE-5A79D19BB14A}"/>
              </a:ext>
            </a:extLst>
          </p:cNvPr>
          <p:cNvSpPr>
            <a:spLocks noGrp="1"/>
          </p:cNvSpPr>
          <p:nvPr>
            <p:ph idx="1"/>
          </p:nvPr>
        </p:nvSpPr>
        <p:spPr/>
        <p:txBody>
          <a:bodyPr/>
          <a:lstStyle/>
          <a:p>
            <a:r>
              <a:rPr lang="en-GB" dirty="0"/>
              <a:t>We propose to re-engage the services of Jeff Ryan C.A. B Bus </a:t>
            </a:r>
            <a:r>
              <a:rPr lang="en-GB" b="0" i="0" dirty="0">
                <a:effectLst/>
                <a:latin typeface="-apple-system"/>
              </a:rPr>
              <a:t>from Thomas Davis &amp; Co, who handled this year’s audit, </a:t>
            </a:r>
            <a:r>
              <a:rPr lang="en-GB" dirty="0"/>
              <a:t>to undertake next year’s audit. </a:t>
            </a:r>
            <a:endParaRPr lang="en-AU" dirty="0"/>
          </a:p>
        </p:txBody>
      </p:sp>
    </p:spTree>
    <p:extLst>
      <p:ext uri="{BB962C8B-B14F-4D97-AF65-F5344CB8AC3E}">
        <p14:creationId xmlns:p14="http://schemas.microsoft.com/office/powerpoint/2010/main" val="15216417"/>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a:t>Questions</a:t>
            </a:r>
          </a:p>
        </p:txBody>
      </p:sp>
      <p:sp>
        <p:nvSpPr>
          <p:cNvPr id="3" name="Rectangle 2">
            <a:extLst>
              <a:ext uri="{FF2B5EF4-FFF2-40B4-BE49-F238E27FC236}">
                <a16:creationId xmlns:a16="http://schemas.microsoft.com/office/drawing/2014/main" id="{86752018-9E4E-5005-FC03-1E270DD77A4D}"/>
              </a:ext>
            </a:extLst>
          </p:cNvPr>
          <p:cNvSpPr/>
          <p:nvPr/>
        </p:nvSpPr>
        <p:spPr>
          <a:xfrm>
            <a:off x="2135560" y="2420888"/>
            <a:ext cx="8280920" cy="1569660"/>
          </a:xfrm>
          <a:prstGeom prst="rect">
            <a:avLst/>
          </a:prstGeom>
        </p:spPr>
        <p:txBody>
          <a:bodyPr wrap="square">
            <a:spAutoFit/>
          </a:bodyPr>
          <a:lstStyle/>
          <a:p>
            <a:r>
              <a:rPr lang="en-AU" sz="2400" b="1" dirty="0"/>
              <a:t>Reports</a:t>
            </a:r>
            <a:r>
              <a:rPr lang="en-AU" sz="2400" dirty="0"/>
              <a:t>: </a:t>
            </a:r>
            <a:r>
              <a:rPr lang="en-AU" sz="2400" dirty="0">
                <a:hlinkClick r:id="rId2"/>
              </a:rPr>
              <a:t>https://asa.astronomy.org.au/about-2/council-reports/</a:t>
            </a:r>
          </a:p>
          <a:p>
            <a:endParaRPr lang="en-AU" sz="2400" u="sng" dirty="0">
              <a:solidFill>
                <a:srgbClr val="0000FF"/>
              </a:solidFill>
              <a:latin typeface="Calibri" panose="020F0502020204030204" pitchFamily="34" charset="0"/>
              <a:ea typeface="Times New Roman" panose="02020603050405020304" pitchFamily="18" charset="0"/>
              <a:hlinkClick r:id="rId2"/>
            </a:endParaRPr>
          </a:p>
          <a:p>
            <a:r>
              <a:rPr lang="en-AU" sz="2400" b="1" dirty="0">
                <a:solidFill>
                  <a:srgbClr val="1D1C1D"/>
                </a:solidFill>
                <a:latin typeface="Slack-Lato"/>
              </a:rPr>
              <a:t>Slack channel:</a:t>
            </a:r>
            <a:r>
              <a:rPr lang="en-AU" sz="2400" dirty="0">
                <a:solidFill>
                  <a:srgbClr val="1D1C1D"/>
                </a:solidFill>
                <a:latin typeface="Slack-Lato"/>
              </a:rPr>
              <a:t> </a:t>
            </a:r>
            <a:r>
              <a:rPr lang="en-AU" sz="2400" dirty="0">
                <a:latin typeface="Slack-Lato"/>
                <a:hlinkClick r:id="rId3"/>
              </a:rPr>
              <a:t>#agm</a:t>
            </a:r>
            <a:br>
              <a:rPr lang="en-AU" sz="2400" dirty="0"/>
            </a:br>
            <a:endParaRPr lang="en-AU" sz="2400" u="sng" dirty="0">
              <a:solidFill>
                <a:srgbClr val="0000FF"/>
              </a:solidFill>
              <a:latin typeface="Calibri" panose="020F0502020204030204" pitchFamily="34" charset="0"/>
              <a:ea typeface="Times New Roman" panose="02020603050405020304" pitchFamily="18" charset="0"/>
              <a:hlinkClick r:id="rId2"/>
            </a:endParaRPr>
          </a:p>
        </p:txBody>
      </p:sp>
    </p:spTree>
    <p:extLst>
      <p:ext uri="{BB962C8B-B14F-4D97-AF65-F5344CB8AC3E}">
        <p14:creationId xmlns:p14="http://schemas.microsoft.com/office/powerpoint/2010/main" val="96683224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5684AE-8870-A443-8FF8-D109517992E4}"/>
              </a:ext>
            </a:extLst>
          </p:cNvPr>
          <p:cNvPicPr>
            <a:picLocks noChangeAspect="1"/>
          </p:cNvPicPr>
          <p:nvPr/>
        </p:nvPicPr>
        <p:blipFill>
          <a:blip r:embed="rId2"/>
          <a:stretch>
            <a:fillRect/>
          </a:stretch>
        </p:blipFill>
        <p:spPr>
          <a:xfrm>
            <a:off x="2487979" y="433137"/>
            <a:ext cx="7216042" cy="5991726"/>
          </a:xfrm>
          <a:prstGeom prst="rect">
            <a:avLst/>
          </a:prstGeom>
        </p:spPr>
      </p:pic>
      <p:sp>
        <p:nvSpPr>
          <p:cNvPr id="4" name="Arrow: Right 4">
            <a:extLst>
              <a:ext uri="{FF2B5EF4-FFF2-40B4-BE49-F238E27FC236}">
                <a16:creationId xmlns:a16="http://schemas.microsoft.com/office/drawing/2014/main" id="{6F55D641-F5FC-934C-9F87-BB5777F4534F}"/>
              </a:ext>
            </a:extLst>
          </p:cNvPr>
          <p:cNvSpPr/>
          <p:nvPr/>
        </p:nvSpPr>
        <p:spPr>
          <a:xfrm>
            <a:off x="751608" y="4001517"/>
            <a:ext cx="1990725"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1368711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Title 1"/>
          <p:cNvSpPr txBox="1">
            <a:spLocks noGrp="1"/>
          </p:cNvSpPr>
          <p:nvPr>
            <p:ph type="title"/>
          </p:nvPr>
        </p:nvSpPr>
        <p:spPr>
          <a:prstGeom prst="rect">
            <a:avLst/>
          </a:prstGeom>
        </p:spPr>
        <p:txBody>
          <a:bodyPr/>
          <a:lstStyle/>
          <a:p>
            <a:r>
              <a:rPr dirty="0"/>
              <a:t>7. PASA Editorial Board Report</a:t>
            </a:r>
          </a:p>
        </p:txBody>
      </p:sp>
      <p:sp>
        <p:nvSpPr>
          <p:cNvPr id="96" name="TextBox 7"/>
          <p:cNvSpPr txBox="1"/>
          <p:nvPr/>
        </p:nvSpPr>
        <p:spPr>
          <a:xfrm>
            <a:off x="854757" y="2529321"/>
            <a:ext cx="7464295" cy="461665"/>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wrap="square" lIns="45719" rIns="45719">
            <a:spAutoFit/>
          </a:bodyPr>
          <a:lstStyle>
            <a:lvl1pPr>
              <a:defRPr sz="2600"/>
            </a:lvl1pPr>
          </a:lstStyle>
          <a:p>
            <a:r>
              <a:rPr lang="en-AU" sz="2400" dirty="0"/>
              <a:t>Minh Huynh (CSIRO), PASA Editor in Chief</a:t>
            </a:r>
            <a:endParaRPr sz="2400" dirty="0"/>
          </a:p>
        </p:txBody>
      </p:sp>
      <p:pic>
        <p:nvPicPr>
          <p:cNvPr id="97" name="Screenshot 2023-07-04 at 6.59.30 pm.png" descr="Screenshot 2023-07-04 at 6.59.30 pm.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839465" y="1571439"/>
            <a:ext cx="3213101" cy="4267201"/>
          </a:xfrm>
          <a:prstGeom prst="rect">
            <a:avLst/>
          </a:prstGeom>
          <a:ln w="12700">
            <a:miter lim="400000"/>
          </a:ln>
        </p:spPr>
      </p:pic>
      <p:sp>
        <p:nvSpPr>
          <p:cNvPr id="98" name="Title 1"/>
          <p:cNvSpPr txBox="1"/>
          <p:nvPr/>
        </p:nvSpPr>
        <p:spPr>
          <a:xfrm>
            <a:off x="137421" y="3805619"/>
            <a:ext cx="10789670" cy="6166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lnSpcReduction="10000"/>
          </a:bodyPr>
          <a:lstStyle/>
          <a:p>
            <a:pPr defTabSz="768095">
              <a:lnSpc>
                <a:spcPct val="90000"/>
              </a:lnSpc>
              <a:defRPr sz="2016" b="1" i="1">
                <a:latin typeface="Carlito"/>
                <a:ea typeface="Carlito"/>
                <a:cs typeface="Carlito"/>
                <a:sym typeface="Carlito"/>
              </a:defRPr>
            </a:pPr>
            <a:r>
              <a:rPr dirty="0"/>
              <a:t>Written report: </a:t>
            </a:r>
          </a:p>
          <a:p>
            <a:pPr defTabSz="768095">
              <a:lnSpc>
                <a:spcPct val="90000"/>
              </a:lnSpc>
              <a:defRPr sz="2016" b="1" i="1">
                <a:latin typeface="Carlito"/>
                <a:ea typeface="Carlito"/>
                <a:cs typeface="Carlito"/>
                <a:sym typeface="Carlito"/>
              </a:defRPr>
            </a:pPr>
            <a:r>
              <a:rPr lang="en-AU" b="0" dirty="0">
                <a:latin typeface="Calibri Light"/>
                <a:ea typeface="Calibri Light"/>
                <a:cs typeface="Calibri Light"/>
                <a:sym typeface="Calibri Light"/>
              </a:rPr>
              <a:t>W</a:t>
            </a:r>
            <a:r>
              <a:rPr b="0" dirty="0" err="1">
                <a:latin typeface="Calibri Light"/>
                <a:ea typeface="Calibri Light"/>
                <a:cs typeface="Calibri Light"/>
                <a:sym typeface="Calibri Light"/>
              </a:rPr>
              <a:t>ritten</a:t>
            </a:r>
            <a:r>
              <a:rPr b="0" dirty="0">
                <a:latin typeface="Calibri Light"/>
                <a:ea typeface="Calibri Light"/>
                <a:cs typeface="Calibri Light"/>
                <a:sym typeface="Calibri Light"/>
              </a:rPr>
              <a:t> report w</a:t>
            </a:r>
            <a:r>
              <a:rPr lang="en-AU" b="0" dirty="0">
                <a:latin typeface="Calibri Light"/>
                <a:ea typeface="Calibri Light"/>
                <a:cs typeface="Calibri Light"/>
                <a:sym typeface="Calibri Light"/>
              </a:rPr>
              <a:t>ill be</a:t>
            </a:r>
            <a:r>
              <a:rPr b="0" dirty="0">
                <a:latin typeface="Calibri Light"/>
                <a:ea typeface="Calibri Light"/>
                <a:cs typeface="Calibri Light"/>
                <a:sym typeface="Calibri Light"/>
              </a:rPr>
              <a:t> circulated via email and be available for download.</a:t>
            </a:r>
          </a:p>
        </p:txBody>
      </p:sp>
    </p:spTree>
    <p:extLst>
      <p:ext uri="{BB962C8B-B14F-4D97-AF65-F5344CB8AC3E}">
        <p14:creationId xmlns:p14="http://schemas.microsoft.com/office/powerpoint/2010/main" val="1050757921"/>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 name="Title 1"/>
          <p:cNvSpPr txBox="1"/>
          <p:nvPr/>
        </p:nvSpPr>
        <p:spPr>
          <a:xfrm>
            <a:off x="432485" y="861391"/>
            <a:ext cx="10424159" cy="511991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lIns="91440" tIns="45720" rIns="91440" bIns="45720" rtlCol="0" anchor="t">
            <a:normAutofit/>
          </a:bodyPr>
          <a:lstStyle>
            <a:lvl1pPr defTabSz="896111">
              <a:lnSpc>
                <a:spcPct val="90000"/>
              </a:lnSpc>
              <a:defRPr sz="2352" i="1">
                <a:latin typeface="Calibri Light"/>
                <a:ea typeface="Calibri Light"/>
                <a:cs typeface="Calibri Light"/>
                <a:sym typeface="Calibri Light"/>
              </a:defRPr>
            </a:lvl1pPr>
          </a:lstStyle>
          <a:p>
            <a:pPr indent="-228600" defTabSz="914400">
              <a:spcAft>
                <a:spcPts val="600"/>
              </a:spcAft>
              <a:buFont typeface="Arial" panose="020B0604020202020204" pitchFamily="34" charset="0"/>
              <a:buChar char="•"/>
            </a:pPr>
            <a:endParaRPr lang="en-US" sz="2000" dirty="0">
              <a:latin typeface="+mn-lt"/>
              <a:ea typeface="+mn-ea"/>
              <a:cs typeface="+mn-cs"/>
            </a:endParaRPr>
          </a:p>
          <a:p>
            <a:pPr indent="-228600" defTabSz="914400">
              <a:spcAft>
                <a:spcPts val="600"/>
              </a:spcAft>
              <a:buFont typeface="Arial" panose="020B0604020202020204" pitchFamily="34" charset="0"/>
              <a:buChar char="•"/>
            </a:pPr>
            <a:r>
              <a:rPr lang="en-US" sz="2400" i="0" dirty="0">
                <a:latin typeface="+mn-lt"/>
                <a:ea typeface="+mn-ea"/>
                <a:cs typeface="+mn-cs"/>
              </a:rPr>
              <a:t>Minh Huynh (CSIRO), Editor in Chief (from 1 Jan 2025)</a:t>
            </a:r>
          </a:p>
          <a:p>
            <a:pPr indent="-228600" defTabSz="914400">
              <a:spcAft>
                <a:spcPts val="600"/>
              </a:spcAft>
              <a:buFont typeface="Arial" panose="020B0604020202020204" pitchFamily="34" charset="0"/>
              <a:buChar char="•"/>
            </a:pPr>
            <a:r>
              <a:rPr lang="en-US" sz="2400" i="0" dirty="0">
                <a:latin typeface="+mn-lt"/>
                <a:ea typeface="+mn-ea"/>
                <a:cs typeface="+mn-cs"/>
              </a:rPr>
              <a:t>Andrew Hopkins (Macq Uni), Deputy Editor in Chief (from 1 Jan 2025)</a:t>
            </a:r>
          </a:p>
          <a:p>
            <a:pPr indent="-228600" defTabSz="914400">
              <a:spcAft>
                <a:spcPts val="600"/>
              </a:spcAft>
              <a:buFont typeface="Arial" panose="020B0604020202020204" pitchFamily="34" charset="0"/>
              <a:buChar char="•"/>
            </a:pPr>
            <a:r>
              <a:rPr lang="en-US" sz="2400" i="0" dirty="0">
                <a:latin typeface="+mn-lt"/>
                <a:ea typeface="+mn-ea"/>
                <a:cs typeface="+mn-cs"/>
              </a:rPr>
              <a:t>Nithya </a:t>
            </a:r>
            <a:r>
              <a:rPr lang="en-US" sz="2400" i="0" dirty="0" err="1">
                <a:latin typeface="+mn-lt"/>
                <a:ea typeface="+mn-ea"/>
                <a:cs typeface="+mn-cs"/>
              </a:rPr>
              <a:t>Thyagarajan</a:t>
            </a:r>
            <a:r>
              <a:rPr lang="en-US" sz="2400" i="0" dirty="0">
                <a:latin typeface="+mn-lt"/>
                <a:ea typeface="+mn-ea"/>
                <a:cs typeface="+mn-cs"/>
              </a:rPr>
              <a:t> (CSIRO), Associate Editor (from 1 Jan 2025)</a:t>
            </a:r>
          </a:p>
          <a:p>
            <a:pPr indent="-228600" defTabSz="914400">
              <a:spcAft>
                <a:spcPts val="600"/>
              </a:spcAft>
              <a:buFont typeface="Arial" panose="020B0604020202020204" pitchFamily="34" charset="0"/>
              <a:buChar char="•"/>
            </a:pPr>
            <a:r>
              <a:rPr lang="en-US" sz="2400" i="0" dirty="0">
                <a:latin typeface="+mn-lt"/>
                <a:ea typeface="+mn-ea"/>
                <a:cs typeface="+mn-cs"/>
              </a:rPr>
              <a:t>Luca Casagrande (ANU), Associate Editor (from 1 Jan 2025)</a:t>
            </a:r>
          </a:p>
          <a:p>
            <a:pPr indent="-228600" defTabSz="914400">
              <a:spcAft>
                <a:spcPts val="600"/>
              </a:spcAft>
              <a:buFont typeface="Arial" panose="020B0604020202020204" pitchFamily="34" charset="0"/>
              <a:buChar char="•"/>
            </a:pPr>
            <a:r>
              <a:rPr lang="en-US" sz="2400" i="0" dirty="0">
                <a:latin typeface="+mn-lt"/>
                <a:ea typeface="+mn-ea"/>
                <a:cs typeface="+mn-cs"/>
              </a:rPr>
              <a:t>Evanthia </a:t>
            </a:r>
            <a:r>
              <a:rPr lang="en-US" sz="2400" i="0" dirty="0" err="1">
                <a:latin typeface="+mn-lt"/>
                <a:ea typeface="+mn-ea"/>
                <a:cs typeface="+mn-cs"/>
              </a:rPr>
              <a:t>Hatziminaoglou</a:t>
            </a:r>
            <a:r>
              <a:rPr lang="en-US" sz="2400" i="0" dirty="0">
                <a:latin typeface="+mn-lt"/>
                <a:ea typeface="+mn-ea"/>
                <a:cs typeface="+mn-cs"/>
              </a:rPr>
              <a:t> (ESO, Germany), Associate Editor  </a:t>
            </a:r>
          </a:p>
          <a:p>
            <a:pPr indent="-228600" defTabSz="914400">
              <a:spcAft>
                <a:spcPts val="600"/>
              </a:spcAft>
              <a:buFont typeface="Arial" panose="020B0604020202020204" pitchFamily="34" charset="0"/>
              <a:buChar char="•"/>
            </a:pPr>
            <a:r>
              <a:rPr lang="en-US" sz="2400" i="0" dirty="0">
                <a:latin typeface="+mn-lt"/>
                <a:ea typeface="+mn-ea"/>
                <a:cs typeface="+mn-cs"/>
              </a:rPr>
              <a:t>Pablo </a:t>
            </a:r>
            <a:r>
              <a:rPr lang="en-US" sz="2400" i="0" dirty="0" err="1">
                <a:latin typeface="+mn-lt"/>
                <a:ea typeface="+mn-ea"/>
                <a:cs typeface="+mn-cs"/>
              </a:rPr>
              <a:t>Saz</a:t>
            </a:r>
            <a:r>
              <a:rPr lang="en-US" sz="2400" i="0" dirty="0">
                <a:latin typeface="+mn-lt"/>
                <a:ea typeface="+mn-ea"/>
                <a:cs typeface="+mn-cs"/>
              </a:rPr>
              <a:t>-Parkinson (Uni. of Santa Cruz, USA) ), Associate Editor (until 31 Oct)</a:t>
            </a:r>
          </a:p>
          <a:p>
            <a:pPr indent="-228600" defTabSz="914400">
              <a:spcAft>
                <a:spcPts val="600"/>
              </a:spcAft>
              <a:buFont typeface="Arial" panose="020B0604020202020204" pitchFamily="34" charset="0"/>
              <a:buChar char="•"/>
            </a:pPr>
            <a:r>
              <a:rPr lang="en-US" sz="2400" i="0" dirty="0">
                <a:latin typeface="+mn-lt"/>
                <a:ea typeface="+mn-ea"/>
                <a:cs typeface="+mn-cs"/>
              </a:rPr>
              <a:t>Anna </a:t>
            </a:r>
            <a:r>
              <a:rPr lang="en-US" sz="2400" i="0" dirty="0" err="1">
                <a:latin typeface="+mn-lt"/>
                <a:ea typeface="+mn-ea"/>
                <a:cs typeface="+mn-cs"/>
              </a:rPr>
              <a:t>Kapinska</a:t>
            </a:r>
            <a:r>
              <a:rPr lang="en-US" sz="2400" i="0" dirty="0">
                <a:latin typeface="+mn-lt"/>
                <a:ea typeface="+mn-ea"/>
                <a:cs typeface="+mn-cs"/>
              </a:rPr>
              <a:t> (NRAO, USA) ), Associate Editor (until 31 Aug)</a:t>
            </a:r>
          </a:p>
          <a:p>
            <a:pPr indent="-228600" defTabSz="914400">
              <a:spcAft>
                <a:spcPts val="600"/>
              </a:spcAft>
              <a:buFont typeface="Arial" panose="020B0604020202020204" pitchFamily="34" charset="0"/>
              <a:buChar char="•"/>
            </a:pPr>
            <a:endParaRPr lang="en-US" sz="2200" i="0" dirty="0">
              <a:latin typeface="+mn-lt"/>
              <a:ea typeface="+mn-ea"/>
              <a:cs typeface="+mn-cs"/>
            </a:endParaRPr>
          </a:p>
          <a:p>
            <a:pPr defTabSz="914400">
              <a:spcAft>
                <a:spcPts val="600"/>
              </a:spcAft>
            </a:pPr>
            <a:r>
              <a:rPr lang="en-US" sz="2400" b="1" i="0" dirty="0">
                <a:latin typeface="+mn-lt"/>
                <a:ea typeface="+mn-ea"/>
                <a:cs typeface="+mn-cs"/>
              </a:rPr>
              <a:t>Searching for two new Associate Editors</a:t>
            </a:r>
          </a:p>
          <a:p>
            <a:pPr marL="342900" indent="-342900" defTabSz="914400">
              <a:spcAft>
                <a:spcPts val="600"/>
              </a:spcAft>
              <a:buFontTx/>
              <a:buChar char="-"/>
            </a:pPr>
            <a:r>
              <a:rPr lang="en-US" sz="2400" b="1" i="0" dirty="0">
                <a:latin typeface="+mn-lt"/>
                <a:ea typeface="+mn-ea"/>
                <a:cs typeface="+mn-cs"/>
              </a:rPr>
              <a:t>Please consider applying! Deadline 15</a:t>
            </a:r>
            <a:r>
              <a:rPr lang="en-US" sz="2400" b="1" i="0" baseline="30000" dirty="0">
                <a:latin typeface="+mn-lt"/>
                <a:ea typeface="+mn-ea"/>
                <a:cs typeface="+mn-cs"/>
              </a:rPr>
              <a:t>th</a:t>
            </a:r>
            <a:r>
              <a:rPr lang="en-US" sz="2400" b="1" i="0" dirty="0">
                <a:latin typeface="+mn-lt"/>
                <a:ea typeface="+mn-ea"/>
                <a:cs typeface="+mn-cs"/>
              </a:rPr>
              <a:t> July</a:t>
            </a:r>
          </a:p>
          <a:p>
            <a:pPr marL="342900" indent="-342900" defTabSz="914400">
              <a:spcAft>
                <a:spcPts val="600"/>
              </a:spcAft>
              <a:buFontTx/>
              <a:buChar char="-"/>
            </a:pPr>
            <a:r>
              <a:rPr lang="en-US" sz="2400" b="1" i="0" dirty="0">
                <a:latin typeface="+mn-lt"/>
                <a:ea typeface="+mn-ea"/>
                <a:cs typeface="+mn-cs"/>
              </a:rPr>
              <a:t>https://</a:t>
            </a:r>
            <a:r>
              <a:rPr lang="en-US" sz="2400" b="1" i="0" dirty="0" err="1">
                <a:latin typeface="+mn-lt"/>
                <a:ea typeface="+mn-ea"/>
                <a:cs typeface="+mn-cs"/>
              </a:rPr>
              <a:t>aas.org</a:t>
            </a:r>
            <a:r>
              <a:rPr lang="en-US" sz="2400" b="1" i="0" dirty="0">
                <a:latin typeface="+mn-lt"/>
                <a:ea typeface="+mn-ea"/>
                <a:cs typeface="+mn-cs"/>
              </a:rPr>
              <a:t>/</a:t>
            </a:r>
            <a:r>
              <a:rPr lang="en-US" sz="2400" b="1" i="0" dirty="0" err="1">
                <a:latin typeface="+mn-lt"/>
                <a:ea typeface="+mn-ea"/>
                <a:cs typeface="+mn-cs"/>
              </a:rPr>
              <a:t>jobregister</a:t>
            </a:r>
            <a:r>
              <a:rPr lang="en-US" sz="2400" b="1" i="0" dirty="0">
                <a:latin typeface="+mn-lt"/>
                <a:ea typeface="+mn-ea"/>
                <a:cs typeface="+mn-cs"/>
              </a:rPr>
              <a:t>/ad/8d736527</a:t>
            </a:r>
          </a:p>
          <a:p>
            <a:pPr indent="-228600" defTabSz="914400">
              <a:spcAft>
                <a:spcPts val="600"/>
              </a:spcAft>
              <a:buFont typeface="Arial" panose="020B0604020202020204" pitchFamily="34" charset="0"/>
              <a:buChar char="•"/>
            </a:pPr>
            <a:endParaRPr lang="en-US" sz="2200" i="0" dirty="0">
              <a:latin typeface="+mn-lt"/>
              <a:ea typeface="+mn-ea"/>
              <a:cs typeface="+mn-cs"/>
            </a:endParaRPr>
          </a:p>
        </p:txBody>
      </p:sp>
      <p:sp>
        <p:nvSpPr>
          <p:cNvPr id="3" name="Title 1">
            <a:extLst>
              <a:ext uri="{FF2B5EF4-FFF2-40B4-BE49-F238E27FC236}">
                <a16:creationId xmlns:a16="http://schemas.microsoft.com/office/drawing/2014/main" id="{C5BA73D6-472B-019B-E444-518F339C7FB3}"/>
              </a:ext>
            </a:extLst>
          </p:cNvPr>
          <p:cNvSpPr txBox="1"/>
          <p:nvPr/>
        </p:nvSpPr>
        <p:spPr>
          <a:xfrm>
            <a:off x="113900" y="64385"/>
            <a:ext cx="10424160" cy="6166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nSpc>
                <a:spcPct val="90000"/>
              </a:lnSpc>
              <a:defRPr sz="3200">
                <a:latin typeface="Calibri Light"/>
                <a:ea typeface="Calibri Light"/>
                <a:cs typeface="Calibri Light"/>
                <a:sym typeface="Calibri Light"/>
              </a:defRPr>
            </a:lvl1pPr>
          </a:lstStyle>
          <a:p>
            <a:r>
              <a:rPr dirty="0"/>
              <a:t>7. PASA Editorial Board Report</a:t>
            </a:r>
            <a:r>
              <a:rPr lang="en-AU" dirty="0"/>
              <a:t>: Editorial Board Update</a:t>
            </a:r>
            <a:endParaRPr dirty="0"/>
          </a:p>
        </p:txBody>
      </p:sp>
      <p:pic>
        <p:nvPicPr>
          <p:cNvPr id="2050" name="Picture 2" descr="QR Code Image">
            <a:extLst>
              <a:ext uri="{FF2B5EF4-FFF2-40B4-BE49-F238E27FC236}">
                <a16:creationId xmlns:a16="http://schemas.microsoft.com/office/drawing/2014/main" id="{441BED72-462B-1458-821E-82B708FAF948}"/>
              </a:ext>
            </a:extLst>
          </p:cNvPr>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8641947" y="3922643"/>
            <a:ext cx="2556139" cy="255613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978478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359E2-4538-449C-A9BD-142DC3971CE1}"/>
              </a:ext>
            </a:extLst>
          </p:cNvPr>
          <p:cNvSpPr>
            <a:spLocks noGrp="1"/>
          </p:cNvSpPr>
          <p:nvPr>
            <p:ph type="title"/>
          </p:nvPr>
        </p:nvSpPr>
        <p:spPr/>
        <p:txBody>
          <a:bodyPr/>
          <a:lstStyle/>
          <a:p>
            <a:r>
              <a:rPr lang="en-AU" dirty="0"/>
              <a:t>3. Business Arising from the Minutes</a:t>
            </a:r>
          </a:p>
        </p:txBody>
      </p:sp>
      <p:sp>
        <p:nvSpPr>
          <p:cNvPr id="3" name="Content Placeholder 2">
            <a:extLst>
              <a:ext uri="{FF2B5EF4-FFF2-40B4-BE49-F238E27FC236}">
                <a16:creationId xmlns:a16="http://schemas.microsoft.com/office/drawing/2014/main" id="{381EDBC2-8443-4A41-A857-4D4345773D85}"/>
              </a:ext>
            </a:extLst>
          </p:cNvPr>
          <p:cNvSpPr>
            <a:spLocks noGrp="1"/>
          </p:cNvSpPr>
          <p:nvPr>
            <p:ph idx="1"/>
          </p:nvPr>
        </p:nvSpPr>
        <p:spPr>
          <a:xfrm>
            <a:off x="1059581" y="1690688"/>
            <a:ext cx="5110213" cy="1872572"/>
          </a:xfrm>
        </p:spPr>
        <p:txBody>
          <a:bodyPr>
            <a:normAutofit/>
          </a:bodyPr>
          <a:lstStyle/>
          <a:p>
            <a:r>
              <a:rPr lang="en-AU" dirty="0">
                <a:latin typeface="Arial" panose="020B0604020202020204" pitchFamily="34" charset="0"/>
                <a:cs typeface="Arial" panose="020B0604020202020204" pitchFamily="34" charset="0"/>
              </a:rPr>
              <a:t>See following reports</a:t>
            </a:r>
          </a:p>
        </p:txBody>
      </p:sp>
    </p:spTree>
    <p:extLst>
      <p:ext uri="{BB962C8B-B14F-4D97-AF65-F5344CB8AC3E}">
        <p14:creationId xmlns:p14="http://schemas.microsoft.com/office/powerpoint/2010/main" val="2600040089"/>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itle 1"/>
          <p:cNvSpPr txBox="1"/>
          <p:nvPr/>
        </p:nvSpPr>
        <p:spPr>
          <a:xfrm>
            <a:off x="113900" y="64385"/>
            <a:ext cx="10424160" cy="6166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nSpc>
                <a:spcPct val="90000"/>
              </a:lnSpc>
              <a:defRPr sz="3200">
                <a:latin typeface="Calibri Light"/>
                <a:ea typeface="Calibri Light"/>
                <a:cs typeface="Calibri Light"/>
                <a:sym typeface="Calibri Light"/>
              </a:defRPr>
            </a:lvl1pPr>
          </a:lstStyle>
          <a:p>
            <a:r>
              <a:rPr dirty="0"/>
              <a:t>7. PASA Editorial Board Report</a:t>
            </a:r>
            <a:r>
              <a:rPr lang="en-AU" dirty="0"/>
              <a:t>: Main PASA News</a:t>
            </a:r>
            <a:endParaRPr dirty="0"/>
          </a:p>
        </p:txBody>
      </p:sp>
      <p:sp>
        <p:nvSpPr>
          <p:cNvPr id="124" name="Title 1"/>
          <p:cNvSpPr txBox="1">
            <a:spLocks noGrp="1"/>
          </p:cNvSpPr>
          <p:nvPr>
            <p:ph type="title"/>
          </p:nvPr>
        </p:nvSpPr>
        <p:spPr>
          <a:xfrm>
            <a:off x="510697" y="1000606"/>
            <a:ext cx="11150831" cy="5280923"/>
          </a:xfrm>
          <a:prstGeom prst="rect">
            <a:avLst/>
          </a:prstGeom>
        </p:spPr>
        <p:txBody>
          <a:bodyPr anchor="t">
            <a:normAutofit/>
          </a:bodyPr>
          <a:lstStyle>
            <a:lvl1pPr>
              <a:defRPr sz="2400" i="1"/>
            </a:lvl1pPr>
          </a:lstStyle>
          <a:p>
            <a:br>
              <a:rPr lang="en-AU" i="0" dirty="0"/>
            </a:br>
            <a:r>
              <a:rPr lang="en-AU" i="0" dirty="0"/>
              <a:t>Successfully transitioned to Open Access on 1 Jan 2025</a:t>
            </a:r>
            <a:br>
              <a:rPr lang="en-AU" i="0" dirty="0"/>
            </a:br>
            <a:r>
              <a:rPr lang="en-AU" i="0" dirty="0"/>
              <a:t>- author flip Nov 2024</a:t>
            </a:r>
            <a:br>
              <a:rPr lang="en-AU" i="0" dirty="0"/>
            </a:br>
            <a:r>
              <a:rPr lang="en-AU" i="0" dirty="0"/>
              <a:t>- publishing in PASA currently free for majority of Aus community (transf. agreement)</a:t>
            </a:r>
            <a:br>
              <a:rPr lang="en-AU" i="0" dirty="0"/>
            </a:br>
            <a:r>
              <a:rPr lang="en-AU" i="0" dirty="0"/>
              <a:t>- APCs discounted by 20% for ASA members </a:t>
            </a:r>
            <a:br>
              <a:rPr lang="en-AU" i="0" dirty="0"/>
            </a:br>
            <a:r>
              <a:rPr lang="en-AU" i="0" dirty="0"/>
              <a:t>- APC waivers offered by CUP </a:t>
            </a:r>
            <a:br>
              <a:rPr lang="en-AU" i="0" dirty="0"/>
            </a:br>
            <a:br>
              <a:rPr lang="en-AU" i="0" dirty="0"/>
            </a:br>
            <a:r>
              <a:rPr lang="en-AU" i="0" dirty="0"/>
              <a:t>PASA Letters now open for submission!</a:t>
            </a:r>
            <a:br>
              <a:rPr lang="en-AU" i="0" dirty="0"/>
            </a:br>
            <a:r>
              <a:rPr lang="en-AU" i="0" dirty="0"/>
              <a:t>- For rapid publication of high impact and novel research that merit a quick turnaround</a:t>
            </a:r>
            <a:br>
              <a:rPr lang="en-AU" i="0" dirty="0"/>
            </a:br>
            <a:endParaRPr dirty="0"/>
          </a:p>
        </p:txBody>
      </p:sp>
      <p:pic>
        <p:nvPicPr>
          <p:cNvPr id="1026" name="Picture 2" descr="PASA Letters">
            <a:extLst>
              <a:ext uri="{FF2B5EF4-FFF2-40B4-BE49-F238E27FC236}">
                <a16:creationId xmlns:a16="http://schemas.microsoft.com/office/drawing/2014/main" id="{2E4AFBF2-01F0-AE73-4D91-1C71636A3166}"/>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72542" y="4500693"/>
            <a:ext cx="11388987" cy="133019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611455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D5E9D61-8596-B327-4A9B-E96BFBAB1DFF}"/>
            </a:ext>
          </a:extLst>
        </p:cNvPr>
        <p:cNvGrpSpPr/>
        <p:nvPr/>
      </p:nvGrpSpPr>
      <p:grpSpPr>
        <a:xfrm>
          <a:off x="0" y="0"/>
          <a:ext cx="0" cy="0"/>
          <a:chOff x="0" y="0"/>
          <a:chExt cx="0" cy="0"/>
        </a:xfrm>
      </p:grpSpPr>
      <p:sp>
        <p:nvSpPr>
          <p:cNvPr id="123" name="Title 1">
            <a:extLst>
              <a:ext uri="{FF2B5EF4-FFF2-40B4-BE49-F238E27FC236}">
                <a16:creationId xmlns:a16="http://schemas.microsoft.com/office/drawing/2014/main" id="{70967652-8F4F-5C12-5B0D-9574431B32F6}"/>
              </a:ext>
            </a:extLst>
          </p:cNvPr>
          <p:cNvSpPr txBox="1"/>
          <p:nvPr/>
        </p:nvSpPr>
        <p:spPr>
          <a:xfrm>
            <a:off x="113900" y="64385"/>
            <a:ext cx="10424160" cy="6166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nSpc>
                <a:spcPct val="90000"/>
              </a:lnSpc>
              <a:defRPr sz="3200">
                <a:latin typeface="Calibri Light"/>
                <a:ea typeface="Calibri Light"/>
                <a:cs typeface="Calibri Light"/>
                <a:sym typeface="Calibri Light"/>
              </a:defRPr>
            </a:lvl1pPr>
          </a:lstStyle>
          <a:p>
            <a:r>
              <a:rPr dirty="0"/>
              <a:t>7. PASA Editorial Board Report</a:t>
            </a:r>
            <a:r>
              <a:rPr lang="en-AU" dirty="0"/>
              <a:t>: Other PASA News</a:t>
            </a:r>
            <a:endParaRPr dirty="0"/>
          </a:p>
        </p:txBody>
      </p:sp>
      <p:sp>
        <p:nvSpPr>
          <p:cNvPr id="124" name="Title 1">
            <a:extLst>
              <a:ext uri="{FF2B5EF4-FFF2-40B4-BE49-F238E27FC236}">
                <a16:creationId xmlns:a16="http://schemas.microsoft.com/office/drawing/2014/main" id="{55715A83-F5F9-BDA6-C127-8CCDD6BCC465}"/>
              </a:ext>
            </a:extLst>
          </p:cNvPr>
          <p:cNvSpPr txBox="1">
            <a:spLocks noGrp="1"/>
          </p:cNvSpPr>
          <p:nvPr>
            <p:ph type="title"/>
          </p:nvPr>
        </p:nvSpPr>
        <p:spPr>
          <a:xfrm>
            <a:off x="510698" y="957620"/>
            <a:ext cx="5585302" cy="5323909"/>
          </a:xfrm>
          <a:prstGeom prst="rect">
            <a:avLst/>
          </a:prstGeom>
        </p:spPr>
        <p:txBody>
          <a:bodyPr anchor="t">
            <a:normAutofit/>
          </a:bodyPr>
          <a:lstStyle>
            <a:lvl1pPr>
              <a:defRPr sz="2400" i="1"/>
            </a:lvl1pPr>
          </a:lstStyle>
          <a:p>
            <a:br>
              <a:rPr lang="en-AU" b="1" i="0" dirty="0"/>
            </a:br>
            <a:br>
              <a:rPr lang="en-AU" b="1" i="0" dirty="0"/>
            </a:br>
            <a:br>
              <a:rPr lang="en-AU" b="1" i="0" dirty="0"/>
            </a:br>
            <a:r>
              <a:rPr lang="en-AU" b="1" i="0" dirty="0"/>
              <a:t>Overleaf Template:</a:t>
            </a:r>
            <a:br>
              <a:rPr lang="en-AU" i="0" dirty="0"/>
            </a:br>
            <a:r>
              <a:rPr lang="en-AU" i="0" dirty="0"/>
              <a:t>- New overleaf template (since May)</a:t>
            </a:r>
            <a:br>
              <a:rPr lang="en-AU" i="0" dirty="0"/>
            </a:br>
            <a:r>
              <a:rPr lang="en-AU" i="0" dirty="0"/>
              <a:t>- Findable from Overleaf directory</a:t>
            </a:r>
            <a:br>
              <a:rPr lang="en-AU" i="0" dirty="0"/>
            </a:br>
            <a:br>
              <a:rPr lang="en-AU" i="0" dirty="0"/>
            </a:br>
            <a:r>
              <a:rPr lang="en-AU" b="1" i="0" dirty="0"/>
              <a:t>PASA Datastore</a:t>
            </a:r>
            <a:br>
              <a:rPr lang="en-AU" b="1" i="0" dirty="0"/>
            </a:br>
            <a:r>
              <a:rPr lang="en-AU" i="0" dirty="0"/>
              <a:t>- now at Data Central </a:t>
            </a:r>
            <a:br>
              <a:rPr lang="en-AU" i="0" dirty="0"/>
            </a:br>
            <a:r>
              <a:rPr lang="en-AU" i="0" dirty="0"/>
              <a:t>- deposit datasets up to 1TB in size </a:t>
            </a:r>
            <a:br>
              <a:rPr lang="en-AU" i="0" dirty="0"/>
            </a:br>
            <a:r>
              <a:rPr lang="en-AU" i="0" dirty="0"/>
              <a:t>- we can archive your data with your paper!</a:t>
            </a:r>
            <a:endParaRPr dirty="0"/>
          </a:p>
        </p:txBody>
      </p:sp>
      <p:pic>
        <p:nvPicPr>
          <p:cNvPr id="2" name="Picture 1">
            <a:extLst>
              <a:ext uri="{FF2B5EF4-FFF2-40B4-BE49-F238E27FC236}">
                <a16:creationId xmlns:a16="http://schemas.microsoft.com/office/drawing/2014/main" id="{74E9BF00-47E9-F8E6-B17E-E444A62D1A1C}"/>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883965" y="1369156"/>
            <a:ext cx="6212540" cy="4403164"/>
          </a:xfrm>
          <a:prstGeom prst="rect">
            <a:avLst/>
          </a:prstGeom>
        </p:spPr>
      </p:pic>
    </p:spTree>
    <p:extLst>
      <p:ext uri="{BB962C8B-B14F-4D97-AF65-F5344CB8AC3E}">
        <p14:creationId xmlns:p14="http://schemas.microsoft.com/office/powerpoint/2010/main" val="241260513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a:extLst>
              <a:ext uri="{FF2B5EF4-FFF2-40B4-BE49-F238E27FC236}">
                <a16:creationId xmlns:a16="http://schemas.microsoft.com/office/drawing/2014/main" id="{424285E2-3EEE-362D-CA54-DD4098086D36}"/>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44416" y="634362"/>
            <a:ext cx="6599583" cy="4340797"/>
          </a:xfrm>
          <a:prstGeom prst="rect">
            <a:avLst/>
          </a:prstGeom>
        </p:spPr>
      </p:pic>
      <p:sp>
        <p:nvSpPr>
          <p:cNvPr id="114" name="Title 1"/>
          <p:cNvSpPr txBox="1"/>
          <p:nvPr/>
        </p:nvSpPr>
        <p:spPr>
          <a:xfrm>
            <a:off x="113900" y="64385"/>
            <a:ext cx="10424160" cy="6166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nSpc>
                <a:spcPct val="90000"/>
              </a:lnSpc>
              <a:defRPr sz="3200">
                <a:latin typeface="Calibri Light"/>
                <a:ea typeface="Calibri Light"/>
                <a:cs typeface="Calibri Light"/>
                <a:sym typeface="Calibri Light"/>
              </a:defRPr>
            </a:lvl1pPr>
          </a:lstStyle>
          <a:p>
            <a:r>
              <a:rPr dirty="0"/>
              <a:t>7. PASA Editorial Board Report</a:t>
            </a:r>
            <a:r>
              <a:rPr lang="en-AU" dirty="0"/>
              <a:t>: Impact Factor </a:t>
            </a:r>
            <a:endParaRPr dirty="0"/>
          </a:p>
        </p:txBody>
      </p:sp>
      <p:sp>
        <p:nvSpPr>
          <p:cNvPr id="6" name="Title 1">
            <a:extLst>
              <a:ext uri="{FF2B5EF4-FFF2-40B4-BE49-F238E27FC236}">
                <a16:creationId xmlns:a16="http://schemas.microsoft.com/office/drawing/2014/main" id="{27140EA0-D568-4EBF-3927-BAFCEF265373}"/>
              </a:ext>
            </a:extLst>
          </p:cNvPr>
          <p:cNvSpPr txBox="1"/>
          <p:nvPr/>
        </p:nvSpPr>
        <p:spPr>
          <a:xfrm>
            <a:off x="961082" y="4876801"/>
            <a:ext cx="9945457" cy="1826744"/>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lIns="91440" tIns="45720" rIns="91440" bIns="45720" rtlCol="0" anchor="t">
            <a:normAutofit fontScale="47500" lnSpcReduction="20000"/>
          </a:bodyPr>
          <a:lstStyle>
            <a:lvl1pPr defTabSz="896111">
              <a:lnSpc>
                <a:spcPct val="90000"/>
              </a:lnSpc>
              <a:defRPr sz="2352" i="1">
                <a:latin typeface="Calibri Light"/>
                <a:ea typeface="Calibri Light"/>
                <a:cs typeface="Calibri Light"/>
                <a:sym typeface="Calibri Light"/>
              </a:defRPr>
            </a:lvl1pPr>
          </a:lstStyle>
          <a:p>
            <a:pPr defTabSz="914400">
              <a:lnSpc>
                <a:spcPct val="120000"/>
              </a:lnSpc>
              <a:spcBef>
                <a:spcPts val="100"/>
              </a:spcBef>
              <a:spcAft>
                <a:spcPts val="100"/>
              </a:spcAft>
            </a:pPr>
            <a:r>
              <a:rPr lang="en-AU" sz="4400" i="0" dirty="0">
                <a:latin typeface="Helvetica" pitchFamily="2" charset="0"/>
              </a:rPr>
              <a:t>The 2024 journal IF is 4.6, and increase of 0.1 from 2023. </a:t>
            </a:r>
          </a:p>
          <a:p>
            <a:pPr marL="342900" indent="-342900" defTabSz="914400">
              <a:lnSpc>
                <a:spcPct val="120000"/>
              </a:lnSpc>
              <a:spcBef>
                <a:spcPts val="100"/>
              </a:spcBef>
              <a:spcAft>
                <a:spcPts val="100"/>
              </a:spcAft>
              <a:buFont typeface="Arial" panose="020B0604020202020204" pitchFamily="34" charset="0"/>
              <a:buChar char="•"/>
            </a:pPr>
            <a:r>
              <a:rPr lang="en-AU" sz="4400" i="0" dirty="0">
                <a:latin typeface="Helvetica" pitchFamily="2" charset="0"/>
              </a:rPr>
              <a:t>Steady increase since 2015 (and earlier), small drop in last two years. </a:t>
            </a:r>
          </a:p>
          <a:p>
            <a:pPr marL="342900" indent="-342900" defTabSz="914400">
              <a:lnSpc>
                <a:spcPct val="120000"/>
              </a:lnSpc>
              <a:spcBef>
                <a:spcPts val="100"/>
              </a:spcBef>
              <a:spcAft>
                <a:spcPts val="100"/>
              </a:spcAft>
              <a:buFont typeface="Arial" panose="020B0604020202020204" pitchFamily="34" charset="0"/>
              <a:buChar char="•"/>
            </a:pPr>
            <a:r>
              <a:rPr lang="en-AU" sz="4400" i="0" dirty="0">
                <a:latin typeface="Helvetica" pitchFamily="2" charset="0"/>
              </a:rPr>
              <a:t>Now slightly below our peer journals (</a:t>
            </a:r>
            <a:r>
              <a:rPr lang="en-AU" sz="4400" i="0" dirty="0" err="1">
                <a:latin typeface="Helvetica" pitchFamily="2" charset="0"/>
              </a:rPr>
              <a:t>ApJ</a:t>
            </a:r>
            <a:r>
              <a:rPr lang="en-AU" sz="4400" i="0" dirty="0">
                <a:latin typeface="Helvetica" pitchFamily="2" charset="0"/>
              </a:rPr>
              <a:t>, AJ, A&amp;A, MNRAS), but we are a small journal with year on year variation.  </a:t>
            </a:r>
          </a:p>
          <a:p>
            <a:pPr marL="342900" indent="-342900" defTabSz="914400">
              <a:lnSpc>
                <a:spcPct val="120000"/>
              </a:lnSpc>
              <a:spcBef>
                <a:spcPts val="100"/>
              </a:spcBef>
              <a:spcAft>
                <a:spcPts val="100"/>
              </a:spcAft>
              <a:buFont typeface="Arial" panose="020B0604020202020204" pitchFamily="34" charset="0"/>
              <a:buChar char="•"/>
            </a:pPr>
            <a:r>
              <a:rPr lang="en-AU" sz="4400" i="0" dirty="0">
                <a:latin typeface="Helvetica" pitchFamily="2" charset="0"/>
              </a:rPr>
              <a:t>We remain a Q1 journal.</a:t>
            </a:r>
          </a:p>
        </p:txBody>
      </p:sp>
    </p:spTree>
    <p:extLst>
      <p:ext uri="{BB962C8B-B14F-4D97-AF65-F5344CB8AC3E}">
        <p14:creationId xmlns:p14="http://schemas.microsoft.com/office/powerpoint/2010/main" val="81574114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D8A1066D-0B56-1FB7-5973-388F36E7E673}"/>
              </a:ext>
            </a:extLst>
          </p:cNvPr>
          <p:cNvSpPr txBox="1"/>
          <p:nvPr/>
        </p:nvSpPr>
        <p:spPr>
          <a:xfrm>
            <a:off x="408000" y="1099751"/>
            <a:ext cx="5688000" cy="4881557"/>
          </a:xfrm>
          <a:prstGeom prst="rect">
            <a:avLst/>
          </a:prstGeom>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vert="horz" lIns="91440" tIns="45720" rIns="91440" bIns="45720" rtlCol="0" anchor="t">
            <a:normAutofit/>
          </a:bodyPr>
          <a:lstStyle>
            <a:lvl1pPr defTabSz="896111">
              <a:lnSpc>
                <a:spcPct val="90000"/>
              </a:lnSpc>
              <a:defRPr sz="2352" i="1">
                <a:latin typeface="Calibri Light"/>
                <a:ea typeface="Calibri Light"/>
                <a:cs typeface="Calibri Light"/>
                <a:sym typeface="Calibri Light"/>
              </a:defRPr>
            </a:lvl1pPr>
          </a:lstStyle>
          <a:p>
            <a:pPr defTabSz="914400">
              <a:spcAft>
                <a:spcPts val="600"/>
              </a:spcAft>
            </a:pPr>
            <a:r>
              <a:rPr lang="en-US" sz="2000" i="0" dirty="0">
                <a:latin typeface="+mn-lt"/>
                <a:ea typeface="+mn-ea"/>
                <a:cs typeface="+mn-cs"/>
              </a:rPr>
              <a:t>Submissions:</a:t>
            </a:r>
          </a:p>
          <a:p>
            <a:pPr indent="-228600" defTabSz="914400">
              <a:spcAft>
                <a:spcPts val="600"/>
              </a:spcAft>
              <a:buFont typeface="Arial" panose="020B0604020202020204" pitchFamily="34" charset="0"/>
              <a:buChar char="•"/>
            </a:pPr>
            <a:r>
              <a:rPr lang="en-US" sz="2000" i="0" dirty="0">
                <a:latin typeface="+mn-lt"/>
                <a:ea typeface="+mn-ea"/>
                <a:cs typeface="+mn-cs"/>
              </a:rPr>
              <a:t>Large increase (~x2) in original submissions in 2024, sustained into 2025</a:t>
            </a:r>
          </a:p>
          <a:p>
            <a:pPr indent="-228600" defTabSz="914400">
              <a:spcAft>
                <a:spcPts val="600"/>
              </a:spcAft>
              <a:buFont typeface="Arial" panose="020B0604020202020204" pitchFamily="34" charset="0"/>
              <a:buChar char="•"/>
            </a:pPr>
            <a:r>
              <a:rPr lang="en-US" sz="2000" i="0" dirty="0">
                <a:latin typeface="+mn-lt"/>
                <a:ea typeface="+mn-ea"/>
                <a:cs typeface="+mn-cs"/>
              </a:rPr>
              <a:t>No page volume budget, so increase is not an issue</a:t>
            </a:r>
          </a:p>
          <a:p>
            <a:pPr indent="-228600" defTabSz="914400">
              <a:spcAft>
                <a:spcPts val="600"/>
              </a:spcAft>
              <a:buFont typeface="Arial" panose="020B0604020202020204" pitchFamily="34" charset="0"/>
              <a:buChar char="•"/>
            </a:pPr>
            <a:r>
              <a:rPr lang="en-US" sz="2000" i="0" dirty="0">
                <a:latin typeface="+mn-lt"/>
                <a:ea typeface="+mn-ea"/>
                <a:cs typeface="+mn-cs"/>
              </a:rPr>
              <a:t>Top countries for submissions YTD in 2025: Australia (67, 52%), India (9), Turkey (9), China (8), USA (7)</a:t>
            </a:r>
          </a:p>
          <a:p>
            <a:pPr lvl="1" indent="-228600">
              <a:spcAft>
                <a:spcPts val="600"/>
              </a:spcAft>
              <a:buFont typeface="Arial" panose="020B0604020202020204" pitchFamily="34" charset="0"/>
              <a:buChar char="•"/>
            </a:pPr>
            <a:r>
              <a:rPr lang="en-US" sz="2000" dirty="0"/>
              <a:t>USA is new in top 5 since 2023</a:t>
            </a:r>
            <a:endParaRPr lang="en-US" sz="2000" i="0" dirty="0">
              <a:latin typeface="+mn-lt"/>
              <a:ea typeface="+mn-ea"/>
              <a:cs typeface="+mn-cs"/>
            </a:endParaRPr>
          </a:p>
          <a:p>
            <a:pPr indent="-228600" defTabSz="914400">
              <a:spcAft>
                <a:spcPts val="600"/>
              </a:spcAft>
              <a:buFont typeface="Arial" panose="020B0604020202020204" pitchFamily="34" charset="0"/>
              <a:buChar char="•"/>
            </a:pPr>
            <a:endParaRPr lang="en-US" sz="2000" i="0" dirty="0">
              <a:latin typeface="+mn-lt"/>
              <a:ea typeface="+mn-ea"/>
              <a:cs typeface="+mn-cs"/>
            </a:endParaRPr>
          </a:p>
          <a:p>
            <a:pPr indent="-228600" defTabSz="914400">
              <a:spcAft>
                <a:spcPts val="600"/>
              </a:spcAft>
              <a:buFont typeface="Arial" panose="020B0604020202020204" pitchFamily="34" charset="0"/>
              <a:buChar char="•"/>
            </a:pPr>
            <a:endParaRPr lang="en-US" sz="2000" i="0" dirty="0">
              <a:latin typeface="+mn-lt"/>
              <a:ea typeface="+mn-ea"/>
              <a:cs typeface="+mn-cs"/>
            </a:endParaRPr>
          </a:p>
          <a:p>
            <a:pPr defTabSz="914400">
              <a:spcAft>
                <a:spcPts val="600"/>
              </a:spcAft>
            </a:pPr>
            <a:r>
              <a:rPr lang="en-US" sz="2000" i="0" dirty="0">
                <a:latin typeface="+mn-lt"/>
                <a:ea typeface="+mn-ea"/>
                <a:cs typeface="+mn-cs"/>
              </a:rPr>
              <a:t>Turnaround times:</a:t>
            </a:r>
          </a:p>
          <a:p>
            <a:pPr marL="342900" indent="-342900" defTabSz="914400">
              <a:spcAft>
                <a:spcPts val="600"/>
              </a:spcAft>
              <a:buFont typeface="Arial" panose="020B0604020202020204" pitchFamily="34" charset="0"/>
              <a:buChar char="•"/>
            </a:pPr>
            <a:r>
              <a:rPr lang="en-US" sz="2000" i="0" dirty="0">
                <a:latin typeface="+mn-lt"/>
                <a:ea typeface="+mn-ea"/>
                <a:cs typeface="+mn-cs"/>
              </a:rPr>
              <a:t>Median times have remained steady in last few years, creep up from 2020?</a:t>
            </a:r>
          </a:p>
          <a:p>
            <a:pPr marL="342900" indent="-342900" defTabSz="914400">
              <a:spcAft>
                <a:spcPts val="600"/>
              </a:spcAft>
              <a:buFont typeface="Arial" panose="020B0604020202020204" pitchFamily="34" charset="0"/>
              <a:buChar char="•"/>
            </a:pPr>
            <a:r>
              <a:rPr lang="en-US" sz="2000" i="0" dirty="0">
                <a:latin typeface="+mn-lt"/>
                <a:ea typeface="+mn-ea"/>
                <a:cs typeface="+mn-cs"/>
              </a:rPr>
              <a:t>Thank you to diligent work from associate editors</a:t>
            </a:r>
          </a:p>
        </p:txBody>
      </p:sp>
      <p:sp>
        <p:nvSpPr>
          <p:cNvPr id="5" name="Title 1">
            <a:extLst>
              <a:ext uri="{FF2B5EF4-FFF2-40B4-BE49-F238E27FC236}">
                <a16:creationId xmlns:a16="http://schemas.microsoft.com/office/drawing/2014/main" id="{2BA4CB16-2EFD-A3CD-8713-77EA88AEE031}"/>
              </a:ext>
            </a:extLst>
          </p:cNvPr>
          <p:cNvSpPr txBox="1"/>
          <p:nvPr/>
        </p:nvSpPr>
        <p:spPr>
          <a:xfrm>
            <a:off x="113900" y="64385"/>
            <a:ext cx="10424160" cy="6166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nSpc>
                <a:spcPct val="90000"/>
              </a:lnSpc>
              <a:defRPr sz="3200">
                <a:latin typeface="Calibri Light"/>
                <a:ea typeface="Calibri Light"/>
                <a:cs typeface="Calibri Light"/>
                <a:sym typeface="Calibri Light"/>
              </a:defRPr>
            </a:lvl1pPr>
          </a:lstStyle>
          <a:p>
            <a:r>
              <a:rPr dirty="0"/>
              <a:t>7. PASA Editorial Board Report</a:t>
            </a:r>
            <a:r>
              <a:rPr lang="en-AU" dirty="0"/>
              <a:t>: PASA Performance</a:t>
            </a:r>
            <a:endParaRPr dirty="0"/>
          </a:p>
        </p:txBody>
      </p:sp>
      <p:pic>
        <p:nvPicPr>
          <p:cNvPr id="6" name="Picture 5">
            <a:extLst>
              <a:ext uri="{FF2B5EF4-FFF2-40B4-BE49-F238E27FC236}">
                <a16:creationId xmlns:a16="http://schemas.microsoft.com/office/drawing/2014/main" id="{EEBA5097-50E1-4B88-FD5E-510CD174E128}"/>
              </a:ext>
            </a:extLst>
          </p:cNvPr>
          <p:cNvPicPr>
            <a:picLocks noChangeAspect="1"/>
          </p:cNvPicPr>
          <p:nvPr/>
        </p:nvPicPr>
        <p:blipFill>
          <a:blip r:embed="rId2" cstate="email">
            <a:extLst>
              <a:ext uri="{28A0092B-C50C-407E-A947-70E740481C1C}">
                <a14:useLocalDpi xmlns:a14="http://schemas.microsoft.com/office/drawing/2010/main"/>
              </a:ext>
            </a:extLst>
          </a:blip>
          <a:srcRect l="-369"/>
          <a:stretch>
            <a:fillRect/>
          </a:stretch>
        </p:blipFill>
        <p:spPr>
          <a:xfrm>
            <a:off x="6300000" y="1440000"/>
            <a:ext cx="5688000" cy="1008000"/>
          </a:xfrm>
          <a:prstGeom prst="rect">
            <a:avLst/>
          </a:prstGeom>
        </p:spPr>
      </p:pic>
      <p:sp>
        <p:nvSpPr>
          <p:cNvPr id="7" name="Oval 6">
            <a:extLst>
              <a:ext uri="{FF2B5EF4-FFF2-40B4-BE49-F238E27FC236}">
                <a16:creationId xmlns:a16="http://schemas.microsoft.com/office/drawing/2014/main" id="{AA20A71D-C65F-B18A-F907-59AF300EE824}"/>
              </a:ext>
            </a:extLst>
          </p:cNvPr>
          <p:cNvSpPr/>
          <p:nvPr/>
        </p:nvSpPr>
        <p:spPr>
          <a:xfrm>
            <a:off x="7712765" y="1338470"/>
            <a:ext cx="238539" cy="299156"/>
          </a:xfrm>
          <a:prstGeom prst="ellipse">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a:extLst>
              <a:ext uri="{FF2B5EF4-FFF2-40B4-BE49-F238E27FC236}">
                <a16:creationId xmlns:a16="http://schemas.microsoft.com/office/drawing/2014/main" id="{C35D6F95-888E-E38B-13DB-A10E3EB47C38}"/>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096000" y="3003845"/>
            <a:ext cx="5954812" cy="2812311"/>
          </a:xfrm>
          <a:prstGeom prst="rect">
            <a:avLst/>
          </a:prstGeom>
        </p:spPr>
      </p:pic>
      <p:sp>
        <p:nvSpPr>
          <p:cNvPr id="9" name="TextBox 8">
            <a:extLst>
              <a:ext uri="{FF2B5EF4-FFF2-40B4-BE49-F238E27FC236}">
                <a16:creationId xmlns:a16="http://schemas.microsoft.com/office/drawing/2014/main" id="{6FEB2876-0192-4E69-33F5-5C9A05273F3B}"/>
              </a:ext>
            </a:extLst>
          </p:cNvPr>
          <p:cNvSpPr txBox="1"/>
          <p:nvPr/>
        </p:nvSpPr>
        <p:spPr>
          <a:xfrm>
            <a:off x="9236765" y="1099751"/>
            <a:ext cx="1848968" cy="369332"/>
          </a:xfrm>
          <a:prstGeom prst="rect">
            <a:avLst/>
          </a:prstGeom>
          <a:noFill/>
        </p:spPr>
        <p:txBody>
          <a:bodyPr wrap="none" rtlCol="0">
            <a:spAutoFit/>
          </a:bodyPr>
          <a:lstStyle/>
          <a:p>
            <a:r>
              <a:rPr lang="en-US" dirty="0"/>
              <a:t>Stats in May 2025</a:t>
            </a:r>
          </a:p>
        </p:txBody>
      </p:sp>
    </p:spTree>
    <p:extLst>
      <p:ext uri="{BB962C8B-B14F-4D97-AF65-F5344CB8AC3E}">
        <p14:creationId xmlns:p14="http://schemas.microsoft.com/office/powerpoint/2010/main" val="367166044"/>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3" name="Title 1"/>
          <p:cNvSpPr txBox="1"/>
          <p:nvPr/>
        </p:nvSpPr>
        <p:spPr>
          <a:xfrm>
            <a:off x="113900" y="64385"/>
            <a:ext cx="10424160" cy="616652"/>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nSpc>
                <a:spcPct val="90000"/>
              </a:lnSpc>
              <a:defRPr sz="3200">
                <a:latin typeface="Calibri Light"/>
                <a:ea typeface="Calibri Light"/>
                <a:cs typeface="Calibri Light"/>
                <a:sym typeface="Calibri Light"/>
              </a:defRPr>
            </a:lvl1pPr>
          </a:lstStyle>
          <a:p>
            <a:r>
              <a:rPr dirty="0"/>
              <a:t>7. PASA Editorial Board Report</a:t>
            </a:r>
          </a:p>
        </p:txBody>
      </p:sp>
      <p:sp>
        <p:nvSpPr>
          <p:cNvPr id="124" name="Title 1"/>
          <p:cNvSpPr txBox="1">
            <a:spLocks noGrp="1"/>
          </p:cNvSpPr>
          <p:nvPr>
            <p:ph type="title"/>
          </p:nvPr>
        </p:nvSpPr>
        <p:spPr>
          <a:xfrm>
            <a:off x="510697" y="957621"/>
            <a:ext cx="11170606" cy="3027970"/>
          </a:xfrm>
          <a:prstGeom prst="rect">
            <a:avLst/>
          </a:prstGeom>
        </p:spPr>
        <p:txBody>
          <a:bodyPr anchor="t">
            <a:normAutofit/>
          </a:bodyPr>
          <a:lstStyle>
            <a:lvl1pPr>
              <a:defRPr sz="2400" i="1"/>
            </a:lvl1pPr>
          </a:lstStyle>
          <a:p>
            <a:br>
              <a:rPr lang="en-AU" sz="2600" i="0" dirty="0"/>
            </a:br>
            <a:r>
              <a:rPr lang="en-AU" sz="2600" i="0" dirty="0"/>
              <a:t>PASA is healthy, receiving high-quality submissions.</a:t>
            </a:r>
            <a:br>
              <a:rPr lang="en-AU" sz="2600" i="0" dirty="0"/>
            </a:br>
            <a:br>
              <a:rPr lang="en-AU" sz="2600" i="0" dirty="0"/>
            </a:br>
            <a:r>
              <a:rPr lang="en-AU" sz="2600" i="0" dirty="0"/>
              <a:t>We need your support: publish in PASA, review for PASA, advocate for PASA.</a:t>
            </a:r>
            <a:br>
              <a:rPr lang="en-AU" sz="2600" dirty="0"/>
            </a:br>
            <a:endParaRPr sz="2600" dirty="0"/>
          </a:p>
        </p:txBody>
      </p:sp>
      <p:sp>
        <p:nvSpPr>
          <p:cNvPr id="128" name="Title 1"/>
          <p:cNvSpPr txBox="1"/>
          <p:nvPr/>
        </p:nvSpPr>
        <p:spPr>
          <a:xfrm>
            <a:off x="510697" y="3267383"/>
            <a:ext cx="11170606" cy="198958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gn="ctr">
              <a:lnSpc>
                <a:spcPct val="90000"/>
              </a:lnSpc>
              <a:defRPr sz="2400" i="1">
                <a:solidFill>
                  <a:srgbClr val="DE2519"/>
                </a:solidFill>
                <a:latin typeface="Calibri Light"/>
                <a:ea typeface="Calibri Light"/>
                <a:cs typeface="Calibri Light"/>
                <a:sym typeface="Calibri Light"/>
              </a:defRPr>
            </a:lvl1pPr>
          </a:lstStyle>
          <a:p>
            <a:r>
              <a:rPr sz="2600" dirty="0"/>
              <a:t>“PASA is a society journal and the</a:t>
            </a:r>
            <a:r>
              <a:rPr lang="en-AU" sz="2600" dirty="0"/>
              <a:t> </a:t>
            </a:r>
            <a:r>
              <a:rPr sz="2600" dirty="0"/>
              <a:t>editorial board is working hard to create a product that satisfies the needs of the community</a:t>
            </a:r>
            <a:r>
              <a:rPr lang="en-AU" sz="2600" dirty="0"/>
              <a:t>. Thanks to the outstanding work of all the </a:t>
            </a:r>
            <a:r>
              <a:rPr lang="en-AU" sz="2600" dirty="0" err="1"/>
              <a:t>EiCs</a:t>
            </a:r>
            <a:r>
              <a:rPr lang="en-AU" sz="2600" dirty="0"/>
              <a:t> before me, PASA is now one of the leading journals in astronomy. </a:t>
            </a:r>
          </a:p>
          <a:p>
            <a:r>
              <a:rPr lang="en-AU" sz="2600" dirty="0"/>
              <a:t>We need your active support to remain so. </a:t>
            </a:r>
            <a:r>
              <a:rPr sz="2600" dirty="0"/>
              <a:t>PASA is your (our) journal! Thank you!” </a:t>
            </a:r>
          </a:p>
        </p:txBody>
      </p:sp>
      <p:sp>
        <p:nvSpPr>
          <p:cNvPr id="130" name="Title 1"/>
          <p:cNvSpPr txBox="1"/>
          <p:nvPr/>
        </p:nvSpPr>
        <p:spPr>
          <a:xfrm>
            <a:off x="4296591" y="5858912"/>
            <a:ext cx="4613439" cy="616653"/>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nchor="ctr">
            <a:normAutofit/>
          </a:bodyPr>
          <a:lstStyle>
            <a:lvl1pPr>
              <a:lnSpc>
                <a:spcPct val="90000"/>
              </a:lnSpc>
              <a:defRPr sz="2400" i="1" u="sng">
                <a:solidFill>
                  <a:srgbClr val="0563C1"/>
                </a:solidFill>
                <a:uFill>
                  <a:solidFill>
                    <a:srgbClr val="0563C1"/>
                  </a:solidFill>
                </a:uFill>
                <a:latin typeface="Calibri Light"/>
                <a:ea typeface="Calibri Light"/>
                <a:cs typeface="Calibri Light"/>
                <a:sym typeface="Calibri Light"/>
                <a:hlinkClick r:id="rId3"/>
              </a:defRPr>
            </a:lvl1pPr>
          </a:lstStyle>
          <a:p>
            <a:pPr>
              <a:defRPr u="none">
                <a:solidFill>
                  <a:srgbClr val="000000"/>
                </a:solidFill>
                <a:uFillTx/>
              </a:defRPr>
            </a:pPr>
            <a:r>
              <a:rPr u="sng" dirty="0">
                <a:solidFill>
                  <a:srgbClr val="0563C1"/>
                </a:solidFill>
                <a:uFill>
                  <a:solidFill>
                    <a:srgbClr val="0563C1"/>
                  </a:solidFill>
                </a:uFill>
                <a:hlinkClick r:id="rId3"/>
              </a:rPr>
              <a:t>minh.huynh@csiro.</a:t>
            </a:r>
            <a:r>
              <a:rPr lang="en-AU" dirty="0">
                <a:hlinkClick r:id="rId3"/>
              </a:rPr>
              <a:t>au</a:t>
            </a:r>
            <a:endParaRPr u="sng" dirty="0">
              <a:solidFill>
                <a:srgbClr val="0563C1"/>
              </a:solidFill>
              <a:uFill>
                <a:solidFill>
                  <a:srgbClr val="0563C1"/>
                </a:solidFill>
              </a:uFill>
              <a:hlinkClick r:id="rId3"/>
            </a:endParaRPr>
          </a:p>
        </p:txBody>
      </p:sp>
    </p:spTree>
    <p:extLst>
      <p:ext uri="{BB962C8B-B14F-4D97-AF65-F5344CB8AC3E}">
        <p14:creationId xmlns:p14="http://schemas.microsoft.com/office/powerpoint/2010/main" val="3501701431"/>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5684AE-8870-A443-8FF8-D109517992E4}"/>
              </a:ext>
            </a:extLst>
          </p:cNvPr>
          <p:cNvPicPr>
            <a:picLocks noChangeAspect="1"/>
          </p:cNvPicPr>
          <p:nvPr/>
        </p:nvPicPr>
        <p:blipFill>
          <a:blip r:embed="rId2"/>
          <a:stretch>
            <a:fillRect/>
          </a:stretch>
        </p:blipFill>
        <p:spPr>
          <a:xfrm>
            <a:off x="2487979" y="433137"/>
            <a:ext cx="7216042" cy="5991726"/>
          </a:xfrm>
          <a:prstGeom prst="rect">
            <a:avLst/>
          </a:prstGeom>
        </p:spPr>
      </p:pic>
      <p:sp>
        <p:nvSpPr>
          <p:cNvPr id="4" name="Arrow: Right 4">
            <a:extLst>
              <a:ext uri="{FF2B5EF4-FFF2-40B4-BE49-F238E27FC236}">
                <a16:creationId xmlns:a16="http://schemas.microsoft.com/office/drawing/2014/main" id="{6F55D641-F5FC-934C-9F87-BB5777F4534F}"/>
              </a:ext>
            </a:extLst>
          </p:cNvPr>
          <p:cNvSpPr/>
          <p:nvPr/>
        </p:nvSpPr>
        <p:spPr>
          <a:xfrm>
            <a:off x="739733" y="4524031"/>
            <a:ext cx="1990725"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649388710"/>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5684AE-8870-A443-8FF8-D109517992E4}"/>
              </a:ext>
            </a:extLst>
          </p:cNvPr>
          <p:cNvPicPr>
            <a:picLocks noChangeAspect="1"/>
          </p:cNvPicPr>
          <p:nvPr/>
        </p:nvPicPr>
        <p:blipFill>
          <a:blip r:embed="rId2"/>
          <a:stretch>
            <a:fillRect/>
          </a:stretch>
        </p:blipFill>
        <p:spPr>
          <a:xfrm>
            <a:off x="2487979" y="433137"/>
            <a:ext cx="7216042" cy="5991726"/>
          </a:xfrm>
          <a:prstGeom prst="rect">
            <a:avLst/>
          </a:prstGeom>
        </p:spPr>
      </p:pic>
      <p:sp>
        <p:nvSpPr>
          <p:cNvPr id="4" name="Arrow: Right 4">
            <a:extLst>
              <a:ext uri="{FF2B5EF4-FFF2-40B4-BE49-F238E27FC236}">
                <a16:creationId xmlns:a16="http://schemas.microsoft.com/office/drawing/2014/main" id="{6F55D641-F5FC-934C-9F87-BB5777F4534F}"/>
              </a:ext>
            </a:extLst>
          </p:cNvPr>
          <p:cNvSpPr/>
          <p:nvPr/>
        </p:nvSpPr>
        <p:spPr>
          <a:xfrm>
            <a:off x="704107" y="5094047"/>
            <a:ext cx="1990725"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279615918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11" name="Title 1">
            <a:extLst>
              <a:ext uri="{FF2B5EF4-FFF2-40B4-BE49-F238E27FC236}">
                <a16:creationId xmlns:a16="http://schemas.microsoft.com/office/drawing/2014/main" id="{AA0EE023-25F0-443E-9217-7EED19E0A4BF}"/>
              </a:ext>
            </a:extLst>
          </p:cNvPr>
          <p:cNvSpPr>
            <a:spLocks noGrp="1"/>
          </p:cNvSpPr>
          <p:nvPr>
            <p:ph type="title"/>
          </p:nvPr>
        </p:nvSpPr>
        <p:spPr>
          <a:xfrm>
            <a:off x="523509" y="459586"/>
            <a:ext cx="10515600" cy="616652"/>
          </a:xfrm>
        </p:spPr>
        <p:txBody>
          <a:bodyPr>
            <a:normAutofit fontScale="90000"/>
          </a:bodyPr>
          <a:lstStyle/>
          <a:p>
            <a:r>
              <a:rPr lang="en-AU" sz="3600" i="1" dirty="0"/>
              <a:t>The </a:t>
            </a:r>
            <a:r>
              <a:rPr lang="en-AU" sz="7800" i="1" dirty="0"/>
              <a:t>BIGGEST</a:t>
            </a:r>
            <a:r>
              <a:rPr lang="en-AU" sz="3600" i="1" dirty="0"/>
              <a:t> thank you #1</a:t>
            </a:r>
          </a:p>
        </p:txBody>
      </p:sp>
      <p:pic>
        <p:nvPicPr>
          <p:cNvPr id="2" name="Picture 1">
            <a:extLst>
              <a:ext uri="{FF2B5EF4-FFF2-40B4-BE49-F238E27FC236}">
                <a16:creationId xmlns:a16="http://schemas.microsoft.com/office/drawing/2014/main" id="{E5598549-946B-D14C-B05D-DD2E755F4641}"/>
              </a:ext>
            </a:extLst>
          </p:cNvPr>
          <p:cNvPicPr>
            <a:picLocks noChangeAspect="1"/>
          </p:cNvPicPr>
          <p:nvPr/>
        </p:nvPicPr>
        <p:blipFill>
          <a:blip r:embed="rId2"/>
          <a:stretch>
            <a:fillRect/>
          </a:stretch>
        </p:blipFill>
        <p:spPr>
          <a:xfrm>
            <a:off x="7841172" y="3992283"/>
            <a:ext cx="3870426" cy="2586934"/>
          </a:xfrm>
          <a:prstGeom prst="rect">
            <a:avLst/>
          </a:prstGeom>
        </p:spPr>
      </p:pic>
      <p:pic>
        <p:nvPicPr>
          <p:cNvPr id="3" name="Picture 2">
            <a:extLst>
              <a:ext uri="{FF2B5EF4-FFF2-40B4-BE49-F238E27FC236}">
                <a16:creationId xmlns:a16="http://schemas.microsoft.com/office/drawing/2014/main" id="{EE09E798-E9F6-D548-9EFD-DB88E85116B4}"/>
              </a:ext>
            </a:extLst>
          </p:cNvPr>
          <p:cNvPicPr>
            <a:picLocks noChangeAspect="1"/>
          </p:cNvPicPr>
          <p:nvPr/>
        </p:nvPicPr>
        <p:blipFill>
          <a:blip r:embed="rId3"/>
          <a:stretch>
            <a:fillRect/>
          </a:stretch>
        </p:blipFill>
        <p:spPr>
          <a:xfrm>
            <a:off x="8311243" y="69709"/>
            <a:ext cx="2727866" cy="3637154"/>
          </a:xfrm>
          <a:prstGeom prst="rect">
            <a:avLst/>
          </a:prstGeom>
        </p:spPr>
      </p:pic>
      <p:sp>
        <p:nvSpPr>
          <p:cNvPr id="5" name="TextBox 4">
            <a:extLst>
              <a:ext uri="{FF2B5EF4-FFF2-40B4-BE49-F238E27FC236}">
                <a16:creationId xmlns:a16="http://schemas.microsoft.com/office/drawing/2014/main" id="{E8C24B9F-7167-6F48-B20E-71620D37DD88}"/>
              </a:ext>
            </a:extLst>
          </p:cNvPr>
          <p:cNvSpPr txBox="1"/>
          <p:nvPr/>
        </p:nvSpPr>
        <p:spPr>
          <a:xfrm>
            <a:off x="1335969" y="1717908"/>
            <a:ext cx="4760031" cy="2677656"/>
          </a:xfrm>
          <a:prstGeom prst="rect">
            <a:avLst/>
          </a:prstGeom>
          <a:noFill/>
        </p:spPr>
        <p:txBody>
          <a:bodyPr wrap="square" rtlCol="0">
            <a:spAutoFit/>
          </a:bodyPr>
          <a:lstStyle/>
          <a:p>
            <a:r>
              <a:rPr lang="en-AU" sz="2400" b="1" dirty="0"/>
              <a:t>21 years of service</a:t>
            </a:r>
          </a:p>
          <a:p>
            <a:endParaRPr lang="en-AU" dirty="0"/>
          </a:p>
          <a:p>
            <a:r>
              <a:rPr lang="en-AU" dirty="0"/>
              <a:t>Councillor 1997-99</a:t>
            </a:r>
          </a:p>
          <a:p>
            <a:r>
              <a:rPr lang="en-AU" dirty="0"/>
              <a:t>PASA Editor-in-Chief 2002-08</a:t>
            </a:r>
          </a:p>
          <a:p>
            <a:r>
              <a:rPr lang="en-AU" dirty="0"/>
              <a:t>Councillor 2009-11, 2017-19</a:t>
            </a:r>
          </a:p>
          <a:p>
            <a:r>
              <a:rPr lang="en-AU" dirty="0"/>
              <a:t>Vice-President 2019-21</a:t>
            </a:r>
          </a:p>
          <a:p>
            <a:r>
              <a:rPr lang="en-AU" dirty="0"/>
              <a:t>President 2021-23</a:t>
            </a:r>
          </a:p>
          <a:p>
            <a:r>
              <a:rPr lang="en-AU" dirty="0" err="1"/>
              <a:t>Imm</a:t>
            </a:r>
            <a:r>
              <a:rPr lang="en-AU" dirty="0"/>
              <a:t>. Past President 2023-25</a:t>
            </a:r>
          </a:p>
          <a:p>
            <a:endParaRPr lang="en-US" dirty="0"/>
          </a:p>
        </p:txBody>
      </p:sp>
      <p:sp>
        <p:nvSpPr>
          <p:cNvPr id="6" name="TextBox 5">
            <a:extLst>
              <a:ext uri="{FF2B5EF4-FFF2-40B4-BE49-F238E27FC236}">
                <a16:creationId xmlns:a16="http://schemas.microsoft.com/office/drawing/2014/main" id="{AEAAF977-9B62-8D44-9193-5D754F84CABD}"/>
              </a:ext>
            </a:extLst>
          </p:cNvPr>
          <p:cNvSpPr txBox="1"/>
          <p:nvPr/>
        </p:nvSpPr>
        <p:spPr>
          <a:xfrm>
            <a:off x="961900" y="4481996"/>
            <a:ext cx="5011387" cy="369332"/>
          </a:xfrm>
          <a:prstGeom prst="rect">
            <a:avLst/>
          </a:prstGeom>
          <a:solidFill>
            <a:schemeClr val="accent4">
              <a:lumMod val="20000"/>
              <a:lumOff val="80000"/>
            </a:schemeClr>
          </a:solidFill>
        </p:spPr>
        <p:txBody>
          <a:bodyPr wrap="square" rtlCol="0">
            <a:spAutoFit/>
          </a:bodyPr>
          <a:lstStyle/>
          <a:p>
            <a:pPr algn="ctr"/>
            <a:r>
              <a:rPr lang="en-US" b="1" dirty="0"/>
              <a:t>?</a:t>
            </a:r>
            <a:r>
              <a:rPr lang="en-US" dirty="0"/>
              <a:t> What do John’s colleagues really think of him </a:t>
            </a:r>
            <a:r>
              <a:rPr lang="en-US" b="1" dirty="0"/>
              <a:t>?</a:t>
            </a:r>
          </a:p>
        </p:txBody>
      </p:sp>
      <p:sp>
        <p:nvSpPr>
          <p:cNvPr id="7" name="TextBox 6">
            <a:extLst>
              <a:ext uri="{FF2B5EF4-FFF2-40B4-BE49-F238E27FC236}">
                <a16:creationId xmlns:a16="http://schemas.microsoft.com/office/drawing/2014/main" id="{971B1A01-E2A7-D941-A070-29BD66415E8F}"/>
              </a:ext>
            </a:extLst>
          </p:cNvPr>
          <p:cNvSpPr txBox="1"/>
          <p:nvPr/>
        </p:nvSpPr>
        <p:spPr>
          <a:xfrm>
            <a:off x="716728" y="5054268"/>
            <a:ext cx="1959429" cy="369332"/>
          </a:xfrm>
          <a:prstGeom prst="rect">
            <a:avLst/>
          </a:prstGeom>
          <a:noFill/>
        </p:spPr>
        <p:txBody>
          <a:bodyPr wrap="square" rtlCol="0">
            <a:spAutoFit/>
          </a:bodyPr>
          <a:lstStyle/>
          <a:p>
            <a:r>
              <a:rPr lang="en-US" dirty="0"/>
              <a:t>“Versatile leader”</a:t>
            </a:r>
          </a:p>
        </p:txBody>
      </p:sp>
      <p:sp>
        <p:nvSpPr>
          <p:cNvPr id="8" name="TextBox 7">
            <a:extLst>
              <a:ext uri="{FF2B5EF4-FFF2-40B4-BE49-F238E27FC236}">
                <a16:creationId xmlns:a16="http://schemas.microsoft.com/office/drawing/2014/main" id="{7AA4D3C4-97BC-A847-9B0F-10E2D5FB98AA}"/>
              </a:ext>
            </a:extLst>
          </p:cNvPr>
          <p:cNvSpPr txBox="1"/>
          <p:nvPr/>
        </p:nvSpPr>
        <p:spPr>
          <a:xfrm>
            <a:off x="4445058" y="5693200"/>
            <a:ext cx="2921330" cy="369332"/>
          </a:xfrm>
          <a:prstGeom prst="rect">
            <a:avLst/>
          </a:prstGeom>
          <a:noFill/>
        </p:spPr>
        <p:txBody>
          <a:bodyPr wrap="square" rtlCol="0">
            <a:spAutoFit/>
          </a:bodyPr>
          <a:lstStyle/>
          <a:p>
            <a:r>
              <a:rPr lang="en-AU" dirty="0"/>
              <a:t>“Fairness, fairness, fairness”</a:t>
            </a:r>
            <a:endParaRPr lang="en-US" dirty="0"/>
          </a:p>
        </p:txBody>
      </p:sp>
      <p:sp>
        <p:nvSpPr>
          <p:cNvPr id="10" name="TextBox 9">
            <a:extLst>
              <a:ext uri="{FF2B5EF4-FFF2-40B4-BE49-F238E27FC236}">
                <a16:creationId xmlns:a16="http://schemas.microsoft.com/office/drawing/2014/main" id="{B7524AC0-439F-7E4B-9CA0-13451A91B995}"/>
              </a:ext>
            </a:extLst>
          </p:cNvPr>
          <p:cNvSpPr txBox="1"/>
          <p:nvPr/>
        </p:nvSpPr>
        <p:spPr>
          <a:xfrm>
            <a:off x="4013860" y="5058888"/>
            <a:ext cx="2731324" cy="369332"/>
          </a:xfrm>
          <a:prstGeom prst="rect">
            <a:avLst/>
          </a:prstGeom>
          <a:noFill/>
        </p:spPr>
        <p:txBody>
          <a:bodyPr wrap="square" rtlCol="0">
            <a:spAutoFit/>
          </a:bodyPr>
          <a:lstStyle/>
          <a:p>
            <a:r>
              <a:rPr lang="en-US" b="1" dirty="0"/>
              <a:t>“Wonderful human being”</a:t>
            </a:r>
          </a:p>
        </p:txBody>
      </p:sp>
      <p:sp>
        <p:nvSpPr>
          <p:cNvPr id="12" name="TextBox 11">
            <a:extLst>
              <a:ext uri="{FF2B5EF4-FFF2-40B4-BE49-F238E27FC236}">
                <a16:creationId xmlns:a16="http://schemas.microsoft.com/office/drawing/2014/main" id="{8C6834F8-89B0-634B-A257-55BB28088817}"/>
              </a:ext>
            </a:extLst>
          </p:cNvPr>
          <p:cNvSpPr txBox="1"/>
          <p:nvPr/>
        </p:nvSpPr>
        <p:spPr>
          <a:xfrm>
            <a:off x="890028" y="6173989"/>
            <a:ext cx="6247663" cy="369332"/>
          </a:xfrm>
          <a:prstGeom prst="rect">
            <a:avLst/>
          </a:prstGeom>
          <a:noFill/>
        </p:spPr>
        <p:txBody>
          <a:bodyPr wrap="square" rtlCol="0">
            <a:spAutoFit/>
          </a:bodyPr>
          <a:lstStyle/>
          <a:p>
            <a:r>
              <a:rPr lang="en-US" dirty="0"/>
              <a:t>“Generous and honest, with a great sense of </a:t>
            </a:r>
            <a:r>
              <a:rPr lang="en-US" dirty="0" err="1"/>
              <a:t>humour</a:t>
            </a:r>
            <a:r>
              <a:rPr lang="en-US" dirty="0"/>
              <a:t>”</a:t>
            </a:r>
          </a:p>
        </p:txBody>
      </p:sp>
      <p:sp>
        <p:nvSpPr>
          <p:cNvPr id="13" name="Rectangle 12">
            <a:extLst>
              <a:ext uri="{FF2B5EF4-FFF2-40B4-BE49-F238E27FC236}">
                <a16:creationId xmlns:a16="http://schemas.microsoft.com/office/drawing/2014/main" id="{AA370AC0-D506-514A-BAFF-0DAE0DA6BE69}"/>
              </a:ext>
            </a:extLst>
          </p:cNvPr>
          <p:cNvSpPr/>
          <p:nvPr/>
        </p:nvSpPr>
        <p:spPr>
          <a:xfrm>
            <a:off x="480402" y="5581743"/>
            <a:ext cx="3659207" cy="369332"/>
          </a:xfrm>
          <a:prstGeom prst="rect">
            <a:avLst/>
          </a:prstGeom>
        </p:spPr>
        <p:txBody>
          <a:bodyPr wrap="none">
            <a:spAutoFit/>
          </a:bodyPr>
          <a:lstStyle/>
          <a:p>
            <a:r>
              <a:rPr lang="en-AU" dirty="0">
                <a:solidFill>
                  <a:srgbClr val="000000"/>
                </a:solidFill>
                <a:latin typeface="Aptos" panose="02110004020202020204"/>
              </a:rPr>
              <a:t>“A wise and good-natured colleague”</a:t>
            </a:r>
            <a:endParaRPr lang="en-US" dirty="0"/>
          </a:p>
        </p:txBody>
      </p:sp>
    </p:spTree>
    <p:extLst>
      <p:ext uri="{BB962C8B-B14F-4D97-AF65-F5344CB8AC3E}">
        <p14:creationId xmlns:p14="http://schemas.microsoft.com/office/powerpoint/2010/main" val="41393643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5">
                                            <p:txEl>
                                              <p:pRg st="6" end="6"/>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5">
                                            <p:txEl>
                                              <p:pRg st="7" end="7"/>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12"/>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8"/>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10" grpId="0"/>
      <p:bldP spid="12" grpId="0"/>
      <p:bldP spid="13"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11" name="Title 1">
            <a:extLst>
              <a:ext uri="{FF2B5EF4-FFF2-40B4-BE49-F238E27FC236}">
                <a16:creationId xmlns:a16="http://schemas.microsoft.com/office/drawing/2014/main" id="{AA0EE023-25F0-443E-9217-7EED19E0A4BF}"/>
              </a:ext>
            </a:extLst>
          </p:cNvPr>
          <p:cNvSpPr>
            <a:spLocks noGrp="1"/>
          </p:cNvSpPr>
          <p:nvPr>
            <p:ph type="title"/>
          </p:nvPr>
        </p:nvSpPr>
        <p:spPr>
          <a:xfrm>
            <a:off x="523509" y="459586"/>
            <a:ext cx="10515600" cy="616652"/>
          </a:xfrm>
        </p:spPr>
        <p:txBody>
          <a:bodyPr>
            <a:normAutofit fontScale="90000"/>
          </a:bodyPr>
          <a:lstStyle/>
          <a:p>
            <a:r>
              <a:rPr lang="en-AU" sz="3600" i="1" dirty="0"/>
              <a:t>The </a:t>
            </a:r>
            <a:r>
              <a:rPr lang="en-AU" sz="7800" i="1" dirty="0"/>
              <a:t>BIGGEST</a:t>
            </a:r>
            <a:r>
              <a:rPr lang="en-AU" sz="3600" i="1" dirty="0"/>
              <a:t> thank you #2</a:t>
            </a:r>
          </a:p>
        </p:txBody>
      </p:sp>
      <p:sp>
        <p:nvSpPr>
          <p:cNvPr id="5" name="TextBox 4">
            <a:extLst>
              <a:ext uri="{FF2B5EF4-FFF2-40B4-BE49-F238E27FC236}">
                <a16:creationId xmlns:a16="http://schemas.microsoft.com/office/drawing/2014/main" id="{E8C24B9F-7167-6F48-B20E-71620D37DD88}"/>
              </a:ext>
            </a:extLst>
          </p:cNvPr>
          <p:cNvSpPr txBox="1"/>
          <p:nvPr/>
        </p:nvSpPr>
        <p:spPr>
          <a:xfrm>
            <a:off x="1335969" y="1717908"/>
            <a:ext cx="4760031" cy="1846659"/>
          </a:xfrm>
          <a:prstGeom prst="rect">
            <a:avLst/>
          </a:prstGeom>
          <a:noFill/>
        </p:spPr>
        <p:txBody>
          <a:bodyPr wrap="square" rtlCol="0">
            <a:spAutoFit/>
          </a:bodyPr>
          <a:lstStyle/>
          <a:p>
            <a:r>
              <a:rPr lang="en-AU" sz="2400" b="1" dirty="0"/>
              <a:t>40 years of service</a:t>
            </a:r>
          </a:p>
          <a:p>
            <a:endParaRPr lang="en-AU" dirty="0"/>
          </a:p>
          <a:p>
            <a:r>
              <a:rPr lang="en-AU" dirty="0"/>
              <a:t>2 years as Councillor 1997-99</a:t>
            </a:r>
          </a:p>
          <a:p>
            <a:r>
              <a:rPr lang="en-AU" dirty="0"/>
              <a:t>38 years as Secretary</a:t>
            </a:r>
          </a:p>
          <a:p>
            <a:endParaRPr lang="en-US" dirty="0"/>
          </a:p>
          <a:p>
            <a:r>
              <a:rPr lang="en-US" dirty="0"/>
              <a:t>also AIP President (2011-13) and Treasurer</a:t>
            </a:r>
          </a:p>
        </p:txBody>
      </p:sp>
      <p:sp>
        <p:nvSpPr>
          <p:cNvPr id="6" name="TextBox 5">
            <a:extLst>
              <a:ext uri="{FF2B5EF4-FFF2-40B4-BE49-F238E27FC236}">
                <a16:creationId xmlns:a16="http://schemas.microsoft.com/office/drawing/2014/main" id="{AEAAF977-9B62-8D44-9193-5D754F84CABD}"/>
              </a:ext>
            </a:extLst>
          </p:cNvPr>
          <p:cNvSpPr txBox="1"/>
          <p:nvPr/>
        </p:nvSpPr>
        <p:spPr>
          <a:xfrm>
            <a:off x="523508" y="3952086"/>
            <a:ext cx="5572491" cy="369332"/>
          </a:xfrm>
          <a:prstGeom prst="rect">
            <a:avLst/>
          </a:prstGeom>
          <a:solidFill>
            <a:schemeClr val="accent4">
              <a:lumMod val="20000"/>
              <a:lumOff val="80000"/>
            </a:schemeClr>
          </a:solidFill>
        </p:spPr>
        <p:txBody>
          <a:bodyPr wrap="square" rtlCol="0">
            <a:spAutoFit/>
          </a:bodyPr>
          <a:lstStyle/>
          <a:p>
            <a:pPr algn="ctr"/>
            <a:r>
              <a:rPr lang="en-US" b="1" dirty="0"/>
              <a:t>?</a:t>
            </a:r>
            <a:r>
              <a:rPr lang="en-US" dirty="0"/>
              <a:t> What do Marc’s 20 ASA presidents really think of him </a:t>
            </a:r>
            <a:r>
              <a:rPr lang="en-US" b="1" dirty="0"/>
              <a:t>?</a:t>
            </a:r>
          </a:p>
        </p:txBody>
      </p:sp>
      <p:pic>
        <p:nvPicPr>
          <p:cNvPr id="4" name="Picture 3">
            <a:extLst>
              <a:ext uri="{FF2B5EF4-FFF2-40B4-BE49-F238E27FC236}">
                <a16:creationId xmlns:a16="http://schemas.microsoft.com/office/drawing/2014/main" id="{BE396466-9E7B-034F-A319-C799DC659326}"/>
              </a:ext>
            </a:extLst>
          </p:cNvPr>
          <p:cNvPicPr>
            <a:picLocks noChangeAspect="1"/>
          </p:cNvPicPr>
          <p:nvPr/>
        </p:nvPicPr>
        <p:blipFill>
          <a:blip r:embed="rId3"/>
          <a:stretch>
            <a:fillRect/>
          </a:stretch>
        </p:blipFill>
        <p:spPr>
          <a:xfrm>
            <a:off x="8861060" y="459586"/>
            <a:ext cx="2324100" cy="3492500"/>
          </a:xfrm>
          <a:prstGeom prst="rect">
            <a:avLst/>
          </a:prstGeom>
        </p:spPr>
      </p:pic>
      <p:sp>
        <p:nvSpPr>
          <p:cNvPr id="7" name="Rectangle 6">
            <a:extLst>
              <a:ext uri="{FF2B5EF4-FFF2-40B4-BE49-F238E27FC236}">
                <a16:creationId xmlns:a16="http://schemas.microsoft.com/office/drawing/2014/main" id="{30B615D2-0CEB-8643-96C8-B7E76D8590D5}"/>
              </a:ext>
            </a:extLst>
          </p:cNvPr>
          <p:cNvSpPr/>
          <p:nvPr/>
        </p:nvSpPr>
        <p:spPr>
          <a:xfrm>
            <a:off x="1335969" y="5413322"/>
            <a:ext cx="3232167" cy="369332"/>
          </a:xfrm>
          <a:prstGeom prst="rect">
            <a:avLst/>
          </a:prstGeom>
        </p:spPr>
        <p:txBody>
          <a:bodyPr wrap="none">
            <a:spAutoFit/>
          </a:bodyPr>
          <a:lstStyle/>
          <a:p>
            <a:r>
              <a:rPr lang="en-AU" b="1" dirty="0">
                <a:latin typeface="-webkit-standard"/>
              </a:rPr>
              <a:t>“Without doubt an ASA legend”</a:t>
            </a:r>
            <a:endParaRPr lang="en-US" b="1" dirty="0"/>
          </a:p>
        </p:txBody>
      </p:sp>
      <p:sp>
        <p:nvSpPr>
          <p:cNvPr id="8" name="Rectangle 7">
            <a:extLst>
              <a:ext uri="{FF2B5EF4-FFF2-40B4-BE49-F238E27FC236}">
                <a16:creationId xmlns:a16="http://schemas.microsoft.com/office/drawing/2014/main" id="{6F8C4197-08C2-D648-AFC4-5A00C1A9FFA6}"/>
              </a:ext>
            </a:extLst>
          </p:cNvPr>
          <p:cNvSpPr/>
          <p:nvPr/>
        </p:nvSpPr>
        <p:spPr>
          <a:xfrm>
            <a:off x="639027" y="5978587"/>
            <a:ext cx="4597797" cy="369332"/>
          </a:xfrm>
          <a:prstGeom prst="rect">
            <a:avLst/>
          </a:prstGeom>
        </p:spPr>
        <p:txBody>
          <a:bodyPr wrap="none">
            <a:spAutoFit/>
          </a:bodyPr>
          <a:lstStyle/>
          <a:p>
            <a:r>
              <a:rPr lang="en-AU" dirty="0">
                <a:solidFill>
                  <a:srgbClr val="000000"/>
                </a:solidFill>
                <a:latin typeface="Aptos" panose="02110004020202020204"/>
              </a:rPr>
              <a:t>“Wise counsel for managing difficult situations”</a:t>
            </a:r>
            <a:endParaRPr lang="en-US" dirty="0"/>
          </a:p>
        </p:txBody>
      </p:sp>
      <p:sp>
        <p:nvSpPr>
          <p:cNvPr id="10" name="Rectangle 9">
            <a:extLst>
              <a:ext uri="{FF2B5EF4-FFF2-40B4-BE49-F238E27FC236}">
                <a16:creationId xmlns:a16="http://schemas.microsoft.com/office/drawing/2014/main" id="{619583C0-D862-1943-BF76-EDC79CE0687A}"/>
              </a:ext>
            </a:extLst>
          </p:cNvPr>
          <p:cNvSpPr/>
          <p:nvPr/>
        </p:nvSpPr>
        <p:spPr>
          <a:xfrm>
            <a:off x="6096000" y="5131399"/>
            <a:ext cx="1670329" cy="369332"/>
          </a:xfrm>
          <a:prstGeom prst="rect">
            <a:avLst/>
          </a:prstGeom>
        </p:spPr>
        <p:txBody>
          <a:bodyPr wrap="none">
            <a:spAutoFit/>
          </a:bodyPr>
          <a:lstStyle/>
          <a:p>
            <a:r>
              <a:rPr lang="en-AU" dirty="0">
                <a:solidFill>
                  <a:srgbClr val="000000"/>
                </a:solidFill>
                <a:latin typeface="-webkit-standard"/>
              </a:rPr>
              <a:t>“Mr Precedent”</a:t>
            </a:r>
            <a:endParaRPr lang="en-US" dirty="0"/>
          </a:p>
        </p:txBody>
      </p:sp>
      <p:sp>
        <p:nvSpPr>
          <p:cNvPr id="13" name="Rectangle 12">
            <a:extLst>
              <a:ext uri="{FF2B5EF4-FFF2-40B4-BE49-F238E27FC236}">
                <a16:creationId xmlns:a16="http://schemas.microsoft.com/office/drawing/2014/main" id="{F419B6B5-57F4-1A4D-B46D-8A19C5F83D02}"/>
              </a:ext>
            </a:extLst>
          </p:cNvPr>
          <p:cNvSpPr/>
          <p:nvPr/>
        </p:nvSpPr>
        <p:spPr>
          <a:xfrm>
            <a:off x="6351093" y="4286522"/>
            <a:ext cx="6096000" cy="646331"/>
          </a:xfrm>
          <a:prstGeom prst="rect">
            <a:avLst/>
          </a:prstGeom>
        </p:spPr>
        <p:txBody>
          <a:bodyPr>
            <a:spAutoFit/>
          </a:bodyPr>
          <a:lstStyle/>
          <a:p>
            <a:r>
              <a:rPr lang="en-AU" dirty="0">
                <a:solidFill>
                  <a:srgbClr val="000000"/>
                </a:solidFill>
                <a:latin typeface="Aptos" panose="02110004020202020204"/>
              </a:rPr>
              <a:t>“A trusted friend and an outstanding contributor to our community”</a:t>
            </a:r>
            <a:endParaRPr lang="en-US" dirty="0"/>
          </a:p>
        </p:txBody>
      </p:sp>
      <p:sp>
        <p:nvSpPr>
          <p:cNvPr id="14" name="Rectangle 13">
            <a:extLst>
              <a:ext uri="{FF2B5EF4-FFF2-40B4-BE49-F238E27FC236}">
                <a16:creationId xmlns:a16="http://schemas.microsoft.com/office/drawing/2014/main" id="{AF895921-444C-0B47-8A1B-A17E94861765}"/>
              </a:ext>
            </a:extLst>
          </p:cNvPr>
          <p:cNvSpPr/>
          <p:nvPr/>
        </p:nvSpPr>
        <p:spPr>
          <a:xfrm>
            <a:off x="507669" y="4571059"/>
            <a:ext cx="5588331" cy="646331"/>
          </a:xfrm>
          <a:prstGeom prst="rect">
            <a:avLst/>
          </a:prstGeom>
        </p:spPr>
        <p:txBody>
          <a:bodyPr wrap="square">
            <a:spAutoFit/>
          </a:bodyPr>
          <a:lstStyle/>
          <a:p>
            <a:r>
              <a:rPr lang="en-AU" dirty="0">
                <a:solidFill>
                  <a:srgbClr val="000000"/>
                </a:solidFill>
                <a:latin typeface="Aptos" panose="02110004020202020204"/>
              </a:rPr>
              <a:t>“Dedicated, supportive. His knowledge of ASA happenings over a period of decades is second to none.”</a:t>
            </a:r>
            <a:endParaRPr lang="en-US" dirty="0"/>
          </a:p>
        </p:txBody>
      </p:sp>
      <p:sp>
        <p:nvSpPr>
          <p:cNvPr id="15" name="Rectangle 14">
            <a:extLst>
              <a:ext uri="{FF2B5EF4-FFF2-40B4-BE49-F238E27FC236}">
                <a16:creationId xmlns:a16="http://schemas.microsoft.com/office/drawing/2014/main" id="{8660A221-BC56-294F-849A-76CA39B6BAC6}"/>
              </a:ext>
            </a:extLst>
          </p:cNvPr>
          <p:cNvSpPr/>
          <p:nvPr/>
        </p:nvSpPr>
        <p:spPr>
          <a:xfrm>
            <a:off x="5781309" y="5701588"/>
            <a:ext cx="6096000" cy="923330"/>
          </a:xfrm>
          <a:prstGeom prst="rect">
            <a:avLst/>
          </a:prstGeom>
        </p:spPr>
        <p:txBody>
          <a:bodyPr>
            <a:spAutoFit/>
          </a:bodyPr>
          <a:lstStyle/>
          <a:p>
            <a:r>
              <a:rPr lang="en-AU" dirty="0">
                <a:solidFill>
                  <a:srgbClr val="000000"/>
                </a:solidFill>
                <a:latin typeface="Aptos" panose="02110004020202020204"/>
              </a:rPr>
              <a:t>“Great sense of bureaucratic humour, doing what was needed super efficiently and making onerous tasks almost seem pleasant”</a:t>
            </a:r>
            <a:endParaRPr lang="en-US" dirty="0"/>
          </a:p>
        </p:txBody>
      </p:sp>
    </p:spTree>
    <p:extLst>
      <p:ext uri="{BB962C8B-B14F-4D97-AF65-F5344CB8AC3E}">
        <p14:creationId xmlns:p14="http://schemas.microsoft.com/office/powerpoint/2010/main" val="37142981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4"/>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0"/>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3"/>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p:bldP spid="8" grpId="0"/>
      <p:bldP spid="10" grpId="0"/>
      <p:bldP spid="13" grpId="0"/>
      <p:bldP spid="14" grpId="0"/>
      <p:bldP spid="15"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B5684AE-8870-A443-8FF8-D109517992E4}"/>
              </a:ext>
            </a:extLst>
          </p:cNvPr>
          <p:cNvPicPr>
            <a:picLocks noChangeAspect="1"/>
          </p:cNvPicPr>
          <p:nvPr/>
        </p:nvPicPr>
        <p:blipFill>
          <a:blip r:embed="rId2"/>
          <a:stretch>
            <a:fillRect/>
          </a:stretch>
        </p:blipFill>
        <p:spPr>
          <a:xfrm>
            <a:off x="2487979" y="433137"/>
            <a:ext cx="7216042" cy="5991726"/>
          </a:xfrm>
          <a:prstGeom prst="rect">
            <a:avLst/>
          </a:prstGeom>
        </p:spPr>
      </p:pic>
      <p:sp>
        <p:nvSpPr>
          <p:cNvPr id="4" name="Arrow: Right 4">
            <a:extLst>
              <a:ext uri="{FF2B5EF4-FFF2-40B4-BE49-F238E27FC236}">
                <a16:creationId xmlns:a16="http://schemas.microsoft.com/office/drawing/2014/main" id="{6F55D641-F5FC-934C-9F87-BB5777F4534F}"/>
              </a:ext>
            </a:extLst>
          </p:cNvPr>
          <p:cNvSpPr/>
          <p:nvPr/>
        </p:nvSpPr>
        <p:spPr>
          <a:xfrm>
            <a:off x="704107" y="5557182"/>
            <a:ext cx="1990725" cy="3175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Tree>
    <p:extLst>
      <p:ext uri="{BB962C8B-B14F-4D97-AF65-F5344CB8AC3E}">
        <p14:creationId xmlns:p14="http://schemas.microsoft.com/office/powerpoint/2010/main" val="303271800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D359E2-4538-449C-A9BD-142DC3971CE1}"/>
              </a:ext>
            </a:extLst>
          </p:cNvPr>
          <p:cNvSpPr>
            <a:spLocks noGrp="1"/>
          </p:cNvSpPr>
          <p:nvPr>
            <p:ph type="title"/>
          </p:nvPr>
        </p:nvSpPr>
        <p:spPr/>
        <p:txBody>
          <a:bodyPr/>
          <a:lstStyle/>
          <a:p>
            <a:r>
              <a:rPr lang="en-AU" dirty="0"/>
              <a:t>4. President’s Report on Behalf of the Council</a:t>
            </a:r>
          </a:p>
        </p:txBody>
      </p:sp>
      <p:sp>
        <p:nvSpPr>
          <p:cNvPr id="6" name="Content Placeholder 2">
            <a:extLst>
              <a:ext uri="{FF2B5EF4-FFF2-40B4-BE49-F238E27FC236}">
                <a16:creationId xmlns:a16="http://schemas.microsoft.com/office/drawing/2014/main" id="{942237D5-A811-4702-A6F9-71B6F7443D37}"/>
              </a:ext>
            </a:extLst>
          </p:cNvPr>
          <p:cNvSpPr>
            <a:spLocks noGrp="1"/>
          </p:cNvSpPr>
          <p:nvPr>
            <p:ph idx="1"/>
          </p:nvPr>
        </p:nvSpPr>
        <p:spPr>
          <a:xfrm>
            <a:off x="6502553" y="2712368"/>
            <a:ext cx="5354611" cy="457200"/>
          </a:xfrm>
          <a:solidFill>
            <a:schemeClr val="bg1">
              <a:lumMod val="95000"/>
            </a:schemeClr>
          </a:solidFill>
        </p:spPr>
        <p:txBody>
          <a:bodyPr>
            <a:normAutofit lnSpcReduction="10000"/>
          </a:bodyPr>
          <a:lstStyle/>
          <a:p>
            <a:pPr marL="0" indent="0" algn="ctr">
              <a:buNone/>
            </a:pPr>
            <a:r>
              <a:rPr lang="en-AU" dirty="0">
                <a:latin typeface="Arial" panose="020B0604020202020204" pitchFamily="34" charset="0"/>
                <a:cs typeface="Arial" panose="020B0604020202020204" pitchFamily="34" charset="0"/>
              </a:rPr>
              <a:t>Available on the ASA webpage</a:t>
            </a:r>
          </a:p>
        </p:txBody>
      </p:sp>
      <p:sp>
        <p:nvSpPr>
          <p:cNvPr id="4" name="Rectangle 2">
            <a:extLst>
              <a:ext uri="{FF2B5EF4-FFF2-40B4-BE49-F238E27FC236}">
                <a16:creationId xmlns:a16="http://schemas.microsoft.com/office/drawing/2014/main" id="{90F09CF4-0515-ED45-803D-8BF6FB562DA9}"/>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25" name="Picture 9">
            <a:extLst>
              <a:ext uri="{FF2B5EF4-FFF2-40B4-BE49-F238E27FC236}">
                <a16:creationId xmlns:a16="http://schemas.microsoft.com/office/drawing/2014/main" id="{0CF401AC-3CC9-FC40-9A3B-798A532A9814}"/>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60599" y="1547813"/>
            <a:ext cx="5156200" cy="10160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3">
            <a:extLst>
              <a:ext uri="{FF2B5EF4-FFF2-40B4-BE49-F238E27FC236}">
                <a16:creationId xmlns:a16="http://schemas.microsoft.com/office/drawing/2014/main" id="{98E4E5FF-773F-4D45-8487-07B36421EDBC}"/>
              </a:ext>
            </a:extLst>
          </p:cNvPr>
          <p:cNvSpPr>
            <a:spLocks noChangeArrowheads="1"/>
          </p:cNvSpPr>
          <p:nvPr/>
        </p:nvSpPr>
        <p:spPr bwMode="auto">
          <a:xfrm>
            <a:off x="838200" y="1989420"/>
            <a:ext cx="8341659"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1" i="0" u="sng" strike="noStrike" cap="none" normalizeH="0" baseline="0" dirty="0">
                <a:ln>
                  <a:noFill/>
                </a:ln>
                <a:solidFill>
                  <a:srgbClr val="000000"/>
                </a:solidFill>
                <a:effectLst/>
                <a:latin typeface="Arial" panose="020B0604020202020204" pitchFamily="34" charset="0"/>
                <a:ea typeface="Arial" panose="020B0604020202020204" pitchFamily="34" charset="0"/>
              </a:rPr>
              <a:t>Council 2024-2025</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1400" dirty="0">
              <a:solidFill>
                <a:srgbClr val="000000"/>
              </a:solidFill>
              <a:latin typeface="Arial" panose="020B0604020202020204" pitchFamily="34" charset="0"/>
              <a:ea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Stas Shabala			President</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Richard McDermid (in 2024-25)		Vice President</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Ashley Ruiter (in 2024)			Vice President</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John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Lattanzio</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Immediate Past President</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John O’Byrne                  		Secretary</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Marc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Duldig</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Secretary</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Yeshe</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Fenner</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Treasurer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Christoph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Federrath</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Bernhard Mueller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Sarah Pearce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Ivy Wong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Richard McDermid (in 2024-25)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Claudia Lagos	(in 2025)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Pradosh</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Barun</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Das            		Student Representative</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Ivo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Seitenzahl</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(in 2024)		Chair, PASA Editorial Board</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Minh Huynh (in 2025)			Chair, PASA Editorial Board</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Tanya Hill (Co-opted)			Prizes and Awards Co-ordinator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Vanessa Moss			Media and Outreach Co-ordinator</a:t>
            </a:r>
            <a:endParaRPr kumimoji="0" lang="en-GB" altLang="en-US"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716312934"/>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9. ASA Council for 2025-27</a:t>
            </a:r>
          </a:p>
        </p:txBody>
      </p:sp>
      <p:sp>
        <p:nvSpPr>
          <p:cNvPr id="9" name="Rectangle 8">
            <a:extLst>
              <a:ext uri="{FF2B5EF4-FFF2-40B4-BE49-F238E27FC236}">
                <a16:creationId xmlns:a16="http://schemas.microsoft.com/office/drawing/2014/main" id="{E6C9D6F7-3319-4420-8CAF-2870FB762DA7}"/>
              </a:ext>
            </a:extLst>
          </p:cNvPr>
          <p:cNvSpPr/>
          <p:nvPr/>
        </p:nvSpPr>
        <p:spPr>
          <a:xfrm>
            <a:off x="192179" y="1729674"/>
            <a:ext cx="6195922" cy="646331"/>
          </a:xfrm>
          <a:prstGeom prst="rect">
            <a:avLst/>
          </a:prstGeom>
        </p:spPr>
        <p:txBody>
          <a:bodyPr wrap="square">
            <a:spAutoFit/>
          </a:bodyPr>
          <a:lstStyle/>
          <a:p>
            <a:r>
              <a:rPr lang="en-AU" dirty="0">
                <a:latin typeface="Arial" panose="020B0604020202020204" pitchFamily="34" charset="0"/>
              </a:rPr>
              <a:t> </a:t>
            </a:r>
          </a:p>
          <a:p>
            <a:endParaRPr lang="en-AU" dirty="0">
              <a:latin typeface="Arial" panose="020B0604020202020204" pitchFamily="34" charset="0"/>
            </a:endParaRPr>
          </a:p>
        </p:txBody>
      </p:sp>
      <p:sp>
        <p:nvSpPr>
          <p:cNvPr id="6" name="Rectangle 5">
            <a:extLst>
              <a:ext uri="{FF2B5EF4-FFF2-40B4-BE49-F238E27FC236}">
                <a16:creationId xmlns:a16="http://schemas.microsoft.com/office/drawing/2014/main" id="{43A1D06A-B40C-7147-A3EA-D4F10C7E2788}"/>
              </a:ext>
            </a:extLst>
          </p:cNvPr>
          <p:cNvSpPr/>
          <p:nvPr/>
        </p:nvSpPr>
        <p:spPr>
          <a:xfrm>
            <a:off x="6726621" y="320456"/>
            <a:ext cx="6096000" cy="5478423"/>
          </a:xfrm>
          <a:prstGeom prst="rect">
            <a:avLst/>
          </a:prstGeom>
        </p:spPr>
        <p:txBody>
          <a:bodyPr wrap="square">
            <a:spAutoFit/>
          </a:bodyPr>
          <a:lstStyle/>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Richard McDermid	President</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Claudia Lagos	Vice President</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Stas Shabala		Immediate Past President</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John O’Byrne                  	Secretary</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Katrina Sealey	Secretary</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err="1">
                <a:solidFill>
                  <a:srgbClr val="000000"/>
                </a:solidFill>
                <a:latin typeface="Calibri" panose="020F0502020204030204" pitchFamily="34" charset="0"/>
                <a:ea typeface="Arial" panose="020B0604020202020204" pitchFamily="34" charset="0"/>
                <a:cs typeface="Calibri" panose="020F0502020204030204" pitchFamily="34" charset="0"/>
              </a:rPr>
              <a:t>Yeshe</a:t>
            </a: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 </a:t>
            </a:r>
            <a:r>
              <a:rPr lang="en-GB" sz="1400" dirty="0" err="1">
                <a:solidFill>
                  <a:srgbClr val="000000"/>
                </a:solidFill>
                <a:latin typeface="Calibri" panose="020F0502020204030204" pitchFamily="34" charset="0"/>
                <a:ea typeface="Arial" panose="020B0604020202020204" pitchFamily="34" charset="0"/>
                <a:cs typeface="Calibri" panose="020F0502020204030204" pitchFamily="34" charset="0"/>
              </a:rPr>
              <a:t>Fenner</a:t>
            </a: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              	Treasurer</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Nichole Barry	Councillor</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Manisha Caleb	Councillor</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Nick Seymour	Councillor</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Ivy Wong		Councillor</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Daniel Zucker	Councillor</a:t>
            </a:r>
            <a:endParaRPr lang="en-AU" sz="1400" dirty="0">
              <a:latin typeface="Calibri" panose="020F0502020204030204" pitchFamily="34" charset="0"/>
              <a:ea typeface="Calibri" panose="020F0502020204030204" pitchFamily="34" charset="0"/>
              <a:cs typeface="Calibri" panose="020F0502020204030204" pitchFamily="34" charset="0"/>
            </a:endParaRPr>
          </a:p>
          <a:p>
            <a:pPr>
              <a:spcBef>
                <a:spcPts val="600"/>
              </a:spcBef>
              <a:spcAft>
                <a:spcPts val="600"/>
              </a:spcAft>
            </a:pPr>
            <a:r>
              <a:rPr lang="en-GB" sz="1400" dirty="0" err="1">
                <a:solidFill>
                  <a:srgbClr val="000000"/>
                </a:solidFill>
                <a:latin typeface="Calibri" panose="020F0502020204030204" pitchFamily="34" charset="0"/>
                <a:ea typeface="Arial" panose="020B0604020202020204" pitchFamily="34" charset="0"/>
                <a:cs typeface="Calibri" panose="020F0502020204030204" pitchFamily="34" charset="0"/>
              </a:rPr>
              <a:t>Pradosh</a:t>
            </a: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 </a:t>
            </a:r>
            <a:r>
              <a:rPr lang="en-GB" sz="1400" dirty="0" err="1">
                <a:solidFill>
                  <a:srgbClr val="000000"/>
                </a:solidFill>
                <a:latin typeface="Calibri" panose="020F0502020204030204" pitchFamily="34" charset="0"/>
                <a:ea typeface="Arial" panose="020B0604020202020204" pitchFamily="34" charset="0"/>
                <a:cs typeface="Calibri" panose="020F0502020204030204" pitchFamily="34" charset="0"/>
              </a:rPr>
              <a:t>Barun</a:t>
            </a: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 Das            Student Representative</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Minh Huynh		Chair, PASA Editorial Board</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Tanya Hill		Prizes and Awards Co-ordinator</a:t>
            </a:r>
            <a:endParaRPr lang="en-AU" sz="1400" dirty="0">
              <a:latin typeface="Calibri" panose="020F0502020204030204" pitchFamily="34" charset="0"/>
              <a:ea typeface="Calibri" panose="020F0502020204030204" pitchFamily="34" charset="0"/>
              <a:cs typeface="Calibri" panose="020F0502020204030204" pitchFamily="34" charset="0"/>
            </a:endParaRPr>
          </a:p>
          <a:p>
            <a:pPr algn="just">
              <a:spcBef>
                <a:spcPts val="600"/>
              </a:spcBef>
              <a:spcAft>
                <a:spcPts val="600"/>
              </a:spcAft>
            </a:pPr>
            <a:r>
              <a:rPr lang="en-GB" sz="1400" dirty="0">
                <a:solidFill>
                  <a:srgbClr val="000000"/>
                </a:solidFill>
                <a:latin typeface="Calibri" panose="020F0502020204030204" pitchFamily="34" charset="0"/>
                <a:ea typeface="Arial" panose="020B0604020202020204" pitchFamily="34" charset="0"/>
                <a:cs typeface="Calibri" panose="020F0502020204030204" pitchFamily="34" charset="0"/>
              </a:rPr>
              <a:t>Vanessa Moss	Media and Outreach Co-ordinator</a:t>
            </a:r>
            <a:endParaRPr lang="en-AU" sz="1400" dirty="0">
              <a:effectLst/>
              <a:latin typeface="Calibri" panose="020F0502020204030204" pitchFamily="34" charset="0"/>
              <a:ea typeface="Calibri" panose="020F0502020204030204" pitchFamily="34" charset="0"/>
              <a:cs typeface="Calibri" panose="020F0502020204030204" pitchFamily="34" charset="0"/>
            </a:endParaRPr>
          </a:p>
        </p:txBody>
      </p:sp>
      <p:sp>
        <p:nvSpPr>
          <p:cNvPr id="7" name="TextBox 6">
            <a:extLst>
              <a:ext uri="{FF2B5EF4-FFF2-40B4-BE49-F238E27FC236}">
                <a16:creationId xmlns:a16="http://schemas.microsoft.com/office/drawing/2014/main" id="{BD7B8DC5-3264-F840-95EB-E2932FC95764}"/>
              </a:ext>
            </a:extLst>
          </p:cNvPr>
          <p:cNvSpPr txBox="1"/>
          <p:nvPr/>
        </p:nvSpPr>
        <p:spPr>
          <a:xfrm>
            <a:off x="587944" y="1619674"/>
            <a:ext cx="5341369" cy="1938992"/>
          </a:xfrm>
          <a:prstGeom prst="rect">
            <a:avLst/>
          </a:prstGeom>
          <a:noFill/>
        </p:spPr>
        <p:txBody>
          <a:bodyPr wrap="square" rtlCol="0">
            <a:spAutoFit/>
          </a:bodyPr>
          <a:lstStyle/>
          <a:p>
            <a:pPr marL="342900"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New President and Vice-President.</a:t>
            </a:r>
          </a:p>
          <a:p>
            <a:pPr marL="342900" indent="-34290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New Secretary.</a:t>
            </a:r>
          </a:p>
          <a:p>
            <a:pPr marL="342900" indent="-34290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a:p>
            <a:pPr marL="342900" indent="-342900">
              <a:buFont typeface="Arial" panose="020B0604020202020204" pitchFamily="34" charset="0"/>
              <a:buChar char="•"/>
            </a:pPr>
            <a:r>
              <a:rPr lang="en-AU" sz="2000" dirty="0">
                <a:latin typeface="Arial" panose="020B0604020202020204" pitchFamily="34" charset="0"/>
                <a:cs typeface="Arial" panose="020B0604020202020204" pitchFamily="34" charset="0"/>
              </a:rPr>
              <a:t>Four new Councillors.</a:t>
            </a:r>
          </a:p>
          <a:p>
            <a:pPr marL="342900" indent="-34290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p:txBody>
      </p:sp>
      <p:sp>
        <p:nvSpPr>
          <p:cNvPr id="8" name="TextBox 7">
            <a:extLst>
              <a:ext uri="{FF2B5EF4-FFF2-40B4-BE49-F238E27FC236}">
                <a16:creationId xmlns:a16="http://schemas.microsoft.com/office/drawing/2014/main" id="{206B09F3-7FD6-C44A-8692-A78D18432A5C}"/>
              </a:ext>
            </a:extLst>
          </p:cNvPr>
          <p:cNvSpPr txBox="1"/>
          <p:nvPr/>
        </p:nvSpPr>
        <p:spPr>
          <a:xfrm>
            <a:off x="587944" y="3990651"/>
            <a:ext cx="5341369" cy="1631216"/>
          </a:xfrm>
          <a:prstGeom prst="rect">
            <a:avLst/>
          </a:prstGeom>
          <a:noFill/>
        </p:spPr>
        <p:txBody>
          <a:bodyPr wrap="square" rtlCol="0">
            <a:spAutoFit/>
          </a:bodyPr>
          <a:lstStyle/>
          <a:p>
            <a:r>
              <a:rPr lang="en-AU" sz="2000" dirty="0">
                <a:latin typeface="Arial" panose="020B0604020202020204" pitchFamily="34" charset="0"/>
                <a:cs typeface="Arial" panose="020B0604020202020204" pitchFamily="34" charset="0"/>
              </a:rPr>
              <a:t>Thank you to outgoing Councillors:</a:t>
            </a:r>
          </a:p>
          <a:p>
            <a:pPr marL="342900" indent="-342900">
              <a:buFontTx/>
              <a:buChar char="-"/>
            </a:pPr>
            <a:r>
              <a:rPr lang="en-AU" sz="2000" dirty="0">
                <a:latin typeface="Arial" panose="020B0604020202020204" pitchFamily="34" charset="0"/>
                <a:cs typeface="Arial" panose="020B0604020202020204" pitchFamily="34" charset="0"/>
              </a:rPr>
              <a:t>Christoph </a:t>
            </a:r>
            <a:r>
              <a:rPr lang="en-AU" sz="2000" dirty="0" err="1">
                <a:latin typeface="Arial" panose="020B0604020202020204" pitchFamily="34" charset="0"/>
                <a:cs typeface="Arial" panose="020B0604020202020204" pitchFamily="34" charset="0"/>
              </a:rPr>
              <a:t>Federrath</a:t>
            </a:r>
            <a:endParaRPr lang="en-AU" sz="2000" dirty="0">
              <a:latin typeface="Arial" panose="020B0604020202020204" pitchFamily="34" charset="0"/>
              <a:cs typeface="Arial" panose="020B0604020202020204" pitchFamily="34" charset="0"/>
            </a:endParaRPr>
          </a:p>
          <a:p>
            <a:pPr marL="342900" indent="-342900">
              <a:buFontTx/>
              <a:buChar char="-"/>
            </a:pPr>
            <a:r>
              <a:rPr lang="en-AU" sz="2000" dirty="0">
                <a:latin typeface="Arial" panose="020B0604020202020204" pitchFamily="34" charset="0"/>
                <a:cs typeface="Arial" panose="020B0604020202020204" pitchFamily="34" charset="0"/>
              </a:rPr>
              <a:t>Sarah Pearce</a:t>
            </a:r>
          </a:p>
          <a:p>
            <a:pPr marL="342900" indent="-342900">
              <a:buFontTx/>
              <a:buChar char="-"/>
            </a:pPr>
            <a:r>
              <a:rPr lang="en-AU" sz="2000" dirty="0">
                <a:latin typeface="Arial" panose="020B0604020202020204" pitchFamily="34" charset="0"/>
                <a:cs typeface="Arial" panose="020B0604020202020204" pitchFamily="34" charset="0"/>
              </a:rPr>
              <a:t>Bernhard Muller</a:t>
            </a:r>
          </a:p>
          <a:p>
            <a:pPr marL="342900" indent="-342900">
              <a:buFont typeface="Arial" panose="020B0604020202020204" pitchFamily="34" charset="0"/>
              <a:buChar char="•"/>
            </a:pPr>
            <a:endParaRPr lang="en-AU" sz="2000" dirty="0">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33B24512-E651-7441-A640-849B83AC19B7}"/>
              </a:ext>
            </a:extLst>
          </p:cNvPr>
          <p:cNvSpPr txBox="1"/>
          <p:nvPr/>
        </p:nvSpPr>
        <p:spPr>
          <a:xfrm>
            <a:off x="587944" y="5798879"/>
            <a:ext cx="5050856" cy="461665"/>
          </a:xfrm>
          <a:prstGeom prst="rect">
            <a:avLst/>
          </a:prstGeom>
          <a:noFill/>
        </p:spPr>
        <p:txBody>
          <a:bodyPr wrap="square" rtlCol="0">
            <a:spAutoFit/>
          </a:bodyPr>
          <a:lstStyle/>
          <a:p>
            <a:r>
              <a:rPr lang="en-US" sz="2400" dirty="0">
                <a:solidFill>
                  <a:srgbClr val="0070C0"/>
                </a:solidFill>
              </a:rPr>
              <a:t>Welcome to our new President</a:t>
            </a:r>
          </a:p>
        </p:txBody>
      </p:sp>
    </p:spTree>
    <p:extLst>
      <p:ext uri="{BB962C8B-B14F-4D97-AF65-F5344CB8AC3E}">
        <p14:creationId xmlns:p14="http://schemas.microsoft.com/office/powerpoint/2010/main" val="35674822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5"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713A10-CE8E-4EE9-8D93-78C8ACE758F3}"/>
              </a:ext>
            </a:extLst>
          </p:cNvPr>
          <p:cNvSpPr>
            <a:spLocks noGrp="1"/>
          </p:cNvSpPr>
          <p:nvPr>
            <p:ph type="ctrTitle"/>
          </p:nvPr>
        </p:nvSpPr>
        <p:spPr>
          <a:xfrm>
            <a:off x="1524000" y="3233794"/>
            <a:ext cx="9144000" cy="2387600"/>
          </a:xfrm>
        </p:spPr>
        <p:txBody>
          <a:bodyPr/>
          <a:lstStyle/>
          <a:p>
            <a:r>
              <a:rPr lang="en-AU" dirty="0"/>
              <a:t>Meeting Closed</a:t>
            </a:r>
          </a:p>
        </p:txBody>
      </p:sp>
      <p:pic>
        <p:nvPicPr>
          <p:cNvPr id="5" name="Picture 4">
            <a:extLst>
              <a:ext uri="{FF2B5EF4-FFF2-40B4-BE49-F238E27FC236}">
                <a16:creationId xmlns:a16="http://schemas.microsoft.com/office/drawing/2014/main" id="{06321B57-2C01-42CB-A32A-9EF610020D6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471576" y="2276722"/>
            <a:ext cx="1514856" cy="1914144"/>
          </a:xfrm>
          <a:prstGeom prst="rect">
            <a:avLst/>
          </a:prstGeom>
        </p:spPr>
      </p:pic>
    </p:spTree>
    <p:extLst>
      <p:ext uri="{BB962C8B-B14F-4D97-AF65-F5344CB8AC3E}">
        <p14:creationId xmlns:p14="http://schemas.microsoft.com/office/powerpoint/2010/main" val="2458085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1. Council 2024-2025</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8" name="TextBox 7">
            <a:extLst>
              <a:ext uri="{FF2B5EF4-FFF2-40B4-BE49-F238E27FC236}">
                <a16:creationId xmlns:a16="http://schemas.microsoft.com/office/drawing/2014/main" id="{7BFA3872-5491-4945-A08D-D18F333E6D85}"/>
              </a:ext>
            </a:extLst>
          </p:cNvPr>
          <p:cNvSpPr txBox="1"/>
          <p:nvPr/>
        </p:nvSpPr>
        <p:spPr>
          <a:xfrm>
            <a:off x="243243" y="1370442"/>
            <a:ext cx="5150069" cy="923330"/>
          </a:xfrm>
          <a:prstGeom prst="rect">
            <a:avLst/>
          </a:prstGeom>
          <a:noFill/>
        </p:spPr>
        <p:txBody>
          <a:bodyPr wrap="square" rtlCol="0">
            <a:spAutoFit/>
          </a:bodyPr>
          <a:lstStyle/>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Sincere thanks to all for their time and effort.</a:t>
            </a:r>
          </a:p>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Special thanks to those who are finishing their terms today.</a:t>
            </a:r>
          </a:p>
        </p:txBody>
      </p:sp>
      <p:sp>
        <p:nvSpPr>
          <p:cNvPr id="9" name="TextBox 8">
            <a:extLst>
              <a:ext uri="{FF2B5EF4-FFF2-40B4-BE49-F238E27FC236}">
                <a16:creationId xmlns:a16="http://schemas.microsoft.com/office/drawing/2014/main" id="{D2BCE9E9-4B3E-4710-B694-DC4C74B2246B}"/>
              </a:ext>
            </a:extLst>
          </p:cNvPr>
          <p:cNvSpPr txBox="1"/>
          <p:nvPr/>
        </p:nvSpPr>
        <p:spPr>
          <a:xfrm>
            <a:off x="243243" y="2276243"/>
            <a:ext cx="4384534" cy="646331"/>
          </a:xfrm>
          <a:prstGeom prst="rect">
            <a:avLst/>
          </a:prstGeom>
          <a:noFill/>
        </p:spPr>
        <p:txBody>
          <a:bodyPr wrap="none" rtlCol="0">
            <a:spAutoFit/>
          </a:bodyPr>
          <a:lstStyle/>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Gary Da Costa continues to act as our</a:t>
            </a:r>
          </a:p>
          <a:p>
            <a:r>
              <a:rPr lang="en-AU" dirty="0">
                <a:latin typeface="Arial" panose="020B0604020202020204" pitchFamily="34" charset="0"/>
                <a:cs typeface="Arial" panose="020B0604020202020204" pitchFamily="34" charset="0"/>
              </a:rPr>
              <a:t>     Public Officer in the ACT</a:t>
            </a:r>
          </a:p>
        </p:txBody>
      </p:sp>
      <p:sp>
        <p:nvSpPr>
          <p:cNvPr id="10" name="TextBox 9">
            <a:extLst>
              <a:ext uri="{FF2B5EF4-FFF2-40B4-BE49-F238E27FC236}">
                <a16:creationId xmlns:a16="http://schemas.microsoft.com/office/drawing/2014/main" id="{BCCFD376-F39E-4BA8-9A14-B2B4E87F3B7C}"/>
              </a:ext>
            </a:extLst>
          </p:cNvPr>
          <p:cNvSpPr txBox="1"/>
          <p:nvPr/>
        </p:nvSpPr>
        <p:spPr>
          <a:xfrm>
            <a:off x="256560" y="2953499"/>
            <a:ext cx="4807726" cy="369332"/>
          </a:xfrm>
          <a:prstGeom prst="rect">
            <a:avLst/>
          </a:prstGeom>
          <a:noFill/>
        </p:spPr>
        <p:txBody>
          <a:bodyPr wrap="none" rtlCol="0">
            <a:spAutoFit/>
          </a:bodyPr>
          <a:lstStyle/>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Thanks to Chairs of Chapters and Groups:</a:t>
            </a:r>
          </a:p>
        </p:txBody>
      </p:sp>
      <p:sp>
        <p:nvSpPr>
          <p:cNvPr id="11" name="TextBox 10">
            <a:extLst>
              <a:ext uri="{FF2B5EF4-FFF2-40B4-BE49-F238E27FC236}">
                <a16:creationId xmlns:a16="http://schemas.microsoft.com/office/drawing/2014/main" id="{83EEDDBC-4551-8349-95E1-1FB98F4850A3}"/>
              </a:ext>
            </a:extLst>
          </p:cNvPr>
          <p:cNvSpPr txBox="1"/>
          <p:nvPr/>
        </p:nvSpPr>
        <p:spPr>
          <a:xfrm>
            <a:off x="889881" y="3322831"/>
            <a:ext cx="5150069" cy="2646878"/>
          </a:xfrm>
          <a:prstGeom prst="rect">
            <a:avLst/>
          </a:prstGeom>
          <a:noFill/>
        </p:spPr>
        <p:txBody>
          <a:bodyPr wrap="square" rtlCol="0">
            <a:spAutoFit/>
          </a:bodyPr>
          <a:lstStyle/>
          <a:p>
            <a:pPr>
              <a:spcAft>
                <a:spcPts val="600"/>
              </a:spcAft>
            </a:pPr>
            <a:r>
              <a:rPr lang="en-US" sz="1400" dirty="0"/>
              <a:t>ANITA: Fiona Panther</a:t>
            </a:r>
          </a:p>
          <a:p>
            <a:pPr>
              <a:spcAft>
                <a:spcPts val="600"/>
              </a:spcAft>
            </a:pPr>
            <a:r>
              <a:rPr lang="en-US" sz="1400" dirty="0"/>
              <a:t>ECR: Amit Seta</a:t>
            </a:r>
          </a:p>
          <a:p>
            <a:pPr>
              <a:spcAft>
                <a:spcPts val="600"/>
              </a:spcAft>
            </a:pPr>
            <a:r>
              <a:rPr lang="en-US" sz="1400" dirty="0"/>
              <a:t>EPOC: Jackie </a:t>
            </a:r>
            <a:r>
              <a:rPr lang="en-US" sz="1400" dirty="0" err="1"/>
              <a:t>Bondell</a:t>
            </a:r>
            <a:r>
              <a:rPr lang="en-US" sz="1400" dirty="0"/>
              <a:t> (and Fred Watson)</a:t>
            </a:r>
          </a:p>
          <a:p>
            <a:pPr>
              <a:spcAft>
                <a:spcPts val="600"/>
              </a:spcAft>
            </a:pPr>
            <a:r>
              <a:rPr lang="en-US" sz="1400" dirty="0"/>
              <a:t>GAP: Mark </a:t>
            </a:r>
            <a:r>
              <a:rPr lang="en-US" sz="1400" dirty="0" err="1"/>
              <a:t>Krumholz</a:t>
            </a:r>
            <a:endParaRPr lang="en-US" sz="1400" dirty="0"/>
          </a:p>
          <a:p>
            <a:pPr>
              <a:spcAft>
                <a:spcPts val="600"/>
              </a:spcAft>
            </a:pPr>
            <a:r>
              <a:rPr lang="en-US" sz="1400" dirty="0"/>
              <a:t>IDEA: Devika Kamath</a:t>
            </a:r>
          </a:p>
          <a:p>
            <a:pPr>
              <a:spcAft>
                <a:spcPts val="600"/>
              </a:spcAft>
            </a:pPr>
            <a:r>
              <a:rPr lang="en-US" sz="1400" dirty="0"/>
              <a:t>TDA: Ben </a:t>
            </a:r>
            <a:r>
              <a:rPr lang="en-US" sz="1400" dirty="0" err="1"/>
              <a:t>Montet</a:t>
            </a:r>
            <a:endParaRPr lang="en-US" sz="1400" dirty="0"/>
          </a:p>
          <a:p>
            <a:pPr>
              <a:spcAft>
                <a:spcPts val="600"/>
              </a:spcAft>
            </a:pPr>
            <a:r>
              <a:rPr lang="en-US" sz="1400" dirty="0"/>
              <a:t>SWG: </a:t>
            </a:r>
            <a:r>
              <a:rPr lang="en-US" sz="1400" dirty="0" err="1"/>
              <a:t>Themiya</a:t>
            </a:r>
            <a:r>
              <a:rPr lang="en-US" sz="1400" dirty="0"/>
              <a:t> </a:t>
            </a:r>
            <a:r>
              <a:rPr lang="en-US" sz="1400" dirty="0" err="1"/>
              <a:t>Nanayakkara</a:t>
            </a:r>
            <a:r>
              <a:rPr lang="en-US" sz="1400" dirty="0"/>
              <a:t> and Clancy James</a:t>
            </a:r>
          </a:p>
          <a:p>
            <a:pPr>
              <a:spcAft>
                <a:spcPts val="600"/>
              </a:spcAft>
            </a:pPr>
            <a:r>
              <a:rPr lang="en-US" sz="1400" dirty="0"/>
              <a:t>CWG: Vanessa Moss</a:t>
            </a:r>
          </a:p>
          <a:p>
            <a:pPr>
              <a:spcAft>
                <a:spcPts val="600"/>
              </a:spcAft>
            </a:pPr>
            <a:r>
              <a:rPr lang="en-US" sz="1400" dirty="0"/>
              <a:t>EWG: John </a:t>
            </a:r>
            <a:r>
              <a:rPr lang="en-US" sz="1400" dirty="0" err="1"/>
              <a:t>Lattanzio</a:t>
            </a:r>
            <a:r>
              <a:rPr lang="en-US" sz="1400" dirty="0"/>
              <a:t> and Terry </a:t>
            </a:r>
            <a:r>
              <a:rPr lang="en-US" sz="1400" dirty="0" err="1"/>
              <a:t>Cuttle</a:t>
            </a:r>
            <a:endParaRPr lang="en-US" sz="1400" dirty="0"/>
          </a:p>
        </p:txBody>
      </p:sp>
      <p:sp>
        <p:nvSpPr>
          <p:cNvPr id="15" name="Rectangle 3">
            <a:extLst>
              <a:ext uri="{FF2B5EF4-FFF2-40B4-BE49-F238E27FC236}">
                <a16:creationId xmlns:a16="http://schemas.microsoft.com/office/drawing/2014/main" id="{21794247-8EC6-874E-B5F4-3B7A9F5B8843}"/>
              </a:ext>
            </a:extLst>
          </p:cNvPr>
          <p:cNvSpPr>
            <a:spLocks noChangeArrowheads="1"/>
          </p:cNvSpPr>
          <p:nvPr/>
        </p:nvSpPr>
        <p:spPr bwMode="auto">
          <a:xfrm>
            <a:off x="5697607" y="681037"/>
            <a:ext cx="8341659" cy="461664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1" i="0" u="sng" strike="noStrike" cap="none" normalizeH="0" baseline="0" dirty="0">
                <a:ln>
                  <a:noFill/>
                </a:ln>
                <a:solidFill>
                  <a:srgbClr val="000000"/>
                </a:solidFill>
                <a:effectLst/>
                <a:latin typeface="Arial" panose="020B0604020202020204" pitchFamily="34" charset="0"/>
                <a:ea typeface="Arial" panose="020B0604020202020204" pitchFamily="34" charset="0"/>
              </a:rPr>
              <a:t>Council 2024-2025</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endParaRPr lang="en-GB" altLang="en-US" sz="1400" dirty="0">
              <a:solidFill>
                <a:srgbClr val="000000"/>
              </a:solidFill>
              <a:latin typeface="Arial" panose="020B0604020202020204" pitchFamily="34" charset="0"/>
              <a:ea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Stas Shabala			President</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Richard McDermid (in 2024-25)		Vice President</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Ashley Ruiter (in 2024)			Vice President</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John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Lattanzio</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Immediate Past President</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John O’Byrne                  		Secretary</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Marc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Duldig</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Secretary</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Yeshe</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Fenner</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Treasurer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Christoph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Federrath</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Bernhard Mueller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Sarah Pearce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Ivy Wong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Richard McDermid (in 2024-25)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Claudia Lagos	(in 2025)		Councillor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Pradosh</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Barun</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Das            		Student Representative</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Ivo </a:t>
            </a:r>
            <a:r>
              <a:rPr kumimoji="0" lang="en-GB" altLang="en-US" sz="1400" b="0" i="0" u="none" strike="noStrike" cap="none" normalizeH="0" baseline="0" dirty="0" err="1">
                <a:ln>
                  <a:noFill/>
                </a:ln>
                <a:solidFill>
                  <a:srgbClr val="000000"/>
                </a:solidFill>
                <a:effectLst/>
                <a:latin typeface="Arial" panose="020B0604020202020204" pitchFamily="34" charset="0"/>
                <a:ea typeface="Arial" panose="020B0604020202020204" pitchFamily="34" charset="0"/>
              </a:rPr>
              <a:t>Seitenzahl</a:t>
            </a: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 (in 2024)		Chair, PASA Editorial Board</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Minh Huynh (in 2025)			Chair, PASA Editorial Board</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Tanya Hill (Co-opted)			Prizes and Awards Co-ordinator</a:t>
            </a:r>
            <a:endParaRPr kumimoji="0" lang="en-GB" altLang="en-US" sz="1400" b="0" i="0" u="none" strike="noStrike" cap="none" normalizeH="0" baseline="0" dirty="0">
              <a:ln>
                <a:noFill/>
              </a:ln>
              <a:solidFill>
                <a:schemeClr val="tx1"/>
              </a:solidFill>
              <a:effectLst/>
              <a:latin typeface="Arial" panose="020B0604020202020204"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en-GB" altLang="en-US" sz="1400" b="0" i="0" u="none" strike="noStrike" cap="none" normalizeH="0" baseline="0" dirty="0">
                <a:ln>
                  <a:noFill/>
                </a:ln>
                <a:solidFill>
                  <a:srgbClr val="000000"/>
                </a:solidFill>
                <a:effectLst/>
                <a:latin typeface="Arial" panose="020B0604020202020204" pitchFamily="34" charset="0"/>
                <a:ea typeface="Arial" panose="020B0604020202020204" pitchFamily="34" charset="0"/>
              </a:rPr>
              <a:t>Vanessa Moss			Media and Outreach Co-ordinator</a:t>
            </a:r>
            <a:endParaRPr kumimoji="0" lang="en-GB" altLang="en-US" sz="1400" b="0" i="0" u="none" strike="noStrike" cap="none" normalizeH="0" baseline="0" dirty="0">
              <a:ln>
                <a:noFill/>
              </a:ln>
              <a:solidFill>
                <a:schemeClr val="tx1"/>
              </a:solidFill>
              <a:effectLst/>
              <a:latin typeface="Arial" panose="020B0604020202020204" pitchFamily="34" charset="0"/>
            </a:endParaRPr>
          </a:p>
        </p:txBody>
      </p:sp>
    </p:spTree>
    <p:extLst>
      <p:ext uri="{BB962C8B-B14F-4D97-AF65-F5344CB8AC3E}">
        <p14:creationId xmlns:p14="http://schemas.microsoft.com/office/powerpoint/2010/main" val="134845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0"/>
                                        </p:tgtEl>
                                        <p:attrNameLst>
                                          <p:attrName>style.visibility</p:attrName>
                                        </p:attrNameLst>
                                      </p:cBhvr>
                                      <p:to>
                                        <p:strVal val="visible"/>
                                      </p:to>
                                    </p:set>
                                    <p:animEffect transition="in" filter="fade">
                                      <p:cBhvr>
                                        <p:cTn id="1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2. The year in review</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7" name="TextBox 6">
            <a:extLst>
              <a:ext uri="{FF2B5EF4-FFF2-40B4-BE49-F238E27FC236}">
                <a16:creationId xmlns:a16="http://schemas.microsoft.com/office/drawing/2014/main" id="{346D9711-7448-417C-A7B7-24C5BC6313F7}"/>
              </a:ext>
            </a:extLst>
          </p:cNvPr>
          <p:cNvSpPr txBox="1"/>
          <p:nvPr/>
        </p:nvSpPr>
        <p:spPr>
          <a:xfrm>
            <a:off x="793009" y="1878716"/>
            <a:ext cx="10868560" cy="3139321"/>
          </a:xfrm>
          <a:prstGeom prst="rect">
            <a:avLst/>
          </a:prstGeom>
          <a:noFill/>
        </p:spPr>
        <p:txBody>
          <a:bodyPr wrap="square" rtlCol="0">
            <a:spAutoFit/>
          </a:bodyPr>
          <a:lstStyle/>
          <a:p>
            <a:pPr marL="285750" indent="-285750">
              <a:buFont typeface="Arial" panose="020B0604020202020204" pitchFamily="34" charset="0"/>
              <a:buChar char="•"/>
            </a:pPr>
            <a:r>
              <a:rPr lang="en-AU" dirty="0">
                <a:solidFill>
                  <a:srgbClr val="0070C0"/>
                </a:solidFill>
                <a:latin typeface="Arial" panose="020B0604020202020204" pitchFamily="34" charset="0"/>
                <a:cs typeface="Arial" panose="020B0604020202020204" pitchFamily="34" charset="0"/>
              </a:rPr>
              <a:t>Outstanding work by all our Chapters. Both continuing and new initiatives, including:</a:t>
            </a:r>
          </a:p>
          <a:p>
            <a:pPr marL="742950" lvl="1" indent="-285750">
              <a:buFont typeface="Arial" panose="020B0604020202020204" pitchFamily="34" charset="0"/>
              <a:buChar char="•"/>
            </a:pPr>
            <a:r>
              <a:rPr lang="en-AU" dirty="0">
                <a:solidFill>
                  <a:srgbClr val="0070C0"/>
                </a:solidFill>
                <a:latin typeface="Arial" panose="020B0604020202020204" pitchFamily="34" charset="0"/>
                <a:cs typeface="Arial" panose="020B0604020202020204" pitchFamily="34" charset="0"/>
              </a:rPr>
              <a:t>Pleiades Awards (IDEA)</a:t>
            </a:r>
          </a:p>
          <a:p>
            <a:pPr marL="742950" lvl="1" indent="-285750">
              <a:buFont typeface="Arial" panose="020B0604020202020204" pitchFamily="34" charset="0"/>
              <a:buChar char="•"/>
            </a:pPr>
            <a:r>
              <a:rPr lang="en-AU" dirty="0">
                <a:solidFill>
                  <a:srgbClr val="0070C0"/>
                </a:solidFill>
                <a:latin typeface="Arial" panose="020B0604020202020204" pitchFamily="34" charset="0"/>
                <a:cs typeface="Arial" panose="020B0604020202020204" pitchFamily="34" charset="0"/>
              </a:rPr>
              <a:t>ECR Software Prize, upcoming “History and Mystery” series (ECR)</a:t>
            </a:r>
          </a:p>
          <a:p>
            <a:pPr marL="742950" lvl="1" indent="-285750">
              <a:buFont typeface="Arial" panose="020B0604020202020204" pitchFamily="34" charset="0"/>
              <a:buChar char="•"/>
            </a:pPr>
            <a:r>
              <a:rPr lang="en-AU" dirty="0">
                <a:solidFill>
                  <a:srgbClr val="0070C0"/>
                </a:solidFill>
                <a:latin typeface="Arial" panose="020B0604020202020204" pitchFamily="34" charset="0"/>
                <a:cs typeface="Arial" panose="020B0604020202020204" pitchFamily="34" charset="0"/>
              </a:rPr>
              <a:t>Theory workshop and summer school (ANITA)</a:t>
            </a:r>
          </a:p>
          <a:p>
            <a:pPr marL="742950" lvl="1" indent="-285750">
              <a:buFont typeface="Arial" panose="020B0604020202020204" pitchFamily="34" charset="0"/>
              <a:buChar char="•"/>
            </a:pPr>
            <a:r>
              <a:rPr lang="en-AU" dirty="0">
                <a:solidFill>
                  <a:srgbClr val="0070C0"/>
                </a:solidFill>
                <a:latin typeface="Arial" panose="020B0604020202020204" pitchFamily="34" charset="0"/>
                <a:cs typeface="Arial" panose="020B0604020202020204" pitchFamily="34" charset="0"/>
              </a:rPr>
              <a:t>Synergies between astrophysical and particle physics probes of Dark Matter (GAP)</a:t>
            </a:r>
          </a:p>
          <a:p>
            <a:pPr marL="742950" lvl="1" indent="-285750">
              <a:buFont typeface="Arial" panose="020B0604020202020204" pitchFamily="34" charset="0"/>
              <a:buChar char="•"/>
            </a:pPr>
            <a:r>
              <a:rPr lang="en-AU" dirty="0">
                <a:solidFill>
                  <a:srgbClr val="0070C0"/>
                </a:solidFill>
                <a:latin typeface="Arial" panose="020B0604020202020204" pitchFamily="34" charset="0"/>
                <a:cs typeface="Arial" panose="020B0604020202020204" pitchFamily="34" charset="0"/>
              </a:rPr>
              <a:t>Unconference (TDA)</a:t>
            </a:r>
          </a:p>
          <a:p>
            <a:pPr marL="742950" lvl="1" indent="-285750">
              <a:buFont typeface="Arial" panose="020B0604020202020204" pitchFamily="34" charset="0"/>
              <a:buChar char="•"/>
            </a:pPr>
            <a:r>
              <a:rPr lang="en-AU" dirty="0">
                <a:solidFill>
                  <a:srgbClr val="0070C0"/>
                </a:solidFill>
                <a:latin typeface="Arial" panose="020B0604020202020204" pitchFamily="34" charset="0"/>
                <a:cs typeface="Arial" panose="020B0604020202020204" pitchFamily="34" charset="0"/>
              </a:rPr>
              <a:t>Careers brochure (EPOC, with ASTRO3D and </a:t>
            </a:r>
            <a:r>
              <a:rPr lang="en-AU" dirty="0" err="1">
                <a:solidFill>
                  <a:srgbClr val="0070C0"/>
                </a:solidFill>
                <a:latin typeface="Arial" panose="020B0604020202020204" pitchFamily="34" charset="0"/>
                <a:cs typeface="Arial" panose="020B0604020202020204" pitchFamily="34" charset="0"/>
              </a:rPr>
              <a:t>OzGrav</a:t>
            </a:r>
            <a:r>
              <a:rPr lang="en-AU" dirty="0">
                <a:solidFill>
                  <a:srgbClr val="0070C0"/>
                </a:solidFill>
                <a:latin typeface="Arial" panose="020B0604020202020204" pitchFamily="34" charset="0"/>
                <a:cs typeface="Arial" panose="020B0604020202020204" pitchFamily="34" charset="0"/>
              </a:rPr>
              <a:t>)</a:t>
            </a:r>
          </a:p>
          <a:p>
            <a:pPr marL="285750" indent="-285750">
              <a:buFont typeface="Arial" panose="020B0604020202020204" pitchFamily="34" charset="0"/>
              <a:buChar char="•"/>
            </a:pPr>
            <a:r>
              <a:rPr lang="en-AU" dirty="0">
                <a:solidFill>
                  <a:srgbClr val="0070C0"/>
                </a:solidFill>
                <a:latin typeface="Arial" panose="020B0604020202020204" pitchFamily="34" charset="0"/>
                <a:cs typeface="Arial" panose="020B0604020202020204" pitchFamily="34" charset="0"/>
              </a:rPr>
              <a:t>Establishment of:</a:t>
            </a:r>
          </a:p>
          <a:p>
            <a:pPr marL="742950" lvl="1" indent="-285750">
              <a:buFont typeface="Arial" panose="020B0604020202020204" pitchFamily="34" charset="0"/>
              <a:buChar char="•"/>
            </a:pPr>
            <a:r>
              <a:rPr lang="en-AU" dirty="0">
                <a:solidFill>
                  <a:srgbClr val="0070C0"/>
                </a:solidFill>
                <a:latin typeface="Arial" panose="020B0604020202020204" pitchFamily="34" charset="0"/>
                <a:cs typeface="Arial" panose="020B0604020202020204" pitchFamily="34" charset="0"/>
              </a:rPr>
              <a:t>a new Joint Group (with Geological Society of Australia) in Stellar and Planetary Astronomy;</a:t>
            </a:r>
          </a:p>
          <a:p>
            <a:pPr marL="742950" lvl="1" indent="-285750">
              <a:buFont typeface="Arial" panose="020B0604020202020204" pitchFamily="34" charset="0"/>
              <a:buChar char="•"/>
            </a:pPr>
            <a:r>
              <a:rPr lang="en-AU" dirty="0">
                <a:solidFill>
                  <a:srgbClr val="0070C0"/>
                </a:solidFill>
                <a:latin typeface="Arial" panose="020B0604020202020204" pitchFamily="34" charset="0"/>
                <a:cs typeface="Arial" panose="020B0604020202020204" pitchFamily="34" charset="0"/>
              </a:rPr>
              <a:t>a new History of Astronomy Chapter</a:t>
            </a:r>
          </a:p>
          <a:p>
            <a:pPr marL="742950" lvl="1" indent="-285750">
              <a:buFont typeface="Arial" panose="020B0604020202020204" pitchFamily="34" charset="0"/>
              <a:buChar char="•"/>
            </a:pPr>
            <a:r>
              <a:rPr lang="en-AU" dirty="0">
                <a:latin typeface="Arial" panose="020B0604020202020204" pitchFamily="34" charset="0"/>
                <a:cs typeface="Arial" panose="020B0604020202020204" pitchFamily="34" charset="0"/>
              </a:rPr>
              <a:t>the Eclipse Working Group</a:t>
            </a:r>
          </a:p>
        </p:txBody>
      </p:sp>
      <p:sp>
        <p:nvSpPr>
          <p:cNvPr id="11" name="TextBox 10">
            <a:extLst>
              <a:ext uri="{FF2B5EF4-FFF2-40B4-BE49-F238E27FC236}">
                <a16:creationId xmlns:a16="http://schemas.microsoft.com/office/drawing/2014/main" id="{590F5AD1-3904-4913-811C-80068A540AC0}"/>
              </a:ext>
            </a:extLst>
          </p:cNvPr>
          <p:cNvSpPr txBox="1"/>
          <p:nvPr/>
        </p:nvSpPr>
        <p:spPr>
          <a:xfrm>
            <a:off x="804884" y="1181681"/>
            <a:ext cx="7723140" cy="646331"/>
          </a:xfrm>
          <a:prstGeom prst="rect">
            <a:avLst/>
          </a:prstGeom>
          <a:noFill/>
        </p:spPr>
        <p:txBody>
          <a:bodyPr wrap="none" rtlCol="0">
            <a:spAutoFit/>
          </a:bodyPr>
          <a:lstStyle/>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Community contributions to the new Decadal Plan.</a:t>
            </a:r>
          </a:p>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ASA’s continued advocacy for the importance of fundamental research.</a:t>
            </a:r>
          </a:p>
        </p:txBody>
      </p:sp>
      <p:sp>
        <p:nvSpPr>
          <p:cNvPr id="3" name="Rectangle 2">
            <a:extLst>
              <a:ext uri="{FF2B5EF4-FFF2-40B4-BE49-F238E27FC236}">
                <a16:creationId xmlns:a16="http://schemas.microsoft.com/office/drawing/2014/main" id="{B4A16B0A-708A-E847-80A1-9C0FF3C84A26}"/>
              </a:ext>
            </a:extLst>
          </p:cNvPr>
          <p:cNvSpPr/>
          <p:nvPr/>
        </p:nvSpPr>
        <p:spPr>
          <a:xfrm>
            <a:off x="804884" y="5068741"/>
            <a:ext cx="6096000" cy="1477328"/>
          </a:xfrm>
          <a:prstGeom prst="rect">
            <a:avLst/>
          </a:prstGeom>
        </p:spPr>
        <p:txBody>
          <a:bodyPr>
            <a:spAutoFit/>
          </a:bodyPr>
          <a:lstStyle/>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Recognition of many ASA members by various bodies.</a:t>
            </a:r>
          </a:p>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First ever online-first ASM in 2024</a:t>
            </a:r>
          </a:p>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PASA continues to perform strongly, supported by membership.</a:t>
            </a:r>
          </a:p>
          <a:p>
            <a:pPr marL="285750" indent="-285750">
              <a:buFont typeface="Arial" panose="020B0604020202020204" pitchFamily="34" charset="0"/>
              <a:buChar char="•"/>
            </a:pPr>
            <a:r>
              <a:rPr lang="en-AU" dirty="0">
                <a:latin typeface="Arial" panose="020B0604020202020204" pitchFamily="34" charset="0"/>
                <a:cs typeface="Arial" panose="020B0604020202020204" pitchFamily="34" charset="0"/>
              </a:rPr>
              <a:t>Survey of ASA membership.</a:t>
            </a:r>
          </a:p>
        </p:txBody>
      </p:sp>
      <p:sp>
        <p:nvSpPr>
          <p:cNvPr id="5" name="TextBox 4">
            <a:extLst>
              <a:ext uri="{FF2B5EF4-FFF2-40B4-BE49-F238E27FC236}">
                <a16:creationId xmlns:a16="http://schemas.microsoft.com/office/drawing/2014/main" id="{02490930-0458-BD4B-91D6-70454D8216CE}"/>
              </a:ext>
            </a:extLst>
          </p:cNvPr>
          <p:cNvSpPr txBox="1"/>
          <p:nvPr/>
        </p:nvSpPr>
        <p:spPr>
          <a:xfrm>
            <a:off x="6900884" y="846667"/>
            <a:ext cx="4760686" cy="461665"/>
          </a:xfrm>
          <a:prstGeom prst="rect">
            <a:avLst/>
          </a:prstGeom>
          <a:solidFill>
            <a:schemeClr val="bg1">
              <a:lumMod val="95000"/>
            </a:schemeClr>
          </a:solidFill>
          <a:ln w="50800">
            <a:solidFill>
              <a:srgbClr val="0070C0"/>
            </a:solidFill>
          </a:ln>
        </p:spPr>
        <p:txBody>
          <a:bodyPr wrap="square" rtlCol="0">
            <a:spAutoFit/>
          </a:bodyPr>
          <a:lstStyle/>
          <a:p>
            <a:pPr algn="ctr"/>
            <a:r>
              <a:rPr lang="en-US" sz="2400" dirty="0">
                <a:solidFill>
                  <a:srgbClr val="0070C0"/>
                </a:solidFill>
              </a:rPr>
              <a:t>Details in my report - read it please !</a:t>
            </a:r>
          </a:p>
        </p:txBody>
      </p:sp>
    </p:spTree>
    <p:extLst>
      <p:ext uri="{BB962C8B-B14F-4D97-AF65-F5344CB8AC3E}">
        <p14:creationId xmlns:p14="http://schemas.microsoft.com/office/powerpoint/2010/main" val="29838816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fad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childTnLst>
                                </p:cTn>
                              </p:par>
                              <p:par>
                                <p:cTn id="12" presetID="1" presetClass="entr" presetSubtype="0" fill="hold" nodeType="withEffect">
                                  <p:stCondLst>
                                    <p:cond delay="0"/>
                                  </p:stCondLst>
                                  <p:childTnLst>
                                    <p:set>
                                      <p:cBhvr>
                                        <p:cTn id="13" dur="1" fill="hold">
                                          <p:stCondLst>
                                            <p:cond delay="0"/>
                                          </p:stCondLst>
                                        </p:cTn>
                                        <p:tgtEl>
                                          <p:spTgt spid="7">
                                            <p:txEl>
                                              <p:pRg st="1" end="1"/>
                                            </p:txEl>
                                          </p:spTgt>
                                        </p:tgtEl>
                                        <p:attrNameLst>
                                          <p:attrName>style.visibility</p:attrName>
                                        </p:attrNameLst>
                                      </p:cBhvr>
                                      <p:to>
                                        <p:strVal val="visible"/>
                                      </p:to>
                                    </p:set>
                                  </p:childTnLst>
                                </p:cTn>
                              </p:par>
                              <p:par>
                                <p:cTn id="14" presetID="1" presetClass="entr" presetSubtype="0" fill="hold" nodeType="withEffect">
                                  <p:stCondLst>
                                    <p:cond delay="0"/>
                                  </p:stCondLst>
                                  <p:childTnLst>
                                    <p:set>
                                      <p:cBhvr>
                                        <p:cTn id="15" dur="1" fill="hold">
                                          <p:stCondLst>
                                            <p:cond delay="0"/>
                                          </p:stCondLst>
                                        </p:cTn>
                                        <p:tgtEl>
                                          <p:spTgt spid="7">
                                            <p:txEl>
                                              <p:pRg st="2" end="2"/>
                                            </p:txEl>
                                          </p:spTgt>
                                        </p:tgtEl>
                                        <p:attrNameLst>
                                          <p:attrName>style.visibility</p:attrName>
                                        </p:attrNameLst>
                                      </p:cBhvr>
                                      <p:to>
                                        <p:strVal val="visible"/>
                                      </p:to>
                                    </p:set>
                                  </p:childTnLst>
                                </p:cTn>
                              </p:par>
                              <p:par>
                                <p:cTn id="16" presetID="1" presetClass="entr" presetSubtype="0" fill="hold" nodeType="withEffect">
                                  <p:stCondLst>
                                    <p:cond delay="0"/>
                                  </p:stCondLst>
                                  <p:childTnLst>
                                    <p:set>
                                      <p:cBhvr>
                                        <p:cTn id="17" dur="1" fill="hold">
                                          <p:stCondLst>
                                            <p:cond delay="0"/>
                                          </p:stCondLst>
                                        </p:cTn>
                                        <p:tgtEl>
                                          <p:spTgt spid="7">
                                            <p:txEl>
                                              <p:pRg st="3" end="3"/>
                                            </p:txEl>
                                          </p:spTgt>
                                        </p:tgtEl>
                                        <p:attrNameLst>
                                          <p:attrName>style.visibility</p:attrName>
                                        </p:attrNameLst>
                                      </p:cBhvr>
                                      <p:to>
                                        <p:strVal val="visible"/>
                                      </p:to>
                                    </p:set>
                                  </p:childTnLst>
                                </p:cTn>
                              </p:par>
                              <p:par>
                                <p:cTn id="18" presetID="1" presetClass="entr" presetSubtype="0" fill="hold" nodeType="withEffect">
                                  <p:stCondLst>
                                    <p:cond delay="0"/>
                                  </p:stCondLst>
                                  <p:childTnLst>
                                    <p:set>
                                      <p:cBhvr>
                                        <p:cTn id="19" dur="1" fill="hold">
                                          <p:stCondLst>
                                            <p:cond delay="0"/>
                                          </p:stCondLst>
                                        </p:cTn>
                                        <p:tgtEl>
                                          <p:spTgt spid="7">
                                            <p:txEl>
                                              <p:pRg st="4" end="4"/>
                                            </p:txEl>
                                          </p:spTgt>
                                        </p:tgtEl>
                                        <p:attrNameLst>
                                          <p:attrName>style.visibility</p:attrName>
                                        </p:attrNameLst>
                                      </p:cBhvr>
                                      <p:to>
                                        <p:strVal val="visible"/>
                                      </p:to>
                                    </p:set>
                                  </p:childTnLst>
                                </p:cTn>
                              </p:par>
                              <p:par>
                                <p:cTn id="20" presetID="1" presetClass="entr" presetSubtype="0" fill="hold" nodeType="withEffect">
                                  <p:stCondLst>
                                    <p:cond delay="0"/>
                                  </p:stCondLst>
                                  <p:childTnLst>
                                    <p:set>
                                      <p:cBhvr>
                                        <p:cTn id="21" dur="1" fill="hold">
                                          <p:stCondLst>
                                            <p:cond delay="0"/>
                                          </p:stCondLst>
                                        </p:cTn>
                                        <p:tgtEl>
                                          <p:spTgt spid="7">
                                            <p:txEl>
                                              <p:pRg st="5" end="5"/>
                                            </p:txEl>
                                          </p:spTgt>
                                        </p:tgtEl>
                                        <p:attrNameLst>
                                          <p:attrName>style.visibility</p:attrName>
                                        </p:attrNameLst>
                                      </p:cBhvr>
                                      <p:to>
                                        <p:strVal val="visible"/>
                                      </p:to>
                                    </p:set>
                                  </p:childTnLst>
                                </p:cTn>
                              </p:par>
                              <p:par>
                                <p:cTn id="22" presetID="1" presetClass="entr" presetSubtype="0" fill="hold" nodeType="withEffect">
                                  <p:stCondLst>
                                    <p:cond delay="0"/>
                                  </p:stCondLst>
                                  <p:childTnLst>
                                    <p:set>
                                      <p:cBhvr>
                                        <p:cTn id="23" dur="1" fill="hold">
                                          <p:stCondLst>
                                            <p:cond delay="0"/>
                                          </p:stCondLst>
                                        </p:cTn>
                                        <p:tgtEl>
                                          <p:spTgt spid="7">
                                            <p:txEl>
                                              <p:pRg st="6" end="6"/>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nodeType="clickEffect">
                                  <p:stCondLst>
                                    <p:cond delay="0"/>
                                  </p:stCondLst>
                                  <p:childTnLst>
                                    <p:set>
                                      <p:cBhvr>
                                        <p:cTn id="27" dur="1" fill="hold">
                                          <p:stCondLst>
                                            <p:cond delay="0"/>
                                          </p:stCondLst>
                                        </p:cTn>
                                        <p:tgtEl>
                                          <p:spTgt spid="7">
                                            <p:txEl>
                                              <p:pRg st="7" end="7"/>
                                            </p:txEl>
                                          </p:spTgt>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7">
                                            <p:txEl>
                                              <p:pRg st="8" end="8"/>
                                            </p:txEl>
                                          </p:spTgt>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7">
                                            <p:txEl>
                                              <p:pRg st="9" end="9"/>
                                            </p:txEl>
                                          </p:spTgt>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7">
                                            <p:txEl>
                                              <p:pRg st="10" end="10"/>
                                            </p:txEl>
                                          </p:spTgt>
                                        </p:tgtEl>
                                        <p:attrNameLst>
                                          <p:attrName>style.visibility</p:attrName>
                                        </p:attrNameLst>
                                      </p:cBhvr>
                                      <p:to>
                                        <p:strVal val="visible"/>
                                      </p:to>
                                    </p:set>
                                  </p:childTnLst>
                                </p:cTn>
                              </p:par>
                            </p:childTnLst>
                          </p:cTn>
                        </p:par>
                      </p:childTnLst>
                    </p:cTn>
                  </p:par>
                  <p:par>
                    <p:cTn id="34" fill="hold">
                      <p:stCondLst>
                        <p:cond delay="indefinite"/>
                      </p:stCondLst>
                      <p:childTnLst>
                        <p:par>
                          <p:cTn id="35" fill="hold">
                            <p:stCondLst>
                              <p:cond delay="0"/>
                            </p:stCondLst>
                            <p:childTnLst>
                              <p:par>
                                <p:cTn id="36" presetID="1" presetClass="entr" presetSubtype="0" fill="hold" grpId="0" nodeType="clickEffect">
                                  <p:stCondLst>
                                    <p:cond delay="0"/>
                                  </p:stCondLst>
                                  <p:childTnLst>
                                    <p:set>
                                      <p:cBhvr>
                                        <p:cTn id="37" dur="1" fill="hold">
                                          <p:stCondLst>
                                            <p:cond delay="0"/>
                                          </p:stCondLst>
                                        </p:cTn>
                                        <p:tgtEl>
                                          <p:spTgt spid="5"/>
                                        </p:tgtEl>
                                        <p:attrNameLst>
                                          <p:attrName>style.visibility</p:attrName>
                                        </p:attrNameLst>
                                      </p:cBhvr>
                                      <p:to>
                                        <p:strVal val="visible"/>
                                      </p:to>
                                    </p:set>
                                  </p:childTnLst>
                                </p:cTn>
                              </p:par>
                            </p:childTnLst>
                          </p:cTn>
                        </p:par>
                      </p:childTnLst>
                    </p:cTn>
                  </p:par>
                  <p:par>
                    <p:cTn id="38" fill="hold">
                      <p:stCondLst>
                        <p:cond delay="indefinite"/>
                      </p:stCondLst>
                      <p:childTnLst>
                        <p:par>
                          <p:cTn id="39" fill="hold">
                            <p:stCondLst>
                              <p:cond delay="0"/>
                            </p:stCondLst>
                            <p:childTnLst>
                              <p:par>
                                <p:cTn id="40" presetID="1" presetClass="entr" presetSubtype="0" fill="hold" grpId="0" nodeType="clickEffect">
                                  <p:stCondLst>
                                    <p:cond delay="0"/>
                                  </p:stCondLst>
                                  <p:childTnLst>
                                    <p:set>
                                      <p:cBhvr>
                                        <p:cTn id="41"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3" grpId="0"/>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C95363-A7A8-4029-BA8C-DDE963A0D622}"/>
              </a:ext>
            </a:extLst>
          </p:cNvPr>
          <p:cNvSpPr>
            <a:spLocks noGrp="1"/>
          </p:cNvSpPr>
          <p:nvPr>
            <p:ph type="title"/>
          </p:nvPr>
        </p:nvSpPr>
        <p:spPr>
          <a:xfrm>
            <a:off x="587944" y="681037"/>
            <a:ext cx="10515600" cy="616652"/>
          </a:xfrm>
        </p:spPr>
        <p:txBody>
          <a:bodyPr>
            <a:normAutofit/>
          </a:bodyPr>
          <a:lstStyle/>
          <a:p>
            <a:r>
              <a:rPr lang="en-AU" sz="2400" i="1" dirty="0"/>
              <a:t>4. Awards and Honours</a:t>
            </a:r>
          </a:p>
        </p:txBody>
      </p:sp>
      <p:sp>
        <p:nvSpPr>
          <p:cNvPr id="4" name="Title 1">
            <a:extLst>
              <a:ext uri="{FF2B5EF4-FFF2-40B4-BE49-F238E27FC236}">
                <a16:creationId xmlns:a16="http://schemas.microsoft.com/office/drawing/2014/main" id="{6050E862-90B9-442D-B750-B36DCA71885B}"/>
              </a:ext>
            </a:extLst>
          </p:cNvPr>
          <p:cNvSpPr txBox="1">
            <a:spLocks/>
          </p:cNvSpPr>
          <p:nvPr/>
        </p:nvSpPr>
        <p:spPr>
          <a:xfrm>
            <a:off x="68180" y="64385"/>
            <a:ext cx="10515600" cy="616652"/>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AU" sz="3200" dirty="0"/>
              <a:t>4. President’s Report</a:t>
            </a:r>
          </a:p>
        </p:txBody>
      </p:sp>
      <p:sp>
        <p:nvSpPr>
          <p:cNvPr id="5" name="TextBox 4">
            <a:extLst>
              <a:ext uri="{FF2B5EF4-FFF2-40B4-BE49-F238E27FC236}">
                <a16:creationId xmlns:a16="http://schemas.microsoft.com/office/drawing/2014/main" id="{837A8170-81C9-4DA6-81C3-D8AE2CF49CDA}"/>
              </a:ext>
            </a:extLst>
          </p:cNvPr>
          <p:cNvSpPr txBox="1"/>
          <p:nvPr/>
        </p:nvSpPr>
        <p:spPr>
          <a:xfrm>
            <a:off x="1755318" y="1452676"/>
            <a:ext cx="5704848" cy="830997"/>
          </a:xfrm>
          <a:prstGeom prst="rect">
            <a:avLst/>
          </a:prstGeom>
          <a:noFill/>
        </p:spPr>
        <p:txBody>
          <a:bodyPr wrap="square" rtlCol="0">
            <a:spAutoFit/>
          </a:bodyPr>
          <a:lstStyle/>
          <a:p>
            <a:r>
              <a:rPr lang="en-AU" sz="2400" b="1" dirty="0">
                <a:solidFill>
                  <a:srgbClr val="0070C0"/>
                </a:solidFill>
              </a:rPr>
              <a:t>Professor Tamara Davis</a:t>
            </a:r>
          </a:p>
          <a:p>
            <a:r>
              <a:rPr lang="en-AU" sz="2400" b="1" dirty="0">
                <a:solidFill>
                  <a:srgbClr val="0070C0"/>
                </a:solidFill>
              </a:rPr>
              <a:t>(University of Queensland)</a:t>
            </a:r>
          </a:p>
        </p:txBody>
      </p:sp>
      <p:sp>
        <p:nvSpPr>
          <p:cNvPr id="8" name="TextBox 7">
            <a:extLst>
              <a:ext uri="{FF2B5EF4-FFF2-40B4-BE49-F238E27FC236}">
                <a16:creationId xmlns:a16="http://schemas.microsoft.com/office/drawing/2014/main" id="{F3A90964-3AFB-49BD-A465-5412E3B7960A}"/>
              </a:ext>
            </a:extLst>
          </p:cNvPr>
          <p:cNvSpPr txBox="1"/>
          <p:nvPr/>
        </p:nvSpPr>
        <p:spPr>
          <a:xfrm>
            <a:off x="2040480" y="2287635"/>
            <a:ext cx="5012141" cy="400110"/>
          </a:xfrm>
          <a:prstGeom prst="rect">
            <a:avLst/>
          </a:prstGeom>
          <a:noFill/>
        </p:spPr>
        <p:txBody>
          <a:bodyPr wrap="none" rtlCol="0">
            <a:spAutoFit/>
          </a:bodyPr>
          <a:lstStyle/>
          <a:p>
            <a:pPr algn="ctr"/>
            <a:r>
              <a:rPr lang="en-AU" sz="2000" b="1" i="1" dirty="0">
                <a:solidFill>
                  <a:srgbClr val="0070C0"/>
                </a:solidFill>
              </a:rPr>
              <a:t>Elected as a Fellow of the Academy of Science</a:t>
            </a:r>
          </a:p>
        </p:txBody>
      </p:sp>
      <p:sp>
        <p:nvSpPr>
          <p:cNvPr id="9" name="Rectangle 8">
            <a:extLst>
              <a:ext uri="{FF2B5EF4-FFF2-40B4-BE49-F238E27FC236}">
                <a16:creationId xmlns:a16="http://schemas.microsoft.com/office/drawing/2014/main" id="{E6C9D6F7-3319-4420-8CAF-2870FB762DA7}"/>
              </a:ext>
            </a:extLst>
          </p:cNvPr>
          <p:cNvSpPr/>
          <p:nvPr/>
        </p:nvSpPr>
        <p:spPr>
          <a:xfrm>
            <a:off x="1599201" y="2956865"/>
            <a:ext cx="6096000" cy="3693319"/>
          </a:xfrm>
          <a:prstGeom prst="rect">
            <a:avLst/>
          </a:prstGeom>
        </p:spPr>
        <p:txBody>
          <a:bodyPr>
            <a:spAutoFit/>
          </a:bodyPr>
          <a:lstStyle/>
          <a:p>
            <a:r>
              <a:rPr lang="en-AU" dirty="0">
                <a:latin typeface="Arial" panose="020B0604020202020204" pitchFamily="34" charset="0"/>
              </a:rPr>
              <a:t>“</a:t>
            </a:r>
            <a:r>
              <a:rPr lang="en-AU" dirty="0">
                <a:solidFill>
                  <a:srgbClr val="333333"/>
                </a:solidFill>
                <a:latin typeface="Open Sans"/>
              </a:rPr>
              <a:t>Professor Tamara Davis is Australia's pre-eminent theoretical cosmologist, specialising in bridging the gap between cosmology theory and observations with a focus on dark energy. Throughout her career she has fortified the foundations on which modern cosmology is built. She has led efforts to make robust measurements of the homogeneity-scale of the Universe, invent a new way of measuring galactic distances, put upper-limits on the mass of the neutrino, and measure time-dilation in distant supernovae. Professor Davis has also led the cosmological analyses of several major astronomical surveys, resulting in deeper understanding of the properties of dark energy and constraining potential advanced theories of gravity.</a:t>
            </a:r>
            <a:r>
              <a:rPr lang="en-AU" dirty="0">
                <a:latin typeface="Arial" panose="020B0604020202020204" pitchFamily="34" charset="0"/>
              </a:rPr>
              <a:t>”</a:t>
            </a:r>
            <a:endParaRPr lang="en-AU" dirty="0">
              <a:solidFill>
                <a:srgbClr val="0070C0"/>
              </a:solidFill>
            </a:endParaRPr>
          </a:p>
        </p:txBody>
      </p:sp>
      <p:pic>
        <p:nvPicPr>
          <p:cNvPr id="6" name="Picture 5">
            <a:extLst>
              <a:ext uri="{FF2B5EF4-FFF2-40B4-BE49-F238E27FC236}">
                <a16:creationId xmlns:a16="http://schemas.microsoft.com/office/drawing/2014/main" id="{5416A25F-6078-C744-B629-0D932DBD22B1}"/>
              </a:ext>
            </a:extLst>
          </p:cNvPr>
          <p:cNvPicPr>
            <a:picLocks noChangeAspect="1"/>
          </p:cNvPicPr>
          <p:nvPr/>
        </p:nvPicPr>
        <p:blipFill>
          <a:blip r:embed="rId2"/>
          <a:stretch>
            <a:fillRect/>
          </a:stretch>
        </p:blipFill>
        <p:spPr>
          <a:xfrm>
            <a:off x="8205355" y="1595747"/>
            <a:ext cx="3429000" cy="3429000"/>
          </a:xfrm>
          <a:prstGeom prst="rect">
            <a:avLst/>
          </a:prstGeom>
        </p:spPr>
      </p:pic>
    </p:spTree>
    <p:extLst>
      <p:ext uri="{BB962C8B-B14F-4D97-AF65-F5344CB8AC3E}">
        <p14:creationId xmlns:p14="http://schemas.microsoft.com/office/powerpoint/2010/main" val="75357324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3043</TotalTime>
  <Words>4200</Words>
  <Application>Microsoft Macintosh PowerPoint</Application>
  <PresentationFormat>Widescreen</PresentationFormat>
  <Paragraphs>585</Paragraphs>
  <Slides>61</Slides>
  <Notes>12</Notes>
  <HiddenSlides>1</HiddenSlides>
  <MMClips>0</MMClips>
  <ScaleCrop>false</ScaleCrop>
  <HeadingPairs>
    <vt:vector size="6" baseType="variant">
      <vt:variant>
        <vt:lpstr>Fonts Used</vt:lpstr>
      </vt:variant>
      <vt:variant>
        <vt:i4>12</vt:i4>
      </vt:variant>
      <vt:variant>
        <vt:lpstr>Theme</vt:lpstr>
      </vt:variant>
      <vt:variant>
        <vt:i4>1</vt:i4>
      </vt:variant>
      <vt:variant>
        <vt:lpstr>Slide Titles</vt:lpstr>
      </vt:variant>
      <vt:variant>
        <vt:i4>61</vt:i4>
      </vt:variant>
    </vt:vector>
  </HeadingPairs>
  <TitlesOfParts>
    <vt:vector size="74" baseType="lpstr">
      <vt:lpstr>-apple-system</vt:lpstr>
      <vt:lpstr>-webkit-standard</vt:lpstr>
      <vt:lpstr>Aptos</vt:lpstr>
      <vt:lpstr>Arial</vt:lpstr>
      <vt:lpstr>Calibri</vt:lpstr>
      <vt:lpstr>Calibri Light</vt:lpstr>
      <vt:lpstr>Carlito</vt:lpstr>
      <vt:lpstr>Helvetica</vt:lpstr>
      <vt:lpstr>Open Sans</vt:lpstr>
      <vt:lpstr>Slack-Lato</vt:lpstr>
      <vt:lpstr>Times New Roman</vt:lpstr>
      <vt:lpstr>Verdana</vt:lpstr>
      <vt:lpstr>Office Theme</vt:lpstr>
      <vt:lpstr>PowerPoint Presentation</vt:lpstr>
      <vt:lpstr>PowerPoint Presentation</vt:lpstr>
      <vt:lpstr>1. Apologies</vt:lpstr>
      <vt:lpstr>2. Minutes of the 58th AGM</vt:lpstr>
      <vt:lpstr>3. Business Arising from the Minutes</vt:lpstr>
      <vt:lpstr>4. President’s Report on Behalf of the Council</vt:lpstr>
      <vt:lpstr>1. Council 2024-2025</vt:lpstr>
      <vt:lpstr>2. The year in review</vt:lpstr>
      <vt:lpstr>4. Awards and Honours</vt:lpstr>
      <vt:lpstr>4. Awards and Honours</vt:lpstr>
      <vt:lpstr>5. ASA Meetings</vt:lpstr>
      <vt:lpstr>6. ASA Membership</vt:lpstr>
      <vt:lpstr>6. ASA Membership</vt:lpstr>
      <vt:lpstr>7. Finances</vt:lpstr>
      <vt:lpstr>8. Publications of the ASA (PASA)</vt:lpstr>
      <vt:lpstr>9. ASA Prizes and Awards</vt:lpstr>
      <vt:lpstr>9. ASA Prizes and Awards</vt:lpstr>
      <vt:lpstr>9. ASA Prizes and Awards</vt:lpstr>
      <vt:lpstr>9. ASA Prizes and Awards</vt:lpstr>
      <vt:lpstr>9. ASA Prizes and Awards</vt:lpstr>
      <vt:lpstr>9. ASA Prizes and Awards</vt:lpstr>
      <vt:lpstr>9. ASA Prizes and Awards</vt:lpstr>
      <vt:lpstr>27. Student travel grants</vt:lpstr>
      <vt:lpstr>PowerPoint Presentation</vt:lpstr>
      <vt:lpstr>26. Priorities and Planned Activities for 2025-26</vt:lpstr>
      <vt:lpstr>29. ASM/AGM and HWSA for 2026</vt:lpstr>
      <vt:lpstr>30. Membership survey – Preliminary results</vt:lpstr>
      <vt:lpstr>PowerPoint Presentation</vt:lpstr>
      <vt:lpstr>PowerPoint Presentation</vt:lpstr>
      <vt:lpstr>PowerPoint Presentation</vt:lpstr>
      <vt:lpstr>PowerPoint Presentation</vt:lpstr>
      <vt:lpstr>PowerPoint Presentation</vt:lpstr>
      <vt:lpstr>PowerPoint Presentation</vt:lpstr>
      <vt:lpstr>32. Closing Remarks</vt:lpstr>
      <vt:lpstr>PowerPoint Presentation</vt:lpstr>
      <vt:lpstr>Treasurer’s Report 2025 ASA AGM</vt:lpstr>
      <vt:lpstr>Overview</vt:lpstr>
      <vt:lpstr>ASA &amp; Foundation Equity</vt:lpstr>
      <vt:lpstr>ASA &amp; Foundation Equity</vt:lpstr>
      <vt:lpstr>ASA Income</vt:lpstr>
      <vt:lpstr>ASA Expenditure</vt:lpstr>
      <vt:lpstr>Foundation Financials</vt:lpstr>
      <vt:lpstr>2025/2026 budget forecast</vt:lpstr>
      <vt:lpstr>ASA Membership Rates 2026</vt:lpstr>
      <vt:lpstr>Election of auditor</vt:lpstr>
      <vt:lpstr>Questions</vt:lpstr>
      <vt:lpstr>PowerPoint Presentation</vt:lpstr>
      <vt:lpstr>7. PASA Editorial Board Report</vt:lpstr>
      <vt:lpstr>PowerPoint Presentation</vt:lpstr>
      <vt:lpstr> Successfully transitioned to Open Access on 1 Jan 2025 - author flip Nov 2024 - publishing in PASA currently free for majority of Aus community (transf. agreement) - APCs discounted by 20% for ASA members  - APC waivers offered by CUP   PASA Letters now open for submission! - For rapid publication of high impact and novel research that merit a quick turnaround </vt:lpstr>
      <vt:lpstr>   Overleaf Template: - New overleaf template (since May) - Findable from Overleaf directory  PASA Datastore - now at Data Central  - deposit datasets up to 1TB in size  - we can archive your data with your paper!</vt:lpstr>
      <vt:lpstr>PowerPoint Presentation</vt:lpstr>
      <vt:lpstr>PowerPoint Presentation</vt:lpstr>
      <vt:lpstr> PASA is healthy, receiving high-quality submissions.  We need your support: publish in PASA, review for PASA, advocate for PASA. </vt:lpstr>
      <vt:lpstr>PowerPoint Presentation</vt:lpstr>
      <vt:lpstr>PowerPoint Presentation</vt:lpstr>
      <vt:lpstr>The BIGGEST thank you #1</vt:lpstr>
      <vt:lpstr>The BIGGEST thank you #2</vt:lpstr>
      <vt:lpstr>PowerPoint Presentation</vt:lpstr>
      <vt:lpstr>PowerPoint Presentation</vt:lpstr>
      <vt:lpstr>Meeting Closed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Reviewer</dc:creator>
  <cp:lastModifiedBy>Stas Shabala</cp:lastModifiedBy>
  <cp:revision>142</cp:revision>
  <cp:lastPrinted>2024-06-25T03:48:10Z</cp:lastPrinted>
  <dcterms:created xsi:type="dcterms:W3CDTF">2022-06-26T01:05:59Z</dcterms:created>
  <dcterms:modified xsi:type="dcterms:W3CDTF">2025-07-09T01:44:48Z</dcterms:modified>
</cp:coreProperties>
</file>