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7" r:id="rId7"/>
    <p:sldId id="262" r:id="rId8"/>
    <p:sldId id="263" r:id="rId9"/>
    <p:sldId id="264" r:id="rId10"/>
    <p:sldId id="268" r:id="rId11"/>
    <p:sldId id="270" r:id="rId12"/>
    <p:sldId id="271" r:id="rId13"/>
    <p:sldId id="272" r:id="rId14"/>
    <p:sldId id="273" r:id="rId15"/>
    <p:sldId id="265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AB3A6-7CDD-447A-B0B3-6E208A1A68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CF3892-56B8-4142-B009-D3202F770AD0}">
      <dgm:prSet custT="1"/>
      <dgm:spPr/>
      <dgm:t>
        <a:bodyPr/>
        <a:lstStyle/>
        <a:p>
          <a:r>
            <a:rPr lang="en-AU" sz="2000" dirty="0"/>
            <a:t>J. Leong, T. F. Motta, A. W. Thomas, P. A. M. Guichon, </a:t>
          </a:r>
          <a:r>
            <a:rPr lang="en-AU" sz="2000" i="1" dirty="0"/>
            <a:t>Dense nuclear matter with phenomenological short distance repulsion, </a:t>
          </a:r>
          <a:r>
            <a:rPr lang="en-AU" sz="2000" dirty="0"/>
            <a:t>Phys. Rev. C., 108</a:t>
          </a:r>
          <a:r>
            <a:rPr lang="en-AU" sz="2000" i="1" dirty="0"/>
            <a:t> (2022).</a:t>
          </a:r>
          <a:br>
            <a:rPr lang="en-AU" sz="2000" i="1" dirty="0"/>
          </a:br>
          <a:r>
            <a:rPr lang="en-AU" sz="2000" dirty="0" err="1"/>
            <a:t>arXiv</a:t>
          </a:r>
          <a:r>
            <a:rPr lang="en-AU" sz="2000" dirty="0"/>
            <a:t>: 2208.09331</a:t>
          </a:r>
          <a:endParaRPr lang="en-US" sz="2000" dirty="0"/>
        </a:p>
      </dgm:t>
    </dgm:pt>
    <dgm:pt modelId="{D7E6BC72-CA4E-433B-ABC1-D9C33E2CC064}" type="parTrans" cxnId="{A59827E0-62E2-4F83-AE93-C675AF53B1CC}">
      <dgm:prSet/>
      <dgm:spPr/>
      <dgm:t>
        <a:bodyPr/>
        <a:lstStyle/>
        <a:p>
          <a:endParaRPr lang="en-US"/>
        </a:p>
      </dgm:t>
    </dgm:pt>
    <dgm:pt modelId="{742DF7EC-1AE8-43FE-8C24-058126D76552}" type="sibTrans" cxnId="{A59827E0-62E2-4F83-AE93-C675AF53B1CC}">
      <dgm:prSet/>
      <dgm:spPr/>
      <dgm:t>
        <a:bodyPr/>
        <a:lstStyle/>
        <a:p>
          <a:endParaRPr lang="en-US"/>
        </a:p>
      </dgm:t>
    </dgm:pt>
    <dgm:pt modelId="{07608A0F-7616-43F7-AD1A-1A04E9F13684}">
      <dgm:prSet custT="1"/>
      <dgm:spPr/>
      <dgm:t>
        <a:bodyPr/>
        <a:lstStyle/>
        <a:p>
          <a:r>
            <a:rPr lang="en-AU" sz="2000" dirty="0"/>
            <a:t>J</a:t>
          </a:r>
          <a:r>
            <a:rPr lang="en-US" sz="2000" dirty="0">
              <a:solidFill>
                <a:schemeClr val="bg1"/>
              </a:solidFill>
            </a:rPr>
            <a:t>. Leong, A. W. Thomas, and P. A. Guichon,</a:t>
          </a:r>
          <a:r>
            <a:rPr lang="en-AU" sz="2000" dirty="0"/>
            <a:t> </a:t>
          </a:r>
          <a:r>
            <a:rPr lang="en-AU" sz="2000" i="1" dirty="0"/>
            <a:t>Excluded Volume Effects on Cold Neutron Star Phenomenology </a:t>
          </a:r>
          <a:r>
            <a:rPr lang="en-US" sz="2000" dirty="0">
              <a:solidFill>
                <a:schemeClr val="bg1"/>
              </a:solidFill>
            </a:rPr>
            <a:t> Nuclear Physics A 1050, 122928 (2024).4</a:t>
          </a:r>
        </a:p>
        <a:p>
          <a:r>
            <a:rPr lang="en-AU" sz="2000" i="1" dirty="0" err="1"/>
            <a:t>arXiv</a:t>
          </a:r>
          <a:r>
            <a:rPr lang="en-AU" sz="2000" i="1" dirty="0"/>
            <a:t>: 2308.08987 </a:t>
          </a:r>
          <a:endParaRPr lang="en-US" sz="2000" dirty="0"/>
        </a:p>
      </dgm:t>
    </dgm:pt>
    <dgm:pt modelId="{EF4D918F-4EA8-4DE0-80A0-295172A9CA2C}" type="parTrans" cxnId="{C8E846A4-FEEA-4562-B1E4-AECAACAAC8BF}">
      <dgm:prSet/>
      <dgm:spPr/>
      <dgm:t>
        <a:bodyPr/>
        <a:lstStyle/>
        <a:p>
          <a:endParaRPr lang="en-US"/>
        </a:p>
      </dgm:t>
    </dgm:pt>
    <dgm:pt modelId="{AB91B0C4-11BA-4D89-BC29-A5FE983D3676}" type="sibTrans" cxnId="{C8E846A4-FEEA-4562-B1E4-AECAACAAC8BF}">
      <dgm:prSet/>
      <dgm:spPr/>
      <dgm:t>
        <a:bodyPr/>
        <a:lstStyle/>
        <a:p>
          <a:endParaRPr lang="en-US"/>
        </a:p>
      </dgm:t>
    </dgm:pt>
    <dgm:pt modelId="{4151B61B-D732-4BF5-AB0F-C6B55F48289D}" type="pres">
      <dgm:prSet presAssocID="{E62AB3A6-7CDD-447A-B0B3-6E208A1A6836}" presName="linear" presStyleCnt="0">
        <dgm:presLayoutVars>
          <dgm:animLvl val="lvl"/>
          <dgm:resizeHandles val="exact"/>
        </dgm:presLayoutVars>
      </dgm:prSet>
      <dgm:spPr/>
    </dgm:pt>
    <dgm:pt modelId="{3656A851-F864-4CB1-A374-E6DAFC5E0B19}" type="pres">
      <dgm:prSet presAssocID="{58CF3892-56B8-4142-B009-D3202F770AD0}" presName="parentText" presStyleLbl="node1" presStyleIdx="0" presStyleCnt="2" custLinFactY="-12490" custLinFactNeighborX="-2874" custLinFactNeighborY="-100000">
        <dgm:presLayoutVars>
          <dgm:chMax val="0"/>
          <dgm:bulletEnabled val="1"/>
        </dgm:presLayoutVars>
      </dgm:prSet>
      <dgm:spPr/>
    </dgm:pt>
    <dgm:pt modelId="{EDBB8570-819E-45F0-9970-F1D0662609B3}" type="pres">
      <dgm:prSet presAssocID="{742DF7EC-1AE8-43FE-8C24-058126D76552}" presName="spacer" presStyleCnt="0"/>
      <dgm:spPr/>
    </dgm:pt>
    <dgm:pt modelId="{FBC649B2-5E7E-47DE-BC7B-D35998E97785}" type="pres">
      <dgm:prSet presAssocID="{07608A0F-7616-43F7-AD1A-1A04E9F13684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5F24458-F4A3-4365-AF97-0043F4E6F66C}" type="presOf" srcId="{E62AB3A6-7CDD-447A-B0B3-6E208A1A6836}" destId="{4151B61B-D732-4BF5-AB0F-C6B55F48289D}" srcOrd="0" destOrd="0" presId="urn:microsoft.com/office/officeart/2005/8/layout/vList2"/>
    <dgm:cxn modelId="{A06C7187-4279-4F18-9925-BFA0F3046F11}" type="presOf" srcId="{58CF3892-56B8-4142-B009-D3202F770AD0}" destId="{3656A851-F864-4CB1-A374-E6DAFC5E0B19}" srcOrd="0" destOrd="0" presId="urn:microsoft.com/office/officeart/2005/8/layout/vList2"/>
    <dgm:cxn modelId="{A618F499-1109-4D48-B722-809BEC6BB6F2}" type="presOf" srcId="{07608A0F-7616-43F7-AD1A-1A04E9F13684}" destId="{FBC649B2-5E7E-47DE-BC7B-D35998E97785}" srcOrd="0" destOrd="0" presId="urn:microsoft.com/office/officeart/2005/8/layout/vList2"/>
    <dgm:cxn modelId="{C8E846A4-FEEA-4562-B1E4-AECAACAAC8BF}" srcId="{E62AB3A6-7CDD-447A-B0B3-6E208A1A6836}" destId="{07608A0F-7616-43F7-AD1A-1A04E9F13684}" srcOrd="1" destOrd="0" parTransId="{EF4D918F-4EA8-4DE0-80A0-295172A9CA2C}" sibTransId="{AB91B0C4-11BA-4D89-BC29-A5FE983D3676}"/>
    <dgm:cxn modelId="{A59827E0-62E2-4F83-AE93-C675AF53B1CC}" srcId="{E62AB3A6-7CDD-447A-B0B3-6E208A1A6836}" destId="{58CF3892-56B8-4142-B009-D3202F770AD0}" srcOrd="0" destOrd="0" parTransId="{D7E6BC72-CA4E-433B-ABC1-D9C33E2CC064}" sibTransId="{742DF7EC-1AE8-43FE-8C24-058126D76552}"/>
    <dgm:cxn modelId="{A241F53F-9797-4D8C-9466-43FFD2636DD1}" type="presParOf" srcId="{4151B61B-D732-4BF5-AB0F-C6B55F48289D}" destId="{3656A851-F864-4CB1-A374-E6DAFC5E0B19}" srcOrd="0" destOrd="0" presId="urn:microsoft.com/office/officeart/2005/8/layout/vList2"/>
    <dgm:cxn modelId="{B710B3AB-B943-4A6D-9C46-1603E2DF7338}" type="presParOf" srcId="{4151B61B-D732-4BF5-AB0F-C6B55F48289D}" destId="{EDBB8570-819E-45F0-9970-F1D0662609B3}" srcOrd="1" destOrd="0" presId="urn:microsoft.com/office/officeart/2005/8/layout/vList2"/>
    <dgm:cxn modelId="{A84BA3B5-1ACE-4CED-93BB-2E8B7296DA80}" type="presParOf" srcId="{4151B61B-D732-4BF5-AB0F-C6B55F48289D}" destId="{FBC649B2-5E7E-47DE-BC7B-D35998E9778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6A851-F864-4CB1-A374-E6DAFC5E0B19}">
      <dsp:nvSpPr>
        <dsp:cNvPr id="0" name=""/>
        <dsp:cNvSpPr/>
      </dsp:nvSpPr>
      <dsp:spPr>
        <a:xfrm>
          <a:off x="0" y="0"/>
          <a:ext cx="10253026" cy="11974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J. Leong, T. F. Motta, A. W. Thomas, P. A. M. Guichon, </a:t>
          </a:r>
          <a:r>
            <a:rPr lang="en-AU" sz="2000" i="1" kern="1200" dirty="0"/>
            <a:t>Dense nuclear matter with phenomenological short distance repulsion, </a:t>
          </a:r>
          <a:r>
            <a:rPr lang="en-AU" sz="2000" kern="1200" dirty="0"/>
            <a:t>Phys. Rev. C., 108</a:t>
          </a:r>
          <a:r>
            <a:rPr lang="en-AU" sz="2000" i="1" kern="1200" dirty="0"/>
            <a:t> (2022).</a:t>
          </a:r>
          <a:br>
            <a:rPr lang="en-AU" sz="2000" i="1" kern="1200" dirty="0"/>
          </a:br>
          <a:r>
            <a:rPr lang="en-AU" sz="2000" kern="1200" dirty="0" err="1"/>
            <a:t>arXiv</a:t>
          </a:r>
          <a:r>
            <a:rPr lang="en-AU" sz="2000" kern="1200" dirty="0"/>
            <a:t>: 2208.09331</a:t>
          </a:r>
          <a:endParaRPr lang="en-US" sz="2000" kern="1200" dirty="0"/>
        </a:p>
      </dsp:txBody>
      <dsp:txXfrm>
        <a:off x="58452" y="58452"/>
        <a:ext cx="10136122" cy="1080497"/>
      </dsp:txXfrm>
    </dsp:sp>
    <dsp:sp modelId="{FBC649B2-5E7E-47DE-BC7B-D35998E97785}">
      <dsp:nvSpPr>
        <dsp:cNvPr id="0" name=""/>
        <dsp:cNvSpPr/>
      </dsp:nvSpPr>
      <dsp:spPr>
        <a:xfrm>
          <a:off x="0" y="1211474"/>
          <a:ext cx="10253026" cy="11974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J</a:t>
          </a:r>
          <a:r>
            <a:rPr lang="en-US" sz="2000" kern="1200" dirty="0">
              <a:solidFill>
                <a:schemeClr val="bg1"/>
              </a:solidFill>
            </a:rPr>
            <a:t>. Leong, A. W. Thomas, and P. A. Guichon,</a:t>
          </a:r>
          <a:r>
            <a:rPr lang="en-AU" sz="2000" kern="1200" dirty="0"/>
            <a:t> </a:t>
          </a:r>
          <a:r>
            <a:rPr lang="en-AU" sz="2000" i="1" kern="1200" dirty="0"/>
            <a:t>Excluded Volume Effects on Cold Neutron Star Phenomenology </a:t>
          </a:r>
          <a:r>
            <a:rPr lang="en-US" sz="2000" kern="1200" dirty="0">
              <a:solidFill>
                <a:schemeClr val="bg1"/>
              </a:solidFill>
            </a:rPr>
            <a:t> Nuclear Physics A 1050, 122928 (2024).4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i="1" kern="1200" dirty="0" err="1"/>
            <a:t>arXiv</a:t>
          </a:r>
          <a:r>
            <a:rPr lang="en-AU" sz="2000" i="1" kern="1200" dirty="0"/>
            <a:t>: 2308.08987 </a:t>
          </a:r>
          <a:endParaRPr lang="en-US" sz="2000" kern="1200" dirty="0"/>
        </a:p>
      </dsp:txBody>
      <dsp:txXfrm>
        <a:off x="58452" y="1269926"/>
        <a:ext cx="10136122" cy="1080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54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019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25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533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55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266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552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643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106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07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163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F699E9B-5BFD-4959-B00A-B6EFB9FBA8A5}" type="datetimeFigureOut">
              <a:rPr lang="en-AU" smtClean="0"/>
              <a:t>21/08/2024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A83E230-7591-41E9-8F15-8F469D5FB0A3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22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2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VIth Quark Confinement and the Hadron Spectrum">
            <a:extLst>
              <a:ext uri="{FF2B5EF4-FFF2-40B4-BE49-F238E27FC236}">
                <a16:creationId xmlns:a16="http://schemas.microsoft.com/office/drawing/2014/main" id="{B9DFA1AA-574B-1CF9-DD04-26F4D8BE0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F0028D-7EEC-586C-FA42-5CD8477231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en-AU" sz="7400" b="1" dirty="0">
                <a:solidFill>
                  <a:srgbClr val="FFFFFF"/>
                </a:solidFill>
              </a:rPr>
              <a:t>Neutron Star Structure in QMC with Hyperons and High-Density Repulsion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11961B-E246-6976-F647-27EB0B89A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en-AU" b="1" dirty="0">
                <a:solidFill>
                  <a:srgbClr val="FFFFFF"/>
                </a:solidFill>
              </a:rPr>
              <a:t>Jesper Leong, University of Adelaide</a:t>
            </a:r>
          </a:p>
          <a:p>
            <a:pPr algn="ctr"/>
            <a:r>
              <a:rPr lang="en-AU" b="1" dirty="0">
                <a:solidFill>
                  <a:srgbClr val="FFFFFF"/>
                </a:solidFill>
              </a:rPr>
              <a:t>Supervisor: Professor Anthony Thomas</a:t>
            </a: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4071767D-5FF7-4508-B8B7-BB60FF3AB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C4E89C94-E462-4566-A15A-32835FD68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E25F4A20-71FB-4A26-92E2-89DED4926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089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FF68777-2A66-BB9F-69A2-9CDFACB41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19" y="927120"/>
            <a:ext cx="7260137" cy="48259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394A71-B979-46D3-8F06-108DAF728BC6}"/>
                  </a:ext>
                </a:extLst>
              </p:cNvPr>
              <p:cNvSpPr txBox="1"/>
              <p:nvPr/>
            </p:nvSpPr>
            <p:spPr>
              <a:xfrm>
                <a:off x="1049183" y="5600469"/>
                <a:ext cx="5896063" cy="660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PSR J0740+6620:	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2.072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−0.066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+0.067</m:t>
                        </m:r>
                      </m:sup>
                    </m:sSubSup>
                    <m:r>
                      <a:rPr lang="en-AU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,      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12.39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−0.98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+1.30</m:t>
                        </m:r>
                      </m:sup>
                    </m:sSubSup>
                  </m:oMath>
                </a14:m>
                <a:endParaRPr lang="en-AU" dirty="0"/>
              </a:p>
              <a:p>
                <a:r>
                  <a:rPr lang="en-AU" dirty="0"/>
                  <a:t>GW170817: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190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−120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+390</m:t>
                        </m:r>
                      </m:sup>
                    </m:sSubSup>
                  </m:oMath>
                </a14:m>
                <a:r>
                  <a:rPr lang="en-AU" dirty="0"/>
                  <a:t> 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&lt;800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394A71-B979-46D3-8F06-108DAF728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183" y="5600469"/>
                <a:ext cx="5896063" cy="660822"/>
              </a:xfrm>
              <a:prstGeom prst="rect">
                <a:avLst/>
              </a:prstGeom>
              <a:blipFill>
                <a:blip r:embed="rId3"/>
                <a:stretch>
                  <a:fillRect l="-827" t="-3704" b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>
            <a:extLst>
              <a:ext uri="{FF2B5EF4-FFF2-40B4-BE49-F238E27FC236}">
                <a16:creationId xmlns:a16="http://schemas.microsoft.com/office/drawing/2014/main" id="{D527A1A1-11D7-7EC6-2C3D-6A47C8903C91}"/>
              </a:ext>
            </a:extLst>
          </p:cNvPr>
          <p:cNvSpPr txBox="1">
            <a:spLocks/>
          </p:cNvSpPr>
          <p:nvPr/>
        </p:nvSpPr>
        <p:spPr>
          <a:xfrm>
            <a:off x="1049183" y="201742"/>
            <a:ext cx="10093634" cy="725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u="sng" dirty="0"/>
              <a:t>Bulk Properties of 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0BB313-F273-18B0-5319-CA69ADD82D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94409" y="1402904"/>
                <a:ext cx="4511865" cy="450259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Without overlap,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AU" dirty="0"/>
                  <a:t> term reduces the mass at maximum to 1.74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AU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With overlap,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=2.14 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AU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Overlap increases the radii at low mass values but is reduced at maximum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All cases conform to tidal deformability. Low mass star are composed of nucleons only.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Hyperons only appear in the heaviest of NS.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0BB313-F273-18B0-5319-CA69ADD82D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409" y="1402904"/>
                <a:ext cx="4511865" cy="4502595"/>
              </a:xfrm>
              <a:prstGeom prst="rect">
                <a:avLst/>
              </a:prstGeom>
              <a:blipFill>
                <a:blip r:embed="rId4"/>
                <a:stretch>
                  <a:fillRect l="-1216" t="-1353" r="-2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9644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D5CDF-43FC-626A-E667-07F078A6ED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23199" y="288639"/>
            <a:ext cx="6945599" cy="770395"/>
          </a:xfrm>
        </p:spPr>
        <p:txBody>
          <a:bodyPr>
            <a:normAutofit fontScale="90000"/>
          </a:bodyPr>
          <a:lstStyle/>
          <a:p>
            <a:r>
              <a:rPr lang="en-AU" dirty="0"/>
              <a:t>Excluded Volume Effect (EVE)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2CBC68-4B95-B6B0-E32B-305084F37B15}"/>
                  </a:ext>
                </a:extLst>
              </p:cNvPr>
              <p:cNvSpPr txBox="1"/>
              <p:nvPr/>
            </p:nvSpPr>
            <p:spPr>
              <a:xfrm>
                <a:off x="315961" y="1219200"/>
                <a:ext cx="11560077" cy="994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2400" i="1" dirty="0">
                    <a:solidFill>
                      <a:schemeClr val="accent1"/>
                    </a:solidFill>
                  </a:rPr>
                  <a:t>All baryons adopt a finite size,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24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AU" sz="24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AU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AU" sz="2400" i="1" dirty="0">
                    <a:solidFill>
                      <a:schemeClr val="accent1"/>
                    </a:solidFill>
                    <a:latin typeface="Google Sans"/>
                  </a:rPr>
                  <a:t>, regardless of flavour.  No baryon is permitted to enter the space occupied by other baryons.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2CBC68-4B95-B6B0-E32B-305084F37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61" y="1219200"/>
                <a:ext cx="11560077" cy="994118"/>
              </a:xfrm>
              <a:prstGeom prst="rect">
                <a:avLst/>
              </a:prstGeom>
              <a:blipFill>
                <a:blip r:embed="rId2"/>
                <a:stretch>
                  <a:fillRect r="-422" b="-12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37A8959-0616-2E77-20F5-1F330142D7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18" y="2694853"/>
            <a:ext cx="6589901" cy="26469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68FE46-0B32-46C6-2455-FD3FF67FC6D0}"/>
              </a:ext>
            </a:extLst>
          </p:cNvPr>
          <p:cNvSpPr txBox="1"/>
          <p:nvPr/>
        </p:nvSpPr>
        <p:spPr>
          <a:xfrm>
            <a:off x="594940" y="6384695"/>
            <a:ext cx="11386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>
                <a:solidFill>
                  <a:schemeClr val="bg1"/>
                </a:solidFill>
              </a:rPr>
              <a:t>Rischke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Gorenstein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Soecker</a:t>
            </a:r>
            <a:r>
              <a:rPr lang="en-AU" dirty="0">
                <a:solidFill>
                  <a:schemeClr val="bg1"/>
                </a:solidFill>
              </a:rPr>
              <a:t>, Greiner, </a:t>
            </a:r>
            <a:r>
              <a:rPr lang="en-AU" i="1" dirty="0">
                <a:solidFill>
                  <a:schemeClr val="bg1"/>
                </a:solidFill>
              </a:rPr>
              <a:t>Excluded volume effect for the nuclear matter equation of state, Phys. C 51 (1991)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1B1E57-4B52-73BA-9D31-472988773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4722" y="3957156"/>
            <a:ext cx="2527918" cy="23262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D96F334-1593-BF18-A3A4-229AD306A5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0938461"/>
                  </p:ext>
                </p:extLst>
              </p:nvPr>
            </p:nvGraphicFramePr>
            <p:xfrm>
              <a:off x="6321627" y="2218244"/>
              <a:ext cx="5588001" cy="192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62667">
                      <a:extLst>
                        <a:ext uri="{9D8B030D-6E8A-4147-A177-3AD203B41FA5}">
                          <a16:colId xmlns:a16="http://schemas.microsoft.com/office/drawing/2014/main" val="629201495"/>
                        </a:ext>
                      </a:extLst>
                    </a:gridCol>
                    <a:gridCol w="1862667">
                      <a:extLst>
                        <a:ext uri="{9D8B030D-6E8A-4147-A177-3AD203B41FA5}">
                          <a16:colId xmlns:a16="http://schemas.microsoft.com/office/drawing/2014/main" val="1862906597"/>
                        </a:ext>
                      </a:extLst>
                    </a:gridCol>
                    <a:gridCol w="1862667">
                      <a:extLst>
                        <a:ext uri="{9D8B030D-6E8A-4147-A177-3AD203B41FA5}">
                          <a16:colId xmlns:a16="http://schemas.microsoft.com/office/drawing/2014/main" val="2827079306"/>
                        </a:ext>
                      </a:extLst>
                    </a:gridCol>
                  </a:tblGrid>
                  <a:tr h="4817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AU" sz="240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oMath>
                          </a14:m>
                          <a:r>
                            <a:rPr lang="en-GB" sz="2400" dirty="0"/>
                            <a:t> (</a:t>
                          </a:r>
                          <a:r>
                            <a:rPr lang="en-GB" sz="2400" dirty="0" err="1"/>
                            <a:t>fm</a:t>
                          </a:r>
                          <a:r>
                            <a:rPr lang="en-GB" sz="2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K (MeV)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L (MeV)</a:t>
                          </a:r>
                          <a:endParaRPr lang="en-GB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3414308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225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58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476671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0.45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257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61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2797689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0.5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270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62</a:t>
                          </a:r>
                          <a:endParaRPr lang="en-GB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77952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D96F334-1593-BF18-A3A4-229AD306A5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0938461"/>
                  </p:ext>
                </p:extLst>
              </p:nvPr>
            </p:nvGraphicFramePr>
            <p:xfrm>
              <a:off x="6321627" y="2218244"/>
              <a:ext cx="5588001" cy="1926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62667">
                      <a:extLst>
                        <a:ext uri="{9D8B030D-6E8A-4147-A177-3AD203B41FA5}">
                          <a16:colId xmlns:a16="http://schemas.microsoft.com/office/drawing/2014/main" val="629201495"/>
                        </a:ext>
                      </a:extLst>
                    </a:gridCol>
                    <a:gridCol w="1862667">
                      <a:extLst>
                        <a:ext uri="{9D8B030D-6E8A-4147-A177-3AD203B41FA5}">
                          <a16:colId xmlns:a16="http://schemas.microsoft.com/office/drawing/2014/main" val="1862906597"/>
                        </a:ext>
                      </a:extLst>
                    </a:gridCol>
                    <a:gridCol w="1862667">
                      <a:extLst>
                        <a:ext uri="{9D8B030D-6E8A-4147-A177-3AD203B41FA5}">
                          <a16:colId xmlns:a16="http://schemas.microsoft.com/office/drawing/2014/main" val="2827079306"/>
                        </a:ext>
                      </a:extLst>
                    </a:gridCol>
                  </a:tblGrid>
                  <a:tr h="4817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54" t="-8861" r="-200980" b="-325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K (MeV)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L (MeV)</a:t>
                          </a:r>
                          <a:endParaRPr lang="en-GB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3414308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225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58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476671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0.45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257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61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12797689"/>
                      </a:ext>
                    </a:extLst>
                  </a:tr>
                  <a:tr h="481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0.5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270</a:t>
                          </a:r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sz="2400" dirty="0"/>
                            <a:t>62</a:t>
                          </a:r>
                          <a:endParaRPr lang="en-GB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779527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62054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A1B47C8-47A0-4A88-8830-6DEA3B5DE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D420FD-86B7-52D0-9E6C-D95A67C76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914400"/>
            <a:ext cx="6690591" cy="453399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84BBFDD-E720-4805-A9C8-129FBBF6D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51CC53-06D9-BCCD-A40F-DED8009A0A4F}"/>
                  </a:ext>
                </a:extLst>
              </p:cNvPr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8076230" y="1001180"/>
                <a:ext cx="3659246" cy="3026840"/>
              </a:xfr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400" b="0" i="1" u="sng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4400" u="sng" dirty="0">
                    <a:solidFill>
                      <a:srgbClr val="FFFFFF"/>
                    </a:solidFill>
                  </a:rPr>
                  <a:t>-equilibrium</a:t>
                </a:r>
                <a:br>
                  <a:rPr lang="en-US" sz="4400" dirty="0">
                    <a:solidFill>
                      <a:srgbClr val="FFFFFF"/>
                    </a:solidFill>
                  </a:rPr>
                </a:br>
                <a:br>
                  <a:rPr lang="en-US" sz="4400" dirty="0">
                    <a:solidFill>
                      <a:srgbClr val="FFFFFF"/>
                    </a:solidFill>
                  </a:rPr>
                </a:br>
                <a:r>
                  <a:rPr lang="en-US" sz="2400" dirty="0">
                    <a:solidFill>
                      <a:srgbClr val="FFFFFF"/>
                    </a:solidFill>
                  </a:rPr>
                  <a:t>Hyperons: </a:t>
                </a:r>
                <a14:m>
                  <m:oMath xmlns:m="http://schemas.openxmlformats.org/officeDocument/2006/math">
                    <m:r>
                      <a:rPr lang="en-AU" sz="2400" b="0" i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400" b="0" i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AU" sz="24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sSup>
                      <m:sSupPr>
                        <m:ctrlPr>
                          <a:rPr lang="en-AU" sz="24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AU" sz="2400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AU" sz="24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AU" sz="24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sSup>
                      <m:sSupPr>
                        <m:ctrlPr>
                          <a:rPr lang="en-AU" sz="24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AU" sz="2400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AU" sz="24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br>
                  <a:rPr lang="en-US" sz="4400" dirty="0">
                    <a:solidFill>
                      <a:srgbClr val="FFFFFF"/>
                    </a:solidFill>
                  </a:rPr>
                </a:br>
                <a:br>
                  <a:rPr lang="en-US" sz="2400" dirty="0">
                    <a:solidFill>
                      <a:srgbClr val="FFFFFF"/>
                    </a:solidFill>
                  </a:rPr>
                </a:br>
                <a:r>
                  <a:rPr lang="en-US" sz="2400" dirty="0">
                    <a:solidFill>
                      <a:srgbClr val="FFFFFF"/>
                    </a:solidFill>
                  </a:rPr>
                  <a:t>EVE lowers the threshold of hyperon appearance</a:t>
                </a:r>
                <a:endParaRPr lang="en-US" sz="4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351CC53-06D9-BCCD-A40F-DED8009A0A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8076230" y="1001180"/>
                <a:ext cx="3659246" cy="3026840"/>
              </a:xfrm>
              <a:blipFill>
                <a:blip r:embed="rId3"/>
                <a:stretch>
                  <a:fillRect r="-333" b="-44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5AC4BE46-4A77-42FE-9D15-065CDB2F8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9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D379150-F6B4-45C8-BE10-6B278AD40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FCF544-A370-4A5D-A95F-CA6E0E7191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EB3B97-A638-498B-8083-54191CE7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4CC594A-A820-450F-B363-C19201FCF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FAB3DA-E9ED-4574-ABCC-378BC0FF1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443BD9-E60E-8294-68C4-72E73EEA0330}"/>
                  </a:ext>
                </a:extLst>
              </p:cNvPr>
              <p:cNvSpPr txBox="1"/>
              <p:nvPr/>
            </p:nvSpPr>
            <p:spPr>
              <a:xfrm>
                <a:off x="201184" y="1346159"/>
                <a:ext cx="3721607" cy="5237521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77500" lnSpcReduction="20000"/>
              </a:bodyPr>
              <a:lstStyle/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r>
                  <a:rPr lang="en-US" sz="3600" u="sng" dirty="0">
                    <a:solidFill>
                      <a:srgbClr val="FFFFFF"/>
                    </a:solidFill>
                  </a:rPr>
                  <a:t>Causality</a:t>
                </a:r>
              </a:p>
              <a:p>
                <a:pPr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2400" dirty="0">
                  <a:solidFill>
                    <a:srgbClr val="FFFFFF"/>
                  </a:solidFill>
                </a:endParaRP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r>
                  <a:rPr lang="en-US" sz="3400" dirty="0">
                    <a:solidFill>
                      <a:srgbClr val="FFFFFF"/>
                    </a:solidFill>
                  </a:rPr>
                  <a:t>EVE is known to violate Special Relativity</a:t>
                </a: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3400" dirty="0">
                  <a:solidFill>
                    <a:srgbClr val="FFFFFF"/>
                  </a:solidFill>
                </a:endParaRP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r>
                  <a:rPr lang="en-US" sz="3400" dirty="0">
                    <a:solidFill>
                      <a:srgbClr val="FFFFFF"/>
                    </a:solidFill>
                  </a:rPr>
                  <a:t>Causality requires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3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3400" b="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3400" b="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sz="3400" dirty="0">
                  <a:solidFill>
                    <a:srgbClr val="FFFFFF"/>
                  </a:solidFill>
                </a:endParaRP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3400" dirty="0">
                  <a:solidFill>
                    <a:srgbClr val="FFFFFF"/>
                  </a:solidFill>
                </a:endParaRP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r>
                  <a:rPr lang="en-US" sz="3400" dirty="0">
                    <a:solidFill>
                      <a:srgbClr val="FFFFFF"/>
                    </a:solidFill>
                  </a:rPr>
                  <a:t>Markers indicate central density at maximum</a:t>
                </a: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3400" dirty="0">
                  <a:solidFill>
                    <a:srgbClr val="FFFFFF"/>
                  </a:solidFill>
                </a:endParaRPr>
              </a:p>
              <a:p>
                <a:pPr algn="ctr"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r>
                  <a:rPr lang="en-US" sz="3400" dirty="0">
                    <a:solidFill>
                      <a:srgbClr val="FFFFFF"/>
                    </a:solidFill>
                  </a:rPr>
                  <a:t>The core density of the physical star does not violate causal for r&lt;0.5 </a:t>
                </a:r>
                <a:r>
                  <a:rPr lang="en-US" sz="3400" dirty="0" err="1">
                    <a:solidFill>
                      <a:srgbClr val="FFFFFF"/>
                    </a:solidFill>
                  </a:rPr>
                  <a:t>fm</a:t>
                </a:r>
                <a:endParaRPr lang="en-US" sz="3400" dirty="0">
                  <a:solidFill>
                    <a:srgbClr val="FFFFFF"/>
                  </a:solidFill>
                </a:endParaRPr>
              </a:p>
              <a:p>
                <a:pPr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3400" dirty="0">
                  <a:solidFill>
                    <a:srgbClr val="FFFFFF"/>
                  </a:solidFill>
                </a:endParaRPr>
              </a:p>
              <a:p>
                <a:pPr defTabSz="914400">
                  <a:lnSpc>
                    <a:spcPct val="90000"/>
                  </a:lnSpc>
                  <a:spcAft>
                    <a:spcPts val="600"/>
                  </a:spcAft>
                  <a:buClr>
                    <a:schemeClr val="accent1"/>
                  </a:buClr>
                  <a:buFont typeface="Calibri" panose="020F0502020204030204" pitchFamily="34" charset="0"/>
                </a:pPr>
                <a:endParaRPr lang="en-US" sz="15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443BD9-E60E-8294-68C4-72E73EEA0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84" y="1346159"/>
                <a:ext cx="3721607" cy="5237521"/>
              </a:xfrm>
              <a:prstGeom prst="rect">
                <a:avLst/>
              </a:prstGeom>
              <a:blipFill>
                <a:blip r:embed="rId2"/>
                <a:stretch>
                  <a:fillRect l="-2128" t="-3260" r="-1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53B8D6B0-55D6-48DC-86D8-FD95D5F11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03B40-EDE5-187A-2CC1-E30C5EA28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427" y="920054"/>
            <a:ext cx="8017413" cy="501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405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A1B47C8-47A0-4A88-8830-6DEA3B5DE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A86C1C-4217-4AA5-426E-6487207BF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620" y="640080"/>
            <a:ext cx="6275667" cy="391078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84BBFDD-E720-4805-A9C8-129FBBF6D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5B606-F5E6-2456-2B89-44CFF1E39FD4}"/>
              </a:ext>
            </a:extLst>
          </p:cNvPr>
          <p:cNvSpPr txBox="1"/>
          <p:nvPr/>
        </p:nvSpPr>
        <p:spPr>
          <a:xfrm>
            <a:off x="8096885" y="640080"/>
            <a:ext cx="3659246" cy="2926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endParaRPr lang="en-US" sz="4400" spc="-5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C4BE46-4A77-42FE-9D15-065CDB2F8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523FAC-CBD1-2DBF-84AC-689B12DD8321}"/>
                  </a:ext>
                </a:extLst>
              </p:cNvPr>
              <p:cNvSpPr txBox="1"/>
              <p:nvPr/>
            </p:nvSpPr>
            <p:spPr>
              <a:xfrm>
                <a:off x="765493" y="5190949"/>
                <a:ext cx="5896063" cy="660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PSR J0740+6620:	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2.072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−0.066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+0.067</m:t>
                        </m:r>
                      </m:sup>
                    </m:sSubSup>
                    <m:r>
                      <a:rPr lang="en-AU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,      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12.39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−0.98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+1.30</m:t>
                        </m:r>
                      </m:sup>
                    </m:sSubSup>
                  </m:oMath>
                </a14:m>
                <a:endParaRPr lang="en-AU" dirty="0"/>
              </a:p>
              <a:p>
                <a:r>
                  <a:rPr lang="en-AU" dirty="0"/>
                  <a:t>GW170817: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190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−120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+390</m:t>
                        </m:r>
                      </m:sup>
                    </m:sSubSup>
                  </m:oMath>
                </a14:m>
                <a:r>
                  <a:rPr lang="en-AU" dirty="0"/>
                  <a:t> 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&lt;800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523FAC-CBD1-2DBF-84AC-689B12DD83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93" y="5190949"/>
                <a:ext cx="5896063" cy="660822"/>
              </a:xfrm>
              <a:prstGeom prst="rect">
                <a:avLst/>
              </a:prstGeom>
              <a:blipFill>
                <a:blip r:embed="rId3"/>
                <a:stretch>
                  <a:fillRect l="-931" t="-3704" b="-14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F5C993B-3DE9-3884-A767-F900B5103610}"/>
                  </a:ext>
                </a:extLst>
              </p:cNvPr>
              <p:cNvSpPr txBox="1"/>
              <p:nvPr/>
            </p:nvSpPr>
            <p:spPr>
              <a:xfrm>
                <a:off x="7677494" y="981075"/>
                <a:ext cx="4383331" cy="4464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3600" u="sng" dirty="0">
                    <a:solidFill>
                      <a:schemeClr val="bg1"/>
                    </a:solidFill>
                  </a:rPr>
                  <a:t>MR curve and Tidal Deformation</a:t>
                </a:r>
              </a:p>
              <a:p>
                <a:endParaRPr lang="en-AU" dirty="0">
                  <a:solidFill>
                    <a:schemeClr val="bg1"/>
                  </a:solidFill>
                </a:endParaRPr>
              </a:p>
              <a:p>
                <a:r>
                  <a:rPr lang="en-AU" sz="2400" dirty="0">
                    <a:solidFill>
                      <a:schemeClr val="bg1"/>
                    </a:solidFill>
                  </a:rPr>
                  <a:t>Hardcore radius, r, increases the maximum mass and the radii at all mass values.</a:t>
                </a:r>
              </a:p>
              <a:p>
                <a:r>
                  <a:rPr lang="en-AU" sz="2400" dirty="0">
                    <a:solidFill>
                      <a:schemeClr val="bg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=0.45 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𝑓𝑚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→2.06 </m:t>
                    </m:r>
                    <m:sSub>
                      <m:sSubPr>
                        <m:ctrlP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AU" sz="2400" dirty="0">
                  <a:solidFill>
                    <a:schemeClr val="bg1"/>
                  </a:solidFill>
                </a:endParaRPr>
              </a:p>
              <a:p>
                <a:r>
                  <a:rPr lang="en-AU" sz="2400" dirty="0">
                    <a:solidFill>
                      <a:schemeClr val="bg1"/>
                    </a:solidFill>
                  </a:rPr>
                  <a:t>-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𝑓𝑚</m:t>
                    </m:r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→2.22 </m:t>
                    </m:r>
                    <m:sSub>
                      <m:sSubPr>
                        <m:ctrlP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AU" sz="2400" dirty="0">
                  <a:solidFill>
                    <a:schemeClr val="bg1"/>
                  </a:solidFill>
                </a:endParaRPr>
              </a:p>
              <a:p>
                <a:endParaRPr lang="en-AU" sz="2400" dirty="0">
                  <a:solidFill>
                    <a:schemeClr val="bg1"/>
                  </a:solidFill>
                </a:endParaRPr>
              </a:p>
              <a:p>
                <a:r>
                  <a:rPr lang="en-AU" sz="2400" dirty="0">
                    <a:solidFill>
                      <a:schemeClr val="bg1"/>
                    </a:solidFill>
                  </a:rPr>
                  <a:t>Tidal deformation but for </a:t>
                </a:r>
                <a14:m>
                  <m:oMath xmlns:m="http://schemas.openxmlformats.org/officeDocument/2006/math">
                    <m:r>
                      <a:rPr lang="en-AU" sz="24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AU" sz="24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= 0.5 </m:t>
                    </m:r>
                    <m:r>
                      <a:rPr lang="en-AU" sz="2400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𝑓𝑚</m:t>
                    </m:r>
                  </m:oMath>
                </a14:m>
                <a:r>
                  <a:rPr lang="en-AU" sz="2400" dirty="0">
                    <a:solidFill>
                      <a:schemeClr val="bg1"/>
                    </a:solidFill>
                  </a:rPr>
                  <a:t> only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AU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&lt;800</m:t>
                    </m:r>
                  </m:oMath>
                </a14:m>
                <a:endParaRPr lang="en-AU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F5C993B-3DE9-3884-A767-F900B5103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494" y="981075"/>
                <a:ext cx="4383331" cy="4464299"/>
              </a:xfrm>
              <a:prstGeom prst="rect">
                <a:avLst/>
              </a:prstGeom>
              <a:blipFill>
                <a:blip r:embed="rId4"/>
                <a:stretch>
                  <a:fillRect l="-2086" t="-2186" b="-2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10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0EC75E-1D82-E4DB-CE22-30EC777D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14960"/>
            <a:ext cx="10058400" cy="975360"/>
          </a:xfrm>
        </p:spPr>
        <p:txBody>
          <a:bodyPr/>
          <a:lstStyle/>
          <a:p>
            <a:pPr algn="ctr"/>
            <a:r>
              <a:rPr lang="en-AU" dirty="0"/>
              <a:t>Summary: Overlap and EVE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5CAE15-BFBC-DE56-8D08-C0D65DF135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3823" y="1876214"/>
                <a:ext cx="10704353" cy="3488266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200" dirty="0">
                    <a:latin typeface="Cambria Math" panose="02040503050406030204" pitchFamily="18" charset="0"/>
                  </a:rPr>
                  <a:t> The combination of the </a:t>
                </a:r>
                <a:r>
                  <a:rPr lang="en-AU" sz="2200" b="1" dirty="0">
                    <a:latin typeface="Cambria Math" panose="02040503050406030204" pitchFamily="18" charset="0"/>
                  </a:rPr>
                  <a:t>Pauli Exclusion Principle, hidden colour configurations and suppression of the wavefunction at short distances</a:t>
                </a:r>
                <a:r>
                  <a:rPr lang="en-AU" sz="2200" dirty="0">
                    <a:latin typeface="Cambria Math" panose="02040503050406030204" pitchFamily="18" charset="0"/>
                  </a:rPr>
                  <a:t> is expected to contribution additional repulsion within neutron stars. </a:t>
                </a:r>
                <a:endParaRPr lang="en-AU" sz="2200" b="0" i="0" dirty="0">
                  <a:latin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200" b="0" dirty="0"/>
                  <a:t> The </a:t>
                </a:r>
                <a14:m>
                  <m:oMath xmlns:m="http://schemas.openxmlformats.org/officeDocument/2006/math">
                    <m:r>
                      <a:rPr lang="en-AU" sz="2200" b="1" i="1" smtClean="0">
                        <a:latin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en-AU" sz="2200" b="1" dirty="0"/>
                  <a:t>-meson strength is set at saturation density</a:t>
                </a:r>
                <a:r>
                  <a:rPr lang="en-AU" sz="2200" dirty="0"/>
                  <a:t> and is not strong enough to generate high density repulsion.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200" dirty="0"/>
                  <a:t> Overlap or EVE correction is adopted to compensate for this and </a:t>
                </a:r>
                <a:r>
                  <a:rPr lang="en-AU" sz="2200" b="1" dirty="0"/>
                  <a:t>increases the star’s maximum mass and the radii </a:t>
                </a:r>
                <a:r>
                  <a:rPr lang="en-AU" sz="2200" dirty="0"/>
                  <a:t>at all masses.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200" dirty="0"/>
                  <a:t> QMC with overlap or EVE is compatible with heavy NS observations and tidal deformability, even when hyperons are included.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5CAE15-BFBC-DE56-8D08-C0D65DF135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3823" y="1876214"/>
                <a:ext cx="10704353" cy="3488266"/>
              </a:xfrm>
              <a:blipFill>
                <a:blip r:embed="rId2"/>
                <a:stretch>
                  <a:fillRect l="-1481" t="-2273" r="-13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84F9926-1916-D28A-3FD4-6E25CEEA6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4558" y="0"/>
            <a:ext cx="1887998" cy="1737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3AD200-F4F1-023B-DEF8-7A5323BF6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123" y="126425"/>
            <a:ext cx="1767272" cy="148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94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86B6C-E291-C404-86FA-584FC74CB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01196"/>
            <a:ext cx="10058400" cy="485184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/>
              <a:t>References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72E21F79-7FB4-CB01-0D22-1374127C260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33214079"/>
              </p:ext>
            </p:extLst>
          </p:nvPr>
        </p:nvGraphicFramePr>
        <p:xfrm>
          <a:off x="969487" y="2122346"/>
          <a:ext cx="10253026" cy="2409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0E7AA6A-5A87-465D-4940-24B3C2C24F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1" y="99040"/>
            <a:ext cx="2243526" cy="13741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2F344D-24BD-EAD1-5790-E1FF8B1465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5210" y="177784"/>
            <a:ext cx="3710327" cy="12954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1DF7FD-C7D6-3556-D8C5-34FA211E6431}"/>
              </a:ext>
            </a:extLst>
          </p:cNvPr>
          <p:cNvSpPr txBox="1"/>
          <p:nvPr/>
        </p:nvSpPr>
        <p:spPr>
          <a:xfrm>
            <a:off x="1259840" y="5181600"/>
            <a:ext cx="933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Special thanks to Professor Anthony Thomas and Pierre Guichon for entrusting me in continuation of their work and Dr. Theo Motta for his mentorship.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9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F420D-3F83-7C16-508D-CE613B1FB2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42950" y="166687"/>
            <a:ext cx="5106099" cy="822325"/>
          </a:xfrm>
        </p:spPr>
        <p:txBody>
          <a:bodyPr>
            <a:normAutofit/>
          </a:bodyPr>
          <a:lstStyle/>
          <a:p>
            <a:r>
              <a:rPr lang="en-AU" dirty="0"/>
              <a:t>Why Neutron Stars?</a:t>
            </a:r>
          </a:p>
        </p:txBody>
      </p:sp>
      <p:pic>
        <p:nvPicPr>
          <p:cNvPr id="1026" name="Picture 2" descr="A possible sketch of the QCD phase diagram. | Download Scientific Diagram">
            <a:extLst>
              <a:ext uri="{FF2B5EF4-FFF2-40B4-BE49-F238E27FC236}">
                <a16:creationId xmlns:a16="http://schemas.microsoft.com/office/drawing/2014/main" id="{F28C7954-C6B6-A6D1-B37E-6454496CC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20" y="1291904"/>
            <a:ext cx="7166701" cy="483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{\displaystyle E_{\text{B}}=a_{\text{V}}A-a_{\text{S}}A^{2/3}-a_{\text{C}}{\frac {Z(Z-1)}{A^{1/3}}}-a_{\text{A}}{\frac {(N-Z)^{2}}{A}}+\delta (N,Z).}">
            <a:extLst>
              <a:ext uri="{FF2B5EF4-FFF2-40B4-BE49-F238E27FC236}">
                <a16:creationId xmlns:a16="http://schemas.microsoft.com/office/drawing/2014/main" id="{C81F5ECD-F72F-1FB9-BA23-73DAEF0E4C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6" descr="{\displaystyle E_{\text{B}}=a_{\text{V}}A-a_{\text{S}}A^{2/3}-a_{\text{C}}{\frac {Z(Z-1)}{A^{1/3}}}-a_{\text{A}}{\frac {(N-Z)^{2}}{A}}+\delta (N,Z).}">
            <a:extLst>
              <a:ext uri="{FF2B5EF4-FFF2-40B4-BE49-F238E27FC236}">
                <a16:creationId xmlns:a16="http://schemas.microsoft.com/office/drawing/2014/main" id="{8B76E5FC-B8F0-0B8B-1D97-738B1D5625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8E15FF1-4629-639A-7F7C-B23A26577555}"/>
              </a:ext>
            </a:extLst>
          </p:cNvPr>
          <p:cNvSpPr txBox="1">
            <a:spLocks/>
          </p:cNvSpPr>
          <p:nvPr/>
        </p:nvSpPr>
        <p:spPr>
          <a:xfrm>
            <a:off x="7392621" y="1522471"/>
            <a:ext cx="4799379" cy="483119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AU" sz="2200" dirty="0"/>
              <a:t> Liquid Drop Model, shell models, potential models , QMC, …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AU" sz="2200" dirty="0"/>
              <a:t> Neutron Stars are crucial at constraining the </a:t>
            </a:r>
            <a:r>
              <a:rPr lang="en-AU" sz="2200" i="1" dirty="0"/>
              <a:t>Equation of State</a:t>
            </a:r>
            <a:endParaRPr lang="en-AU" sz="2200" dirty="0"/>
          </a:p>
          <a:p>
            <a:pPr>
              <a:buFont typeface="Wingdings" panose="05000000000000000000" pitchFamily="2" charset="2"/>
              <a:buChar char="v"/>
            </a:pPr>
            <a:r>
              <a:rPr lang="en-AU" sz="2200" dirty="0"/>
              <a:t> Are NS made of nucleons, hyperons or deconfined quark matter?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AU" sz="2200" dirty="0"/>
              <a:t> Neutron Stars constrain the </a:t>
            </a:r>
            <a:r>
              <a:rPr lang="en-AU" sz="2200" dirty="0" err="1"/>
              <a:t>EoS</a:t>
            </a:r>
            <a:endParaRPr lang="en-AU" sz="2200" dirty="0"/>
          </a:p>
          <a:p>
            <a:pPr marL="0" indent="0" algn="ctr">
              <a:buNone/>
            </a:pPr>
            <a:r>
              <a:rPr lang="en-AU" sz="2400" dirty="0">
                <a:solidFill>
                  <a:schemeClr val="accent1"/>
                </a:solidFill>
              </a:rPr>
              <a:t>“Known physical ideas which are ignored when studying finite nuclei need to be incorporated when describing neutron stars because of the extreme conditions nuclear matter is now in”</a:t>
            </a:r>
          </a:p>
        </p:txBody>
      </p:sp>
    </p:spTree>
    <p:extLst>
      <p:ext uri="{BB962C8B-B14F-4D97-AF65-F5344CB8AC3E}">
        <p14:creationId xmlns:p14="http://schemas.microsoft.com/office/powerpoint/2010/main" val="1220421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E68F99-5095-7884-7A10-F97E2B68CF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8828" y="149699"/>
            <a:ext cx="10995759" cy="60886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4E038E-4B20-7837-59F6-C9BE4C8E3046}"/>
              </a:ext>
            </a:extLst>
          </p:cNvPr>
          <p:cNvSpPr txBox="1"/>
          <p:nvPr/>
        </p:nvSpPr>
        <p:spPr>
          <a:xfrm>
            <a:off x="2904687" y="6405883"/>
            <a:ext cx="6239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https://www3.mpifr-bonn.mpg.de/staff/pfreire/NS_masses.html</a:t>
            </a:r>
          </a:p>
        </p:txBody>
      </p:sp>
    </p:spTree>
    <p:extLst>
      <p:ext uri="{BB962C8B-B14F-4D97-AF65-F5344CB8AC3E}">
        <p14:creationId xmlns:p14="http://schemas.microsoft.com/office/powerpoint/2010/main" val="1366979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796CD800-C8BF-41B5-983A-3B3D95FA9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ED36A27B-61AE-4AA1-8BD6-7310E072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511BC4C5-EB16-4C0B-83E6-96A39848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73B90B8B-F76B-4130-8370-38033EEAC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9A1030-8201-585F-1110-89215D04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2872" y="190663"/>
            <a:ext cx="6575346" cy="16285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/>
              <a:t>Heavy NS and the Hyperon Crisis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BFE221-EF90-35DF-42D6-EF1AD9C0821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" r="1963" b="2"/>
          <a:stretch/>
        </p:blipFill>
        <p:spPr bwMode="auto">
          <a:xfrm>
            <a:off x="332902" y="160707"/>
            <a:ext cx="4988633" cy="307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C2D93264-3FF9-4175-A7FA-F927F0F77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150E73B-E809-0890-7752-B3F6739DCA3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520598" y="2206935"/>
                <a:ext cx="6498682" cy="4394403"/>
              </a:xfrm>
            </p:spPr>
            <p:txBody>
              <a:bodyPr vert="horz" lIns="0" tIns="45720" rIns="0" bIns="45720" rtlCol="0"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1700" dirty="0"/>
                  <a:t>  </a:t>
                </a:r>
                <a:r>
                  <a:rPr lang="en-US" sz="2400" dirty="0"/>
                  <a:t>PSR J0348+0432: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2.01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−0.04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+0.04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br>
                  <a:rPr lang="en-US" sz="2400" dirty="0"/>
                </a:br>
                <a:r>
                  <a:rPr lang="en-US" sz="2400" dirty="0"/>
                  <a:t>   PSR J0740+6620: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2.072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−0.066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+0.067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br>
                  <a:rPr lang="en-US" sz="2400" dirty="0"/>
                </a:br>
                <a:r>
                  <a:rPr lang="en-US" sz="2400" dirty="0"/>
                  <a:t>   PSR J0952-0607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2.35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−0.17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+0.17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 NS have core densities of 4-10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 β-equilibrium: Hyperons appear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&gt;3</m:t>
                    </m:r>
                    <m:sSub>
                      <m:sSub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(QMC)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 Hyperons: 	Low momentum</a:t>
                </a:r>
              </a:p>
              <a:p>
                <a:pPr marL="0" indent="0">
                  <a:buNone/>
                </a:pPr>
                <a:r>
                  <a:rPr lang="en-US" sz="2400" dirty="0"/>
                  <a:t>		Little Pressure</a:t>
                </a:r>
              </a:p>
              <a:p>
                <a:pPr marL="0" indent="0">
                  <a:buNone/>
                </a:pPr>
                <a:r>
                  <a:rPr lang="en-US" sz="2400" dirty="0"/>
                  <a:t>	          	Soften </a:t>
                </a:r>
                <a:r>
                  <a:rPr lang="en-US" sz="2400" dirty="0" err="1"/>
                  <a:t>EoS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Low Mass Stars</a:t>
                </a:r>
                <a:endParaRPr lang="en-US" sz="1700" dirty="0"/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en-US" sz="1700" dirty="0"/>
              </a:p>
              <a:p>
                <a:pPr lvl="8">
                  <a:buFont typeface="Calibri" panose="020F0502020204030204" pitchFamily="34" charset="0"/>
                  <a:buChar char="v"/>
                </a:pPr>
                <a:endParaRPr lang="en-US" sz="17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150E73B-E809-0890-7752-B3F6739DCA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520598" y="2206935"/>
                <a:ext cx="6498682" cy="4394403"/>
              </a:xfrm>
              <a:blipFill>
                <a:blip r:embed="rId3"/>
                <a:stretch>
                  <a:fillRect l="-2720" t="-1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1" name="Rectangle 1040">
            <a:extLst>
              <a:ext uri="{FF2B5EF4-FFF2-40B4-BE49-F238E27FC236}">
                <a16:creationId xmlns:a16="http://schemas.microsoft.com/office/drawing/2014/main" id="{91C67939-3FD0-4B45-8AA4-9FE55C7E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0981A96A-A87C-4F87-845A-3B0A6529F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AFB122-F4BE-76C0-6A0F-F50E31450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7" y="3225460"/>
            <a:ext cx="4984093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67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F420D-3F83-7C16-508D-CE613B1FB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3" y="165946"/>
            <a:ext cx="10058400" cy="822960"/>
          </a:xfrm>
        </p:spPr>
        <p:txBody>
          <a:bodyPr/>
          <a:lstStyle/>
          <a:p>
            <a:r>
              <a:rPr lang="en-AU" dirty="0"/>
              <a:t>Quark-Meson-Coupling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29CBE7-70CB-60C0-31BE-0F25D9E774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19187" y="1740515"/>
                <a:ext cx="10058400" cy="3931237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AU" sz="2400" i="1" dirty="0"/>
                  <a:t>QMC is a hadronic theory of the strong interaction.</a:t>
                </a:r>
              </a:p>
              <a:p>
                <a:pPr marL="0" indent="0" algn="ctr">
                  <a:buNone/>
                </a:pPr>
                <a:r>
                  <a:rPr lang="en-AU" sz="2400" i="1" dirty="0"/>
                  <a:t>Meson couple directly to the quarks inside of the proton and neutron.</a:t>
                </a:r>
                <a:br>
                  <a:rPr lang="en-AU" sz="2400" i="1" dirty="0"/>
                </a:br>
                <a:endParaRPr lang="en-AU" sz="2400" i="1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400" dirty="0"/>
                  <a:t> </a:t>
                </a:r>
                <a:r>
                  <a:rPr lang="en-AU" sz="2400" dirty="0">
                    <a:sym typeface="Wingdings" panose="05000000000000000000" pitchFamily="2" charset="2"/>
                  </a:rPr>
                  <a:t>Dynamics change the internal structure.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400" dirty="0">
                    <a:sym typeface="Wingdings" panose="05000000000000000000" pitchFamily="2" charset="2"/>
                  </a:rPr>
                  <a:t> 3-body forces arise from the scalar polarizability d (NNN, NNY, NYY, YYY)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40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 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𝜔</m:t>
                    </m:r>
                  </m:oMath>
                </a14:m>
                <a:r>
                  <a:rPr lang="en-AU" sz="2400" dirty="0">
                    <a:sym typeface="Wingdings" panose="05000000000000000000" pitchFamily="2" charset="2"/>
                  </a:rPr>
                  <a:t>, and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𝜌</m:t>
                    </m:r>
                  </m:oMath>
                </a14:m>
                <a:r>
                  <a:rPr lang="en-AU" sz="2400" dirty="0">
                    <a:sym typeface="Wingdings" panose="05000000000000000000" pitchFamily="2" charset="2"/>
                  </a:rPr>
                  <a:t> mesons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400" dirty="0">
                    <a:sym typeface="Wingdings" panose="05000000000000000000" pitchFamily="2" charset="2"/>
                  </a:rPr>
                  <a:t> Even with hyperons, only 5 parameters needed.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sz="2400" dirty="0">
                    <a:sym typeface="Wingdings" panose="05000000000000000000" pitchFamily="2" charset="2"/>
                  </a:rPr>
                  <a:t> Applicable in neutron star research</a:t>
                </a:r>
              </a:p>
              <a:p>
                <a:pPr marL="0" indent="0">
                  <a:buNone/>
                </a:pPr>
                <a:endParaRPr lang="en-AU" sz="2400" dirty="0"/>
              </a:p>
              <a:p>
                <a:pPr marL="0" indent="0">
                  <a:buNone/>
                </a:pPr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29CBE7-70CB-60C0-31BE-0F25D9E774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9187" y="1740515"/>
                <a:ext cx="10058400" cy="3931237"/>
              </a:xfrm>
              <a:blipFill>
                <a:blip r:embed="rId2"/>
                <a:stretch>
                  <a:fillRect l="-1758" t="-2174" b="-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5569356E-3325-3CB1-C136-15761B027A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19" t="22376" r="17067" b="37257"/>
          <a:stretch/>
        </p:blipFill>
        <p:spPr>
          <a:xfrm>
            <a:off x="9152738" y="165946"/>
            <a:ext cx="1325953" cy="1502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F177F9-EAE2-91A2-B8BF-ACE2B374513E}"/>
              </a:ext>
            </a:extLst>
          </p:cNvPr>
          <p:cNvSpPr txBox="1"/>
          <p:nvPr/>
        </p:nvSpPr>
        <p:spPr>
          <a:xfrm>
            <a:off x="719136" y="5599988"/>
            <a:ext cx="10753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P. A. M. Guichon, J. R. Stone, and A. W. Thomas, </a:t>
            </a:r>
            <a:r>
              <a:rPr lang="en-AU" i="1" dirty="0"/>
              <a:t>Quark-Meson-Coupling model for finite nuclei, nuclear matter, and </a:t>
            </a:r>
            <a:r>
              <a:rPr lang="en-AU" i="1" dirty="0" err="1"/>
              <a:t>beyond,</a:t>
            </a:r>
            <a:r>
              <a:rPr lang="en-AU" dirty="0" err="1"/>
              <a:t>Prog</a:t>
            </a:r>
            <a:r>
              <a:rPr lang="en-AU" dirty="0"/>
              <a:t>. Part. </a:t>
            </a:r>
            <a:r>
              <a:rPr lang="en-AU" dirty="0" err="1"/>
              <a:t>Nucl</a:t>
            </a:r>
            <a:r>
              <a:rPr lang="en-AU" dirty="0"/>
              <a:t>. Phys. 100, 262 (2018)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F66DD0-EFD1-69DA-44CE-A0A6D6728635}"/>
                  </a:ext>
                </a:extLst>
              </p:cNvPr>
              <p:cNvSpPr txBox="1"/>
              <p:nvPr/>
            </p:nvSpPr>
            <p:spPr>
              <a:xfrm>
                <a:off x="-477520" y="950718"/>
                <a:ext cx="6096000" cy="616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sSub>
                        <m:sSub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f>
                        <m:f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)^2</m:t>
                      </m:r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F66DD0-EFD1-69DA-44CE-A0A6D6728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7520" y="950718"/>
                <a:ext cx="6096000" cy="6164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21E37B-BD00-307D-D566-82FAECAE9945}"/>
                  </a:ext>
                </a:extLst>
              </p:cNvPr>
              <p:cNvSpPr txBox="1"/>
              <p:nvPr/>
            </p:nvSpPr>
            <p:spPr>
              <a:xfrm>
                <a:off x="3766820" y="934846"/>
                <a:ext cx="6334760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  <m:sup>
                                  <m: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  <m:sup>
                              <m: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AU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AU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sSubSup>
                        <m:sSubSupPr>
                          <m:ctrlP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AU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r>
                        <a:rPr lang="en-AU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21E37B-BD00-307D-D566-82FAECAE9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820" y="934846"/>
                <a:ext cx="6334760" cy="6560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E26A49-6E83-89BC-F9D4-EFF64E325667}"/>
                  </a:ext>
                </a:extLst>
              </p:cNvPr>
              <p:cNvSpPr txBox="1"/>
              <p:nvPr/>
            </p:nvSpPr>
            <p:spPr>
              <a:xfrm>
                <a:off x="719136" y="6423361"/>
                <a:ext cx="107537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chemeClr val="bg1"/>
                    </a:solidFill>
                  </a:rPr>
                  <a:t>Note: The isoscalar-scalar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-interaction has recently been explored by Motta et al., 2019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E26A49-6E83-89BC-F9D4-EFF64E325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36" y="6423361"/>
                <a:ext cx="10753725" cy="369332"/>
              </a:xfrm>
              <a:prstGeom prst="rect">
                <a:avLst/>
              </a:prstGeom>
              <a:blipFill>
                <a:blip r:embed="rId6"/>
                <a:stretch>
                  <a:fillRect l="-51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6548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18118-90B3-95E0-660A-8D67682C1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649" y="243281"/>
            <a:ext cx="10058400" cy="990740"/>
          </a:xfrm>
        </p:spPr>
        <p:txBody>
          <a:bodyPr/>
          <a:lstStyle/>
          <a:p>
            <a:pPr algn="ctr"/>
            <a:r>
              <a:rPr lang="en-AU" dirty="0"/>
              <a:t>Review: QMC and Neutron Stars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5A4ECB-AEFE-6EFB-60ED-A19C757B24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53218" y="2042234"/>
                <a:ext cx="5513245" cy="3531765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Stone </a:t>
                </a:r>
                <a:r>
                  <a:rPr lang="en-AU" i="1" dirty="0"/>
                  <a:t>et al.</a:t>
                </a:r>
                <a:r>
                  <a:rPr lang="en-AU" dirty="0"/>
                  <a:t> (2007) found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AU" i="1">
                        <a:latin typeface="Cambria Math" panose="02040503050406030204" pitchFamily="18" charset="0"/>
                      </a:rPr>
                      <m:t>=1.9−2.1</m:t>
                    </m:r>
                    <m:r>
                      <a:rPr lang="en-AU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AU" dirty="0"/>
                  <a:t> </a:t>
                </a:r>
                <a:br>
                  <a:rPr lang="en-AU" dirty="0"/>
                </a:br>
                <a:r>
                  <a:rPr lang="en-AU" dirty="0"/>
                  <a:t>but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&gt;300</m:t>
                    </m:r>
                  </m:oMath>
                </a14:m>
                <a:r>
                  <a:rPr lang="en-AU" i="1" dirty="0"/>
                  <a:t> </a:t>
                </a:r>
                <a:r>
                  <a:rPr lang="en-AU" dirty="0"/>
                  <a:t>MeV</a:t>
                </a:r>
                <a:r>
                  <a:rPr lang="en-AU" i="1" dirty="0"/>
                  <a:t>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Incompressibility, </a:t>
                </a:r>
                <a:r>
                  <a:rPr lang="en-AU" i="1" dirty="0"/>
                  <a:t>K</a:t>
                </a:r>
                <a:r>
                  <a:rPr lang="en-AU" dirty="0"/>
                  <a:t>, is related to the Giant Monopole Resonance.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Cubic term in the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AU" dirty="0"/>
                  <a:t>-potential with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AU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AU" i="1">
                        <a:latin typeface="Cambria Math" panose="02040503050406030204" pitchFamily="18" charset="0"/>
                      </a:rPr>
                      <m:t>=0.02−0.05 </m:t>
                    </m:r>
                    <m:sSup>
                      <m:sSup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𝑓𝑚</m:t>
                        </m:r>
                      </m:e>
                      <m:sup>
                        <m:r>
                          <a:rPr lang="en-AU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AU" dirty="0"/>
                  <a:t> required to ↓</a:t>
                </a:r>
                <a:r>
                  <a:rPr lang="en-AU" i="1" dirty="0"/>
                  <a:t>K</a:t>
                </a:r>
                <a:r>
                  <a:rPr lang="en-AU" dirty="0"/>
                  <a:t>, to satisfy GMR prediction.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r>
                      <a:rPr lang="en-AU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↓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𝐾</m:t>
                    </m:r>
                  </m:oMath>
                </a14:m>
                <a:r>
                  <a:rPr lang="en-AU" dirty="0">
                    <a:sym typeface="Wingdings" panose="05000000000000000000" pitchFamily="2" charset="2"/>
                  </a:rPr>
                  <a:t> </a:t>
                </a:r>
                <a:r>
                  <a:rPr lang="en-AU" dirty="0"/>
                  <a:t>softens the </a:t>
                </a:r>
                <a:r>
                  <a:rPr lang="en-AU" dirty="0" err="1"/>
                  <a:t>EoS</a:t>
                </a:r>
                <a:r>
                  <a:rPr lang="en-AU" dirty="0"/>
                  <a:t> </a:t>
                </a:r>
                <a:r>
                  <a:rPr lang="en-AU" dirty="0">
                    <a:sym typeface="Wingdings" panose="05000000000000000000" pitchFamily="2" charset="2"/>
                  </a:rPr>
                  <a:t> ↓ Neutron Star Mass</a:t>
                </a:r>
                <a:endParaRPr lang="en-AU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5A4ECB-AEFE-6EFB-60ED-A19C757B24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53218" y="2042234"/>
                <a:ext cx="5513245" cy="3531765"/>
              </a:xfrm>
              <a:blipFill>
                <a:blip r:embed="rId2"/>
                <a:stretch>
                  <a:fillRect l="-2655" t="-1554" r="-3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13">
            <a:extLst>
              <a:ext uri="{FF2B5EF4-FFF2-40B4-BE49-F238E27FC236}">
                <a16:creationId xmlns:a16="http://schemas.microsoft.com/office/drawing/2014/main" id="{D9BC59E9-9911-2D48-57E0-257F87CE5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085" y="4142031"/>
            <a:ext cx="3149600" cy="677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3760E9CB-EA27-92BA-301D-595253893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1677541"/>
                  </p:ext>
                </p:extLst>
              </p:nvPr>
            </p:nvGraphicFramePr>
            <p:xfrm>
              <a:off x="1194874" y="1897545"/>
              <a:ext cx="4352022" cy="1902745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176011">
                      <a:extLst>
                        <a:ext uri="{9D8B030D-6E8A-4147-A177-3AD203B41FA5}">
                          <a16:colId xmlns:a16="http://schemas.microsoft.com/office/drawing/2014/main" val="1534050414"/>
                        </a:ext>
                      </a:extLst>
                    </a:gridCol>
                    <a:gridCol w="2176011">
                      <a:extLst>
                        <a:ext uri="{9D8B030D-6E8A-4147-A177-3AD203B41FA5}">
                          <a16:colId xmlns:a16="http://schemas.microsoft.com/office/drawing/2014/main" val="3661364223"/>
                        </a:ext>
                      </a:extLst>
                    </a:gridCol>
                  </a:tblGrid>
                  <a:tr h="38054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A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b="0" i="1" dirty="0" smtClean="0">
                                    <a:latin typeface="Cambria Math" panose="02040503050406030204" pitchFamily="18" charset="0"/>
                                  </a:rPr>
                                  <m:t>0.15−0.17 </m:t>
                                </m:r>
                                <m:sSup>
                                  <m:sSupPr>
                                    <m:ctrlPr>
                                      <a:rPr lang="en-AU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b="0" i="1" dirty="0" smtClean="0">
                                        <a:latin typeface="Cambria Math" panose="02040503050406030204" pitchFamily="18" charset="0"/>
                                      </a:rPr>
                                      <m:t>𝑓𝑚</m:t>
                                    </m:r>
                                  </m:e>
                                  <m:sup>
                                    <m:r>
                                      <a:rPr lang="en-AU" b="0" i="1" dirty="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A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8427974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b="1" dirty="0"/>
                            <a:t>BE/A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−15.8 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A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27161480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oMath>
                            </m:oMathPara>
                          </a14:m>
                          <a:endParaRPr lang="en-A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b="0" i="1" dirty="0" smtClean="0">
                                    <a:latin typeface="Cambria Math" panose="02040503050406030204" pitchFamily="18" charset="0"/>
                                  </a:rPr>
                                  <m:t>28−32 </m:t>
                                </m:r>
                                <m:r>
                                  <a:rPr lang="en-AU" b="0" i="1" dirty="0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A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1826701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𝑲</m:t>
                                </m:r>
                              </m:oMath>
                            </m:oMathPara>
                          </a14:m>
                          <a:endParaRPr lang="en-A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b="0" i="1" dirty="0" smtClean="0">
                                    <a:latin typeface="Cambria Math" panose="02040503050406030204" pitchFamily="18" charset="0"/>
                                  </a:rPr>
                                  <m:t>200−300 </m:t>
                                </m:r>
                                <m:r>
                                  <a:rPr lang="en-AU" b="0" i="1" dirty="0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A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4373761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</m:oMath>
                            </m:oMathPara>
                          </a14:m>
                          <a:endParaRPr lang="en-AU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40−80 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AU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04372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3760E9CB-EA27-92BA-301D-5952538933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1677541"/>
                  </p:ext>
                </p:extLst>
              </p:nvPr>
            </p:nvGraphicFramePr>
            <p:xfrm>
              <a:off x="1194874" y="1897545"/>
              <a:ext cx="4352022" cy="1902745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176011">
                      <a:extLst>
                        <a:ext uri="{9D8B030D-6E8A-4147-A177-3AD203B41FA5}">
                          <a16:colId xmlns:a16="http://schemas.microsoft.com/office/drawing/2014/main" val="1534050414"/>
                        </a:ext>
                      </a:extLst>
                    </a:gridCol>
                    <a:gridCol w="2176011">
                      <a:extLst>
                        <a:ext uri="{9D8B030D-6E8A-4147-A177-3AD203B41FA5}">
                          <a16:colId xmlns:a16="http://schemas.microsoft.com/office/drawing/2014/main" val="3661364223"/>
                        </a:ext>
                      </a:extLst>
                    </a:gridCol>
                  </a:tblGrid>
                  <a:tr h="3805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60" t="-1587" r="-10084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60" t="-1587" r="-840" b="-4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8427974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b="1" dirty="0"/>
                            <a:t>BE/A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60" t="-103226" r="-840" b="-3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7161480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60" t="-200000" r="-100840" b="-20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60" t="-200000" r="-840" b="-2015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826701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60" t="-304839" r="-100840" b="-1048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60" t="-304839" r="-840" b="-1048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64373761"/>
                      </a:ext>
                    </a:extLst>
                  </a:tr>
                  <a:tr h="3805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60" t="-398413" r="-100840" b="-3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560" t="-398413" r="-840" b="-3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043724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8F05A5-C686-7E27-8892-5664EEBB8AE1}"/>
                  </a:ext>
                </a:extLst>
              </p:cNvPr>
              <p:cNvSpPr txBox="1"/>
              <p:nvPr/>
            </p:nvSpPr>
            <p:spPr>
              <a:xfrm>
                <a:off x="1060649" y="4831517"/>
                <a:ext cx="499256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i="1" dirty="0">
                    <a:solidFill>
                      <a:schemeClr val="accent1"/>
                    </a:solidFill>
                  </a:rPr>
                  <a:t>The couplings are often fitted to reproduce the saturation density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AU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i="1" dirty="0">
                    <a:solidFill>
                      <a:schemeClr val="accent1"/>
                    </a:solidFill>
                  </a:rPr>
                  <a:t>, binding energy (BE/A) and symmetry energy (S).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8F05A5-C686-7E27-8892-5664EEBB8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649" y="4831517"/>
                <a:ext cx="4992569" cy="923330"/>
              </a:xfrm>
              <a:prstGeom prst="rect">
                <a:avLst/>
              </a:prstGeom>
              <a:blipFill>
                <a:blip r:embed="rId5"/>
                <a:stretch>
                  <a:fillRect t="-3974" r="-61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2637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453DD27B-5CB1-0329-3134-62588578D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73295"/>
            <a:ext cx="10058400" cy="1457044"/>
          </a:xfrm>
        </p:spPr>
        <p:txBody>
          <a:bodyPr>
            <a:normAutofit/>
          </a:bodyPr>
          <a:lstStyle/>
          <a:p>
            <a:pPr algn="ctr"/>
            <a:r>
              <a:rPr lang="en-AU" dirty="0"/>
              <a:t>High Density Repulsion</a:t>
            </a:r>
            <a:br>
              <a:rPr lang="en-AU" dirty="0"/>
            </a:br>
            <a:r>
              <a:rPr lang="en-AU" dirty="0"/>
              <a:t>Baryon Overlap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1A38A4D5-41B9-A0CE-BE71-7B0AE0D22E8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55776" y="1761844"/>
                <a:ext cx="5698845" cy="419433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AU" dirty="0"/>
                  <a:t>Heavy NS may have a core density between </a:t>
                </a:r>
                <a14:m>
                  <m:oMath xmlns:m="http://schemas.openxmlformats.org/officeDocument/2006/math">
                    <m:r>
                      <a:rPr lang="en-AU" b="0" i="0" smtClean="0">
                        <a:latin typeface="Cambria Math" panose="02040503050406030204" pitchFamily="18" charset="0"/>
                      </a:rPr>
                      <m:t>4−10 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AU" dirty="0"/>
              </a:p>
              <a:p>
                <a:r>
                  <a:rPr lang="en-AU" dirty="0"/>
                  <a:t>Repulsion in QMC is generated by the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AU" dirty="0"/>
                  <a:t> with the strength set at saturation density.</a:t>
                </a:r>
              </a:p>
              <a:p>
                <a:r>
                  <a:rPr lang="en-AU" u="sng" dirty="0"/>
                  <a:t>Motivation:</a:t>
                </a:r>
                <a:r>
                  <a:rPr lang="en-AU" dirty="0"/>
                  <a:t> repulsion at short distances</a:t>
                </a:r>
                <a:endParaRPr lang="en-AU" u="sng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Pauli Exclusion Principle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Hidden colour configurations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Suppression of the wave function at short distances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New physics? </a:t>
                </a:r>
              </a:p>
              <a:p>
                <a:r>
                  <a:rPr lang="en-AU" u="sng" dirty="0"/>
                  <a:t>Baryon Overlap</a:t>
                </a:r>
                <a:r>
                  <a:rPr lang="en-AU" dirty="0"/>
                  <a:t>: Overlap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dirty="0"/>
                  <a:t>) and the range parameter (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AU" dirty="0"/>
                  <a:t>), which corresponding to distance when overlap becomes appreciable.</a:t>
                </a:r>
              </a:p>
            </p:txBody>
          </p:sp>
        </mc:Choice>
        <mc:Fallback xmlns="">
          <p:sp>
            <p:nvSpPr>
              <p:cNvPr id="25" name="Content Placeholder 24">
                <a:extLst>
                  <a:ext uri="{FF2B5EF4-FFF2-40B4-BE49-F238E27FC236}">
                    <a16:creationId xmlns:a16="http://schemas.microsoft.com/office/drawing/2014/main" id="{1A38A4D5-41B9-A0CE-BE71-7B0AE0D22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55776" y="1761844"/>
                <a:ext cx="5698845" cy="4194339"/>
              </a:xfrm>
              <a:blipFill>
                <a:blip r:embed="rId2"/>
                <a:stretch>
                  <a:fillRect l="-2353" t="-1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0F18CA17-CD3A-6E72-C4F3-16540C9540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555" y="1845734"/>
            <a:ext cx="4937125" cy="2339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C2F5DB-FB04-DE9D-07A4-83AA89E3A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903" y="4555574"/>
            <a:ext cx="4281388" cy="11548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ADC3C3-2825-38C8-5CFC-0EF48C0715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683" y="41790"/>
            <a:ext cx="185057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83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9D48-46F4-E049-F78D-7A7234340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Parameters and Infinite Symmetric Nuclear Matter Properties at Saturation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DE7111-894B-8F49-21AF-F354934E4E1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85225" y="3605020"/>
                <a:ext cx="11006357" cy="216065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Couplings were fitted without overlap interaction and are then held fixed when overlap is introduced.</a:t>
                </a:r>
              </a:p>
              <a:p>
                <a:pPr marL="0" indent="0">
                  <a:buNone/>
                </a:pPr>
                <a:r>
                  <a:rPr lang="en-AU" dirty="0"/>
                  <a:t> Preferred Overlap parameters: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=5500 </m:t>
                    </m:r>
                  </m:oMath>
                </a14:m>
                <a:r>
                  <a:rPr lang="en-AU" dirty="0"/>
                  <a:t>MeV</a:t>
                </a:r>
                <a:br>
                  <a:rPr lang="en-AU" dirty="0"/>
                </a:br>
                <a:r>
                  <a:rPr lang="en-AU" dirty="0"/>
                  <a:t>				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AU" i="1"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AU" i="1">
                        <a:latin typeface="Cambria Math" panose="02040503050406030204" pitchFamily="18" charset="0"/>
                      </a:rPr>
                      <m:t>𝑓𝑚</m:t>
                    </m:r>
                  </m:oMath>
                </a14:m>
                <a:br>
                  <a:rPr lang="en-AU" dirty="0"/>
                </a:br>
                <a:r>
                  <a:rPr lang="en-AU" dirty="0"/>
                  <a:t>				These did not change the incompressibility (K).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AU" dirty="0"/>
                  <a:t> 4 version of QMC:  QMC with and without hyperons</a:t>
                </a:r>
                <a:br>
                  <a:rPr lang="en-AU" dirty="0"/>
                </a:br>
                <a:r>
                  <a:rPr lang="en-AU" dirty="0"/>
                  <a:t>		       QMC with and without overlap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DE7111-894B-8F49-21AF-F354934E4E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85225" y="3605020"/>
                <a:ext cx="11006357" cy="2160654"/>
              </a:xfrm>
              <a:blipFill>
                <a:blip r:embed="rId2"/>
                <a:stretch>
                  <a:fillRect l="-1330" t="-2817" b="-169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90ED6CD0-4094-1B87-C32F-A3F872EF40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45218493"/>
                  </p:ext>
                </p:extLst>
              </p:nvPr>
            </p:nvGraphicFramePr>
            <p:xfrm>
              <a:off x="5922072" y="1865061"/>
              <a:ext cx="5570846" cy="1387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0488">
                      <a:extLst>
                        <a:ext uri="{9D8B030D-6E8A-4147-A177-3AD203B41FA5}">
                          <a16:colId xmlns:a16="http://schemas.microsoft.com/office/drawing/2014/main" val="1636358049"/>
                        </a:ext>
                      </a:extLst>
                    </a:gridCol>
                    <a:gridCol w="939590">
                      <a:extLst>
                        <a:ext uri="{9D8B030D-6E8A-4147-A177-3AD203B41FA5}">
                          <a16:colId xmlns:a16="http://schemas.microsoft.com/office/drawing/2014/main" val="2330399832"/>
                        </a:ext>
                      </a:extLst>
                    </a:gridCol>
                    <a:gridCol w="930890">
                      <a:extLst>
                        <a:ext uri="{9D8B030D-6E8A-4147-A177-3AD203B41FA5}">
                          <a16:colId xmlns:a16="http://schemas.microsoft.com/office/drawing/2014/main" val="3587803187"/>
                        </a:ext>
                      </a:extLst>
                    </a:gridCol>
                    <a:gridCol w="817792">
                      <a:extLst>
                        <a:ext uri="{9D8B030D-6E8A-4147-A177-3AD203B41FA5}">
                          <a16:colId xmlns:a16="http://schemas.microsoft.com/office/drawing/2014/main" val="3572626398"/>
                        </a:ext>
                      </a:extLst>
                    </a:gridCol>
                    <a:gridCol w="809092">
                      <a:extLst>
                        <a:ext uri="{9D8B030D-6E8A-4147-A177-3AD203B41FA5}">
                          <a16:colId xmlns:a16="http://schemas.microsoft.com/office/drawing/2014/main" val="1728869794"/>
                        </a:ext>
                      </a:extLst>
                    </a:gridCol>
                    <a:gridCol w="782994">
                      <a:extLst>
                        <a:ext uri="{9D8B030D-6E8A-4147-A177-3AD203B41FA5}">
                          <a16:colId xmlns:a16="http://schemas.microsoft.com/office/drawing/2014/main" val="184017289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F-QMC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𝒇𝒎</m:t>
                                    </m:r>
                                  </m:e>
                                  <m:sup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AU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en-AU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A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BE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S</a:t>
                          </a:r>
                          <a:br>
                            <a:rPr lang="en-AU" dirty="0"/>
                          </a:br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K</a:t>
                          </a:r>
                          <a:br>
                            <a:rPr lang="en-AU" dirty="0"/>
                          </a:br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L</a:t>
                          </a:r>
                        </a:p>
                        <a:p>
                          <a:pPr algn="ctr"/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0730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No Overlap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-15.8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260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40704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Overlap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-15.8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264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8935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90ED6CD0-4094-1B87-C32F-A3F872EF40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45218493"/>
                  </p:ext>
                </p:extLst>
              </p:nvPr>
            </p:nvGraphicFramePr>
            <p:xfrm>
              <a:off x="5922072" y="1865061"/>
              <a:ext cx="5570846" cy="1387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0488">
                      <a:extLst>
                        <a:ext uri="{9D8B030D-6E8A-4147-A177-3AD203B41FA5}">
                          <a16:colId xmlns:a16="http://schemas.microsoft.com/office/drawing/2014/main" val="1636358049"/>
                        </a:ext>
                      </a:extLst>
                    </a:gridCol>
                    <a:gridCol w="939590">
                      <a:extLst>
                        <a:ext uri="{9D8B030D-6E8A-4147-A177-3AD203B41FA5}">
                          <a16:colId xmlns:a16="http://schemas.microsoft.com/office/drawing/2014/main" val="2330399832"/>
                        </a:ext>
                      </a:extLst>
                    </a:gridCol>
                    <a:gridCol w="930890">
                      <a:extLst>
                        <a:ext uri="{9D8B030D-6E8A-4147-A177-3AD203B41FA5}">
                          <a16:colId xmlns:a16="http://schemas.microsoft.com/office/drawing/2014/main" val="3587803187"/>
                        </a:ext>
                      </a:extLst>
                    </a:gridCol>
                    <a:gridCol w="817792">
                      <a:extLst>
                        <a:ext uri="{9D8B030D-6E8A-4147-A177-3AD203B41FA5}">
                          <a16:colId xmlns:a16="http://schemas.microsoft.com/office/drawing/2014/main" val="3572626398"/>
                        </a:ext>
                      </a:extLst>
                    </a:gridCol>
                    <a:gridCol w="809092">
                      <a:extLst>
                        <a:ext uri="{9D8B030D-6E8A-4147-A177-3AD203B41FA5}">
                          <a16:colId xmlns:a16="http://schemas.microsoft.com/office/drawing/2014/main" val="1728869794"/>
                        </a:ext>
                      </a:extLst>
                    </a:gridCol>
                    <a:gridCol w="782994">
                      <a:extLst>
                        <a:ext uri="{9D8B030D-6E8A-4147-A177-3AD203B41FA5}">
                          <a16:colId xmlns:a16="http://schemas.microsoft.com/office/drawing/2014/main" val="1840172897"/>
                        </a:ext>
                      </a:extLst>
                    </a:gridCol>
                  </a:tblGrid>
                  <a:tr h="64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F-QMC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38312" t="-4673" r="-359091" b="-128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BE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S</a:t>
                          </a:r>
                          <a:br>
                            <a:rPr lang="en-AU" dirty="0"/>
                          </a:br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K</a:t>
                          </a:r>
                          <a:br>
                            <a:rPr lang="en-AU" dirty="0"/>
                          </a:br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AU" dirty="0"/>
                            <a:t>L</a:t>
                          </a:r>
                        </a:p>
                        <a:p>
                          <a:pPr algn="ctr"/>
                          <a:r>
                            <a:rPr lang="en-AU" dirty="0"/>
                            <a:t>(MeV)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0730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No Overlap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-15.8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260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40704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Overlap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-15.8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264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62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8935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D10C278-6A36-3BED-73FF-68E15AEF55AD}"/>
              </a:ext>
            </a:extLst>
          </p:cNvPr>
          <p:cNvSpPr txBox="1"/>
          <p:nvPr/>
        </p:nvSpPr>
        <p:spPr>
          <a:xfrm>
            <a:off x="285226" y="1912690"/>
            <a:ext cx="5486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i="1" dirty="0">
                <a:solidFill>
                  <a:schemeClr val="accent1"/>
                </a:solidFill>
              </a:rPr>
              <a:t>The hypothesis is that the overlap interaction is only detectable at high densities</a:t>
            </a:r>
          </a:p>
          <a:p>
            <a:pPr algn="ctr"/>
            <a:endParaRPr lang="en-AU" sz="2000" i="1" dirty="0">
              <a:solidFill>
                <a:schemeClr val="accent1"/>
              </a:solidFill>
            </a:endParaRPr>
          </a:p>
          <a:p>
            <a:pPr algn="ctr"/>
            <a:r>
              <a:rPr lang="en-AU" sz="2000" i="1" dirty="0">
                <a:solidFill>
                  <a:schemeClr val="accent1"/>
                </a:solidFill>
              </a:rPr>
              <a:t>Therefore should not change the nuclear properties at ordinary densities (see table)</a:t>
            </a:r>
          </a:p>
        </p:txBody>
      </p:sp>
    </p:spTree>
    <p:extLst>
      <p:ext uri="{BB962C8B-B14F-4D97-AF65-F5344CB8AC3E}">
        <p14:creationId xmlns:p14="http://schemas.microsoft.com/office/powerpoint/2010/main" val="148914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B1D1-112D-EAD9-C705-5F338DDE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114" y="138992"/>
            <a:ext cx="10058400" cy="880306"/>
          </a:xfrm>
        </p:spPr>
        <p:txBody>
          <a:bodyPr/>
          <a:lstStyle/>
          <a:p>
            <a:r>
              <a:rPr lang="en-AU" dirty="0"/>
              <a:t>QMC Equation of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4D94C-0377-A2B7-7D67-31FE96CEBB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9019" y="5032897"/>
            <a:ext cx="5446972" cy="122159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AU" dirty="0"/>
              <a:t> Hyperons </a:t>
            </a:r>
            <a:r>
              <a:rPr lang="en-AU" dirty="0">
                <a:solidFill>
                  <a:schemeClr val="tx1"/>
                </a:solidFill>
              </a:rPr>
              <a:t>(solid lines)</a:t>
            </a:r>
            <a:r>
              <a:rPr lang="en-AU" dirty="0">
                <a:solidFill>
                  <a:srgbClr val="FF0000"/>
                </a:solidFill>
              </a:rPr>
              <a:t> </a:t>
            </a:r>
            <a:r>
              <a:rPr lang="en-AU" dirty="0"/>
              <a:t>soften the </a:t>
            </a:r>
            <a:r>
              <a:rPr lang="en-AU" dirty="0" err="1"/>
              <a:t>EoS</a:t>
            </a:r>
            <a:endParaRPr lang="en-AU" dirty="0"/>
          </a:p>
          <a:p>
            <a:pPr>
              <a:buFont typeface="Wingdings" panose="05000000000000000000" pitchFamily="2" charset="2"/>
              <a:buChar char="v"/>
            </a:pPr>
            <a:r>
              <a:rPr lang="en-AU" dirty="0"/>
              <a:t> QMC without overlap is indicated in </a:t>
            </a:r>
            <a:r>
              <a:rPr lang="en-AU" dirty="0">
                <a:solidFill>
                  <a:srgbClr val="FF0000"/>
                </a:solidFill>
              </a:rPr>
              <a:t>red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AU" dirty="0"/>
              <a:t> Overlap is repulsive and stiffer </a:t>
            </a:r>
            <a:r>
              <a:rPr lang="en-AU" dirty="0">
                <a:solidFill>
                  <a:srgbClr val="00B0F0"/>
                </a:solidFill>
              </a:rPr>
              <a:t>(blue) </a:t>
            </a:r>
            <a:r>
              <a:rPr lang="en-AU" dirty="0"/>
              <a:t>the </a:t>
            </a:r>
            <a:r>
              <a:rPr lang="en-AU" dirty="0" err="1"/>
              <a:t>EoS</a:t>
            </a:r>
            <a:endParaRPr lang="en-AU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D105195-A5E6-1A18-ABBD-E0CC99CA87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10728" y="138992"/>
            <a:ext cx="4606021" cy="5983834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4FAD9E-946D-0B60-51B6-346EF47C8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83" y="1214306"/>
            <a:ext cx="6316445" cy="30496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C47A28-971D-7EA1-83AF-D5EDE8586BD2}"/>
              </a:ext>
            </a:extLst>
          </p:cNvPr>
          <p:cNvSpPr txBox="1"/>
          <p:nvPr/>
        </p:nvSpPr>
        <p:spPr>
          <a:xfrm>
            <a:off x="763398" y="4194495"/>
            <a:ext cx="5947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Hyperons only appear in stars which have a core density greater than 3 times saturation density (above).</a:t>
            </a:r>
          </a:p>
        </p:txBody>
      </p:sp>
    </p:spTree>
    <p:extLst>
      <p:ext uri="{BB962C8B-B14F-4D97-AF65-F5344CB8AC3E}">
        <p14:creationId xmlns:p14="http://schemas.microsoft.com/office/powerpoint/2010/main" val="25345803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4BE6AC9-5512-4D97-AF29-061AA4724D7C}">
  <we:reference id="a19c72e1-6786-40f7-b977-f44d74d31275" version="2.1.0.0" store="EXCatalog" storeType="EXCatalog"/>
  <we:alternateReferences>
    <we:reference id="WA104379279" version="2.1.0.0" store="en-AU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7723</TotalTime>
  <Words>1287</Words>
  <Application>Microsoft Office PowerPoint</Application>
  <PresentationFormat>Widescreen</PresentationFormat>
  <Paragraphs>139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Calibri Light</vt:lpstr>
      <vt:lpstr>Cambria Math</vt:lpstr>
      <vt:lpstr>Google Sans</vt:lpstr>
      <vt:lpstr>Wingdings</vt:lpstr>
      <vt:lpstr>Retrospect</vt:lpstr>
      <vt:lpstr>Neutron Star Structure in QMC with Hyperons and High-Density Repulsion</vt:lpstr>
      <vt:lpstr>Why Neutron Stars?</vt:lpstr>
      <vt:lpstr>PowerPoint Presentation</vt:lpstr>
      <vt:lpstr>Heavy NS and the Hyperon Crisis</vt:lpstr>
      <vt:lpstr>Quark-Meson-Coupling </vt:lpstr>
      <vt:lpstr>Review: QMC and Neutron Stars</vt:lpstr>
      <vt:lpstr>High Density Repulsion Baryon Overlap</vt:lpstr>
      <vt:lpstr>Parameters and Infinite Symmetric Nuclear Matter Properties at Saturation</vt:lpstr>
      <vt:lpstr>QMC Equation of State</vt:lpstr>
      <vt:lpstr>PowerPoint Presentation</vt:lpstr>
      <vt:lpstr>Excluded Volume Effect (EVE)</vt:lpstr>
      <vt:lpstr>β-equilibrium  Hyperons:  Λ   Ξ^-   Ξ^0  EVE lowers the threshold of hyperon appearance</vt:lpstr>
      <vt:lpstr>PowerPoint Presentation</vt:lpstr>
      <vt:lpstr>PowerPoint Presentation</vt:lpstr>
      <vt:lpstr>Summary: Overlap and EVE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QMC: Dense Nuclear Matter with Baryon Overlap</dc:title>
  <dc:creator>Jesper Leong</dc:creator>
  <cp:lastModifiedBy>Jesper Leong</cp:lastModifiedBy>
  <cp:revision>24</cp:revision>
  <dcterms:created xsi:type="dcterms:W3CDTF">2022-12-12T14:17:35Z</dcterms:created>
  <dcterms:modified xsi:type="dcterms:W3CDTF">2024-08-21T14:50:10Z</dcterms:modified>
</cp:coreProperties>
</file>