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7"/>
  </p:notesMasterIdLst>
  <p:sldIdLst>
    <p:sldId id="257" r:id="rId3"/>
    <p:sldId id="288" r:id="rId4"/>
    <p:sldId id="334" r:id="rId5"/>
    <p:sldId id="259" r:id="rId6"/>
    <p:sldId id="286" r:id="rId7"/>
    <p:sldId id="289" r:id="rId8"/>
    <p:sldId id="335" r:id="rId9"/>
    <p:sldId id="290" r:id="rId10"/>
    <p:sldId id="291" r:id="rId11"/>
    <p:sldId id="296" r:id="rId12"/>
    <p:sldId id="292" r:id="rId13"/>
    <p:sldId id="294" r:id="rId14"/>
    <p:sldId id="350" r:id="rId15"/>
    <p:sldId id="337" r:id="rId16"/>
    <p:sldId id="308" r:id="rId17"/>
    <p:sldId id="338" r:id="rId18"/>
    <p:sldId id="339" r:id="rId19"/>
    <p:sldId id="340" r:id="rId20"/>
    <p:sldId id="300" r:id="rId21"/>
    <p:sldId id="295" r:id="rId22"/>
    <p:sldId id="351" r:id="rId23"/>
    <p:sldId id="297" r:id="rId24"/>
    <p:sldId id="268" r:id="rId25"/>
    <p:sldId id="1366" r:id="rId26"/>
    <p:sldId id="341" r:id="rId27"/>
    <p:sldId id="343" r:id="rId28"/>
    <p:sldId id="344" r:id="rId29"/>
    <p:sldId id="345" r:id="rId30"/>
    <p:sldId id="346" r:id="rId31"/>
    <p:sldId id="347" r:id="rId32"/>
    <p:sldId id="348" r:id="rId33"/>
    <p:sldId id="299" r:id="rId34"/>
    <p:sldId id="333" r:id="rId35"/>
    <p:sldId id="1367" r:id="rId36"/>
  </p:sldIdLst>
  <p:sldSz cx="12192000" cy="6858000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3"/>
    <p:restoredTop sz="94436"/>
  </p:normalViewPr>
  <p:slideViewPr>
    <p:cSldViewPr snapToGrid="0">
      <p:cViewPr varScale="1">
        <p:scale>
          <a:sx n="110" d="100"/>
          <a:sy n="110" d="100"/>
        </p:scale>
        <p:origin x="3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ED3D40-DFBF-1845-BCF0-DBDF346035C3}" type="doc">
      <dgm:prSet loTypeId="urn:microsoft.com/office/officeart/2005/8/layout/radial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4F11AE14-F51F-6944-AB88-86B139764908}">
      <dgm:prSet phldrT="[文本]" custT="1"/>
      <dgm:spPr/>
      <dgm:t>
        <a:bodyPr/>
        <a:lstStyle/>
        <a:p>
          <a:endParaRPr lang="zh-CN" altLang="en-US" sz="1200" dirty="0"/>
        </a:p>
      </dgm:t>
    </dgm:pt>
    <dgm:pt modelId="{39A0A3CB-B494-D646-8519-6DFA8DC90205}" type="parTrans" cxnId="{DF92A130-0200-D24A-B37C-1BA68192D512}">
      <dgm:prSet/>
      <dgm:spPr/>
      <dgm:t>
        <a:bodyPr/>
        <a:lstStyle/>
        <a:p>
          <a:endParaRPr lang="zh-CN" altLang="en-US"/>
        </a:p>
      </dgm:t>
    </dgm:pt>
    <dgm:pt modelId="{12171852-A9B8-2E41-B66F-B52F80989DF9}" type="sibTrans" cxnId="{DF92A130-0200-D24A-B37C-1BA68192D512}">
      <dgm:prSet/>
      <dgm:spPr/>
      <dgm:t>
        <a:bodyPr/>
        <a:lstStyle/>
        <a:p>
          <a:endParaRPr lang="zh-CN" altLang="en-US"/>
        </a:p>
      </dgm:t>
    </dgm:pt>
    <dgm:pt modelId="{24764614-4A2B-7D4F-AFD8-E8243AB60A8B}">
      <dgm:prSet phldrT="[文本]" custT="1"/>
      <dgm:spPr/>
      <dgm:t>
        <a:bodyPr/>
        <a:lstStyle/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PIBETA</a:t>
          </a:r>
        </a:p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PIONEER</a:t>
          </a:r>
          <a:endParaRPr lang="zh-CN" alt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05C154-92B5-FC4F-B7F9-63345DD9316D}" type="sibTrans" cxnId="{5FA95FEA-3CDB-C049-87F3-FC3F1E021AD9}">
      <dgm:prSet/>
      <dgm:spPr/>
      <dgm:t>
        <a:bodyPr/>
        <a:lstStyle/>
        <a:p>
          <a:endParaRPr lang="zh-CN" altLang="en-US"/>
        </a:p>
      </dgm:t>
    </dgm:pt>
    <dgm:pt modelId="{B7FA0A47-16D3-D24D-B1F3-5BE327FD653E}" type="parTrans" cxnId="{5FA95FEA-3CDB-C049-87F3-FC3F1E021AD9}">
      <dgm:prSet/>
      <dgm:spPr/>
      <dgm:t>
        <a:bodyPr/>
        <a:lstStyle/>
        <a:p>
          <a:endParaRPr lang="zh-CN" altLang="en-US"/>
        </a:p>
      </dgm:t>
    </dgm:pt>
    <dgm:pt modelId="{126E944B-C508-0F45-AFE0-5C1D1F98C193}">
      <dgm:prSet phldrT="[文本]" custT="1"/>
      <dgm:spPr/>
      <dgm:t>
        <a:bodyPr/>
        <a:lstStyle/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Super-allowed</a:t>
          </a:r>
          <a:endParaRPr lang="zh-CN" alt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D10F30-187B-E748-B0D6-FFF5588969F2}" type="sibTrans" cxnId="{9E44C0EB-6E2C-C042-9E7A-C9D3ED7B1642}">
      <dgm:prSet/>
      <dgm:spPr/>
      <dgm:t>
        <a:bodyPr/>
        <a:lstStyle/>
        <a:p>
          <a:endParaRPr lang="zh-CN" altLang="en-US"/>
        </a:p>
      </dgm:t>
    </dgm:pt>
    <dgm:pt modelId="{2F4DE3BD-8AFB-8B4F-8693-E6A2C42BE806}" type="parTrans" cxnId="{9E44C0EB-6E2C-C042-9E7A-C9D3ED7B1642}">
      <dgm:prSet/>
      <dgm:spPr/>
      <dgm:t>
        <a:bodyPr/>
        <a:lstStyle/>
        <a:p>
          <a:endParaRPr lang="zh-CN" altLang="en-US"/>
        </a:p>
      </dgm:t>
    </dgm:pt>
    <dgm:pt modelId="{F8BD485B-0D1A-4544-8345-4C026EB901D5}">
      <dgm:prSet phldrT="[文本]" custT="1"/>
      <dgm:spPr/>
      <dgm:t>
        <a:bodyPr/>
        <a:lstStyle/>
        <a:p>
          <a:r>
            <a:rPr lang="en-US" altLang="zh-CN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Ultra-Cold</a:t>
          </a:r>
          <a:r>
            <a:rPr lang="zh-CN" altLang="en-US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zh-CN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Neutron</a:t>
          </a:r>
          <a:endParaRPr lang="zh-CN" altLang="en-US" sz="16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B9A214-74B9-5949-94F3-E9C5CA08A69A}" type="sibTrans" cxnId="{9FB14095-162E-BB45-84B3-AB97197F40DC}">
      <dgm:prSet/>
      <dgm:spPr/>
      <dgm:t>
        <a:bodyPr/>
        <a:lstStyle/>
        <a:p>
          <a:endParaRPr lang="zh-CN" altLang="en-US"/>
        </a:p>
      </dgm:t>
    </dgm:pt>
    <dgm:pt modelId="{08D5ABF1-4239-7746-B28B-5AEEEE50FB1D}" type="parTrans" cxnId="{9FB14095-162E-BB45-84B3-AB97197F40DC}">
      <dgm:prSet/>
      <dgm:spPr/>
      <dgm:t>
        <a:bodyPr/>
        <a:lstStyle/>
        <a:p>
          <a:endParaRPr lang="zh-CN" altLang="en-US"/>
        </a:p>
      </dgm:t>
    </dgm:pt>
    <dgm:pt modelId="{E67EF4D9-540C-5241-A99E-742D8FF0D436}" type="pres">
      <dgm:prSet presAssocID="{F0ED3D40-DFBF-1845-BCF0-DBDF346035C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3ECE219-ADBE-D248-95E1-EB14C1981BD7}" type="pres">
      <dgm:prSet presAssocID="{4F11AE14-F51F-6944-AB88-86B139764908}" presName="centerShape" presStyleLbl="node0" presStyleIdx="0" presStyleCnt="1"/>
      <dgm:spPr/>
    </dgm:pt>
    <dgm:pt modelId="{B78D6C98-BD90-7240-8F1D-F7733CA193AE}" type="pres">
      <dgm:prSet presAssocID="{2F4DE3BD-8AFB-8B4F-8693-E6A2C42BE806}" presName="parTrans" presStyleLbl="sibTrans2D1" presStyleIdx="0" presStyleCnt="3"/>
      <dgm:spPr/>
    </dgm:pt>
    <dgm:pt modelId="{6A6304D8-431B-C34F-A2A0-47709EE8303B}" type="pres">
      <dgm:prSet presAssocID="{2F4DE3BD-8AFB-8B4F-8693-E6A2C42BE806}" presName="connectorText" presStyleLbl="sibTrans2D1" presStyleIdx="0" presStyleCnt="3"/>
      <dgm:spPr/>
    </dgm:pt>
    <dgm:pt modelId="{33681240-9E85-F848-BC8E-A40FD3726EB8}" type="pres">
      <dgm:prSet presAssocID="{126E944B-C508-0F45-AFE0-5C1D1F98C193}" presName="node" presStyleLbl="node1" presStyleIdx="0" presStyleCnt="3">
        <dgm:presLayoutVars>
          <dgm:bulletEnabled val="1"/>
        </dgm:presLayoutVars>
      </dgm:prSet>
      <dgm:spPr/>
    </dgm:pt>
    <dgm:pt modelId="{CC0BAF32-2303-E345-BE7F-648FAEB2C2CD}" type="pres">
      <dgm:prSet presAssocID="{08D5ABF1-4239-7746-B28B-5AEEEE50FB1D}" presName="parTrans" presStyleLbl="sibTrans2D1" presStyleIdx="1" presStyleCnt="3"/>
      <dgm:spPr/>
    </dgm:pt>
    <dgm:pt modelId="{DEA2F893-E30B-A947-A913-B7E2D1CF9191}" type="pres">
      <dgm:prSet presAssocID="{08D5ABF1-4239-7746-B28B-5AEEEE50FB1D}" presName="connectorText" presStyleLbl="sibTrans2D1" presStyleIdx="1" presStyleCnt="3"/>
      <dgm:spPr/>
    </dgm:pt>
    <dgm:pt modelId="{9DDE60E1-E7DB-C44C-B548-5B98C75A2F47}" type="pres">
      <dgm:prSet presAssocID="{F8BD485B-0D1A-4544-8345-4C026EB901D5}" presName="node" presStyleLbl="node1" presStyleIdx="1" presStyleCnt="3">
        <dgm:presLayoutVars>
          <dgm:bulletEnabled val="1"/>
        </dgm:presLayoutVars>
      </dgm:prSet>
      <dgm:spPr/>
    </dgm:pt>
    <dgm:pt modelId="{6CB7CC5C-458F-144A-923D-42BE101997DC}" type="pres">
      <dgm:prSet presAssocID="{B7FA0A47-16D3-D24D-B1F3-5BE327FD653E}" presName="parTrans" presStyleLbl="sibTrans2D1" presStyleIdx="2" presStyleCnt="3"/>
      <dgm:spPr/>
    </dgm:pt>
    <dgm:pt modelId="{3A15C5DE-F9B3-8A41-8EDD-9BF6D8D0BD59}" type="pres">
      <dgm:prSet presAssocID="{B7FA0A47-16D3-D24D-B1F3-5BE327FD653E}" presName="connectorText" presStyleLbl="sibTrans2D1" presStyleIdx="2" presStyleCnt="3"/>
      <dgm:spPr/>
    </dgm:pt>
    <dgm:pt modelId="{8CAE273C-2C86-9B4D-9D90-2D52545FF244}" type="pres">
      <dgm:prSet presAssocID="{24764614-4A2B-7D4F-AFD8-E8243AB60A8B}" presName="node" presStyleLbl="node1" presStyleIdx="2" presStyleCnt="3">
        <dgm:presLayoutVars>
          <dgm:bulletEnabled val="1"/>
        </dgm:presLayoutVars>
      </dgm:prSet>
      <dgm:spPr/>
    </dgm:pt>
  </dgm:ptLst>
  <dgm:cxnLst>
    <dgm:cxn modelId="{0BE55D0B-DCB3-DA48-B220-76A716395155}" type="presOf" srcId="{2F4DE3BD-8AFB-8B4F-8693-E6A2C42BE806}" destId="{6A6304D8-431B-C34F-A2A0-47709EE8303B}" srcOrd="1" destOrd="0" presId="urn:microsoft.com/office/officeart/2005/8/layout/radial5"/>
    <dgm:cxn modelId="{7BE2F01C-296B-3B4E-91F7-DE017FCC2729}" type="presOf" srcId="{F0ED3D40-DFBF-1845-BCF0-DBDF346035C3}" destId="{E67EF4D9-540C-5241-A99E-742D8FF0D436}" srcOrd="0" destOrd="0" presId="urn:microsoft.com/office/officeart/2005/8/layout/radial5"/>
    <dgm:cxn modelId="{92397927-4146-2E46-AC22-F3997DEE2843}" type="presOf" srcId="{126E944B-C508-0F45-AFE0-5C1D1F98C193}" destId="{33681240-9E85-F848-BC8E-A40FD3726EB8}" srcOrd="0" destOrd="0" presId="urn:microsoft.com/office/officeart/2005/8/layout/radial5"/>
    <dgm:cxn modelId="{624C2629-5BE8-544A-9CFC-20BB812E0443}" type="presOf" srcId="{B7FA0A47-16D3-D24D-B1F3-5BE327FD653E}" destId="{3A15C5DE-F9B3-8A41-8EDD-9BF6D8D0BD59}" srcOrd="1" destOrd="0" presId="urn:microsoft.com/office/officeart/2005/8/layout/radial5"/>
    <dgm:cxn modelId="{E3BE8E2B-CDE2-2147-B90A-7C49DA36317F}" type="presOf" srcId="{24764614-4A2B-7D4F-AFD8-E8243AB60A8B}" destId="{8CAE273C-2C86-9B4D-9D90-2D52545FF244}" srcOrd="0" destOrd="0" presId="urn:microsoft.com/office/officeart/2005/8/layout/radial5"/>
    <dgm:cxn modelId="{DF92A130-0200-D24A-B37C-1BA68192D512}" srcId="{F0ED3D40-DFBF-1845-BCF0-DBDF346035C3}" destId="{4F11AE14-F51F-6944-AB88-86B139764908}" srcOrd="0" destOrd="0" parTransId="{39A0A3CB-B494-D646-8519-6DFA8DC90205}" sibTransId="{12171852-A9B8-2E41-B66F-B52F80989DF9}"/>
    <dgm:cxn modelId="{9349E751-FB78-F84A-87B0-27BF551166A9}" type="presOf" srcId="{08D5ABF1-4239-7746-B28B-5AEEEE50FB1D}" destId="{DEA2F893-E30B-A947-A913-B7E2D1CF9191}" srcOrd="1" destOrd="0" presId="urn:microsoft.com/office/officeart/2005/8/layout/radial5"/>
    <dgm:cxn modelId="{0226FB51-4DA5-274C-B752-260686D60428}" type="presOf" srcId="{4F11AE14-F51F-6944-AB88-86B139764908}" destId="{D3ECE219-ADBE-D248-95E1-EB14C1981BD7}" srcOrd="0" destOrd="0" presId="urn:microsoft.com/office/officeart/2005/8/layout/radial5"/>
    <dgm:cxn modelId="{16BF0D6C-2BDE-184C-B355-FBF7E74FB8C6}" type="presOf" srcId="{F8BD485B-0D1A-4544-8345-4C026EB901D5}" destId="{9DDE60E1-E7DB-C44C-B548-5B98C75A2F47}" srcOrd="0" destOrd="0" presId="urn:microsoft.com/office/officeart/2005/8/layout/radial5"/>
    <dgm:cxn modelId="{18E5108D-5C33-6446-829B-DF66507528F1}" type="presOf" srcId="{B7FA0A47-16D3-D24D-B1F3-5BE327FD653E}" destId="{6CB7CC5C-458F-144A-923D-42BE101997DC}" srcOrd="0" destOrd="0" presId="urn:microsoft.com/office/officeart/2005/8/layout/radial5"/>
    <dgm:cxn modelId="{9FB14095-162E-BB45-84B3-AB97197F40DC}" srcId="{4F11AE14-F51F-6944-AB88-86B139764908}" destId="{F8BD485B-0D1A-4544-8345-4C026EB901D5}" srcOrd="1" destOrd="0" parTransId="{08D5ABF1-4239-7746-B28B-5AEEEE50FB1D}" sibTransId="{D7B9A214-74B9-5949-94F3-E9C5CA08A69A}"/>
    <dgm:cxn modelId="{5FA95FEA-3CDB-C049-87F3-FC3F1E021AD9}" srcId="{4F11AE14-F51F-6944-AB88-86B139764908}" destId="{24764614-4A2B-7D4F-AFD8-E8243AB60A8B}" srcOrd="2" destOrd="0" parTransId="{B7FA0A47-16D3-D24D-B1F3-5BE327FD653E}" sibTransId="{0905C154-92B5-FC4F-B7F9-63345DD9316D}"/>
    <dgm:cxn modelId="{D15174EB-A03D-4848-92C7-EE96EC2A9985}" type="presOf" srcId="{08D5ABF1-4239-7746-B28B-5AEEEE50FB1D}" destId="{CC0BAF32-2303-E345-BE7F-648FAEB2C2CD}" srcOrd="0" destOrd="0" presId="urn:microsoft.com/office/officeart/2005/8/layout/radial5"/>
    <dgm:cxn modelId="{9E44C0EB-6E2C-C042-9E7A-C9D3ED7B1642}" srcId="{4F11AE14-F51F-6944-AB88-86B139764908}" destId="{126E944B-C508-0F45-AFE0-5C1D1F98C193}" srcOrd="0" destOrd="0" parTransId="{2F4DE3BD-8AFB-8B4F-8693-E6A2C42BE806}" sibTransId="{37D10F30-187B-E748-B0D6-FFF5588969F2}"/>
    <dgm:cxn modelId="{F64F99F7-8139-3F4F-8A31-9634F586B104}" type="presOf" srcId="{2F4DE3BD-8AFB-8B4F-8693-E6A2C42BE806}" destId="{B78D6C98-BD90-7240-8F1D-F7733CA193AE}" srcOrd="0" destOrd="0" presId="urn:microsoft.com/office/officeart/2005/8/layout/radial5"/>
    <dgm:cxn modelId="{884189A0-0B6C-0144-9060-275787410894}" type="presParOf" srcId="{E67EF4D9-540C-5241-A99E-742D8FF0D436}" destId="{D3ECE219-ADBE-D248-95E1-EB14C1981BD7}" srcOrd="0" destOrd="0" presId="urn:microsoft.com/office/officeart/2005/8/layout/radial5"/>
    <dgm:cxn modelId="{2D22F31B-A1AF-7C48-9776-65FF14A5762B}" type="presParOf" srcId="{E67EF4D9-540C-5241-A99E-742D8FF0D436}" destId="{B78D6C98-BD90-7240-8F1D-F7733CA193AE}" srcOrd="1" destOrd="0" presId="urn:microsoft.com/office/officeart/2005/8/layout/radial5"/>
    <dgm:cxn modelId="{A4198652-9FB4-534B-A521-275D419F856D}" type="presParOf" srcId="{B78D6C98-BD90-7240-8F1D-F7733CA193AE}" destId="{6A6304D8-431B-C34F-A2A0-47709EE8303B}" srcOrd="0" destOrd="0" presId="urn:microsoft.com/office/officeart/2005/8/layout/radial5"/>
    <dgm:cxn modelId="{86A011F9-A020-5F44-BD8C-1D3E8378BA7F}" type="presParOf" srcId="{E67EF4D9-540C-5241-A99E-742D8FF0D436}" destId="{33681240-9E85-F848-BC8E-A40FD3726EB8}" srcOrd="2" destOrd="0" presId="urn:microsoft.com/office/officeart/2005/8/layout/radial5"/>
    <dgm:cxn modelId="{6901BB91-315B-1042-A039-7E5C2823140E}" type="presParOf" srcId="{E67EF4D9-540C-5241-A99E-742D8FF0D436}" destId="{CC0BAF32-2303-E345-BE7F-648FAEB2C2CD}" srcOrd="3" destOrd="0" presId="urn:microsoft.com/office/officeart/2005/8/layout/radial5"/>
    <dgm:cxn modelId="{269F86F6-0039-9D46-A280-684E836F7F68}" type="presParOf" srcId="{CC0BAF32-2303-E345-BE7F-648FAEB2C2CD}" destId="{DEA2F893-E30B-A947-A913-B7E2D1CF9191}" srcOrd="0" destOrd="0" presId="urn:microsoft.com/office/officeart/2005/8/layout/radial5"/>
    <dgm:cxn modelId="{29FD7D9C-9ED8-D042-9384-3D4C20C57DB3}" type="presParOf" srcId="{E67EF4D9-540C-5241-A99E-742D8FF0D436}" destId="{9DDE60E1-E7DB-C44C-B548-5B98C75A2F47}" srcOrd="4" destOrd="0" presId="urn:microsoft.com/office/officeart/2005/8/layout/radial5"/>
    <dgm:cxn modelId="{2AD13420-F150-1D45-89D3-F4F1EEACDEBC}" type="presParOf" srcId="{E67EF4D9-540C-5241-A99E-742D8FF0D436}" destId="{6CB7CC5C-458F-144A-923D-42BE101997DC}" srcOrd="5" destOrd="0" presId="urn:microsoft.com/office/officeart/2005/8/layout/radial5"/>
    <dgm:cxn modelId="{7C723311-8569-EA4E-8BE8-AE0ED1141E2F}" type="presParOf" srcId="{6CB7CC5C-458F-144A-923D-42BE101997DC}" destId="{3A15C5DE-F9B3-8A41-8EDD-9BF6D8D0BD59}" srcOrd="0" destOrd="0" presId="urn:microsoft.com/office/officeart/2005/8/layout/radial5"/>
    <dgm:cxn modelId="{41B36F5E-ABB0-D844-B898-84F39023C7EC}" type="presParOf" srcId="{E67EF4D9-540C-5241-A99E-742D8FF0D436}" destId="{8CAE273C-2C86-9B4D-9D90-2D52545FF244}" srcOrd="6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CE219-ADBE-D248-95E1-EB14C1981BD7}">
      <dsp:nvSpPr>
        <dsp:cNvPr id="0" name=""/>
        <dsp:cNvSpPr/>
      </dsp:nvSpPr>
      <dsp:spPr>
        <a:xfrm>
          <a:off x="1666283" y="1933042"/>
          <a:ext cx="1371152" cy="1371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kern="1200" dirty="0"/>
        </a:p>
      </dsp:txBody>
      <dsp:txXfrm>
        <a:off x="1867084" y="2133843"/>
        <a:ext cx="969550" cy="969550"/>
      </dsp:txXfrm>
    </dsp:sp>
    <dsp:sp modelId="{B78D6C98-BD90-7240-8F1D-F7733CA193AE}">
      <dsp:nvSpPr>
        <dsp:cNvPr id="0" name=""/>
        <dsp:cNvSpPr/>
      </dsp:nvSpPr>
      <dsp:spPr>
        <a:xfrm rot="16200000">
          <a:off x="2206326" y="1433593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2249986" y="1570491"/>
        <a:ext cx="203746" cy="279715"/>
      </dsp:txXfrm>
    </dsp:sp>
    <dsp:sp modelId="{33681240-9E85-F848-BC8E-A40FD3726EB8}">
      <dsp:nvSpPr>
        <dsp:cNvPr id="0" name=""/>
        <dsp:cNvSpPr/>
      </dsp:nvSpPr>
      <dsp:spPr>
        <a:xfrm>
          <a:off x="1666283" y="12708"/>
          <a:ext cx="1371152" cy="13711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Super-allowed</a:t>
          </a:r>
          <a:endParaRPr lang="zh-CN" alt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7084" y="213509"/>
        <a:ext cx="969550" cy="969550"/>
      </dsp:txXfrm>
    </dsp:sp>
    <dsp:sp modelId="{CC0BAF32-2303-E345-BE7F-648FAEB2C2CD}">
      <dsp:nvSpPr>
        <dsp:cNvPr id="0" name=""/>
        <dsp:cNvSpPr/>
      </dsp:nvSpPr>
      <dsp:spPr>
        <a:xfrm rot="1800000">
          <a:off x="3030721" y="2861487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036570" y="2932895"/>
        <a:ext cx="203746" cy="279715"/>
      </dsp:txXfrm>
    </dsp:sp>
    <dsp:sp modelId="{9DDE60E1-E7DB-C44C-B548-5B98C75A2F47}">
      <dsp:nvSpPr>
        <dsp:cNvPr id="0" name=""/>
        <dsp:cNvSpPr/>
      </dsp:nvSpPr>
      <dsp:spPr>
        <a:xfrm>
          <a:off x="3329341" y="2893209"/>
          <a:ext cx="1371152" cy="13711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Ultra-Cold</a:t>
          </a:r>
          <a:r>
            <a:rPr lang="zh-CN" altLang="en-US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zh-CN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Neutron</a:t>
          </a:r>
          <a:endParaRPr lang="zh-CN" altLang="en-US" sz="1600" kern="12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30142" y="3094010"/>
        <a:ext cx="969550" cy="969550"/>
      </dsp:txXfrm>
    </dsp:sp>
    <dsp:sp modelId="{6CB7CC5C-458F-144A-923D-42BE101997DC}">
      <dsp:nvSpPr>
        <dsp:cNvPr id="0" name=""/>
        <dsp:cNvSpPr/>
      </dsp:nvSpPr>
      <dsp:spPr>
        <a:xfrm rot="9000000">
          <a:off x="1381931" y="2861487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 rot="10800000">
        <a:off x="1463402" y="2932895"/>
        <a:ext cx="203746" cy="279715"/>
      </dsp:txXfrm>
    </dsp:sp>
    <dsp:sp modelId="{8CAE273C-2C86-9B4D-9D90-2D52545FF244}">
      <dsp:nvSpPr>
        <dsp:cNvPr id="0" name=""/>
        <dsp:cNvSpPr/>
      </dsp:nvSpPr>
      <dsp:spPr>
        <a:xfrm>
          <a:off x="3225" y="2893209"/>
          <a:ext cx="1371152" cy="13711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PIBETA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PIONEER</a:t>
          </a:r>
          <a:endParaRPr lang="zh-CN" alt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4026" y="3094010"/>
        <a:ext cx="969550" cy="969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71C52-D6D5-413F-B216-90D7E5CD55D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932BB-BAD3-47F3-98E8-7F9AB441A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2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" y="1"/>
            <a:ext cx="10515600" cy="769434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/>
          </p:cNvPicPr>
          <p:nvPr userDrawn="1"/>
        </p:nvPicPr>
        <p:blipFill rotWithShape="1">
          <a:blip r:embed="rId2"/>
          <a:srcRect l="128" r="-159"/>
          <a:stretch/>
        </p:blipFill>
        <p:spPr>
          <a:xfrm>
            <a:off x="683" y="6015600"/>
            <a:ext cx="12240000" cy="842400"/>
          </a:xfrm>
          <a:prstGeom prst="rect">
            <a:avLst/>
          </a:prstGeom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144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>
            <a:normAutofit/>
          </a:bodyPr>
          <a:lstStyle>
            <a:lvl1pPr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7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CB5B810E-5CCD-412F-AD38-54D970A91A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6464" y="294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fld id="{6E77991F-C83A-405D-954D-AA6EA0BA4B3B}" type="slidenum">
              <a:rPr lang="zh-CN" altLang="en-US" smtClean="0"/>
              <a:pPr/>
              <a:t>‹#›</a:t>
            </a:fld>
            <a:r>
              <a:rPr lang="zh-CN" altLang="en-US" dirty="0"/>
              <a:t> </a:t>
            </a:r>
            <a:r>
              <a:rPr lang="en-US" altLang="zh-CN" dirty="0"/>
              <a:t>/22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310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0" y="82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8005DB1-63FF-44E5-B6BC-E7D391F8E6F3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215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02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192501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570.png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56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58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11" Type="http://schemas.openxmlformats.org/officeDocument/2006/relationships/image" Target="../media/image72.emf"/><Relationship Id="rId5" Type="http://schemas.openxmlformats.org/officeDocument/2006/relationships/image" Target="../media/image66.png"/><Relationship Id="rId10" Type="http://schemas.openxmlformats.org/officeDocument/2006/relationships/image" Target="../media/image71.emf"/><Relationship Id="rId4" Type="http://schemas.openxmlformats.org/officeDocument/2006/relationships/image" Target="../media/image65.emf"/><Relationship Id="rId9" Type="http://schemas.openxmlformats.org/officeDocument/2006/relationships/image" Target="../media/image7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emf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91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emf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 txBox="1">
            <a:spLocks/>
          </p:cNvSpPr>
          <p:nvPr/>
        </p:nvSpPr>
        <p:spPr>
          <a:xfrm>
            <a:off x="401255" y="1075152"/>
            <a:ext cx="9144000" cy="1938992"/>
          </a:xfrm>
          <a:prstGeom prst="rect">
            <a:avLst/>
          </a:prstGeom>
        </p:spPr>
        <p:txBody>
          <a:bodyPr>
            <a:no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Xu Feng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(Peking U.)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2024.08.19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5142" y="78736"/>
            <a:ext cx="116217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Lattice QCD calculation of EW box diagrams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5D0BB61-1D29-0145-B247-CADEBA443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255" y="1253906"/>
            <a:ext cx="1440000" cy="1440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21E8391-BDB4-2A49-B5B2-4A5416C85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0967"/>
            <a:ext cx="12192000" cy="358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68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092913-9D48-D64F-8F26-B1C21A450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Status for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183DF1A-7CD6-0D41-91B1-52E3B2D04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17D51C9-9C6E-1A4E-AC51-DDD86086355B}"/>
              </a:ext>
            </a:extLst>
          </p:cNvPr>
          <p:cNvSpPr txBox="1"/>
          <p:nvPr/>
        </p:nvSpPr>
        <p:spPr>
          <a:xfrm>
            <a:off x="941940" y="1410880"/>
            <a:ext cx="105657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→0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β decays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J=0→0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transition must be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or A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;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Parity unchanged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must be V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Vector current transition (Fermi transition) at leading order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Estimate of nuclear structure uncertainties is important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CE1D489-6E3A-AB47-90D8-1D01D5B21A8D}"/>
              </a:ext>
            </a:extLst>
          </p:cNvPr>
          <p:cNvSpPr txBox="1"/>
          <p:nvPr/>
        </p:nvSpPr>
        <p:spPr>
          <a:xfrm>
            <a:off x="484740" y="813382"/>
            <a:ext cx="3616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0CA6B89-4B70-9142-BF5E-53882FE4FE26}"/>
              </a:ext>
            </a:extLst>
          </p:cNvPr>
          <p:cNvSpPr txBox="1"/>
          <p:nvPr/>
        </p:nvSpPr>
        <p:spPr>
          <a:xfrm>
            <a:off x="484740" y="2478468"/>
            <a:ext cx="29090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98AF0DA-6AFD-BC43-A6D6-3188A9DA0D0B}"/>
              </a:ext>
            </a:extLst>
          </p:cNvPr>
          <p:cNvSpPr txBox="1"/>
          <p:nvPr/>
        </p:nvSpPr>
        <p:spPr>
          <a:xfrm>
            <a:off x="941940" y="2968244"/>
            <a:ext cx="1115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Free from nuclear structure uncertainties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Nuclear-structure independent radiative correction (RC) is same as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A203293-E014-D84B-BCAA-18197910A879}"/>
              </a:ext>
            </a:extLst>
          </p:cNvPr>
          <p:cNvSpPr txBox="1"/>
          <p:nvPr/>
        </p:nvSpPr>
        <p:spPr>
          <a:xfrm>
            <a:off x="484740" y="3888908"/>
            <a:ext cx="23855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Pion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7FC0117-61A4-1A42-95EF-F43AE5275596}"/>
              </a:ext>
            </a:extLst>
          </p:cNvPr>
          <p:cNvSpPr txBox="1"/>
          <p:nvPr/>
        </p:nvSpPr>
        <p:spPr>
          <a:xfrm>
            <a:off x="941940" y="4378684"/>
            <a:ext cx="5642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More difficult to measure pion decays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Theoretically simpler, especially for lattice QCD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CD42D7D-E1FC-AE46-AD71-D5EF8D9640E5}"/>
              </a:ext>
            </a:extLst>
          </p:cNvPr>
          <p:cNvSpPr txBox="1"/>
          <p:nvPr/>
        </p:nvSpPr>
        <p:spPr>
          <a:xfrm>
            <a:off x="4752982" y="3840075"/>
            <a:ext cx="23727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|=0.9739(29)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6DEC7EE-55EF-5C43-B6FC-38068E0672DB}"/>
              </a:ext>
            </a:extLst>
          </p:cNvPr>
          <p:cNvSpPr txBox="1"/>
          <p:nvPr/>
        </p:nvSpPr>
        <p:spPr>
          <a:xfrm>
            <a:off x="4733444" y="2478467"/>
            <a:ext cx="2207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|=0.9737(9)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7815B73-095B-8D4B-9F29-CA680D3C075C}"/>
              </a:ext>
            </a:extLst>
          </p:cNvPr>
          <p:cNvSpPr txBox="1"/>
          <p:nvPr/>
        </p:nvSpPr>
        <p:spPr>
          <a:xfrm>
            <a:off x="4733444" y="813381"/>
            <a:ext cx="2207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|=0.9737(3)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FB9ECA-D8E4-C347-9BEB-730709239DEC}"/>
              </a:ext>
            </a:extLst>
          </p:cNvPr>
          <p:cNvSpPr txBox="1"/>
          <p:nvPr/>
        </p:nvSpPr>
        <p:spPr>
          <a:xfrm>
            <a:off x="484740" y="5222403"/>
            <a:ext cx="1820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Summary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F7F3B70-6F78-5D45-94F3-EA4682D93D06}"/>
              </a:ext>
            </a:extLst>
          </p:cNvPr>
          <p:cNvSpPr txBox="1"/>
          <p:nvPr/>
        </p:nvSpPr>
        <p:spPr>
          <a:xfrm>
            <a:off x="941940" y="5758317"/>
            <a:ext cx="711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To extract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from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decay or neutron β decay</a:t>
            </a:r>
          </a:p>
        </p:txBody>
      </p:sp>
      <p:sp>
        <p:nvSpPr>
          <p:cNvPr id="17" name="箭头: 左 2">
            <a:extLst>
              <a:ext uri="{FF2B5EF4-FFF2-40B4-BE49-F238E27FC236}">
                <a16:creationId xmlns:a16="http://schemas.microsoft.com/office/drawing/2014/main" id="{B3B56505-193A-4243-A649-6C9029D303AF}"/>
              </a:ext>
            </a:extLst>
          </p:cNvPr>
          <p:cNvSpPr/>
          <p:nvPr/>
        </p:nvSpPr>
        <p:spPr>
          <a:xfrm rot="10800000" flipV="1">
            <a:off x="3166199" y="6254697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0436B7F-79BC-2249-90FB-5551B8271EF6}"/>
              </a:ext>
            </a:extLst>
          </p:cNvPr>
          <p:cNvSpPr txBox="1"/>
          <p:nvPr/>
        </p:nvSpPr>
        <p:spPr>
          <a:xfrm>
            <a:off x="3763321" y="6174451"/>
            <a:ext cx="711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Need a well determined EW radiative corrections</a:t>
            </a:r>
          </a:p>
        </p:txBody>
      </p:sp>
    </p:spTree>
    <p:extLst>
      <p:ext uri="{BB962C8B-B14F-4D97-AF65-F5344CB8AC3E}">
        <p14:creationId xmlns:p14="http://schemas.microsoft.com/office/powerpoint/2010/main" val="36036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FC805-4B5A-5348-A54C-BC83AC9B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Important uncertainty from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 box diagram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DEB0DA-34E2-174E-8A72-6E0AC2DC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604337A-C2B0-D64C-B990-6C403D290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1314450"/>
            <a:ext cx="4089400" cy="5207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7603E63-686A-4041-8829-A39EC4520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0" y="1155700"/>
            <a:ext cx="3327400" cy="8382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5F13FC7-AAD8-C04D-8D5A-B5BA59EB819A}"/>
              </a:ext>
            </a:extLst>
          </p:cNvPr>
          <p:cNvSpPr txBox="1"/>
          <p:nvPr/>
        </p:nvSpPr>
        <p:spPr>
          <a:xfrm>
            <a:off x="876613" y="795944"/>
            <a:ext cx="359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decays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FC41EBA-FD4D-E049-901E-F3621732363A}"/>
              </a:ext>
            </a:extLst>
          </p:cNvPr>
          <p:cNvSpPr txBox="1"/>
          <p:nvPr/>
        </p:nvSpPr>
        <p:spPr>
          <a:xfrm>
            <a:off x="6260708" y="795944"/>
            <a:ext cx="213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" name="直接箭头连接符 17">
            <a:extLst>
              <a:ext uri="{FF2B5EF4-FFF2-40B4-BE49-F238E27FC236}">
                <a16:creationId xmlns:a16="http://schemas.microsoft.com/office/drawing/2014/main" id="{C4E7A70E-413C-204B-9D6D-166BAA91DAC8}"/>
              </a:ext>
            </a:extLst>
          </p:cNvPr>
          <p:cNvCxnSpPr>
            <a:cxnSpLocks/>
          </p:cNvCxnSpPr>
          <p:nvPr/>
        </p:nvCxnSpPr>
        <p:spPr>
          <a:xfrm flipH="1" flipV="1">
            <a:off x="5043177" y="1835150"/>
            <a:ext cx="468623" cy="3365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7">
            <a:extLst>
              <a:ext uri="{FF2B5EF4-FFF2-40B4-BE49-F238E27FC236}">
                <a16:creationId xmlns:a16="http://schemas.microsoft.com/office/drawing/2014/main" id="{C278C894-1F52-C949-B0B1-CC65C9236509}"/>
              </a:ext>
            </a:extLst>
          </p:cNvPr>
          <p:cNvCxnSpPr>
            <a:cxnSpLocks/>
          </p:cNvCxnSpPr>
          <p:nvPr/>
        </p:nvCxnSpPr>
        <p:spPr>
          <a:xfrm flipV="1">
            <a:off x="8909688" y="1953606"/>
            <a:ext cx="476889" cy="2180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BCD4E910-6BF6-1E48-B0A7-D37921D0B637}"/>
              </a:ext>
            </a:extLst>
          </p:cNvPr>
          <p:cNvSpPr txBox="1"/>
          <p:nvPr/>
        </p:nvSpPr>
        <p:spPr>
          <a:xfrm>
            <a:off x="4507199" y="2171700"/>
            <a:ext cx="565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Universal electroweak radiative corrections (EWR)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290CE63-B34D-8843-ACEB-E272ED075D7D}"/>
              </a:ext>
            </a:extLst>
          </p:cNvPr>
          <p:cNvSpPr txBox="1"/>
          <p:nvPr/>
        </p:nvSpPr>
        <p:spPr>
          <a:xfrm>
            <a:off x="368613" y="3157628"/>
            <a:ext cx="930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Based current algebra, only axial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γW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box diagram is sensitive to hadronic scale  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6BE0D22-7E86-104A-BC6E-BFDF6BA5D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491" y="3836181"/>
            <a:ext cx="4243633" cy="172837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00254DA-9E76-CB4E-9EFC-FBE4EA4FDA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77" y="4080147"/>
            <a:ext cx="4499845" cy="2531163"/>
          </a:xfrm>
          <a:prstGeom prst="rect">
            <a:avLst/>
          </a:prstGeom>
        </p:spPr>
      </p:pic>
      <p:sp>
        <p:nvSpPr>
          <p:cNvPr id="18" name="箭头: 左 2">
            <a:extLst>
              <a:ext uri="{FF2B5EF4-FFF2-40B4-BE49-F238E27FC236}">
                <a16:creationId xmlns:a16="http://schemas.microsoft.com/office/drawing/2014/main" id="{948EA601-AE37-1F45-B8D5-F376B9E9722A}"/>
              </a:ext>
            </a:extLst>
          </p:cNvPr>
          <p:cNvSpPr/>
          <p:nvPr/>
        </p:nvSpPr>
        <p:spPr>
          <a:xfrm rot="10800000" flipV="1">
            <a:off x="5646208" y="4905972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4C38F30-FD40-3746-A75B-72F2B2D6F112}"/>
              </a:ext>
            </a:extLst>
          </p:cNvPr>
          <p:cNvSpPr txBox="1"/>
          <p:nvPr/>
        </p:nvSpPr>
        <p:spPr>
          <a:xfrm>
            <a:off x="3804450" y="3529022"/>
            <a:ext cx="4840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[A.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Sirlin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Rev. Mod. Phys. 07 (1978) 573]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5E273123-5F66-104B-B831-5941D4932C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13" y="5639581"/>
            <a:ext cx="4074665" cy="603158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7A57D965-798E-5849-A947-36B67AE52394}"/>
              </a:ext>
            </a:extLst>
          </p:cNvPr>
          <p:cNvSpPr txBox="1"/>
          <p:nvPr/>
        </p:nvSpPr>
        <p:spPr>
          <a:xfrm>
            <a:off x="712172" y="6374806"/>
            <a:ext cx="436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It dominates the uncertainties in EWR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6F7576A-11CB-A94A-B940-D8BF299FDA57}"/>
              </a:ext>
            </a:extLst>
          </p:cNvPr>
          <p:cNvSpPr txBox="1"/>
          <p:nvPr/>
        </p:nvSpPr>
        <p:spPr>
          <a:xfrm>
            <a:off x="1329172" y="2636116"/>
            <a:ext cx="3275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Nuclear structure uncertainties 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3" name="直接箭头连接符 17">
            <a:extLst>
              <a:ext uri="{FF2B5EF4-FFF2-40B4-BE49-F238E27FC236}">
                <a16:creationId xmlns:a16="http://schemas.microsoft.com/office/drawing/2014/main" id="{FAE0DFDC-6E0B-BB47-AF36-35B446C59D06}"/>
              </a:ext>
            </a:extLst>
          </p:cNvPr>
          <p:cNvCxnSpPr>
            <a:cxnSpLocks/>
          </p:cNvCxnSpPr>
          <p:nvPr/>
        </p:nvCxnSpPr>
        <p:spPr>
          <a:xfrm flipV="1">
            <a:off x="3161149" y="1824736"/>
            <a:ext cx="554324" cy="775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444E21C2-1F19-DE48-9C58-CE230C7FA5ED}"/>
              </a:ext>
            </a:extLst>
          </p:cNvPr>
          <p:cNvSpPr txBox="1"/>
          <p:nvPr/>
        </p:nvSpPr>
        <p:spPr>
          <a:xfrm>
            <a:off x="6096000" y="2556942"/>
            <a:ext cx="4837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Axial vector current transition absorbed in </a:t>
            </a:r>
            <a:r>
              <a:rPr kumimoji="1" lang="en-US" altLang="zh-CN" sz="16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g</a:t>
            </a:r>
            <a:r>
              <a:rPr kumimoji="1" lang="en-US" altLang="zh-CN" sz="1600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endParaRPr kumimoji="1" lang="en-US" altLang="zh-CN" sz="1600" baseline="-25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Measured by experiment, different from lattice 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" name="直接箭头连接符 17">
            <a:extLst>
              <a:ext uri="{FF2B5EF4-FFF2-40B4-BE49-F238E27FC236}">
                <a16:creationId xmlns:a16="http://schemas.microsoft.com/office/drawing/2014/main" id="{F7CF7A26-E5C5-814C-A7D1-531F3917B51F}"/>
              </a:ext>
            </a:extLst>
          </p:cNvPr>
          <p:cNvCxnSpPr>
            <a:cxnSpLocks/>
          </p:cNvCxnSpPr>
          <p:nvPr/>
        </p:nvCxnSpPr>
        <p:spPr>
          <a:xfrm flipH="1" flipV="1">
            <a:off x="8466465" y="1922651"/>
            <a:ext cx="177990" cy="6772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9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19" grpId="0"/>
      <p:bldP spid="21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FC805-4B5A-5348-A54C-BC83AC9B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Important uncertainty from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 box diagram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DEB0DA-34E2-174E-8A72-6E0AC2DC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AA60430-210F-4349-8A42-0321B50F3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891" y="590582"/>
            <a:ext cx="4243633" cy="172837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52B81760-0AA8-2342-A83F-C45AEF603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881" y="1050793"/>
            <a:ext cx="4074665" cy="603158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24D6E821-8C8A-6C4F-9532-8CD5993F8916}"/>
              </a:ext>
            </a:extLst>
          </p:cNvPr>
          <p:cNvSpPr txBox="1"/>
          <p:nvPr/>
        </p:nvSpPr>
        <p:spPr>
          <a:xfrm>
            <a:off x="1434030" y="6072213"/>
            <a:ext cx="39535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[1] Marciano &amp; </a:t>
            </a:r>
            <a:r>
              <a:rPr kumimoji="1" lang="en-US" altLang="zh-CN" sz="1600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Sirlin</a:t>
            </a:r>
            <a:r>
              <a:rPr kumimoji="1"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PRL96, 032002 (2006)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C6F8DD9D-83CE-7F42-AF86-23562B5C5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773" y="3142685"/>
            <a:ext cx="5168900" cy="195580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012D0E77-7C0D-B74E-B54B-B0ECB30D5CAC}"/>
              </a:ext>
            </a:extLst>
          </p:cNvPr>
          <p:cNvSpPr txBox="1"/>
          <p:nvPr/>
        </p:nvSpPr>
        <p:spPr>
          <a:xfrm>
            <a:off x="6429891" y="2742575"/>
            <a:ext cx="3381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A9E10631-1AB3-3344-87CF-5BCA773A5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3" y="1738930"/>
            <a:ext cx="5928422" cy="4320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444435E-CC86-FB41-A877-12EAE4F5A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3" y="1738930"/>
            <a:ext cx="5924860" cy="432000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DA9AAEAE-30D9-A945-BDB6-59C53C5F17F6}"/>
              </a:ext>
            </a:extLst>
          </p:cNvPr>
          <p:cNvSpPr txBox="1"/>
          <p:nvPr/>
        </p:nvSpPr>
        <p:spPr>
          <a:xfrm>
            <a:off x="1434030" y="6373121"/>
            <a:ext cx="61785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[2] Seng </a:t>
            </a:r>
            <a:r>
              <a:rPr lang="en-US" altLang="zh-CN" sz="1600" dirty="0" err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et.al</a:t>
            </a:r>
            <a:r>
              <a:rPr lang="en-US" altLang="zh-CN" sz="160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 PRL 121, 241804 (2018)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8210C44-7611-9344-861A-BA2D52D033AE}"/>
              </a:ext>
            </a:extLst>
          </p:cNvPr>
          <p:cNvSpPr txBox="1"/>
          <p:nvPr/>
        </p:nvSpPr>
        <p:spPr>
          <a:xfrm>
            <a:off x="6574664" y="5465012"/>
            <a:ext cx="496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It is responsible for the update of PDG and 3.3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deviation in CKM unitarity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08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4279740-592B-964E-9DA5-82888997569D}"/>
              </a:ext>
            </a:extLst>
          </p:cNvPr>
          <p:cNvSpPr txBox="1"/>
          <p:nvPr/>
        </p:nvSpPr>
        <p:spPr>
          <a:xfrm>
            <a:off x="2298057" y="3276165"/>
            <a:ext cx="75958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Starting from pion sector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灯片编号占位符 2">
            <a:extLst>
              <a:ext uri="{FF2B5EF4-FFF2-40B4-BE49-F238E27FC236}">
                <a16:creationId xmlns:a16="http://schemas.microsoft.com/office/drawing/2014/main" id="{B958883E-5939-4446-807F-B7AD12F4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4398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C05263-74A5-0742-9700-57FBF6DD2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Quark contractions for the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-box diagram </a:t>
            </a:r>
            <a:endParaRPr kumimoji="1" lang="zh-CN" altLang="en-US" dirty="0"/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D2EB196A-BE65-974E-8217-76095DA41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BC1D60F-D0B6-DB48-B7EC-FC34361B1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50" y="646771"/>
            <a:ext cx="6413500" cy="45466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6C670FE-09F3-D540-9F1A-295C3AA4A92F}"/>
              </a:ext>
            </a:extLst>
          </p:cNvPr>
          <p:cNvSpPr txBox="1"/>
          <p:nvPr/>
        </p:nvSpPr>
        <p:spPr>
          <a:xfrm>
            <a:off x="201573" y="6022181"/>
            <a:ext cx="634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For type (A) &amp; (B), double FFT to achieve spacetime translation average over L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✖️T measurements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1EDBDE2-559A-804F-87CD-A253C800C4F0}"/>
              </a:ext>
            </a:extLst>
          </p:cNvPr>
          <p:cNvSpPr txBox="1"/>
          <p:nvPr/>
        </p:nvSpPr>
        <p:spPr>
          <a:xfrm>
            <a:off x="201573" y="5292564"/>
            <a:ext cx="610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Coulomb gauge fixed wall source used for pion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AC839B7-2DD5-A440-851A-90D494A402AD}"/>
              </a:ext>
            </a:extLst>
          </p:cNvPr>
          <p:cNvSpPr txBox="1"/>
          <p:nvPr/>
        </p:nvSpPr>
        <p:spPr>
          <a:xfrm>
            <a:off x="6546955" y="5258379"/>
            <a:ext cx="5645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3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Type (C) is most important contribution, with one current as source and the other as sink using 1024-2048 point-source prop per conf.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BAE9AFC-A60D-254A-8F72-67148F8D8457}"/>
              </a:ext>
            </a:extLst>
          </p:cNvPr>
          <p:cNvSpPr txBox="1"/>
          <p:nvPr/>
        </p:nvSpPr>
        <p:spPr>
          <a:xfrm>
            <a:off x="6546954" y="6262265"/>
            <a:ext cx="564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4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Type (D)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vanishes in the flavor SU(3) limit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3468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D3304F-2E12-8848-B928-43ED501B9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Five gauge ensembles at physical pion mass</a:t>
            </a:r>
            <a:endParaRPr kumimoji="1"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74BEA16-2BAF-F840-9A50-AA5C8BE64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031870"/>
            <a:ext cx="11176000" cy="31369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7C8591A-74DE-C34E-9358-6DD6C512A7B3}"/>
              </a:ext>
            </a:extLst>
          </p:cNvPr>
          <p:cNvSpPr txBox="1"/>
          <p:nvPr/>
        </p:nvSpPr>
        <p:spPr>
          <a:xfrm>
            <a:off x="508000" y="4553869"/>
            <a:ext cx="11323549" cy="874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Gauge ensembles generated by RBC-UKQCD Collaborations using 2+1 flavor domain wall fermion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24D, 32D, 32D-fine use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Iwasaki+DSDR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action; while 48I, 64I use Iwasaki gauge action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8A6EEB3E-19CE-8A4C-8085-FBD6D540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3173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E1B04B-D461-7A4C-9FD5-630B7DF1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Lattice results for the hadronic functions</a:t>
            </a:r>
            <a:endParaRPr kumimoji="1"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8D8C13E-BA75-BC41-B42D-4FF919ED5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6" y="646771"/>
            <a:ext cx="8043862" cy="60017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7B2C8F6-95E7-7645-B54C-76BA06C1D885}"/>
              </a:ext>
            </a:extLst>
          </p:cNvPr>
          <p:cNvSpPr txBox="1"/>
          <p:nvPr/>
        </p:nvSpPr>
        <p:spPr>
          <a:xfrm>
            <a:off x="8027225" y="5199993"/>
            <a:ext cx="408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At large spacetime separation, integral converges very quickly!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D3DEA300-60B1-C644-AAEF-E794CF9D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D94A6F5-06AE-B542-9378-309684CDD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6716" y="534495"/>
            <a:ext cx="266700" cy="254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BD674B0-44DC-964B-8119-E45735CF4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785" y="714492"/>
            <a:ext cx="2413531" cy="47922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F295980-DA31-7646-91E9-EAD022627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1193" y="546452"/>
            <a:ext cx="2540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99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A79026-E769-1A44-8F6A-7B5CECCDC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Combine lattice results with </a:t>
            </a:r>
            <a:r>
              <a:rPr kumimoji="1" lang="en-US" altLang="zh-CN" dirty="0" err="1"/>
              <a:t>pQCD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9BD855-A46A-8849-9D22-1445CE157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" y="646771"/>
            <a:ext cx="8410575" cy="6086798"/>
          </a:xfrm>
          <a:prstGeom prst="rect">
            <a:avLst/>
          </a:prstGeom>
        </p:spPr>
      </p:pic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5529A806-0E0D-0849-AF6E-439C8B5D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FD8AD62-073C-8E49-ADBB-B7207899E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113" y="3634580"/>
            <a:ext cx="4017962" cy="2122923"/>
          </a:xfrm>
          <a:prstGeom prst="rect">
            <a:avLst/>
          </a:prstGeom>
        </p:spPr>
      </p:pic>
      <p:cxnSp>
        <p:nvCxnSpPr>
          <p:cNvPr id="9" name="直接箭头连接符 17">
            <a:extLst>
              <a:ext uri="{FF2B5EF4-FFF2-40B4-BE49-F238E27FC236}">
                <a16:creationId xmlns:a16="http://schemas.microsoft.com/office/drawing/2014/main" id="{31DF72DA-8FD8-564E-B9A5-5BB263CF587F}"/>
              </a:ext>
            </a:extLst>
          </p:cNvPr>
          <p:cNvCxnSpPr>
            <a:cxnSpLocks/>
          </p:cNvCxnSpPr>
          <p:nvPr/>
        </p:nvCxnSpPr>
        <p:spPr>
          <a:xfrm flipH="1" flipV="1">
            <a:off x="10088031" y="5595766"/>
            <a:ext cx="198969" cy="3386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B9FBC662-A55E-6142-B251-8FA97CA860FF}"/>
              </a:ext>
            </a:extLst>
          </p:cNvPr>
          <p:cNvSpPr txBox="1"/>
          <p:nvPr/>
        </p:nvSpPr>
        <p:spPr>
          <a:xfrm>
            <a:off x="8295975" y="5991415"/>
            <a:ext cx="3885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Only last term contributes to pion &amp;</a:t>
            </a: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" altLang="zh-CN" sz="16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l-GR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β </a:t>
            </a:r>
            <a:r>
              <a:rPr kumimoji="1"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decays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C40C8AB-BD5F-9740-8F9C-0C1800B111D2}"/>
              </a:ext>
            </a:extLst>
          </p:cNvPr>
          <p:cNvSpPr txBox="1"/>
          <p:nvPr/>
        </p:nvSpPr>
        <p:spPr>
          <a:xfrm>
            <a:off x="7630772" y="2900254"/>
            <a:ext cx="4240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OPE with Wilson coefficients at 4-loop accuracy</a:t>
            </a:r>
          </a:p>
        </p:txBody>
      </p:sp>
      <p:cxnSp>
        <p:nvCxnSpPr>
          <p:cNvPr id="14" name="直接箭头连接符 17">
            <a:extLst>
              <a:ext uri="{FF2B5EF4-FFF2-40B4-BE49-F238E27FC236}">
                <a16:creationId xmlns:a16="http://schemas.microsoft.com/office/drawing/2014/main" id="{1884A0A0-3FB7-E446-8251-0B6D92D8614C}"/>
              </a:ext>
            </a:extLst>
          </p:cNvPr>
          <p:cNvCxnSpPr>
            <a:cxnSpLocks/>
          </p:cNvCxnSpPr>
          <p:nvPr/>
        </p:nvCxnSpPr>
        <p:spPr>
          <a:xfrm flipV="1">
            <a:off x="1094509" y="3976256"/>
            <a:ext cx="2923309" cy="425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832A7198-74A4-0C47-8BF1-5C6BDBE3E282}"/>
              </a:ext>
            </a:extLst>
          </p:cNvPr>
          <p:cNvSpPr txBox="1"/>
          <p:nvPr/>
        </p:nvSpPr>
        <p:spPr>
          <a:xfrm>
            <a:off x="49789" y="4443055"/>
            <a:ext cx="1880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24D &amp; 32D with diff. volume on top of each other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174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A9379E-1BD5-F645-AA88-F3DEBDF2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Error analysis</a:t>
            </a:r>
            <a:endParaRPr kumimoji="1" lang="zh-CN" altLang="en-US" dirty="0"/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40E67560-D12A-0848-BFB6-0B97C14E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659997E-62BF-8F4C-AE14-C9B111F22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850" y="745836"/>
            <a:ext cx="9512300" cy="19304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241CA7C-4B18-E34A-812A-D37CC0E23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2775301"/>
            <a:ext cx="9474200" cy="5334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35F4CA7-73A1-5544-B352-C91B1FA07B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3407766"/>
            <a:ext cx="9474200" cy="4064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0D81041-F0DE-CD4B-AF3C-79395B1FFC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3913231"/>
            <a:ext cx="9499600" cy="381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A294DC7-C563-944C-9C0F-A6782A6CF4BC}"/>
              </a:ext>
            </a:extLst>
          </p:cNvPr>
          <p:cNvSpPr txBox="1"/>
          <p:nvPr/>
        </p:nvSpPr>
        <p:spPr>
          <a:xfrm>
            <a:off x="571837" y="4709122"/>
            <a:ext cx="980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Independent calculation by Los Alamos group using Wilson-clover fermion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B5B194C-73C1-BA4C-AD0A-DF9CE2E318D6}"/>
              </a:ext>
            </a:extLst>
          </p:cNvPr>
          <p:cNvSpPr txBox="1"/>
          <p:nvPr/>
        </p:nvSpPr>
        <p:spPr>
          <a:xfrm>
            <a:off x="4642339" y="5166459"/>
            <a:ext cx="7371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[J.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Yoo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T. Bhattacharya, R. Gupta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et.al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 PRD 108 (2023) 034508 ] 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0BEAA844-1E0F-224C-AF5D-3882AEBBA4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588" y="5753568"/>
            <a:ext cx="3846823" cy="573649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69896BE0-75F4-7149-9D26-0DE9FE9064F7}"/>
              </a:ext>
            </a:extLst>
          </p:cNvPr>
          <p:cNvSpPr/>
          <p:nvPr/>
        </p:nvSpPr>
        <p:spPr>
          <a:xfrm>
            <a:off x="3083631" y="1829233"/>
            <a:ext cx="4498855" cy="34829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14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CDB8F0-0095-BF4E-A356-4AF1B1370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Pion </a:t>
            </a:r>
            <a:r>
              <a:rPr kumimoji="1" lang="en-US" altLang="zh-CN" dirty="0" err="1"/>
              <a:t>semileptonic</a:t>
            </a:r>
            <a:r>
              <a:rPr kumimoji="1" lang="en-US" altLang="zh-CN" dirty="0"/>
              <a:t> β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decay</a:t>
            </a:r>
            <a:endParaRPr kumimoji="1" lang="zh-CN" altLang="en-US" dirty="0"/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9D102ECE-9F13-4E41-ACF8-86307D7C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0FA2604-E873-1642-89D3-2C028B2E2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32" y="646771"/>
            <a:ext cx="10264335" cy="594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4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8ED11DF-6716-114D-BC6E-2365088B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5D7F4217-C3A3-2447-A346-3C9138C95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945073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Test of CKM unitarity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0D67E33-F32B-9142-9EA6-428D3208E3F8}"/>
              </a:ext>
            </a:extLst>
          </p:cNvPr>
          <p:cNvSpPr txBox="1"/>
          <p:nvPr/>
        </p:nvSpPr>
        <p:spPr>
          <a:xfrm>
            <a:off x="484740" y="801105"/>
            <a:ext cx="11549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 SM, CKM matrix is unitary, describing the strength of flavor-changing weak interaction 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A85AF36-7C42-B145-B780-77CEA971E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023" y="1525680"/>
            <a:ext cx="4305300" cy="14605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9344494D-C210-B843-9BF3-4936C4FB0BFE}"/>
              </a:ext>
            </a:extLst>
          </p:cNvPr>
          <p:cNvGrpSpPr/>
          <p:nvPr/>
        </p:nvGrpSpPr>
        <p:grpSpPr>
          <a:xfrm>
            <a:off x="980448" y="1379073"/>
            <a:ext cx="3682619" cy="2076540"/>
            <a:chOff x="7643728" y="1228593"/>
            <a:chExt cx="3682619" cy="2076540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0C915FCE-CD67-BC4B-802D-7C782B133C0A}"/>
                </a:ext>
              </a:extLst>
            </p:cNvPr>
            <p:cNvGrpSpPr/>
            <p:nvPr/>
          </p:nvGrpSpPr>
          <p:grpSpPr>
            <a:xfrm>
              <a:off x="7643728" y="1228593"/>
              <a:ext cx="3682618" cy="1755465"/>
              <a:chOff x="7680304" y="1239246"/>
              <a:chExt cx="3682618" cy="1755465"/>
            </a:xfrm>
          </p:grpSpPr>
          <p:pic>
            <p:nvPicPr>
              <p:cNvPr id="11" name="Picture 2" descr="Nicola Cabibbo.jpg">
                <a:extLst>
                  <a:ext uri="{FF2B5EF4-FFF2-40B4-BE49-F238E27FC236}">
                    <a16:creationId xmlns:a16="http://schemas.microsoft.com/office/drawing/2014/main" id="{04BAAD97-C620-3840-8576-5594C1E2C2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0304" y="1239246"/>
                <a:ext cx="1170310" cy="17554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4" descr="Makoto Kobayashi-press conference Dec 07th, 2008-2b.jpg">
                <a:extLst>
                  <a:ext uri="{FF2B5EF4-FFF2-40B4-BE49-F238E27FC236}">
                    <a16:creationId xmlns:a16="http://schemas.microsoft.com/office/drawing/2014/main" id="{9A43B506-0AD2-9C43-941D-B542AF453E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50614" y="1239246"/>
                <a:ext cx="1299047" cy="1753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6" descr="Toshihide Masukawa-press conference Dec 07th, 2008-2.jpg">
                <a:extLst>
                  <a:ext uri="{FF2B5EF4-FFF2-40B4-BE49-F238E27FC236}">
                    <a16:creationId xmlns:a16="http://schemas.microsoft.com/office/drawing/2014/main" id="{A453A9AD-CF63-7D43-AFBE-945C14B3FC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49661" y="1239246"/>
                <a:ext cx="1213261" cy="1753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F138F7A-BF5D-2147-9205-006C02F165E9}"/>
                </a:ext>
              </a:extLst>
            </p:cNvPr>
            <p:cNvSpPr txBox="1"/>
            <p:nvPr/>
          </p:nvSpPr>
          <p:spPr>
            <a:xfrm>
              <a:off x="7643729" y="2935801"/>
              <a:ext cx="36826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C</a:t>
              </a:r>
              <a:r>
                <a:rPr lang="en-US" altLang="zh-CN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abibbo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K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obayashi   </a:t>
              </a:r>
              <a:r>
                <a:rPr lang="en-US" altLang="zh-CN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M</a:t>
              </a:r>
              <a:r>
                <a:rPr lang="en-US" altLang="zh-CN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askawa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2F5F3CD6-4339-CC47-8FF2-1687ACC7156F}"/>
              </a:ext>
            </a:extLst>
          </p:cNvPr>
          <p:cNvSpPr txBox="1"/>
          <p:nvPr/>
        </p:nvSpPr>
        <p:spPr>
          <a:xfrm>
            <a:off x="484739" y="3507746"/>
            <a:ext cx="9089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Most stringent test of CKM unitarity is given by the first row condition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B472AD2D-C598-2046-B2A8-CDA3A931D9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12" y="4062189"/>
            <a:ext cx="4278076" cy="5329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041A807D-84EE-7940-BBD5-F4BD85E85ED7}"/>
              </a:ext>
            </a:extLst>
          </p:cNvPr>
          <p:cNvSpPr txBox="1"/>
          <p:nvPr/>
        </p:nvSpPr>
        <p:spPr>
          <a:xfrm>
            <a:off x="833908" y="4707043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ub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|=3.82(24)✖️10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-3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tiny contribution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EA0DC6-0E50-9E48-B24B-9E02B7B7D7DF}"/>
              </a:ext>
            </a:extLst>
          </p:cNvPr>
          <p:cNvSpPr txBox="1"/>
          <p:nvPr/>
        </p:nvSpPr>
        <p:spPr>
          <a:xfrm>
            <a:off x="833908" y="5135825"/>
            <a:ext cx="1004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|=0.97373(31), most precise determination from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beta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44DD291-74A1-4D4D-9DD4-46D51194FAF8}"/>
              </a:ext>
            </a:extLst>
          </p:cNvPr>
          <p:cNvSpPr txBox="1"/>
          <p:nvPr/>
        </p:nvSpPr>
        <p:spPr>
          <a:xfrm>
            <a:off x="9271562" y="4672869"/>
            <a:ext cx="1727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[PDG 2022]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8A3A975-68D1-B647-A6BE-823BE7515CAC}"/>
              </a:ext>
            </a:extLst>
          </p:cNvPr>
          <p:cNvSpPr txBox="1"/>
          <p:nvPr/>
        </p:nvSpPr>
        <p:spPr>
          <a:xfrm>
            <a:off x="833908" y="5947256"/>
            <a:ext cx="8194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most precise determination from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kaon decays (K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+ K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12B8DA7-46E1-124A-93D4-35B25CF8060E}"/>
              </a:ext>
            </a:extLst>
          </p:cNvPr>
          <p:cNvSpPr txBox="1"/>
          <p:nvPr/>
        </p:nvSpPr>
        <p:spPr>
          <a:xfrm>
            <a:off x="3160336" y="5541540"/>
            <a:ext cx="9340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(also from neutron &amp; π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beta decays, but uncertainties are 3 and 10 times larger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1117B2C-9C30-2748-8A9A-5B864757F393}"/>
              </a:ext>
            </a:extLst>
          </p:cNvPr>
          <p:cNvSpPr txBox="1"/>
          <p:nvPr/>
        </p:nvSpPr>
        <p:spPr>
          <a:xfrm>
            <a:off x="3160336" y="6331888"/>
            <a:ext cx="749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(also from hyperon &amp; tau decays,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errors are about 3 and 2 times)</a:t>
            </a:r>
            <a:endParaRPr lang="zh-CN" altLang="en-US" dirty="0"/>
          </a:p>
        </p:txBody>
      </p:sp>
      <p:sp>
        <p:nvSpPr>
          <p:cNvPr id="26" name="箭头: 左 2">
            <a:extLst>
              <a:ext uri="{FF2B5EF4-FFF2-40B4-BE49-F238E27FC236}">
                <a16:creationId xmlns:a16="http://schemas.microsoft.com/office/drawing/2014/main" id="{4CA7CB26-59BB-7D45-8B29-EBE7EAB4BFA5}"/>
              </a:ext>
            </a:extLst>
          </p:cNvPr>
          <p:cNvSpPr/>
          <p:nvPr/>
        </p:nvSpPr>
        <p:spPr>
          <a:xfrm rot="10800000" flipV="1">
            <a:off x="8889541" y="6040273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4992930-0042-D843-A3DD-AD559F85B751}"/>
              </a:ext>
            </a:extLst>
          </p:cNvPr>
          <p:cNvSpPr txBox="1"/>
          <p:nvPr/>
        </p:nvSpPr>
        <p:spPr>
          <a:xfrm>
            <a:off x="9507774" y="5936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requires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LQCD inputs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369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id="{972026A8-8AE7-FE4D-9A49-5E555D24D75B}"/>
              </a:ext>
            </a:extLst>
          </p:cNvPr>
          <p:cNvSpPr txBox="1"/>
          <p:nvPr/>
        </p:nvSpPr>
        <p:spPr>
          <a:xfrm>
            <a:off x="7246924" y="5720616"/>
            <a:ext cx="4974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 exp. uncertainty comparable to theoretical one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7D3F7A2-1752-9A46-A046-95290E9E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C474B8AE-9D6A-4A45-B81A-D526F3154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Interplay between theory and experiment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1528AE-29D5-5A4F-A78E-80A9A1BA7CCF}"/>
              </a:ext>
            </a:extLst>
          </p:cNvPr>
          <p:cNvSpPr txBox="1"/>
          <p:nvPr/>
        </p:nvSpPr>
        <p:spPr>
          <a:xfrm>
            <a:off x="532089" y="597132"/>
            <a:ext cx="6090195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</a:t>
            </a:r>
            <a:r>
              <a:rPr lang="en-US" altLang="zh-CN" sz="2200" baseline="-250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ud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from π β decay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A41477C-BA86-F045-88D3-843BC6555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1438964"/>
            <a:ext cx="2921000" cy="368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B90CAA9-6E70-E844-BD2A-302DD3AC1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98" y="3247898"/>
            <a:ext cx="6238448" cy="267498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F4BE82B-4915-4147-8228-8D1C4F68473E}"/>
              </a:ext>
            </a:extLst>
          </p:cNvPr>
          <p:cNvSpPr txBox="1"/>
          <p:nvPr/>
        </p:nvSpPr>
        <p:spPr>
          <a:xfrm>
            <a:off x="7335825" y="2264618"/>
            <a:ext cx="5414975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New Experiment - PIONEER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75CA35F-9779-EA40-84D4-DABB420A5364}"/>
              </a:ext>
            </a:extLst>
          </p:cNvPr>
          <p:cNvSpPr txBox="1"/>
          <p:nvPr/>
        </p:nvSpPr>
        <p:spPr>
          <a:xfrm>
            <a:off x="7687251" y="3063353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Phase I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：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π leptonic decays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06ADEEE-9BB1-764F-9F6F-5E71070505B6}"/>
              </a:ext>
            </a:extLst>
          </p:cNvPr>
          <p:cNvSpPr txBox="1"/>
          <p:nvPr/>
        </p:nvSpPr>
        <p:spPr>
          <a:xfrm>
            <a:off x="7687251" y="3747448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Phase II+III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π β decays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77AAC9D-CFB0-4B47-922E-055C9CB2B2B7}"/>
              </a:ext>
            </a:extLst>
          </p:cNvPr>
          <p:cNvSpPr txBox="1"/>
          <p:nvPr/>
        </p:nvSpPr>
        <p:spPr>
          <a:xfrm>
            <a:off x="7335824" y="561496"/>
            <a:ext cx="5529276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Past Experiment - PIBETA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D781A73-70F5-6043-9BA6-B554158A501F}"/>
              </a:ext>
            </a:extLst>
          </p:cNvPr>
          <p:cNvSpPr txBox="1"/>
          <p:nvPr/>
        </p:nvSpPr>
        <p:spPr>
          <a:xfrm>
            <a:off x="7702690" y="1538159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Precision 0.6%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2DBAFC3-8B8E-3F44-A449-54643C9C7E12}"/>
                  </a:ext>
                </a:extLst>
              </p:cNvPr>
              <p:cNvSpPr txBox="1"/>
              <p:nvPr/>
            </p:nvSpPr>
            <p:spPr>
              <a:xfrm>
                <a:off x="7702690" y="4677935"/>
                <a:ext cx="43769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Ultimate precision </a:t>
                </a:r>
                <a14:m>
                  <m:oMath xmlns:m="http://schemas.openxmlformats.org/officeDocument/2006/math">
                    <m:r>
                      <a:rPr lang="en-US" altLang="zh-CN" sz="2200" b="0" i="1" smtClean="0"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3×</m:t>
                    </m:r>
                    <m:sSup>
                      <m:sSupPr>
                        <m:ctrlP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10</m:t>
                        </m:r>
                      </m:e>
                      <m:sup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 times better than </a:t>
                </a:r>
                <a:r>
                  <a:rPr lang="en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PIBETA</a:t>
                </a:r>
                <a:endPara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2DBAFC3-8B8E-3F44-A449-54643C9C7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690" y="4677935"/>
                <a:ext cx="4376974" cy="769441"/>
              </a:xfrm>
              <a:prstGeom prst="rect">
                <a:avLst/>
              </a:prstGeom>
              <a:blipFill>
                <a:blip r:embed="rId4"/>
                <a:stretch>
                  <a:fillRect l="-1734" t="-4839" b="-145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14323833-9434-1748-B1E1-06E6F4CFBCAA}"/>
              </a:ext>
            </a:extLst>
          </p:cNvPr>
          <p:cNvSpPr txBox="1"/>
          <p:nvPr/>
        </p:nvSpPr>
        <p:spPr>
          <a:xfrm>
            <a:off x="7835551" y="1238167"/>
            <a:ext cx="435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Pocanic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PRL 93 (2004) 181803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BC0CB3B-78E0-EA44-AA5A-6160FDE198B6}"/>
              </a:ext>
            </a:extLst>
          </p:cNvPr>
          <p:cNvSpPr txBox="1"/>
          <p:nvPr/>
        </p:nvSpPr>
        <p:spPr>
          <a:xfrm>
            <a:off x="8321969" y="2897056"/>
            <a:ext cx="375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Hoferichter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arXiv:2403.18889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83458A4C-2866-294D-B50F-FB550F2AAB86}"/>
              </a:ext>
            </a:extLst>
          </p:cNvPr>
          <p:cNvSpPr/>
          <p:nvPr/>
        </p:nvSpPr>
        <p:spPr>
          <a:xfrm>
            <a:off x="832798" y="3950286"/>
            <a:ext cx="6238448" cy="10468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42E5E2B-2669-BA47-8380-0D1226A8517D}"/>
              </a:ext>
            </a:extLst>
          </p:cNvPr>
          <p:cNvSpPr txBox="1"/>
          <p:nvPr/>
        </p:nvSpPr>
        <p:spPr>
          <a:xfrm>
            <a:off x="3724746" y="1997146"/>
            <a:ext cx="334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XF, M.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Gorchtein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L.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PRL124 (2020) 19, 192002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7D6705B-B7C1-394B-99A6-4EE8796430AA}"/>
              </a:ext>
            </a:extLst>
          </p:cNvPr>
          <p:cNvSpPr txBox="1"/>
          <p:nvPr/>
        </p:nvSpPr>
        <p:spPr>
          <a:xfrm>
            <a:off x="566837" y="2720990"/>
            <a:ext cx="650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Main uncertainty arises from exp. measurements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D5940BD-4D7D-8849-9F41-B271C082EA21}"/>
              </a:ext>
            </a:extLst>
          </p:cNvPr>
          <p:cNvSpPr txBox="1"/>
          <p:nvPr/>
        </p:nvSpPr>
        <p:spPr>
          <a:xfrm>
            <a:off x="1750423" y="6092629"/>
            <a:ext cx="5320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PDG 2022, reviewed by E. Blucher &amp; W. J. Marciano 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4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2" grpId="0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4279740-592B-964E-9DA5-82888997569D}"/>
              </a:ext>
            </a:extLst>
          </p:cNvPr>
          <p:cNvSpPr txBox="1"/>
          <p:nvPr/>
        </p:nvSpPr>
        <p:spPr>
          <a:xfrm>
            <a:off x="2298057" y="3241440"/>
            <a:ext cx="75958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Move to nucleon sector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灯片编号占位符 2">
            <a:extLst>
              <a:ext uri="{FF2B5EF4-FFF2-40B4-BE49-F238E27FC236}">
                <a16:creationId xmlns:a16="http://schemas.microsoft.com/office/drawing/2014/main" id="{B958883E-5939-4446-807F-B7AD12F4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9789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EF3407-66AC-C44A-96BF-8C6C4F610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Challenges for moving to nucleon sector (I)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4357B84-1FB1-B948-A6E3-D88375F4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F4FADD9-C4B7-DB4D-A3F1-4C8C49442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0" y="2108708"/>
            <a:ext cx="4824365" cy="290880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1D050C0-0FE4-224A-AE7A-6BC65C024314}"/>
              </a:ext>
            </a:extLst>
          </p:cNvPr>
          <p:cNvSpPr txBox="1"/>
          <p:nvPr/>
        </p:nvSpPr>
        <p:spPr>
          <a:xfrm>
            <a:off x="332340" y="749192"/>
            <a:ext cx="3040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l-GR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γ</a:t>
            </a:r>
            <a:r>
              <a:rPr kumimoji="1" lang="en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 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box diagram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C93B86A-0408-0A44-B4D6-527A3A8009F3}"/>
              </a:ext>
            </a:extLst>
          </p:cNvPr>
          <p:cNvSpPr txBox="1"/>
          <p:nvPr/>
        </p:nvSpPr>
        <p:spPr>
          <a:xfrm>
            <a:off x="5156705" y="749192"/>
            <a:ext cx="39784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Nucleon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l-GR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γ</a:t>
            </a:r>
            <a:r>
              <a:rPr kumimoji="1" lang="en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box diagram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4232404-6DF5-334F-96FF-AEFFF66E7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451" y="1491922"/>
            <a:ext cx="6286500" cy="3937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88CFE1C-8F23-DF45-9F77-882131F86B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335" y="5727626"/>
            <a:ext cx="1720134" cy="113037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6F9F7B0-9880-D341-9E58-8B123F80F0BE}"/>
              </a:ext>
            </a:extLst>
          </p:cNvPr>
          <p:cNvSpPr txBox="1"/>
          <p:nvPr/>
        </p:nvSpPr>
        <p:spPr>
          <a:xfrm>
            <a:off x="5632451" y="1222487"/>
            <a:ext cx="370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Connected diagram (8 of 10)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2F3BC1F-2E62-204D-AE69-05F95220C109}"/>
              </a:ext>
            </a:extLst>
          </p:cNvPr>
          <p:cNvSpPr txBox="1"/>
          <p:nvPr/>
        </p:nvSpPr>
        <p:spPr>
          <a:xfrm>
            <a:off x="5632450" y="5430366"/>
            <a:ext cx="3020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Disconnected diagram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5213DA5-DB20-F348-A459-B5C7988BD393}"/>
              </a:ext>
            </a:extLst>
          </p:cNvPr>
          <p:cNvSpPr txBox="1"/>
          <p:nvPr/>
        </p:nvSpPr>
        <p:spPr>
          <a:xfrm>
            <a:off x="7167164" y="5930092"/>
            <a:ext cx="4999435" cy="56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Vanish in flavor SU(3) limit, so far neglected</a:t>
            </a:r>
          </a:p>
        </p:txBody>
      </p:sp>
    </p:spTree>
    <p:extLst>
      <p:ext uri="{BB962C8B-B14F-4D97-AF65-F5344CB8AC3E}">
        <p14:creationId xmlns:p14="http://schemas.microsoft.com/office/powerpoint/2010/main" val="2997764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t>23</a:t>
            </a:fld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827E311F-B681-7C45-BB00-4B262D139E7D}"/>
              </a:ext>
            </a:extLst>
          </p:cNvPr>
          <p:cNvGrpSpPr/>
          <p:nvPr/>
        </p:nvGrpSpPr>
        <p:grpSpPr>
          <a:xfrm>
            <a:off x="1899744" y="2917601"/>
            <a:ext cx="2544943" cy="1023401"/>
            <a:chOff x="6094442" y="1263899"/>
            <a:chExt cx="2544943" cy="1023401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8F73764B-92BD-6347-8DEA-1FF3552E1738}"/>
                </a:ext>
              </a:extLst>
            </p:cNvPr>
            <p:cNvGrpSpPr/>
            <p:nvPr/>
          </p:nvGrpSpPr>
          <p:grpSpPr>
            <a:xfrm>
              <a:off x="6094442" y="1263899"/>
              <a:ext cx="1139665" cy="1023401"/>
              <a:chOff x="198562" y="2747054"/>
              <a:chExt cx="1985010" cy="1520893"/>
            </a:xfrm>
          </p:grpSpPr>
          <p:cxnSp>
            <p:nvCxnSpPr>
              <p:cNvPr id="7" name="直接连接符 34">
                <a:extLst>
                  <a:ext uri="{FF2B5EF4-FFF2-40B4-BE49-F238E27FC236}">
                    <a16:creationId xmlns:a16="http://schemas.microsoft.com/office/drawing/2014/main" id="{0F83F94A-8537-4E4E-B737-085434F9D03E}"/>
                  </a:ext>
                </a:extLst>
              </p:cNvPr>
              <p:cNvCxnSpPr/>
              <p:nvPr/>
            </p:nvCxnSpPr>
            <p:spPr>
              <a:xfrm>
                <a:off x="199342" y="3076796"/>
                <a:ext cx="19842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35">
                <a:extLst>
                  <a:ext uri="{FF2B5EF4-FFF2-40B4-BE49-F238E27FC236}">
                    <a16:creationId xmlns:a16="http://schemas.microsoft.com/office/drawing/2014/main" id="{E305C19F-B27D-D246-9C67-61B667996061}"/>
                  </a:ext>
                </a:extLst>
              </p:cNvPr>
              <p:cNvCxnSpPr/>
              <p:nvPr/>
            </p:nvCxnSpPr>
            <p:spPr>
              <a:xfrm>
                <a:off x="199342" y="3378394"/>
                <a:ext cx="19842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38">
                <a:extLst>
                  <a:ext uri="{FF2B5EF4-FFF2-40B4-BE49-F238E27FC236}">
                    <a16:creationId xmlns:a16="http://schemas.microsoft.com/office/drawing/2014/main" id="{D4314B2C-3E6B-394A-8A8A-475DE77E97E6}"/>
                  </a:ext>
                </a:extLst>
              </p:cNvPr>
              <p:cNvCxnSpPr/>
              <p:nvPr/>
            </p:nvCxnSpPr>
            <p:spPr>
              <a:xfrm>
                <a:off x="198562" y="3667810"/>
                <a:ext cx="19842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39">
                <a:extLst>
                  <a:ext uri="{FF2B5EF4-FFF2-40B4-BE49-F238E27FC236}">
                    <a16:creationId xmlns:a16="http://schemas.microsoft.com/office/drawing/2014/main" id="{5B4892B3-3A16-054E-95E2-DC01FFD5AD4F}"/>
                  </a:ext>
                </a:extLst>
              </p:cNvPr>
              <p:cNvCxnSpPr/>
              <p:nvPr/>
            </p:nvCxnSpPr>
            <p:spPr>
              <a:xfrm>
                <a:off x="198562" y="3960716"/>
                <a:ext cx="198423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49">
                <a:extLst>
                  <a:ext uri="{FF2B5EF4-FFF2-40B4-BE49-F238E27FC236}">
                    <a16:creationId xmlns:a16="http://schemas.microsoft.com/office/drawing/2014/main" id="{B7D02BFE-5A4A-FC46-8192-8223301C85EC}"/>
                  </a:ext>
                </a:extLst>
              </p:cNvPr>
              <p:cNvCxnSpPr/>
              <p:nvPr/>
            </p:nvCxnSpPr>
            <p:spPr>
              <a:xfrm flipH="1" flipV="1">
                <a:off x="485093" y="2747054"/>
                <a:ext cx="7031" cy="152089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51">
                <a:extLst>
                  <a:ext uri="{FF2B5EF4-FFF2-40B4-BE49-F238E27FC236}">
                    <a16:creationId xmlns:a16="http://schemas.microsoft.com/office/drawing/2014/main" id="{0EA09D6B-6566-1145-8D4B-15280A0B8F51}"/>
                  </a:ext>
                </a:extLst>
              </p:cNvPr>
              <p:cNvCxnSpPr/>
              <p:nvPr/>
            </p:nvCxnSpPr>
            <p:spPr>
              <a:xfrm flipH="1" flipV="1">
                <a:off x="816562" y="2747054"/>
                <a:ext cx="11430" cy="14915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54">
                <a:extLst>
                  <a:ext uri="{FF2B5EF4-FFF2-40B4-BE49-F238E27FC236}">
                    <a16:creationId xmlns:a16="http://schemas.microsoft.com/office/drawing/2014/main" id="{CDCD19DC-92B1-444A-963E-C4DA1D82ADC8}"/>
                  </a:ext>
                </a:extLst>
              </p:cNvPr>
              <p:cNvCxnSpPr/>
              <p:nvPr/>
            </p:nvCxnSpPr>
            <p:spPr>
              <a:xfrm flipH="1" flipV="1">
                <a:off x="1179247" y="2747054"/>
                <a:ext cx="11430" cy="14915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56">
                <a:extLst>
                  <a:ext uri="{FF2B5EF4-FFF2-40B4-BE49-F238E27FC236}">
                    <a16:creationId xmlns:a16="http://schemas.microsoft.com/office/drawing/2014/main" id="{5C57213B-ECD7-A740-9B52-28554639726E}"/>
                  </a:ext>
                </a:extLst>
              </p:cNvPr>
              <p:cNvCxnSpPr/>
              <p:nvPr/>
            </p:nvCxnSpPr>
            <p:spPr>
              <a:xfrm flipH="1" flipV="1">
                <a:off x="1566914" y="2776361"/>
                <a:ext cx="11430" cy="14915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57">
                <a:extLst>
                  <a:ext uri="{FF2B5EF4-FFF2-40B4-BE49-F238E27FC236}">
                    <a16:creationId xmlns:a16="http://schemas.microsoft.com/office/drawing/2014/main" id="{0DAB98C2-FE3C-5244-8502-3BC9359D7853}"/>
                  </a:ext>
                </a:extLst>
              </p:cNvPr>
              <p:cNvCxnSpPr/>
              <p:nvPr/>
            </p:nvCxnSpPr>
            <p:spPr>
              <a:xfrm flipH="1" flipV="1">
                <a:off x="1954581" y="2776362"/>
                <a:ext cx="2246" cy="14915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014A710B-DA36-F441-A43C-75FE46D7297C}"/>
                  </a:ext>
                </a:extLst>
              </p:cNvPr>
              <p:cNvSpPr/>
              <p:nvPr/>
            </p:nvSpPr>
            <p:spPr>
              <a:xfrm>
                <a:off x="399367" y="2982461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99CF4204-71B5-A548-BF1F-E6C0F7178B7E}"/>
                  </a:ext>
                </a:extLst>
              </p:cNvPr>
              <p:cNvSpPr/>
              <p:nvPr/>
            </p:nvSpPr>
            <p:spPr>
              <a:xfrm>
                <a:off x="410797" y="3317542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7A16514A-E6C8-0C4B-8D6D-2230E32C82EF}"/>
                  </a:ext>
                </a:extLst>
              </p:cNvPr>
              <p:cNvSpPr/>
              <p:nvPr/>
            </p:nvSpPr>
            <p:spPr>
              <a:xfrm>
                <a:off x="404756" y="3608702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FACF26E9-429C-2D47-BD46-C8871089B914}"/>
                  </a:ext>
                </a:extLst>
              </p:cNvPr>
              <p:cNvSpPr/>
              <p:nvPr/>
            </p:nvSpPr>
            <p:spPr>
              <a:xfrm>
                <a:off x="391529" y="3897125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E747E8D9-9643-3E48-AFF7-680FD6996A8F}"/>
                  </a:ext>
                </a:extLst>
              </p:cNvPr>
              <p:cNvSpPr/>
              <p:nvPr/>
            </p:nvSpPr>
            <p:spPr>
              <a:xfrm>
                <a:off x="758242" y="2986035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id="{1F6B9EF3-C76E-7D40-9B20-CB4444FF3BEB}"/>
                  </a:ext>
                </a:extLst>
              </p:cNvPr>
              <p:cNvSpPr/>
              <p:nvPr/>
            </p:nvSpPr>
            <p:spPr>
              <a:xfrm>
                <a:off x="759930" y="3300890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27CFEE9D-193A-034C-BA75-0DAEF23F35A5}"/>
                  </a:ext>
                </a:extLst>
              </p:cNvPr>
              <p:cNvSpPr/>
              <p:nvPr/>
            </p:nvSpPr>
            <p:spPr>
              <a:xfrm>
                <a:off x="758242" y="3580558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id="{6A068F1B-E960-2141-BD12-D4E05D7CB870}"/>
                  </a:ext>
                </a:extLst>
              </p:cNvPr>
              <p:cNvSpPr/>
              <p:nvPr/>
            </p:nvSpPr>
            <p:spPr>
              <a:xfrm>
                <a:off x="755946" y="3891504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3335971C-80CC-884F-B799-C0A4D8B7D946}"/>
                  </a:ext>
                </a:extLst>
              </p:cNvPr>
              <p:cNvSpPr/>
              <p:nvPr/>
            </p:nvSpPr>
            <p:spPr>
              <a:xfrm>
                <a:off x="1102312" y="3010457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B6CA9F38-E036-F344-9C0E-A6E1C1E3FC4A}"/>
                  </a:ext>
                </a:extLst>
              </p:cNvPr>
              <p:cNvSpPr/>
              <p:nvPr/>
            </p:nvSpPr>
            <p:spPr>
              <a:xfrm>
                <a:off x="1111447" y="3323842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8231F511-A43B-2045-BD8E-6DEF9BCA955C}"/>
                  </a:ext>
                </a:extLst>
              </p:cNvPr>
              <p:cNvSpPr/>
              <p:nvPr/>
            </p:nvSpPr>
            <p:spPr>
              <a:xfrm>
                <a:off x="1111447" y="3592643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040026CE-9488-C74F-B0F6-3A85242842E1}"/>
                  </a:ext>
                </a:extLst>
              </p:cNvPr>
              <p:cNvSpPr/>
              <p:nvPr/>
            </p:nvSpPr>
            <p:spPr>
              <a:xfrm>
                <a:off x="1133113" y="3906049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F81B3800-DFA0-464F-84E7-2740EE09D71A}"/>
                  </a:ext>
                </a:extLst>
              </p:cNvPr>
              <p:cNvSpPr/>
              <p:nvPr/>
            </p:nvSpPr>
            <p:spPr>
              <a:xfrm>
                <a:off x="1495478" y="2975353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3B7AB534-C8CE-DC4B-9FEC-9023221F255B}"/>
                  </a:ext>
                </a:extLst>
              </p:cNvPr>
              <p:cNvSpPr/>
              <p:nvPr/>
            </p:nvSpPr>
            <p:spPr>
              <a:xfrm>
                <a:off x="1508596" y="3255918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id="{C3A198CD-D39E-364F-8DB5-B9ADD6CB04C7}"/>
                  </a:ext>
                </a:extLst>
              </p:cNvPr>
              <p:cNvSpPr/>
              <p:nvPr/>
            </p:nvSpPr>
            <p:spPr>
              <a:xfrm>
                <a:off x="1506908" y="3535586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id="{09C438A7-4148-5442-97DE-D6E6D716B0AD}"/>
                  </a:ext>
                </a:extLst>
              </p:cNvPr>
              <p:cNvSpPr/>
              <p:nvPr/>
            </p:nvSpPr>
            <p:spPr>
              <a:xfrm>
                <a:off x="1516042" y="3846532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1CFF898B-5722-9745-9CCB-4E6648EC01EA}"/>
                  </a:ext>
                </a:extLst>
              </p:cNvPr>
              <p:cNvSpPr/>
              <p:nvPr/>
            </p:nvSpPr>
            <p:spPr>
              <a:xfrm>
                <a:off x="1873838" y="2988345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B3423A29-FC8D-1F4D-B60E-76944E7C0731}"/>
                  </a:ext>
                </a:extLst>
              </p:cNvPr>
              <p:cNvSpPr/>
              <p:nvPr/>
            </p:nvSpPr>
            <p:spPr>
              <a:xfrm>
                <a:off x="1860113" y="3278870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0C09A7E9-547D-2B42-95FD-ADF2F1349F41}"/>
                  </a:ext>
                </a:extLst>
              </p:cNvPr>
              <p:cNvSpPr/>
              <p:nvPr/>
            </p:nvSpPr>
            <p:spPr>
              <a:xfrm>
                <a:off x="1860113" y="3547671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B2856C2D-71E2-9742-B6B3-89AC77836ABC}"/>
                  </a:ext>
                </a:extLst>
              </p:cNvPr>
              <p:cNvSpPr/>
              <p:nvPr/>
            </p:nvSpPr>
            <p:spPr>
              <a:xfrm>
                <a:off x="1870349" y="3861077"/>
                <a:ext cx="160020" cy="177994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946547C1-1F67-3643-AC00-683F14D40113}"/>
                    </a:ext>
                  </a:extLst>
                </p:cNvPr>
                <p:cNvSpPr txBox="1"/>
                <p:nvPr/>
              </p:nvSpPr>
              <p:spPr>
                <a:xfrm>
                  <a:off x="7664488" y="1352031"/>
                  <a:ext cx="974897" cy="876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supHide m:val="on"/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sub>
                          <m:sup/>
                          <m:e/>
                        </m:nary>
                      </m:oMath>
                    </m:oMathPara>
                  </a14:m>
                  <a:endParaRPr lang="zh-CN" altLang="en-US" sz="2000" dirty="0"/>
                </a:p>
              </p:txBody>
            </p:sp>
          </mc:Choice>
          <mc:Fallback xmlns="">
            <p:sp>
              <p:nvSpPr>
                <p:cNvPr id="79" name="文本框 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4488" y="1352031"/>
                  <a:ext cx="974897" cy="87652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188DAD49-85A1-EE44-B721-B68A58CEB280}"/>
              </a:ext>
            </a:extLst>
          </p:cNvPr>
          <p:cNvSpPr txBox="1"/>
          <p:nvPr/>
        </p:nvSpPr>
        <p:spPr>
          <a:xfrm>
            <a:off x="420879" y="2470643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Perform the volume summation for each point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0A1E866-B891-C844-94A1-24152A67BD5D}"/>
              </a:ext>
            </a:extLst>
          </p:cNvPr>
          <p:cNvSpPr txBox="1"/>
          <p:nvPr/>
        </p:nvSpPr>
        <p:spPr>
          <a:xfrm>
            <a:off x="420879" y="4044365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From 3-point to 4-point function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E221A2B8-E47F-A04F-9E30-A42565EE4DF0}"/>
              </a:ext>
            </a:extLst>
          </p:cNvPr>
          <p:cNvGrpSpPr/>
          <p:nvPr/>
        </p:nvGrpSpPr>
        <p:grpSpPr>
          <a:xfrm>
            <a:off x="530481" y="4463715"/>
            <a:ext cx="5540925" cy="1387727"/>
            <a:chOff x="624915" y="4227720"/>
            <a:chExt cx="5540925" cy="1387727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F6582C48-AD01-DC4B-BA24-570267A00B4B}"/>
                </a:ext>
              </a:extLst>
            </p:cNvPr>
            <p:cNvGrpSpPr/>
            <p:nvPr/>
          </p:nvGrpSpPr>
          <p:grpSpPr>
            <a:xfrm>
              <a:off x="624915" y="4227720"/>
              <a:ext cx="2494281" cy="912370"/>
              <a:chOff x="1938024" y="3634465"/>
              <a:chExt cx="2664887" cy="97477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文本框 49">
                    <a:extLst>
                      <a:ext uri="{FF2B5EF4-FFF2-40B4-BE49-F238E27FC236}">
                        <a16:creationId xmlns:a16="http://schemas.microsoft.com/office/drawing/2014/main" id="{FAE69A1B-9763-5D4C-9B7B-A33FD47826BA}"/>
                      </a:ext>
                    </a:extLst>
                  </p:cNvPr>
                  <p:cNvSpPr txBox="1"/>
                  <p:nvPr/>
                </p:nvSpPr>
                <p:spPr>
                  <a:xfrm>
                    <a:off x="1938024" y="3648089"/>
                    <a:ext cx="53976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14" name="文本框 113">
                    <a:extLst>
                      <a:ext uri="{FF2B5EF4-FFF2-40B4-BE49-F238E27FC236}">
                        <a16:creationId xmlns:a16="http://schemas.microsoft.com/office/drawing/2014/main" id="{A33F8671-050F-47EE-AB04-57DA608A3F9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38024" y="3648089"/>
                    <a:ext cx="539763" cy="43088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757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文本框 50">
                    <a:extLst>
                      <a:ext uri="{FF2B5EF4-FFF2-40B4-BE49-F238E27FC236}">
                        <a16:creationId xmlns:a16="http://schemas.microsoft.com/office/drawing/2014/main" id="{2A4EBBA3-6D7D-624B-BF1F-DCA473E7BB15}"/>
                      </a:ext>
                    </a:extLst>
                  </p:cNvPr>
                  <p:cNvSpPr txBox="1"/>
                  <p:nvPr/>
                </p:nvSpPr>
                <p:spPr>
                  <a:xfrm>
                    <a:off x="2949643" y="3634465"/>
                    <a:ext cx="54630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15" name="文本框 114">
                    <a:extLst>
                      <a:ext uri="{FF2B5EF4-FFF2-40B4-BE49-F238E27FC236}">
                        <a16:creationId xmlns:a16="http://schemas.microsoft.com/office/drawing/2014/main" id="{DEAAB130-964E-41CF-B920-0F581A4DAD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49643" y="3634465"/>
                    <a:ext cx="546303" cy="43088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909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文本框 51">
                    <a:extLst>
                      <a:ext uri="{FF2B5EF4-FFF2-40B4-BE49-F238E27FC236}">
                        <a16:creationId xmlns:a16="http://schemas.microsoft.com/office/drawing/2014/main" id="{68A1129C-8F64-0C49-A7B7-87C2B173AC82}"/>
                      </a:ext>
                    </a:extLst>
                  </p:cNvPr>
                  <p:cNvSpPr txBox="1"/>
                  <p:nvPr/>
                </p:nvSpPr>
                <p:spPr>
                  <a:xfrm>
                    <a:off x="4056608" y="3648089"/>
                    <a:ext cx="54630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16" name="文本框 115">
                    <a:extLst>
                      <a:ext uri="{FF2B5EF4-FFF2-40B4-BE49-F238E27FC236}">
                        <a16:creationId xmlns:a16="http://schemas.microsoft.com/office/drawing/2014/main" id="{A28D88F3-456C-4679-8A29-E6D90D23B9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56608" y="3648089"/>
                    <a:ext cx="546303" cy="43088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909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D295F049-25CA-224E-A037-8387D8FFF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47490" y="4065463"/>
                <a:ext cx="2411183" cy="543779"/>
              </a:xfrm>
              <a:prstGeom prst="rect">
                <a:avLst/>
              </a:prstGeom>
            </p:spPr>
          </p:pic>
        </p:grp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80BF623A-41D7-9E45-A870-BAC53BAF80A7}"/>
                </a:ext>
              </a:extLst>
            </p:cNvPr>
            <p:cNvGrpSpPr/>
            <p:nvPr/>
          </p:nvGrpSpPr>
          <p:grpSpPr>
            <a:xfrm>
              <a:off x="3694205" y="4234709"/>
              <a:ext cx="2471635" cy="943841"/>
              <a:chOff x="4381057" y="3612794"/>
              <a:chExt cx="2640692" cy="10084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文本框 44">
                    <a:extLst>
                      <a:ext uri="{FF2B5EF4-FFF2-40B4-BE49-F238E27FC236}">
                        <a16:creationId xmlns:a16="http://schemas.microsoft.com/office/drawing/2014/main" id="{F938A6BA-88E7-304A-9147-33DFC52CD575}"/>
                      </a:ext>
                    </a:extLst>
                  </p:cNvPr>
                  <p:cNvSpPr txBox="1"/>
                  <p:nvPr/>
                </p:nvSpPr>
                <p:spPr>
                  <a:xfrm>
                    <a:off x="4381057" y="3623283"/>
                    <a:ext cx="53976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07" name="文本框 106">
                    <a:extLst>
                      <a:ext uri="{FF2B5EF4-FFF2-40B4-BE49-F238E27FC236}">
                        <a16:creationId xmlns:a16="http://schemas.microsoft.com/office/drawing/2014/main" id="{1256DF49-0CC1-48C8-95D9-85104BF859D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81057" y="3623283"/>
                    <a:ext cx="539763" cy="43088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909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文本框 45">
                    <a:extLst>
                      <a:ext uri="{FF2B5EF4-FFF2-40B4-BE49-F238E27FC236}">
                        <a16:creationId xmlns:a16="http://schemas.microsoft.com/office/drawing/2014/main" id="{FEB1F156-F088-3B40-AAF6-59AD50E922F1}"/>
                      </a:ext>
                    </a:extLst>
                  </p:cNvPr>
                  <p:cNvSpPr txBox="1"/>
                  <p:nvPr/>
                </p:nvSpPr>
                <p:spPr>
                  <a:xfrm>
                    <a:off x="5007611" y="3621231"/>
                    <a:ext cx="54630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08" name="文本框 107">
                    <a:extLst>
                      <a:ext uri="{FF2B5EF4-FFF2-40B4-BE49-F238E27FC236}">
                        <a16:creationId xmlns:a16="http://schemas.microsoft.com/office/drawing/2014/main" id="{E9D6F0A9-1B21-418D-A651-5B722049E0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7611" y="3621231"/>
                    <a:ext cx="546303" cy="43088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746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文本框 46">
                    <a:extLst>
                      <a:ext uri="{FF2B5EF4-FFF2-40B4-BE49-F238E27FC236}">
                        <a16:creationId xmlns:a16="http://schemas.microsoft.com/office/drawing/2014/main" id="{45EFFD52-92B4-E547-867D-D61C96DCA8E3}"/>
                      </a:ext>
                    </a:extLst>
                  </p:cNvPr>
                  <p:cNvSpPr txBox="1"/>
                  <p:nvPr/>
                </p:nvSpPr>
                <p:spPr>
                  <a:xfrm>
                    <a:off x="5767611" y="3612794"/>
                    <a:ext cx="54630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09" name="文本框 108">
                    <a:extLst>
                      <a:ext uri="{FF2B5EF4-FFF2-40B4-BE49-F238E27FC236}">
                        <a16:creationId xmlns:a16="http://schemas.microsoft.com/office/drawing/2014/main" id="{67E051FF-51F9-4EBF-9901-A04B36564CF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67611" y="3612794"/>
                    <a:ext cx="546303" cy="43088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757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02DDB09E-CA88-8448-B033-0F0CCFF80CDC}"/>
                      </a:ext>
                    </a:extLst>
                  </p:cNvPr>
                  <p:cNvSpPr txBox="1"/>
                  <p:nvPr/>
                </p:nvSpPr>
                <p:spPr>
                  <a:xfrm>
                    <a:off x="6475446" y="3623283"/>
                    <a:ext cx="546303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2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110" name="文本框 109">
                    <a:extLst>
                      <a:ext uri="{FF2B5EF4-FFF2-40B4-BE49-F238E27FC236}">
                        <a16:creationId xmlns:a16="http://schemas.microsoft.com/office/drawing/2014/main" id="{81552B26-A4CC-4E82-8A70-CDE4FBFEE8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75446" y="3623283"/>
                    <a:ext cx="546303" cy="43088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909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id="{1257716F-767F-7345-A7D1-F0288BACE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78282" y="4024119"/>
                <a:ext cx="2301722" cy="597075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8901D36A-AC75-AF4D-A718-F5D8F07CBDFD}"/>
                    </a:ext>
                  </a:extLst>
                </p:cNvPr>
                <p:cNvSpPr/>
                <p:nvPr/>
              </p:nvSpPr>
              <p:spPr>
                <a:xfrm>
                  <a:off x="685732" y="5246115"/>
                  <a:ext cx="22744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dirty="0">
                      <a:latin typeface="Times New Roman" panose="02020603050405020304" pitchFamily="18" charset="0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3-point: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a14:m>
                  <a:r>
                    <a:rPr lang="en-US" altLang="zh-CN" dirty="0">
                      <a:latin typeface="Times New Roman" panose="02020603050405020304" pitchFamily="18" charset="0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 summation</a:t>
                  </a:r>
                  <a:endParaRPr lang="zh-CN" altLang="en-US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8901D36A-AC75-AF4D-A718-F5D8F07CBD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732" y="5246115"/>
                  <a:ext cx="2274469" cy="369332"/>
                </a:xfrm>
                <a:prstGeom prst="rect">
                  <a:avLst/>
                </a:prstGeom>
                <a:blipFill>
                  <a:blip r:embed="rId12"/>
                  <a:stretch>
                    <a:fillRect l="-2222" t="-6667" r="-1667" b="-23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矩形 42">
                  <a:extLst>
                    <a:ext uri="{FF2B5EF4-FFF2-40B4-BE49-F238E27FC236}">
                      <a16:creationId xmlns:a16="http://schemas.microsoft.com/office/drawing/2014/main" id="{2DC6B955-BA43-5E4C-A3CB-1F8B57FE3151}"/>
                    </a:ext>
                  </a:extLst>
                </p:cNvPr>
                <p:cNvSpPr/>
                <p:nvPr/>
              </p:nvSpPr>
              <p:spPr>
                <a:xfrm>
                  <a:off x="3755899" y="5246115"/>
                  <a:ext cx="226966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dirty="0">
                      <a:latin typeface="Times New Roman" panose="02020603050405020304" pitchFamily="18" charset="0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4-point: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a14:m>
                  <a:r>
                    <a:rPr lang="en-US" altLang="zh-CN" dirty="0">
                      <a:latin typeface="Times New Roman" panose="02020603050405020304" pitchFamily="18" charset="0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 summation</a:t>
                  </a:r>
                  <a:endParaRPr lang="zh-CN" altLang="en-US" dirty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矩形 42">
                  <a:extLst>
                    <a:ext uri="{FF2B5EF4-FFF2-40B4-BE49-F238E27FC236}">
                      <a16:creationId xmlns:a16="http://schemas.microsoft.com/office/drawing/2014/main" id="{2DC6B955-BA43-5E4C-A3CB-1F8B57FE315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5899" y="5246115"/>
                  <a:ext cx="2269660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2222" t="-6667" r="-1111" b="-23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右箭头 43">
              <a:extLst>
                <a:ext uri="{FF2B5EF4-FFF2-40B4-BE49-F238E27FC236}">
                  <a16:creationId xmlns:a16="http://schemas.microsoft.com/office/drawing/2014/main" id="{55696210-76E3-EC48-A116-2018C52CED93}"/>
                </a:ext>
              </a:extLst>
            </p:cNvPr>
            <p:cNvSpPr/>
            <p:nvPr/>
          </p:nvSpPr>
          <p:spPr>
            <a:xfrm>
              <a:off x="3187847" y="4820255"/>
              <a:ext cx="456179" cy="20321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4" name="图片 53">
            <a:extLst>
              <a:ext uri="{FF2B5EF4-FFF2-40B4-BE49-F238E27FC236}">
                <a16:creationId xmlns:a16="http://schemas.microsoft.com/office/drawing/2014/main" id="{2E10EB5B-EC0A-5942-AC24-DCD41FB0B0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12448" y="1076436"/>
            <a:ext cx="2625111" cy="1231773"/>
          </a:xfrm>
          <a:prstGeom prst="rect">
            <a:avLst/>
          </a:prstGeom>
        </p:spPr>
      </p:pic>
      <p:sp>
        <p:nvSpPr>
          <p:cNvPr id="55" name="文本框 54">
            <a:extLst>
              <a:ext uri="{FF2B5EF4-FFF2-40B4-BE49-F238E27FC236}">
                <a16:creationId xmlns:a16="http://schemas.microsoft.com/office/drawing/2014/main" id="{E8B84B65-DDBE-EE4E-AAAE-04D71CD966D9}"/>
              </a:ext>
            </a:extLst>
          </p:cNvPr>
          <p:cNvSpPr txBox="1"/>
          <p:nvPr/>
        </p:nvSpPr>
        <p:spPr>
          <a:xfrm>
            <a:off x="420879" y="612525"/>
            <a:ext cx="471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Hadronic part from a typical 4-point function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F11BD86C-9BE4-FA44-B18B-6066DE8DC194}"/>
              </a:ext>
            </a:extLst>
          </p:cNvPr>
          <p:cNvSpPr txBox="1"/>
          <p:nvPr/>
        </p:nvSpPr>
        <p:spPr>
          <a:xfrm>
            <a:off x="1213658" y="197287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9FB0E8B2-086C-0448-BF8C-4D7407EA728E}"/>
              </a:ext>
            </a:extLst>
          </p:cNvPr>
          <p:cNvSpPr txBox="1"/>
          <p:nvPr/>
        </p:nvSpPr>
        <p:spPr>
          <a:xfrm>
            <a:off x="1993908" y="16401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019BED3-A8C0-D14C-940B-29E58EF27F7E}"/>
              </a:ext>
            </a:extLst>
          </p:cNvPr>
          <p:cNvSpPr txBox="1"/>
          <p:nvPr/>
        </p:nvSpPr>
        <p:spPr>
          <a:xfrm>
            <a:off x="2931397" y="188420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493E39FC-E75F-9445-95A2-4C6335F5230D}"/>
              </a:ext>
            </a:extLst>
          </p:cNvPr>
          <p:cNvSpPr txBox="1"/>
          <p:nvPr/>
        </p:nvSpPr>
        <p:spPr>
          <a:xfrm>
            <a:off x="4156443" y="197287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009CEBF9-96AA-C246-B947-2A533303B8BB}"/>
              </a:ext>
            </a:extLst>
          </p:cNvPr>
          <p:cNvGrpSpPr/>
          <p:nvPr/>
        </p:nvGrpSpPr>
        <p:grpSpPr>
          <a:xfrm>
            <a:off x="9579635" y="2153129"/>
            <a:ext cx="1061929" cy="958343"/>
            <a:chOff x="3197032" y="2728004"/>
            <a:chExt cx="1985010" cy="1520893"/>
          </a:xfrm>
        </p:grpSpPr>
        <p:cxnSp>
          <p:nvCxnSpPr>
            <p:cNvPr id="61" name="直接连接符 80">
              <a:extLst>
                <a:ext uri="{FF2B5EF4-FFF2-40B4-BE49-F238E27FC236}">
                  <a16:creationId xmlns:a16="http://schemas.microsoft.com/office/drawing/2014/main" id="{9B823E15-CC50-5F48-A000-ED2FD55718C7}"/>
                </a:ext>
              </a:extLst>
            </p:cNvPr>
            <p:cNvCxnSpPr/>
            <p:nvPr/>
          </p:nvCxnSpPr>
          <p:spPr>
            <a:xfrm>
              <a:off x="3197812" y="3057746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81">
              <a:extLst>
                <a:ext uri="{FF2B5EF4-FFF2-40B4-BE49-F238E27FC236}">
                  <a16:creationId xmlns:a16="http://schemas.microsoft.com/office/drawing/2014/main" id="{5CBF9848-9C44-9A40-BA19-0AAAC7B2C273}"/>
                </a:ext>
              </a:extLst>
            </p:cNvPr>
            <p:cNvCxnSpPr/>
            <p:nvPr/>
          </p:nvCxnSpPr>
          <p:spPr>
            <a:xfrm>
              <a:off x="3197812" y="3359344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82">
              <a:extLst>
                <a:ext uri="{FF2B5EF4-FFF2-40B4-BE49-F238E27FC236}">
                  <a16:creationId xmlns:a16="http://schemas.microsoft.com/office/drawing/2014/main" id="{88629C7A-A145-F543-A184-6CC8050FE944}"/>
                </a:ext>
              </a:extLst>
            </p:cNvPr>
            <p:cNvCxnSpPr/>
            <p:nvPr/>
          </p:nvCxnSpPr>
          <p:spPr>
            <a:xfrm>
              <a:off x="3197032" y="3648760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83">
              <a:extLst>
                <a:ext uri="{FF2B5EF4-FFF2-40B4-BE49-F238E27FC236}">
                  <a16:creationId xmlns:a16="http://schemas.microsoft.com/office/drawing/2014/main" id="{FAF5870D-520D-E643-A502-6D49D55F660B}"/>
                </a:ext>
              </a:extLst>
            </p:cNvPr>
            <p:cNvCxnSpPr/>
            <p:nvPr/>
          </p:nvCxnSpPr>
          <p:spPr>
            <a:xfrm>
              <a:off x="3197032" y="3941666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84">
              <a:extLst>
                <a:ext uri="{FF2B5EF4-FFF2-40B4-BE49-F238E27FC236}">
                  <a16:creationId xmlns:a16="http://schemas.microsoft.com/office/drawing/2014/main" id="{E9E08461-79E3-F844-AB08-879D4766BB96}"/>
                </a:ext>
              </a:extLst>
            </p:cNvPr>
            <p:cNvCxnSpPr/>
            <p:nvPr/>
          </p:nvCxnSpPr>
          <p:spPr>
            <a:xfrm flipV="1">
              <a:off x="3453082" y="2728004"/>
              <a:ext cx="3048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85">
              <a:extLst>
                <a:ext uri="{FF2B5EF4-FFF2-40B4-BE49-F238E27FC236}">
                  <a16:creationId xmlns:a16="http://schemas.microsoft.com/office/drawing/2014/main" id="{9469547F-A139-B34A-8844-EACFAB253DFC}"/>
                </a:ext>
              </a:extLst>
            </p:cNvPr>
            <p:cNvCxnSpPr/>
            <p:nvPr/>
          </p:nvCxnSpPr>
          <p:spPr>
            <a:xfrm flipH="1" flipV="1">
              <a:off x="3815032" y="2728004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86">
              <a:extLst>
                <a:ext uri="{FF2B5EF4-FFF2-40B4-BE49-F238E27FC236}">
                  <a16:creationId xmlns:a16="http://schemas.microsoft.com/office/drawing/2014/main" id="{A81F0596-A96B-C345-A3F2-51627F99C9CC}"/>
                </a:ext>
              </a:extLst>
            </p:cNvPr>
            <p:cNvCxnSpPr/>
            <p:nvPr/>
          </p:nvCxnSpPr>
          <p:spPr>
            <a:xfrm flipH="1" flipV="1">
              <a:off x="4177717" y="2728004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87">
              <a:extLst>
                <a:ext uri="{FF2B5EF4-FFF2-40B4-BE49-F238E27FC236}">
                  <a16:creationId xmlns:a16="http://schemas.microsoft.com/office/drawing/2014/main" id="{D561FC32-5AD5-3440-9C4D-07B63ED031FF}"/>
                </a:ext>
              </a:extLst>
            </p:cNvPr>
            <p:cNvCxnSpPr/>
            <p:nvPr/>
          </p:nvCxnSpPr>
          <p:spPr>
            <a:xfrm flipH="1" flipV="1">
              <a:off x="4565384" y="2757311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88">
              <a:extLst>
                <a:ext uri="{FF2B5EF4-FFF2-40B4-BE49-F238E27FC236}">
                  <a16:creationId xmlns:a16="http://schemas.microsoft.com/office/drawing/2014/main" id="{79CE560F-51DD-714C-B38E-72DE6F9E027A}"/>
                </a:ext>
              </a:extLst>
            </p:cNvPr>
            <p:cNvCxnSpPr/>
            <p:nvPr/>
          </p:nvCxnSpPr>
          <p:spPr>
            <a:xfrm flipH="1" flipV="1">
              <a:off x="4953051" y="2757311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id="{76313463-4FCB-FB4D-B407-D04F27F60261}"/>
                </a:ext>
              </a:extLst>
            </p:cNvPr>
            <p:cNvSpPr/>
            <p:nvPr/>
          </p:nvSpPr>
          <p:spPr>
            <a:xfrm>
              <a:off x="3397837" y="2963411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3020DC1E-8B5C-274C-B8AB-DA6C47C0A388}"/>
                </a:ext>
              </a:extLst>
            </p:cNvPr>
            <p:cNvSpPr/>
            <p:nvPr/>
          </p:nvSpPr>
          <p:spPr>
            <a:xfrm>
              <a:off x="3403226" y="358965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2F135923-73BA-3145-BB2E-90A4C813118F}"/>
                </a:ext>
              </a:extLst>
            </p:cNvPr>
            <p:cNvSpPr/>
            <p:nvPr/>
          </p:nvSpPr>
          <p:spPr>
            <a:xfrm>
              <a:off x="3758400" y="3281840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763B9979-9B32-0C44-B03F-06654C95848B}"/>
                </a:ext>
              </a:extLst>
            </p:cNvPr>
            <p:cNvSpPr/>
            <p:nvPr/>
          </p:nvSpPr>
          <p:spPr>
            <a:xfrm>
              <a:off x="3756712" y="3561508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id="{6E78E77F-1285-1D42-AC08-5CD7BF30AF61}"/>
                </a:ext>
              </a:extLst>
            </p:cNvPr>
            <p:cNvSpPr/>
            <p:nvPr/>
          </p:nvSpPr>
          <p:spPr>
            <a:xfrm>
              <a:off x="4109917" y="330479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id="{E3BBBA7C-E54C-D141-9F16-36F35109429A}"/>
                </a:ext>
              </a:extLst>
            </p:cNvPr>
            <p:cNvSpPr/>
            <p:nvPr/>
          </p:nvSpPr>
          <p:spPr>
            <a:xfrm>
              <a:off x="4131583" y="3886999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id="{F7E113A2-BD6A-E34E-A964-4F353E9E9A89}"/>
                </a:ext>
              </a:extLst>
            </p:cNvPr>
            <p:cNvSpPr/>
            <p:nvPr/>
          </p:nvSpPr>
          <p:spPr>
            <a:xfrm>
              <a:off x="4493948" y="2956303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id="{BD10075E-A5FB-7948-BABB-C86DF98EB0E4}"/>
                </a:ext>
              </a:extLst>
            </p:cNvPr>
            <p:cNvSpPr/>
            <p:nvPr/>
          </p:nvSpPr>
          <p:spPr>
            <a:xfrm>
              <a:off x="4514512" y="382748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id="{E0F72B48-89BD-4F4B-BA25-42CAC3169B17}"/>
                </a:ext>
              </a:extLst>
            </p:cNvPr>
            <p:cNvSpPr/>
            <p:nvPr/>
          </p:nvSpPr>
          <p:spPr>
            <a:xfrm>
              <a:off x="4872308" y="2969295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id="{4E4C8A6B-87BF-8F43-8910-992035503EA6}"/>
                </a:ext>
              </a:extLst>
            </p:cNvPr>
            <p:cNvSpPr/>
            <p:nvPr/>
          </p:nvSpPr>
          <p:spPr>
            <a:xfrm>
              <a:off x="4858583" y="3528621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F7B3D412-3AE8-9242-B2A0-5FB4C3AC6F0F}"/>
              </a:ext>
            </a:extLst>
          </p:cNvPr>
          <p:cNvSpPr txBox="1"/>
          <p:nvPr/>
        </p:nvSpPr>
        <p:spPr>
          <a:xfrm>
            <a:off x="6130182" y="637599"/>
            <a:ext cx="5450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Solution</a:t>
            </a:r>
            <a:r>
              <a: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Field sparsening method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765A22CD-9875-7B41-B5D8-DBB06111D96B}"/>
              </a:ext>
            </a:extLst>
          </p:cNvPr>
          <p:cNvGrpSpPr/>
          <p:nvPr/>
        </p:nvGrpSpPr>
        <p:grpSpPr>
          <a:xfrm>
            <a:off x="7368981" y="2058076"/>
            <a:ext cx="1139665" cy="1023401"/>
            <a:chOff x="198562" y="2747054"/>
            <a:chExt cx="1985010" cy="1520893"/>
          </a:xfrm>
        </p:grpSpPr>
        <p:cxnSp>
          <p:nvCxnSpPr>
            <p:cNvPr id="82" name="直接连接符 124">
              <a:extLst>
                <a:ext uri="{FF2B5EF4-FFF2-40B4-BE49-F238E27FC236}">
                  <a16:creationId xmlns:a16="http://schemas.microsoft.com/office/drawing/2014/main" id="{33D44767-D553-5542-AE06-FA077C10E3A4}"/>
                </a:ext>
              </a:extLst>
            </p:cNvPr>
            <p:cNvCxnSpPr/>
            <p:nvPr/>
          </p:nvCxnSpPr>
          <p:spPr>
            <a:xfrm>
              <a:off x="199342" y="3076796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125">
              <a:extLst>
                <a:ext uri="{FF2B5EF4-FFF2-40B4-BE49-F238E27FC236}">
                  <a16:creationId xmlns:a16="http://schemas.microsoft.com/office/drawing/2014/main" id="{3494337E-BDF2-664F-8432-8FDEB7F95FB0}"/>
                </a:ext>
              </a:extLst>
            </p:cNvPr>
            <p:cNvCxnSpPr/>
            <p:nvPr/>
          </p:nvCxnSpPr>
          <p:spPr>
            <a:xfrm>
              <a:off x="199342" y="3378394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126">
              <a:extLst>
                <a:ext uri="{FF2B5EF4-FFF2-40B4-BE49-F238E27FC236}">
                  <a16:creationId xmlns:a16="http://schemas.microsoft.com/office/drawing/2014/main" id="{2DF64A76-F7A2-3342-BF99-CE6A4A0E44EA}"/>
                </a:ext>
              </a:extLst>
            </p:cNvPr>
            <p:cNvCxnSpPr/>
            <p:nvPr/>
          </p:nvCxnSpPr>
          <p:spPr>
            <a:xfrm>
              <a:off x="198562" y="3667810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127">
              <a:extLst>
                <a:ext uri="{FF2B5EF4-FFF2-40B4-BE49-F238E27FC236}">
                  <a16:creationId xmlns:a16="http://schemas.microsoft.com/office/drawing/2014/main" id="{C57E81DE-FFE7-1C42-8B3E-50085FFB7BAB}"/>
                </a:ext>
              </a:extLst>
            </p:cNvPr>
            <p:cNvCxnSpPr/>
            <p:nvPr/>
          </p:nvCxnSpPr>
          <p:spPr>
            <a:xfrm>
              <a:off x="198562" y="3960716"/>
              <a:ext cx="19842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128">
              <a:extLst>
                <a:ext uri="{FF2B5EF4-FFF2-40B4-BE49-F238E27FC236}">
                  <a16:creationId xmlns:a16="http://schemas.microsoft.com/office/drawing/2014/main" id="{B6059646-65D5-0849-A3C1-1609F70E742B}"/>
                </a:ext>
              </a:extLst>
            </p:cNvPr>
            <p:cNvCxnSpPr/>
            <p:nvPr/>
          </p:nvCxnSpPr>
          <p:spPr>
            <a:xfrm flipH="1" flipV="1">
              <a:off x="485093" y="2747054"/>
              <a:ext cx="7031" cy="15208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129">
              <a:extLst>
                <a:ext uri="{FF2B5EF4-FFF2-40B4-BE49-F238E27FC236}">
                  <a16:creationId xmlns:a16="http://schemas.microsoft.com/office/drawing/2014/main" id="{AD52C40B-2468-4F4E-A489-E56C06DBE22D}"/>
                </a:ext>
              </a:extLst>
            </p:cNvPr>
            <p:cNvCxnSpPr/>
            <p:nvPr/>
          </p:nvCxnSpPr>
          <p:spPr>
            <a:xfrm flipH="1" flipV="1">
              <a:off x="816562" y="2747054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130">
              <a:extLst>
                <a:ext uri="{FF2B5EF4-FFF2-40B4-BE49-F238E27FC236}">
                  <a16:creationId xmlns:a16="http://schemas.microsoft.com/office/drawing/2014/main" id="{4139BA03-2E1B-7447-8408-C4EFAD7FD8E4}"/>
                </a:ext>
              </a:extLst>
            </p:cNvPr>
            <p:cNvCxnSpPr/>
            <p:nvPr/>
          </p:nvCxnSpPr>
          <p:spPr>
            <a:xfrm flipH="1" flipV="1">
              <a:off x="1179247" y="2747054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131">
              <a:extLst>
                <a:ext uri="{FF2B5EF4-FFF2-40B4-BE49-F238E27FC236}">
                  <a16:creationId xmlns:a16="http://schemas.microsoft.com/office/drawing/2014/main" id="{EC1DE966-BC4F-D441-8AB9-28F488AF119A}"/>
                </a:ext>
              </a:extLst>
            </p:cNvPr>
            <p:cNvCxnSpPr/>
            <p:nvPr/>
          </p:nvCxnSpPr>
          <p:spPr>
            <a:xfrm flipH="1" flipV="1">
              <a:off x="1566914" y="2776361"/>
              <a:ext cx="11430" cy="1491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132">
              <a:extLst>
                <a:ext uri="{FF2B5EF4-FFF2-40B4-BE49-F238E27FC236}">
                  <a16:creationId xmlns:a16="http://schemas.microsoft.com/office/drawing/2014/main" id="{57D4783D-BAFB-DE4B-98A3-F9C6C1D16482}"/>
                </a:ext>
              </a:extLst>
            </p:cNvPr>
            <p:cNvCxnSpPr/>
            <p:nvPr/>
          </p:nvCxnSpPr>
          <p:spPr>
            <a:xfrm flipH="1" flipV="1">
              <a:off x="1954581" y="2776362"/>
              <a:ext cx="2246" cy="14915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id="{E1CEE89C-A80F-9846-BF0A-85641F4DBEF0}"/>
                </a:ext>
              </a:extLst>
            </p:cNvPr>
            <p:cNvSpPr/>
            <p:nvPr/>
          </p:nvSpPr>
          <p:spPr>
            <a:xfrm>
              <a:off x="399367" y="2982461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2" name="椭圆 91">
              <a:extLst>
                <a:ext uri="{FF2B5EF4-FFF2-40B4-BE49-F238E27FC236}">
                  <a16:creationId xmlns:a16="http://schemas.microsoft.com/office/drawing/2014/main" id="{89E12484-EBA9-3E45-A568-136BA942D706}"/>
                </a:ext>
              </a:extLst>
            </p:cNvPr>
            <p:cNvSpPr/>
            <p:nvPr/>
          </p:nvSpPr>
          <p:spPr>
            <a:xfrm>
              <a:off x="410797" y="331754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id="{06A8BB92-495C-8149-AB72-DCF224E2D5C1}"/>
                </a:ext>
              </a:extLst>
            </p:cNvPr>
            <p:cNvSpPr/>
            <p:nvPr/>
          </p:nvSpPr>
          <p:spPr>
            <a:xfrm>
              <a:off x="404756" y="360870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id="{6922EE8D-5661-7340-B0A8-CD94B7E03005}"/>
                </a:ext>
              </a:extLst>
            </p:cNvPr>
            <p:cNvSpPr/>
            <p:nvPr/>
          </p:nvSpPr>
          <p:spPr>
            <a:xfrm>
              <a:off x="391529" y="3897125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id="{9F3A7E55-5A08-EF42-937B-C405F7E7A57C}"/>
                </a:ext>
              </a:extLst>
            </p:cNvPr>
            <p:cNvSpPr/>
            <p:nvPr/>
          </p:nvSpPr>
          <p:spPr>
            <a:xfrm>
              <a:off x="758242" y="2986035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6" name="椭圆 95">
              <a:extLst>
                <a:ext uri="{FF2B5EF4-FFF2-40B4-BE49-F238E27FC236}">
                  <a16:creationId xmlns:a16="http://schemas.microsoft.com/office/drawing/2014/main" id="{E8481339-8979-9741-861A-F9525BDAC5F7}"/>
                </a:ext>
              </a:extLst>
            </p:cNvPr>
            <p:cNvSpPr/>
            <p:nvPr/>
          </p:nvSpPr>
          <p:spPr>
            <a:xfrm>
              <a:off x="759930" y="3300890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A6CA0BD7-507F-8845-8EBB-32C1B8A5661C}"/>
                </a:ext>
              </a:extLst>
            </p:cNvPr>
            <p:cNvSpPr/>
            <p:nvPr/>
          </p:nvSpPr>
          <p:spPr>
            <a:xfrm>
              <a:off x="758242" y="3580558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7DB9E6B7-76BE-3F43-B118-53E1ED9FE899}"/>
                </a:ext>
              </a:extLst>
            </p:cNvPr>
            <p:cNvSpPr/>
            <p:nvPr/>
          </p:nvSpPr>
          <p:spPr>
            <a:xfrm>
              <a:off x="755946" y="3891504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F636F8B7-7F19-9B4A-B62A-31D1E502388E}"/>
                </a:ext>
              </a:extLst>
            </p:cNvPr>
            <p:cNvSpPr/>
            <p:nvPr/>
          </p:nvSpPr>
          <p:spPr>
            <a:xfrm>
              <a:off x="1102312" y="3010457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E704F6F1-2301-904D-B2D9-1BF741587AC0}"/>
                </a:ext>
              </a:extLst>
            </p:cNvPr>
            <p:cNvSpPr/>
            <p:nvPr/>
          </p:nvSpPr>
          <p:spPr>
            <a:xfrm>
              <a:off x="1111447" y="332384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E4D9439A-A2C2-754E-897C-5E392FA7CABD}"/>
                </a:ext>
              </a:extLst>
            </p:cNvPr>
            <p:cNvSpPr/>
            <p:nvPr/>
          </p:nvSpPr>
          <p:spPr>
            <a:xfrm>
              <a:off x="1111447" y="3592643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0C2800A8-EB83-394B-B30E-211E9FA82E71}"/>
                </a:ext>
              </a:extLst>
            </p:cNvPr>
            <p:cNvSpPr/>
            <p:nvPr/>
          </p:nvSpPr>
          <p:spPr>
            <a:xfrm>
              <a:off x="1133113" y="3906049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ABA277C7-B2D7-4E47-8067-A3704C5951F4}"/>
                </a:ext>
              </a:extLst>
            </p:cNvPr>
            <p:cNvSpPr/>
            <p:nvPr/>
          </p:nvSpPr>
          <p:spPr>
            <a:xfrm>
              <a:off x="1495478" y="2975353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081F8361-D5E9-2542-8F4D-C3682CE335E8}"/>
                </a:ext>
              </a:extLst>
            </p:cNvPr>
            <p:cNvSpPr/>
            <p:nvPr/>
          </p:nvSpPr>
          <p:spPr>
            <a:xfrm>
              <a:off x="1508596" y="3255918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A6FAD48E-EE93-B440-930A-B3C2D019B23D}"/>
                </a:ext>
              </a:extLst>
            </p:cNvPr>
            <p:cNvSpPr/>
            <p:nvPr/>
          </p:nvSpPr>
          <p:spPr>
            <a:xfrm>
              <a:off x="1506908" y="3535586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6" name="椭圆 105">
              <a:extLst>
                <a:ext uri="{FF2B5EF4-FFF2-40B4-BE49-F238E27FC236}">
                  <a16:creationId xmlns:a16="http://schemas.microsoft.com/office/drawing/2014/main" id="{67691D4A-20AB-D141-B695-90F2E2D43BAE}"/>
                </a:ext>
              </a:extLst>
            </p:cNvPr>
            <p:cNvSpPr/>
            <p:nvPr/>
          </p:nvSpPr>
          <p:spPr>
            <a:xfrm>
              <a:off x="1516042" y="3846532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7" name="椭圆 106">
              <a:extLst>
                <a:ext uri="{FF2B5EF4-FFF2-40B4-BE49-F238E27FC236}">
                  <a16:creationId xmlns:a16="http://schemas.microsoft.com/office/drawing/2014/main" id="{8527B336-DE8C-0F41-AC0F-5BDC1A4EF8FF}"/>
                </a:ext>
              </a:extLst>
            </p:cNvPr>
            <p:cNvSpPr/>
            <p:nvPr/>
          </p:nvSpPr>
          <p:spPr>
            <a:xfrm>
              <a:off x="1873838" y="2988345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8" name="椭圆 107">
              <a:extLst>
                <a:ext uri="{FF2B5EF4-FFF2-40B4-BE49-F238E27FC236}">
                  <a16:creationId xmlns:a16="http://schemas.microsoft.com/office/drawing/2014/main" id="{E5B4F261-2711-AA42-B84D-74723056791A}"/>
                </a:ext>
              </a:extLst>
            </p:cNvPr>
            <p:cNvSpPr/>
            <p:nvPr/>
          </p:nvSpPr>
          <p:spPr>
            <a:xfrm>
              <a:off x="1860113" y="3278870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9" name="椭圆 108">
              <a:extLst>
                <a:ext uri="{FF2B5EF4-FFF2-40B4-BE49-F238E27FC236}">
                  <a16:creationId xmlns:a16="http://schemas.microsoft.com/office/drawing/2014/main" id="{F36F738C-B207-004F-B27A-C3EC8F4B2B08}"/>
                </a:ext>
              </a:extLst>
            </p:cNvPr>
            <p:cNvSpPr/>
            <p:nvPr/>
          </p:nvSpPr>
          <p:spPr>
            <a:xfrm>
              <a:off x="1860113" y="3547671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0" name="椭圆 109">
              <a:extLst>
                <a:ext uri="{FF2B5EF4-FFF2-40B4-BE49-F238E27FC236}">
                  <a16:creationId xmlns:a16="http://schemas.microsoft.com/office/drawing/2014/main" id="{6C1C2EAD-8899-5B4F-8BF5-19C091F2E0E9}"/>
                </a:ext>
              </a:extLst>
            </p:cNvPr>
            <p:cNvSpPr/>
            <p:nvPr/>
          </p:nvSpPr>
          <p:spPr>
            <a:xfrm>
              <a:off x="1870349" y="3861077"/>
              <a:ext cx="160020" cy="177994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11" name="右箭头 110">
            <a:extLst>
              <a:ext uri="{FF2B5EF4-FFF2-40B4-BE49-F238E27FC236}">
                <a16:creationId xmlns:a16="http://schemas.microsoft.com/office/drawing/2014/main" id="{1F1D329B-0775-A34F-A96C-C6AD14EB03B2}"/>
              </a:ext>
            </a:extLst>
          </p:cNvPr>
          <p:cNvSpPr/>
          <p:nvPr/>
        </p:nvSpPr>
        <p:spPr>
          <a:xfrm>
            <a:off x="8846838" y="2516574"/>
            <a:ext cx="456179" cy="203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60">
            <a:extLst>
              <a:ext uri="{FF2B5EF4-FFF2-40B4-BE49-F238E27FC236}">
                <a16:creationId xmlns:a16="http://schemas.microsoft.com/office/drawing/2014/main" id="{8DF70558-A03F-3A44-AE28-BF436A542EC5}"/>
              </a:ext>
            </a:extLst>
          </p:cNvPr>
          <p:cNvCxnSpPr>
            <a:cxnSpLocks/>
          </p:cNvCxnSpPr>
          <p:nvPr/>
        </p:nvCxnSpPr>
        <p:spPr>
          <a:xfrm flipH="1">
            <a:off x="6094375" y="694586"/>
            <a:ext cx="12838" cy="6088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9725F435-9095-FE44-913C-6135EDE57361}"/>
              </a:ext>
            </a:extLst>
          </p:cNvPr>
          <p:cNvGrpSpPr/>
          <p:nvPr/>
        </p:nvGrpSpPr>
        <p:grpSpPr>
          <a:xfrm>
            <a:off x="6266987" y="5624136"/>
            <a:ext cx="5632180" cy="1119886"/>
            <a:chOff x="6100735" y="5235270"/>
            <a:chExt cx="5632180" cy="1119886"/>
          </a:xfrm>
        </p:grpSpPr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FCDED4F7-4C20-A044-B5F3-6E7A5B098441}"/>
                </a:ext>
              </a:extLst>
            </p:cNvPr>
            <p:cNvSpPr txBox="1"/>
            <p:nvPr/>
          </p:nvSpPr>
          <p:spPr>
            <a:xfrm>
              <a:off x="6100735" y="5708825"/>
              <a:ext cx="5632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Reduce the computational cost by a factor  of 10</a:t>
              </a:r>
              <a:r>
                <a:rPr lang="en-US" altLang="zh-CN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-10</a:t>
              </a:r>
              <a:r>
                <a:rPr lang="en-US" altLang="zh-CN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with almost no loss of precision!</a:t>
              </a:r>
              <a:endPara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8C68233D-DB17-1B46-A78B-CEC4EECBE43E}"/>
                </a:ext>
              </a:extLst>
            </p:cNvPr>
            <p:cNvSpPr txBox="1"/>
            <p:nvPr/>
          </p:nvSpPr>
          <p:spPr>
            <a:xfrm>
              <a:off x="6130376" y="5235270"/>
              <a:ext cx="4015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Utilize field sparsening method</a:t>
              </a:r>
              <a:endPara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1BD61FEC-E719-5C4E-868D-E3B590788434}"/>
              </a:ext>
            </a:extLst>
          </p:cNvPr>
          <p:cNvGrpSpPr/>
          <p:nvPr/>
        </p:nvGrpSpPr>
        <p:grpSpPr>
          <a:xfrm>
            <a:off x="6290091" y="3414586"/>
            <a:ext cx="5930255" cy="2016834"/>
            <a:chOff x="6290091" y="3189499"/>
            <a:chExt cx="5930255" cy="2016834"/>
          </a:xfrm>
        </p:grpSpPr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09ED8A22-6E84-644A-AA57-5800BBAC9F18}"/>
                </a:ext>
              </a:extLst>
            </p:cNvPr>
            <p:cNvSpPr txBox="1"/>
            <p:nvPr/>
          </p:nvSpPr>
          <p:spPr>
            <a:xfrm>
              <a:off x="6290091" y="3189499"/>
              <a:ext cx="5930255" cy="201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8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Less summation points may lead to lower precision</a:t>
              </a:r>
            </a:p>
            <a:p>
              <a:pPr marL="342900" indent="-342900">
                <a:lnSpc>
                  <a:spcPct val="18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It is not the case because of high correlation in lattice data</a:t>
              </a:r>
            </a:p>
            <a:p>
              <a:pPr marL="342900" indent="-342900">
                <a:lnSpc>
                  <a:spcPct val="180000"/>
                </a:lnSpc>
                <a:buFont typeface="Arial" panose="020B0604020202020204" pitchFamily="34" charset="0"/>
                <a:buChar char="•"/>
              </a:pPr>
              <a:endPara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marL="342900" indent="-342900">
                <a:lnSpc>
                  <a:spcPct val="18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Used for pion, proton, </a:t>
              </a:r>
              <a:r>
                <a:rPr lang="en-US" altLang="zh-CN" dirty="0" err="1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</a:t>
              </a:r>
              <a:r>
                <a:rPr lang="en-US" altLang="zh-CN" baseline="-25000" dirty="0" err="1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to verify its application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9ABF7A63-AD37-CA46-8BC8-99728162CAC6}"/>
                </a:ext>
              </a:extLst>
            </p:cNvPr>
            <p:cNvSpPr txBox="1"/>
            <p:nvPr/>
          </p:nvSpPr>
          <p:spPr>
            <a:xfrm>
              <a:off x="7506684" y="4346977"/>
              <a:ext cx="4692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kumimoji="1"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-10</a:t>
              </a:r>
              <a:r>
                <a:rPr kumimoji="1" lang="en-US" altLang="zh-CN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times less points yields similar precision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右箭头 118">
              <a:extLst>
                <a:ext uri="{FF2B5EF4-FFF2-40B4-BE49-F238E27FC236}">
                  <a16:creationId xmlns:a16="http://schemas.microsoft.com/office/drawing/2014/main" id="{F9B07896-AD98-8347-B2FF-5D9FBA5AF913}"/>
                </a:ext>
              </a:extLst>
            </p:cNvPr>
            <p:cNvSpPr/>
            <p:nvPr/>
          </p:nvSpPr>
          <p:spPr>
            <a:xfrm>
              <a:off x="6944702" y="4430034"/>
              <a:ext cx="456179" cy="20321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矩形 116">
            <a:extLst>
              <a:ext uri="{FF2B5EF4-FFF2-40B4-BE49-F238E27FC236}">
                <a16:creationId xmlns:a16="http://schemas.microsoft.com/office/drawing/2014/main" id="{4C6D2FBF-6D75-D94C-9D5C-006E477DB1C5}"/>
              </a:ext>
            </a:extLst>
          </p:cNvPr>
          <p:cNvSpPr/>
          <p:nvPr/>
        </p:nvSpPr>
        <p:spPr>
          <a:xfrm>
            <a:off x="7373786" y="1007212"/>
            <a:ext cx="55226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en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Y. Li, S. Xia, XF, L. </a:t>
            </a:r>
            <a:r>
              <a:rPr lang="en" altLang="zh-CN" sz="15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Jin</a:t>
            </a:r>
            <a:r>
              <a:rPr lang="en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 C. Liu, PRD 103 (2021) 014514</a:t>
            </a:r>
            <a:r>
              <a:rPr lang="en-US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】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id="{EDBD83B8-9324-B146-BDFC-24DF5BB737BD}"/>
              </a:ext>
            </a:extLst>
          </p:cNvPr>
          <p:cNvSpPr/>
          <p:nvPr/>
        </p:nvSpPr>
        <p:spPr>
          <a:xfrm>
            <a:off x="7373786" y="1333979"/>
            <a:ext cx="55226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【W. Detmold</a:t>
            </a:r>
            <a:r>
              <a:rPr lang="en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 D. Murphy, et. al. PRD 104 (2021) 034502</a:t>
            </a:r>
            <a:r>
              <a:rPr lang="en-US" altLang="zh-CN" sz="15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】</a:t>
            </a:r>
            <a:endParaRPr lang="zh-CN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31254A37-F343-C146-B4E7-3ACB91875325}"/>
              </a:ext>
            </a:extLst>
          </p:cNvPr>
          <p:cNvSpPr txBox="1"/>
          <p:nvPr/>
        </p:nvSpPr>
        <p:spPr>
          <a:xfrm>
            <a:off x="964805" y="6022242"/>
            <a:ext cx="4344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Increasing each point, computational cost increases by 10</a:t>
            </a:r>
            <a:r>
              <a:rPr lang="en-US" altLang="zh-CN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-10</a:t>
            </a:r>
            <a:r>
              <a:rPr lang="en-US" altLang="zh-CN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times!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5" name="标题 1">
            <a:extLst>
              <a:ext uri="{FF2B5EF4-FFF2-40B4-BE49-F238E27FC236}">
                <a16:creationId xmlns:a16="http://schemas.microsoft.com/office/drawing/2014/main" id="{6F10880D-64F5-4748-B074-381189159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Challenges for moving to nucleon sector (II)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6035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0A7B985-1C71-0E40-B3FF-6E81A2ED7C62}"/>
              </a:ext>
            </a:extLst>
          </p:cNvPr>
          <p:cNvSpPr txBox="1"/>
          <p:nvPr/>
        </p:nvSpPr>
        <p:spPr>
          <a:xfrm>
            <a:off x="437315" y="774266"/>
            <a:ext cx="64700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Nucleon system – severe signal/noise (S/N) problem</a:t>
            </a:r>
            <a:endParaRPr kumimoji="1" lang="zh-CN" altLang="en-US" sz="2200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5E13C7F-6C6D-DE42-B07C-ABE7FA5DF9D2}"/>
              </a:ext>
            </a:extLst>
          </p:cNvPr>
          <p:cNvSpPr txBox="1"/>
          <p:nvPr/>
        </p:nvSpPr>
        <p:spPr>
          <a:xfrm>
            <a:off x="1519338" y="3422691"/>
            <a:ext cx="13668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&lt;O&gt;</a:t>
            </a:r>
            <a:r>
              <a:rPr lang="en-US" altLang="zh-CN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55767D5-EEB5-0F45-8D4B-19A178C21B35}"/>
              </a:ext>
            </a:extLst>
          </p:cNvPr>
          <p:cNvSpPr txBox="1"/>
          <p:nvPr/>
        </p:nvSpPr>
        <p:spPr>
          <a:xfrm>
            <a:off x="5130434" y="3422690"/>
            <a:ext cx="12753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&lt;O</a:t>
            </a:r>
            <a:r>
              <a:rPr lang="en-US" altLang="zh-CN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&gt;=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775E98E-3B56-4B4E-ABEB-C49446BC9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30" y="2832077"/>
            <a:ext cx="1727200" cy="1651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1C19087-84C6-4D45-8208-83C6405FE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533" y="2958683"/>
            <a:ext cx="1816100" cy="13589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299B8EB-6C73-A14B-8F2A-55E7D25E76E5}"/>
              </a:ext>
            </a:extLst>
          </p:cNvPr>
          <p:cNvSpPr/>
          <p:nvPr/>
        </p:nvSpPr>
        <p:spPr>
          <a:xfrm>
            <a:off x="636838" y="1343190"/>
            <a:ext cx="9670412" cy="54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Statistics tells us that variance is given by &lt;O</a:t>
            </a:r>
            <a:r>
              <a:rPr lang="en-US" altLang="zh-CN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kumimoji="1" lang="en-US" altLang="zh-CN" sz="220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– 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&lt;O&gt;</a:t>
            </a:r>
            <a:r>
              <a:rPr lang="en-US" altLang="zh-CN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2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F5DA540-23BF-3943-A6A3-D79C440F0350}"/>
              </a:ext>
            </a:extLst>
          </p:cNvPr>
          <p:cNvSpPr/>
          <p:nvPr/>
        </p:nvSpPr>
        <p:spPr>
          <a:xfrm>
            <a:off x="1376318" y="2114424"/>
            <a:ext cx="2446382" cy="54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Square of signal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10E5B90-3431-2548-9D13-4A6F3C17AB6A}"/>
              </a:ext>
            </a:extLst>
          </p:cNvPr>
          <p:cNvSpPr/>
          <p:nvPr/>
        </p:nvSpPr>
        <p:spPr>
          <a:xfrm>
            <a:off x="4508984" y="2114424"/>
            <a:ext cx="4939815" cy="54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Variance is dominated by &lt;O</a:t>
            </a:r>
            <a:r>
              <a:rPr lang="en-US" altLang="zh-CN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4F619C16-3668-4A4C-89E8-A7A6BC079A8E}"/>
              </a:ext>
            </a:extLst>
          </p:cNvPr>
          <p:cNvGrpSpPr/>
          <p:nvPr/>
        </p:nvGrpSpPr>
        <p:grpSpPr>
          <a:xfrm>
            <a:off x="719964" y="4834964"/>
            <a:ext cx="11533136" cy="769441"/>
            <a:chOff x="928314" y="5117351"/>
            <a:chExt cx="11533136" cy="769441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81170BF5-2B89-9A47-A0E3-E18E1AF453EE}"/>
                </a:ext>
              </a:extLst>
            </p:cNvPr>
            <p:cNvSpPr/>
            <p:nvPr/>
          </p:nvSpPr>
          <p:spPr>
            <a:xfrm>
              <a:off x="928314" y="5164222"/>
              <a:ext cx="9670412" cy="540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Clr>
                  <a:srgbClr val="002060"/>
                </a:buClr>
                <a:buFont typeface="Arial" panose="020B0604020202020204" pitchFamily="34" charset="0"/>
                <a:buChar char="•"/>
              </a:pPr>
              <a:r>
                <a:rPr lang="en-US" altLang="zh-CN" sz="22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S/N is</a:t>
              </a: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44B3CC8D-F128-814F-8330-000B5BD0D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828" y="5175383"/>
              <a:ext cx="2943714" cy="639938"/>
            </a:xfrm>
            <a:prstGeom prst="rect">
              <a:avLst/>
            </a:prstGeom>
          </p:spPr>
        </p:pic>
        <p:sp>
          <p:nvSpPr>
            <p:cNvPr id="16" name="箭头: 左 2">
              <a:extLst>
                <a:ext uri="{FF2B5EF4-FFF2-40B4-BE49-F238E27FC236}">
                  <a16:creationId xmlns:a16="http://schemas.microsoft.com/office/drawing/2014/main" id="{E75B8120-BB60-7341-9C07-76A2326D0BC8}"/>
                </a:ext>
              </a:extLst>
            </p:cNvPr>
            <p:cNvSpPr/>
            <p:nvPr/>
          </p:nvSpPr>
          <p:spPr>
            <a:xfrm rot="10800000" flipV="1">
              <a:off x="5353399" y="5349253"/>
              <a:ext cx="707282" cy="292198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7D7FBB9-7607-F544-B49C-1CE8C43720E9}"/>
                </a:ext>
              </a:extLst>
            </p:cNvPr>
            <p:cNvSpPr txBox="1"/>
            <p:nvPr/>
          </p:nvSpPr>
          <p:spPr>
            <a:xfrm>
              <a:off x="6365450" y="5117351"/>
              <a:ext cx="609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2200" dirty="0">
                  <a:latin typeface="Times New Roman" panose="02020603050405020304" pitchFamily="18" charset="0"/>
                  <a:ea typeface="Microsoft YaHei" panose="020B0503020204020204" pitchFamily="34" charset="-122"/>
                  <a:cs typeface="Times New Roman" panose="02020603050405020304" pitchFamily="18" charset="0"/>
                </a:rPr>
                <a:t>4-pt function requires operators at 4 diff. time slices and thus needs large </a:t>
              </a:r>
              <a:r>
                <a:rPr kumimoji="1" lang="en-US" altLang="zh-CN" sz="22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Microsoft YaHei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kumimoji="1" lang="en-US" altLang="zh-CN" sz="2200" dirty="0">
                  <a:latin typeface="Times New Roman" panose="02020603050405020304" pitchFamily="18" charset="0"/>
                  <a:ea typeface="Microsoft YaHei" panose="020B0503020204020204" pitchFamily="34" charset="-122"/>
                  <a:cs typeface="Times New Roman" panose="02020603050405020304" pitchFamily="18" charset="0"/>
                </a:rPr>
                <a:t> separation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48621DF5-980C-4042-973F-ADAF05B509FC}"/>
              </a:ext>
            </a:extLst>
          </p:cNvPr>
          <p:cNvSpPr/>
          <p:nvPr/>
        </p:nvSpPr>
        <p:spPr>
          <a:xfrm>
            <a:off x="719964" y="5733505"/>
            <a:ext cx="11533136" cy="539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Solution: optimized operators, variational analysis, reconstruction of low-lying intermediate states</a:t>
            </a:r>
          </a:p>
        </p:txBody>
      </p:sp>
      <p:sp>
        <p:nvSpPr>
          <p:cNvPr id="22" name="灯片编号占位符 2">
            <a:extLst>
              <a:ext uri="{FF2B5EF4-FFF2-40B4-BE49-F238E27FC236}">
                <a16:creationId xmlns:a16="http://schemas.microsoft.com/office/drawing/2014/main" id="{21377F01-5639-7340-AE6D-63EC1DF02D74}"/>
              </a:ext>
            </a:extLst>
          </p:cNvPr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DC12D2D-BBCD-4567-B101-484264F0B688}" type="slidenum">
              <a:rPr lang="zh-CN" altLang="en-US" b="1" smtClean="0"/>
              <a:pPr algn="r"/>
              <a:t>24</a:t>
            </a:fld>
            <a:endParaRPr lang="zh-CN" altLang="en-US" b="1" dirty="0"/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id="{49B8DD11-F5D5-8B4F-8426-A0194651F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6467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kumimoji="1" lang="en-US" altLang="zh-CN"/>
              <a:t>Challenges for moving to nucleon sector (III)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12725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2">
            <a:extLst>
              <a:ext uri="{FF2B5EF4-FFF2-40B4-BE49-F238E27FC236}">
                <a16:creationId xmlns:a16="http://schemas.microsoft.com/office/drawing/2014/main" id="{AD1ED654-BFC9-AF42-AC1F-DE87E002C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8162A104-D3CC-534C-8213-F9ADFCEF1D4A}"/>
              </a:ext>
            </a:extLst>
          </p:cNvPr>
          <p:cNvGrpSpPr/>
          <p:nvPr/>
        </p:nvGrpSpPr>
        <p:grpSpPr>
          <a:xfrm>
            <a:off x="287430" y="1258450"/>
            <a:ext cx="5485565" cy="3003061"/>
            <a:chOff x="287430" y="2032175"/>
            <a:chExt cx="5485565" cy="3003061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D8F5505C-0D47-244F-AF19-93A0CDC53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4933" y="2032175"/>
              <a:ext cx="2208000" cy="432000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2E9F4BC3-F498-AB44-8ACC-9F666DBB2321}"/>
                </a:ext>
              </a:extLst>
            </p:cNvPr>
            <p:cNvGrpSpPr/>
            <p:nvPr/>
          </p:nvGrpSpPr>
          <p:grpSpPr>
            <a:xfrm>
              <a:off x="287430" y="2689554"/>
              <a:ext cx="5485565" cy="2345682"/>
              <a:chOff x="287430" y="2689554"/>
              <a:chExt cx="5485565" cy="2345682"/>
            </a:xfrm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1BEAD6E3-99C6-0543-A7ED-F7E349917F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300000">
                <a:off x="3826450" y="3486213"/>
                <a:ext cx="1919948" cy="399439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F1265A9D-4FA5-624D-AC53-009C17443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500000">
                <a:off x="312958" y="3449808"/>
                <a:ext cx="1919948" cy="399439"/>
              </a:xfrm>
              <a:prstGeom prst="rect">
                <a:avLst/>
              </a:prstGeom>
            </p:spPr>
          </p:pic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4F21E5EF-DBC5-DF4E-9460-29592BCEFBA4}"/>
                  </a:ext>
                </a:extLst>
              </p:cNvPr>
              <p:cNvSpPr/>
              <p:nvPr/>
            </p:nvSpPr>
            <p:spPr>
              <a:xfrm>
                <a:off x="377821" y="4490538"/>
                <a:ext cx="5262956" cy="329134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85000">
                    <a:sysClr val="window" lastClr="FFFFFF"/>
                  </a:gs>
                  <a:gs pos="15000">
                    <a:srgbClr val="5B9BD5">
                      <a:lumMod val="0"/>
                      <a:lumOff val="100000"/>
                    </a:srgbClr>
                  </a:gs>
                  <a:gs pos="100000">
                    <a:srgbClr val="FFC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连接器 21">
                <a:extLst>
                  <a:ext uri="{FF2B5EF4-FFF2-40B4-BE49-F238E27FC236}">
                    <a16:creationId xmlns:a16="http://schemas.microsoft.com/office/drawing/2014/main" id="{295E31A9-4F5D-A340-A11F-BC6ADCCECA17}"/>
                  </a:ext>
                </a:extLst>
              </p:cNvPr>
              <p:cNvSpPr/>
              <p:nvPr/>
            </p:nvSpPr>
            <p:spPr>
              <a:xfrm>
                <a:off x="1698958" y="4280514"/>
                <a:ext cx="2662509" cy="754722"/>
              </a:xfrm>
              <a:prstGeom prst="flowChartConnector">
                <a:avLst/>
              </a:prstGeom>
              <a:pattFill prst="wdDnDiag">
                <a:fgClr>
                  <a:srgbClr val="BFBFBF"/>
                </a:fgClr>
                <a:bgClr>
                  <a:sysClr val="window" lastClr="FFFFFF"/>
                </a:bgClr>
              </a:patt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3B41B3DF-FD5B-9043-949A-25AF3690FD52}"/>
                  </a:ext>
                </a:extLst>
              </p:cNvPr>
              <p:cNvGrpSpPr/>
              <p:nvPr/>
            </p:nvGrpSpPr>
            <p:grpSpPr>
              <a:xfrm>
                <a:off x="287430" y="2738837"/>
                <a:ext cx="5485565" cy="2771"/>
                <a:chOff x="1382894" y="1607489"/>
                <a:chExt cx="9859178" cy="3637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7" name="直线箭头连接符 26">
                  <a:extLst>
                    <a:ext uri="{FF2B5EF4-FFF2-40B4-BE49-F238E27FC236}">
                      <a16:creationId xmlns:a16="http://schemas.microsoft.com/office/drawing/2014/main" id="{3DD7EB44-CCDF-E74B-9E66-5EC7D1201B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2894" y="1607489"/>
                  <a:ext cx="5042605" cy="3637"/>
                </a:xfrm>
                <a:prstGeom prst="straightConnector1">
                  <a:avLst/>
                </a:prstGeom>
                <a:noFill/>
                <a:ln w="76200" cap="flat" cmpd="sng" algn="ctr">
                  <a:solidFill>
                    <a:srgbClr val="44546A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28" name="直线连接符 27">
                  <a:extLst>
                    <a:ext uri="{FF2B5EF4-FFF2-40B4-BE49-F238E27FC236}">
                      <a16:creationId xmlns:a16="http://schemas.microsoft.com/office/drawing/2014/main" id="{8B1ABA71-7685-BD4E-937D-26AA0B66C9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06286" y="1607489"/>
                  <a:ext cx="5035786" cy="0"/>
                </a:xfrm>
                <a:prstGeom prst="line">
                  <a:avLst/>
                </a:prstGeom>
                <a:noFill/>
                <a:ln w="76200" cap="flat" cmpd="sng" algn="ctr">
                  <a:solidFill>
                    <a:srgbClr val="44546A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F8CD2A09-5EBB-9A4A-8400-D5FA66D11193}"/>
                  </a:ext>
                </a:extLst>
              </p:cNvPr>
              <p:cNvSpPr/>
              <p:nvPr/>
            </p:nvSpPr>
            <p:spPr>
              <a:xfrm>
                <a:off x="2087430" y="4273553"/>
                <a:ext cx="2138042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>
                    <a:ln w="0"/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Microsoft YaHei" panose="020B0503020204020204" pitchFamily="34" charset="-122"/>
                    <a:cs typeface="Times New Roman" panose="02020603050405020304" pitchFamily="18" charset="0"/>
                  </a:rPr>
                  <a:t>pion</a:t>
                </a:r>
                <a:r>
                  <a:rPr lang="en-US" altLang="zh-CN" sz="40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×</a:t>
                </a:r>
              </a:p>
            </p:txBody>
          </p:sp>
          <p:sp>
            <p:nvSpPr>
              <p:cNvPr id="25" name="连接器 24">
                <a:extLst>
                  <a:ext uri="{FF2B5EF4-FFF2-40B4-BE49-F238E27FC236}">
                    <a16:creationId xmlns:a16="http://schemas.microsoft.com/office/drawing/2014/main" id="{831F4141-281B-2240-8C23-C31619C59717}"/>
                  </a:ext>
                </a:extLst>
              </p:cNvPr>
              <p:cNvSpPr/>
              <p:nvPr/>
            </p:nvSpPr>
            <p:spPr>
              <a:xfrm>
                <a:off x="4198345" y="4277743"/>
                <a:ext cx="754722" cy="754722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ED7D31">
                      <a:lumMod val="89000"/>
                    </a:srgbClr>
                  </a:gs>
                  <a:gs pos="23000">
                    <a:srgbClr val="ED7D31">
                      <a:lumMod val="89000"/>
                    </a:srgbClr>
                  </a:gs>
                  <a:gs pos="69000">
                    <a:srgbClr val="ED7D31">
                      <a:lumMod val="75000"/>
                    </a:srgbClr>
                  </a:gs>
                  <a:gs pos="97000">
                    <a:srgbClr val="ED7D31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连接器 25">
                <a:extLst>
                  <a:ext uri="{FF2B5EF4-FFF2-40B4-BE49-F238E27FC236}">
                    <a16:creationId xmlns:a16="http://schemas.microsoft.com/office/drawing/2014/main" id="{06EDA644-9ED9-1D46-A7AC-1BD5B3C63B13}"/>
                  </a:ext>
                </a:extLst>
              </p:cNvPr>
              <p:cNvSpPr/>
              <p:nvPr/>
            </p:nvSpPr>
            <p:spPr>
              <a:xfrm>
                <a:off x="1150723" y="4277743"/>
                <a:ext cx="754722" cy="754722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5B9BD5">
                      <a:lumMod val="89000"/>
                    </a:srgbClr>
                  </a:gs>
                  <a:gs pos="23000">
                    <a:srgbClr val="5B9BD5">
                      <a:lumMod val="89000"/>
                    </a:srgbClr>
                  </a:gs>
                  <a:gs pos="69000">
                    <a:srgbClr val="5B9BD5">
                      <a:lumMod val="75000"/>
                    </a:srgbClr>
                  </a:gs>
                  <a:gs pos="97000">
                    <a:srgbClr val="5B9BD5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7823FFE5-A749-FD44-9276-00630349A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6003" y="4057553"/>
              <a:ext cx="431800" cy="419100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40BD477F-4192-EB41-9C96-070F8FB87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421" y="4176371"/>
              <a:ext cx="533400" cy="304800"/>
            </a:xfrm>
            <a:prstGeom prst="rect">
              <a:avLst/>
            </a:prstGeom>
          </p:spPr>
        </p:pic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C8F443F1-8D45-804F-B24C-98AC6068B03D}"/>
              </a:ext>
            </a:extLst>
          </p:cNvPr>
          <p:cNvGrpSpPr/>
          <p:nvPr/>
        </p:nvGrpSpPr>
        <p:grpSpPr>
          <a:xfrm>
            <a:off x="5765139" y="1276653"/>
            <a:ext cx="6127856" cy="4348918"/>
            <a:chOff x="5765139" y="2050378"/>
            <a:chExt cx="6127856" cy="4348918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82932656-FB00-314F-8666-194D51C84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5139" y="5688096"/>
              <a:ext cx="2747010" cy="711200"/>
            </a:xfrm>
            <a:prstGeom prst="rect">
              <a:avLst/>
            </a:prstGeom>
          </p:spPr>
        </p:pic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id="{E37BFE04-B772-7F4D-80CF-022144D67564}"/>
                </a:ext>
              </a:extLst>
            </p:cNvPr>
            <p:cNvGrpSpPr/>
            <p:nvPr/>
          </p:nvGrpSpPr>
          <p:grpSpPr>
            <a:xfrm>
              <a:off x="6407430" y="2050378"/>
              <a:ext cx="5485565" cy="2984858"/>
              <a:chOff x="6407430" y="2050378"/>
              <a:chExt cx="5485565" cy="2984858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CAFC5830-FF79-D740-B146-65F8368680C7}"/>
                  </a:ext>
                </a:extLst>
              </p:cNvPr>
              <p:cNvGrpSpPr/>
              <p:nvPr/>
            </p:nvGrpSpPr>
            <p:grpSpPr>
              <a:xfrm>
                <a:off x="6407430" y="2689553"/>
                <a:ext cx="5485565" cy="2345683"/>
                <a:chOff x="4790207" y="2331131"/>
                <a:chExt cx="7200000" cy="3078792"/>
              </a:xfrm>
            </p:grpSpPr>
            <p:pic>
              <p:nvPicPr>
                <p:cNvPr id="6" name="图片 5">
                  <a:extLst>
                    <a:ext uri="{FF2B5EF4-FFF2-40B4-BE49-F238E27FC236}">
                      <a16:creationId xmlns:a16="http://schemas.microsoft.com/office/drawing/2014/main" id="{2CDB12B6-0209-5546-8D99-419324A92F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6300000">
                  <a:off x="9435297" y="3376775"/>
                  <a:ext cx="2520000" cy="524278"/>
                </a:xfrm>
                <a:prstGeom prst="rect">
                  <a:avLst/>
                </a:prstGeom>
              </p:spPr>
            </p:pic>
            <p:pic>
              <p:nvPicPr>
                <p:cNvPr id="7" name="图片 6">
                  <a:extLst>
                    <a:ext uri="{FF2B5EF4-FFF2-40B4-BE49-F238E27FC236}">
                      <a16:creationId xmlns:a16="http://schemas.microsoft.com/office/drawing/2014/main" id="{11156673-400A-CB44-B3D1-8F0D470870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4500000">
                  <a:off x="4823714" y="3328992"/>
                  <a:ext cx="2520000" cy="524278"/>
                </a:xfrm>
                <a:prstGeom prst="rect">
                  <a:avLst/>
                </a:prstGeom>
              </p:spPr>
            </p:pic>
            <p:sp>
              <p:nvSpPr>
                <p:cNvPr id="8" name="矩形 7">
                  <a:extLst>
                    <a:ext uri="{FF2B5EF4-FFF2-40B4-BE49-F238E27FC236}">
                      <a16:creationId xmlns:a16="http://schemas.microsoft.com/office/drawing/2014/main" id="{F730A596-AD19-5B45-8E12-B2B3F4BD6893}"/>
                    </a:ext>
                  </a:extLst>
                </p:cNvPr>
                <p:cNvSpPr/>
                <p:nvPr/>
              </p:nvSpPr>
              <p:spPr>
                <a:xfrm>
                  <a:off x="4908848" y="4694987"/>
                  <a:ext cx="6907818" cy="432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85000">
                      <a:sysClr val="window" lastClr="FFFFFF"/>
                    </a:gs>
                    <a:gs pos="15000">
                      <a:srgbClr val="5B9BD5">
                        <a:lumMod val="0"/>
                        <a:lumOff val="100000"/>
                      </a:srgbClr>
                    </a:gs>
                    <a:gs pos="100000">
                      <a:srgbClr val="FFC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" name="连接器 8">
                  <a:extLst>
                    <a:ext uri="{FF2B5EF4-FFF2-40B4-BE49-F238E27FC236}">
                      <a16:creationId xmlns:a16="http://schemas.microsoft.com/office/drawing/2014/main" id="{43090F2C-0E34-2D4A-A2D4-4DCB87A5238E}"/>
                    </a:ext>
                  </a:extLst>
                </p:cNvPr>
                <p:cNvSpPr/>
                <p:nvPr/>
              </p:nvSpPr>
              <p:spPr>
                <a:xfrm>
                  <a:off x="6642888" y="4419323"/>
                  <a:ext cx="3494638" cy="990600"/>
                </a:xfrm>
                <a:prstGeom prst="flowChartConnector">
                  <a:avLst/>
                </a:prstGeom>
                <a:pattFill prst="wdDnDiag">
                  <a:fgClr>
                    <a:srgbClr val="BFBFBF"/>
                  </a:fgClr>
                  <a:bgClr>
                    <a:sysClr val="window" lastClr="FFFFFF"/>
                  </a:bgClr>
                </a:pattFill>
                <a:ln>
                  <a:noFil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" name="连接器 9">
                  <a:extLst>
                    <a:ext uri="{FF2B5EF4-FFF2-40B4-BE49-F238E27FC236}">
                      <a16:creationId xmlns:a16="http://schemas.microsoft.com/office/drawing/2014/main" id="{F15FE320-F831-6447-B6AD-C06BAEB57425}"/>
                    </a:ext>
                  </a:extLst>
                </p:cNvPr>
                <p:cNvSpPr/>
                <p:nvPr/>
              </p:nvSpPr>
              <p:spPr>
                <a:xfrm>
                  <a:off x="5922888" y="4415687"/>
                  <a:ext cx="990600" cy="9906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ED7D31">
                        <a:lumMod val="89000"/>
                      </a:srgbClr>
                    </a:gs>
                    <a:gs pos="23000">
                      <a:srgbClr val="ED7D31">
                        <a:lumMod val="89000"/>
                      </a:srgbClr>
                    </a:gs>
                    <a:gs pos="69000">
                      <a:srgbClr val="ED7D31">
                        <a:lumMod val="75000"/>
                      </a:srgbClr>
                    </a:gs>
                    <a:gs pos="97000">
                      <a:srgbClr val="ED7D31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" name="连接器 10">
                  <a:extLst>
                    <a:ext uri="{FF2B5EF4-FFF2-40B4-BE49-F238E27FC236}">
                      <a16:creationId xmlns:a16="http://schemas.microsoft.com/office/drawing/2014/main" id="{BDDCB73C-09C8-E54C-845C-4AE03430EF4A}"/>
                    </a:ext>
                  </a:extLst>
                </p:cNvPr>
                <p:cNvSpPr/>
                <p:nvPr/>
              </p:nvSpPr>
              <p:spPr>
                <a:xfrm>
                  <a:off x="9924290" y="4415687"/>
                  <a:ext cx="990600" cy="9906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5B9BD5">
                        <a:lumMod val="89000"/>
                      </a:srgbClr>
                    </a:gs>
                    <a:gs pos="23000">
                      <a:srgbClr val="5B9BD5">
                        <a:lumMod val="89000"/>
                      </a:srgbClr>
                    </a:gs>
                    <a:gs pos="69000">
                      <a:srgbClr val="5B9BD5">
                        <a:lumMod val="75000"/>
                      </a:srgbClr>
                    </a:gs>
                    <a:gs pos="97000">
                      <a:srgbClr val="5B9BD5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id="{280C4C75-9BA9-3143-A005-3A1B4AA3CE7E}"/>
                    </a:ext>
                  </a:extLst>
                </p:cNvPr>
                <p:cNvGrpSpPr/>
                <p:nvPr/>
              </p:nvGrpSpPr>
              <p:grpSpPr>
                <a:xfrm>
                  <a:off x="4790207" y="2395818"/>
                  <a:ext cx="7200000" cy="3637"/>
                  <a:chOff x="1382894" y="1607489"/>
                  <a:chExt cx="9859178" cy="3637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cxnSp>
                <p:nvCxnSpPr>
                  <p:cNvPr id="13" name="直线箭头连接符 12">
                    <a:extLst>
                      <a:ext uri="{FF2B5EF4-FFF2-40B4-BE49-F238E27FC236}">
                        <a16:creationId xmlns:a16="http://schemas.microsoft.com/office/drawing/2014/main" id="{C7A09BEE-6861-5A4C-8AAD-A788E92A24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2894" y="1607489"/>
                    <a:ext cx="5042605" cy="3637"/>
                  </a:xfrm>
                  <a:prstGeom prst="straightConnector1">
                    <a:avLst/>
                  </a:prstGeom>
                  <a:noFill/>
                  <a:ln w="76200" cap="flat" cmpd="sng" algn="ctr">
                    <a:solidFill>
                      <a:srgbClr val="44546A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14" name="直线连接符 13">
                    <a:extLst>
                      <a:ext uri="{FF2B5EF4-FFF2-40B4-BE49-F238E27FC236}">
                        <a16:creationId xmlns:a16="http://schemas.microsoft.com/office/drawing/2014/main" id="{42D319C7-1F00-3340-8385-A66F698D1C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06286" y="1607489"/>
                    <a:ext cx="5035786" cy="0"/>
                  </a:xfrm>
                  <a:prstGeom prst="line">
                    <a:avLst/>
                  </a:prstGeom>
                  <a:noFill/>
                  <a:ln w="76200" cap="flat" cmpd="sng" algn="ctr">
                    <a:solidFill>
                      <a:srgbClr val="44546A"/>
                    </a:solidFill>
                    <a:prstDash val="solid"/>
                    <a:miter lim="800000"/>
                  </a:ln>
                  <a:effectLst/>
                </p:spPr>
              </p:cxnSp>
            </p:grpSp>
          </p:grpSp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D6696D2A-61A6-964A-8923-D37D1D5F24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10693" y="2050378"/>
                <a:ext cx="2169600" cy="432000"/>
              </a:xfrm>
              <a:prstGeom prst="rect">
                <a:avLst/>
              </a:prstGeom>
            </p:spPr>
          </p:pic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10BFAEA7-1495-2341-AB7F-CF5D80D29568}"/>
                  </a:ext>
                </a:extLst>
              </p:cNvPr>
              <p:cNvSpPr/>
              <p:nvPr/>
            </p:nvSpPr>
            <p:spPr>
              <a:xfrm>
                <a:off x="7739430" y="4273553"/>
                <a:ext cx="2955406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>
                    <a:ln w="0"/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proton</a:t>
                </a:r>
                <a:r>
                  <a:rPr lang="en-US" altLang="zh-CN" sz="4000" b="0" cap="none" spc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√</a:t>
                </a:r>
              </a:p>
            </p:txBody>
          </p:sp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id="{F10C2B72-AFB5-8042-AEF9-E74B6E213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77962" y="4201553"/>
                <a:ext cx="254000" cy="215900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id="{FA6254BE-DE36-7B48-9338-419EB4FEB2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313307" y="4201553"/>
                <a:ext cx="254000" cy="304800"/>
              </a:xfrm>
              <a:prstGeom prst="rect">
                <a:avLst/>
              </a:prstGeom>
            </p:spPr>
          </p:pic>
        </p:grpSp>
        <p:cxnSp>
          <p:nvCxnSpPr>
            <p:cNvPr id="36" name="直接箭头连接符 17">
              <a:extLst>
                <a:ext uri="{FF2B5EF4-FFF2-40B4-BE49-F238E27FC236}">
                  <a16:creationId xmlns:a16="http://schemas.microsoft.com/office/drawing/2014/main" id="{EF59C938-1E3C-E041-9D49-4BF2E2C49B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47763" y="5054524"/>
              <a:ext cx="1497272" cy="671027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17">
              <a:extLst>
                <a:ext uri="{FF2B5EF4-FFF2-40B4-BE49-F238E27FC236}">
                  <a16:creationId xmlns:a16="http://schemas.microsoft.com/office/drawing/2014/main" id="{A8877278-033F-2B4A-9589-58F2F6C98626}"/>
                </a:ext>
              </a:extLst>
            </p:cNvPr>
            <p:cNvCxnSpPr>
              <a:cxnSpLocks/>
            </p:cNvCxnSpPr>
            <p:nvPr/>
          </p:nvCxnSpPr>
          <p:spPr>
            <a:xfrm>
              <a:off x="6984501" y="4917468"/>
              <a:ext cx="1160440" cy="80808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id="{D58B1955-B858-D243-A979-305E928D001A}"/>
              </a:ext>
            </a:extLst>
          </p:cNvPr>
          <p:cNvSpPr txBox="1"/>
          <p:nvPr/>
        </p:nvSpPr>
        <p:spPr>
          <a:xfrm>
            <a:off x="3325177" y="5965312"/>
            <a:ext cx="55416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Temporal integral converge very slowly!</a:t>
            </a:r>
            <a:endParaRPr kumimoji="1" lang="zh-CN" altLang="en-US" sz="22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2" name="标题 1">
            <a:extLst>
              <a:ext uri="{FF2B5EF4-FFF2-40B4-BE49-F238E27FC236}">
                <a16:creationId xmlns:a16="http://schemas.microsoft.com/office/drawing/2014/main" id="{0C7EAB90-75C8-7447-8E9B-3089D0F3B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Challenges for moving to nucleon sector (IV)</a:t>
            </a:r>
            <a:endParaRPr kumimoji="1" lang="zh-CN" altLang="en-US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A25B0EAB-0316-E84C-BC6E-E8F99F2F9C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06419" y="3686233"/>
            <a:ext cx="560000" cy="360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725D13BF-1D2D-104A-8DAB-70D5E2E022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8332" y="3690898"/>
            <a:ext cx="649755" cy="36000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FF757382-8581-E741-B796-50E78EEE53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3430" y="3690898"/>
            <a:ext cx="560000" cy="36000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75674948-6AAB-7848-AD53-1055418753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28142" y="3690898"/>
            <a:ext cx="64975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91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id="{A5006548-A9DB-2143-B224-06CEE9420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22" y="3000312"/>
            <a:ext cx="5143583" cy="385768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D48249D-7563-B846-8591-14916C183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480" y="5802790"/>
            <a:ext cx="3822700" cy="444500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0B3A256F-5F7B-364F-A278-3E43DC67B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Numerical results</a:t>
            </a:r>
            <a:endParaRPr kumimoji="1" lang="zh-CN" altLang="en-US" dirty="0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4BD6E427-FD29-A14B-8131-2DC3C60A9772}"/>
              </a:ext>
            </a:extLst>
          </p:cNvPr>
          <p:cNvGrpSpPr/>
          <p:nvPr/>
        </p:nvGrpSpPr>
        <p:grpSpPr>
          <a:xfrm>
            <a:off x="230887" y="1294792"/>
            <a:ext cx="3929677" cy="1705520"/>
            <a:chOff x="375161" y="919512"/>
            <a:chExt cx="3929677" cy="170552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1B26042-7A1B-D441-A9FB-FE08D345F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161" y="919512"/>
              <a:ext cx="3929677" cy="170552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1817B1CD-1242-714B-B903-FC0985FE2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1930" y="2212306"/>
              <a:ext cx="393700" cy="31750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8242D1E-5973-DC49-84A4-9FA6B429A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8032" y="2212306"/>
              <a:ext cx="457200" cy="355600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49C41552-0DA7-5641-89FB-0AD579663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780" y="2212306"/>
              <a:ext cx="266700" cy="330200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9781C9E9-F4FE-4044-85D9-83F4386AE0DA}"/>
              </a:ext>
            </a:extLst>
          </p:cNvPr>
          <p:cNvSpPr txBox="1"/>
          <p:nvPr/>
        </p:nvSpPr>
        <p:spPr>
          <a:xfrm>
            <a:off x="5381480" y="6247290"/>
            <a:ext cx="354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time </a:t>
            </a:r>
            <a:r>
              <a:rPr kumimoji="1"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separation sufficiently large?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箭头: 左 2">
            <a:extLst>
              <a:ext uri="{FF2B5EF4-FFF2-40B4-BE49-F238E27FC236}">
                <a16:creationId xmlns:a16="http://schemas.microsoft.com/office/drawing/2014/main" id="{BC358E8F-D4E2-D14C-8FBA-74AA082F0FF1}"/>
              </a:ext>
            </a:extLst>
          </p:cNvPr>
          <p:cNvSpPr/>
          <p:nvPr/>
        </p:nvSpPr>
        <p:spPr>
          <a:xfrm rot="9081014" flipV="1">
            <a:off x="5458381" y="4598575"/>
            <a:ext cx="1183487" cy="2227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AB8A57DA-15C1-F14E-87ED-0E1A5B31BD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8259" y="1945103"/>
            <a:ext cx="5143583" cy="3857687"/>
          </a:xfrm>
          <a:prstGeom prst="rect">
            <a:avLst/>
          </a:prstGeom>
        </p:spPr>
      </p:pic>
      <p:sp>
        <p:nvSpPr>
          <p:cNvPr id="33" name="灯片编号占位符 2">
            <a:extLst>
              <a:ext uri="{FF2B5EF4-FFF2-40B4-BE49-F238E27FC236}">
                <a16:creationId xmlns:a16="http://schemas.microsoft.com/office/drawing/2014/main" id="{33F6918F-AF81-ED4C-8AA3-43CB3592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26</a:t>
            </a:fld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4A8D85B-1448-BB40-AA9A-367EA01F1F83}"/>
              </a:ext>
            </a:extLst>
          </p:cNvPr>
          <p:cNvSpPr txBox="1"/>
          <p:nvPr/>
        </p:nvSpPr>
        <p:spPr>
          <a:xfrm>
            <a:off x="465950" y="744005"/>
            <a:ext cx="3235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Ensemble information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E2EF5355-010D-AF4D-AE02-AECA7E27EB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0277" y="779975"/>
            <a:ext cx="5623340" cy="89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7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C6604213-9A5A-B742-B535-08E92FCC8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12" y="1592082"/>
            <a:ext cx="5232388" cy="5232388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9EB3430D-378C-ED4C-B41B-45EEA17C6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Examine the ground-state dominance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B3E852D-1E5B-2244-9D03-7F1E12D6810B}"/>
              </a:ext>
            </a:extLst>
          </p:cNvPr>
          <p:cNvSpPr txBox="1"/>
          <p:nvPr/>
        </p:nvSpPr>
        <p:spPr>
          <a:xfrm>
            <a:off x="474562" y="646771"/>
            <a:ext cx="489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Infinite-volume reconstruction method: 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D19718A-DDD1-2946-A342-FCBFB1890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12" y="652431"/>
            <a:ext cx="3505200" cy="3175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223A3BB-7B8D-3F41-85C1-D539B60C1315}"/>
              </a:ext>
            </a:extLst>
          </p:cNvPr>
          <p:cNvSpPr txBox="1"/>
          <p:nvPr/>
        </p:nvSpPr>
        <p:spPr>
          <a:xfrm>
            <a:off x="474562" y="1645121"/>
            <a:ext cx="6870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Construct a ratio to examine the ground-state dominance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841BC1F-5577-594C-AE43-CD7F0A9593E9}"/>
              </a:ext>
            </a:extLst>
          </p:cNvPr>
          <p:cNvSpPr txBox="1"/>
          <p:nvPr/>
        </p:nvSpPr>
        <p:spPr>
          <a:xfrm>
            <a:off x="474562" y="6304296"/>
            <a:ext cx="597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Confirm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=0.6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fm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is a safe choice for reconstruction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A5B349A-EBB6-F241-9B9E-CFE72A065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25" y="3009997"/>
            <a:ext cx="3695700" cy="622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A2CFC1B-8994-C14A-8F0C-9182EF9DC2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23" y="1076612"/>
            <a:ext cx="7531100" cy="508000"/>
          </a:xfrm>
          <a:prstGeom prst="rect">
            <a:avLst/>
          </a:prstGeom>
        </p:spPr>
      </p:pic>
      <p:sp>
        <p:nvSpPr>
          <p:cNvPr id="15" name="灯片编号占位符 2">
            <a:extLst>
              <a:ext uri="{FF2B5EF4-FFF2-40B4-BE49-F238E27FC236}">
                <a16:creationId xmlns:a16="http://schemas.microsoft.com/office/drawing/2014/main" id="{D5392B4F-F4DE-2A48-A1B8-32D24442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27</a:t>
            </a:fld>
            <a:endParaRPr lang="zh-CN" altLang="en-US" dirty="0"/>
          </a:p>
        </p:txBody>
      </p:sp>
      <p:cxnSp>
        <p:nvCxnSpPr>
          <p:cNvPr id="16" name="直接箭头连接符 17">
            <a:extLst>
              <a:ext uri="{FF2B5EF4-FFF2-40B4-BE49-F238E27FC236}">
                <a16:creationId xmlns:a16="http://schemas.microsoft.com/office/drawing/2014/main" id="{83C96924-C7DF-0443-88BE-2D8C842A2D3F}"/>
              </a:ext>
            </a:extLst>
          </p:cNvPr>
          <p:cNvCxnSpPr>
            <a:cxnSpLocks/>
          </p:cNvCxnSpPr>
          <p:nvPr/>
        </p:nvCxnSpPr>
        <p:spPr>
          <a:xfrm>
            <a:off x="4801773" y="4403978"/>
            <a:ext cx="3301218" cy="282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17">
            <a:extLst>
              <a:ext uri="{FF2B5EF4-FFF2-40B4-BE49-F238E27FC236}">
                <a16:creationId xmlns:a16="http://schemas.microsoft.com/office/drawing/2014/main" id="{B7059334-131D-3B4B-8C91-B8F69B5F1A0C}"/>
              </a:ext>
            </a:extLst>
          </p:cNvPr>
          <p:cNvCxnSpPr>
            <a:cxnSpLocks/>
          </p:cNvCxnSpPr>
          <p:nvPr/>
        </p:nvCxnSpPr>
        <p:spPr>
          <a:xfrm>
            <a:off x="4771579" y="4560069"/>
            <a:ext cx="3697172" cy="1054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A1A670A7-23BC-E74F-8FCF-8C5C6608C25E}"/>
              </a:ext>
            </a:extLst>
          </p:cNvPr>
          <p:cNvSpPr txBox="1"/>
          <p:nvPr/>
        </p:nvSpPr>
        <p:spPr>
          <a:xfrm>
            <a:off x="1348108" y="4197217"/>
            <a:ext cx="3492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Within statistical uncertainty, reconstruction works well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89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0BD69EF1-F274-4D4B-8713-AA7FD4328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44" y="969308"/>
            <a:ext cx="7328870" cy="5496653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4C271884-B4D1-C74B-A7D9-3B8E19D5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Results from IVR</a:t>
            </a:r>
            <a:endParaRPr kumimoji="1" lang="zh-CN" altLang="en-US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8F606687-EB71-4F4A-8CBA-7A21014AC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44" y="969308"/>
            <a:ext cx="7328870" cy="549665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693347F-5AE3-A347-B120-DA880C571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44" y="969308"/>
            <a:ext cx="7328871" cy="549665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5F1102B-0174-D644-8A6C-7BFEC6044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44" y="969308"/>
            <a:ext cx="7328871" cy="549665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BE69377-6D14-924C-B2F8-F7B6175EF1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8744" y="969308"/>
            <a:ext cx="7328871" cy="5496653"/>
          </a:xfrm>
          <a:prstGeom prst="rect">
            <a:avLst/>
          </a:prstGeom>
        </p:spPr>
      </p:pic>
      <p:sp>
        <p:nvSpPr>
          <p:cNvPr id="24" name="灯片编号占位符 2">
            <a:extLst>
              <a:ext uri="{FF2B5EF4-FFF2-40B4-BE49-F238E27FC236}">
                <a16:creationId xmlns:a16="http://schemas.microsoft.com/office/drawing/2014/main" id="{46665F1E-920E-844A-A78F-30C81D5A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28</a:t>
            </a:fld>
            <a:endParaRPr lang="zh-CN" altLang="en-US" dirty="0"/>
          </a:p>
        </p:txBody>
      </p:sp>
      <p:cxnSp>
        <p:nvCxnSpPr>
          <p:cNvPr id="9" name="直接箭头连接符 17">
            <a:extLst>
              <a:ext uri="{FF2B5EF4-FFF2-40B4-BE49-F238E27FC236}">
                <a16:creationId xmlns:a16="http://schemas.microsoft.com/office/drawing/2014/main" id="{5A6A16C5-6E61-A84A-B9EF-BB6C959DFEED}"/>
              </a:ext>
            </a:extLst>
          </p:cNvPr>
          <p:cNvCxnSpPr>
            <a:cxnSpLocks/>
          </p:cNvCxnSpPr>
          <p:nvPr/>
        </p:nvCxnSpPr>
        <p:spPr>
          <a:xfrm flipV="1">
            <a:off x="1828800" y="4271059"/>
            <a:ext cx="2106592" cy="6829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D06072D9-E0F7-B84B-99E5-CC2053308E8D}"/>
              </a:ext>
            </a:extLst>
          </p:cNvPr>
          <p:cNvSpPr txBox="1"/>
          <p:nvPr/>
        </p:nvSpPr>
        <p:spPr>
          <a:xfrm>
            <a:off x="175549" y="4998708"/>
            <a:ext cx="2563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Short distance part using lattice data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C9DC5AB-9728-9D48-A272-DABFE6CC3EF7}"/>
              </a:ext>
            </a:extLst>
          </p:cNvPr>
          <p:cNvSpPr txBox="1"/>
          <p:nvPr/>
        </p:nvSpPr>
        <p:spPr>
          <a:xfrm>
            <a:off x="175550" y="1934134"/>
            <a:ext cx="2563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Long distance part using IVD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" name="直接箭头连接符 17">
            <a:extLst>
              <a:ext uri="{FF2B5EF4-FFF2-40B4-BE49-F238E27FC236}">
                <a16:creationId xmlns:a16="http://schemas.microsoft.com/office/drawing/2014/main" id="{CB3DECC2-4099-DA4F-8D16-D20D99BC7E2D}"/>
              </a:ext>
            </a:extLst>
          </p:cNvPr>
          <p:cNvCxnSpPr>
            <a:cxnSpLocks/>
          </p:cNvCxnSpPr>
          <p:nvPr/>
        </p:nvCxnSpPr>
        <p:spPr>
          <a:xfrm>
            <a:off x="1881089" y="2337365"/>
            <a:ext cx="2054303" cy="7469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00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A8034A06-E5D9-7241-BAC2-B3242F111415}"/>
              </a:ext>
            </a:extLst>
          </p:cNvPr>
          <p:cNvGrpSpPr/>
          <p:nvPr/>
        </p:nvGrpSpPr>
        <p:grpSpPr>
          <a:xfrm>
            <a:off x="684402" y="487595"/>
            <a:ext cx="3398578" cy="1410663"/>
            <a:chOff x="375161" y="919512"/>
            <a:chExt cx="3929677" cy="170552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7048D446-4B76-F640-A1AC-F8E0A72D2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161" y="919512"/>
              <a:ext cx="3929677" cy="170552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041BB61A-F346-EE4A-A59E-6FFA287E8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1930" y="2212306"/>
              <a:ext cx="393700" cy="3175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8CA4BAA5-C80E-E040-9E7E-257758614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8032" y="2212306"/>
              <a:ext cx="457200" cy="355600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61244D53-58EE-7643-B254-9D0EFAB0D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780" y="2212306"/>
              <a:ext cx="266700" cy="330200"/>
            </a:xfrm>
            <a:prstGeom prst="rect">
              <a:avLst/>
            </a:prstGeom>
          </p:spPr>
        </p:pic>
      </p:grpSp>
      <p:sp>
        <p:nvSpPr>
          <p:cNvPr id="4" name="标题 1">
            <a:extLst>
              <a:ext uri="{FF2B5EF4-FFF2-40B4-BE49-F238E27FC236}">
                <a16:creationId xmlns:a16="http://schemas.microsoft.com/office/drawing/2014/main" id="{2A20D518-EA32-F74F-A0BE-E79C8997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Examine excited-state contamination</a:t>
            </a: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9C8A006-BA34-7D46-B986-0C724A70B2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00" y="1968598"/>
            <a:ext cx="4356294" cy="381175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0CDED4D-353B-BE4B-9A55-FE4AC10976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780" y="1968598"/>
            <a:ext cx="5087818" cy="381586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18208107-5466-A348-AC42-9400A5F94551}"/>
              </a:ext>
            </a:extLst>
          </p:cNvPr>
          <p:cNvSpPr txBox="1"/>
          <p:nvPr/>
        </p:nvSpPr>
        <p:spPr>
          <a:xfrm>
            <a:off x="708300" y="5859194"/>
            <a:ext cx="949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Nucleon excited-state contamination is very strong for axial-vector current,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μ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→π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D9A3082-C5F1-BD48-9B2C-6F6EE15C9753}"/>
              </a:ext>
            </a:extLst>
          </p:cNvPr>
          <p:cNvSpPr txBox="1"/>
          <p:nvPr/>
        </p:nvSpPr>
        <p:spPr>
          <a:xfrm>
            <a:off x="708300" y="6306105"/>
            <a:ext cx="10046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Axial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γW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is essentially a V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transition. Excited-state contamination is not that significant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" name="灯片编号占位符 2">
            <a:extLst>
              <a:ext uri="{FF2B5EF4-FFF2-40B4-BE49-F238E27FC236}">
                <a16:creationId xmlns:a16="http://schemas.microsoft.com/office/drawing/2014/main" id="{3F093ADA-973D-E14A-8EC5-2A0285844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altLang="zh-CN" dirty="0"/>
              <a:t> </a:t>
            </a:r>
            <a:fld id="{8DC12D2D-BBCD-4567-B101-484264F0B688}" type="slidenum">
              <a:rPr lang="zh-CN" altLang="en-US" smtClean="0"/>
              <a:pPr/>
              <a:t>29</a:t>
            </a:fld>
            <a:endParaRPr lang="zh-CN" altLang="en-US" dirty="0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6578D603-96E5-BC44-9E87-D1CD7F7B7FAE}"/>
              </a:ext>
            </a:extLst>
          </p:cNvPr>
          <p:cNvSpPr/>
          <p:nvPr/>
        </p:nvSpPr>
        <p:spPr>
          <a:xfrm>
            <a:off x="8592109" y="4166819"/>
            <a:ext cx="425281" cy="10832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52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1324AA8F-AFCA-A84E-A865-A300196C72EB}"/>
              </a:ext>
            </a:extLst>
          </p:cNvPr>
          <p:cNvSpPr txBox="1"/>
          <p:nvPr/>
        </p:nvSpPr>
        <p:spPr>
          <a:xfrm>
            <a:off x="2960225" y="3264590"/>
            <a:ext cx="61750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44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44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A41497DF-8C1B-F64C-BCC3-392A4EB91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79840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F3DEA658-789E-B045-A747-7C9B15D05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Examine finite-volume effects</a:t>
            </a: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B7CAC12-CA4C-9648-A0A2-4ECC827FA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666497"/>
            <a:ext cx="7315200" cy="54864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D800E7B-78CA-D24C-B12E-D080BDC1D17E}"/>
              </a:ext>
            </a:extLst>
          </p:cNvPr>
          <p:cNvSpPr txBox="1"/>
          <p:nvPr/>
        </p:nvSpPr>
        <p:spPr>
          <a:xfrm>
            <a:off x="2438399" y="6135042"/>
            <a:ext cx="8735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Good convergence in the spatial integral when using substitution method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Better to estimate FV effects using more ensembles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and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multiple volumes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灯片编号占位符 2">
            <a:extLst>
              <a:ext uri="{FF2B5EF4-FFF2-40B4-BE49-F238E27FC236}">
                <a16:creationId xmlns:a16="http://schemas.microsoft.com/office/drawing/2014/main" id="{57990E44-4AD9-4A49-A9DC-2341AC08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5100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80B2300-DCB5-334B-A9D5-6E9BFB693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Continuum extrapolation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AFC308D-985B-3B44-8157-C4901D82A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" y="743477"/>
            <a:ext cx="7909280" cy="59319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02BA67D-A452-9448-9535-CEAB3B168F17}"/>
              </a:ext>
            </a:extLst>
          </p:cNvPr>
          <p:cNvSpPr txBox="1"/>
          <p:nvPr/>
        </p:nvSpPr>
        <p:spPr>
          <a:xfrm>
            <a:off x="7864720" y="4541668"/>
            <a:ext cx="4514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Currently only use 2 lattice spacings, more ensembles with finer lattice spacing shall be beneficial!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灯片编号占位符 2">
            <a:extLst>
              <a:ext uri="{FF2B5EF4-FFF2-40B4-BE49-F238E27FC236}">
                <a16:creationId xmlns:a16="http://schemas.microsoft.com/office/drawing/2014/main" id="{4355B27C-62C1-3946-845B-FE79AE8DD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85220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2028C4D9-E3F6-F54D-A9BF-627E243AE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108" y="130251"/>
            <a:ext cx="8254379" cy="550291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3AD72F1-9EA3-AF49-AB55-C232D53E4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Comparison with dispersive analysis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DB7EA0A-3D8E-AC44-B460-0991ED043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32</a:t>
            </a:fld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2A108F4-7CE3-3D4E-9219-D37B7B7B8F85}"/>
              </a:ext>
            </a:extLst>
          </p:cNvPr>
          <p:cNvSpPr txBox="1"/>
          <p:nvPr/>
        </p:nvSpPr>
        <p:spPr>
          <a:xfrm>
            <a:off x="4750814" y="5719398"/>
            <a:ext cx="7131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P. Ma, XF, M.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Gorchtein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L.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C. Seng, Z. Zhang, PRL132 (2024) 191901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243E545-6EC5-6346-B388-782360B7D093}"/>
              </a:ext>
            </a:extLst>
          </p:cNvPr>
          <p:cNvSpPr txBox="1"/>
          <p:nvPr/>
        </p:nvSpPr>
        <p:spPr>
          <a:xfrm>
            <a:off x="2413084" y="6144180"/>
            <a:ext cx="7463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Using lattice input, deviation from CKM unitarity: 2.1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→  1.8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endParaRPr kumimoji="1" lang="en-US" altLang="zh-CN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0147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B4FF8C-490E-ED46-B280-871275B6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33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32602FE-AEF9-2A4D-8F4F-10E72FE7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Conclusion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B681B0-4E5F-A041-B05F-A9DF57262982}"/>
              </a:ext>
            </a:extLst>
          </p:cNvPr>
          <p:cNvSpPr txBox="1"/>
          <p:nvPr/>
        </p:nvSpPr>
        <p:spPr>
          <a:xfrm>
            <a:off x="484739" y="1024171"/>
            <a:ext cx="382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Test of first-row CKM unitarity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D6A270-1E8A-F443-BA97-AB8FCCBAA86F}"/>
              </a:ext>
            </a:extLst>
          </p:cNvPr>
          <p:cNvSpPr txBox="1"/>
          <p:nvPr/>
        </p:nvSpPr>
        <p:spPr>
          <a:xfrm>
            <a:off x="484739" y="3080416"/>
            <a:ext cx="6607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Inclusion of electromagnetic effects in the precision era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14A459-0C27-4347-9E54-287B21DCFD19}"/>
              </a:ext>
            </a:extLst>
          </p:cNvPr>
          <p:cNvSpPr txBox="1"/>
          <p:nvPr/>
        </p:nvSpPr>
        <p:spPr>
          <a:xfrm>
            <a:off x="484739" y="4904768"/>
            <a:ext cx="2411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γW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box diagrams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3E46ABA-EB0C-9744-98AB-80A05EE5C9EC}"/>
              </a:ext>
            </a:extLst>
          </p:cNvPr>
          <p:cNvSpPr txBox="1"/>
          <p:nvPr/>
        </p:nvSpPr>
        <p:spPr>
          <a:xfrm>
            <a:off x="911460" y="1567888"/>
            <a:ext cx="445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 Theory: EWR, Nuclear structure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CB454B8-E8B9-2A44-B32A-C6CCE61E6DB0}"/>
              </a:ext>
            </a:extLst>
          </p:cNvPr>
          <p:cNvSpPr txBox="1"/>
          <p:nvPr/>
        </p:nvSpPr>
        <p:spPr>
          <a:xfrm>
            <a:off x="898955" y="2111605"/>
            <a:ext cx="510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(0): More lattice calculations for average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C1B4741-D8D6-8548-BDFB-DD978802A30A}"/>
              </a:ext>
            </a:extLst>
          </p:cNvPr>
          <p:cNvSpPr txBox="1"/>
          <p:nvPr/>
        </p:nvSpPr>
        <p:spPr>
          <a:xfrm>
            <a:off x="911460" y="4065075"/>
            <a:ext cx="725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Beta decay or </a:t>
            </a:r>
            <a:r>
              <a:rPr kumimoji="1" lang="en-US" altLang="zh-CN">
                <a:latin typeface="Microsoft YaHei" panose="020B0503020204020204" pitchFamily="34" charset="-122"/>
                <a:ea typeface="Microsoft YaHei" panose="020B0503020204020204" pitchFamily="34" charset="-122"/>
              </a:rPr>
              <a:t>other processes →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More studies + new method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026F109-A492-0A42-8180-FFB6521CE45C}"/>
              </a:ext>
            </a:extLst>
          </p:cNvPr>
          <p:cNvSpPr txBox="1"/>
          <p:nvPr/>
        </p:nvSpPr>
        <p:spPr>
          <a:xfrm>
            <a:off x="911460" y="3585808"/>
            <a:ext cx="2918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An interesting frontier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0B576A9-F931-264F-B2C7-E4A797873212}"/>
              </a:ext>
            </a:extLst>
          </p:cNvPr>
          <p:cNvSpPr txBox="1"/>
          <p:nvPr/>
        </p:nvSpPr>
        <p:spPr>
          <a:xfrm>
            <a:off x="911460" y="5360753"/>
            <a:ext cx="1058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More studies with different discretization and more ensembles to control systematic effects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1194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31E8C820-B5E5-2343-80BE-D13EE7A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Low-Q</a:t>
            </a:r>
            <a:r>
              <a:rPr kumimoji="1" lang="en-US" altLang="zh-CN" baseline="30000" dirty="0"/>
              <a:t>2</a:t>
            </a:r>
            <a:r>
              <a:rPr kumimoji="1" lang="en-US" altLang="zh-CN" dirty="0"/>
              <a:t> behavior of the hadronic function</a:t>
            </a:r>
            <a:endParaRPr kumimoji="1"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455EA86-B0BE-D24D-9AB5-EA7561618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417" y="526572"/>
            <a:ext cx="3975100" cy="9144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6C88208F-02A8-1F4F-8CBF-B99491E24A07}"/>
              </a:ext>
            </a:extLst>
          </p:cNvPr>
          <p:cNvGrpSpPr/>
          <p:nvPr/>
        </p:nvGrpSpPr>
        <p:grpSpPr>
          <a:xfrm>
            <a:off x="863045" y="1424354"/>
            <a:ext cx="8562537" cy="406400"/>
            <a:chOff x="863045" y="1424354"/>
            <a:chExt cx="8562537" cy="406400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E966A46B-AC01-954E-B5A9-DC524B8F712F}"/>
                </a:ext>
              </a:extLst>
            </p:cNvPr>
            <p:cNvSpPr txBox="1"/>
            <p:nvPr/>
          </p:nvSpPr>
          <p:spPr>
            <a:xfrm>
              <a:off x="863045" y="1424354"/>
              <a:ext cx="8562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Due to 1/Q</a:t>
              </a:r>
              <a:r>
                <a:rPr kumimoji="1" lang="en-US" altLang="zh-CN" baseline="300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2</a:t>
              </a: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factor,          encounters a notably increased noise at small Q</a:t>
              </a:r>
              <a:r>
                <a:rPr kumimoji="1" lang="en-US" altLang="zh-CN" baseline="300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2</a:t>
              </a:r>
              <a:endPara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67B81B03-6DD0-C742-8E38-0CEEE8890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6122" y="1424354"/>
              <a:ext cx="584200" cy="406400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828479B1-E20F-1F4D-84F7-290B1C77EEFF}"/>
              </a:ext>
            </a:extLst>
          </p:cNvPr>
          <p:cNvSpPr txBox="1"/>
          <p:nvPr/>
        </p:nvSpPr>
        <p:spPr>
          <a:xfrm>
            <a:off x="863044" y="2017271"/>
            <a:ext cx="5839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For ground-state dominance at large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t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g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we have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826AAC4-46D4-C741-8460-DB41C9D986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813" y="2709380"/>
            <a:ext cx="3365500" cy="6858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9281F0CC-A331-CF4E-B9C3-B0AA85DDB7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82" y="3254053"/>
            <a:ext cx="4394200" cy="5461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44C4155-6444-C243-B9B6-2C3A928450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82" y="2486348"/>
            <a:ext cx="3187700" cy="3175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74CFB596-40B1-6A45-8876-16E4FAFF33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82" y="2962598"/>
            <a:ext cx="2832100" cy="36830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55F1BA43-B5A6-CB46-96DF-1444283EE12E}"/>
              </a:ext>
            </a:extLst>
          </p:cNvPr>
          <p:cNvSpPr txBox="1"/>
          <p:nvPr/>
        </p:nvSpPr>
        <p:spPr>
          <a:xfrm>
            <a:off x="5296567" y="2867614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with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474E48F-DD54-174A-AEC0-D3CFC946B8EF}"/>
              </a:ext>
            </a:extLst>
          </p:cNvPr>
          <p:cNvSpPr txBox="1"/>
          <p:nvPr/>
        </p:nvSpPr>
        <p:spPr>
          <a:xfrm>
            <a:off x="873745" y="4735284"/>
            <a:ext cx="246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Make substitution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BC919DFA-AFB7-3946-BBF7-A8ECB187A7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569" y="3832396"/>
            <a:ext cx="6007100" cy="889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7443F63B-D4E4-D345-AC8D-40F67C5FFA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282" y="5222894"/>
            <a:ext cx="4800600" cy="1549400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6EA31E97-CAD1-0946-896D-92712736FAD9}"/>
              </a:ext>
            </a:extLst>
          </p:cNvPr>
          <p:cNvSpPr txBox="1"/>
          <p:nvPr/>
        </p:nvSpPr>
        <p:spPr>
          <a:xfrm>
            <a:off x="6849943" y="5578158"/>
            <a:ext cx="3383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Help to reduce uncertainties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2ABCAEE-461B-D14D-AFAE-9A4491B6F366}"/>
              </a:ext>
            </a:extLst>
          </p:cNvPr>
          <p:cNvSpPr txBox="1"/>
          <p:nvPr/>
        </p:nvSpPr>
        <p:spPr>
          <a:xfrm>
            <a:off x="6849943" y="5920542"/>
            <a:ext cx="513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But introduce additional experimental inputs</a:t>
            </a:r>
          </a:p>
        </p:txBody>
      </p:sp>
      <p:sp>
        <p:nvSpPr>
          <p:cNvPr id="33" name="灯片编号占位符 2">
            <a:extLst>
              <a:ext uri="{FF2B5EF4-FFF2-40B4-BE49-F238E27FC236}">
                <a16:creationId xmlns:a16="http://schemas.microsoft.com/office/drawing/2014/main" id="{C2F24ACB-5370-2C49-B18D-C363ED99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34</a:t>
            </a:fld>
            <a:endParaRPr lang="zh-CN" altLang="en-US" dirty="0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09C00C88-EEBC-3E45-8D95-B78C1DB3E1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0743" y="614646"/>
            <a:ext cx="5676900" cy="736600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4E3BDE19-B417-9944-8320-0DB58B3E98AA}"/>
              </a:ext>
            </a:extLst>
          </p:cNvPr>
          <p:cNvSpPr txBox="1"/>
          <p:nvPr/>
        </p:nvSpPr>
        <p:spPr>
          <a:xfrm>
            <a:off x="5296567" y="82860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with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624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B2AB703E-128B-4343-9B50-9FA8408E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75" y="976912"/>
            <a:ext cx="5660797" cy="129105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D120C96-3F5D-4449-B8FF-B1E20F4CF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Leptonic and </a:t>
            </a:r>
            <a:r>
              <a:rPr kumimoji="1" lang="en-US" altLang="zh-CN" dirty="0" err="1"/>
              <a:t>semileptonic</a:t>
            </a:r>
            <a:r>
              <a:rPr kumimoji="1" lang="en-US" altLang="zh-CN" dirty="0"/>
              <a:t> decays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3A8339C-8628-D344-BB55-2169A148A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37D40E8-B46C-4D49-8012-CD8EA3AC740A}"/>
              </a:ext>
            </a:extLst>
          </p:cNvPr>
          <p:cNvSpPr txBox="1"/>
          <p:nvPr/>
        </p:nvSpPr>
        <p:spPr>
          <a:xfrm>
            <a:off x="484740" y="697634"/>
            <a:ext cx="93089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Flavor Lattice Averaging Group (FLAG) average, updated on 2023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D3E5F59-2B97-1346-86B5-B17391081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520" y="2127342"/>
            <a:ext cx="5651369" cy="470750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C9D6C5E-4D93-A745-A156-592BC3F14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0" y="2127342"/>
            <a:ext cx="5651369" cy="47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106B10DE-DA9A-C84B-B7E8-6EBA08877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" y="2268638"/>
            <a:ext cx="6114728" cy="4589362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3987127-C702-0749-8AD7-789DD774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C80D261-1188-BC4C-BAD0-DC365F84A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Extraction of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r>
              <a:rPr kumimoji="1" lang="en-US" altLang="zh-CN" dirty="0"/>
              <a:t> and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us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2EA5F58-5DF7-2D42-9F44-A88941DFF47B}"/>
              </a:ext>
            </a:extLst>
          </p:cNvPr>
          <p:cNvSpPr txBox="1"/>
          <p:nvPr/>
        </p:nvSpPr>
        <p:spPr>
          <a:xfrm>
            <a:off x="484740" y="740113"/>
            <a:ext cx="97981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Experimental information from kaon decays 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[arXiv:1411.5252, 1509.02220]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5DE7CDD-ED9B-DA45-BF60-2E4BE94C2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53" y="1255612"/>
            <a:ext cx="7621915" cy="1291059"/>
          </a:xfrm>
          <a:prstGeom prst="rect">
            <a:avLst/>
          </a:prstGeom>
        </p:spPr>
      </p:pic>
      <p:cxnSp>
        <p:nvCxnSpPr>
          <p:cNvPr id="15" name="直接箭头连接符 17">
            <a:extLst>
              <a:ext uri="{FF2B5EF4-FFF2-40B4-BE49-F238E27FC236}">
                <a16:creationId xmlns:a16="http://schemas.microsoft.com/office/drawing/2014/main" id="{E2AA5262-AE1C-E74B-8F2A-F36EDAD92E87}"/>
              </a:ext>
            </a:extLst>
          </p:cNvPr>
          <p:cNvCxnSpPr>
            <a:cxnSpLocks/>
          </p:cNvCxnSpPr>
          <p:nvPr/>
        </p:nvCxnSpPr>
        <p:spPr>
          <a:xfrm flipH="1">
            <a:off x="5381244" y="4459147"/>
            <a:ext cx="42924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E9CBC58-C31C-FD43-B5AC-DE424387EDFE}"/>
              </a:ext>
            </a:extLst>
          </p:cNvPr>
          <p:cNvSpPr txBox="1"/>
          <p:nvPr/>
        </p:nvSpPr>
        <p:spPr>
          <a:xfrm>
            <a:off x="5771635" y="4274481"/>
            <a:ext cx="15204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Kl3</a:t>
            </a:r>
          </a:p>
        </p:txBody>
      </p:sp>
      <p:cxnSp>
        <p:nvCxnSpPr>
          <p:cNvPr id="19" name="直接箭头连接符 17">
            <a:extLst>
              <a:ext uri="{FF2B5EF4-FFF2-40B4-BE49-F238E27FC236}">
                <a16:creationId xmlns:a16="http://schemas.microsoft.com/office/drawing/2014/main" id="{CEABD47F-8AB2-B24E-857F-6FDA28DCD944}"/>
              </a:ext>
            </a:extLst>
          </p:cNvPr>
          <p:cNvCxnSpPr>
            <a:cxnSpLocks/>
          </p:cNvCxnSpPr>
          <p:nvPr/>
        </p:nvCxnSpPr>
        <p:spPr>
          <a:xfrm flipH="1">
            <a:off x="5434988" y="3546676"/>
            <a:ext cx="42924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A47D24EC-1525-BD42-819C-6E4E7093983F}"/>
              </a:ext>
            </a:extLst>
          </p:cNvPr>
          <p:cNvSpPr txBox="1"/>
          <p:nvPr/>
        </p:nvSpPr>
        <p:spPr>
          <a:xfrm>
            <a:off x="5777050" y="3290214"/>
            <a:ext cx="1830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</a:t>
            </a:r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μ</a:t>
            </a:r>
            <a:r>
              <a:rPr lang="en-US" altLang="zh-CN" sz="1600" baseline="-250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lang="en-US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lang="en-US" altLang="zh-CN" sz="1600" baseline="-25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endParaRPr lang="en" altLang="zh-CN" sz="1600" baseline="-25000" dirty="0">
              <a:solidFill>
                <a:srgbClr val="000000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" name="直接箭头连接符 17">
            <a:extLst>
              <a:ext uri="{FF2B5EF4-FFF2-40B4-BE49-F238E27FC236}">
                <a16:creationId xmlns:a16="http://schemas.microsoft.com/office/drawing/2014/main" id="{A0FAE465-EB96-824C-A645-4B5DB309DA77}"/>
              </a:ext>
            </a:extLst>
          </p:cNvPr>
          <p:cNvCxnSpPr>
            <a:cxnSpLocks/>
          </p:cNvCxnSpPr>
          <p:nvPr/>
        </p:nvCxnSpPr>
        <p:spPr>
          <a:xfrm>
            <a:off x="3741516" y="3118541"/>
            <a:ext cx="4340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18924746-E942-FE4B-AC99-4DDA62C6C052}"/>
              </a:ext>
            </a:extLst>
          </p:cNvPr>
          <p:cNvSpPr txBox="1"/>
          <p:nvPr/>
        </p:nvSpPr>
        <p:spPr>
          <a:xfrm>
            <a:off x="2020009" y="2851714"/>
            <a:ext cx="1830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nuclear β</a:t>
            </a:r>
            <a:r>
              <a:rPr lang="zh-CN" altLang="en-US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decay</a:t>
            </a:r>
            <a:endParaRPr lang="en" altLang="zh-CN" sz="1600" dirty="0">
              <a:solidFill>
                <a:srgbClr val="000000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" name="直接箭头连接符 17">
            <a:extLst>
              <a:ext uri="{FF2B5EF4-FFF2-40B4-BE49-F238E27FC236}">
                <a16:creationId xmlns:a16="http://schemas.microsoft.com/office/drawing/2014/main" id="{4F7C4685-162F-4049-89AF-3042E9839359}"/>
              </a:ext>
            </a:extLst>
          </p:cNvPr>
          <p:cNvCxnSpPr>
            <a:cxnSpLocks/>
          </p:cNvCxnSpPr>
          <p:nvPr/>
        </p:nvCxnSpPr>
        <p:spPr>
          <a:xfrm flipH="1" flipV="1">
            <a:off x="4664597" y="4849792"/>
            <a:ext cx="1145895" cy="41669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88D71195-31B1-7546-9013-288A61B1CA9E}"/>
              </a:ext>
            </a:extLst>
          </p:cNvPr>
          <p:cNvSpPr txBox="1"/>
          <p:nvPr/>
        </p:nvSpPr>
        <p:spPr>
          <a:xfrm>
            <a:off x="5771634" y="5157017"/>
            <a:ext cx="15204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CKM unitarity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9F4017B-3251-1741-B92D-6B898821CC86}"/>
              </a:ext>
            </a:extLst>
          </p:cNvPr>
          <p:cNvSpPr txBox="1"/>
          <p:nvPr/>
        </p:nvSpPr>
        <p:spPr>
          <a:xfrm>
            <a:off x="7192431" y="2681365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endParaRPr kumimoji="1" lang="en-US" altLang="zh-CN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AA6456FB-429C-4D4B-9EAA-23CDE0992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837" y="3418689"/>
            <a:ext cx="3317780" cy="493554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8E3E3586-6D7E-4248-A9DE-FF845706F7A6}"/>
              </a:ext>
            </a:extLst>
          </p:cNvPr>
          <p:cNvSpPr txBox="1"/>
          <p:nvPr/>
        </p:nvSpPr>
        <p:spPr>
          <a:xfrm>
            <a:off x="7521385" y="3044049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(more accurate results from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=2+1+1)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0B2EB97-4D3A-2943-B279-38CEE47C9F41}"/>
              </a:ext>
            </a:extLst>
          </p:cNvPr>
          <p:cNvSpPr txBox="1"/>
          <p:nvPr/>
        </p:nvSpPr>
        <p:spPr>
          <a:xfrm>
            <a:off x="7192429" y="3945286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decays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C6F1F9DB-72C8-0D43-9937-A443A9784A37}"/>
              </a:ext>
            </a:extLst>
          </p:cNvPr>
          <p:cNvSpPr txBox="1"/>
          <p:nvPr/>
        </p:nvSpPr>
        <p:spPr>
          <a:xfrm>
            <a:off x="7192430" y="4897150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 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D691DD2F-E40A-1D40-BC59-3F933EBECC53}"/>
              </a:ext>
            </a:extLst>
          </p:cNvPr>
          <p:cNvSpPr txBox="1"/>
          <p:nvPr/>
        </p:nvSpPr>
        <p:spPr>
          <a:xfrm>
            <a:off x="6499628" y="5987124"/>
            <a:ext cx="5393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Question: Deviation due to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decays,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or new physics?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EAE0BC6-775A-0645-8332-67BF245CC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727" y="4411927"/>
            <a:ext cx="3302000" cy="482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5F50EB9-3242-8C44-89D8-9DF911C56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027" y="5388974"/>
            <a:ext cx="33147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5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8" grpId="0"/>
      <p:bldP spid="30" grpId="0"/>
      <p:bldP spid="35" grpId="0"/>
      <p:bldP spid="36" grpId="0"/>
      <p:bldP spid="39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EE7E05D-5F1D-FB48-BB7C-1367ACFF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F4AC76BB-B886-0049-A029-EFB00F8A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CKM matrix elements quoted by PDG 2022 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CDF5232-994C-6549-8F05-F68F4BACCED3}"/>
              </a:ext>
            </a:extLst>
          </p:cNvPr>
          <p:cNvSpPr txBox="1"/>
          <p:nvPr/>
        </p:nvSpPr>
        <p:spPr>
          <a:xfrm>
            <a:off x="787772" y="764988"/>
            <a:ext cx="8495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 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 to determine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24419BF-1A16-AD4A-9E88-0FF0B3D8E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252537"/>
            <a:ext cx="5181600" cy="8382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A925248-B2C6-BD42-BDDD-97BC865B5FEC}"/>
              </a:ext>
            </a:extLst>
          </p:cNvPr>
          <p:cNvSpPr txBox="1"/>
          <p:nvPr/>
        </p:nvSpPr>
        <p:spPr>
          <a:xfrm>
            <a:off x="787772" y="2090737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endParaRPr kumimoji="1" lang="en-US" altLang="zh-CN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3484203-26C1-5144-930E-83F43D0AD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2578100"/>
            <a:ext cx="6832600" cy="8509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5584080-62A0-EC48-9D28-1B31B7AD4172}"/>
              </a:ext>
            </a:extLst>
          </p:cNvPr>
          <p:cNvSpPr txBox="1"/>
          <p:nvPr/>
        </p:nvSpPr>
        <p:spPr>
          <a:xfrm>
            <a:off x="871779" y="4859500"/>
            <a:ext cx="972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Enlarge the error by a scale factor of 2.7 and average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 and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=2+1+1 values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5F914EC-CD53-6047-83AE-3F23B34C3CCA}"/>
              </a:ext>
            </a:extLst>
          </p:cNvPr>
          <p:cNvSpPr txBox="1"/>
          <p:nvPr/>
        </p:nvSpPr>
        <p:spPr>
          <a:xfrm>
            <a:off x="871779" y="3438008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Average yields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B726D145-5C15-BB43-BFFA-5B95D8F3D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75" y="3946070"/>
            <a:ext cx="3771900" cy="7747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762B9A7-0B3B-4049-A775-9F5887314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5485024"/>
            <a:ext cx="1917700" cy="393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419C943-0D5D-444D-8B26-FD98ED1842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446924"/>
            <a:ext cx="4114800" cy="469900"/>
          </a:xfrm>
          <a:prstGeom prst="rect">
            <a:avLst/>
          </a:prstGeom>
        </p:spPr>
      </p:pic>
      <p:sp>
        <p:nvSpPr>
          <p:cNvPr id="20" name="箭头: 左 2">
            <a:extLst>
              <a:ext uri="{FF2B5EF4-FFF2-40B4-BE49-F238E27FC236}">
                <a16:creationId xmlns:a16="http://schemas.microsoft.com/office/drawing/2014/main" id="{084B6E76-B0AF-6B44-B04F-C3880EB79ED4}"/>
              </a:ext>
            </a:extLst>
          </p:cNvPr>
          <p:cNvSpPr/>
          <p:nvPr/>
        </p:nvSpPr>
        <p:spPr>
          <a:xfrm rot="10800000" flipV="1">
            <a:off x="5099708" y="5577454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4CDCD96-D0ED-4843-9989-52531E8954F7}"/>
              </a:ext>
            </a:extLst>
          </p:cNvPr>
          <p:cNvSpPr txBox="1"/>
          <p:nvPr/>
        </p:nvSpPr>
        <p:spPr>
          <a:xfrm>
            <a:off x="966304" y="6108593"/>
            <a:ext cx="1078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Conservative estimate of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due to the deviation between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and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2.1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zh-CN" altLang="en-US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deviation  </a:t>
            </a:r>
          </a:p>
        </p:txBody>
      </p:sp>
      <p:sp>
        <p:nvSpPr>
          <p:cNvPr id="22" name="箭头: 左 2">
            <a:extLst>
              <a:ext uri="{FF2B5EF4-FFF2-40B4-BE49-F238E27FC236}">
                <a16:creationId xmlns:a16="http://schemas.microsoft.com/office/drawing/2014/main" id="{AA1CF6E2-3FCB-8C46-A308-12FCEF96AC90}"/>
              </a:ext>
            </a:extLst>
          </p:cNvPr>
          <p:cNvSpPr/>
          <p:nvPr/>
        </p:nvSpPr>
        <p:spPr>
          <a:xfrm rot="10800000" flipV="1">
            <a:off x="8993716" y="6166092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上弧形 2">
            <a:extLst>
              <a:ext uri="{FF2B5EF4-FFF2-40B4-BE49-F238E27FC236}">
                <a16:creationId xmlns:a16="http://schemas.microsoft.com/office/drawing/2014/main" id="{876C3E09-0621-A742-A39A-627456DD73BA}"/>
              </a:ext>
            </a:extLst>
          </p:cNvPr>
          <p:cNvSpPr/>
          <p:nvPr/>
        </p:nvSpPr>
        <p:spPr>
          <a:xfrm rot="5400000">
            <a:off x="9001690" y="2385353"/>
            <a:ext cx="1452375" cy="347532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0607663-A794-2746-BE69-1A3CDA411182}"/>
              </a:ext>
            </a:extLst>
          </p:cNvPr>
          <p:cNvSpPr txBox="1"/>
          <p:nvPr/>
        </p:nvSpPr>
        <p:spPr>
          <a:xfrm>
            <a:off x="9543097" y="2249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0DB7E50-E3DB-E049-ABCA-84C2D475506D}"/>
              </a:ext>
            </a:extLst>
          </p:cNvPr>
          <p:cNvSpPr txBox="1"/>
          <p:nvPr/>
        </p:nvSpPr>
        <p:spPr>
          <a:xfrm>
            <a:off x="10006955" y="230372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2.7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endParaRPr kumimoji="1" lang="en-US" altLang="zh-CN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878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 animBg="1"/>
      <p:bldP spid="21" grpId="0"/>
      <p:bldP spid="22" grpId="0" animBg="1"/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4279740-592B-964E-9DA5-82888997569D}"/>
              </a:ext>
            </a:extLst>
          </p:cNvPr>
          <p:cNvSpPr txBox="1"/>
          <p:nvPr/>
        </p:nvSpPr>
        <p:spPr>
          <a:xfrm>
            <a:off x="2960225" y="3264590"/>
            <a:ext cx="61750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44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44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44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灯片编号占位符 2">
            <a:extLst>
              <a:ext uri="{FF2B5EF4-FFF2-40B4-BE49-F238E27FC236}">
                <a16:creationId xmlns:a16="http://schemas.microsoft.com/office/drawing/2014/main" id="{B958883E-5939-4446-807F-B7AD12F4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663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id="{70886149-02B6-294A-91E4-3081FFCE0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3" y="2257830"/>
            <a:ext cx="7635559" cy="20560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708CB47C-0AE0-3F4C-A677-315C48D80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3" y="2257627"/>
            <a:ext cx="5416235" cy="2056431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85DE2861-3FDD-B149-BDB6-7F72092AAC74}"/>
              </a:ext>
            </a:extLst>
          </p:cNvPr>
          <p:cNvSpPr txBox="1"/>
          <p:nvPr/>
        </p:nvSpPr>
        <p:spPr>
          <a:xfrm>
            <a:off x="651538" y="1817301"/>
            <a:ext cx="5009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2022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5C63B08-8F59-C549-86C8-726397E2BAC7}"/>
              </a:ext>
            </a:extLst>
          </p:cNvPr>
          <p:cNvSpPr txBox="1"/>
          <p:nvPr/>
        </p:nvSpPr>
        <p:spPr>
          <a:xfrm>
            <a:off x="651538" y="1817301"/>
            <a:ext cx="3381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D2A2D34-2D47-204B-9D7E-78435278C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7383D4B-9A2A-874E-828D-EFF606EBF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662704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Role played by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7BB75D-23C8-7548-A667-D72A37C85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17" y="1142380"/>
            <a:ext cx="5510510" cy="7025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050BFD3-043A-854E-8B82-F16D74C5DDC9}"/>
              </a:ext>
            </a:extLst>
          </p:cNvPr>
          <p:cNvSpPr txBox="1"/>
          <p:nvPr/>
        </p:nvSpPr>
        <p:spPr>
          <a:xfrm>
            <a:off x="646657" y="765820"/>
            <a:ext cx="11114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Interesting to examine the update of the violation of CKM unitarity within recent years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53811FF-4EE9-5B49-8985-56C5ECCC3154}"/>
              </a:ext>
            </a:extLst>
          </p:cNvPr>
          <p:cNvSpPr txBox="1"/>
          <p:nvPr/>
        </p:nvSpPr>
        <p:spPr>
          <a:xfrm>
            <a:off x="651538" y="1817301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C98B45F-A4D4-0248-B9E2-C70E3A6ACE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4" y="2257627"/>
            <a:ext cx="3369458" cy="2056431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70BE0D3D-DBC7-0748-8C1C-CDEC2877F976}"/>
              </a:ext>
            </a:extLst>
          </p:cNvPr>
          <p:cNvSpPr txBox="1"/>
          <p:nvPr/>
        </p:nvSpPr>
        <p:spPr>
          <a:xfrm>
            <a:off x="875878" y="4452088"/>
            <a:ext cx="1104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 update: 3.3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deviation from CKM unitarity due to the update of EWR corrections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18DD7CA-C8C5-AB4D-AB7F-91D0C24E7B4B}"/>
              </a:ext>
            </a:extLst>
          </p:cNvPr>
          <p:cNvSpPr txBox="1"/>
          <p:nvPr/>
        </p:nvSpPr>
        <p:spPr>
          <a:xfrm>
            <a:off x="875878" y="4896410"/>
            <a:ext cx="4632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 update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: 2.1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deviation only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00EB088-7529-7B45-AEBE-817D31A46182}"/>
              </a:ext>
            </a:extLst>
          </p:cNvPr>
          <p:cNvSpPr txBox="1"/>
          <p:nvPr/>
        </p:nvSpPr>
        <p:spPr>
          <a:xfrm>
            <a:off x="1228317" y="5340732"/>
            <a:ext cx="9716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en-US" altLang="zh-CN" sz="2000" baseline="-25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ud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central value nearly unchanged, but uncertainty becomes twice larger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箭头: 左 2">
            <a:extLst>
              <a:ext uri="{FF2B5EF4-FFF2-40B4-BE49-F238E27FC236}">
                <a16:creationId xmlns:a16="http://schemas.microsoft.com/office/drawing/2014/main" id="{FC104C09-43C9-DD40-B0CF-81F7EFF61109}"/>
              </a:ext>
            </a:extLst>
          </p:cNvPr>
          <p:cNvSpPr/>
          <p:nvPr/>
        </p:nvSpPr>
        <p:spPr>
          <a:xfrm rot="10800000" flipV="1">
            <a:off x="2176399" y="5890335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B8E79B3-9676-9441-A4DD-AA1EF9FE30DB}"/>
              </a:ext>
            </a:extLst>
          </p:cNvPr>
          <p:cNvSpPr txBox="1"/>
          <p:nvPr/>
        </p:nvSpPr>
        <p:spPr>
          <a:xfrm>
            <a:off x="2874174" y="5822672"/>
            <a:ext cx="90515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more conservative estimate of nuclear structure uncertainties</a:t>
            </a:r>
            <a:endParaRPr lang="zh-CN" altLang="en-US" sz="20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B26F0D9D-B736-644A-B3DA-A78661CF6BA6}"/>
              </a:ext>
            </a:extLst>
          </p:cNvPr>
          <p:cNvSpPr txBox="1"/>
          <p:nvPr/>
        </p:nvSpPr>
        <p:spPr>
          <a:xfrm>
            <a:off x="6892950" y="6341984"/>
            <a:ext cx="4422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[M.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Gorchtein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PRL123 (2019) 042503]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1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31" grpId="0"/>
      <p:bldP spid="32" grpId="0"/>
      <p:bldP spid="33" grpId="0"/>
      <p:bldP spid="34" grpId="0" animBg="1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87A3745-4517-7D43-A6DB-AB41D959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67903FF-9716-554A-B3B8-C3E6165E2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r>
              <a:rPr kumimoji="1" lang="en-US" altLang="zh-CN" dirty="0"/>
              <a:t> from different measurements</a:t>
            </a:r>
            <a:endParaRPr kumimoji="1" lang="zh-CN" altLang="en-US" dirty="0"/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3027D54E-1544-A34C-AD99-85CD5F285D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4339933"/>
              </p:ext>
            </p:extLst>
          </p:nvPr>
        </p:nvGraphicFramePr>
        <p:xfrm>
          <a:off x="3525889" y="1820995"/>
          <a:ext cx="4703720" cy="4277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F2B438FC-818D-EF4B-B9FB-88C9647F24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3990" y="1624914"/>
            <a:ext cx="3092606" cy="20873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F09C1CD-E1BD-BC46-AAE8-5A632820EA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179" y="3972985"/>
            <a:ext cx="2935666" cy="20776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FF04478-047E-E346-B491-782CCCAF8E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08" y="1380325"/>
            <a:ext cx="3048000" cy="2070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7739C4C-08C7-F74F-A261-7C203F841C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34" y="4141653"/>
            <a:ext cx="1870498" cy="19090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31A155B-401E-7A42-A698-142E06F4BC9A}"/>
              </a:ext>
            </a:extLst>
          </p:cNvPr>
          <p:cNvSpPr txBox="1"/>
          <p:nvPr/>
        </p:nvSpPr>
        <p:spPr>
          <a:xfrm>
            <a:off x="1371913" y="871173"/>
            <a:ext cx="46859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37447B3-838D-3F42-832C-9782BC3494A1}"/>
              </a:ext>
            </a:extLst>
          </p:cNvPr>
          <p:cNvSpPr txBox="1"/>
          <p:nvPr/>
        </p:nvSpPr>
        <p:spPr>
          <a:xfrm>
            <a:off x="7073508" y="3542098"/>
            <a:ext cx="29090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6433F1F-8304-C84F-9093-765DE0B2C1AE}"/>
              </a:ext>
            </a:extLst>
          </p:cNvPr>
          <p:cNvSpPr txBox="1"/>
          <p:nvPr/>
        </p:nvSpPr>
        <p:spPr>
          <a:xfrm>
            <a:off x="247407" y="3705875"/>
            <a:ext cx="23855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Pion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248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28234</TotalTime>
  <Words>1647</Words>
  <Application>Microsoft Macintosh PowerPoint</Application>
  <PresentationFormat>宽屏</PresentationFormat>
  <Paragraphs>241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等线</vt:lpstr>
      <vt:lpstr>等线 Light</vt:lpstr>
      <vt:lpstr>华文楷体</vt:lpstr>
      <vt:lpstr>Microsoft YaHei</vt:lpstr>
      <vt:lpstr>Microsoft YaHei</vt:lpstr>
      <vt:lpstr>Arial</vt:lpstr>
      <vt:lpstr>Cambria Math</vt:lpstr>
      <vt:lpstr>Times New Roman</vt:lpstr>
      <vt:lpstr>Wingdings</vt:lpstr>
      <vt:lpstr>Office 主题​​</vt:lpstr>
      <vt:lpstr>自定义设计方案</vt:lpstr>
      <vt:lpstr>PowerPoint 演示文稿</vt:lpstr>
      <vt:lpstr>Test of CKM unitarity</vt:lpstr>
      <vt:lpstr>PowerPoint 演示文稿</vt:lpstr>
      <vt:lpstr>Leptonic and semileptonic decays</vt:lpstr>
      <vt:lpstr>Extraction of Vud and Vus</vt:lpstr>
      <vt:lpstr>CKM matrix elements quoted by PDG 2022 </vt:lpstr>
      <vt:lpstr>PowerPoint 演示文稿</vt:lpstr>
      <vt:lpstr>Role played by Vud</vt:lpstr>
      <vt:lpstr>Vud from different measurements</vt:lpstr>
      <vt:lpstr>Status for Vud</vt:lpstr>
      <vt:lpstr>Important uncertainty from γW box diagram</vt:lpstr>
      <vt:lpstr>Important uncertainty from γW box diagram</vt:lpstr>
      <vt:lpstr>PowerPoint 演示文稿</vt:lpstr>
      <vt:lpstr>Quark contractions for the γW-box diagram </vt:lpstr>
      <vt:lpstr>Five gauge ensembles at physical pion mass</vt:lpstr>
      <vt:lpstr>Lattice results for the hadronic functions</vt:lpstr>
      <vt:lpstr>Combine lattice results with pQCD</vt:lpstr>
      <vt:lpstr>Error analysis</vt:lpstr>
      <vt:lpstr>Pion semileptonic β decay</vt:lpstr>
      <vt:lpstr>Interplay between theory and experiment</vt:lpstr>
      <vt:lpstr>PowerPoint 演示文稿</vt:lpstr>
      <vt:lpstr>Challenges for moving to nucleon sector (I)</vt:lpstr>
      <vt:lpstr>Challenges for moving to nucleon sector (II)</vt:lpstr>
      <vt:lpstr>PowerPoint 演示文稿</vt:lpstr>
      <vt:lpstr>Challenges for moving to nucleon sector (IV)</vt:lpstr>
      <vt:lpstr>Numerical results</vt:lpstr>
      <vt:lpstr>Examine the ground-state dominance</vt:lpstr>
      <vt:lpstr>Results from IVR</vt:lpstr>
      <vt:lpstr>Examine excited-state contamination</vt:lpstr>
      <vt:lpstr>Examine finite-volume effects</vt:lpstr>
      <vt:lpstr>Continuum extrapolation</vt:lpstr>
      <vt:lpstr>Comparison with dispersive analysis</vt:lpstr>
      <vt:lpstr>Conclusion</vt:lpstr>
      <vt:lpstr>Low-Q2 behavior of the hadronic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游燕</dc:creator>
  <cp:lastModifiedBy>Microsoft Office User</cp:lastModifiedBy>
  <cp:revision>334</cp:revision>
  <cp:lastPrinted>2024-05-20T14:19:38Z</cp:lastPrinted>
  <dcterms:created xsi:type="dcterms:W3CDTF">2022-08-09T01:10:44Z</dcterms:created>
  <dcterms:modified xsi:type="dcterms:W3CDTF">2024-08-19T05:51:45Z</dcterms:modified>
</cp:coreProperties>
</file>