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1"/>
  </p:notesMasterIdLst>
  <p:sldIdLst>
    <p:sldId id="2416" r:id="rId2"/>
    <p:sldId id="476" r:id="rId3"/>
    <p:sldId id="376" r:id="rId4"/>
    <p:sldId id="411" r:id="rId5"/>
    <p:sldId id="2384" r:id="rId6"/>
    <p:sldId id="423" r:id="rId7"/>
    <p:sldId id="259" r:id="rId8"/>
    <p:sldId id="2382" r:id="rId9"/>
    <p:sldId id="2392" r:id="rId10"/>
    <p:sldId id="2417" r:id="rId11"/>
    <p:sldId id="2383" r:id="rId12"/>
    <p:sldId id="2398" r:id="rId13"/>
    <p:sldId id="2403" r:id="rId14"/>
    <p:sldId id="2391" r:id="rId15"/>
    <p:sldId id="442" r:id="rId16"/>
    <p:sldId id="466" r:id="rId17"/>
    <p:sldId id="285" r:id="rId18"/>
    <p:sldId id="2388" r:id="rId19"/>
    <p:sldId id="2410" r:id="rId20"/>
    <p:sldId id="439" r:id="rId21"/>
    <p:sldId id="2386" r:id="rId22"/>
    <p:sldId id="287" r:id="rId23"/>
    <p:sldId id="321" r:id="rId24"/>
    <p:sldId id="471" r:id="rId25"/>
    <p:sldId id="2402" r:id="rId26"/>
    <p:sldId id="2412" r:id="rId27"/>
    <p:sldId id="415" r:id="rId28"/>
    <p:sldId id="459" r:id="rId29"/>
    <p:sldId id="2408" r:id="rId30"/>
    <p:sldId id="2409" r:id="rId31"/>
    <p:sldId id="483" r:id="rId32"/>
    <p:sldId id="405" r:id="rId33"/>
    <p:sldId id="2413" r:id="rId34"/>
    <p:sldId id="269" r:id="rId35"/>
    <p:sldId id="265" r:id="rId36"/>
    <p:sldId id="273" r:id="rId37"/>
    <p:sldId id="2414" r:id="rId38"/>
    <p:sldId id="2396" r:id="rId39"/>
    <p:sldId id="2397" r:id="rId40"/>
    <p:sldId id="271" r:id="rId41"/>
    <p:sldId id="270" r:id="rId42"/>
    <p:sldId id="274" r:id="rId43"/>
    <p:sldId id="392" r:id="rId44"/>
    <p:sldId id="293" r:id="rId45"/>
    <p:sldId id="485" r:id="rId46"/>
    <p:sldId id="432" r:id="rId47"/>
    <p:sldId id="445" r:id="rId48"/>
    <p:sldId id="404" r:id="rId49"/>
    <p:sldId id="364" r:id="rId5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FF"/>
    <a:srgbClr val="C644C1"/>
    <a:srgbClr val="002C8C"/>
    <a:srgbClr val="005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10"/>
    <p:restoredTop sz="94938"/>
  </p:normalViewPr>
  <p:slideViewPr>
    <p:cSldViewPr snapToGrid="0">
      <p:cViewPr varScale="1">
        <p:scale>
          <a:sx n="105" d="100"/>
          <a:sy n="105" d="100"/>
        </p:scale>
        <p:origin x="400" y="184"/>
      </p:cViewPr>
      <p:guideLst/>
    </p:cSldViewPr>
  </p:slideViewPr>
  <p:outlineViewPr>
    <p:cViewPr>
      <p:scale>
        <a:sx n="33" d="100"/>
        <a:sy n="33" d="100"/>
      </p:scale>
      <p:origin x="0" y="-20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E4932-E77E-1845-BCCD-8B712FA15164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F7F21-C973-144D-AD61-59DE0B966C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0335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CF7F21-C973-144D-AD61-59DE0B966CFC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8824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ea typeface="ＭＳ Ｐゴシック" charset="-128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A8CF5921-0947-1C49-B732-B2C50F01032F}" type="slidenum">
              <a:rPr lang="en-GB" altLang="en-US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47328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58542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CF7F21-C973-144D-AD61-59DE0B966CFC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1175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>
          <a:extLst>
            <a:ext uri="{FF2B5EF4-FFF2-40B4-BE49-F238E27FC236}">
              <a16:creationId xmlns:a16="http://schemas.microsoft.com/office/drawing/2014/main" id="{8F706CBF-CB1D-9A21-A005-FFB662AE3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:notes">
            <a:extLst>
              <a:ext uri="{FF2B5EF4-FFF2-40B4-BE49-F238E27FC236}">
                <a16:creationId xmlns:a16="http://schemas.microsoft.com/office/drawing/2014/main" id="{6229ADAE-1FD2-A072-85F2-8749F5FCF5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22:notes">
            <a:extLst>
              <a:ext uri="{FF2B5EF4-FFF2-40B4-BE49-F238E27FC236}">
                <a16:creationId xmlns:a16="http://schemas.microsoft.com/office/drawing/2014/main" id="{B24A4859-F57C-D4E3-AACA-E40FAF82C9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0799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DF8EE-2FE9-6848-9207-05DA1E5F91A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05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DDF8EE-2FE9-6848-9207-05DA1E5F91A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075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B5DC6-5AD3-A34C-A7AB-1CEA4976C04E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4455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6A240-2C9B-F380-DABE-1AB3D5BA4B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A1102-566D-ECAF-0300-FEC0E24C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FE83E-753E-D137-3DA6-F584AFC8E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FC623-981E-D537-9546-DF27FC370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C535A-4481-38C8-CBD7-917147C06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771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444E-58BC-A4E0-C264-673444FE6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4A4A6D-46B6-4FE3-E53C-F3DC9AACD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0406D-954E-8316-BD51-E28B3839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DDD1D-DEF0-E01B-6D51-49CCB8DAF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4542D3-218C-FB01-64E8-2F3B53DCB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42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0820DB-955B-78BD-C92E-705FD5F27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D9E4B1-D7C7-5D03-7EC5-524E01F8B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199FF-4F34-9E71-F49C-CDB3ACB8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DBC52-C836-7855-C706-843EDB123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481A7-8E99-CDC4-3A45-3E11ECCC3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4954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9"/>
          <p:cNvSpPr/>
          <p:nvPr/>
        </p:nvSpPr>
        <p:spPr>
          <a:xfrm>
            <a:off x="6096000" y="-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Google Shape;23;p29"/>
          <p:cNvCxnSpPr/>
          <p:nvPr/>
        </p:nvCxnSpPr>
        <p:spPr>
          <a:xfrm>
            <a:off x="6706233" y="5994000"/>
            <a:ext cx="6244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29"/>
          <p:cNvSpPr txBox="1">
            <a:spLocks noGrp="1"/>
          </p:cNvSpPr>
          <p:nvPr>
            <p:ph type="title"/>
          </p:nvPr>
        </p:nvSpPr>
        <p:spPr>
          <a:xfrm>
            <a:off x="354000" y="1441867"/>
            <a:ext cx="5393600" cy="22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7200"/>
            </a:lvl9pPr>
          </a:lstStyle>
          <a:p>
            <a:endParaRPr/>
          </a:p>
        </p:txBody>
      </p:sp>
      <p:sp>
        <p:nvSpPr>
          <p:cNvPr id="25" name="Google Shape;25;p29"/>
          <p:cNvSpPr txBox="1">
            <a:spLocks noGrp="1"/>
          </p:cNvSpPr>
          <p:nvPr>
            <p:ph type="subTitle" idx="1"/>
          </p:nvPr>
        </p:nvSpPr>
        <p:spPr>
          <a:xfrm>
            <a:off x="354000" y="3793631"/>
            <a:ext cx="5393600" cy="17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26" name="Google Shape;26;p2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27" name="Google Shape;27;p2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4189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7"/>
          <p:cNvSpPr txBox="1">
            <a:spLocks noGrp="1"/>
          </p:cNvSpPr>
          <p:nvPr>
            <p:ph type="title"/>
          </p:nvPr>
        </p:nvSpPr>
        <p:spPr>
          <a:xfrm>
            <a:off x="415600" y="390467"/>
            <a:ext cx="11360800" cy="10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7"/>
          <p:cNvSpPr txBox="1">
            <a:spLocks noGrp="1"/>
          </p:cNvSpPr>
          <p:nvPr>
            <p:ph type="body" idx="1"/>
          </p:nvPr>
        </p:nvSpPr>
        <p:spPr>
          <a:xfrm>
            <a:off x="415600" y="1638233"/>
            <a:ext cx="11360800" cy="44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78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75D50-34DB-1663-5E0F-6C0C32067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D6418-B481-4D73-DB1C-5893E29C9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2CE5B-22C1-019D-6C8E-7EF23AA30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7F634-1BA9-DA6E-3FFE-2467A9651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69492-2CD6-220A-29BA-FBC47B8C4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283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E4862-66FB-B7B3-7516-6CD5EE800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80EC2-011A-199F-3F3A-D89CA6650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6A82A-1242-A5E9-5802-96881AEE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58BAA-9AAA-AEE2-E072-948FD76C8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E2818-86FE-4FF6-FF7B-86FB60A24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220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44423-0CB3-6971-ABCD-C8B0BFD6B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F3A8F-7AD8-F3AC-EFF4-C9C15D7209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363DE-CF78-20B8-02D3-3342BF291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4643C-8BFD-C730-636A-F4D303A79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09DDE9-9D65-B455-FCC3-AA862E35F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0420E9-6450-7E6E-1CDB-97384EAD2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077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1A0A4-90F6-DC93-6B92-A2A80E140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4B4B06-7977-53B4-450F-D00D1973F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52892D-204A-1B29-B1EF-E13C10815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24DC77-402A-6BCA-09AD-6C868F58B2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4DDD31-E21E-E4CA-108F-8603C7E0BC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1D331A-41C6-7072-B135-B29ED2ABE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AE4DF-DBD6-A8AC-4125-F1E767BD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A68B6E-2404-CA3D-C409-FF6D40E4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2753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0527A-6A4D-710A-52F9-8F4F06BBB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A3BD9B-4B2D-FC3B-1877-33ADA100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7218E5-E7CA-627A-A6C5-F5C53D96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4CC2CD-73BD-150C-0727-139EB70A1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0574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10451D-1226-76AE-DAED-7170652FA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87207-9BE7-21B3-ED6F-FB768A8A3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7F20E-9BEB-C4C8-535B-BC6E1E1CD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162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AE685-FA75-FBAD-6447-6D3F2444A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0B7F6-A82E-F602-A1D1-E8F135CC0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A7FAE7-9B35-D337-8F7C-905E5BD826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BB1F3-56E9-9C2F-394A-66E18209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9710B-DEAF-A949-6709-C32144A22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1F89AC-FCFB-2E00-FD99-C28962264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578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A94B9-B723-DD79-D604-6AAB11E8A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2EBA42-98DA-1C66-BD6D-EBBF971D2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5E6C5-4F3F-4CF5-9149-B9A50501D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AA6D6-3929-DDD7-5594-F15F8AD19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C7B8E-7EC1-8F21-121E-4AFAEF16F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9A728-E4A0-FE8E-2B8D-C95B89520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604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91E4F7-EA5B-3206-D5A5-CD914BB03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8A85F-A97D-0B44-CE63-EEC127B91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3064C-47C7-29BC-6907-BE42F74C05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9394C-1091-624E-BEAB-A37D2F951766}" type="datetimeFigureOut">
              <a:rPr lang="en-CH" smtClean="0"/>
              <a:t>20.08.24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85B05-689F-ACF2-1A36-A3AD0FC67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1767A-5A74-DA28-66C9-592B6EE51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16169-72A5-094B-BC45-77EE5250D68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733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/PTMC" TargetMode="External"/><Relationship Id="rId3" Type="http://schemas.openxmlformats.org/officeDocument/2006/relationships/image" Target="../media/image29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31.png"/><Relationship Id="rId10" Type="http://schemas.openxmlformats.org/officeDocument/2006/relationships/image" Target="../media/image33.png"/><Relationship Id="rId4" Type="http://schemas.openxmlformats.org/officeDocument/2006/relationships/image" Target="../media/image30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37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Relationship Id="rId9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www.matrad.org)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11" Type="http://schemas.openxmlformats.org/officeDocument/2006/relationships/image" Target="../media/image2.jpeg"/><Relationship Id="rId5" Type="http://schemas.openxmlformats.org/officeDocument/2006/relationships/image" Target="../media/image47.png"/><Relationship Id="rId10" Type="http://schemas.openxmlformats.org/officeDocument/2006/relationships/image" Target="../media/image1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61.png"/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12" Type="http://schemas.openxmlformats.org/officeDocument/2006/relationships/image" Target="../media/image6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59.png"/><Relationship Id="rId5" Type="http://schemas.openxmlformats.org/officeDocument/2006/relationships/image" Target="../media/image1.png"/><Relationship Id="rId10" Type="http://schemas.openxmlformats.org/officeDocument/2006/relationships/image" Target="../media/image58.png"/><Relationship Id="rId4" Type="http://schemas.openxmlformats.org/officeDocument/2006/relationships/image" Target="../media/image54.png"/><Relationship Id="rId9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L94yhos6L7k3FQlMzD9Ql7kpk_c_ABD7" TargetMode="External"/><Relationship Id="rId7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/PTMC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barbora.gulejova@cern.ch" TargetMode="External"/><Relationship Id="rId3" Type="http://schemas.openxmlformats.org/officeDocument/2006/relationships/image" Target="../media/image5.png"/><Relationship Id="rId7" Type="http://schemas.openxmlformats.org/officeDocument/2006/relationships/hyperlink" Target="mailto:yiota.foka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indico.cern.ch/e/PTMC" TargetMode="External"/><Relationship Id="rId10" Type="http://schemas.openxmlformats.org/officeDocument/2006/relationships/image" Target="../media/image2.jpeg"/><Relationship Id="rId4" Type="http://schemas.openxmlformats.org/officeDocument/2006/relationships/image" Target="../media/image6.png"/><Relationship Id="rId9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6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0.png"/><Relationship Id="rId11" Type="http://schemas.openxmlformats.org/officeDocument/2006/relationships/image" Target="../media/image73.png"/><Relationship Id="rId5" Type="http://schemas.openxmlformats.org/officeDocument/2006/relationships/image" Target="../media/image69.png"/><Relationship Id="rId10" Type="http://schemas.openxmlformats.org/officeDocument/2006/relationships/image" Target="../media/image72.png"/><Relationship Id="rId4" Type="http://schemas.openxmlformats.org/officeDocument/2006/relationships/image" Target="../media/image68.png"/><Relationship Id="rId9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/PTMC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/PTMC" TargetMode="Externa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/PTMC" TargetMode="Externa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hyperlink" Target="https://indico.cern.ch/e/PTMC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85.png"/><Relationship Id="rId7" Type="http://schemas.openxmlformats.org/officeDocument/2006/relationships/image" Target="../media/image1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pn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5.png"/><Relationship Id="rId3" Type="http://schemas.openxmlformats.org/officeDocument/2006/relationships/image" Target="../media/image83.png"/><Relationship Id="rId7" Type="http://schemas.openxmlformats.org/officeDocument/2006/relationships/image" Target="../media/image89.png"/><Relationship Id="rId12" Type="http://schemas.openxmlformats.org/officeDocument/2006/relationships/image" Target="../media/image9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2.jpeg"/><Relationship Id="rId15" Type="http://schemas.openxmlformats.org/officeDocument/2006/relationships/image" Target="../media/image96.jpeg"/><Relationship Id="rId10" Type="http://schemas.openxmlformats.org/officeDocument/2006/relationships/image" Target="../media/image92.png"/><Relationship Id="rId4" Type="http://schemas.openxmlformats.org/officeDocument/2006/relationships/image" Target="../media/image1.png"/><Relationship Id="rId9" Type="http://schemas.openxmlformats.org/officeDocument/2006/relationships/image" Target="../media/image91.png"/><Relationship Id="rId1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7.jpeg"/><Relationship Id="rId3" Type="http://schemas.openxmlformats.org/officeDocument/2006/relationships/image" Target="../media/image83.png"/><Relationship Id="rId7" Type="http://schemas.openxmlformats.org/officeDocument/2006/relationships/image" Target="../media/image89.png"/><Relationship Id="rId12" Type="http://schemas.openxmlformats.org/officeDocument/2006/relationships/image" Target="../media/image9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2.jpeg"/><Relationship Id="rId10" Type="http://schemas.openxmlformats.org/officeDocument/2006/relationships/image" Target="../media/image92.png"/><Relationship Id="rId4" Type="http://schemas.openxmlformats.org/officeDocument/2006/relationships/image" Target="../media/image1.png"/><Relationship Id="rId9" Type="http://schemas.openxmlformats.org/officeDocument/2006/relationships/image" Target="../media/image91.png"/><Relationship Id="rId14" Type="http://schemas.openxmlformats.org/officeDocument/2006/relationships/image" Target="../media/image9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google.com/document/d/1OTuANrizeM2bliPNWpkObS1COunwgn_KTf4d1i_QZFg/edit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hyperlink" Target="https://docs.google.com/document/d/1OTuANrizeM2bliPNWpkObS1COunwgn_KTf4d1i_QZFg/edi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barbora.gulejova@cern.ch" TargetMode="External"/><Relationship Id="rId5" Type="http://schemas.openxmlformats.org/officeDocument/2006/relationships/hyperlink" Target="mailto:yiota.foka@cern.ch" TargetMode="External"/><Relationship Id="rId4" Type="http://schemas.openxmlformats.org/officeDocument/2006/relationships/image" Target="../media/image10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drive.google.com/file/d/1jyCzJFfS7I_-0e45ZEcyb4fnXTaRJmpK/view?usp=sharing" TargetMode="External"/><Relationship Id="rId3" Type="http://schemas.openxmlformats.org/officeDocument/2006/relationships/hyperlink" Target="https://indico.cern.ch/event/840212/overview" TargetMode="External"/><Relationship Id="rId7" Type="http://schemas.openxmlformats.org/officeDocument/2006/relationships/hyperlink" Target="https://indico.cern.ch/event/840212/page/17991-workflow" TargetMode="External"/><Relationship Id="rId12" Type="http://schemas.openxmlformats.org/officeDocument/2006/relationships/hyperlink" Target="https://indico.cern.ch/e/PTMC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file/d/1BdkjN63StX-1kFEqR_FgTgj_pgZ2-PhL/view?usp=sharing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s://drive.google.com/file/d/1vT9tQ9ft1C7AwUSbU18pftC9H-ep4BPC/view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drive.google.com/drive/folders/1jRnLf49N_yRoOGg8V8vwq3DIpnetWdF0?usp=sharing" TargetMode="External"/><Relationship Id="rId9" Type="http://schemas.openxmlformats.org/officeDocument/2006/relationships/hyperlink" Target="https://indico.cern.ch/event/840212/page/18006-definitions" TargetMode="Externa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11.jpe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jpeg"/><Relationship Id="rId4" Type="http://schemas.openxmlformats.org/officeDocument/2006/relationships/image" Target="../media/image112.png"/><Relationship Id="rId9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7" Type="http://schemas.openxmlformats.org/officeDocument/2006/relationships/image" Target="../media/image123.jpe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2.png"/><Relationship Id="rId5" Type="http://schemas.openxmlformats.org/officeDocument/2006/relationships/image" Target="../media/image121.jpeg"/><Relationship Id="rId4" Type="http://schemas.openxmlformats.org/officeDocument/2006/relationships/image" Target="../media/image12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7" Type="http://schemas.openxmlformats.org/officeDocument/2006/relationships/image" Target="../media/image121.jpe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126.png"/><Relationship Id="rId4" Type="http://schemas.openxmlformats.org/officeDocument/2006/relationships/hyperlink" Target="https://indico.cern.ch/event/840212/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0.png"/><Relationship Id="rId7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310EFCA-AFD7-60B2-85B4-B403E855424A}"/>
              </a:ext>
            </a:extLst>
          </p:cNvPr>
          <p:cNvSpPr txBox="1"/>
          <p:nvPr/>
        </p:nvSpPr>
        <p:spPr>
          <a:xfrm>
            <a:off x="3169411" y="2461835"/>
            <a:ext cx="60960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</a:rPr>
              <a:t>on behalf of</a:t>
            </a:r>
            <a:endParaRPr lang="de-DE" alt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en-US" sz="2000" dirty="0">
                <a:solidFill>
                  <a:schemeClr val="accent6">
                    <a:lumMod val="50000"/>
                  </a:schemeClr>
                </a:solidFill>
              </a:rPr>
              <a:t>IPPOG* </a:t>
            </a:r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19B166B7-3645-C3A0-88CF-517EFF648C8F}"/>
              </a:ext>
            </a:extLst>
          </p:cNvPr>
          <p:cNvSpPr txBox="1">
            <a:spLocks noChangeArrowheads="1"/>
          </p:cNvSpPr>
          <p:nvPr/>
        </p:nvSpPr>
        <p:spPr>
          <a:xfrm>
            <a:off x="4390947" y="1941252"/>
            <a:ext cx="3922167" cy="40322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2800" dirty="0" err="1">
                <a:solidFill>
                  <a:srgbClr val="0000FF"/>
                </a:solidFill>
              </a:rPr>
              <a:t>Yiota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 err="1">
                <a:solidFill>
                  <a:srgbClr val="0000FF"/>
                </a:solidFill>
              </a:rPr>
              <a:t>Foka</a:t>
            </a:r>
            <a:r>
              <a:rPr lang="el-GR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>
                <a:solidFill>
                  <a:srgbClr val="0000FF"/>
                </a:solidFill>
              </a:rPr>
              <a:t>(GSI/CERN)</a:t>
            </a:r>
            <a:endParaRPr lang="de-DE" altLang="de-DE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237BE5-A6E0-157D-4502-E5147266CD9C}"/>
              </a:ext>
            </a:extLst>
          </p:cNvPr>
          <p:cNvSpPr txBox="1"/>
          <p:nvPr/>
        </p:nvSpPr>
        <p:spPr>
          <a:xfrm>
            <a:off x="4069586" y="3441851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*IPPOG International Particle Physics Outreach Group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A2E552-4053-E292-2933-AE3CC595097A}"/>
              </a:ext>
            </a:extLst>
          </p:cNvPr>
          <p:cNvSpPr txBox="1"/>
          <p:nvPr/>
        </p:nvSpPr>
        <p:spPr>
          <a:xfrm>
            <a:off x="2273299" y="649623"/>
            <a:ext cx="7645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4000" b="1" dirty="0">
                <a:solidFill>
                  <a:srgbClr val="0000FF"/>
                </a:solidFill>
              </a:rPr>
              <a:t>IPPOG and spin-offs </a:t>
            </a:r>
          </a:p>
          <a:p>
            <a:pPr algn="ctr"/>
            <a:r>
              <a:rPr lang="en-US" altLang="en-US" sz="4000" b="1" dirty="0">
                <a:solidFill>
                  <a:srgbClr val="0000FF"/>
                </a:solidFill>
              </a:rPr>
              <a:t>from particle and nuclear physics</a:t>
            </a:r>
            <a:endParaRPr lang="en-CH" sz="4000" b="1" kern="0" dirty="0">
              <a:solidFill>
                <a:srgbClr val="BB369F"/>
              </a:solidFill>
              <a:effectLst/>
              <a:latin typeface="Roboto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480341-1B52-AFB1-5E4B-E809BAFFC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38696"/>
            <a:ext cx="12191999" cy="30193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8B6163-1F97-2D1F-C10E-A7BBA55ED6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4114" y="5891827"/>
            <a:ext cx="2855470" cy="96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4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464"/>
          <a:stretch/>
        </p:blipFill>
        <p:spPr bwMode="auto">
          <a:xfrm>
            <a:off x="1427604" y="786204"/>
            <a:ext cx="2353835" cy="49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1370790" y="83875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794139" y="33327"/>
            <a:ext cx="8313029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ALICE </a:t>
            </a:r>
            <a:r>
              <a:rPr lang="en-US" altLang="en-US" sz="3600" b="1" dirty="0" err="1">
                <a:solidFill>
                  <a:srgbClr val="0000FF"/>
                </a:solidFill>
              </a:rPr>
              <a:t>MasterClass</a:t>
            </a:r>
            <a:r>
              <a:rPr lang="en-US" altLang="en-US" sz="3600" b="1" dirty="0">
                <a:solidFill>
                  <a:srgbClr val="0000FF"/>
                </a:solidFill>
              </a:rPr>
              <a:t> on Strangeness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01069-42B5-6E5B-DB94-0ED763430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AF9CB32F-6FD6-F5B0-3A22-0E45B38AF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 screenshot of a phone&#10;&#10;Description automatically generated">
            <a:extLst>
              <a:ext uri="{FF2B5EF4-FFF2-40B4-BE49-F238E27FC236}">
                <a16:creationId xmlns:a16="http://schemas.microsoft.com/office/drawing/2014/main" id="{8E21F797-7FB2-47B6-143A-ABEE70078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1537" y="838757"/>
            <a:ext cx="2573344" cy="5846064"/>
          </a:xfrm>
          <a:prstGeom prst="rect">
            <a:avLst/>
          </a:prstGeom>
        </p:spPr>
      </p:pic>
      <p:pic>
        <p:nvPicPr>
          <p:cNvPr id="15" name="Picture 14" descr="A person smiling with a scarf around her neck&#10;&#10;Description automatically generated">
            <a:extLst>
              <a:ext uri="{FF2B5EF4-FFF2-40B4-BE49-F238E27FC236}">
                <a16:creationId xmlns:a16="http://schemas.microsoft.com/office/drawing/2014/main" id="{DC339997-246B-E6F0-E31E-7864A150214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12633"/>
          <a:stretch/>
        </p:blipFill>
        <p:spPr>
          <a:xfrm>
            <a:off x="7588960" y="4288821"/>
            <a:ext cx="2414864" cy="2396000"/>
          </a:xfrm>
          <a:prstGeom prst="rect">
            <a:avLst/>
          </a:prstGeom>
        </p:spPr>
      </p:pic>
      <p:pic>
        <p:nvPicPr>
          <p:cNvPr id="13" name="Picture 12" descr="A person wearing glasses and a black sweater&#10;&#10;Description automatically generated">
            <a:extLst>
              <a:ext uri="{FF2B5EF4-FFF2-40B4-BE49-F238E27FC236}">
                <a16:creationId xmlns:a16="http://schemas.microsoft.com/office/drawing/2014/main" id="{2373831E-B275-0BB6-D049-3A68A2C1D2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4979" y="1547988"/>
            <a:ext cx="2442827" cy="2396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4735160-8399-F088-F193-5C28E517D0CD}"/>
              </a:ext>
            </a:extLst>
          </p:cNvPr>
          <p:cNvSpPr txBox="1"/>
          <p:nvPr/>
        </p:nvSpPr>
        <p:spPr>
          <a:xfrm>
            <a:off x="8611299" y="3943988"/>
            <a:ext cx="16177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effectLst/>
                <a:latin typeface="-webkit-system-font"/>
              </a:rPr>
              <a:t>Wioleta</a:t>
            </a:r>
            <a:r>
              <a:rPr lang="en-GB" dirty="0">
                <a:effectLst/>
                <a:latin typeface="-webkit-system-font"/>
              </a:rPr>
              <a:t> </a:t>
            </a:r>
            <a:r>
              <a:rPr lang="en-GB" dirty="0" err="1">
                <a:effectLst/>
                <a:latin typeface="-webkit-system-font"/>
              </a:rPr>
              <a:t>Rzesa</a:t>
            </a:r>
            <a:endParaRPr lang="en-GB" dirty="0"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7A511A-5905-6868-563B-506B3D1849E3}"/>
              </a:ext>
            </a:extLst>
          </p:cNvPr>
          <p:cNvSpPr txBox="1"/>
          <p:nvPr/>
        </p:nvSpPr>
        <p:spPr>
          <a:xfrm>
            <a:off x="8262913" y="1220814"/>
            <a:ext cx="20149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-webkit-system-font"/>
              </a:rPr>
              <a:t>Jon-Ivar </a:t>
            </a:r>
            <a:r>
              <a:rPr lang="en-GB" dirty="0" err="1">
                <a:effectLst/>
                <a:latin typeface="-webkit-system-font"/>
              </a:rPr>
              <a:t>Skullerud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0516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492625" y="636270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12/6/2018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150" y="6356351"/>
            <a:ext cx="5016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5452506-249E-EF4E-A592-CDD9C074F03A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pic>
        <p:nvPicPr>
          <p:cNvPr id="7" name="Picture 6" descr="0807031_01-A4-at-144-dpi.jpg"/>
          <p:cNvPicPr>
            <a:picLocks noChangeAspect="1"/>
          </p:cNvPicPr>
          <p:nvPr/>
        </p:nvPicPr>
        <p:blipFill>
          <a:blip r:embed="rId3" cstate="email">
            <a:lum bright="-2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pic>
        <p:nvPicPr>
          <p:cNvPr id="47110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9524" y="3056731"/>
            <a:ext cx="2938463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3366084" y="146051"/>
            <a:ext cx="923766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altLang="en-US" sz="3300" b="1" kern="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From Fundamental Research…. </a:t>
            </a:r>
            <a:endParaRPr lang="de-DE" altLang="en-US" sz="3300" b="1" kern="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48223" y="1039603"/>
            <a:ext cx="49616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300" b="1" kern="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…..to Medical Applications </a:t>
            </a:r>
            <a:endParaRPr lang="de-DE" altLang="en-US" sz="3300" b="1" kern="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Title 4"/>
          <p:cNvSpPr txBox="1">
            <a:spLocks/>
          </p:cNvSpPr>
          <p:nvPr/>
        </p:nvSpPr>
        <p:spPr bwMode="auto">
          <a:xfrm>
            <a:off x="243416" y="6063963"/>
            <a:ext cx="110690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chemeClr val="bg1"/>
                </a:solidFill>
                <a:latin typeface="ArialMT" charset="0"/>
              </a:rPr>
              <a:t>Accelerators for Health </a:t>
            </a:r>
            <a:endParaRPr lang="en-US" altLang="en-US" sz="3200" b="1" kern="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53446" y="2809241"/>
            <a:ext cx="3048000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rgbClr val="0070C0"/>
                </a:solidFill>
                <a:latin typeface="Calibri" charset="0"/>
                <a:ea typeface="Calibri" charset="0"/>
                <a:cs typeface="Times New Roman" charset="0"/>
              </a:rPr>
              <a:t>The developed accelerator technology is used for cancer research and therapy 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53446" y="4254253"/>
            <a:ext cx="3048000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rgbClr val="C644C1"/>
                </a:solidFill>
                <a:latin typeface="Calibri" charset="0"/>
                <a:ea typeface="Calibri" charset="0"/>
                <a:cs typeface="Times New Roman" charset="0"/>
              </a:rPr>
              <a:t>Innovative technologies developed for future CERN projects find already applications in medicine </a:t>
            </a:r>
            <a:endParaRPr lang="en-US" b="1" dirty="0">
              <a:solidFill>
                <a:srgbClr val="C644C1"/>
              </a:solidFill>
            </a:endParaRPr>
          </a:p>
        </p:txBody>
      </p:sp>
      <p:sp>
        <p:nvSpPr>
          <p:cNvPr id="14" name="Title 4"/>
          <p:cNvSpPr txBox="1">
            <a:spLocks/>
          </p:cNvSpPr>
          <p:nvPr/>
        </p:nvSpPr>
        <p:spPr bwMode="auto">
          <a:xfrm>
            <a:off x="-860385" y="1053823"/>
            <a:ext cx="447690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rgbClr val="7030A0"/>
                </a:solidFill>
                <a:latin typeface="ArialMT" charset="0"/>
              </a:rPr>
              <a:t>What are </a:t>
            </a:r>
          </a:p>
          <a:p>
            <a:pPr>
              <a:defRPr/>
            </a:pPr>
            <a:r>
              <a:rPr lang="en-US" altLang="en-US" sz="3200" b="1" kern="0" dirty="0">
                <a:solidFill>
                  <a:srgbClr val="7030A0"/>
                </a:solidFill>
                <a:latin typeface="ArialMT" charset="0"/>
              </a:rPr>
              <a:t>the benefits </a:t>
            </a:r>
          </a:p>
          <a:p>
            <a:pPr>
              <a:defRPr/>
            </a:pPr>
            <a:r>
              <a:rPr lang="en-US" altLang="en-US" sz="3200" b="1" kern="0" dirty="0">
                <a:solidFill>
                  <a:srgbClr val="7030A0"/>
                </a:solidFill>
                <a:latin typeface="ArialMT" charset="0"/>
              </a:rPr>
              <a:t>for society?</a:t>
            </a:r>
            <a:endParaRPr lang="en-US" altLang="en-US" sz="3200" b="1" kern="0" dirty="0">
              <a:solidFill>
                <a:srgbClr val="7030A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182273-4802-5F6E-5C68-EDAB5226F6B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708" y="3981850"/>
            <a:ext cx="1678103" cy="15230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91A768-15C7-088A-301E-3A82F117274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9B4369-88ED-A5A6-7F79-8A3FF36D72D2}"/>
              </a:ext>
            </a:extLst>
          </p:cNvPr>
          <p:cNvSpPr txBox="1"/>
          <p:nvPr/>
        </p:nvSpPr>
        <p:spPr>
          <a:xfrm>
            <a:off x="2014473" y="499232"/>
            <a:ext cx="8163053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are the </a:t>
            </a:r>
          </a:p>
          <a:p>
            <a:pPr algn="ctr">
              <a:lnSpc>
                <a:spcPct val="150000"/>
              </a:lnSpc>
            </a:pP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International </a:t>
            </a:r>
            <a:r>
              <a:rPr lang="en-US" altLang="en-US" sz="3600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MasterClasses</a:t>
            </a: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IMC </a:t>
            </a:r>
          </a:p>
          <a:p>
            <a:pPr algn="ctr">
              <a:lnSpc>
                <a:spcPct val="150000"/>
              </a:lnSpc>
            </a:pP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 </a:t>
            </a:r>
          </a:p>
          <a:p>
            <a:pPr algn="ctr">
              <a:lnSpc>
                <a:spcPct val="150000"/>
              </a:lnSpc>
            </a:pP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Particle Therapy </a:t>
            </a:r>
            <a:r>
              <a:rPr lang="en-US" altLang="en-US" sz="3600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MasterClasses</a:t>
            </a: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PTMC</a:t>
            </a:r>
            <a:endParaRPr lang="en-CH" sz="3600" kern="0" dirty="0">
              <a:solidFill>
                <a:srgbClr val="BB369F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CAEC378-1E24-D3ED-1B7A-EC6C6F4407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38696"/>
            <a:ext cx="12191999" cy="30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44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107608" y="3899406"/>
            <a:ext cx="4392612" cy="34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377">
              <a:lnSpc>
                <a:spcPct val="90000"/>
              </a:lnSpc>
              <a:spcBef>
                <a:spcPct val="0"/>
              </a:spcBef>
              <a:buNone/>
            </a:pPr>
            <a:r>
              <a:rPr lang="de-DE" altLang="de-DE" sz="1800" dirty="0" err="1">
                <a:solidFill>
                  <a:srgbClr val="003478"/>
                </a:solidFill>
              </a:rPr>
              <a:t>Coordination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800" dirty="0" err="1">
                <a:solidFill>
                  <a:srgbClr val="003478"/>
                </a:solidFill>
              </a:rPr>
              <a:t>QuarkNet</a:t>
            </a:r>
            <a:r>
              <a:rPr lang="de-DE" altLang="de-DE" sz="1800" dirty="0">
                <a:solidFill>
                  <a:srgbClr val="003478"/>
                </a:solidFill>
              </a:rPr>
              <a:t> / TU Dresden 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2330658" y="4312830"/>
            <a:ext cx="3572759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51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de-DE" altLang="de-DE" sz="1800" dirty="0">
                <a:solidFill>
                  <a:srgbClr val="003478"/>
                </a:solidFill>
              </a:rPr>
              <a:t> (48)</a:t>
            </a:r>
          </a:p>
          <a:p>
            <a:pPr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54 LHC Masterclasses (50)</a:t>
            </a:r>
          </a:p>
          <a:p>
            <a:pPr lvl="1" defTabSz="914377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22 ATLAS (19)</a:t>
            </a:r>
          </a:p>
          <a:p>
            <a:pPr lvl="1" defTabSz="914377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32 CMS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600" dirty="0">
                <a:solidFill>
                  <a:srgbClr val="003478"/>
                </a:solidFill>
              </a:rPr>
              <a:t>(31)</a:t>
            </a:r>
          </a:p>
          <a:p>
            <a:pPr marL="176209" indent="-166684"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12 </a:t>
            </a:r>
            <a:r>
              <a:rPr lang="de-DE" altLang="de-DE" sz="1800" dirty="0" err="1">
                <a:solidFill>
                  <a:srgbClr val="003478"/>
                </a:solidFill>
              </a:rPr>
              <a:t>MINERvA</a:t>
            </a:r>
            <a:r>
              <a:rPr lang="de-DE" altLang="de-DE" sz="1800" dirty="0">
                <a:solidFill>
                  <a:srgbClr val="003478"/>
                </a:solidFill>
              </a:rPr>
              <a:t> Masterclasses</a:t>
            </a:r>
          </a:p>
          <a:p>
            <a:pPr marL="295267" indent="-285744" defTabSz="914377">
              <a:spcBef>
                <a:spcPct val="0"/>
              </a:spcBef>
            </a:pPr>
            <a:endParaRPr lang="de-DE" altLang="de-DE" sz="1800" dirty="0">
              <a:solidFill>
                <a:srgbClr val="003478"/>
              </a:solidFill>
            </a:endParaRPr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7149482" y="3886895"/>
            <a:ext cx="3411015" cy="2123656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8" name="Rectangle 8"/>
          <p:cNvSpPr>
            <a:spLocks noChangeArrowheads="1"/>
          </p:cNvSpPr>
          <p:nvPr/>
        </p:nvSpPr>
        <p:spPr bwMode="auto">
          <a:xfrm>
            <a:off x="2279650" y="4272782"/>
            <a:ext cx="3384303" cy="1737772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7195720" y="3886895"/>
            <a:ext cx="3652808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188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en-US" altLang="de-DE" sz="1800" dirty="0">
                <a:solidFill>
                  <a:srgbClr val="003478"/>
                </a:solidFill>
              </a:rPr>
              <a:t> (177)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266 LHC Masterclasses (257)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30 ATLAS W (35)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101 ATLAS Z (104)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64 CMS (58)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41 LHCb (39)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27 ALICE SP (18)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  3 ALICE R_AA (3)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 bwMode="auto">
          <a:xfrm>
            <a:off x="609600" y="8326967"/>
            <a:ext cx="2844800" cy="63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67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047924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657509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267093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4876678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294967295"/>
          </p:nvPr>
        </p:nvSpPr>
        <p:spPr bwMode="auto">
          <a:xfrm>
            <a:off x="4165600" y="8326967"/>
            <a:ext cx="3860800" cy="63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867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047924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657509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267093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4876678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32"/>
          <a:stretch/>
        </p:blipFill>
        <p:spPr>
          <a:xfrm>
            <a:off x="1919537" y="1175362"/>
            <a:ext cx="3391068" cy="2238548"/>
          </a:xfrm>
          <a:prstGeom prst="rect">
            <a:avLst/>
          </a:prstGeom>
        </p:spPr>
      </p:pic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5568063" y="1894040"/>
            <a:ext cx="2525902" cy="1166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>
                <a:solidFill>
                  <a:srgbClr val="7030A0"/>
                </a:solidFill>
              </a:rPr>
              <a:t>64 </a:t>
            </a:r>
            <a:r>
              <a:rPr lang="en-US" altLang="de-DE" sz="2000" b="1" dirty="0">
                <a:solidFill>
                  <a:srgbClr val="7030A0"/>
                </a:solidFill>
              </a:rPr>
              <a:t>countries</a:t>
            </a:r>
            <a:endParaRPr lang="de-DE" altLang="de-DE" sz="2000" b="1" dirty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>
                <a:solidFill>
                  <a:srgbClr val="7030A0"/>
                </a:solidFill>
              </a:rPr>
              <a:t>311 </a:t>
            </a:r>
            <a:r>
              <a:rPr lang="en-US" altLang="de-DE" sz="2000" b="1" dirty="0">
                <a:solidFill>
                  <a:srgbClr val="7030A0"/>
                </a:solidFill>
              </a:rPr>
              <a:t>institutes</a:t>
            </a:r>
            <a:endParaRPr lang="de-DE" altLang="de-DE" sz="2000" b="1" dirty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>
                <a:solidFill>
                  <a:srgbClr val="7030A0"/>
                </a:solidFill>
              </a:rPr>
              <a:t>15 000 </a:t>
            </a:r>
            <a:r>
              <a:rPr lang="en-US" altLang="de-DE" sz="2000" b="1" dirty="0">
                <a:solidFill>
                  <a:srgbClr val="7030A0"/>
                </a:solidFill>
              </a:rPr>
              <a:t>students</a:t>
            </a:r>
            <a:endParaRPr lang="de-DE" altLang="de-DE" sz="2000" b="1" dirty="0">
              <a:solidFill>
                <a:srgbClr val="7030A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908833-CC41-DBD0-3DF8-067931D6D1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928" y="3347588"/>
            <a:ext cx="9762678" cy="353931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18F391B-F111-75D0-A287-F5AB8C08FB03}"/>
              </a:ext>
            </a:extLst>
          </p:cNvPr>
          <p:cNvSpPr/>
          <p:nvPr/>
        </p:nvSpPr>
        <p:spPr>
          <a:xfrm>
            <a:off x="38100" y="774403"/>
            <a:ext cx="3416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</a:rPr>
              <a:t>Flagship project of IPPOG</a:t>
            </a:r>
            <a:endParaRPr lang="x-none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114265-C668-CF15-C29A-C7DA92036D11}"/>
              </a:ext>
            </a:extLst>
          </p:cNvPr>
          <p:cNvSpPr/>
          <p:nvPr/>
        </p:nvSpPr>
        <p:spPr>
          <a:xfrm>
            <a:off x="3369525" y="756214"/>
            <a:ext cx="4826962" cy="478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400" b="1" dirty="0">
                <a:solidFill>
                  <a:srgbClr val="0000FF"/>
                </a:solidFill>
              </a:rPr>
              <a:t>Brings scientific methods to schools!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0B47DC8-1658-EE69-5B5B-0E55EAEDE259}"/>
              </a:ext>
            </a:extLst>
          </p:cNvPr>
          <p:cNvSpPr txBox="1">
            <a:spLocks/>
          </p:cNvSpPr>
          <p:nvPr/>
        </p:nvSpPr>
        <p:spPr bwMode="auto">
          <a:xfrm>
            <a:off x="2713674" y="44451"/>
            <a:ext cx="80645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3600" b="1" dirty="0">
                <a:solidFill>
                  <a:srgbClr val="0000FF"/>
                </a:solidFill>
              </a:rPr>
              <a:t>International </a:t>
            </a:r>
            <a:r>
              <a:rPr lang="de-DE" altLang="en-US" sz="3600" b="1" dirty="0" err="1">
                <a:solidFill>
                  <a:srgbClr val="0000FF"/>
                </a:solidFill>
              </a:rPr>
              <a:t>MasterClasses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F2EC1D-0C07-16ED-310C-E07BA5B3D0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689" y="3883192"/>
            <a:ext cx="3248132" cy="13048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254F321-A971-A6B6-3431-6F1DC2457D5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7" name="Picture 10" descr="MC-Logo-RGB">
            <a:extLst>
              <a:ext uri="{FF2B5EF4-FFF2-40B4-BE49-F238E27FC236}">
                <a16:creationId xmlns:a16="http://schemas.microsoft.com/office/drawing/2014/main" id="{6205713B-8DC0-970B-56D3-374882B89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95595FD-7441-98C4-6416-CB5CC786C977}"/>
              </a:ext>
            </a:extLst>
          </p:cNvPr>
          <p:cNvSpPr txBox="1"/>
          <p:nvPr/>
        </p:nvSpPr>
        <p:spPr>
          <a:xfrm>
            <a:off x="4234808" y="5201817"/>
            <a:ext cx="32481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none" strike="noStrike" dirty="0">
                <a:solidFill>
                  <a:schemeClr val="bg1"/>
                </a:solidFill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https://indico.cern.ch/e/PTMC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8" name="Picture 7" descr="A map of the world&#10;&#10;Description automatically generated">
            <a:extLst>
              <a:ext uri="{FF2B5EF4-FFF2-40B4-BE49-F238E27FC236}">
                <a16:creationId xmlns:a16="http://schemas.microsoft.com/office/drawing/2014/main" id="{516C480D-91F2-62F6-C047-C51BAFF6259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24" y="1165298"/>
            <a:ext cx="4257676" cy="2241460"/>
          </a:xfrm>
          <a:prstGeom prst="rect">
            <a:avLst/>
          </a:prstGeom>
        </p:spPr>
      </p:pic>
      <p:pic>
        <p:nvPicPr>
          <p:cNvPr id="14" name="Picture 13" descr="A map of europe with green borders&#10;&#10;Description automatically generated">
            <a:extLst>
              <a:ext uri="{FF2B5EF4-FFF2-40B4-BE49-F238E27FC236}">
                <a16:creationId xmlns:a16="http://schemas.microsoft.com/office/drawing/2014/main" id="{D36563E2-67E3-2E15-32C6-32C34D95FE1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7889" y="1094330"/>
            <a:ext cx="3138338" cy="2184306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544313" y="1423475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AD32E6"/>
                </a:solidFill>
                <a:latin typeface="Arial"/>
                <a:cs typeface="Arial"/>
              </a:rPr>
              <a:t>IMC2024: 6.5 weeks</a:t>
            </a:r>
          </a:p>
        </p:txBody>
      </p:sp>
    </p:spTree>
    <p:extLst>
      <p:ext uri="{BB962C8B-B14F-4D97-AF65-F5344CB8AC3E}">
        <p14:creationId xmlns:p14="http://schemas.microsoft.com/office/powerpoint/2010/main" val="2927808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14</a:t>
            </a:fld>
            <a:endParaRPr lang="el-GR"/>
          </a:p>
        </p:txBody>
      </p:sp>
      <p:pic>
        <p:nvPicPr>
          <p:cNvPr id="7" name="Picture 6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screenshot of a website&#10;&#10;Description automatically generated">
            <a:extLst>
              <a:ext uri="{FF2B5EF4-FFF2-40B4-BE49-F238E27FC236}">
                <a16:creationId xmlns:a16="http://schemas.microsoft.com/office/drawing/2014/main" id="{5690779A-7105-C0D4-7B8F-385DF2BDFE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6" y="22225"/>
            <a:ext cx="12127434" cy="68135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3EE9AE-18BA-1AE9-FB8A-8A9DE7C1B41B}"/>
              </a:ext>
            </a:extLst>
          </p:cNvPr>
          <p:cNvSpPr/>
          <p:nvPr/>
        </p:nvSpPr>
        <p:spPr>
          <a:xfrm>
            <a:off x="115366" y="5117803"/>
            <a:ext cx="42407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b="1" dirty="0">
                <a:solidFill>
                  <a:schemeClr val="bg1"/>
                </a:solidFill>
              </a:rPr>
              <a:t>Coordinated and moderated by GSI </a:t>
            </a:r>
            <a:endParaRPr lang="x-none" sz="2000" dirty="0">
              <a:solidFill>
                <a:schemeClr val="bg1"/>
              </a:solidFill>
            </a:endParaRPr>
          </a:p>
        </p:txBody>
      </p:sp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DAC26626-6F89-FB2F-9C3B-E17337D7F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2136" y="5211609"/>
            <a:ext cx="3715889" cy="148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853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4"/>
          <p:cNvSpPr>
            <a:spLocks noChangeArrowheads="1"/>
          </p:cNvSpPr>
          <p:nvPr/>
        </p:nvSpPr>
        <p:spPr bwMode="auto">
          <a:xfrm>
            <a:off x="1248296" y="50584"/>
            <a:ext cx="8956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PTMC: Typical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MasterClass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Day Agenda</a:t>
            </a:r>
          </a:p>
        </p:txBody>
      </p:sp>
      <p:pic>
        <p:nvPicPr>
          <p:cNvPr id="125955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952" y="4455823"/>
            <a:ext cx="2994538" cy="224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6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4544" y="1484775"/>
            <a:ext cx="2974946" cy="213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9" descr="../Downloads/p10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2295" y="4446110"/>
            <a:ext cx="3085022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8" name="Rectangle 10"/>
          <p:cNvSpPr>
            <a:spLocks noChangeArrowheads="1"/>
          </p:cNvSpPr>
          <p:nvPr/>
        </p:nvSpPr>
        <p:spPr bwMode="auto">
          <a:xfrm>
            <a:off x="5439947" y="1069072"/>
            <a:ext cx="3430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Local: Morning Presentations</a:t>
            </a:r>
          </a:p>
        </p:txBody>
      </p:sp>
      <p:sp>
        <p:nvSpPr>
          <p:cNvPr id="125960" name="Rectangle 12"/>
          <p:cNvSpPr>
            <a:spLocks noChangeArrowheads="1"/>
          </p:cNvSpPr>
          <p:nvPr/>
        </p:nvSpPr>
        <p:spPr bwMode="auto">
          <a:xfrm>
            <a:off x="8802295" y="1069072"/>
            <a:ext cx="40673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: Afternoon Hands-on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25961" name="Rectangle 13"/>
          <p:cNvSpPr>
            <a:spLocks noChangeArrowheads="1"/>
          </p:cNvSpPr>
          <p:nvPr/>
        </p:nvSpPr>
        <p:spPr bwMode="auto">
          <a:xfrm>
            <a:off x="8690381" y="3849736"/>
            <a:ext cx="34718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Common: Afternoon at 16:00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Video-Conference</a:t>
            </a:r>
          </a:p>
        </p:txBody>
      </p:sp>
      <p:pic>
        <p:nvPicPr>
          <p:cNvPr id="125962" name="Content Placeholder 4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9720" y="1484775"/>
            <a:ext cx="3072118" cy="2151486"/>
          </a:xfrm>
          <a:noFill/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9425F949-8C52-104A-8CE1-7B5F08823670}"/>
              </a:ext>
            </a:extLst>
          </p:cNvPr>
          <p:cNvSpPr txBox="1">
            <a:spLocks/>
          </p:cNvSpPr>
          <p:nvPr/>
        </p:nvSpPr>
        <p:spPr>
          <a:xfrm>
            <a:off x="107097" y="2971889"/>
            <a:ext cx="5391989" cy="3446462"/>
          </a:xfrm>
          <a:prstGeom prst="rect">
            <a:avLst/>
          </a:prstGeom>
        </p:spPr>
        <p:txBody>
          <a:bodyPr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4000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u="sng" dirty="0">
                <a:solidFill>
                  <a:srgbClr val="002E6F"/>
                </a:solidFill>
                <a:sym typeface="Wingdings" pitchFamily="2" charset="2"/>
              </a:rPr>
              <a:t>LOCAL TIME:	</a:t>
            </a:r>
            <a:r>
              <a:rPr lang="en-US" altLang="en-US" sz="2000" b="1" u="sng" dirty="0">
                <a:solidFill>
                  <a:srgbClr val="002E6F"/>
                </a:solidFill>
              </a:rPr>
              <a:t>ACTIVITY</a:t>
            </a:r>
            <a:endParaRPr lang="en-US" altLang="de-DE" sz="2000" b="1" u="sng" dirty="0">
              <a:solidFill>
                <a:srgbClr val="002E6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altLang="de-DE" sz="2000" dirty="0">
                <a:sym typeface="Wingdings" pitchFamily="2" charset="2"/>
              </a:rPr>
              <a:t>  </a:t>
            </a: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8:30 -   9:00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Registration and Welcome 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dirty="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9:00 - 10:00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Introductory lectures</a:t>
            </a:r>
            <a:endParaRPr lang="en-US" altLang="de-DE" sz="2000" dirty="0">
              <a:sym typeface="Wingdings" pitchFamily="2" charset="2"/>
            </a:endParaRPr>
          </a:p>
          <a:p>
            <a:pPr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10:30 - 11:30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Visit of a lab or experiment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12:00 - 13:00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Lunch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13:00 - 15:00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Hands-on session</a:t>
            </a:r>
          </a:p>
          <a:p>
            <a:pPr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15:00 - 16:00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de-DE" sz="2000" dirty="0">
                <a:solidFill>
                  <a:srgbClr val="0000FF"/>
                </a:solidFill>
                <a:sym typeface="Wingdings" pitchFamily="2" charset="2"/>
              </a:rPr>
              <a:t>D</a:t>
            </a:r>
            <a:r>
              <a:rPr lang="en-US" altLang="en-US" sz="2000" dirty="0">
                <a:solidFill>
                  <a:srgbClr val="0000FF"/>
                </a:solidFill>
              </a:rPr>
              <a:t>iscuss results locally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16:00 - 17:00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7030A0"/>
                </a:solidFill>
                <a:sym typeface="Wingdings" pitchFamily="2" charset="2"/>
              </a:rPr>
              <a:t>Common </a:t>
            </a:r>
            <a:r>
              <a:rPr lang="en-US" altLang="en-US" sz="2000" b="1" dirty="0">
                <a:solidFill>
                  <a:srgbClr val="7030A0"/>
                </a:solidFill>
              </a:rPr>
              <a:t>Video Conference</a:t>
            </a:r>
          </a:p>
          <a:p>
            <a:pPr marL="0" indent="0">
              <a:lnSpc>
                <a:spcPct val="110000"/>
              </a:lnSpc>
              <a:buNone/>
            </a:pPr>
            <a:endParaRPr lang="de-DE" altLang="de-DE" sz="2400" dirty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300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499087" y="3850494"/>
            <a:ext cx="316407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Local: Morning Visits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real-time online ALICE visit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E334C8FA-EE28-0646-829F-EF5B1912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342" y="1426305"/>
            <a:ext cx="50689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dirty="0">
                <a:solidFill>
                  <a:srgbClr val="0000FF"/>
                </a:solidFill>
              </a:rPr>
              <a:t>Every day 3-5 institutes participate, </a:t>
            </a:r>
          </a:p>
          <a:p>
            <a:r>
              <a:rPr lang="en-US" altLang="en-US" sz="2000" dirty="0">
                <a:solidFill>
                  <a:srgbClr val="0000FF"/>
                </a:solidFill>
              </a:rPr>
              <a:t>during the months of February-April.</a:t>
            </a:r>
          </a:p>
          <a:p>
            <a:r>
              <a:rPr lang="en-US" altLang="en-US" sz="2000" dirty="0">
                <a:solidFill>
                  <a:srgbClr val="0000FF"/>
                </a:solidFill>
              </a:rPr>
              <a:t>School-children </a:t>
            </a:r>
            <a:r>
              <a:rPr lang="en-US" altLang="en-US" sz="2000" b="1" u="sng" dirty="0">
                <a:solidFill>
                  <a:srgbClr val="0000FF"/>
                </a:solidFill>
              </a:rPr>
              <a:t>(15-19 year old)</a:t>
            </a:r>
          </a:p>
          <a:p>
            <a:r>
              <a:rPr lang="en-US" altLang="en-US" sz="2000" dirty="0">
                <a:solidFill>
                  <a:srgbClr val="0000FF"/>
                </a:solidFill>
              </a:rPr>
              <a:t>are invited </a:t>
            </a:r>
            <a:r>
              <a:rPr lang="en-US" altLang="en-US" sz="2000" b="1" dirty="0">
                <a:solidFill>
                  <a:srgbClr val="7030A0"/>
                </a:solidFill>
              </a:rPr>
              <a:t>at/by</a:t>
            </a:r>
            <a:r>
              <a:rPr lang="en-US" altLang="en-US" sz="2000" dirty="0">
                <a:solidFill>
                  <a:srgbClr val="0000FF"/>
                </a:solidFill>
              </a:rPr>
              <a:t> an institute of their area.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15342" y="885175"/>
            <a:ext cx="4623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  <a:latin typeface="ArialMT" charset="0"/>
              </a:rPr>
              <a:t>Adapted: online/hybrid modes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15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C3C2B4-9572-0B81-A200-4585F1ECA28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65AD1C31-E58E-7D99-E587-6CC2601C0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screenshot of a video conference&#10;&#10;Description automatically generated">
            <a:extLst>
              <a:ext uri="{FF2B5EF4-FFF2-40B4-BE49-F238E27FC236}">
                <a16:creationId xmlns:a16="http://schemas.microsoft.com/office/drawing/2014/main" id="{50B8D12B-9D90-06CB-EF95-9AEB907C222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748" y="4472098"/>
            <a:ext cx="2974946" cy="22239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6D00DD-9167-2997-165A-BFEAC5529679}"/>
              </a:ext>
            </a:extLst>
          </p:cNvPr>
          <p:cNvSpPr txBox="1"/>
          <p:nvPr/>
        </p:nvSpPr>
        <p:spPr>
          <a:xfrm>
            <a:off x="0" y="6309775"/>
            <a:ext cx="58070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000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Importance of collaboration for common projects</a:t>
            </a:r>
            <a:endParaRPr lang="en-CH" sz="2000" dirty="0">
              <a:solidFill>
                <a:srgbClr val="C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78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4"/>
          <p:cNvSpPr>
            <a:spLocks noGrp="1"/>
          </p:cNvSpPr>
          <p:nvPr>
            <p:ph type="title"/>
          </p:nvPr>
        </p:nvSpPr>
        <p:spPr>
          <a:xfrm>
            <a:off x="2172025" y="180595"/>
            <a:ext cx="8110169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PTMC hands-on Treatment Planning</a:t>
            </a:r>
            <a:endParaRPr lang="en-US" altLang="de-DE" sz="3600" b="1" dirty="0"/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216295" y="1065134"/>
            <a:ext cx="8051800" cy="96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Based on professional open source treatment planning: </a:t>
            </a:r>
            <a:r>
              <a:rPr lang="en-US" altLang="de-DE" sz="2133" b="1" dirty="0" err="1">
                <a:solidFill>
                  <a:srgbClr val="0000FF"/>
                </a:solidFill>
                <a:latin typeface="ArialMT"/>
              </a:rPr>
              <a:t>matRad</a:t>
            </a:r>
            <a:endParaRPr lang="en-US" altLang="de-DE" sz="2133" b="1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developed by DKFZ, Heidelberg </a:t>
            </a:r>
            <a:r>
              <a:rPr lang="en-GB" altLang="de-DE" sz="2133" u="sng" dirty="0">
                <a:hlinkClick r:id="rId2"/>
              </a:rPr>
              <a:t>www.matrad.org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endParaRPr lang="en-US" altLang="de-DE" sz="1400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6227109" y="1909410"/>
            <a:ext cx="5445722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b="1" dirty="0">
                <a:solidFill>
                  <a:srgbClr val="7030A0"/>
                </a:solidFill>
                <a:latin typeface="ArialMT"/>
              </a:rPr>
              <a:t>Dose prescription</a:t>
            </a:r>
          </a:p>
          <a:p>
            <a:r>
              <a:rPr lang="en-US" altLang="de-DE" sz="2133" b="1" dirty="0">
                <a:solidFill>
                  <a:srgbClr val="7030A0"/>
                </a:solidFill>
                <a:latin typeface="ArialMT"/>
              </a:rPr>
              <a:t>using photons, protons and carbon ions</a:t>
            </a:r>
            <a:endParaRPr lang="en-US" altLang="de-DE" sz="2133" b="1" dirty="0">
              <a:solidFill>
                <a:srgbClr val="7030A0"/>
              </a:solidFill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410" y="1958495"/>
            <a:ext cx="5508625" cy="487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../Downloads/p1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3150" y="2759592"/>
            <a:ext cx="4969777" cy="310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048875" y="1469558"/>
            <a:ext cx="3044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>
                <a:solidFill>
                  <a:srgbClr val="0000FF"/>
                </a:solidFill>
                <a:latin typeface="ArialMT"/>
              </a:rPr>
              <a:t>Simplified version for PTMC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595289-8225-BAC2-3EFE-F24F44D1CB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8" name="Picture 10" descr="MC-Logo-RGB">
            <a:extLst>
              <a:ext uri="{FF2B5EF4-FFF2-40B4-BE49-F238E27FC236}">
                <a16:creationId xmlns:a16="http://schemas.microsoft.com/office/drawing/2014/main" id="{23551955-C410-DC97-F30F-D297FB613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3F7F3EC-F210-D965-438B-BC55BAC2DD59}"/>
              </a:ext>
            </a:extLst>
          </p:cNvPr>
          <p:cNvSpPr/>
          <p:nvPr/>
        </p:nvSpPr>
        <p:spPr>
          <a:xfrm>
            <a:off x="6250859" y="6159809"/>
            <a:ext cx="5643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dirty="0">
                <a:solidFill>
                  <a:srgbClr val="C00000"/>
                </a:solidFill>
                <a:latin typeface="ArialMT"/>
              </a:rPr>
              <a:t>Easily visible the difference of photons and hadrons </a:t>
            </a:r>
          </a:p>
        </p:txBody>
      </p:sp>
    </p:spTree>
    <p:extLst>
      <p:ext uri="{BB962C8B-B14F-4D97-AF65-F5344CB8AC3E}">
        <p14:creationId xmlns:p14="http://schemas.microsoft.com/office/powerpoint/2010/main" val="309420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17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3" y="1510752"/>
            <a:ext cx="5390118" cy="26391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8340" y="1697336"/>
            <a:ext cx="4139184" cy="1316608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981241" y="50584"/>
            <a:ext cx="80759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Virtual visits and video-conferences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10362" y="939670"/>
            <a:ext cx="11950579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Virtual visits during video-conference: GSI research institute, CNAO, 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therapy centers </a:t>
            </a:r>
            <a:endParaRPr lang="en-US" altLang="de-DE" sz="2133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2" y="3893629"/>
            <a:ext cx="5390118" cy="29643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845089" y="1373907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GSI moderators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37932" y="1376168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CNAO moderator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4729" y="4301012"/>
            <a:ext cx="5295218" cy="25571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0864" y="1697336"/>
            <a:ext cx="2153412" cy="12839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340" y="3032084"/>
            <a:ext cx="2163128" cy="125078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960864" y="1360234"/>
            <a:ext cx="219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medAustron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moder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8100" y="3577186"/>
            <a:ext cx="3032471" cy="234114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862501" y="3235251"/>
            <a:ext cx="319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U. </a:t>
            </a:r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Amaldi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: HI therapy pioneer</a:t>
            </a:r>
          </a:p>
        </p:txBody>
      </p:sp>
      <p:pic>
        <p:nvPicPr>
          <p:cNvPr id="3" name="Picture 2" descr="A screenshot of a video conference&#10;&#10;Description automatically generated with medium confidence">
            <a:extLst>
              <a:ext uri="{FF2B5EF4-FFF2-40B4-BE49-F238E27FC236}">
                <a16:creationId xmlns:a16="http://schemas.microsoft.com/office/drawing/2014/main" id="{18706208-AA68-296F-4033-ED64F7C3A89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2141" y="4054038"/>
            <a:ext cx="5175383" cy="275337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4E3D640-A36F-1275-F89A-A2540853C9DE}"/>
              </a:ext>
            </a:extLst>
          </p:cNvPr>
          <p:cNvSpPr/>
          <p:nvPr/>
        </p:nvSpPr>
        <p:spPr>
          <a:xfrm>
            <a:off x="4732141" y="4067711"/>
            <a:ext cx="2839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ea typeface="Arial" charset="0"/>
                <a:cs typeface="Arial" charset="0"/>
              </a:rPr>
              <a:t>HITRIplus</a:t>
            </a:r>
            <a:r>
              <a:rPr lang="en-US" dirty="0">
                <a:solidFill>
                  <a:schemeClr val="bg1"/>
                </a:solidFill>
                <a:ea typeface="Arial" charset="0"/>
                <a:cs typeface="Arial" charset="0"/>
              </a:rPr>
              <a:t> EU-funded project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919F4BC-2C74-12A8-36CE-55455219578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EE6BD50B-CF5B-7685-2DC8-0AD656342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038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9D34CA98-7B8E-BD86-5905-B46FCFD0A4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85"/>
          <a:stretch/>
        </p:blipFill>
        <p:spPr>
          <a:xfrm>
            <a:off x="4419600" y="2006408"/>
            <a:ext cx="7772400" cy="2158318"/>
          </a:xfrm>
          <a:prstGeom prst="rect">
            <a:avLst/>
          </a:prstGeom>
        </p:spPr>
      </p:pic>
      <p:pic>
        <p:nvPicPr>
          <p:cNvPr id="7" name="Picture 6" descr="A map of the world&#10;&#10;Description automatically generated">
            <a:extLst>
              <a:ext uri="{FF2B5EF4-FFF2-40B4-BE49-F238E27FC236}">
                <a16:creationId xmlns:a16="http://schemas.microsoft.com/office/drawing/2014/main" id="{7FEB9026-1060-B431-CDD4-F3DBB9C459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03300"/>
            <a:ext cx="5751415" cy="314962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EDC76E97-9F8F-CE16-B03C-40142B84BEBF}"/>
              </a:ext>
            </a:extLst>
          </p:cNvPr>
          <p:cNvSpPr txBox="1">
            <a:spLocks/>
          </p:cNvSpPr>
          <p:nvPr/>
        </p:nvSpPr>
        <p:spPr bwMode="auto">
          <a:xfrm>
            <a:off x="6129045" y="881536"/>
            <a:ext cx="4792843" cy="137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11 Feb and 8 March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sessions</a:t>
            </a:r>
            <a:endParaRPr lang="de-DE" altLang="en-US" sz="2400" kern="0" dirty="0">
              <a:solidFill>
                <a:srgbClr val="0000FF"/>
              </a:solidFill>
              <a:latin typeface="+mn-lt"/>
              <a:ea typeface="Arial" charset="0"/>
              <a:cs typeface="Arial" charset="0"/>
            </a:endParaRPr>
          </a:p>
          <a:p>
            <a:pPr algn="l" eaLnBrk="1" hangingPunct="1">
              <a:defRPr/>
            </a:pP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encouraging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female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participation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</a:p>
          <a:p>
            <a:pPr algn="l" eaLnBrk="1" hangingPunct="1">
              <a:defRPr/>
            </a:pP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and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providing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role</a:t>
            </a:r>
            <a:r>
              <a:rPr lang="de-DE" altLang="en-US" sz="2400" kern="0" dirty="0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de-DE" altLang="en-US" sz="2400" kern="0" dirty="0" err="1">
                <a:solidFill>
                  <a:srgbClr val="0000FF"/>
                </a:solidFill>
                <a:latin typeface="+mn-lt"/>
                <a:ea typeface="Arial" charset="0"/>
                <a:cs typeface="Arial" charset="0"/>
              </a:rPr>
              <a:t>models</a:t>
            </a:r>
            <a:endParaRPr lang="de-DE" altLang="en-US" sz="2400" kern="0" dirty="0">
              <a:solidFill>
                <a:srgbClr val="C00000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9D66DDDC-1543-08D6-2B35-B8B87BF1E7E9}"/>
              </a:ext>
            </a:extLst>
          </p:cNvPr>
          <p:cNvSpPr txBox="1">
            <a:spLocks/>
          </p:cNvSpPr>
          <p:nvPr/>
        </p:nvSpPr>
        <p:spPr bwMode="auto">
          <a:xfrm>
            <a:off x="2449343" y="155291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supporting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females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in STEM 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DD6A54-F3EE-F289-CEA7-5D4BC69933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7230" y="1673750"/>
            <a:ext cx="954185" cy="5725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74D953-948F-73C0-8A36-A503957A4C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8" name="Picture 7" descr="A screenshot of a video conference&#10;&#10;Description automatically generated">
            <a:extLst>
              <a:ext uri="{FF2B5EF4-FFF2-40B4-BE49-F238E27FC236}">
                <a16:creationId xmlns:a16="http://schemas.microsoft.com/office/drawing/2014/main" id="{B59538CD-716B-1FEF-E838-2147F2A76A2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715" y="4127522"/>
            <a:ext cx="6632120" cy="2665208"/>
          </a:xfrm>
          <a:prstGeom prst="rect">
            <a:avLst/>
          </a:prstGeom>
        </p:spPr>
      </p:pic>
      <p:pic>
        <p:nvPicPr>
          <p:cNvPr id="10" name="Picture 9" descr="A screenshot of a video chat&#10;&#10;Description automatically generated">
            <a:extLst>
              <a:ext uri="{FF2B5EF4-FFF2-40B4-BE49-F238E27FC236}">
                <a16:creationId xmlns:a16="http://schemas.microsoft.com/office/drawing/2014/main" id="{15DF7240-1738-65FB-288F-44CCEB5CB89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6575" y="4136643"/>
            <a:ext cx="3424359" cy="266520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E0959FC-5467-913E-8EBB-7D9D50D4B5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802" y="6393310"/>
            <a:ext cx="26629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000" dirty="0">
                <a:solidFill>
                  <a:schemeClr val="bg1"/>
                </a:solidFill>
                <a:latin typeface="ArialMT"/>
              </a:rPr>
              <a:t>What have we learnt?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3F144714-0D1C-9A47-C85E-2EF7F25FA84A}"/>
              </a:ext>
            </a:extLst>
          </p:cNvPr>
          <p:cNvSpPr txBox="1">
            <a:spLocks/>
          </p:cNvSpPr>
          <p:nvPr/>
        </p:nvSpPr>
        <p:spPr>
          <a:xfrm>
            <a:off x="4608415" y="4162043"/>
            <a:ext cx="3934988" cy="424732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PTMC quiz: a fun way to finish</a:t>
            </a:r>
          </a:p>
        </p:txBody>
      </p:sp>
      <p:pic>
        <p:nvPicPr>
          <p:cNvPr id="17" name="Picture 10" descr="MC-Logo-RGB">
            <a:extLst>
              <a:ext uri="{FF2B5EF4-FFF2-40B4-BE49-F238E27FC236}">
                <a16:creationId xmlns:a16="http://schemas.microsoft.com/office/drawing/2014/main" id="{E3675C92-CB94-7EAD-C629-40F5C1170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map of the world&#10;&#10;Description automatically generated">
            <a:extLst>
              <a:ext uri="{FF2B5EF4-FFF2-40B4-BE49-F238E27FC236}">
                <a16:creationId xmlns:a16="http://schemas.microsoft.com/office/drawing/2014/main" id="{D2D4490D-A6FD-BFF4-7507-91298EED3F4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006278"/>
            <a:ext cx="4775565" cy="3130365"/>
          </a:xfrm>
          <a:prstGeom prst="rect">
            <a:avLst/>
          </a:prstGeom>
        </p:spPr>
      </p:pic>
      <p:pic>
        <p:nvPicPr>
          <p:cNvPr id="14" name="Picture 13" descr="A person looking down at something&#10;&#10;Description automatically generated">
            <a:extLst>
              <a:ext uri="{FF2B5EF4-FFF2-40B4-BE49-F238E27FC236}">
                <a16:creationId xmlns:a16="http://schemas.microsoft.com/office/drawing/2014/main" id="{32DAD5C9-FAB3-85D6-4DC3-7E129938210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7230" y="2210722"/>
            <a:ext cx="954185" cy="557714"/>
          </a:xfrm>
          <a:prstGeom prst="rect">
            <a:avLst/>
          </a:prstGeom>
        </p:spPr>
      </p:pic>
      <p:pic>
        <p:nvPicPr>
          <p:cNvPr id="18" name="Picture 17" descr="A person wearing glasses and a headset&#10;&#10;Description automatically generated">
            <a:extLst>
              <a:ext uri="{FF2B5EF4-FFF2-40B4-BE49-F238E27FC236}">
                <a16:creationId xmlns:a16="http://schemas.microsoft.com/office/drawing/2014/main" id="{8F352AE4-9F92-0E13-15A8-B322FFC0BA4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566" y="3300997"/>
            <a:ext cx="996767" cy="557715"/>
          </a:xfrm>
          <a:prstGeom prst="rect">
            <a:avLst/>
          </a:prstGeom>
        </p:spPr>
      </p:pic>
      <p:pic>
        <p:nvPicPr>
          <p:cNvPr id="20" name="Picture 19" descr="A person in front of a chalkboard&#10;&#10;Description automatically generated">
            <a:extLst>
              <a:ext uri="{FF2B5EF4-FFF2-40B4-BE49-F238E27FC236}">
                <a16:creationId xmlns:a16="http://schemas.microsoft.com/office/drawing/2014/main" id="{F4009FEA-15E0-DD35-4D99-B5D39CA78B1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180" y="1091536"/>
            <a:ext cx="954185" cy="552697"/>
          </a:xfrm>
          <a:prstGeom prst="rect">
            <a:avLst/>
          </a:prstGeom>
        </p:spPr>
      </p:pic>
      <p:pic>
        <p:nvPicPr>
          <p:cNvPr id="9" name="Picture 8" descr="A person wearing glasses and holding her neck&#10;&#10;Description automatically generated">
            <a:extLst>
              <a:ext uri="{FF2B5EF4-FFF2-40B4-BE49-F238E27FC236}">
                <a16:creationId xmlns:a16="http://schemas.microsoft.com/office/drawing/2014/main" id="{3FAE87DA-9037-BBE5-F3F6-764CE582EB9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0585" y="5904763"/>
            <a:ext cx="1297250" cy="84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018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A5FA74-21E3-6C5E-77B5-F29CEABC9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94" y="2049781"/>
            <a:ext cx="4624043" cy="4747350"/>
          </a:xfrm>
          <a:prstGeom prst="rect">
            <a:avLst/>
          </a:prstGeom>
        </p:spPr>
      </p:pic>
      <p:sp>
        <p:nvSpPr>
          <p:cNvPr id="17" name="Title 4"/>
          <p:cNvSpPr txBox="1">
            <a:spLocks/>
          </p:cNvSpPr>
          <p:nvPr/>
        </p:nvSpPr>
        <p:spPr bwMode="auto">
          <a:xfrm>
            <a:off x="4003675" y="23813"/>
            <a:ext cx="5900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1" kern="0" dirty="0">
                <a:solidFill>
                  <a:schemeClr val="bg1"/>
                </a:solidFill>
                <a:latin typeface="ArialMT" charset="0"/>
              </a:rPr>
              <a:t>Particle Therapy </a:t>
            </a:r>
            <a:r>
              <a:rPr lang="en-US" sz="3200" b="1" kern="0" dirty="0" err="1">
                <a:solidFill>
                  <a:schemeClr val="bg1"/>
                </a:solidFill>
                <a:latin typeface="ArialMT" charset="0"/>
              </a:rPr>
              <a:t>MasterClass</a:t>
            </a:r>
            <a:endParaRPr lang="en-US" sz="3200" b="1" kern="0" dirty="0">
              <a:solidFill>
                <a:schemeClr val="bg1"/>
              </a:solidFill>
              <a:latin typeface="ArialMT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19</a:t>
            </a:fld>
            <a:endParaRPr lang="en-US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10574218-45B3-066B-8B08-8FDE03CCDBAA}"/>
              </a:ext>
            </a:extLst>
          </p:cNvPr>
          <p:cNvSpPr txBox="1">
            <a:spLocks/>
          </p:cNvSpPr>
          <p:nvPr/>
        </p:nvSpPr>
        <p:spPr bwMode="auto">
          <a:xfrm>
            <a:off x="5534199" y="2076254"/>
            <a:ext cx="473376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000" b="1" kern="0" dirty="0">
                <a:solidFill>
                  <a:srgbClr val="0000FF"/>
                </a:solidFill>
                <a:latin typeface="ArialMT" charset="0"/>
              </a:rPr>
              <a:t>Material in different languages</a:t>
            </a:r>
          </a:p>
          <a:p>
            <a:pPr>
              <a:defRPr/>
            </a:pPr>
            <a:r>
              <a:rPr lang="en-US" sz="2000" b="1" kern="0" dirty="0">
                <a:solidFill>
                  <a:srgbClr val="0000FF"/>
                </a:solidFill>
                <a:latin typeface="ArialMT" charset="0"/>
              </a:rPr>
              <a:t>including animations and demos </a:t>
            </a:r>
          </a:p>
          <a:p>
            <a:pPr>
              <a:defRPr/>
            </a:pPr>
            <a:endParaRPr lang="en-US" sz="2400" b="1" kern="0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6D4042-9EED-A67E-3C26-5E86C957067D}"/>
              </a:ext>
            </a:extLst>
          </p:cNvPr>
          <p:cNvSpPr/>
          <p:nvPr/>
        </p:nvSpPr>
        <p:spPr>
          <a:xfrm>
            <a:off x="4335574" y="2690811"/>
            <a:ext cx="71310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kern="0" dirty="0">
                <a:solidFill>
                  <a:srgbClr val="7030A0"/>
                </a:solidFill>
              </a:rPr>
              <a:t>“PTMC in a kit”</a:t>
            </a:r>
          </a:p>
          <a:p>
            <a:pPr algn="ctr">
              <a:defRPr/>
            </a:pPr>
            <a:r>
              <a:rPr lang="en-US" sz="2000" kern="0" dirty="0">
                <a:solidFill>
                  <a:srgbClr val="7030A0"/>
                </a:solidFill>
              </a:rPr>
              <a:t>in different languages</a:t>
            </a:r>
          </a:p>
          <a:p>
            <a:pPr algn="ctr">
              <a:defRPr/>
            </a:pPr>
            <a:r>
              <a:rPr lang="en-US" sz="2000" kern="0" dirty="0">
                <a:solidFill>
                  <a:srgbClr val="7030A0"/>
                </a:solidFill>
              </a:rPr>
              <a:t>with introduction by DKFZ </a:t>
            </a:r>
          </a:p>
          <a:p>
            <a:pPr algn="ctr">
              <a:defRPr/>
            </a:pPr>
            <a:r>
              <a:rPr lang="en-US" sz="2000" kern="0" dirty="0">
                <a:solidFill>
                  <a:srgbClr val="7030A0"/>
                </a:solidFill>
              </a:rPr>
              <a:t>including recordings  </a:t>
            </a:r>
          </a:p>
          <a:p>
            <a:pPr algn="ctr">
              <a:defRPr/>
            </a:pPr>
            <a:r>
              <a:rPr lang="en-US" sz="1200" kern="0" dirty="0">
                <a:solidFill>
                  <a:srgbClr val="7030A0"/>
                </a:solidFill>
                <a:latin typeface="ArialMT" charset="0"/>
                <a:hlinkClick r:id="rId3"/>
              </a:rPr>
              <a:t>https://drive.google.com/drive/folders/1L94yhos6L7k3FQlMzD9Ql7kpk_c_ABD7</a:t>
            </a:r>
            <a:endParaRPr lang="en-US" sz="1200" kern="0" dirty="0">
              <a:solidFill>
                <a:srgbClr val="7030A0"/>
              </a:solidFill>
              <a:latin typeface="ArialMT" charset="0"/>
            </a:endParaRPr>
          </a:p>
          <a:p>
            <a:pPr algn="ctr">
              <a:defRPr/>
            </a:pPr>
            <a:endParaRPr lang="en-US" sz="1600" kern="0" dirty="0">
              <a:solidFill>
                <a:srgbClr val="7030A0"/>
              </a:solidFill>
              <a:latin typeface="ArialMT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65CD32-A114-FAA1-C046-839959EB1AC9}"/>
              </a:ext>
            </a:extLst>
          </p:cNvPr>
          <p:cNvSpPr/>
          <p:nvPr/>
        </p:nvSpPr>
        <p:spPr>
          <a:xfrm>
            <a:off x="6038235" y="4360627"/>
            <a:ext cx="3943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7030A0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Training sessions: 4-5 per year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7022EC-3E11-8298-710B-790402AA8EFA}"/>
              </a:ext>
            </a:extLst>
          </p:cNvPr>
          <p:cNvSpPr/>
          <p:nvPr/>
        </p:nvSpPr>
        <p:spPr>
          <a:xfrm>
            <a:off x="6276830" y="4770997"/>
            <a:ext cx="3610284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Importance of training teachers:</a:t>
            </a:r>
          </a:p>
          <a:p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Sofia, Madrid, and Sarajevo  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UNSA/Sarajevo: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in-person at university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in-person at schools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lectures online  </a:t>
            </a:r>
            <a:endParaRPr 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04ED95-5B20-D62D-B92C-C752FC07AA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6" name="Picture 10" descr="MC-Logo-RGB">
            <a:extLst>
              <a:ext uri="{FF2B5EF4-FFF2-40B4-BE49-F238E27FC236}">
                <a16:creationId xmlns:a16="http://schemas.microsoft.com/office/drawing/2014/main" id="{C3B16425-B99F-AF98-2518-CD3A026BB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7289BF4-7FC8-AB91-EC72-2B9CD687B6E9}"/>
              </a:ext>
            </a:extLst>
          </p:cNvPr>
          <p:cNvSpPr txBox="1"/>
          <p:nvPr/>
        </p:nvSpPr>
        <p:spPr>
          <a:xfrm>
            <a:off x="496611" y="1859854"/>
            <a:ext cx="6100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none" strike="noStrike" dirty="0">
                <a:solidFill>
                  <a:srgbClr val="0099CC"/>
                </a:solidFill>
                <a:effectLst/>
                <a:hlinkClick r:id="rId6"/>
              </a:rPr>
              <a:t>https://indico.cern.ch/e/PTMC</a:t>
            </a:r>
            <a:endParaRPr lang="en-CH" dirty="0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56C49519-F3C0-C4AD-C9F7-3DDEFA2E23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8201" y="23814"/>
            <a:ext cx="7948613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BB47BB47-5124-E820-2333-977A022ED4CB}"/>
              </a:ext>
            </a:extLst>
          </p:cNvPr>
          <p:cNvSpPr txBox="1">
            <a:spLocks/>
          </p:cNvSpPr>
          <p:nvPr/>
        </p:nvSpPr>
        <p:spPr bwMode="auto">
          <a:xfrm>
            <a:off x="4156075" y="21837"/>
            <a:ext cx="5900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1" kern="0" dirty="0">
                <a:solidFill>
                  <a:schemeClr val="bg1"/>
                </a:solidFill>
                <a:latin typeface="ArialMT" charset="0"/>
              </a:rPr>
              <a:t>Particle Therapy </a:t>
            </a:r>
            <a:r>
              <a:rPr lang="en-US" sz="3200" b="1" kern="0" dirty="0" err="1">
                <a:solidFill>
                  <a:schemeClr val="bg1"/>
                </a:solidFill>
                <a:latin typeface="ArialMT" charset="0"/>
              </a:rPr>
              <a:t>MasterClass</a:t>
            </a:r>
            <a:endParaRPr lang="en-US" sz="3200" b="1" kern="0" dirty="0">
              <a:solidFill>
                <a:schemeClr val="bg1"/>
              </a:solidFill>
              <a:latin typeface="Arial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388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21" y="851165"/>
            <a:ext cx="7484679" cy="731780"/>
          </a:xfrm>
          <a:prstGeom prst="rect">
            <a:avLst/>
          </a:prstGeom>
        </p:spPr>
      </p:pic>
      <p:pic>
        <p:nvPicPr>
          <p:cNvPr id="9" name="Picture 8" descr="A person standing in front of a computer&#10;&#10;Description automatically generated">
            <a:extLst>
              <a:ext uri="{FF2B5EF4-FFF2-40B4-BE49-F238E27FC236}">
                <a16:creationId xmlns:a16="http://schemas.microsoft.com/office/drawing/2014/main" id="{CCCE61DC-AEE3-C74B-8917-69D2A5E52C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321" y="1415851"/>
            <a:ext cx="7319579" cy="2425918"/>
          </a:xfrm>
          <a:prstGeom prst="rect">
            <a:avLst/>
          </a:prstGeom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433519" y="3467502"/>
            <a:ext cx="27340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600" u="none" strike="noStrike" dirty="0">
                <a:solidFill>
                  <a:schemeClr val="bg1"/>
                </a:solidFill>
                <a:effectLst/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https://indico.cern.ch/e/PTMC</a:t>
            </a:r>
            <a:endParaRPr lang="en-US" altLang="en-US" sz="1600" u="sng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B8A51A-5BA8-0682-9777-E4B25766181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0032" y="3841769"/>
            <a:ext cx="7402868" cy="287709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DD1468FA-B05F-8C4D-A711-FF3A9159011D}"/>
              </a:ext>
            </a:extLst>
          </p:cNvPr>
          <p:cNvSpPr txBox="1">
            <a:spLocks/>
          </p:cNvSpPr>
          <p:nvPr/>
        </p:nvSpPr>
        <p:spPr bwMode="auto">
          <a:xfrm>
            <a:off x="1168400" y="3024670"/>
            <a:ext cx="8064500" cy="69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3600" dirty="0" err="1">
                <a:solidFill>
                  <a:schemeClr val="bg1"/>
                </a:solidFill>
              </a:rPr>
              <a:t>Particle</a:t>
            </a:r>
            <a:r>
              <a:rPr lang="de-DE" altLang="en-US" sz="3600" dirty="0">
                <a:solidFill>
                  <a:schemeClr val="bg1"/>
                </a:solidFill>
              </a:rPr>
              <a:t> </a:t>
            </a:r>
            <a:r>
              <a:rPr lang="de-DE" altLang="en-US" sz="3600" dirty="0" err="1">
                <a:solidFill>
                  <a:schemeClr val="bg1"/>
                </a:solidFill>
              </a:rPr>
              <a:t>Therapy</a:t>
            </a:r>
            <a:r>
              <a:rPr lang="de-DE" altLang="en-US" sz="3600" dirty="0">
                <a:solidFill>
                  <a:schemeClr val="bg1"/>
                </a:solidFill>
              </a:rPr>
              <a:t> </a:t>
            </a:r>
            <a:r>
              <a:rPr lang="de-DE" altLang="en-US" sz="3600" dirty="0" err="1">
                <a:solidFill>
                  <a:schemeClr val="bg1"/>
                </a:solidFill>
              </a:rPr>
              <a:t>MasterClass</a:t>
            </a:r>
            <a:endParaRPr lang="de-DE" altLang="en-US" sz="36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3D385D-DDA6-0F30-20C0-964D61388FAF}"/>
              </a:ext>
            </a:extLst>
          </p:cNvPr>
          <p:cNvSpPr txBox="1"/>
          <p:nvPr/>
        </p:nvSpPr>
        <p:spPr>
          <a:xfrm>
            <a:off x="4064000" y="6380314"/>
            <a:ext cx="5334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https://ippog.org/for-ippogers/outreach-application-society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AAE5DB97-0CE7-F53D-ACA2-9E224F89FBC9}"/>
              </a:ext>
            </a:extLst>
          </p:cNvPr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IPPOG activities on benefits for society 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12311D-86C9-5128-29C0-0B85349DADF4}"/>
              </a:ext>
            </a:extLst>
          </p:cNvPr>
          <p:cNvSpPr txBox="1"/>
          <p:nvPr/>
        </p:nvSpPr>
        <p:spPr>
          <a:xfrm>
            <a:off x="9232900" y="5819126"/>
            <a:ext cx="28575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Contacts:</a:t>
            </a:r>
          </a:p>
          <a:p>
            <a:r>
              <a:rPr lang="en-US" dirty="0">
                <a:solidFill>
                  <a:srgbClr val="0000FF"/>
                </a:solidFill>
                <a:hlinkClick r:id="rId7"/>
              </a:rPr>
              <a:t>yiota.foka@cern.ch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>
                <a:effectLst/>
                <a:latin typeface="-webkit-system-font"/>
                <a:hlinkClick r:id="rId8"/>
              </a:rPr>
              <a:t>barbora.gulejova@cern.ch</a:t>
            </a:r>
            <a:endParaRPr lang="en-GB" dirty="0">
              <a:effectLst/>
              <a:latin typeface="-webkit-system-fon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1730DA-1BC0-6BE6-67E3-68B241F662D2}"/>
              </a:ext>
            </a:extLst>
          </p:cNvPr>
          <p:cNvSpPr txBox="1"/>
          <p:nvPr/>
        </p:nvSpPr>
        <p:spPr>
          <a:xfrm>
            <a:off x="9232900" y="3135317"/>
            <a:ext cx="2857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Contacts:</a:t>
            </a:r>
          </a:p>
          <a:p>
            <a:r>
              <a:rPr lang="en-US" dirty="0">
                <a:solidFill>
                  <a:srgbClr val="0000FF"/>
                </a:solidFill>
                <a:hlinkClick r:id="rId7"/>
              </a:rPr>
              <a:t>yiota.foka@cern.ch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C8DD7DA-F717-34F3-C1B2-060CF8D150D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0" name="Picture 10" descr="MC-Logo-RGB">
            <a:extLst>
              <a:ext uri="{FF2B5EF4-FFF2-40B4-BE49-F238E27FC236}">
                <a16:creationId xmlns:a16="http://schemas.microsoft.com/office/drawing/2014/main" id="{969F7D1C-EF1B-04C3-4C50-A31FA9FDA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6ABF01-F59A-E36D-54C3-5334B8FAE5FE}"/>
              </a:ext>
            </a:extLst>
          </p:cNvPr>
          <p:cNvSpPr/>
          <p:nvPr/>
        </p:nvSpPr>
        <p:spPr>
          <a:xfrm>
            <a:off x="5200650" y="3806056"/>
            <a:ext cx="4032250" cy="1009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4E5690-0B88-8861-2814-88F0EE5D0715}"/>
              </a:ext>
            </a:extLst>
          </p:cNvPr>
          <p:cNvSpPr txBox="1"/>
          <p:nvPr/>
        </p:nvSpPr>
        <p:spPr>
          <a:xfrm>
            <a:off x="5107633" y="4019670"/>
            <a:ext cx="43030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Tangible examples of connecting fundamental research and everyday life</a:t>
            </a:r>
          </a:p>
        </p:txBody>
      </p:sp>
    </p:spTree>
    <p:extLst>
      <p:ext uri="{BB962C8B-B14F-4D97-AF65-F5344CB8AC3E}">
        <p14:creationId xmlns:p14="http://schemas.microsoft.com/office/powerpoint/2010/main" val="17485852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Picture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5138" y="1125539"/>
            <a:ext cx="2873438" cy="237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668462" y="609601"/>
            <a:ext cx="3525329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 dirty="0">
                <a:solidFill>
                  <a:srgbClr val="3733DB"/>
                </a:solidFill>
                <a:latin typeface="+mn-lt"/>
              </a:rPr>
              <a:t>First Local Test: GSI Feb 2019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591176" y="4976575"/>
            <a:ext cx="5253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1800" b="1" kern="0" dirty="0">
                <a:solidFill>
                  <a:srgbClr val="0000FF"/>
                </a:solidFill>
                <a:latin typeface="ArialMT" charset="0"/>
              </a:rPr>
              <a:t>IMC Steering Group Approval: GSI  May 2019 </a:t>
            </a:r>
          </a:p>
        </p:txBody>
      </p:sp>
      <p:pic>
        <p:nvPicPr>
          <p:cNvPr id="124932" name="Picture 3" descr="v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176" y="1087439"/>
            <a:ext cx="48736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10594" y="711200"/>
            <a:ext cx="5173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000" b="1" kern="0">
                <a:solidFill>
                  <a:srgbClr val="3733DB"/>
                </a:solidFill>
              </a:rPr>
              <a:t>International Pilot</a:t>
            </a:r>
            <a:r>
              <a:rPr lang="en-US" altLang="en-US" sz="2000" b="1" kern="0" dirty="0">
                <a:solidFill>
                  <a:srgbClr val="3733DB"/>
                </a:solidFill>
              </a:rPr>
              <a:t>: CERN, GSI, DKFZ April 2019 </a:t>
            </a:r>
          </a:p>
        </p:txBody>
      </p:sp>
      <p:pic>
        <p:nvPicPr>
          <p:cNvPr id="12493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5138" y="4227513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1668462" y="3617445"/>
            <a:ext cx="4120896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 dirty="0">
                <a:solidFill>
                  <a:srgbClr val="7030A0"/>
                </a:solidFill>
                <a:latin typeface="+mn-lt"/>
              </a:rPr>
              <a:t>Web page: UNSA students </a:t>
            </a:r>
          </a:p>
          <a:p>
            <a:pPr algn="l">
              <a:defRPr/>
            </a:pPr>
            <a:r>
              <a:rPr lang="en-US" altLang="en-US" sz="2000" b="1" kern="0" dirty="0">
                <a:solidFill>
                  <a:srgbClr val="7030A0"/>
                </a:solidFill>
                <a:latin typeface="+mn-lt"/>
              </a:rPr>
              <a:t>CERN Open Days, Aug 2019</a:t>
            </a:r>
          </a:p>
        </p:txBody>
      </p:sp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1532326" y="92613"/>
            <a:ext cx="8674426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PTMC and </a:t>
            </a:r>
            <a:r>
              <a:rPr lang="en-US" altLang="de-DE" sz="3600" b="1" dirty="0" err="1">
                <a:solidFill>
                  <a:srgbClr val="0000FF"/>
                </a:solidFill>
                <a:latin typeface="ArialMT"/>
              </a:rPr>
              <a:t>matRad</a:t>
            </a:r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 Treatment Planning</a:t>
            </a:r>
            <a:endParaRPr lang="en-US" altLang="de-DE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20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6AFDC2-8441-F3B3-3E14-C04DD81BCC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5E1821DB-56AE-75EA-6BFC-02E26054A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A7D229D-350A-5CD4-9CD3-D0549D3B6941}"/>
              </a:ext>
            </a:extLst>
          </p:cNvPr>
          <p:cNvSpPr txBox="1">
            <a:spLocks/>
          </p:cNvSpPr>
          <p:nvPr/>
        </p:nvSpPr>
        <p:spPr bwMode="auto">
          <a:xfrm>
            <a:off x="5603876" y="5382420"/>
            <a:ext cx="4147289" cy="136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We could not imagine </a:t>
            </a:r>
          </a:p>
          <a:p>
            <a:pPr marL="0" indent="0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what physics has to do with medicine, </a:t>
            </a:r>
          </a:p>
          <a:p>
            <a:pPr marL="0" indent="0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that research institutes such as CERN </a:t>
            </a:r>
          </a:p>
          <a:p>
            <a:pPr marL="0" indent="0">
              <a:buNone/>
              <a:defRPr/>
            </a:pPr>
            <a:r>
              <a:rPr lang="en-US" altLang="en-US" sz="1800" kern="0" dirty="0">
                <a:solidFill>
                  <a:srgbClr val="7030A0"/>
                </a:solidFill>
                <a:latin typeface="ArialMT" charset="0"/>
              </a:rPr>
              <a:t>can contribute to medical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2140909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>
          <a:extLst>
            <a:ext uri="{FF2B5EF4-FFF2-40B4-BE49-F238E27FC236}">
              <a16:creationId xmlns:a16="http://schemas.microsoft.com/office/drawing/2014/main" id="{DDBF76C7-D4CA-AF35-29FA-07530E30F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60;p16">
            <a:extLst>
              <a:ext uri="{FF2B5EF4-FFF2-40B4-BE49-F238E27FC236}">
                <a16:creationId xmlns:a16="http://schemas.microsoft.com/office/drawing/2014/main" id="{7CF70FA8-E3B7-10BB-5483-3F5B42EB4A46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2601" y="2933944"/>
            <a:ext cx="4510179" cy="2514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2">
            <a:extLst>
              <a:ext uri="{FF2B5EF4-FFF2-40B4-BE49-F238E27FC236}">
                <a16:creationId xmlns:a16="http://schemas.microsoft.com/office/drawing/2014/main" id="{EB434AAE-7F62-DEE3-1DD2-2EA15F321B6A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35" y="5525201"/>
            <a:ext cx="2008600" cy="110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2">
            <a:extLst>
              <a:ext uri="{FF2B5EF4-FFF2-40B4-BE49-F238E27FC236}">
                <a16:creationId xmlns:a16="http://schemas.microsoft.com/office/drawing/2014/main" id="{6BDAE25A-21B3-F9F8-FCE3-61A55B67E0E7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9651" y="5525217"/>
            <a:ext cx="1106300" cy="110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>
            <a:extLst>
              <a:ext uri="{FF2B5EF4-FFF2-40B4-BE49-F238E27FC236}">
                <a16:creationId xmlns:a16="http://schemas.microsoft.com/office/drawing/2014/main" id="{05A1A957-69BD-E465-4F3C-D6039D6E85CF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2601" y="5491567"/>
            <a:ext cx="7523799" cy="117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9F9753-F7BD-7960-B8A9-3F8F6853F0C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323575" y="1787108"/>
            <a:ext cx="3794364" cy="28457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35FAF5CE-12D6-07AA-4808-98C69D7F1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910" y="82259"/>
            <a:ext cx="4510179" cy="738633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+mn-lt"/>
              </a:rPr>
              <a:t>First PTMC in IMC2020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52E48F-D471-DCCE-067C-D1054CEA319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0" name="Picture 10" descr="MC-Logo-RGB">
            <a:extLst>
              <a:ext uri="{FF2B5EF4-FFF2-40B4-BE49-F238E27FC236}">
                <a16:creationId xmlns:a16="http://schemas.microsoft.com/office/drawing/2014/main" id="{96D47300-1EC4-3B88-148A-D5BD41FD8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oogle Shape;227;p24">
            <a:extLst>
              <a:ext uri="{FF2B5EF4-FFF2-40B4-BE49-F238E27FC236}">
                <a16:creationId xmlns:a16="http://schemas.microsoft.com/office/drawing/2014/main" id="{310BC3FC-F387-E4F9-8F0D-E238E194E8FE}"/>
              </a:ext>
            </a:extLst>
          </p:cNvPr>
          <p:cNvPicPr preferRelativeResize="0"/>
          <p:nvPr/>
        </p:nvPicPr>
        <p:blipFill rotWithShape="1"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12812"/>
            <a:ext cx="5301205" cy="31006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720F1F-52EF-1BA6-14D7-FAE5D424E224}"/>
              </a:ext>
            </a:extLst>
          </p:cNvPr>
          <p:cNvSpPr txBox="1"/>
          <p:nvPr/>
        </p:nvSpPr>
        <p:spPr>
          <a:xfrm>
            <a:off x="0" y="935951"/>
            <a:ext cx="6100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800" b="1" dirty="0">
                <a:solidFill>
                  <a:srgbClr val="0000FF"/>
                </a:solidFill>
                <a:latin typeface="+mn-lt"/>
              </a:rPr>
              <a:t>Mexico 2nd March 2020, then online due to covid </a:t>
            </a:r>
            <a:endParaRPr lang="en-CH" dirty="0"/>
          </a:p>
        </p:txBody>
      </p:sp>
      <p:pic>
        <p:nvPicPr>
          <p:cNvPr id="8" name="Google Shape;213;p23">
            <a:extLst>
              <a:ext uri="{FF2B5EF4-FFF2-40B4-BE49-F238E27FC236}">
                <a16:creationId xmlns:a16="http://schemas.microsoft.com/office/drawing/2014/main" id="{55A02C9A-EF60-2A8F-7008-CD69B8E6ECA7}"/>
              </a:ext>
            </a:extLst>
          </p:cNvPr>
          <p:cNvPicPr preferRelativeResize="0"/>
          <p:nvPr/>
        </p:nvPicPr>
        <p:blipFill rotWithShape="1"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8911" y="1312812"/>
            <a:ext cx="3413870" cy="15762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0988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22</a:t>
            </a:fld>
            <a:endParaRPr lang="el-GR" dirty="0"/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PTMC2021 online: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6 sessions, 1500 students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20 countries and 37 institutes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IMC2021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4213" y="1504027"/>
            <a:ext cx="5699453" cy="464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13" y="1455893"/>
            <a:ext cx="5358674" cy="3057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75016E-6741-B227-C0E7-95AC61A391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0" name="Picture 10" descr="MC-Logo-RGB">
            <a:extLst>
              <a:ext uri="{FF2B5EF4-FFF2-40B4-BE49-F238E27FC236}">
                <a16:creationId xmlns:a16="http://schemas.microsoft.com/office/drawing/2014/main" id="{8965D35A-36A3-EC52-CD63-672DA908D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435267-FC36-8D4F-7091-CC441CA77C83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6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34788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8149" y="1182738"/>
            <a:ext cx="8197463" cy="431826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23</a:t>
            </a:fld>
            <a:endParaRPr lang="el-GR" dirty="0"/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PTMC2022 online/hybrid: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6 sessions, 1500 students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22 countries and 37 institutes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web pages with 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in different languages, publicly available for future events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), potential impact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B2CFA4-2B51-3A38-C041-AB2847A47E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0" name="Picture 10" descr="MC-Logo-RGB">
            <a:extLst>
              <a:ext uri="{FF2B5EF4-FFF2-40B4-BE49-F238E27FC236}">
                <a16:creationId xmlns:a16="http://schemas.microsoft.com/office/drawing/2014/main" id="{A8634134-38CB-42CB-53D3-EF40AD140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681861A1-A296-D2FA-3112-F85D1F476055}"/>
              </a:ext>
            </a:extLst>
          </p:cNvPr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IMC2022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C6E644-9AB4-6EF2-3A25-657E36F92A5B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5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07596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24</a:t>
            </a:fld>
            <a:endParaRPr lang="el-GR" dirty="0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web pages with 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in different languages, publicly available for future events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), potential impact</a:t>
            </a:r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5865E7C8-2103-4193-158E-6188E1472D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2339" y="1308180"/>
            <a:ext cx="7629143" cy="429059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2FCFBE-A714-CE65-1EA3-218ED0D1C640}"/>
              </a:ext>
            </a:extLst>
          </p:cNvPr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PTMC2023 in person/online/hybrid: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9 sessions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22 countries and 38 institutes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D456531C-4E11-C51F-C772-93D31CCBC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7547" y="5146610"/>
            <a:ext cx="34034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  <a:latin typeface="ArialMT" charset="0"/>
              </a:rPr>
              <a:t>From Japan to </a:t>
            </a:r>
            <a:r>
              <a:rPr lang="en-US" altLang="en-US" sz="1800" b="1" dirty="0" err="1">
                <a:solidFill>
                  <a:srgbClr val="C00000"/>
                </a:solidFill>
                <a:latin typeface="ArialMT" charset="0"/>
              </a:rPr>
              <a:t>Latinoamerica</a:t>
            </a:r>
            <a:endParaRPr lang="en-US" altLang="en-US" sz="1800" b="1" dirty="0">
              <a:solidFill>
                <a:srgbClr val="C00000"/>
              </a:solidFill>
              <a:latin typeface="ArialMT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C00000"/>
              </a:solidFill>
              <a:latin typeface="ArialMT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2F70E5-1C4F-3EBD-2FCA-FFE86B48A2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1" name="Picture 10" descr="MC-Logo-RGB">
            <a:extLst>
              <a:ext uri="{FF2B5EF4-FFF2-40B4-BE49-F238E27FC236}">
                <a16:creationId xmlns:a16="http://schemas.microsoft.com/office/drawing/2014/main" id="{E612D320-1176-24B9-5C84-05A2E7321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048B776-66C9-6072-72E2-BAA32AEBE544}"/>
              </a:ext>
            </a:extLst>
          </p:cNvPr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hybrid PTMC in IMC2023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744333-A3A3-4B00-95A9-819478490FC3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5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0554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25</a:t>
            </a:fld>
            <a:endParaRPr lang="el-GR" dirty="0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web pages with 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in different languages, publicly available for future events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), potential impact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FCFBE-A714-CE65-1EA3-218ED0D1C640}"/>
              </a:ext>
            </a:extLst>
          </p:cNvPr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PTMC2023 in person/online/hybrid: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8 sessions, more than 1500 students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22 countries and 47 institutes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2F70E5-1C4F-3EBD-2FCA-FFE86B48A2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1" name="Picture 10" descr="MC-Logo-RGB">
            <a:extLst>
              <a:ext uri="{FF2B5EF4-FFF2-40B4-BE49-F238E27FC236}">
                <a16:creationId xmlns:a16="http://schemas.microsoft.com/office/drawing/2014/main" id="{E612D320-1176-24B9-5C84-05A2E7321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048B776-66C9-6072-72E2-BAA32AEBE544}"/>
              </a:ext>
            </a:extLst>
          </p:cNvPr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hybrid PTMC in IMC2024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744333-A3A3-4B00-95A9-819478490FC3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4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BDD2B9-721C-1889-2C74-197EF2F8410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604" y="1247988"/>
            <a:ext cx="7772400" cy="40917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C0AAAB-556F-2EB3-9BDD-0137269BBB52}"/>
              </a:ext>
            </a:extLst>
          </p:cNvPr>
          <p:cNvSpPr txBox="1"/>
          <p:nvPr/>
        </p:nvSpPr>
        <p:spPr>
          <a:xfrm>
            <a:off x="7193628" y="4726242"/>
            <a:ext cx="39007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0" u="none" strike="noStrike" dirty="0">
                <a:solidFill>
                  <a:srgbClr val="FF3FFF"/>
                </a:solidFill>
                <a:effectLst/>
                <a:latin typeface="Calibri" panose="020F0502020204030204" pitchFamily="34" charset="0"/>
              </a:rPr>
              <a:t>Some institutes had 2 sessions</a:t>
            </a:r>
          </a:p>
          <a:p>
            <a:pPr algn="ctr"/>
            <a:r>
              <a:rPr lang="en-US" sz="2000" b="1" dirty="0">
                <a:solidFill>
                  <a:srgbClr val="FF3FFF"/>
                </a:solidFill>
                <a:latin typeface="Calibri" panose="020F0502020204030204" pitchFamily="34" charset="0"/>
              </a:rPr>
              <a:t>in-person and online</a:t>
            </a:r>
            <a:endParaRPr lang="en-US" sz="2000" b="1" i="0" u="none" strike="noStrike" dirty="0">
              <a:solidFill>
                <a:srgbClr val="FF3FFF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 descr="A pie chart with numbers and a few circles&#10;&#10;Description automatically generated with medium confidence">
            <a:extLst>
              <a:ext uri="{FF2B5EF4-FFF2-40B4-BE49-F238E27FC236}">
                <a16:creationId xmlns:a16="http://schemas.microsoft.com/office/drawing/2014/main" id="{8E39EDB9-F93C-9DDD-4684-56792163643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879" y="2403887"/>
            <a:ext cx="1813561" cy="1854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FFBA82D-7F28-48A5-2A30-D7ED25DD0BA3}"/>
              </a:ext>
            </a:extLst>
          </p:cNvPr>
          <p:cNvSpPr/>
          <p:nvPr/>
        </p:nvSpPr>
        <p:spPr>
          <a:xfrm>
            <a:off x="107096" y="1103647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Statistics of 22 out of 47 institutes: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Total: 1567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effectLst/>
                <a:latin typeface="Calibri" charset="0"/>
                <a:ea typeface="Calibri" charset="0"/>
              </a:rPr>
              <a:t>428 female, 430 male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17 in person, 5 hybrid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pic>
        <p:nvPicPr>
          <p:cNvPr id="9" name="Picture 8" descr="A group of blue and orange circles with black text&#10;&#10;Description automatically generated">
            <a:extLst>
              <a:ext uri="{FF2B5EF4-FFF2-40B4-BE49-F238E27FC236}">
                <a16:creationId xmlns:a16="http://schemas.microsoft.com/office/drawing/2014/main" id="{D3DDCCC4-6A11-DCBE-5CE8-DED8CDDCE5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77603" y="2535723"/>
            <a:ext cx="8890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3860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9B4369-88ED-A5A6-7F79-8A3FF36D72D2}"/>
              </a:ext>
            </a:extLst>
          </p:cNvPr>
          <p:cNvSpPr txBox="1"/>
          <p:nvPr/>
        </p:nvSpPr>
        <p:spPr>
          <a:xfrm>
            <a:off x="2051047" y="1016794"/>
            <a:ext cx="8163053" cy="1959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full week </a:t>
            </a:r>
            <a:r>
              <a:rPr lang="en-US" altLang="en-US" sz="2800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MasterClass</a:t>
            </a: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school</a:t>
            </a:r>
          </a:p>
          <a:p>
            <a:pPr algn="ctr">
              <a:lnSpc>
                <a:spcPct val="150000"/>
              </a:lnSpc>
            </a:pP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inspired by the PTMC format </a:t>
            </a:r>
          </a:p>
          <a:p>
            <a:pPr algn="ctr">
              <a:lnSpc>
                <a:spcPct val="150000"/>
              </a:lnSpc>
            </a:pP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within the </a:t>
            </a:r>
            <a:r>
              <a:rPr lang="en-US" altLang="en-US" sz="2800" dirty="0" err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HITRIplus</a:t>
            </a:r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EU funded project</a:t>
            </a:r>
            <a:endParaRPr lang="en-CH" sz="2800" kern="0" dirty="0">
              <a:solidFill>
                <a:srgbClr val="BB369F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5E9526-D779-4ECD-8F52-C810CF0F5216}"/>
              </a:ext>
            </a:extLst>
          </p:cNvPr>
          <p:cNvSpPr txBox="1"/>
          <p:nvPr/>
        </p:nvSpPr>
        <p:spPr>
          <a:xfrm>
            <a:off x="3047998" y="177303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Took it a step further 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6A4123-C114-D6ED-44AD-0BEA30CD3567}"/>
              </a:ext>
            </a:extLst>
          </p:cNvPr>
          <p:cNvSpPr txBox="1"/>
          <p:nvPr/>
        </p:nvSpPr>
        <p:spPr>
          <a:xfrm>
            <a:off x="2273298" y="2923570"/>
            <a:ext cx="7645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b="1" kern="0" dirty="0">
                <a:solidFill>
                  <a:schemeClr val="accent6">
                    <a:lumMod val="50000"/>
                  </a:schemeClr>
                </a:solidFill>
                <a:effectLst/>
                <a:latin typeface="Roboto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Advanced material </a:t>
            </a:r>
          </a:p>
          <a:p>
            <a:pPr algn="ctr"/>
            <a:r>
              <a:rPr lang="en-CH" sz="2400" b="1" kern="0" dirty="0">
                <a:solidFill>
                  <a:schemeClr val="accent6">
                    <a:lumMod val="50000"/>
                  </a:schemeClr>
                </a:solidFill>
                <a:effectLst/>
                <a:latin typeface="Roboto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uni students and up to professionals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0A0207F6-151F-E965-86CE-C8C31E4BE616}"/>
              </a:ext>
            </a:extLst>
          </p:cNvPr>
          <p:cNvSpPr txBox="1">
            <a:spLocks/>
          </p:cNvSpPr>
          <p:nvPr/>
        </p:nvSpPr>
        <p:spPr>
          <a:xfrm>
            <a:off x="4197650" y="3660691"/>
            <a:ext cx="8163053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chemeClr val="accent6">
                    <a:lumMod val="75000"/>
                  </a:schemeClr>
                </a:solidFill>
                <a:latin typeface="ArialMT"/>
              </a:rPr>
              <a:t>https://indico.cern.ch/e/HeavyIonTherapyMasterClass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BE51B7-BFF7-E0C7-82ED-81A0D30D3C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204"/>
          <a:stretch/>
        </p:blipFill>
        <p:spPr>
          <a:xfrm>
            <a:off x="-2" y="3897172"/>
            <a:ext cx="12191999" cy="292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604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rved Up Arrow 11"/>
          <p:cNvSpPr/>
          <p:nvPr/>
        </p:nvSpPr>
        <p:spPr>
          <a:xfrm>
            <a:off x="5381437" y="3167878"/>
            <a:ext cx="2222025" cy="727525"/>
          </a:xfrm>
          <a:prstGeom prst="curvedUp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907325" y="3154440"/>
            <a:ext cx="2948223" cy="9135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Future tutors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27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98" y="74007"/>
            <a:ext cx="4895608" cy="1714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317" y="23623"/>
            <a:ext cx="5676718" cy="17147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5325" y="2391380"/>
            <a:ext cx="577513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0"/>
              </a:spcAft>
            </a:pP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9623" y="4523376"/>
            <a:ext cx="1962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Future Tutors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6577" y="4254149"/>
            <a:ext cx="12059423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Different options studying physics, for example accelerator physics, medical physics, bio-physics</a:t>
            </a:r>
            <a:r>
              <a:rPr lang="mr-IN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that can provide interesting career paths in upcoming fields </a:t>
            </a:r>
            <a:r>
              <a:rPr lang="en-GB" b="1" u="sng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where there is lack of specialised personnel</a:t>
            </a:r>
            <a:endParaRPr lang="en-GB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Curved Right Arrow 10"/>
          <p:cNvSpPr/>
          <p:nvPr/>
        </p:nvSpPr>
        <p:spPr>
          <a:xfrm>
            <a:off x="3072485" y="2994737"/>
            <a:ext cx="885899" cy="652613"/>
          </a:xfrm>
          <a:prstGeom prst="curv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525097" y="1781579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https://indico.cern.ch/e/HeavyIonTherapyMasterClass</a:t>
            </a:r>
          </a:p>
        </p:txBody>
      </p:sp>
      <p:sp>
        <p:nvSpPr>
          <p:cNvPr id="19" name="Title 4"/>
          <p:cNvSpPr txBox="1">
            <a:spLocks/>
          </p:cNvSpPr>
          <p:nvPr/>
        </p:nvSpPr>
        <p:spPr>
          <a:xfrm>
            <a:off x="495325" y="2121673"/>
            <a:ext cx="8141938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000" b="1" u="sng" dirty="0">
                <a:solidFill>
                  <a:srgbClr val="0000FF"/>
                </a:solidFill>
                <a:latin typeface="ArialMT"/>
              </a:rPr>
              <a:t>Full week course</a:t>
            </a:r>
          </a:p>
        </p:txBody>
      </p:sp>
      <p:sp>
        <p:nvSpPr>
          <p:cNvPr id="20" name="Title 4"/>
          <p:cNvSpPr txBox="1">
            <a:spLocks/>
          </p:cNvSpPr>
          <p:nvPr/>
        </p:nvSpPr>
        <p:spPr>
          <a:xfrm>
            <a:off x="501347" y="2459206"/>
            <a:ext cx="8141938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The HITM school is aimed at university students, </a:t>
            </a:r>
          </a:p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and up to early stage researchers. </a:t>
            </a:r>
          </a:p>
        </p:txBody>
      </p:sp>
      <p:sp>
        <p:nvSpPr>
          <p:cNvPr id="21" name="Title 4"/>
          <p:cNvSpPr txBox="1">
            <a:spLocks/>
          </p:cNvSpPr>
          <p:nvPr/>
        </p:nvSpPr>
        <p:spPr>
          <a:xfrm>
            <a:off x="6316289" y="2127071"/>
            <a:ext cx="8141938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000" b="1" u="sng" dirty="0">
                <a:solidFill>
                  <a:srgbClr val="0000FF"/>
                </a:solidFill>
                <a:latin typeface="ArialMT"/>
              </a:rPr>
              <a:t>One day activity</a:t>
            </a:r>
          </a:p>
        </p:txBody>
      </p:sp>
      <p:sp>
        <p:nvSpPr>
          <p:cNvPr id="22" name="Title 4"/>
          <p:cNvSpPr txBox="1">
            <a:spLocks/>
          </p:cNvSpPr>
          <p:nvPr/>
        </p:nvSpPr>
        <p:spPr>
          <a:xfrm>
            <a:off x="6346061" y="2464604"/>
            <a:ext cx="8141938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The Particle Therapy </a:t>
            </a:r>
            <a:r>
              <a:rPr lang="en-US" altLang="de-DE" sz="1800" b="1" dirty="0" err="1">
                <a:solidFill>
                  <a:srgbClr val="0000FF"/>
                </a:solidFill>
                <a:latin typeface="ArialMT"/>
              </a:rPr>
              <a:t>MasterClass</a:t>
            </a:r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, </a:t>
            </a:r>
          </a:p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is aimed at high-school students (16-18) </a:t>
            </a:r>
          </a:p>
        </p:txBody>
      </p:sp>
      <p:sp>
        <p:nvSpPr>
          <p:cNvPr id="23" name="Title 4"/>
          <p:cNvSpPr txBox="1">
            <a:spLocks/>
          </p:cNvSpPr>
          <p:nvPr/>
        </p:nvSpPr>
        <p:spPr>
          <a:xfrm>
            <a:off x="6316289" y="1712698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  https://indico.cern.ch/e/PTMC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6F7EB0-EFDC-6C5B-9AEA-948FAC0B2C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6953"/>
            <a:ext cx="12192000" cy="119104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C167746-7BE5-BA69-277D-287C9D7E5BB7}"/>
              </a:ext>
            </a:extLst>
          </p:cNvPr>
          <p:cNvSpPr/>
          <p:nvPr/>
        </p:nvSpPr>
        <p:spPr>
          <a:xfrm>
            <a:off x="286299" y="5055646"/>
            <a:ext cx="11549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Information about upcoming modern techniques for cancer tumour therapy and new research avenues, </a:t>
            </a:r>
          </a:p>
          <a:p>
            <a:pPr algn="just">
              <a:spcAft>
                <a:spcPts val="0"/>
              </a:spcAft>
            </a:pPr>
            <a:r>
              <a:rPr lang="en-GB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where clearly </a:t>
            </a:r>
            <a:r>
              <a:rPr lang="en-GB" b="1" u="sng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the development of technology and the expertise of research laboratories is crucial  </a:t>
            </a:r>
            <a:endParaRPr lang="en-GB" sz="2000" b="1" u="sng" dirty="0">
              <a:solidFill>
                <a:srgbClr val="7030A0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1989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68225"/>
            <a:ext cx="2743200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28</a:t>
            </a:fld>
            <a:endParaRPr lang="it-IT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56" y="1222946"/>
            <a:ext cx="5149922" cy="15970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147" y="1236746"/>
            <a:ext cx="5400172" cy="15594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456" y="2900389"/>
            <a:ext cx="5331934" cy="3356900"/>
          </a:xfrm>
          <a:prstGeom prst="rect">
            <a:avLst/>
          </a:prstGeom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881904" y="124585"/>
            <a:ext cx="100671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ArialMT" charset="0"/>
              </a:rPr>
              <a:t>World-wide reach motivating next generation of scientists</a:t>
            </a:r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173497" y="883176"/>
            <a:ext cx="5843266" cy="313932"/>
          </a:xfrm>
        </p:spPr>
        <p:txBody>
          <a:bodyPr wrap="none">
            <a:spAutoFit/>
          </a:bodyPr>
          <a:lstStyle/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HITRIplus full week heavy-ion therapy masterclass school</a:t>
            </a:r>
          </a:p>
        </p:txBody>
      </p:sp>
      <p:sp>
        <p:nvSpPr>
          <p:cNvPr id="17" name="Title 4"/>
          <p:cNvSpPr txBox="1">
            <a:spLocks/>
          </p:cNvSpPr>
          <p:nvPr/>
        </p:nvSpPr>
        <p:spPr>
          <a:xfrm>
            <a:off x="7017592" y="899114"/>
            <a:ext cx="4509568" cy="31393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International </a:t>
            </a:r>
            <a:r>
              <a:rPr lang="en-US" altLang="de-DE" sz="1600" b="1" dirty="0" err="1">
                <a:solidFill>
                  <a:srgbClr val="0000FF"/>
                </a:solidFill>
                <a:latin typeface="ArialMT"/>
              </a:rPr>
              <a:t>MasterClasses</a:t>
            </a:r>
            <a:r>
              <a:rPr lang="en-US" altLang="de-DE" sz="1600" b="1" dirty="0">
                <a:solidFill>
                  <a:srgbClr val="0000FF"/>
                </a:solidFill>
                <a:latin typeface="ArialMT"/>
              </a:rPr>
              <a:t> one day activity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58"/>
          <a:stretch/>
        </p:blipFill>
        <p:spPr>
          <a:xfrm>
            <a:off x="6475146" y="2885361"/>
            <a:ext cx="5400171" cy="2778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FD9FE9-124F-141D-70D3-A6D176805CD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6953"/>
            <a:ext cx="12192000" cy="1191048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86633D02-40EE-BBCF-D517-FD2AD711722C}"/>
              </a:ext>
            </a:extLst>
          </p:cNvPr>
          <p:cNvSpPr txBox="1">
            <a:spLocks/>
          </p:cNvSpPr>
          <p:nvPr/>
        </p:nvSpPr>
        <p:spPr>
          <a:xfrm>
            <a:off x="2010581" y="5625325"/>
            <a:ext cx="4750018" cy="59093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3600" b="1" dirty="0">
                <a:solidFill>
                  <a:srgbClr val="7030A0"/>
                </a:solidFill>
                <a:latin typeface="ArialMT"/>
              </a:rPr>
              <a:t>Power of Networks 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45C18F-029B-B1DD-A452-352C7382066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8" name="Picture 10" descr="MC-Logo-RGB">
            <a:extLst>
              <a:ext uri="{FF2B5EF4-FFF2-40B4-BE49-F238E27FC236}">
                <a16:creationId xmlns:a16="http://schemas.microsoft.com/office/drawing/2014/main" id="{9B58DE63-BEB6-B9D3-64E1-AA6ABC39C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EC8574-6723-BEB2-E8AA-36F1681F2D64}"/>
              </a:ext>
            </a:extLst>
          </p:cNvPr>
          <p:cNvSpPr txBox="1"/>
          <p:nvPr/>
        </p:nvSpPr>
        <p:spPr>
          <a:xfrm>
            <a:off x="4562115" y="3892686"/>
            <a:ext cx="21984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800" dirty="0">
                <a:solidFill>
                  <a:srgbClr val="0000FF"/>
                </a:solidFill>
                <a:latin typeface="ArialMT"/>
              </a:rPr>
              <a:t>1050 registrants, </a:t>
            </a:r>
            <a:br>
              <a:rPr lang="en-US" altLang="de-DE" sz="1800" dirty="0">
                <a:solidFill>
                  <a:srgbClr val="0000FF"/>
                </a:solidFill>
                <a:latin typeface="ArialMT"/>
              </a:rPr>
            </a:br>
            <a:r>
              <a:rPr lang="en-US" altLang="de-DE" sz="1800" dirty="0">
                <a:solidFill>
                  <a:srgbClr val="0000FF"/>
                </a:solidFill>
                <a:latin typeface="ArialMT"/>
              </a:rPr>
              <a:t>600 connections </a:t>
            </a:r>
            <a:br>
              <a:rPr lang="en-US" altLang="de-DE" sz="1800" dirty="0">
                <a:solidFill>
                  <a:srgbClr val="0000FF"/>
                </a:solidFill>
                <a:latin typeface="ArialMT"/>
              </a:rPr>
            </a:br>
            <a:r>
              <a:rPr lang="en-US" altLang="de-DE" sz="1800" dirty="0">
                <a:solidFill>
                  <a:srgbClr val="0000FF"/>
                </a:solidFill>
                <a:latin typeface="ArialMT"/>
              </a:rPr>
              <a:t>at any given time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837636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71550E0B-232D-E116-A3B7-D469E87F1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207" y="137142"/>
            <a:ext cx="872546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 and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HITRIplus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school assistants</a:t>
            </a:r>
            <a:endParaRPr lang="en-US" altLang="en-US" sz="36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75569D-EDBB-055C-F6D7-D089E7BEAE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95414"/>
            <a:ext cx="12192000" cy="11910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620DE0-D0BC-A749-87A1-6802FE99AD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5" name="Picture 10" descr="MC-Logo-RGB">
            <a:extLst>
              <a:ext uri="{FF2B5EF4-FFF2-40B4-BE49-F238E27FC236}">
                <a16:creationId xmlns:a16="http://schemas.microsoft.com/office/drawing/2014/main" id="{047141AA-A581-8C72-3639-D7DD0FB1E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A collage of a group of women&#10;&#10;Description automatically generated">
            <a:extLst>
              <a:ext uri="{FF2B5EF4-FFF2-40B4-BE49-F238E27FC236}">
                <a16:creationId xmlns:a16="http://schemas.microsoft.com/office/drawing/2014/main" id="{8B2460C4-7FD7-E13C-D84A-5D82770968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019" y="3971747"/>
            <a:ext cx="5319892" cy="2602399"/>
          </a:xfrm>
          <a:prstGeom prst="rect">
            <a:avLst/>
          </a:prstGeom>
        </p:spPr>
      </p:pic>
      <p:pic>
        <p:nvPicPr>
          <p:cNvPr id="5" name="Picture 4" descr="A collage of people&#10;&#10;Description automatically generated">
            <a:extLst>
              <a:ext uri="{FF2B5EF4-FFF2-40B4-BE49-F238E27FC236}">
                <a16:creationId xmlns:a16="http://schemas.microsoft.com/office/drawing/2014/main" id="{99085573-6722-5971-80E6-E1AA6B7795D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49051"/>
            <a:ext cx="6695470" cy="2401719"/>
          </a:xfrm>
          <a:prstGeom prst="rect">
            <a:avLst/>
          </a:prstGeom>
        </p:spPr>
      </p:pic>
      <p:pic>
        <p:nvPicPr>
          <p:cNvPr id="4" name="Picture 3" descr="A person wearing a blue coat&#10;&#10;Description automatically generated">
            <a:extLst>
              <a:ext uri="{FF2B5EF4-FFF2-40B4-BE49-F238E27FC236}">
                <a16:creationId xmlns:a16="http://schemas.microsoft.com/office/drawing/2014/main" id="{195852A7-C2FF-552E-124C-3D832DF68B0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834" y="1274466"/>
            <a:ext cx="1095486" cy="1088847"/>
          </a:xfrm>
          <a:prstGeom prst="rect">
            <a:avLst/>
          </a:prstGeom>
        </p:spPr>
      </p:pic>
      <p:pic>
        <p:nvPicPr>
          <p:cNvPr id="6" name="Picture 5" descr="A person in a blue coat holding a tablet&#10;&#10;Description automatically generated">
            <a:extLst>
              <a:ext uri="{FF2B5EF4-FFF2-40B4-BE49-F238E27FC236}">
                <a16:creationId xmlns:a16="http://schemas.microsoft.com/office/drawing/2014/main" id="{32594490-97F1-FD7F-8B41-023AF79100F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889" y="2829572"/>
            <a:ext cx="1095487" cy="1088848"/>
          </a:xfrm>
          <a:prstGeom prst="rect">
            <a:avLst/>
          </a:prstGeom>
        </p:spPr>
      </p:pic>
      <p:pic>
        <p:nvPicPr>
          <p:cNvPr id="8" name="Picture 7" descr="A person sitting at a desk with a computer&#10;&#10;Description automatically generated">
            <a:extLst>
              <a:ext uri="{FF2B5EF4-FFF2-40B4-BE49-F238E27FC236}">
                <a16:creationId xmlns:a16="http://schemas.microsoft.com/office/drawing/2014/main" id="{C9A005BE-2B32-ACA7-C8BA-2132E581B03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65"/>
          <a:stretch/>
        </p:blipFill>
        <p:spPr>
          <a:xfrm>
            <a:off x="6905912" y="4024446"/>
            <a:ext cx="1021352" cy="1191048"/>
          </a:xfrm>
          <a:prstGeom prst="rect">
            <a:avLst/>
          </a:prstGeom>
        </p:spPr>
      </p:pic>
      <p:pic>
        <p:nvPicPr>
          <p:cNvPr id="9" name="Picture 8" descr="A person wearing a hard hat&#10;&#10;Description automatically generated">
            <a:extLst>
              <a:ext uri="{FF2B5EF4-FFF2-40B4-BE49-F238E27FC236}">
                <a16:creationId xmlns:a16="http://schemas.microsoft.com/office/drawing/2014/main" id="{EE14A756-121C-6487-DE40-EDBC54A312D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633" y="5322149"/>
            <a:ext cx="1160789" cy="12118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810C73-61DE-B867-CDA4-60969CBF48F7}"/>
              </a:ext>
            </a:extLst>
          </p:cNvPr>
          <p:cNvSpPr txBox="1"/>
          <p:nvPr/>
        </p:nvSpPr>
        <p:spPr>
          <a:xfrm>
            <a:off x="6679562" y="2366884"/>
            <a:ext cx="13658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200" b="1" dirty="0">
                <a:solidFill>
                  <a:srgbClr val="C00000"/>
                </a:solidFill>
              </a:rPr>
              <a:t>               At CERN</a:t>
            </a:r>
          </a:p>
          <a:p>
            <a:r>
              <a:rPr lang="en-US" altLang="de-DE" sz="1200" b="1" dirty="0">
                <a:solidFill>
                  <a:srgbClr val="C00000"/>
                </a:solidFill>
              </a:rPr>
              <a:t>At </a:t>
            </a:r>
            <a:r>
              <a:rPr lang="en-US" altLang="de-DE" sz="1200" b="1" dirty="0" err="1">
                <a:solidFill>
                  <a:srgbClr val="C00000"/>
                </a:solidFill>
              </a:rPr>
              <a:t>MedAustron</a:t>
            </a:r>
            <a:r>
              <a:rPr lang="en-US" altLang="de-DE" sz="1200" b="1" dirty="0">
                <a:solidFill>
                  <a:srgbClr val="C00000"/>
                </a:solidFill>
              </a:rPr>
              <a:t>  </a:t>
            </a:r>
            <a:endParaRPr lang="en-CH" sz="1200" b="1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7E34BB-98D2-9AF1-3459-1EB54E0C4788}"/>
              </a:ext>
            </a:extLst>
          </p:cNvPr>
          <p:cNvSpPr/>
          <p:nvPr/>
        </p:nvSpPr>
        <p:spPr>
          <a:xfrm>
            <a:off x="7696200" y="5348522"/>
            <a:ext cx="4267200" cy="1278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5" name="Picture 24" descr="A pie chart with numbers and a number of percentages&#10;&#10;Description automatically generated">
            <a:extLst>
              <a:ext uri="{FF2B5EF4-FFF2-40B4-BE49-F238E27FC236}">
                <a16:creationId xmlns:a16="http://schemas.microsoft.com/office/drawing/2014/main" id="{CFFC7F6F-9727-99A2-6DB5-BB9F7BA8178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2514" y="2328862"/>
            <a:ext cx="1683467" cy="169217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E70B619-BD2A-A028-F16A-4EBCA04DFE4A}"/>
              </a:ext>
            </a:extLst>
          </p:cNvPr>
          <p:cNvSpPr txBox="1"/>
          <p:nvPr/>
        </p:nvSpPr>
        <p:spPr>
          <a:xfrm>
            <a:off x="8075181" y="1741182"/>
            <a:ext cx="36796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Changed your perspective regarding the job of scientists/physicists</a:t>
            </a:r>
            <a:endParaRPr lang="en-CH" sz="1600" dirty="0"/>
          </a:p>
        </p:txBody>
      </p:sp>
      <p:pic>
        <p:nvPicPr>
          <p:cNvPr id="27" name="Picture 26" descr="A blue and red pie chart&#10;&#10;Description automatically generated">
            <a:extLst>
              <a:ext uri="{FF2B5EF4-FFF2-40B4-BE49-F238E27FC236}">
                <a16:creationId xmlns:a16="http://schemas.microsoft.com/office/drawing/2014/main" id="{37DE217A-69F0-E8BE-4DB2-A03AD05BC264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36813" y="4763096"/>
            <a:ext cx="1850430" cy="176878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A3CCB00-195D-2094-C5EC-62699F376C2B}"/>
              </a:ext>
            </a:extLst>
          </p:cNvPr>
          <p:cNvSpPr txBox="1"/>
          <p:nvPr/>
        </p:nvSpPr>
        <p:spPr>
          <a:xfrm>
            <a:off x="8141410" y="4102350"/>
            <a:ext cx="33779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dirty="0">
                <a:solidFill>
                  <a:srgbClr val="0000FF"/>
                </a:solidFill>
                <a:latin typeface="ArialMT"/>
              </a:rPr>
              <a:t>Encouraged you to look for more information on related subjects</a:t>
            </a:r>
            <a:endParaRPr lang="en-CH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B9A1014-AB84-9632-FDBB-1C195CAA2819}"/>
              </a:ext>
            </a:extLst>
          </p:cNvPr>
          <p:cNvSpPr txBox="1"/>
          <p:nvPr/>
        </p:nvSpPr>
        <p:spPr>
          <a:xfrm>
            <a:off x="7927263" y="1142915"/>
            <a:ext cx="42357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2800" b="1" dirty="0">
                <a:solidFill>
                  <a:srgbClr val="0000FF"/>
                </a:solidFill>
              </a:rPr>
              <a:t>PTMC surveys cumulative</a:t>
            </a:r>
            <a:endParaRPr lang="en-CH" sz="2800" b="1" dirty="0"/>
          </a:p>
          <a:p>
            <a:endParaRPr lang="en-CH" sz="2800" b="1" dirty="0">
              <a:solidFill>
                <a:srgbClr val="7030A0"/>
              </a:solidFill>
            </a:endParaRPr>
          </a:p>
        </p:txBody>
      </p:sp>
      <p:pic>
        <p:nvPicPr>
          <p:cNvPr id="30" name="Picture 29" descr="A group of blue and orange circles with black text&#10;&#10;Description automatically generated">
            <a:extLst>
              <a:ext uri="{FF2B5EF4-FFF2-40B4-BE49-F238E27FC236}">
                <a16:creationId xmlns:a16="http://schemas.microsoft.com/office/drawing/2014/main" id="{DB035345-ED17-873A-3F1B-BA53135A10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008814" y="2630977"/>
            <a:ext cx="889000" cy="660400"/>
          </a:xfrm>
          <a:prstGeom prst="rect">
            <a:avLst/>
          </a:prstGeom>
        </p:spPr>
      </p:pic>
      <p:pic>
        <p:nvPicPr>
          <p:cNvPr id="7" name="Picture 6" descr="A person smiling at camera&#10;&#10;Description automatically generated">
            <a:extLst>
              <a:ext uri="{FF2B5EF4-FFF2-40B4-BE49-F238E27FC236}">
                <a16:creationId xmlns:a16="http://schemas.microsoft.com/office/drawing/2014/main" id="{ABA50BB8-D1BC-1134-8804-CE58CE38017B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83" y="3396629"/>
            <a:ext cx="1095488" cy="1255634"/>
          </a:xfrm>
          <a:prstGeom prst="rect">
            <a:avLst/>
          </a:prstGeom>
        </p:spPr>
      </p:pic>
      <p:pic>
        <p:nvPicPr>
          <p:cNvPr id="10" name="Picture 9" descr="A person sitting on a boat&#10;&#10;Description automatically generated">
            <a:extLst>
              <a:ext uri="{FF2B5EF4-FFF2-40B4-BE49-F238E27FC236}">
                <a16:creationId xmlns:a16="http://schemas.microsoft.com/office/drawing/2014/main" id="{AF5FBABD-F452-521C-F64C-216B146D5DF4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095" y="4686780"/>
            <a:ext cx="1271145" cy="1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769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LRsaba_CERN_0212_31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653" y="2451828"/>
            <a:ext cx="4109047" cy="3239342"/>
          </a:xfrm>
          <a:prstGeom prst="rect">
            <a:avLst/>
          </a:prstGeom>
          <a:solidFill>
            <a:srgbClr val="FFFFFF"/>
          </a:solidFill>
          <a:ln w="9525">
            <a:solidFill>
              <a:srgbClr val="4F81BD"/>
            </a:solidFill>
            <a:miter lim="800000"/>
            <a:headEnd/>
            <a:tailEnd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187336" y="1007745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Heavy-ion Physicist, involved with medical applications of heavy-ions for cancer therapy</a:t>
            </a:r>
            <a:endParaRPr lang="x-none" sz="2400" b="1" dirty="0">
              <a:solidFill>
                <a:srgbClr val="7030A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619" y="2451828"/>
            <a:ext cx="4847346" cy="3237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4884" y="2451828"/>
            <a:ext cx="2116536" cy="315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272130" y="1921626"/>
            <a:ext cx="67158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GSI, pioneering heavy-ion cancer</a:t>
            </a:r>
            <a:r>
              <a:rPr lang="el-GR" altLang="en-U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therapy in the 90s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755727" y="1905751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ALICE heavy-ion experiment at CERN</a:t>
            </a:r>
            <a:endParaRPr lang="x-none" sz="2400" b="1" dirty="0">
              <a:solidFill>
                <a:srgbClr val="0070C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36680" y="5305200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10111" y="5338939"/>
            <a:ext cx="2039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GSI and </a:t>
            </a:r>
            <a:r>
              <a:rPr lang="en-US" b="1">
                <a:solidFill>
                  <a:schemeClr val="bg1"/>
                </a:solidFill>
              </a:rPr>
              <a:t>future FAIR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941976" y="2451828"/>
            <a:ext cx="1862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GSI therapy room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E161F1-1C68-2243-03C7-EFE4B4560EB9}"/>
              </a:ext>
            </a:extLst>
          </p:cNvPr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2CF5D142-38F8-6290-9CE0-1916C380E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80" y="2450578"/>
            <a:ext cx="1134762" cy="756508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A606CD-8DCC-3A40-068D-6ADCD158F57E}"/>
              </a:ext>
            </a:extLst>
          </p:cNvPr>
          <p:cNvSpPr/>
          <p:nvPr/>
        </p:nvSpPr>
        <p:spPr>
          <a:xfrm>
            <a:off x="821168" y="5995368"/>
            <a:ext cx="10323844" cy="829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F00F16-9B64-1992-B0C4-ABEA690DA142}"/>
              </a:ext>
            </a:extLst>
          </p:cNvPr>
          <p:cNvSpPr/>
          <p:nvPr/>
        </p:nvSpPr>
        <p:spPr>
          <a:xfrm>
            <a:off x="-328213" y="6029107"/>
            <a:ext cx="12622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Mission and mandate of research institutes: fundamental research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Calibri" charset="0"/>
                <a:ea typeface="Calibri" charset="0"/>
                <a:cs typeface="Times New Roman" charset="0"/>
              </a:rPr>
              <a:t>Developed technologies and acquired knowledge find applications for society</a:t>
            </a:r>
            <a:endParaRPr lang="x-none" sz="200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803C05B-4FA4-E374-C119-B001754C16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5" name="Picture 10" descr="MC-Logo-RGB">
            <a:extLst>
              <a:ext uri="{FF2B5EF4-FFF2-40B4-BE49-F238E27FC236}">
                <a16:creationId xmlns:a16="http://schemas.microsoft.com/office/drawing/2014/main" id="{4900C9DA-7310-C9A3-12ED-D3174AE6D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425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71550E0B-232D-E116-A3B7-D469E87F1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207" y="137142"/>
            <a:ext cx="872546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 and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HITRIplus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school assistants</a:t>
            </a:r>
            <a:endParaRPr lang="en-US" altLang="en-US" sz="36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75569D-EDBB-055C-F6D7-D089E7BEAE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95414"/>
            <a:ext cx="12192000" cy="11910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620DE0-D0BC-A749-87A1-6802FE99AD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5" name="Picture 10" descr="MC-Logo-RGB">
            <a:extLst>
              <a:ext uri="{FF2B5EF4-FFF2-40B4-BE49-F238E27FC236}">
                <a16:creationId xmlns:a16="http://schemas.microsoft.com/office/drawing/2014/main" id="{047141AA-A581-8C72-3639-D7DD0FB1E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A collage of a group of women&#10;&#10;Description automatically generated">
            <a:extLst>
              <a:ext uri="{FF2B5EF4-FFF2-40B4-BE49-F238E27FC236}">
                <a16:creationId xmlns:a16="http://schemas.microsoft.com/office/drawing/2014/main" id="{8B2460C4-7FD7-E13C-D84A-5D82770968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019" y="3971747"/>
            <a:ext cx="5319892" cy="2602399"/>
          </a:xfrm>
          <a:prstGeom prst="rect">
            <a:avLst/>
          </a:prstGeom>
        </p:spPr>
      </p:pic>
      <p:pic>
        <p:nvPicPr>
          <p:cNvPr id="5" name="Picture 4" descr="A collage of people&#10;&#10;Description automatically generated">
            <a:extLst>
              <a:ext uri="{FF2B5EF4-FFF2-40B4-BE49-F238E27FC236}">
                <a16:creationId xmlns:a16="http://schemas.microsoft.com/office/drawing/2014/main" id="{99085573-6722-5971-80E6-E1AA6B7795D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49051"/>
            <a:ext cx="6695470" cy="2401719"/>
          </a:xfrm>
          <a:prstGeom prst="rect">
            <a:avLst/>
          </a:prstGeom>
        </p:spPr>
      </p:pic>
      <p:pic>
        <p:nvPicPr>
          <p:cNvPr id="4" name="Picture 3" descr="A person wearing a blue coat&#10;&#10;Description automatically generated">
            <a:extLst>
              <a:ext uri="{FF2B5EF4-FFF2-40B4-BE49-F238E27FC236}">
                <a16:creationId xmlns:a16="http://schemas.microsoft.com/office/drawing/2014/main" id="{195852A7-C2FF-552E-124C-3D832DF68B0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834" y="1274466"/>
            <a:ext cx="1095486" cy="1088847"/>
          </a:xfrm>
          <a:prstGeom prst="rect">
            <a:avLst/>
          </a:prstGeom>
        </p:spPr>
      </p:pic>
      <p:pic>
        <p:nvPicPr>
          <p:cNvPr id="6" name="Picture 5" descr="A person in a blue coat holding a tablet&#10;&#10;Description automatically generated">
            <a:extLst>
              <a:ext uri="{FF2B5EF4-FFF2-40B4-BE49-F238E27FC236}">
                <a16:creationId xmlns:a16="http://schemas.microsoft.com/office/drawing/2014/main" id="{32594490-97F1-FD7F-8B41-023AF79100F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889" y="2829572"/>
            <a:ext cx="1095487" cy="1088848"/>
          </a:xfrm>
          <a:prstGeom prst="rect">
            <a:avLst/>
          </a:prstGeom>
        </p:spPr>
      </p:pic>
      <p:pic>
        <p:nvPicPr>
          <p:cNvPr id="8" name="Picture 7" descr="A person sitting at a desk with a computer&#10;&#10;Description automatically generated">
            <a:extLst>
              <a:ext uri="{FF2B5EF4-FFF2-40B4-BE49-F238E27FC236}">
                <a16:creationId xmlns:a16="http://schemas.microsoft.com/office/drawing/2014/main" id="{C9A005BE-2B32-ACA7-C8BA-2132E581B03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65"/>
          <a:stretch/>
        </p:blipFill>
        <p:spPr>
          <a:xfrm>
            <a:off x="6905912" y="4024446"/>
            <a:ext cx="1021352" cy="1191048"/>
          </a:xfrm>
          <a:prstGeom prst="rect">
            <a:avLst/>
          </a:prstGeom>
        </p:spPr>
      </p:pic>
      <p:pic>
        <p:nvPicPr>
          <p:cNvPr id="9" name="Picture 8" descr="A person wearing a hard hat&#10;&#10;Description automatically generated">
            <a:extLst>
              <a:ext uri="{FF2B5EF4-FFF2-40B4-BE49-F238E27FC236}">
                <a16:creationId xmlns:a16="http://schemas.microsoft.com/office/drawing/2014/main" id="{EE14A756-121C-6487-DE40-EDBC54A312D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633" y="5322149"/>
            <a:ext cx="1160789" cy="12118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810C73-61DE-B867-CDA4-60969CBF48F7}"/>
              </a:ext>
            </a:extLst>
          </p:cNvPr>
          <p:cNvSpPr txBox="1"/>
          <p:nvPr/>
        </p:nvSpPr>
        <p:spPr>
          <a:xfrm>
            <a:off x="6679562" y="2366884"/>
            <a:ext cx="13658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200" b="1" dirty="0">
                <a:solidFill>
                  <a:srgbClr val="C00000"/>
                </a:solidFill>
              </a:rPr>
              <a:t>               At CERN</a:t>
            </a:r>
          </a:p>
          <a:p>
            <a:r>
              <a:rPr lang="en-US" altLang="de-DE" sz="1200" b="1" dirty="0">
                <a:solidFill>
                  <a:srgbClr val="C00000"/>
                </a:solidFill>
              </a:rPr>
              <a:t>At </a:t>
            </a:r>
            <a:r>
              <a:rPr lang="en-US" altLang="de-DE" sz="1200" b="1" dirty="0" err="1">
                <a:solidFill>
                  <a:srgbClr val="C00000"/>
                </a:solidFill>
              </a:rPr>
              <a:t>MedAustron</a:t>
            </a:r>
            <a:r>
              <a:rPr lang="en-US" altLang="de-DE" sz="1200" b="1" dirty="0">
                <a:solidFill>
                  <a:srgbClr val="C00000"/>
                </a:solidFill>
              </a:rPr>
              <a:t>  </a:t>
            </a:r>
            <a:endParaRPr lang="en-CH" sz="1200" b="1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7E34BB-98D2-9AF1-3459-1EB54E0C4788}"/>
              </a:ext>
            </a:extLst>
          </p:cNvPr>
          <p:cNvSpPr/>
          <p:nvPr/>
        </p:nvSpPr>
        <p:spPr>
          <a:xfrm>
            <a:off x="7696200" y="5348522"/>
            <a:ext cx="4267200" cy="1278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8" name="Picture 17" descr="A collage of images of a boat and a building&#10;&#10;Description automatically generated">
            <a:extLst>
              <a:ext uri="{FF2B5EF4-FFF2-40B4-BE49-F238E27FC236}">
                <a16:creationId xmlns:a16="http://schemas.microsoft.com/office/drawing/2014/main" id="{6AC4EA03-25F4-561E-1C5F-EBECA4A207B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4821" y="2429239"/>
            <a:ext cx="4137949" cy="41379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EE02A6A-D311-D4C9-6504-4B87070A5DFB}"/>
              </a:ext>
            </a:extLst>
          </p:cNvPr>
          <p:cNvSpPr txBox="1"/>
          <p:nvPr/>
        </p:nvSpPr>
        <p:spPr>
          <a:xfrm>
            <a:off x="7927263" y="1142915"/>
            <a:ext cx="42357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800" b="1" dirty="0">
                <a:solidFill>
                  <a:srgbClr val="7030A0"/>
                </a:solidFill>
              </a:rPr>
              <a:t>Next one in Thessaloniki </a:t>
            </a:r>
          </a:p>
          <a:p>
            <a:r>
              <a:rPr lang="en-CH" sz="2800" b="1" dirty="0">
                <a:solidFill>
                  <a:srgbClr val="7030A0"/>
                </a:solidFill>
              </a:rPr>
              <a:t>21 October, full day, hybrid</a:t>
            </a:r>
          </a:p>
          <a:p>
            <a:r>
              <a:rPr lang="en-GB" sz="1600" dirty="0">
                <a:solidFill>
                  <a:srgbClr val="7030A0"/>
                </a:solidFill>
              </a:rPr>
              <a:t>https://</a:t>
            </a:r>
            <a:r>
              <a:rPr lang="en-GB" sz="1600" dirty="0" err="1">
                <a:solidFill>
                  <a:srgbClr val="7030A0"/>
                </a:solidFill>
              </a:rPr>
              <a:t>indico.cern.ch</a:t>
            </a:r>
            <a:r>
              <a:rPr lang="en-GB" sz="1600" dirty="0">
                <a:solidFill>
                  <a:srgbClr val="7030A0"/>
                </a:solidFill>
              </a:rPr>
              <a:t>/event/1431035/</a:t>
            </a:r>
            <a:endParaRPr lang="en-CH" sz="1600" dirty="0">
              <a:solidFill>
                <a:srgbClr val="7030A0"/>
              </a:solidFill>
            </a:endParaRPr>
          </a:p>
        </p:txBody>
      </p:sp>
      <p:pic>
        <p:nvPicPr>
          <p:cNvPr id="7" name="Picture 6" descr="A person sitting on a boat&#10;&#10;Description automatically generated">
            <a:extLst>
              <a:ext uri="{FF2B5EF4-FFF2-40B4-BE49-F238E27FC236}">
                <a16:creationId xmlns:a16="http://schemas.microsoft.com/office/drawing/2014/main" id="{CB8DAC0B-17EC-5202-A914-5FED6D23E981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095" y="4686780"/>
            <a:ext cx="1271145" cy="1308634"/>
          </a:xfrm>
          <a:prstGeom prst="rect">
            <a:avLst/>
          </a:prstGeom>
        </p:spPr>
      </p:pic>
      <p:pic>
        <p:nvPicPr>
          <p:cNvPr id="11" name="Picture 10" descr="A person smiling at camera&#10;&#10;Description automatically generated">
            <a:extLst>
              <a:ext uri="{FF2B5EF4-FFF2-40B4-BE49-F238E27FC236}">
                <a16:creationId xmlns:a16="http://schemas.microsoft.com/office/drawing/2014/main" id="{386B96C9-B190-589D-FC9F-69900281232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83" y="3396629"/>
            <a:ext cx="1095488" cy="125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3621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 bwMode="auto">
          <a:xfrm>
            <a:off x="1397094" y="97133"/>
            <a:ext cx="10558254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Main Message: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need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fundamental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10" descr="A tree with apples on it&#10;&#10;Description automatically generated with low confidence">
            <a:extLst>
              <a:ext uri="{FF2B5EF4-FFF2-40B4-BE49-F238E27FC236}">
                <a16:creationId xmlns:a16="http://schemas.microsoft.com/office/drawing/2014/main" id="{41AF862B-2E60-B2B2-1FE4-BA1061CE7B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1010" y="1511737"/>
            <a:ext cx="3810990" cy="41244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55B87F-CA83-D720-C768-EBFD4A113A3C}"/>
              </a:ext>
            </a:extLst>
          </p:cNvPr>
          <p:cNvSpPr txBox="1"/>
          <p:nvPr/>
        </p:nvSpPr>
        <p:spPr>
          <a:xfrm>
            <a:off x="0" y="5669322"/>
            <a:ext cx="123366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   Demonstrate a return to society from investment in  fundamental research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AF1F95-5EA3-1198-CAB2-71AE724B76A4}"/>
              </a:ext>
            </a:extLst>
          </p:cNvPr>
          <p:cNvSpPr txBox="1"/>
          <p:nvPr/>
        </p:nvSpPr>
        <p:spPr>
          <a:xfrm>
            <a:off x="181320" y="1050072"/>
            <a:ext cx="112475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To get the fruit you need the tree with its roots, trunk, branches….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FCC05B-A3D1-EF10-9029-0B1234F222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81952E5-9506-CEA4-38ED-FD9D4D7B7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320" y="1716367"/>
            <a:ext cx="8850464" cy="33840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Attract high-school students to STEM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Cultivate confidence through the hands-on </a:t>
            </a:r>
            <a:r>
              <a:rPr lang="en-US" sz="19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9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Support female participation 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Create groups of Uni assistants that learn better in order to teach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Enhance public awareness on benefits from fundamental research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GB" sz="18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Prepare future generations aware of importance of fundamental research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AA3625-2432-ACEC-0EB9-24DFC047D3D9}"/>
              </a:ext>
            </a:extLst>
          </p:cNvPr>
          <p:cNvSpPr txBox="1"/>
          <p:nvPr/>
        </p:nvSpPr>
        <p:spPr>
          <a:xfrm>
            <a:off x="371206" y="4947197"/>
            <a:ext cx="9480365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900" i="1" dirty="0">
                <a:solidFill>
                  <a:srgbClr val="0000FF"/>
                </a:solidFill>
                <a:latin typeface="Arial" charset="0"/>
                <a:cs typeface="Arial" charset="0"/>
              </a:rPr>
              <a:t>a science educated future generation is crucial for shaping the future of any country, </a:t>
            </a:r>
          </a:p>
          <a:p>
            <a:r>
              <a:rPr lang="en-CH" sz="1900" i="1" dirty="0">
                <a:solidFill>
                  <a:srgbClr val="0000FF"/>
                </a:solidFill>
                <a:latin typeface="Arial" charset="0"/>
                <a:cs typeface="Arial" charset="0"/>
              </a:rPr>
              <a:t>based on rational scientific thinking and decision-making processes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64DC11-742E-90F4-A8F9-B1BA4B4BE5EB}"/>
              </a:ext>
            </a:extLst>
          </p:cNvPr>
          <p:cNvSpPr txBox="1"/>
          <p:nvPr/>
        </p:nvSpPr>
        <p:spPr>
          <a:xfrm>
            <a:off x="712520" y="6179805"/>
            <a:ext cx="9037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Our reward: the enthusiasm and appreciation of the students  </a:t>
            </a:r>
          </a:p>
        </p:txBody>
      </p:sp>
    </p:spTree>
    <p:extLst>
      <p:ext uri="{BB962C8B-B14F-4D97-AF65-F5344CB8AC3E}">
        <p14:creationId xmlns:p14="http://schemas.microsoft.com/office/powerpoint/2010/main" val="8769930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8" name="Rectangle 7"/>
          <p:cNvSpPr/>
          <p:nvPr/>
        </p:nvSpPr>
        <p:spPr>
          <a:xfrm>
            <a:off x="4536283" y="6568638"/>
            <a:ext cx="421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Architectural design, </a:t>
            </a:r>
            <a:r>
              <a:rPr lang="en-US" sz="1400" dirty="0" err="1">
                <a:solidFill>
                  <a:schemeClr val="bg1"/>
                </a:solidFill>
              </a:rPr>
              <a:t>Kaprinis</a:t>
            </a:r>
            <a:r>
              <a:rPr lang="en-US" sz="1400" dirty="0">
                <a:solidFill>
                  <a:schemeClr val="bg1"/>
                </a:solidFill>
              </a:rPr>
              <a:t> Architects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9420FF-F839-97C5-6A54-3CF59D6AE9AB}"/>
              </a:ext>
            </a:extLst>
          </p:cNvPr>
          <p:cNvSpPr txBox="1"/>
          <p:nvPr/>
        </p:nvSpPr>
        <p:spPr>
          <a:xfrm>
            <a:off x="3129280" y="658098"/>
            <a:ext cx="64389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altLang="en-US" sz="3200" b="1" dirty="0">
                <a:solidFill>
                  <a:schemeClr val="bg1"/>
                </a:solidFill>
              </a:rPr>
              <a:t>50% research and 50% therapy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200" b="1" dirty="0">
                <a:solidFill>
                  <a:schemeClr val="bg1"/>
                </a:solidFill>
              </a:rPr>
              <a:t>with multiple ions </a:t>
            </a:r>
            <a:endParaRPr lang="de-DE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E5222CAE-44DA-534A-6BF4-D196E2339454}"/>
              </a:ext>
            </a:extLst>
          </p:cNvPr>
          <p:cNvSpPr txBox="1">
            <a:spLocks/>
          </p:cNvSpPr>
          <p:nvPr/>
        </p:nvSpPr>
        <p:spPr bwMode="auto">
          <a:xfrm>
            <a:off x="210953" y="73919"/>
            <a:ext cx="119328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chemeClr val="bg1"/>
                </a:solidFill>
                <a:latin typeface="ArialMT" charset="0"/>
              </a:rPr>
              <a:t>Proposal for a facility in South East Europe: SEEIIST</a:t>
            </a:r>
            <a:endParaRPr lang="en-US" altLang="en-US" sz="3200" b="1" kern="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DE947A-8675-D78C-6AE4-DD92298BD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227" y="5778407"/>
            <a:ext cx="2877770" cy="99672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2A1DD2-10E0-100E-A7D6-7BDAF851CA35}"/>
              </a:ext>
            </a:extLst>
          </p:cNvPr>
          <p:cNvCxnSpPr/>
          <p:nvPr/>
        </p:nvCxnSpPr>
        <p:spPr>
          <a:xfrm flipH="1" flipV="1">
            <a:off x="6534912" y="5242560"/>
            <a:ext cx="2657856" cy="536448"/>
          </a:xfrm>
          <a:prstGeom prst="straightConnector1">
            <a:avLst/>
          </a:prstGeom>
          <a:ln w="412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A9782A2-F71D-95E6-BC91-6AFDE37FA7EE}"/>
              </a:ext>
            </a:extLst>
          </p:cNvPr>
          <p:cNvSpPr/>
          <p:nvPr/>
        </p:nvSpPr>
        <p:spPr>
          <a:xfrm>
            <a:off x="9265995" y="5185665"/>
            <a:ext cx="2962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solidFill>
                  <a:srgbClr val="FFFF00"/>
                </a:solidFill>
              </a:rPr>
              <a:t>Optimisation</a:t>
            </a:r>
            <a:r>
              <a:rPr lang="en-US" dirty="0">
                <a:solidFill>
                  <a:srgbClr val="FFFF00"/>
                </a:solidFill>
              </a:rPr>
              <a:t> of </a:t>
            </a:r>
            <a:r>
              <a:rPr lang="en-US" dirty="0" err="1">
                <a:solidFill>
                  <a:srgbClr val="FFFF00"/>
                </a:solidFill>
              </a:rPr>
              <a:t>linac</a:t>
            </a:r>
            <a:r>
              <a:rPr lang="en-US" dirty="0">
                <a:solidFill>
                  <a:srgbClr val="FFFF00"/>
                </a:solidFill>
              </a:rPr>
              <a:t> injector 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for radio-isotope production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11F990-2A05-5C6E-4431-B122D2584449}"/>
              </a:ext>
            </a:extLst>
          </p:cNvPr>
          <p:cNvSpPr/>
          <p:nvPr/>
        </p:nvSpPr>
        <p:spPr>
          <a:xfrm>
            <a:off x="-97536" y="5843587"/>
            <a:ext cx="47914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Yellow Report 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publication process </a:t>
            </a:r>
          </a:p>
        </p:txBody>
      </p:sp>
    </p:spTree>
    <p:extLst>
      <p:ext uri="{BB962C8B-B14F-4D97-AF65-F5344CB8AC3E}">
        <p14:creationId xmlns:p14="http://schemas.microsoft.com/office/powerpoint/2010/main" val="1837942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5E9526-D779-4ECD-8F52-C810CF0F5216}"/>
              </a:ext>
            </a:extLst>
          </p:cNvPr>
          <p:cNvSpPr txBox="1"/>
          <p:nvPr/>
        </p:nvSpPr>
        <p:spPr>
          <a:xfrm>
            <a:off x="2377438" y="451576"/>
            <a:ext cx="764540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IPPOG Working Group</a:t>
            </a:r>
          </a:p>
          <a:p>
            <a:pPr algn="ctr">
              <a:lnSpc>
                <a:spcPct val="150000"/>
              </a:lnSpc>
            </a:pPr>
            <a:r>
              <a:rPr lang="en-US" altLang="en-US" sz="36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Outreach of Applications for Society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A3306C-6BC4-63A3-77CB-B482FE803311}"/>
              </a:ext>
            </a:extLst>
          </p:cNvPr>
          <p:cNvSpPr txBox="1"/>
          <p:nvPr/>
        </p:nvSpPr>
        <p:spPr>
          <a:xfrm>
            <a:off x="1375343" y="2474893"/>
            <a:ext cx="94413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800" kern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contribute to making known to general public </a:t>
            </a:r>
          </a:p>
          <a:p>
            <a:pPr algn="ctr"/>
            <a:r>
              <a:rPr lang="en-CH" sz="2800" kern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benefits for society from fundamental research</a:t>
            </a:r>
            <a:r>
              <a:rPr lang="en-CH" sz="280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CH" sz="2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081EEE-38C5-A301-CA40-C2A6751640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38696"/>
            <a:ext cx="12191999" cy="30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4904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white website&#10;&#10;Description automatically generated">
            <a:extLst>
              <a:ext uri="{FF2B5EF4-FFF2-40B4-BE49-F238E27FC236}">
                <a16:creationId xmlns:a16="http://schemas.microsoft.com/office/drawing/2014/main" id="{519578B5-261B-D832-6DA1-431DF504B7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7" t="2126"/>
          <a:stretch/>
        </p:blipFill>
        <p:spPr>
          <a:xfrm>
            <a:off x="-1" y="349839"/>
            <a:ext cx="10244667" cy="65046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D25D7E-3147-1964-C337-DC6F242740C8}"/>
              </a:ext>
            </a:extLst>
          </p:cNvPr>
          <p:cNvSpPr txBox="1"/>
          <p:nvPr/>
        </p:nvSpPr>
        <p:spPr>
          <a:xfrm>
            <a:off x="2892803" y="35185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https://ippog.org/for-ippogers/outreach-application-society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F0D780B8-9A08-E52F-C8CA-0922314E7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702" y="23016"/>
            <a:ext cx="5109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IPPOG witness stories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E20E6B-044A-8F2A-2DC2-99EE6C7DEC69}"/>
              </a:ext>
            </a:extLst>
          </p:cNvPr>
          <p:cNvSpPr/>
          <p:nvPr/>
        </p:nvSpPr>
        <p:spPr>
          <a:xfrm>
            <a:off x="6096000" y="5735237"/>
            <a:ext cx="4148666" cy="109974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33E88B-F58C-3179-C262-9668AB3A7121}"/>
              </a:ext>
            </a:extLst>
          </p:cNvPr>
          <p:cNvSpPr txBox="1"/>
          <p:nvPr/>
        </p:nvSpPr>
        <p:spPr>
          <a:xfrm>
            <a:off x="6347202" y="5802969"/>
            <a:ext cx="377893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800" dirty="0">
                <a:solidFill>
                  <a:schemeClr val="bg1"/>
                </a:solidFill>
              </a:rPr>
              <a:t>Resently compiled, </a:t>
            </a:r>
          </a:p>
          <a:p>
            <a:r>
              <a:rPr lang="en-CH" sz="2800" dirty="0">
                <a:solidFill>
                  <a:schemeClr val="bg1"/>
                </a:solidFill>
              </a:rPr>
              <a:t>outcome of Hackathons</a:t>
            </a:r>
          </a:p>
        </p:txBody>
      </p:sp>
    </p:spTree>
    <p:extLst>
      <p:ext uri="{BB962C8B-B14F-4D97-AF65-F5344CB8AC3E}">
        <p14:creationId xmlns:p14="http://schemas.microsoft.com/office/powerpoint/2010/main" val="32993713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working plan&#10;&#10;Description automatically generated">
            <a:extLst>
              <a:ext uri="{FF2B5EF4-FFF2-40B4-BE49-F238E27FC236}">
                <a16:creationId xmlns:a16="http://schemas.microsoft.com/office/drawing/2014/main" id="{B5A90FD0-60D7-BD62-1EB3-5983D0DCA8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620" y="808244"/>
            <a:ext cx="9037841" cy="4993162"/>
          </a:xfr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447797D9-8797-EE3D-F398-49C737065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702" y="23016"/>
            <a:ext cx="5109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IPPOG witness stories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5685D3-F073-393F-D93B-1A2564D77A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869"/>
            <a:ext cx="936383" cy="8995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37C08A-E37B-88C1-2F8A-688D016DF7BA}"/>
              </a:ext>
            </a:extLst>
          </p:cNvPr>
          <p:cNvSpPr txBox="1"/>
          <p:nvPr/>
        </p:nvSpPr>
        <p:spPr>
          <a:xfrm>
            <a:off x="1870363" y="6032052"/>
            <a:ext cx="84512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b="1" dirty="0">
                <a:solidFill>
                  <a:srgbClr val="7030A0"/>
                </a:solidFill>
                <a:hlinkClick r:id="rId4"/>
              </a:rPr>
              <a:t>IPPOG WG Applications for Society Guidelines for Contributions </a:t>
            </a:r>
            <a:endParaRPr lang="en-CH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35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A57CE792-1D6D-47DD-D1FD-0B22C8E7ED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0800" y="887303"/>
            <a:ext cx="9897670" cy="5907197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70F8EDD7-6AFB-CCB5-9469-8C629020D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702" y="23016"/>
            <a:ext cx="5109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IPPOG witness stories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DCEDB9-3A18-565C-9E04-273C088F26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869"/>
            <a:ext cx="936383" cy="8995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A5DD33E-FE57-10D9-3223-CB8FF0B17DE5}"/>
              </a:ext>
            </a:extLst>
          </p:cNvPr>
          <p:cNvSpPr/>
          <p:nvPr/>
        </p:nvSpPr>
        <p:spPr>
          <a:xfrm>
            <a:off x="3533614" y="777833"/>
            <a:ext cx="7684856" cy="5550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A65311-CC78-8F63-D3CC-20196B2B0CAA}"/>
              </a:ext>
            </a:extLst>
          </p:cNvPr>
          <p:cNvSpPr txBox="1"/>
          <p:nvPr/>
        </p:nvSpPr>
        <p:spPr>
          <a:xfrm>
            <a:off x="3533614" y="777833"/>
            <a:ext cx="7521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 err="1">
                <a:solidFill>
                  <a:srgbClr val="7030A0"/>
                </a:solidFill>
              </a:rPr>
              <a:t>become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ambassador</a:t>
            </a:r>
            <a:r>
              <a:rPr lang="de-DE" altLang="en-US" sz="2000" b="1" dirty="0">
                <a:solidFill>
                  <a:srgbClr val="7030A0"/>
                </a:solidFill>
              </a:rPr>
              <a:t>, </a:t>
            </a:r>
            <a:r>
              <a:rPr lang="de-DE" altLang="en-US" sz="2000" b="1" dirty="0" err="1">
                <a:solidFill>
                  <a:srgbClr val="7030A0"/>
                </a:solidFill>
              </a:rPr>
              <a:t>use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them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to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stimulate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interest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for</a:t>
            </a:r>
            <a:r>
              <a:rPr lang="de-DE" altLang="en-US" sz="2000" b="1" dirty="0">
                <a:solidFill>
                  <a:srgbClr val="7030A0"/>
                </a:solidFill>
              </a:rPr>
              <a:t> STEM </a:t>
            </a:r>
            <a:r>
              <a:rPr lang="de-DE" altLang="en-US" sz="2000" b="1" dirty="0" err="1">
                <a:solidFill>
                  <a:srgbClr val="7030A0"/>
                </a:solidFill>
              </a:rPr>
              <a:t>studies</a:t>
            </a:r>
            <a:endParaRPr lang="de-DE" alt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8788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92BC1A7-9822-EDEC-CA51-D0322F6007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1" name="Picture 10" descr="MC-Logo-RGB">
            <a:extLst>
              <a:ext uri="{FF2B5EF4-FFF2-40B4-BE49-F238E27FC236}">
                <a16:creationId xmlns:a16="http://schemas.microsoft.com/office/drawing/2014/main" id="{296B66C2-A831-43B3-D82D-0020FFC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DA02FD0-CE0A-1113-B625-09AB7163A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38696"/>
            <a:ext cx="12191999" cy="30193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AD2E30-E240-2FDC-E8F6-684BE75723B7}"/>
              </a:ext>
            </a:extLst>
          </p:cNvPr>
          <p:cNvSpPr txBox="1"/>
          <p:nvPr/>
        </p:nvSpPr>
        <p:spPr>
          <a:xfrm>
            <a:off x="1319564" y="451576"/>
            <a:ext cx="8998967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 are paid to produce Knowledge !</a:t>
            </a:r>
          </a:p>
          <a:p>
            <a:pPr algn="ctr"/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</a:t>
            </a:r>
          </a:p>
          <a:p>
            <a:pPr algn="ctr"/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Knowledge is Power</a:t>
            </a:r>
          </a:p>
          <a:p>
            <a:pPr algn="ctr"/>
            <a:endParaRPr lang="en-US" altLang="en-US" sz="2800" dirty="0">
              <a:solidFill>
                <a:srgbClr val="0000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 share it </a:t>
            </a:r>
            <a:r>
              <a:rPr lang="en-US" altLang="en-US" sz="280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empowering Students </a:t>
            </a:r>
            <a:endParaRPr lang="en-US" altLang="en-US" sz="2800" dirty="0">
              <a:solidFill>
                <a:srgbClr val="0000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 </a:t>
            </a:r>
          </a:p>
          <a:p>
            <a:pPr algn="ctr"/>
            <a:r>
              <a:rPr lang="en-US" altLang="en-US" sz="2800" dirty="0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Broader Society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5E9526-D779-4ECD-8F52-C810CF0F5216}"/>
              </a:ext>
            </a:extLst>
          </p:cNvPr>
          <p:cNvSpPr txBox="1"/>
          <p:nvPr/>
        </p:nvSpPr>
        <p:spPr>
          <a:xfrm>
            <a:off x="2206751" y="5725796"/>
            <a:ext cx="7461504" cy="91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32994944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6308690-9A59-895F-6D72-DEC3A88E3E9E}"/>
              </a:ext>
            </a:extLst>
          </p:cNvPr>
          <p:cNvSpPr txBox="1">
            <a:spLocks/>
          </p:cNvSpPr>
          <p:nvPr/>
        </p:nvSpPr>
        <p:spPr bwMode="auto">
          <a:xfrm>
            <a:off x="1365504" y="1829689"/>
            <a:ext cx="9460992" cy="319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3600" b="1" dirty="0">
                <a:solidFill>
                  <a:srgbClr val="0000FF"/>
                </a:solidFill>
              </a:rPr>
              <a:t>BACKUP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2350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6F4C791-AC32-3FBD-E016-D54E436B9822}"/>
              </a:ext>
            </a:extLst>
          </p:cNvPr>
          <p:cNvSpPr txBox="1"/>
          <p:nvPr/>
        </p:nvSpPr>
        <p:spPr>
          <a:xfrm>
            <a:off x="2157944" y="818353"/>
            <a:ext cx="84512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2"/>
              </a:rPr>
              <a:t>IPPOG WG Applications Guidelines for Contributions - Dokumenty Google</a:t>
            </a:r>
            <a:endParaRPr lang="en-CH" dirty="0"/>
          </a:p>
        </p:txBody>
      </p:sp>
      <p:pic>
        <p:nvPicPr>
          <p:cNvPr id="7" name="Picture 6" descr="A screenshot of a group&#10;&#10;Description automatically generated">
            <a:extLst>
              <a:ext uri="{FF2B5EF4-FFF2-40B4-BE49-F238E27FC236}">
                <a16:creationId xmlns:a16="http://schemas.microsoft.com/office/drawing/2014/main" id="{72FAD920-0800-0E48-A18B-48CA1936FF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110" y="634941"/>
            <a:ext cx="7735489" cy="50226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E3F6F6-54F6-A534-81DE-82AEFFA38D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869"/>
            <a:ext cx="936383" cy="8995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F97D3BE-51AB-0344-A05B-9684ED5108F9}"/>
              </a:ext>
            </a:extLst>
          </p:cNvPr>
          <p:cNvSpPr txBox="1"/>
          <p:nvPr/>
        </p:nvSpPr>
        <p:spPr>
          <a:xfrm>
            <a:off x="6504901" y="2101984"/>
            <a:ext cx="309629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800" b="1" dirty="0">
                <a:solidFill>
                  <a:srgbClr val="7030A0"/>
                </a:solidFill>
              </a:rPr>
              <a:t>Thank you </a:t>
            </a:r>
          </a:p>
          <a:p>
            <a:pPr algn="ctr"/>
            <a:endParaRPr lang="en-CH" sz="2800" b="1" dirty="0">
              <a:solidFill>
                <a:srgbClr val="7030A0"/>
              </a:solidFill>
            </a:endParaRPr>
          </a:p>
          <a:p>
            <a:pPr algn="ctr"/>
            <a:r>
              <a:rPr lang="en-CH" sz="2800" b="1" dirty="0">
                <a:solidFill>
                  <a:srgbClr val="7030A0"/>
                </a:solidFill>
              </a:rPr>
              <a:t>for your attention!</a:t>
            </a:r>
          </a:p>
          <a:p>
            <a:pPr algn="ctr"/>
            <a:endParaRPr lang="en-CH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A8AFF9-DE1E-9D6E-5313-EC78D191769B}"/>
              </a:ext>
            </a:extLst>
          </p:cNvPr>
          <p:cNvSpPr txBox="1"/>
          <p:nvPr/>
        </p:nvSpPr>
        <p:spPr>
          <a:xfrm>
            <a:off x="9899117" y="4918906"/>
            <a:ext cx="23241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Contacts:</a:t>
            </a:r>
          </a:p>
          <a:p>
            <a:r>
              <a:rPr lang="en-US" sz="1400" dirty="0">
                <a:solidFill>
                  <a:srgbClr val="0000FF"/>
                </a:solidFill>
                <a:hlinkClick r:id="rId5"/>
              </a:rPr>
              <a:t>yiota.foka@cern.ch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GB" sz="1400" dirty="0">
                <a:effectLst/>
                <a:hlinkClick r:id="rId6"/>
              </a:rPr>
              <a:t>barbora.gulejova@cern.ch</a:t>
            </a:r>
            <a:endParaRPr lang="en-GB" sz="1400" dirty="0"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778122-5D58-58E1-6E4A-4D38779D7B3F}"/>
              </a:ext>
            </a:extLst>
          </p:cNvPr>
          <p:cNvSpPr txBox="1"/>
          <p:nvPr/>
        </p:nvSpPr>
        <p:spPr>
          <a:xfrm>
            <a:off x="5261022" y="4328368"/>
            <a:ext cx="53284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Contributions Welcome! </a:t>
            </a:r>
            <a:endParaRPr lang="en-CH" sz="2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218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619" y="2451828"/>
            <a:ext cx="4847346" cy="3237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4884" y="2451828"/>
            <a:ext cx="2116536" cy="315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272130" y="1921626"/>
            <a:ext cx="67158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GSI, pioneering heavy-ion cancer</a:t>
            </a:r>
            <a:r>
              <a:rPr lang="el-GR" altLang="en-U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therapy in the 90s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755727" y="1905751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ALICE heavy-ion experiment at CERN</a:t>
            </a:r>
            <a:endParaRPr lang="x-none" sz="2400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637355" y="5748995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36680" y="5305200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10111" y="5338939"/>
            <a:ext cx="2039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GSI and </a:t>
            </a:r>
            <a:r>
              <a:rPr lang="en-US" b="1">
                <a:solidFill>
                  <a:schemeClr val="bg1"/>
                </a:solidFill>
              </a:rPr>
              <a:t>future FAIR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941976" y="2451828"/>
            <a:ext cx="1862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GSI therapy room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C648FD-C11B-A912-B7E8-7AE0271A8D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82" y="2444956"/>
            <a:ext cx="4069917" cy="322957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C9C203-DC13-28CB-6DF7-529A44E138AA}"/>
              </a:ext>
            </a:extLst>
          </p:cNvPr>
          <p:cNvSpPr/>
          <p:nvPr/>
        </p:nvSpPr>
        <p:spPr>
          <a:xfrm>
            <a:off x="387781" y="5299949"/>
            <a:ext cx="2088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Control Room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B26AC58-8514-E8B6-773C-2A919FCCC6C9}"/>
              </a:ext>
            </a:extLst>
          </p:cNvPr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40762F-BF80-3F96-114D-EBDD9F359DA1}"/>
              </a:ext>
            </a:extLst>
          </p:cNvPr>
          <p:cNvSpPr/>
          <p:nvPr/>
        </p:nvSpPr>
        <p:spPr>
          <a:xfrm>
            <a:off x="821168" y="5995368"/>
            <a:ext cx="10323844" cy="829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B8A0B7-B9A7-A8C3-FC11-2BA8EC2C4648}"/>
              </a:ext>
            </a:extLst>
          </p:cNvPr>
          <p:cNvSpPr/>
          <p:nvPr/>
        </p:nvSpPr>
        <p:spPr>
          <a:xfrm>
            <a:off x="-328213" y="6029107"/>
            <a:ext cx="12622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Mission and mandate of research institutes: fundamental research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Calibri" charset="0"/>
                <a:ea typeface="Calibri" charset="0"/>
                <a:cs typeface="Times New Roman" charset="0"/>
              </a:rPr>
              <a:t>Developed technologies and acquired knowledge find applications for society</a:t>
            </a:r>
            <a:endParaRPr lang="x-none" sz="200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7BDB4C-F33C-1FFB-DE89-42F09F0CC9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5" name="Picture 10" descr="MC-Logo-RGB">
            <a:extLst>
              <a:ext uri="{FF2B5EF4-FFF2-40B4-BE49-F238E27FC236}">
                <a16:creationId xmlns:a16="http://schemas.microsoft.com/office/drawing/2014/main" id="{15486D5F-0C34-C5D6-9260-3B4CFE5B3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0132689-CD10-38B4-E9CB-DD412BCD1B5B}"/>
              </a:ext>
            </a:extLst>
          </p:cNvPr>
          <p:cNvSpPr/>
          <p:nvPr/>
        </p:nvSpPr>
        <p:spPr>
          <a:xfrm>
            <a:off x="-187336" y="1007745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Heavy-ion Physicist, involved with medical applications of heavy-ions for cancer therapy</a:t>
            </a:r>
            <a:endParaRPr lang="x-none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4782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ADF8ABCB-F1E7-44AB-FB2F-5436AD74A3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8902" y="657723"/>
            <a:ext cx="10095618" cy="59393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D3FD6D-C463-D69D-7B32-F18442A6FE16}"/>
              </a:ext>
            </a:extLst>
          </p:cNvPr>
          <p:cNvSpPr txBox="1"/>
          <p:nvPr/>
        </p:nvSpPr>
        <p:spPr>
          <a:xfrm>
            <a:off x="6426199" y="4039952"/>
            <a:ext cx="40568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https://ippog.org/ippog_witness_stories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08601EE-9384-3365-C2A8-6A77C8DA3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702" y="23016"/>
            <a:ext cx="5109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IPPOG witness stories</a:t>
            </a:r>
          </a:p>
        </p:txBody>
      </p:sp>
    </p:spTree>
    <p:extLst>
      <p:ext uri="{BB962C8B-B14F-4D97-AF65-F5344CB8AC3E}">
        <p14:creationId xmlns:p14="http://schemas.microsoft.com/office/powerpoint/2010/main" val="34589029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20ED5C74-5C93-5F70-C017-BD2F4C280C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8" y="960451"/>
            <a:ext cx="9660166" cy="58745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DBE1F9-3F5A-214B-E39E-B17C7140AA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869"/>
            <a:ext cx="936383" cy="8995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729FEF-FE87-01E7-2003-AE125F3B1343}"/>
              </a:ext>
            </a:extLst>
          </p:cNvPr>
          <p:cNvSpPr txBox="1"/>
          <p:nvPr/>
        </p:nvSpPr>
        <p:spPr>
          <a:xfrm>
            <a:off x="4866019" y="669347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 err="1">
                <a:solidFill>
                  <a:srgbClr val="7030A0"/>
                </a:solidFill>
              </a:rPr>
              <a:t>cross-references</a:t>
            </a:r>
            <a:r>
              <a:rPr lang="de-DE" altLang="en-US" sz="2000" b="1" dirty="0">
                <a:solidFill>
                  <a:srgbClr val="7030A0"/>
                </a:solidFill>
              </a:rPr>
              <a:t>: </a:t>
            </a:r>
            <a:r>
              <a:rPr lang="de-DE" altLang="en-US" sz="2000" b="1" dirty="0" err="1">
                <a:solidFill>
                  <a:srgbClr val="7030A0"/>
                </a:solidFill>
              </a:rPr>
              <a:t>general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principles</a:t>
            </a:r>
            <a:r>
              <a:rPr lang="de-DE" altLang="en-US" sz="2000" b="1" dirty="0">
                <a:solidFill>
                  <a:srgbClr val="7030A0"/>
                </a:solidFill>
              </a:rPr>
              <a:t> and </a:t>
            </a:r>
            <a:r>
              <a:rPr lang="de-DE" altLang="en-US" sz="2000" b="1" dirty="0" err="1">
                <a:solidFill>
                  <a:srgbClr val="7030A0"/>
                </a:solidFill>
              </a:rPr>
              <a:t>witness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cases</a:t>
            </a:r>
            <a:endParaRPr lang="de-DE" altLang="en-US" sz="2000" b="1" dirty="0">
              <a:solidFill>
                <a:srgbClr val="7030A0"/>
              </a:solidFill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5921B77-4668-1CAE-C58B-74FABF0FD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702" y="23016"/>
            <a:ext cx="5109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IPPOG witness stories</a:t>
            </a:r>
          </a:p>
        </p:txBody>
      </p:sp>
    </p:spTree>
    <p:extLst>
      <p:ext uri="{BB962C8B-B14F-4D97-AF65-F5344CB8AC3E}">
        <p14:creationId xmlns:p14="http://schemas.microsoft.com/office/powerpoint/2010/main" val="40418444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828C1599-0463-B704-3945-FA88B4BFE3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0500" y="825500"/>
            <a:ext cx="9539739" cy="6032500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1B6E595B-0534-A542-45B8-F4DC9B1E6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702" y="23016"/>
            <a:ext cx="5109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IPPOG witness stories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01F83B-8B85-7656-AA19-8A5889EA68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869"/>
            <a:ext cx="936383" cy="8995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6583423-BE17-3DBD-0D9F-D43CE01E9C06}"/>
              </a:ext>
            </a:extLst>
          </p:cNvPr>
          <p:cNvSpPr/>
          <p:nvPr/>
        </p:nvSpPr>
        <p:spPr>
          <a:xfrm>
            <a:off x="3518115" y="792014"/>
            <a:ext cx="7482124" cy="336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758F84-34B2-BC0E-2EC7-C62E198A9A4C}"/>
              </a:ext>
            </a:extLst>
          </p:cNvPr>
          <p:cNvSpPr txBox="1"/>
          <p:nvPr/>
        </p:nvSpPr>
        <p:spPr>
          <a:xfrm>
            <a:off x="3533614" y="777833"/>
            <a:ext cx="7521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 err="1">
                <a:solidFill>
                  <a:srgbClr val="7030A0"/>
                </a:solidFill>
              </a:rPr>
              <a:t>become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ambassador</a:t>
            </a:r>
            <a:r>
              <a:rPr lang="de-DE" altLang="en-US" sz="2000" b="1" dirty="0">
                <a:solidFill>
                  <a:srgbClr val="7030A0"/>
                </a:solidFill>
              </a:rPr>
              <a:t>, </a:t>
            </a:r>
            <a:r>
              <a:rPr lang="de-DE" altLang="en-US" sz="2000" b="1" dirty="0" err="1">
                <a:solidFill>
                  <a:srgbClr val="7030A0"/>
                </a:solidFill>
              </a:rPr>
              <a:t>use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them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to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stimulate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interest</a:t>
            </a:r>
            <a:r>
              <a:rPr lang="de-DE" altLang="en-US" sz="2000" b="1" dirty="0">
                <a:solidFill>
                  <a:srgbClr val="7030A0"/>
                </a:solidFill>
              </a:rPr>
              <a:t> </a:t>
            </a:r>
            <a:r>
              <a:rPr lang="de-DE" altLang="en-US" sz="2000" b="1" dirty="0" err="1">
                <a:solidFill>
                  <a:srgbClr val="7030A0"/>
                </a:solidFill>
              </a:rPr>
              <a:t>for</a:t>
            </a:r>
            <a:r>
              <a:rPr lang="de-DE" altLang="en-US" sz="2000" b="1" dirty="0">
                <a:solidFill>
                  <a:srgbClr val="7030A0"/>
                </a:solidFill>
              </a:rPr>
              <a:t> STEM </a:t>
            </a:r>
            <a:r>
              <a:rPr lang="de-DE" altLang="en-US" sz="2000" b="1" dirty="0" err="1">
                <a:solidFill>
                  <a:srgbClr val="7030A0"/>
                </a:solidFill>
              </a:rPr>
              <a:t>studies</a:t>
            </a:r>
            <a:endParaRPr lang="de-DE" alt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557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652" y="1227312"/>
            <a:ext cx="11811000" cy="4869361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1800" dirty="0"/>
              <a:t>Information about the PTMC, in a different languages, can be found through the PTMC web page and the “PTMC in a kit” Google Drive links:</a:t>
            </a:r>
          </a:p>
          <a:p>
            <a:pPr algn="just"/>
            <a:endParaRPr lang="en-US" sz="1600" b="1" dirty="0"/>
          </a:p>
          <a:p>
            <a:pPr marL="457200" lvl="1" indent="0" algn="just">
              <a:buNone/>
            </a:pPr>
            <a:r>
              <a:rPr lang="en-US" sz="1600" b="1" dirty="0"/>
              <a:t>PTMC web page</a:t>
            </a:r>
            <a:r>
              <a:rPr lang="en-US" sz="1600" dirty="0"/>
              <a:t>: </a:t>
            </a:r>
            <a:r>
              <a:rPr lang="en-US" sz="1600" dirty="0">
                <a:hlinkClick r:id="rId3"/>
              </a:rPr>
              <a:t>https://indico.cern.ch/event/840212/overview</a:t>
            </a:r>
            <a:endParaRPr lang="en-US" sz="1600" dirty="0"/>
          </a:p>
          <a:p>
            <a:pPr marL="457200" lvl="1" indent="0" algn="just">
              <a:buNone/>
            </a:pPr>
            <a:r>
              <a:rPr lang="en-US" sz="1600" b="1" dirty="0"/>
              <a:t>Google Drive</a:t>
            </a:r>
            <a:r>
              <a:rPr lang="en-US" sz="1600" dirty="0"/>
              <a:t>: </a:t>
            </a:r>
            <a:r>
              <a:rPr lang="en-US" sz="1600" dirty="0">
                <a:hlinkClick r:id="rId4"/>
              </a:rPr>
              <a:t>https://drive.google.com/drive/folders/1jRnLf49N_yRoOGg8V8vwq3DIpnetWdF0?usp=sharing</a:t>
            </a:r>
            <a:endParaRPr lang="en-US" sz="1600" dirty="0"/>
          </a:p>
          <a:p>
            <a:pPr marL="0" indent="0" algn="just">
              <a:buNone/>
            </a:pPr>
            <a:endParaRPr lang="en-US" sz="1800" dirty="0"/>
          </a:p>
          <a:p>
            <a:pPr algn="just"/>
            <a:r>
              <a:rPr lang="en-US" sz="1800" dirty="0"/>
              <a:t>Material for the </a:t>
            </a:r>
            <a:r>
              <a:rPr lang="en-US" sz="1800" dirty="0" err="1"/>
              <a:t>matRad</a:t>
            </a:r>
            <a:r>
              <a:rPr lang="en-US" sz="1800" dirty="0"/>
              <a:t> installation can be found through the word document in the link below, together with a video describing the procedure:</a:t>
            </a:r>
          </a:p>
          <a:p>
            <a:pPr algn="just"/>
            <a:endParaRPr lang="en-US" sz="1800" dirty="0"/>
          </a:p>
          <a:p>
            <a:pPr marL="457200" lvl="1" indent="0" algn="just">
              <a:buNone/>
            </a:pPr>
            <a:r>
              <a:rPr lang="en-US" sz="1600" b="1" dirty="0"/>
              <a:t>Installation</a:t>
            </a:r>
            <a:r>
              <a:rPr lang="en-US" sz="1600" dirty="0"/>
              <a:t>: </a:t>
            </a:r>
            <a:r>
              <a:rPr lang="en-US" sz="1600" dirty="0">
                <a:hlinkClick r:id="rId5"/>
              </a:rPr>
              <a:t>https://drive.google.com/file/d/1vT9tQ9ft1C7AwUSbU18pftC9H-ep4BPC/view</a:t>
            </a:r>
            <a:endParaRPr lang="en-US" sz="1600" dirty="0"/>
          </a:p>
          <a:p>
            <a:pPr marL="457200" lvl="1" indent="0" algn="just">
              <a:buNone/>
            </a:pPr>
            <a:r>
              <a:rPr lang="en-US" sz="1600" b="1" dirty="0"/>
              <a:t>Video: </a:t>
            </a:r>
            <a:r>
              <a:rPr lang="en-US" sz="1600" dirty="0">
                <a:hlinkClick r:id="rId6"/>
              </a:rPr>
              <a:t>https://drive.google.com/file/d/1BdkjN63StX-1kFEqR_FgTgj_pgZ2-PhL/view?usp=sharing</a:t>
            </a:r>
            <a:endParaRPr lang="en-US" sz="1600" dirty="0"/>
          </a:p>
          <a:p>
            <a:pPr marL="457200" lvl="1" indent="0" algn="just">
              <a:buNone/>
            </a:pPr>
            <a:endParaRPr lang="en-US" sz="1600" dirty="0"/>
          </a:p>
          <a:p>
            <a:pPr algn="just"/>
            <a:r>
              <a:rPr lang="en-US" sz="1800" dirty="0"/>
              <a:t>Additional instructions for the use of </a:t>
            </a:r>
            <a:r>
              <a:rPr lang="en-US" sz="1800" dirty="0" err="1"/>
              <a:t>matRad</a:t>
            </a:r>
            <a:r>
              <a:rPr lang="en-US" sz="1800" dirty="0"/>
              <a:t> are provided through the workflow, which is available in many languages through the PTMC web page A video describing the workflow of different cases is provided via the google drive:</a:t>
            </a:r>
          </a:p>
          <a:p>
            <a:pPr marL="0" indent="0" algn="just">
              <a:buNone/>
            </a:pPr>
            <a:r>
              <a:rPr lang="en-US" sz="1800" dirty="0"/>
              <a:t> </a:t>
            </a:r>
          </a:p>
          <a:p>
            <a:pPr marL="457200" lvl="1" indent="0" algn="just">
              <a:buNone/>
            </a:pPr>
            <a:r>
              <a:rPr lang="en-US" sz="1600" b="1" dirty="0"/>
              <a:t>Workflow</a:t>
            </a:r>
            <a:r>
              <a:rPr lang="en-US" sz="1600" dirty="0"/>
              <a:t>: </a:t>
            </a:r>
            <a:r>
              <a:rPr lang="en-US" sz="1600" dirty="0">
                <a:hlinkClick r:id="rId7"/>
              </a:rPr>
              <a:t>https://indico.cern.ch/event/840212/page/17991-workflow</a:t>
            </a:r>
            <a:endParaRPr lang="en-US" sz="1600" dirty="0"/>
          </a:p>
          <a:p>
            <a:pPr marL="457200" lvl="1" indent="0" algn="just">
              <a:buNone/>
            </a:pPr>
            <a:r>
              <a:rPr lang="en-US" sz="1600" b="1" dirty="0"/>
              <a:t>Video: </a:t>
            </a:r>
            <a:r>
              <a:rPr lang="en-US" sz="1600" dirty="0">
                <a:hlinkClick r:id="rId8"/>
              </a:rPr>
              <a:t>https://drive.google.com/file/d/1jyCzJFfS7I_-0e45ZEcyb4fnXTaRJmpK/view?usp=sharing</a:t>
            </a:r>
            <a:endParaRPr lang="en-US" sz="1600" dirty="0"/>
          </a:p>
          <a:p>
            <a:pPr marL="457200" lvl="1" indent="0" algn="just">
              <a:buNone/>
            </a:pPr>
            <a:endParaRPr lang="en-US" sz="1600" dirty="0"/>
          </a:p>
          <a:p>
            <a:pPr algn="just"/>
            <a:r>
              <a:rPr lang="en-US" sz="1800" dirty="0"/>
              <a:t>Units and terminology of </a:t>
            </a:r>
            <a:r>
              <a:rPr lang="en-US" sz="1800" dirty="0" err="1"/>
              <a:t>matRad</a:t>
            </a:r>
            <a:r>
              <a:rPr lang="en-US" sz="1800" dirty="0"/>
              <a:t> can be found here:</a:t>
            </a:r>
          </a:p>
          <a:p>
            <a:pPr marL="0" indent="0" algn="just">
              <a:buNone/>
            </a:pPr>
            <a:endParaRPr lang="en-US" sz="1600" dirty="0"/>
          </a:p>
          <a:p>
            <a:pPr marL="457200" lvl="1" indent="0" algn="just">
              <a:buNone/>
            </a:pPr>
            <a:r>
              <a:rPr lang="en-US" sz="1600" b="1" dirty="0"/>
              <a:t>Link: </a:t>
            </a:r>
            <a:r>
              <a:rPr lang="en-US" sz="1600" dirty="0">
                <a:hlinkClick r:id="rId9"/>
              </a:rPr>
              <a:t>https://indico.cern.ch/event/840212/page/18006-definitions</a:t>
            </a:r>
            <a:endParaRPr lang="en-US" sz="1600" dirty="0"/>
          </a:p>
          <a:p>
            <a:pPr marL="457200" lvl="1" indent="0" algn="just">
              <a:buNone/>
            </a:pPr>
            <a:endParaRPr lang="en-US" sz="16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679417" y="28744"/>
            <a:ext cx="52116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 Important Links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43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A8014F-E085-C163-2127-01B1244CA3B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4A777506-3746-B72D-9322-2B1583DC6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6F5A2A-8FB9-CF27-A95A-E75678C9242B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12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037885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ChangeArrowheads="1"/>
          </p:cNvSpPr>
          <p:nvPr/>
        </p:nvSpPr>
        <p:spPr bwMode="auto">
          <a:xfrm>
            <a:off x="1574801" y="692151"/>
            <a:ext cx="39608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matRad</a:t>
            </a:r>
            <a:r>
              <a:rPr lang="en-GB" altLang="en-US" sz="1600" b="1" u="sng" dirty="0"/>
              <a:t> Developers</a:t>
            </a:r>
            <a:endParaRPr lang="fr-CH" altLang="en-US" sz="16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/>
              <a:t>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Bangert</a:t>
            </a:r>
            <a:r>
              <a:rPr lang="fr-CH" altLang="en-US" sz="1400" b="1" dirty="0"/>
              <a:t>, Mark</a:t>
            </a:r>
            <a:r>
              <a:rPr lang="en-GB" altLang="en-US" sz="1400" b="1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Hans-Peter </a:t>
            </a:r>
            <a:r>
              <a:rPr lang="en-GB" altLang="en-US" sz="1400" b="1" dirty="0" err="1"/>
              <a:t>Wieser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/>
              <a:t>DKFZ Heidelberg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400" dirty="0">
                <a:solidFill>
                  <a:srgbClr val="000000"/>
                </a:solidFill>
              </a:rPr>
              <a:t>Katrin Platzer</a:t>
            </a:r>
            <a:r>
              <a:rPr lang="en-GB" altLang="en-US" sz="1400" dirty="0"/>
              <a:t>, </a:t>
            </a:r>
            <a:r>
              <a:rPr lang="de-DE" altLang="en-US" sz="1400" dirty="0">
                <a:solidFill>
                  <a:srgbClr val="000000"/>
                </a:solidFill>
              </a:rPr>
              <a:t>Malte </a:t>
            </a:r>
            <a:r>
              <a:rPr lang="de-DE" altLang="en-US" sz="1400" dirty="0" err="1">
                <a:solidFill>
                  <a:srgbClr val="000000"/>
                </a:solidFill>
              </a:rPr>
              <a:t>Ellerbrock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Noa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Homolka</a:t>
            </a:r>
            <a:r>
              <a:rPr lang="en-GB" altLang="en-US" sz="1400" dirty="0"/>
              <a:t> Amit Ben Antony </a:t>
            </a:r>
            <a:r>
              <a:rPr lang="en-GB" altLang="en-US" sz="1400" dirty="0" err="1"/>
              <a:t>Bennan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GSI 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</a:t>
            </a:r>
            <a:r>
              <a:rPr lang="fr-CH" altLang="en-US" sz="1400" b="1" dirty="0" err="1"/>
              <a:t>Yiota</a:t>
            </a:r>
            <a:r>
              <a:rPr lang="fr-CH" altLang="en-US" sz="1400" b="1" dirty="0"/>
              <a:t> </a:t>
            </a:r>
            <a:r>
              <a:rPr lang="fr-CH" altLang="en-US" sz="1400" b="1" dirty="0" err="1"/>
              <a:t>Foka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Biophysics: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Christian </a:t>
            </a:r>
            <a:r>
              <a:rPr lang="en-GB" altLang="en-US" sz="1400" dirty="0" err="1"/>
              <a:t>Graeff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Radek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Pleskac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ALICE, EMMI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Ralf </a:t>
            </a:r>
            <a:r>
              <a:rPr lang="en-GB" altLang="en-US" sz="1400" dirty="0" err="1"/>
              <a:t>Averbeck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Malzacher</a:t>
            </a:r>
            <a:r>
              <a:rPr lang="en-GB" altLang="en-US" sz="1400" dirty="0"/>
              <a:t>, Peter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IT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Thorsten </a:t>
            </a:r>
            <a:r>
              <a:rPr lang="en-GB" altLang="en-US" sz="1400" dirty="0" err="1"/>
              <a:t>Kollegger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Behnert</a:t>
            </a:r>
            <a:r>
              <a:rPr lang="en-GB" altLang="en-US" sz="1400" dirty="0"/>
              <a:t>, Katharina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Osdoba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Sascha</a:t>
            </a:r>
            <a:endParaRPr lang="en-GB" altLang="en-US" sz="1400" dirty="0"/>
          </a:p>
        </p:txBody>
      </p:sp>
      <p:sp>
        <p:nvSpPr>
          <p:cNvPr id="157698" name="Rectangle 4"/>
          <p:cNvSpPr>
            <a:spLocks noChangeArrowheads="1"/>
          </p:cNvSpPr>
          <p:nvPr/>
        </p:nvSpPr>
        <p:spPr bwMode="auto">
          <a:xfrm>
            <a:off x="5816601" y="765175"/>
            <a:ext cx="48244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CERN (staff and users)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tutors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 err="1"/>
              <a:t>Loc</a:t>
            </a:r>
            <a:r>
              <a:rPr lang="en-GB" altLang="en-US" sz="1400" b="1" dirty="0"/>
              <a:t> Org: Nikolaos </a:t>
            </a:r>
            <a:r>
              <a:rPr lang="en-GB" altLang="en-US" sz="1400" b="1" dirty="0" err="1"/>
              <a:t>Charitonidis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Alexander </a:t>
            </a:r>
            <a:r>
              <a:rPr lang="en-GB" altLang="en-US" sz="1400" dirty="0" err="1"/>
              <a:t>Gerbershagen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Evangelia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Dimovasili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Elena Benedetto</a:t>
            </a:r>
          </a:p>
          <a:p>
            <a:pPr>
              <a:spcBef>
                <a:spcPct val="0"/>
              </a:spcBef>
              <a:buFontTx/>
              <a:buNone/>
            </a:pPr>
            <a:endParaRPr lang="fr-CH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CERN/ARIES: Maurizio </a:t>
            </a:r>
            <a:r>
              <a:rPr lang="fr-CH" altLang="en-US" sz="1400" dirty="0" err="1"/>
              <a:t>Vretenar</a:t>
            </a:r>
            <a:r>
              <a:rPr lang="fr-CH" altLang="en-US" sz="1400" dirty="0"/>
              <a:t>, </a:t>
            </a:r>
            <a:r>
              <a:rPr lang="fr-CH" altLang="en-US" sz="1400" dirty="0" err="1"/>
              <a:t>Valerie</a:t>
            </a:r>
            <a:r>
              <a:rPr lang="fr-CH" altLang="en-US" sz="1400" dirty="0"/>
              <a:t> Brunner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CERN/ENLIGHT: </a:t>
            </a:r>
            <a:r>
              <a:rPr lang="en-GB" altLang="en-US" sz="1400" dirty="0" err="1"/>
              <a:t>Manjit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Dosanjh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Petya</a:t>
            </a:r>
            <a:r>
              <a:rPr lang="en-GB" altLang="en-US" sz="1400" dirty="0"/>
              <a:t> Georgieva 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CERN/KT: Manuela </a:t>
            </a:r>
            <a:r>
              <a:rPr lang="fr-CH" altLang="en-US" sz="1400" dirty="0" err="1"/>
              <a:t>Cirilli</a:t>
            </a:r>
            <a:r>
              <a:rPr lang="fr-CH" altLang="en-US" sz="1400" dirty="0"/>
              <a:t> </a:t>
            </a:r>
            <a:r>
              <a:rPr lang="fr-CH" altLang="en-US" sz="1400" dirty="0" err="1"/>
              <a:t>Anais</a:t>
            </a:r>
            <a:r>
              <a:rPr lang="fr-CH" altLang="en-US" sz="1400" dirty="0"/>
              <a:t> </a:t>
            </a:r>
            <a:r>
              <a:rPr lang="fr-CH" altLang="en-US" sz="1400" dirty="0" err="1"/>
              <a:t>Rassat</a:t>
            </a:r>
            <a:r>
              <a:rPr lang="fr-CH" altLang="en-US" sz="1400" dirty="0"/>
              <a:t> Rita Ferreira Giovanni </a:t>
            </a:r>
            <a:r>
              <a:rPr lang="fr-CH" altLang="en-US" sz="1400" dirty="0" err="1"/>
              <a:t>Porcellana</a:t>
            </a:r>
            <a:r>
              <a:rPr lang="fr-CH" altLang="en-US" sz="1400" dirty="0"/>
              <a:t>  </a:t>
            </a: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Visits Service </a:t>
            </a:r>
            <a:r>
              <a:rPr lang="en-GB" altLang="en-US" sz="1400" dirty="0" err="1"/>
              <a:t>Erwan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Harrouch</a:t>
            </a:r>
            <a:r>
              <a:rPr lang="en-GB" altLang="en-US" sz="1400" dirty="0"/>
              <a:t> </a:t>
            </a:r>
            <a:r>
              <a:rPr lang="fr-CH" altLang="en-US" sz="1400" dirty="0" err="1"/>
              <a:t>Francois</a:t>
            </a:r>
            <a:r>
              <a:rPr lang="fr-CH" altLang="en-US" sz="1400" dirty="0"/>
              <a:t> Butin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Training Centre: </a:t>
            </a:r>
            <a:r>
              <a:rPr lang="en-GB" altLang="en-US" sz="1400" dirty="0">
                <a:solidFill>
                  <a:srgbClr val="000000"/>
                </a:solidFill>
              </a:rPr>
              <a:t>Eric </a:t>
            </a:r>
            <a:r>
              <a:rPr lang="en-GB" altLang="en-US" sz="1400" dirty="0" err="1">
                <a:solidFill>
                  <a:srgbClr val="000000"/>
                </a:solidFill>
              </a:rPr>
              <a:t>Bonnefoy</a:t>
            </a:r>
            <a:r>
              <a:rPr lang="en-GB" altLang="en-US" sz="1400" dirty="0">
                <a:solidFill>
                  <a:srgbClr val="000000"/>
                </a:solidFill>
              </a:rPr>
              <a:t> M-L LECOQ</a:t>
            </a:r>
            <a:endParaRPr lang="en-GB" altLang="en-US" sz="1400" dirty="0"/>
          </a:p>
        </p:txBody>
      </p:sp>
      <p:sp>
        <p:nvSpPr>
          <p:cNvPr id="157699" name="Title 4"/>
          <p:cNvSpPr>
            <a:spLocks noGrp="1"/>
          </p:cNvSpPr>
          <p:nvPr>
            <p:ph type="title"/>
          </p:nvPr>
        </p:nvSpPr>
        <p:spPr>
          <a:xfrm>
            <a:off x="3143250" y="72042"/>
            <a:ext cx="595547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Acknowledgements PTMC</a:t>
            </a:r>
            <a:endParaRPr lang="en-US" altLang="en-US" sz="3600" b="1" dirty="0"/>
          </a:p>
        </p:txBody>
      </p:sp>
      <p:pic>
        <p:nvPicPr>
          <p:cNvPr id="15770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1" y="5993668"/>
            <a:ext cx="12811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1" y="5987318"/>
            <a:ext cx="76041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1"/>
          <p:cNvSpPr>
            <a:spLocks noChangeArrowheads="1"/>
          </p:cNvSpPr>
          <p:nvPr/>
        </p:nvSpPr>
        <p:spPr bwMode="auto">
          <a:xfrm>
            <a:off x="5848313" y="3947899"/>
            <a:ext cx="2601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Uni</a:t>
            </a:r>
            <a:r>
              <a:rPr lang="en-GB" altLang="en-US" sz="1600" b="1" u="sng" dirty="0"/>
              <a:t> Sarajevo: web pages</a:t>
            </a:r>
            <a:endParaRPr lang="en-GB" altLang="en-US" sz="1600" dirty="0"/>
          </a:p>
        </p:txBody>
      </p:sp>
      <p:sp>
        <p:nvSpPr>
          <p:cNvPr id="157704" name="Rectangle 9"/>
          <p:cNvSpPr>
            <a:spLocks noChangeArrowheads="1"/>
          </p:cNvSpPr>
          <p:nvPr/>
        </p:nvSpPr>
        <p:spPr bwMode="auto">
          <a:xfrm>
            <a:off x="1968501" y="5420520"/>
            <a:ext cx="3108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Sponsors :</a:t>
            </a:r>
            <a:r>
              <a:rPr lang="en-GB" altLang="en-US" sz="1800" dirty="0"/>
              <a:t> </a:t>
            </a:r>
            <a:r>
              <a:rPr lang="en-GB" altLang="en-US" sz="1600" dirty="0"/>
              <a:t>Edmond </a:t>
            </a:r>
            <a:r>
              <a:rPr lang="en-GB" altLang="en-US" sz="1600" dirty="0" err="1"/>
              <a:t>Offermann</a:t>
            </a:r>
            <a:endParaRPr lang="en-GB" altLang="en-US" sz="1600" dirty="0"/>
          </a:p>
        </p:txBody>
      </p:sp>
      <p:pic>
        <p:nvPicPr>
          <p:cNvPr id="15770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6092826"/>
            <a:ext cx="10350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11" descr="LOGOS-NL/LOGOS/Aries-Logo-std-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6087940"/>
            <a:ext cx="12509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5947263"/>
            <a:ext cx="857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8" name="Rectangle 3"/>
          <p:cNvSpPr>
            <a:spLocks noChangeArrowheads="1"/>
          </p:cNvSpPr>
          <p:nvPr/>
        </p:nvSpPr>
        <p:spPr bwMode="auto">
          <a:xfrm>
            <a:off x="5843105" y="4236732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Amila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Avdic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Amra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Ibrahimovic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Mirsad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Tunja</a:t>
            </a:r>
            <a:endParaRPr lang="en-US" altLang="en-US" sz="1400" dirty="0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 </a:t>
            </a:r>
            <a:endParaRPr lang="en-US" altLang="en-US" sz="1400" dirty="0"/>
          </a:p>
        </p:txBody>
      </p:sp>
      <p:sp>
        <p:nvSpPr>
          <p:cNvPr id="157709" name="Rectangle 6"/>
          <p:cNvSpPr>
            <a:spLocks noChangeArrowheads="1"/>
          </p:cNvSpPr>
          <p:nvPr/>
        </p:nvSpPr>
        <p:spPr bwMode="auto">
          <a:xfrm>
            <a:off x="6986588" y="6136859"/>
            <a:ext cx="539296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u="sng" dirty="0">
                <a:solidFill>
                  <a:srgbClr val="7030A0"/>
                </a:solidFill>
              </a:rPr>
              <a:t>General Coordination 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u="sng" dirty="0" err="1">
                <a:solidFill>
                  <a:srgbClr val="7030A0"/>
                </a:solidFill>
              </a:rPr>
              <a:t>p.foka@gsi.de</a:t>
            </a:r>
            <a:r>
              <a:rPr lang="en-GB" altLang="en-US" sz="1800" dirty="0">
                <a:solidFill>
                  <a:srgbClr val="7030A0"/>
                </a:solidFill>
              </a:rPr>
              <a:t>  </a:t>
            </a:r>
            <a:r>
              <a:rPr lang="en-GB" altLang="en-US" sz="1800" dirty="0" err="1">
                <a:solidFill>
                  <a:srgbClr val="7030A0"/>
                </a:solidFill>
              </a:rPr>
              <a:t>yiota.foka@cern.ch</a:t>
            </a:r>
            <a:endParaRPr lang="en-GB" altLang="en-US" sz="1800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44</a:t>
            </a:fld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843105" y="5237848"/>
            <a:ext cx="34612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Online mode, web pages, training</a:t>
            </a:r>
            <a:endParaRPr lang="en-GB" alt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5866296" y="5540959"/>
            <a:ext cx="646356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Aris </a:t>
            </a:r>
            <a:r>
              <a:rPr lang="en-US" altLang="en-US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Mamaras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(AUTH), Damir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Skrijelj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(UNSA),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Elpida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Theodoridou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et al (AUTH)</a:t>
            </a:r>
          </a:p>
          <a:p>
            <a:pPr>
              <a:spcBef>
                <a:spcPct val="0"/>
              </a:spcBef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Nermine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Muradi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(Uni of Tetovo) 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endParaRPr lang="en-US" altLang="en-US" sz="1400" dirty="0"/>
          </a:p>
        </p:txBody>
      </p:sp>
      <p:pic>
        <p:nvPicPr>
          <p:cNvPr id="157701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838704"/>
            <a:ext cx="9906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9036A4-EE96-2978-661F-2ECF60411E7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7" name="Picture 10" descr="MC-Logo-RGB">
            <a:extLst>
              <a:ext uri="{FF2B5EF4-FFF2-40B4-BE49-F238E27FC236}">
                <a16:creationId xmlns:a16="http://schemas.microsoft.com/office/drawing/2014/main" id="{CFD5EFE1-C846-47B1-526F-92DC69EDB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03193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0C73C6-D04A-4F8A-1C54-CB3B9FF1E603}"/>
              </a:ext>
            </a:extLst>
          </p:cNvPr>
          <p:cNvSpPr txBox="1"/>
          <p:nvPr/>
        </p:nvSpPr>
        <p:spPr>
          <a:xfrm>
            <a:off x="-166744" y="1685553"/>
            <a:ext cx="858998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Czech republic, Prague, Proton Therapy </a:t>
            </a:r>
            <a:r>
              <a:rPr lang="en-US" sz="1800" b="0" i="0" u="none" strike="noStrike" dirty="0" err="1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centre</a:t>
            </a:r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 AND Charles UNI </a:t>
            </a: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Mexico Puebla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Mexico Hermosillo Uni of Sonora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Mexico, Mexico city, UNAM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Algeria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Poland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Greece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India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Montenegro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Ukraine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Uni Piemonte Orientale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Bologna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Pavia Uni AND INFN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Torino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Cosenza. Uni AND INFN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Italy Milano UNIMI AND INFN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endParaRPr lang="en-US" b="0" i="0" u="none" strike="noStrike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E493C7-3A71-BB18-2997-77FCEDDB6B46}"/>
              </a:ext>
            </a:extLst>
          </p:cNvPr>
          <p:cNvSpPr txBox="1"/>
          <p:nvPr/>
        </p:nvSpPr>
        <p:spPr>
          <a:xfrm>
            <a:off x="6268121" y="1394917"/>
            <a:ext cx="858998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/>
            <a:endParaRPr lang="en-US" b="0" i="0" u="none" strike="noStrike" dirty="0"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CERN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Slovenia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Lithuania </a:t>
            </a:r>
            <a:r>
              <a:rPr lang="en-US" sz="1800" b="0" i="0" u="none" strike="noStrike" dirty="0" err="1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Vilnious</a:t>
            </a:r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, Uni AND Cancer institute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Lithuania Kaunas Health </a:t>
            </a:r>
            <a:r>
              <a:rPr lang="en-US" sz="1800" b="0" i="0" u="none" strike="noStrike" dirty="0" err="1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uni</a:t>
            </a:r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 AND Uni of Technology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Germany  DKFZ </a:t>
            </a: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Georgia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France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Slovenia Uni Ljubljana </a:t>
            </a: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N. Macedonia Uni Tetovo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Morocco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Bulgaria Varna Astronomical observatory AND Uni 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Bulgaria Sofia Uni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Spain Uni AND Hospital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Portugal Uni Lisbon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marL="457200" algn="l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BiH Sarajevo AND Tuzla</a:t>
            </a:r>
            <a:endParaRPr lang="en-US" b="0" i="0" u="none" strike="noStrike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501151D-BD73-3E7E-062A-BA4BE60FE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24" y="402308"/>
            <a:ext cx="11894375" cy="1261118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+mn-lt"/>
              </a:rPr>
              <a:t>More than 1500 students participated from 22 countries and 47 institutes during 8 sessions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6BE3F7-EA5B-FA5C-E590-3078F35D5708}"/>
              </a:ext>
            </a:extLst>
          </p:cNvPr>
          <p:cNvSpPr txBox="1"/>
          <p:nvPr/>
        </p:nvSpPr>
        <p:spPr>
          <a:xfrm>
            <a:off x="297625" y="1319544"/>
            <a:ext cx="6320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207CA"/>
                </a:solidFill>
                <a:latin typeface="Montserrat"/>
              </a:rPr>
              <a:t>Including 11 Feb and 8 March women days</a:t>
            </a:r>
            <a:endParaRPr lang="en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DD1297-03C9-0CE7-5932-E6B50CF35A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2" name="Picture 10" descr="MC-Logo-RGB">
            <a:extLst>
              <a:ext uri="{FF2B5EF4-FFF2-40B4-BE49-F238E27FC236}">
                <a16:creationId xmlns:a16="http://schemas.microsoft.com/office/drawing/2014/main" id="{3635114F-8C40-9780-28F8-9C973FC28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D15EA3E6-C946-233C-0704-3ABDC80C28D1}"/>
              </a:ext>
            </a:extLst>
          </p:cNvPr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hybrid PTMC in IMC2024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8436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"/>
          <p:cNvSpPr txBox="1">
            <a:spLocks noGrp="1"/>
          </p:cNvSpPr>
          <p:nvPr>
            <p:ph type="title"/>
          </p:nvPr>
        </p:nvSpPr>
        <p:spPr>
          <a:xfrm>
            <a:off x="127600" y="608979"/>
            <a:ext cx="5393600" cy="1966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lvl="0"/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Attendees of </a:t>
            </a:r>
            <a: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IMC</a:t>
            </a: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were </a:t>
            </a: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attracted by Science, </a:t>
            </a:r>
            <a: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</a:t>
            </a:r>
            <a:r>
              <a:rPr lang="en" sz="2667" dirty="0" err="1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echnology</a:t>
            </a: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E</a:t>
            </a:r>
            <a:r>
              <a:rPr lang="en" sz="2667" dirty="0" err="1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ngineering</a:t>
            </a: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and Math careers. </a:t>
            </a:r>
            <a:br>
              <a:rPr lang="en-US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" sz="2667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It was definitely our case  </a:t>
            </a:r>
            <a:endParaRPr sz="2667" dirty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3" name="Google Shape;103;p7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8298" y="1"/>
            <a:ext cx="65792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7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134" y="2575379"/>
            <a:ext cx="4090533" cy="2118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7"/>
          <p:cNvSpPr txBox="1">
            <a:spLocks noGrp="1"/>
          </p:cNvSpPr>
          <p:nvPr>
            <p:ph type="body" idx="2"/>
          </p:nvPr>
        </p:nvSpPr>
        <p:spPr>
          <a:xfrm>
            <a:off x="99547" y="4480054"/>
            <a:ext cx="5307000" cy="1414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marL="0" indent="0" algn="ctr">
              <a:spcAft>
                <a:spcPts val="2133"/>
              </a:spcAft>
              <a:buNone/>
            </a:pPr>
            <a:r>
              <a:rPr lang="en" sz="1800" b="1" dirty="0"/>
              <a:t>It is inspiring to young students. </a:t>
            </a:r>
            <a:endParaRPr lang="en-US" sz="1800" b="1" dirty="0"/>
          </a:p>
          <a:p>
            <a:pPr marL="0" indent="0" algn="ctr">
              <a:buNone/>
            </a:pPr>
            <a:r>
              <a:rPr lang="en" sz="1800" b="1" dirty="0"/>
              <a:t>This could mean more professionals </a:t>
            </a:r>
            <a:r>
              <a:rPr lang="en-US" sz="1800" b="1" dirty="0"/>
              <a:t>in</a:t>
            </a:r>
            <a:r>
              <a:rPr lang="en" sz="1800" b="1" dirty="0"/>
              <a:t> STEM topics</a:t>
            </a:r>
            <a:endParaRPr lang="en-US" sz="1800" b="1" dirty="0"/>
          </a:p>
        </p:txBody>
      </p:sp>
      <p:sp>
        <p:nvSpPr>
          <p:cNvPr id="2" name="Rectangle 1"/>
          <p:cNvSpPr/>
          <p:nvPr/>
        </p:nvSpPr>
        <p:spPr>
          <a:xfrm>
            <a:off x="256790" y="5608483"/>
            <a:ext cx="555000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Noteworthy fact: </a:t>
            </a:r>
          </a:p>
          <a:p>
            <a:r>
              <a:rPr lang="en-US" dirty="0">
                <a:solidFill>
                  <a:srgbClr val="7030A0"/>
                </a:solidFill>
              </a:rPr>
              <a:t>now we collaborate in UNAM with our IMC tutors</a:t>
            </a:r>
          </a:p>
          <a:p>
            <a:r>
              <a:rPr lang="en-GB" dirty="0">
                <a:solidFill>
                  <a:srgbClr val="7030A0"/>
                </a:solidFill>
                <a:latin typeface="Calibri" charset="0"/>
                <a:ea typeface="Times New Roman" charset="0"/>
              </a:rPr>
              <a:t> </a:t>
            </a:r>
          </a:p>
          <a:p>
            <a:r>
              <a:rPr lang="en-US" sz="2400" dirty="0"/>
              <a:t>.</a:t>
            </a:r>
          </a:p>
        </p:txBody>
      </p:sp>
      <p:sp>
        <p:nvSpPr>
          <p:cNvPr id="7" name="Rectángulo 1">
            <a:extLst>
              <a:ext uri="{FF2B5EF4-FFF2-40B4-BE49-F238E27FC236}">
                <a16:creationId xmlns:a16="http://schemas.microsoft.com/office/drawing/2014/main" id="{7C462F02-7555-024B-9F98-F88C5FFC7C7C}"/>
              </a:ext>
            </a:extLst>
          </p:cNvPr>
          <p:cNvSpPr/>
          <p:nvPr/>
        </p:nvSpPr>
        <p:spPr>
          <a:xfrm>
            <a:off x="285179" y="63070"/>
            <a:ext cx="5078442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667" b="1" dirty="0">
                <a:solidFill>
                  <a:srgbClr val="7030A0"/>
                </a:solidFill>
              </a:rPr>
              <a:t>From participants to collaborators </a:t>
            </a:r>
            <a:endParaRPr lang="es-MX" sz="2667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uk-UA" smtClean="0"/>
              <a:pPr/>
              <a:t>46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75885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9826" y="1489475"/>
            <a:ext cx="5388417" cy="43335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616" y="1489475"/>
            <a:ext cx="6238806" cy="4333511"/>
          </a:xfrm>
          <a:prstGeom prst="rect">
            <a:avLst/>
          </a:prstGeom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04960" y="882913"/>
            <a:ext cx="10904908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Real-time virtual visits at the end of the morning lectures to ALICE heavy-ion experiment </a:t>
            </a:r>
            <a:endParaRPr lang="en-US" altLang="de-DE" sz="2133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339976" y="50584"/>
            <a:ext cx="8956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PTMC: Typical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MasterClass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Day Agenda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89" y="60869"/>
            <a:ext cx="853440" cy="81989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47</a:t>
            </a:fld>
            <a:endParaRPr lang="en-US"/>
          </a:p>
        </p:txBody>
      </p:sp>
      <p:pic>
        <p:nvPicPr>
          <p:cNvPr id="11" name="Picture 10" descr="MC-Logo-RGB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6801" y="6233198"/>
            <a:ext cx="1563993" cy="62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1037A16B-E45E-9009-FCDE-13568E2E295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559826" y="5247322"/>
            <a:ext cx="5388417" cy="16655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4E7D98-5EDD-D736-F0D3-CEEDEC059302}"/>
              </a:ext>
            </a:extLst>
          </p:cNvPr>
          <p:cNvSpPr txBox="1"/>
          <p:nvPr/>
        </p:nvSpPr>
        <p:spPr>
          <a:xfrm>
            <a:off x="3423319" y="6062361"/>
            <a:ext cx="4515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800" b="1" dirty="0">
                <a:solidFill>
                  <a:srgbClr val="7030A0"/>
                </a:solidFill>
                <a:latin typeface="ArialMT"/>
              </a:rPr>
              <a:t>Alternatively, use of provided videos</a:t>
            </a:r>
          </a:p>
          <a:p>
            <a:r>
              <a:rPr lang="en-US" b="1" dirty="0">
                <a:solidFill>
                  <a:srgbClr val="7030A0"/>
                </a:solidFill>
                <a:latin typeface="ArialMT"/>
              </a:rPr>
              <a:t>in the PTMC web pages</a:t>
            </a:r>
            <a:endParaRPr lang="en-CH" b="1" dirty="0">
              <a:solidFill>
                <a:srgbClr val="7030A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1AE845-DDE1-2954-FEBB-9E10EB54B472}"/>
              </a:ext>
            </a:extLst>
          </p:cNvPr>
          <p:cNvSpPr/>
          <p:nvPr/>
        </p:nvSpPr>
        <p:spPr>
          <a:xfrm>
            <a:off x="6559826" y="1489474"/>
            <a:ext cx="5388417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355C01-5344-8D05-ACB7-54F2C394448D}"/>
              </a:ext>
            </a:extLst>
          </p:cNvPr>
          <p:cNvSpPr txBox="1"/>
          <p:nvPr/>
        </p:nvSpPr>
        <p:spPr>
          <a:xfrm>
            <a:off x="7073621" y="1489473"/>
            <a:ext cx="53884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600" b="1" dirty="0">
                <a:solidFill>
                  <a:schemeClr val="bg1"/>
                </a:solidFill>
                <a:latin typeface="ArialMT"/>
              </a:rPr>
              <a:t>Thanks to the ALICE Outreach coordinator: </a:t>
            </a:r>
          </a:p>
          <a:p>
            <a:r>
              <a:rPr lang="en-US" altLang="de-DE" sz="1600" b="1" dirty="0">
                <a:solidFill>
                  <a:schemeClr val="bg1"/>
                </a:solidFill>
                <a:latin typeface="ArialMT"/>
              </a:rPr>
              <a:t>Despina </a:t>
            </a:r>
            <a:r>
              <a:rPr lang="en-US" altLang="de-DE" sz="1600" b="1" dirty="0" err="1">
                <a:solidFill>
                  <a:schemeClr val="bg1"/>
                </a:solidFill>
                <a:latin typeface="ArialMT"/>
              </a:rPr>
              <a:t>Chatziphotiadou</a:t>
            </a:r>
            <a:endParaRPr lang="en-CH" sz="1600" b="1" dirty="0">
              <a:solidFill>
                <a:schemeClr val="bg1"/>
              </a:solidFill>
            </a:endParaRPr>
          </a:p>
        </p:txBody>
      </p:sp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66BCF9CF-F115-4F5F-37DD-053761561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7963" y="38253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6795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E65078F-FE23-C163-DBEA-177417BBF428}"/>
              </a:ext>
            </a:extLst>
          </p:cNvPr>
          <p:cNvSpPr/>
          <p:nvPr/>
        </p:nvSpPr>
        <p:spPr>
          <a:xfrm>
            <a:off x="3791713" y="5330418"/>
            <a:ext cx="3901440" cy="1215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323" y="2025470"/>
            <a:ext cx="5345478" cy="2805837"/>
          </a:xfrm>
          <a:prstGeom prst="rect">
            <a:avLst/>
          </a:prstGeom>
        </p:spPr>
      </p:pic>
      <p:pic>
        <p:nvPicPr>
          <p:cNvPr id="5" name="HadronTherapyFacility_30_03_2015">
            <a:hlinkClick r:id="" action="ppaction://media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231" y="2025470"/>
            <a:ext cx="5031477" cy="2830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668286" y="4929051"/>
            <a:ext cx="42260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Calibri" charset="0"/>
                <a:hlinkClick r:id="rId4"/>
              </a:rPr>
              <a:t>https://indico.cern.ch/event/840212/</a:t>
            </a:r>
            <a:endParaRPr lang="en-US" alt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923" y="2025470"/>
            <a:ext cx="592186" cy="4447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01876" y="1139103"/>
            <a:ext cx="10420032" cy="834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en-US" sz="2400" dirty="0">
                <a:solidFill>
                  <a:srgbClr val="0000FF"/>
                </a:solidFill>
              </a:rPr>
              <a:t>Start with videos on hadron therapy procedures in a virtual hadron therapy center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en-US" sz="2400" dirty="0">
                <a:solidFill>
                  <a:srgbClr val="0000FF"/>
                </a:solidFill>
              </a:rPr>
              <a:t>while participants arrive (or join the zoom session)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869"/>
            <a:ext cx="936383" cy="89958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48</a:t>
            </a:fld>
            <a:endParaRPr lang="en-US"/>
          </a:p>
        </p:txBody>
      </p:sp>
      <p:pic>
        <p:nvPicPr>
          <p:cNvPr id="11" name="Picture 10" descr="MC-Logo-RGB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4072" y="57690"/>
            <a:ext cx="1563993" cy="62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F51518E-79CB-D78D-2541-723F8D75C454}"/>
              </a:ext>
            </a:extLst>
          </p:cNvPr>
          <p:cNvSpPr txBox="1"/>
          <p:nvPr/>
        </p:nvSpPr>
        <p:spPr>
          <a:xfrm>
            <a:off x="4274970" y="5561751"/>
            <a:ext cx="3088924" cy="75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000" b="1" dirty="0">
                <a:solidFill>
                  <a:schemeClr val="bg1"/>
                </a:solidFill>
              </a:rPr>
              <a:t>Lectures adapted to the expertise of institutes 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443DFB-A144-F586-5A95-0C9775DD6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296" y="50584"/>
            <a:ext cx="8956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PTMC: Typical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MasterClass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Day Agenda</a:t>
            </a:r>
          </a:p>
        </p:txBody>
      </p:sp>
    </p:spTree>
    <p:extLst>
      <p:ext uri="{BB962C8B-B14F-4D97-AF65-F5344CB8AC3E}">
        <p14:creationId xmlns:p14="http://schemas.microsoft.com/office/powerpoint/2010/main" val="1521565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365" y="44451"/>
            <a:ext cx="9579427" cy="6705600"/>
          </a:xfrm>
        </p:spPr>
      </p:pic>
      <p:pic>
        <p:nvPicPr>
          <p:cNvPr id="5" name="Picture 10" descr="MC-Logo-RG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160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2D1BA29-EF96-0A1B-AC60-9E342C50FAA4}"/>
              </a:ext>
            </a:extLst>
          </p:cNvPr>
          <p:cNvSpPr/>
          <p:nvPr/>
        </p:nvSpPr>
        <p:spPr>
          <a:xfrm>
            <a:off x="821168" y="5995368"/>
            <a:ext cx="10323844" cy="829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272130" y="1921626"/>
            <a:ext cx="67158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GSI, pioneering heavy-ion cancer</a:t>
            </a:r>
            <a:r>
              <a:rPr lang="el-GR" altLang="en-U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therapy in the 90s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755727" y="1905751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ALICE heavy-ion experiment at CERN</a:t>
            </a:r>
            <a:endParaRPr lang="x-none" sz="2400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637355" y="5748995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36680" y="5305200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10111" y="5338939"/>
            <a:ext cx="2039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GSI and </a:t>
            </a:r>
            <a:r>
              <a:rPr lang="en-US" b="1">
                <a:solidFill>
                  <a:schemeClr val="bg1"/>
                </a:solidFill>
              </a:rPr>
              <a:t>future FAIR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C648FD-C11B-A912-B7E8-7AE0271A8D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82" y="2444956"/>
            <a:ext cx="4069917" cy="322957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C9C203-DC13-28CB-6DF7-529A44E138AA}"/>
              </a:ext>
            </a:extLst>
          </p:cNvPr>
          <p:cNvSpPr/>
          <p:nvPr/>
        </p:nvSpPr>
        <p:spPr>
          <a:xfrm>
            <a:off x="387781" y="5299949"/>
            <a:ext cx="2088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Control Room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62F464-34FE-3892-D61D-9F5845246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2986" y="2546639"/>
            <a:ext cx="3536132" cy="257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77D1FB06-3643-0805-ED52-BFED68C27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5395" y="5212867"/>
            <a:ext cx="665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  <a:latin typeface="+mn-lt"/>
              </a:rPr>
              <a:t>Implemented at HIT, Heidelberg Ion Therapy </a:t>
            </a:r>
            <a:r>
              <a:rPr lang="en-US" altLang="en-US" sz="2400" b="1" dirty="0" err="1">
                <a:solidFill>
                  <a:srgbClr val="7030A0"/>
                </a:solidFill>
                <a:latin typeface="+mn-lt"/>
              </a:rPr>
              <a:t>centre</a:t>
            </a:r>
            <a:endParaRPr lang="en-US" altLang="en-US" sz="24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B5B6AA8-E3FE-E7E6-A36E-D3F62B040E92}"/>
              </a:ext>
            </a:extLst>
          </p:cNvPr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20" name="Content Placeholder 3">
            <a:extLst>
              <a:ext uri="{FF2B5EF4-FFF2-40B4-BE49-F238E27FC236}">
                <a16:creationId xmlns:a16="http://schemas.microsoft.com/office/drawing/2014/main" id="{CEC2452E-D0A4-AF3C-69C1-AC64833B8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5717" y="2603805"/>
            <a:ext cx="3186609" cy="2190141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CF27545-CC63-A263-CE12-C3B7689F2A75}"/>
              </a:ext>
            </a:extLst>
          </p:cNvPr>
          <p:cNvSpPr txBox="1"/>
          <p:nvPr/>
        </p:nvSpPr>
        <p:spPr>
          <a:xfrm>
            <a:off x="4551439" y="4797026"/>
            <a:ext cx="35361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800" dirty="0">
                <a:solidFill>
                  <a:srgbClr val="0070C0"/>
                </a:solidFill>
              </a:rPr>
              <a:t>Heidelberg Ion Therapy HIT </a:t>
            </a:r>
            <a:r>
              <a:rPr lang="en-US" altLang="en-US" sz="1800" dirty="0" err="1">
                <a:solidFill>
                  <a:srgbClr val="0070C0"/>
                </a:solidFill>
              </a:rPr>
              <a:t>centre</a:t>
            </a:r>
            <a:r>
              <a:rPr lang="en-US" altLang="en-US" sz="1800" dirty="0">
                <a:solidFill>
                  <a:srgbClr val="0070C0"/>
                </a:solidFill>
              </a:rPr>
              <a:t>  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DFD7E8-E608-738D-66E9-15F28E33B64E}"/>
              </a:ext>
            </a:extLst>
          </p:cNvPr>
          <p:cNvSpPr/>
          <p:nvPr/>
        </p:nvSpPr>
        <p:spPr>
          <a:xfrm>
            <a:off x="-328213" y="6029107"/>
            <a:ext cx="12622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Mission and mandate of research institutes: fundamental research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Calibri" charset="0"/>
                <a:ea typeface="Calibri" charset="0"/>
                <a:cs typeface="Times New Roman" charset="0"/>
              </a:rPr>
              <a:t>Developed technologies and acquired knowledge find applications for society</a:t>
            </a:r>
            <a:endParaRPr lang="x-none" sz="2000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ED2D19-6EC1-4CE6-17FD-42964B13F01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6D05369-29B0-FFD5-C3E6-C9F08810B6E7}"/>
              </a:ext>
            </a:extLst>
          </p:cNvPr>
          <p:cNvSpPr/>
          <p:nvPr/>
        </p:nvSpPr>
        <p:spPr>
          <a:xfrm>
            <a:off x="-187336" y="1007745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Heavy-ion Physicist, involved with medical applications of heavy-ions for cancer therapy</a:t>
            </a:r>
            <a:endParaRPr lang="x-none" sz="2400" b="1" dirty="0">
              <a:solidFill>
                <a:srgbClr val="7030A0"/>
              </a:solidFill>
            </a:endParaRPr>
          </a:p>
        </p:txBody>
      </p:sp>
      <p:pic>
        <p:nvPicPr>
          <p:cNvPr id="18" name="Picture 10" descr="MC-Logo-RGB">
            <a:extLst>
              <a:ext uri="{FF2B5EF4-FFF2-40B4-BE49-F238E27FC236}">
                <a16:creationId xmlns:a16="http://schemas.microsoft.com/office/drawing/2014/main" id="{C0E83D72-E401-1B45-BCC8-065CC335A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38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921586" y="1921626"/>
            <a:ext cx="73830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Innovative technologies for next generation ion facilities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755727" y="1905751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ALICE heavy-ion experiment at CERN</a:t>
            </a:r>
            <a:endParaRPr lang="x-none" sz="2400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637355" y="5748995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36680" y="5305200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10111" y="5338939"/>
            <a:ext cx="2039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GSI and </a:t>
            </a:r>
            <a:r>
              <a:rPr lang="en-US" b="1">
                <a:solidFill>
                  <a:schemeClr val="bg1"/>
                </a:solidFill>
              </a:rPr>
              <a:t>future FAIR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941976" y="2451828"/>
            <a:ext cx="1862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GSI therapy room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C648FD-C11B-A912-B7E8-7AE0271A8D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82" y="2444956"/>
            <a:ext cx="4069917" cy="322957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C9C203-DC13-28CB-6DF7-529A44E138AA}"/>
              </a:ext>
            </a:extLst>
          </p:cNvPr>
          <p:cNvSpPr/>
          <p:nvPr/>
        </p:nvSpPr>
        <p:spPr>
          <a:xfrm>
            <a:off x="387781" y="5299949"/>
            <a:ext cx="2088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Control Room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B5B6AA8-E3FE-E7E6-A36E-D3F62B040E92}"/>
              </a:ext>
            </a:extLst>
          </p:cNvPr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C2B4782E-81D1-1A8F-2F2E-C1B5037D7F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1996" y="2444956"/>
            <a:ext cx="3591305" cy="318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227C8F7-00B5-20C6-9DEC-FD6D5720659F}"/>
              </a:ext>
            </a:extLst>
          </p:cNvPr>
          <p:cNvSpPr/>
          <p:nvPr/>
        </p:nvSpPr>
        <p:spPr>
          <a:xfrm>
            <a:off x="4634691" y="5297649"/>
            <a:ext cx="111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CERN LHC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F1BD460D-BF92-4752-6329-FEB39EB633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5889" y="2451828"/>
            <a:ext cx="3758082" cy="316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6CCC87D-1CAC-7478-9F17-059BF616B1F1}"/>
              </a:ext>
            </a:extLst>
          </p:cNvPr>
          <p:cNvSpPr/>
          <p:nvPr/>
        </p:nvSpPr>
        <p:spPr>
          <a:xfrm>
            <a:off x="4661678" y="2552082"/>
            <a:ext cx="243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From LHC Technologies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F5B759-7801-F301-D706-E731E58950CE}"/>
              </a:ext>
            </a:extLst>
          </p:cNvPr>
          <p:cNvSpPr/>
          <p:nvPr/>
        </p:nvSpPr>
        <p:spPr>
          <a:xfrm>
            <a:off x="8421477" y="2564523"/>
            <a:ext cx="2392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to medical applications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4AEE85-7AD5-6869-9015-23B1CECA8FD1}"/>
              </a:ext>
            </a:extLst>
          </p:cNvPr>
          <p:cNvSpPr/>
          <p:nvPr/>
        </p:nvSpPr>
        <p:spPr>
          <a:xfrm>
            <a:off x="8421477" y="5243179"/>
            <a:ext cx="2384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Cancer Therapy Facility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B79CBB-6D1C-2527-8DD9-AF777B8FE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6835" y="1081364"/>
            <a:ext cx="98183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Steps: Next Ion Medical Machine Study, NIMMS, CERN group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7F2EF93-697D-6F06-EFCA-625020A8965B}"/>
              </a:ext>
            </a:extLst>
          </p:cNvPr>
          <p:cNvSpPr/>
          <p:nvPr/>
        </p:nvSpPr>
        <p:spPr>
          <a:xfrm>
            <a:off x="821168" y="5995368"/>
            <a:ext cx="10323844" cy="829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45A9511-F8A2-98FE-0512-E25C24A4D823}"/>
              </a:ext>
            </a:extLst>
          </p:cNvPr>
          <p:cNvSpPr/>
          <p:nvPr/>
        </p:nvSpPr>
        <p:spPr>
          <a:xfrm>
            <a:off x="-328213" y="6029107"/>
            <a:ext cx="12622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Mission and mandate of research institutes: fundamental research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Calibri" charset="0"/>
                <a:ea typeface="Calibri" charset="0"/>
                <a:cs typeface="Times New Roman" charset="0"/>
              </a:rPr>
              <a:t>Developed technologies and acquired knowledge find applications for society</a:t>
            </a:r>
            <a:endParaRPr lang="x-none" sz="20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752E1E7-CD67-112A-A0CA-DF9D40AEE1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27" name="Picture 10" descr="MC-Logo-RGB">
            <a:extLst>
              <a:ext uri="{FF2B5EF4-FFF2-40B4-BE49-F238E27FC236}">
                <a16:creationId xmlns:a16="http://schemas.microsoft.com/office/drawing/2014/main" id="{1BDDB71B-3A1E-7BE7-F5DA-0E0D734A2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831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website&#10;&#10;Description automatically generated">
            <a:extLst>
              <a:ext uri="{FF2B5EF4-FFF2-40B4-BE49-F238E27FC236}">
                <a16:creationId xmlns:a16="http://schemas.microsoft.com/office/drawing/2014/main" id="{AA1CDFEA-AA96-A6F4-B497-300D07207D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020" y="681037"/>
            <a:ext cx="9702160" cy="6176963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96B57F1-E989-EA79-FF76-43B804D0424D}"/>
              </a:ext>
            </a:extLst>
          </p:cNvPr>
          <p:cNvSpPr txBox="1">
            <a:spLocks/>
          </p:cNvSpPr>
          <p:nvPr/>
        </p:nvSpPr>
        <p:spPr bwMode="auto">
          <a:xfrm>
            <a:off x="127000" y="50800"/>
            <a:ext cx="1226820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Next Ion Medical Machine Study Group Developments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636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7604" y="786204"/>
            <a:ext cx="8870229" cy="49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177532" y="816531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1370790" y="83875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9" name="Picture 8" descr="A blue sign with white text&#10;&#10;Description automatically generated">
            <a:extLst>
              <a:ext uri="{FF2B5EF4-FFF2-40B4-BE49-F238E27FC236}">
                <a16:creationId xmlns:a16="http://schemas.microsoft.com/office/drawing/2014/main" id="{9FCF360E-9EE7-A3A5-266F-A54D552226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420" y="2921000"/>
            <a:ext cx="2108200" cy="101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9D37E6-F0D2-8DF9-D25C-BAC63FB56C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8" name="Picture 10" descr="MC-Logo-RGB">
            <a:extLst>
              <a:ext uri="{FF2B5EF4-FFF2-40B4-BE49-F238E27FC236}">
                <a16:creationId xmlns:a16="http://schemas.microsoft.com/office/drawing/2014/main" id="{D71A43D9-3B25-A7E8-1EF7-91B553B08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11DFAD-B1F6-52D9-46B6-73ADA468108B}"/>
              </a:ext>
            </a:extLst>
          </p:cNvPr>
          <p:cNvSpPr txBox="1"/>
          <p:nvPr/>
        </p:nvSpPr>
        <p:spPr>
          <a:xfrm>
            <a:off x="938459" y="6125719"/>
            <a:ext cx="101641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</a:t>
            </a:r>
            <a:r>
              <a:rPr lang="en-CH" sz="2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 example of applications of fundamental research for the benefit of society</a:t>
            </a:r>
            <a:endParaRPr lang="en-CH" sz="24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576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7604" y="786204"/>
            <a:ext cx="8870229" cy="49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177532" y="816531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1370790" y="83875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4" name="Picture 3" descr="A diagram of a graph and 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7894D00C-FEF4-2728-2441-ED6EB0DD10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4553" y="3626903"/>
            <a:ext cx="3917092" cy="3231097"/>
          </a:xfrm>
          <a:prstGeom prst="rect">
            <a:avLst/>
          </a:prstGeom>
        </p:spPr>
      </p:pic>
      <p:pic>
        <p:nvPicPr>
          <p:cNvPr id="6" name="Picture 5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18824003-76D1-0229-85DC-E2177CECB8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829"/>
          <a:stretch/>
        </p:blipFill>
        <p:spPr>
          <a:xfrm>
            <a:off x="0" y="6406270"/>
            <a:ext cx="3917092" cy="393256"/>
          </a:xfrm>
          <a:prstGeom prst="rect">
            <a:avLst/>
          </a:prstGeom>
        </p:spPr>
      </p:pic>
      <p:pic>
        <p:nvPicPr>
          <p:cNvPr id="9" name="Picture 8" descr="A blue sign with white text&#10;&#10;Description automatically generated">
            <a:extLst>
              <a:ext uri="{FF2B5EF4-FFF2-40B4-BE49-F238E27FC236}">
                <a16:creationId xmlns:a16="http://schemas.microsoft.com/office/drawing/2014/main" id="{9FCF360E-9EE7-A3A5-266F-A54D552226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420" y="2921000"/>
            <a:ext cx="2108200" cy="101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901069-42B5-6E5B-DB94-0ED763430A1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5" name="Picture 10" descr="MC-Logo-RGB">
            <a:extLst>
              <a:ext uri="{FF2B5EF4-FFF2-40B4-BE49-F238E27FC236}">
                <a16:creationId xmlns:a16="http://schemas.microsoft.com/office/drawing/2014/main" id="{AF9CB32F-6FD6-F5B0-3A22-0E45B38AF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546615-B618-0279-F5A7-B8512B83FD28}"/>
              </a:ext>
            </a:extLst>
          </p:cNvPr>
          <p:cNvSpPr txBox="1"/>
          <p:nvPr/>
        </p:nvSpPr>
        <p:spPr>
          <a:xfrm>
            <a:off x="3447466" y="5329052"/>
            <a:ext cx="379445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fundamental properties 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 particles 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and their interaction with matter 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 the service of society</a:t>
            </a:r>
            <a:endParaRPr lang="en-CH" sz="16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0531D4-DA96-B074-CFD3-1FC10EB65A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3362" y="3571432"/>
            <a:ext cx="3515197" cy="283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09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30791</TotalTime>
  <Words>2641</Words>
  <Application>Microsoft Macintosh PowerPoint</Application>
  <PresentationFormat>Widescreen</PresentationFormat>
  <Paragraphs>472</Paragraphs>
  <Slides>49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4" baseType="lpstr">
      <vt:lpstr>ＭＳ Ｐゴシック</vt:lpstr>
      <vt:lpstr>-webkit-system-font</vt:lpstr>
      <vt:lpstr>Arial</vt:lpstr>
      <vt:lpstr>ArialMT</vt:lpstr>
      <vt:lpstr>Calibri</vt:lpstr>
      <vt:lpstr>Calibri Light</vt:lpstr>
      <vt:lpstr>Helvetica</vt:lpstr>
      <vt:lpstr>Montserrat</vt:lpstr>
      <vt:lpstr>Roboto</vt:lpstr>
      <vt:lpstr>Roboto Light</vt:lpstr>
      <vt:lpstr>Source Code Pro</vt:lpstr>
      <vt:lpstr>Times New Roman</vt:lpstr>
      <vt:lpstr>Wingdings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PTMC hands-on Treatment Planning</vt:lpstr>
      <vt:lpstr>PowerPoint Presentation</vt:lpstr>
      <vt:lpstr>PowerPoint Presentation</vt:lpstr>
      <vt:lpstr>PowerPoint Presentation</vt:lpstr>
      <vt:lpstr>PTMC and matRad Treatment Planning</vt:lpstr>
      <vt:lpstr>First PTMC in IMC2020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HITRIplus full week heavy-ion therapy masterclass school</vt:lpstr>
      <vt:lpstr>PTMC and HITRIplus school assistants</vt:lpstr>
      <vt:lpstr>PTMC and HITRIplus school assistants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 PTMC</vt:lpstr>
      <vt:lpstr>More than 1500 students participated from 22 countries and 47 institutes during 8 sessions</vt:lpstr>
      <vt:lpstr>Attendees of IMC were attracted by Science, Technology, Engineering and Math careers.  It was definitely our case 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Yiota Foka</dc:creator>
  <cp:lastModifiedBy>Yiota Foka</cp:lastModifiedBy>
  <cp:revision>329</cp:revision>
  <dcterms:created xsi:type="dcterms:W3CDTF">2023-05-10T21:59:22Z</dcterms:created>
  <dcterms:modified xsi:type="dcterms:W3CDTF">2024-08-19T20:20:52Z</dcterms:modified>
</cp:coreProperties>
</file>