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2"/>
  </p:notesMasterIdLst>
  <p:sldIdLst>
    <p:sldId id="256" r:id="rId2"/>
    <p:sldId id="345" r:id="rId3"/>
    <p:sldId id="680" r:id="rId4"/>
    <p:sldId id="753" r:id="rId5"/>
    <p:sldId id="781" r:id="rId6"/>
    <p:sldId id="813" r:id="rId7"/>
    <p:sldId id="818" r:id="rId8"/>
    <p:sldId id="763" r:id="rId9"/>
    <p:sldId id="814" r:id="rId10"/>
    <p:sldId id="787" r:id="rId11"/>
    <p:sldId id="788" r:id="rId12"/>
    <p:sldId id="791" r:id="rId13"/>
    <p:sldId id="790" r:id="rId14"/>
    <p:sldId id="789" r:id="rId15"/>
    <p:sldId id="792" r:id="rId16"/>
    <p:sldId id="793" r:id="rId17"/>
    <p:sldId id="794" r:id="rId18"/>
    <p:sldId id="795" r:id="rId19"/>
    <p:sldId id="796" r:id="rId20"/>
    <p:sldId id="797" r:id="rId21"/>
    <p:sldId id="798" r:id="rId22"/>
    <p:sldId id="819" r:id="rId23"/>
    <p:sldId id="799" r:id="rId24"/>
    <p:sldId id="800" r:id="rId25"/>
    <p:sldId id="801" r:id="rId26"/>
    <p:sldId id="803" r:id="rId27"/>
    <p:sldId id="820" r:id="rId28"/>
    <p:sldId id="804" r:id="rId29"/>
    <p:sldId id="805" r:id="rId30"/>
    <p:sldId id="811" r:id="rId31"/>
  </p:sldIdLst>
  <p:sldSz cx="101600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CB"/>
    <a:srgbClr val="0000D8"/>
    <a:srgbClr val="0096FF"/>
    <a:srgbClr val="76D6FF"/>
    <a:srgbClr val="66FFFF"/>
    <a:srgbClr val="0000FF"/>
    <a:srgbClr val="009051"/>
    <a:srgbClr val="9437FF"/>
    <a:srgbClr val="0000C2"/>
    <a:srgbClr val="800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52" autoAdjust="0"/>
    <p:restoredTop sz="94422" autoAdjust="0"/>
  </p:normalViewPr>
  <p:slideViewPr>
    <p:cSldViewPr snapToGrid="0" snapToObjects="1">
      <p:cViewPr varScale="1">
        <p:scale>
          <a:sx n="111" d="100"/>
          <a:sy n="111" d="100"/>
        </p:scale>
        <p:origin x="200" y="800"/>
      </p:cViewPr>
      <p:guideLst>
        <p:guide orient="horz" pos="1800"/>
        <p:guide pos="32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C662E-F325-D342-8F00-D0EFCB140BB9}" type="datetimeFigureOut">
              <a:rPr lang="en-US" smtClean="0"/>
              <a:t>8/19/24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52C06-2735-004C-BB86-3400F9CF4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173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52C06-2735-004C-BB86-3400F9CF4B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489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52C06-2735-004C-BB86-3400F9CF4B0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06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52C06-2735-004C-BB86-3400F9CF4B0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402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52C06-2735-004C-BB86-3400F9CF4B0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17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52C06-2735-004C-BB86-3400F9CF4B0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506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52C06-2735-004C-BB86-3400F9CF4B0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317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52C06-2735-004C-BB86-3400F9CF4B0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97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52C06-2735-004C-BB86-3400F9CF4B0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19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52C06-2735-004C-BB86-3400F9CF4B0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103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52C06-2735-004C-BB86-3400F9CF4B0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926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52C06-2735-004C-BB86-3400F9CF4B0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46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52C06-2735-004C-BB86-3400F9CF4B0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50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75383"/>
            <a:ext cx="8636000" cy="12250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38500"/>
            <a:ext cx="71120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7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5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3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9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47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55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63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8/19/24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76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8/19/24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515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28881"/>
            <a:ext cx="2286000" cy="487627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28881"/>
            <a:ext cx="6688667" cy="48762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8/19/24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38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8/19/24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754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3672418"/>
            <a:ext cx="8636000" cy="1135062"/>
          </a:xfrm>
        </p:spPr>
        <p:txBody>
          <a:bodyPr anchor="t"/>
          <a:lstStyle>
            <a:lvl1pPr algn="l">
              <a:defRPr sz="444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2422261"/>
            <a:ext cx="8636000" cy="1250156"/>
          </a:xfrm>
        </p:spPr>
        <p:txBody>
          <a:bodyPr anchor="b"/>
          <a:lstStyle>
            <a:lvl1pPr marL="0" indent="0">
              <a:buNone/>
              <a:defRPr sz="2222">
                <a:solidFill>
                  <a:schemeClr val="tx1">
                    <a:tint val="75000"/>
                  </a:schemeClr>
                </a:solidFill>
              </a:defRPr>
            </a:lvl1pPr>
            <a:lvl2pPr marL="5079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5990" indent="0">
              <a:buNone/>
              <a:defRPr sz="1778">
                <a:solidFill>
                  <a:schemeClr val="tx1">
                    <a:tint val="75000"/>
                  </a:schemeClr>
                </a:solidFill>
              </a:defRPr>
            </a:lvl3pPr>
            <a:lvl4pPr marL="1523985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4pPr>
            <a:lvl5pPr marL="2031980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5pPr>
            <a:lvl6pPr marL="2539975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6pPr>
            <a:lvl7pPr marL="3047970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7pPr>
            <a:lvl8pPr marL="3555964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8pPr>
            <a:lvl9pPr marL="4063959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8/19/24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2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333501"/>
            <a:ext cx="4487333" cy="3771636"/>
          </a:xfrm>
        </p:spPr>
        <p:txBody>
          <a:bodyPr/>
          <a:lstStyle>
            <a:lvl1pPr>
              <a:defRPr sz="3111"/>
            </a:lvl1pPr>
            <a:lvl2pPr>
              <a:defRPr sz="2667"/>
            </a:lvl2pPr>
            <a:lvl3pPr>
              <a:defRPr sz="2222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333501"/>
            <a:ext cx="4487333" cy="3771636"/>
          </a:xfrm>
        </p:spPr>
        <p:txBody>
          <a:bodyPr/>
          <a:lstStyle>
            <a:lvl1pPr>
              <a:defRPr sz="3111"/>
            </a:lvl1pPr>
            <a:lvl2pPr>
              <a:defRPr sz="2667"/>
            </a:lvl2pPr>
            <a:lvl3pPr>
              <a:defRPr sz="2222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8/19/24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423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279261"/>
            <a:ext cx="4489098" cy="533136"/>
          </a:xfrm>
        </p:spPr>
        <p:txBody>
          <a:bodyPr anchor="b"/>
          <a:lstStyle>
            <a:lvl1pPr marL="0" indent="0">
              <a:buNone/>
              <a:defRPr sz="2667" b="1"/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1812396"/>
            <a:ext cx="4489098" cy="3292740"/>
          </a:xfrm>
        </p:spPr>
        <p:txBody>
          <a:bodyPr/>
          <a:lstStyle>
            <a:lvl1pPr>
              <a:defRPr sz="2667"/>
            </a:lvl1pPr>
            <a:lvl2pPr>
              <a:defRPr sz="2222"/>
            </a:lvl2pPr>
            <a:lvl3pPr>
              <a:defRPr sz="2000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8" y="1279261"/>
            <a:ext cx="4490861" cy="533136"/>
          </a:xfrm>
        </p:spPr>
        <p:txBody>
          <a:bodyPr anchor="b"/>
          <a:lstStyle>
            <a:lvl1pPr marL="0" indent="0">
              <a:buNone/>
              <a:defRPr sz="2667" b="1"/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8" y="1812396"/>
            <a:ext cx="4490861" cy="3292740"/>
          </a:xfrm>
        </p:spPr>
        <p:txBody>
          <a:bodyPr/>
          <a:lstStyle>
            <a:lvl1pPr>
              <a:defRPr sz="2667"/>
            </a:lvl1pPr>
            <a:lvl2pPr>
              <a:defRPr sz="2222"/>
            </a:lvl2pPr>
            <a:lvl3pPr>
              <a:defRPr sz="2000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8/19/24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786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8/19/24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34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8/19/24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86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22" y="227541"/>
            <a:ext cx="3342570" cy="968376"/>
          </a:xfrm>
        </p:spPr>
        <p:txBody>
          <a:bodyPr anchor="b"/>
          <a:lstStyle>
            <a:lvl1pPr algn="l">
              <a:defRPr sz="222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227547"/>
            <a:ext cx="5679722" cy="4877594"/>
          </a:xfrm>
        </p:spPr>
        <p:txBody>
          <a:bodyPr/>
          <a:lstStyle>
            <a:lvl1pPr>
              <a:defRPr sz="3556"/>
            </a:lvl1pPr>
            <a:lvl2pPr>
              <a:defRPr sz="3111"/>
            </a:lvl2pPr>
            <a:lvl3pPr>
              <a:defRPr sz="2667"/>
            </a:lvl3pPr>
            <a:lvl4pPr>
              <a:defRPr sz="2222"/>
            </a:lvl4pPr>
            <a:lvl5pPr>
              <a:defRPr sz="2222"/>
            </a:lvl5pPr>
            <a:lvl6pPr>
              <a:defRPr sz="2222"/>
            </a:lvl6pPr>
            <a:lvl7pPr>
              <a:defRPr sz="2222"/>
            </a:lvl7pPr>
            <a:lvl8pPr>
              <a:defRPr sz="2222"/>
            </a:lvl8pPr>
            <a:lvl9pPr>
              <a:defRPr sz="222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22" y="1195920"/>
            <a:ext cx="3342570" cy="3909219"/>
          </a:xfrm>
        </p:spPr>
        <p:txBody>
          <a:bodyPr/>
          <a:lstStyle>
            <a:lvl1pPr marL="0" indent="0">
              <a:buNone/>
              <a:defRPr sz="1556"/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8/19/24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97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4000500"/>
            <a:ext cx="6096000" cy="472282"/>
          </a:xfrm>
        </p:spPr>
        <p:txBody>
          <a:bodyPr anchor="b"/>
          <a:lstStyle>
            <a:lvl1pPr algn="l">
              <a:defRPr sz="222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510646"/>
            <a:ext cx="6096000" cy="3429000"/>
          </a:xfrm>
        </p:spPr>
        <p:txBody>
          <a:bodyPr/>
          <a:lstStyle>
            <a:lvl1pPr marL="0" indent="0">
              <a:buNone/>
              <a:defRPr sz="3556"/>
            </a:lvl1pPr>
            <a:lvl2pPr marL="507995" indent="0">
              <a:buNone/>
              <a:defRPr sz="3111"/>
            </a:lvl2pPr>
            <a:lvl3pPr marL="1015990" indent="0">
              <a:buNone/>
              <a:defRPr sz="2667"/>
            </a:lvl3pPr>
            <a:lvl4pPr marL="1523985" indent="0">
              <a:buNone/>
              <a:defRPr sz="2222"/>
            </a:lvl4pPr>
            <a:lvl5pPr marL="2031980" indent="0">
              <a:buNone/>
              <a:defRPr sz="2222"/>
            </a:lvl5pPr>
            <a:lvl6pPr marL="2539975" indent="0">
              <a:buNone/>
              <a:defRPr sz="2222"/>
            </a:lvl6pPr>
            <a:lvl7pPr marL="3047970" indent="0">
              <a:buNone/>
              <a:defRPr sz="2222"/>
            </a:lvl7pPr>
            <a:lvl8pPr marL="3555964" indent="0">
              <a:buNone/>
              <a:defRPr sz="2222"/>
            </a:lvl8pPr>
            <a:lvl9pPr marL="4063959" indent="0">
              <a:buNone/>
              <a:defRPr sz="2222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4472810"/>
            <a:ext cx="6096000" cy="670719"/>
          </a:xfrm>
        </p:spPr>
        <p:txBody>
          <a:bodyPr/>
          <a:lstStyle>
            <a:lvl1pPr marL="0" indent="0">
              <a:buNone/>
              <a:defRPr sz="1556"/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8/19/24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32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228866"/>
            <a:ext cx="91440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333501"/>
            <a:ext cx="91440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0" y="5296971"/>
            <a:ext cx="2370667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E690F-F472-7047-B37E-91EA80824B67}" type="datetimeFigureOut">
              <a:rPr lang="en-US" smtClean="0"/>
              <a:t>8/19/24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4" y="5296971"/>
            <a:ext cx="3217333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3" y="5296971"/>
            <a:ext cx="2370667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06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507995" rtl="0" eaLnBrk="1" latinLnBrk="0" hangingPunct="1">
        <a:spcBef>
          <a:spcPct val="0"/>
        </a:spcBef>
        <a:buNone/>
        <a:defRPr sz="48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0996" indent="-380996" algn="l" defTabSz="507995" rtl="0" eaLnBrk="1" latinLnBrk="0" hangingPunct="1">
        <a:spcBef>
          <a:spcPct val="20000"/>
        </a:spcBef>
        <a:buFont typeface="Arial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1pPr>
      <a:lvl2pPr marL="825492" indent="-317497" algn="l" defTabSz="507995" rtl="0" eaLnBrk="1" latinLnBrk="0" hangingPunct="1">
        <a:spcBef>
          <a:spcPct val="20000"/>
        </a:spcBef>
        <a:buFont typeface="Arial"/>
        <a:buChar char="–"/>
        <a:defRPr sz="3111" kern="1200">
          <a:solidFill>
            <a:schemeClr val="tx1"/>
          </a:solidFill>
          <a:latin typeface="+mn-lt"/>
          <a:ea typeface="+mn-ea"/>
          <a:cs typeface="+mn-cs"/>
        </a:defRPr>
      </a:lvl2pPr>
      <a:lvl3pPr marL="1269987" indent="-253997" algn="l" defTabSz="50799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1777982" indent="-253997" algn="l" defTabSz="507995" rtl="0" eaLnBrk="1" latinLnBrk="0" hangingPunct="1">
        <a:spcBef>
          <a:spcPct val="20000"/>
        </a:spcBef>
        <a:buFont typeface="Arial"/>
        <a:buChar char="–"/>
        <a:defRPr sz="2222" kern="1200">
          <a:solidFill>
            <a:schemeClr val="tx1"/>
          </a:solidFill>
          <a:latin typeface="+mn-lt"/>
          <a:ea typeface="+mn-ea"/>
          <a:cs typeface="+mn-cs"/>
        </a:defRPr>
      </a:lvl4pPr>
      <a:lvl5pPr marL="2285977" indent="-253997" algn="l" defTabSz="507995" rtl="0" eaLnBrk="1" latinLnBrk="0" hangingPunct="1">
        <a:spcBef>
          <a:spcPct val="20000"/>
        </a:spcBef>
        <a:buFont typeface="Arial"/>
        <a:buChar char="»"/>
        <a:defRPr sz="2222" kern="1200">
          <a:solidFill>
            <a:schemeClr val="tx1"/>
          </a:solidFill>
          <a:latin typeface="+mn-lt"/>
          <a:ea typeface="+mn-ea"/>
          <a:cs typeface="+mn-cs"/>
        </a:defRPr>
      </a:lvl5pPr>
      <a:lvl6pPr marL="2793972" indent="-253997" algn="l" defTabSz="507995" rtl="0" eaLnBrk="1" latinLnBrk="0" hangingPunct="1">
        <a:spcBef>
          <a:spcPct val="20000"/>
        </a:spcBef>
        <a:buFont typeface="Arial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507995" rtl="0" eaLnBrk="1" latinLnBrk="0" hangingPunct="1">
        <a:spcBef>
          <a:spcPct val="20000"/>
        </a:spcBef>
        <a:buFont typeface="Arial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507995" rtl="0" eaLnBrk="1" latinLnBrk="0" hangingPunct="1">
        <a:spcBef>
          <a:spcPct val="20000"/>
        </a:spcBef>
        <a:buFont typeface="Arial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507995" rtl="0" eaLnBrk="1" latinLnBrk="0" hangingPunct="1">
        <a:spcBef>
          <a:spcPct val="20000"/>
        </a:spcBef>
        <a:buFont typeface="Arial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37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emf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49.emf"/><Relationship Id="rId7" Type="http://schemas.openxmlformats.org/officeDocument/2006/relationships/image" Target="../media/image53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emf"/><Relationship Id="rId5" Type="http://schemas.openxmlformats.org/officeDocument/2006/relationships/image" Target="../media/image51.emf"/><Relationship Id="rId4" Type="http://schemas.openxmlformats.org/officeDocument/2006/relationships/image" Target="../media/image50.emf"/><Relationship Id="rId9" Type="http://schemas.openxmlformats.org/officeDocument/2006/relationships/image" Target="../media/image54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image" Target="../media/image55.emf"/><Relationship Id="rId7" Type="http://schemas.openxmlformats.org/officeDocument/2006/relationships/image" Target="../media/image5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emf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emf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emf"/><Relationship Id="rId5" Type="http://schemas.openxmlformats.org/officeDocument/2006/relationships/image" Target="../media/image74.emf"/><Relationship Id="rId4" Type="http://schemas.openxmlformats.org/officeDocument/2006/relationships/image" Target="../media/image7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7" Type="http://schemas.openxmlformats.org/officeDocument/2006/relationships/image" Target="../media/image7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emf"/><Relationship Id="rId5" Type="http://schemas.openxmlformats.org/officeDocument/2006/relationships/image" Target="../media/image76.emf"/><Relationship Id="rId4" Type="http://schemas.openxmlformats.org/officeDocument/2006/relationships/image" Target="../media/image58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emf"/><Relationship Id="rId3" Type="http://schemas.openxmlformats.org/officeDocument/2006/relationships/image" Target="../media/image62.emf"/><Relationship Id="rId7" Type="http://schemas.openxmlformats.org/officeDocument/2006/relationships/image" Target="../media/image7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emf"/><Relationship Id="rId5" Type="http://schemas.openxmlformats.org/officeDocument/2006/relationships/image" Target="../media/image76.emf"/><Relationship Id="rId4" Type="http://schemas.openxmlformats.org/officeDocument/2006/relationships/image" Target="../media/image58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2.emf"/><Relationship Id="rId4" Type="http://schemas.openxmlformats.org/officeDocument/2006/relationships/image" Target="../media/image81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25.emf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11" Type="http://schemas.openxmlformats.org/officeDocument/2006/relationships/image" Target="../media/image86.png"/><Relationship Id="rId5" Type="http://schemas.openxmlformats.org/officeDocument/2006/relationships/image" Target="../media/image18.png"/><Relationship Id="rId10" Type="http://schemas.openxmlformats.org/officeDocument/2006/relationships/image" Target="../media/image85.png"/><Relationship Id="rId4" Type="http://schemas.openxmlformats.org/officeDocument/2006/relationships/image" Target="../media/image83.emf"/><Relationship Id="rId9" Type="http://schemas.openxmlformats.org/officeDocument/2006/relationships/image" Target="../media/image84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25.emf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10" Type="http://schemas.openxmlformats.org/officeDocument/2006/relationships/image" Target="../media/image87.emf"/><Relationship Id="rId4" Type="http://schemas.openxmlformats.org/officeDocument/2006/relationships/image" Target="../media/image83.emf"/><Relationship Id="rId9" Type="http://schemas.openxmlformats.org/officeDocument/2006/relationships/image" Target="../media/image84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25.emf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11" Type="http://schemas.openxmlformats.org/officeDocument/2006/relationships/image" Target="../media/image89.png"/><Relationship Id="rId5" Type="http://schemas.openxmlformats.org/officeDocument/2006/relationships/image" Target="../media/image18.png"/><Relationship Id="rId10" Type="http://schemas.openxmlformats.org/officeDocument/2006/relationships/image" Target="../media/image88.png"/><Relationship Id="rId4" Type="http://schemas.openxmlformats.org/officeDocument/2006/relationships/image" Target="../media/image83.emf"/><Relationship Id="rId9" Type="http://schemas.openxmlformats.org/officeDocument/2006/relationships/image" Target="../media/image84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6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327BB"/>
            </a:gs>
            <a:gs pos="100000">
              <a:srgbClr val="2327BB">
                <a:gamma/>
                <a:shade val="46275"/>
                <a:invGamma/>
              </a:srgb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08620" y="930355"/>
            <a:ext cx="5506444" cy="913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  <a:latin typeface="+mj-lt"/>
              </a:rPr>
              <a:t>                      Misak Sargsian</a:t>
            </a:r>
          </a:p>
          <a:p>
            <a:r>
              <a:rPr lang="en-US" sz="2667" dirty="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  <a:latin typeface="+mj-lt"/>
              </a:rPr>
              <a:t>Florida International University, Miami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913" y="268548"/>
            <a:ext cx="10081088" cy="5539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rgbClr val="FFFF00"/>
                </a:solidFill>
                <a:latin typeface="Chalkboard" panose="03050602040202020205" pitchFamily="66" charset="77"/>
                <a:ea typeface="Noteworthy" panose="02000400000000000000" pitchFamily="2" charset="77"/>
              </a:rPr>
              <a:t>Non-Nucleonic Components in Short Nuclear Distances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8064" y="2220796"/>
            <a:ext cx="1467556" cy="12734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28640" y="4648357"/>
            <a:ext cx="65816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halkboard" panose="03050602040202020205" pitchFamily="66" charset="77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halkboard" panose="03050602040202020205" pitchFamily="66" charset="77"/>
              </a:rPr>
              <a:t>XVIth</a:t>
            </a:r>
            <a:r>
              <a:rPr lang="en-US" sz="2000" dirty="0">
                <a:solidFill>
                  <a:schemeClr val="bg1"/>
                </a:solidFill>
                <a:latin typeface="Chalkboard" panose="03050602040202020205" pitchFamily="66" charset="77"/>
              </a:rPr>
              <a:t>  Quark Confinement and the Hadron Spectrum</a:t>
            </a:r>
          </a:p>
          <a:p>
            <a:r>
              <a:rPr lang="en-US" sz="2000" dirty="0">
                <a:solidFill>
                  <a:schemeClr val="bg1"/>
                </a:solidFill>
                <a:latin typeface="Chalkboard" panose="03050602040202020205" pitchFamily="66" charset="77"/>
              </a:rPr>
              <a:t>     August 18-24, 2024, Cairns, Queensland, Australia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996BA4B-C9CB-CB9C-2FDF-D632B8658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3" y="4526309"/>
            <a:ext cx="1613691" cy="9519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4" name="Picture 3" descr="A sea turtle swimming in the water&#10;&#10;Description automatically generated">
            <a:extLst>
              <a:ext uri="{FF2B5EF4-FFF2-40B4-BE49-F238E27FC236}">
                <a16:creationId xmlns:a16="http://schemas.microsoft.com/office/drawing/2014/main" id="{D0EA611C-8163-6806-E0EB-3BB0B2F41F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0273" y="4458959"/>
            <a:ext cx="1670696" cy="108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915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11115" y="71668"/>
            <a:ext cx="3915367" cy="571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111" dirty="0">
                <a:solidFill>
                  <a:srgbClr val="FF0000"/>
                </a:solidFill>
                <a:latin typeface="Chalkboard"/>
                <a:cs typeface="Chalkboard"/>
              </a:rPr>
              <a:t>Some Paradigm Shift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464016-8CF4-AE19-4DD8-1154583E154C}"/>
              </a:ext>
            </a:extLst>
          </p:cNvPr>
          <p:cNvSpPr txBox="1"/>
          <p:nvPr/>
        </p:nvSpPr>
        <p:spPr>
          <a:xfrm>
            <a:off x="102886" y="862603"/>
            <a:ext cx="1005711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Our current  mindset about deuteron </a:t>
            </a:r>
            <a:r>
              <a:rPr lang="en-US" sz="2000" dirty="0">
                <a:solidFill>
                  <a:srgbClr val="000000"/>
                </a:solidFill>
                <a:highlight>
                  <a:srgbClr val="FFFF00"/>
                </a:highlight>
                <a:latin typeface="Helvetica" pitchFamily="2" charset="0"/>
              </a:rPr>
              <a:t>is fully non-relativistic</a:t>
            </a:r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,  the observation that  it has </a:t>
            </a:r>
          </a:p>
          <a:p>
            <a:r>
              <a:rPr lang="en-US" sz="2000" dirty="0">
                <a:solidFill>
                  <a:srgbClr val="000000"/>
                </a:solidFill>
                <a:highlight>
                  <a:srgbClr val="FFFF00"/>
                </a:highlight>
                <a:latin typeface="Helvetica" pitchFamily="2" charset="0"/>
              </a:rPr>
              <a:t>total spin, J=1 </a:t>
            </a:r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and   </a:t>
            </a:r>
            <a:r>
              <a:rPr lang="en-US" sz="2000" dirty="0">
                <a:solidFill>
                  <a:srgbClr val="000000"/>
                </a:solidFill>
                <a:highlight>
                  <a:srgbClr val="FFFF00"/>
                </a:highlight>
                <a:latin typeface="Helvetica" pitchFamily="2" charset="0"/>
              </a:rPr>
              <a:t>parity, P=+,  </a:t>
            </a:r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together with the  relation that  </a:t>
            </a:r>
          </a:p>
          <a:p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for non-relativistic wave function</a:t>
            </a:r>
            <a:r>
              <a:rPr lang="en-US" sz="2000" dirty="0">
                <a:solidFill>
                  <a:srgbClr val="000000"/>
                </a:solidFill>
                <a:highlight>
                  <a:srgbClr val="FFFF00"/>
                </a:highlight>
                <a:latin typeface="Helvetica" pitchFamily="2" charset="0"/>
              </a:rPr>
              <a:t>,  P= (-1)</a:t>
            </a:r>
            <a:r>
              <a:rPr lang="en-US" sz="2000" baseline="30000" dirty="0">
                <a:solidFill>
                  <a:srgbClr val="000000"/>
                </a:solidFill>
                <a:latin typeface="Helvetica" pitchFamily="2" charset="0"/>
              </a:rPr>
              <a:t>l</a:t>
            </a:r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,  one concludes that the deuteron consists of </a:t>
            </a:r>
            <a:r>
              <a:rPr lang="en-US" sz="2000" dirty="0">
                <a:solidFill>
                  <a:srgbClr val="000000"/>
                </a:solidFill>
                <a:highlight>
                  <a:srgbClr val="FFFF00"/>
                </a:highlight>
                <a:latin typeface="Helvetica" pitchFamily="2" charset="0"/>
              </a:rPr>
              <a:t>S- and D- partial waves for proton-neutron system</a:t>
            </a:r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. 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B887BD-73D0-880A-976E-9D685C7BFA16}"/>
              </a:ext>
            </a:extLst>
          </p:cNvPr>
          <p:cNvSpPr txBox="1"/>
          <p:nvPr/>
        </p:nvSpPr>
        <p:spPr>
          <a:xfrm>
            <a:off x="0" y="2371296"/>
            <a:ext cx="1005711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  <a:latin typeface="Helvetica" pitchFamily="2" charset="0"/>
              </a:rPr>
              <a:t>Paradigm Shift: </a:t>
            </a:r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The above reaction at high Q</a:t>
            </a:r>
            <a:r>
              <a:rPr lang="en-US" sz="2000" baseline="30000" dirty="0">
                <a:solidFill>
                  <a:srgbClr val="000000"/>
                </a:solidFill>
                <a:latin typeface="Helvetica" pitchFamily="2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, measures the </a:t>
            </a:r>
            <a:r>
              <a:rPr lang="en-US" sz="2000" dirty="0">
                <a:solidFill>
                  <a:srgbClr val="000000"/>
                </a:solidFill>
                <a:highlight>
                  <a:srgbClr val="FFFF00"/>
                </a:highlight>
                <a:latin typeface="Helvetica" pitchFamily="2" charset="0"/>
              </a:rPr>
              <a:t>probability of observing  proton and neutron in the deuteron </a:t>
            </a:r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at very large relative  momenta.  </a:t>
            </a:r>
          </a:p>
          <a:p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In such a formulation the deuteron is not a composite system consisting of proton and neutron but it is  a </a:t>
            </a:r>
            <a:r>
              <a:rPr lang="en-US" sz="2000" dirty="0">
                <a:solidFill>
                  <a:srgbClr val="000000"/>
                </a:solidFill>
                <a:highlight>
                  <a:srgbClr val="FFFF00"/>
                </a:highlight>
                <a:latin typeface="Helvetica" pitchFamily="2" charset="0"/>
              </a:rPr>
              <a:t>composite pseudo - vector (J=1, P=+)  ``particle" </a:t>
            </a:r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from which one extracts proton and neutron.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86F2EF-05CE-9BE6-9BC6-AC073AF0F5C5}"/>
              </a:ext>
            </a:extLst>
          </p:cNvPr>
          <p:cNvSpPr txBox="1"/>
          <p:nvPr/>
        </p:nvSpPr>
        <p:spPr>
          <a:xfrm>
            <a:off x="0" y="4190677"/>
            <a:ext cx="981276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 How such a  proton and neutron produced at   such extremal conditions is related </a:t>
            </a:r>
          </a:p>
          <a:p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to the dynamical  structure of Light-Front deuteron wave function, which may include internal elastic                  as well as inelastic                  ,                     or </a:t>
            </a:r>
          </a:p>
          <a:p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transitions. 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77F173D-9818-9462-E43B-5B72196B8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2576" y="4907530"/>
            <a:ext cx="1072444" cy="21166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14F2B45-7E8E-B229-E4E6-2A17CD33BA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2020" y="4862895"/>
            <a:ext cx="1199444" cy="26811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34EE5C7-5A73-CED2-AADB-44C7CFC92B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0497" y="4867968"/>
            <a:ext cx="1382889" cy="2681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00CC1A1-EF80-8E02-56B7-14BAA4599B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5402" y="4886039"/>
            <a:ext cx="1566333" cy="26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079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1031" y="52310"/>
            <a:ext cx="9416360" cy="40011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Lucida Bright"/>
                <a:cs typeface="Lucida Bright"/>
              </a:rPr>
              <a:t>New Structure in the Deuteron and possible non-nucleonic components</a:t>
            </a:r>
            <a:endParaRPr lang="en-US" sz="2000" baseline="30000" dirty="0">
              <a:solidFill>
                <a:srgbClr val="FF0000"/>
              </a:solidFill>
              <a:latin typeface="Lucida Bright"/>
              <a:cs typeface="Lucida Brigh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BD1760-30B7-93EC-614F-55E2EC2446FE}"/>
              </a:ext>
            </a:extLst>
          </p:cNvPr>
          <p:cNvSpPr/>
          <p:nvPr/>
        </p:nvSpPr>
        <p:spPr>
          <a:xfrm>
            <a:off x="90027" y="517158"/>
            <a:ext cx="2055819" cy="2974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33" dirty="0">
                <a:solidFill>
                  <a:srgbClr val="00B050"/>
                </a:solidFill>
              </a:rPr>
              <a:t>M.S &amp; Frank Vera PRL 2023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95441B-BA11-A93B-5930-8D6C415FF136}"/>
              </a:ext>
            </a:extLst>
          </p:cNvPr>
          <p:cNvSpPr txBox="1"/>
          <p:nvPr/>
        </p:nvSpPr>
        <p:spPr>
          <a:xfrm>
            <a:off x="90027" y="759527"/>
            <a:ext cx="88101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Paradigm shift: </a:t>
            </a:r>
          </a:p>
          <a:p>
            <a:r>
              <a:rPr lang="en-US" sz="2000" dirty="0">
                <a:solidFill>
                  <a:srgbClr val="0000FF"/>
                </a:solidFill>
              </a:rPr>
              <a:t>- consider a deuteron not a nucleus that consist of proton and neutron</a:t>
            </a:r>
          </a:p>
          <a:p>
            <a:r>
              <a:rPr lang="en-US" sz="2000" dirty="0">
                <a:solidFill>
                  <a:srgbClr val="0000FF"/>
                </a:solidFill>
              </a:rPr>
              <a:t>- but </a:t>
            </a:r>
            <a:r>
              <a:rPr lang="en-US" sz="2000" b="1" i="1" dirty="0">
                <a:solidFill>
                  <a:srgbClr val="0000FF"/>
                </a:solidFill>
              </a:rPr>
              <a:t>pseudovector composite particle </a:t>
            </a:r>
            <a:r>
              <a:rPr lang="en-US" sz="2000" dirty="0">
                <a:solidFill>
                  <a:srgbClr val="0000FF"/>
                </a:solidFill>
              </a:rPr>
              <a:t>from which we </a:t>
            </a:r>
            <a:r>
              <a:rPr lang="en-US" sz="2000" b="1" i="1" dirty="0">
                <a:solidFill>
                  <a:srgbClr val="0000FF"/>
                </a:solidFill>
              </a:rPr>
              <a:t>extract</a:t>
            </a:r>
            <a:r>
              <a:rPr lang="en-US" sz="2000" dirty="0">
                <a:solidFill>
                  <a:srgbClr val="0000FF"/>
                </a:solidFill>
              </a:rPr>
              <a:t> proton and neutron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4D8B33-C772-E075-9808-6A059C25C73D}"/>
              </a:ext>
            </a:extLst>
          </p:cNvPr>
          <p:cNvSpPr txBox="1"/>
          <p:nvPr/>
        </p:nvSpPr>
        <p:spPr>
          <a:xfrm>
            <a:off x="240439" y="1983417"/>
            <a:ext cx="4085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-  Light-Front Deuteron wave function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194734-25FE-644A-B726-277943D9A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66" y="2657144"/>
            <a:ext cx="6710326" cy="10765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ADC53C9-12B6-A119-3AA0-7F807B250ADE}"/>
              </a:ext>
            </a:extLst>
          </p:cNvPr>
          <p:cNvSpPr txBox="1"/>
          <p:nvPr/>
        </p:nvSpPr>
        <p:spPr>
          <a:xfrm>
            <a:off x="128897" y="3849786"/>
            <a:ext cx="100311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- Absorbing the energy denominator into the vertex function and using crossing symmetry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A824FD-6594-8154-29BD-BECD385E87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66" y="4635408"/>
            <a:ext cx="9454446" cy="74310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6600C94-5003-97B0-6ACC-765FC31B9D33}"/>
              </a:ext>
            </a:extLst>
          </p:cNvPr>
          <p:cNvCxnSpPr>
            <a:cxnSpLocks/>
          </p:cNvCxnSpPr>
          <p:nvPr/>
        </p:nvCxnSpPr>
        <p:spPr>
          <a:xfrm>
            <a:off x="7688443" y="2974903"/>
            <a:ext cx="861018" cy="0"/>
          </a:xfrm>
          <a:prstGeom prst="line">
            <a:avLst/>
          </a:prstGeom>
          <a:ln w="12700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E94A13E9-5FA9-3EAF-1B28-FB79290718B9}"/>
              </a:ext>
            </a:extLst>
          </p:cNvPr>
          <p:cNvSpPr/>
          <p:nvPr/>
        </p:nvSpPr>
        <p:spPr>
          <a:xfrm>
            <a:off x="8338293" y="2705759"/>
            <a:ext cx="422337" cy="53828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59CDCAB-1045-5638-3548-607980B59597}"/>
              </a:ext>
            </a:extLst>
          </p:cNvPr>
          <p:cNvCxnSpPr>
            <a:cxnSpLocks/>
          </p:cNvCxnSpPr>
          <p:nvPr/>
        </p:nvCxnSpPr>
        <p:spPr>
          <a:xfrm flipV="1">
            <a:off x="8730712" y="2452107"/>
            <a:ext cx="585491" cy="370233"/>
          </a:xfrm>
          <a:prstGeom prst="straightConnector1">
            <a:avLst/>
          </a:prstGeom>
          <a:ln w="508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1C69924-FDA0-F106-A251-D921081FDF55}"/>
              </a:ext>
            </a:extLst>
          </p:cNvPr>
          <p:cNvCxnSpPr>
            <a:cxnSpLocks/>
          </p:cNvCxnSpPr>
          <p:nvPr/>
        </p:nvCxnSpPr>
        <p:spPr>
          <a:xfrm>
            <a:off x="8698779" y="3165217"/>
            <a:ext cx="646698" cy="360461"/>
          </a:xfrm>
          <a:prstGeom prst="straightConnector1">
            <a:avLst/>
          </a:prstGeom>
          <a:ln w="508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488D8555-0168-371A-9F09-165FBB1EDD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8669" y="2383527"/>
            <a:ext cx="211667" cy="23988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395BB49-2AE1-7DDF-A0A3-FB8F38959A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6055" y="2854884"/>
            <a:ext cx="224123" cy="31032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C9A9A5B-003F-13B0-A43F-51B427DE1E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16203" y="2074559"/>
            <a:ext cx="242376" cy="2770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737233A-F203-1C70-38C1-70705BBB49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96632" y="3385913"/>
            <a:ext cx="352546" cy="27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166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7A824FD-6594-8154-29BD-BECD385E87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97" y="71014"/>
            <a:ext cx="9454446" cy="74310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CBD8E4-65FA-84E6-C55F-081A843BB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92" y="1041658"/>
            <a:ext cx="296333" cy="356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2D998D3-7988-22AE-E61C-EBE00785EAA1}"/>
              </a:ext>
            </a:extLst>
          </p:cNvPr>
          <p:cNvSpPr txBox="1"/>
          <p:nvPr/>
        </p:nvSpPr>
        <p:spPr>
          <a:xfrm>
            <a:off x="0" y="1019993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-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6C1C92-631B-11B6-FA89-81C732115D66}"/>
              </a:ext>
            </a:extLst>
          </p:cNvPr>
          <p:cNvSpPr txBox="1"/>
          <p:nvPr/>
        </p:nvSpPr>
        <p:spPr>
          <a:xfrm>
            <a:off x="663626" y="912421"/>
            <a:ext cx="83849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17497" indent="-317497">
              <a:buFontTx/>
              <a:buChar char="-"/>
            </a:pPr>
            <a:r>
              <a:rPr lang="en-US" sz="2000" dirty="0">
                <a:solidFill>
                  <a:srgbClr val="0000FF"/>
                </a:solidFill>
              </a:rPr>
              <a:t>is a four-vector, which can be constructed in a most general form satisfying  </a:t>
            </a:r>
          </a:p>
          <a:p>
            <a:r>
              <a:rPr lang="en-US" sz="2000" dirty="0">
                <a:solidFill>
                  <a:srgbClr val="0000FF"/>
                </a:solidFill>
              </a:rPr>
              <a:t>      time reversal, parity and charge conjugate symmetries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9DF611-F323-EE1D-B09A-F7A4EDE84571}"/>
              </a:ext>
            </a:extLst>
          </p:cNvPr>
          <p:cNvSpPr txBox="1"/>
          <p:nvPr/>
        </p:nvSpPr>
        <p:spPr>
          <a:xfrm>
            <a:off x="128897" y="1629818"/>
            <a:ext cx="96827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17497" indent="-317497">
              <a:buFontTx/>
              <a:buChar char="-"/>
            </a:pPr>
            <a:r>
              <a:rPr lang="en-US" sz="2000" dirty="0"/>
              <a:t>Because the deuteron is a bound system, in addition to on-shell p</a:t>
            </a:r>
            <a:r>
              <a:rPr lang="en-US" sz="2000" baseline="-25000" dirty="0"/>
              <a:t>1</a:t>
            </a:r>
            <a:r>
              <a:rPr lang="en-US" sz="2000" dirty="0"/>
              <a:t> and p</a:t>
            </a:r>
            <a:r>
              <a:rPr lang="en-US" sz="2000" baseline="-25000" dirty="0"/>
              <a:t>2</a:t>
            </a:r>
            <a:r>
              <a:rPr lang="en-US" sz="2000" dirty="0"/>
              <a:t> four momenta</a:t>
            </a:r>
          </a:p>
          <a:p>
            <a:r>
              <a:rPr lang="en-US" sz="2000" dirty="0"/>
              <a:t>     one introduces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8814C8-D937-887B-349F-EEEA00DFD4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419" y="2536926"/>
            <a:ext cx="5954889" cy="3245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A32E0A-AA53-B083-35A2-AF044376E6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304" y="3031190"/>
            <a:ext cx="9476161" cy="5786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0502DF2-6B38-67B0-CA13-4668B6DBF1F8}"/>
              </a:ext>
            </a:extLst>
          </p:cNvPr>
          <p:cNvSpPr txBox="1"/>
          <p:nvPr/>
        </p:nvSpPr>
        <p:spPr>
          <a:xfrm>
            <a:off x="-95616" y="3696207"/>
            <a:ext cx="5080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17497" indent="-317497">
              <a:buFontTx/>
              <a:buChar char="-"/>
            </a:pPr>
            <a:r>
              <a:rPr lang="en-US" sz="2000" dirty="0"/>
              <a:t>Constructed vertex: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CFF5778-04FD-15D1-77E4-81534B76BA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173" y="4076079"/>
            <a:ext cx="9476161" cy="156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9804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51197" y="86096"/>
            <a:ext cx="5054589" cy="40011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Lucida Bright"/>
                <a:cs typeface="Lucida Bright"/>
              </a:rPr>
              <a:t>High Momentum Transfer Kinematics</a:t>
            </a:r>
            <a:endParaRPr lang="en-US" sz="2000" baseline="30000" dirty="0">
              <a:solidFill>
                <a:srgbClr val="FF0000"/>
              </a:solidFill>
              <a:latin typeface="Lucida Bright"/>
              <a:cs typeface="Lucida Br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CE7112-BB9A-72A5-B2C2-B4D16E2DC370}"/>
              </a:ext>
            </a:extLst>
          </p:cNvPr>
          <p:cNvSpPr txBox="1"/>
          <p:nvPr/>
        </p:nvSpPr>
        <p:spPr>
          <a:xfrm>
            <a:off x="90027" y="886109"/>
            <a:ext cx="90693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For large Q</a:t>
            </a:r>
            <a:r>
              <a:rPr lang="en-US" sz="2000" baseline="30000" dirty="0">
                <a:solidFill>
                  <a:srgbClr val="000000"/>
                </a:solidFill>
                <a:latin typeface="Helvetica" pitchFamily="2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 limit, Light-Front momenta for the reaction are chosen as follows: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547E83C-33FA-F451-1333-2FBE9FD81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19" y="1728771"/>
            <a:ext cx="9707162" cy="18203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9ED83D4-723F-6B23-136E-4A4920EE6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27" y="3909169"/>
            <a:ext cx="9708444" cy="71966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5D8EEE5-9477-584C-1A5D-93A13DF20475}"/>
              </a:ext>
            </a:extLst>
          </p:cNvPr>
          <p:cNvSpPr txBox="1"/>
          <p:nvPr/>
        </p:nvSpPr>
        <p:spPr>
          <a:xfrm>
            <a:off x="0" y="5010183"/>
            <a:ext cx="3789820" cy="434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22" dirty="0">
                <a:solidFill>
                  <a:srgbClr val="0000FF"/>
                </a:solidFill>
              </a:rPr>
              <a:t>- One observes that for fixed x,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C13F1A3-6C3D-DB9F-E3B2-F237A6FBA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2036" y="5010183"/>
            <a:ext cx="2201333" cy="419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214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FF90A89-1CB7-6955-6E9F-A6876B3C2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362" y="218558"/>
            <a:ext cx="6646333" cy="381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634271-A1D8-B6E0-8C4B-89672E3C88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34" y="702016"/>
            <a:ext cx="8452556" cy="22718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B140BD6-E96F-E593-883B-B6261D929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6917" y="3352940"/>
            <a:ext cx="958961" cy="5883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43FB71-4654-1C57-AEB2-1CA97895124F}"/>
              </a:ext>
            </a:extLst>
          </p:cNvPr>
          <p:cNvSpPr txBox="1"/>
          <p:nvPr/>
        </p:nvSpPr>
        <p:spPr>
          <a:xfrm>
            <a:off x="155223" y="3419650"/>
            <a:ext cx="1906291" cy="434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22" dirty="0">
                <a:solidFill>
                  <a:srgbClr val="FF0000"/>
                </a:solidFill>
              </a:rPr>
              <a:t>In high Q</a:t>
            </a:r>
            <a:r>
              <a:rPr lang="en-US" sz="2222" baseline="30000" dirty="0">
                <a:solidFill>
                  <a:srgbClr val="FF0000"/>
                </a:solidFill>
              </a:rPr>
              <a:t>2</a:t>
            </a:r>
            <a:r>
              <a:rPr lang="en-US" sz="2222" dirty="0">
                <a:solidFill>
                  <a:srgbClr val="FF0000"/>
                </a:solidFill>
              </a:rPr>
              <a:t> limit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AD3FCA9-02D6-05A1-199C-E725469510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223" y="4167011"/>
            <a:ext cx="8804981" cy="1378194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EFB3795-5363-F17F-2648-3F9CD885C5F6}"/>
              </a:ext>
            </a:extLst>
          </p:cNvPr>
          <p:cNvCxnSpPr/>
          <p:nvPr/>
        </p:nvCxnSpPr>
        <p:spPr>
          <a:xfrm flipV="1">
            <a:off x="5192889" y="4099279"/>
            <a:ext cx="776111" cy="791554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5DC7A4B-7500-F9A6-B1BF-C194A439437D}"/>
              </a:ext>
            </a:extLst>
          </p:cNvPr>
          <p:cNvCxnSpPr/>
          <p:nvPr/>
        </p:nvCxnSpPr>
        <p:spPr>
          <a:xfrm flipV="1">
            <a:off x="7563556" y="3941254"/>
            <a:ext cx="776111" cy="791554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0FD7A72-55D4-F012-9259-F9D1B8A4E6D1}"/>
              </a:ext>
            </a:extLst>
          </p:cNvPr>
          <p:cNvCxnSpPr/>
          <p:nvPr/>
        </p:nvCxnSpPr>
        <p:spPr>
          <a:xfrm flipV="1">
            <a:off x="7309556" y="4890834"/>
            <a:ext cx="776111" cy="791554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669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ECCFDE3-D109-A536-D95E-31A24E10B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67" y="4100240"/>
            <a:ext cx="9581117" cy="104793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0766954-D0EA-1C36-E38F-B689C28F2AF2}"/>
              </a:ext>
            </a:extLst>
          </p:cNvPr>
          <p:cNvSpPr txBox="1"/>
          <p:nvPr/>
        </p:nvSpPr>
        <p:spPr>
          <a:xfrm>
            <a:off x="106067" y="76697"/>
            <a:ext cx="1172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Consider: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9F4C36-371C-19CB-B8F9-0717DA182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334" y="1326408"/>
            <a:ext cx="2229556" cy="3386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421FA4A-FAD9-593F-C271-BA0E03448AA5}"/>
              </a:ext>
            </a:extLst>
          </p:cNvPr>
          <p:cNvSpPr txBox="1"/>
          <p:nvPr/>
        </p:nvSpPr>
        <p:spPr>
          <a:xfrm>
            <a:off x="106067" y="599225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Since: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E706BC-0031-D66A-6DFE-30AB8DFE42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561" y="599225"/>
            <a:ext cx="1397000" cy="3527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8EB4C92-DE96-0186-6BC9-8CDE077D3BD4}"/>
              </a:ext>
            </a:extLst>
          </p:cNvPr>
          <p:cNvSpPr txBox="1"/>
          <p:nvPr/>
        </p:nvSpPr>
        <p:spPr>
          <a:xfrm>
            <a:off x="2253561" y="631065"/>
            <a:ext cx="577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and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BC6B080-878D-ED0A-100B-7721423F76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7858" y="654754"/>
            <a:ext cx="1368778" cy="3527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DE0DB6-CCEC-B3ED-F568-C4F2E6966F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3444" y="91564"/>
            <a:ext cx="2229556" cy="3386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3E0F4AC-1BDD-4CB9-66C5-8BE370557E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8222" y="1342747"/>
            <a:ext cx="2511778" cy="35277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682C54C-6601-7927-8DC2-B5502D9C9BD2}"/>
              </a:ext>
            </a:extLst>
          </p:cNvPr>
          <p:cNvSpPr txBox="1"/>
          <p:nvPr/>
        </p:nvSpPr>
        <p:spPr>
          <a:xfrm>
            <a:off x="4238797" y="654754"/>
            <a:ext cx="668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then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83EC796-58E1-1D41-74D7-75EEA0E4CB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84561" y="599226"/>
            <a:ext cx="4939830" cy="53622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54DF4EF-919A-06E7-CA77-F9171D89F5E3}"/>
              </a:ext>
            </a:extLst>
          </p:cNvPr>
          <p:cNvSpPr txBox="1"/>
          <p:nvPr/>
        </p:nvSpPr>
        <p:spPr>
          <a:xfrm>
            <a:off x="5372485" y="1259124"/>
            <a:ext cx="1656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Leading Oder!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7EABEBA-2D74-7690-8BF1-54DE1FF238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5637" y="2273915"/>
            <a:ext cx="9309533" cy="1257664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49BCB21-D643-D353-643E-A4B416B6B20E}"/>
              </a:ext>
            </a:extLst>
          </p:cNvPr>
          <p:cNvCxnSpPr/>
          <p:nvPr/>
        </p:nvCxnSpPr>
        <p:spPr>
          <a:xfrm flipV="1">
            <a:off x="5608525" y="2065946"/>
            <a:ext cx="776111" cy="791554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1926069-5B7D-1491-7CCF-9EAE4B08168C}"/>
              </a:ext>
            </a:extLst>
          </p:cNvPr>
          <p:cNvCxnSpPr/>
          <p:nvPr/>
        </p:nvCxnSpPr>
        <p:spPr>
          <a:xfrm flipV="1">
            <a:off x="8274885" y="2097892"/>
            <a:ext cx="776111" cy="791554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1E496C9-F55E-8F4F-8B20-50704854935B}"/>
              </a:ext>
            </a:extLst>
          </p:cNvPr>
          <p:cNvCxnSpPr/>
          <p:nvPr/>
        </p:nvCxnSpPr>
        <p:spPr>
          <a:xfrm flipV="1">
            <a:off x="7886829" y="2859641"/>
            <a:ext cx="776111" cy="791554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9EF75D9-D769-FEEE-4F1A-1DBB45938C76}"/>
              </a:ext>
            </a:extLst>
          </p:cNvPr>
          <p:cNvSpPr txBox="1"/>
          <p:nvPr/>
        </p:nvSpPr>
        <p:spPr>
          <a:xfrm>
            <a:off x="11650" y="5196410"/>
            <a:ext cx="844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where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A26F34F-E735-EECF-CD3C-D57C648008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3764" y="5244439"/>
            <a:ext cx="1876778" cy="35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6229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ECCFDE3-D109-A536-D95E-31A24E10B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41" y="65553"/>
            <a:ext cx="9581117" cy="9492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4F915E-CF24-7A94-339A-F36D00A9D1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441" y="1264300"/>
            <a:ext cx="9161722" cy="1342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D84537-C5DC-6457-2A72-B6CE9957F7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941" y="2856735"/>
            <a:ext cx="5662292" cy="11173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8C87BC-B142-07E1-2610-E8E7E169948A}"/>
              </a:ext>
            </a:extLst>
          </p:cNvPr>
          <p:cNvSpPr txBox="1"/>
          <p:nvPr/>
        </p:nvSpPr>
        <p:spPr>
          <a:xfrm>
            <a:off x="0" y="4141909"/>
            <a:ext cx="9587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Where: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AA8EAAE-F996-2DCB-2849-C89A306676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0302" y="4149729"/>
            <a:ext cx="3651582" cy="442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0D10337-C0C1-35F2-AE1E-5516BC0D3A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940" y="4941253"/>
            <a:ext cx="3416171" cy="47977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289FB9E-8F82-513E-0420-21D33F7ABFEF}"/>
              </a:ext>
            </a:extLst>
          </p:cNvPr>
          <p:cNvSpPr txBox="1"/>
          <p:nvPr/>
        </p:nvSpPr>
        <p:spPr>
          <a:xfrm>
            <a:off x="4171115" y="4781032"/>
            <a:ext cx="3337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fully relativistic: in addition to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76BB88A-05F0-AAB7-07D0-C51D620D71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5734" y="4739215"/>
            <a:ext cx="465667" cy="43744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7F5708F-6D21-B93C-B3E9-5F408C5C49F5}"/>
              </a:ext>
            </a:extLst>
          </p:cNvPr>
          <p:cNvSpPr txBox="1"/>
          <p:nvPr/>
        </p:nvSpPr>
        <p:spPr>
          <a:xfrm>
            <a:off x="8108183" y="4718048"/>
            <a:ext cx="6916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term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95C51FE-BDA3-3FEE-7258-2E0E6C10ACF4}"/>
              </a:ext>
            </a:extLst>
          </p:cNvPr>
          <p:cNvSpPr txBox="1"/>
          <p:nvPr/>
        </p:nvSpPr>
        <p:spPr>
          <a:xfrm>
            <a:off x="5799830" y="5260167"/>
            <a:ext cx="1709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has additional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64503CF-557E-9114-F643-E2165C9150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11011" y="5208758"/>
            <a:ext cx="395111" cy="47977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37915CA-29A0-98DA-545E-C9CC427A0ABE}"/>
              </a:ext>
            </a:extLst>
          </p:cNvPr>
          <p:cNvSpPr txBox="1"/>
          <p:nvPr/>
        </p:nvSpPr>
        <p:spPr>
          <a:xfrm>
            <a:off x="8157567" y="5226187"/>
            <a:ext cx="6916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term</a:t>
            </a:r>
          </a:p>
        </p:txBody>
      </p:sp>
    </p:spTree>
    <p:extLst>
      <p:ext uri="{BB962C8B-B14F-4D97-AF65-F5344CB8AC3E}">
        <p14:creationId xmlns:p14="http://schemas.microsoft.com/office/powerpoint/2010/main" val="1017880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4F915E-CF24-7A94-339A-F36D00A9D1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97" y="1249038"/>
            <a:ext cx="7882989" cy="10166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32A1B2F-0C4B-F037-F29E-0FDFFAC9F7CD}"/>
              </a:ext>
            </a:extLst>
          </p:cNvPr>
          <p:cNvSpPr txBox="1"/>
          <p:nvPr/>
        </p:nvSpPr>
        <p:spPr>
          <a:xfrm>
            <a:off x="1223701" y="267738"/>
            <a:ext cx="6791090" cy="434286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222" b="1" dirty="0">
                <a:solidFill>
                  <a:srgbClr val="FF0000"/>
                </a:solidFill>
              </a:rPr>
              <a:t> Light Front Density Matrix and Momentum Distribution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9DE0C4-0698-6887-D3A1-3A790AF29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097" y="2504337"/>
            <a:ext cx="2469444" cy="3951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5F6332-EE0D-B31D-1B6A-E4A59DCD35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56" y="3200646"/>
            <a:ext cx="8537222" cy="6914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DBBE2CD-FCB4-BC2F-47F6-E116A9337E47}"/>
              </a:ext>
            </a:extLst>
          </p:cNvPr>
          <p:cNvSpPr txBox="1"/>
          <p:nvPr/>
        </p:nvSpPr>
        <p:spPr>
          <a:xfrm>
            <a:off x="0" y="4052860"/>
            <a:ext cx="3979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Baryonic and Momentum Sum Rules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55E186E-2018-6063-A7AB-C187C6AEE8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3200" y="4055593"/>
            <a:ext cx="4632678" cy="4103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205A9E2-9AC8-96BD-8226-AC145D66B4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3701" y="4754168"/>
            <a:ext cx="4797778" cy="35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269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2A1B2F-0C4B-F037-F29E-0FDFFAC9F7CD}"/>
              </a:ext>
            </a:extLst>
          </p:cNvPr>
          <p:cNvSpPr txBox="1"/>
          <p:nvPr/>
        </p:nvSpPr>
        <p:spPr>
          <a:xfrm>
            <a:off x="1495615" y="229507"/>
            <a:ext cx="5636351" cy="40011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Non-Nucleonic Components and the New Structure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C5F6332-EE0D-B31D-1B6A-E4A59DCD35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02" y="995112"/>
            <a:ext cx="8537222" cy="6914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1223AB6-1C1F-2367-5869-BB58FCF542C7}"/>
              </a:ext>
            </a:extLst>
          </p:cNvPr>
          <p:cNvSpPr txBox="1"/>
          <p:nvPr/>
        </p:nvSpPr>
        <p:spPr>
          <a:xfrm>
            <a:off x="107914" y="2373942"/>
            <a:ext cx="986680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latin typeface="Helvetica" pitchFamily="2" charset="0"/>
              </a:rPr>
              <a:t>- This is impossible </a:t>
            </a:r>
            <a:r>
              <a:rPr lang="en-US" sz="2000" i="1" dirty="0">
                <a:solidFill>
                  <a:srgbClr val="000000"/>
                </a:solidFill>
                <a:latin typeface="Helvetica" pitchFamily="2" charset="0"/>
              </a:rPr>
              <a:t>for non-relativistic quantum mechanics of the deuteron since </a:t>
            </a:r>
          </a:p>
          <a:p>
            <a:r>
              <a:rPr lang="en-US" sz="2000" i="1" dirty="0">
                <a:solidFill>
                  <a:srgbClr val="000000"/>
                </a:solidFill>
                <a:latin typeface="Helvetica" pitchFamily="2" charset="0"/>
              </a:rPr>
              <a:t>   in this case the potential of the interaction is real  (no </a:t>
            </a:r>
            <a:r>
              <a:rPr lang="en-US" sz="2000" i="1" dirty="0" err="1">
                <a:solidFill>
                  <a:srgbClr val="000000"/>
                </a:solidFill>
                <a:latin typeface="Helvetica" pitchFamily="2" charset="0"/>
              </a:rPr>
              <a:t>inelasticities</a:t>
            </a:r>
            <a:r>
              <a:rPr lang="en-US" sz="2000" i="1" dirty="0">
                <a:solidFill>
                  <a:srgbClr val="000000"/>
                </a:solidFill>
                <a:latin typeface="Helvetica" pitchFamily="2" charset="0"/>
              </a:rPr>
              <a:t>) and the solution </a:t>
            </a:r>
          </a:p>
          <a:p>
            <a:r>
              <a:rPr lang="en-US" sz="2000" i="1" dirty="0">
                <a:solidFill>
                  <a:srgbClr val="000000"/>
                </a:solidFill>
                <a:latin typeface="Helvetica" pitchFamily="2" charset="0"/>
              </a:rPr>
              <a:t>   of Lippmann-Schwinger  (or </a:t>
            </a:r>
            <a:r>
              <a:rPr lang="en-US" sz="2000" i="1" dirty="0" err="1">
                <a:solidFill>
                  <a:srgbClr val="000000"/>
                </a:solidFill>
                <a:latin typeface="Helvetica" pitchFamily="2" charset="0"/>
              </a:rPr>
              <a:t>Schroedinger</a:t>
            </a:r>
            <a:r>
              <a:rPr lang="en-US" sz="2000" i="1" dirty="0">
                <a:solidFill>
                  <a:srgbClr val="000000"/>
                </a:solidFill>
                <a:latin typeface="Helvetica" pitchFamily="2" charset="0"/>
              </a:rPr>
              <a:t>) equation for partial S- and D-waves </a:t>
            </a:r>
          </a:p>
          <a:p>
            <a:r>
              <a:rPr lang="en-US" sz="2000" i="1" dirty="0">
                <a:solidFill>
                  <a:srgbClr val="000000"/>
                </a:solidFill>
                <a:latin typeface="Helvetica" pitchFamily="2" charset="0"/>
              </a:rPr>
              <a:t>   satisfies </a:t>
            </a:r>
            <a:r>
              <a:rPr lang="en-US" sz="2000" i="1" dirty="0">
                <a:solidFill>
                  <a:srgbClr val="000000"/>
                </a:solidFill>
                <a:highlight>
                  <a:srgbClr val="FFFF00"/>
                </a:highlight>
                <a:latin typeface="Helvetica" pitchFamily="2" charset="0"/>
              </a:rPr>
              <a:t>``angular condition", </a:t>
            </a:r>
            <a:r>
              <a:rPr lang="en-US" sz="2000" i="1" dirty="0">
                <a:solidFill>
                  <a:srgbClr val="000000"/>
                </a:solidFill>
                <a:latin typeface="Helvetica" pitchFamily="2" charset="0"/>
              </a:rPr>
              <a:t>according to  which the momentum distribution </a:t>
            </a:r>
          </a:p>
          <a:p>
            <a:r>
              <a:rPr lang="en-US" sz="2000" i="1" dirty="0">
                <a:solidFill>
                  <a:srgbClr val="000000"/>
                </a:solidFill>
                <a:latin typeface="Helvetica" pitchFamily="2" charset="0"/>
              </a:rPr>
              <a:t>   in unpolarized deuteron depends on the magnitude of relative momentum only.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EBCBB6-39C1-9184-3832-6776D0A5752D}"/>
              </a:ext>
            </a:extLst>
          </p:cNvPr>
          <p:cNvSpPr txBox="1"/>
          <p:nvPr/>
        </p:nvSpPr>
        <p:spPr>
          <a:xfrm>
            <a:off x="107914" y="4162054"/>
            <a:ext cx="979835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- On the other hand, in the relativistic domain the definition of the interaction  potential  is     not straightforward to allow to use quantum-mechanical arguments in claiming  that momentum distribution should satisfy the angular condition (i.e. depends on  magnitude of k only).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7D14CF-4AFE-1B9E-A236-680FA371422A}"/>
              </a:ext>
            </a:extLst>
          </p:cNvPr>
          <p:cNvSpPr txBox="1"/>
          <p:nvPr/>
        </p:nvSpPr>
        <p:spPr>
          <a:xfrm>
            <a:off x="204010" y="1795520"/>
            <a:ext cx="44065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- Momentum distribution depends on  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567B2C-32F8-4257-68E0-BA525595B8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3791" y="1838059"/>
            <a:ext cx="310444" cy="254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DFDF7F-64E4-CEBA-4656-6FC244233250}"/>
              </a:ext>
            </a:extLst>
          </p:cNvPr>
          <p:cNvSpPr txBox="1"/>
          <p:nvPr/>
        </p:nvSpPr>
        <p:spPr>
          <a:xfrm>
            <a:off x="4624235" y="1765004"/>
            <a:ext cx="1264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separately</a:t>
            </a:r>
          </a:p>
        </p:txBody>
      </p:sp>
    </p:spTree>
    <p:extLst>
      <p:ext uri="{BB962C8B-B14F-4D97-AF65-F5344CB8AC3E}">
        <p14:creationId xmlns:p14="http://schemas.microsoft.com/office/powerpoint/2010/main" val="2867317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CC82A32-AD67-48E4-7DAB-6BE12F46E62A}"/>
              </a:ext>
            </a:extLst>
          </p:cNvPr>
          <p:cNvSpPr txBox="1"/>
          <p:nvPr/>
        </p:nvSpPr>
        <p:spPr>
          <a:xfrm>
            <a:off x="190770" y="67537"/>
            <a:ext cx="975068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- However, for the Light-Front, there is a remarkable theorem by Frankfurt and </a:t>
            </a:r>
            <a:r>
              <a:rPr lang="en-US" sz="2000" dirty="0" err="1"/>
              <a:t>Strikman</a:t>
            </a:r>
            <a:r>
              <a:rPr lang="en-US" sz="2000" dirty="0"/>
              <a:t> </a:t>
            </a:r>
          </a:p>
          <a:p>
            <a:r>
              <a:rPr lang="en-US" sz="2000" dirty="0"/>
              <a:t>  which states that if </a:t>
            </a:r>
            <a:r>
              <a:rPr lang="en-US" sz="2000" dirty="0">
                <a:highlight>
                  <a:srgbClr val="FFFF00"/>
                </a:highlight>
              </a:rPr>
              <a:t>one considers only </a:t>
            </a:r>
            <a:r>
              <a:rPr lang="en-US" sz="2000" dirty="0" err="1">
                <a:highlight>
                  <a:srgbClr val="FFFF00"/>
                </a:highlight>
              </a:rPr>
              <a:t>pn</a:t>
            </a:r>
            <a:r>
              <a:rPr lang="en-US" sz="2000" dirty="0">
                <a:highlight>
                  <a:srgbClr val="FFFF00"/>
                </a:highlight>
              </a:rPr>
              <a:t> component in the deuteron</a:t>
            </a:r>
            <a:r>
              <a:rPr lang="en-US" sz="2000" dirty="0"/>
              <a:t>, then for most </a:t>
            </a:r>
          </a:p>
          <a:p>
            <a:r>
              <a:rPr lang="en-US" sz="2000" dirty="0"/>
              <a:t> acceptable forms of NN potential – constructed from elastic </a:t>
            </a:r>
            <a:r>
              <a:rPr lang="en-US" sz="2000" dirty="0" err="1"/>
              <a:t>pn</a:t>
            </a:r>
            <a:r>
              <a:rPr lang="en-US" sz="2000" dirty="0"/>
              <a:t>     </a:t>
            </a:r>
            <a:r>
              <a:rPr lang="en-US" sz="2000" dirty="0" err="1"/>
              <a:t>pn</a:t>
            </a:r>
            <a:r>
              <a:rPr lang="en-US" sz="2000" dirty="0"/>
              <a:t> scattering, the angular</a:t>
            </a:r>
          </a:p>
          <a:p>
            <a:r>
              <a:rPr lang="en-US" sz="2000" dirty="0"/>
              <a:t> condition should be satisfied also for LF momentum distribution.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88536A8-1355-866F-EC07-B7D567B6F191}"/>
              </a:ext>
            </a:extLst>
          </p:cNvPr>
          <p:cNvCxnSpPr/>
          <p:nvPr/>
        </p:nvCxnSpPr>
        <p:spPr>
          <a:xfrm>
            <a:off x="6886222" y="684389"/>
            <a:ext cx="16933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9089C44-B702-E313-6665-DC63695F9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881" y="1790119"/>
            <a:ext cx="9778460" cy="9543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BCF875C-549B-E7E7-CD72-292D45B5825E}"/>
              </a:ext>
            </a:extLst>
          </p:cNvPr>
          <p:cNvSpPr txBox="1"/>
          <p:nvPr/>
        </p:nvSpPr>
        <p:spPr>
          <a:xfrm>
            <a:off x="1" y="4557284"/>
            <a:ext cx="5895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- Lorentz invariance for on-shell NN amplitude requires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150244-344E-D291-10F8-9C94D62D623B}"/>
              </a:ext>
            </a:extLst>
          </p:cNvPr>
          <p:cNvSpPr txBox="1"/>
          <p:nvPr/>
        </p:nvSpPr>
        <p:spPr>
          <a:xfrm>
            <a:off x="1" y="2902259"/>
            <a:ext cx="97784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-The realization of the angular condition for relativistic case will require that light-front </a:t>
            </a:r>
          </a:p>
          <a:p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 potential to satisfy a condition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DA219E5-2A48-3E89-47E0-CECD38FF0E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70" y="3874753"/>
            <a:ext cx="5291667" cy="36688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9345809-4709-5121-D55F-6B594D5387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5127734"/>
            <a:ext cx="6942667" cy="36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521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327BB"/>
            </a:gs>
            <a:gs pos="100000">
              <a:srgbClr val="2327BB">
                <a:gamma/>
                <a:shade val="46275"/>
                <a:invGamma/>
              </a:srgb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E83A551-307A-3579-8DE4-02B2BDBDB28B}"/>
              </a:ext>
            </a:extLst>
          </p:cNvPr>
          <p:cNvSpPr txBox="1"/>
          <p:nvPr/>
        </p:nvSpPr>
        <p:spPr>
          <a:xfrm>
            <a:off x="581406" y="203513"/>
            <a:ext cx="4665060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b="1" dirty="0">
                <a:solidFill>
                  <a:srgbClr val="FFFF0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Why are nuclei not collapsing?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BC8753-17E8-69E5-D22F-F45C8EA37DD1}"/>
              </a:ext>
            </a:extLst>
          </p:cNvPr>
          <p:cNvSpPr txBox="1"/>
          <p:nvPr/>
        </p:nvSpPr>
        <p:spPr>
          <a:xfrm>
            <a:off x="610616" y="909594"/>
            <a:ext cx="4403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FDFF"/>
                </a:solidFill>
                <a:latin typeface="Helvetica" pitchFamily="2" charset="0"/>
                <a:ea typeface="Noteworthy Light" panose="02000400000000000000" pitchFamily="2" charset="77"/>
              </a:rPr>
              <a:t>- Because of Nuclear Repulsive Core</a:t>
            </a:r>
            <a:endParaRPr lang="en-US" sz="2000" i="1" dirty="0">
              <a:solidFill>
                <a:srgbClr val="00FDFF"/>
              </a:solidFill>
              <a:latin typeface="Helvetica" pitchFamily="2" charset="0"/>
              <a:ea typeface="NOTEWORTHY LIGHT" panose="02000400000000000000" pitchFamily="2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A450E4-68D4-F061-9573-6521CE858B33}"/>
              </a:ext>
            </a:extLst>
          </p:cNvPr>
          <p:cNvSpPr txBox="1"/>
          <p:nvPr/>
        </p:nvSpPr>
        <p:spPr>
          <a:xfrm>
            <a:off x="581406" y="1722064"/>
            <a:ext cx="502573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b="1" dirty="0">
                <a:solidFill>
                  <a:srgbClr val="FFFF0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What is Nuclear Repulsive Core?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774043-F77C-C589-57FE-D14472578444}"/>
              </a:ext>
            </a:extLst>
          </p:cNvPr>
          <p:cNvSpPr txBox="1"/>
          <p:nvPr/>
        </p:nvSpPr>
        <p:spPr>
          <a:xfrm>
            <a:off x="801747" y="2361766"/>
            <a:ext cx="3547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FDFF"/>
                </a:solidFill>
                <a:latin typeface="Helvetica" pitchFamily="2" charset="0"/>
              </a:rPr>
              <a:t>- Repulsion in the NN System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A0DCC5-3F09-6225-CF7F-D16DDF685835}"/>
              </a:ext>
            </a:extLst>
          </p:cNvPr>
          <p:cNvSpPr txBox="1"/>
          <p:nvPr/>
        </p:nvSpPr>
        <p:spPr>
          <a:xfrm>
            <a:off x="869073" y="2927866"/>
            <a:ext cx="34131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FDFF"/>
                </a:solidFill>
                <a:latin typeface="Helvetica" pitchFamily="2" charset="0"/>
              </a:rPr>
              <a:t>- Repulsion in NNN+ system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D6FFDC-AE2D-88A0-FA9A-6CC86B029E90}"/>
              </a:ext>
            </a:extLst>
          </p:cNvPr>
          <p:cNvSpPr txBox="1"/>
          <p:nvPr/>
        </p:nvSpPr>
        <p:spPr>
          <a:xfrm>
            <a:off x="610616" y="3538552"/>
            <a:ext cx="42290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b="1" dirty="0">
                <a:solidFill>
                  <a:srgbClr val="FFFF0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How to probe the Repulsion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584C49-FE3E-9CD7-0456-D43617D08B14}"/>
              </a:ext>
            </a:extLst>
          </p:cNvPr>
          <p:cNvSpPr txBox="1"/>
          <p:nvPr/>
        </p:nvSpPr>
        <p:spPr>
          <a:xfrm>
            <a:off x="785342" y="4251894"/>
            <a:ext cx="5080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i="1" dirty="0">
                <a:solidFill>
                  <a:srgbClr val="00FDFF"/>
                </a:solidFill>
                <a:latin typeface="Helvetica" pitchFamily="2" charset="0"/>
              </a:rPr>
              <a:t>- Probe nuclei at larger and larger densities</a:t>
            </a:r>
          </a:p>
        </p:txBody>
      </p:sp>
    </p:spTree>
    <p:extLst>
      <p:ext uri="{BB962C8B-B14F-4D97-AF65-F5344CB8AC3E}">
        <p14:creationId xmlns:p14="http://schemas.microsoft.com/office/powerpoint/2010/main" val="13829209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88536A8-1355-866F-EC07-B7D567B6F191}"/>
              </a:ext>
            </a:extLst>
          </p:cNvPr>
          <p:cNvCxnSpPr/>
          <p:nvPr/>
        </p:nvCxnSpPr>
        <p:spPr>
          <a:xfrm>
            <a:off x="6900334" y="684389"/>
            <a:ext cx="16933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5637FF3-47B7-A625-7E45-2D53772EB825}"/>
              </a:ext>
            </a:extLst>
          </p:cNvPr>
          <p:cNvSpPr txBox="1"/>
          <p:nvPr/>
        </p:nvSpPr>
        <p:spPr>
          <a:xfrm>
            <a:off x="127000" y="17525"/>
            <a:ext cx="4627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- Existence of the Born term indicates that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33DD30-FD45-4537-95F1-2CDD70A53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778" y="541675"/>
            <a:ext cx="8565444" cy="12290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8F6025-3F8D-317B-4EBF-7EB6B695E2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834" y="4168746"/>
            <a:ext cx="5983111" cy="3668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C93FCA8-E99E-169A-249A-98FF8414F77E}"/>
              </a:ext>
            </a:extLst>
          </p:cNvPr>
          <p:cNvSpPr txBox="1"/>
          <p:nvPr/>
        </p:nvSpPr>
        <p:spPr>
          <a:xfrm>
            <a:off x="105316" y="4819382"/>
            <a:ext cx="9888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17497" indent="-317497">
              <a:buFontTx/>
              <a:buChar char="-"/>
            </a:pPr>
            <a:r>
              <a:rPr lang="en-US" sz="2000" dirty="0"/>
              <a:t>V</a:t>
            </a:r>
            <a:r>
              <a:rPr lang="en-US" sz="2000" baseline="-25000" dirty="0"/>
              <a:t>NN</a:t>
            </a:r>
            <a:r>
              <a:rPr lang="en-US" sz="2000" dirty="0"/>
              <a:t> – analytic function of angular momentum and it does not diverge exponentially in the </a:t>
            </a:r>
          </a:p>
          <a:p>
            <a:r>
              <a:rPr lang="en-US" sz="2000" dirty="0"/>
              <a:t>    complex-angular momentum space it was shown that also for the off-shell case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BBA65A-55C1-A235-3F24-62E2C8DD0B5D}"/>
              </a:ext>
            </a:extLst>
          </p:cNvPr>
          <p:cNvSpPr txBox="1"/>
          <p:nvPr/>
        </p:nvSpPr>
        <p:spPr>
          <a:xfrm>
            <a:off x="127000" y="3284598"/>
            <a:ext cx="17137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-  will result in:</a:t>
            </a:r>
          </a:p>
          <a:p>
            <a:pPr marL="317497" indent="-317497">
              <a:buFontTx/>
              <a:buChar char="-"/>
            </a:pP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B245D9-5C3A-9767-70E5-DBBE7930B2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834" y="3710931"/>
            <a:ext cx="5997222" cy="36688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8600C8B-A30A-6697-BBBD-651519059C10}"/>
              </a:ext>
            </a:extLst>
          </p:cNvPr>
          <p:cNvSpPr txBox="1"/>
          <p:nvPr/>
        </p:nvSpPr>
        <p:spPr>
          <a:xfrm>
            <a:off x="6985000" y="4100754"/>
            <a:ext cx="2240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for the general case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CB5020-E461-9B5B-ED6B-38FF283AB3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667" y="2319537"/>
            <a:ext cx="8785892" cy="95431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58A7651-23D1-7FC1-51A1-D141980F67D6}"/>
              </a:ext>
            </a:extLst>
          </p:cNvPr>
          <p:cNvSpPr txBox="1"/>
          <p:nvPr/>
        </p:nvSpPr>
        <p:spPr>
          <a:xfrm>
            <a:off x="127000" y="1800345"/>
            <a:ext cx="6450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- Iterating the equation around the on-shell kinematic point.</a:t>
            </a:r>
          </a:p>
        </p:txBody>
      </p:sp>
    </p:spTree>
    <p:extLst>
      <p:ext uri="{BB962C8B-B14F-4D97-AF65-F5344CB8AC3E}">
        <p14:creationId xmlns:p14="http://schemas.microsoft.com/office/powerpoint/2010/main" val="37524504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CC82A32-AD67-48E4-7DAB-6BE12F46E62A}"/>
              </a:ext>
            </a:extLst>
          </p:cNvPr>
          <p:cNvSpPr txBox="1"/>
          <p:nvPr/>
        </p:nvSpPr>
        <p:spPr>
          <a:xfrm>
            <a:off x="190770" y="130349"/>
            <a:ext cx="7450694" cy="434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22" dirty="0">
                <a:solidFill>
                  <a:srgbClr val="FF0000"/>
                </a:solidFill>
              </a:rPr>
              <a:t>- For Non-nucleonic components no such iteration can be done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2E0336-1F9B-78EE-D4B4-F642D8C632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" y="860968"/>
            <a:ext cx="9623778" cy="606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614642-DDD2-1F92-9E54-054F5FE74E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37" y="2243667"/>
            <a:ext cx="9708444" cy="12276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69053F-7C05-15EB-5E02-9952C9DEC2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437" y="3808570"/>
            <a:ext cx="9694333" cy="5503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67C06C-F70D-D8F0-256B-FFADCB5F45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437" y="4678386"/>
            <a:ext cx="9708444" cy="94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7095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2A1B2F-0C4B-F037-F29E-0FDFFAC9F7CD}"/>
              </a:ext>
            </a:extLst>
          </p:cNvPr>
          <p:cNvSpPr txBox="1"/>
          <p:nvPr/>
        </p:nvSpPr>
        <p:spPr>
          <a:xfrm>
            <a:off x="6863" y="83402"/>
            <a:ext cx="2468625" cy="40011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Estimate of the effect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C5F6332-EE0D-B31D-1B6A-E4A59DCD35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889" y="74362"/>
            <a:ext cx="6138334" cy="62720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76E3256-10BF-7167-D671-80835F9C01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010" y="763527"/>
            <a:ext cx="3416171" cy="4103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6F846E-723F-3E58-C6F5-FCD7646020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010" y="1274882"/>
            <a:ext cx="2074333" cy="4938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F5E034-129D-901F-F3A1-A311F25529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9889" y="1407211"/>
            <a:ext cx="6645652" cy="24694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C178DD3-F14E-0CD0-B203-53741BC1F6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21396" y="1946413"/>
            <a:ext cx="5786951" cy="32012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57FDC5-C19E-463A-4862-7190AB2BF41B}"/>
              </a:ext>
            </a:extLst>
          </p:cNvPr>
          <p:cNvSpPr txBox="1"/>
          <p:nvPr/>
        </p:nvSpPr>
        <p:spPr>
          <a:xfrm>
            <a:off x="3302000" y="5302568"/>
            <a:ext cx="31205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9051"/>
                </a:solidFill>
              </a:rPr>
              <a:t>Frank Vera, PhD Thesis 2021</a:t>
            </a:r>
          </a:p>
        </p:txBody>
      </p:sp>
    </p:spTree>
    <p:extLst>
      <p:ext uri="{BB962C8B-B14F-4D97-AF65-F5344CB8AC3E}">
        <p14:creationId xmlns:p14="http://schemas.microsoft.com/office/powerpoint/2010/main" val="37498578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2A1B2F-0C4B-F037-F29E-0FDFFAC9F7CD}"/>
              </a:ext>
            </a:extLst>
          </p:cNvPr>
          <p:cNvSpPr txBox="1"/>
          <p:nvPr/>
        </p:nvSpPr>
        <p:spPr>
          <a:xfrm>
            <a:off x="42334" y="77651"/>
            <a:ext cx="2468625" cy="40011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Estimate of the effect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C5F6332-EE0D-B31D-1B6A-E4A59DCD35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888" y="-16893"/>
            <a:ext cx="6138334" cy="62720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76E3256-10BF-7167-D671-80835F9C01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010" y="636831"/>
            <a:ext cx="3416171" cy="4103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6F846E-723F-3E58-C6F5-FCD7646020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010" y="1125542"/>
            <a:ext cx="2074333" cy="4938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F5E034-129D-901F-F3A1-A311F25529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9888" y="1188282"/>
            <a:ext cx="6645652" cy="2469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CDD019B-FBA3-82F9-2E73-9906ECAB44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1176" y="1767222"/>
            <a:ext cx="6444414" cy="381372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1539685-2509-123D-30DB-F2DBA6FCDD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86888" y="5024574"/>
            <a:ext cx="1862667" cy="395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9664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2A1B2F-0C4B-F037-F29E-0FDFFAC9F7CD}"/>
              </a:ext>
            </a:extLst>
          </p:cNvPr>
          <p:cNvSpPr txBox="1"/>
          <p:nvPr/>
        </p:nvSpPr>
        <p:spPr>
          <a:xfrm>
            <a:off x="0" y="132922"/>
            <a:ext cx="2468625" cy="40011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Estimate of the effect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1539685-2509-123D-30DB-F2DBA6FCDD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6888" y="5186967"/>
            <a:ext cx="1862667" cy="39511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6AB0397-2F30-2BF6-87C4-D51DE2724F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4992" y="132922"/>
            <a:ext cx="5249333" cy="5362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CA51A0-EE9B-621D-EC30-699B7F102E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445" y="889000"/>
            <a:ext cx="7507111" cy="4720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2278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2A1B2F-0C4B-F037-F29E-0FDFFAC9F7CD}"/>
              </a:ext>
            </a:extLst>
          </p:cNvPr>
          <p:cNvSpPr txBox="1"/>
          <p:nvPr/>
        </p:nvSpPr>
        <p:spPr>
          <a:xfrm>
            <a:off x="160400" y="115721"/>
            <a:ext cx="4288033" cy="40011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Possibility of Experimental Verification</a:t>
            </a:r>
          </a:p>
        </p:txBody>
      </p:sp>
      <p:pic>
        <p:nvPicPr>
          <p:cNvPr id="2" name="Picture 1" descr="latex-image-1.pdf">
            <a:extLst>
              <a:ext uri="{FF2B5EF4-FFF2-40B4-BE49-F238E27FC236}">
                <a16:creationId xmlns:a16="http://schemas.microsoft.com/office/drawing/2014/main" id="{47F829C0-5757-0E0C-1183-A683E07E1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644" y="143421"/>
            <a:ext cx="4628444" cy="3951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F69030-7C21-4D7C-DF80-CC491211B8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4644" y="1091037"/>
            <a:ext cx="4628444" cy="3951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EDF974-6531-DBA5-3A9F-EFE838C641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087" y="843448"/>
            <a:ext cx="2340437" cy="1858431"/>
          </a:xfrm>
          <a:prstGeom prst="rect">
            <a:avLst/>
          </a:prstGeom>
        </p:spPr>
      </p:pic>
      <p:pic>
        <p:nvPicPr>
          <p:cNvPr id="8" name="Picture 7" descr="latex-image-1.pdf">
            <a:extLst>
              <a:ext uri="{FF2B5EF4-FFF2-40B4-BE49-F238E27FC236}">
                <a16:creationId xmlns:a16="http://schemas.microsoft.com/office/drawing/2014/main" id="{E8401F03-980B-6CF7-CB47-B29335BE54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88" y="675292"/>
            <a:ext cx="453534" cy="357260"/>
          </a:xfrm>
          <a:prstGeom prst="rect">
            <a:avLst/>
          </a:prstGeom>
        </p:spPr>
      </p:pic>
      <p:pic>
        <p:nvPicPr>
          <p:cNvPr id="10" name="Picture 9" descr="latex-image-1.pdf">
            <a:extLst>
              <a:ext uri="{FF2B5EF4-FFF2-40B4-BE49-F238E27FC236}">
                <a16:creationId xmlns:a16="http://schemas.microsoft.com/office/drawing/2014/main" id="{A60790B6-91A6-A3F8-F430-D4C51E3295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671" y="1692369"/>
            <a:ext cx="78853" cy="170850"/>
          </a:xfrm>
          <a:prstGeom prst="rect">
            <a:avLst/>
          </a:prstGeom>
        </p:spPr>
      </p:pic>
      <p:pic>
        <p:nvPicPr>
          <p:cNvPr id="12" name="Picture 11" descr="latex-image-1.pdf">
            <a:extLst>
              <a:ext uri="{FF2B5EF4-FFF2-40B4-BE49-F238E27FC236}">
                <a16:creationId xmlns:a16="http://schemas.microsoft.com/office/drawing/2014/main" id="{71F393E5-FAE3-84F4-37C1-BAADE9F8E9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418" y="2067232"/>
            <a:ext cx="63277" cy="197742"/>
          </a:xfrm>
          <a:prstGeom prst="rect">
            <a:avLst/>
          </a:prstGeom>
        </p:spPr>
      </p:pic>
      <p:pic>
        <p:nvPicPr>
          <p:cNvPr id="15" name="Picture 14" descr="ratios.pdf">
            <a:extLst>
              <a:ext uri="{FF2B5EF4-FFF2-40B4-BE49-F238E27FC236}">
                <a16:creationId xmlns:a16="http://schemas.microsoft.com/office/drawing/2014/main" id="{18D0F70F-9B3E-C8E6-999A-C2451B4BBE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62" y="2783360"/>
            <a:ext cx="3265256" cy="273124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AD70965-2901-6C89-5479-68ACB9756CEA}"/>
              </a:ext>
            </a:extLst>
          </p:cNvPr>
          <p:cNvSpPr txBox="1"/>
          <p:nvPr/>
        </p:nvSpPr>
        <p:spPr>
          <a:xfrm>
            <a:off x="5557156" y="1789119"/>
            <a:ext cx="1561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PAC-36, 2010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A5DF5AE-AB05-177D-7050-FE734E3709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63072" y="2351213"/>
            <a:ext cx="5367549" cy="86429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859D823-8E71-1F41-11C2-817390FDF9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53556" y="3767982"/>
            <a:ext cx="6186582" cy="76200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BE6067D-B5B7-C867-AF74-52787A908103}"/>
              </a:ext>
            </a:extLst>
          </p:cNvPr>
          <p:cNvCxnSpPr/>
          <p:nvPr/>
        </p:nvCxnSpPr>
        <p:spPr>
          <a:xfrm>
            <a:off x="4448433" y="4227040"/>
            <a:ext cx="5340866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453E032-1744-12D6-DD45-9ABD010363B2}"/>
              </a:ext>
            </a:extLst>
          </p:cNvPr>
          <p:cNvSpPr/>
          <p:nvPr/>
        </p:nvSpPr>
        <p:spPr>
          <a:xfrm>
            <a:off x="1085147" y="2905370"/>
            <a:ext cx="197071" cy="2301431"/>
          </a:xfrm>
          <a:prstGeom prst="roundRect">
            <a:avLst/>
          </a:prstGeom>
          <a:solidFill>
            <a:schemeClr val="tx2">
              <a:lumMod val="60000"/>
              <a:lumOff val="40000"/>
              <a:alpha val="3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5062529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2A1B2F-0C4B-F037-F29E-0FDFFAC9F7CD}"/>
              </a:ext>
            </a:extLst>
          </p:cNvPr>
          <p:cNvSpPr txBox="1"/>
          <p:nvPr/>
        </p:nvSpPr>
        <p:spPr>
          <a:xfrm>
            <a:off x="100207" y="33322"/>
            <a:ext cx="4288033" cy="40011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Possibility of Experimental Verification</a:t>
            </a:r>
          </a:p>
        </p:txBody>
      </p:sp>
      <p:pic>
        <p:nvPicPr>
          <p:cNvPr id="2" name="Picture 1" descr="latex-image-1.pdf">
            <a:extLst>
              <a:ext uri="{FF2B5EF4-FFF2-40B4-BE49-F238E27FC236}">
                <a16:creationId xmlns:a16="http://schemas.microsoft.com/office/drawing/2014/main" id="{47F829C0-5757-0E0C-1183-A683E07E1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111" y="134991"/>
            <a:ext cx="4628444" cy="3951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F69030-7C21-4D7C-DF80-CC491211B8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3111" y="1005494"/>
            <a:ext cx="4628444" cy="3951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EDF974-6531-DBA5-3A9F-EFE838C641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270" y="748403"/>
            <a:ext cx="2340437" cy="1858431"/>
          </a:xfrm>
          <a:prstGeom prst="rect">
            <a:avLst/>
          </a:prstGeom>
        </p:spPr>
      </p:pic>
      <p:pic>
        <p:nvPicPr>
          <p:cNvPr id="8" name="Picture 7" descr="latex-image-1.pdf">
            <a:extLst>
              <a:ext uri="{FF2B5EF4-FFF2-40B4-BE49-F238E27FC236}">
                <a16:creationId xmlns:a16="http://schemas.microsoft.com/office/drawing/2014/main" id="{E8401F03-980B-6CF7-CB47-B29335BE54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91" y="498587"/>
            <a:ext cx="453534" cy="357260"/>
          </a:xfrm>
          <a:prstGeom prst="rect">
            <a:avLst/>
          </a:prstGeom>
        </p:spPr>
      </p:pic>
      <p:pic>
        <p:nvPicPr>
          <p:cNvPr id="10" name="Picture 9" descr="latex-image-1.pdf">
            <a:extLst>
              <a:ext uri="{FF2B5EF4-FFF2-40B4-BE49-F238E27FC236}">
                <a16:creationId xmlns:a16="http://schemas.microsoft.com/office/drawing/2014/main" id="{A60790B6-91A6-A3F8-F430-D4C51E3295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671" y="1692369"/>
            <a:ext cx="78853" cy="170850"/>
          </a:xfrm>
          <a:prstGeom prst="rect">
            <a:avLst/>
          </a:prstGeom>
        </p:spPr>
      </p:pic>
      <p:pic>
        <p:nvPicPr>
          <p:cNvPr id="12" name="Picture 11" descr="latex-image-1.pdf">
            <a:extLst>
              <a:ext uri="{FF2B5EF4-FFF2-40B4-BE49-F238E27FC236}">
                <a16:creationId xmlns:a16="http://schemas.microsoft.com/office/drawing/2014/main" id="{71F393E5-FAE3-84F4-37C1-BAADE9F8E9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418" y="2067232"/>
            <a:ext cx="63277" cy="197742"/>
          </a:xfrm>
          <a:prstGeom prst="rect">
            <a:avLst/>
          </a:prstGeom>
        </p:spPr>
      </p:pic>
      <p:pic>
        <p:nvPicPr>
          <p:cNvPr id="15" name="Picture 14" descr="ratios.pdf">
            <a:extLst>
              <a:ext uri="{FF2B5EF4-FFF2-40B4-BE49-F238E27FC236}">
                <a16:creationId xmlns:a16="http://schemas.microsoft.com/office/drawing/2014/main" id="{18D0F70F-9B3E-C8E6-999A-C2451B4BBE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62" y="2783360"/>
            <a:ext cx="3265256" cy="273124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AD70965-2901-6C89-5479-68ACB9756CEA}"/>
              </a:ext>
            </a:extLst>
          </p:cNvPr>
          <p:cNvSpPr txBox="1"/>
          <p:nvPr/>
        </p:nvSpPr>
        <p:spPr>
          <a:xfrm>
            <a:off x="4624928" y="1583081"/>
            <a:ext cx="43262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3-days of commissioning measurement,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87CEFB-EDC7-5D15-56C2-525D47002E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41295" y="2359342"/>
            <a:ext cx="6304171" cy="30849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6909810-003D-6662-3272-D65F1200B8D7}"/>
              </a:ext>
            </a:extLst>
          </p:cNvPr>
          <p:cNvSpPr/>
          <p:nvPr/>
        </p:nvSpPr>
        <p:spPr>
          <a:xfrm>
            <a:off x="5079999" y="5394396"/>
            <a:ext cx="3626762" cy="2974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33" i="1" dirty="0">
                <a:solidFill>
                  <a:srgbClr val="009051"/>
                </a:solidFill>
              </a:rPr>
              <a:t>C. </a:t>
            </a:r>
            <a:r>
              <a:rPr lang="en-US" sz="1333" i="1" dirty="0" err="1">
                <a:solidFill>
                  <a:srgbClr val="009051"/>
                </a:solidFill>
              </a:rPr>
              <a:t>Yero</a:t>
            </a:r>
            <a:r>
              <a:rPr lang="en-US" sz="1333" i="1" dirty="0">
                <a:solidFill>
                  <a:srgbClr val="009051"/>
                </a:solidFill>
              </a:rPr>
              <a:t>, et al </a:t>
            </a:r>
            <a:r>
              <a:rPr lang="en-US" sz="1333" i="1" dirty="0" err="1">
                <a:solidFill>
                  <a:srgbClr val="009051"/>
                </a:solidFill>
              </a:rPr>
              <a:t>Phys.Rev.Lett</a:t>
            </a:r>
            <a:r>
              <a:rPr lang="en-US" sz="1333" i="1" dirty="0">
                <a:solidFill>
                  <a:srgbClr val="009051"/>
                </a:solidFill>
              </a:rPr>
              <a:t>.</a:t>
            </a:r>
            <a:r>
              <a:rPr lang="en-US" sz="1333" dirty="0">
                <a:solidFill>
                  <a:srgbClr val="009051"/>
                </a:solidFill>
              </a:rPr>
              <a:t> 125 (2020) 26, 262501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025AC2-4BDF-B480-F350-625E92E272DA}"/>
              </a:ext>
            </a:extLst>
          </p:cNvPr>
          <p:cNvSpPr txBox="1"/>
          <p:nvPr/>
        </p:nvSpPr>
        <p:spPr>
          <a:xfrm>
            <a:off x="5501513" y="2027585"/>
            <a:ext cx="2573077" cy="331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6" dirty="0" err="1">
                <a:solidFill>
                  <a:srgbClr val="FF0000"/>
                </a:solidFill>
              </a:rPr>
              <a:t>JLab</a:t>
            </a:r>
            <a:r>
              <a:rPr lang="en-US" sz="1556" dirty="0">
                <a:solidFill>
                  <a:srgbClr val="FF0000"/>
                </a:solidFill>
              </a:rPr>
              <a:t> experiment Q</a:t>
            </a:r>
            <a:r>
              <a:rPr lang="en-US" sz="1556" baseline="30000" dirty="0">
                <a:solidFill>
                  <a:srgbClr val="FF0000"/>
                </a:solidFill>
              </a:rPr>
              <a:t>2 </a:t>
            </a:r>
            <a:r>
              <a:rPr lang="en-US" sz="1556" dirty="0">
                <a:solidFill>
                  <a:srgbClr val="FF0000"/>
                </a:solidFill>
              </a:rPr>
              <a:t>= 4 GeV</a:t>
            </a:r>
            <a:r>
              <a:rPr lang="en-US" sz="1556" baseline="30000" dirty="0">
                <a:solidFill>
                  <a:srgbClr val="FF0000"/>
                </a:solidFill>
              </a:rPr>
              <a:t>2   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B2ECE7E-E503-0E7E-E7FC-7693875B86D4}"/>
              </a:ext>
            </a:extLst>
          </p:cNvPr>
          <p:cNvSpPr/>
          <p:nvPr/>
        </p:nvSpPr>
        <p:spPr>
          <a:xfrm>
            <a:off x="1085147" y="2905370"/>
            <a:ext cx="197071" cy="2301431"/>
          </a:xfrm>
          <a:prstGeom prst="roundRect">
            <a:avLst/>
          </a:prstGeom>
          <a:solidFill>
            <a:schemeClr val="tx2">
              <a:lumMod val="60000"/>
              <a:lumOff val="40000"/>
              <a:alpha val="3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8972462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849F15-9CC5-C58F-E2CD-70FD72C82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0" y="159824"/>
            <a:ext cx="7583990" cy="47572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517E59-5C40-E820-4513-7E939DA93E35}"/>
              </a:ext>
            </a:extLst>
          </p:cNvPr>
          <p:cNvSpPr txBox="1"/>
          <p:nvPr/>
        </p:nvSpPr>
        <p:spPr>
          <a:xfrm>
            <a:off x="3247728" y="5222290"/>
            <a:ext cx="31205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9051"/>
                </a:solidFill>
              </a:rPr>
              <a:t>Frank Vera, PhD Thesis 2021</a:t>
            </a:r>
          </a:p>
        </p:txBody>
      </p:sp>
    </p:spTree>
    <p:extLst>
      <p:ext uri="{BB962C8B-B14F-4D97-AF65-F5344CB8AC3E}">
        <p14:creationId xmlns:p14="http://schemas.microsoft.com/office/powerpoint/2010/main" val="42879657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2A1B2F-0C4B-F037-F29E-0FDFFAC9F7CD}"/>
              </a:ext>
            </a:extLst>
          </p:cNvPr>
          <p:cNvSpPr txBox="1"/>
          <p:nvPr/>
        </p:nvSpPr>
        <p:spPr>
          <a:xfrm>
            <a:off x="0" y="46220"/>
            <a:ext cx="4288033" cy="40011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Possibility of Experimental Verification</a:t>
            </a:r>
          </a:p>
        </p:txBody>
      </p:sp>
      <p:pic>
        <p:nvPicPr>
          <p:cNvPr id="2" name="Picture 1" descr="latex-image-1.pdf">
            <a:extLst>
              <a:ext uri="{FF2B5EF4-FFF2-40B4-BE49-F238E27FC236}">
                <a16:creationId xmlns:a16="http://schemas.microsoft.com/office/drawing/2014/main" id="{47F829C0-5757-0E0C-1183-A683E07E1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112" y="94940"/>
            <a:ext cx="4628444" cy="3951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F69030-7C21-4D7C-DF80-CC491211B8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6594" y="802065"/>
            <a:ext cx="4628444" cy="3951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EDF974-6531-DBA5-3A9F-EFE838C641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270" y="748403"/>
            <a:ext cx="2340437" cy="1858431"/>
          </a:xfrm>
          <a:prstGeom prst="rect">
            <a:avLst/>
          </a:prstGeom>
        </p:spPr>
      </p:pic>
      <p:pic>
        <p:nvPicPr>
          <p:cNvPr id="8" name="Picture 7" descr="latex-image-1.pdf">
            <a:extLst>
              <a:ext uri="{FF2B5EF4-FFF2-40B4-BE49-F238E27FC236}">
                <a16:creationId xmlns:a16="http://schemas.microsoft.com/office/drawing/2014/main" id="{E8401F03-980B-6CF7-CB47-B29335BE54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91" y="498587"/>
            <a:ext cx="453534" cy="357260"/>
          </a:xfrm>
          <a:prstGeom prst="rect">
            <a:avLst/>
          </a:prstGeom>
        </p:spPr>
      </p:pic>
      <p:pic>
        <p:nvPicPr>
          <p:cNvPr id="10" name="Picture 9" descr="latex-image-1.pdf">
            <a:extLst>
              <a:ext uri="{FF2B5EF4-FFF2-40B4-BE49-F238E27FC236}">
                <a16:creationId xmlns:a16="http://schemas.microsoft.com/office/drawing/2014/main" id="{A60790B6-91A6-A3F8-F430-D4C51E3295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671" y="1692369"/>
            <a:ext cx="78853" cy="170850"/>
          </a:xfrm>
          <a:prstGeom prst="rect">
            <a:avLst/>
          </a:prstGeom>
        </p:spPr>
      </p:pic>
      <p:pic>
        <p:nvPicPr>
          <p:cNvPr id="12" name="Picture 11" descr="latex-image-1.pdf">
            <a:extLst>
              <a:ext uri="{FF2B5EF4-FFF2-40B4-BE49-F238E27FC236}">
                <a16:creationId xmlns:a16="http://schemas.microsoft.com/office/drawing/2014/main" id="{71F393E5-FAE3-84F4-37C1-BAADE9F8E9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418" y="2067232"/>
            <a:ext cx="63277" cy="197742"/>
          </a:xfrm>
          <a:prstGeom prst="rect">
            <a:avLst/>
          </a:prstGeom>
        </p:spPr>
      </p:pic>
      <p:pic>
        <p:nvPicPr>
          <p:cNvPr id="15" name="Picture 14" descr="ratios.pdf">
            <a:extLst>
              <a:ext uri="{FF2B5EF4-FFF2-40B4-BE49-F238E27FC236}">
                <a16:creationId xmlns:a16="http://schemas.microsoft.com/office/drawing/2014/main" id="{18D0F70F-9B3E-C8E6-999A-C2451B4BBE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62" y="2783360"/>
            <a:ext cx="3265256" cy="273124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AD70965-2901-6C89-5479-68ACB9756CEA}"/>
              </a:ext>
            </a:extLst>
          </p:cNvPr>
          <p:cNvSpPr txBox="1"/>
          <p:nvPr/>
        </p:nvSpPr>
        <p:spPr>
          <a:xfrm>
            <a:off x="5630334" y="1572609"/>
            <a:ext cx="1561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PAC-49, 2021</a:t>
            </a:r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C1C9B57B-C040-FCE0-FDF9-E82AF831F0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35199" y="2293197"/>
            <a:ext cx="6381411" cy="1237031"/>
          </a:xfrm>
          <a:prstGeom prst="rect">
            <a:avLst/>
          </a:prstGeom>
        </p:spPr>
      </p:pic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6AA427FD-F9B9-AC65-0368-5E26C4C93E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62203" y="3487519"/>
            <a:ext cx="6194778" cy="20320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BFFADF0-FFDD-F584-E576-6120570DB468}"/>
              </a:ext>
            </a:extLst>
          </p:cNvPr>
          <p:cNvCxnSpPr>
            <a:cxnSpLocks/>
          </p:cNvCxnSpPr>
          <p:nvPr/>
        </p:nvCxnSpPr>
        <p:spPr>
          <a:xfrm>
            <a:off x="9198920" y="3530228"/>
            <a:ext cx="72437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2DD4D79-DC9A-9EC9-55DF-B9711511F4D6}"/>
              </a:ext>
            </a:extLst>
          </p:cNvPr>
          <p:cNvCxnSpPr/>
          <p:nvPr/>
        </p:nvCxnSpPr>
        <p:spPr>
          <a:xfrm>
            <a:off x="9357831" y="4915440"/>
            <a:ext cx="40655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0F08825-C6F0-6E39-194A-98382CB74BF2}"/>
              </a:ext>
            </a:extLst>
          </p:cNvPr>
          <p:cNvCxnSpPr/>
          <p:nvPr/>
        </p:nvCxnSpPr>
        <p:spPr>
          <a:xfrm>
            <a:off x="3803135" y="5174149"/>
            <a:ext cx="590378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0C62F89-452E-E26D-55B6-4A8158530404}"/>
              </a:ext>
            </a:extLst>
          </p:cNvPr>
          <p:cNvCxnSpPr/>
          <p:nvPr/>
        </p:nvCxnSpPr>
        <p:spPr>
          <a:xfrm>
            <a:off x="3762203" y="5514606"/>
            <a:ext cx="2086919" cy="0"/>
          </a:xfrm>
          <a:prstGeom prst="line">
            <a:avLst/>
          </a:prstGeom>
          <a:ln>
            <a:solidFill>
              <a:srgbClr val="00905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81A5E52-0888-76AD-865A-DDDF89F22E6A}"/>
              </a:ext>
            </a:extLst>
          </p:cNvPr>
          <p:cNvCxnSpPr>
            <a:cxnSpLocks/>
          </p:cNvCxnSpPr>
          <p:nvPr/>
        </p:nvCxnSpPr>
        <p:spPr>
          <a:xfrm>
            <a:off x="9232607" y="3301399"/>
            <a:ext cx="72437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61863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2A1B2F-0C4B-F037-F29E-0FDFFAC9F7CD}"/>
              </a:ext>
            </a:extLst>
          </p:cNvPr>
          <p:cNvSpPr txBox="1"/>
          <p:nvPr/>
        </p:nvSpPr>
        <p:spPr>
          <a:xfrm>
            <a:off x="77611" y="46588"/>
            <a:ext cx="5359544" cy="40011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Outlook on Experimental Verification of the Effect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94F2CF-2948-320F-3EEC-B94CC2744BC6}"/>
              </a:ext>
            </a:extLst>
          </p:cNvPr>
          <p:cNvSpPr txBox="1"/>
          <p:nvPr/>
        </p:nvSpPr>
        <p:spPr>
          <a:xfrm>
            <a:off x="77612" y="670278"/>
            <a:ext cx="93205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17497" indent="-317497">
              <a:buFontTx/>
              <a:buChar char="-"/>
            </a:pPr>
            <a:r>
              <a:rPr lang="en-US" sz="2000" dirty="0"/>
              <a:t>analysis of the experiment will require careful account for competing nuclear effects </a:t>
            </a:r>
          </a:p>
          <a:p>
            <a:r>
              <a:rPr lang="en-US" sz="2000" dirty="0"/>
              <a:t>      most importantly </a:t>
            </a:r>
            <a:r>
              <a:rPr lang="en-US" sz="2000" dirty="0">
                <a:highlight>
                  <a:srgbClr val="FFFF00"/>
                </a:highlight>
              </a:rPr>
              <a:t>final state interactions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45FAF6-DD54-65EF-3680-485CFB576265}"/>
              </a:ext>
            </a:extLst>
          </p:cNvPr>
          <p:cNvSpPr txBox="1"/>
          <p:nvPr/>
        </p:nvSpPr>
        <p:spPr>
          <a:xfrm>
            <a:off x="77611" y="1673271"/>
            <a:ext cx="1000477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7497" indent="-317497">
              <a:buFontTx/>
              <a:buChar char="-"/>
            </a:pPr>
            <a:r>
              <a:rPr lang="en-US" sz="2000" dirty="0">
                <a:solidFill>
                  <a:srgbClr val="0000FF"/>
                </a:solidFill>
              </a:rPr>
              <a:t>If angular dependence is found </a:t>
            </a:r>
            <a:r>
              <a:rPr lang="en-US" sz="2000" dirty="0"/>
              <a:t>it will motivate new area of research </a:t>
            </a:r>
          </a:p>
          <a:p>
            <a:r>
              <a:rPr lang="en-US" sz="2000" dirty="0"/>
              <a:t>     a: modeling non-nucleonic components in the deuteron, </a:t>
            </a:r>
          </a:p>
          <a:p>
            <a:r>
              <a:rPr lang="en-US" sz="2000" dirty="0"/>
              <a:t>     b: understanding their origin and nature </a:t>
            </a:r>
          </a:p>
          <a:p>
            <a:r>
              <a:rPr lang="en-US" sz="2000" dirty="0"/>
              <a:t>     c: evaluating parameters that can be used for Equation of State of high density </a:t>
            </a:r>
          </a:p>
          <a:p>
            <a:r>
              <a:rPr lang="en-US" sz="2000" dirty="0"/>
              <a:t>         Nuclear Matter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EFABC4-C63B-B474-E8F6-5D612398E577}"/>
              </a:ext>
            </a:extLst>
          </p:cNvPr>
          <p:cNvSpPr txBox="1"/>
          <p:nvPr/>
        </p:nvSpPr>
        <p:spPr>
          <a:xfrm>
            <a:off x="77611" y="3568678"/>
            <a:ext cx="84666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7497" indent="-317497">
              <a:buFontTx/>
              <a:buChar char="-"/>
            </a:pPr>
            <a:r>
              <a:rPr lang="en-US" sz="2000" dirty="0">
                <a:solidFill>
                  <a:srgbClr val="FF0000"/>
                </a:solidFill>
              </a:rPr>
              <a:t>If no angular dependence is found</a:t>
            </a:r>
            <a:r>
              <a:rPr lang="en-US" sz="2000" dirty="0"/>
              <a:t>, </a:t>
            </a:r>
          </a:p>
          <a:p>
            <a:r>
              <a:rPr lang="en-US" sz="2000" dirty="0"/>
              <a:t>     a: nucleonic degrees persist at very high density fluctuations</a:t>
            </a:r>
          </a:p>
          <a:p>
            <a:r>
              <a:rPr lang="en-US" sz="2000" dirty="0"/>
              <a:t>     b: non-nucleonic components conspire to preserve angular condition</a:t>
            </a:r>
          </a:p>
          <a:p>
            <a:r>
              <a:rPr lang="en-US" sz="2000" dirty="0"/>
              <a:t>     c: theory was wrong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F350E6-1923-73BF-A2CA-EBFA9EE555D0}"/>
              </a:ext>
            </a:extLst>
          </p:cNvPr>
          <p:cNvSpPr txBox="1"/>
          <p:nvPr/>
        </p:nvSpPr>
        <p:spPr>
          <a:xfrm>
            <a:off x="346665" y="4997234"/>
            <a:ext cx="87824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This work is supported by U.S. DOE  grant under contract DE-FG02-01ER41172.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E694988-02C9-5A37-71EC-A03A9243FF89}"/>
              </a:ext>
            </a:extLst>
          </p:cNvPr>
          <p:cNvSpPr/>
          <p:nvPr/>
        </p:nvSpPr>
        <p:spPr>
          <a:xfrm>
            <a:off x="288313" y="4916078"/>
            <a:ext cx="8576930" cy="5624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993878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622" y="8869"/>
            <a:ext cx="5683677" cy="502766"/>
          </a:xfrm>
          <a:prstGeom prst="rect">
            <a:avLst/>
          </a:prstGeom>
          <a:solidFill>
            <a:srgbClr val="0000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667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Probing NN Repulsive Core </a:t>
            </a:r>
          </a:p>
        </p:txBody>
      </p:sp>
      <p:sp>
        <p:nvSpPr>
          <p:cNvPr id="5" name="Rectangle 4"/>
          <p:cNvSpPr/>
          <p:nvPr/>
        </p:nvSpPr>
        <p:spPr>
          <a:xfrm>
            <a:off x="144049" y="840262"/>
            <a:ext cx="9895828" cy="1904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C2"/>
                </a:solidFill>
                <a:latin typeface="Chalkboard"/>
                <a:cs typeface="Chalkboard"/>
              </a:rPr>
              <a:t>“If the two-body forces are everywhere attractive and if many-body forces are neglected then the nucleon pairs are sufficiently close to take advantage of attractive interactions and a collapsed state of nuclear matter results “ </a:t>
            </a:r>
          </a:p>
          <a:p>
            <a:r>
              <a:rPr lang="en-US" sz="2000" dirty="0">
                <a:solidFill>
                  <a:srgbClr val="0000D8"/>
                </a:solidFill>
                <a:latin typeface="Chalkboard"/>
                <a:cs typeface="Chalkboard"/>
              </a:rPr>
              <a:t>With</a:t>
            </a:r>
            <a:r>
              <a:rPr lang="en-US" sz="2000" dirty="0">
                <a:solidFill>
                  <a:srgbClr val="FF0000"/>
                </a:solidFill>
                <a:latin typeface="Chalkboard"/>
                <a:cs typeface="Chalkboard"/>
              </a:rPr>
              <a:t> binding energy 1600MeV/N for A=200 (</a:t>
            </a:r>
            <a:r>
              <a:rPr lang="en-US" sz="2000" dirty="0">
                <a:solidFill>
                  <a:srgbClr val="0000CB"/>
                </a:solidFill>
                <a:latin typeface="Chalkboard"/>
                <a:cs typeface="Chalkboard"/>
              </a:rPr>
              <a:t>compare 8 MeV/N</a:t>
            </a:r>
            <a:r>
              <a:rPr lang="en-US" sz="2000" dirty="0">
                <a:solidFill>
                  <a:srgbClr val="FF0000"/>
                </a:solidFill>
                <a:latin typeface="Chalkboard"/>
                <a:cs typeface="Chalkboard"/>
              </a:rPr>
              <a:t>)  </a:t>
            </a:r>
          </a:p>
          <a:p>
            <a:r>
              <a:rPr lang="en-US" sz="2000" dirty="0">
                <a:solidFill>
                  <a:srgbClr val="008000"/>
                </a:solidFill>
              </a:rPr>
              <a:t>G. </a:t>
            </a:r>
            <a:r>
              <a:rPr lang="en-US" sz="2000" dirty="0" err="1">
                <a:solidFill>
                  <a:srgbClr val="008000"/>
                </a:solidFill>
              </a:rPr>
              <a:t>Breit</a:t>
            </a:r>
            <a:r>
              <a:rPr lang="en-US" sz="2000" dirty="0">
                <a:solidFill>
                  <a:srgbClr val="008000"/>
                </a:solidFill>
              </a:rPr>
              <a:t> and E.P. Wigner, Phys. Rev. 53, 998 (1938). </a:t>
            </a:r>
          </a:p>
          <a:p>
            <a:r>
              <a:rPr lang="en-US" sz="1778" dirty="0">
                <a:solidFill>
                  <a:srgbClr val="FF0000"/>
                </a:solidFill>
                <a:latin typeface="Chalkboard"/>
                <a:cs typeface="Chalkboard"/>
              </a:rPr>
              <a:t> Many body forces keeping nucleus stable</a:t>
            </a:r>
            <a:endParaRPr lang="en-US" sz="1778" baseline="30000" dirty="0"/>
          </a:p>
        </p:txBody>
      </p:sp>
      <p:sp>
        <p:nvSpPr>
          <p:cNvPr id="6" name="Rectangle 5"/>
          <p:cNvSpPr/>
          <p:nvPr/>
        </p:nvSpPr>
        <p:spPr>
          <a:xfrm>
            <a:off x="47058" y="4921949"/>
            <a:ext cx="101129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halkboard"/>
                <a:cs typeface="Chalkboard"/>
              </a:rPr>
              <a:t>Non-monotonic NN central potential </a:t>
            </a:r>
            <a:r>
              <a:rPr lang="en-US" sz="2000" dirty="0">
                <a:solidFill>
                  <a:srgbClr val="0000C2"/>
                </a:solidFill>
                <a:latin typeface="Chalkboard"/>
                <a:cs typeface="Chalkboard"/>
              </a:rPr>
              <a:t>with the repulsive core was introduced: </a:t>
            </a:r>
          </a:p>
          <a:p>
            <a:r>
              <a:rPr lang="en-US" sz="2000" dirty="0" err="1">
                <a:solidFill>
                  <a:srgbClr val="0000C2"/>
                </a:solidFill>
                <a:latin typeface="Chalkboard"/>
                <a:cs typeface="Chalkboard"/>
              </a:rPr>
              <a:t>Brueckner</a:t>
            </a:r>
            <a:r>
              <a:rPr lang="en-US" sz="2000" dirty="0">
                <a:solidFill>
                  <a:srgbClr val="0000C2"/>
                </a:solidFill>
                <a:latin typeface="Chalkboard"/>
                <a:cs typeface="Chalkboard"/>
              </a:rPr>
              <a:t> &amp; Watson 1953 to obtain </a:t>
            </a:r>
            <a:r>
              <a:rPr lang="en-US" sz="2000" dirty="0">
                <a:solidFill>
                  <a:srgbClr val="FF0000"/>
                </a:solidFill>
                <a:latin typeface="Chalkboard"/>
                <a:cs typeface="Chalkboard"/>
              </a:rPr>
              <a:t>nuclear density saturation</a:t>
            </a:r>
            <a:r>
              <a:rPr lang="en-US" sz="2000" dirty="0">
                <a:solidFill>
                  <a:srgbClr val="0000C2"/>
                </a:solidFill>
                <a:latin typeface="Chalkboard"/>
                <a:cs typeface="Chalkboard"/>
              </a:rPr>
              <a:t>.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47058" y="2851638"/>
            <a:ext cx="96763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>
                <a:solidFill>
                  <a:srgbClr val="000090"/>
                </a:solidFill>
                <a:latin typeface="Chalkboard"/>
                <a:cs typeface="Chalkboard"/>
              </a:rPr>
              <a:t>Jastrow 1950/51 assumed the existence of the infinite hard core to explain the  </a:t>
            </a:r>
          </a:p>
          <a:p>
            <a:r>
              <a:rPr lang="en-US" sz="2000" dirty="0">
                <a:solidFill>
                  <a:srgbClr val="000090"/>
                </a:solidFill>
                <a:latin typeface="Chalkboard"/>
                <a:cs typeface="Chalkboard"/>
              </a:rPr>
              <a:t>   angular distribution of pp cross section at 340 MeV (r</a:t>
            </a:r>
            <a:r>
              <a:rPr lang="en-US" sz="2000" baseline="-25000" dirty="0">
                <a:solidFill>
                  <a:srgbClr val="000090"/>
                </a:solidFill>
                <a:latin typeface="Chalkboard"/>
                <a:cs typeface="Chalkboard"/>
              </a:rPr>
              <a:t>0</a:t>
            </a:r>
            <a:r>
              <a:rPr lang="en-US" sz="2000" dirty="0">
                <a:solidFill>
                  <a:srgbClr val="000090"/>
                </a:solidFill>
                <a:latin typeface="Chalkboard"/>
                <a:cs typeface="Chalkboard"/>
              </a:rPr>
              <a:t>=0.6fm)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3460" y="3624302"/>
            <a:ext cx="3310569" cy="140065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49" y="3624302"/>
            <a:ext cx="2609725" cy="127190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4229" y="3688676"/>
            <a:ext cx="2568911" cy="12719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0203821-2AE8-AB1E-0564-1F07FDD60CE5}"/>
              </a:ext>
            </a:extLst>
          </p:cNvPr>
          <p:cNvSpPr txBox="1"/>
          <p:nvPr/>
        </p:nvSpPr>
        <p:spPr>
          <a:xfrm>
            <a:off x="0" y="458551"/>
            <a:ext cx="5570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halkboard"/>
                <a:cs typeface="Chalkboard"/>
              </a:rPr>
              <a:t>- NN force is attractive: But Nuclei are Stable</a:t>
            </a:r>
          </a:p>
        </p:txBody>
      </p:sp>
    </p:spTree>
    <p:extLst>
      <p:ext uri="{BB962C8B-B14F-4D97-AF65-F5344CB8AC3E}">
        <p14:creationId xmlns:p14="http://schemas.microsoft.com/office/powerpoint/2010/main" val="24869038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82021" y="90872"/>
            <a:ext cx="6426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Lucida Bright"/>
                <a:cs typeface="Lucida Bright"/>
              </a:rPr>
              <a:t>Probing  Deuteron at Small Distances at large Q</a:t>
            </a:r>
            <a:r>
              <a:rPr lang="en-US" sz="2000" b="1" baseline="30000" dirty="0">
                <a:solidFill>
                  <a:srgbClr val="FF0000"/>
                </a:solidFill>
                <a:latin typeface="Lucida Bright"/>
                <a:cs typeface="Lucida Bright"/>
              </a:rPr>
              <a:t>2</a:t>
            </a:r>
            <a:endParaRPr lang="en-US" sz="2000" baseline="30000" dirty="0">
              <a:solidFill>
                <a:srgbClr val="FF0000"/>
              </a:solidFill>
              <a:latin typeface="Lucida Bright"/>
              <a:cs typeface="Lucida Brigh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140" y="5224018"/>
            <a:ext cx="22573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FF0000"/>
                </a:solidFill>
              </a:rPr>
              <a:t>JLab</a:t>
            </a:r>
            <a:r>
              <a:rPr lang="en-US" sz="2000" dirty="0">
                <a:solidFill>
                  <a:srgbClr val="FF0000"/>
                </a:solidFill>
              </a:rPr>
              <a:t>, Q</a:t>
            </a:r>
            <a:r>
              <a:rPr lang="en-US" sz="2000" baseline="30000" dirty="0">
                <a:solidFill>
                  <a:srgbClr val="FF0000"/>
                </a:solidFill>
              </a:rPr>
              <a:t>2 </a:t>
            </a:r>
            <a:r>
              <a:rPr lang="en-US" sz="2000" dirty="0">
                <a:solidFill>
                  <a:srgbClr val="FF0000"/>
                </a:solidFill>
              </a:rPr>
              <a:t>= 3.5 GeV</a:t>
            </a:r>
            <a:r>
              <a:rPr lang="en-US" sz="2000" baseline="30000" dirty="0">
                <a:solidFill>
                  <a:srgbClr val="FF0000"/>
                </a:solidFill>
              </a:rPr>
              <a:t>2 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34" y="591256"/>
            <a:ext cx="3615497" cy="4443399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435717" y="641393"/>
            <a:ext cx="330863" cy="4034780"/>
          </a:xfrm>
          <a:prstGeom prst="roundRect">
            <a:avLst/>
          </a:prstGeom>
          <a:solidFill>
            <a:schemeClr val="tx2">
              <a:lumMod val="60000"/>
              <a:lumOff val="40000"/>
              <a:alpha val="3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5587" y="591256"/>
            <a:ext cx="5814591" cy="48282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54845" y="5336815"/>
            <a:ext cx="6441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08000"/>
                </a:solidFill>
              </a:rPr>
              <a:t>Boeglin</a:t>
            </a:r>
            <a:r>
              <a:rPr lang="en-US" sz="2000" dirty="0">
                <a:solidFill>
                  <a:srgbClr val="008000"/>
                </a:solidFill>
              </a:rPr>
              <a:t> et al PRL 2011,  deuteron probed at up to 550MeV/c</a:t>
            </a:r>
          </a:p>
        </p:txBody>
      </p:sp>
    </p:spTree>
    <p:extLst>
      <p:ext uri="{BB962C8B-B14F-4D97-AF65-F5344CB8AC3E}">
        <p14:creationId xmlns:p14="http://schemas.microsoft.com/office/powerpoint/2010/main" val="929682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1143175"/>
            <a:ext cx="4292600" cy="5926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4538" y="1143175"/>
            <a:ext cx="914400" cy="5926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1" y="1958768"/>
            <a:ext cx="9006086" cy="5141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000" y="2824895"/>
            <a:ext cx="3873500" cy="5926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0900" y="3738748"/>
            <a:ext cx="4381500" cy="104422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14889" y="4730234"/>
            <a:ext cx="552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60’s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18476" y="64781"/>
            <a:ext cx="3560462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>
                <a:solidFill>
                  <a:srgbClr val="FF0000"/>
                </a:solidFill>
                <a:latin typeface="Chalkboard"/>
                <a:cs typeface="Chalkboard"/>
              </a:rPr>
              <a:t>Modern NN Potentials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21F95B1-C31C-DEEB-5C23-DB7925361B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7794" y="3609884"/>
            <a:ext cx="3521363" cy="1923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924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90D39B6-6311-FE19-685B-B5525CF153BB}"/>
              </a:ext>
            </a:extLst>
          </p:cNvPr>
          <p:cNvSpPr txBox="1"/>
          <p:nvPr/>
        </p:nvSpPr>
        <p:spPr>
          <a:xfrm>
            <a:off x="165768" y="120454"/>
            <a:ext cx="8943739" cy="77623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222" b="1" dirty="0">
                <a:solidFill>
                  <a:srgbClr val="0000FF"/>
                </a:solidFill>
                <a:latin typeface="Helvetica" pitchFamily="2" charset="0"/>
              </a:rPr>
              <a:t> </a:t>
            </a:r>
            <a:r>
              <a:rPr lang="en-US" sz="2222" dirty="0">
                <a:solidFill>
                  <a:srgbClr val="0000FF"/>
                </a:solidFill>
                <a:latin typeface="Chalkboard" panose="03050602040202020205" pitchFamily="66" charset="77"/>
              </a:rPr>
              <a:t>- </a:t>
            </a:r>
            <a:r>
              <a:rPr lang="en-US" sz="2222" dirty="0">
                <a:solidFill>
                  <a:srgbClr val="0000FF"/>
                </a:solidFill>
                <a:highlight>
                  <a:srgbClr val="FFFF00"/>
                </a:highlight>
                <a:latin typeface="Chalkboard" panose="03050602040202020205" pitchFamily="66" charset="77"/>
              </a:rPr>
              <a:t> understanding of the dynamics of  transition between </a:t>
            </a:r>
          </a:p>
          <a:p>
            <a:r>
              <a:rPr lang="en-US" sz="2222" dirty="0">
                <a:solidFill>
                  <a:srgbClr val="0000FF"/>
                </a:solidFill>
                <a:latin typeface="Chalkboard" panose="03050602040202020205" pitchFamily="66" charset="77"/>
              </a:rPr>
              <a:t>    </a:t>
            </a:r>
            <a:r>
              <a:rPr lang="en-US" sz="2222" dirty="0">
                <a:solidFill>
                  <a:srgbClr val="0000FF"/>
                </a:solidFill>
                <a:highlight>
                  <a:srgbClr val="FFFF00"/>
                </a:highlight>
                <a:latin typeface="Chalkboard" panose="03050602040202020205" pitchFamily="66" charset="77"/>
              </a:rPr>
              <a:t>hadronic to quark-gluon phases above saturation densities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C97BABD-2893-3623-58B5-F289DADAC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456" y="2341626"/>
            <a:ext cx="4733969" cy="268409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891E822-8A03-DF58-449B-6B62D7AAF722}"/>
              </a:ext>
            </a:extLst>
          </p:cNvPr>
          <p:cNvSpPr/>
          <p:nvPr/>
        </p:nvSpPr>
        <p:spPr>
          <a:xfrm>
            <a:off x="1593762" y="4284247"/>
            <a:ext cx="1360629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20" dirty="0">
                <a:solidFill>
                  <a:srgbClr val="0000FF"/>
                </a:solidFill>
                <a:latin typeface="Chalkboard"/>
                <a:cs typeface="Chalkboard"/>
              </a:rPr>
              <a:t>Hidden Color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A2359C-B438-4CCA-F790-08B37B8F1FCE}"/>
              </a:ext>
            </a:extLst>
          </p:cNvPr>
          <p:cNvSpPr/>
          <p:nvPr/>
        </p:nvSpPr>
        <p:spPr>
          <a:xfrm>
            <a:off x="5457479" y="4867910"/>
            <a:ext cx="256802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20" dirty="0"/>
              <a:t>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E0E593-BCFD-D79C-F950-87FAA4740367}"/>
              </a:ext>
            </a:extLst>
          </p:cNvPr>
          <p:cNvSpPr/>
          <p:nvPr/>
        </p:nvSpPr>
        <p:spPr>
          <a:xfrm>
            <a:off x="207523" y="1775548"/>
            <a:ext cx="877933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20" dirty="0" err="1"/>
              <a:t>Vc</a:t>
            </a:r>
            <a:r>
              <a:rPr lang="en-US" sz="1620" dirty="0"/>
              <a:t>, MeV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06950E-6223-82A0-574B-588964764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5143" y="3914752"/>
            <a:ext cx="385714" cy="1935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CBE68F-1BF5-3D00-AE3A-3F699EC8BB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5159" y="3683677"/>
            <a:ext cx="661247" cy="1472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6344A26-8B85-9687-CA8F-C3112C15E083}"/>
              </a:ext>
            </a:extLst>
          </p:cNvPr>
          <p:cNvSpPr txBox="1"/>
          <p:nvPr/>
        </p:nvSpPr>
        <p:spPr>
          <a:xfrm>
            <a:off x="2868162" y="3459805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pn</a:t>
            </a:r>
            <a:endParaRPr lang="en-US" sz="3200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C402F2-2C3C-1485-CF27-538D0CBCA74E}"/>
              </a:ext>
            </a:extLst>
          </p:cNvPr>
          <p:cNvSpPr txBox="1"/>
          <p:nvPr/>
        </p:nvSpPr>
        <p:spPr>
          <a:xfrm>
            <a:off x="1669388" y="3019626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pn</a:t>
            </a:r>
            <a:endParaRPr lang="en-US" sz="3200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latex-image-1.pdf">
            <a:extLst>
              <a:ext uri="{FF2B5EF4-FFF2-40B4-BE49-F238E27FC236}">
                <a16:creationId xmlns:a16="http://schemas.microsoft.com/office/drawing/2014/main" id="{E65045A8-3ED8-11F1-6EF0-90F2F88656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68" y="5145542"/>
            <a:ext cx="6593847" cy="4014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3AF928B-33B9-536B-13A5-A76108874D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1181" y="3229881"/>
            <a:ext cx="3200473" cy="4014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1F50E6A-D701-D7B5-3972-53315AB332E3}"/>
              </a:ext>
            </a:extLst>
          </p:cNvPr>
          <p:cNvSpPr txBox="1"/>
          <p:nvPr/>
        </p:nvSpPr>
        <p:spPr>
          <a:xfrm>
            <a:off x="165769" y="1067662"/>
            <a:ext cx="8943738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Helvetica" pitchFamily="2" charset="0"/>
              </a:rPr>
              <a:t>- </a:t>
            </a:r>
            <a:r>
              <a:rPr lang="en-US" sz="2000" dirty="0">
                <a:solidFill>
                  <a:srgbClr val="0000FF"/>
                </a:solidFill>
                <a:highlight>
                  <a:srgbClr val="FFFF00"/>
                </a:highlight>
                <a:latin typeface="Helvetica" pitchFamily="2" charset="0"/>
              </a:rPr>
              <a:t> </a:t>
            </a:r>
            <a:r>
              <a:rPr lang="en-US" sz="2000" dirty="0">
                <a:solidFill>
                  <a:srgbClr val="0000FF"/>
                </a:solidFill>
                <a:highlight>
                  <a:srgbClr val="FFFF00"/>
                </a:highlight>
                <a:latin typeface="Chalkboard" panose="03050602040202020205" pitchFamily="66" charset="77"/>
              </a:rPr>
              <a:t>relevant  for stability of atomic nuclei as well as structure disappearance  </a:t>
            </a:r>
          </a:p>
          <a:p>
            <a:r>
              <a:rPr lang="en-US" sz="2000" dirty="0">
                <a:solidFill>
                  <a:srgbClr val="0000FF"/>
                </a:solidFill>
                <a:latin typeface="Chalkboard" panose="03050602040202020205" pitchFamily="66" charset="77"/>
              </a:rPr>
              <a:t>   </a:t>
            </a:r>
            <a:r>
              <a:rPr lang="en-US" sz="2000" dirty="0">
                <a:solidFill>
                  <a:srgbClr val="0000FF"/>
                </a:solidFill>
                <a:highlight>
                  <a:srgbClr val="FFFF00"/>
                </a:highlight>
                <a:latin typeface="Chalkboard" panose="03050602040202020205" pitchFamily="66" charset="77"/>
              </a:rPr>
              <a:t>at very high densities. </a:t>
            </a:r>
          </a:p>
        </p:txBody>
      </p:sp>
    </p:spTree>
    <p:extLst>
      <p:ext uri="{BB962C8B-B14F-4D97-AF65-F5344CB8AC3E}">
        <p14:creationId xmlns:p14="http://schemas.microsoft.com/office/powerpoint/2010/main" val="1015834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8942" y="118562"/>
            <a:ext cx="7568097" cy="4684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44" b="1" dirty="0">
                <a:solidFill>
                  <a:srgbClr val="FF0000"/>
                </a:solidFill>
                <a:latin typeface="Lucida Bright"/>
                <a:cs typeface="Lucida Bright"/>
              </a:rPr>
              <a:t>Considering mainly  high Q</a:t>
            </a:r>
            <a:r>
              <a:rPr lang="en-US" sz="2444" b="1" baseline="30000" dirty="0">
                <a:solidFill>
                  <a:srgbClr val="FF0000"/>
                </a:solidFill>
                <a:latin typeface="Lucida Bright"/>
                <a:cs typeface="Lucida Bright"/>
              </a:rPr>
              <a:t>2</a:t>
            </a:r>
            <a:r>
              <a:rPr lang="en-US" sz="2444" b="1" dirty="0">
                <a:solidFill>
                  <a:srgbClr val="FF0000"/>
                </a:solidFill>
                <a:latin typeface="Lucida Bright"/>
                <a:cs typeface="Lucida Bright"/>
              </a:rPr>
              <a:t> d(</a:t>
            </a:r>
            <a:r>
              <a:rPr lang="en-US" sz="2444" b="1" dirty="0" err="1">
                <a:solidFill>
                  <a:srgbClr val="FF0000"/>
                </a:solidFill>
                <a:latin typeface="Lucida Bright"/>
                <a:cs typeface="Lucida Bright"/>
              </a:rPr>
              <a:t>e,e’N</a:t>
            </a:r>
            <a:r>
              <a:rPr lang="en-US" sz="2444" b="1" dirty="0">
                <a:solidFill>
                  <a:srgbClr val="FF0000"/>
                </a:solidFill>
                <a:latin typeface="Lucida Bright"/>
                <a:cs typeface="Lucida Bright"/>
              </a:rPr>
              <a:t>)N reaction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8942" y="587024"/>
            <a:ext cx="7769691" cy="434286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222" b="1" dirty="0">
                <a:solidFill>
                  <a:srgbClr val="0000FF"/>
                </a:solidFill>
              </a:rPr>
              <a:t>Theory of high energy semi-inclusive electro-nuclear processes: </a:t>
            </a:r>
            <a:r>
              <a:rPr lang="en-US" sz="2222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285" y="2548780"/>
            <a:ext cx="99549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>
                <a:solidFill>
                  <a:srgbClr val="000090"/>
                </a:solidFill>
                <a:latin typeface="Arial"/>
                <a:cs typeface="Arial"/>
              </a:rPr>
              <a:t>Exclusiveness</a:t>
            </a:r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 of the reaction as an advantage in probing  unintegrated density matrix </a:t>
            </a:r>
          </a:p>
          <a:p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                        of the deuteron at given missing momentum</a:t>
            </a:r>
          </a:p>
          <a:p>
            <a:r>
              <a:rPr lang="en-US" sz="2000" dirty="0">
                <a:solidFill>
                  <a:srgbClr val="0000FF"/>
                </a:solidFill>
                <a:latin typeface="Arial"/>
                <a:cs typeface="Arial"/>
              </a:rPr>
              <a:t>not entirely true</a:t>
            </a:r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:   final state  hadronic interactions are never dynamically small 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6644" y="3918464"/>
            <a:ext cx="9264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In </a:t>
            </a:r>
            <a:r>
              <a:rPr lang="en-US" sz="2000" u="sng" dirty="0">
                <a:solidFill>
                  <a:srgbClr val="FF0000"/>
                </a:solidFill>
                <a:latin typeface="Arial"/>
                <a:cs typeface="Arial"/>
              </a:rPr>
              <a:t>High Energy and Momentum Transfer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limit: Q</a:t>
            </a:r>
            <a:r>
              <a:rPr lang="en-US" sz="2000" baseline="30000" dirty="0">
                <a:solidFill>
                  <a:srgbClr val="000090"/>
                </a:solidFill>
                <a:latin typeface="Arial"/>
                <a:cs typeface="Arial"/>
              </a:rPr>
              <a:t>2</a:t>
            </a:r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 &gt; 1GeV</a:t>
            </a:r>
            <a:r>
              <a:rPr lang="en-US" sz="2000" baseline="30000" dirty="0">
                <a:solidFill>
                  <a:srgbClr val="000090"/>
                </a:solidFill>
                <a:latin typeface="Arial"/>
                <a:cs typeface="Arial"/>
              </a:rPr>
              <a:t>2</a:t>
            </a:r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:  MEC is dynamically </a:t>
            </a:r>
          </a:p>
          <a:p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suppressed, Delta is possible to suppress both </a:t>
            </a:r>
            <a:r>
              <a:rPr lang="en-US" sz="2000" dirty="0" err="1">
                <a:solidFill>
                  <a:srgbClr val="000090"/>
                </a:solidFill>
                <a:latin typeface="Arial"/>
                <a:cs typeface="Arial"/>
              </a:rPr>
              <a:t>kinematically</a:t>
            </a:r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 and dynamically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6644" y="4911881"/>
            <a:ext cx="9703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For FSI </a:t>
            </a:r>
            <a:r>
              <a:rPr lang="en-US" sz="2000" u="sng" dirty="0" err="1">
                <a:solidFill>
                  <a:srgbClr val="000090"/>
                </a:solidFill>
                <a:latin typeface="Arial"/>
                <a:cs typeface="Arial"/>
              </a:rPr>
              <a:t>eikonal</a:t>
            </a:r>
            <a:r>
              <a:rPr lang="en-US" sz="2000" u="sng" dirty="0">
                <a:solidFill>
                  <a:srgbClr val="000090"/>
                </a:solidFill>
                <a:latin typeface="Arial"/>
                <a:cs typeface="Arial"/>
              </a:rPr>
              <a:t> regime </a:t>
            </a:r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is established: allowed to develop 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self-consistent theoretical </a:t>
            </a:r>
          </a:p>
          <a:p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framework</a:t>
            </a:r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 that allows to account for the short distance nuclear dynamics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DC0131-1FAB-0886-E06C-DE52BE04FA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7944" y="1336655"/>
            <a:ext cx="1873838" cy="1025922"/>
          </a:xfrm>
          <a:prstGeom prst="rect">
            <a:avLst/>
          </a:prstGeom>
        </p:spPr>
      </p:pic>
      <p:pic>
        <p:nvPicPr>
          <p:cNvPr id="3" name="Picture 2" descr="latex-image-1.pdf">
            <a:extLst>
              <a:ext uri="{FF2B5EF4-FFF2-40B4-BE49-F238E27FC236}">
                <a16:creationId xmlns:a16="http://schemas.microsoft.com/office/drawing/2014/main" id="{4F72F91D-DE41-791A-C1EC-E7A997C10F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385" y="1134503"/>
            <a:ext cx="245662" cy="21940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5386E5-1581-5BF4-149D-D31E9404873B}"/>
              </a:ext>
            </a:extLst>
          </p:cNvPr>
          <p:cNvSpPr txBox="1"/>
          <p:nvPr/>
        </p:nvSpPr>
        <p:spPr>
          <a:xfrm>
            <a:off x="2032000" y="1991579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64E6CA-C338-9B7D-1345-1B210AF392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3810" y="1226256"/>
            <a:ext cx="3678624" cy="3954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D6E276-88B6-FDC4-759A-D0C9C83AF4D6}"/>
              </a:ext>
            </a:extLst>
          </p:cNvPr>
          <p:cNvSpPr txBox="1"/>
          <p:nvPr/>
        </p:nvSpPr>
        <p:spPr>
          <a:xfrm>
            <a:off x="5540654" y="2045309"/>
            <a:ext cx="4334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highlight>
                  <a:srgbClr val="FFFF00"/>
                </a:highlight>
              </a:rPr>
              <a:t>Deuteron</a:t>
            </a:r>
            <a:r>
              <a:rPr lang="en-US" sz="2000" dirty="0">
                <a:solidFill>
                  <a:srgbClr val="0000FF"/>
                </a:solidFill>
              </a:rPr>
              <a:t> consist of </a:t>
            </a:r>
            <a:r>
              <a:rPr lang="en-US" sz="2000" dirty="0">
                <a:solidFill>
                  <a:srgbClr val="0000FF"/>
                </a:solidFill>
                <a:highlight>
                  <a:srgbClr val="FFFF00"/>
                </a:highlight>
              </a:rPr>
              <a:t>proton</a:t>
            </a:r>
            <a:r>
              <a:rPr lang="en-US" sz="2000" dirty="0">
                <a:solidFill>
                  <a:srgbClr val="0000FF"/>
                </a:solidFill>
              </a:rPr>
              <a:t> and </a:t>
            </a:r>
            <a:r>
              <a:rPr lang="en-US" sz="2000" dirty="0">
                <a:solidFill>
                  <a:srgbClr val="0000FF"/>
                </a:solidFill>
                <a:highlight>
                  <a:srgbClr val="FFFF00"/>
                </a:highlight>
              </a:rPr>
              <a:t>neutron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7B0148E-041E-B9AB-ADCF-7B2540E56213}"/>
              </a:ext>
            </a:extLst>
          </p:cNvPr>
          <p:cNvSpPr/>
          <p:nvPr/>
        </p:nvSpPr>
        <p:spPr>
          <a:xfrm>
            <a:off x="5540654" y="1977178"/>
            <a:ext cx="4362804" cy="557200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571550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16589" y="63347"/>
            <a:ext cx="6426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Lucida Bright"/>
                <a:cs typeface="Lucida Bright"/>
              </a:rPr>
              <a:t>Probing  Deuteron at Small Distances at large Q</a:t>
            </a:r>
            <a:r>
              <a:rPr lang="en-US" sz="2000" b="1" baseline="30000" dirty="0">
                <a:solidFill>
                  <a:srgbClr val="FF0000"/>
                </a:solidFill>
                <a:latin typeface="Lucida Bright"/>
                <a:cs typeface="Lucida Bright"/>
              </a:rPr>
              <a:t>2</a:t>
            </a:r>
            <a:endParaRPr lang="en-US" sz="2000" baseline="30000" dirty="0">
              <a:solidFill>
                <a:srgbClr val="FF0000"/>
              </a:solidFill>
              <a:latin typeface="Lucida Bright"/>
              <a:cs typeface="Lucida Brigh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3346" y="5268590"/>
            <a:ext cx="22573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FF0000"/>
                </a:solidFill>
              </a:rPr>
              <a:t>JLab</a:t>
            </a:r>
            <a:r>
              <a:rPr lang="en-US" sz="2000" dirty="0">
                <a:solidFill>
                  <a:srgbClr val="FF0000"/>
                </a:solidFill>
              </a:rPr>
              <a:t>, Q</a:t>
            </a:r>
            <a:r>
              <a:rPr lang="en-US" sz="2000" baseline="30000" dirty="0">
                <a:solidFill>
                  <a:srgbClr val="FF0000"/>
                </a:solidFill>
              </a:rPr>
              <a:t>2 </a:t>
            </a:r>
            <a:r>
              <a:rPr lang="en-US" sz="2000" dirty="0">
                <a:solidFill>
                  <a:srgbClr val="FF0000"/>
                </a:solidFill>
              </a:rPr>
              <a:t>= 3.5 GeV</a:t>
            </a:r>
            <a:r>
              <a:rPr lang="en-US" sz="2000" baseline="30000" dirty="0">
                <a:solidFill>
                  <a:srgbClr val="FF0000"/>
                </a:solidFill>
              </a:rPr>
              <a:t>2 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34" y="591257"/>
            <a:ext cx="3615497" cy="4632762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451158" y="657196"/>
            <a:ext cx="330863" cy="4181022"/>
          </a:xfrm>
          <a:prstGeom prst="roundRect">
            <a:avLst/>
          </a:prstGeom>
          <a:solidFill>
            <a:schemeClr val="tx2">
              <a:lumMod val="60000"/>
              <a:lumOff val="40000"/>
              <a:alpha val="3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6958" y="715963"/>
            <a:ext cx="5814591" cy="45080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10170" y="5191404"/>
            <a:ext cx="6441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08000"/>
                </a:solidFill>
              </a:rPr>
              <a:t>Boeglin</a:t>
            </a:r>
            <a:r>
              <a:rPr lang="en-US" sz="2000" dirty="0">
                <a:solidFill>
                  <a:srgbClr val="008000"/>
                </a:solidFill>
              </a:rPr>
              <a:t> et al PRL 2011,  deuteron probed at up to 550MeV/c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EE452A-D4F2-3B0A-82DE-9E9E48029BCC}"/>
              </a:ext>
            </a:extLst>
          </p:cNvPr>
          <p:cNvSpPr txBox="1"/>
          <p:nvPr/>
        </p:nvSpPr>
        <p:spPr>
          <a:xfrm>
            <a:off x="7646393" y="420268"/>
            <a:ext cx="1300228" cy="331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6" dirty="0">
                <a:solidFill>
                  <a:srgbClr val="009051"/>
                </a:solidFill>
              </a:rPr>
              <a:t>MS PRC 2010 </a:t>
            </a:r>
          </a:p>
        </p:txBody>
      </p:sp>
    </p:spTree>
    <p:extLst>
      <p:ext uri="{BB962C8B-B14F-4D97-AF65-F5344CB8AC3E}">
        <p14:creationId xmlns:p14="http://schemas.microsoft.com/office/powerpoint/2010/main" val="3623029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83926" y="171712"/>
            <a:ext cx="8566769" cy="571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111" dirty="0">
                <a:solidFill>
                  <a:srgbClr val="FF0000"/>
                </a:solidFill>
                <a:latin typeface="Chalkboard"/>
                <a:cs typeface="Chalkboard"/>
              </a:rPr>
              <a:t>Probing NN interaction at very short distances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073" y="2763308"/>
            <a:ext cx="3551976" cy="21773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892" y="4104885"/>
            <a:ext cx="513282" cy="8447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89" dirty="0">
                <a:solidFill>
                  <a:srgbClr val="0000CB"/>
                </a:solidFill>
              </a:rPr>
              <a:t>d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71" y="2763308"/>
            <a:ext cx="465667" cy="465667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732" y="3852002"/>
            <a:ext cx="103163" cy="22352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271" y="4303724"/>
            <a:ext cx="71527" cy="22352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74" y="1094007"/>
            <a:ext cx="6131211" cy="3954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68A948-3F03-06FC-F380-5EF5DC70E5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8441" y="1956382"/>
            <a:ext cx="3678623" cy="4517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8DBEEB-15AF-2790-2FAD-31E813EAF617}"/>
              </a:ext>
            </a:extLst>
          </p:cNvPr>
          <p:cNvSpPr txBox="1"/>
          <p:nvPr/>
        </p:nvSpPr>
        <p:spPr>
          <a:xfrm>
            <a:off x="5808441" y="4749548"/>
            <a:ext cx="33898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09051"/>
                </a:solidFill>
              </a:rPr>
              <a:t>M.Sargsian</a:t>
            </a:r>
            <a:r>
              <a:rPr lang="en-US" sz="2000" dirty="0">
                <a:solidFill>
                  <a:srgbClr val="009051"/>
                </a:solidFill>
              </a:rPr>
              <a:t> &amp; F. Vera, PRL 2023</a:t>
            </a:r>
          </a:p>
        </p:txBody>
      </p:sp>
    </p:spTree>
    <p:extLst>
      <p:ext uri="{BB962C8B-B14F-4D97-AF65-F5344CB8AC3E}">
        <p14:creationId xmlns:p14="http://schemas.microsoft.com/office/powerpoint/2010/main" val="625022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graphs_am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51" y="852938"/>
            <a:ext cx="9150271" cy="4318784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5246FD9-AD49-A4C4-D15E-61A9889F8224}"/>
              </a:ext>
            </a:extLst>
          </p:cNvPr>
          <p:cNvCxnSpPr/>
          <p:nvPr/>
        </p:nvCxnSpPr>
        <p:spPr>
          <a:xfrm flipV="1">
            <a:off x="2398889" y="1178278"/>
            <a:ext cx="846667" cy="1538111"/>
          </a:xfrm>
          <a:prstGeom prst="line">
            <a:avLst/>
          </a:prstGeom>
          <a:ln>
            <a:solidFill>
              <a:srgbClr val="000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3BEA5C1-DB25-DE24-8BC1-3061C92CAE20}"/>
              </a:ext>
            </a:extLst>
          </p:cNvPr>
          <p:cNvCxnSpPr/>
          <p:nvPr/>
        </p:nvCxnSpPr>
        <p:spPr>
          <a:xfrm flipV="1">
            <a:off x="8325555" y="1319389"/>
            <a:ext cx="846667" cy="1538111"/>
          </a:xfrm>
          <a:prstGeom prst="line">
            <a:avLst/>
          </a:prstGeom>
          <a:ln>
            <a:solidFill>
              <a:srgbClr val="000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AD863B-A0CC-0F87-9822-3DFE83670041}"/>
              </a:ext>
            </a:extLst>
          </p:cNvPr>
          <p:cNvCxnSpPr/>
          <p:nvPr/>
        </p:nvCxnSpPr>
        <p:spPr>
          <a:xfrm flipV="1">
            <a:off x="802735" y="3633611"/>
            <a:ext cx="846667" cy="153811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56B1EB7-6E4E-6E39-81D4-F39D1A35ED9D}"/>
              </a:ext>
            </a:extLst>
          </p:cNvPr>
          <p:cNvCxnSpPr/>
          <p:nvPr/>
        </p:nvCxnSpPr>
        <p:spPr>
          <a:xfrm flipV="1">
            <a:off x="2610555" y="3633611"/>
            <a:ext cx="846667" cy="1538111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2415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31347</TotalTime>
  <Words>1280</Words>
  <Application>Microsoft Macintosh PowerPoint</Application>
  <PresentationFormat>Custom</PresentationFormat>
  <Paragraphs>155</Paragraphs>
  <Slides>30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APPLE CHANCERY</vt:lpstr>
      <vt:lpstr>Arial</vt:lpstr>
      <vt:lpstr>Calibri</vt:lpstr>
      <vt:lpstr>Chalkboard</vt:lpstr>
      <vt:lpstr>Helvetica</vt:lpstr>
      <vt:lpstr>Lucida Bright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Florida International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Misak Sargsian</dc:creator>
  <cp:lastModifiedBy>Misak Sargsian</cp:lastModifiedBy>
  <cp:revision>524</cp:revision>
  <cp:lastPrinted>2014-09-23T15:59:53Z</cp:lastPrinted>
  <dcterms:created xsi:type="dcterms:W3CDTF">2011-03-07T10:20:12Z</dcterms:created>
  <dcterms:modified xsi:type="dcterms:W3CDTF">2024-08-18T23:30:40Z</dcterms:modified>
</cp:coreProperties>
</file>