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73"/>
  </p:notesMasterIdLst>
  <p:sldIdLst>
    <p:sldId id="411" r:id="rId2"/>
    <p:sldId id="802" r:id="rId3"/>
    <p:sldId id="806" r:id="rId4"/>
    <p:sldId id="589" r:id="rId5"/>
    <p:sldId id="800" r:id="rId6"/>
    <p:sldId id="785" r:id="rId7"/>
    <p:sldId id="787" r:id="rId8"/>
    <p:sldId id="786" r:id="rId9"/>
    <p:sldId id="351" r:id="rId10"/>
    <p:sldId id="810" r:id="rId11"/>
    <p:sldId id="811" r:id="rId12"/>
    <p:sldId id="812" r:id="rId13"/>
    <p:sldId id="813" r:id="rId14"/>
    <p:sldId id="599" r:id="rId15"/>
    <p:sldId id="814" r:id="rId16"/>
    <p:sldId id="815" r:id="rId17"/>
    <p:sldId id="816" r:id="rId18"/>
    <p:sldId id="817" r:id="rId19"/>
    <p:sldId id="818" r:id="rId20"/>
    <p:sldId id="819" r:id="rId21"/>
    <p:sldId id="820" r:id="rId22"/>
    <p:sldId id="821" r:id="rId23"/>
    <p:sldId id="822" r:id="rId24"/>
    <p:sldId id="823" r:id="rId25"/>
    <p:sldId id="824" r:id="rId26"/>
    <p:sldId id="825" r:id="rId27"/>
    <p:sldId id="826" r:id="rId28"/>
    <p:sldId id="827" r:id="rId29"/>
    <p:sldId id="828" r:id="rId30"/>
    <p:sldId id="829" r:id="rId31"/>
    <p:sldId id="626" r:id="rId32"/>
    <p:sldId id="627" r:id="rId33"/>
    <p:sldId id="630" r:id="rId34"/>
    <p:sldId id="628" r:id="rId35"/>
    <p:sldId id="355" r:id="rId36"/>
    <p:sldId id="624" r:id="rId37"/>
    <p:sldId id="631" r:id="rId38"/>
    <p:sldId id="633" r:id="rId39"/>
    <p:sldId id="632" r:id="rId40"/>
    <p:sldId id="634" r:id="rId41"/>
    <p:sldId id="651" r:id="rId42"/>
    <p:sldId id="650" r:id="rId43"/>
    <p:sldId id="666" r:id="rId44"/>
    <p:sldId id="667" r:id="rId45"/>
    <p:sldId id="668" r:id="rId46"/>
    <p:sldId id="681" r:id="rId47"/>
    <p:sldId id="682" r:id="rId48"/>
    <p:sldId id="669" r:id="rId49"/>
    <p:sldId id="670" r:id="rId50"/>
    <p:sldId id="671" r:id="rId51"/>
    <p:sldId id="674" r:id="rId52"/>
    <p:sldId id="673" r:id="rId53"/>
    <p:sldId id="653" r:id="rId54"/>
    <p:sldId id="683" r:id="rId55"/>
    <p:sldId id="677" r:id="rId56"/>
    <p:sldId id="656" r:id="rId57"/>
    <p:sldId id="831" r:id="rId58"/>
    <p:sldId id="830" r:id="rId59"/>
    <p:sldId id="672" r:id="rId60"/>
    <p:sldId id="665" r:id="rId61"/>
    <p:sldId id="266" r:id="rId62"/>
    <p:sldId id="664" r:id="rId63"/>
    <p:sldId id="808" r:id="rId64"/>
    <p:sldId id="648" r:id="rId65"/>
    <p:sldId id="660" r:id="rId66"/>
    <p:sldId id="637" r:id="rId67"/>
    <p:sldId id="645" r:id="rId68"/>
    <p:sldId id="646" r:id="rId69"/>
    <p:sldId id="649" r:id="rId70"/>
    <p:sldId id="647" r:id="rId71"/>
    <p:sldId id="678" r:id="rId7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A0D5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01" autoAdjust="0"/>
    <p:restoredTop sz="94660"/>
  </p:normalViewPr>
  <p:slideViewPr>
    <p:cSldViewPr snapToGrid="0">
      <p:cViewPr varScale="1">
        <p:scale>
          <a:sx n="91" d="100"/>
          <a:sy n="91" d="100"/>
        </p:scale>
        <p:origin x="54" y="531"/>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16" Type="http://schemas.openxmlformats.org/officeDocument/2006/relationships/slide" Target="slides/slide1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0041962-E69A-487D-98E4-BF90135E8726}" type="datetimeFigureOut">
              <a:rPr lang="en-US" smtClean="0"/>
              <a:t>8/16/2024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64F471D-CEBF-41E6-AEB2-3AD803463BE8}" type="slidenum">
              <a:rPr lang="en-US" smtClean="0"/>
              <a:t>‹N›</a:t>
            </a:fld>
            <a:endParaRPr lang="en-US"/>
          </a:p>
        </p:txBody>
      </p:sp>
    </p:spTree>
    <p:extLst>
      <p:ext uri="{BB962C8B-B14F-4D97-AF65-F5344CB8AC3E}">
        <p14:creationId xmlns:p14="http://schemas.microsoft.com/office/powerpoint/2010/main" val="2921282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r>
              <a:rPr lang="en-US"/>
              <a:t>4/27/2023</a:t>
            </a:r>
          </a:p>
        </p:txBody>
      </p:sp>
      <p:sp>
        <p:nvSpPr>
          <p:cNvPr id="5" name="Footer Placeholder 4"/>
          <p:cNvSpPr>
            <a:spLocks noGrp="1"/>
          </p:cNvSpPr>
          <p:nvPr>
            <p:ph type="ftr" sz="quarter" idx="11"/>
          </p:nvPr>
        </p:nvSpPr>
        <p:spPr/>
        <p:txBody>
          <a:bodyPr/>
          <a:lstStyle/>
          <a:p>
            <a:r>
              <a:rPr lang="en-US"/>
              <a:t>T. Dorigo, End-to-end Optimization of SWGO, QCHS 19/8/24</a:t>
            </a:r>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7054291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4/27/2023</a:t>
            </a:r>
          </a:p>
        </p:txBody>
      </p:sp>
      <p:sp>
        <p:nvSpPr>
          <p:cNvPr id="5" name="Footer Placeholder 4"/>
          <p:cNvSpPr>
            <a:spLocks noGrp="1"/>
          </p:cNvSpPr>
          <p:nvPr>
            <p:ph type="ftr" sz="quarter" idx="11"/>
          </p:nvPr>
        </p:nvSpPr>
        <p:spPr/>
        <p:txBody>
          <a:bodyPr/>
          <a:lstStyle/>
          <a:p>
            <a:r>
              <a:rPr lang="en-US"/>
              <a:t>T. Dorigo, End-to-end Optimization of SWGO, QCHS 19/8/24</a:t>
            </a:r>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7566994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4/27/2023</a:t>
            </a:r>
          </a:p>
        </p:txBody>
      </p:sp>
      <p:sp>
        <p:nvSpPr>
          <p:cNvPr id="5" name="Footer Placeholder 4"/>
          <p:cNvSpPr>
            <a:spLocks noGrp="1"/>
          </p:cNvSpPr>
          <p:nvPr>
            <p:ph type="ftr" sz="quarter" idx="11"/>
          </p:nvPr>
        </p:nvSpPr>
        <p:spPr/>
        <p:txBody>
          <a:bodyPr/>
          <a:lstStyle/>
          <a:p>
            <a:r>
              <a:rPr lang="en-US"/>
              <a:t>T. Dorigo, End-to-end Optimization of SWGO, QCHS 19/8/24</a:t>
            </a:r>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32484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r>
              <a:rPr lang="en-US"/>
              <a:t>4/27/2023</a:t>
            </a:r>
          </a:p>
        </p:txBody>
      </p:sp>
      <p:sp>
        <p:nvSpPr>
          <p:cNvPr id="5" name="Footer Placeholder 4"/>
          <p:cNvSpPr>
            <a:spLocks noGrp="1"/>
          </p:cNvSpPr>
          <p:nvPr>
            <p:ph type="ftr" sz="quarter" idx="11"/>
          </p:nvPr>
        </p:nvSpPr>
        <p:spPr/>
        <p:txBody>
          <a:bodyPr/>
          <a:lstStyle/>
          <a:p>
            <a:r>
              <a:rPr lang="en-US"/>
              <a:t>T. Dorigo, End-to-end Optimization of SWGO, QCHS 19/8/24</a:t>
            </a:r>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41195264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r>
              <a:rPr lang="en-US"/>
              <a:t>4/27/2023</a:t>
            </a:r>
          </a:p>
        </p:txBody>
      </p:sp>
      <p:sp>
        <p:nvSpPr>
          <p:cNvPr id="5" name="Footer Placeholder 4"/>
          <p:cNvSpPr>
            <a:spLocks noGrp="1"/>
          </p:cNvSpPr>
          <p:nvPr>
            <p:ph type="ftr" sz="quarter" idx="11"/>
          </p:nvPr>
        </p:nvSpPr>
        <p:spPr/>
        <p:txBody>
          <a:bodyPr/>
          <a:lstStyle/>
          <a:p>
            <a:r>
              <a:rPr lang="en-US"/>
              <a:t>T. Dorigo, End-to-end Optimization of SWGO, QCHS 19/8/24</a:t>
            </a:r>
          </a:p>
        </p:txBody>
      </p:sp>
      <p:sp>
        <p:nvSpPr>
          <p:cNvPr id="6" name="Slide Number Placeholder 5"/>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32387400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r>
              <a:rPr lang="en-US"/>
              <a:t>4/27/2023</a:t>
            </a:r>
          </a:p>
        </p:txBody>
      </p:sp>
      <p:sp>
        <p:nvSpPr>
          <p:cNvPr id="6" name="Footer Placeholder 5"/>
          <p:cNvSpPr>
            <a:spLocks noGrp="1"/>
          </p:cNvSpPr>
          <p:nvPr>
            <p:ph type="ftr" sz="quarter" idx="11"/>
          </p:nvPr>
        </p:nvSpPr>
        <p:spPr/>
        <p:txBody>
          <a:bodyPr/>
          <a:lstStyle/>
          <a:p>
            <a:r>
              <a:rPr lang="en-US"/>
              <a:t>T. Dorigo, End-to-end Optimization of SWGO, QCHS 19/8/24</a:t>
            </a:r>
          </a:p>
        </p:txBody>
      </p:sp>
      <p:sp>
        <p:nvSpPr>
          <p:cNvPr id="7" name="Slide Number Placeholder 6"/>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149309339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r>
              <a:rPr lang="en-US"/>
              <a:t>4/27/2023</a:t>
            </a:r>
          </a:p>
        </p:txBody>
      </p:sp>
      <p:sp>
        <p:nvSpPr>
          <p:cNvPr id="8" name="Footer Placeholder 7"/>
          <p:cNvSpPr>
            <a:spLocks noGrp="1"/>
          </p:cNvSpPr>
          <p:nvPr>
            <p:ph type="ftr" sz="quarter" idx="11"/>
          </p:nvPr>
        </p:nvSpPr>
        <p:spPr/>
        <p:txBody>
          <a:bodyPr/>
          <a:lstStyle/>
          <a:p>
            <a:r>
              <a:rPr lang="en-US"/>
              <a:t>T. Dorigo, End-to-end Optimization of SWGO, QCHS 19/8/24</a:t>
            </a:r>
          </a:p>
        </p:txBody>
      </p:sp>
      <p:sp>
        <p:nvSpPr>
          <p:cNvPr id="9" name="Slide Number Placeholder 8"/>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15202387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r>
              <a:rPr lang="en-US"/>
              <a:t>4/27/2023</a:t>
            </a:r>
          </a:p>
        </p:txBody>
      </p:sp>
      <p:sp>
        <p:nvSpPr>
          <p:cNvPr id="4" name="Footer Placeholder 3"/>
          <p:cNvSpPr>
            <a:spLocks noGrp="1"/>
          </p:cNvSpPr>
          <p:nvPr>
            <p:ph type="ftr" sz="quarter" idx="11"/>
          </p:nvPr>
        </p:nvSpPr>
        <p:spPr/>
        <p:txBody>
          <a:bodyPr/>
          <a:lstStyle/>
          <a:p>
            <a:r>
              <a:rPr lang="en-US"/>
              <a:t>T. Dorigo, End-to-end Optimization of SWGO, QCHS 19/8/24</a:t>
            </a:r>
          </a:p>
        </p:txBody>
      </p:sp>
      <p:sp>
        <p:nvSpPr>
          <p:cNvPr id="5" name="Slide Number Placeholder 4"/>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5971868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4/27/2023</a:t>
            </a:r>
          </a:p>
        </p:txBody>
      </p:sp>
      <p:sp>
        <p:nvSpPr>
          <p:cNvPr id="3" name="Footer Placeholder 2"/>
          <p:cNvSpPr>
            <a:spLocks noGrp="1"/>
          </p:cNvSpPr>
          <p:nvPr>
            <p:ph type="ftr" sz="quarter" idx="11"/>
          </p:nvPr>
        </p:nvSpPr>
        <p:spPr/>
        <p:txBody>
          <a:bodyPr/>
          <a:lstStyle/>
          <a:p>
            <a:r>
              <a:rPr lang="en-US"/>
              <a:t>T. Dorigo, End-to-end Optimization of SWGO, QCHS 19/8/24</a:t>
            </a:r>
          </a:p>
        </p:txBody>
      </p:sp>
      <p:sp>
        <p:nvSpPr>
          <p:cNvPr id="4" name="Slide Number Placeholder 3"/>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354991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4/27/2023</a:t>
            </a:r>
          </a:p>
        </p:txBody>
      </p:sp>
      <p:sp>
        <p:nvSpPr>
          <p:cNvPr id="6" name="Footer Placeholder 5"/>
          <p:cNvSpPr>
            <a:spLocks noGrp="1"/>
          </p:cNvSpPr>
          <p:nvPr>
            <p:ph type="ftr" sz="quarter" idx="11"/>
          </p:nvPr>
        </p:nvSpPr>
        <p:spPr/>
        <p:txBody>
          <a:bodyPr/>
          <a:lstStyle/>
          <a:p>
            <a:r>
              <a:rPr lang="en-US"/>
              <a:t>T. Dorigo, End-to-end Optimization of SWGO, QCHS 19/8/24</a:t>
            </a:r>
          </a:p>
        </p:txBody>
      </p:sp>
      <p:sp>
        <p:nvSpPr>
          <p:cNvPr id="7" name="Slide Number Placeholder 6"/>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12573757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r>
              <a:rPr lang="en-US"/>
              <a:t>4/27/2023</a:t>
            </a:r>
          </a:p>
        </p:txBody>
      </p:sp>
      <p:sp>
        <p:nvSpPr>
          <p:cNvPr id="6" name="Footer Placeholder 5"/>
          <p:cNvSpPr>
            <a:spLocks noGrp="1"/>
          </p:cNvSpPr>
          <p:nvPr>
            <p:ph type="ftr" sz="quarter" idx="11"/>
          </p:nvPr>
        </p:nvSpPr>
        <p:spPr/>
        <p:txBody>
          <a:bodyPr/>
          <a:lstStyle/>
          <a:p>
            <a:r>
              <a:rPr lang="en-US"/>
              <a:t>T. Dorigo, End-to-end Optimization of SWGO, QCHS 19/8/24</a:t>
            </a:r>
          </a:p>
        </p:txBody>
      </p:sp>
      <p:sp>
        <p:nvSpPr>
          <p:cNvPr id="7" name="Slide Number Placeholder 6"/>
          <p:cNvSpPr>
            <a:spLocks noGrp="1"/>
          </p:cNvSpPr>
          <p:nvPr>
            <p:ph type="sldNum" sz="quarter" idx="12"/>
          </p:nvPr>
        </p:nvSpPr>
        <p:spPr/>
        <p:txBody>
          <a:bodyPr/>
          <a:lstStyle/>
          <a:p>
            <a:fld id="{9792DB7C-41C6-413A-81DD-F073C27E12A1}" type="slidenum">
              <a:rPr lang="en-US" smtClean="0"/>
              <a:t>‹N›</a:t>
            </a:fld>
            <a:endParaRPr lang="en-US"/>
          </a:p>
        </p:txBody>
      </p:sp>
    </p:spTree>
    <p:extLst>
      <p:ext uri="{BB962C8B-B14F-4D97-AF65-F5344CB8AC3E}">
        <p14:creationId xmlns:p14="http://schemas.microsoft.com/office/powerpoint/2010/main" val="22152007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4/27/2023</a:t>
            </a: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T. Dorigo, End-to-end Optimization of SWGO, QCHS 19/8/24</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792DB7C-41C6-413A-81DD-F073C27E12A1}" type="slidenum">
              <a:rPr lang="en-US" smtClean="0"/>
              <a:t>‹N›</a:t>
            </a:fld>
            <a:endParaRPr lang="en-US"/>
          </a:p>
        </p:txBody>
      </p:sp>
    </p:spTree>
    <p:extLst>
      <p:ext uri="{BB962C8B-B14F-4D97-AF65-F5344CB8AC3E}">
        <p14:creationId xmlns:p14="http://schemas.microsoft.com/office/powerpoint/2010/main" val="123483976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gif"/><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5" Type="http://schemas.openxmlformats.org/officeDocument/2006/relationships/image" Target="../media/image210.png"/></Relationships>
</file>

<file path=ppt/slides/_rels/slide18.xml.rels><?xml version="1.0" encoding="UTF-8" standalone="yes"?>
<Relationships xmlns="http://schemas.openxmlformats.org/package/2006/relationships"><Relationship Id="rId3" Type="http://schemas.openxmlformats.org/officeDocument/2006/relationships/image" Target="../media/image45.jpg"/><Relationship Id="rId2" Type="http://schemas.openxmlformats.org/officeDocument/2006/relationships/image" Target="../media/image44.jpg"/><Relationship Id="rId1" Type="http://schemas.openxmlformats.org/officeDocument/2006/relationships/slideLayout" Target="../slideLayouts/slideLayout2.xml"/><Relationship Id="rId4" Type="http://schemas.openxmlformats.org/officeDocument/2006/relationships/image" Target="../media/image46.jpg"/></Relationships>
</file>

<file path=ppt/slides/_rels/slide19.xml.rels><?xml version="1.0" encoding="UTF-8" standalone="yes"?>
<Relationships xmlns="http://schemas.openxmlformats.org/package/2006/relationships"><Relationship Id="rId3" Type="http://schemas.openxmlformats.org/officeDocument/2006/relationships/image" Target="../media/image46.jpg"/><Relationship Id="rId2" Type="http://schemas.openxmlformats.org/officeDocument/2006/relationships/image" Target="../media/image45.jpg"/><Relationship Id="rId1" Type="http://schemas.openxmlformats.org/officeDocument/2006/relationships/slideLayout" Target="../slideLayouts/slideLayout2.xml"/><Relationship Id="rId4" Type="http://schemas.openxmlformats.org/officeDocument/2006/relationships/image" Target="../media/image44.jp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6.jpg"/><Relationship Id="rId1" Type="http://schemas.openxmlformats.org/officeDocument/2006/relationships/slideLayout" Target="../slideLayouts/slideLayout2.xml"/><Relationship Id="rId4" Type="http://schemas.openxmlformats.org/officeDocument/2006/relationships/image" Target="../media/image45.jpg"/></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0.png"/><Relationship Id="rId1" Type="http://schemas.openxmlformats.org/officeDocument/2006/relationships/slideLayout" Target="../slideLayouts/slideLayout2.xml"/><Relationship Id="rId5" Type="http://schemas.openxmlformats.org/officeDocument/2006/relationships/image" Target="../media/image250.png"/><Relationship Id="rId4" Type="http://schemas.openxmlformats.org/officeDocument/2006/relationships/image" Target="../media/image240.png"/></Relationships>
</file>

<file path=ppt/slides/_rels/slide22.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8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10.png"/><Relationship Id="rId2" Type="http://schemas.openxmlformats.org/officeDocument/2006/relationships/image" Target="../media/image300.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10.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3.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180.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s://arxiv.org/abs/2310.01857" TargetMode="External"/><Relationship Id="rId2" Type="http://schemas.openxmlformats.org/officeDocument/2006/relationships/hyperlink" Target="https://doi.org/10.1016/j.physo.2020.100022" TargetMode="External"/><Relationship Id="rId1" Type="http://schemas.openxmlformats.org/officeDocument/2006/relationships/slideLayout" Target="../slideLayouts/slideLayout2.xml"/><Relationship Id="rId4" Type="http://schemas.openxmlformats.org/officeDocument/2006/relationships/hyperlink" Target="https://arxiv.org/abs/2203.02841" TargetMode="Externa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58.gif"/><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3" Type="http://schemas.openxmlformats.org/officeDocument/2006/relationships/image" Target="../media/image18.png"/><Relationship Id="rId18" Type="http://schemas.openxmlformats.org/officeDocument/2006/relationships/image" Target="../media/image23.jpeg"/><Relationship Id="rId26" Type="http://schemas.openxmlformats.org/officeDocument/2006/relationships/image" Target="../media/image30.png"/><Relationship Id="rId3" Type="http://schemas.openxmlformats.org/officeDocument/2006/relationships/image" Target="../media/image8.png"/><Relationship Id="rId21" Type="http://schemas.openxmlformats.org/officeDocument/2006/relationships/image" Target="../media/image26.png"/><Relationship Id="rId34" Type="http://schemas.openxmlformats.org/officeDocument/2006/relationships/image" Target="../media/image38.png"/><Relationship Id="rId7" Type="http://schemas.openxmlformats.org/officeDocument/2006/relationships/image" Target="../media/image12.png"/><Relationship Id="rId12" Type="http://schemas.openxmlformats.org/officeDocument/2006/relationships/image" Target="../media/image17.png"/><Relationship Id="rId17" Type="http://schemas.openxmlformats.org/officeDocument/2006/relationships/image" Target="../media/image22.png"/><Relationship Id="rId25" Type="http://schemas.openxmlformats.org/officeDocument/2006/relationships/image" Target="../media/image29.png"/><Relationship Id="rId33" Type="http://schemas.openxmlformats.org/officeDocument/2006/relationships/image" Target="../media/image37.png"/><Relationship Id="rId2" Type="http://schemas.openxmlformats.org/officeDocument/2006/relationships/image" Target="../media/image7.jpeg"/><Relationship Id="rId16" Type="http://schemas.openxmlformats.org/officeDocument/2006/relationships/image" Target="../media/image21.png"/><Relationship Id="rId20" Type="http://schemas.openxmlformats.org/officeDocument/2006/relationships/image" Target="../media/image25.png"/><Relationship Id="rId29" Type="http://schemas.openxmlformats.org/officeDocument/2006/relationships/image" Target="../media/image33.png"/><Relationship Id="rId1" Type="http://schemas.openxmlformats.org/officeDocument/2006/relationships/slideLayout" Target="../slideLayouts/slideLayout1.xml"/><Relationship Id="rId6" Type="http://schemas.openxmlformats.org/officeDocument/2006/relationships/image" Target="../media/image11.jpeg"/><Relationship Id="rId11" Type="http://schemas.openxmlformats.org/officeDocument/2006/relationships/image" Target="../media/image16.png"/><Relationship Id="rId24" Type="http://schemas.openxmlformats.org/officeDocument/2006/relationships/image" Target="../media/image28.png"/><Relationship Id="rId32" Type="http://schemas.openxmlformats.org/officeDocument/2006/relationships/image" Target="../media/image36.png"/><Relationship Id="rId5" Type="http://schemas.openxmlformats.org/officeDocument/2006/relationships/image" Target="../media/image10.jpeg"/><Relationship Id="rId15" Type="http://schemas.openxmlformats.org/officeDocument/2006/relationships/image" Target="../media/image20.png"/><Relationship Id="rId23" Type="http://schemas.openxmlformats.org/officeDocument/2006/relationships/image" Target="../media/image27.png"/><Relationship Id="rId28" Type="http://schemas.openxmlformats.org/officeDocument/2006/relationships/image" Target="../media/image32.png"/><Relationship Id="rId10" Type="http://schemas.openxmlformats.org/officeDocument/2006/relationships/image" Target="../media/image15.png"/><Relationship Id="rId19" Type="http://schemas.openxmlformats.org/officeDocument/2006/relationships/image" Target="../media/image24.png"/><Relationship Id="rId31" Type="http://schemas.openxmlformats.org/officeDocument/2006/relationships/image" Target="../media/image35.pn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 Id="rId22" Type="http://schemas.openxmlformats.org/officeDocument/2006/relationships/hyperlink" Target="https://mode-collaboration.github.io/" TargetMode="External"/><Relationship Id="rId27" Type="http://schemas.openxmlformats.org/officeDocument/2006/relationships/image" Target="../media/image31.png"/><Relationship Id="rId30" Type="http://schemas.openxmlformats.org/officeDocument/2006/relationships/image" Target="../media/image34.png"/><Relationship Id="rId8" Type="http://schemas.openxmlformats.org/officeDocument/2006/relationships/image" Target="../media/image13.png"/></Relationships>
</file>

<file path=ppt/slides/_rels/slide7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image" Target="../media/image71.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8162" y="1278695"/>
            <a:ext cx="9435675" cy="2387600"/>
          </a:xfrm>
        </p:spPr>
        <p:txBody>
          <a:bodyPr>
            <a:normAutofit fontScale="90000"/>
          </a:bodyPr>
          <a:lstStyle/>
          <a:p>
            <a:r>
              <a:rPr lang="en-US" b="1" dirty="0">
                <a:solidFill>
                  <a:schemeClr val="bg1"/>
                </a:solidFill>
                <a:latin typeface="+mn-lt"/>
              </a:rPr>
              <a:t>End-to-end Optimization of the Layout of the SWGO Experiment</a:t>
            </a:r>
          </a:p>
        </p:txBody>
      </p:sp>
      <p:sp>
        <p:nvSpPr>
          <p:cNvPr id="3" name="Subtitle 2"/>
          <p:cNvSpPr>
            <a:spLocks noGrp="1"/>
          </p:cNvSpPr>
          <p:nvPr>
            <p:ph type="subTitle" idx="1"/>
          </p:nvPr>
        </p:nvSpPr>
        <p:spPr>
          <a:xfrm>
            <a:off x="1524000" y="3986290"/>
            <a:ext cx="9144000" cy="2563264"/>
          </a:xfrm>
        </p:spPr>
        <p:txBody>
          <a:bodyPr>
            <a:normAutofit/>
          </a:bodyPr>
          <a:lstStyle/>
          <a:p>
            <a:r>
              <a:rPr lang="en-US" dirty="0">
                <a:solidFill>
                  <a:srgbClr val="FFC000"/>
                </a:solidFill>
              </a:rPr>
              <a:t>Tommaso Dorigo, </a:t>
            </a:r>
            <a:r>
              <a:rPr lang="en-US" dirty="0">
                <a:solidFill>
                  <a:srgbClr val="00B0F0"/>
                </a:solidFill>
              </a:rPr>
              <a:t>Michele Doro, Federico </a:t>
            </a:r>
            <a:r>
              <a:rPr lang="en-US" dirty="0" err="1">
                <a:solidFill>
                  <a:srgbClr val="00B0F0"/>
                </a:solidFill>
              </a:rPr>
              <a:t>Nardi</a:t>
            </a:r>
            <a:r>
              <a:rPr lang="en-US" dirty="0">
                <a:solidFill>
                  <a:srgbClr val="00B0F0"/>
                </a:solidFill>
              </a:rPr>
              <a:t>, Luis </a:t>
            </a:r>
            <a:r>
              <a:rPr lang="en-US" dirty="0" err="1">
                <a:solidFill>
                  <a:srgbClr val="00B0F0"/>
                </a:solidFill>
              </a:rPr>
              <a:t>Recabarren</a:t>
            </a:r>
            <a:endParaRPr lang="en-US" dirty="0">
              <a:solidFill>
                <a:srgbClr val="00B0F0"/>
              </a:solidFill>
            </a:endParaRPr>
          </a:p>
          <a:p>
            <a:r>
              <a:rPr lang="en-US" sz="1800" dirty="0">
                <a:solidFill>
                  <a:schemeClr val="bg1"/>
                </a:solidFill>
              </a:rPr>
              <a:t>(INFN, Padova &amp; University of Padova)</a:t>
            </a:r>
          </a:p>
          <a:p>
            <a:r>
              <a:rPr lang="en-US" dirty="0">
                <a:solidFill>
                  <a:srgbClr val="00B0F0"/>
                </a:solidFill>
              </a:rPr>
              <a:t>Rafael </a:t>
            </a:r>
            <a:r>
              <a:rPr lang="en-US" dirty="0" err="1">
                <a:solidFill>
                  <a:srgbClr val="00B0F0"/>
                </a:solidFill>
              </a:rPr>
              <a:t>Izbicki</a:t>
            </a:r>
            <a:r>
              <a:rPr lang="en-US" dirty="0">
                <a:solidFill>
                  <a:srgbClr val="00B0F0"/>
                </a:solidFill>
              </a:rPr>
              <a:t>, Ann Lee, Luca </a:t>
            </a:r>
            <a:r>
              <a:rPr lang="en-US" dirty="0" err="1">
                <a:solidFill>
                  <a:srgbClr val="00B0F0"/>
                </a:solidFill>
              </a:rPr>
              <a:t>Masserano</a:t>
            </a:r>
            <a:r>
              <a:rPr lang="en-US" dirty="0">
                <a:solidFill>
                  <a:srgbClr val="00B0F0"/>
                </a:solidFill>
              </a:rPr>
              <a:t>, Alexander Shen</a:t>
            </a:r>
          </a:p>
          <a:p>
            <a:r>
              <a:rPr lang="en-US" sz="1800" dirty="0">
                <a:solidFill>
                  <a:schemeClr val="bg1"/>
                </a:solidFill>
              </a:rPr>
              <a:t>(Carnegie-Mellon University)</a:t>
            </a:r>
          </a:p>
          <a:p>
            <a:r>
              <a:rPr lang="en-US" dirty="0">
                <a:solidFill>
                  <a:srgbClr val="00B0F0"/>
                </a:solidFill>
              </a:rPr>
              <a:t>Max </a:t>
            </a:r>
            <a:r>
              <a:rPr lang="en-US" dirty="0" err="1">
                <a:solidFill>
                  <a:srgbClr val="00B0F0"/>
                </a:solidFill>
              </a:rPr>
              <a:t>Aehle</a:t>
            </a:r>
            <a:r>
              <a:rPr lang="en-US" dirty="0">
                <a:solidFill>
                  <a:srgbClr val="00B0F0"/>
                </a:solidFill>
              </a:rPr>
              <a:t>, Nicolas R. Gauger </a:t>
            </a:r>
          </a:p>
          <a:p>
            <a:r>
              <a:rPr lang="en-US" sz="1800" dirty="0">
                <a:solidFill>
                  <a:schemeClr val="bg1"/>
                </a:solidFill>
              </a:rPr>
              <a:t>(University of Kaiserslautern-Landau, RPTU)</a:t>
            </a:r>
          </a:p>
          <a:p>
            <a:endParaRPr lang="en-US" dirty="0">
              <a:solidFill>
                <a:srgbClr val="0070C0"/>
              </a:solidFill>
            </a:endParaRPr>
          </a:p>
        </p:txBody>
      </p:sp>
      <p:sp>
        <p:nvSpPr>
          <p:cNvPr id="4" name="TextBox 3"/>
          <p:cNvSpPr txBox="1"/>
          <p:nvPr/>
        </p:nvSpPr>
        <p:spPr>
          <a:xfrm>
            <a:off x="5597652" y="169400"/>
            <a:ext cx="6427593" cy="369332"/>
          </a:xfrm>
          <a:prstGeom prst="rect">
            <a:avLst/>
          </a:prstGeom>
          <a:noFill/>
        </p:spPr>
        <p:txBody>
          <a:bodyPr wrap="none" rtlCol="0">
            <a:spAutoFit/>
          </a:bodyPr>
          <a:lstStyle/>
          <a:p>
            <a:r>
              <a:rPr lang="it-IT" dirty="0">
                <a:solidFill>
                  <a:srgbClr val="00B0F0"/>
                </a:solidFill>
              </a:rPr>
              <a:t>Quark </a:t>
            </a:r>
            <a:r>
              <a:rPr lang="it-IT" dirty="0" err="1">
                <a:solidFill>
                  <a:srgbClr val="00B0F0"/>
                </a:solidFill>
              </a:rPr>
              <a:t>Confinement</a:t>
            </a:r>
            <a:r>
              <a:rPr lang="it-IT" dirty="0">
                <a:solidFill>
                  <a:srgbClr val="00B0F0"/>
                </a:solidFill>
              </a:rPr>
              <a:t> and the </a:t>
            </a:r>
            <a:r>
              <a:rPr lang="it-IT" dirty="0" err="1">
                <a:solidFill>
                  <a:srgbClr val="00B0F0"/>
                </a:solidFill>
              </a:rPr>
              <a:t>Hadron</a:t>
            </a:r>
            <a:r>
              <a:rPr lang="it-IT" dirty="0">
                <a:solidFill>
                  <a:srgbClr val="00B0F0"/>
                </a:solidFill>
              </a:rPr>
              <a:t> </a:t>
            </a:r>
            <a:r>
              <a:rPr lang="it-IT" dirty="0" err="1">
                <a:solidFill>
                  <a:srgbClr val="00B0F0"/>
                </a:solidFill>
              </a:rPr>
              <a:t>Spectrum</a:t>
            </a:r>
            <a:r>
              <a:rPr lang="it-IT" dirty="0">
                <a:solidFill>
                  <a:srgbClr val="00B0F0"/>
                </a:solidFill>
              </a:rPr>
              <a:t>, Cairns </a:t>
            </a:r>
            <a:r>
              <a:rPr lang="it-IT" dirty="0" err="1">
                <a:solidFill>
                  <a:srgbClr val="00B0F0"/>
                </a:solidFill>
              </a:rPr>
              <a:t>Aug</a:t>
            </a:r>
            <a:r>
              <a:rPr lang="it-IT" dirty="0">
                <a:solidFill>
                  <a:srgbClr val="00B0F0"/>
                </a:solidFill>
              </a:rPr>
              <a:t> 19 2024</a:t>
            </a:r>
            <a:endParaRPr lang="en-US" dirty="0">
              <a:solidFill>
                <a:srgbClr val="00B0F0"/>
              </a:solidFill>
            </a:endParaRPr>
          </a:p>
        </p:txBody>
      </p:sp>
      <p:pic>
        <p:nvPicPr>
          <p:cNvPr id="6" name="Picture 5" descr="A logo with blue letters and a white background&#10;&#10;Description automatically generated">
            <a:extLst>
              <a:ext uri="{FF2B5EF4-FFF2-40B4-BE49-F238E27FC236}">
                <a16:creationId xmlns:a16="http://schemas.microsoft.com/office/drawing/2014/main" id="{3501DA71-7D49-DB48-6B08-C5A8030967B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3479" y="108291"/>
            <a:ext cx="2228850" cy="1420586"/>
          </a:xfrm>
          <a:prstGeom prst="rect">
            <a:avLst/>
          </a:prstGeom>
        </p:spPr>
      </p:pic>
      <p:pic>
        <p:nvPicPr>
          <p:cNvPr id="8" name="Picture 7" descr="A logo with a star&#10;&#10;Description automatically generated">
            <a:extLst>
              <a:ext uri="{FF2B5EF4-FFF2-40B4-BE49-F238E27FC236}">
                <a16:creationId xmlns:a16="http://schemas.microsoft.com/office/drawing/2014/main" id="{AA19726A-5D0B-F16D-B6F1-871DE0D0CF2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435182" y="5361214"/>
            <a:ext cx="1676956" cy="1414450"/>
          </a:xfrm>
          <a:prstGeom prst="rect">
            <a:avLst/>
          </a:prstGeom>
        </p:spPr>
      </p:pic>
      <p:pic>
        <p:nvPicPr>
          <p:cNvPr id="10" name="Picture 9" descr="A logo for a scientific research network&#10;&#10;Description automatically generated">
            <a:extLst>
              <a:ext uri="{FF2B5EF4-FFF2-40B4-BE49-F238E27FC236}">
                <a16:creationId xmlns:a16="http://schemas.microsoft.com/office/drawing/2014/main" id="{60EDD9F8-33BB-3F86-4219-57F539B7D1D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479" y="5417288"/>
            <a:ext cx="3186517" cy="1332421"/>
          </a:xfrm>
          <a:prstGeom prst="rect">
            <a:avLst/>
          </a:prstGeom>
        </p:spPr>
      </p:pic>
    </p:spTree>
    <p:extLst>
      <p:ext uri="{BB962C8B-B14F-4D97-AF65-F5344CB8AC3E}">
        <p14:creationId xmlns:p14="http://schemas.microsoft.com/office/powerpoint/2010/main" val="7025883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Segnaposto contenuto 2"/>
              <p:cNvSpPr>
                <a:spLocks noGrp="1"/>
              </p:cNvSpPr>
              <p:nvPr>
                <p:ph idx="1"/>
              </p:nvPr>
            </p:nvSpPr>
            <p:spPr>
              <a:xfrm>
                <a:off x="838200" y="1825625"/>
                <a:ext cx="10515600" cy="4786190"/>
              </a:xfrm>
            </p:spPr>
            <p:txBody>
              <a:bodyPr>
                <a:normAutofit/>
              </a:bodyPr>
              <a:lstStyle/>
              <a:p>
                <a:pPr marL="0" indent="0">
                  <a:buNone/>
                </a:pPr>
                <a:r>
                  <a:rPr lang="it-IT" dirty="0">
                    <a:solidFill>
                      <a:schemeClr val="bg1"/>
                    </a:solidFill>
                  </a:rPr>
                  <a:t>Recipe: </a:t>
                </a:r>
              </a:p>
              <a:p>
                <a:pPr marL="514350" indent="-514350">
                  <a:buFont typeface="+mj-lt"/>
                  <a:buAutoNum type="arabicPeriod"/>
                </a:pPr>
                <a:r>
                  <a:rPr lang="it-IT" dirty="0">
                    <a:solidFill>
                      <a:schemeClr val="bg1"/>
                    </a:solidFill>
                  </a:rPr>
                  <a:t>Simulate </a:t>
                </a:r>
                <a:r>
                  <a:rPr lang="it-IT" dirty="0" err="1">
                    <a:solidFill>
                      <a:schemeClr val="bg1"/>
                    </a:solidFill>
                  </a:rPr>
                  <a:t>showers</a:t>
                </a:r>
                <a:r>
                  <a:rPr lang="it-IT" dirty="0">
                    <a:solidFill>
                      <a:schemeClr val="bg1"/>
                    </a:solidFill>
                  </a:rPr>
                  <a:t> in 13 </a:t>
                </a:r>
                <a:r>
                  <a:rPr lang="it-IT" dirty="0" err="1">
                    <a:solidFill>
                      <a:schemeClr val="bg1"/>
                    </a:solidFill>
                  </a:rPr>
                  <a:t>given</a:t>
                </a:r>
                <a:r>
                  <a:rPr lang="it-IT" dirty="0">
                    <a:solidFill>
                      <a:schemeClr val="bg1"/>
                    </a:solidFill>
                  </a:rPr>
                  <a:t> </a:t>
                </a:r>
                <a:r>
                  <a:rPr lang="it-IT" dirty="0" err="1">
                    <a:solidFill>
                      <a:schemeClr val="bg1"/>
                    </a:solidFill>
                  </a:rPr>
                  <a:t>configurations</a:t>
                </a:r>
                <a:endParaRPr lang="it-IT" b="1" dirty="0">
                  <a:solidFill>
                    <a:schemeClr val="bg1"/>
                  </a:solidFill>
                </a:endParaRPr>
              </a:p>
              <a:p>
                <a:pPr marL="514350" indent="-514350">
                  <a:buFont typeface="+mj-lt"/>
                  <a:buAutoNum type="arabicPeriod"/>
                </a:pPr>
                <a:r>
                  <a:rPr lang="it-IT" dirty="0" err="1">
                    <a:solidFill>
                      <a:schemeClr val="bg1"/>
                    </a:solidFill>
                  </a:rPr>
                  <a:t>Endow</a:t>
                </a:r>
                <a:r>
                  <a:rPr lang="it-IT" dirty="0">
                    <a:solidFill>
                      <a:schemeClr val="bg1"/>
                    </a:solidFill>
                  </a:rPr>
                  <a:t> </a:t>
                </a:r>
                <a:r>
                  <a:rPr lang="it-IT" dirty="0" err="1">
                    <a:solidFill>
                      <a:schemeClr val="bg1"/>
                    </a:solidFill>
                  </a:rPr>
                  <a:t>ourselves</a:t>
                </a:r>
                <a:r>
                  <a:rPr lang="it-IT" dirty="0">
                    <a:solidFill>
                      <a:schemeClr val="bg1"/>
                    </a:solidFill>
                  </a:rPr>
                  <a:t> with accurate model of best </a:t>
                </a:r>
                <a:r>
                  <a:rPr lang="it-IT" dirty="0" err="1">
                    <a:solidFill>
                      <a:schemeClr val="bg1"/>
                    </a:solidFill>
                  </a:rPr>
                  <a:t>achievable</a:t>
                </a:r>
                <a:r>
                  <a:rPr lang="it-IT" dirty="0">
                    <a:solidFill>
                      <a:schemeClr val="bg1"/>
                    </a:solidFill>
                  </a:rPr>
                  <a:t> </a:t>
                </a:r>
                <a:r>
                  <a:rPr lang="it-IT" dirty="0" err="1">
                    <a:solidFill>
                      <a:schemeClr val="bg1"/>
                    </a:solidFill>
                  </a:rPr>
                  <a:t>inference</a:t>
                </a:r>
                <a:r>
                  <a:rPr lang="it-IT" dirty="0">
                    <a:solidFill>
                      <a:schemeClr val="bg1"/>
                    </a:solidFill>
                  </a:rPr>
                  <a:t> </a:t>
                </a:r>
                <a:r>
                  <a:rPr lang="it-IT" dirty="0" err="1">
                    <a:solidFill>
                      <a:schemeClr val="bg1"/>
                    </a:solidFill>
                  </a:rPr>
                  <a:t>extraction</a:t>
                </a:r>
                <a:endParaRPr lang="it-IT" dirty="0">
                  <a:solidFill>
                    <a:schemeClr val="bg1"/>
                  </a:solidFill>
                </a:endParaRPr>
              </a:p>
              <a:p>
                <a:pPr marL="514350" indent="-514350">
                  <a:buFont typeface="+mj-lt"/>
                  <a:buAutoNum type="arabicPeriod"/>
                </a:pPr>
                <a:r>
                  <a:rPr lang="it-IT" b="1" dirty="0" err="1">
                    <a:solidFill>
                      <a:srgbClr val="0070C0"/>
                    </a:solidFill>
                  </a:rPr>
                  <a:t>Agree</a:t>
                </a:r>
                <a:r>
                  <a:rPr lang="it-IT" b="1" dirty="0">
                    <a:solidFill>
                      <a:srgbClr val="0070C0"/>
                    </a:solidFill>
                  </a:rPr>
                  <a:t> </a:t>
                </a:r>
                <a:r>
                  <a:rPr lang="it-IT" dirty="0">
                    <a:solidFill>
                      <a:srgbClr val="0070C0"/>
                    </a:solidFill>
                  </a:rPr>
                  <a:t>on a Utility </a:t>
                </a:r>
                <a:r>
                  <a:rPr lang="it-IT" dirty="0" err="1">
                    <a:solidFill>
                      <a:srgbClr val="0070C0"/>
                    </a:solidFill>
                  </a:rPr>
                  <a:t>function</a:t>
                </a:r>
                <a:r>
                  <a:rPr lang="it-IT" dirty="0">
                    <a:solidFill>
                      <a:srgbClr val="0070C0"/>
                    </a:solidFill>
                  </a:rPr>
                  <a:t> </a:t>
                </a:r>
                <a:r>
                  <a:rPr lang="it-IT" dirty="0">
                    <a:solidFill>
                      <a:schemeClr val="bg1"/>
                    </a:solidFill>
                  </a:rPr>
                  <a:t>- e.g., weights </a:t>
                </a:r>
                <a:r>
                  <a:rPr lang="it-IT" dirty="0" err="1">
                    <a:solidFill>
                      <a:schemeClr val="bg1"/>
                    </a:solidFill>
                  </a:rPr>
                  <a:t>w</a:t>
                </a:r>
                <a:r>
                  <a:rPr lang="it-IT" baseline="-25000" dirty="0" err="1">
                    <a:solidFill>
                      <a:schemeClr val="bg1"/>
                    </a:solidFill>
                  </a:rPr>
                  <a:t>E</a:t>
                </a:r>
                <a:r>
                  <a:rPr lang="it-IT" dirty="0">
                    <a:solidFill>
                      <a:schemeClr val="bg1"/>
                    </a:solidFill>
                  </a:rPr>
                  <a:t> of </a:t>
                </a:r>
              </a:p>
              <a:p>
                <a:pPr marL="0" indent="0">
                  <a:buNone/>
                </a:pPr>
                <a:r>
                  <a:rPr lang="it-IT" dirty="0">
                    <a:solidFill>
                      <a:schemeClr val="bg1"/>
                    </a:solidFill>
                  </a:rPr>
                  <a:t>							</a:t>
                </a:r>
                <a14:m>
                  <m:oMath xmlns:m="http://schemas.openxmlformats.org/officeDocument/2006/math">
                    <m:r>
                      <a:rPr lang="it-IT" b="0" i="1" smtClean="0">
                        <a:solidFill>
                          <a:srgbClr val="FF0000"/>
                        </a:solidFill>
                        <a:latin typeface="Cambria Math" panose="02040503050406030204" pitchFamily="18" charset="0"/>
                      </a:rPr>
                      <m:t>𝑈</m:t>
                    </m:r>
                    <m:r>
                      <a:rPr lang="it-IT" b="0" i="1" smtClean="0">
                        <a:solidFill>
                          <a:srgbClr val="FF0000"/>
                        </a:solidFill>
                        <a:latin typeface="Cambria Math" panose="02040503050406030204" pitchFamily="18" charset="0"/>
                      </a:rPr>
                      <m:t>=</m:t>
                    </m:r>
                    <m:nary>
                      <m:naryPr>
                        <m:chr m:val="∑"/>
                        <m:ctrlPr>
                          <a:rPr lang="it-IT" b="0" i="1" smtClean="0">
                            <a:solidFill>
                              <a:srgbClr val="FF0000"/>
                            </a:solidFill>
                            <a:latin typeface="Cambria Math" panose="02040503050406030204" pitchFamily="18" charset="0"/>
                          </a:rPr>
                        </m:ctrlPr>
                      </m:naryPr>
                      <m:sub>
                        <m:r>
                          <m:rPr>
                            <m:brk m:alnAt="23"/>
                          </m:rPr>
                          <a:rPr lang="it-IT" b="0" i="1" smtClean="0">
                            <a:solidFill>
                              <a:srgbClr val="FF0000"/>
                            </a:solidFill>
                            <a:latin typeface="Cambria Math" panose="02040503050406030204" pitchFamily="18" charset="0"/>
                          </a:rPr>
                          <m:t>𝐸</m:t>
                        </m:r>
                        <m:r>
                          <a:rPr lang="it-IT" b="0" i="1" smtClean="0">
                            <a:solidFill>
                              <a:srgbClr val="FF0000"/>
                            </a:solidFill>
                            <a:latin typeface="Cambria Math" panose="02040503050406030204" pitchFamily="18" charset="0"/>
                          </a:rPr>
                          <m:t>=</m:t>
                        </m:r>
                        <m:sSub>
                          <m:sSubPr>
                            <m:ctrlPr>
                              <a:rPr lang="it-IT" b="0" i="1" smtClean="0">
                                <a:solidFill>
                                  <a:srgbClr val="FF0000"/>
                                </a:solidFill>
                                <a:latin typeface="Cambria Math" panose="02040503050406030204" pitchFamily="18" charset="0"/>
                              </a:rPr>
                            </m:ctrlPr>
                          </m:sSubPr>
                          <m:e>
                            <m:r>
                              <a:rPr lang="it-IT" b="0" i="1" smtClean="0">
                                <a:solidFill>
                                  <a:srgbClr val="FF0000"/>
                                </a:solidFill>
                                <a:latin typeface="Cambria Math" panose="02040503050406030204" pitchFamily="18" charset="0"/>
                              </a:rPr>
                              <m:t>𝐸</m:t>
                            </m:r>
                          </m:e>
                          <m:sub>
                            <m:r>
                              <a:rPr lang="it-IT" b="0" i="1" smtClean="0">
                                <a:solidFill>
                                  <a:srgbClr val="FF0000"/>
                                </a:solidFill>
                                <a:latin typeface="Cambria Math" panose="02040503050406030204" pitchFamily="18" charset="0"/>
                              </a:rPr>
                              <m:t>1</m:t>
                            </m:r>
                          </m:sub>
                        </m:sSub>
                      </m:sub>
                      <m:sup>
                        <m:sSub>
                          <m:sSubPr>
                            <m:ctrlPr>
                              <a:rPr lang="it-IT" b="0" i="1" smtClean="0">
                                <a:solidFill>
                                  <a:srgbClr val="FF0000"/>
                                </a:solidFill>
                                <a:latin typeface="Cambria Math" panose="02040503050406030204" pitchFamily="18" charset="0"/>
                              </a:rPr>
                            </m:ctrlPr>
                          </m:sSubPr>
                          <m:e>
                            <m:r>
                              <a:rPr lang="it-IT" b="0" i="1" smtClean="0">
                                <a:solidFill>
                                  <a:srgbClr val="FF0000"/>
                                </a:solidFill>
                                <a:latin typeface="Cambria Math" panose="02040503050406030204" pitchFamily="18" charset="0"/>
                              </a:rPr>
                              <m:t>𝐸</m:t>
                            </m:r>
                          </m:e>
                          <m:sub>
                            <m:r>
                              <a:rPr lang="it-IT" b="0" i="1" smtClean="0">
                                <a:solidFill>
                                  <a:srgbClr val="FF0000"/>
                                </a:solidFill>
                                <a:latin typeface="Cambria Math" panose="02040503050406030204" pitchFamily="18" charset="0"/>
                              </a:rPr>
                              <m:t>𝑛</m:t>
                            </m:r>
                          </m:sub>
                        </m:sSub>
                      </m:sup>
                      <m:e>
                        <m:sSub>
                          <m:sSubPr>
                            <m:ctrlPr>
                              <a:rPr lang="it-IT" b="0" i="1" smtClean="0">
                                <a:solidFill>
                                  <a:srgbClr val="FF0000"/>
                                </a:solidFill>
                                <a:latin typeface="Cambria Math" panose="02040503050406030204" pitchFamily="18" charset="0"/>
                              </a:rPr>
                            </m:ctrlPr>
                          </m:sSubPr>
                          <m:e>
                            <m:r>
                              <a:rPr lang="it-IT" b="0" i="1" smtClean="0">
                                <a:solidFill>
                                  <a:srgbClr val="FF0000"/>
                                </a:solidFill>
                                <a:latin typeface="Cambria Math" panose="02040503050406030204" pitchFamily="18" charset="0"/>
                              </a:rPr>
                              <m:t>𝑤</m:t>
                            </m:r>
                          </m:e>
                          <m:sub>
                            <m:sSub>
                              <m:sSubPr>
                                <m:ctrlPr>
                                  <a:rPr lang="it-IT" b="0" i="1" smtClean="0">
                                    <a:solidFill>
                                      <a:srgbClr val="FF0000"/>
                                    </a:solidFill>
                                    <a:latin typeface="Cambria Math" panose="02040503050406030204" pitchFamily="18" charset="0"/>
                                  </a:rPr>
                                </m:ctrlPr>
                              </m:sSubPr>
                              <m:e>
                                <m:r>
                                  <a:rPr lang="it-IT" b="0" i="1" smtClean="0">
                                    <a:solidFill>
                                      <a:srgbClr val="FF0000"/>
                                    </a:solidFill>
                                    <a:latin typeface="Cambria Math" panose="02040503050406030204" pitchFamily="18" charset="0"/>
                                  </a:rPr>
                                  <m:t>𝐸</m:t>
                                </m:r>
                              </m:e>
                              <m:sub>
                                <m:r>
                                  <a:rPr lang="it-IT" b="0" i="1" smtClean="0">
                                    <a:solidFill>
                                      <a:srgbClr val="FF0000"/>
                                    </a:solidFill>
                                    <a:latin typeface="Cambria Math" panose="02040503050406030204" pitchFamily="18" charset="0"/>
                                  </a:rPr>
                                  <m:t>𝑖</m:t>
                                </m:r>
                              </m:sub>
                            </m:sSub>
                          </m:sub>
                        </m:sSub>
                      </m:e>
                    </m:nary>
                    <m:f>
                      <m:fPr>
                        <m:ctrlPr>
                          <a:rPr lang="it-IT" b="0" i="1" smtClean="0">
                            <a:solidFill>
                              <a:srgbClr val="FF0000"/>
                            </a:solidFill>
                            <a:latin typeface="Cambria Math" panose="02040503050406030204" pitchFamily="18" charset="0"/>
                          </a:rPr>
                        </m:ctrlPr>
                      </m:fPr>
                      <m:num>
                        <m:sSub>
                          <m:sSubPr>
                            <m:ctrlPr>
                              <a:rPr lang="it-IT" b="0" i="1" smtClean="0">
                                <a:solidFill>
                                  <a:srgbClr val="FF0000"/>
                                </a:solidFill>
                                <a:latin typeface="Cambria Math" panose="02040503050406030204" pitchFamily="18" charset="0"/>
                              </a:rPr>
                            </m:ctrlPr>
                          </m:sSubPr>
                          <m:e>
                            <m:r>
                              <m:rPr>
                                <m:sty m:val="p"/>
                              </m:rPr>
                              <a:rPr lang="el-GR" b="0" i="0" smtClean="0">
                                <a:solidFill>
                                  <a:srgbClr val="FF0000"/>
                                </a:solidFill>
                                <a:latin typeface="Cambria Math" panose="02040503050406030204" pitchFamily="18" charset="0"/>
                              </a:rPr>
                              <m:t>Φ</m:t>
                            </m:r>
                          </m:e>
                          <m:sub>
                            <m:r>
                              <a:rPr lang="it-IT" b="0" i="1" smtClean="0">
                                <a:solidFill>
                                  <a:srgbClr val="FF0000"/>
                                </a:solidFill>
                                <a:latin typeface="Cambria Math" panose="02040503050406030204" pitchFamily="18" charset="0"/>
                              </a:rPr>
                              <m:t>𝑖</m:t>
                            </m:r>
                          </m:sub>
                        </m:sSub>
                      </m:num>
                      <m:den>
                        <m:sSub>
                          <m:sSubPr>
                            <m:ctrlPr>
                              <a:rPr lang="it-IT" b="0" i="1" smtClean="0">
                                <a:solidFill>
                                  <a:srgbClr val="FF0000"/>
                                </a:solidFill>
                                <a:latin typeface="Cambria Math" panose="02040503050406030204" pitchFamily="18" charset="0"/>
                              </a:rPr>
                            </m:ctrlPr>
                          </m:sSubPr>
                          <m:e>
                            <m:r>
                              <a:rPr lang="it-IT" b="0" i="1" smtClean="0">
                                <a:solidFill>
                                  <a:srgbClr val="FF0000"/>
                                </a:solidFill>
                                <a:latin typeface="Cambria Math" panose="02040503050406030204" pitchFamily="18" charset="0"/>
                                <a:ea typeface="Cambria Math" panose="02040503050406030204" pitchFamily="18" charset="0"/>
                              </a:rPr>
                              <m:t>𝜎</m:t>
                            </m:r>
                          </m:e>
                          <m:sub>
                            <m:sSub>
                              <m:sSubPr>
                                <m:ctrlPr>
                                  <a:rPr lang="it-IT" b="0" i="1" smtClean="0">
                                    <a:solidFill>
                                      <a:srgbClr val="FF0000"/>
                                    </a:solidFill>
                                    <a:latin typeface="Cambria Math" panose="02040503050406030204" pitchFamily="18" charset="0"/>
                                  </a:rPr>
                                </m:ctrlPr>
                              </m:sSubPr>
                              <m:e>
                                <m:r>
                                  <m:rPr>
                                    <m:sty m:val="p"/>
                                  </m:rPr>
                                  <a:rPr lang="el-GR" b="0" i="0" smtClean="0">
                                    <a:solidFill>
                                      <a:srgbClr val="FF0000"/>
                                    </a:solidFill>
                                    <a:latin typeface="Cambria Math" panose="02040503050406030204" pitchFamily="18" charset="0"/>
                                  </a:rPr>
                                  <m:t>Φ</m:t>
                                </m:r>
                              </m:e>
                              <m:sub>
                                <m:r>
                                  <a:rPr lang="it-IT" b="0" i="1" smtClean="0">
                                    <a:solidFill>
                                      <a:srgbClr val="FF0000"/>
                                    </a:solidFill>
                                    <a:latin typeface="Cambria Math" panose="02040503050406030204" pitchFamily="18" charset="0"/>
                                  </a:rPr>
                                  <m:t>𝑖</m:t>
                                </m:r>
                              </m:sub>
                            </m:sSub>
                          </m:sub>
                        </m:sSub>
                      </m:den>
                    </m:f>
                  </m:oMath>
                </a14:m>
                <a:endParaRPr lang="it-IT" b="0" dirty="0">
                  <a:solidFill>
                    <a:schemeClr val="bg1"/>
                  </a:solidFill>
                </a:endParaRPr>
              </a:p>
              <a:p>
                <a:pPr>
                  <a:buFont typeface="Wingdings" panose="05000000000000000000" pitchFamily="2" charset="2"/>
                  <a:buChar char="à"/>
                </a:pPr>
                <a:r>
                  <a:rPr lang="it-IT" dirty="0">
                    <a:solidFill>
                      <a:schemeClr val="bg1"/>
                    </a:solidFill>
                  </a:rPr>
                  <a:t> </a:t>
                </a:r>
                <a:r>
                  <a:rPr lang="it-IT" dirty="0" err="1">
                    <a:solidFill>
                      <a:schemeClr val="bg1"/>
                    </a:solidFill>
                  </a:rPr>
                  <a:t>Get</a:t>
                </a:r>
                <a:r>
                  <a:rPr lang="it-IT" dirty="0">
                    <a:solidFill>
                      <a:schemeClr val="bg1"/>
                    </a:solidFill>
                  </a:rPr>
                  <a:t> 13 </a:t>
                </a:r>
                <a:r>
                  <a:rPr lang="it-IT" dirty="0" err="1">
                    <a:solidFill>
                      <a:schemeClr val="bg1"/>
                    </a:solidFill>
                  </a:rPr>
                  <a:t>estimates</a:t>
                </a:r>
                <a:r>
                  <a:rPr lang="it-IT" dirty="0">
                    <a:solidFill>
                      <a:schemeClr val="bg1"/>
                    </a:solidFill>
                  </a:rPr>
                  <a:t> of energy-</a:t>
                </a:r>
                <a:r>
                  <a:rPr lang="it-IT" dirty="0" err="1">
                    <a:solidFill>
                      <a:schemeClr val="bg1"/>
                    </a:solidFill>
                  </a:rPr>
                  <a:t>integrated</a:t>
                </a:r>
                <a:r>
                  <a:rPr lang="it-IT" dirty="0">
                    <a:solidFill>
                      <a:schemeClr val="bg1"/>
                    </a:solidFill>
                  </a:rPr>
                  <a:t> </a:t>
                </a:r>
                <a:r>
                  <a:rPr lang="it-IT" dirty="0" err="1">
                    <a:solidFill>
                      <a:schemeClr val="bg1"/>
                    </a:solidFill>
                  </a:rPr>
                  <a:t>precision</a:t>
                </a:r>
                <a:r>
                  <a:rPr lang="it-IT" dirty="0">
                    <a:solidFill>
                      <a:schemeClr val="bg1"/>
                    </a:solidFill>
                  </a:rPr>
                  <a:t> on </a:t>
                </a:r>
                <a14:m>
                  <m:oMath xmlns:m="http://schemas.openxmlformats.org/officeDocument/2006/math">
                    <m:sSub>
                      <m:sSubPr>
                        <m:ctrlPr>
                          <a:rPr lang="el-GR" i="1" smtClean="0">
                            <a:solidFill>
                              <a:schemeClr val="bg1"/>
                            </a:solidFill>
                            <a:latin typeface="Cambria Math" panose="02040503050406030204" pitchFamily="18" charset="0"/>
                            <a:ea typeface="Cambria Math" panose="02040503050406030204" pitchFamily="18" charset="0"/>
                          </a:rPr>
                        </m:ctrlPr>
                      </m:sSubPr>
                      <m:e>
                        <m:r>
                          <m:rPr>
                            <m:sty m:val="p"/>
                          </m:rPr>
                          <a:rPr lang="el-GR" i="1" smtClean="0">
                            <a:solidFill>
                              <a:schemeClr val="bg1"/>
                            </a:solidFill>
                            <a:latin typeface="Cambria Math" panose="02040503050406030204" pitchFamily="18" charset="0"/>
                            <a:ea typeface="Cambria Math" panose="02040503050406030204" pitchFamily="18" charset="0"/>
                          </a:rPr>
                          <m:t>Φ</m:t>
                        </m:r>
                      </m:e>
                      <m:sub>
                        <m:r>
                          <a:rPr lang="el-GR" i="1" smtClean="0">
                            <a:solidFill>
                              <a:schemeClr val="bg1"/>
                            </a:solidFill>
                            <a:latin typeface="Cambria Math" panose="02040503050406030204" pitchFamily="18" charset="0"/>
                            <a:ea typeface="Cambria Math" panose="02040503050406030204" pitchFamily="18" charset="0"/>
                          </a:rPr>
                          <m:t>𝛾</m:t>
                        </m:r>
                      </m:sub>
                    </m:sSub>
                  </m:oMath>
                </a14:m>
                <a:r>
                  <a:rPr lang="it-IT" dirty="0">
                    <a:solidFill>
                      <a:schemeClr val="bg1"/>
                    </a:solidFill>
                  </a:rPr>
                  <a:t>, </a:t>
                </a:r>
                <a:r>
                  <a:rPr lang="it-IT" dirty="0" err="1">
                    <a:solidFill>
                      <a:schemeClr val="bg1"/>
                    </a:solidFill>
                  </a:rPr>
                  <a:t>modulated</a:t>
                </a:r>
                <a:r>
                  <a:rPr lang="it-IT" dirty="0">
                    <a:solidFill>
                      <a:schemeClr val="bg1"/>
                    </a:solidFill>
                  </a:rPr>
                  <a:t> by </a:t>
                </a:r>
                <a:r>
                  <a:rPr lang="it-IT" dirty="0" err="1">
                    <a:solidFill>
                      <a:schemeClr val="bg1"/>
                    </a:solidFill>
                  </a:rPr>
                  <a:t>scientific</a:t>
                </a:r>
                <a:r>
                  <a:rPr lang="it-IT" dirty="0">
                    <a:solidFill>
                      <a:schemeClr val="bg1"/>
                    </a:solidFill>
                  </a:rPr>
                  <a:t> </a:t>
                </a:r>
                <a:r>
                  <a:rPr lang="it-IT" dirty="0" err="1">
                    <a:solidFill>
                      <a:schemeClr val="bg1"/>
                    </a:solidFill>
                  </a:rPr>
                  <a:t>value</a:t>
                </a:r>
                <a:r>
                  <a:rPr lang="it-IT" dirty="0">
                    <a:solidFill>
                      <a:schemeClr val="bg1"/>
                    </a:solidFill>
                  </a:rPr>
                  <a:t> </a:t>
                </a:r>
              </a:p>
              <a:p>
                <a:pPr marL="0" indent="0">
                  <a:buNone/>
                </a:pPr>
                <a:endParaRPr lang="it-IT" dirty="0">
                  <a:solidFill>
                    <a:srgbClr val="FFC000"/>
                  </a:solidFill>
                </a:endParaRPr>
              </a:p>
              <a:p>
                <a:pPr marL="0" indent="0">
                  <a:buNone/>
                </a:pPr>
                <a:endParaRPr lang="it-IT" dirty="0"/>
              </a:p>
            </p:txBody>
          </p:sp>
        </mc:Choice>
        <mc:Fallback xmlns="">
          <p:sp>
            <p:nvSpPr>
              <p:cNvPr id="3" name="Segnaposto contenuto 2"/>
              <p:cNvSpPr>
                <a:spLocks noGrp="1" noRot="1" noChangeAspect="1" noMove="1" noResize="1" noEditPoints="1" noAdjustHandles="1" noChangeArrowheads="1" noChangeShapeType="1" noTextEdit="1"/>
              </p:cNvSpPr>
              <p:nvPr>
                <p:ph idx="1"/>
              </p:nvPr>
            </p:nvSpPr>
            <p:spPr>
              <a:xfrm>
                <a:off x="838200" y="1825625"/>
                <a:ext cx="10515600" cy="4786190"/>
              </a:xfrm>
              <a:blipFill>
                <a:blip r:embed="rId2"/>
                <a:stretch>
                  <a:fillRect l="-1217" t="-2036"/>
                </a:stretch>
              </a:blipFill>
            </p:spPr>
            <p:txBody>
              <a:bodyPr/>
              <a:lstStyle/>
              <a:p>
                <a:r>
                  <a:rPr lang="en-US">
                    <a:noFill/>
                  </a:rPr>
                  <a:t> </a:t>
                </a:r>
              </a:p>
            </p:txBody>
          </p:sp>
        </mc:Fallback>
      </mc:AlternateContent>
      <p:sp>
        <p:nvSpPr>
          <p:cNvPr id="2" name="Titolo 1"/>
          <p:cNvSpPr>
            <a:spLocks noGrp="1"/>
          </p:cNvSpPr>
          <p:nvPr>
            <p:ph type="title"/>
          </p:nvPr>
        </p:nvSpPr>
        <p:spPr/>
        <p:txBody>
          <a:bodyPr/>
          <a:lstStyle/>
          <a:p>
            <a:r>
              <a:rPr lang="it-IT" b="1" dirty="0">
                <a:solidFill>
                  <a:schemeClr val="bg1"/>
                </a:solidFill>
                <a:latin typeface="+mn-lt"/>
              </a:rPr>
              <a:t>The </a:t>
            </a:r>
            <a:r>
              <a:rPr lang="it-IT" b="1" dirty="0" err="1">
                <a:solidFill>
                  <a:schemeClr val="bg1"/>
                </a:solidFill>
                <a:latin typeface="+mn-lt"/>
              </a:rPr>
              <a:t>Question</a:t>
            </a:r>
            <a:r>
              <a:rPr lang="it-IT" b="1" dirty="0">
                <a:solidFill>
                  <a:schemeClr val="bg1"/>
                </a:solidFill>
                <a:latin typeface="+mn-lt"/>
              </a:rPr>
              <a:t> and a </a:t>
            </a:r>
            <a:r>
              <a:rPr lang="it-IT" b="1" dirty="0" err="1">
                <a:solidFill>
                  <a:schemeClr val="bg1"/>
                </a:solidFill>
                <a:latin typeface="+mn-lt"/>
              </a:rPr>
              <a:t>Possible</a:t>
            </a:r>
            <a:r>
              <a:rPr lang="it-IT" b="1" dirty="0">
                <a:solidFill>
                  <a:schemeClr val="bg1"/>
                </a:solidFill>
                <a:latin typeface="+mn-lt"/>
              </a:rPr>
              <a:t> </a:t>
            </a:r>
            <a:r>
              <a:rPr lang="it-IT" b="1" dirty="0" err="1">
                <a:solidFill>
                  <a:schemeClr val="bg1"/>
                </a:solidFill>
                <a:latin typeface="+mn-lt"/>
              </a:rPr>
              <a:t>Answer</a:t>
            </a:r>
            <a:endParaRPr lang="it-IT" b="1" dirty="0">
              <a:solidFill>
                <a:schemeClr val="bg1"/>
              </a:solidFill>
              <a:latin typeface="+mn-lt"/>
            </a:endParaRPr>
          </a:p>
        </p:txBody>
      </p:sp>
      <p:sp>
        <p:nvSpPr>
          <p:cNvPr id="15" name="Segnaposto numero diapositiva 14"/>
          <p:cNvSpPr>
            <a:spLocks noGrp="1"/>
          </p:cNvSpPr>
          <p:nvPr>
            <p:ph type="sldNum" sz="quarter" idx="12"/>
          </p:nvPr>
        </p:nvSpPr>
        <p:spPr/>
        <p:txBody>
          <a:bodyPr/>
          <a:lstStyle/>
          <a:p>
            <a:fld id="{9792DB7C-41C6-413A-81DD-F073C27E12A1}" type="slidenum">
              <a:rPr lang="en-US" smtClean="0"/>
              <a:t>10</a:t>
            </a:fld>
            <a:endParaRPr lang="en-US"/>
          </a:p>
        </p:txBody>
      </p:sp>
      <p:sp>
        <p:nvSpPr>
          <p:cNvPr id="20" name="Footer Placeholder 19">
            <a:extLst>
              <a:ext uri="{FF2B5EF4-FFF2-40B4-BE49-F238E27FC236}">
                <a16:creationId xmlns:a16="http://schemas.microsoft.com/office/drawing/2014/main" id="{22C6D17E-EE44-5182-6328-BEBEC7079047}"/>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72431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0A36C4F-0D97-7F24-29DF-03CD06A37311}"/>
              </a:ext>
            </a:extLst>
          </p:cNvPr>
          <p:cNvSpPr/>
          <p:nvPr/>
        </p:nvSpPr>
        <p:spPr>
          <a:xfrm rot="3288208">
            <a:off x="8591662" y="1857756"/>
            <a:ext cx="2666544" cy="3273496"/>
          </a:xfrm>
          <a:prstGeom prst="rect">
            <a:avLst/>
          </a:prstGeom>
          <a:solidFill>
            <a:schemeClr val="accent2">
              <a:lumMod val="75000"/>
            </a:schemeClr>
          </a:solidFill>
          <a:scene3d>
            <a:camera prst="orthographicFront">
              <a:rot lat="2400000" lon="8400000" rev="0"/>
            </a:camera>
            <a:lightRig rig="threePt" dir="t"/>
          </a:scene3d>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egnaposto contenuto 2"/>
          <p:cNvSpPr>
            <a:spLocks noGrp="1"/>
          </p:cNvSpPr>
          <p:nvPr>
            <p:ph idx="1"/>
          </p:nvPr>
        </p:nvSpPr>
        <p:spPr>
          <a:xfrm>
            <a:off x="838200" y="1759910"/>
            <a:ext cx="6344030" cy="4596440"/>
          </a:xfrm>
        </p:spPr>
        <p:txBody>
          <a:bodyPr>
            <a:normAutofit fontScale="92500" lnSpcReduction="10000"/>
          </a:bodyPr>
          <a:lstStyle/>
          <a:p>
            <a:pPr marL="0" indent="0">
              <a:buNone/>
            </a:pPr>
            <a:endParaRPr lang="it-IT" dirty="0">
              <a:solidFill>
                <a:schemeClr val="bg1"/>
              </a:solidFill>
            </a:endParaRPr>
          </a:p>
          <a:p>
            <a:pPr marL="0" indent="0">
              <a:lnSpc>
                <a:spcPct val="120000"/>
              </a:lnSpc>
              <a:buNone/>
            </a:pPr>
            <a:r>
              <a:rPr lang="it-IT" dirty="0">
                <a:solidFill>
                  <a:schemeClr val="bg1"/>
                </a:solidFill>
              </a:rPr>
              <a:t>The </a:t>
            </a:r>
            <a:r>
              <a:rPr lang="it-IT" dirty="0" err="1">
                <a:solidFill>
                  <a:schemeClr val="bg1"/>
                </a:solidFill>
              </a:rPr>
              <a:t>most</a:t>
            </a:r>
            <a:r>
              <a:rPr lang="it-IT" dirty="0">
                <a:solidFill>
                  <a:schemeClr val="bg1"/>
                </a:solidFill>
              </a:rPr>
              <a:t> </a:t>
            </a:r>
            <a:r>
              <a:rPr lang="it-IT" dirty="0" err="1">
                <a:solidFill>
                  <a:schemeClr val="bg1"/>
                </a:solidFill>
              </a:rPr>
              <a:t>principled</a:t>
            </a:r>
            <a:r>
              <a:rPr lang="it-IT" dirty="0">
                <a:solidFill>
                  <a:schemeClr val="bg1"/>
                </a:solidFill>
              </a:rPr>
              <a:t> </a:t>
            </a:r>
            <a:r>
              <a:rPr lang="it-IT" dirty="0" err="1">
                <a:solidFill>
                  <a:schemeClr val="bg1"/>
                </a:solidFill>
              </a:rPr>
              <a:t>question</a:t>
            </a:r>
            <a:r>
              <a:rPr lang="it-IT" dirty="0">
                <a:solidFill>
                  <a:schemeClr val="bg1"/>
                </a:solidFill>
              </a:rPr>
              <a:t> </a:t>
            </a:r>
            <a:r>
              <a:rPr lang="it-IT" dirty="0" err="1">
                <a:solidFill>
                  <a:schemeClr val="bg1"/>
                </a:solidFill>
              </a:rPr>
              <a:t>is</a:t>
            </a:r>
            <a:r>
              <a:rPr lang="it-IT" dirty="0">
                <a:solidFill>
                  <a:schemeClr val="bg1"/>
                </a:solidFill>
              </a:rPr>
              <a:t>, </a:t>
            </a:r>
          </a:p>
          <a:p>
            <a:pPr marL="0" indent="0">
              <a:lnSpc>
                <a:spcPct val="120000"/>
              </a:lnSpc>
              <a:buNone/>
            </a:pPr>
            <a:r>
              <a:rPr lang="it-IT" dirty="0">
                <a:solidFill>
                  <a:schemeClr val="bg1"/>
                </a:solidFill>
              </a:rPr>
              <a:t>«</a:t>
            </a:r>
            <a:r>
              <a:rPr lang="it-IT" dirty="0">
                <a:solidFill>
                  <a:srgbClr val="FFC000"/>
                </a:solidFill>
              </a:rPr>
              <a:t>WHAT </a:t>
            </a:r>
            <a:r>
              <a:rPr lang="it-IT" dirty="0" err="1">
                <a:solidFill>
                  <a:srgbClr val="FFC000"/>
                </a:solidFill>
              </a:rPr>
              <a:t>is</a:t>
            </a:r>
            <a:r>
              <a:rPr lang="it-IT" dirty="0">
                <a:solidFill>
                  <a:srgbClr val="FFC000"/>
                </a:solidFill>
              </a:rPr>
              <a:t> the best </a:t>
            </a:r>
            <a:r>
              <a:rPr lang="it-IT" dirty="0" err="1">
                <a:solidFill>
                  <a:srgbClr val="FFC000"/>
                </a:solidFill>
              </a:rPr>
              <a:t>possible</a:t>
            </a:r>
            <a:r>
              <a:rPr lang="it-IT" dirty="0">
                <a:solidFill>
                  <a:srgbClr val="FFC000"/>
                </a:solidFill>
              </a:rPr>
              <a:t> layout </a:t>
            </a:r>
            <a:r>
              <a:rPr lang="it-IT" dirty="0" err="1">
                <a:solidFill>
                  <a:srgbClr val="FFC000"/>
                </a:solidFill>
              </a:rPr>
              <a:t>given</a:t>
            </a:r>
            <a:r>
              <a:rPr lang="it-IT" dirty="0">
                <a:solidFill>
                  <a:srgbClr val="FFC000"/>
                </a:solidFill>
              </a:rPr>
              <a:t> X detectors?</a:t>
            </a:r>
            <a:r>
              <a:rPr lang="it-IT" dirty="0">
                <a:solidFill>
                  <a:schemeClr val="bg1"/>
                </a:solidFill>
              </a:rPr>
              <a:t>» </a:t>
            </a:r>
          </a:p>
          <a:p>
            <a:pPr marL="0" indent="0">
              <a:lnSpc>
                <a:spcPct val="120000"/>
              </a:lnSpc>
              <a:buNone/>
            </a:pPr>
            <a:r>
              <a:rPr lang="it-IT" dirty="0" err="1">
                <a:solidFill>
                  <a:schemeClr val="bg1"/>
                </a:solidFill>
              </a:rPr>
              <a:t>This</a:t>
            </a:r>
            <a:r>
              <a:rPr lang="it-IT" dirty="0">
                <a:solidFill>
                  <a:schemeClr val="bg1"/>
                </a:solidFill>
              </a:rPr>
              <a:t> </a:t>
            </a:r>
            <a:r>
              <a:rPr lang="it-IT" dirty="0" err="1">
                <a:solidFill>
                  <a:schemeClr val="bg1"/>
                </a:solidFill>
              </a:rPr>
              <a:t>is</a:t>
            </a:r>
            <a:r>
              <a:rPr lang="it-IT" dirty="0">
                <a:solidFill>
                  <a:schemeClr val="bg1"/>
                </a:solidFill>
              </a:rPr>
              <a:t> on </a:t>
            </a:r>
            <a:r>
              <a:rPr lang="it-IT" dirty="0" err="1">
                <a:solidFill>
                  <a:schemeClr val="bg1"/>
                </a:solidFill>
              </a:rPr>
              <a:t>another</a:t>
            </a:r>
            <a:r>
              <a:rPr lang="it-IT" dirty="0">
                <a:solidFill>
                  <a:schemeClr val="bg1"/>
                </a:solidFill>
              </a:rPr>
              <a:t> </a:t>
            </a:r>
            <a:r>
              <a:rPr lang="it-IT" dirty="0" err="1">
                <a:solidFill>
                  <a:schemeClr val="bg1"/>
                </a:solidFill>
              </a:rPr>
              <a:t>league</a:t>
            </a:r>
            <a:r>
              <a:rPr lang="it-IT" dirty="0">
                <a:solidFill>
                  <a:schemeClr val="bg1"/>
                </a:solidFill>
              </a:rPr>
              <a:t> </a:t>
            </a:r>
            <a:r>
              <a:rPr lang="it-IT" dirty="0">
                <a:solidFill>
                  <a:srgbClr val="00B0F0"/>
                </a:solidFill>
              </a:rPr>
              <a:t>– </a:t>
            </a:r>
            <a:r>
              <a:rPr lang="it-IT" dirty="0" err="1">
                <a:solidFill>
                  <a:srgbClr val="00B0F0"/>
                </a:solidFill>
              </a:rPr>
              <a:t>it</a:t>
            </a:r>
            <a:r>
              <a:rPr lang="it-IT" dirty="0">
                <a:solidFill>
                  <a:srgbClr val="00B0F0"/>
                </a:solidFill>
              </a:rPr>
              <a:t> demands the </a:t>
            </a:r>
            <a:r>
              <a:rPr lang="it-IT" dirty="0" err="1">
                <a:solidFill>
                  <a:srgbClr val="00B0F0"/>
                </a:solidFill>
              </a:rPr>
              <a:t>sorting</a:t>
            </a:r>
            <a:r>
              <a:rPr lang="it-IT" dirty="0">
                <a:solidFill>
                  <a:srgbClr val="00B0F0"/>
                </a:solidFill>
              </a:rPr>
              <a:t> out of  </a:t>
            </a:r>
            <a:r>
              <a:rPr lang="it-IT" b="1" dirty="0">
                <a:solidFill>
                  <a:srgbClr val="00B0F0"/>
                </a:solidFill>
              </a:rPr>
              <a:t>R</a:t>
            </a:r>
            <a:r>
              <a:rPr lang="it-IT" baseline="30000" dirty="0">
                <a:solidFill>
                  <a:srgbClr val="00B0F0"/>
                </a:solidFill>
              </a:rPr>
              <a:t>2X-3 </a:t>
            </a:r>
            <a:r>
              <a:rPr lang="it-IT" dirty="0">
                <a:solidFill>
                  <a:srgbClr val="00B0F0"/>
                </a:solidFill>
              </a:rPr>
              <a:t> </a:t>
            </a:r>
            <a:r>
              <a:rPr lang="it-IT" dirty="0" err="1">
                <a:solidFill>
                  <a:srgbClr val="00B0F0"/>
                </a:solidFill>
              </a:rPr>
              <a:t>choices</a:t>
            </a:r>
            <a:r>
              <a:rPr lang="it-IT" dirty="0">
                <a:solidFill>
                  <a:srgbClr val="00B0F0"/>
                </a:solidFill>
              </a:rPr>
              <a:t>, </a:t>
            </a:r>
            <a:r>
              <a:rPr lang="it-IT" dirty="0" err="1">
                <a:solidFill>
                  <a:srgbClr val="00B0F0"/>
                </a:solidFill>
              </a:rPr>
              <a:t>not</a:t>
            </a:r>
            <a:r>
              <a:rPr lang="it-IT" dirty="0">
                <a:solidFill>
                  <a:srgbClr val="00B0F0"/>
                </a:solidFill>
              </a:rPr>
              <a:t> 13! </a:t>
            </a:r>
          </a:p>
          <a:p>
            <a:pPr marL="0" indent="0">
              <a:lnSpc>
                <a:spcPct val="120000"/>
              </a:lnSpc>
              <a:buNone/>
            </a:pPr>
            <a:r>
              <a:rPr lang="it-IT" dirty="0" err="1">
                <a:solidFill>
                  <a:schemeClr val="bg1"/>
                </a:solidFill>
              </a:rPr>
              <a:t>It</a:t>
            </a:r>
            <a:r>
              <a:rPr lang="it-IT" dirty="0">
                <a:solidFill>
                  <a:schemeClr val="bg1"/>
                </a:solidFill>
              </a:rPr>
              <a:t> can NOT be </a:t>
            </a:r>
            <a:r>
              <a:rPr lang="it-IT" dirty="0" err="1">
                <a:solidFill>
                  <a:schemeClr val="bg1"/>
                </a:solidFill>
              </a:rPr>
              <a:t>answered</a:t>
            </a:r>
            <a:r>
              <a:rPr lang="it-IT" dirty="0">
                <a:solidFill>
                  <a:schemeClr val="bg1"/>
                </a:solidFill>
              </a:rPr>
              <a:t> by the </a:t>
            </a:r>
            <a:r>
              <a:rPr lang="it-IT" dirty="0" err="1">
                <a:solidFill>
                  <a:schemeClr val="bg1"/>
                </a:solidFill>
              </a:rPr>
              <a:t>above</a:t>
            </a:r>
            <a:r>
              <a:rPr lang="it-IT" dirty="0">
                <a:solidFill>
                  <a:schemeClr val="bg1"/>
                </a:solidFill>
              </a:rPr>
              <a:t> discrete-sampling technique.  </a:t>
            </a:r>
          </a:p>
          <a:p>
            <a:pPr marL="0" indent="0">
              <a:lnSpc>
                <a:spcPct val="120000"/>
              </a:lnSpc>
              <a:buNone/>
            </a:pPr>
            <a:r>
              <a:rPr lang="it-IT" dirty="0">
                <a:solidFill>
                  <a:schemeClr val="bg1"/>
                </a:solidFill>
                <a:sym typeface="Wingdings" panose="05000000000000000000" pitchFamily="2" charset="2"/>
              </a:rPr>
              <a:t>	 </a:t>
            </a:r>
            <a:r>
              <a:rPr lang="it-IT" dirty="0" err="1">
                <a:solidFill>
                  <a:schemeClr val="bg1"/>
                </a:solidFill>
                <a:sym typeface="Wingdings" panose="05000000000000000000" pitchFamily="2" charset="2"/>
              </a:rPr>
              <a:t>We</a:t>
            </a:r>
            <a:r>
              <a:rPr lang="it-IT" dirty="0">
                <a:solidFill>
                  <a:schemeClr val="bg1"/>
                </a:solidFill>
                <a:sym typeface="Wingdings" panose="05000000000000000000" pitchFamily="2" charset="2"/>
              </a:rPr>
              <a:t> </a:t>
            </a:r>
            <a:r>
              <a:rPr lang="it-IT" dirty="0" err="1">
                <a:solidFill>
                  <a:schemeClr val="bg1"/>
                </a:solidFill>
                <a:sym typeface="Wingdings" panose="05000000000000000000" pitchFamily="2" charset="2"/>
              </a:rPr>
              <a:t>need</a:t>
            </a:r>
            <a:r>
              <a:rPr lang="it-IT" dirty="0">
                <a:solidFill>
                  <a:schemeClr val="bg1"/>
                </a:solidFill>
                <a:sym typeface="Wingdings" panose="05000000000000000000" pitchFamily="2" charset="2"/>
              </a:rPr>
              <a:t> </a:t>
            </a:r>
            <a:r>
              <a:rPr lang="it-IT" dirty="0" err="1">
                <a:solidFill>
                  <a:schemeClr val="bg1"/>
                </a:solidFill>
                <a:sym typeface="Wingdings" panose="05000000000000000000" pitchFamily="2" charset="2"/>
              </a:rPr>
              <a:t>something</a:t>
            </a:r>
            <a:r>
              <a:rPr lang="it-IT" dirty="0">
                <a:solidFill>
                  <a:schemeClr val="bg1"/>
                </a:solidFill>
                <a:sym typeface="Wingdings" panose="05000000000000000000" pitchFamily="2" charset="2"/>
              </a:rPr>
              <a:t> </a:t>
            </a:r>
            <a:r>
              <a:rPr lang="it-IT" dirty="0" err="1">
                <a:solidFill>
                  <a:schemeClr val="bg1"/>
                </a:solidFill>
                <a:sym typeface="Wingdings" panose="05000000000000000000" pitchFamily="2" charset="2"/>
              </a:rPr>
              <a:t>better</a:t>
            </a:r>
            <a:r>
              <a:rPr lang="it-IT" dirty="0">
                <a:solidFill>
                  <a:schemeClr val="bg1"/>
                </a:solidFill>
                <a:sym typeface="Wingdings" panose="05000000000000000000" pitchFamily="2" charset="2"/>
              </a:rPr>
              <a:t>! </a:t>
            </a:r>
            <a:endParaRPr lang="it-IT" dirty="0">
              <a:solidFill>
                <a:schemeClr val="bg1"/>
              </a:solidFill>
            </a:endParaRPr>
          </a:p>
          <a:p>
            <a:pPr marL="0" indent="0">
              <a:buNone/>
            </a:pPr>
            <a:endParaRPr lang="it-IT" dirty="0"/>
          </a:p>
          <a:p>
            <a:pPr marL="0" indent="0">
              <a:buNone/>
            </a:pPr>
            <a:endParaRPr lang="it-IT" dirty="0"/>
          </a:p>
        </p:txBody>
      </p:sp>
      <p:sp>
        <p:nvSpPr>
          <p:cNvPr id="2" name="Titolo 1"/>
          <p:cNvSpPr>
            <a:spLocks noGrp="1"/>
          </p:cNvSpPr>
          <p:nvPr>
            <p:ph type="title"/>
          </p:nvPr>
        </p:nvSpPr>
        <p:spPr/>
        <p:txBody>
          <a:bodyPr/>
          <a:lstStyle/>
          <a:p>
            <a:r>
              <a:rPr lang="it-IT" b="1" dirty="0">
                <a:solidFill>
                  <a:schemeClr val="bg1"/>
                </a:solidFill>
                <a:latin typeface="+mn-lt"/>
              </a:rPr>
              <a:t>The </a:t>
            </a:r>
            <a:r>
              <a:rPr lang="it-IT" b="1" dirty="0" err="1">
                <a:solidFill>
                  <a:schemeClr val="bg1"/>
                </a:solidFill>
                <a:latin typeface="+mn-lt"/>
              </a:rPr>
              <a:t>Principled</a:t>
            </a:r>
            <a:r>
              <a:rPr lang="it-IT" b="1" dirty="0">
                <a:solidFill>
                  <a:schemeClr val="bg1"/>
                </a:solidFill>
                <a:latin typeface="+mn-lt"/>
              </a:rPr>
              <a:t> </a:t>
            </a:r>
            <a:r>
              <a:rPr lang="it-IT" b="1" dirty="0" err="1">
                <a:solidFill>
                  <a:schemeClr val="bg1"/>
                </a:solidFill>
                <a:latin typeface="+mn-lt"/>
              </a:rPr>
              <a:t>Question</a:t>
            </a:r>
            <a:endParaRPr lang="it-IT" b="1" dirty="0">
              <a:solidFill>
                <a:schemeClr val="bg1"/>
              </a:solidFill>
              <a:latin typeface="+mn-lt"/>
            </a:endParaRPr>
          </a:p>
        </p:txBody>
      </p:sp>
      <p:sp>
        <p:nvSpPr>
          <p:cNvPr id="13" name="Footer Placeholder 12">
            <a:extLst>
              <a:ext uri="{FF2B5EF4-FFF2-40B4-BE49-F238E27FC236}">
                <a16:creationId xmlns:a16="http://schemas.microsoft.com/office/drawing/2014/main" id="{D1BDCAEF-F0E5-85B3-77DB-854F1ACF2D18}"/>
              </a:ext>
            </a:extLst>
          </p:cNvPr>
          <p:cNvSpPr>
            <a:spLocks noGrp="1"/>
          </p:cNvSpPr>
          <p:nvPr>
            <p:ph type="ftr" sz="quarter" idx="11"/>
          </p:nvPr>
        </p:nvSpPr>
        <p:spPr/>
        <p:txBody>
          <a:bodyPr/>
          <a:lstStyle/>
          <a:p>
            <a:r>
              <a:rPr lang="en-US"/>
              <a:t>T. Dorigo, End-to-end Optimization of SWGO, QCHS 19/8/24</a:t>
            </a:r>
          </a:p>
        </p:txBody>
      </p:sp>
      <p:sp>
        <p:nvSpPr>
          <p:cNvPr id="14" name="Slide Number Placeholder 13">
            <a:extLst>
              <a:ext uri="{FF2B5EF4-FFF2-40B4-BE49-F238E27FC236}">
                <a16:creationId xmlns:a16="http://schemas.microsoft.com/office/drawing/2014/main" id="{B928B987-1E59-FF85-1042-7613C32531D5}"/>
              </a:ext>
            </a:extLst>
          </p:cNvPr>
          <p:cNvSpPr>
            <a:spLocks noGrp="1"/>
          </p:cNvSpPr>
          <p:nvPr>
            <p:ph type="sldNum" sz="quarter" idx="12"/>
          </p:nvPr>
        </p:nvSpPr>
        <p:spPr/>
        <p:txBody>
          <a:bodyPr/>
          <a:lstStyle/>
          <a:p>
            <a:fld id="{9792DB7C-41C6-413A-81DD-F073C27E12A1}" type="slidenum">
              <a:rPr lang="en-US" smtClean="0"/>
              <a:t>11</a:t>
            </a:fld>
            <a:endParaRPr lang="en-US"/>
          </a:p>
        </p:txBody>
      </p:sp>
      <p:cxnSp>
        <p:nvCxnSpPr>
          <p:cNvPr id="6" name="Straight Arrow Connector 5">
            <a:extLst>
              <a:ext uri="{FF2B5EF4-FFF2-40B4-BE49-F238E27FC236}">
                <a16:creationId xmlns:a16="http://schemas.microsoft.com/office/drawing/2014/main" id="{86C32410-9EA7-C34A-DF75-0E33541BFC40}"/>
              </a:ext>
            </a:extLst>
          </p:cNvPr>
          <p:cNvCxnSpPr>
            <a:cxnSpLocks/>
          </p:cNvCxnSpPr>
          <p:nvPr/>
        </p:nvCxnSpPr>
        <p:spPr>
          <a:xfrm>
            <a:off x="9670285" y="3684122"/>
            <a:ext cx="891360" cy="440315"/>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1292C2B3-F26F-2C5A-0A4B-6D4C9A2F1791}"/>
              </a:ext>
            </a:extLst>
          </p:cNvPr>
          <p:cNvCxnSpPr>
            <a:cxnSpLocks/>
          </p:cNvCxnSpPr>
          <p:nvPr/>
        </p:nvCxnSpPr>
        <p:spPr>
          <a:xfrm flipH="1">
            <a:off x="9011857" y="3589142"/>
            <a:ext cx="744661" cy="520268"/>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 name="Cylinder 14">
            <a:extLst>
              <a:ext uri="{FF2B5EF4-FFF2-40B4-BE49-F238E27FC236}">
                <a16:creationId xmlns:a16="http://schemas.microsoft.com/office/drawing/2014/main" id="{A8DA1141-D0A0-4148-C87E-B1845BF5A932}"/>
              </a:ext>
            </a:extLst>
          </p:cNvPr>
          <p:cNvSpPr/>
          <p:nvPr/>
        </p:nvSpPr>
        <p:spPr>
          <a:xfrm>
            <a:off x="9422517" y="3259122"/>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 name="Straight Arrow Connector 19">
            <a:extLst>
              <a:ext uri="{FF2B5EF4-FFF2-40B4-BE49-F238E27FC236}">
                <a16:creationId xmlns:a16="http://schemas.microsoft.com/office/drawing/2014/main" id="{5F17D727-D554-C316-404F-9A823C0229FE}"/>
              </a:ext>
            </a:extLst>
          </p:cNvPr>
          <p:cNvCxnSpPr>
            <a:cxnSpLocks/>
          </p:cNvCxnSpPr>
          <p:nvPr/>
        </p:nvCxnSpPr>
        <p:spPr>
          <a:xfrm flipV="1">
            <a:off x="10900376" y="3097193"/>
            <a:ext cx="406549" cy="257796"/>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1416AC5-2217-B17F-19AD-495AF670662D}"/>
              </a:ext>
            </a:extLst>
          </p:cNvPr>
          <p:cNvCxnSpPr>
            <a:cxnSpLocks/>
          </p:cNvCxnSpPr>
          <p:nvPr/>
        </p:nvCxnSpPr>
        <p:spPr>
          <a:xfrm flipH="1" flipV="1">
            <a:off x="9756518" y="2888896"/>
            <a:ext cx="1054530" cy="540104"/>
          </a:xfrm>
          <a:prstGeom prst="straightConnector1">
            <a:avLst/>
          </a:prstGeom>
          <a:ln w="254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6" name="Cylinder 15">
            <a:extLst>
              <a:ext uri="{FF2B5EF4-FFF2-40B4-BE49-F238E27FC236}">
                <a16:creationId xmlns:a16="http://schemas.microsoft.com/office/drawing/2014/main" id="{5531FDA7-6B0A-C73F-13B7-F1490D404382}"/>
              </a:ext>
            </a:extLst>
          </p:cNvPr>
          <p:cNvSpPr/>
          <p:nvPr/>
        </p:nvSpPr>
        <p:spPr>
          <a:xfrm>
            <a:off x="10495046" y="2977394"/>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574469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199" y="365125"/>
            <a:ext cx="11070021" cy="1325563"/>
          </a:xfrm>
        </p:spPr>
        <p:txBody>
          <a:bodyPr/>
          <a:lstStyle/>
          <a:p>
            <a:r>
              <a:rPr lang="it-IT" b="1" dirty="0">
                <a:solidFill>
                  <a:schemeClr val="bg1"/>
                </a:solidFill>
                <a:latin typeface="+mn-lt"/>
              </a:rPr>
              <a:t>A </a:t>
            </a:r>
            <a:r>
              <a:rPr lang="it-IT" b="1" dirty="0" err="1">
                <a:solidFill>
                  <a:schemeClr val="bg1"/>
                </a:solidFill>
                <a:latin typeface="+mn-lt"/>
              </a:rPr>
              <a:t>Tentative</a:t>
            </a:r>
            <a:r>
              <a:rPr lang="it-IT" b="1" dirty="0">
                <a:solidFill>
                  <a:schemeClr val="bg1"/>
                </a:solidFill>
                <a:latin typeface="+mn-lt"/>
              </a:rPr>
              <a:t> Solution to the </a:t>
            </a:r>
            <a:r>
              <a:rPr lang="it-IT" b="1" dirty="0" err="1">
                <a:solidFill>
                  <a:schemeClr val="bg1"/>
                </a:solidFill>
                <a:latin typeface="+mn-lt"/>
              </a:rPr>
              <a:t>Principled</a:t>
            </a:r>
            <a:r>
              <a:rPr lang="it-IT" b="1" dirty="0">
                <a:solidFill>
                  <a:schemeClr val="bg1"/>
                </a:solidFill>
                <a:latin typeface="+mn-lt"/>
              </a:rPr>
              <a:t> </a:t>
            </a:r>
            <a:r>
              <a:rPr lang="it-IT" b="1" dirty="0" err="1">
                <a:solidFill>
                  <a:schemeClr val="bg1"/>
                </a:solidFill>
                <a:latin typeface="+mn-lt"/>
              </a:rPr>
              <a:t>Question</a:t>
            </a:r>
            <a:endParaRPr lang="it-IT" b="1" dirty="0">
              <a:solidFill>
                <a:schemeClr val="bg1"/>
              </a:solidFill>
              <a:latin typeface="+mn-lt"/>
            </a:endParaRPr>
          </a:p>
        </p:txBody>
      </p:sp>
      <p:sp>
        <p:nvSpPr>
          <p:cNvPr id="3" name="Segnaposto contenuto 2"/>
          <p:cNvSpPr>
            <a:spLocks noGrp="1"/>
          </p:cNvSpPr>
          <p:nvPr>
            <p:ph idx="1"/>
          </p:nvPr>
        </p:nvSpPr>
        <p:spPr>
          <a:xfrm>
            <a:off x="838200" y="1790455"/>
            <a:ext cx="10825716" cy="4794983"/>
          </a:xfrm>
        </p:spPr>
        <p:txBody>
          <a:bodyPr>
            <a:normAutofit fontScale="70000" lnSpcReduction="20000"/>
          </a:bodyPr>
          <a:lstStyle/>
          <a:p>
            <a:pPr marL="0" indent="0">
              <a:lnSpc>
                <a:spcPct val="120000"/>
              </a:lnSpc>
              <a:buNone/>
            </a:pPr>
            <a:r>
              <a:rPr lang="it-IT" dirty="0" err="1">
                <a:solidFill>
                  <a:srgbClr val="FFC000"/>
                </a:solidFill>
              </a:rPr>
              <a:t>Atmospheric</a:t>
            </a:r>
            <a:r>
              <a:rPr lang="it-IT" dirty="0">
                <a:solidFill>
                  <a:srgbClr val="FFC000"/>
                </a:solidFill>
              </a:rPr>
              <a:t> </a:t>
            </a:r>
            <a:r>
              <a:rPr lang="it-IT" dirty="0" err="1">
                <a:solidFill>
                  <a:srgbClr val="FFC000"/>
                </a:solidFill>
              </a:rPr>
              <a:t>showers</a:t>
            </a:r>
            <a:r>
              <a:rPr lang="it-IT" dirty="0">
                <a:solidFill>
                  <a:srgbClr val="FFC000"/>
                </a:solidFill>
              </a:rPr>
              <a:t> are a </a:t>
            </a:r>
            <a:r>
              <a:rPr lang="it-IT" i="1" dirty="0" err="1">
                <a:solidFill>
                  <a:srgbClr val="FFC000"/>
                </a:solidFill>
              </a:rPr>
              <a:t>stochastic</a:t>
            </a:r>
            <a:r>
              <a:rPr lang="it-IT" i="1" dirty="0">
                <a:solidFill>
                  <a:srgbClr val="FFC000"/>
                </a:solidFill>
              </a:rPr>
              <a:t> </a:t>
            </a:r>
            <a:r>
              <a:rPr lang="it-IT" i="1" dirty="0" err="1">
                <a:solidFill>
                  <a:srgbClr val="FFC000"/>
                </a:solidFill>
              </a:rPr>
              <a:t>phenomenon</a:t>
            </a:r>
            <a:r>
              <a:rPr lang="it-IT" dirty="0">
                <a:solidFill>
                  <a:srgbClr val="FFC000"/>
                </a:solidFill>
              </a:rPr>
              <a:t>: </a:t>
            </a:r>
            <a:r>
              <a:rPr lang="it-IT" dirty="0">
                <a:solidFill>
                  <a:srgbClr val="FFC000"/>
                </a:solidFill>
                <a:sym typeface="Wingdings" panose="05000000000000000000" pitchFamily="2" charset="2"/>
              </a:rPr>
              <a:t>the </a:t>
            </a:r>
            <a:r>
              <a:rPr lang="it-IT" b="1" dirty="0">
                <a:solidFill>
                  <a:srgbClr val="FFC000"/>
                </a:solidFill>
                <a:sym typeface="Wingdings" panose="05000000000000000000" pitchFamily="2" charset="2"/>
              </a:rPr>
              <a:t>model </a:t>
            </a:r>
            <a:r>
              <a:rPr lang="it-IT" b="1" dirty="0" err="1">
                <a:solidFill>
                  <a:srgbClr val="FFC000"/>
                </a:solidFill>
                <a:sym typeface="Wingdings" panose="05000000000000000000" pitchFamily="2" charset="2"/>
              </a:rPr>
              <a:t>is</a:t>
            </a:r>
            <a:r>
              <a:rPr lang="it-IT" b="1"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implicit</a:t>
            </a:r>
            <a:endParaRPr lang="it-IT" b="1" dirty="0">
              <a:solidFill>
                <a:srgbClr val="FFC000"/>
              </a:solidFill>
              <a:sym typeface="Wingdings" panose="05000000000000000000" pitchFamily="2" charset="2"/>
            </a:endParaRPr>
          </a:p>
          <a:p>
            <a:pPr marL="0" indent="0">
              <a:lnSpc>
                <a:spcPct val="120000"/>
              </a:lnSpc>
              <a:buNone/>
            </a:pPr>
            <a:r>
              <a:rPr lang="it-IT" dirty="0" err="1">
                <a:solidFill>
                  <a:srgbClr val="FFC000"/>
                </a:solidFill>
              </a:rPr>
              <a:t>Yet</a:t>
            </a:r>
            <a:r>
              <a:rPr lang="it-IT" dirty="0">
                <a:solidFill>
                  <a:srgbClr val="FFC000"/>
                </a:solidFill>
              </a:rPr>
              <a:t> </a:t>
            </a:r>
            <a:r>
              <a:rPr lang="it-IT" dirty="0" err="1">
                <a:solidFill>
                  <a:srgbClr val="FFC000"/>
                </a:solidFill>
              </a:rPr>
              <a:t>observable</a:t>
            </a:r>
            <a:r>
              <a:rPr lang="it-IT" dirty="0">
                <a:solidFill>
                  <a:srgbClr val="FFC000"/>
                </a:solidFill>
              </a:rPr>
              <a:t> </a:t>
            </a:r>
            <a:r>
              <a:rPr lang="it-IT" dirty="0" err="1">
                <a:solidFill>
                  <a:srgbClr val="FFC000"/>
                </a:solidFill>
              </a:rPr>
              <a:t>quantities</a:t>
            </a:r>
            <a:r>
              <a:rPr lang="it-IT" dirty="0">
                <a:solidFill>
                  <a:srgbClr val="FFC000"/>
                </a:solidFill>
              </a:rPr>
              <a:t> are </a:t>
            </a:r>
            <a:r>
              <a:rPr lang="it-IT" dirty="0" err="1">
                <a:solidFill>
                  <a:srgbClr val="FFC000"/>
                </a:solidFill>
              </a:rPr>
              <a:t>simple</a:t>
            </a:r>
            <a:r>
              <a:rPr lang="it-IT" dirty="0">
                <a:solidFill>
                  <a:srgbClr val="FFC000"/>
                </a:solidFill>
              </a:rPr>
              <a:t>:</a:t>
            </a:r>
          </a:p>
          <a:p>
            <a:pPr>
              <a:lnSpc>
                <a:spcPct val="120000"/>
              </a:lnSpc>
              <a:buFontTx/>
              <a:buChar char="-"/>
            </a:pPr>
            <a:r>
              <a:rPr lang="it-IT" b="1" dirty="0">
                <a:solidFill>
                  <a:srgbClr val="FFC000"/>
                </a:solidFill>
              </a:rPr>
              <a:t>N</a:t>
            </a:r>
            <a:r>
              <a:rPr lang="el-GR" b="1" baseline="-25000" dirty="0">
                <a:solidFill>
                  <a:srgbClr val="FFC000"/>
                </a:solidFill>
              </a:rPr>
              <a:t>μ</a:t>
            </a:r>
            <a:r>
              <a:rPr lang="it-IT" b="1" dirty="0">
                <a:solidFill>
                  <a:srgbClr val="FFC000"/>
                </a:solidFill>
              </a:rPr>
              <a:t>(</a:t>
            </a:r>
            <a:r>
              <a:rPr lang="it-IT" b="1" dirty="0" err="1">
                <a:solidFill>
                  <a:srgbClr val="FFC000"/>
                </a:solidFill>
              </a:rPr>
              <a:t>t,x,y</a:t>
            </a:r>
            <a:r>
              <a:rPr lang="it-IT" b="1" dirty="0">
                <a:solidFill>
                  <a:srgbClr val="FFC000"/>
                </a:solidFill>
              </a:rPr>
              <a:t>)</a:t>
            </a:r>
            <a:r>
              <a:rPr lang="el-GR" b="1" dirty="0">
                <a:solidFill>
                  <a:srgbClr val="FFC000"/>
                </a:solidFill>
              </a:rPr>
              <a:t> </a:t>
            </a:r>
            <a:r>
              <a:rPr lang="en-US" b="1" dirty="0">
                <a:solidFill>
                  <a:srgbClr val="FFC000"/>
                </a:solidFill>
              </a:rPr>
              <a:t>							- X,Y of shower center</a:t>
            </a:r>
          </a:p>
          <a:p>
            <a:pPr>
              <a:lnSpc>
                <a:spcPct val="120000"/>
              </a:lnSpc>
              <a:buFontTx/>
              <a:buChar char="-"/>
            </a:pPr>
            <a:r>
              <a:rPr lang="it-IT" b="1" dirty="0">
                <a:solidFill>
                  <a:srgbClr val="FFC000"/>
                </a:solidFill>
              </a:rPr>
              <a:t>N</a:t>
            </a:r>
            <a:r>
              <a:rPr lang="el-GR" b="1" baseline="-25000" dirty="0">
                <a:solidFill>
                  <a:srgbClr val="FFC000"/>
                </a:solidFill>
              </a:rPr>
              <a:t>γ</a:t>
            </a:r>
            <a:r>
              <a:rPr lang="it-IT" b="1" dirty="0">
                <a:solidFill>
                  <a:srgbClr val="FFC000"/>
                </a:solidFill>
              </a:rPr>
              <a:t>(</a:t>
            </a:r>
            <a:r>
              <a:rPr lang="it-IT" b="1" dirty="0" err="1">
                <a:solidFill>
                  <a:srgbClr val="FFC000"/>
                </a:solidFill>
              </a:rPr>
              <a:t>t,x,y</a:t>
            </a:r>
            <a:r>
              <a:rPr lang="it-IT" b="1" dirty="0">
                <a:solidFill>
                  <a:srgbClr val="FFC000"/>
                </a:solidFill>
              </a:rPr>
              <a:t>)	</a:t>
            </a:r>
            <a:r>
              <a:rPr lang="it-IT" b="1" dirty="0">
                <a:solidFill>
                  <a:srgbClr val="FFC000"/>
                </a:solidFill>
                <a:sym typeface="Wingdings" panose="05000000000000000000" pitchFamily="2" charset="2"/>
              </a:rPr>
              <a:t></a:t>
            </a:r>
            <a:r>
              <a:rPr lang="it-IT" b="1" dirty="0">
                <a:solidFill>
                  <a:srgbClr val="FFC000"/>
                </a:solidFill>
              </a:rPr>
              <a:t>	</a:t>
            </a:r>
            <a:r>
              <a:rPr lang="it-IT" b="1" dirty="0" err="1">
                <a:solidFill>
                  <a:srgbClr val="FFC000"/>
                </a:solidFill>
              </a:rPr>
              <a:t>These</a:t>
            </a:r>
            <a:r>
              <a:rPr lang="it-IT" b="1" dirty="0">
                <a:solidFill>
                  <a:srgbClr val="FFC000"/>
                </a:solidFill>
              </a:rPr>
              <a:t> </a:t>
            </a:r>
            <a:r>
              <a:rPr lang="it-IT" b="1" dirty="0" err="1">
                <a:solidFill>
                  <a:srgbClr val="FFC000"/>
                </a:solidFill>
              </a:rPr>
              <a:t>depend</a:t>
            </a:r>
            <a:r>
              <a:rPr lang="it-IT" b="1" dirty="0">
                <a:solidFill>
                  <a:srgbClr val="FFC000"/>
                </a:solidFill>
              </a:rPr>
              <a:t> on </a:t>
            </a:r>
            <a:r>
              <a:rPr lang="it-IT" b="1" dirty="0" err="1">
                <a:solidFill>
                  <a:srgbClr val="FFC000"/>
                </a:solidFill>
              </a:rPr>
              <a:t>shower</a:t>
            </a:r>
            <a:r>
              <a:rPr lang="it-IT" b="1" dirty="0">
                <a:solidFill>
                  <a:srgbClr val="FFC000"/>
                </a:solidFill>
              </a:rPr>
              <a:t> pars. </a:t>
            </a:r>
            <a:r>
              <a:rPr lang="el-GR" b="1" dirty="0">
                <a:solidFill>
                  <a:srgbClr val="FFC000"/>
                </a:solidFill>
              </a:rPr>
              <a:t>ω</a:t>
            </a:r>
            <a:r>
              <a:rPr lang="it-IT" b="1" dirty="0">
                <a:solidFill>
                  <a:srgbClr val="FFC000"/>
                </a:solidFill>
              </a:rPr>
              <a:t>:		- </a:t>
            </a:r>
            <a:r>
              <a:rPr lang="it-IT" b="1" dirty="0" err="1">
                <a:solidFill>
                  <a:srgbClr val="FFC000"/>
                </a:solidFill>
              </a:rPr>
              <a:t>Primary</a:t>
            </a:r>
            <a:r>
              <a:rPr lang="it-IT" b="1" dirty="0">
                <a:solidFill>
                  <a:srgbClr val="FFC000"/>
                </a:solidFill>
              </a:rPr>
              <a:t> </a:t>
            </a:r>
            <a:r>
              <a:rPr lang="it-IT" b="1" dirty="0" err="1">
                <a:solidFill>
                  <a:srgbClr val="FFC000"/>
                </a:solidFill>
              </a:rPr>
              <a:t>particle</a:t>
            </a:r>
            <a:r>
              <a:rPr lang="it-IT" b="1" dirty="0">
                <a:solidFill>
                  <a:srgbClr val="FFC000"/>
                </a:solidFill>
              </a:rPr>
              <a:t> ID</a:t>
            </a:r>
            <a:endParaRPr lang="en-US" b="1" dirty="0">
              <a:solidFill>
                <a:srgbClr val="FFC000"/>
              </a:solidFill>
            </a:endParaRPr>
          </a:p>
          <a:p>
            <a:pPr>
              <a:lnSpc>
                <a:spcPct val="120000"/>
              </a:lnSpc>
              <a:buFontTx/>
              <a:buChar char="-"/>
            </a:pPr>
            <a:r>
              <a:rPr lang="it-IT" b="1" dirty="0">
                <a:solidFill>
                  <a:srgbClr val="FFC000"/>
                </a:solidFill>
              </a:rPr>
              <a:t>N</a:t>
            </a:r>
            <a:r>
              <a:rPr lang="en-GB" b="1" baseline="-25000" dirty="0">
                <a:solidFill>
                  <a:srgbClr val="FFC000"/>
                </a:solidFill>
              </a:rPr>
              <a:t>e</a:t>
            </a:r>
            <a:r>
              <a:rPr lang="it-IT" b="1" dirty="0">
                <a:solidFill>
                  <a:srgbClr val="FFC000"/>
                </a:solidFill>
              </a:rPr>
              <a:t>(</a:t>
            </a:r>
            <a:r>
              <a:rPr lang="it-IT" b="1" dirty="0" err="1">
                <a:solidFill>
                  <a:srgbClr val="FFC000"/>
                </a:solidFill>
              </a:rPr>
              <a:t>t,x,y</a:t>
            </a:r>
            <a:r>
              <a:rPr lang="it-IT" b="1" dirty="0">
                <a:solidFill>
                  <a:srgbClr val="FFC000"/>
                </a:solidFill>
              </a:rPr>
              <a:t>)							- </a:t>
            </a:r>
            <a:r>
              <a:rPr lang="it-IT" b="1" dirty="0" err="1">
                <a:solidFill>
                  <a:srgbClr val="FFC000"/>
                </a:solidFill>
              </a:rPr>
              <a:t>Primary</a:t>
            </a:r>
            <a:r>
              <a:rPr lang="it-IT" b="1" dirty="0">
                <a:solidFill>
                  <a:srgbClr val="FFC000"/>
                </a:solidFill>
              </a:rPr>
              <a:t> E, </a:t>
            </a:r>
            <a:r>
              <a:rPr lang="el-GR" dirty="0">
                <a:solidFill>
                  <a:srgbClr val="FFC000"/>
                </a:solidFill>
              </a:rPr>
              <a:t>θ</a:t>
            </a:r>
            <a:endParaRPr lang="it-IT" dirty="0">
              <a:solidFill>
                <a:srgbClr val="FFC000"/>
              </a:solidFill>
            </a:endParaRPr>
          </a:p>
          <a:p>
            <a:pPr marL="0" indent="0">
              <a:lnSpc>
                <a:spcPct val="120000"/>
              </a:lnSpc>
              <a:buNone/>
            </a:pPr>
            <a:endParaRPr lang="it-IT" b="1" dirty="0">
              <a:solidFill>
                <a:srgbClr val="FFC000"/>
              </a:solidFill>
            </a:endParaRPr>
          </a:p>
          <a:p>
            <a:pPr marL="0" indent="0">
              <a:lnSpc>
                <a:spcPct val="120000"/>
              </a:lnSpc>
              <a:buNone/>
            </a:pPr>
            <a:r>
              <a:rPr lang="it-IT" b="1" dirty="0">
                <a:solidFill>
                  <a:srgbClr val="FFC000"/>
                </a:solidFill>
              </a:rPr>
              <a:t>		</a:t>
            </a:r>
            <a:r>
              <a:rPr lang="it-IT" b="1" dirty="0">
                <a:solidFill>
                  <a:srgbClr val="FFC000"/>
                </a:solidFill>
                <a:sym typeface="Wingdings" panose="05000000000000000000" pitchFamily="2" charset="2"/>
              </a:rPr>
              <a:t> 	Can </a:t>
            </a:r>
            <a:r>
              <a:rPr lang="it-IT" b="1" dirty="0" err="1">
                <a:solidFill>
                  <a:srgbClr val="FFC000"/>
                </a:solidFill>
                <a:sym typeface="Wingdings" panose="05000000000000000000" pitchFamily="2" charset="2"/>
              </a:rPr>
              <a:t>devise</a:t>
            </a:r>
            <a:r>
              <a:rPr lang="it-IT" b="1" dirty="0">
                <a:solidFill>
                  <a:srgbClr val="FFC000"/>
                </a:solidFill>
                <a:sym typeface="Wingdings" panose="05000000000000000000" pitchFamily="2" charset="2"/>
              </a:rPr>
              <a:t> a </a:t>
            </a:r>
            <a:r>
              <a:rPr lang="it-IT" b="1" dirty="0" err="1">
                <a:solidFill>
                  <a:srgbClr val="FFC000"/>
                </a:solidFill>
              </a:rPr>
              <a:t>parametric</a:t>
            </a:r>
            <a:r>
              <a:rPr lang="it-IT" b="1" dirty="0">
                <a:solidFill>
                  <a:srgbClr val="FFC000"/>
                </a:solidFill>
              </a:rPr>
              <a:t> model :</a:t>
            </a:r>
          </a:p>
          <a:p>
            <a:pPr marL="0" indent="0">
              <a:lnSpc>
                <a:spcPct val="120000"/>
              </a:lnSpc>
              <a:buNone/>
            </a:pPr>
            <a:r>
              <a:rPr lang="it-IT" dirty="0">
                <a:solidFill>
                  <a:srgbClr val="FFC000"/>
                </a:solidFill>
              </a:rPr>
              <a:t>			</a:t>
            </a:r>
            <a:r>
              <a:rPr lang="it-IT" b="1" dirty="0">
                <a:solidFill>
                  <a:srgbClr val="FFC000"/>
                </a:solidFill>
              </a:rPr>
              <a:t>p [</a:t>
            </a:r>
            <a:r>
              <a:rPr lang="el-GR" b="1" dirty="0">
                <a:solidFill>
                  <a:srgbClr val="FFC000"/>
                </a:solidFill>
              </a:rPr>
              <a:t> </a:t>
            </a:r>
            <a:r>
              <a:rPr lang="it-IT" b="1" dirty="0">
                <a:solidFill>
                  <a:srgbClr val="FFC000"/>
                </a:solidFill>
              </a:rPr>
              <a:t>N</a:t>
            </a:r>
            <a:r>
              <a:rPr lang="el-GR" b="1" baseline="-25000" dirty="0">
                <a:solidFill>
                  <a:srgbClr val="FFC000"/>
                </a:solidFill>
              </a:rPr>
              <a:t>μ</a:t>
            </a:r>
            <a:r>
              <a:rPr lang="it-IT" b="1" dirty="0">
                <a:solidFill>
                  <a:srgbClr val="FFC000"/>
                </a:solidFill>
              </a:rPr>
              <a:t>(t),</a:t>
            </a:r>
            <a:r>
              <a:rPr lang="el-GR" b="1" dirty="0">
                <a:solidFill>
                  <a:srgbClr val="FFC000"/>
                </a:solidFill>
              </a:rPr>
              <a:t> </a:t>
            </a:r>
            <a:r>
              <a:rPr lang="it-IT" b="1" dirty="0">
                <a:solidFill>
                  <a:srgbClr val="FFC000"/>
                </a:solidFill>
              </a:rPr>
              <a:t>N</a:t>
            </a:r>
            <a:r>
              <a:rPr lang="el-GR" b="1" baseline="-25000" dirty="0">
                <a:solidFill>
                  <a:srgbClr val="FFC000"/>
                </a:solidFill>
              </a:rPr>
              <a:t>γ</a:t>
            </a:r>
            <a:r>
              <a:rPr lang="it-IT" b="1" dirty="0">
                <a:solidFill>
                  <a:srgbClr val="FFC000"/>
                </a:solidFill>
              </a:rPr>
              <a:t>(t),</a:t>
            </a:r>
            <a:r>
              <a:rPr lang="el-GR" b="1" dirty="0">
                <a:solidFill>
                  <a:srgbClr val="FFC000"/>
                </a:solidFill>
              </a:rPr>
              <a:t> </a:t>
            </a:r>
            <a:r>
              <a:rPr lang="it-IT" b="1" dirty="0">
                <a:solidFill>
                  <a:srgbClr val="FFC000"/>
                </a:solidFill>
              </a:rPr>
              <a:t>N</a:t>
            </a:r>
            <a:r>
              <a:rPr lang="en-GB" b="1" baseline="-25000" dirty="0">
                <a:solidFill>
                  <a:srgbClr val="FFC000"/>
                </a:solidFill>
              </a:rPr>
              <a:t>e</a:t>
            </a:r>
            <a:r>
              <a:rPr lang="it-IT" b="1" dirty="0">
                <a:solidFill>
                  <a:srgbClr val="FFC000"/>
                </a:solidFill>
              </a:rPr>
              <a:t>(t) | </a:t>
            </a:r>
            <a:r>
              <a:rPr lang="el-GR" b="1" dirty="0">
                <a:solidFill>
                  <a:srgbClr val="FFC000"/>
                </a:solidFill>
              </a:rPr>
              <a:t>ω </a:t>
            </a:r>
            <a:r>
              <a:rPr lang="it-IT" b="1" dirty="0">
                <a:solidFill>
                  <a:srgbClr val="FFC000"/>
                </a:solidFill>
              </a:rPr>
              <a:t>]</a:t>
            </a:r>
            <a:r>
              <a:rPr lang="el-GR" b="1" dirty="0">
                <a:solidFill>
                  <a:srgbClr val="FFC000"/>
                </a:solidFill>
              </a:rPr>
              <a:t> </a:t>
            </a:r>
            <a:endParaRPr lang="it-IT" dirty="0">
              <a:solidFill>
                <a:srgbClr val="FFC000"/>
              </a:solidFill>
              <a:sym typeface="Wingdings" panose="05000000000000000000" pitchFamily="2" charset="2"/>
            </a:endParaRPr>
          </a:p>
          <a:p>
            <a:pPr marL="0" indent="0">
              <a:lnSpc>
                <a:spcPct val="120000"/>
              </a:lnSpc>
              <a:buNone/>
            </a:pPr>
            <a:endParaRPr lang="it-IT" dirty="0">
              <a:solidFill>
                <a:srgbClr val="FFC000"/>
              </a:solidFill>
              <a:sym typeface="Wingdings" panose="05000000000000000000" pitchFamily="2" charset="2"/>
            </a:endParaRPr>
          </a:p>
          <a:p>
            <a:pPr marL="0" indent="0">
              <a:lnSpc>
                <a:spcPct val="120000"/>
              </a:lnSpc>
              <a:buNone/>
            </a:pPr>
            <a:r>
              <a:rPr lang="it-IT" dirty="0">
                <a:solidFill>
                  <a:srgbClr val="FFC000"/>
                </a:solidFill>
                <a:sym typeface="Wingdings" panose="05000000000000000000" pitchFamily="2" charset="2"/>
              </a:rPr>
              <a:t>Given </a:t>
            </a:r>
            <a:r>
              <a:rPr lang="it-IT" b="1" dirty="0">
                <a:solidFill>
                  <a:srgbClr val="FFC000"/>
                </a:solidFill>
                <a:sym typeface="Wingdings" panose="05000000000000000000" pitchFamily="2" charset="2"/>
              </a:rPr>
              <a:t>F</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we</a:t>
            </a:r>
            <a:r>
              <a:rPr lang="it-IT" dirty="0">
                <a:solidFill>
                  <a:srgbClr val="FFC000"/>
                </a:solidFill>
                <a:sym typeface="Wingdings" panose="05000000000000000000" pitchFamily="2" charset="2"/>
              </a:rPr>
              <a:t> can compute in </a:t>
            </a:r>
            <a:r>
              <a:rPr lang="it-IT" dirty="0" err="1">
                <a:solidFill>
                  <a:srgbClr val="FFC000"/>
                </a:solidFill>
                <a:sym typeface="Wingdings" panose="05000000000000000000" pitchFamily="2" charset="2"/>
              </a:rPr>
              <a:t>closed</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form</a:t>
            </a:r>
            <a:r>
              <a:rPr lang="it-IT" dirty="0">
                <a:solidFill>
                  <a:srgbClr val="FFC000"/>
                </a:solidFill>
                <a:sym typeface="Wingdings" panose="05000000000000000000" pitchFamily="2" charset="2"/>
              </a:rPr>
              <a:t> the utility </a:t>
            </a:r>
            <a:r>
              <a:rPr lang="it-IT" dirty="0" err="1">
                <a:solidFill>
                  <a:srgbClr val="FFC000"/>
                </a:solidFill>
                <a:sym typeface="Wingdings" panose="05000000000000000000" pitchFamily="2" charset="2"/>
              </a:rPr>
              <a:t>function</a:t>
            </a:r>
            <a:r>
              <a:rPr lang="it-IT" dirty="0">
                <a:solidFill>
                  <a:srgbClr val="FFC000"/>
                </a:solidFill>
                <a:sym typeface="Wingdings" panose="05000000000000000000" pitchFamily="2" charset="2"/>
              </a:rPr>
              <a:t> for </a:t>
            </a:r>
            <a:r>
              <a:rPr lang="it-IT" i="1" dirty="0" err="1">
                <a:solidFill>
                  <a:srgbClr val="FFC000"/>
                </a:solidFill>
                <a:sym typeface="Wingdings" panose="05000000000000000000" pitchFamily="2" charset="2"/>
              </a:rPr>
              <a:t>any</a:t>
            </a:r>
            <a:r>
              <a:rPr lang="it-IT" dirty="0">
                <a:solidFill>
                  <a:srgbClr val="FFC000"/>
                </a:solidFill>
                <a:sym typeface="Wingdings" panose="05000000000000000000" pitchFamily="2" charset="2"/>
              </a:rPr>
              <a:t> detector </a:t>
            </a:r>
            <a:r>
              <a:rPr lang="it-IT" dirty="0" err="1">
                <a:solidFill>
                  <a:srgbClr val="FFC000"/>
                </a:solidFill>
                <a:sym typeface="Wingdings" panose="05000000000000000000" pitchFamily="2" charset="2"/>
              </a:rPr>
              <a:t>configuration</a:t>
            </a:r>
            <a:r>
              <a:rPr lang="it-IT" dirty="0">
                <a:solidFill>
                  <a:srgbClr val="FFC000"/>
                </a:solidFill>
                <a:sym typeface="Wingdings" panose="05000000000000000000" pitchFamily="2" charset="2"/>
              </a:rPr>
              <a:t>. </a:t>
            </a:r>
          </a:p>
          <a:p>
            <a:pPr marL="0" indent="0">
              <a:lnSpc>
                <a:spcPct val="120000"/>
              </a:lnSpc>
              <a:buNone/>
            </a:pP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This</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enables</a:t>
            </a:r>
            <a:r>
              <a:rPr lang="it-IT"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gradient</a:t>
            </a:r>
            <a:r>
              <a:rPr lang="it-IT" b="1"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descent</a:t>
            </a:r>
            <a:r>
              <a:rPr lang="it-IT" dirty="0">
                <a:solidFill>
                  <a:srgbClr val="FFC000"/>
                </a:solidFill>
                <a:sym typeface="Wingdings" panose="05000000000000000000" pitchFamily="2" charset="2"/>
              </a:rPr>
              <a:t> to the minimum of -U </a:t>
            </a:r>
            <a:r>
              <a:rPr lang="it-IT" dirty="0">
                <a:sym typeface="Wingdings" panose="05000000000000000000" pitchFamily="2" charset="2"/>
              </a:rPr>
              <a:t>of –U!</a:t>
            </a:r>
            <a:endParaRPr lang="it-IT" dirty="0"/>
          </a:p>
        </p:txBody>
      </p:sp>
      <p:sp>
        <p:nvSpPr>
          <p:cNvPr id="6" name="Segnaposto numero diapositiva 5"/>
          <p:cNvSpPr>
            <a:spLocks noGrp="1"/>
          </p:cNvSpPr>
          <p:nvPr>
            <p:ph type="sldNum" sz="quarter" idx="12"/>
          </p:nvPr>
        </p:nvSpPr>
        <p:spPr/>
        <p:txBody>
          <a:bodyPr/>
          <a:lstStyle/>
          <a:p>
            <a:fld id="{9792DB7C-41C6-413A-81DD-F073C27E12A1}" type="slidenum">
              <a:rPr lang="en-US" smtClean="0"/>
              <a:t>12</a:t>
            </a:fld>
            <a:endParaRPr lang="en-US" dirty="0"/>
          </a:p>
        </p:txBody>
      </p:sp>
      <p:sp>
        <p:nvSpPr>
          <p:cNvPr id="7" name="Rectangle 6">
            <a:extLst>
              <a:ext uri="{FF2B5EF4-FFF2-40B4-BE49-F238E27FC236}">
                <a16:creationId xmlns:a16="http://schemas.microsoft.com/office/drawing/2014/main" id="{C762E6E3-5740-66EA-415E-92DCB0921489}"/>
              </a:ext>
            </a:extLst>
          </p:cNvPr>
          <p:cNvSpPr/>
          <p:nvPr/>
        </p:nvSpPr>
        <p:spPr>
          <a:xfrm>
            <a:off x="465022" y="2214745"/>
            <a:ext cx="10954468" cy="447046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4" descr="Cosmic-ray air showers">
            <a:extLst>
              <a:ext uri="{FF2B5EF4-FFF2-40B4-BE49-F238E27FC236}">
                <a16:creationId xmlns:a16="http://schemas.microsoft.com/office/drawing/2014/main" id="{84546CF8-ADDF-8E85-F2ED-019664BB340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8442" y="2983419"/>
            <a:ext cx="4006522" cy="3153185"/>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2" descr="Cosmic-ray air showers">
            <a:extLst>
              <a:ext uri="{FF2B5EF4-FFF2-40B4-BE49-F238E27FC236}">
                <a16:creationId xmlns:a16="http://schemas.microsoft.com/office/drawing/2014/main" id="{D55974D2-6885-6691-4C6B-095C3CA34F1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93745" y="2983419"/>
            <a:ext cx="3984886" cy="3160786"/>
          </a:xfrm>
          <a:prstGeom prst="rect">
            <a:avLst/>
          </a:prstGeom>
          <a:noFill/>
          <a:extLst>
            <a:ext uri="{909E8E84-426E-40DD-AFC4-6F175D3DCCD1}">
              <a14:hiddenFill xmlns:a14="http://schemas.microsoft.com/office/drawing/2010/main">
                <a:solidFill>
                  <a:srgbClr val="FFFFFF"/>
                </a:solidFill>
              </a14:hiddenFill>
            </a:ext>
          </a:extLst>
        </p:spPr>
      </p:pic>
      <p:sp>
        <p:nvSpPr>
          <p:cNvPr id="4" name="Footer Placeholder 3">
            <a:extLst>
              <a:ext uri="{FF2B5EF4-FFF2-40B4-BE49-F238E27FC236}">
                <a16:creationId xmlns:a16="http://schemas.microsoft.com/office/drawing/2014/main" id="{263DFF1C-A0B8-011E-6863-DEC8AC12B83A}"/>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325220081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1138338" cy="1325563"/>
          </a:xfrm>
        </p:spPr>
        <p:txBody>
          <a:bodyPr/>
          <a:lstStyle/>
          <a:p>
            <a:r>
              <a:rPr lang="it-IT" b="1" dirty="0">
                <a:solidFill>
                  <a:schemeClr val="bg1"/>
                </a:solidFill>
                <a:latin typeface="+mn-lt"/>
              </a:rPr>
              <a:t>A </a:t>
            </a:r>
            <a:r>
              <a:rPr lang="it-IT" b="1" dirty="0" err="1">
                <a:solidFill>
                  <a:schemeClr val="bg1"/>
                </a:solidFill>
                <a:latin typeface="+mn-lt"/>
              </a:rPr>
              <a:t>Tentative</a:t>
            </a:r>
            <a:r>
              <a:rPr lang="it-IT" b="1" dirty="0">
                <a:solidFill>
                  <a:schemeClr val="bg1"/>
                </a:solidFill>
                <a:latin typeface="+mn-lt"/>
              </a:rPr>
              <a:t> Solution to the </a:t>
            </a:r>
            <a:r>
              <a:rPr lang="it-IT" b="1" dirty="0" err="1">
                <a:solidFill>
                  <a:schemeClr val="bg1"/>
                </a:solidFill>
                <a:latin typeface="+mn-lt"/>
              </a:rPr>
              <a:t>Principled</a:t>
            </a:r>
            <a:r>
              <a:rPr lang="it-IT" b="1" dirty="0">
                <a:solidFill>
                  <a:schemeClr val="bg1"/>
                </a:solidFill>
                <a:latin typeface="+mn-lt"/>
              </a:rPr>
              <a:t> </a:t>
            </a:r>
            <a:r>
              <a:rPr lang="it-IT" b="1" dirty="0" err="1">
                <a:solidFill>
                  <a:schemeClr val="bg1"/>
                </a:solidFill>
                <a:latin typeface="+mn-lt"/>
              </a:rPr>
              <a:t>Question</a:t>
            </a:r>
            <a:endParaRPr lang="it-IT" b="1" dirty="0">
              <a:solidFill>
                <a:schemeClr val="bg1"/>
              </a:solidFill>
              <a:latin typeface="+mn-lt"/>
            </a:endParaRPr>
          </a:p>
        </p:txBody>
      </p:sp>
      <p:sp>
        <p:nvSpPr>
          <p:cNvPr id="3" name="Segnaposto contenuto 2"/>
          <p:cNvSpPr>
            <a:spLocks noGrp="1"/>
          </p:cNvSpPr>
          <p:nvPr>
            <p:ph idx="1"/>
          </p:nvPr>
        </p:nvSpPr>
        <p:spPr>
          <a:xfrm>
            <a:off x="838200" y="1790455"/>
            <a:ext cx="10825716" cy="4794983"/>
          </a:xfrm>
        </p:spPr>
        <p:txBody>
          <a:bodyPr>
            <a:normAutofit fontScale="70000" lnSpcReduction="20000"/>
          </a:bodyPr>
          <a:lstStyle/>
          <a:p>
            <a:pPr marL="0" indent="0">
              <a:lnSpc>
                <a:spcPct val="120000"/>
              </a:lnSpc>
              <a:buNone/>
            </a:pPr>
            <a:r>
              <a:rPr lang="it-IT" dirty="0" err="1">
                <a:solidFill>
                  <a:srgbClr val="FFC000"/>
                </a:solidFill>
              </a:rPr>
              <a:t>Atmospheric</a:t>
            </a:r>
            <a:r>
              <a:rPr lang="it-IT" dirty="0">
                <a:solidFill>
                  <a:srgbClr val="FFC000"/>
                </a:solidFill>
              </a:rPr>
              <a:t> </a:t>
            </a:r>
            <a:r>
              <a:rPr lang="it-IT" dirty="0" err="1">
                <a:solidFill>
                  <a:srgbClr val="FFC000"/>
                </a:solidFill>
              </a:rPr>
              <a:t>showers</a:t>
            </a:r>
            <a:r>
              <a:rPr lang="it-IT" dirty="0">
                <a:solidFill>
                  <a:srgbClr val="FFC000"/>
                </a:solidFill>
              </a:rPr>
              <a:t> are a </a:t>
            </a:r>
            <a:r>
              <a:rPr lang="it-IT" i="1" dirty="0" err="1">
                <a:solidFill>
                  <a:srgbClr val="FFC000"/>
                </a:solidFill>
              </a:rPr>
              <a:t>stochastic</a:t>
            </a:r>
            <a:r>
              <a:rPr lang="it-IT" i="1" dirty="0">
                <a:solidFill>
                  <a:srgbClr val="FFC000"/>
                </a:solidFill>
              </a:rPr>
              <a:t> </a:t>
            </a:r>
            <a:r>
              <a:rPr lang="it-IT" i="1" dirty="0" err="1">
                <a:solidFill>
                  <a:srgbClr val="FFC000"/>
                </a:solidFill>
              </a:rPr>
              <a:t>phenomenon</a:t>
            </a:r>
            <a:r>
              <a:rPr lang="it-IT" dirty="0">
                <a:solidFill>
                  <a:srgbClr val="FFC000"/>
                </a:solidFill>
              </a:rPr>
              <a:t>: </a:t>
            </a:r>
            <a:r>
              <a:rPr lang="it-IT" dirty="0">
                <a:solidFill>
                  <a:srgbClr val="FFC000"/>
                </a:solidFill>
                <a:sym typeface="Wingdings" panose="05000000000000000000" pitchFamily="2" charset="2"/>
              </a:rPr>
              <a:t>the </a:t>
            </a:r>
            <a:r>
              <a:rPr lang="it-IT" b="1" dirty="0">
                <a:solidFill>
                  <a:srgbClr val="FFC000"/>
                </a:solidFill>
                <a:sym typeface="Wingdings" panose="05000000000000000000" pitchFamily="2" charset="2"/>
              </a:rPr>
              <a:t>model </a:t>
            </a:r>
            <a:r>
              <a:rPr lang="it-IT" b="1" dirty="0" err="1">
                <a:solidFill>
                  <a:srgbClr val="FFC000"/>
                </a:solidFill>
                <a:sym typeface="Wingdings" panose="05000000000000000000" pitchFamily="2" charset="2"/>
              </a:rPr>
              <a:t>is</a:t>
            </a:r>
            <a:r>
              <a:rPr lang="it-IT" b="1"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implicit</a:t>
            </a:r>
            <a:endParaRPr lang="it-IT" b="1" dirty="0">
              <a:solidFill>
                <a:srgbClr val="FFC000"/>
              </a:solidFill>
              <a:sym typeface="Wingdings" panose="05000000000000000000" pitchFamily="2" charset="2"/>
            </a:endParaRPr>
          </a:p>
          <a:p>
            <a:pPr marL="0" indent="0">
              <a:lnSpc>
                <a:spcPct val="120000"/>
              </a:lnSpc>
              <a:buNone/>
            </a:pPr>
            <a:r>
              <a:rPr lang="it-IT" dirty="0" err="1">
                <a:solidFill>
                  <a:srgbClr val="FFC000"/>
                </a:solidFill>
              </a:rPr>
              <a:t>Yet</a:t>
            </a:r>
            <a:r>
              <a:rPr lang="it-IT" dirty="0">
                <a:solidFill>
                  <a:srgbClr val="FFC000"/>
                </a:solidFill>
              </a:rPr>
              <a:t> </a:t>
            </a:r>
            <a:r>
              <a:rPr lang="it-IT" dirty="0" err="1">
                <a:solidFill>
                  <a:srgbClr val="0070C0"/>
                </a:solidFill>
              </a:rPr>
              <a:t>observable</a:t>
            </a:r>
            <a:r>
              <a:rPr lang="it-IT" dirty="0">
                <a:solidFill>
                  <a:srgbClr val="0070C0"/>
                </a:solidFill>
              </a:rPr>
              <a:t> </a:t>
            </a:r>
            <a:r>
              <a:rPr lang="it-IT" dirty="0" err="1">
                <a:solidFill>
                  <a:srgbClr val="0070C0"/>
                </a:solidFill>
              </a:rPr>
              <a:t>quantities</a:t>
            </a:r>
            <a:r>
              <a:rPr lang="it-IT" dirty="0">
                <a:solidFill>
                  <a:srgbClr val="0070C0"/>
                </a:solidFill>
              </a:rPr>
              <a:t> are </a:t>
            </a:r>
            <a:r>
              <a:rPr lang="it-IT" dirty="0" err="1">
                <a:solidFill>
                  <a:srgbClr val="0070C0"/>
                </a:solidFill>
              </a:rPr>
              <a:t>simple</a:t>
            </a:r>
            <a:r>
              <a:rPr lang="it-IT" dirty="0">
                <a:solidFill>
                  <a:srgbClr val="0070C0"/>
                </a:solidFill>
              </a:rPr>
              <a:t>:</a:t>
            </a:r>
          </a:p>
          <a:p>
            <a:pPr>
              <a:lnSpc>
                <a:spcPct val="120000"/>
              </a:lnSpc>
              <a:buFontTx/>
              <a:buChar char="-"/>
            </a:pPr>
            <a:r>
              <a:rPr lang="it-IT" b="1" dirty="0">
                <a:solidFill>
                  <a:srgbClr val="FFC000"/>
                </a:solidFill>
              </a:rPr>
              <a:t>N</a:t>
            </a:r>
            <a:r>
              <a:rPr lang="el-GR" b="1" baseline="-25000" dirty="0">
                <a:solidFill>
                  <a:srgbClr val="FFC000"/>
                </a:solidFill>
              </a:rPr>
              <a:t>μ</a:t>
            </a:r>
            <a:r>
              <a:rPr lang="it-IT" b="1" dirty="0">
                <a:solidFill>
                  <a:srgbClr val="FFC000"/>
                </a:solidFill>
              </a:rPr>
              <a:t>(</a:t>
            </a:r>
            <a:r>
              <a:rPr lang="it-IT" b="1" dirty="0" err="1">
                <a:solidFill>
                  <a:srgbClr val="FFC000"/>
                </a:solidFill>
              </a:rPr>
              <a:t>t,x,y</a:t>
            </a:r>
            <a:r>
              <a:rPr lang="it-IT" b="1" dirty="0">
                <a:solidFill>
                  <a:srgbClr val="FFC000"/>
                </a:solidFill>
              </a:rPr>
              <a:t>)</a:t>
            </a:r>
            <a:r>
              <a:rPr lang="el-GR" b="1" dirty="0">
                <a:solidFill>
                  <a:srgbClr val="FFC000"/>
                </a:solidFill>
              </a:rPr>
              <a:t> </a:t>
            </a:r>
            <a:r>
              <a:rPr lang="en-US" b="1" dirty="0">
                <a:solidFill>
                  <a:srgbClr val="FFC000"/>
                </a:solidFill>
              </a:rPr>
              <a:t>							- X,Y of shower center</a:t>
            </a:r>
          </a:p>
          <a:p>
            <a:pPr>
              <a:lnSpc>
                <a:spcPct val="120000"/>
              </a:lnSpc>
              <a:buFontTx/>
              <a:buChar char="-"/>
            </a:pPr>
            <a:r>
              <a:rPr lang="it-IT" b="1" dirty="0">
                <a:solidFill>
                  <a:srgbClr val="FFC000"/>
                </a:solidFill>
              </a:rPr>
              <a:t>N</a:t>
            </a:r>
            <a:r>
              <a:rPr lang="el-GR" b="1" baseline="-25000" dirty="0">
                <a:solidFill>
                  <a:srgbClr val="FFC000"/>
                </a:solidFill>
              </a:rPr>
              <a:t>γ</a:t>
            </a:r>
            <a:r>
              <a:rPr lang="it-IT" b="1" dirty="0">
                <a:solidFill>
                  <a:srgbClr val="FFC000"/>
                </a:solidFill>
              </a:rPr>
              <a:t>(</a:t>
            </a:r>
            <a:r>
              <a:rPr lang="it-IT" b="1" dirty="0" err="1">
                <a:solidFill>
                  <a:srgbClr val="FFC000"/>
                </a:solidFill>
              </a:rPr>
              <a:t>t,x,y</a:t>
            </a:r>
            <a:r>
              <a:rPr lang="it-IT" b="1" dirty="0">
                <a:solidFill>
                  <a:srgbClr val="FFC000"/>
                </a:solidFill>
              </a:rPr>
              <a:t>)	</a:t>
            </a:r>
            <a:r>
              <a:rPr lang="it-IT" b="1" dirty="0">
                <a:solidFill>
                  <a:srgbClr val="FFC000"/>
                </a:solidFill>
                <a:sym typeface="Wingdings" panose="05000000000000000000" pitchFamily="2" charset="2"/>
              </a:rPr>
              <a:t></a:t>
            </a:r>
            <a:r>
              <a:rPr lang="it-IT" b="1" dirty="0">
                <a:solidFill>
                  <a:srgbClr val="FFC000"/>
                </a:solidFill>
              </a:rPr>
              <a:t>	</a:t>
            </a:r>
            <a:r>
              <a:rPr lang="it-IT" b="1" dirty="0" err="1">
                <a:solidFill>
                  <a:srgbClr val="FFC000"/>
                </a:solidFill>
              </a:rPr>
              <a:t>These</a:t>
            </a:r>
            <a:r>
              <a:rPr lang="it-IT" b="1" dirty="0">
                <a:solidFill>
                  <a:srgbClr val="FFC000"/>
                </a:solidFill>
              </a:rPr>
              <a:t> </a:t>
            </a:r>
            <a:r>
              <a:rPr lang="it-IT" b="1" dirty="0" err="1">
                <a:solidFill>
                  <a:srgbClr val="FFC000"/>
                </a:solidFill>
              </a:rPr>
              <a:t>depend</a:t>
            </a:r>
            <a:r>
              <a:rPr lang="it-IT" b="1" dirty="0">
                <a:solidFill>
                  <a:srgbClr val="FFC000"/>
                </a:solidFill>
              </a:rPr>
              <a:t> on </a:t>
            </a:r>
            <a:r>
              <a:rPr lang="it-IT" b="1" dirty="0" err="1">
                <a:solidFill>
                  <a:srgbClr val="FFC000"/>
                </a:solidFill>
              </a:rPr>
              <a:t>shower</a:t>
            </a:r>
            <a:r>
              <a:rPr lang="it-IT" b="1" dirty="0">
                <a:solidFill>
                  <a:srgbClr val="FFC000"/>
                </a:solidFill>
              </a:rPr>
              <a:t> pars. </a:t>
            </a:r>
            <a:r>
              <a:rPr lang="el-GR" b="1" dirty="0">
                <a:solidFill>
                  <a:srgbClr val="FFC000"/>
                </a:solidFill>
              </a:rPr>
              <a:t>ω</a:t>
            </a:r>
            <a:r>
              <a:rPr lang="it-IT" b="1" dirty="0">
                <a:solidFill>
                  <a:srgbClr val="FFC000"/>
                </a:solidFill>
              </a:rPr>
              <a:t>:		- </a:t>
            </a:r>
            <a:r>
              <a:rPr lang="it-IT" b="1" dirty="0" err="1">
                <a:solidFill>
                  <a:srgbClr val="FFC000"/>
                </a:solidFill>
              </a:rPr>
              <a:t>Primary</a:t>
            </a:r>
            <a:r>
              <a:rPr lang="it-IT" b="1" dirty="0">
                <a:solidFill>
                  <a:srgbClr val="FFC000"/>
                </a:solidFill>
              </a:rPr>
              <a:t> </a:t>
            </a:r>
            <a:r>
              <a:rPr lang="it-IT" b="1" dirty="0" err="1">
                <a:solidFill>
                  <a:srgbClr val="FFC000"/>
                </a:solidFill>
              </a:rPr>
              <a:t>particle</a:t>
            </a:r>
            <a:r>
              <a:rPr lang="it-IT" b="1" dirty="0">
                <a:solidFill>
                  <a:srgbClr val="FFC000"/>
                </a:solidFill>
              </a:rPr>
              <a:t> ID</a:t>
            </a:r>
            <a:endParaRPr lang="en-US" b="1" dirty="0">
              <a:solidFill>
                <a:srgbClr val="FFC000"/>
              </a:solidFill>
            </a:endParaRPr>
          </a:p>
          <a:p>
            <a:pPr>
              <a:lnSpc>
                <a:spcPct val="120000"/>
              </a:lnSpc>
              <a:buFontTx/>
              <a:buChar char="-"/>
            </a:pPr>
            <a:r>
              <a:rPr lang="it-IT" b="1" dirty="0">
                <a:solidFill>
                  <a:srgbClr val="FFC000"/>
                </a:solidFill>
              </a:rPr>
              <a:t>N</a:t>
            </a:r>
            <a:r>
              <a:rPr lang="en-GB" b="1" baseline="-25000" dirty="0">
                <a:solidFill>
                  <a:srgbClr val="FFC000"/>
                </a:solidFill>
              </a:rPr>
              <a:t>e</a:t>
            </a:r>
            <a:r>
              <a:rPr lang="it-IT" b="1" dirty="0">
                <a:solidFill>
                  <a:srgbClr val="FFC000"/>
                </a:solidFill>
              </a:rPr>
              <a:t>(</a:t>
            </a:r>
            <a:r>
              <a:rPr lang="it-IT" b="1" dirty="0" err="1">
                <a:solidFill>
                  <a:srgbClr val="FFC000"/>
                </a:solidFill>
              </a:rPr>
              <a:t>t,x,y</a:t>
            </a:r>
            <a:r>
              <a:rPr lang="it-IT" b="1" dirty="0">
                <a:solidFill>
                  <a:srgbClr val="FFC000"/>
                </a:solidFill>
              </a:rPr>
              <a:t>)							- </a:t>
            </a:r>
            <a:r>
              <a:rPr lang="it-IT" b="1" dirty="0" err="1">
                <a:solidFill>
                  <a:srgbClr val="FFC000"/>
                </a:solidFill>
              </a:rPr>
              <a:t>Primary</a:t>
            </a:r>
            <a:r>
              <a:rPr lang="it-IT" b="1" dirty="0">
                <a:solidFill>
                  <a:srgbClr val="FFC000"/>
                </a:solidFill>
              </a:rPr>
              <a:t> E, </a:t>
            </a:r>
            <a:r>
              <a:rPr lang="el-GR" dirty="0">
                <a:solidFill>
                  <a:srgbClr val="FFC000"/>
                </a:solidFill>
              </a:rPr>
              <a:t>θ</a:t>
            </a:r>
            <a:r>
              <a:rPr lang="en-US" dirty="0">
                <a:solidFill>
                  <a:srgbClr val="FFC000"/>
                </a:solidFill>
              </a:rPr>
              <a:t>, </a:t>
            </a:r>
            <a:r>
              <a:rPr lang="el-GR" dirty="0">
                <a:solidFill>
                  <a:srgbClr val="FFC000"/>
                </a:solidFill>
              </a:rPr>
              <a:t>φ</a:t>
            </a:r>
            <a:endParaRPr lang="it-IT" dirty="0">
              <a:solidFill>
                <a:srgbClr val="FFC000"/>
              </a:solidFill>
            </a:endParaRPr>
          </a:p>
          <a:p>
            <a:pPr marL="0" indent="0">
              <a:lnSpc>
                <a:spcPct val="120000"/>
              </a:lnSpc>
              <a:buNone/>
            </a:pPr>
            <a:endParaRPr lang="it-IT" b="1" dirty="0">
              <a:solidFill>
                <a:srgbClr val="FFC000"/>
              </a:solidFill>
            </a:endParaRPr>
          </a:p>
          <a:p>
            <a:pPr marL="0" indent="0">
              <a:lnSpc>
                <a:spcPct val="120000"/>
              </a:lnSpc>
              <a:buNone/>
            </a:pPr>
            <a:r>
              <a:rPr lang="it-IT" b="1" dirty="0">
                <a:solidFill>
                  <a:srgbClr val="FFC000"/>
                </a:solidFill>
              </a:rPr>
              <a:t>		</a:t>
            </a:r>
            <a:r>
              <a:rPr lang="it-IT" b="1" dirty="0">
                <a:solidFill>
                  <a:srgbClr val="FFC000"/>
                </a:solidFill>
                <a:sym typeface="Wingdings" panose="05000000000000000000" pitchFamily="2" charset="2"/>
              </a:rPr>
              <a:t> 	Can </a:t>
            </a:r>
            <a:r>
              <a:rPr lang="it-IT" b="1" dirty="0" err="1">
                <a:solidFill>
                  <a:srgbClr val="FFC000"/>
                </a:solidFill>
                <a:sym typeface="Wingdings" panose="05000000000000000000" pitchFamily="2" charset="2"/>
              </a:rPr>
              <a:t>devise</a:t>
            </a:r>
            <a:r>
              <a:rPr lang="it-IT" b="1" dirty="0">
                <a:solidFill>
                  <a:srgbClr val="FFC000"/>
                </a:solidFill>
                <a:sym typeface="Wingdings" panose="05000000000000000000" pitchFamily="2" charset="2"/>
              </a:rPr>
              <a:t> a </a:t>
            </a:r>
            <a:r>
              <a:rPr lang="it-IT" b="1" dirty="0" err="1">
                <a:solidFill>
                  <a:srgbClr val="FFC000"/>
                </a:solidFill>
              </a:rPr>
              <a:t>parametric</a:t>
            </a:r>
            <a:r>
              <a:rPr lang="it-IT" b="1" dirty="0">
                <a:solidFill>
                  <a:srgbClr val="FFC000"/>
                </a:solidFill>
              </a:rPr>
              <a:t> model :</a:t>
            </a:r>
          </a:p>
          <a:p>
            <a:pPr marL="0" indent="0">
              <a:lnSpc>
                <a:spcPct val="120000"/>
              </a:lnSpc>
              <a:buNone/>
            </a:pPr>
            <a:r>
              <a:rPr lang="it-IT" dirty="0">
                <a:solidFill>
                  <a:srgbClr val="FFC000"/>
                </a:solidFill>
              </a:rPr>
              <a:t>			</a:t>
            </a:r>
            <a:r>
              <a:rPr lang="it-IT" b="1" dirty="0">
                <a:solidFill>
                  <a:srgbClr val="FFC000"/>
                </a:solidFill>
              </a:rPr>
              <a:t>p [</a:t>
            </a:r>
            <a:r>
              <a:rPr lang="el-GR" b="1" dirty="0">
                <a:solidFill>
                  <a:srgbClr val="FFC000"/>
                </a:solidFill>
              </a:rPr>
              <a:t> </a:t>
            </a:r>
            <a:r>
              <a:rPr lang="it-IT" b="1" dirty="0">
                <a:solidFill>
                  <a:srgbClr val="FFC000"/>
                </a:solidFill>
              </a:rPr>
              <a:t>N</a:t>
            </a:r>
            <a:r>
              <a:rPr lang="el-GR" b="1" baseline="-25000" dirty="0">
                <a:solidFill>
                  <a:srgbClr val="FFC000"/>
                </a:solidFill>
              </a:rPr>
              <a:t>μ</a:t>
            </a:r>
            <a:r>
              <a:rPr lang="it-IT" b="1" dirty="0">
                <a:solidFill>
                  <a:srgbClr val="FFC000"/>
                </a:solidFill>
              </a:rPr>
              <a:t>(t),</a:t>
            </a:r>
            <a:r>
              <a:rPr lang="el-GR" b="1" dirty="0">
                <a:solidFill>
                  <a:srgbClr val="FFC000"/>
                </a:solidFill>
              </a:rPr>
              <a:t> </a:t>
            </a:r>
            <a:r>
              <a:rPr lang="it-IT" b="1" dirty="0">
                <a:solidFill>
                  <a:srgbClr val="FFC000"/>
                </a:solidFill>
              </a:rPr>
              <a:t>N</a:t>
            </a:r>
            <a:r>
              <a:rPr lang="el-GR" b="1" baseline="-25000" dirty="0">
                <a:solidFill>
                  <a:srgbClr val="FFC000"/>
                </a:solidFill>
              </a:rPr>
              <a:t>γ</a:t>
            </a:r>
            <a:r>
              <a:rPr lang="it-IT" b="1" dirty="0">
                <a:solidFill>
                  <a:srgbClr val="FFC000"/>
                </a:solidFill>
              </a:rPr>
              <a:t>(t),</a:t>
            </a:r>
            <a:r>
              <a:rPr lang="el-GR" b="1" dirty="0">
                <a:solidFill>
                  <a:srgbClr val="FFC000"/>
                </a:solidFill>
              </a:rPr>
              <a:t> </a:t>
            </a:r>
            <a:r>
              <a:rPr lang="it-IT" b="1" dirty="0">
                <a:solidFill>
                  <a:srgbClr val="FFC000"/>
                </a:solidFill>
              </a:rPr>
              <a:t>N</a:t>
            </a:r>
            <a:r>
              <a:rPr lang="en-GB" b="1" baseline="-25000" dirty="0">
                <a:solidFill>
                  <a:srgbClr val="FFC000"/>
                </a:solidFill>
              </a:rPr>
              <a:t>e</a:t>
            </a:r>
            <a:r>
              <a:rPr lang="it-IT" b="1" dirty="0">
                <a:solidFill>
                  <a:srgbClr val="FFC000"/>
                </a:solidFill>
              </a:rPr>
              <a:t>(t) | </a:t>
            </a:r>
            <a:r>
              <a:rPr lang="el-GR" b="1" dirty="0">
                <a:solidFill>
                  <a:srgbClr val="FFC000"/>
                </a:solidFill>
              </a:rPr>
              <a:t>ω </a:t>
            </a:r>
            <a:r>
              <a:rPr lang="it-IT" b="1" dirty="0">
                <a:solidFill>
                  <a:srgbClr val="FFC000"/>
                </a:solidFill>
              </a:rPr>
              <a:t>]</a:t>
            </a:r>
            <a:r>
              <a:rPr lang="el-GR" b="1" dirty="0">
                <a:solidFill>
                  <a:srgbClr val="FFC000"/>
                </a:solidFill>
              </a:rPr>
              <a:t> </a:t>
            </a:r>
            <a:endParaRPr lang="it-IT" dirty="0">
              <a:solidFill>
                <a:srgbClr val="FFC000"/>
              </a:solidFill>
              <a:sym typeface="Wingdings" panose="05000000000000000000" pitchFamily="2" charset="2"/>
            </a:endParaRPr>
          </a:p>
          <a:p>
            <a:pPr marL="0" indent="0">
              <a:lnSpc>
                <a:spcPct val="120000"/>
              </a:lnSpc>
              <a:buNone/>
            </a:pPr>
            <a:endParaRPr lang="it-IT" dirty="0">
              <a:solidFill>
                <a:srgbClr val="FFC000"/>
              </a:solidFill>
              <a:sym typeface="Wingdings" panose="05000000000000000000" pitchFamily="2" charset="2"/>
            </a:endParaRPr>
          </a:p>
          <a:p>
            <a:pPr marL="0" indent="0">
              <a:lnSpc>
                <a:spcPct val="120000"/>
              </a:lnSpc>
              <a:buNone/>
            </a:pPr>
            <a:r>
              <a:rPr lang="it-IT" dirty="0">
                <a:solidFill>
                  <a:srgbClr val="FFC000"/>
                </a:solidFill>
                <a:sym typeface="Wingdings" panose="05000000000000000000" pitchFamily="2" charset="2"/>
              </a:rPr>
              <a:t>Given </a:t>
            </a:r>
            <a:r>
              <a:rPr lang="it-IT" b="1" dirty="0">
                <a:solidFill>
                  <a:srgbClr val="FFC000"/>
                </a:solidFill>
                <a:sym typeface="Wingdings" panose="05000000000000000000" pitchFamily="2" charset="2"/>
              </a:rPr>
              <a:t>F</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we</a:t>
            </a:r>
            <a:r>
              <a:rPr lang="it-IT" dirty="0">
                <a:solidFill>
                  <a:srgbClr val="FFC000"/>
                </a:solidFill>
                <a:sym typeface="Wingdings" panose="05000000000000000000" pitchFamily="2" charset="2"/>
              </a:rPr>
              <a:t> can compute in </a:t>
            </a:r>
            <a:r>
              <a:rPr lang="it-IT" dirty="0" err="1">
                <a:solidFill>
                  <a:srgbClr val="FFC000"/>
                </a:solidFill>
                <a:sym typeface="Wingdings" panose="05000000000000000000" pitchFamily="2" charset="2"/>
              </a:rPr>
              <a:t>closed</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form</a:t>
            </a:r>
            <a:r>
              <a:rPr lang="it-IT" dirty="0">
                <a:solidFill>
                  <a:srgbClr val="FFC000"/>
                </a:solidFill>
                <a:sym typeface="Wingdings" panose="05000000000000000000" pitchFamily="2" charset="2"/>
              </a:rPr>
              <a:t> the utility </a:t>
            </a:r>
            <a:r>
              <a:rPr lang="it-IT" dirty="0" err="1">
                <a:solidFill>
                  <a:srgbClr val="FFC000"/>
                </a:solidFill>
                <a:sym typeface="Wingdings" panose="05000000000000000000" pitchFamily="2" charset="2"/>
              </a:rPr>
              <a:t>function</a:t>
            </a:r>
            <a:r>
              <a:rPr lang="it-IT" dirty="0">
                <a:solidFill>
                  <a:srgbClr val="FFC000"/>
                </a:solidFill>
                <a:sym typeface="Wingdings" panose="05000000000000000000" pitchFamily="2" charset="2"/>
              </a:rPr>
              <a:t> for </a:t>
            </a:r>
            <a:r>
              <a:rPr lang="it-IT" i="1" dirty="0" err="1">
                <a:solidFill>
                  <a:srgbClr val="FFC000"/>
                </a:solidFill>
                <a:sym typeface="Wingdings" panose="05000000000000000000" pitchFamily="2" charset="2"/>
              </a:rPr>
              <a:t>any</a:t>
            </a:r>
            <a:r>
              <a:rPr lang="it-IT" dirty="0">
                <a:solidFill>
                  <a:srgbClr val="FFC000"/>
                </a:solidFill>
                <a:sym typeface="Wingdings" panose="05000000000000000000" pitchFamily="2" charset="2"/>
              </a:rPr>
              <a:t> detector </a:t>
            </a:r>
            <a:r>
              <a:rPr lang="it-IT" dirty="0" err="1">
                <a:solidFill>
                  <a:srgbClr val="FFC000"/>
                </a:solidFill>
                <a:sym typeface="Wingdings" panose="05000000000000000000" pitchFamily="2" charset="2"/>
              </a:rPr>
              <a:t>configuration</a:t>
            </a:r>
            <a:r>
              <a:rPr lang="it-IT" dirty="0">
                <a:solidFill>
                  <a:srgbClr val="FFC000"/>
                </a:solidFill>
                <a:sym typeface="Wingdings" panose="05000000000000000000" pitchFamily="2" charset="2"/>
              </a:rPr>
              <a:t>. </a:t>
            </a:r>
          </a:p>
          <a:p>
            <a:pPr marL="0" indent="0">
              <a:lnSpc>
                <a:spcPct val="120000"/>
              </a:lnSpc>
              <a:buNone/>
            </a:pP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This</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enables</a:t>
            </a:r>
            <a:r>
              <a:rPr lang="it-IT"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gradient</a:t>
            </a:r>
            <a:r>
              <a:rPr lang="it-IT" b="1"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descent</a:t>
            </a:r>
            <a:r>
              <a:rPr lang="it-IT" dirty="0">
                <a:solidFill>
                  <a:srgbClr val="FFC000"/>
                </a:solidFill>
                <a:sym typeface="Wingdings" panose="05000000000000000000" pitchFamily="2" charset="2"/>
              </a:rPr>
              <a:t> to the minimum of -U </a:t>
            </a:r>
            <a:r>
              <a:rPr lang="it-IT" dirty="0">
                <a:sym typeface="Wingdings" panose="05000000000000000000" pitchFamily="2" charset="2"/>
              </a:rPr>
              <a:t>of –U!</a:t>
            </a:r>
            <a:endParaRPr lang="it-IT" dirty="0"/>
          </a:p>
        </p:txBody>
      </p:sp>
      <p:sp>
        <p:nvSpPr>
          <p:cNvPr id="6" name="Segnaposto numero diapositiva 5"/>
          <p:cNvSpPr>
            <a:spLocks noGrp="1"/>
          </p:cNvSpPr>
          <p:nvPr>
            <p:ph type="sldNum" sz="quarter" idx="12"/>
          </p:nvPr>
        </p:nvSpPr>
        <p:spPr/>
        <p:txBody>
          <a:bodyPr/>
          <a:lstStyle/>
          <a:p>
            <a:fld id="{9792DB7C-41C6-413A-81DD-F073C27E12A1}" type="slidenum">
              <a:rPr lang="en-US" smtClean="0"/>
              <a:t>13</a:t>
            </a:fld>
            <a:endParaRPr lang="en-US" dirty="0"/>
          </a:p>
        </p:txBody>
      </p:sp>
      <p:sp>
        <p:nvSpPr>
          <p:cNvPr id="5" name="Rectangle 4">
            <a:extLst>
              <a:ext uri="{FF2B5EF4-FFF2-40B4-BE49-F238E27FC236}">
                <a16:creationId xmlns:a16="http://schemas.microsoft.com/office/drawing/2014/main" id="{5BB2CD97-32D8-EC18-C3A8-25B2902D9E76}"/>
              </a:ext>
            </a:extLst>
          </p:cNvPr>
          <p:cNvSpPr/>
          <p:nvPr/>
        </p:nvSpPr>
        <p:spPr>
          <a:xfrm>
            <a:off x="315044" y="1445127"/>
            <a:ext cx="11435521" cy="867150"/>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F49FB471-E78A-8F85-A40F-DDAC2C206B64}"/>
              </a:ext>
            </a:extLst>
          </p:cNvPr>
          <p:cNvSpPr/>
          <p:nvPr/>
        </p:nvSpPr>
        <p:spPr>
          <a:xfrm>
            <a:off x="480095" y="4314497"/>
            <a:ext cx="10954468" cy="2178378"/>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4DC5EF56-359E-945E-18E4-CE59B5DCEF95}"/>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38073625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199" y="365125"/>
            <a:ext cx="11159359" cy="1325563"/>
          </a:xfrm>
        </p:spPr>
        <p:txBody>
          <a:bodyPr/>
          <a:lstStyle/>
          <a:p>
            <a:r>
              <a:rPr lang="it-IT" b="1" dirty="0">
                <a:solidFill>
                  <a:schemeClr val="bg1"/>
                </a:solidFill>
                <a:latin typeface="+mn-lt"/>
              </a:rPr>
              <a:t>A </a:t>
            </a:r>
            <a:r>
              <a:rPr lang="it-IT" b="1" dirty="0" err="1">
                <a:solidFill>
                  <a:schemeClr val="bg1"/>
                </a:solidFill>
                <a:latin typeface="+mn-lt"/>
              </a:rPr>
              <a:t>Tentative</a:t>
            </a:r>
            <a:r>
              <a:rPr lang="it-IT" b="1" dirty="0">
                <a:solidFill>
                  <a:schemeClr val="bg1"/>
                </a:solidFill>
                <a:latin typeface="+mn-lt"/>
              </a:rPr>
              <a:t> Solution to the </a:t>
            </a:r>
            <a:r>
              <a:rPr lang="it-IT" b="1" dirty="0" err="1">
                <a:solidFill>
                  <a:schemeClr val="bg1"/>
                </a:solidFill>
                <a:latin typeface="+mn-lt"/>
              </a:rPr>
              <a:t>Principled</a:t>
            </a:r>
            <a:r>
              <a:rPr lang="it-IT" b="1" dirty="0">
                <a:solidFill>
                  <a:schemeClr val="bg1"/>
                </a:solidFill>
                <a:latin typeface="+mn-lt"/>
              </a:rPr>
              <a:t> </a:t>
            </a:r>
            <a:r>
              <a:rPr lang="it-IT" b="1" dirty="0" err="1">
                <a:solidFill>
                  <a:schemeClr val="bg1"/>
                </a:solidFill>
                <a:latin typeface="+mn-lt"/>
              </a:rPr>
              <a:t>Question</a:t>
            </a:r>
            <a:endParaRPr lang="it-IT" b="1" dirty="0">
              <a:solidFill>
                <a:schemeClr val="bg1"/>
              </a:solidFill>
              <a:latin typeface="+mn-lt"/>
            </a:endParaRPr>
          </a:p>
        </p:txBody>
      </p:sp>
      <p:sp>
        <p:nvSpPr>
          <p:cNvPr id="3" name="Segnaposto contenuto 2"/>
          <p:cNvSpPr>
            <a:spLocks noGrp="1"/>
          </p:cNvSpPr>
          <p:nvPr>
            <p:ph idx="1"/>
          </p:nvPr>
        </p:nvSpPr>
        <p:spPr>
          <a:xfrm>
            <a:off x="838200" y="1790455"/>
            <a:ext cx="10825716" cy="4794983"/>
          </a:xfrm>
        </p:spPr>
        <p:txBody>
          <a:bodyPr>
            <a:normAutofit fontScale="70000" lnSpcReduction="20000"/>
          </a:bodyPr>
          <a:lstStyle/>
          <a:p>
            <a:pPr marL="0" indent="0">
              <a:lnSpc>
                <a:spcPct val="120000"/>
              </a:lnSpc>
              <a:buNone/>
            </a:pPr>
            <a:r>
              <a:rPr lang="it-IT" dirty="0" err="1">
                <a:solidFill>
                  <a:srgbClr val="FFC000"/>
                </a:solidFill>
              </a:rPr>
              <a:t>Atmospheric</a:t>
            </a:r>
            <a:r>
              <a:rPr lang="it-IT" dirty="0">
                <a:solidFill>
                  <a:srgbClr val="FFC000"/>
                </a:solidFill>
              </a:rPr>
              <a:t> </a:t>
            </a:r>
            <a:r>
              <a:rPr lang="it-IT" dirty="0" err="1">
                <a:solidFill>
                  <a:srgbClr val="FFC000"/>
                </a:solidFill>
              </a:rPr>
              <a:t>showers</a:t>
            </a:r>
            <a:r>
              <a:rPr lang="it-IT" dirty="0">
                <a:solidFill>
                  <a:srgbClr val="FFC000"/>
                </a:solidFill>
              </a:rPr>
              <a:t> are a </a:t>
            </a:r>
            <a:r>
              <a:rPr lang="it-IT" i="1" dirty="0" err="1">
                <a:solidFill>
                  <a:srgbClr val="FFC000"/>
                </a:solidFill>
              </a:rPr>
              <a:t>stochastic</a:t>
            </a:r>
            <a:r>
              <a:rPr lang="it-IT" i="1" dirty="0">
                <a:solidFill>
                  <a:srgbClr val="FFC000"/>
                </a:solidFill>
              </a:rPr>
              <a:t> </a:t>
            </a:r>
            <a:r>
              <a:rPr lang="it-IT" i="1" dirty="0" err="1">
                <a:solidFill>
                  <a:srgbClr val="FFC000"/>
                </a:solidFill>
              </a:rPr>
              <a:t>phenomenon</a:t>
            </a:r>
            <a:r>
              <a:rPr lang="it-IT" dirty="0">
                <a:solidFill>
                  <a:srgbClr val="FFC000"/>
                </a:solidFill>
              </a:rPr>
              <a:t>: </a:t>
            </a:r>
            <a:r>
              <a:rPr lang="it-IT" dirty="0">
                <a:solidFill>
                  <a:srgbClr val="FFC000"/>
                </a:solidFill>
                <a:sym typeface="Wingdings" panose="05000000000000000000" pitchFamily="2" charset="2"/>
              </a:rPr>
              <a:t>the </a:t>
            </a:r>
            <a:r>
              <a:rPr lang="it-IT" b="1" dirty="0">
                <a:solidFill>
                  <a:srgbClr val="FFC000"/>
                </a:solidFill>
                <a:sym typeface="Wingdings" panose="05000000000000000000" pitchFamily="2" charset="2"/>
              </a:rPr>
              <a:t>model </a:t>
            </a:r>
            <a:r>
              <a:rPr lang="it-IT" b="1" dirty="0" err="1">
                <a:solidFill>
                  <a:srgbClr val="FFC000"/>
                </a:solidFill>
                <a:sym typeface="Wingdings" panose="05000000000000000000" pitchFamily="2" charset="2"/>
              </a:rPr>
              <a:t>is</a:t>
            </a:r>
            <a:r>
              <a:rPr lang="it-IT" b="1"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implicit</a:t>
            </a:r>
            <a:endParaRPr lang="it-IT" b="1" dirty="0">
              <a:solidFill>
                <a:srgbClr val="FFC000"/>
              </a:solidFill>
              <a:sym typeface="Wingdings" panose="05000000000000000000" pitchFamily="2" charset="2"/>
            </a:endParaRPr>
          </a:p>
          <a:p>
            <a:pPr marL="0" indent="0">
              <a:lnSpc>
                <a:spcPct val="120000"/>
              </a:lnSpc>
              <a:buNone/>
            </a:pPr>
            <a:r>
              <a:rPr lang="it-IT" dirty="0" err="1">
                <a:solidFill>
                  <a:srgbClr val="FFC000"/>
                </a:solidFill>
              </a:rPr>
              <a:t>Yet</a:t>
            </a:r>
            <a:r>
              <a:rPr lang="it-IT" dirty="0">
                <a:solidFill>
                  <a:srgbClr val="FFC000"/>
                </a:solidFill>
              </a:rPr>
              <a:t> </a:t>
            </a:r>
            <a:r>
              <a:rPr lang="it-IT" dirty="0" err="1">
                <a:solidFill>
                  <a:srgbClr val="FFC000"/>
                </a:solidFill>
              </a:rPr>
              <a:t>observable</a:t>
            </a:r>
            <a:r>
              <a:rPr lang="it-IT" dirty="0">
                <a:solidFill>
                  <a:srgbClr val="FFC000"/>
                </a:solidFill>
              </a:rPr>
              <a:t> </a:t>
            </a:r>
            <a:r>
              <a:rPr lang="it-IT" dirty="0" err="1">
                <a:solidFill>
                  <a:srgbClr val="FFC000"/>
                </a:solidFill>
              </a:rPr>
              <a:t>quantities</a:t>
            </a:r>
            <a:r>
              <a:rPr lang="it-IT" dirty="0">
                <a:solidFill>
                  <a:srgbClr val="FFC000"/>
                </a:solidFill>
              </a:rPr>
              <a:t> are </a:t>
            </a:r>
            <a:r>
              <a:rPr lang="it-IT" dirty="0" err="1">
                <a:solidFill>
                  <a:srgbClr val="FFC000"/>
                </a:solidFill>
              </a:rPr>
              <a:t>simple</a:t>
            </a:r>
            <a:r>
              <a:rPr lang="it-IT" dirty="0">
                <a:solidFill>
                  <a:srgbClr val="FFC000"/>
                </a:solidFill>
              </a:rPr>
              <a:t>:</a:t>
            </a:r>
          </a:p>
          <a:p>
            <a:pPr>
              <a:lnSpc>
                <a:spcPct val="120000"/>
              </a:lnSpc>
              <a:buFontTx/>
              <a:buChar char="-"/>
            </a:pPr>
            <a:r>
              <a:rPr lang="it-IT" b="1" dirty="0">
                <a:solidFill>
                  <a:srgbClr val="FFC000"/>
                </a:solidFill>
              </a:rPr>
              <a:t>N</a:t>
            </a:r>
            <a:r>
              <a:rPr lang="el-GR" b="1" baseline="-25000" dirty="0">
                <a:solidFill>
                  <a:srgbClr val="FFC000"/>
                </a:solidFill>
              </a:rPr>
              <a:t>μ</a:t>
            </a:r>
            <a:r>
              <a:rPr lang="it-IT" b="1" dirty="0">
                <a:solidFill>
                  <a:srgbClr val="FFC000"/>
                </a:solidFill>
              </a:rPr>
              <a:t>(</a:t>
            </a:r>
            <a:r>
              <a:rPr lang="it-IT" b="1" dirty="0" err="1">
                <a:solidFill>
                  <a:srgbClr val="FFC000"/>
                </a:solidFill>
              </a:rPr>
              <a:t>t,x,y</a:t>
            </a:r>
            <a:r>
              <a:rPr lang="it-IT" b="1" dirty="0">
                <a:solidFill>
                  <a:srgbClr val="FFC000"/>
                </a:solidFill>
              </a:rPr>
              <a:t>)</a:t>
            </a:r>
            <a:r>
              <a:rPr lang="el-GR" b="1" dirty="0">
                <a:solidFill>
                  <a:srgbClr val="FFC000"/>
                </a:solidFill>
              </a:rPr>
              <a:t> </a:t>
            </a:r>
            <a:r>
              <a:rPr lang="en-US" b="1" dirty="0">
                <a:solidFill>
                  <a:srgbClr val="FFC000"/>
                </a:solidFill>
              </a:rPr>
              <a:t>							- X,Y of shower center</a:t>
            </a:r>
          </a:p>
          <a:p>
            <a:pPr>
              <a:lnSpc>
                <a:spcPct val="120000"/>
              </a:lnSpc>
              <a:buFontTx/>
              <a:buChar char="-"/>
            </a:pPr>
            <a:r>
              <a:rPr lang="it-IT" b="1" dirty="0">
                <a:solidFill>
                  <a:srgbClr val="FFC000"/>
                </a:solidFill>
              </a:rPr>
              <a:t>N</a:t>
            </a:r>
            <a:r>
              <a:rPr lang="el-GR" b="1" baseline="-25000" dirty="0">
                <a:solidFill>
                  <a:srgbClr val="FFC000"/>
                </a:solidFill>
              </a:rPr>
              <a:t>γ</a:t>
            </a:r>
            <a:r>
              <a:rPr lang="it-IT" b="1" dirty="0">
                <a:solidFill>
                  <a:srgbClr val="FFC000"/>
                </a:solidFill>
              </a:rPr>
              <a:t>(</a:t>
            </a:r>
            <a:r>
              <a:rPr lang="it-IT" b="1" dirty="0" err="1">
                <a:solidFill>
                  <a:srgbClr val="FFC000"/>
                </a:solidFill>
              </a:rPr>
              <a:t>t,x,y</a:t>
            </a:r>
            <a:r>
              <a:rPr lang="it-IT" b="1" dirty="0">
                <a:solidFill>
                  <a:srgbClr val="FFC000"/>
                </a:solidFill>
              </a:rPr>
              <a:t>)	</a:t>
            </a:r>
            <a:r>
              <a:rPr lang="it-IT" b="1" dirty="0">
                <a:solidFill>
                  <a:srgbClr val="FFC000"/>
                </a:solidFill>
                <a:sym typeface="Wingdings" panose="05000000000000000000" pitchFamily="2" charset="2"/>
              </a:rPr>
              <a:t></a:t>
            </a:r>
            <a:r>
              <a:rPr lang="it-IT" b="1" dirty="0">
                <a:solidFill>
                  <a:srgbClr val="FFC000"/>
                </a:solidFill>
              </a:rPr>
              <a:t>	</a:t>
            </a:r>
            <a:r>
              <a:rPr lang="it-IT" b="1" dirty="0" err="1">
                <a:solidFill>
                  <a:srgbClr val="FFC000"/>
                </a:solidFill>
              </a:rPr>
              <a:t>These</a:t>
            </a:r>
            <a:r>
              <a:rPr lang="it-IT" b="1" dirty="0">
                <a:solidFill>
                  <a:srgbClr val="FFC000"/>
                </a:solidFill>
              </a:rPr>
              <a:t> </a:t>
            </a:r>
            <a:r>
              <a:rPr lang="it-IT" b="1" dirty="0" err="1">
                <a:solidFill>
                  <a:srgbClr val="FFC000"/>
                </a:solidFill>
              </a:rPr>
              <a:t>depend</a:t>
            </a:r>
            <a:r>
              <a:rPr lang="it-IT" b="1" dirty="0">
                <a:solidFill>
                  <a:srgbClr val="FFC000"/>
                </a:solidFill>
              </a:rPr>
              <a:t> on </a:t>
            </a:r>
            <a:r>
              <a:rPr lang="it-IT" b="1" dirty="0" err="1">
                <a:solidFill>
                  <a:srgbClr val="FFC000"/>
                </a:solidFill>
              </a:rPr>
              <a:t>shower</a:t>
            </a:r>
            <a:r>
              <a:rPr lang="it-IT" b="1" dirty="0">
                <a:solidFill>
                  <a:srgbClr val="FFC000"/>
                </a:solidFill>
              </a:rPr>
              <a:t> pars. </a:t>
            </a:r>
            <a:r>
              <a:rPr lang="el-GR" b="1" dirty="0">
                <a:solidFill>
                  <a:srgbClr val="FFC000"/>
                </a:solidFill>
              </a:rPr>
              <a:t>ω</a:t>
            </a:r>
            <a:r>
              <a:rPr lang="it-IT" b="1" dirty="0">
                <a:solidFill>
                  <a:srgbClr val="FFC000"/>
                </a:solidFill>
              </a:rPr>
              <a:t>:		- </a:t>
            </a:r>
            <a:r>
              <a:rPr lang="it-IT" b="1" dirty="0" err="1">
                <a:solidFill>
                  <a:srgbClr val="FFC000"/>
                </a:solidFill>
              </a:rPr>
              <a:t>Primary</a:t>
            </a:r>
            <a:r>
              <a:rPr lang="it-IT" b="1" dirty="0">
                <a:solidFill>
                  <a:srgbClr val="FFC000"/>
                </a:solidFill>
              </a:rPr>
              <a:t> </a:t>
            </a:r>
            <a:r>
              <a:rPr lang="it-IT" b="1" dirty="0" err="1">
                <a:solidFill>
                  <a:srgbClr val="FFC000"/>
                </a:solidFill>
              </a:rPr>
              <a:t>particle</a:t>
            </a:r>
            <a:r>
              <a:rPr lang="it-IT" b="1" dirty="0">
                <a:solidFill>
                  <a:srgbClr val="FFC000"/>
                </a:solidFill>
              </a:rPr>
              <a:t> ID</a:t>
            </a:r>
            <a:endParaRPr lang="en-US" b="1" dirty="0">
              <a:solidFill>
                <a:srgbClr val="FFC000"/>
              </a:solidFill>
            </a:endParaRPr>
          </a:p>
          <a:p>
            <a:pPr>
              <a:lnSpc>
                <a:spcPct val="120000"/>
              </a:lnSpc>
              <a:buFontTx/>
              <a:buChar char="-"/>
            </a:pPr>
            <a:r>
              <a:rPr lang="it-IT" b="1" dirty="0">
                <a:solidFill>
                  <a:srgbClr val="FFC000"/>
                </a:solidFill>
              </a:rPr>
              <a:t>N</a:t>
            </a:r>
            <a:r>
              <a:rPr lang="en-GB" b="1" baseline="-25000" dirty="0">
                <a:solidFill>
                  <a:srgbClr val="FFC000"/>
                </a:solidFill>
              </a:rPr>
              <a:t>e</a:t>
            </a:r>
            <a:r>
              <a:rPr lang="it-IT" b="1" dirty="0">
                <a:solidFill>
                  <a:srgbClr val="FFC000"/>
                </a:solidFill>
              </a:rPr>
              <a:t>(</a:t>
            </a:r>
            <a:r>
              <a:rPr lang="it-IT" b="1" dirty="0" err="1">
                <a:solidFill>
                  <a:srgbClr val="FFC000"/>
                </a:solidFill>
              </a:rPr>
              <a:t>t,x,y</a:t>
            </a:r>
            <a:r>
              <a:rPr lang="it-IT" b="1" dirty="0">
                <a:solidFill>
                  <a:srgbClr val="FFC000"/>
                </a:solidFill>
              </a:rPr>
              <a:t>)							- </a:t>
            </a:r>
            <a:r>
              <a:rPr lang="it-IT" b="1" dirty="0" err="1">
                <a:solidFill>
                  <a:srgbClr val="FFC000"/>
                </a:solidFill>
              </a:rPr>
              <a:t>Primary</a:t>
            </a:r>
            <a:r>
              <a:rPr lang="it-IT" b="1" dirty="0">
                <a:solidFill>
                  <a:srgbClr val="FFC000"/>
                </a:solidFill>
              </a:rPr>
              <a:t> E, </a:t>
            </a:r>
            <a:r>
              <a:rPr lang="el-GR" dirty="0">
                <a:solidFill>
                  <a:srgbClr val="FFC000"/>
                </a:solidFill>
              </a:rPr>
              <a:t>θ</a:t>
            </a:r>
            <a:endParaRPr lang="it-IT" dirty="0">
              <a:solidFill>
                <a:srgbClr val="FFC000"/>
              </a:solidFill>
            </a:endParaRPr>
          </a:p>
          <a:p>
            <a:pPr marL="0" indent="0">
              <a:lnSpc>
                <a:spcPct val="120000"/>
              </a:lnSpc>
              <a:buNone/>
            </a:pPr>
            <a:endParaRPr lang="it-IT" b="1" dirty="0">
              <a:solidFill>
                <a:srgbClr val="FFC000"/>
              </a:solidFill>
            </a:endParaRPr>
          </a:p>
          <a:p>
            <a:pPr marL="0" indent="0">
              <a:lnSpc>
                <a:spcPct val="120000"/>
              </a:lnSpc>
              <a:buNone/>
            </a:pPr>
            <a:r>
              <a:rPr lang="it-IT" b="1" dirty="0">
                <a:solidFill>
                  <a:srgbClr val="FFC000"/>
                </a:solidFill>
              </a:rPr>
              <a:t>		</a:t>
            </a:r>
            <a:r>
              <a:rPr lang="it-IT" b="1" dirty="0">
                <a:solidFill>
                  <a:srgbClr val="FFC000"/>
                </a:solidFill>
                <a:sym typeface="Wingdings" panose="05000000000000000000" pitchFamily="2" charset="2"/>
              </a:rPr>
              <a:t> 	</a:t>
            </a:r>
            <a:r>
              <a:rPr lang="it-IT" b="1" dirty="0">
                <a:solidFill>
                  <a:srgbClr val="00B0F0"/>
                </a:solidFill>
                <a:sym typeface="Wingdings" panose="05000000000000000000" pitchFamily="2" charset="2"/>
              </a:rPr>
              <a:t>Can </a:t>
            </a:r>
            <a:r>
              <a:rPr lang="it-IT" b="1" dirty="0" err="1">
                <a:solidFill>
                  <a:srgbClr val="00B0F0"/>
                </a:solidFill>
                <a:sym typeface="Wingdings" panose="05000000000000000000" pitchFamily="2" charset="2"/>
              </a:rPr>
              <a:t>devise</a:t>
            </a:r>
            <a:r>
              <a:rPr lang="it-IT" b="1" dirty="0">
                <a:solidFill>
                  <a:srgbClr val="00B0F0"/>
                </a:solidFill>
                <a:sym typeface="Wingdings" panose="05000000000000000000" pitchFamily="2" charset="2"/>
              </a:rPr>
              <a:t> a surrogate: </a:t>
            </a:r>
            <a:r>
              <a:rPr lang="it-IT" b="1" dirty="0">
                <a:solidFill>
                  <a:srgbClr val="FFC000"/>
                </a:solidFill>
                <a:sym typeface="Wingdings" panose="05000000000000000000" pitchFamily="2" charset="2"/>
              </a:rPr>
              <a:t>a </a:t>
            </a:r>
            <a:r>
              <a:rPr lang="it-IT" b="1" dirty="0" err="1">
                <a:solidFill>
                  <a:srgbClr val="FFC000"/>
                </a:solidFill>
              </a:rPr>
              <a:t>parametric</a:t>
            </a:r>
            <a:r>
              <a:rPr lang="it-IT" b="1" dirty="0">
                <a:solidFill>
                  <a:srgbClr val="FFC000"/>
                </a:solidFill>
              </a:rPr>
              <a:t> model </a:t>
            </a:r>
          </a:p>
          <a:p>
            <a:pPr marL="0" indent="0">
              <a:lnSpc>
                <a:spcPct val="120000"/>
              </a:lnSpc>
              <a:buNone/>
            </a:pPr>
            <a:r>
              <a:rPr lang="it-IT" dirty="0">
                <a:solidFill>
                  <a:srgbClr val="FFC000"/>
                </a:solidFill>
              </a:rPr>
              <a:t>			</a:t>
            </a:r>
            <a:r>
              <a:rPr lang="it-IT" b="1" dirty="0">
                <a:solidFill>
                  <a:srgbClr val="FFC000"/>
                </a:solidFill>
              </a:rPr>
              <a:t>p [</a:t>
            </a:r>
            <a:r>
              <a:rPr lang="el-GR" b="1" dirty="0">
                <a:solidFill>
                  <a:srgbClr val="FFC000"/>
                </a:solidFill>
              </a:rPr>
              <a:t> </a:t>
            </a:r>
            <a:r>
              <a:rPr lang="it-IT" b="1" dirty="0">
                <a:solidFill>
                  <a:srgbClr val="FFC000"/>
                </a:solidFill>
              </a:rPr>
              <a:t>N</a:t>
            </a:r>
            <a:r>
              <a:rPr lang="el-GR" b="1" baseline="-25000" dirty="0">
                <a:solidFill>
                  <a:srgbClr val="FFC000"/>
                </a:solidFill>
              </a:rPr>
              <a:t>μ</a:t>
            </a:r>
            <a:r>
              <a:rPr lang="it-IT" b="1" dirty="0">
                <a:solidFill>
                  <a:srgbClr val="FFC000"/>
                </a:solidFill>
              </a:rPr>
              <a:t>(t),</a:t>
            </a:r>
            <a:r>
              <a:rPr lang="el-GR" b="1" dirty="0">
                <a:solidFill>
                  <a:srgbClr val="FFC000"/>
                </a:solidFill>
              </a:rPr>
              <a:t> </a:t>
            </a:r>
            <a:r>
              <a:rPr lang="it-IT" b="1" dirty="0">
                <a:solidFill>
                  <a:srgbClr val="FFC000"/>
                </a:solidFill>
              </a:rPr>
              <a:t>N</a:t>
            </a:r>
            <a:r>
              <a:rPr lang="el-GR" b="1" baseline="-25000" dirty="0">
                <a:solidFill>
                  <a:srgbClr val="FFC000"/>
                </a:solidFill>
              </a:rPr>
              <a:t>γ</a:t>
            </a:r>
            <a:r>
              <a:rPr lang="it-IT" b="1" dirty="0">
                <a:solidFill>
                  <a:srgbClr val="FFC000"/>
                </a:solidFill>
              </a:rPr>
              <a:t>(t),</a:t>
            </a:r>
            <a:r>
              <a:rPr lang="el-GR" b="1" dirty="0">
                <a:solidFill>
                  <a:srgbClr val="FFC000"/>
                </a:solidFill>
              </a:rPr>
              <a:t> </a:t>
            </a:r>
            <a:r>
              <a:rPr lang="it-IT" b="1" dirty="0">
                <a:solidFill>
                  <a:srgbClr val="FFC000"/>
                </a:solidFill>
              </a:rPr>
              <a:t>N</a:t>
            </a:r>
            <a:r>
              <a:rPr lang="en-GB" b="1" baseline="-25000" dirty="0">
                <a:solidFill>
                  <a:srgbClr val="FFC000"/>
                </a:solidFill>
              </a:rPr>
              <a:t>e</a:t>
            </a:r>
            <a:r>
              <a:rPr lang="it-IT" b="1" dirty="0">
                <a:solidFill>
                  <a:srgbClr val="FFC000"/>
                </a:solidFill>
              </a:rPr>
              <a:t>(t) | </a:t>
            </a:r>
            <a:r>
              <a:rPr lang="el-GR" b="1" dirty="0">
                <a:solidFill>
                  <a:srgbClr val="FFC000"/>
                </a:solidFill>
              </a:rPr>
              <a:t>ω </a:t>
            </a:r>
            <a:r>
              <a:rPr lang="it-IT" b="1" dirty="0">
                <a:solidFill>
                  <a:srgbClr val="FFC000"/>
                </a:solidFill>
              </a:rPr>
              <a:t>]</a:t>
            </a:r>
            <a:r>
              <a:rPr lang="el-GR" b="1" dirty="0">
                <a:solidFill>
                  <a:srgbClr val="FFC000"/>
                </a:solidFill>
              </a:rPr>
              <a:t> </a:t>
            </a:r>
            <a:endParaRPr lang="it-IT" dirty="0">
              <a:solidFill>
                <a:srgbClr val="FFC000"/>
              </a:solidFill>
              <a:sym typeface="Wingdings" panose="05000000000000000000" pitchFamily="2" charset="2"/>
            </a:endParaRPr>
          </a:p>
          <a:p>
            <a:pPr marL="0" indent="0">
              <a:lnSpc>
                <a:spcPct val="120000"/>
              </a:lnSpc>
              <a:buNone/>
            </a:pPr>
            <a:endParaRPr lang="it-IT" dirty="0">
              <a:solidFill>
                <a:srgbClr val="FFC000"/>
              </a:solidFill>
              <a:sym typeface="Wingdings" panose="05000000000000000000" pitchFamily="2" charset="2"/>
            </a:endParaRPr>
          </a:p>
          <a:p>
            <a:pPr marL="0" indent="0">
              <a:lnSpc>
                <a:spcPct val="120000"/>
              </a:lnSpc>
              <a:buNone/>
            </a:pPr>
            <a:r>
              <a:rPr lang="it-IT" dirty="0">
                <a:solidFill>
                  <a:srgbClr val="FFC000"/>
                </a:solidFill>
                <a:sym typeface="Wingdings" panose="05000000000000000000" pitchFamily="2" charset="2"/>
              </a:rPr>
              <a:t>Given </a:t>
            </a:r>
            <a:r>
              <a:rPr lang="it-IT" b="1" dirty="0">
                <a:solidFill>
                  <a:srgbClr val="FFC000"/>
                </a:solidFill>
                <a:sym typeface="Wingdings" panose="05000000000000000000" pitchFamily="2" charset="2"/>
              </a:rPr>
              <a:t>F</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we</a:t>
            </a:r>
            <a:r>
              <a:rPr lang="it-IT" dirty="0">
                <a:solidFill>
                  <a:srgbClr val="FFC000"/>
                </a:solidFill>
                <a:sym typeface="Wingdings" panose="05000000000000000000" pitchFamily="2" charset="2"/>
              </a:rPr>
              <a:t> can compute in </a:t>
            </a:r>
            <a:r>
              <a:rPr lang="it-IT" dirty="0" err="1">
                <a:solidFill>
                  <a:srgbClr val="FFC000"/>
                </a:solidFill>
                <a:sym typeface="Wingdings" panose="05000000000000000000" pitchFamily="2" charset="2"/>
              </a:rPr>
              <a:t>closed</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form</a:t>
            </a:r>
            <a:r>
              <a:rPr lang="it-IT" dirty="0">
                <a:solidFill>
                  <a:srgbClr val="FFC000"/>
                </a:solidFill>
                <a:sym typeface="Wingdings" panose="05000000000000000000" pitchFamily="2" charset="2"/>
              </a:rPr>
              <a:t> the utility </a:t>
            </a:r>
            <a:r>
              <a:rPr lang="it-IT" dirty="0" err="1">
                <a:solidFill>
                  <a:srgbClr val="FFC000"/>
                </a:solidFill>
                <a:sym typeface="Wingdings" panose="05000000000000000000" pitchFamily="2" charset="2"/>
              </a:rPr>
              <a:t>function</a:t>
            </a:r>
            <a:r>
              <a:rPr lang="it-IT" dirty="0">
                <a:solidFill>
                  <a:srgbClr val="FFC000"/>
                </a:solidFill>
                <a:sym typeface="Wingdings" panose="05000000000000000000" pitchFamily="2" charset="2"/>
              </a:rPr>
              <a:t> for </a:t>
            </a:r>
            <a:r>
              <a:rPr lang="it-IT" i="1" dirty="0" err="1">
                <a:solidFill>
                  <a:srgbClr val="FFC000"/>
                </a:solidFill>
                <a:sym typeface="Wingdings" panose="05000000000000000000" pitchFamily="2" charset="2"/>
              </a:rPr>
              <a:t>any</a:t>
            </a:r>
            <a:r>
              <a:rPr lang="it-IT" dirty="0">
                <a:solidFill>
                  <a:srgbClr val="FFC000"/>
                </a:solidFill>
                <a:sym typeface="Wingdings" panose="05000000000000000000" pitchFamily="2" charset="2"/>
              </a:rPr>
              <a:t> detector </a:t>
            </a:r>
            <a:r>
              <a:rPr lang="it-IT" dirty="0" err="1">
                <a:solidFill>
                  <a:srgbClr val="FFC000"/>
                </a:solidFill>
                <a:sym typeface="Wingdings" panose="05000000000000000000" pitchFamily="2" charset="2"/>
              </a:rPr>
              <a:t>configuration</a:t>
            </a:r>
            <a:r>
              <a:rPr lang="it-IT" dirty="0">
                <a:solidFill>
                  <a:srgbClr val="FFC000"/>
                </a:solidFill>
                <a:sym typeface="Wingdings" panose="05000000000000000000" pitchFamily="2" charset="2"/>
              </a:rPr>
              <a:t>. </a:t>
            </a:r>
          </a:p>
          <a:p>
            <a:pPr marL="0" indent="0">
              <a:lnSpc>
                <a:spcPct val="120000"/>
              </a:lnSpc>
              <a:buNone/>
            </a:pP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This</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enables</a:t>
            </a:r>
            <a:r>
              <a:rPr lang="it-IT"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gradient</a:t>
            </a:r>
            <a:r>
              <a:rPr lang="it-IT" b="1"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descent</a:t>
            </a:r>
            <a:r>
              <a:rPr lang="it-IT" dirty="0">
                <a:solidFill>
                  <a:srgbClr val="FFC000"/>
                </a:solidFill>
                <a:sym typeface="Wingdings" panose="05000000000000000000" pitchFamily="2" charset="2"/>
              </a:rPr>
              <a:t> to the minimum of -U </a:t>
            </a:r>
            <a:r>
              <a:rPr lang="it-IT" dirty="0">
                <a:sym typeface="Wingdings" panose="05000000000000000000" pitchFamily="2" charset="2"/>
              </a:rPr>
              <a:t>of –U!</a:t>
            </a:r>
            <a:endParaRPr lang="it-IT" dirty="0"/>
          </a:p>
        </p:txBody>
      </p:sp>
      <p:sp>
        <p:nvSpPr>
          <p:cNvPr id="6" name="Segnaposto numero diapositiva 5"/>
          <p:cNvSpPr>
            <a:spLocks noGrp="1"/>
          </p:cNvSpPr>
          <p:nvPr>
            <p:ph type="sldNum" sz="quarter" idx="12"/>
          </p:nvPr>
        </p:nvSpPr>
        <p:spPr/>
        <p:txBody>
          <a:bodyPr/>
          <a:lstStyle/>
          <a:p>
            <a:fld id="{9792DB7C-41C6-413A-81DD-F073C27E12A1}" type="slidenum">
              <a:rPr lang="en-US" smtClean="0"/>
              <a:t>14</a:t>
            </a:fld>
            <a:endParaRPr lang="en-US" dirty="0"/>
          </a:p>
        </p:txBody>
      </p:sp>
      <p:sp>
        <p:nvSpPr>
          <p:cNvPr id="5" name="Rectangle 4">
            <a:extLst>
              <a:ext uri="{FF2B5EF4-FFF2-40B4-BE49-F238E27FC236}">
                <a16:creationId xmlns:a16="http://schemas.microsoft.com/office/drawing/2014/main" id="{9E72BB61-D4AE-3A39-4298-B72C0526CEA4}"/>
              </a:ext>
            </a:extLst>
          </p:cNvPr>
          <p:cNvSpPr/>
          <p:nvPr/>
        </p:nvSpPr>
        <p:spPr>
          <a:xfrm>
            <a:off x="704193" y="1690688"/>
            <a:ext cx="10599683" cy="2581767"/>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180B7BCC-ADA2-1DF6-B349-F0BF8B26313F}"/>
              </a:ext>
            </a:extLst>
          </p:cNvPr>
          <p:cNvSpPr/>
          <p:nvPr/>
        </p:nvSpPr>
        <p:spPr>
          <a:xfrm>
            <a:off x="465022" y="5355021"/>
            <a:ext cx="10954468" cy="1137854"/>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D2300E07-56B3-53ED-CDF5-713A120904DB}"/>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368047504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a:solidFill>
                  <a:schemeClr val="bg1"/>
                </a:solidFill>
                <a:latin typeface="+mn-lt"/>
              </a:rPr>
              <a:t>A </a:t>
            </a:r>
            <a:r>
              <a:rPr lang="it-IT" b="1" dirty="0" err="1">
                <a:solidFill>
                  <a:schemeClr val="bg1"/>
                </a:solidFill>
                <a:latin typeface="+mn-lt"/>
              </a:rPr>
              <a:t>Tentative</a:t>
            </a:r>
            <a:r>
              <a:rPr lang="it-IT" b="1" dirty="0">
                <a:solidFill>
                  <a:schemeClr val="bg1"/>
                </a:solidFill>
                <a:latin typeface="+mn-lt"/>
              </a:rPr>
              <a:t> Solution to the </a:t>
            </a:r>
            <a:r>
              <a:rPr lang="it-IT" b="1" dirty="0" err="1">
                <a:solidFill>
                  <a:schemeClr val="bg1"/>
                </a:solidFill>
                <a:latin typeface="+mn-lt"/>
              </a:rPr>
              <a:t>Principled</a:t>
            </a:r>
            <a:r>
              <a:rPr lang="it-IT" b="1" dirty="0">
                <a:solidFill>
                  <a:schemeClr val="bg1"/>
                </a:solidFill>
                <a:latin typeface="+mn-lt"/>
              </a:rPr>
              <a:t> </a:t>
            </a:r>
            <a:r>
              <a:rPr lang="it-IT" b="1" dirty="0" err="1">
                <a:solidFill>
                  <a:schemeClr val="bg1"/>
                </a:solidFill>
                <a:latin typeface="+mn-lt"/>
              </a:rPr>
              <a:t>Question</a:t>
            </a:r>
            <a:endParaRPr lang="it-IT" b="1" dirty="0">
              <a:solidFill>
                <a:schemeClr val="bg1"/>
              </a:solidFill>
              <a:latin typeface="+mn-lt"/>
            </a:endParaRPr>
          </a:p>
        </p:txBody>
      </p:sp>
      <p:sp>
        <p:nvSpPr>
          <p:cNvPr id="3" name="Segnaposto contenuto 2"/>
          <p:cNvSpPr>
            <a:spLocks noGrp="1"/>
          </p:cNvSpPr>
          <p:nvPr>
            <p:ph idx="1"/>
          </p:nvPr>
        </p:nvSpPr>
        <p:spPr>
          <a:xfrm>
            <a:off x="838200" y="1790455"/>
            <a:ext cx="10825716" cy="4794983"/>
          </a:xfrm>
        </p:spPr>
        <p:txBody>
          <a:bodyPr>
            <a:normAutofit fontScale="70000" lnSpcReduction="20000"/>
          </a:bodyPr>
          <a:lstStyle/>
          <a:p>
            <a:pPr marL="0" indent="0">
              <a:lnSpc>
                <a:spcPct val="120000"/>
              </a:lnSpc>
              <a:buNone/>
            </a:pPr>
            <a:r>
              <a:rPr lang="it-IT" dirty="0" err="1">
                <a:solidFill>
                  <a:srgbClr val="FFC000"/>
                </a:solidFill>
              </a:rPr>
              <a:t>Atmospheric</a:t>
            </a:r>
            <a:r>
              <a:rPr lang="it-IT" dirty="0">
                <a:solidFill>
                  <a:srgbClr val="FFC000"/>
                </a:solidFill>
              </a:rPr>
              <a:t> </a:t>
            </a:r>
            <a:r>
              <a:rPr lang="it-IT" dirty="0" err="1">
                <a:solidFill>
                  <a:srgbClr val="FFC000"/>
                </a:solidFill>
              </a:rPr>
              <a:t>showers</a:t>
            </a:r>
            <a:r>
              <a:rPr lang="it-IT" dirty="0">
                <a:solidFill>
                  <a:srgbClr val="FFC000"/>
                </a:solidFill>
              </a:rPr>
              <a:t> are a </a:t>
            </a:r>
            <a:r>
              <a:rPr lang="it-IT" i="1" dirty="0" err="1">
                <a:solidFill>
                  <a:srgbClr val="FFC000"/>
                </a:solidFill>
              </a:rPr>
              <a:t>stochastic</a:t>
            </a:r>
            <a:r>
              <a:rPr lang="it-IT" i="1" dirty="0">
                <a:solidFill>
                  <a:srgbClr val="FFC000"/>
                </a:solidFill>
              </a:rPr>
              <a:t> </a:t>
            </a:r>
            <a:r>
              <a:rPr lang="it-IT" i="1" dirty="0" err="1">
                <a:solidFill>
                  <a:srgbClr val="FFC000"/>
                </a:solidFill>
              </a:rPr>
              <a:t>phenomenon</a:t>
            </a:r>
            <a:r>
              <a:rPr lang="it-IT" dirty="0">
                <a:solidFill>
                  <a:srgbClr val="FFC000"/>
                </a:solidFill>
              </a:rPr>
              <a:t>: </a:t>
            </a:r>
            <a:r>
              <a:rPr lang="it-IT" dirty="0">
                <a:solidFill>
                  <a:srgbClr val="FFC000"/>
                </a:solidFill>
                <a:sym typeface="Wingdings" panose="05000000000000000000" pitchFamily="2" charset="2"/>
              </a:rPr>
              <a:t>the </a:t>
            </a:r>
            <a:r>
              <a:rPr lang="it-IT" b="1" dirty="0">
                <a:solidFill>
                  <a:srgbClr val="FFC000"/>
                </a:solidFill>
                <a:sym typeface="Wingdings" panose="05000000000000000000" pitchFamily="2" charset="2"/>
              </a:rPr>
              <a:t>model </a:t>
            </a:r>
            <a:r>
              <a:rPr lang="it-IT" b="1" dirty="0" err="1">
                <a:solidFill>
                  <a:srgbClr val="FFC000"/>
                </a:solidFill>
                <a:sym typeface="Wingdings" panose="05000000000000000000" pitchFamily="2" charset="2"/>
              </a:rPr>
              <a:t>is</a:t>
            </a:r>
            <a:r>
              <a:rPr lang="it-IT" b="1" dirty="0">
                <a:solidFill>
                  <a:srgbClr val="FFC000"/>
                </a:solidFill>
                <a:sym typeface="Wingdings" panose="05000000000000000000" pitchFamily="2" charset="2"/>
              </a:rPr>
              <a:t> </a:t>
            </a:r>
            <a:r>
              <a:rPr lang="it-IT" b="1" dirty="0" err="1">
                <a:solidFill>
                  <a:srgbClr val="FFC000"/>
                </a:solidFill>
                <a:sym typeface="Wingdings" panose="05000000000000000000" pitchFamily="2" charset="2"/>
              </a:rPr>
              <a:t>implicit</a:t>
            </a:r>
            <a:endParaRPr lang="it-IT" b="1" dirty="0">
              <a:solidFill>
                <a:srgbClr val="FFC000"/>
              </a:solidFill>
              <a:sym typeface="Wingdings" panose="05000000000000000000" pitchFamily="2" charset="2"/>
            </a:endParaRPr>
          </a:p>
          <a:p>
            <a:pPr marL="0" indent="0">
              <a:lnSpc>
                <a:spcPct val="120000"/>
              </a:lnSpc>
              <a:buNone/>
            </a:pPr>
            <a:r>
              <a:rPr lang="it-IT" dirty="0" err="1">
                <a:solidFill>
                  <a:srgbClr val="FFC000"/>
                </a:solidFill>
              </a:rPr>
              <a:t>Yet</a:t>
            </a:r>
            <a:r>
              <a:rPr lang="it-IT" dirty="0">
                <a:solidFill>
                  <a:srgbClr val="FFC000"/>
                </a:solidFill>
              </a:rPr>
              <a:t> </a:t>
            </a:r>
            <a:r>
              <a:rPr lang="it-IT" dirty="0" err="1">
                <a:solidFill>
                  <a:srgbClr val="FFC000"/>
                </a:solidFill>
              </a:rPr>
              <a:t>observable</a:t>
            </a:r>
            <a:r>
              <a:rPr lang="it-IT" dirty="0">
                <a:solidFill>
                  <a:srgbClr val="FFC000"/>
                </a:solidFill>
              </a:rPr>
              <a:t> </a:t>
            </a:r>
            <a:r>
              <a:rPr lang="it-IT" dirty="0" err="1">
                <a:solidFill>
                  <a:srgbClr val="FFC000"/>
                </a:solidFill>
              </a:rPr>
              <a:t>quantities</a:t>
            </a:r>
            <a:r>
              <a:rPr lang="it-IT" dirty="0">
                <a:solidFill>
                  <a:srgbClr val="FFC000"/>
                </a:solidFill>
              </a:rPr>
              <a:t> are </a:t>
            </a:r>
            <a:r>
              <a:rPr lang="it-IT" dirty="0" err="1">
                <a:solidFill>
                  <a:srgbClr val="FFC000"/>
                </a:solidFill>
              </a:rPr>
              <a:t>simple</a:t>
            </a:r>
            <a:r>
              <a:rPr lang="it-IT" dirty="0">
                <a:solidFill>
                  <a:srgbClr val="FFC000"/>
                </a:solidFill>
              </a:rPr>
              <a:t>:</a:t>
            </a:r>
          </a:p>
          <a:p>
            <a:pPr>
              <a:lnSpc>
                <a:spcPct val="120000"/>
              </a:lnSpc>
              <a:buFontTx/>
              <a:buChar char="-"/>
            </a:pPr>
            <a:r>
              <a:rPr lang="it-IT" b="1" dirty="0">
                <a:solidFill>
                  <a:srgbClr val="FFC000"/>
                </a:solidFill>
              </a:rPr>
              <a:t>N</a:t>
            </a:r>
            <a:r>
              <a:rPr lang="el-GR" b="1" baseline="-25000" dirty="0">
                <a:solidFill>
                  <a:srgbClr val="FFC000"/>
                </a:solidFill>
              </a:rPr>
              <a:t>μ</a:t>
            </a:r>
            <a:r>
              <a:rPr lang="it-IT" b="1" dirty="0">
                <a:solidFill>
                  <a:srgbClr val="FFC000"/>
                </a:solidFill>
              </a:rPr>
              <a:t>(</a:t>
            </a:r>
            <a:r>
              <a:rPr lang="it-IT" b="1" dirty="0" err="1">
                <a:solidFill>
                  <a:srgbClr val="FFC000"/>
                </a:solidFill>
              </a:rPr>
              <a:t>t,x,y</a:t>
            </a:r>
            <a:r>
              <a:rPr lang="it-IT" b="1" dirty="0">
                <a:solidFill>
                  <a:srgbClr val="FFC000"/>
                </a:solidFill>
              </a:rPr>
              <a:t>)</a:t>
            </a:r>
            <a:r>
              <a:rPr lang="el-GR" b="1" dirty="0">
                <a:solidFill>
                  <a:srgbClr val="FFC000"/>
                </a:solidFill>
              </a:rPr>
              <a:t> </a:t>
            </a:r>
            <a:r>
              <a:rPr lang="en-US" b="1" dirty="0">
                <a:solidFill>
                  <a:srgbClr val="FFC000"/>
                </a:solidFill>
              </a:rPr>
              <a:t>							- X,Y of shower center</a:t>
            </a:r>
          </a:p>
          <a:p>
            <a:pPr>
              <a:lnSpc>
                <a:spcPct val="120000"/>
              </a:lnSpc>
              <a:buFontTx/>
              <a:buChar char="-"/>
            </a:pPr>
            <a:r>
              <a:rPr lang="it-IT" b="1" dirty="0">
                <a:solidFill>
                  <a:srgbClr val="FFC000"/>
                </a:solidFill>
              </a:rPr>
              <a:t>N</a:t>
            </a:r>
            <a:r>
              <a:rPr lang="el-GR" b="1" baseline="-25000" dirty="0">
                <a:solidFill>
                  <a:srgbClr val="FFC000"/>
                </a:solidFill>
              </a:rPr>
              <a:t>γ</a:t>
            </a:r>
            <a:r>
              <a:rPr lang="it-IT" b="1" dirty="0">
                <a:solidFill>
                  <a:srgbClr val="FFC000"/>
                </a:solidFill>
              </a:rPr>
              <a:t>(</a:t>
            </a:r>
            <a:r>
              <a:rPr lang="it-IT" b="1" dirty="0" err="1">
                <a:solidFill>
                  <a:srgbClr val="FFC000"/>
                </a:solidFill>
              </a:rPr>
              <a:t>t,x,y</a:t>
            </a:r>
            <a:r>
              <a:rPr lang="it-IT" b="1" dirty="0">
                <a:solidFill>
                  <a:srgbClr val="FFC000"/>
                </a:solidFill>
              </a:rPr>
              <a:t>)	</a:t>
            </a:r>
            <a:r>
              <a:rPr lang="it-IT" b="1" dirty="0">
                <a:solidFill>
                  <a:srgbClr val="FFC000"/>
                </a:solidFill>
                <a:sym typeface="Wingdings" panose="05000000000000000000" pitchFamily="2" charset="2"/>
              </a:rPr>
              <a:t></a:t>
            </a:r>
            <a:r>
              <a:rPr lang="it-IT" b="1" dirty="0">
                <a:solidFill>
                  <a:srgbClr val="FFC000"/>
                </a:solidFill>
              </a:rPr>
              <a:t>	</a:t>
            </a:r>
            <a:r>
              <a:rPr lang="it-IT" b="1" dirty="0" err="1">
                <a:solidFill>
                  <a:srgbClr val="FFC000"/>
                </a:solidFill>
              </a:rPr>
              <a:t>These</a:t>
            </a:r>
            <a:r>
              <a:rPr lang="it-IT" b="1" dirty="0">
                <a:solidFill>
                  <a:srgbClr val="FFC000"/>
                </a:solidFill>
              </a:rPr>
              <a:t> </a:t>
            </a:r>
            <a:r>
              <a:rPr lang="it-IT" b="1" dirty="0" err="1">
                <a:solidFill>
                  <a:srgbClr val="FFC000"/>
                </a:solidFill>
              </a:rPr>
              <a:t>depend</a:t>
            </a:r>
            <a:r>
              <a:rPr lang="it-IT" b="1" dirty="0">
                <a:solidFill>
                  <a:srgbClr val="FFC000"/>
                </a:solidFill>
              </a:rPr>
              <a:t> on </a:t>
            </a:r>
            <a:r>
              <a:rPr lang="it-IT" b="1" dirty="0" err="1">
                <a:solidFill>
                  <a:srgbClr val="FFC000"/>
                </a:solidFill>
              </a:rPr>
              <a:t>shower</a:t>
            </a:r>
            <a:r>
              <a:rPr lang="it-IT" b="1" dirty="0">
                <a:solidFill>
                  <a:srgbClr val="FFC000"/>
                </a:solidFill>
              </a:rPr>
              <a:t> pars. </a:t>
            </a:r>
            <a:r>
              <a:rPr lang="el-GR" b="1" dirty="0">
                <a:solidFill>
                  <a:srgbClr val="FFC000"/>
                </a:solidFill>
              </a:rPr>
              <a:t>ω</a:t>
            </a:r>
            <a:r>
              <a:rPr lang="it-IT" b="1" dirty="0">
                <a:solidFill>
                  <a:srgbClr val="FFC000"/>
                </a:solidFill>
              </a:rPr>
              <a:t>:		- </a:t>
            </a:r>
            <a:r>
              <a:rPr lang="it-IT" b="1" dirty="0" err="1">
                <a:solidFill>
                  <a:srgbClr val="FFC000"/>
                </a:solidFill>
              </a:rPr>
              <a:t>Primary</a:t>
            </a:r>
            <a:r>
              <a:rPr lang="it-IT" b="1" dirty="0">
                <a:solidFill>
                  <a:srgbClr val="FFC000"/>
                </a:solidFill>
              </a:rPr>
              <a:t> </a:t>
            </a:r>
            <a:r>
              <a:rPr lang="it-IT" b="1" dirty="0" err="1">
                <a:solidFill>
                  <a:srgbClr val="FFC000"/>
                </a:solidFill>
              </a:rPr>
              <a:t>particle</a:t>
            </a:r>
            <a:r>
              <a:rPr lang="it-IT" b="1" dirty="0">
                <a:solidFill>
                  <a:srgbClr val="FFC000"/>
                </a:solidFill>
              </a:rPr>
              <a:t> ID</a:t>
            </a:r>
            <a:endParaRPr lang="en-US" b="1" dirty="0">
              <a:solidFill>
                <a:srgbClr val="FFC000"/>
              </a:solidFill>
            </a:endParaRPr>
          </a:p>
          <a:p>
            <a:pPr>
              <a:lnSpc>
                <a:spcPct val="120000"/>
              </a:lnSpc>
              <a:buFontTx/>
              <a:buChar char="-"/>
            </a:pPr>
            <a:r>
              <a:rPr lang="it-IT" b="1" dirty="0">
                <a:solidFill>
                  <a:srgbClr val="FFC000"/>
                </a:solidFill>
              </a:rPr>
              <a:t>N</a:t>
            </a:r>
            <a:r>
              <a:rPr lang="en-GB" b="1" baseline="-25000" dirty="0">
                <a:solidFill>
                  <a:srgbClr val="FFC000"/>
                </a:solidFill>
              </a:rPr>
              <a:t>e</a:t>
            </a:r>
            <a:r>
              <a:rPr lang="it-IT" b="1" dirty="0">
                <a:solidFill>
                  <a:srgbClr val="FFC000"/>
                </a:solidFill>
              </a:rPr>
              <a:t>(</a:t>
            </a:r>
            <a:r>
              <a:rPr lang="it-IT" b="1" dirty="0" err="1">
                <a:solidFill>
                  <a:srgbClr val="FFC000"/>
                </a:solidFill>
              </a:rPr>
              <a:t>t,x,y</a:t>
            </a:r>
            <a:r>
              <a:rPr lang="it-IT" b="1" dirty="0">
                <a:solidFill>
                  <a:srgbClr val="FFC000"/>
                </a:solidFill>
              </a:rPr>
              <a:t>)							- </a:t>
            </a:r>
            <a:r>
              <a:rPr lang="it-IT" b="1" dirty="0" err="1">
                <a:solidFill>
                  <a:srgbClr val="FFC000"/>
                </a:solidFill>
              </a:rPr>
              <a:t>Primary</a:t>
            </a:r>
            <a:r>
              <a:rPr lang="it-IT" b="1" dirty="0">
                <a:solidFill>
                  <a:srgbClr val="FFC000"/>
                </a:solidFill>
              </a:rPr>
              <a:t> E, </a:t>
            </a:r>
            <a:r>
              <a:rPr lang="el-GR" dirty="0">
                <a:solidFill>
                  <a:srgbClr val="FFC000"/>
                </a:solidFill>
              </a:rPr>
              <a:t>θ</a:t>
            </a:r>
            <a:endParaRPr lang="it-IT" dirty="0">
              <a:solidFill>
                <a:srgbClr val="FFC000"/>
              </a:solidFill>
            </a:endParaRPr>
          </a:p>
          <a:p>
            <a:pPr marL="0" indent="0">
              <a:lnSpc>
                <a:spcPct val="120000"/>
              </a:lnSpc>
              <a:buNone/>
            </a:pPr>
            <a:endParaRPr lang="it-IT" b="1" dirty="0">
              <a:solidFill>
                <a:srgbClr val="FFC000"/>
              </a:solidFill>
            </a:endParaRPr>
          </a:p>
          <a:p>
            <a:pPr marL="0" indent="0">
              <a:lnSpc>
                <a:spcPct val="120000"/>
              </a:lnSpc>
              <a:buNone/>
            </a:pPr>
            <a:r>
              <a:rPr lang="it-IT" b="1" dirty="0">
                <a:solidFill>
                  <a:srgbClr val="FFC000"/>
                </a:solidFill>
              </a:rPr>
              <a:t>		</a:t>
            </a:r>
            <a:r>
              <a:rPr lang="it-IT" b="1" dirty="0">
                <a:solidFill>
                  <a:srgbClr val="FFC000"/>
                </a:solidFill>
                <a:sym typeface="Wingdings" panose="05000000000000000000" pitchFamily="2" charset="2"/>
              </a:rPr>
              <a:t> 	</a:t>
            </a:r>
            <a:r>
              <a:rPr lang="it-IT" b="1" dirty="0">
                <a:solidFill>
                  <a:srgbClr val="00B0F0"/>
                </a:solidFill>
                <a:sym typeface="Wingdings" panose="05000000000000000000" pitchFamily="2" charset="2"/>
              </a:rPr>
              <a:t>Can </a:t>
            </a:r>
            <a:r>
              <a:rPr lang="it-IT" b="1" dirty="0" err="1">
                <a:solidFill>
                  <a:srgbClr val="00B0F0"/>
                </a:solidFill>
                <a:sym typeface="Wingdings" panose="05000000000000000000" pitchFamily="2" charset="2"/>
              </a:rPr>
              <a:t>devise</a:t>
            </a:r>
            <a:r>
              <a:rPr lang="it-IT" b="1" dirty="0">
                <a:solidFill>
                  <a:srgbClr val="00B0F0"/>
                </a:solidFill>
                <a:sym typeface="Wingdings" panose="05000000000000000000" pitchFamily="2" charset="2"/>
              </a:rPr>
              <a:t> a surrogate:</a:t>
            </a:r>
            <a:r>
              <a:rPr lang="it-IT" b="1" dirty="0">
                <a:solidFill>
                  <a:srgbClr val="FFC000"/>
                </a:solidFill>
                <a:sym typeface="Wingdings" panose="05000000000000000000" pitchFamily="2" charset="2"/>
              </a:rPr>
              <a:t> a </a:t>
            </a:r>
            <a:r>
              <a:rPr lang="it-IT" b="1" dirty="0" err="1">
                <a:solidFill>
                  <a:srgbClr val="FFC000"/>
                </a:solidFill>
              </a:rPr>
              <a:t>parametric</a:t>
            </a:r>
            <a:r>
              <a:rPr lang="it-IT" b="1" dirty="0">
                <a:solidFill>
                  <a:srgbClr val="FFC000"/>
                </a:solidFill>
              </a:rPr>
              <a:t> model </a:t>
            </a:r>
          </a:p>
          <a:p>
            <a:pPr marL="0" indent="0">
              <a:lnSpc>
                <a:spcPct val="120000"/>
              </a:lnSpc>
              <a:buNone/>
            </a:pPr>
            <a:r>
              <a:rPr lang="it-IT" dirty="0">
                <a:solidFill>
                  <a:srgbClr val="FFC000"/>
                </a:solidFill>
              </a:rPr>
              <a:t>			</a:t>
            </a:r>
            <a:r>
              <a:rPr lang="it-IT" b="1" dirty="0">
                <a:solidFill>
                  <a:srgbClr val="FFC000"/>
                </a:solidFill>
              </a:rPr>
              <a:t>p [</a:t>
            </a:r>
            <a:r>
              <a:rPr lang="el-GR" b="1" dirty="0">
                <a:solidFill>
                  <a:srgbClr val="FFC000"/>
                </a:solidFill>
              </a:rPr>
              <a:t> </a:t>
            </a:r>
            <a:r>
              <a:rPr lang="it-IT" b="1" dirty="0">
                <a:solidFill>
                  <a:srgbClr val="FFC000"/>
                </a:solidFill>
              </a:rPr>
              <a:t>N</a:t>
            </a:r>
            <a:r>
              <a:rPr lang="el-GR" b="1" baseline="-25000" dirty="0">
                <a:solidFill>
                  <a:srgbClr val="FFC000"/>
                </a:solidFill>
              </a:rPr>
              <a:t>μ</a:t>
            </a:r>
            <a:r>
              <a:rPr lang="it-IT" b="1" dirty="0">
                <a:solidFill>
                  <a:srgbClr val="FFC000"/>
                </a:solidFill>
              </a:rPr>
              <a:t>(t),</a:t>
            </a:r>
            <a:r>
              <a:rPr lang="el-GR" b="1" dirty="0">
                <a:solidFill>
                  <a:srgbClr val="FFC000"/>
                </a:solidFill>
              </a:rPr>
              <a:t> </a:t>
            </a:r>
            <a:r>
              <a:rPr lang="it-IT" b="1" dirty="0">
                <a:solidFill>
                  <a:srgbClr val="FFC000"/>
                </a:solidFill>
              </a:rPr>
              <a:t>N</a:t>
            </a:r>
            <a:r>
              <a:rPr lang="el-GR" b="1" baseline="-25000" dirty="0">
                <a:solidFill>
                  <a:srgbClr val="FFC000"/>
                </a:solidFill>
              </a:rPr>
              <a:t>γ</a:t>
            </a:r>
            <a:r>
              <a:rPr lang="it-IT" b="1" dirty="0">
                <a:solidFill>
                  <a:srgbClr val="FFC000"/>
                </a:solidFill>
              </a:rPr>
              <a:t>(t),</a:t>
            </a:r>
            <a:r>
              <a:rPr lang="el-GR" b="1" dirty="0">
                <a:solidFill>
                  <a:srgbClr val="FFC000"/>
                </a:solidFill>
              </a:rPr>
              <a:t> </a:t>
            </a:r>
            <a:r>
              <a:rPr lang="it-IT" b="1" dirty="0">
                <a:solidFill>
                  <a:srgbClr val="FFC000"/>
                </a:solidFill>
              </a:rPr>
              <a:t>N</a:t>
            </a:r>
            <a:r>
              <a:rPr lang="en-GB" b="1" baseline="-25000" dirty="0">
                <a:solidFill>
                  <a:srgbClr val="FFC000"/>
                </a:solidFill>
              </a:rPr>
              <a:t>e</a:t>
            </a:r>
            <a:r>
              <a:rPr lang="it-IT" b="1" dirty="0">
                <a:solidFill>
                  <a:srgbClr val="FFC000"/>
                </a:solidFill>
              </a:rPr>
              <a:t>(t) | </a:t>
            </a:r>
            <a:r>
              <a:rPr lang="el-GR" b="1" dirty="0">
                <a:solidFill>
                  <a:srgbClr val="FFC000"/>
                </a:solidFill>
              </a:rPr>
              <a:t>ω </a:t>
            </a:r>
            <a:r>
              <a:rPr lang="it-IT" b="1" dirty="0">
                <a:solidFill>
                  <a:srgbClr val="FFC000"/>
                </a:solidFill>
              </a:rPr>
              <a:t>]</a:t>
            </a:r>
            <a:r>
              <a:rPr lang="el-GR" b="1" dirty="0">
                <a:solidFill>
                  <a:srgbClr val="FFC000"/>
                </a:solidFill>
              </a:rPr>
              <a:t> </a:t>
            </a:r>
            <a:endParaRPr lang="it-IT" dirty="0">
              <a:solidFill>
                <a:srgbClr val="FFC000"/>
              </a:solidFill>
              <a:sym typeface="Wingdings" panose="05000000000000000000" pitchFamily="2" charset="2"/>
            </a:endParaRPr>
          </a:p>
          <a:p>
            <a:pPr marL="0" indent="0">
              <a:lnSpc>
                <a:spcPct val="120000"/>
              </a:lnSpc>
              <a:buNone/>
            </a:pPr>
            <a:endParaRPr lang="it-IT" dirty="0">
              <a:solidFill>
                <a:srgbClr val="FFC000"/>
              </a:solidFill>
              <a:sym typeface="Wingdings" panose="05000000000000000000" pitchFamily="2" charset="2"/>
            </a:endParaRPr>
          </a:p>
          <a:p>
            <a:pPr marL="0" indent="0">
              <a:lnSpc>
                <a:spcPct val="120000"/>
              </a:lnSpc>
              <a:buNone/>
            </a:pPr>
            <a:r>
              <a:rPr lang="it-IT" dirty="0">
                <a:solidFill>
                  <a:srgbClr val="FFC000"/>
                </a:solidFill>
                <a:sym typeface="Wingdings" panose="05000000000000000000" pitchFamily="2" charset="2"/>
              </a:rPr>
              <a:t>Given </a:t>
            </a:r>
            <a:r>
              <a:rPr lang="it-IT" b="1" dirty="0">
                <a:solidFill>
                  <a:srgbClr val="FFC000"/>
                </a:solidFill>
                <a:sym typeface="Wingdings" panose="05000000000000000000" pitchFamily="2" charset="2"/>
              </a:rPr>
              <a:t>p[ ]</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we</a:t>
            </a:r>
            <a:r>
              <a:rPr lang="it-IT" dirty="0">
                <a:solidFill>
                  <a:srgbClr val="FFC000"/>
                </a:solidFill>
                <a:sym typeface="Wingdings" panose="05000000000000000000" pitchFamily="2" charset="2"/>
              </a:rPr>
              <a:t> can compute in </a:t>
            </a:r>
            <a:r>
              <a:rPr lang="it-IT" dirty="0" err="1">
                <a:solidFill>
                  <a:srgbClr val="FFC000"/>
                </a:solidFill>
                <a:sym typeface="Wingdings" panose="05000000000000000000" pitchFamily="2" charset="2"/>
              </a:rPr>
              <a:t>closed</a:t>
            </a:r>
            <a:r>
              <a:rPr lang="it-IT" dirty="0">
                <a:solidFill>
                  <a:srgbClr val="FFC000"/>
                </a:solidFill>
                <a:sym typeface="Wingdings" panose="05000000000000000000" pitchFamily="2" charset="2"/>
              </a:rPr>
              <a:t> </a:t>
            </a:r>
            <a:r>
              <a:rPr lang="it-IT" dirty="0" err="1">
                <a:solidFill>
                  <a:srgbClr val="FFC000"/>
                </a:solidFill>
                <a:sym typeface="Wingdings" panose="05000000000000000000" pitchFamily="2" charset="2"/>
              </a:rPr>
              <a:t>form</a:t>
            </a:r>
            <a:r>
              <a:rPr lang="it-IT" dirty="0">
                <a:solidFill>
                  <a:srgbClr val="FFC000"/>
                </a:solidFill>
                <a:sym typeface="Wingdings" panose="05000000000000000000" pitchFamily="2" charset="2"/>
              </a:rPr>
              <a:t> the utility </a:t>
            </a:r>
            <a:r>
              <a:rPr lang="it-IT" dirty="0" err="1">
                <a:solidFill>
                  <a:srgbClr val="FFC000"/>
                </a:solidFill>
                <a:sym typeface="Wingdings" panose="05000000000000000000" pitchFamily="2" charset="2"/>
              </a:rPr>
              <a:t>function</a:t>
            </a:r>
            <a:r>
              <a:rPr lang="it-IT" dirty="0">
                <a:solidFill>
                  <a:srgbClr val="FFC000"/>
                </a:solidFill>
                <a:sym typeface="Wingdings" panose="05000000000000000000" pitchFamily="2" charset="2"/>
              </a:rPr>
              <a:t> for </a:t>
            </a:r>
            <a:r>
              <a:rPr lang="it-IT" i="1" dirty="0" err="1">
                <a:solidFill>
                  <a:srgbClr val="FFC000"/>
                </a:solidFill>
                <a:sym typeface="Wingdings" panose="05000000000000000000" pitchFamily="2" charset="2"/>
              </a:rPr>
              <a:t>any</a:t>
            </a:r>
            <a:r>
              <a:rPr lang="it-IT" dirty="0">
                <a:solidFill>
                  <a:srgbClr val="FFC000"/>
                </a:solidFill>
                <a:sym typeface="Wingdings" panose="05000000000000000000" pitchFamily="2" charset="2"/>
              </a:rPr>
              <a:t> detector </a:t>
            </a:r>
            <a:r>
              <a:rPr lang="it-IT" dirty="0" err="1">
                <a:solidFill>
                  <a:srgbClr val="FFC000"/>
                </a:solidFill>
                <a:sym typeface="Wingdings" panose="05000000000000000000" pitchFamily="2" charset="2"/>
              </a:rPr>
              <a:t>configuration</a:t>
            </a:r>
            <a:r>
              <a:rPr lang="it-IT" dirty="0">
                <a:solidFill>
                  <a:srgbClr val="FFC000"/>
                </a:solidFill>
                <a:sym typeface="Wingdings" panose="05000000000000000000" pitchFamily="2" charset="2"/>
              </a:rPr>
              <a:t>. </a:t>
            </a:r>
          </a:p>
          <a:p>
            <a:pPr marL="0" indent="0">
              <a:lnSpc>
                <a:spcPct val="120000"/>
              </a:lnSpc>
              <a:buNone/>
            </a:pPr>
            <a:r>
              <a:rPr lang="it-IT" dirty="0">
                <a:solidFill>
                  <a:srgbClr val="FFC000"/>
                </a:solidFill>
                <a:sym typeface="Wingdings" panose="05000000000000000000" pitchFamily="2" charset="2"/>
              </a:rPr>
              <a:t>				</a:t>
            </a:r>
            <a:r>
              <a:rPr lang="it-IT" dirty="0" err="1">
                <a:solidFill>
                  <a:srgbClr val="00B0F0"/>
                </a:solidFill>
                <a:sym typeface="Wingdings" panose="05000000000000000000" pitchFamily="2" charset="2"/>
              </a:rPr>
              <a:t>This</a:t>
            </a:r>
            <a:r>
              <a:rPr lang="it-IT" dirty="0">
                <a:solidFill>
                  <a:srgbClr val="00B0F0"/>
                </a:solidFill>
                <a:sym typeface="Wingdings" panose="05000000000000000000" pitchFamily="2" charset="2"/>
              </a:rPr>
              <a:t> </a:t>
            </a:r>
            <a:r>
              <a:rPr lang="it-IT" dirty="0" err="1">
                <a:solidFill>
                  <a:srgbClr val="00B0F0"/>
                </a:solidFill>
                <a:sym typeface="Wingdings" panose="05000000000000000000" pitchFamily="2" charset="2"/>
              </a:rPr>
              <a:t>enables</a:t>
            </a:r>
            <a:r>
              <a:rPr lang="it-IT" dirty="0">
                <a:solidFill>
                  <a:srgbClr val="00B0F0"/>
                </a:solidFill>
                <a:sym typeface="Wingdings" panose="05000000000000000000" pitchFamily="2" charset="2"/>
              </a:rPr>
              <a:t> </a:t>
            </a:r>
            <a:r>
              <a:rPr lang="it-IT" b="1" dirty="0" err="1">
                <a:solidFill>
                  <a:srgbClr val="00B0F0"/>
                </a:solidFill>
                <a:sym typeface="Wingdings" panose="05000000000000000000" pitchFamily="2" charset="2"/>
              </a:rPr>
              <a:t>gradient</a:t>
            </a:r>
            <a:r>
              <a:rPr lang="it-IT" b="1" dirty="0">
                <a:solidFill>
                  <a:srgbClr val="00B0F0"/>
                </a:solidFill>
                <a:sym typeface="Wingdings" panose="05000000000000000000" pitchFamily="2" charset="2"/>
              </a:rPr>
              <a:t> </a:t>
            </a:r>
            <a:r>
              <a:rPr lang="it-IT" b="1" dirty="0" err="1">
                <a:solidFill>
                  <a:srgbClr val="00B0F0"/>
                </a:solidFill>
                <a:sym typeface="Wingdings" panose="05000000000000000000" pitchFamily="2" charset="2"/>
              </a:rPr>
              <a:t>descent</a:t>
            </a:r>
            <a:r>
              <a:rPr lang="it-IT" dirty="0">
                <a:solidFill>
                  <a:srgbClr val="00B0F0"/>
                </a:solidFill>
                <a:sym typeface="Wingdings" panose="05000000000000000000" pitchFamily="2" charset="2"/>
              </a:rPr>
              <a:t> to the minimum of –U!</a:t>
            </a:r>
            <a:endParaRPr lang="it-IT" dirty="0">
              <a:solidFill>
                <a:srgbClr val="00B0F0"/>
              </a:solidFill>
            </a:endParaRPr>
          </a:p>
        </p:txBody>
      </p:sp>
      <p:sp>
        <p:nvSpPr>
          <p:cNvPr id="6" name="Segnaposto numero diapositiva 5"/>
          <p:cNvSpPr>
            <a:spLocks noGrp="1"/>
          </p:cNvSpPr>
          <p:nvPr>
            <p:ph type="sldNum" sz="quarter" idx="12"/>
          </p:nvPr>
        </p:nvSpPr>
        <p:spPr/>
        <p:txBody>
          <a:bodyPr/>
          <a:lstStyle/>
          <a:p>
            <a:fld id="{9792DB7C-41C6-413A-81DD-F073C27E12A1}" type="slidenum">
              <a:rPr lang="en-US" smtClean="0"/>
              <a:t>15</a:t>
            </a:fld>
            <a:endParaRPr lang="en-US" dirty="0"/>
          </a:p>
        </p:txBody>
      </p:sp>
      <p:sp>
        <p:nvSpPr>
          <p:cNvPr id="5" name="Rectangle 4">
            <a:extLst>
              <a:ext uri="{FF2B5EF4-FFF2-40B4-BE49-F238E27FC236}">
                <a16:creationId xmlns:a16="http://schemas.microsoft.com/office/drawing/2014/main" id="{9E72BB61-D4AE-3A39-4298-B72C0526CEA4}"/>
              </a:ext>
            </a:extLst>
          </p:cNvPr>
          <p:cNvSpPr/>
          <p:nvPr/>
        </p:nvSpPr>
        <p:spPr>
          <a:xfrm>
            <a:off x="704193" y="1690688"/>
            <a:ext cx="10599683" cy="3159836"/>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67074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0655F3-C709-7A0F-90B1-625B58C47E72}"/>
              </a:ext>
            </a:extLst>
          </p:cNvPr>
          <p:cNvSpPr>
            <a:spLocks noGrp="1"/>
          </p:cNvSpPr>
          <p:nvPr>
            <p:ph type="title"/>
          </p:nvPr>
        </p:nvSpPr>
        <p:spPr/>
        <p:txBody>
          <a:bodyPr/>
          <a:lstStyle/>
          <a:p>
            <a:r>
              <a:rPr lang="en-US" b="1" dirty="0">
                <a:solidFill>
                  <a:schemeClr val="bg1"/>
                </a:solidFill>
                <a:latin typeface="+mn-lt"/>
              </a:rPr>
              <a:t>Building a Shower Model</a:t>
            </a:r>
          </a:p>
        </p:txBody>
      </p:sp>
      <p:sp>
        <p:nvSpPr>
          <p:cNvPr id="3" name="Content Placeholder 2">
            <a:extLst>
              <a:ext uri="{FF2B5EF4-FFF2-40B4-BE49-F238E27FC236}">
                <a16:creationId xmlns:a16="http://schemas.microsoft.com/office/drawing/2014/main" id="{C421F08B-820B-9EE3-0200-6E41D59E64A7}"/>
              </a:ext>
            </a:extLst>
          </p:cNvPr>
          <p:cNvSpPr>
            <a:spLocks noGrp="1"/>
          </p:cNvSpPr>
          <p:nvPr>
            <p:ph idx="1"/>
          </p:nvPr>
        </p:nvSpPr>
        <p:spPr>
          <a:xfrm>
            <a:off x="838200" y="2848303"/>
            <a:ext cx="2509345" cy="3328660"/>
          </a:xfrm>
        </p:spPr>
        <p:txBody>
          <a:bodyPr>
            <a:normAutofit fontScale="92500"/>
          </a:bodyPr>
          <a:lstStyle/>
          <a:p>
            <a:pPr marL="0" indent="0">
              <a:buNone/>
            </a:pPr>
            <a:r>
              <a:rPr lang="en-US" dirty="0">
                <a:solidFill>
                  <a:srgbClr val="FFC000"/>
                </a:solidFill>
              </a:rPr>
              <a:t>We use CORSIKA to generate gamma and proton showers</a:t>
            </a:r>
          </a:p>
          <a:p>
            <a:pPr marL="0" indent="0">
              <a:buNone/>
            </a:pPr>
            <a:endParaRPr lang="en-US" dirty="0">
              <a:solidFill>
                <a:srgbClr val="FFC000"/>
              </a:solidFill>
            </a:endParaRPr>
          </a:p>
          <a:p>
            <a:pPr marL="0" indent="0">
              <a:buNone/>
            </a:pPr>
            <a:r>
              <a:rPr lang="en-US" dirty="0">
                <a:solidFill>
                  <a:srgbClr val="00B0F0"/>
                </a:solidFill>
              </a:rPr>
              <a:t>Highly CPU intensive, large outputs</a:t>
            </a:r>
          </a:p>
          <a:p>
            <a:pPr marL="0" indent="0">
              <a:buNone/>
            </a:pPr>
            <a:endParaRPr lang="en-US" dirty="0">
              <a:solidFill>
                <a:srgbClr val="FFC000"/>
              </a:solidFill>
            </a:endParaRPr>
          </a:p>
        </p:txBody>
      </p:sp>
      <p:graphicFrame>
        <p:nvGraphicFramePr>
          <p:cNvPr id="6" name="Table 6">
            <a:extLst>
              <a:ext uri="{FF2B5EF4-FFF2-40B4-BE49-F238E27FC236}">
                <a16:creationId xmlns:a16="http://schemas.microsoft.com/office/drawing/2014/main" id="{E6CA4603-1C1F-0C3D-D64F-3B96466E990B}"/>
              </a:ext>
            </a:extLst>
          </p:cNvPr>
          <p:cNvGraphicFramePr>
            <a:graphicFrameLocks noGrp="1"/>
          </p:cNvGraphicFramePr>
          <p:nvPr/>
        </p:nvGraphicFramePr>
        <p:xfrm>
          <a:off x="4734910" y="1948202"/>
          <a:ext cx="7097111" cy="4544673"/>
        </p:xfrm>
        <a:graphic>
          <a:graphicData uri="http://schemas.openxmlformats.org/drawingml/2006/table">
            <a:tbl>
              <a:tblPr firstRow="1" bandRow="1">
                <a:tableStyleId>{5C22544A-7EE6-4342-B048-85BDC9FD1C3A}</a:tableStyleId>
              </a:tblPr>
              <a:tblGrid>
                <a:gridCol w="1419422">
                  <a:extLst>
                    <a:ext uri="{9D8B030D-6E8A-4147-A177-3AD203B41FA5}">
                      <a16:colId xmlns:a16="http://schemas.microsoft.com/office/drawing/2014/main" val="3537500296"/>
                    </a:ext>
                  </a:extLst>
                </a:gridCol>
                <a:gridCol w="1086243">
                  <a:extLst>
                    <a:ext uri="{9D8B030D-6E8A-4147-A177-3AD203B41FA5}">
                      <a16:colId xmlns:a16="http://schemas.microsoft.com/office/drawing/2014/main" val="3908337264"/>
                    </a:ext>
                  </a:extLst>
                </a:gridCol>
                <a:gridCol w="1752602">
                  <a:extLst>
                    <a:ext uri="{9D8B030D-6E8A-4147-A177-3AD203B41FA5}">
                      <a16:colId xmlns:a16="http://schemas.microsoft.com/office/drawing/2014/main" val="1097205966"/>
                    </a:ext>
                  </a:extLst>
                </a:gridCol>
                <a:gridCol w="1419422">
                  <a:extLst>
                    <a:ext uri="{9D8B030D-6E8A-4147-A177-3AD203B41FA5}">
                      <a16:colId xmlns:a16="http://schemas.microsoft.com/office/drawing/2014/main" val="460794306"/>
                    </a:ext>
                  </a:extLst>
                </a:gridCol>
                <a:gridCol w="1419422">
                  <a:extLst>
                    <a:ext uri="{9D8B030D-6E8A-4147-A177-3AD203B41FA5}">
                      <a16:colId xmlns:a16="http://schemas.microsoft.com/office/drawing/2014/main" val="3652352642"/>
                    </a:ext>
                  </a:extLst>
                </a:gridCol>
              </a:tblGrid>
              <a:tr h="557799">
                <a:tc>
                  <a:txBody>
                    <a:bodyPr/>
                    <a:lstStyle/>
                    <a:p>
                      <a:r>
                        <a:rPr lang="en-US" dirty="0">
                          <a:solidFill>
                            <a:schemeClr val="tx1"/>
                          </a:solidFill>
                        </a:rPr>
                        <a:t>Primary cosmic ray</a:t>
                      </a:r>
                    </a:p>
                  </a:txBody>
                  <a:tcPr>
                    <a:solidFill>
                      <a:srgbClr val="FFC000"/>
                    </a:solidFill>
                  </a:tcPr>
                </a:tc>
                <a:tc>
                  <a:txBody>
                    <a:bodyPr/>
                    <a:lstStyle/>
                    <a:p>
                      <a:r>
                        <a:rPr lang="en-US" dirty="0">
                          <a:solidFill>
                            <a:schemeClr val="tx1"/>
                          </a:solidFill>
                        </a:rPr>
                        <a:t>Angle </a:t>
                      </a:r>
                      <a:r>
                        <a:rPr lang="el-GR" dirty="0">
                          <a:solidFill>
                            <a:schemeClr val="tx1"/>
                          </a:solidFill>
                        </a:rPr>
                        <a:t>θ</a:t>
                      </a:r>
                      <a:r>
                        <a:rPr lang="en-US" dirty="0">
                          <a:solidFill>
                            <a:schemeClr val="tx1"/>
                          </a:solidFill>
                        </a:rPr>
                        <a:t> (degrees)</a:t>
                      </a:r>
                    </a:p>
                  </a:txBody>
                  <a:tcPr>
                    <a:solidFill>
                      <a:srgbClr val="FFC000"/>
                    </a:solidFill>
                  </a:tcPr>
                </a:tc>
                <a:tc>
                  <a:txBody>
                    <a:bodyPr/>
                    <a:lstStyle/>
                    <a:p>
                      <a:r>
                        <a:rPr lang="en-US" dirty="0">
                          <a:solidFill>
                            <a:schemeClr val="tx1"/>
                          </a:solidFill>
                        </a:rPr>
                        <a:t>Energy (</a:t>
                      </a:r>
                      <a:r>
                        <a:rPr lang="en-US" dirty="0" err="1">
                          <a:solidFill>
                            <a:schemeClr val="tx1"/>
                          </a:solidFill>
                        </a:rPr>
                        <a:t>PeV</a:t>
                      </a:r>
                      <a:r>
                        <a:rPr lang="en-US" dirty="0">
                          <a:solidFill>
                            <a:schemeClr val="tx1"/>
                          </a:solidFill>
                        </a:rPr>
                        <a:t>)</a:t>
                      </a:r>
                    </a:p>
                  </a:txBody>
                  <a:tcPr>
                    <a:solidFill>
                      <a:srgbClr val="FFC000"/>
                    </a:solidFill>
                  </a:tcPr>
                </a:tc>
                <a:tc>
                  <a:txBody>
                    <a:bodyPr/>
                    <a:lstStyle/>
                    <a:p>
                      <a:r>
                        <a:rPr lang="en-US" dirty="0">
                          <a:solidFill>
                            <a:schemeClr val="tx1"/>
                          </a:solidFill>
                        </a:rPr>
                        <a:t>Energy power law</a:t>
                      </a:r>
                    </a:p>
                  </a:txBody>
                  <a:tcPr>
                    <a:solidFill>
                      <a:srgbClr val="FFC000"/>
                    </a:solidFill>
                  </a:tcPr>
                </a:tc>
                <a:tc>
                  <a:txBody>
                    <a:bodyPr/>
                    <a:lstStyle/>
                    <a:p>
                      <a:r>
                        <a:rPr lang="en-US" dirty="0">
                          <a:solidFill>
                            <a:schemeClr val="tx1"/>
                          </a:solidFill>
                        </a:rPr>
                        <a:t>Number</a:t>
                      </a:r>
                    </a:p>
                  </a:txBody>
                  <a:tcPr>
                    <a:solidFill>
                      <a:srgbClr val="FFC000"/>
                    </a:solidFill>
                  </a:tcPr>
                </a:tc>
                <a:extLst>
                  <a:ext uri="{0D108BD9-81ED-4DB2-BD59-A6C34878D82A}">
                    <a16:rowId xmlns:a16="http://schemas.microsoft.com/office/drawing/2014/main" val="3987609281"/>
                  </a:ext>
                </a:extLst>
              </a:tr>
              <a:tr h="557799">
                <a:tc>
                  <a:txBody>
                    <a:bodyPr/>
                    <a:lstStyle/>
                    <a:p>
                      <a:r>
                        <a:rPr lang="en-US" dirty="0"/>
                        <a:t>Proton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0</a:t>
                      </a:r>
                      <a:r>
                        <a:rPr lang="en-US" sz="1800" dirty="0"/>
                        <a:t>° - 65°</a:t>
                      </a:r>
                      <a:endParaRPr lang="en-US" sz="1800" kern="1200" dirty="0">
                        <a:solidFill>
                          <a:schemeClr val="dk1"/>
                        </a:solidFill>
                        <a:latin typeface="+mn-lt"/>
                        <a:ea typeface="+mn-ea"/>
                        <a:cs typeface="+mn-cs"/>
                      </a:endParaRPr>
                    </a:p>
                  </a:txBody>
                  <a:tcPr/>
                </a:tc>
                <a:tc>
                  <a:txBody>
                    <a:bodyPr/>
                    <a:lstStyle/>
                    <a:p>
                      <a:pPr algn="ctr"/>
                      <a:r>
                        <a:rPr lang="en-US" dirty="0"/>
                        <a:t>0.1 – 1. </a:t>
                      </a:r>
                    </a:p>
                  </a:txBody>
                  <a:tcPr/>
                </a:tc>
                <a:tc>
                  <a:txBody>
                    <a:bodyPr/>
                    <a:lstStyle/>
                    <a:p>
                      <a:pPr algn="ctr"/>
                      <a:r>
                        <a:rPr lang="en-US" dirty="0"/>
                        <a:t>-1.0</a:t>
                      </a:r>
                    </a:p>
                  </a:txBody>
                  <a:tcPr/>
                </a:tc>
                <a:tc>
                  <a:txBody>
                    <a:bodyPr/>
                    <a:lstStyle/>
                    <a:p>
                      <a:r>
                        <a:rPr lang="en-US" dirty="0"/>
                        <a:t>100,000</a:t>
                      </a:r>
                    </a:p>
                  </a:txBody>
                  <a:tcPr/>
                </a:tc>
                <a:extLst>
                  <a:ext uri="{0D108BD9-81ED-4DB2-BD59-A6C34878D82A}">
                    <a16:rowId xmlns:a16="http://schemas.microsoft.com/office/drawing/2014/main" val="2675519297"/>
                  </a:ext>
                </a:extLst>
              </a:tr>
              <a:tr h="557799">
                <a:tc>
                  <a:txBody>
                    <a:bodyPr/>
                    <a:lstStyle/>
                    <a:p>
                      <a:r>
                        <a:rPr lang="en-US" dirty="0"/>
                        <a:t>Proton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0</a:t>
                      </a:r>
                      <a:r>
                        <a:rPr lang="en-US" sz="1800" dirty="0"/>
                        <a:t>° - 65°</a:t>
                      </a:r>
                      <a:endParaRPr lang="en-US" sz="1800" kern="1200" dirty="0">
                        <a:solidFill>
                          <a:schemeClr val="dk1"/>
                        </a:solidFill>
                        <a:latin typeface="+mn-lt"/>
                        <a:ea typeface="+mn-ea"/>
                        <a:cs typeface="+mn-cs"/>
                      </a:endParaRPr>
                    </a:p>
                  </a:txBody>
                  <a:tcPr/>
                </a:tc>
                <a:tc>
                  <a:txBody>
                    <a:bodyPr/>
                    <a:lstStyle/>
                    <a:p>
                      <a:pPr algn="ctr"/>
                      <a:r>
                        <a:rPr lang="en-US" dirty="0"/>
                        <a:t>1. – 10.</a:t>
                      </a:r>
                    </a:p>
                  </a:txBody>
                  <a:tcPr/>
                </a:tc>
                <a:tc>
                  <a:txBody>
                    <a:bodyPr/>
                    <a:lstStyle/>
                    <a:p>
                      <a:pPr algn="ctr"/>
                      <a:r>
                        <a:rPr lang="en-US" dirty="0"/>
                        <a:t>-1.0</a:t>
                      </a:r>
                    </a:p>
                  </a:txBody>
                  <a:tcPr/>
                </a:tc>
                <a:tc>
                  <a:txBody>
                    <a:bodyPr/>
                    <a:lstStyle/>
                    <a:p>
                      <a:r>
                        <a:rPr lang="en-US" dirty="0"/>
                        <a:t>200,000</a:t>
                      </a:r>
                    </a:p>
                  </a:txBody>
                  <a:tcPr/>
                </a:tc>
                <a:extLst>
                  <a:ext uri="{0D108BD9-81ED-4DB2-BD59-A6C34878D82A}">
                    <a16:rowId xmlns:a16="http://schemas.microsoft.com/office/drawing/2014/main" val="1574050576"/>
                  </a:ext>
                </a:extLst>
              </a:tr>
              <a:tr h="557799">
                <a:tc>
                  <a:txBody>
                    <a:bodyPr/>
                    <a:lstStyle/>
                    <a:p>
                      <a:r>
                        <a:rPr lang="en-US" dirty="0"/>
                        <a:t>Proton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20</a:t>
                      </a:r>
                      <a:r>
                        <a:rPr lang="en-US" sz="1800" dirty="0"/>
                        <a:t>°</a:t>
                      </a:r>
                      <a:endParaRPr lang="en-US" sz="1800" kern="1200" dirty="0">
                        <a:solidFill>
                          <a:schemeClr val="dk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1. – 10.</a:t>
                      </a:r>
                    </a:p>
                  </a:txBody>
                  <a:tcPr/>
                </a:tc>
                <a:tc>
                  <a:txBody>
                    <a:bodyPr/>
                    <a:lstStyle/>
                    <a:p>
                      <a:pPr algn="ctr"/>
                      <a:r>
                        <a:rPr lang="en-US" dirty="0"/>
                        <a:t>-1.0</a:t>
                      </a:r>
                    </a:p>
                  </a:txBody>
                  <a:tcPr/>
                </a:tc>
                <a:tc>
                  <a:txBody>
                    <a:bodyPr/>
                    <a:lstStyle/>
                    <a:p>
                      <a:r>
                        <a:rPr lang="en-US" dirty="0"/>
                        <a:t>200,000</a:t>
                      </a:r>
                    </a:p>
                  </a:txBody>
                  <a:tcPr/>
                </a:tc>
                <a:extLst>
                  <a:ext uri="{0D108BD9-81ED-4DB2-BD59-A6C34878D82A}">
                    <a16:rowId xmlns:a16="http://schemas.microsoft.com/office/drawing/2014/main" val="3792074249"/>
                  </a:ext>
                </a:extLst>
              </a:tr>
              <a:tr h="557799">
                <a:tc>
                  <a:txBody>
                    <a:bodyPr/>
                    <a:lstStyle/>
                    <a:p>
                      <a:r>
                        <a:rPr lang="en-US" dirty="0"/>
                        <a:t>Proton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800" kern="1200" dirty="0">
                          <a:solidFill>
                            <a:schemeClr val="dk1"/>
                          </a:solidFill>
                          <a:latin typeface="+mn-lt"/>
                          <a:ea typeface="+mn-ea"/>
                          <a:cs typeface="+mn-cs"/>
                        </a:rPr>
                        <a:t>40</a:t>
                      </a:r>
                      <a:r>
                        <a:rPr lang="en-US" sz="1800" dirty="0"/>
                        <a:t>°</a:t>
                      </a:r>
                      <a:endParaRPr lang="en-US" sz="1800" kern="1200" dirty="0">
                        <a:solidFill>
                          <a:schemeClr val="dk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1. – 10.</a:t>
                      </a:r>
                    </a:p>
                  </a:txBody>
                  <a:tcPr/>
                </a:tc>
                <a:tc>
                  <a:txBody>
                    <a:bodyPr/>
                    <a:lstStyle/>
                    <a:p>
                      <a:pPr algn="ctr"/>
                      <a:r>
                        <a:rPr lang="en-US" dirty="0"/>
                        <a:t>-1.0</a:t>
                      </a:r>
                    </a:p>
                  </a:txBody>
                  <a:tcPr/>
                </a:tc>
                <a:tc>
                  <a:txBody>
                    <a:bodyPr/>
                    <a:lstStyle/>
                    <a:p>
                      <a:r>
                        <a:rPr lang="en-US" dirty="0"/>
                        <a:t>200,000</a:t>
                      </a:r>
                    </a:p>
                  </a:txBody>
                  <a:tcPr/>
                </a:tc>
                <a:extLst>
                  <a:ext uri="{0D108BD9-81ED-4DB2-BD59-A6C34878D82A}">
                    <a16:rowId xmlns:a16="http://schemas.microsoft.com/office/drawing/2014/main" val="1531907095"/>
                  </a:ext>
                </a:extLst>
              </a:tr>
              <a:tr h="557799">
                <a:tc>
                  <a:txBody>
                    <a:bodyPr/>
                    <a:lstStyle/>
                    <a:p>
                      <a:r>
                        <a:rPr lang="en-US" dirty="0"/>
                        <a:t>Gamma</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20</a:t>
                      </a:r>
                      <a:r>
                        <a:rPr lang="en-US" sz="1800" dirty="0"/>
                        <a:t>°</a:t>
                      </a:r>
                      <a:endParaRPr lang="en-US" sz="1800" kern="1200" dirty="0">
                        <a:solidFill>
                          <a:schemeClr val="dk1"/>
                        </a:solidFill>
                        <a:latin typeface="+mn-lt"/>
                        <a:ea typeface="+mn-ea"/>
                        <a:cs typeface="+mn-cs"/>
                      </a:endParaRPr>
                    </a:p>
                  </a:txBody>
                  <a:tcPr/>
                </a:tc>
                <a:tc>
                  <a:txBody>
                    <a:bodyPr/>
                    <a:lstStyle/>
                    <a:p>
                      <a:pPr algn="ctr"/>
                      <a:r>
                        <a:rPr lang="en-US" dirty="0"/>
                        <a:t>0.1, 0.3, 1., 3.</a:t>
                      </a:r>
                    </a:p>
                  </a:txBody>
                  <a:tcPr/>
                </a:tc>
                <a:tc>
                  <a:txBody>
                    <a:bodyPr/>
                    <a:lstStyle/>
                    <a:p>
                      <a:pPr algn="ctr"/>
                      <a:r>
                        <a:rPr lang="en-US" dirty="0"/>
                        <a:t>-</a:t>
                      </a:r>
                    </a:p>
                  </a:txBody>
                  <a:tcPr/>
                </a:tc>
                <a:tc>
                  <a:txBody>
                    <a:bodyPr/>
                    <a:lstStyle/>
                    <a:p>
                      <a:r>
                        <a:rPr lang="en-US" dirty="0"/>
                        <a:t>100,000 * 4</a:t>
                      </a:r>
                    </a:p>
                  </a:txBody>
                  <a:tcPr/>
                </a:tc>
                <a:extLst>
                  <a:ext uri="{0D108BD9-81ED-4DB2-BD59-A6C34878D82A}">
                    <a16:rowId xmlns:a16="http://schemas.microsoft.com/office/drawing/2014/main" val="755659132"/>
                  </a:ext>
                </a:extLst>
              </a:tr>
              <a:tr h="557799">
                <a:tc>
                  <a:txBody>
                    <a:bodyPr/>
                    <a:lstStyle/>
                    <a:p>
                      <a:r>
                        <a:rPr lang="en-US" dirty="0"/>
                        <a:t>Gamma</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40</a:t>
                      </a:r>
                      <a:r>
                        <a:rPr lang="en-US" sz="1800" dirty="0"/>
                        <a:t>°</a:t>
                      </a:r>
                      <a:endParaRPr lang="en-US" sz="1800" kern="1200" dirty="0">
                        <a:solidFill>
                          <a:schemeClr val="dk1"/>
                        </a:solidFill>
                        <a:latin typeface="+mn-lt"/>
                        <a:ea typeface="+mn-ea"/>
                        <a:cs typeface="+mn-cs"/>
                      </a:endParaRP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0.1, 0.3, 1., 3.</a:t>
                      </a:r>
                    </a:p>
                  </a:txBody>
                  <a:tcPr/>
                </a:tc>
                <a:tc>
                  <a:txBody>
                    <a:bodyPr/>
                    <a:lstStyle/>
                    <a:p>
                      <a:pPr algn="ctr"/>
                      <a:r>
                        <a:rPr lang="en-US" dirty="0"/>
                        <a:t>-</a:t>
                      </a:r>
                    </a:p>
                  </a:txBody>
                  <a:tcPr/>
                </a:tc>
                <a:tc>
                  <a:txBody>
                    <a:bodyPr/>
                    <a:lstStyle/>
                    <a:p>
                      <a:r>
                        <a:rPr lang="en-US" dirty="0"/>
                        <a:t>100,000 * 4</a:t>
                      </a:r>
                    </a:p>
                  </a:txBody>
                  <a:tcPr/>
                </a:tc>
                <a:extLst>
                  <a:ext uri="{0D108BD9-81ED-4DB2-BD59-A6C34878D82A}">
                    <a16:rowId xmlns:a16="http://schemas.microsoft.com/office/drawing/2014/main" val="2391685494"/>
                  </a:ext>
                </a:extLst>
              </a:tr>
              <a:tr h="557799">
                <a:tc>
                  <a:txBody>
                    <a:bodyPr/>
                    <a:lstStyle/>
                    <a:p>
                      <a:r>
                        <a:rPr lang="en-US" dirty="0"/>
                        <a:t>Gamma </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dirty="0"/>
                        <a:t>0</a:t>
                      </a:r>
                      <a:r>
                        <a:rPr lang="en-US" sz="1800" dirty="0"/>
                        <a:t>° - 65°</a:t>
                      </a:r>
                      <a:endParaRPr lang="en-US" sz="1800" kern="1200" dirty="0">
                        <a:solidFill>
                          <a:schemeClr val="dk1"/>
                        </a:solidFill>
                        <a:latin typeface="+mn-lt"/>
                        <a:ea typeface="+mn-ea"/>
                        <a:cs typeface="+mn-cs"/>
                      </a:endParaRPr>
                    </a:p>
                  </a:txBody>
                  <a:tcPr/>
                </a:tc>
                <a:tc>
                  <a:txBody>
                    <a:bodyPr/>
                    <a:lstStyle/>
                    <a:p>
                      <a:pPr algn="ctr"/>
                      <a:r>
                        <a:rPr lang="en-US" dirty="0"/>
                        <a:t>0.1 – 10.</a:t>
                      </a:r>
                    </a:p>
                  </a:txBody>
                  <a:tcPr/>
                </a:tc>
                <a:tc>
                  <a:txBody>
                    <a:bodyPr/>
                    <a:lstStyle/>
                    <a:p>
                      <a:pPr algn="ctr"/>
                      <a:r>
                        <a:rPr lang="en-US" dirty="0"/>
                        <a:t>-2.0</a:t>
                      </a:r>
                    </a:p>
                  </a:txBody>
                  <a:tcPr/>
                </a:tc>
                <a:tc>
                  <a:txBody>
                    <a:bodyPr/>
                    <a:lstStyle/>
                    <a:p>
                      <a:r>
                        <a:rPr lang="en-US" dirty="0"/>
                        <a:t>100,000</a:t>
                      </a:r>
                    </a:p>
                  </a:txBody>
                  <a:tcPr/>
                </a:tc>
                <a:extLst>
                  <a:ext uri="{0D108BD9-81ED-4DB2-BD59-A6C34878D82A}">
                    <a16:rowId xmlns:a16="http://schemas.microsoft.com/office/drawing/2014/main" val="576259942"/>
                  </a:ext>
                </a:extLst>
              </a:tr>
            </a:tbl>
          </a:graphicData>
        </a:graphic>
      </p:graphicFrame>
      <p:sp>
        <p:nvSpPr>
          <p:cNvPr id="5" name="Slide Number Placeholder 4">
            <a:extLst>
              <a:ext uri="{FF2B5EF4-FFF2-40B4-BE49-F238E27FC236}">
                <a16:creationId xmlns:a16="http://schemas.microsoft.com/office/drawing/2014/main" id="{92BFE199-881A-9714-B1CD-1F3603F421FE}"/>
              </a:ext>
            </a:extLst>
          </p:cNvPr>
          <p:cNvSpPr>
            <a:spLocks noGrp="1"/>
          </p:cNvSpPr>
          <p:nvPr>
            <p:ph type="sldNum" sz="quarter" idx="12"/>
          </p:nvPr>
        </p:nvSpPr>
        <p:spPr/>
        <p:txBody>
          <a:bodyPr/>
          <a:lstStyle/>
          <a:p>
            <a:fld id="{9792DB7C-41C6-413A-81DD-F073C27E12A1}" type="slidenum">
              <a:rPr lang="en-US" smtClean="0"/>
              <a:t>16</a:t>
            </a:fld>
            <a:endParaRPr lang="en-US"/>
          </a:p>
        </p:txBody>
      </p:sp>
    </p:spTree>
    <p:extLst>
      <p:ext uri="{BB962C8B-B14F-4D97-AF65-F5344CB8AC3E}">
        <p14:creationId xmlns:p14="http://schemas.microsoft.com/office/powerpoint/2010/main" val="35810762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rapezoid 14">
            <a:extLst>
              <a:ext uri="{FF2B5EF4-FFF2-40B4-BE49-F238E27FC236}">
                <a16:creationId xmlns:a16="http://schemas.microsoft.com/office/drawing/2014/main" id="{4DE343F4-0082-FE3B-F596-77EE9D973E61}"/>
              </a:ext>
            </a:extLst>
          </p:cNvPr>
          <p:cNvSpPr/>
          <p:nvPr/>
        </p:nvSpPr>
        <p:spPr>
          <a:xfrm>
            <a:off x="8208579" y="1429407"/>
            <a:ext cx="3145221" cy="1723696"/>
          </a:xfrm>
          <a:prstGeom prst="trapezoid">
            <a:avLst/>
          </a:prstGeom>
          <a:solidFill>
            <a:schemeClr val="accent1">
              <a:alpha val="51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F360D2DE-0CB0-A59C-6679-321627C694C3}"/>
              </a:ext>
            </a:extLst>
          </p:cNvPr>
          <p:cNvSpPr>
            <a:spLocks noGrp="1"/>
          </p:cNvSpPr>
          <p:nvPr>
            <p:ph type="title"/>
          </p:nvPr>
        </p:nvSpPr>
        <p:spPr/>
        <p:txBody>
          <a:bodyPr/>
          <a:lstStyle/>
          <a:p>
            <a:r>
              <a:rPr lang="en-US" b="1" dirty="0">
                <a:solidFill>
                  <a:schemeClr val="bg1"/>
                </a:solidFill>
                <a:latin typeface="+mn-lt"/>
              </a:rPr>
              <a:t>Fits of </a:t>
            </a:r>
            <a:r>
              <a:rPr lang="en-US" b="1" dirty="0" err="1">
                <a:solidFill>
                  <a:schemeClr val="bg1"/>
                </a:solidFill>
                <a:latin typeface="+mn-lt"/>
              </a:rPr>
              <a:t>dN</a:t>
            </a:r>
            <a:r>
              <a:rPr lang="en-US" b="1" dirty="0">
                <a:solidFill>
                  <a:schemeClr val="bg1"/>
                </a:solidFill>
                <a:latin typeface="+mn-lt"/>
              </a:rPr>
              <a:t>/</a:t>
            </a:r>
            <a:r>
              <a:rPr lang="en-US" b="1" dirty="0" err="1">
                <a:solidFill>
                  <a:schemeClr val="bg1"/>
                </a:solidFill>
                <a:latin typeface="+mn-lt"/>
              </a:rPr>
              <a:t>dR</a:t>
            </a:r>
            <a:r>
              <a:rPr lang="en-US" b="1" dirty="0">
                <a:solidFill>
                  <a:schemeClr val="bg1"/>
                </a:solidFill>
                <a:latin typeface="+mn-lt"/>
              </a:rPr>
              <a:t> Fluxes</a:t>
            </a:r>
          </a:p>
        </p:txBody>
      </p:sp>
      <p:sp>
        <p:nvSpPr>
          <p:cNvPr id="5" name="Slide Number Placeholder 4">
            <a:extLst>
              <a:ext uri="{FF2B5EF4-FFF2-40B4-BE49-F238E27FC236}">
                <a16:creationId xmlns:a16="http://schemas.microsoft.com/office/drawing/2014/main" id="{626187AC-7B0B-3534-9834-CAD303FB3A94}"/>
              </a:ext>
            </a:extLst>
          </p:cNvPr>
          <p:cNvSpPr>
            <a:spLocks noGrp="1"/>
          </p:cNvSpPr>
          <p:nvPr>
            <p:ph type="sldNum" sz="quarter" idx="12"/>
          </p:nvPr>
        </p:nvSpPr>
        <p:spPr/>
        <p:txBody>
          <a:bodyPr/>
          <a:lstStyle/>
          <a:p>
            <a:fld id="{9792DB7C-41C6-413A-81DD-F073C27E12A1}" type="slidenum">
              <a:rPr lang="en-US" smtClean="0"/>
              <a:t>17</a:t>
            </a:fld>
            <a:endParaRPr lang="en-US"/>
          </a:p>
        </p:txBody>
      </p:sp>
      <mc:AlternateContent xmlns:mc="http://schemas.openxmlformats.org/markup-compatibility/2006" xmlns:a14="http://schemas.microsoft.com/office/drawing/2010/main">
        <mc:Choice Requires="a14">
          <p:sp>
            <p:nvSpPr>
              <p:cNvPr id="4" name="TextBox 3">
                <a:extLst>
                  <a:ext uri="{FF2B5EF4-FFF2-40B4-BE49-F238E27FC236}">
                    <a16:creationId xmlns:a16="http://schemas.microsoft.com/office/drawing/2014/main" id="{7F7DFED6-B052-510A-1232-9FAF912219A4}"/>
                  </a:ext>
                </a:extLst>
              </p:cNvPr>
              <p:cNvSpPr txBox="1"/>
              <p:nvPr/>
            </p:nvSpPr>
            <p:spPr>
              <a:xfrm>
                <a:off x="838200" y="1690688"/>
                <a:ext cx="5746355" cy="1455270"/>
              </a:xfrm>
              <a:prstGeom prst="rect">
                <a:avLst/>
              </a:prstGeom>
              <a:noFill/>
            </p:spPr>
            <p:txBody>
              <a:bodyPr wrap="square" rtlCol="0">
                <a:spAutoFit/>
              </a:bodyPr>
              <a:lstStyle/>
              <a:p>
                <a:r>
                  <a:rPr lang="en-US" dirty="0">
                    <a:solidFill>
                      <a:srgbClr val="FFC000"/>
                    </a:solidFill>
                  </a:rPr>
                  <a:t>We fit the fluxes (particles/m</a:t>
                </a:r>
                <a:r>
                  <a:rPr lang="en-US" baseline="30000" dirty="0">
                    <a:solidFill>
                      <a:srgbClr val="FFC000"/>
                    </a:solidFill>
                  </a:rPr>
                  <a:t>2</a:t>
                </a:r>
                <a:r>
                  <a:rPr lang="en-US" dirty="0">
                    <a:solidFill>
                      <a:srgbClr val="FFC000"/>
                    </a:solidFill>
                  </a:rPr>
                  <a:t>) of secondaries at 4.8km altitude with a low energy threshold (E&gt;10 MeV), as a function of their distance </a:t>
                </a:r>
                <a:r>
                  <a:rPr lang="en-US" b="1" dirty="0">
                    <a:solidFill>
                      <a:srgbClr val="FFC000"/>
                    </a:solidFill>
                  </a:rPr>
                  <a:t>R</a:t>
                </a:r>
                <a:r>
                  <a:rPr lang="en-US" dirty="0">
                    <a:solidFill>
                      <a:srgbClr val="FFC000"/>
                    </a:solidFill>
                  </a:rPr>
                  <a:t> from the shower axis</a:t>
                </a:r>
              </a:p>
              <a:p>
                <a:r>
                  <a:rPr lang="en-US" dirty="0">
                    <a:solidFill>
                      <a:srgbClr val="FFC000"/>
                    </a:solidFill>
                  </a:rPr>
                  <a:t>Functional form:            </a:t>
                </a:r>
                <a14:m>
                  <m:oMath xmlns:m="http://schemas.openxmlformats.org/officeDocument/2006/math">
                    <m:f>
                      <m:fPr>
                        <m:ctrlPr>
                          <a:rPr lang="en-US" sz="2400" i="1" smtClean="0">
                            <a:solidFill>
                              <a:schemeClr val="bg1"/>
                            </a:solidFill>
                            <a:latin typeface="Cambria Math" panose="02040503050406030204" pitchFamily="18" charset="0"/>
                          </a:rPr>
                        </m:ctrlPr>
                      </m:fPr>
                      <m:num>
                        <m:r>
                          <a:rPr lang="en-US" sz="2400" b="0" i="1" smtClean="0">
                            <a:solidFill>
                              <a:schemeClr val="bg1"/>
                            </a:solidFill>
                            <a:latin typeface="Cambria Math" panose="02040503050406030204" pitchFamily="18" charset="0"/>
                          </a:rPr>
                          <m:t>𝑑𝑁</m:t>
                        </m:r>
                      </m:num>
                      <m:den>
                        <m:r>
                          <a:rPr lang="en-US" sz="2400" b="0" i="1" smtClean="0">
                            <a:solidFill>
                              <a:schemeClr val="bg1"/>
                            </a:solidFill>
                            <a:latin typeface="Cambria Math" panose="02040503050406030204" pitchFamily="18" charset="0"/>
                          </a:rPr>
                          <m:t>𝑑𝑅</m:t>
                        </m:r>
                      </m:den>
                    </m:f>
                    <m:r>
                      <a:rPr lang="en-US" sz="2400" b="0" i="1" smtClean="0">
                        <a:solidFill>
                          <a:schemeClr val="bg1"/>
                        </a:solidFill>
                        <a:latin typeface="Cambria Math" panose="02040503050406030204" pitchFamily="18" charset="0"/>
                      </a:rPr>
                      <m:t>= </m:t>
                    </m:r>
                    <m:sSup>
                      <m:sSupPr>
                        <m:ctrlPr>
                          <a:rPr lang="en-US" sz="2400" b="0" i="1" smtClean="0">
                            <a:solidFill>
                              <a:schemeClr val="bg1"/>
                            </a:solidFill>
                            <a:latin typeface="Cambria Math" panose="02040503050406030204" pitchFamily="18" charset="0"/>
                          </a:rPr>
                        </m:ctrlPr>
                      </m:sSupPr>
                      <m:e>
                        <m:r>
                          <a:rPr lang="en-US" sz="2400" b="0" i="1" smtClean="0">
                            <a:solidFill>
                              <a:schemeClr val="bg1"/>
                            </a:solidFill>
                            <a:latin typeface="Cambria Math" panose="02040503050406030204" pitchFamily="18" charset="0"/>
                          </a:rPr>
                          <m:t>𝑒</m:t>
                        </m:r>
                      </m:e>
                      <m:sup>
                        <m:r>
                          <a:rPr lang="en-US" sz="2400" b="0" i="1" smtClean="0">
                            <a:solidFill>
                              <a:schemeClr val="bg1"/>
                            </a:solidFill>
                            <a:latin typeface="Cambria Math" panose="02040503050406030204" pitchFamily="18" charset="0"/>
                          </a:rPr>
                          <m:t>(</m:t>
                        </m:r>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0</m:t>
                            </m:r>
                          </m:sub>
                        </m:sSub>
                        <m:r>
                          <a:rPr lang="en-US" sz="2400" b="0" i="1" smtClean="0">
                            <a:solidFill>
                              <a:schemeClr val="bg1"/>
                            </a:solidFill>
                            <a:latin typeface="Cambria Math" panose="02040503050406030204" pitchFamily="18" charset="0"/>
                          </a:rPr>
                          <m:t>+</m:t>
                        </m:r>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1</m:t>
                            </m:r>
                          </m:sub>
                        </m:sSub>
                        <m:sSup>
                          <m:sSupPr>
                            <m:ctrlPr>
                              <a:rPr lang="en-US" sz="2400" b="0" i="1" smtClean="0">
                                <a:solidFill>
                                  <a:schemeClr val="bg1"/>
                                </a:solidFill>
                                <a:latin typeface="Cambria Math" panose="02040503050406030204" pitchFamily="18" charset="0"/>
                              </a:rPr>
                            </m:ctrlPr>
                          </m:sSupPr>
                          <m:e>
                            <m:r>
                              <a:rPr lang="en-US" sz="2400" b="0" i="1" smtClean="0">
                                <a:solidFill>
                                  <a:schemeClr val="bg1"/>
                                </a:solidFill>
                                <a:latin typeface="Cambria Math" panose="02040503050406030204" pitchFamily="18" charset="0"/>
                              </a:rPr>
                              <m:t>𝑅</m:t>
                            </m:r>
                          </m:e>
                          <m:sup>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2</m:t>
                                </m:r>
                              </m:sub>
                            </m:sSub>
                          </m:sup>
                        </m:sSup>
                        <m:r>
                          <a:rPr lang="en-US" sz="2400" b="0" i="1" smtClean="0">
                            <a:solidFill>
                              <a:schemeClr val="bg1"/>
                            </a:solidFill>
                            <a:latin typeface="Cambria Math" panose="02040503050406030204" pitchFamily="18" charset="0"/>
                          </a:rPr>
                          <m:t>)</m:t>
                        </m:r>
                      </m:sup>
                    </m:sSup>
                  </m:oMath>
                </a14:m>
                <a:endParaRPr lang="en-US" sz="2400" dirty="0">
                  <a:solidFill>
                    <a:srgbClr val="FFC000"/>
                  </a:solidFill>
                </a:endParaRPr>
              </a:p>
            </p:txBody>
          </p:sp>
        </mc:Choice>
        <mc:Fallback xmlns="">
          <p:sp>
            <p:nvSpPr>
              <p:cNvPr id="4" name="TextBox 3">
                <a:extLst>
                  <a:ext uri="{FF2B5EF4-FFF2-40B4-BE49-F238E27FC236}">
                    <a16:creationId xmlns:a16="http://schemas.microsoft.com/office/drawing/2014/main" id="{7F7DFED6-B052-510A-1232-9FAF912219A4}"/>
                  </a:ext>
                </a:extLst>
              </p:cNvPr>
              <p:cNvSpPr txBox="1">
                <a:spLocks noRot="1" noChangeAspect="1" noMove="1" noResize="1" noEditPoints="1" noAdjustHandles="1" noChangeArrowheads="1" noChangeShapeType="1" noTextEdit="1"/>
              </p:cNvSpPr>
              <p:nvPr/>
            </p:nvSpPr>
            <p:spPr>
              <a:xfrm>
                <a:off x="838200" y="1690688"/>
                <a:ext cx="5746355" cy="1455270"/>
              </a:xfrm>
              <a:prstGeom prst="rect">
                <a:avLst/>
              </a:prstGeom>
              <a:blipFill>
                <a:blip r:embed="rId5"/>
                <a:stretch>
                  <a:fillRect l="-955" t="-2092"/>
                </a:stretch>
              </a:blipFill>
            </p:spPr>
            <p:txBody>
              <a:bodyPr/>
              <a:lstStyle/>
              <a:p>
                <a:r>
                  <a:rPr lang="en-US">
                    <a:noFill/>
                  </a:rPr>
                  <a:t> </a:t>
                </a:r>
              </a:p>
            </p:txBody>
          </p:sp>
        </mc:Fallback>
      </mc:AlternateContent>
      <p:cxnSp>
        <p:nvCxnSpPr>
          <p:cNvPr id="8" name="Straight Connector 7">
            <a:extLst>
              <a:ext uri="{FF2B5EF4-FFF2-40B4-BE49-F238E27FC236}">
                <a16:creationId xmlns:a16="http://schemas.microsoft.com/office/drawing/2014/main" id="{FEE14248-2863-A177-DEBC-82C79390FB3D}"/>
              </a:ext>
            </a:extLst>
          </p:cNvPr>
          <p:cNvCxnSpPr>
            <a:cxnSpLocks/>
          </p:cNvCxnSpPr>
          <p:nvPr/>
        </p:nvCxnSpPr>
        <p:spPr>
          <a:xfrm>
            <a:off x="8418090" y="291703"/>
            <a:ext cx="1419836" cy="1999552"/>
          </a:xfrm>
          <a:prstGeom prst="line">
            <a:avLst/>
          </a:prstGeom>
          <a:ln w="22225">
            <a:solidFill>
              <a:srgbClr val="C00000"/>
            </a:solidFill>
            <a:tailEnd type="triangle"/>
          </a:ln>
        </p:spPr>
        <p:style>
          <a:lnRef idx="1">
            <a:schemeClr val="accent2"/>
          </a:lnRef>
          <a:fillRef idx="0">
            <a:schemeClr val="accent2"/>
          </a:fillRef>
          <a:effectRef idx="0">
            <a:schemeClr val="accent2"/>
          </a:effectRef>
          <a:fontRef idx="minor">
            <a:schemeClr val="tx1"/>
          </a:fontRef>
        </p:style>
      </p:cxnSp>
      <p:sp>
        <p:nvSpPr>
          <p:cNvPr id="16" name="Oval 15">
            <a:extLst>
              <a:ext uri="{FF2B5EF4-FFF2-40B4-BE49-F238E27FC236}">
                <a16:creationId xmlns:a16="http://schemas.microsoft.com/office/drawing/2014/main" id="{93C7B409-7A4F-29A6-164F-E8C906E92081}"/>
              </a:ext>
            </a:extLst>
          </p:cNvPr>
          <p:cNvSpPr/>
          <p:nvPr/>
        </p:nvSpPr>
        <p:spPr>
          <a:xfrm>
            <a:off x="8944303" y="1918138"/>
            <a:ext cx="1644869" cy="772510"/>
          </a:xfrm>
          <a:prstGeom prst="ellipse">
            <a:avLst/>
          </a:prstGeom>
          <a:noFill/>
          <a:ln w="19050">
            <a:solidFill>
              <a:srgbClr val="C000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Oval 16">
            <a:extLst>
              <a:ext uri="{FF2B5EF4-FFF2-40B4-BE49-F238E27FC236}">
                <a16:creationId xmlns:a16="http://schemas.microsoft.com/office/drawing/2014/main" id="{10698C71-9EAC-9542-B018-50D222917027}"/>
              </a:ext>
            </a:extLst>
          </p:cNvPr>
          <p:cNvSpPr/>
          <p:nvPr/>
        </p:nvSpPr>
        <p:spPr>
          <a:xfrm rot="19774596">
            <a:off x="8970581" y="1897117"/>
            <a:ext cx="1644869" cy="772510"/>
          </a:xfrm>
          <a:prstGeom prst="ellipse">
            <a:avLst/>
          </a:prstGeom>
          <a:noFill/>
          <a:ln w="1905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 name="Straight Connector 18">
            <a:extLst>
              <a:ext uri="{FF2B5EF4-FFF2-40B4-BE49-F238E27FC236}">
                <a16:creationId xmlns:a16="http://schemas.microsoft.com/office/drawing/2014/main" id="{8D671F1F-C0D2-095A-C7C0-A39B4D8C3879}"/>
              </a:ext>
            </a:extLst>
          </p:cNvPr>
          <p:cNvCxnSpPr>
            <a:cxnSpLocks/>
            <a:endCxn id="17" idx="6"/>
          </p:cNvCxnSpPr>
          <p:nvPr/>
        </p:nvCxnSpPr>
        <p:spPr>
          <a:xfrm>
            <a:off x="8409866" y="278525"/>
            <a:ext cx="2092340" cy="1588378"/>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45F84ECE-FEA8-603C-7B8F-9E6E6EFAAC9E}"/>
              </a:ext>
            </a:extLst>
          </p:cNvPr>
          <p:cNvCxnSpPr>
            <a:cxnSpLocks/>
            <a:endCxn id="17" idx="2"/>
          </p:cNvCxnSpPr>
          <p:nvPr/>
        </p:nvCxnSpPr>
        <p:spPr>
          <a:xfrm>
            <a:off x="8409866" y="278525"/>
            <a:ext cx="673959" cy="2421316"/>
          </a:xfrm>
          <a:prstGeom prst="line">
            <a:avLst/>
          </a:prstGeom>
          <a:ln>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1506500D-02EA-13EB-7C8E-C84CD18DE168}"/>
              </a:ext>
            </a:extLst>
          </p:cNvPr>
          <p:cNvCxnSpPr>
            <a:cxnSpLocks/>
            <a:endCxn id="17" idx="6"/>
          </p:cNvCxnSpPr>
          <p:nvPr/>
        </p:nvCxnSpPr>
        <p:spPr>
          <a:xfrm flipV="1">
            <a:off x="9834183" y="1866903"/>
            <a:ext cx="668023" cy="419794"/>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353779FC-5609-F98B-5FB1-F23AF2E0EC18}"/>
              </a:ext>
            </a:extLst>
          </p:cNvPr>
          <p:cNvSpPr txBox="1"/>
          <p:nvPr/>
        </p:nvSpPr>
        <p:spPr>
          <a:xfrm>
            <a:off x="10040055" y="2024291"/>
            <a:ext cx="309700" cy="369332"/>
          </a:xfrm>
          <a:prstGeom prst="rect">
            <a:avLst/>
          </a:prstGeom>
          <a:noFill/>
        </p:spPr>
        <p:txBody>
          <a:bodyPr wrap="none" rtlCol="0">
            <a:spAutoFit/>
          </a:bodyPr>
          <a:lstStyle/>
          <a:p>
            <a:r>
              <a:rPr lang="en-US" dirty="0">
                <a:solidFill>
                  <a:schemeClr val="bg1"/>
                </a:solidFill>
              </a:rPr>
              <a:t>R</a:t>
            </a:r>
          </a:p>
        </p:txBody>
      </p:sp>
      <p:cxnSp>
        <p:nvCxnSpPr>
          <p:cNvPr id="27" name="Straight Connector 26">
            <a:extLst>
              <a:ext uri="{FF2B5EF4-FFF2-40B4-BE49-F238E27FC236}">
                <a16:creationId xmlns:a16="http://schemas.microsoft.com/office/drawing/2014/main" id="{749EAD07-CAD5-63BC-018E-0613B50FE7B7}"/>
              </a:ext>
            </a:extLst>
          </p:cNvPr>
          <p:cNvCxnSpPr>
            <a:cxnSpLocks/>
            <a:endCxn id="15" idx="1"/>
          </p:cNvCxnSpPr>
          <p:nvPr/>
        </p:nvCxnSpPr>
        <p:spPr>
          <a:xfrm>
            <a:off x="8409866" y="278525"/>
            <a:ext cx="14175" cy="201273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5" name="Straight Connector 34">
            <a:extLst>
              <a:ext uri="{FF2B5EF4-FFF2-40B4-BE49-F238E27FC236}">
                <a16:creationId xmlns:a16="http://schemas.microsoft.com/office/drawing/2014/main" id="{185A4D95-E2C6-9A55-AA81-B6CF6521CD53}"/>
              </a:ext>
            </a:extLst>
          </p:cNvPr>
          <p:cNvCxnSpPr>
            <a:cxnSpLocks/>
          </p:cNvCxnSpPr>
          <p:nvPr/>
        </p:nvCxnSpPr>
        <p:spPr>
          <a:xfrm flipV="1">
            <a:off x="8424041" y="2283372"/>
            <a:ext cx="1413885" cy="3325"/>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3" name="Footer Placeholder 2">
            <a:extLst>
              <a:ext uri="{FF2B5EF4-FFF2-40B4-BE49-F238E27FC236}">
                <a16:creationId xmlns:a16="http://schemas.microsoft.com/office/drawing/2014/main" id="{4F6E8AC3-A5EA-F952-5AE1-1D35AAA8E0E9}"/>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158789859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0D2DE-0CB0-A59C-6679-321627C694C3}"/>
              </a:ext>
            </a:extLst>
          </p:cNvPr>
          <p:cNvSpPr>
            <a:spLocks noGrp="1"/>
          </p:cNvSpPr>
          <p:nvPr>
            <p:ph type="title"/>
          </p:nvPr>
        </p:nvSpPr>
        <p:spPr/>
        <p:txBody>
          <a:bodyPr/>
          <a:lstStyle/>
          <a:p>
            <a:r>
              <a:rPr lang="en-US" b="1" dirty="0">
                <a:solidFill>
                  <a:schemeClr val="bg1"/>
                </a:solidFill>
                <a:latin typeface="+mn-lt"/>
              </a:rPr>
              <a:t>Fits of </a:t>
            </a:r>
            <a:r>
              <a:rPr lang="en-US" b="1" dirty="0" err="1">
                <a:solidFill>
                  <a:schemeClr val="bg1"/>
                </a:solidFill>
                <a:latin typeface="+mn-lt"/>
              </a:rPr>
              <a:t>dN</a:t>
            </a:r>
            <a:r>
              <a:rPr lang="en-US" b="1" dirty="0">
                <a:solidFill>
                  <a:schemeClr val="bg1"/>
                </a:solidFill>
                <a:latin typeface="+mn-lt"/>
              </a:rPr>
              <a:t>/</a:t>
            </a:r>
            <a:r>
              <a:rPr lang="en-US" b="1" dirty="0" err="1">
                <a:solidFill>
                  <a:schemeClr val="bg1"/>
                </a:solidFill>
                <a:latin typeface="+mn-lt"/>
              </a:rPr>
              <a:t>dR</a:t>
            </a:r>
            <a:r>
              <a:rPr lang="en-US" b="1" dirty="0">
                <a:solidFill>
                  <a:schemeClr val="bg1"/>
                </a:solidFill>
                <a:latin typeface="+mn-lt"/>
              </a:rPr>
              <a:t> Fluxes</a:t>
            </a:r>
          </a:p>
        </p:txBody>
      </p:sp>
      <p:sp>
        <p:nvSpPr>
          <p:cNvPr id="5" name="Slide Number Placeholder 4">
            <a:extLst>
              <a:ext uri="{FF2B5EF4-FFF2-40B4-BE49-F238E27FC236}">
                <a16:creationId xmlns:a16="http://schemas.microsoft.com/office/drawing/2014/main" id="{626187AC-7B0B-3534-9834-CAD303FB3A94}"/>
              </a:ext>
            </a:extLst>
          </p:cNvPr>
          <p:cNvSpPr>
            <a:spLocks noGrp="1"/>
          </p:cNvSpPr>
          <p:nvPr>
            <p:ph type="sldNum" sz="quarter" idx="12"/>
          </p:nvPr>
        </p:nvSpPr>
        <p:spPr/>
        <p:txBody>
          <a:bodyPr/>
          <a:lstStyle/>
          <a:p>
            <a:fld id="{9792DB7C-41C6-413A-81DD-F073C27E12A1}" type="slidenum">
              <a:rPr lang="en-US" smtClean="0"/>
              <a:t>18</a:t>
            </a:fld>
            <a:endParaRPr lang="en-US"/>
          </a:p>
        </p:txBody>
      </p:sp>
      <p:pic>
        <p:nvPicPr>
          <p:cNvPr id="9" name="Picture 8" descr="A collage of graphs&#10;&#10;Description automatically generated">
            <a:extLst>
              <a:ext uri="{FF2B5EF4-FFF2-40B4-BE49-F238E27FC236}">
                <a16:creationId xmlns:a16="http://schemas.microsoft.com/office/drawing/2014/main" id="{07A994F8-1818-2FB1-17D1-34C82A8072A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139521" y="3367766"/>
            <a:ext cx="3912957" cy="3380560"/>
          </a:xfrm>
          <a:prstGeom prst="rect">
            <a:avLst/>
          </a:prstGeom>
        </p:spPr>
      </p:pic>
      <p:pic>
        <p:nvPicPr>
          <p:cNvPr id="11" name="Picture 10" descr="A collage of graphs&#10;&#10;Description automatically generated">
            <a:extLst>
              <a:ext uri="{FF2B5EF4-FFF2-40B4-BE49-F238E27FC236}">
                <a16:creationId xmlns:a16="http://schemas.microsoft.com/office/drawing/2014/main" id="{74E89435-19B3-A69C-286B-E365DE25519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148475" y="3374966"/>
            <a:ext cx="3912956" cy="3380559"/>
          </a:xfrm>
          <a:prstGeom prst="rect">
            <a:avLst/>
          </a:prstGeom>
        </p:spPr>
      </p:pic>
      <p:sp>
        <p:nvSpPr>
          <p:cNvPr id="4" name="TextBox 3">
            <a:extLst>
              <a:ext uri="{FF2B5EF4-FFF2-40B4-BE49-F238E27FC236}">
                <a16:creationId xmlns:a16="http://schemas.microsoft.com/office/drawing/2014/main" id="{7F7DFED6-B052-510A-1232-9FAF912219A4}"/>
              </a:ext>
            </a:extLst>
          </p:cNvPr>
          <p:cNvSpPr txBox="1"/>
          <p:nvPr/>
        </p:nvSpPr>
        <p:spPr>
          <a:xfrm>
            <a:off x="838200" y="1984468"/>
            <a:ext cx="5190811" cy="923330"/>
          </a:xfrm>
          <a:prstGeom prst="rect">
            <a:avLst/>
          </a:prstGeom>
          <a:noFill/>
        </p:spPr>
        <p:txBody>
          <a:bodyPr wrap="square" rtlCol="0">
            <a:spAutoFit/>
          </a:bodyPr>
          <a:lstStyle/>
          <a:p>
            <a:r>
              <a:rPr lang="en-US" dirty="0">
                <a:solidFill>
                  <a:srgbClr val="FFC000"/>
                </a:solidFill>
              </a:rPr>
              <a:t>Secondary gamma fluxes are shown for four shower angles ([0°-16.25°], [16.25°-32.5°], [32.5°-48.75°], [48.75°-65°] and energies [0.1, 0.3, 1, 3 </a:t>
            </a:r>
            <a:r>
              <a:rPr lang="en-US" dirty="0" err="1">
                <a:solidFill>
                  <a:srgbClr val="FFC000"/>
                </a:solidFill>
              </a:rPr>
              <a:t>PeV</a:t>
            </a:r>
            <a:r>
              <a:rPr lang="en-US" dirty="0">
                <a:solidFill>
                  <a:srgbClr val="FFC000"/>
                </a:solidFill>
              </a:rPr>
              <a:t>]</a:t>
            </a:r>
          </a:p>
        </p:txBody>
      </p:sp>
      <p:sp>
        <p:nvSpPr>
          <p:cNvPr id="3" name="Rectangle 2">
            <a:extLst>
              <a:ext uri="{FF2B5EF4-FFF2-40B4-BE49-F238E27FC236}">
                <a16:creationId xmlns:a16="http://schemas.microsoft.com/office/drawing/2014/main" id="{75A5E619-7FA2-0B29-E832-540AA9575998}"/>
              </a:ext>
            </a:extLst>
          </p:cNvPr>
          <p:cNvSpPr/>
          <p:nvPr/>
        </p:nvSpPr>
        <p:spPr>
          <a:xfrm>
            <a:off x="4114022" y="3302818"/>
            <a:ext cx="8056179" cy="3510455"/>
          </a:xfrm>
          <a:prstGeom prst="rect">
            <a:avLst/>
          </a:prstGeom>
          <a:solidFill>
            <a:schemeClr val="tx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ollage of graphs&#10;&#10;Description automatically generated">
            <a:extLst>
              <a:ext uri="{FF2B5EF4-FFF2-40B4-BE49-F238E27FC236}">
                <a16:creationId xmlns:a16="http://schemas.microsoft.com/office/drawing/2014/main" id="{D6694F90-385C-1D8D-B56F-358B0D467C7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0567" y="3374966"/>
            <a:ext cx="3912957" cy="3380559"/>
          </a:xfrm>
          <a:prstGeom prst="rect">
            <a:avLst/>
          </a:prstGeom>
        </p:spPr>
      </p:pic>
    </p:spTree>
    <p:extLst>
      <p:ext uri="{BB962C8B-B14F-4D97-AF65-F5344CB8AC3E}">
        <p14:creationId xmlns:p14="http://schemas.microsoft.com/office/powerpoint/2010/main" val="70681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7" presetClass="path" presetSubtype="0" accel="50000" decel="50000" fill="hold" nodeType="withEffect">
                                  <p:stCondLst>
                                    <p:cond delay="0"/>
                                  </p:stCondLst>
                                  <p:childTnLst>
                                    <p:animMotion origin="layout" path="M -3.75E-6 4.07407E-6 L -3.75E-6 -0.10949 C -3.75E-6 -0.15857 0.15417 -0.21899 0.2793 -0.21899 L 0.5586 -0.21899 " pathEditMode="relative" rAng="0" ptsTypes="AAAA">
                                      <p:cBhvr>
                                        <p:cTn id="6" dur="2000" fill="hold"/>
                                        <p:tgtEl>
                                          <p:spTgt spid="7"/>
                                        </p:tgtEl>
                                        <p:attrNameLst>
                                          <p:attrName>ppt_x</p:attrName>
                                          <p:attrName>ppt_y</p:attrName>
                                        </p:attrNameLst>
                                      </p:cBhvr>
                                      <p:rCtr x="27930" y="-10949"/>
                                    </p:animMotion>
                                  </p:childTnLst>
                                </p:cTn>
                              </p:par>
                              <p:par>
                                <p:cTn id="7" presetID="6" presetClass="emph" presetSubtype="0" fill="hold" nodeType="withEffect">
                                  <p:stCondLst>
                                    <p:cond delay="0"/>
                                  </p:stCondLst>
                                  <p:childTnLst>
                                    <p:animScale>
                                      <p:cBhvr>
                                        <p:cTn id="8" dur="2000" fill="hold"/>
                                        <p:tgtEl>
                                          <p:spTgt spid="7"/>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0D2DE-0CB0-A59C-6679-321627C694C3}"/>
              </a:ext>
            </a:extLst>
          </p:cNvPr>
          <p:cNvSpPr>
            <a:spLocks noGrp="1"/>
          </p:cNvSpPr>
          <p:nvPr>
            <p:ph type="title"/>
          </p:nvPr>
        </p:nvSpPr>
        <p:spPr/>
        <p:txBody>
          <a:bodyPr/>
          <a:lstStyle/>
          <a:p>
            <a:r>
              <a:rPr lang="en-US" b="1" dirty="0">
                <a:solidFill>
                  <a:schemeClr val="bg1"/>
                </a:solidFill>
                <a:latin typeface="+mn-lt"/>
              </a:rPr>
              <a:t>Fits of </a:t>
            </a:r>
            <a:r>
              <a:rPr lang="en-US" b="1" dirty="0" err="1">
                <a:solidFill>
                  <a:schemeClr val="bg1"/>
                </a:solidFill>
                <a:latin typeface="+mn-lt"/>
              </a:rPr>
              <a:t>dN</a:t>
            </a:r>
            <a:r>
              <a:rPr lang="en-US" b="1" dirty="0">
                <a:solidFill>
                  <a:schemeClr val="bg1"/>
                </a:solidFill>
                <a:latin typeface="+mn-lt"/>
              </a:rPr>
              <a:t>/</a:t>
            </a:r>
            <a:r>
              <a:rPr lang="en-US" b="1" dirty="0" err="1">
                <a:solidFill>
                  <a:schemeClr val="bg1"/>
                </a:solidFill>
                <a:latin typeface="+mn-lt"/>
              </a:rPr>
              <a:t>dR</a:t>
            </a:r>
            <a:r>
              <a:rPr lang="en-US" b="1" dirty="0">
                <a:solidFill>
                  <a:schemeClr val="bg1"/>
                </a:solidFill>
                <a:latin typeface="+mn-lt"/>
              </a:rPr>
              <a:t> Fluxes</a:t>
            </a:r>
          </a:p>
        </p:txBody>
      </p:sp>
      <p:sp>
        <p:nvSpPr>
          <p:cNvPr id="5" name="Slide Number Placeholder 4">
            <a:extLst>
              <a:ext uri="{FF2B5EF4-FFF2-40B4-BE49-F238E27FC236}">
                <a16:creationId xmlns:a16="http://schemas.microsoft.com/office/drawing/2014/main" id="{626187AC-7B0B-3534-9834-CAD303FB3A94}"/>
              </a:ext>
            </a:extLst>
          </p:cNvPr>
          <p:cNvSpPr>
            <a:spLocks noGrp="1"/>
          </p:cNvSpPr>
          <p:nvPr>
            <p:ph type="sldNum" sz="quarter" idx="12"/>
          </p:nvPr>
        </p:nvSpPr>
        <p:spPr/>
        <p:txBody>
          <a:bodyPr/>
          <a:lstStyle/>
          <a:p>
            <a:fld id="{9792DB7C-41C6-413A-81DD-F073C27E12A1}" type="slidenum">
              <a:rPr lang="en-US" smtClean="0"/>
              <a:t>19</a:t>
            </a:fld>
            <a:endParaRPr lang="en-US"/>
          </a:p>
        </p:txBody>
      </p:sp>
      <p:pic>
        <p:nvPicPr>
          <p:cNvPr id="11" name="Picture 10" descr="A collage of graphs&#10;&#10;Description automatically generated">
            <a:extLst>
              <a:ext uri="{FF2B5EF4-FFF2-40B4-BE49-F238E27FC236}">
                <a16:creationId xmlns:a16="http://schemas.microsoft.com/office/drawing/2014/main" id="{74E89435-19B3-A69C-286B-E365DE255194}"/>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48475" y="3374966"/>
            <a:ext cx="3912956" cy="3380559"/>
          </a:xfrm>
          <a:prstGeom prst="rect">
            <a:avLst/>
          </a:prstGeom>
        </p:spPr>
      </p:pic>
      <p:sp>
        <p:nvSpPr>
          <p:cNvPr id="4" name="TextBox 3">
            <a:extLst>
              <a:ext uri="{FF2B5EF4-FFF2-40B4-BE49-F238E27FC236}">
                <a16:creationId xmlns:a16="http://schemas.microsoft.com/office/drawing/2014/main" id="{7F7DFED6-B052-510A-1232-9FAF912219A4}"/>
              </a:ext>
            </a:extLst>
          </p:cNvPr>
          <p:cNvSpPr txBox="1"/>
          <p:nvPr/>
        </p:nvSpPr>
        <p:spPr>
          <a:xfrm>
            <a:off x="838200" y="1984468"/>
            <a:ext cx="5190811" cy="923330"/>
          </a:xfrm>
          <a:prstGeom prst="rect">
            <a:avLst/>
          </a:prstGeom>
          <a:noFill/>
        </p:spPr>
        <p:txBody>
          <a:bodyPr wrap="square" rtlCol="0">
            <a:spAutoFit/>
          </a:bodyPr>
          <a:lstStyle/>
          <a:p>
            <a:r>
              <a:rPr lang="en-US" dirty="0">
                <a:solidFill>
                  <a:srgbClr val="FFC000"/>
                </a:solidFill>
              </a:rPr>
              <a:t>Secondary muon fluxes are shown for four shower angles ([0°-16.25°], [16.25°-32.5°], [32.5°-48.75°], [48.75°-65°] and energies [0.1, 0.3, 1, 3 </a:t>
            </a:r>
            <a:r>
              <a:rPr lang="en-US" dirty="0" err="1">
                <a:solidFill>
                  <a:srgbClr val="FFC000"/>
                </a:solidFill>
              </a:rPr>
              <a:t>PeV</a:t>
            </a:r>
            <a:r>
              <a:rPr lang="en-US" dirty="0">
                <a:solidFill>
                  <a:srgbClr val="FFC000"/>
                </a:solidFill>
              </a:rPr>
              <a:t>]</a:t>
            </a:r>
          </a:p>
        </p:txBody>
      </p:sp>
      <p:sp>
        <p:nvSpPr>
          <p:cNvPr id="3" name="Rectangle 2">
            <a:extLst>
              <a:ext uri="{FF2B5EF4-FFF2-40B4-BE49-F238E27FC236}">
                <a16:creationId xmlns:a16="http://schemas.microsoft.com/office/drawing/2014/main" id="{75A5E619-7FA2-0B29-E832-540AA9575998}"/>
              </a:ext>
            </a:extLst>
          </p:cNvPr>
          <p:cNvSpPr/>
          <p:nvPr/>
        </p:nvSpPr>
        <p:spPr>
          <a:xfrm>
            <a:off x="8148475" y="3310017"/>
            <a:ext cx="4021726" cy="3510455"/>
          </a:xfrm>
          <a:prstGeom prst="rect">
            <a:avLst/>
          </a:prstGeom>
          <a:solidFill>
            <a:schemeClr val="tx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collage of graphs&#10;&#10;Description automatically generated">
            <a:extLst>
              <a:ext uri="{FF2B5EF4-FFF2-40B4-BE49-F238E27FC236}">
                <a16:creationId xmlns:a16="http://schemas.microsoft.com/office/drawing/2014/main" id="{D6694F90-385C-1D8D-B56F-358B0D467C7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0567" y="3374966"/>
            <a:ext cx="3912957" cy="3380559"/>
          </a:xfrm>
          <a:prstGeom prst="rect">
            <a:avLst/>
          </a:prstGeom>
        </p:spPr>
      </p:pic>
      <p:sp>
        <p:nvSpPr>
          <p:cNvPr id="6" name="Rectangle 5">
            <a:extLst>
              <a:ext uri="{FF2B5EF4-FFF2-40B4-BE49-F238E27FC236}">
                <a16:creationId xmlns:a16="http://schemas.microsoft.com/office/drawing/2014/main" id="{2A0EDBE3-9F64-D677-A410-0F8D3A325D43}"/>
              </a:ext>
            </a:extLst>
          </p:cNvPr>
          <p:cNvSpPr/>
          <p:nvPr/>
        </p:nvSpPr>
        <p:spPr>
          <a:xfrm>
            <a:off x="76182" y="3354870"/>
            <a:ext cx="4021726" cy="3510455"/>
          </a:xfrm>
          <a:prstGeom prst="rect">
            <a:avLst/>
          </a:prstGeom>
          <a:solidFill>
            <a:schemeClr val="tx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descr="A collage of graphs&#10;&#10;Description automatically generated">
            <a:extLst>
              <a:ext uri="{FF2B5EF4-FFF2-40B4-BE49-F238E27FC236}">
                <a16:creationId xmlns:a16="http://schemas.microsoft.com/office/drawing/2014/main" id="{07A994F8-1818-2FB1-17D1-34C82A8072A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139521" y="3367766"/>
            <a:ext cx="3912957" cy="3380560"/>
          </a:xfrm>
          <a:prstGeom prst="rect">
            <a:avLst/>
          </a:prstGeom>
        </p:spPr>
      </p:pic>
    </p:spTree>
    <p:extLst>
      <p:ext uri="{BB962C8B-B14F-4D97-AF65-F5344CB8AC3E}">
        <p14:creationId xmlns:p14="http://schemas.microsoft.com/office/powerpoint/2010/main" val="833002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7" presetClass="path" presetSubtype="0" accel="50000" decel="50000" fill="hold" nodeType="withEffect">
                                  <p:stCondLst>
                                    <p:cond delay="0"/>
                                  </p:stCondLst>
                                  <p:childTnLst>
                                    <p:animMotion origin="layout" path="M 0 0 L 0 -0.12755 C 0 -0.18472 0.06432 -0.25486 0.11667 -0.25486 L 0.23346 -0.25486 " pathEditMode="relative" rAng="0" ptsTypes="AAAA">
                                      <p:cBhvr>
                                        <p:cTn id="6" dur="2000" fill="hold"/>
                                        <p:tgtEl>
                                          <p:spTgt spid="9"/>
                                        </p:tgtEl>
                                        <p:attrNameLst>
                                          <p:attrName>ppt_x</p:attrName>
                                          <p:attrName>ppt_y</p:attrName>
                                        </p:attrNameLst>
                                      </p:cBhvr>
                                      <p:rCtr x="11667" y="-12755"/>
                                    </p:animMotion>
                                  </p:childTnLst>
                                </p:cTn>
                              </p:par>
                              <p:par>
                                <p:cTn id="7" presetID="6" presetClass="emph" presetSubtype="0" fill="hold" nodeType="withEffect">
                                  <p:stCondLst>
                                    <p:cond delay="0"/>
                                  </p:stCondLst>
                                  <p:childTnLst>
                                    <p:animScale>
                                      <p:cBhvr>
                                        <p:cTn id="8" dur="2000" fill="hold"/>
                                        <p:tgtEl>
                                          <p:spTgt spid="9"/>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4913DA-5E2E-1747-01AA-B4D2912D6D20}"/>
              </a:ext>
            </a:extLst>
          </p:cNvPr>
          <p:cNvSpPr>
            <a:spLocks noGrp="1"/>
          </p:cNvSpPr>
          <p:nvPr>
            <p:ph type="title"/>
          </p:nvPr>
        </p:nvSpPr>
        <p:spPr/>
        <p:txBody>
          <a:bodyPr/>
          <a:lstStyle/>
          <a:p>
            <a:r>
              <a:rPr lang="en-US" b="1" dirty="0">
                <a:solidFill>
                  <a:schemeClr val="bg1"/>
                </a:solidFill>
                <a:latin typeface="+mn-lt"/>
              </a:rPr>
              <a:t>We Are Successful Detector Builders…</a:t>
            </a:r>
          </a:p>
        </p:txBody>
      </p:sp>
      <p:sp>
        <p:nvSpPr>
          <p:cNvPr id="3" name="Segnaposto contenuto 2">
            <a:extLst>
              <a:ext uri="{FF2B5EF4-FFF2-40B4-BE49-F238E27FC236}">
                <a16:creationId xmlns:a16="http://schemas.microsoft.com/office/drawing/2014/main" id="{7640FD39-267D-8CB5-8346-463F8BFBFADE}"/>
              </a:ext>
            </a:extLst>
          </p:cNvPr>
          <p:cNvSpPr>
            <a:spLocks noGrp="1"/>
          </p:cNvSpPr>
          <p:nvPr>
            <p:ph idx="1"/>
          </p:nvPr>
        </p:nvSpPr>
        <p:spPr>
          <a:xfrm>
            <a:off x="838199" y="1825624"/>
            <a:ext cx="7706711" cy="4727575"/>
          </a:xfrm>
        </p:spPr>
        <p:txBody>
          <a:bodyPr>
            <a:normAutofit fontScale="77500" lnSpcReduction="20000"/>
          </a:bodyPr>
          <a:lstStyle/>
          <a:p>
            <a:pPr marL="0" indent="0">
              <a:buNone/>
            </a:pPr>
            <a:r>
              <a:rPr lang="en-US" dirty="0">
                <a:solidFill>
                  <a:schemeClr val="bg1"/>
                </a:solidFill>
              </a:rPr>
              <a:t>In the past 60+ years our community established robust design paradigms, while pushing technologies to their bleeding edge</a:t>
            </a:r>
          </a:p>
          <a:p>
            <a:pPr marL="0" indent="0">
              <a:buNone/>
            </a:pPr>
            <a:endParaRPr lang="en-US" dirty="0">
              <a:solidFill>
                <a:schemeClr val="bg1"/>
              </a:solidFill>
            </a:endParaRPr>
          </a:p>
          <a:p>
            <a:pPr marL="0" indent="0">
              <a:buNone/>
            </a:pPr>
            <a:r>
              <a:rPr lang="en-US" dirty="0">
                <a:solidFill>
                  <a:schemeClr val="bg1"/>
                </a:solidFill>
              </a:rPr>
              <a:t>Some of those deeply ingrained paradigms are </a:t>
            </a:r>
            <a:r>
              <a:rPr lang="en-US" dirty="0">
                <a:solidFill>
                  <a:srgbClr val="FFC000"/>
                </a:solidFill>
              </a:rPr>
              <a:t>not necessarily as motivated today as they once were</a:t>
            </a:r>
          </a:p>
          <a:p>
            <a:pPr marL="0" indent="0">
              <a:buNone/>
            </a:pPr>
            <a:r>
              <a:rPr lang="en-US" dirty="0">
                <a:solidFill>
                  <a:schemeClr val="bg1"/>
                </a:solidFill>
              </a:rPr>
              <a:t>	- track first, destroy later </a:t>
            </a:r>
            <a:r>
              <a:rPr lang="en-US" dirty="0">
                <a:solidFill>
                  <a:srgbClr val="00B0F0"/>
                </a:solidFill>
              </a:rPr>
              <a:t>(dichotomic!)</a:t>
            </a:r>
          </a:p>
          <a:p>
            <a:pPr marL="0" indent="0">
              <a:buNone/>
            </a:pPr>
            <a:r>
              <a:rPr lang="en-US" dirty="0">
                <a:solidFill>
                  <a:schemeClr val="bg1"/>
                </a:solidFill>
              </a:rPr>
              <a:t>	- redundancy </a:t>
            </a:r>
            <a:r>
              <a:rPr lang="en-US" dirty="0">
                <a:solidFill>
                  <a:srgbClr val="00B0F0"/>
                </a:solidFill>
              </a:rPr>
              <a:t>(the opposite of optimality!)</a:t>
            </a:r>
          </a:p>
          <a:p>
            <a:pPr marL="0" indent="0">
              <a:buNone/>
            </a:pPr>
            <a:r>
              <a:rPr lang="en-US" dirty="0">
                <a:solidFill>
                  <a:schemeClr val="bg1"/>
                </a:solidFill>
              </a:rPr>
              <a:t>	- symmetric layouts </a:t>
            </a:r>
            <a:r>
              <a:rPr lang="en-US" dirty="0">
                <a:solidFill>
                  <a:srgbClr val="00B0F0"/>
                </a:solidFill>
              </a:rPr>
              <a:t>(but the relevant physics is not!)</a:t>
            </a:r>
          </a:p>
          <a:p>
            <a:pPr marL="0" indent="0">
              <a:buNone/>
            </a:pPr>
            <a:r>
              <a:rPr lang="en-US" dirty="0">
                <a:solidFill>
                  <a:schemeClr val="bg1"/>
                </a:solidFill>
              </a:rPr>
              <a:t>The design space of the biggest projects has grown to  </a:t>
            </a:r>
            <a:r>
              <a:rPr lang="en-US" dirty="0">
                <a:solidFill>
                  <a:srgbClr val="00B0F0"/>
                </a:solidFill>
              </a:rPr>
              <a:t>transcend our understanding </a:t>
            </a:r>
            <a:r>
              <a:rPr lang="en-US" dirty="0">
                <a:solidFill>
                  <a:schemeClr val="bg1"/>
                </a:solidFill>
              </a:rPr>
              <a:t>– we cannot think in 10</a:t>
            </a:r>
            <a:r>
              <a:rPr lang="en-US" baseline="30000" dirty="0">
                <a:solidFill>
                  <a:schemeClr val="bg1"/>
                </a:solidFill>
              </a:rPr>
              <a:t>5</a:t>
            </a:r>
            <a:r>
              <a:rPr lang="en-US" dirty="0">
                <a:solidFill>
                  <a:schemeClr val="bg1"/>
                </a:solidFill>
              </a:rPr>
              <a:t> dimensions </a:t>
            </a:r>
          </a:p>
          <a:p>
            <a:pPr marL="0" indent="0">
              <a:buNone/>
            </a:pPr>
            <a:endParaRPr lang="en-US" dirty="0">
              <a:solidFill>
                <a:schemeClr val="bg1"/>
              </a:solidFill>
            </a:endParaRPr>
          </a:p>
          <a:p>
            <a:pPr marL="0" indent="0">
              <a:buNone/>
            </a:pPr>
            <a:r>
              <a:rPr lang="en-US" dirty="0">
                <a:solidFill>
                  <a:schemeClr val="bg1"/>
                </a:solidFill>
              </a:rPr>
              <a:t>Our demands (luminosity, resolution) are also on the rise, as is the size of the viable technological solutions space (e.g. 3D printing)</a:t>
            </a:r>
          </a:p>
          <a:p>
            <a:pPr marL="0" indent="0">
              <a:buNone/>
            </a:pPr>
            <a:endParaRPr lang="en-US" dirty="0">
              <a:solidFill>
                <a:schemeClr val="bg1"/>
              </a:solidFill>
            </a:endParaRPr>
          </a:p>
          <a:p>
            <a:pPr marL="0" indent="0">
              <a:buNone/>
            </a:pPr>
            <a:endParaRPr lang="en-US" dirty="0">
              <a:solidFill>
                <a:schemeClr val="bg1"/>
              </a:solidFill>
            </a:endParaRPr>
          </a:p>
        </p:txBody>
      </p:sp>
      <p:sp>
        <p:nvSpPr>
          <p:cNvPr id="4" name="Segnaposto piè di pagina 3">
            <a:extLst>
              <a:ext uri="{FF2B5EF4-FFF2-40B4-BE49-F238E27FC236}">
                <a16:creationId xmlns:a16="http://schemas.microsoft.com/office/drawing/2014/main" id="{C6DA2E38-A3C4-EB13-8E09-498B00286C8F}"/>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999963A4-A362-3B75-10E2-AD9AB52995DF}"/>
              </a:ext>
            </a:extLst>
          </p:cNvPr>
          <p:cNvSpPr>
            <a:spLocks noGrp="1"/>
          </p:cNvSpPr>
          <p:nvPr>
            <p:ph type="sldNum" sz="quarter" idx="12"/>
          </p:nvPr>
        </p:nvSpPr>
        <p:spPr/>
        <p:txBody>
          <a:bodyPr/>
          <a:lstStyle/>
          <a:p>
            <a:fld id="{9792DB7C-41C6-413A-81DD-F073C27E12A1}" type="slidenum">
              <a:rPr lang="en-US" smtClean="0"/>
              <a:t>2</a:t>
            </a:fld>
            <a:endParaRPr lang="en-US" dirty="0"/>
          </a:p>
        </p:txBody>
      </p:sp>
      <p:pic>
        <p:nvPicPr>
          <p:cNvPr id="6" name="Picture 2" descr="CMS Particle Detector">
            <a:extLst>
              <a:ext uri="{FF2B5EF4-FFF2-40B4-BE49-F238E27FC236}">
                <a16:creationId xmlns:a16="http://schemas.microsoft.com/office/drawing/2014/main" id="{A50A08BC-4BEC-6EF7-C585-CB08F86187E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47830" y="2442721"/>
            <a:ext cx="3390381" cy="17403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Scheme of a typical particle detector (transverse view) for colliding... |  Download Scientific Diagram">
            <a:extLst>
              <a:ext uri="{FF2B5EF4-FFF2-40B4-BE49-F238E27FC236}">
                <a16:creationId xmlns:a16="http://schemas.microsoft.com/office/drawing/2014/main" id="{8F8FA955-2666-959F-8357-C72779A97A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1246" y="96819"/>
            <a:ext cx="2596966" cy="2078822"/>
          </a:xfrm>
          <a:prstGeom prst="rect">
            <a:avLst/>
          </a:prstGeom>
          <a:noFill/>
          <a:extLst>
            <a:ext uri="{909E8E84-426E-40DD-AFC4-6F175D3DCCD1}">
              <a14:hiddenFill xmlns:a14="http://schemas.microsoft.com/office/drawing/2010/main">
                <a:solidFill>
                  <a:srgbClr val="FFFFFF"/>
                </a:solidFill>
              </a14:hiddenFill>
            </a:ext>
          </a:extLst>
        </p:spPr>
      </p:pic>
      <p:sp>
        <p:nvSpPr>
          <p:cNvPr id="8" name="Rettangolo 7">
            <a:extLst>
              <a:ext uri="{FF2B5EF4-FFF2-40B4-BE49-F238E27FC236}">
                <a16:creationId xmlns:a16="http://schemas.microsoft.com/office/drawing/2014/main" id="{33A131BF-C372-B0E3-325A-44F8436C4FE4}"/>
              </a:ext>
            </a:extLst>
          </p:cNvPr>
          <p:cNvSpPr/>
          <p:nvPr/>
        </p:nvSpPr>
        <p:spPr>
          <a:xfrm>
            <a:off x="9541246" y="4550979"/>
            <a:ext cx="2596966" cy="2258612"/>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9600" dirty="0"/>
              <a:t>?</a:t>
            </a:r>
          </a:p>
        </p:txBody>
      </p:sp>
      <p:sp>
        <p:nvSpPr>
          <p:cNvPr id="9" name="Freccia in giù 8">
            <a:extLst>
              <a:ext uri="{FF2B5EF4-FFF2-40B4-BE49-F238E27FC236}">
                <a16:creationId xmlns:a16="http://schemas.microsoft.com/office/drawing/2014/main" id="{8A6D786B-79D8-375C-EA05-B5437629F2E3}"/>
              </a:ext>
            </a:extLst>
          </p:cNvPr>
          <p:cNvSpPr/>
          <p:nvPr/>
        </p:nvSpPr>
        <p:spPr>
          <a:xfrm>
            <a:off x="10301692" y="1765737"/>
            <a:ext cx="1076073" cy="3263463"/>
          </a:xfrm>
          <a:prstGeom prst="downArrow">
            <a:avLst/>
          </a:prstGeom>
          <a:noFill/>
          <a:ln w="1270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ttangolo 10">
            <a:extLst>
              <a:ext uri="{FF2B5EF4-FFF2-40B4-BE49-F238E27FC236}">
                <a16:creationId xmlns:a16="http://schemas.microsoft.com/office/drawing/2014/main" id="{5A8D8415-CA87-1C3F-D061-9438695791DC}"/>
              </a:ext>
            </a:extLst>
          </p:cNvPr>
          <p:cNvSpPr/>
          <p:nvPr/>
        </p:nvSpPr>
        <p:spPr>
          <a:xfrm>
            <a:off x="706582" y="4445134"/>
            <a:ext cx="8297141" cy="1693718"/>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asellaDiTesto 11">
            <a:extLst>
              <a:ext uri="{FF2B5EF4-FFF2-40B4-BE49-F238E27FC236}">
                <a16:creationId xmlns:a16="http://schemas.microsoft.com/office/drawing/2014/main" id="{629CD812-FB71-D00C-2DE0-7802F0868ACB}"/>
              </a:ext>
            </a:extLst>
          </p:cNvPr>
          <p:cNvSpPr txBox="1"/>
          <p:nvPr/>
        </p:nvSpPr>
        <p:spPr>
          <a:xfrm>
            <a:off x="8888503" y="46306"/>
            <a:ext cx="652743" cy="369332"/>
          </a:xfrm>
          <a:prstGeom prst="rect">
            <a:avLst/>
          </a:prstGeom>
          <a:noFill/>
        </p:spPr>
        <p:txBody>
          <a:bodyPr wrap="none" rtlCol="0">
            <a:spAutoFit/>
          </a:bodyPr>
          <a:lstStyle/>
          <a:p>
            <a:r>
              <a:rPr lang="en-US" dirty="0">
                <a:solidFill>
                  <a:schemeClr val="bg1"/>
                </a:solidFill>
              </a:rPr>
              <a:t>1989</a:t>
            </a:r>
          </a:p>
        </p:txBody>
      </p:sp>
      <p:sp>
        <p:nvSpPr>
          <p:cNvPr id="13" name="CasellaDiTesto 12">
            <a:extLst>
              <a:ext uri="{FF2B5EF4-FFF2-40B4-BE49-F238E27FC236}">
                <a16:creationId xmlns:a16="http://schemas.microsoft.com/office/drawing/2014/main" id="{C13F9BEA-B478-CA06-0BF8-8F462A663681}"/>
              </a:ext>
            </a:extLst>
          </p:cNvPr>
          <p:cNvSpPr txBox="1"/>
          <p:nvPr/>
        </p:nvSpPr>
        <p:spPr>
          <a:xfrm>
            <a:off x="8652613" y="2043535"/>
            <a:ext cx="652743" cy="369332"/>
          </a:xfrm>
          <a:prstGeom prst="rect">
            <a:avLst/>
          </a:prstGeom>
          <a:noFill/>
        </p:spPr>
        <p:txBody>
          <a:bodyPr wrap="none" rtlCol="0">
            <a:spAutoFit/>
          </a:bodyPr>
          <a:lstStyle/>
          <a:p>
            <a:r>
              <a:rPr lang="en-US" dirty="0">
                <a:solidFill>
                  <a:schemeClr val="bg1"/>
                </a:solidFill>
              </a:rPr>
              <a:t>2010</a:t>
            </a:r>
          </a:p>
        </p:txBody>
      </p:sp>
      <p:sp>
        <p:nvSpPr>
          <p:cNvPr id="14" name="CasellaDiTesto 13">
            <a:extLst>
              <a:ext uri="{FF2B5EF4-FFF2-40B4-BE49-F238E27FC236}">
                <a16:creationId xmlns:a16="http://schemas.microsoft.com/office/drawing/2014/main" id="{FA4C7E3E-79E9-A71A-F9ED-2A14F34F9DCA}"/>
              </a:ext>
            </a:extLst>
          </p:cNvPr>
          <p:cNvSpPr txBox="1"/>
          <p:nvPr/>
        </p:nvSpPr>
        <p:spPr>
          <a:xfrm>
            <a:off x="8747830" y="4565818"/>
            <a:ext cx="760144" cy="369332"/>
          </a:xfrm>
          <a:prstGeom prst="rect">
            <a:avLst/>
          </a:prstGeom>
          <a:noFill/>
        </p:spPr>
        <p:txBody>
          <a:bodyPr wrap="none" rtlCol="0">
            <a:spAutoFit/>
          </a:bodyPr>
          <a:lstStyle/>
          <a:p>
            <a:r>
              <a:rPr lang="en-US" dirty="0">
                <a:solidFill>
                  <a:schemeClr val="bg1"/>
                </a:solidFill>
              </a:rPr>
              <a:t>2050?</a:t>
            </a:r>
          </a:p>
        </p:txBody>
      </p:sp>
    </p:spTree>
    <p:extLst>
      <p:ext uri="{BB962C8B-B14F-4D97-AF65-F5344CB8AC3E}">
        <p14:creationId xmlns:p14="http://schemas.microsoft.com/office/powerpoint/2010/main" val="2261376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60D2DE-0CB0-A59C-6679-321627C694C3}"/>
              </a:ext>
            </a:extLst>
          </p:cNvPr>
          <p:cNvSpPr>
            <a:spLocks noGrp="1"/>
          </p:cNvSpPr>
          <p:nvPr>
            <p:ph type="title"/>
          </p:nvPr>
        </p:nvSpPr>
        <p:spPr/>
        <p:txBody>
          <a:bodyPr/>
          <a:lstStyle/>
          <a:p>
            <a:r>
              <a:rPr lang="en-US" b="1" dirty="0">
                <a:solidFill>
                  <a:schemeClr val="bg1"/>
                </a:solidFill>
                <a:latin typeface="+mn-lt"/>
              </a:rPr>
              <a:t>Fits of </a:t>
            </a:r>
            <a:r>
              <a:rPr lang="en-US" b="1" dirty="0" err="1">
                <a:solidFill>
                  <a:schemeClr val="bg1"/>
                </a:solidFill>
                <a:latin typeface="+mn-lt"/>
              </a:rPr>
              <a:t>dN</a:t>
            </a:r>
            <a:r>
              <a:rPr lang="en-US" b="1" dirty="0">
                <a:solidFill>
                  <a:schemeClr val="bg1"/>
                </a:solidFill>
                <a:latin typeface="+mn-lt"/>
              </a:rPr>
              <a:t>/</a:t>
            </a:r>
            <a:r>
              <a:rPr lang="en-US" b="1" dirty="0" err="1">
                <a:solidFill>
                  <a:schemeClr val="bg1"/>
                </a:solidFill>
                <a:latin typeface="+mn-lt"/>
              </a:rPr>
              <a:t>dR</a:t>
            </a:r>
            <a:r>
              <a:rPr lang="en-US" b="1" dirty="0">
                <a:solidFill>
                  <a:schemeClr val="bg1"/>
                </a:solidFill>
                <a:latin typeface="+mn-lt"/>
              </a:rPr>
              <a:t> Fluxes</a:t>
            </a:r>
          </a:p>
        </p:txBody>
      </p:sp>
      <p:sp>
        <p:nvSpPr>
          <p:cNvPr id="5" name="Slide Number Placeholder 4">
            <a:extLst>
              <a:ext uri="{FF2B5EF4-FFF2-40B4-BE49-F238E27FC236}">
                <a16:creationId xmlns:a16="http://schemas.microsoft.com/office/drawing/2014/main" id="{626187AC-7B0B-3534-9834-CAD303FB3A94}"/>
              </a:ext>
            </a:extLst>
          </p:cNvPr>
          <p:cNvSpPr>
            <a:spLocks noGrp="1"/>
          </p:cNvSpPr>
          <p:nvPr>
            <p:ph type="sldNum" sz="quarter" idx="12"/>
          </p:nvPr>
        </p:nvSpPr>
        <p:spPr/>
        <p:txBody>
          <a:bodyPr/>
          <a:lstStyle/>
          <a:p>
            <a:fld id="{9792DB7C-41C6-413A-81DD-F073C27E12A1}" type="slidenum">
              <a:rPr lang="en-US" smtClean="0"/>
              <a:t>20</a:t>
            </a:fld>
            <a:endParaRPr lang="en-US"/>
          </a:p>
        </p:txBody>
      </p:sp>
      <p:sp>
        <p:nvSpPr>
          <p:cNvPr id="4" name="TextBox 3">
            <a:extLst>
              <a:ext uri="{FF2B5EF4-FFF2-40B4-BE49-F238E27FC236}">
                <a16:creationId xmlns:a16="http://schemas.microsoft.com/office/drawing/2014/main" id="{7F7DFED6-B052-510A-1232-9FAF912219A4}"/>
              </a:ext>
            </a:extLst>
          </p:cNvPr>
          <p:cNvSpPr txBox="1"/>
          <p:nvPr/>
        </p:nvSpPr>
        <p:spPr>
          <a:xfrm>
            <a:off x="838200" y="1984468"/>
            <a:ext cx="5190811" cy="923330"/>
          </a:xfrm>
          <a:prstGeom prst="rect">
            <a:avLst/>
          </a:prstGeom>
          <a:noFill/>
        </p:spPr>
        <p:txBody>
          <a:bodyPr wrap="square" rtlCol="0">
            <a:spAutoFit/>
          </a:bodyPr>
          <a:lstStyle/>
          <a:p>
            <a:r>
              <a:rPr lang="en-US" dirty="0">
                <a:solidFill>
                  <a:srgbClr val="FFC000"/>
                </a:solidFill>
              </a:rPr>
              <a:t>Secondary electron fluxes are shown for four shower angles ([0°-16.25°], [16.25°-32.5°], [32.5°-48.75°], [48.75°-65°] and energies [0.1, 0.3, 1, 3 </a:t>
            </a:r>
            <a:r>
              <a:rPr lang="en-US" dirty="0" err="1">
                <a:solidFill>
                  <a:srgbClr val="FFC000"/>
                </a:solidFill>
              </a:rPr>
              <a:t>PeV</a:t>
            </a:r>
            <a:r>
              <a:rPr lang="en-US" dirty="0">
                <a:solidFill>
                  <a:srgbClr val="FFC000"/>
                </a:solidFill>
              </a:rPr>
              <a:t>]</a:t>
            </a:r>
          </a:p>
        </p:txBody>
      </p:sp>
      <p:pic>
        <p:nvPicPr>
          <p:cNvPr id="7" name="Picture 6" descr="A collage of graphs&#10;&#10;Description automatically generated">
            <a:extLst>
              <a:ext uri="{FF2B5EF4-FFF2-40B4-BE49-F238E27FC236}">
                <a16:creationId xmlns:a16="http://schemas.microsoft.com/office/drawing/2014/main" id="{D6694F90-385C-1D8D-B56F-358B0D467C7C}"/>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567" y="3374966"/>
            <a:ext cx="3912957" cy="3380559"/>
          </a:xfrm>
          <a:prstGeom prst="rect">
            <a:avLst/>
          </a:prstGeom>
        </p:spPr>
      </p:pic>
      <p:pic>
        <p:nvPicPr>
          <p:cNvPr id="9" name="Picture 8" descr="A collage of graphs&#10;&#10;Description automatically generated">
            <a:extLst>
              <a:ext uri="{FF2B5EF4-FFF2-40B4-BE49-F238E27FC236}">
                <a16:creationId xmlns:a16="http://schemas.microsoft.com/office/drawing/2014/main" id="{07A994F8-1818-2FB1-17D1-34C82A8072A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139521" y="3367766"/>
            <a:ext cx="3912957" cy="3380560"/>
          </a:xfrm>
          <a:prstGeom prst="rect">
            <a:avLst/>
          </a:prstGeom>
        </p:spPr>
      </p:pic>
      <p:sp>
        <p:nvSpPr>
          <p:cNvPr id="6" name="Rectangle 5">
            <a:extLst>
              <a:ext uri="{FF2B5EF4-FFF2-40B4-BE49-F238E27FC236}">
                <a16:creationId xmlns:a16="http://schemas.microsoft.com/office/drawing/2014/main" id="{2A0EDBE3-9F64-D677-A410-0F8D3A325D43}"/>
              </a:ext>
            </a:extLst>
          </p:cNvPr>
          <p:cNvSpPr/>
          <p:nvPr/>
        </p:nvSpPr>
        <p:spPr>
          <a:xfrm>
            <a:off x="76182" y="3245618"/>
            <a:ext cx="8027814" cy="3614683"/>
          </a:xfrm>
          <a:prstGeom prst="rect">
            <a:avLst/>
          </a:prstGeom>
          <a:solidFill>
            <a:schemeClr val="tx1">
              <a:alpha val="8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1" name="Picture 10" descr="A collage of graphs&#10;&#10;Description automatically generated">
            <a:extLst>
              <a:ext uri="{FF2B5EF4-FFF2-40B4-BE49-F238E27FC236}">
                <a16:creationId xmlns:a16="http://schemas.microsoft.com/office/drawing/2014/main" id="{74E89435-19B3-A69C-286B-E365DE25519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148475" y="3374966"/>
            <a:ext cx="3912956" cy="3380559"/>
          </a:xfrm>
          <a:prstGeom prst="rect">
            <a:avLst/>
          </a:prstGeom>
        </p:spPr>
      </p:pic>
    </p:spTree>
    <p:extLst>
      <p:ext uri="{BB962C8B-B14F-4D97-AF65-F5344CB8AC3E}">
        <p14:creationId xmlns:p14="http://schemas.microsoft.com/office/powerpoint/2010/main" val="1925705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7" presetClass="path" presetSubtype="0" accel="50000" decel="50000" fill="hold" nodeType="withEffect">
                                  <p:stCondLst>
                                    <p:cond delay="0"/>
                                  </p:stCondLst>
                                  <p:childTnLst>
                                    <p:animMotion origin="layout" path="M 3.95833E-6 4.07407E-6 L 3.95833E-6 -0.13264 C 3.95833E-6 -0.19213 -0.0293 -0.26528 -0.053 -0.26528 L -0.10599 -0.26528 " pathEditMode="relative" rAng="0" ptsTypes="AAAA">
                                      <p:cBhvr>
                                        <p:cTn id="6" dur="2000" fill="hold"/>
                                        <p:tgtEl>
                                          <p:spTgt spid="11"/>
                                        </p:tgtEl>
                                        <p:attrNameLst>
                                          <p:attrName>ppt_x</p:attrName>
                                          <p:attrName>ppt_y</p:attrName>
                                        </p:attrNameLst>
                                      </p:cBhvr>
                                      <p:rCtr x="-5299" y="-13264"/>
                                    </p:animMotion>
                                  </p:childTnLst>
                                </p:cTn>
                              </p:par>
                              <p:par>
                                <p:cTn id="7" presetID="6" presetClass="emph" presetSubtype="0" fill="hold" nodeType="withEffect">
                                  <p:stCondLst>
                                    <p:cond delay="0"/>
                                  </p:stCondLst>
                                  <p:childTnLst>
                                    <p:animScale>
                                      <p:cBhvr>
                                        <p:cTn id="8" dur="2000" fill="hold"/>
                                        <p:tgtEl>
                                          <p:spTgt spid="1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D0724-0D91-10EE-5F90-464A8138D03D}"/>
              </a:ext>
            </a:extLst>
          </p:cNvPr>
          <p:cNvSpPr>
            <a:spLocks noGrp="1"/>
          </p:cNvSpPr>
          <p:nvPr>
            <p:ph type="title"/>
          </p:nvPr>
        </p:nvSpPr>
        <p:spPr/>
        <p:txBody>
          <a:bodyPr/>
          <a:lstStyle/>
          <a:p>
            <a:r>
              <a:rPr lang="en-US" b="1" dirty="0">
                <a:solidFill>
                  <a:schemeClr val="bg1"/>
                </a:solidFill>
                <a:latin typeface="+mn-lt"/>
              </a:rPr>
              <a:t>Fits to </a:t>
            </a:r>
            <a:r>
              <a:rPr lang="en-US" b="1" dirty="0" err="1">
                <a:solidFill>
                  <a:schemeClr val="bg1"/>
                </a:solidFill>
                <a:latin typeface="+mn-lt"/>
              </a:rPr>
              <a:t>dN</a:t>
            </a:r>
            <a:r>
              <a:rPr lang="en-US" b="1" dirty="0">
                <a:solidFill>
                  <a:schemeClr val="bg1"/>
                </a:solidFill>
                <a:latin typeface="+mn-lt"/>
              </a:rPr>
              <a:t>/</a:t>
            </a:r>
            <a:r>
              <a:rPr lang="en-US" b="1" dirty="0" err="1">
                <a:solidFill>
                  <a:schemeClr val="bg1"/>
                </a:solidFill>
                <a:latin typeface="+mn-lt"/>
              </a:rPr>
              <a:t>dR</a:t>
            </a:r>
            <a:r>
              <a:rPr lang="en-US" b="1" dirty="0">
                <a:solidFill>
                  <a:schemeClr val="bg1"/>
                </a:solidFill>
                <a:latin typeface="+mn-lt"/>
              </a:rPr>
              <a:t> Fit Parameters</a:t>
            </a:r>
          </a:p>
        </p:txBody>
      </p:sp>
      <p:sp>
        <p:nvSpPr>
          <p:cNvPr id="3" name="Content Placeholder 2">
            <a:extLst>
              <a:ext uri="{FF2B5EF4-FFF2-40B4-BE49-F238E27FC236}">
                <a16:creationId xmlns:a16="http://schemas.microsoft.com/office/drawing/2014/main" id="{1A22FF9F-8BEB-99DC-8B7D-5172927DFF9C}"/>
              </a:ext>
            </a:extLst>
          </p:cNvPr>
          <p:cNvSpPr>
            <a:spLocks noGrp="1"/>
          </p:cNvSpPr>
          <p:nvPr>
            <p:ph idx="1"/>
          </p:nvPr>
        </p:nvSpPr>
        <p:spPr>
          <a:xfrm>
            <a:off x="838199" y="1825625"/>
            <a:ext cx="5757041" cy="4351338"/>
          </a:xfrm>
        </p:spPr>
        <p:txBody>
          <a:bodyPr>
            <a:normAutofit fontScale="70000" lnSpcReduction="20000"/>
          </a:bodyPr>
          <a:lstStyle/>
          <a:p>
            <a:pPr marL="0" indent="0">
              <a:buNone/>
            </a:pPr>
            <a:r>
              <a:rPr lang="en-US" dirty="0">
                <a:solidFill>
                  <a:srgbClr val="FFC000"/>
                </a:solidFill>
              </a:rPr>
              <a:t>Once we have reasonable fits to the </a:t>
            </a:r>
            <a:r>
              <a:rPr lang="en-US" dirty="0" err="1">
                <a:solidFill>
                  <a:srgbClr val="FFC000"/>
                </a:solidFill>
              </a:rPr>
              <a:t>dN</a:t>
            </a:r>
            <a:r>
              <a:rPr lang="en-US" dirty="0">
                <a:solidFill>
                  <a:srgbClr val="FFC000"/>
                </a:solidFill>
              </a:rPr>
              <a:t>/</a:t>
            </a:r>
            <a:r>
              <a:rPr lang="en-US" dirty="0" err="1">
                <a:solidFill>
                  <a:srgbClr val="FFC000"/>
                </a:solidFill>
              </a:rPr>
              <a:t>dR</a:t>
            </a:r>
            <a:r>
              <a:rPr lang="en-US" dirty="0">
                <a:solidFill>
                  <a:srgbClr val="FFC000"/>
                </a:solidFill>
              </a:rPr>
              <a:t> distributions, we proceed to obtain a continuous model of the three function parameters p</a:t>
            </a:r>
            <a:r>
              <a:rPr lang="en-US" baseline="-25000" dirty="0">
                <a:solidFill>
                  <a:srgbClr val="FFC000"/>
                </a:solidFill>
              </a:rPr>
              <a:t>0</a:t>
            </a:r>
            <a:r>
              <a:rPr lang="en-US" dirty="0">
                <a:solidFill>
                  <a:srgbClr val="FFC000"/>
                </a:solidFill>
              </a:rPr>
              <a:t>, p</a:t>
            </a:r>
            <a:r>
              <a:rPr lang="en-US" baseline="-25000" dirty="0">
                <a:solidFill>
                  <a:srgbClr val="FFC000"/>
                </a:solidFill>
              </a:rPr>
              <a:t>1</a:t>
            </a:r>
            <a:r>
              <a:rPr lang="en-US" dirty="0">
                <a:solidFill>
                  <a:srgbClr val="FFC000"/>
                </a:solidFill>
              </a:rPr>
              <a:t>, p</a:t>
            </a:r>
            <a:r>
              <a:rPr lang="en-US" baseline="-25000" dirty="0">
                <a:solidFill>
                  <a:srgbClr val="FFC000"/>
                </a:solidFill>
              </a:rPr>
              <a:t>2</a:t>
            </a:r>
            <a:r>
              <a:rPr lang="en-US" dirty="0">
                <a:solidFill>
                  <a:srgbClr val="FFC000"/>
                </a:solidFill>
              </a:rPr>
              <a:t>:</a:t>
            </a:r>
          </a:p>
          <a:p>
            <a:pPr marL="0" indent="0">
              <a:buNone/>
            </a:pPr>
            <a:endParaRPr lang="en-US" dirty="0">
              <a:solidFill>
                <a:srgbClr val="FFC000"/>
              </a:solidFill>
            </a:endParaRPr>
          </a:p>
          <a:p>
            <a:pPr marL="0" indent="0">
              <a:buNone/>
            </a:pPr>
            <a:endParaRPr lang="en-US" dirty="0">
              <a:solidFill>
                <a:srgbClr val="FFC000"/>
              </a:solidFill>
            </a:endParaRPr>
          </a:p>
          <a:p>
            <a:pPr marL="0" indent="0">
              <a:buNone/>
            </a:pPr>
            <a:r>
              <a:rPr lang="en-US" dirty="0">
                <a:solidFill>
                  <a:srgbClr val="FFC000"/>
                </a:solidFill>
              </a:rPr>
              <a:t>E.g. p</a:t>
            </a:r>
            <a:r>
              <a:rPr lang="en-US" baseline="-25000" dirty="0">
                <a:solidFill>
                  <a:srgbClr val="FFC000"/>
                </a:solidFill>
              </a:rPr>
              <a:t>0</a:t>
            </a:r>
            <a:r>
              <a:rPr lang="en-US" dirty="0">
                <a:solidFill>
                  <a:srgbClr val="FFC000"/>
                </a:solidFill>
              </a:rPr>
              <a:t> (top), and p</a:t>
            </a:r>
            <a:r>
              <a:rPr lang="en-US" baseline="-25000" dirty="0">
                <a:solidFill>
                  <a:srgbClr val="FFC000"/>
                </a:solidFill>
              </a:rPr>
              <a:t>1</a:t>
            </a:r>
            <a:r>
              <a:rPr lang="en-US" dirty="0">
                <a:solidFill>
                  <a:srgbClr val="FFC000"/>
                </a:solidFill>
              </a:rPr>
              <a:t> and p</a:t>
            </a:r>
            <a:r>
              <a:rPr lang="en-US" baseline="-25000" dirty="0">
                <a:solidFill>
                  <a:srgbClr val="FFC000"/>
                </a:solidFill>
              </a:rPr>
              <a:t>2</a:t>
            </a:r>
            <a:r>
              <a:rPr lang="en-US" dirty="0">
                <a:solidFill>
                  <a:srgbClr val="FFC000"/>
                </a:solidFill>
              </a:rPr>
              <a:t> (resp. center and bottom) parameters of fits to </a:t>
            </a:r>
            <a:r>
              <a:rPr lang="en-US" dirty="0" err="1">
                <a:solidFill>
                  <a:srgbClr val="FFC000"/>
                </a:solidFill>
              </a:rPr>
              <a:t>dN</a:t>
            </a:r>
            <a:r>
              <a:rPr lang="en-US" dirty="0">
                <a:solidFill>
                  <a:srgbClr val="FFC000"/>
                </a:solidFill>
              </a:rPr>
              <a:t>/</a:t>
            </a:r>
            <a:r>
              <a:rPr lang="en-US" dirty="0" err="1">
                <a:solidFill>
                  <a:srgbClr val="FFC000"/>
                </a:solidFill>
              </a:rPr>
              <a:t>dR</a:t>
            </a:r>
            <a:r>
              <a:rPr lang="en-US" dirty="0">
                <a:solidFill>
                  <a:srgbClr val="FFC000"/>
                </a:solidFill>
              </a:rPr>
              <a:t> distributions for e+</a:t>
            </a:r>
            <a:r>
              <a:rPr lang="el-GR" dirty="0">
                <a:solidFill>
                  <a:srgbClr val="FFC000"/>
                </a:solidFill>
              </a:rPr>
              <a:t>γ</a:t>
            </a:r>
            <a:r>
              <a:rPr lang="en-US" dirty="0">
                <a:solidFill>
                  <a:srgbClr val="FFC000"/>
                </a:solidFill>
              </a:rPr>
              <a:t> are fit to exponential (resp. parabolic) functions of energy in four angular ranges</a:t>
            </a:r>
          </a:p>
          <a:p>
            <a:pPr marL="0" indent="0">
              <a:buNone/>
            </a:pPr>
            <a:endParaRPr lang="en-US" dirty="0">
              <a:solidFill>
                <a:srgbClr val="FFC000"/>
              </a:solidFill>
            </a:endParaRPr>
          </a:p>
          <a:p>
            <a:pPr marL="0" indent="0">
              <a:buNone/>
            </a:pPr>
            <a:endParaRPr lang="en-US" dirty="0">
              <a:solidFill>
                <a:srgbClr val="FFC000"/>
              </a:solidFill>
            </a:endParaRPr>
          </a:p>
          <a:p>
            <a:pPr marL="0" indent="0">
              <a:buNone/>
            </a:pPr>
            <a:r>
              <a:rPr lang="en-US" dirty="0">
                <a:solidFill>
                  <a:srgbClr val="FFC000"/>
                </a:solidFill>
              </a:rPr>
              <a:t>Finally we interpolate the parameters with a cubic fit to the four theta values </a:t>
            </a:r>
          </a:p>
        </p:txBody>
      </p:sp>
      <p:sp>
        <p:nvSpPr>
          <p:cNvPr id="14" name="Rectangle 13">
            <a:extLst>
              <a:ext uri="{FF2B5EF4-FFF2-40B4-BE49-F238E27FC236}">
                <a16:creationId xmlns:a16="http://schemas.microsoft.com/office/drawing/2014/main" id="{A8ED159E-A2F3-4B69-8EEF-9F2732AA1A4B}"/>
              </a:ext>
            </a:extLst>
          </p:cNvPr>
          <p:cNvSpPr/>
          <p:nvPr/>
        </p:nvSpPr>
        <p:spPr>
          <a:xfrm>
            <a:off x="838199" y="3091442"/>
            <a:ext cx="6027683" cy="26117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86DD68FD-0211-9F82-0A18-D965243443D2}"/>
                  </a:ext>
                </a:extLst>
              </p:cNvPr>
              <p:cNvSpPr txBox="1"/>
              <p:nvPr/>
            </p:nvSpPr>
            <p:spPr>
              <a:xfrm>
                <a:off x="4829503" y="2827779"/>
                <a:ext cx="7656785" cy="91961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d>
                            <m:dPr>
                              <m:begChr m:val=""/>
                              <m:endChr m:val="]"/>
                              <m:ctrlPr>
                                <a:rPr lang="en-US" sz="2400" i="1" smtClean="0">
                                  <a:solidFill>
                                    <a:schemeClr val="bg1"/>
                                  </a:solidFill>
                                  <a:latin typeface="Cambria Math" panose="02040503050406030204" pitchFamily="18" charset="0"/>
                                </a:rPr>
                              </m:ctrlPr>
                            </m:dPr>
                            <m:e>
                              <m:f>
                                <m:fPr>
                                  <m:ctrlPr>
                                    <a:rPr lang="en-US" sz="2400" i="1">
                                      <a:solidFill>
                                        <a:schemeClr val="bg1"/>
                                      </a:solidFill>
                                      <a:latin typeface="Cambria Math" panose="02040503050406030204" pitchFamily="18" charset="0"/>
                                    </a:rPr>
                                  </m:ctrlPr>
                                </m:fPr>
                                <m:num>
                                  <m:r>
                                    <a:rPr lang="en-US" sz="2400" i="1">
                                      <a:solidFill>
                                        <a:schemeClr val="bg1"/>
                                      </a:solidFill>
                                      <a:latin typeface="Cambria Math" panose="02040503050406030204" pitchFamily="18" charset="0"/>
                                    </a:rPr>
                                    <m:t>𝑑𝑁</m:t>
                                  </m:r>
                                </m:num>
                                <m:den>
                                  <m:r>
                                    <a:rPr lang="en-US" sz="2400" i="1">
                                      <a:solidFill>
                                        <a:schemeClr val="bg1"/>
                                      </a:solidFill>
                                      <a:latin typeface="Cambria Math" panose="02040503050406030204" pitchFamily="18" charset="0"/>
                                    </a:rPr>
                                    <m:t>𝑑𝑅</m:t>
                                  </m:r>
                                </m:den>
                              </m:f>
                            </m:e>
                          </m:d>
                        </m:e>
                        <m:sub>
                          <m:r>
                            <a:rPr lang="en-US" sz="2400" b="0" i="1" smtClean="0">
                              <a:solidFill>
                                <a:schemeClr val="bg1"/>
                              </a:solidFill>
                              <a:latin typeface="Cambria Math" panose="02040503050406030204" pitchFamily="18" charset="0"/>
                            </a:rPr>
                            <m:t>𝑒</m:t>
                          </m:r>
                          <m:r>
                            <a:rPr lang="en-US" sz="2400" b="0" i="1" smtClean="0">
                              <a:solidFill>
                                <a:schemeClr val="bg1"/>
                              </a:solidFill>
                              <a:latin typeface="Cambria Math" panose="02040503050406030204" pitchFamily="18" charset="0"/>
                            </a:rPr>
                            <m:t>(</m:t>
                          </m:r>
                          <m:r>
                            <a:rPr lang="en-US" sz="2400" b="0" i="1" smtClean="0">
                              <a:solidFill>
                                <a:schemeClr val="bg1"/>
                              </a:solidFill>
                              <a:latin typeface="Cambria Math" panose="02040503050406030204" pitchFamily="18" charset="0"/>
                            </a:rPr>
                            <m:t>𝑝</m:t>
                          </m:r>
                          <m:r>
                            <a:rPr lang="en-US" sz="2400" b="0" i="1" smtClean="0">
                              <a:solidFill>
                                <a:schemeClr val="bg1"/>
                              </a:solidFill>
                              <a:latin typeface="Cambria Math" panose="02040503050406030204" pitchFamily="18" charset="0"/>
                            </a:rPr>
                            <m:t>)</m:t>
                          </m:r>
                        </m:sub>
                      </m:sSub>
                      <m:r>
                        <a:rPr lang="en-US" sz="2400" b="0" i="1" smtClean="0">
                          <a:solidFill>
                            <a:schemeClr val="bg1"/>
                          </a:solidFill>
                          <a:latin typeface="Cambria Math" panose="02040503050406030204" pitchFamily="18" charset="0"/>
                        </a:rPr>
                        <m:t>=</m:t>
                      </m:r>
                      <m:r>
                        <a:rPr lang="en-US" sz="2400" b="0" i="1" smtClean="0">
                          <a:solidFill>
                            <a:schemeClr val="bg1"/>
                          </a:solidFill>
                          <a:latin typeface="Cambria Math" panose="02040503050406030204" pitchFamily="18" charset="0"/>
                        </a:rPr>
                        <m:t>𝑒𝑥𝑝</m:t>
                      </m:r>
                      <m:d>
                        <m:dPr>
                          <m:begChr m:val="{"/>
                          <m:endChr m:val="}"/>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0</m:t>
                              </m:r>
                            </m:sub>
                          </m:sSub>
                          <m:sSub>
                            <m:sSubPr>
                              <m:ctrlPr>
                                <a:rPr lang="en-US" sz="2400" b="0" i="1" smtClean="0">
                                  <a:solidFill>
                                    <a:schemeClr val="bg1"/>
                                  </a:solidFill>
                                  <a:latin typeface="Cambria Math" panose="02040503050406030204" pitchFamily="18" charset="0"/>
                                </a:rPr>
                              </m:ctrlPr>
                            </m:sSubPr>
                            <m:e>
                              <m:d>
                                <m:dPr>
                                  <m:begChr m:val="["/>
                                  <m:endChr m:val="]"/>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b="0" i="1" smtClean="0">
                                          <a:solidFill>
                                            <a:schemeClr val="bg1"/>
                                          </a:solidFill>
                                          <a:latin typeface="Cambria Math" panose="02040503050406030204" pitchFamily="18" charset="0"/>
                                        </a:rPr>
                                        <m:t>𝑝</m:t>
                                      </m:r>
                                    </m:sub>
                                  </m:sSub>
                                  <m:r>
                                    <a:rPr lang="en-US" sz="2400" i="1">
                                      <a:solidFill>
                                        <a:schemeClr val="bg1"/>
                                      </a:solidFill>
                                      <a:latin typeface="Cambria Math" panose="02040503050406030204" pitchFamily="18" charset="0"/>
                                    </a:rPr>
                                    <m:t>,</m:t>
                                  </m:r>
                                  <m:sSub>
                                    <m:sSubPr>
                                      <m:ctrlPr>
                                        <a:rPr lang="en-US" sz="2400" i="1" smtClean="0">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b="0" i="1" smtClean="0">
                                          <a:solidFill>
                                            <a:schemeClr val="bg1"/>
                                          </a:solidFill>
                                          <a:latin typeface="Cambria Math" panose="02040503050406030204" pitchFamily="18" charset="0"/>
                                        </a:rPr>
                                        <m:t>𝑝</m:t>
                                      </m:r>
                                    </m:sub>
                                  </m:sSub>
                                </m:e>
                              </m:d>
                            </m:e>
                            <m:sub>
                              <m:r>
                                <a:rPr lang="en-US" sz="2400" i="1">
                                  <a:solidFill>
                                    <a:schemeClr val="bg1"/>
                                  </a:solidFill>
                                  <a:latin typeface="Cambria Math" panose="02040503050406030204" pitchFamily="18" charset="0"/>
                                </a:rPr>
                                <m:t>𝑒</m:t>
                              </m:r>
                            </m:sub>
                          </m:sSub>
                          <m:r>
                            <a:rPr lang="en-US" sz="2400" b="0" i="1" smtClean="0">
                              <a:solidFill>
                                <a:schemeClr val="bg1"/>
                              </a:solidFill>
                              <a:latin typeface="Cambria Math" panose="02040503050406030204" pitchFamily="18" charset="0"/>
                            </a:rPr>
                            <m:t>+</m:t>
                          </m:r>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1</m:t>
                              </m:r>
                            </m:sub>
                          </m:sSub>
                          <m:sSub>
                            <m:sSubPr>
                              <m:ctrlPr>
                                <a:rPr lang="en-US" sz="2400" i="1">
                                  <a:solidFill>
                                    <a:schemeClr val="bg1"/>
                                  </a:solidFill>
                                  <a:latin typeface="Cambria Math" panose="02040503050406030204" pitchFamily="18" charset="0"/>
                                </a:rPr>
                              </m:ctrlPr>
                            </m:sSubPr>
                            <m:e>
                              <m:d>
                                <m:dPr>
                                  <m:begChr m:val="["/>
                                  <m:endChr m:val="]"/>
                                  <m:ctrlPr>
                                    <a:rPr lang="en-US" sz="2400" i="1">
                                      <a:solidFill>
                                        <a:schemeClr val="bg1"/>
                                      </a:solidFill>
                                      <a:latin typeface="Cambria Math" panose="02040503050406030204" pitchFamily="18" charset="0"/>
                                    </a:rPr>
                                  </m:ctrlPr>
                                </m:dPr>
                                <m:e>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rPr>
                                        <m:t>𝑝</m:t>
                                      </m:r>
                                    </m:sub>
                                  </m:sSub>
                                  <m:r>
                                    <a:rPr lang="en-US" sz="2400" i="1">
                                      <a:solidFill>
                                        <a:schemeClr val="bg1"/>
                                      </a:solidFill>
                                      <a:latin typeface="Cambria Math" panose="02040503050406030204" pitchFamily="18" charset="0"/>
                                    </a:rPr>
                                    <m:t>,</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rPr>
                                        <m:t>𝑝</m:t>
                                      </m:r>
                                    </m:sub>
                                  </m:sSub>
                                </m:e>
                              </m:d>
                            </m:e>
                            <m:sub>
                              <m:r>
                                <a:rPr lang="en-US" sz="2400" i="1">
                                  <a:solidFill>
                                    <a:schemeClr val="bg1"/>
                                  </a:solidFill>
                                  <a:latin typeface="Cambria Math" panose="02040503050406030204" pitchFamily="18" charset="0"/>
                                </a:rPr>
                                <m:t>𝑒</m:t>
                              </m:r>
                            </m:sub>
                          </m:sSub>
                          <m:sSup>
                            <m:sSupPr>
                              <m:ctrlPr>
                                <a:rPr lang="en-US" sz="2400" b="0" i="1" smtClean="0">
                                  <a:solidFill>
                                    <a:schemeClr val="bg1"/>
                                  </a:solidFill>
                                  <a:latin typeface="Cambria Math" panose="02040503050406030204" pitchFamily="18" charset="0"/>
                                </a:rPr>
                              </m:ctrlPr>
                            </m:sSupPr>
                            <m:e>
                              <m:r>
                                <a:rPr lang="en-US" sz="2400" b="0" i="1" smtClean="0">
                                  <a:solidFill>
                                    <a:schemeClr val="bg1"/>
                                  </a:solidFill>
                                  <a:latin typeface="Cambria Math" panose="02040503050406030204" pitchFamily="18" charset="0"/>
                                </a:rPr>
                                <m:t>𝑅</m:t>
                              </m:r>
                            </m:e>
                            <m:sup>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2</m:t>
                                  </m:r>
                                </m:sub>
                              </m:sSub>
                              <m:sSub>
                                <m:sSubPr>
                                  <m:ctrlPr>
                                    <a:rPr lang="en-US" sz="2400" i="1">
                                      <a:solidFill>
                                        <a:schemeClr val="bg1"/>
                                      </a:solidFill>
                                      <a:latin typeface="Cambria Math" panose="02040503050406030204" pitchFamily="18" charset="0"/>
                                    </a:rPr>
                                  </m:ctrlPr>
                                </m:sSubPr>
                                <m:e>
                                  <m:d>
                                    <m:dPr>
                                      <m:begChr m:val="["/>
                                      <m:endChr m:val="]"/>
                                      <m:ctrlPr>
                                        <a:rPr lang="en-US" sz="2400" i="1">
                                          <a:solidFill>
                                            <a:schemeClr val="bg1"/>
                                          </a:solidFill>
                                          <a:latin typeface="Cambria Math" panose="02040503050406030204" pitchFamily="18" charset="0"/>
                                        </a:rPr>
                                      </m:ctrlPr>
                                    </m:dPr>
                                    <m:e>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rPr>
                                            <m:t>𝑝</m:t>
                                          </m:r>
                                        </m:sub>
                                      </m:sSub>
                                      <m:r>
                                        <a:rPr lang="en-US" sz="2400" i="1">
                                          <a:solidFill>
                                            <a:schemeClr val="bg1"/>
                                          </a:solidFill>
                                          <a:latin typeface="Cambria Math" panose="02040503050406030204" pitchFamily="18" charset="0"/>
                                        </a:rPr>
                                        <m:t>,</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rPr>
                                            <m:t>𝑝</m:t>
                                          </m:r>
                                        </m:sub>
                                      </m:sSub>
                                    </m:e>
                                  </m:d>
                                </m:e>
                                <m:sub>
                                  <m:r>
                                    <a:rPr lang="en-US" sz="2400" i="1">
                                      <a:solidFill>
                                        <a:schemeClr val="bg1"/>
                                      </a:solidFill>
                                      <a:latin typeface="Cambria Math" panose="02040503050406030204" pitchFamily="18" charset="0"/>
                                    </a:rPr>
                                    <m:t>𝑒</m:t>
                                  </m:r>
                                </m:sub>
                              </m:sSub>
                            </m:sup>
                          </m:sSup>
                        </m:e>
                      </m:d>
                    </m:oMath>
                  </m:oMathPara>
                </a14:m>
                <a:endParaRPr lang="en-US" sz="2400" dirty="0"/>
              </a:p>
            </p:txBody>
          </p:sp>
        </mc:Choice>
        <mc:Fallback xmlns="">
          <p:sp>
            <p:nvSpPr>
              <p:cNvPr id="10" name="TextBox 9">
                <a:extLst>
                  <a:ext uri="{FF2B5EF4-FFF2-40B4-BE49-F238E27FC236}">
                    <a16:creationId xmlns:a16="http://schemas.microsoft.com/office/drawing/2014/main" id="{86DD68FD-0211-9F82-0A18-D965243443D2}"/>
                  </a:ext>
                </a:extLst>
              </p:cNvPr>
              <p:cNvSpPr txBox="1">
                <a:spLocks noRot="1" noChangeAspect="1" noMove="1" noResize="1" noEditPoints="1" noAdjustHandles="1" noChangeArrowheads="1" noChangeShapeType="1" noTextEdit="1"/>
              </p:cNvSpPr>
              <p:nvPr/>
            </p:nvSpPr>
            <p:spPr>
              <a:xfrm>
                <a:off x="4829503" y="2827779"/>
                <a:ext cx="7656785" cy="919611"/>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F657D896-3455-E2BD-EA5A-20D4E0CCF2C2}"/>
                  </a:ext>
                </a:extLst>
              </p:cNvPr>
              <p:cNvSpPr txBox="1"/>
              <p:nvPr/>
            </p:nvSpPr>
            <p:spPr>
              <a:xfrm>
                <a:off x="4829502" y="3747390"/>
                <a:ext cx="7656785" cy="91961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d>
                            <m:dPr>
                              <m:begChr m:val=""/>
                              <m:endChr m:val="]"/>
                              <m:ctrlPr>
                                <a:rPr lang="en-US" sz="2400" i="1" smtClean="0">
                                  <a:solidFill>
                                    <a:schemeClr val="bg1"/>
                                  </a:solidFill>
                                  <a:latin typeface="Cambria Math" panose="02040503050406030204" pitchFamily="18" charset="0"/>
                                </a:rPr>
                              </m:ctrlPr>
                            </m:dPr>
                            <m:e>
                              <m:f>
                                <m:fPr>
                                  <m:ctrlPr>
                                    <a:rPr lang="en-US" sz="2400" i="1">
                                      <a:solidFill>
                                        <a:schemeClr val="bg1"/>
                                      </a:solidFill>
                                      <a:latin typeface="Cambria Math" panose="02040503050406030204" pitchFamily="18" charset="0"/>
                                    </a:rPr>
                                  </m:ctrlPr>
                                </m:fPr>
                                <m:num>
                                  <m:r>
                                    <a:rPr lang="en-US" sz="2400" i="1">
                                      <a:solidFill>
                                        <a:schemeClr val="bg1"/>
                                      </a:solidFill>
                                      <a:latin typeface="Cambria Math" panose="02040503050406030204" pitchFamily="18" charset="0"/>
                                    </a:rPr>
                                    <m:t>𝑑𝑁</m:t>
                                  </m:r>
                                </m:num>
                                <m:den>
                                  <m:r>
                                    <a:rPr lang="en-US" sz="2400" i="1">
                                      <a:solidFill>
                                        <a:schemeClr val="bg1"/>
                                      </a:solidFill>
                                      <a:latin typeface="Cambria Math" panose="02040503050406030204" pitchFamily="18" charset="0"/>
                                    </a:rPr>
                                    <m:t>𝑑𝑅</m:t>
                                  </m:r>
                                </m:den>
                              </m:f>
                            </m:e>
                          </m:d>
                        </m:e>
                        <m:sub>
                          <m:r>
                            <a:rPr lang="en-US" sz="2400" b="0" i="1" smtClean="0">
                              <a:solidFill>
                                <a:schemeClr val="bg1"/>
                              </a:solidFill>
                              <a:latin typeface="Cambria Math" panose="02040503050406030204" pitchFamily="18" charset="0"/>
                            </a:rPr>
                            <m:t>𝑒</m:t>
                          </m:r>
                          <m:r>
                            <a:rPr lang="en-US" sz="2400" b="0" i="1" smtClean="0">
                              <a:solidFill>
                                <a:schemeClr val="bg1"/>
                              </a:solidFill>
                              <a:latin typeface="Cambria Math" panose="02040503050406030204" pitchFamily="18" charset="0"/>
                            </a:rPr>
                            <m:t>(</m:t>
                          </m:r>
                          <m:r>
                            <a:rPr lang="en-US" sz="2400" b="0" i="1" smtClean="0">
                              <a:solidFill>
                                <a:schemeClr val="bg1"/>
                              </a:solidFill>
                              <a:latin typeface="Cambria Math" panose="02040503050406030204" pitchFamily="18" charset="0"/>
                              <a:ea typeface="Cambria Math" panose="02040503050406030204" pitchFamily="18" charset="0"/>
                            </a:rPr>
                            <m:t>𝛾</m:t>
                          </m:r>
                          <m:r>
                            <a:rPr lang="en-US" sz="2400" b="0" i="1" smtClean="0">
                              <a:solidFill>
                                <a:schemeClr val="bg1"/>
                              </a:solidFill>
                              <a:latin typeface="Cambria Math" panose="02040503050406030204" pitchFamily="18" charset="0"/>
                            </a:rPr>
                            <m:t>)</m:t>
                          </m:r>
                        </m:sub>
                      </m:sSub>
                      <m:r>
                        <a:rPr lang="en-US" sz="2400" b="0" i="1" smtClean="0">
                          <a:solidFill>
                            <a:schemeClr val="bg1"/>
                          </a:solidFill>
                          <a:latin typeface="Cambria Math" panose="02040503050406030204" pitchFamily="18" charset="0"/>
                        </a:rPr>
                        <m:t>=</m:t>
                      </m:r>
                      <m:r>
                        <a:rPr lang="en-US" sz="2400" b="0" i="1" smtClean="0">
                          <a:solidFill>
                            <a:schemeClr val="bg1"/>
                          </a:solidFill>
                          <a:latin typeface="Cambria Math" panose="02040503050406030204" pitchFamily="18" charset="0"/>
                        </a:rPr>
                        <m:t>𝑒𝑥𝑝</m:t>
                      </m:r>
                      <m:d>
                        <m:dPr>
                          <m:begChr m:val="{"/>
                          <m:endChr m:val="}"/>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0</m:t>
                              </m:r>
                            </m:sub>
                          </m:sSub>
                          <m:sSub>
                            <m:sSubPr>
                              <m:ctrlPr>
                                <a:rPr lang="en-US" sz="2400" b="0" i="1" smtClean="0">
                                  <a:solidFill>
                                    <a:schemeClr val="bg1"/>
                                  </a:solidFill>
                                  <a:latin typeface="Cambria Math" panose="02040503050406030204" pitchFamily="18" charset="0"/>
                                </a:rPr>
                              </m:ctrlPr>
                            </m:sSubPr>
                            <m:e>
                              <m:d>
                                <m:dPr>
                                  <m:begChr m:val="["/>
                                  <m:endChr m:val="]"/>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ea typeface="Cambria Math" panose="02040503050406030204" pitchFamily="18" charset="0"/>
                                        </a:rPr>
                                        <m:t>𝛾</m:t>
                                      </m:r>
                                    </m:sub>
                                  </m:sSub>
                                  <m:r>
                                    <a:rPr lang="en-US" sz="2400" i="1">
                                      <a:solidFill>
                                        <a:schemeClr val="bg1"/>
                                      </a:solidFill>
                                      <a:latin typeface="Cambria Math" panose="02040503050406030204" pitchFamily="18" charset="0"/>
                                    </a:rPr>
                                    <m:t>,</m:t>
                                  </m:r>
                                  <m:sSub>
                                    <m:sSubPr>
                                      <m:ctrlPr>
                                        <a:rPr lang="en-US" sz="2400" i="1" smtClean="0">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ea typeface="Cambria Math" panose="02040503050406030204" pitchFamily="18" charset="0"/>
                                        </a:rPr>
                                        <m:t>𝛾</m:t>
                                      </m:r>
                                    </m:sub>
                                  </m:sSub>
                                </m:e>
                              </m:d>
                            </m:e>
                            <m:sub>
                              <m:r>
                                <a:rPr lang="en-US" sz="2400" i="1">
                                  <a:solidFill>
                                    <a:schemeClr val="bg1"/>
                                  </a:solidFill>
                                  <a:latin typeface="Cambria Math" panose="02040503050406030204" pitchFamily="18" charset="0"/>
                                </a:rPr>
                                <m:t>𝑒</m:t>
                              </m:r>
                            </m:sub>
                          </m:sSub>
                          <m:r>
                            <a:rPr lang="en-US" sz="2400" b="0" i="1" smtClean="0">
                              <a:solidFill>
                                <a:schemeClr val="bg1"/>
                              </a:solidFill>
                              <a:latin typeface="Cambria Math" panose="02040503050406030204" pitchFamily="18" charset="0"/>
                            </a:rPr>
                            <m:t>+</m:t>
                          </m:r>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1</m:t>
                              </m:r>
                            </m:sub>
                          </m:sSub>
                          <m:sSub>
                            <m:sSubPr>
                              <m:ctrlPr>
                                <a:rPr lang="en-US" sz="2400" i="1">
                                  <a:solidFill>
                                    <a:schemeClr val="bg1"/>
                                  </a:solidFill>
                                  <a:latin typeface="Cambria Math" panose="02040503050406030204" pitchFamily="18" charset="0"/>
                                </a:rPr>
                              </m:ctrlPr>
                            </m:sSubPr>
                            <m:e>
                              <m:d>
                                <m:dPr>
                                  <m:begChr m:val="["/>
                                  <m:endChr m:val="]"/>
                                  <m:ctrlPr>
                                    <a:rPr lang="en-US" sz="2400" i="1">
                                      <a:solidFill>
                                        <a:schemeClr val="bg1"/>
                                      </a:solidFill>
                                      <a:latin typeface="Cambria Math" panose="02040503050406030204" pitchFamily="18" charset="0"/>
                                    </a:rPr>
                                  </m:ctrlPr>
                                </m:dPr>
                                <m:e>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ea typeface="Cambria Math" panose="02040503050406030204" pitchFamily="18" charset="0"/>
                                        </a:rPr>
                                        <m:t>𝛾</m:t>
                                      </m:r>
                                    </m:sub>
                                  </m:sSub>
                                  <m:r>
                                    <a:rPr lang="en-US" sz="2400" i="1">
                                      <a:solidFill>
                                        <a:schemeClr val="bg1"/>
                                      </a:solidFill>
                                      <a:latin typeface="Cambria Math" panose="02040503050406030204" pitchFamily="18" charset="0"/>
                                    </a:rPr>
                                    <m:t>,</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ea typeface="Cambria Math" panose="02040503050406030204" pitchFamily="18" charset="0"/>
                                        </a:rPr>
                                        <m:t>𝛾</m:t>
                                      </m:r>
                                    </m:sub>
                                  </m:sSub>
                                </m:e>
                              </m:d>
                            </m:e>
                            <m:sub>
                              <m:r>
                                <a:rPr lang="en-US" sz="2400" i="1">
                                  <a:solidFill>
                                    <a:schemeClr val="bg1"/>
                                  </a:solidFill>
                                  <a:latin typeface="Cambria Math" panose="02040503050406030204" pitchFamily="18" charset="0"/>
                                </a:rPr>
                                <m:t>𝑒</m:t>
                              </m:r>
                            </m:sub>
                          </m:sSub>
                          <m:sSup>
                            <m:sSupPr>
                              <m:ctrlPr>
                                <a:rPr lang="en-US" sz="2400" b="0" i="1" smtClean="0">
                                  <a:solidFill>
                                    <a:schemeClr val="bg1"/>
                                  </a:solidFill>
                                  <a:latin typeface="Cambria Math" panose="02040503050406030204" pitchFamily="18" charset="0"/>
                                </a:rPr>
                              </m:ctrlPr>
                            </m:sSupPr>
                            <m:e>
                              <m:r>
                                <a:rPr lang="en-US" sz="2400" b="0" i="1" smtClean="0">
                                  <a:solidFill>
                                    <a:schemeClr val="bg1"/>
                                  </a:solidFill>
                                  <a:latin typeface="Cambria Math" panose="02040503050406030204" pitchFamily="18" charset="0"/>
                                </a:rPr>
                                <m:t>𝑅</m:t>
                              </m:r>
                            </m:e>
                            <m:sup>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2</m:t>
                                  </m:r>
                                </m:sub>
                              </m:sSub>
                              <m:sSub>
                                <m:sSubPr>
                                  <m:ctrlPr>
                                    <a:rPr lang="en-US" sz="2400" i="1">
                                      <a:solidFill>
                                        <a:schemeClr val="bg1"/>
                                      </a:solidFill>
                                      <a:latin typeface="Cambria Math" panose="02040503050406030204" pitchFamily="18" charset="0"/>
                                    </a:rPr>
                                  </m:ctrlPr>
                                </m:sSubPr>
                                <m:e>
                                  <m:d>
                                    <m:dPr>
                                      <m:begChr m:val="["/>
                                      <m:endChr m:val="]"/>
                                      <m:ctrlPr>
                                        <a:rPr lang="en-US" sz="2400" i="1">
                                          <a:solidFill>
                                            <a:schemeClr val="bg1"/>
                                          </a:solidFill>
                                          <a:latin typeface="Cambria Math" panose="02040503050406030204" pitchFamily="18" charset="0"/>
                                        </a:rPr>
                                      </m:ctrlPr>
                                    </m:dPr>
                                    <m:e>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ea typeface="Cambria Math" panose="02040503050406030204" pitchFamily="18" charset="0"/>
                                            </a:rPr>
                                            <m:t>𝛾</m:t>
                                          </m:r>
                                        </m:sub>
                                      </m:sSub>
                                      <m:r>
                                        <a:rPr lang="en-US" sz="2400" i="1">
                                          <a:solidFill>
                                            <a:schemeClr val="bg1"/>
                                          </a:solidFill>
                                          <a:latin typeface="Cambria Math" panose="02040503050406030204" pitchFamily="18" charset="0"/>
                                        </a:rPr>
                                        <m:t>,</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ea typeface="Cambria Math" panose="02040503050406030204" pitchFamily="18" charset="0"/>
                                            </a:rPr>
                                            <m:t>𝛾</m:t>
                                          </m:r>
                                        </m:sub>
                                      </m:sSub>
                                    </m:e>
                                  </m:d>
                                </m:e>
                                <m:sub>
                                  <m:r>
                                    <a:rPr lang="en-US" sz="2400" i="1">
                                      <a:solidFill>
                                        <a:schemeClr val="bg1"/>
                                      </a:solidFill>
                                      <a:latin typeface="Cambria Math" panose="02040503050406030204" pitchFamily="18" charset="0"/>
                                    </a:rPr>
                                    <m:t>𝑒</m:t>
                                  </m:r>
                                </m:sub>
                              </m:sSub>
                            </m:sup>
                          </m:sSup>
                        </m:e>
                      </m:d>
                    </m:oMath>
                  </m:oMathPara>
                </a14:m>
                <a:endParaRPr lang="en-US" sz="2400" dirty="0"/>
              </a:p>
            </p:txBody>
          </p:sp>
        </mc:Choice>
        <mc:Fallback xmlns="">
          <p:sp>
            <p:nvSpPr>
              <p:cNvPr id="11" name="TextBox 10">
                <a:extLst>
                  <a:ext uri="{FF2B5EF4-FFF2-40B4-BE49-F238E27FC236}">
                    <a16:creationId xmlns:a16="http://schemas.microsoft.com/office/drawing/2014/main" id="{F657D896-3455-E2BD-EA5A-20D4E0CCF2C2}"/>
                  </a:ext>
                </a:extLst>
              </p:cNvPr>
              <p:cNvSpPr txBox="1">
                <a:spLocks noRot="1" noChangeAspect="1" noMove="1" noResize="1" noEditPoints="1" noAdjustHandles="1" noChangeArrowheads="1" noChangeShapeType="1" noTextEdit="1"/>
              </p:cNvSpPr>
              <p:nvPr/>
            </p:nvSpPr>
            <p:spPr>
              <a:xfrm>
                <a:off x="4829502" y="3747390"/>
                <a:ext cx="7656785" cy="919611"/>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id="{F700E582-CFC1-9276-9AAC-6F944A665DBC}"/>
                  </a:ext>
                </a:extLst>
              </p:cNvPr>
              <p:cNvSpPr txBox="1"/>
              <p:nvPr/>
            </p:nvSpPr>
            <p:spPr>
              <a:xfrm>
                <a:off x="4892563" y="4749544"/>
                <a:ext cx="7656785" cy="91961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d>
                            <m:dPr>
                              <m:begChr m:val=""/>
                              <m:endChr m:val="]"/>
                              <m:ctrlPr>
                                <a:rPr lang="en-US" sz="2400" i="1" smtClean="0">
                                  <a:solidFill>
                                    <a:schemeClr val="bg1"/>
                                  </a:solidFill>
                                  <a:latin typeface="Cambria Math" panose="02040503050406030204" pitchFamily="18" charset="0"/>
                                </a:rPr>
                              </m:ctrlPr>
                            </m:dPr>
                            <m:e>
                              <m:f>
                                <m:fPr>
                                  <m:ctrlPr>
                                    <a:rPr lang="en-US" sz="2400" i="1">
                                      <a:solidFill>
                                        <a:schemeClr val="bg1"/>
                                      </a:solidFill>
                                      <a:latin typeface="Cambria Math" panose="02040503050406030204" pitchFamily="18" charset="0"/>
                                    </a:rPr>
                                  </m:ctrlPr>
                                </m:fPr>
                                <m:num>
                                  <m:r>
                                    <a:rPr lang="en-US" sz="2400" i="1">
                                      <a:solidFill>
                                        <a:schemeClr val="bg1"/>
                                      </a:solidFill>
                                      <a:latin typeface="Cambria Math" panose="02040503050406030204" pitchFamily="18" charset="0"/>
                                    </a:rPr>
                                    <m:t>𝑑𝑁</m:t>
                                  </m:r>
                                </m:num>
                                <m:den>
                                  <m:r>
                                    <a:rPr lang="en-US" sz="2400" i="1">
                                      <a:solidFill>
                                        <a:schemeClr val="bg1"/>
                                      </a:solidFill>
                                      <a:latin typeface="Cambria Math" panose="02040503050406030204" pitchFamily="18" charset="0"/>
                                    </a:rPr>
                                    <m:t>𝑑𝑅</m:t>
                                  </m:r>
                                </m:den>
                              </m:f>
                            </m:e>
                          </m:d>
                        </m:e>
                        <m:sub>
                          <m:r>
                            <a:rPr lang="en-US" sz="2400" i="1" smtClean="0">
                              <a:solidFill>
                                <a:schemeClr val="bg1"/>
                              </a:solidFill>
                              <a:latin typeface="Cambria Math" panose="02040503050406030204" pitchFamily="18" charset="0"/>
                              <a:ea typeface="Cambria Math" panose="02040503050406030204" pitchFamily="18" charset="0"/>
                            </a:rPr>
                            <m:t>𝜇</m:t>
                          </m:r>
                          <m:r>
                            <a:rPr lang="en-US" sz="2400" b="0" i="1" smtClean="0">
                              <a:solidFill>
                                <a:schemeClr val="bg1"/>
                              </a:solidFill>
                              <a:latin typeface="Cambria Math" panose="02040503050406030204" pitchFamily="18" charset="0"/>
                            </a:rPr>
                            <m:t>(</m:t>
                          </m:r>
                          <m:r>
                            <a:rPr lang="en-US" sz="2400" b="0" i="1" smtClean="0">
                              <a:solidFill>
                                <a:schemeClr val="bg1"/>
                              </a:solidFill>
                              <a:latin typeface="Cambria Math" panose="02040503050406030204" pitchFamily="18" charset="0"/>
                            </a:rPr>
                            <m:t>𝑝</m:t>
                          </m:r>
                          <m:r>
                            <a:rPr lang="en-US" sz="2400" b="0" i="1" smtClean="0">
                              <a:solidFill>
                                <a:schemeClr val="bg1"/>
                              </a:solidFill>
                              <a:latin typeface="Cambria Math" panose="02040503050406030204" pitchFamily="18" charset="0"/>
                            </a:rPr>
                            <m:t>)</m:t>
                          </m:r>
                        </m:sub>
                      </m:sSub>
                      <m:r>
                        <a:rPr lang="en-US" sz="2400" b="0" i="1" smtClean="0">
                          <a:solidFill>
                            <a:schemeClr val="bg1"/>
                          </a:solidFill>
                          <a:latin typeface="Cambria Math" panose="02040503050406030204" pitchFamily="18" charset="0"/>
                        </a:rPr>
                        <m:t>=</m:t>
                      </m:r>
                      <m:r>
                        <a:rPr lang="en-US" sz="2400" b="0" i="1" smtClean="0">
                          <a:solidFill>
                            <a:schemeClr val="bg1"/>
                          </a:solidFill>
                          <a:latin typeface="Cambria Math" panose="02040503050406030204" pitchFamily="18" charset="0"/>
                        </a:rPr>
                        <m:t>𝑒𝑥𝑝</m:t>
                      </m:r>
                      <m:d>
                        <m:dPr>
                          <m:begChr m:val="{"/>
                          <m:endChr m:val="}"/>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0</m:t>
                              </m:r>
                            </m:sub>
                          </m:sSub>
                          <m:sSub>
                            <m:sSubPr>
                              <m:ctrlPr>
                                <a:rPr lang="en-US" sz="2400" b="0" i="1" smtClean="0">
                                  <a:solidFill>
                                    <a:schemeClr val="bg1"/>
                                  </a:solidFill>
                                  <a:latin typeface="Cambria Math" panose="02040503050406030204" pitchFamily="18" charset="0"/>
                                </a:rPr>
                              </m:ctrlPr>
                            </m:sSubPr>
                            <m:e>
                              <m:d>
                                <m:dPr>
                                  <m:begChr m:val="["/>
                                  <m:endChr m:val="]"/>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b="0" i="1" smtClean="0">
                                          <a:solidFill>
                                            <a:schemeClr val="bg1"/>
                                          </a:solidFill>
                                          <a:latin typeface="Cambria Math" panose="02040503050406030204" pitchFamily="18" charset="0"/>
                                        </a:rPr>
                                        <m:t>𝑝</m:t>
                                      </m:r>
                                    </m:sub>
                                  </m:sSub>
                                  <m:r>
                                    <a:rPr lang="en-US" sz="2400" i="1">
                                      <a:solidFill>
                                        <a:schemeClr val="bg1"/>
                                      </a:solidFill>
                                      <a:latin typeface="Cambria Math" panose="02040503050406030204" pitchFamily="18" charset="0"/>
                                    </a:rPr>
                                    <m:t>,</m:t>
                                  </m:r>
                                  <m:sSub>
                                    <m:sSubPr>
                                      <m:ctrlPr>
                                        <a:rPr lang="en-US" sz="2400" i="1" smtClean="0">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b="0" i="1" smtClean="0">
                                          <a:solidFill>
                                            <a:schemeClr val="bg1"/>
                                          </a:solidFill>
                                          <a:latin typeface="Cambria Math" panose="02040503050406030204" pitchFamily="18" charset="0"/>
                                        </a:rPr>
                                        <m:t>𝑝</m:t>
                                      </m:r>
                                    </m:sub>
                                  </m:sSub>
                                </m:e>
                              </m:d>
                            </m:e>
                            <m:sub>
                              <m:r>
                                <a:rPr lang="en-US" sz="2400" b="0" i="1" smtClean="0">
                                  <a:solidFill>
                                    <a:schemeClr val="bg1"/>
                                  </a:solidFill>
                                  <a:latin typeface="Cambria Math" panose="02040503050406030204" pitchFamily="18" charset="0"/>
                                  <a:ea typeface="Cambria Math" panose="02040503050406030204" pitchFamily="18" charset="0"/>
                                </a:rPr>
                                <m:t>𝜇</m:t>
                              </m:r>
                            </m:sub>
                          </m:sSub>
                          <m:r>
                            <a:rPr lang="en-US" sz="2400" b="0" i="1" smtClean="0">
                              <a:solidFill>
                                <a:schemeClr val="bg1"/>
                              </a:solidFill>
                              <a:latin typeface="Cambria Math" panose="02040503050406030204" pitchFamily="18" charset="0"/>
                            </a:rPr>
                            <m:t>+</m:t>
                          </m:r>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1</m:t>
                              </m:r>
                            </m:sub>
                          </m:sSub>
                          <m:sSub>
                            <m:sSubPr>
                              <m:ctrlPr>
                                <a:rPr lang="en-US" sz="2400" i="1">
                                  <a:solidFill>
                                    <a:schemeClr val="bg1"/>
                                  </a:solidFill>
                                  <a:latin typeface="Cambria Math" panose="02040503050406030204" pitchFamily="18" charset="0"/>
                                </a:rPr>
                              </m:ctrlPr>
                            </m:sSubPr>
                            <m:e>
                              <m:d>
                                <m:dPr>
                                  <m:begChr m:val="["/>
                                  <m:endChr m:val="]"/>
                                  <m:ctrlPr>
                                    <a:rPr lang="en-US" sz="2400" i="1">
                                      <a:solidFill>
                                        <a:schemeClr val="bg1"/>
                                      </a:solidFill>
                                      <a:latin typeface="Cambria Math" panose="02040503050406030204" pitchFamily="18" charset="0"/>
                                    </a:rPr>
                                  </m:ctrlPr>
                                </m:dPr>
                                <m:e>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rPr>
                                        <m:t>𝑝</m:t>
                                      </m:r>
                                    </m:sub>
                                  </m:sSub>
                                  <m:r>
                                    <a:rPr lang="en-US" sz="2400" i="1">
                                      <a:solidFill>
                                        <a:schemeClr val="bg1"/>
                                      </a:solidFill>
                                      <a:latin typeface="Cambria Math" panose="02040503050406030204" pitchFamily="18" charset="0"/>
                                    </a:rPr>
                                    <m:t>,</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rPr>
                                        <m:t>𝑝</m:t>
                                      </m:r>
                                    </m:sub>
                                  </m:sSub>
                                </m:e>
                              </m:d>
                            </m:e>
                            <m:sub>
                              <m:r>
                                <a:rPr lang="en-US" sz="2400" i="1" smtClean="0">
                                  <a:solidFill>
                                    <a:schemeClr val="bg1"/>
                                  </a:solidFill>
                                  <a:latin typeface="Cambria Math" panose="02040503050406030204" pitchFamily="18" charset="0"/>
                                  <a:ea typeface="Cambria Math" panose="02040503050406030204" pitchFamily="18" charset="0"/>
                                </a:rPr>
                                <m:t>𝜇</m:t>
                              </m:r>
                            </m:sub>
                          </m:sSub>
                          <m:sSup>
                            <m:sSupPr>
                              <m:ctrlPr>
                                <a:rPr lang="en-US" sz="2400" b="0" i="1" smtClean="0">
                                  <a:solidFill>
                                    <a:schemeClr val="bg1"/>
                                  </a:solidFill>
                                  <a:latin typeface="Cambria Math" panose="02040503050406030204" pitchFamily="18" charset="0"/>
                                </a:rPr>
                              </m:ctrlPr>
                            </m:sSupPr>
                            <m:e>
                              <m:r>
                                <a:rPr lang="en-US" sz="2400" b="0" i="1" smtClean="0">
                                  <a:solidFill>
                                    <a:schemeClr val="bg1"/>
                                  </a:solidFill>
                                  <a:latin typeface="Cambria Math" panose="02040503050406030204" pitchFamily="18" charset="0"/>
                                </a:rPr>
                                <m:t>𝑅</m:t>
                              </m:r>
                            </m:e>
                            <m:sup>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2</m:t>
                                  </m:r>
                                </m:sub>
                              </m:sSub>
                              <m:sSub>
                                <m:sSubPr>
                                  <m:ctrlPr>
                                    <a:rPr lang="en-US" sz="2400" i="1">
                                      <a:solidFill>
                                        <a:schemeClr val="bg1"/>
                                      </a:solidFill>
                                      <a:latin typeface="Cambria Math" panose="02040503050406030204" pitchFamily="18" charset="0"/>
                                    </a:rPr>
                                  </m:ctrlPr>
                                </m:sSubPr>
                                <m:e>
                                  <m:d>
                                    <m:dPr>
                                      <m:begChr m:val="["/>
                                      <m:endChr m:val="]"/>
                                      <m:ctrlPr>
                                        <a:rPr lang="en-US" sz="2400" i="1">
                                          <a:solidFill>
                                            <a:schemeClr val="bg1"/>
                                          </a:solidFill>
                                          <a:latin typeface="Cambria Math" panose="02040503050406030204" pitchFamily="18" charset="0"/>
                                        </a:rPr>
                                      </m:ctrlPr>
                                    </m:dPr>
                                    <m:e>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rPr>
                                            <m:t>𝑝</m:t>
                                          </m:r>
                                        </m:sub>
                                      </m:sSub>
                                      <m:r>
                                        <a:rPr lang="en-US" sz="2400" i="1">
                                          <a:solidFill>
                                            <a:schemeClr val="bg1"/>
                                          </a:solidFill>
                                          <a:latin typeface="Cambria Math" panose="02040503050406030204" pitchFamily="18" charset="0"/>
                                        </a:rPr>
                                        <m:t>,</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rPr>
                                            <m:t>𝑝</m:t>
                                          </m:r>
                                        </m:sub>
                                      </m:sSub>
                                    </m:e>
                                  </m:d>
                                </m:e>
                                <m:sub>
                                  <m:r>
                                    <a:rPr lang="en-US" sz="2400" i="1" smtClean="0">
                                      <a:solidFill>
                                        <a:schemeClr val="bg1"/>
                                      </a:solidFill>
                                      <a:latin typeface="Cambria Math" panose="02040503050406030204" pitchFamily="18" charset="0"/>
                                      <a:ea typeface="Cambria Math" panose="02040503050406030204" pitchFamily="18" charset="0"/>
                                    </a:rPr>
                                    <m:t>𝜇</m:t>
                                  </m:r>
                                </m:sub>
                              </m:sSub>
                            </m:sup>
                          </m:sSup>
                        </m:e>
                      </m:d>
                    </m:oMath>
                  </m:oMathPara>
                </a14:m>
                <a:endParaRPr lang="en-US" sz="2400" dirty="0"/>
              </a:p>
            </p:txBody>
          </p:sp>
        </mc:Choice>
        <mc:Fallback xmlns="">
          <p:sp>
            <p:nvSpPr>
              <p:cNvPr id="12" name="TextBox 11">
                <a:extLst>
                  <a:ext uri="{FF2B5EF4-FFF2-40B4-BE49-F238E27FC236}">
                    <a16:creationId xmlns:a16="http://schemas.microsoft.com/office/drawing/2014/main" id="{F700E582-CFC1-9276-9AAC-6F944A665DBC}"/>
                  </a:ext>
                </a:extLst>
              </p:cNvPr>
              <p:cNvSpPr txBox="1">
                <a:spLocks noRot="1" noChangeAspect="1" noMove="1" noResize="1" noEditPoints="1" noAdjustHandles="1" noChangeArrowheads="1" noChangeShapeType="1" noTextEdit="1"/>
              </p:cNvSpPr>
              <p:nvPr/>
            </p:nvSpPr>
            <p:spPr>
              <a:xfrm>
                <a:off x="4892563" y="4749544"/>
                <a:ext cx="7656785" cy="91961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0C689289-1C68-C0F6-661D-0CAE26742920}"/>
                  </a:ext>
                </a:extLst>
              </p:cNvPr>
              <p:cNvSpPr txBox="1"/>
              <p:nvPr/>
            </p:nvSpPr>
            <p:spPr>
              <a:xfrm>
                <a:off x="4892562" y="5751698"/>
                <a:ext cx="7656785" cy="919611"/>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bg1"/>
                              </a:solidFill>
                              <a:latin typeface="Cambria Math" panose="02040503050406030204" pitchFamily="18" charset="0"/>
                            </a:rPr>
                          </m:ctrlPr>
                        </m:sSubPr>
                        <m:e>
                          <m:d>
                            <m:dPr>
                              <m:begChr m:val=""/>
                              <m:endChr m:val="]"/>
                              <m:ctrlPr>
                                <a:rPr lang="en-US" sz="2400" i="1" smtClean="0">
                                  <a:solidFill>
                                    <a:schemeClr val="bg1"/>
                                  </a:solidFill>
                                  <a:latin typeface="Cambria Math" panose="02040503050406030204" pitchFamily="18" charset="0"/>
                                </a:rPr>
                              </m:ctrlPr>
                            </m:dPr>
                            <m:e>
                              <m:f>
                                <m:fPr>
                                  <m:ctrlPr>
                                    <a:rPr lang="en-US" sz="2400" i="1">
                                      <a:solidFill>
                                        <a:schemeClr val="bg1"/>
                                      </a:solidFill>
                                      <a:latin typeface="Cambria Math" panose="02040503050406030204" pitchFamily="18" charset="0"/>
                                    </a:rPr>
                                  </m:ctrlPr>
                                </m:fPr>
                                <m:num>
                                  <m:r>
                                    <a:rPr lang="en-US" sz="2400" i="1">
                                      <a:solidFill>
                                        <a:schemeClr val="bg1"/>
                                      </a:solidFill>
                                      <a:latin typeface="Cambria Math" panose="02040503050406030204" pitchFamily="18" charset="0"/>
                                    </a:rPr>
                                    <m:t>𝑑𝑁</m:t>
                                  </m:r>
                                </m:num>
                                <m:den>
                                  <m:r>
                                    <a:rPr lang="en-US" sz="2400" i="1">
                                      <a:solidFill>
                                        <a:schemeClr val="bg1"/>
                                      </a:solidFill>
                                      <a:latin typeface="Cambria Math" panose="02040503050406030204" pitchFamily="18" charset="0"/>
                                    </a:rPr>
                                    <m:t>𝑑𝑅</m:t>
                                  </m:r>
                                </m:den>
                              </m:f>
                            </m:e>
                          </m:d>
                        </m:e>
                        <m:sub>
                          <m:r>
                            <a:rPr lang="en-US" sz="2400" i="1" smtClean="0">
                              <a:solidFill>
                                <a:schemeClr val="bg1"/>
                              </a:solidFill>
                              <a:latin typeface="Cambria Math" panose="02040503050406030204" pitchFamily="18" charset="0"/>
                              <a:ea typeface="Cambria Math" panose="02040503050406030204" pitchFamily="18" charset="0"/>
                            </a:rPr>
                            <m:t>𝜇</m:t>
                          </m:r>
                          <m:r>
                            <a:rPr lang="en-US" sz="2400" b="0" i="1" smtClean="0">
                              <a:solidFill>
                                <a:schemeClr val="bg1"/>
                              </a:solidFill>
                              <a:latin typeface="Cambria Math" panose="02040503050406030204" pitchFamily="18" charset="0"/>
                            </a:rPr>
                            <m:t>(</m:t>
                          </m:r>
                          <m:r>
                            <a:rPr lang="en-US" sz="2400" b="0" i="1" smtClean="0">
                              <a:solidFill>
                                <a:schemeClr val="bg1"/>
                              </a:solidFill>
                              <a:latin typeface="Cambria Math" panose="02040503050406030204" pitchFamily="18" charset="0"/>
                              <a:ea typeface="Cambria Math" panose="02040503050406030204" pitchFamily="18" charset="0"/>
                            </a:rPr>
                            <m:t>𝛾</m:t>
                          </m:r>
                          <m:r>
                            <a:rPr lang="en-US" sz="2400" b="0" i="1" smtClean="0">
                              <a:solidFill>
                                <a:schemeClr val="bg1"/>
                              </a:solidFill>
                              <a:latin typeface="Cambria Math" panose="02040503050406030204" pitchFamily="18" charset="0"/>
                            </a:rPr>
                            <m:t>)</m:t>
                          </m:r>
                        </m:sub>
                      </m:sSub>
                      <m:r>
                        <a:rPr lang="en-US" sz="2400" b="0" i="1" smtClean="0">
                          <a:solidFill>
                            <a:schemeClr val="bg1"/>
                          </a:solidFill>
                          <a:latin typeface="Cambria Math" panose="02040503050406030204" pitchFamily="18" charset="0"/>
                        </a:rPr>
                        <m:t>=</m:t>
                      </m:r>
                      <m:r>
                        <a:rPr lang="en-US" sz="2400" b="0" i="1" smtClean="0">
                          <a:solidFill>
                            <a:schemeClr val="bg1"/>
                          </a:solidFill>
                          <a:latin typeface="Cambria Math" panose="02040503050406030204" pitchFamily="18" charset="0"/>
                        </a:rPr>
                        <m:t>𝑒𝑥𝑝</m:t>
                      </m:r>
                      <m:d>
                        <m:dPr>
                          <m:begChr m:val="{"/>
                          <m:endChr m:val="}"/>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0</m:t>
                              </m:r>
                            </m:sub>
                          </m:sSub>
                          <m:sSub>
                            <m:sSubPr>
                              <m:ctrlPr>
                                <a:rPr lang="en-US" sz="2400" b="0" i="1" smtClean="0">
                                  <a:solidFill>
                                    <a:schemeClr val="bg1"/>
                                  </a:solidFill>
                                  <a:latin typeface="Cambria Math" panose="02040503050406030204" pitchFamily="18" charset="0"/>
                                </a:rPr>
                              </m:ctrlPr>
                            </m:sSubPr>
                            <m:e>
                              <m:d>
                                <m:dPr>
                                  <m:begChr m:val="["/>
                                  <m:endChr m:val="]"/>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ea typeface="Cambria Math" panose="02040503050406030204" pitchFamily="18" charset="0"/>
                                        </a:rPr>
                                        <m:t>𝛾</m:t>
                                      </m:r>
                                    </m:sub>
                                  </m:sSub>
                                  <m:r>
                                    <a:rPr lang="en-US" sz="2400" i="1">
                                      <a:solidFill>
                                        <a:schemeClr val="bg1"/>
                                      </a:solidFill>
                                      <a:latin typeface="Cambria Math" panose="02040503050406030204" pitchFamily="18" charset="0"/>
                                    </a:rPr>
                                    <m:t>,</m:t>
                                  </m:r>
                                  <m:sSub>
                                    <m:sSubPr>
                                      <m:ctrlPr>
                                        <a:rPr lang="en-US" sz="2400" i="1" smtClean="0">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ea typeface="Cambria Math" panose="02040503050406030204" pitchFamily="18" charset="0"/>
                                        </a:rPr>
                                        <m:t>𝛾</m:t>
                                      </m:r>
                                    </m:sub>
                                  </m:sSub>
                                </m:e>
                              </m:d>
                            </m:e>
                            <m:sub>
                              <m:r>
                                <a:rPr lang="en-US" sz="2400" b="0" i="1" smtClean="0">
                                  <a:solidFill>
                                    <a:schemeClr val="bg1"/>
                                  </a:solidFill>
                                  <a:latin typeface="Cambria Math" panose="02040503050406030204" pitchFamily="18" charset="0"/>
                                  <a:ea typeface="Cambria Math" panose="02040503050406030204" pitchFamily="18" charset="0"/>
                                </a:rPr>
                                <m:t>𝜇</m:t>
                              </m:r>
                            </m:sub>
                          </m:sSub>
                          <m:r>
                            <a:rPr lang="en-US" sz="2400" b="0" i="1" smtClean="0">
                              <a:solidFill>
                                <a:schemeClr val="bg1"/>
                              </a:solidFill>
                              <a:latin typeface="Cambria Math" panose="02040503050406030204" pitchFamily="18" charset="0"/>
                            </a:rPr>
                            <m:t>+</m:t>
                          </m:r>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1</m:t>
                              </m:r>
                            </m:sub>
                          </m:sSub>
                          <m:sSub>
                            <m:sSubPr>
                              <m:ctrlPr>
                                <a:rPr lang="en-US" sz="2400" i="1">
                                  <a:solidFill>
                                    <a:schemeClr val="bg1"/>
                                  </a:solidFill>
                                  <a:latin typeface="Cambria Math" panose="02040503050406030204" pitchFamily="18" charset="0"/>
                                </a:rPr>
                              </m:ctrlPr>
                            </m:sSubPr>
                            <m:e>
                              <m:d>
                                <m:dPr>
                                  <m:begChr m:val="["/>
                                  <m:endChr m:val="]"/>
                                  <m:ctrlPr>
                                    <a:rPr lang="en-US" sz="2400" i="1">
                                      <a:solidFill>
                                        <a:schemeClr val="bg1"/>
                                      </a:solidFill>
                                      <a:latin typeface="Cambria Math" panose="02040503050406030204" pitchFamily="18" charset="0"/>
                                    </a:rPr>
                                  </m:ctrlPr>
                                </m:dPr>
                                <m:e>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ea typeface="Cambria Math" panose="02040503050406030204" pitchFamily="18" charset="0"/>
                                        </a:rPr>
                                        <m:t>𝛾</m:t>
                                      </m:r>
                                    </m:sub>
                                  </m:sSub>
                                  <m:r>
                                    <a:rPr lang="en-US" sz="2400" i="1">
                                      <a:solidFill>
                                        <a:schemeClr val="bg1"/>
                                      </a:solidFill>
                                      <a:latin typeface="Cambria Math" panose="02040503050406030204" pitchFamily="18" charset="0"/>
                                    </a:rPr>
                                    <m:t>,</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ea typeface="Cambria Math" panose="02040503050406030204" pitchFamily="18" charset="0"/>
                                        </a:rPr>
                                        <m:t>𝛾</m:t>
                                      </m:r>
                                    </m:sub>
                                  </m:sSub>
                                </m:e>
                              </m:d>
                            </m:e>
                            <m:sub>
                              <m:r>
                                <a:rPr lang="en-US" sz="2400" i="1" smtClean="0">
                                  <a:solidFill>
                                    <a:schemeClr val="bg1"/>
                                  </a:solidFill>
                                  <a:latin typeface="Cambria Math" panose="02040503050406030204" pitchFamily="18" charset="0"/>
                                  <a:ea typeface="Cambria Math" panose="02040503050406030204" pitchFamily="18" charset="0"/>
                                </a:rPr>
                                <m:t>𝜇</m:t>
                              </m:r>
                            </m:sub>
                          </m:sSub>
                          <m:sSup>
                            <m:sSupPr>
                              <m:ctrlPr>
                                <a:rPr lang="en-US" sz="2400" b="0" i="1" smtClean="0">
                                  <a:solidFill>
                                    <a:schemeClr val="bg1"/>
                                  </a:solidFill>
                                  <a:latin typeface="Cambria Math" panose="02040503050406030204" pitchFamily="18" charset="0"/>
                                </a:rPr>
                              </m:ctrlPr>
                            </m:sSupPr>
                            <m:e>
                              <m:r>
                                <a:rPr lang="en-US" sz="2400" b="0" i="1" smtClean="0">
                                  <a:solidFill>
                                    <a:schemeClr val="bg1"/>
                                  </a:solidFill>
                                  <a:latin typeface="Cambria Math" panose="02040503050406030204" pitchFamily="18" charset="0"/>
                                </a:rPr>
                                <m:t>𝑅</m:t>
                              </m:r>
                            </m:e>
                            <m:sup>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2</m:t>
                                  </m:r>
                                </m:sub>
                              </m:sSub>
                              <m:sSub>
                                <m:sSubPr>
                                  <m:ctrlPr>
                                    <a:rPr lang="en-US" sz="2400" i="1">
                                      <a:solidFill>
                                        <a:schemeClr val="bg1"/>
                                      </a:solidFill>
                                      <a:latin typeface="Cambria Math" panose="02040503050406030204" pitchFamily="18" charset="0"/>
                                    </a:rPr>
                                  </m:ctrlPr>
                                </m:sSubPr>
                                <m:e>
                                  <m:d>
                                    <m:dPr>
                                      <m:begChr m:val="["/>
                                      <m:endChr m:val="]"/>
                                      <m:ctrlPr>
                                        <a:rPr lang="en-US" sz="2400" i="1">
                                          <a:solidFill>
                                            <a:schemeClr val="bg1"/>
                                          </a:solidFill>
                                          <a:latin typeface="Cambria Math" panose="02040503050406030204" pitchFamily="18" charset="0"/>
                                        </a:rPr>
                                      </m:ctrlPr>
                                    </m:dPr>
                                    <m:e>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rPr>
                                            <m:t>𝐸</m:t>
                                          </m:r>
                                        </m:e>
                                        <m:sub>
                                          <m:r>
                                            <a:rPr lang="en-US" sz="2400" i="1">
                                              <a:solidFill>
                                                <a:schemeClr val="bg1"/>
                                              </a:solidFill>
                                              <a:latin typeface="Cambria Math" panose="02040503050406030204" pitchFamily="18" charset="0"/>
                                              <a:ea typeface="Cambria Math" panose="02040503050406030204" pitchFamily="18" charset="0"/>
                                            </a:rPr>
                                            <m:t>𝛾</m:t>
                                          </m:r>
                                        </m:sub>
                                      </m:sSub>
                                      <m:r>
                                        <a:rPr lang="en-US" sz="2400" i="1">
                                          <a:solidFill>
                                            <a:schemeClr val="bg1"/>
                                          </a:solidFill>
                                          <a:latin typeface="Cambria Math" panose="02040503050406030204" pitchFamily="18" charset="0"/>
                                        </a:rPr>
                                        <m:t>,</m:t>
                                      </m:r>
                                      <m:sSub>
                                        <m:sSubPr>
                                          <m:ctrlPr>
                                            <a:rPr lang="en-US" sz="2400" i="1">
                                              <a:solidFill>
                                                <a:schemeClr val="bg1"/>
                                              </a:solidFill>
                                              <a:latin typeface="Cambria Math" panose="02040503050406030204" pitchFamily="18" charset="0"/>
                                            </a:rPr>
                                          </m:ctrlPr>
                                        </m:sSubPr>
                                        <m:e>
                                          <m:r>
                                            <a:rPr lang="en-US" sz="2400" i="1">
                                              <a:solidFill>
                                                <a:schemeClr val="bg1"/>
                                              </a:solidFill>
                                              <a:latin typeface="Cambria Math" panose="02040503050406030204" pitchFamily="18" charset="0"/>
                                              <a:ea typeface="Cambria Math" panose="02040503050406030204" pitchFamily="18" charset="0"/>
                                            </a:rPr>
                                            <m:t>𝜃</m:t>
                                          </m:r>
                                        </m:e>
                                        <m:sub>
                                          <m:r>
                                            <a:rPr lang="en-US" sz="2400" i="1">
                                              <a:solidFill>
                                                <a:schemeClr val="bg1"/>
                                              </a:solidFill>
                                              <a:latin typeface="Cambria Math" panose="02040503050406030204" pitchFamily="18" charset="0"/>
                                              <a:ea typeface="Cambria Math" panose="02040503050406030204" pitchFamily="18" charset="0"/>
                                            </a:rPr>
                                            <m:t>𝛾</m:t>
                                          </m:r>
                                        </m:sub>
                                      </m:sSub>
                                    </m:e>
                                  </m:d>
                                </m:e>
                                <m:sub>
                                  <m:r>
                                    <a:rPr lang="en-US" sz="2400" i="1" smtClean="0">
                                      <a:solidFill>
                                        <a:schemeClr val="bg1"/>
                                      </a:solidFill>
                                      <a:latin typeface="Cambria Math" panose="02040503050406030204" pitchFamily="18" charset="0"/>
                                      <a:ea typeface="Cambria Math" panose="02040503050406030204" pitchFamily="18" charset="0"/>
                                    </a:rPr>
                                    <m:t>𝜇</m:t>
                                  </m:r>
                                </m:sub>
                              </m:sSub>
                            </m:sup>
                          </m:sSup>
                        </m:e>
                      </m:d>
                    </m:oMath>
                  </m:oMathPara>
                </a14:m>
                <a:endParaRPr lang="en-US" sz="2400" dirty="0"/>
              </a:p>
            </p:txBody>
          </p:sp>
        </mc:Choice>
        <mc:Fallback xmlns="">
          <p:sp>
            <p:nvSpPr>
              <p:cNvPr id="13" name="TextBox 12">
                <a:extLst>
                  <a:ext uri="{FF2B5EF4-FFF2-40B4-BE49-F238E27FC236}">
                    <a16:creationId xmlns:a16="http://schemas.microsoft.com/office/drawing/2014/main" id="{0C689289-1C68-C0F6-661D-0CAE26742920}"/>
                  </a:ext>
                </a:extLst>
              </p:cNvPr>
              <p:cNvSpPr txBox="1">
                <a:spLocks noRot="1" noChangeAspect="1" noMove="1" noResize="1" noEditPoints="1" noAdjustHandles="1" noChangeArrowheads="1" noChangeShapeType="1" noTextEdit="1"/>
              </p:cNvSpPr>
              <p:nvPr/>
            </p:nvSpPr>
            <p:spPr>
              <a:xfrm>
                <a:off x="4892562" y="5751698"/>
                <a:ext cx="7656785" cy="919611"/>
              </a:xfrm>
              <a:prstGeom prst="rect">
                <a:avLst/>
              </a:prstGeom>
              <a:blipFill>
                <a:blip r:embed="rId5"/>
                <a:stretch>
                  <a:fillRect/>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34DC84BA-F572-1BF7-63F7-E8BC33D38C6B}"/>
              </a:ext>
            </a:extLst>
          </p:cNvPr>
          <p:cNvSpPr>
            <a:spLocks noGrp="1"/>
          </p:cNvSpPr>
          <p:nvPr>
            <p:ph type="sldNum" sz="quarter" idx="12"/>
          </p:nvPr>
        </p:nvSpPr>
        <p:spPr/>
        <p:txBody>
          <a:bodyPr/>
          <a:lstStyle/>
          <a:p>
            <a:fld id="{9792DB7C-41C6-413A-81DD-F073C27E12A1}" type="slidenum">
              <a:rPr lang="en-US" smtClean="0"/>
              <a:t>21</a:t>
            </a:fld>
            <a:endParaRPr lang="en-US"/>
          </a:p>
        </p:txBody>
      </p:sp>
    </p:spTree>
    <p:extLst>
      <p:ext uri="{BB962C8B-B14F-4D97-AF65-F5344CB8AC3E}">
        <p14:creationId xmlns:p14="http://schemas.microsoft.com/office/powerpoint/2010/main" val="3242341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D0724-0D91-10EE-5F90-464A8138D03D}"/>
              </a:ext>
            </a:extLst>
          </p:cNvPr>
          <p:cNvSpPr>
            <a:spLocks noGrp="1"/>
          </p:cNvSpPr>
          <p:nvPr>
            <p:ph type="title"/>
          </p:nvPr>
        </p:nvSpPr>
        <p:spPr/>
        <p:txBody>
          <a:bodyPr/>
          <a:lstStyle/>
          <a:p>
            <a:r>
              <a:rPr lang="en-US" b="1" dirty="0">
                <a:solidFill>
                  <a:schemeClr val="bg1"/>
                </a:solidFill>
                <a:latin typeface="+mn-lt"/>
              </a:rPr>
              <a:t>Fits to </a:t>
            </a:r>
            <a:r>
              <a:rPr lang="en-US" b="1" dirty="0" err="1">
                <a:solidFill>
                  <a:schemeClr val="bg1"/>
                </a:solidFill>
                <a:latin typeface="+mn-lt"/>
              </a:rPr>
              <a:t>dN</a:t>
            </a:r>
            <a:r>
              <a:rPr lang="en-US" b="1" dirty="0">
                <a:solidFill>
                  <a:schemeClr val="bg1"/>
                </a:solidFill>
                <a:latin typeface="+mn-lt"/>
              </a:rPr>
              <a:t>/</a:t>
            </a:r>
            <a:r>
              <a:rPr lang="en-US" b="1" dirty="0" err="1">
                <a:solidFill>
                  <a:schemeClr val="bg1"/>
                </a:solidFill>
                <a:latin typeface="+mn-lt"/>
              </a:rPr>
              <a:t>dR</a:t>
            </a:r>
            <a:r>
              <a:rPr lang="en-US" b="1" dirty="0">
                <a:solidFill>
                  <a:schemeClr val="bg1"/>
                </a:solidFill>
                <a:latin typeface="+mn-lt"/>
              </a:rPr>
              <a:t> Fit Parameters</a:t>
            </a:r>
          </a:p>
        </p:txBody>
      </p:sp>
      <p:sp>
        <p:nvSpPr>
          <p:cNvPr id="3" name="Content Placeholder 2">
            <a:extLst>
              <a:ext uri="{FF2B5EF4-FFF2-40B4-BE49-F238E27FC236}">
                <a16:creationId xmlns:a16="http://schemas.microsoft.com/office/drawing/2014/main" id="{1A22FF9F-8BEB-99DC-8B7D-5172927DFF9C}"/>
              </a:ext>
            </a:extLst>
          </p:cNvPr>
          <p:cNvSpPr>
            <a:spLocks noGrp="1"/>
          </p:cNvSpPr>
          <p:nvPr>
            <p:ph idx="1"/>
          </p:nvPr>
        </p:nvSpPr>
        <p:spPr>
          <a:xfrm>
            <a:off x="838199" y="1825626"/>
            <a:ext cx="5757041" cy="3742418"/>
          </a:xfrm>
        </p:spPr>
        <p:txBody>
          <a:bodyPr>
            <a:normAutofit fontScale="70000" lnSpcReduction="20000"/>
          </a:bodyPr>
          <a:lstStyle/>
          <a:p>
            <a:pPr marL="0" indent="0">
              <a:buNone/>
            </a:pPr>
            <a:r>
              <a:rPr lang="en-US" dirty="0">
                <a:solidFill>
                  <a:srgbClr val="FFC000"/>
                </a:solidFill>
              </a:rPr>
              <a:t>Once we have reasonable fits to the </a:t>
            </a:r>
            <a:r>
              <a:rPr lang="en-US" dirty="0" err="1">
                <a:solidFill>
                  <a:srgbClr val="FFC000"/>
                </a:solidFill>
              </a:rPr>
              <a:t>dN</a:t>
            </a:r>
            <a:r>
              <a:rPr lang="en-US" dirty="0">
                <a:solidFill>
                  <a:srgbClr val="FFC000"/>
                </a:solidFill>
              </a:rPr>
              <a:t>/</a:t>
            </a:r>
            <a:r>
              <a:rPr lang="en-US" dirty="0" err="1">
                <a:solidFill>
                  <a:srgbClr val="FFC000"/>
                </a:solidFill>
              </a:rPr>
              <a:t>dR</a:t>
            </a:r>
            <a:r>
              <a:rPr lang="en-US" dirty="0">
                <a:solidFill>
                  <a:srgbClr val="FFC000"/>
                </a:solidFill>
              </a:rPr>
              <a:t> distributions, we proceed to obtain a continuous model of the three function parameters p</a:t>
            </a:r>
            <a:r>
              <a:rPr lang="en-US" baseline="-25000" dirty="0">
                <a:solidFill>
                  <a:srgbClr val="FFC000"/>
                </a:solidFill>
              </a:rPr>
              <a:t>0</a:t>
            </a:r>
            <a:r>
              <a:rPr lang="en-US" dirty="0">
                <a:solidFill>
                  <a:srgbClr val="FFC000"/>
                </a:solidFill>
              </a:rPr>
              <a:t>, p</a:t>
            </a:r>
            <a:r>
              <a:rPr lang="en-US" baseline="-25000" dirty="0">
                <a:solidFill>
                  <a:srgbClr val="FFC000"/>
                </a:solidFill>
              </a:rPr>
              <a:t>1</a:t>
            </a:r>
            <a:r>
              <a:rPr lang="en-US" dirty="0">
                <a:solidFill>
                  <a:srgbClr val="FFC000"/>
                </a:solidFill>
              </a:rPr>
              <a:t>, p</a:t>
            </a:r>
            <a:r>
              <a:rPr lang="en-US" baseline="-25000" dirty="0">
                <a:solidFill>
                  <a:srgbClr val="FFC000"/>
                </a:solidFill>
              </a:rPr>
              <a:t>2</a:t>
            </a:r>
            <a:r>
              <a:rPr lang="en-US" dirty="0">
                <a:solidFill>
                  <a:srgbClr val="FFC000"/>
                </a:solidFill>
              </a:rPr>
              <a:t>:</a:t>
            </a:r>
          </a:p>
          <a:p>
            <a:pPr marL="0" indent="0">
              <a:buNone/>
            </a:pPr>
            <a:endParaRPr lang="en-US" dirty="0">
              <a:solidFill>
                <a:srgbClr val="FFC000"/>
              </a:solidFill>
            </a:endParaRPr>
          </a:p>
          <a:p>
            <a:pPr marL="0" indent="0">
              <a:buNone/>
            </a:pPr>
            <a:r>
              <a:rPr lang="en-US" dirty="0">
                <a:solidFill>
                  <a:schemeClr val="bg1"/>
                </a:solidFill>
              </a:rPr>
              <a:t>E.g. p</a:t>
            </a:r>
            <a:r>
              <a:rPr lang="en-US" baseline="-25000" dirty="0">
                <a:solidFill>
                  <a:schemeClr val="bg1"/>
                </a:solidFill>
              </a:rPr>
              <a:t>0</a:t>
            </a:r>
            <a:r>
              <a:rPr lang="en-US" dirty="0">
                <a:solidFill>
                  <a:schemeClr val="bg1"/>
                </a:solidFill>
              </a:rPr>
              <a:t> (top), and p</a:t>
            </a:r>
            <a:r>
              <a:rPr lang="en-US" baseline="-25000" dirty="0">
                <a:solidFill>
                  <a:schemeClr val="bg1"/>
                </a:solidFill>
              </a:rPr>
              <a:t>1</a:t>
            </a:r>
            <a:r>
              <a:rPr lang="en-US" dirty="0">
                <a:solidFill>
                  <a:schemeClr val="bg1"/>
                </a:solidFill>
              </a:rPr>
              <a:t> and p</a:t>
            </a:r>
            <a:r>
              <a:rPr lang="en-US" baseline="-25000" dirty="0">
                <a:solidFill>
                  <a:schemeClr val="bg1"/>
                </a:solidFill>
              </a:rPr>
              <a:t>2</a:t>
            </a:r>
            <a:r>
              <a:rPr lang="en-US" dirty="0">
                <a:solidFill>
                  <a:schemeClr val="bg1"/>
                </a:solidFill>
              </a:rPr>
              <a:t> (resp. center and bottom) parameters of fits to </a:t>
            </a:r>
            <a:r>
              <a:rPr lang="en-US" dirty="0" err="1">
                <a:solidFill>
                  <a:schemeClr val="bg1"/>
                </a:solidFill>
              </a:rPr>
              <a:t>dN</a:t>
            </a:r>
            <a:r>
              <a:rPr lang="en-US" dirty="0">
                <a:solidFill>
                  <a:schemeClr val="bg1"/>
                </a:solidFill>
              </a:rPr>
              <a:t>/</a:t>
            </a:r>
            <a:r>
              <a:rPr lang="en-US" dirty="0" err="1">
                <a:solidFill>
                  <a:schemeClr val="bg1"/>
                </a:solidFill>
              </a:rPr>
              <a:t>dR</a:t>
            </a:r>
            <a:r>
              <a:rPr lang="en-US" dirty="0">
                <a:solidFill>
                  <a:schemeClr val="bg1"/>
                </a:solidFill>
              </a:rPr>
              <a:t> distributions for e+</a:t>
            </a:r>
            <a:r>
              <a:rPr lang="el-GR" dirty="0">
                <a:solidFill>
                  <a:schemeClr val="bg1"/>
                </a:solidFill>
              </a:rPr>
              <a:t>γ</a:t>
            </a:r>
            <a:r>
              <a:rPr lang="en-US" dirty="0">
                <a:solidFill>
                  <a:schemeClr val="bg1"/>
                </a:solidFill>
              </a:rPr>
              <a:t> from photon primaries are fit to exponential (resp. parabolic) functions of energy in four angular ranges</a:t>
            </a:r>
          </a:p>
          <a:p>
            <a:pPr marL="0" indent="0">
              <a:buNone/>
            </a:pPr>
            <a:endParaRPr lang="en-US" dirty="0">
              <a:solidFill>
                <a:srgbClr val="FFC000"/>
              </a:solidFill>
            </a:endParaRPr>
          </a:p>
          <a:p>
            <a:pPr marL="0" indent="0">
              <a:buNone/>
            </a:pPr>
            <a:endParaRPr lang="en-US" dirty="0">
              <a:solidFill>
                <a:srgbClr val="FFC000"/>
              </a:solidFill>
            </a:endParaRPr>
          </a:p>
          <a:p>
            <a:pPr marL="0" indent="0">
              <a:buNone/>
            </a:pPr>
            <a:r>
              <a:rPr lang="en-US" dirty="0">
                <a:solidFill>
                  <a:srgbClr val="FFC000"/>
                </a:solidFill>
              </a:rPr>
              <a:t>Finally we interpolate the parameters with a cubic fit to the four theta values </a:t>
            </a:r>
          </a:p>
        </p:txBody>
      </p:sp>
      <p:pic>
        <p:nvPicPr>
          <p:cNvPr id="4" name="Picture 3">
            <a:extLst>
              <a:ext uri="{FF2B5EF4-FFF2-40B4-BE49-F238E27FC236}">
                <a16:creationId xmlns:a16="http://schemas.microsoft.com/office/drawing/2014/main" id="{F4F6C928-E360-EA6D-4223-5219FED1089A}"/>
              </a:ext>
            </a:extLst>
          </p:cNvPr>
          <p:cNvPicPr>
            <a:picLocks noChangeAspect="1"/>
          </p:cNvPicPr>
          <p:nvPr/>
        </p:nvPicPr>
        <p:blipFill>
          <a:blip r:embed="rId2"/>
          <a:stretch>
            <a:fillRect/>
          </a:stretch>
        </p:blipFill>
        <p:spPr>
          <a:xfrm>
            <a:off x="7267902" y="1513786"/>
            <a:ext cx="4701591" cy="5092614"/>
          </a:xfrm>
          <a:prstGeom prst="rect">
            <a:avLst/>
          </a:prstGeom>
        </p:spPr>
      </p:pic>
      <p:sp>
        <p:nvSpPr>
          <p:cNvPr id="5" name="Rectangle 4">
            <a:extLst>
              <a:ext uri="{FF2B5EF4-FFF2-40B4-BE49-F238E27FC236}">
                <a16:creationId xmlns:a16="http://schemas.microsoft.com/office/drawing/2014/main" id="{CB13FAEC-5266-8CED-AF80-A7233200D311}"/>
              </a:ext>
            </a:extLst>
          </p:cNvPr>
          <p:cNvSpPr/>
          <p:nvPr/>
        </p:nvSpPr>
        <p:spPr>
          <a:xfrm>
            <a:off x="702877" y="1513786"/>
            <a:ext cx="6027683" cy="1325563"/>
          </a:xfrm>
          <a:prstGeom prst="rect">
            <a:avLst/>
          </a:prstGeom>
          <a:solidFill>
            <a:schemeClr val="tx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BF0CE90-05EF-F3CB-B109-F26E4CF8884D}"/>
              </a:ext>
            </a:extLst>
          </p:cNvPr>
          <p:cNvSpPr/>
          <p:nvPr/>
        </p:nvSpPr>
        <p:spPr>
          <a:xfrm>
            <a:off x="371802" y="4567041"/>
            <a:ext cx="6027683" cy="169216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Slide Number Placeholder 7">
            <a:extLst>
              <a:ext uri="{FF2B5EF4-FFF2-40B4-BE49-F238E27FC236}">
                <a16:creationId xmlns:a16="http://schemas.microsoft.com/office/drawing/2014/main" id="{8E2BF2C4-4D50-1AD6-52AB-0F76A39128DC}"/>
              </a:ext>
            </a:extLst>
          </p:cNvPr>
          <p:cNvSpPr>
            <a:spLocks noGrp="1"/>
          </p:cNvSpPr>
          <p:nvPr>
            <p:ph type="sldNum" sz="quarter" idx="12"/>
          </p:nvPr>
        </p:nvSpPr>
        <p:spPr/>
        <p:txBody>
          <a:bodyPr/>
          <a:lstStyle/>
          <a:p>
            <a:fld id="{9792DB7C-41C6-413A-81DD-F073C27E12A1}" type="slidenum">
              <a:rPr lang="en-US" smtClean="0"/>
              <a:t>22</a:t>
            </a:fld>
            <a:endParaRPr lang="en-US"/>
          </a:p>
        </p:txBody>
      </p:sp>
    </p:spTree>
    <p:extLst>
      <p:ext uri="{BB962C8B-B14F-4D97-AF65-F5344CB8AC3E}">
        <p14:creationId xmlns:p14="http://schemas.microsoft.com/office/powerpoint/2010/main" val="24854708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D0724-0D91-10EE-5F90-464A8138D03D}"/>
              </a:ext>
            </a:extLst>
          </p:cNvPr>
          <p:cNvSpPr>
            <a:spLocks noGrp="1"/>
          </p:cNvSpPr>
          <p:nvPr>
            <p:ph type="title"/>
          </p:nvPr>
        </p:nvSpPr>
        <p:spPr/>
        <p:txBody>
          <a:bodyPr/>
          <a:lstStyle/>
          <a:p>
            <a:r>
              <a:rPr lang="en-US" b="1" dirty="0">
                <a:solidFill>
                  <a:schemeClr val="bg1"/>
                </a:solidFill>
                <a:latin typeface="+mn-lt"/>
              </a:rPr>
              <a:t>Fits to </a:t>
            </a:r>
            <a:r>
              <a:rPr lang="en-US" b="1" dirty="0" err="1">
                <a:solidFill>
                  <a:schemeClr val="bg1"/>
                </a:solidFill>
                <a:latin typeface="+mn-lt"/>
              </a:rPr>
              <a:t>dN</a:t>
            </a:r>
            <a:r>
              <a:rPr lang="en-US" b="1" dirty="0">
                <a:solidFill>
                  <a:schemeClr val="bg1"/>
                </a:solidFill>
                <a:latin typeface="+mn-lt"/>
              </a:rPr>
              <a:t>/</a:t>
            </a:r>
            <a:r>
              <a:rPr lang="en-US" b="1" dirty="0" err="1">
                <a:solidFill>
                  <a:schemeClr val="bg1"/>
                </a:solidFill>
                <a:latin typeface="+mn-lt"/>
              </a:rPr>
              <a:t>dR</a:t>
            </a:r>
            <a:r>
              <a:rPr lang="en-US" b="1" dirty="0">
                <a:solidFill>
                  <a:schemeClr val="bg1"/>
                </a:solidFill>
                <a:latin typeface="+mn-lt"/>
              </a:rPr>
              <a:t> Fit Parameters</a:t>
            </a:r>
          </a:p>
        </p:txBody>
      </p:sp>
      <p:sp>
        <p:nvSpPr>
          <p:cNvPr id="3" name="Content Placeholder 2">
            <a:extLst>
              <a:ext uri="{FF2B5EF4-FFF2-40B4-BE49-F238E27FC236}">
                <a16:creationId xmlns:a16="http://schemas.microsoft.com/office/drawing/2014/main" id="{1A22FF9F-8BEB-99DC-8B7D-5172927DFF9C}"/>
              </a:ext>
            </a:extLst>
          </p:cNvPr>
          <p:cNvSpPr>
            <a:spLocks noGrp="1"/>
          </p:cNvSpPr>
          <p:nvPr>
            <p:ph idx="1"/>
          </p:nvPr>
        </p:nvSpPr>
        <p:spPr>
          <a:xfrm>
            <a:off x="838199" y="1825625"/>
            <a:ext cx="5757041" cy="3952843"/>
          </a:xfrm>
        </p:spPr>
        <p:txBody>
          <a:bodyPr>
            <a:normAutofit fontScale="70000" lnSpcReduction="20000"/>
          </a:bodyPr>
          <a:lstStyle/>
          <a:p>
            <a:pPr marL="0" indent="0">
              <a:buNone/>
            </a:pPr>
            <a:r>
              <a:rPr lang="en-US" dirty="0">
                <a:solidFill>
                  <a:srgbClr val="FFC000"/>
                </a:solidFill>
              </a:rPr>
              <a:t>Once we have reasonable fits to the </a:t>
            </a:r>
            <a:r>
              <a:rPr lang="en-US" dirty="0" err="1">
                <a:solidFill>
                  <a:srgbClr val="FFC000"/>
                </a:solidFill>
              </a:rPr>
              <a:t>dN</a:t>
            </a:r>
            <a:r>
              <a:rPr lang="en-US" dirty="0">
                <a:solidFill>
                  <a:srgbClr val="FFC000"/>
                </a:solidFill>
              </a:rPr>
              <a:t>/</a:t>
            </a:r>
            <a:r>
              <a:rPr lang="en-US" dirty="0" err="1">
                <a:solidFill>
                  <a:srgbClr val="FFC000"/>
                </a:solidFill>
              </a:rPr>
              <a:t>dR</a:t>
            </a:r>
            <a:r>
              <a:rPr lang="en-US" dirty="0">
                <a:solidFill>
                  <a:srgbClr val="FFC000"/>
                </a:solidFill>
              </a:rPr>
              <a:t> distributions, we proceed to obtain a continuous model of the three function parameters p</a:t>
            </a:r>
            <a:r>
              <a:rPr lang="en-US" baseline="-25000" dirty="0">
                <a:solidFill>
                  <a:srgbClr val="FFC000"/>
                </a:solidFill>
              </a:rPr>
              <a:t>0</a:t>
            </a:r>
            <a:r>
              <a:rPr lang="en-US" dirty="0">
                <a:solidFill>
                  <a:srgbClr val="FFC000"/>
                </a:solidFill>
              </a:rPr>
              <a:t>, p</a:t>
            </a:r>
            <a:r>
              <a:rPr lang="en-US" baseline="-25000" dirty="0">
                <a:solidFill>
                  <a:srgbClr val="FFC000"/>
                </a:solidFill>
              </a:rPr>
              <a:t>1</a:t>
            </a:r>
            <a:r>
              <a:rPr lang="en-US" dirty="0">
                <a:solidFill>
                  <a:srgbClr val="FFC000"/>
                </a:solidFill>
              </a:rPr>
              <a:t>, p</a:t>
            </a:r>
            <a:r>
              <a:rPr lang="en-US" baseline="-25000" dirty="0">
                <a:solidFill>
                  <a:srgbClr val="FFC000"/>
                </a:solidFill>
              </a:rPr>
              <a:t>2</a:t>
            </a:r>
            <a:r>
              <a:rPr lang="en-US" dirty="0">
                <a:solidFill>
                  <a:srgbClr val="FFC000"/>
                </a:solidFill>
              </a:rPr>
              <a:t>:</a:t>
            </a:r>
          </a:p>
          <a:p>
            <a:pPr marL="0" indent="0">
              <a:buNone/>
            </a:pPr>
            <a:endParaRPr lang="en-US" dirty="0">
              <a:solidFill>
                <a:srgbClr val="FFC000"/>
              </a:solidFill>
            </a:endParaRPr>
          </a:p>
          <a:p>
            <a:pPr marL="0" indent="0">
              <a:buNone/>
            </a:pPr>
            <a:r>
              <a:rPr lang="en-US" dirty="0">
                <a:solidFill>
                  <a:schemeClr val="bg1"/>
                </a:solidFill>
              </a:rPr>
              <a:t>E.g. p</a:t>
            </a:r>
            <a:r>
              <a:rPr lang="en-US" baseline="-25000" dirty="0">
                <a:solidFill>
                  <a:schemeClr val="bg1"/>
                </a:solidFill>
              </a:rPr>
              <a:t>0</a:t>
            </a:r>
            <a:r>
              <a:rPr lang="en-US" dirty="0">
                <a:solidFill>
                  <a:schemeClr val="bg1"/>
                </a:solidFill>
              </a:rPr>
              <a:t> (top), and p</a:t>
            </a:r>
            <a:r>
              <a:rPr lang="en-US" baseline="-25000" dirty="0">
                <a:solidFill>
                  <a:schemeClr val="bg1"/>
                </a:solidFill>
              </a:rPr>
              <a:t>1</a:t>
            </a:r>
            <a:r>
              <a:rPr lang="en-US" dirty="0">
                <a:solidFill>
                  <a:schemeClr val="bg1"/>
                </a:solidFill>
              </a:rPr>
              <a:t> and p</a:t>
            </a:r>
            <a:r>
              <a:rPr lang="en-US" baseline="-25000" dirty="0">
                <a:solidFill>
                  <a:schemeClr val="bg1"/>
                </a:solidFill>
              </a:rPr>
              <a:t>2</a:t>
            </a:r>
            <a:r>
              <a:rPr lang="en-US" dirty="0">
                <a:solidFill>
                  <a:schemeClr val="bg1"/>
                </a:solidFill>
              </a:rPr>
              <a:t> (resp. center and bottom) parameters of fits to </a:t>
            </a:r>
            <a:r>
              <a:rPr lang="en-US" dirty="0" err="1">
                <a:solidFill>
                  <a:schemeClr val="bg1"/>
                </a:solidFill>
              </a:rPr>
              <a:t>dN</a:t>
            </a:r>
            <a:r>
              <a:rPr lang="en-US" dirty="0">
                <a:solidFill>
                  <a:schemeClr val="bg1"/>
                </a:solidFill>
              </a:rPr>
              <a:t>/</a:t>
            </a:r>
            <a:r>
              <a:rPr lang="en-US" dirty="0" err="1">
                <a:solidFill>
                  <a:schemeClr val="bg1"/>
                </a:solidFill>
              </a:rPr>
              <a:t>dR</a:t>
            </a:r>
            <a:r>
              <a:rPr lang="en-US" dirty="0">
                <a:solidFill>
                  <a:schemeClr val="bg1"/>
                </a:solidFill>
              </a:rPr>
              <a:t> distributions for e+</a:t>
            </a:r>
            <a:r>
              <a:rPr lang="el-GR" dirty="0">
                <a:solidFill>
                  <a:schemeClr val="bg1"/>
                </a:solidFill>
              </a:rPr>
              <a:t>γ</a:t>
            </a:r>
            <a:r>
              <a:rPr lang="en-US" dirty="0">
                <a:solidFill>
                  <a:schemeClr val="bg1"/>
                </a:solidFill>
              </a:rPr>
              <a:t> from photon primaries are fit to exponential (resp. parabolic) functions of energy in four angular ranges</a:t>
            </a:r>
          </a:p>
          <a:p>
            <a:pPr marL="0" indent="0">
              <a:buNone/>
            </a:pPr>
            <a:endParaRPr lang="en-US" dirty="0">
              <a:solidFill>
                <a:schemeClr val="bg1"/>
              </a:solidFill>
            </a:endParaRPr>
          </a:p>
          <a:p>
            <a:pPr marL="0" indent="0">
              <a:buNone/>
            </a:pPr>
            <a:endParaRPr lang="en-US" dirty="0">
              <a:solidFill>
                <a:srgbClr val="FFC000"/>
              </a:solidFill>
            </a:endParaRPr>
          </a:p>
          <a:p>
            <a:pPr marL="0" indent="0">
              <a:buNone/>
            </a:pPr>
            <a:r>
              <a:rPr lang="en-US" dirty="0">
                <a:solidFill>
                  <a:srgbClr val="FFC000"/>
                </a:solidFill>
              </a:rPr>
              <a:t>We may then interpolate the parameters at any energy with a cubic fit to the four </a:t>
            </a:r>
            <a:r>
              <a:rPr lang="el-GR" dirty="0">
                <a:solidFill>
                  <a:srgbClr val="FFC000"/>
                </a:solidFill>
              </a:rPr>
              <a:t>θ</a:t>
            </a:r>
            <a:r>
              <a:rPr lang="en-US" dirty="0">
                <a:solidFill>
                  <a:srgbClr val="FFC000"/>
                </a:solidFill>
              </a:rPr>
              <a:t> values</a:t>
            </a:r>
          </a:p>
        </p:txBody>
      </p:sp>
      <p:sp>
        <p:nvSpPr>
          <p:cNvPr id="5" name="Rectangle 4">
            <a:extLst>
              <a:ext uri="{FF2B5EF4-FFF2-40B4-BE49-F238E27FC236}">
                <a16:creationId xmlns:a16="http://schemas.microsoft.com/office/drawing/2014/main" id="{CB13FAEC-5266-8CED-AF80-A7233200D311}"/>
              </a:ext>
            </a:extLst>
          </p:cNvPr>
          <p:cNvSpPr/>
          <p:nvPr/>
        </p:nvSpPr>
        <p:spPr>
          <a:xfrm>
            <a:off x="702877" y="1513786"/>
            <a:ext cx="6027683" cy="2479872"/>
          </a:xfrm>
          <a:prstGeom prst="rect">
            <a:avLst/>
          </a:prstGeom>
          <a:solidFill>
            <a:schemeClr val="tx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Freeform: Shape 6">
            <a:extLst>
              <a:ext uri="{FF2B5EF4-FFF2-40B4-BE49-F238E27FC236}">
                <a16:creationId xmlns:a16="http://schemas.microsoft.com/office/drawing/2014/main" id="{66D6C036-F0DD-F340-04A9-CC813014ED7D}"/>
              </a:ext>
            </a:extLst>
          </p:cNvPr>
          <p:cNvSpPr/>
          <p:nvPr/>
        </p:nvSpPr>
        <p:spPr>
          <a:xfrm>
            <a:off x="7446578" y="2029066"/>
            <a:ext cx="3731197" cy="2479872"/>
          </a:xfrm>
          <a:custGeom>
            <a:avLst/>
            <a:gdLst>
              <a:gd name="connsiteX0" fmla="*/ 0 w 3352800"/>
              <a:gd name="connsiteY0" fmla="*/ 714134 h 2479872"/>
              <a:gd name="connsiteX1" fmla="*/ 1224455 w 3352800"/>
              <a:gd name="connsiteY1" fmla="*/ 36217 h 2479872"/>
              <a:gd name="connsiteX2" fmla="*/ 2322786 w 3352800"/>
              <a:gd name="connsiteY2" fmla="*/ 1696851 h 2479872"/>
              <a:gd name="connsiteX3" fmla="*/ 3352800 w 3352800"/>
              <a:gd name="connsiteY3" fmla="*/ 2479872 h 2479872"/>
            </a:gdLst>
            <a:ahLst/>
            <a:cxnLst>
              <a:cxn ang="0">
                <a:pos x="connsiteX0" y="connsiteY0"/>
              </a:cxn>
              <a:cxn ang="0">
                <a:pos x="connsiteX1" y="connsiteY1"/>
              </a:cxn>
              <a:cxn ang="0">
                <a:pos x="connsiteX2" y="connsiteY2"/>
              </a:cxn>
              <a:cxn ang="0">
                <a:pos x="connsiteX3" y="connsiteY3"/>
              </a:cxn>
            </a:cxnLst>
            <a:rect l="l" t="t" r="r" b="b"/>
            <a:pathLst>
              <a:path w="3352800" h="2479872">
                <a:moveTo>
                  <a:pt x="0" y="714134"/>
                </a:moveTo>
                <a:cubicBezTo>
                  <a:pt x="418662" y="293282"/>
                  <a:pt x="837324" y="-127569"/>
                  <a:pt x="1224455" y="36217"/>
                </a:cubicBezTo>
                <a:cubicBezTo>
                  <a:pt x="1611586" y="200003"/>
                  <a:pt x="1968062" y="1289575"/>
                  <a:pt x="2322786" y="1696851"/>
                </a:cubicBezTo>
                <a:cubicBezTo>
                  <a:pt x="2677510" y="2104127"/>
                  <a:pt x="3015155" y="2291999"/>
                  <a:pt x="3352800" y="2479872"/>
                </a:cubicBezTo>
              </a:path>
            </a:pathLst>
          </a:custGeom>
          <a:noFill/>
          <a:ln w="25400">
            <a:solidFill>
              <a:srgbClr val="C0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D1443BA7-B883-7909-6029-E28C200BFD91}"/>
              </a:ext>
            </a:extLst>
          </p:cNvPr>
          <p:cNvSpPr/>
          <p:nvPr/>
        </p:nvSpPr>
        <p:spPr>
          <a:xfrm>
            <a:off x="7803930" y="2233448"/>
            <a:ext cx="210207" cy="19444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E167B67A-D846-8900-E976-A2FCC455322A}"/>
              </a:ext>
            </a:extLst>
          </p:cNvPr>
          <p:cNvSpPr/>
          <p:nvPr/>
        </p:nvSpPr>
        <p:spPr>
          <a:xfrm>
            <a:off x="8738715" y="1987026"/>
            <a:ext cx="210207" cy="19444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563D70C7-A089-3544-48F5-39C9901CA6A0}"/>
              </a:ext>
            </a:extLst>
          </p:cNvPr>
          <p:cNvSpPr/>
          <p:nvPr/>
        </p:nvSpPr>
        <p:spPr>
          <a:xfrm>
            <a:off x="9674786" y="3268998"/>
            <a:ext cx="210207" cy="19444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a:extLst>
              <a:ext uri="{FF2B5EF4-FFF2-40B4-BE49-F238E27FC236}">
                <a16:creationId xmlns:a16="http://schemas.microsoft.com/office/drawing/2014/main" id="{2057A2E5-DE7E-A342-3FFF-996271857135}"/>
              </a:ext>
            </a:extLst>
          </p:cNvPr>
          <p:cNvSpPr/>
          <p:nvPr/>
        </p:nvSpPr>
        <p:spPr>
          <a:xfrm>
            <a:off x="10610214" y="4177862"/>
            <a:ext cx="210207" cy="194442"/>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29419D1-54D5-C354-6B76-B30DB430660A}"/>
              </a:ext>
            </a:extLst>
          </p:cNvPr>
          <p:cNvSpPr/>
          <p:nvPr/>
        </p:nvSpPr>
        <p:spPr>
          <a:xfrm>
            <a:off x="7446578" y="1731123"/>
            <a:ext cx="924913" cy="3075753"/>
          </a:xfrm>
          <a:prstGeom prst="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FD60869-05B7-FF95-332E-9B3E15BB851F}"/>
              </a:ext>
            </a:extLst>
          </p:cNvPr>
          <p:cNvSpPr/>
          <p:nvPr/>
        </p:nvSpPr>
        <p:spPr>
          <a:xfrm>
            <a:off x="8382006" y="1731123"/>
            <a:ext cx="924913" cy="3075753"/>
          </a:xfrm>
          <a:prstGeom prst="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9E1650A2-CA86-B895-889B-C8137F5A8618}"/>
              </a:ext>
            </a:extLst>
          </p:cNvPr>
          <p:cNvSpPr/>
          <p:nvPr/>
        </p:nvSpPr>
        <p:spPr>
          <a:xfrm>
            <a:off x="9317434" y="1731123"/>
            <a:ext cx="924913" cy="3075753"/>
          </a:xfrm>
          <a:prstGeom prst="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77516689-0158-9734-D602-2FE5B15D4C18}"/>
              </a:ext>
            </a:extLst>
          </p:cNvPr>
          <p:cNvSpPr/>
          <p:nvPr/>
        </p:nvSpPr>
        <p:spPr>
          <a:xfrm>
            <a:off x="10252862" y="1731122"/>
            <a:ext cx="924913" cy="3075753"/>
          </a:xfrm>
          <a:prstGeom prst="rect">
            <a:avLst/>
          </a:prstGeom>
          <a:noFill/>
          <a:ln>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775106B-32A4-5C75-2A75-DE1FE04DB1AD}"/>
              </a:ext>
            </a:extLst>
          </p:cNvPr>
          <p:cNvSpPr txBox="1"/>
          <p:nvPr/>
        </p:nvSpPr>
        <p:spPr>
          <a:xfrm>
            <a:off x="11353800" y="4629807"/>
            <a:ext cx="308098" cy="369332"/>
          </a:xfrm>
          <a:prstGeom prst="rect">
            <a:avLst/>
          </a:prstGeom>
          <a:noFill/>
        </p:spPr>
        <p:txBody>
          <a:bodyPr wrap="none" rtlCol="0">
            <a:spAutoFit/>
          </a:bodyPr>
          <a:lstStyle/>
          <a:p>
            <a:r>
              <a:rPr lang="el-GR" dirty="0">
                <a:solidFill>
                  <a:srgbClr val="FFC000"/>
                </a:solidFill>
              </a:rPr>
              <a:t>θ</a:t>
            </a:r>
            <a:endParaRPr lang="en-US" dirty="0">
              <a:solidFill>
                <a:srgbClr val="FFC000"/>
              </a:solidFill>
            </a:endParaRPr>
          </a:p>
        </p:txBody>
      </p:sp>
      <p:sp>
        <p:nvSpPr>
          <p:cNvPr id="18" name="TextBox 17">
            <a:extLst>
              <a:ext uri="{FF2B5EF4-FFF2-40B4-BE49-F238E27FC236}">
                <a16:creationId xmlns:a16="http://schemas.microsoft.com/office/drawing/2014/main" id="{1062C080-EF17-3052-C55F-DFBB00781953}"/>
              </a:ext>
            </a:extLst>
          </p:cNvPr>
          <p:cNvSpPr txBox="1"/>
          <p:nvPr/>
        </p:nvSpPr>
        <p:spPr>
          <a:xfrm>
            <a:off x="7278412" y="5192352"/>
            <a:ext cx="4587767" cy="646331"/>
          </a:xfrm>
          <a:prstGeom prst="rect">
            <a:avLst/>
          </a:prstGeom>
          <a:noFill/>
        </p:spPr>
        <p:txBody>
          <a:bodyPr wrap="square" rtlCol="0">
            <a:spAutoFit/>
          </a:bodyPr>
          <a:lstStyle/>
          <a:p>
            <a:r>
              <a:rPr lang="en-US" dirty="0">
                <a:solidFill>
                  <a:srgbClr val="FFC000"/>
                </a:solidFill>
              </a:rPr>
              <a:t>0</a:t>
            </a:r>
            <a:r>
              <a:rPr lang="en-US" sz="1800" dirty="0">
                <a:solidFill>
                  <a:srgbClr val="FFC000"/>
                </a:solidFill>
              </a:rPr>
              <a:t>°           </a:t>
            </a:r>
            <a:r>
              <a:rPr lang="en-US" dirty="0">
                <a:solidFill>
                  <a:srgbClr val="FFC000"/>
                </a:solidFill>
              </a:rPr>
              <a:t>16.25</a:t>
            </a:r>
            <a:r>
              <a:rPr lang="en-US" sz="1800" dirty="0">
                <a:solidFill>
                  <a:srgbClr val="FFC000"/>
                </a:solidFill>
              </a:rPr>
              <a:t>°        32.5°       48.75°         65°</a:t>
            </a:r>
            <a:endParaRPr lang="en-US" dirty="0">
              <a:solidFill>
                <a:srgbClr val="FFC000"/>
              </a:solidFill>
            </a:endParaRPr>
          </a:p>
          <a:p>
            <a:endParaRPr lang="en-US" dirty="0">
              <a:solidFill>
                <a:srgbClr val="FFC000"/>
              </a:solidFill>
            </a:endParaRPr>
          </a:p>
        </p:txBody>
      </p:sp>
      <p:sp>
        <p:nvSpPr>
          <p:cNvPr id="19" name="Star: 5 Points 18">
            <a:extLst>
              <a:ext uri="{FF2B5EF4-FFF2-40B4-BE49-F238E27FC236}">
                <a16:creationId xmlns:a16="http://schemas.microsoft.com/office/drawing/2014/main" id="{0FF49577-63E2-CEAB-A4C4-D9CD5A218FBB}"/>
              </a:ext>
            </a:extLst>
          </p:cNvPr>
          <p:cNvSpPr/>
          <p:nvPr/>
        </p:nvSpPr>
        <p:spPr>
          <a:xfrm>
            <a:off x="8948922" y="4564164"/>
            <a:ext cx="404664" cy="394019"/>
          </a:xfrm>
          <a:prstGeom prst="star5">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Arrow Connector 20">
            <a:extLst>
              <a:ext uri="{FF2B5EF4-FFF2-40B4-BE49-F238E27FC236}">
                <a16:creationId xmlns:a16="http://schemas.microsoft.com/office/drawing/2014/main" id="{EB6E9C0C-42FC-FE2F-1FC3-3753BB1D93D8}"/>
              </a:ext>
            </a:extLst>
          </p:cNvPr>
          <p:cNvCxnSpPr>
            <a:cxnSpLocks/>
          </p:cNvCxnSpPr>
          <p:nvPr/>
        </p:nvCxnSpPr>
        <p:spPr>
          <a:xfrm flipV="1">
            <a:off x="9148663" y="2552281"/>
            <a:ext cx="0" cy="225459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3072BBA4-45C1-E2D8-A37C-864FFB1C30A3}"/>
              </a:ext>
            </a:extLst>
          </p:cNvPr>
          <p:cNvSpPr txBox="1"/>
          <p:nvPr/>
        </p:nvSpPr>
        <p:spPr>
          <a:xfrm>
            <a:off x="9006142" y="4920153"/>
            <a:ext cx="668644" cy="369332"/>
          </a:xfrm>
          <a:prstGeom prst="rect">
            <a:avLst/>
          </a:prstGeom>
          <a:noFill/>
        </p:spPr>
        <p:txBody>
          <a:bodyPr wrap="square">
            <a:spAutoFit/>
          </a:bodyPr>
          <a:lstStyle/>
          <a:p>
            <a:r>
              <a:rPr lang="el-GR" dirty="0">
                <a:solidFill>
                  <a:srgbClr val="FFC000"/>
                </a:solidFill>
              </a:rPr>
              <a:t>θ</a:t>
            </a:r>
            <a:r>
              <a:rPr lang="en-US" baseline="30000" dirty="0">
                <a:solidFill>
                  <a:srgbClr val="FFC000"/>
                </a:solidFill>
              </a:rPr>
              <a:t>*</a:t>
            </a:r>
          </a:p>
        </p:txBody>
      </p:sp>
      <p:sp>
        <p:nvSpPr>
          <p:cNvPr id="28" name="Rectangle 27">
            <a:extLst>
              <a:ext uri="{FF2B5EF4-FFF2-40B4-BE49-F238E27FC236}">
                <a16:creationId xmlns:a16="http://schemas.microsoft.com/office/drawing/2014/main" id="{19FA198B-2B02-A572-7732-1C339EA36F35}"/>
              </a:ext>
            </a:extLst>
          </p:cNvPr>
          <p:cNvSpPr/>
          <p:nvPr/>
        </p:nvSpPr>
        <p:spPr>
          <a:xfrm>
            <a:off x="7410659" y="1577591"/>
            <a:ext cx="3943141" cy="226374"/>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CEF122B4-BA88-4E81-823E-E659DFDA027B}"/>
              </a:ext>
            </a:extLst>
          </p:cNvPr>
          <p:cNvSpPr>
            <a:spLocks noGrp="1"/>
          </p:cNvSpPr>
          <p:nvPr>
            <p:ph type="ftr" sz="quarter" idx="11"/>
          </p:nvPr>
        </p:nvSpPr>
        <p:spPr/>
        <p:txBody>
          <a:bodyPr/>
          <a:lstStyle/>
          <a:p>
            <a:r>
              <a:rPr lang="en-US"/>
              <a:t>T. Dorigo, End-to-end Optimization of SWGO, QCHS 19/8/24</a:t>
            </a:r>
          </a:p>
        </p:txBody>
      </p:sp>
      <p:sp>
        <p:nvSpPr>
          <p:cNvPr id="6" name="Slide Number Placeholder 5">
            <a:extLst>
              <a:ext uri="{FF2B5EF4-FFF2-40B4-BE49-F238E27FC236}">
                <a16:creationId xmlns:a16="http://schemas.microsoft.com/office/drawing/2014/main" id="{B5D41961-8745-7A6D-BFD2-A39D0CB11E61}"/>
              </a:ext>
            </a:extLst>
          </p:cNvPr>
          <p:cNvSpPr>
            <a:spLocks noGrp="1"/>
          </p:cNvSpPr>
          <p:nvPr>
            <p:ph type="sldNum" sz="quarter" idx="12"/>
          </p:nvPr>
        </p:nvSpPr>
        <p:spPr/>
        <p:txBody>
          <a:bodyPr/>
          <a:lstStyle/>
          <a:p>
            <a:fld id="{9792DB7C-41C6-413A-81DD-F073C27E12A1}" type="slidenum">
              <a:rPr lang="en-US" smtClean="0"/>
              <a:t>23</a:t>
            </a:fld>
            <a:endParaRPr lang="en-US"/>
          </a:p>
        </p:txBody>
      </p:sp>
    </p:spTree>
    <p:extLst>
      <p:ext uri="{BB962C8B-B14F-4D97-AF65-F5344CB8AC3E}">
        <p14:creationId xmlns:p14="http://schemas.microsoft.com/office/powerpoint/2010/main" val="3858862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grpId="0" nodeType="withEffect">
                                  <p:stCondLst>
                                    <p:cond delay="1000"/>
                                  </p:stCondLst>
                                  <p:childTnLst>
                                    <p:animMotion origin="layout" path="M -8.33333E-7 0.0007 L -0.00052 -0.34977 " pathEditMode="relative" rAng="0" ptsTypes="AA">
                                      <p:cBhvr>
                                        <p:cTn id="6" dur="2000" fill="hold"/>
                                        <p:tgtEl>
                                          <p:spTgt spid="19"/>
                                        </p:tgtEl>
                                        <p:attrNameLst>
                                          <p:attrName>ppt_x</p:attrName>
                                          <p:attrName>ppt_y</p:attrName>
                                        </p:attrNameLst>
                                      </p:cBhvr>
                                      <p:rCtr x="-26" y="-17523"/>
                                    </p:animMotion>
                                  </p:childTnLst>
                                </p:cTn>
                              </p:par>
                              <p:par>
                                <p:cTn id="7" presetID="53" presetClass="entr" presetSubtype="16"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anim calcmode="lin" valueType="num">
                                      <p:cBhvr>
                                        <p:cTn id="9" dur="2000" fill="hold"/>
                                        <p:tgtEl>
                                          <p:spTgt spid="7"/>
                                        </p:tgtEl>
                                        <p:attrNameLst>
                                          <p:attrName>ppt_w</p:attrName>
                                        </p:attrNameLst>
                                      </p:cBhvr>
                                      <p:tavLst>
                                        <p:tav tm="0">
                                          <p:val>
                                            <p:fltVal val="0"/>
                                          </p:val>
                                        </p:tav>
                                        <p:tav tm="100000">
                                          <p:val>
                                            <p:strVal val="#ppt_w"/>
                                          </p:val>
                                        </p:tav>
                                      </p:tavLst>
                                    </p:anim>
                                    <p:anim calcmode="lin" valueType="num">
                                      <p:cBhvr>
                                        <p:cTn id="10" dur="2000" fill="hold"/>
                                        <p:tgtEl>
                                          <p:spTgt spid="7"/>
                                        </p:tgtEl>
                                        <p:attrNameLst>
                                          <p:attrName>ppt_h</p:attrName>
                                        </p:attrNameLst>
                                      </p:cBhvr>
                                      <p:tavLst>
                                        <p:tav tm="0">
                                          <p:val>
                                            <p:fltVal val="0"/>
                                          </p:val>
                                        </p:tav>
                                        <p:tav tm="100000">
                                          <p:val>
                                            <p:strVal val="#ppt_h"/>
                                          </p:val>
                                        </p:tav>
                                      </p:tavLst>
                                    </p:anim>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9"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6D0724-0D91-10EE-5F90-464A8138D03D}"/>
              </a:ext>
            </a:extLst>
          </p:cNvPr>
          <p:cNvSpPr>
            <a:spLocks noGrp="1"/>
          </p:cNvSpPr>
          <p:nvPr>
            <p:ph type="title"/>
          </p:nvPr>
        </p:nvSpPr>
        <p:spPr/>
        <p:txBody>
          <a:bodyPr/>
          <a:lstStyle/>
          <a:p>
            <a:r>
              <a:rPr lang="en-US" b="1" dirty="0">
                <a:solidFill>
                  <a:schemeClr val="bg1"/>
                </a:solidFill>
                <a:latin typeface="+mn-lt"/>
              </a:rPr>
              <a:t>Fits to </a:t>
            </a:r>
            <a:r>
              <a:rPr lang="en-US" b="1" dirty="0" err="1">
                <a:solidFill>
                  <a:schemeClr val="bg1"/>
                </a:solidFill>
                <a:latin typeface="+mn-lt"/>
              </a:rPr>
              <a:t>dN</a:t>
            </a:r>
            <a:r>
              <a:rPr lang="en-US" b="1" dirty="0">
                <a:solidFill>
                  <a:schemeClr val="bg1"/>
                </a:solidFill>
                <a:latin typeface="+mn-lt"/>
              </a:rPr>
              <a:t>/</a:t>
            </a:r>
            <a:r>
              <a:rPr lang="en-US" b="1" dirty="0" err="1">
                <a:solidFill>
                  <a:schemeClr val="bg1"/>
                </a:solidFill>
                <a:latin typeface="+mn-lt"/>
              </a:rPr>
              <a:t>dR</a:t>
            </a:r>
            <a:r>
              <a:rPr lang="en-US" b="1" dirty="0">
                <a:solidFill>
                  <a:schemeClr val="bg1"/>
                </a:solidFill>
                <a:latin typeface="+mn-lt"/>
              </a:rPr>
              <a:t> Fit Parameters</a:t>
            </a:r>
          </a:p>
        </p:txBody>
      </p:sp>
      <p:sp>
        <p:nvSpPr>
          <p:cNvPr id="3" name="Content Placeholder 2">
            <a:extLst>
              <a:ext uri="{FF2B5EF4-FFF2-40B4-BE49-F238E27FC236}">
                <a16:creationId xmlns:a16="http://schemas.microsoft.com/office/drawing/2014/main" id="{1A22FF9F-8BEB-99DC-8B7D-5172927DFF9C}"/>
              </a:ext>
            </a:extLst>
          </p:cNvPr>
          <p:cNvSpPr>
            <a:spLocks noGrp="1"/>
          </p:cNvSpPr>
          <p:nvPr>
            <p:ph idx="1"/>
          </p:nvPr>
        </p:nvSpPr>
        <p:spPr>
          <a:xfrm>
            <a:off x="838199" y="1825624"/>
            <a:ext cx="5829301" cy="5032376"/>
          </a:xfrm>
        </p:spPr>
        <p:txBody>
          <a:bodyPr>
            <a:normAutofit fontScale="70000" lnSpcReduction="20000"/>
          </a:bodyPr>
          <a:lstStyle/>
          <a:p>
            <a:pPr marL="0" indent="0">
              <a:buNone/>
            </a:pPr>
            <a:r>
              <a:rPr lang="en-US" dirty="0">
                <a:solidFill>
                  <a:srgbClr val="FFC000"/>
                </a:solidFill>
              </a:rPr>
              <a:t>Once we have reasonable fits to the </a:t>
            </a:r>
            <a:r>
              <a:rPr lang="en-US" dirty="0" err="1">
                <a:solidFill>
                  <a:srgbClr val="FFC000"/>
                </a:solidFill>
              </a:rPr>
              <a:t>dN</a:t>
            </a:r>
            <a:r>
              <a:rPr lang="en-US" dirty="0">
                <a:solidFill>
                  <a:srgbClr val="FFC000"/>
                </a:solidFill>
              </a:rPr>
              <a:t>/</a:t>
            </a:r>
            <a:r>
              <a:rPr lang="en-US" dirty="0" err="1">
                <a:solidFill>
                  <a:srgbClr val="FFC000"/>
                </a:solidFill>
              </a:rPr>
              <a:t>dR</a:t>
            </a:r>
            <a:r>
              <a:rPr lang="en-US" dirty="0">
                <a:solidFill>
                  <a:srgbClr val="FFC000"/>
                </a:solidFill>
              </a:rPr>
              <a:t> distributions, we proceed to obtain a continuous model of the three function parameters p</a:t>
            </a:r>
            <a:r>
              <a:rPr lang="en-US" baseline="-25000" dirty="0">
                <a:solidFill>
                  <a:srgbClr val="FFC000"/>
                </a:solidFill>
              </a:rPr>
              <a:t>0</a:t>
            </a:r>
            <a:r>
              <a:rPr lang="en-US" dirty="0">
                <a:solidFill>
                  <a:srgbClr val="FFC000"/>
                </a:solidFill>
              </a:rPr>
              <a:t>, p</a:t>
            </a:r>
            <a:r>
              <a:rPr lang="en-US" baseline="-25000" dirty="0">
                <a:solidFill>
                  <a:srgbClr val="FFC000"/>
                </a:solidFill>
              </a:rPr>
              <a:t>1</a:t>
            </a:r>
            <a:r>
              <a:rPr lang="en-US" dirty="0">
                <a:solidFill>
                  <a:srgbClr val="FFC000"/>
                </a:solidFill>
              </a:rPr>
              <a:t>, p</a:t>
            </a:r>
            <a:r>
              <a:rPr lang="en-US" baseline="-25000" dirty="0">
                <a:solidFill>
                  <a:srgbClr val="FFC000"/>
                </a:solidFill>
              </a:rPr>
              <a:t>2</a:t>
            </a:r>
            <a:r>
              <a:rPr lang="en-US" dirty="0">
                <a:solidFill>
                  <a:srgbClr val="FFC000"/>
                </a:solidFill>
              </a:rPr>
              <a:t>:</a:t>
            </a:r>
          </a:p>
          <a:p>
            <a:pPr marL="0" indent="0">
              <a:buNone/>
            </a:pPr>
            <a:endParaRPr lang="en-US" dirty="0">
              <a:solidFill>
                <a:srgbClr val="FFC000"/>
              </a:solidFill>
            </a:endParaRPr>
          </a:p>
          <a:p>
            <a:pPr marL="0" indent="0">
              <a:buNone/>
            </a:pPr>
            <a:r>
              <a:rPr lang="en-US" dirty="0">
                <a:solidFill>
                  <a:srgbClr val="FFC000"/>
                </a:solidFill>
              </a:rPr>
              <a:t>E.g. p</a:t>
            </a:r>
            <a:r>
              <a:rPr lang="en-US" baseline="-25000" dirty="0">
                <a:solidFill>
                  <a:srgbClr val="FFC000"/>
                </a:solidFill>
              </a:rPr>
              <a:t>0</a:t>
            </a:r>
            <a:r>
              <a:rPr lang="en-US" dirty="0">
                <a:solidFill>
                  <a:srgbClr val="FFC000"/>
                </a:solidFill>
              </a:rPr>
              <a:t> (top), and p</a:t>
            </a:r>
            <a:r>
              <a:rPr lang="en-US" baseline="-25000" dirty="0">
                <a:solidFill>
                  <a:srgbClr val="FFC000"/>
                </a:solidFill>
              </a:rPr>
              <a:t>1</a:t>
            </a:r>
            <a:r>
              <a:rPr lang="en-US" dirty="0">
                <a:solidFill>
                  <a:srgbClr val="FFC000"/>
                </a:solidFill>
              </a:rPr>
              <a:t> and p</a:t>
            </a:r>
            <a:r>
              <a:rPr lang="en-US" baseline="-25000" dirty="0">
                <a:solidFill>
                  <a:srgbClr val="FFC000"/>
                </a:solidFill>
              </a:rPr>
              <a:t>2</a:t>
            </a:r>
            <a:r>
              <a:rPr lang="en-US" dirty="0">
                <a:solidFill>
                  <a:srgbClr val="FFC000"/>
                </a:solidFill>
              </a:rPr>
              <a:t> (resp. center and bottom) parameters of fits to </a:t>
            </a:r>
            <a:r>
              <a:rPr lang="en-US" dirty="0" err="1">
                <a:solidFill>
                  <a:srgbClr val="FFC000"/>
                </a:solidFill>
              </a:rPr>
              <a:t>dN</a:t>
            </a:r>
            <a:r>
              <a:rPr lang="en-US" dirty="0">
                <a:solidFill>
                  <a:srgbClr val="FFC000"/>
                </a:solidFill>
              </a:rPr>
              <a:t>/</a:t>
            </a:r>
            <a:r>
              <a:rPr lang="en-US" dirty="0" err="1">
                <a:solidFill>
                  <a:srgbClr val="FFC000"/>
                </a:solidFill>
              </a:rPr>
              <a:t>dR</a:t>
            </a:r>
            <a:r>
              <a:rPr lang="en-US" dirty="0">
                <a:solidFill>
                  <a:srgbClr val="FFC000"/>
                </a:solidFill>
              </a:rPr>
              <a:t> distributions for e+</a:t>
            </a:r>
            <a:r>
              <a:rPr lang="el-GR" dirty="0">
                <a:solidFill>
                  <a:srgbClr val="FFC000"/>
                </a:solidFill>
              </a:rPr>
              <a:t>γ</a:t>
            </a:r>
            <a:r>
              <a:rPr lang="en-US" dirty="0">
                <a:solidFill>
                  <a:srgbClr val="FFC000"/>
                </a:solidFill>
              </a:rPr>
              <a:t> from photon primaries are fit to exponential (resp. parabolic) functions of energy in four angular ranges</a:t>
            </a:r>
          </a:p>
          <a:p>
            <a:pPr marL="0" indent="0">
              <a:buNone/>
            </a:pPr>
            <a:endParaRPr lang="en-US" dirty="0">
              <a:solidFill>
                <a:srgbClr val="FFC000"/>
              </a:solidFill>
            </a:endParaRPr>
          </a:p>
          <a:p>
            <a:pPr marL="0" indent="0">
              <a:buNone/>
            </a:pPr>
            <a:endParaRPr lang="en-US" dirty="0">
              <a:solidFill>
                <a:srgbClr val="FFC000"/>
              </a:solidFill>
            </a:endParaRPr>
          </a:p>
          <a:p>
            <a:pPr marL="0" indent="0">
              <a:buNone/>
            </a:pPr>
            <a:r>
              <a:rPr lang="en-US" dirty="0">
                <a:solidFill>
                  <a:srgbClr val="FFC000"/>
                </a:solidFill>
              </a:rPr>
              <a:t>We may then interpolate the parameters at any energy with a cubic fit to the four </a:t>
            </a:r>
            <a:r>
              <a:rPr lang="el-GR" dirty="0">
                <a:solidFill>
                  <a:srgbClr val="FFC000"/>
                </a:solidFill>
              </a:rPr>
              <a:t>θ</a:t>
            </a:r>
            <a:r>
              <a:rPr lang="en-US" dirty="0">
                <a:solidFill>
                  <a:srgbClr val="FFC000"/>
                </a:solidFill>
              </a:rPr>
              <a:t> values</a:t>
            </a:r>
          </a:p>
          <a:p>
            <a:pPr marL="0" indent="0">
              <a:buNone/>
            </a:pPr>
            <a:endParaRPr lang="en-US" dirty="0">
              <a:solidFill>
                <a:srgbClr val="FFC000"/>
              </a:solidFill>
            </a:endParaRPr>
          </a:p>
          <a:p>
            <a:pPr marL="0" indent="0">
              <a:buNone/>
            </a:pPr>
            <a:r>
              <a:rPr lang="en-US" dirty="0">
                <a:solidFill>
                  <a:srgbClr val="FFC000"/>
                </a:solidFill>
              </a:rPr>
              <a:t>Finally we validate the model </a:t>
            </a:r>
            <a:r>
              <a:rPr lang="en-US" b="1" dirty="0">
                <a:solidFill>
                  <a:schemeClr val="bg1"/>
                </a:solidFill>
                <a:sym typeface="Wingdings" panose="05000000000000000000" pitchFamily="2" charset="2"/>
              </a:rPr>
              <a:t></a:t>
            </a:r>
            <a:r>
              <a:rPr lang="en-US" b="1" dirty="0">
                <a:solidFill>
                  <a:schemeClr val="bg1"/>
                </a:solidFill>
              </a:rPr>
              <a:t> OK for our task </a:t>
            </a:r>
            <a:r>
              <a:rPr lang="en-US" dirty="0">
                <a:solidFill>
                  <a:srgbClr val="FFC000"/>
                </a:solidFill>
              </a:rPr>
              <a:t>(deviations of 5-10% over 6-7 orders of magnitude).</a:t>
            </a:r>
          </a:p>
          <a:p>
            <a:pPr marL="0" indent="0">
              <a:buNone/>
            </a:pPr>
            <a:r>
              <a:rPr lang="en-US" dirty="0">
                <a:solidFill>
                  <a:srgbClr val="FFC000"/>
                </a:solidFill>
              </a:rPr>
              <a:t> Shown are e+</a:t>
            </a:r>
            <a:r>
              <a:rPr lang="el-GR" b="1" baseline="-25000" dirty="0">
                <a:solidFill>
                  <a:srgbClr val="FFC000"/>
                </a:solidFill>
              </a:rPr>
              <a:t> </a:t>
            </a:r>
            <a:r>
              <a:rPr lang="el-GR" b="1" dirty="0">
                <a:solidFill>
                  <a:srgbClr val="FFC000"/>
                </a:solidFill>
              </a:rPr>
              <a:t>γ</a:t>
            </a:r>
            <a:r>
              <a:rPr lang="en-US" dirty="0">
                <a:solidFill>
                  <a:srgbClr val="FFC000"/>
                </a:solidFill>
              </a:rPr>
              <a:t> flux comparisons at four fixed values of E (0.1, 0.3, 1, 3 </a:t>
            </a:r>
            <a:r>
              <a:rPr lang="en-US" dirty="0" err="1">
                <a:solidFill>
                  <a:srgbClr val="FFC000"/>
                </a:solidFill>
              </a:rPr>
              <a:t>PeV</a:t>
            </a:r>
            <a:r>
              <a:rPr lang="en-US" dirty="0">
                <a:solidFill>
                  <a:srgbClr val="FFC000"/>
                </a:solidFill>
              </a:rPr>
              <a:t>) and angle (20</a:t>
            </a:r>
            <a:r>
              <a:rPr lang="en-US" sz="2800" dirty="0">
                <a:solidFill>
                  <a:srgbClr val="FFC000"/>
                </a:solidFill>
              </a:rPr>
              <a:t>°</a:t>
            </a:r>
            <a:r>
              <a:rPr lang="en-US" dirty="0">
                <a:solidFill>
                  <a:srgbClr val="FFC000"/>
                </a:solidFill>
              </a:rPr>
              <a:t>, 40</a:t>
            </a:r>
            <a:r>
              <a:rPr lang="en-US" sz="2800" dirty="0">
                <a:solidFill>
                  <a:srgbClr val="FFC000"/>
                </a:solidFill>
              </a:rPr>
              <a:t>°</a:t>
            </a:r>
            <a:r>
              <a:rPr lang="en-US" dirty="0">
                <a:solidFill>
                  <a:srgbClr val="FFC000"/>
                </a:solidFill>
              </a:rPr>
              <a:t>)</a:t>
            </a:r>
          </a:p>
        </p:txBody>
      </p:sp>
      <p:sp>
        <p:nvSpPr>
          <p:cNvPr id="5" name="Rectangle 4">
            <a:extLst>
              <a:ext uri="{FF2B5EF4-FFF2-40B4-BE49-F238E27FC236}">
                <a16:creationId xmlns:a16="http://schemas.microsoft.com/office/drawing/2014/main" id="{CB13FAEC-5266-8CED-AF80-A7233200D311}"/>
              </a:ext>
            </a:extLst>
          </p:cNvPr>
          <p:cNvSpPr/>
          <p:nvPr/>
        </p:nvSpPr>
        <p:spPr>
          <a:xfrm>
            <a:off x="702877" y="1513786"/>
            <a:ext cx="6027683" cy="4005271"/>
          </a:xfrm>
          <a:prstGeom prst="rect">
            <a:avLst/>
          </a:prstGeom>
          <a:solidFill>
            <a:schemeClr val="tx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36A7B35B-EDC9-4515-28E4-7F4056191ED9}"/>
              </a:ext>
            </a:extLst>
          </p:cNvPr>
          <p:cNvPicPr>
            <a:picLocks noChangeAspect="1"/>
          </p:cNvPicPr>
          <p:nvPr/>
        </p:nvPicPr>
        <p:blipFill>
          <a:blip r:embed="rId2"/>
          <a:stretch>
            <a:fillRect/>
          </a:stretch>
        </p:blipFill>
        <p:spPr>
          <a:xfrm>
            <a:off x="7116903" y="1614488"/>
            <a:ext cx="4860910" cy="4998583"/>
          </a:xfrm>
          <a:prstGeom prst="rect">
            <a:avLst/>
          </a:prstGeom>
        </p:spPr>
      </p:pic>
      <p:sp>
        <p:nvSpPr>
          <p:cNvPr id="6" name="Slide Number Placeholder 5">
            <a:extLst>
              <a:ext uri="{FF2B5EF4-FFF2-40B4-BE49-F238E27FC236}">
                <a16:creationId xmlns:a16="http://schemas.microsoft.com/office/drawing/2014/main" id="{29B58898-B04B-7630-D42B-34154850FA98}"/>
              </a:ext>
            </a:extLst>
          </p:cNvPr>
          <p:cNvSpPr>
            <a:spLocks noGrp="1"/>
          </p:cNvSpPr>
          <p:nvPr>
            <p:ph type="sldNum" sz="quarter" idx="12"/>
          </p:nvPr>
        </p:nvSpPr>
        <p:spPr/>
        <p:txBody>
          <a:bodyPr/>
          <a:lstStyle/>
          <a:p>
            <a:fld id="{9792DB7C-41C6-413A-81DD-F073C27E12A1}" type="slidenum">
              <a:rPr lang="en-US" smtClean="0"/>
              <a:t>24</a:t>
            </a:fld>
            <a:endParaRPr lang="en-US"/>
          </a:p>
        </p:txBody>
      </p:sp>
    </p:spTree>
    <p:extLst>
      <p:ext uri="{BB962C8B-B14F-4D97-AF65-F5344CB8AC3E}">
        <p14:creationId xmlns:p14="http://schemas.microsoft.com/office/powerpoint/2010/main" val="20533795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7F991-8A8E-7F8D-055A-14491C98C9ED}"/>
              </a:ext>
            </a:extLst>
          </p:cNvPr>
          <p:cNvSpPr>
            <a:spLocks noGrp="1"/>
          </p:cNvSpPr>
          <p:nvPr>
            <p:ph type="title"/>
          </p:nvPr>
        </p:nvSpPr>
        <p:spPr/>
        <p:txBody>
          <a:bodyPr/>
          <a:lstStyle/>
          <a:p>
            <a:r>
              <a:rPr lang="en-US" b="1" dirty="0">
                <a:solidFill>
                  <a:schemeClr val="bg1"/>
                </a:solidFill>
                <a:latin typeface="+mn-lt"/>
              </a:rPr>
              <a:t>Building an End-to-End Model of SWGO</a:t>
            </a:r>
          </a:p>
        </p:txBody>
      </p:sp>
      <p:sp>
        <p:nvSpPr>
          <p:cNvPr id="3" name="Content Placeholder 2">
            <a:extLst>
              <a:ext uri="{FF2B5EF4-FFF2-40B4-BE49-F238E27FC236}">
                <a16:creationId xmlns:a16="http://schemas.microsoft.com/office/drawing/2014/main" id="{7F9F0FA9-2773-5507-2D69-47FC398325AF}"/>
              </a:ext>
            </a:extLst>
          </p:cNvPr>
          <p:cNvSpPr>
            <a:spLocks noGrp="1"/>
          </p:cNvSpPr>
          <p:nvPr>
            <p:ph idx="1"/>
          </p:nvPr>
        </p:nvSpPr>
        <p:spPr>
          <a:xfrm>
            <a:off x="838200" y="2213768"/>
            <a:ext cx="7587343" cy="3996532"/>
          </a:xfrm>
        </p:spPr>
        <p:txBody>
          <a:bodyPr>
            <a:normAutofit fontScale="85000" lnSpcReduction="20000"/>
          </a:bodyPr>
          <a:lstStyle/>
          <a:p>
            <a:pPr marL="0" indent="0">
              <a:buNone/>
            </a:pPr>
            <a:r>
              <a:rPr lang="en-US" dirty="0">
                <a:solidFill>
                  <a:srgbClr val="FFC000"/>
                </a:solidFill>
              </a:rPr>
              <a:t>Next, we need to address the problem of producing a state-of-the-art inference extraction procedure. </a:t>
            </a:r>
          </a:p>
          <a:p>
            <a:pPr marL="0" indent="0">
              <a:buNone/>
            </a:pPr>
            <a:r>
              <a:rPr lang="en-US" dirty="0">
                <a:solidFill>
                  <a:srgbClr val="FFC000"/>
                </a:solidFill>
              </a:rPr>
              <a:t>	</a:t>
            </a:r>
          </a:p>
          <a:p>
            <a:pPr marL="0" indent="0">
              <a:buNone/>
            </a:pPr>
            <a:r>
              <a:rPr lang="en-US" dirty="0">
                <a:solidFill>
                  <a:srgbClr val="FFC000"/>
                </a:solidFill>
              </a:rPr>
              <a:t>	This requires:</a:t>
            </a:r>
          </a:p>
          <a:p>
            <a:pPr marL="0" indent="0">
              <a:buNone/>
            </a:pPr>
            <a:endParaRPr lang="en-US" dirty="0">
              <a:solidFill>
                <a:srgbClr val="FFC000"/>
              </a:solidFill>
            </a:endParaRPr>
          </a:p>
          <a:p>
            <a:pPr>
              <a:buFontTx/>
              <a:buChar char="-"/>
            </a:pPr>
            <a:r>
              <a:rPr lang="en-US" dirty="0">
                <a:solidFill>
                  <a:srgbClr val="FFC000"/>
                </a:solidFill>
              </a:rPr>
              <a:t>Effective discrimination of proton from gamma showers</a:t>
            </a:r>
          </a:p>
          <a:p>
            <a:pPr marL="0" indent="0">
              <a:buNone/>
            </a:pPr>
            <a:endParaRPr lang="en-US" dirty="0">
              <a:solidFill>
                <a:srgbClr val="FFC000"/>
              </a:solidFill>
            </a:endParaRPr>
          </a:p>
          <a:p>
            <a:pPr>
              <a:buFontTx/>
              <a:buChar char="-"/>
            </a:pPr>
            <a:r>
              <a:rPr lang="en-US" dirty="0">
                <a:solidFill>
                  <a:srgbClr val="FFC000"/>
                </a:solidFill>
              </a:rPr>
              <a:t>Precise reconstruction of shower parameters</a:t>
            </a:r>
          </a:p>
          <a:p>
            <a:pPr marL="0" indent="0">
              <a:buNone/>
            </a:pPr>
            <a:endParaRPr lang="en-US" dirty="0">
              <a:solidFill>
                <a:srgbClr val="FFC000"/>
              </a:solidFill>
            </a:endParaRPr>
          </a:p>
          <a:p>
            <a:pPr marL="0" indent="0">
              <a:buNone/>
            </a:pPr>
            <a:r>
              <a:rPr lang="en-US" dirty="0">
                <a:solidFill>
                  <a:srgbClr val="FFC000"/>
                </a:solidFill>
              </a:rPr>
              <a:t>And of course the full thing must be differentiable…</a:t>
            </a:r>
          </a:p>
        </p:txBody>
      </p:sp>
      <p:sp>
        <p:nvSpPr>
          <p:cNvPr id="4" name="Footer Placeholder 3">
            <a:extLst>
              <a:ext uri="{FF2B5EF4-FFF2-40B4-BE49-F238E27FC236}">
                <a16:creationId xmlns:a16="http://schemas.microsoft.com/office/drawing/2014/main" id="{BEE21857-A250-5493-08FB-2138FFE6ED8A}"/>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4E09E527-5D6E-0835-6A10-FDFF2C30B8C3}"/>
              </a:ext>
            </a:extLst>
          </p:cNvPr>
          <p:cNvSpPr>
            <a:spLocks noGrp="1"/>
          </p:cNvSpPr>
          <p:nvPr>
            <p:ph type="sldNum" sz="quarter" idx="12"/>
          </p:nvPr>
        </p:nvSpPr>
        <p:spPr/>
        <p:txBody>
          <a:bodyPr/>
          <a:lstStyle/>
          <a:p>
            <a:fld id="{9792DB7C-41C6-413A-81DD-F073C27E12A1}" type="slidenum">
              <a:rPr lang="en-US" smtClean="0"/>
              <a:t>25</a:t>
            </a:fld>
            <a:endParaRPr lang="en-US"/>
          </a:p>
        </p:txBody>
      </p:sp>
      <p:sp>
        <p:nvSpPr>
          <p:cNvPr id="6" name="Rectangle 5">
            <a:extLst>
              <a:ext uri="{FF2B5EF4-FFF2-40B4-BE49-F238E27FC236}">
                <a16:creationId xmlns:a16="http://schemas.microsoft.com/office/drawing/2014/main" id="{C4B6B23F-FAC8-CB2C-A8DB-77F4CD39CCE6}"/>
              </a:ext>
            </a:extLst>
          </p:cNvPr>
          <p:cNvSpPr/>
          <p:nvPr/>
        </p:nvSpPr>
        <p:spPr>
          <a:xfrm>
            <a:off x="664029" y="3826329"/>
            <a:ext cx="8425542" cy="21717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932057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7F991-8A8E-7F8D-055A-14491C98C9ED}"/>
              </a:ext>
            </a:extLst>
          </p:cNvPr>
          <p:cNvSpPr>
            <a:spLocks noGrp="1"/>
          </p:cNvSpPr>
          <p:nvPr>
            <p:ph type="title"/>
          </p:nvPr>
        </p:nvSpPr>
        <p:spPr/>
        <p:txBody>
          <a:bodyPr/>
          <a:lstStyle/>
          <a:p>
            <a:r>
              <a:rPr lang="en-US" b="1" dirty="0">
                <a:solidFill>
                  <a:schemeClr val="bg1"/>
                </a:solidFill>
                <a:latin typeface="+mn-lt"/>
              </a:rPr>
              <a:t>Building an End-to-End Model of SWGO</a:t>
            </a:r>
          </a:p>
        </p:txBody>
      </p:sp>
      <p:sp>
        <p:nvSpPr>
          <p:cNvPr id="3" name="Content Placeholder 2">
            <a:extLst>
              <a:ext uri="{FF2B5EF4-FFF2-40B4-BE49-F238E27FC236}">
                <a16:creationId xmlns:a16="http://schemas.microsoft.com/office/drawing/2014/main" id="{7F9F0FA9-2773-5507-2D69-47FC398325AF}"/>
              </a:ext>
            </a:extLst>
          </p:cNvPr>
          <p:cNvSpPr>
            <a:spLocks noGrp="1"/>
          </p:cNvSpPr>
          <p:nvPr>
            <p:ph idx="1"/>
          </p:nvPr>
        </p:nvSpPr>
        <p:spPr>
          <a:xfrm>
            <a:off x="838200" y="2213768"/>
            <a:ext cx="7587343" cy="3996532"/>
          </a:xfrm>
        </p:spPr>
        <p:txBody>
          <a:bodyPr>
            <a:normAutofit fontScale="85000" lnSpcReduction="20000"/>
          </a:bodyPr>
          <a:lstStyle/>
          <a:p>
            <a:pPr marL="0" indent="0">
              <a:buNone/>
            </a:pPr>
            <a:r>
              <a:rPr lang="en-US" dirty="0">
                <a:solidFill>
                  <a:srgbClr val="FFC000"/>
                </a:solidFill>
              </a:rPr>
              <a:t>Next, we need to address the problem of producing a state-of-the-art inference extraction procedure. </a:t>
            </a:r>
          </a:p>
          <a:p>
            <a:pPr marL="0" indent="0">
              <a:buNone/>
            </a:pPr>
            <a:r>
              <a:rPr lang="en-US" dirty="0">
                <a:solidFill>
                  <a:srgbClr val="FFC000"/>
                </a:solidFill>
              </a:rPr>
              <a:t>	</a:t>
            </a:r>
          </a:p>
          <a:p>
            <a:pPr marL="0" indent="0">
              <a:buNone/>
            </a:pPr>
            <a:r>
              <a:rPr lang="en-US" dirty="0">
                <a:solidFill>
                  <a:srgbClr val="FFC000"/>
                </a:solidFill>
              </a:rPr>
              <a:t>	This requires:</a:t>
            </a:r>
          </a:p>
          <a:p>
            <a:pPr marL="0" indent="0">
              <a:buNone/>
            </a:pPr>
            <a:endParaRPr lang="en-US" dirty="0">
              <a:solidFill>
                <a:srgbClr val="FFC000"/>
              </a:solidFill>
            </a:endParaRPr>
          </a:p>
          <a:p>
            <a:pPr>
              <a:buFontTx/>
              <a:buChar char="-"/>
            </a:pPr>
            <a:r>
              <a:rPr lang="en-US" dirty="0">
                <a:solidFill>
                  <a:srgbClr val="FFC000"/>
                </a:solidFill>
              </a:rPr>
              <a:t>Effective discrimination of gamma from proton showers</a:t>
            </a:r>
          </a:p>
          <a:p>
            <a:pPr marL="0" indent="0">
              <a:buNone/>
            </a:pPr>
            <a:endParaRPr lang="en-US" dirty="0">
              <a:solidFill>
                <a:srgbClr val="FFC000"/>
              </a:solidFill>
            </a:endParaRPr>
          </a:p>
          <a:p>
            <a:pPr>
              <a:buFontTx/>
              <a:buChar char="-"/>
            </a:pPr>
            <a:r>
              <a:rPr lang="en-US" dirty="0">
                <a:solidFill>
                  <a:srgbClr val="FFC000"/>
                </a:solidFill>
              </a:rPr>
              <a:t>Precise reconstruction of shower parameters</a:t>
            </a:r>
          </a:p>
          <a:p>
            <a:pPr marL="0" indent="0">
              <a:buNone/>
            </a:pPr>
            <a:endParaRPr lang="en-US" dirty="0">
              <a:solidFill>
                <a:srgbClr val="FFC000"/>
              </a:solidFill>
            </a:endParaRPr>
          </a:p>
          <a:p>
            <a:pPr marL="0" indent="0">
              <a:buNone/>
            </a:pPr>
            <a:r>
              <a:rPr lang="en-US" dirty="0">
                <a:solidFill>
                  <a:srgbClr val="FFC000"/>
                </a:solidFill>
              </a:rPr>
              <a:t>And of course the full thing must be differentiable…</a:t>
            </a:r>
          </a:p>
        </p:txBody>
      </p:sp>
      <p:sp>
        <p:nvSpPr>
          <p:cNvPr id="4" name="Footer Placeholder 3">
            <a:extLst>
              <a:ext uri="{FF2B5EF4-FFF2-40B4-BE49-F238E27FC236}">
                <a16:creationId xmlns:a16="http://schemas.microsoft.com/office/drawing/2014/main" id="{BEE21857-A250-5493-08FB-2138FFE6ED8A}"/>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4E09E527-5D6E-0835-6A10-FDFF2C30B8C3}"/>
              </a:ext>
            </a:extLst>
          </p:cNvPr>
          <p:cNvSpPr>
            <a:spLocks noGrp="1"/>
          </p:cNvSpPr>
          <p:nvPr>
            <p:ph type="sldNum" sz="quarter" idx="12"/>
          </p:nvPr>
        </p:nvSpPr>
        <p:spPr/>
        <p:txBody>
          <a:bodyPr/>
          <a:lstStyle/>
          <a:p>
            <a:fld id="{9792DB7C-41C6-413A-81DD-F073C27E12A1}" type="slidenum">
              <a:rPr lang="en-US" smtClean="0"/>
              <a:t>26</a:t>
            </a:fld>
            <a:endParaRPr lang="en-US"/>
          </a:p>
        </p:txBody>
      </p:sp>
      <p:sp>
        <p:nvSpPr>
          <p:cNvPr id="6" name="Rectangle 5">
            <a:extLst>
              <a:ext uri="{FF2B5EF4-FFF2-40B4-BE49-F238E27FC236}">
                <a16:creationId xmlns:a16="http://schemas.microsoft.com/office/drawing/2014/main" id="{0F17FE6A-3806-A029-3D1E-35F9037DC7EB}"/>
              </a:ext>
            </a:extLst>
          </p:cNvPr>
          <p:cNvSpPr/>
          <p:nvPr/>
        </p:nvSpPr>
        <p:spPr>
          <a:xfrm>
            <a:off x="664029" y="4599213"/>
            <a:ext cx="8425542" cy="1398815"/>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1BA28DA5-F376-3FC7-7FA5-4B064C2A2555}"/>
              </a:ext>
            </a:extLst>
          </p:cNvPr>
          <p:cNvSpPr txBox="1"/>
          <p:nvPr/>
        </p:nvSpPr>
        <p:spPr>
          <a:xfrm>
            <a:off x="10201170" y="2213768"/>
            <a:ext cx="785793" cy="1446550"/>
          </a:xfrm>
          <a:prstGeom prst="rect">
            <a:avLst/>
          </a:prstGeom>
          <a:noFill/>
        </p:spPr>
        <p:txBody>
          <a:bodyPr wrap="none" rtlCol="0">
            <a:spAutoFit/>
          </a:bodyPr>
          <a:lstStyle/>
          <a:p>
            <a:r>
              <a:rPr lang="en-US" sz="8800" b="1" dirty="0">
                <a:solidFill>
                  <a:schemeClr val="bg1"/>
                </a:solidFill>
              </a:rPr>
              <a:t>P</a:t>
            </a:r>
          </a:p>
        </p:txBody>
      </p:sp>
      <p:sp>
        <p:nvSpPr>
          <p:cNvPr id="9" name="TextBox 8">
            <a:extLst>
              <a:ext uri="{FF2B5EF4-FFF2-40B4-BE49-F238E27FC236}">
                <a16:creationId xmlns:a16="http://schemas.microsoft.com/office/drawing/2014/main" id="{D207095B-2A5F-7345-86C2-924F64B8708C}"/>
              </a:ext>
            </a:extLst>
          </p:cNvPr>
          <p:cNvSpPr txBox="1"/>
          <p:nvPr/>
        </p:nvSpPr>
        <p:spPr>
          <a:xfrm>
            <a:off x="9089571" y="3195351"/>
            <a:ext cx="760144" cy="1569660"/>
          </a:xfrm>
          <a:prstGeom prst="rect">
            <a:avLst/>
          </a:prstGeom>
          <a:noFill/>
        </p:spPr>
        <p:txBody>
          <a:bodyPr wrap="none" rtlCol="0">
            <a:spAutoFit/>
          </a:bodyPr>
          <a:lstStyle/>
          <a:p>
            <a:r>
              <a:rPr lang="el-GR" sz="9600" b="1" dirty="0">
                <a:solidFill>
                  <a:schemeClr val="bg1"/>
                </a:solidFill>
              </a:rPr>
              <a:t>γ</a:t>
            </a:r>
            <a:endParaRPr lang="en-US" sz="8800" b="1" dirty="0">
              <a:solidFill>
                <a:schemeClr val="bg1"/>
              </a:solidFill>
            </a:endParaRPr>
          </a:p>
        </p:txBody>
      </p:sp>
    </p:spTree>
    <p:extLst>
      <p:ext uri="{BB962C8B-B14F-4D97-AF65-F5344CB8AC3E}">
        <p14:creationId xmlns:p14="http://schemas.microsoft.com/office/powerpoint/2010/main" val="787975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8" presetClass="emph" presetSubtype="0" fill="hold" grpId="0" nodeType="withEffect">
                                  <p:stCondLst>
                                    <p:cond delay="0"/>
                                  </p:stCondLst>
                                  <p:iterate type="lt">
                                    <p:tmPct val="10000"/>
                                  </p:iterate>
                                  <p:childTnLst>
                                    <p:animClr clrSpc="rgb" dir="cw">
                                      <p:cBhvr override="childStyle">
                                        <p:cTn id="6" dur="2000" fill="hold"/>
                                        <p:tgtEl>
                                          <p:spTgt spid="9"/>
                                        </p:tgtEl>
                                        <p:attrNameLst>
                                          <p:attrName>style.color</p:attrName>
                                        </p:attrNameLst>
                                      </p:cBhvr>
                                      <p:to>
                                        <a:schemeClr val="accent2"/>
                                      </p:to>
                                    </p:animClr>
                                    <p:animClr clrSpc="rgb" dir="cw">
                                      <p:cBhvr>
                                        <p:cTn id="7" dur="2000" fill="hold"/>
                                        <p:tgtEl>
                                          <p:spTgt spid="9"/>
                                        </p:tgtEl>
                                        <p:attrNameLst>
                                          <p:attrName>fillcolor</p:attrName>
                                        </p:attrNameLst>
                                      </p:cBhvr>
                                      <p:to>
                                        <a:schemeClr val="accent2"/>
                                      </p:to>
                                    </p:animClr>
                                    <p:set>
                                      <p:cBhvr>
                                        <p:cTn id="8" dur="2000" fill="hold"/>
                                        <p:tgtEl>
                                          <p:spTgt spid="9"/>
                                        </p:tgtEl>
                                        <p:attrNameLst>
                                          <p:attrName>fill.type</p:attrName>
                                        </p:attrNameLst>
                                      </p:cBhvr>
                                      <p:to>
                                        <p:strVal val="solid"/>
                                      </p:to>
                                    </p:set>
                                    <p:anim to="1.5" calcmode="lin" valueType="num">
                                      <p:cBhvr override="childStyle">
                                        <p:cTn id="9" dur="2000" fill="hold"/>
                                        <p:tgtEl>
                                          <p:spTgt spid="9"/>
                                        </p:tgtEl>
                                        <p:attrNameLst>
                                          <p:attrName>style.fontSize</p:attrName>
                                        </p:attrNameLst>
                                      </p:cBhvr>
                                    </p:anim>
                                  </p:childTnLst>
                                </p:cTn>
                              </p:par>
                              <p:par>
                                <p:cTn id="10" presetID="31" presetClass="exit" presetSubtype="0" fill="hold" grpId="0" nodeType="withEffect">
                                  <p:stCondLst>
                                    <p:cond delay="0"/>
                                  </p:stCondLst>
                                  <p:childTnLst>
                                    <p:anim calcmode="lin" valueType="num">
                                      <p:cBhvr>
                                        <p:cTn id="11" dur="2000"/>
                                        <p:tgtEl>
                                          <p:spTgt spid="7"/>
                                        </p:tgtEl>
                                        <p:attrNameLst>
                                          <p:attrName>ppt_w</p:attrName>
                                        </p:attrNameLst>
                                      </p:cBhvr>
                                      <p:tavLst>
                                        <p:tav tm="0">
                                          <p:val>
                                            <p:strVal val="ppt_w"/>
                                          </p:val>
                                        </p:tav>
                                        <p:tav tm="100000">
                                          <p:val>
                                            <p:fltVal val="0"/>
                                          </p:val>
                                        </p:tav>
                                      </p:tavLst>
                                    </p:anim>
                                    <p:anim calcmode="lin" valueType="num">
                                      <p:cBhvr>
                                        <p:cTn id="12" dur="2000"/>
                                        <p:tgtEl>
                                          <p:spTgt spid="7"/>
                                        </p:tgtEl>
                                        <p:attrNameLst>
                                          <p:attrName>ppt_h</p:attrName>
                                        </p:attrNameLst>
                                      </p:cBhvr>
                                      <p:tavLst>
                                        <p:tav tm="0">
                                          <p:val>
                                            <p:strVal val="ppt_h"/>
                                          </p:val>
                                        </p:tav>
                                        <p:tav tm="100000">
                                          <p:val>
                                            <p:fltVal val="0"/>
                                          </p:val>
                                        </p:tav>
                                      </p:tavLst>
                                    </p:anim>
                                    <p:anim calcmode="lin" valueType="num">
                                      <p:cBhvr>
                                        <p:cTn id="13" dur="2000"/>
                                        <p:tgtEl>
                                          <p:spTgt spid="7"/>
                                        </p:tgtEl>
                                        <p:attrNameLst>
                                          <p:attrName>style.rotation</p:attrName>
                                        </p:attrNameLst>
                                      </p:cBhvr>
                                      <p:tavLst>
                                        <p:tav tm="0">
                                          <p:val>
                                            <p:fltVal val="0"/>
                                          </p:val>
                                        </p:tav>
                                        <p:tav tm="100000">
                                          <p:val>
                                            <p:fltVal val="90"/>
                                          </p:val>
                                        </p:tav>
                                      </p:tavLst>
                                    </p:anim>
                                    <p:animEffect transition="out" filter="fade">
                                      <p:cBhvr>
                                        <p:cTn id="14" dur="2000"/>
                                        <p:tgtEl>
                                          <p:spTgt spid="7"/>
                                        </p:tgtEl>
                                      </p:cBhvr>
                                    </p:animEffect>
                                    <p:set>
                                      <p:cBhvr>
                                        <p:cTn id="15" dur="1" fill="hold">
                                          <p:stCondLst>
                                            <p:cond delay="1999"/>
                                          </p:stCondLst>
                                        </p:cTn>
                                        <p:tgtEl>
                                          <p:spTgt spid="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7F991-8A8E-7F8D-055A-14491C98C9ED}"/>
              </a:ext>
            </a:extLst>
          </p:cNvPr>
          <p:cNvSpPr>
            <a:spLocks noGrp="1"/>
          </p:cNvSpPr>
          <p:nvPr>
            <p:ph type="title"/>
          </p:nvPr>
        </p:nvSpPr>
        <p:spPr/>
        <p:txBody>
          <a:bodyPr/>
          <a:lstStyle/>
          <a:p>
            <a:r>
              <a:rPr lang="en-US" b="1" dirty="0">
                <a:solidFill>
                  <a:schemeClr val="bg1"/>
                </a:solidFill>
                <a:latin typeface="+mn-lt"/>
              </a:rPr>
              <a:t>Building an End-to-End Model of SWGO</a:t>
            </a:r>
          </a:p>
        </p:txBody>
      </p:sp>
      <p:sp>
        <p:nvSpPr>
          <p:cNvPr id="3" name="Content Placeholder 2">
            <a:extLst>
              <a:ext uri="{FF2B5EF4-FFF2-40B4-BE49-F238E27FC236}">
                <a16:creationId xmlns:a16="http://schemas.microsoft.com/office/drawing/2014/main" id="{7F9F0FA9-2773-5507-2D69-47FC398325AF}"/>
              </a:ext>
            </a:extLst>
          </p:cNvPr>
          <p:cNvSpPr>
            <a:spLocks noGrp="1"/>
          </p:cNvSpPr>
          <p:nvPr>
            <p:ph idx="1"/>
          </p:nvPr>
        </p:nvSpPr>
        <p:spPr>
          <a:xfrm>
            <a:off x="838200" y="2213768"/>
            <a:ext cx="7587343" cy="3996532"/>
          </a:xfrm>
        </p:spPr>
        <p:txBody>
          <a:bodyPr>
            <a:normAutofit fontScale="85000" lnSpcReduction="20000"/>
          </a:bodyPr>
          <a:lstStyle/>
          <a:p>
            <a:pPr marL="0" indent="0">
              <a:buNone/>
            </a:pPr>
            <a:r>
              <a:rPr lang="en-US" dirty="0">
                <a:solidFill>
                  <a:srgbClr val="FFC000"/>
                </a:solidFill>
              </a:rPr>
              <a:t>Next, we need to address the problem of producing a state-of-the-art inference extraction procedure. </a:t>
            </a:r>
          </a:p>
          <a:p>
            <a:pPr marL="0" indent="0">
              <a:buNone/>
            </a:pPr>
            <a:r>
              <a:rPr lang="en-US" dirty="0">
                <a:solidFill>
                  <a:srgbClr val="FFC000"/>
                </a:solidFill>
              </a:rPr>
              <a:t>	</a:t>
            </a:r>
          </a:p>
          <a:p>
            <a:pPr marL="0" indent="0">
              <a:buNone/>
            </a:pPr>
            <a:r>
              <a:rPr lang="en-US" dirty="0">
                <a:solidFill>
                  <a:srgbClr val="FFC000"/>
                </a:solidFill>
              </a:rPr>
              <a:t>	This requires:</a:t>
            </a:r>
          </a:p>
          <a:p>
            <a:pPr marL="0" indent="0">
              <a:buNone/>
            </a:pPr>
            <a:endParaRPr lang="en-US" dirty="0">
              <a:solidFill>
                <a:srgbClr val="FFC000"/>
              </a:solidFill>
            </a:endParaRPr>
          </a:p>
          <a:p>
            <a:pPr>
              <a:buFontTx/>
              <a:buChar char="-"/>
            </a:pPr>
            <a:r>
              <a:rPr lang="en-US" dirty="0">
                <a:solidFill>
                  <a:srgbClr val="FFC000"/>
                </a:solidFill>
              </a:rPr>
              <a:t>Effective discrimination of gamma from proton showers</a:t>
            </a:r>
          </a:p>
          <a:p>
            <a:pPr>
              <a:buFontTx/>
              <a:buChar char="-"/>
            </a:pPr>
            <a:endParaRPr lang="en-US" dirty="0">
              <a:solidFill>
                <a:srgbClr val="FFC000"/>
              </a:solidFill>
            </a:endParaRPr>
          </a:p>
          <a:p>
            <a:pPr>
              <a:buFontTx/>
              <a:buChar char="-"/>
            </a:pPr>
            <a:r>
              <a:rPr lang="en-US" dirty="0">
                <a:solidFill>
                  <a:srgbClr val="FFC000"/>
                </a:solidFill>
              </a:rPr>
              <a:t>Precise reconstruction of shower parameters</a:t>
            </a:r>
          </a:p>
          <a:p>
            <a:pPr marL="0" indent="0">
              <a:buNone/>
            </a:pPr>
            <a:endParaRPr lang="en-US" dirty="0">
              <a:solidFill>
                <a:srgbClr val="FFC000"/>
              </a:solidFill>
            </a:endParaRPr>
          </a:p>
          <a:p>
            <a:pPr marL="0" indent="0">
              <a:buNone/>
            </a:pPr>
            <a:r>
              <a:rPr lang="en-US" dirty="0">
                <a:solidFill>
                  <a:srgbClr val="FFC000"/>
                </a:solidFill>
              </a:rPr>
              <a:t>And of course the full thing must be differentiable…</a:t>
            </a:r>
          </a:p>
        </p:txBody>
      </p:sp>
      <p:sp>
        <p:nvSpPr>
          <p:cNvPr id="4" name="Footer Placeholder 3">
            <a:extLst>
              <a:ext uri="{FF2B5EF4-FFF2-40B4-BE49-F238E27FC236}">
                <a16:creationId xmlns:a16="http://schemas.microsoft.com/office/drawing/2014/main" id="{BEE21857-A250-5493-08FB-2138FFE6ED8A}"/>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4E09E527-5D6E-0835-6A10-FDFF2C30B8C3}"/>
              </a:ext>
            </a:extLst>
          </p:cNvPr>
          <p:cNvSpPr>
            <a:spLocks noGrp="1"/>
          </p:cNvSpPr>
          <p:nvPr>
            <p:ph type="sldNum" sz="quarter" idx="12"/>
          </p:nvPr>
        </p:nvSpPr>
        <p:spPr/>
        <p:txBody>
          <a:bodyPr/>
          <a:lstStyle/>
          <a:p>
            <a:fld id="{9792DB7C-41C6-413A-81DD-F073C27E12A1}" type="slidenum">
              <a:rPr lang="en-US" smtClean="0"/>
              <a:t>27</a:t>
            </a:fld>
            <a:endParaRPr lang="en-US"/>
          </a:p>
        </p:txBody>
      </p:sp>
      <p:sp>
        <p:nvSpPr>
          <p:cNvPr id="6" name="Rectangle 5">
            <a:extLst>
              <a:ext uri="{FF2B5EF4-FFF2-40B4-BE49-F238E27FC236}">
                <a16:creationId xmlns:a16="http://schemas.microsoft.com/office/drawing/2014/main" id="{DDC561CB-F8F2-02D3-9A18-F810C78E107E}"/>
              </a:ext>
            </a:extLst>
          </p:cNvPr>
          <p:cNvSpPr/>
          <p:nvPr/>
        </p:nvSpPr>
        <p:spPr>
          <a:xfrm>
            <a:off x="664029" y="5274129"/>
            <a:ext cx="8425542" cy="72389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248B5D14-2B0D-2C4F-4AD0-AEFA19C65C99}"/>
              </a:ext>
            </a:extLst>
          </p:cNvPr>
          <p:cNvSpPr/>
          <p:nvPr/>
        </p:nvSpPr>
        <p:spPr>
          <a:xfrm>
            <a:off x="566057" y="3994219"/>
            <a:ext cx="8425542" cy="507443"/>
          </a:xfrm>
          <a:prstGeom prst="rect">
            <a:avLst/>
          </a:prstGeom>
          <a:solidFill>
            <a:schemeClr val="tx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ylinder 7">
            <a:extLst>
              <a:ext uri="{FF2B5EF4-FFF2-40B4-BE49-F238E27FC236}">
                <a16:creationId xmlns:a16="http://schemas.microsoft.com/office/drawing/2014/main" id="{78C68FA3-39A7-540D-3103-D3E448BE59FC}"/>
              </a:ext>
            </a:extLst>
          </p:cNvPr>
          <p:cNvSpPr/>
          <p:nvPr/>
        </p:nvSpPr>
        <p:spPr>
          <a:xfrm>
            <a:off x="8838362" y="4501662"/>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ylinder 8">
            <a:extLst>
              <a:ext uri="{FF2B5EF4-FFF2-40B4-BE49-F238E27FC236}">
                <a16:creationId xmlns:a16="http://schemas.microsoft.com/office/drawing/2014/main" id="{F429C8CC-78E1-16A0-8E2B-CA125A6FD221}"/>
              </a:ext>
            </a:extLst>
          </p:cNvPr>
          <p:cNvSpPr/>
          <p:nvPr/>
        </p:nvSpPr>
        <p:spPr>
          <a:xfrm>
            <a:off x="9719265" y="4263014"/>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ylinder 9">
            <a:extLst>
              <a:ext uri="{FF2B5EF4-FFF2-40B4-BE49-F238E27FC236}">
                <a16:creationId xmlns:a16="http://schemas.microsoft.com/office/drawing/2014/main" id="{D551CCF1-1B88-FB44-E1D4-480EB830E078}"/>
              </a:ext>
            </a:extLst>
          </p:cNvPr>
          <p:cNvSpPr/>
          <p:nvPr/>
        </p:nvSpPr>
        <p:spPr>
          <a:xfrm>
            <a:off x="10116177" y="487003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ylinder 11">
            <a:extLst>
              <a:ext uri="{FF2B5EF4-FFF2-40B4-BE49-F238E27FC236}">
                <a16:creationId xmlns:a16="http://schemas.microsoft.com/office/drawing/2014/main" id="{1E39DAD3-C6C9-24D5-1D27-DAE787CC01B5}"/>
              </a:ext>
            </a:extLst>
          </p:cNvPr>
          <p:cNvSpPr/>
          <p:nvPr/>
        </p:nvSpPr>
        <p:spPr>
          <a:xfrm>
            <a:off x="11031412" y="3355240"/>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ylinder 14">
            <a:extLst>
              <a:ext uri="{FF2B5EF4-FFF2-40B4-BE49-F238E27FC236}">
                <a16:creationId xmlns:a16="http://schemas.microsoft.com/office/drawing/2014/main" id="{CDEDC507-4A57-380D-F99A-FD052A135D57}"/>
              </a:ext>
            </a:extLst>
          </p:cNvPr>
          <p:cNvSpPr/>
          <p:nvPr/>
        </p:nvSpPr>
        <p:spPr>
          <a:xfrm>
            <a:off x="9128089" y="3703691"/>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Cylinder 15">
            <a:extLst>
              <a:ext uri="{FF2B5EF4-FFF2-40B4-BE49-F238E27FC236}">
                <a16:creationId xmlns:a16="http://schemas.microsoft.com/office/drawing/2014/main" id="{F5A254FE-4BBD-C7D4-17AC-DACD8B679637}"/>
              </a:ext>
            </a:extLst>
          </p:cNvPr>
          <p:cNvSpPr/>
          <p:nvPr/>
        </p:nvSpPr>
        <p:spPr>
          <a:xfrm>
            <a:off x="10055049" y="5615529"/>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ylinder 19">
            <a:extLst>
              <a:ext uri="{FF2B5EF4-FFF2-40B4-BE49-F238E27FC236}">
                <a16:creationId xmlns:a16="http://schemas.microsoft.com/office/drawing/2014/main" id="{954F2C82-A317-31CC-4FCE-1231B004BC8A}"/>
              </a:ext>
            </a:extLst>
          </p:cNvPr>
          <p:cNvSpPr/>
          <p:nvPr/>
        </p:nvSpPr>
        <p:spPr>
          <a:xfrm>
            <a:off x="10828770" y="4234806"/>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ylinder 20">
            <a:extLst>
              <a:ext uri="{FF2B5EF4-FFF2-40B4-BE49-F238E27FC236}">
                <a16:creationId xmlns:a16="http://schemas.microsoft.com/office/drawing/2014/main" id="{C040A786-5873-4891-586A-92E3DE197421}"/>
              </a:ext>
            </a:extLst>
          </p:cNvPr>
          <p:cNvSpPr/>
          <p:nvPr/>
        </p:nvSpPr>
        <p:spPr>
          <a:xfrm>
            <a:off x="9277974" y="5244544"/>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ylinder 21">
            <a:extLst>
              <a:ext uri="{FF2B5EF4-FFF2-40B4-BE49-F238E27FC236}">
                <a16:creationId xmlns:a16="http://schemas.microsoft.com/office/drawing/2014/main" id="{9D6A6066-FC9F-6F76-8611-A53F87D91674}"/>
              </a:ext>
            </a:extLst>
          </p:cNvPr>
          <p:cNvSpPr/>
          <p:nvPr/>
        </p:nvSpPr>
        <p:spPr>
          <a:xfrm>
            <a:off x="10122873" y="3703691"/>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ylinder 22">
            <a:extLst>
              <a:ext uri="{FF2B5EF4-FFF2-40B4-BE49-F238E27FC236}">
                <a16:creationId xmlns:a16="http://schemas.microsoft.com/office/drawing/2014/main" id="{4F64DDCE-B0EE-789A-E9D4-06F2D7AF8392}"/>
              </a:ext>
            </a:extLst>
          </p:cNvPr>
          <p:cNvSpPr/>
          <p:nvPr/>
        </p:nvSpPr>
        <p:spPr>
          <a:xfrm>
            <a:off x="10998753" y="5180309"/>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Down 18">
            <a:extLst>
              <a:ext uri="{FF2B5EF4-FFF2-40B4-BE49-F238E27FC236}">
                <a16:creationId xmlns:a16="http://schemas.microsoft.com/office/drawing/2014/main" id="{59B70538-F57B-F2BC-91F8-C9CCA3299E9A}"/>
              </a:ext>
            </a:extLst>
          </p:cNvPr>
          <p:cNvSpPr/>
          <p:nvPr/>
        </p:nvSpPr>
        <p:spPr>
          <a:xfrm rot="1151153">
            <a:off x="10285317" y="520191"/>
            <a:ext cx="1808703" cy="2379863"/>
          </a:xfrm>
          <a:prstGeom prst="downArrow">
            <a:avLst/>
          </a:prstGeom>
          <a:solidFill>
            <a:srgbClr val="FFFF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tx1"/>
                </a:solidFill>
              </a:rPr>
              <a:t>E, </a:t>
            </a:r>
            <a:r>
              <a:rPr lang="el-GR" sz="2800" dirty="0">
                <a:solidFill>
                  <a:schemeClr val="tx1"/>
                </a:solidFill>
              </a:rPr>
              <a:t>θ</a:t>
            </a:r>
            <a:r>
              <a:rPr lang="en-US" sz="2800" dirty="0">
                <a:solidFill>
                  <a:schemeClr val="tx1"/>
                </a:solidFill>
              </a:rPr>
              <a:t>, </a:t>
            </a:r>
            <a:r>
              <a:rPr lang="el-GR" sz="2800" dirty="0">
                <a:solidFill>
                  <a:schemeClr val="tx1"/>
                </a:solidFill>
              </a:rPr>
              <a:t>φ</a:t>
            </a:r>
            <a:r>
              <a:rPr lang="en-US" sz="2800" dirty="0">
                <a:solidFill>
                  <a:schemeClr val="tx1"/>
                </a:solidFill>
              </a:rPr>
              <a:t>,</a:t>
            </a:r>
            <a:endParaRPr lang="it-IT" sz="2800" dirty="0">
              <a:solidFill>
                <a:schemeClr val="tx1"/>
              </a:solidFill>
            </a:endParaRPr>
          </a:p>
          <a:p>
            <a:pPr algn="ctr"/>
            <a:r>
              <a:rPr lang="en-US" sz="2800" dirty="0">
                <a:solidFill>
                  <a:schemeClr val="tx1"/>
                </a:solidFill>
              </a:rPr>
              <a:t>X, Y </a:t>
            </a:r>
          </a:p>
        </p:txBody>
      </p:sp>
      <p:sp>
        <p:nvSpPr>
          <p:cNvPr id="24" name="Arrow: Down 23">
            <a:extLst>
              <a:ext uri="{FF2B5EF4-FFF2-40B4-BE49-F238E27FC236}">
                <a16:creationId xmlns:a16="http://schemas.microsoft.com/office/drawing/2014/main" id="{C5DD7C9D-CC43-BC5C-D235-5FC8F655E6B7}"/>
              </a:ext>
            </a:extLst>
          </p:cNvPr>
          <p:cNvSpPr/>
          <p:nvPr/>
        </p:nvSpPr>
        <p:spPr>
          <a:xfrm rot="1151153">
            <a:off x="10281124" y="540898"/>
            <a:ext cx="1808703" cy="2379863"/>
          </a:xfrm>
          <a:prstGeom prst="downArrow">
            <a:avLst/>
          </a:prstGeom>
          <a:solidFill>
            <a:srgbClr val="FFFF00">
              <a:alpha val="55000"/>
            </a:srgbClr>
          </a:solidFill>
          <a:ln w="38100">
            <a:solidFill>
              <a:srgbClr val="FFFF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it-IT" sz="2800" dirty="0">
                <a:solidFill>
                  <a:schemeClr val="tx1"/>
                </a:solidFill>
              </a:rPr>
              <a:t>E, </a:t>
            </a:r>
            <a:r>
              <a:rPr lang="el-GR" sz="2800" dirty="0">
                <a:solidFill>
                  <a:schemeClr val="tx1"/>
                </a:solidFill>
              </a:rPr>
              <a:t>θ</a:t>
            </a:r>
            <a:r>
              <a:rPr lang="en-US" sz="2800" dirty="0">
                <a:solidFill>
                  <a:schemeClr val="tx1"/>
                </a:solidFill>
              </a:rPr>
              <a:t>, </a:t>
            </a:r>
            <a:r>
              <a:rPr lang="el-GR" sz="2800" dirty="0">
                <a:solidFill>
                  <a:schemeClr val="tx1"/>
                </a:solidFill>
              </a:rPr>
              <a:t>φ</a:t>
            </a:r>
            <a:r>
              <a:rPr lang="en-US" sz="2800" dirty="0">
                <a:solidFill>
                  <a:schemeClr val="tx1"/>
                </a:solidFill>
              </a:rPr>
              <a:t>,</a:t>
            </a:r>
            <a:endParaRPr lang="it-IT" sz="2800" dirty="0">
              <a:solidFill>
                <a:schemeClr val="tx1"/>
              </a:solidFill>
            </a:endParaRPr>
          </a:p>
          <a:p>
            <a:pPr algn="ctr"/>
            <a:r>
              <a:rPr lang="en-US" sz="2800" dirty="0">
                <a:solidFill>
                  <a:schemeClr val="tx1"/>
                </a:solidFill>
              </a:rPr>
              <a:t>X, Y </a:t>
            </a:r>
          </a:p>
        </p:txBody>
      </p:sp>
    </p:spTree>
    <p:extLst>
      <p:ext uri="{BB962C8B-B14F-4D97-AF65-F5344CB8AC3E}">
        <p14:creationId xmlns:p14="http://schemas.microsoft.com/office/powerpoint/2010/main" val="1051310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path" presetSubtype="0" accel="50000" decel="50000" fill="hold" grpId="0" nodeType="withEffect">
                                  <p:stCondLst>
                                    <p:cond delay="0"/>
                                  </p:stCondLst>
                                  <p:childTnLst>
                                    <p:animMotion origin="layout" path="M 1.66667E-6 4.44444E-6 L -0.21276 0.96666 " pathEditMode="relative" rAng="0" ptsTypes="AA">
                                      <p:cBhvr>
                                        <p:cTn id="6" dur="3000" fill="hold"/>
                                        <p:tgtEl>
                                          <p:spTgt spid="19"/>
                                        </p:tgtEl>
                                        <p:attrNameLst>
                                          <p:attrName>ppt_x</p:attrName>
                                          <p:attrName>ppt_y</p:attrName>
                                        </p:attrNameLst>
                                      </p:cBhvr>
                                      <p:rCtr x="-10638" y="48333"/>
                                    </p:animMotion>
                                  </p:childTnLst>
                                </p:cTn>
                              </p:par>
                              <p:par>
                                <p:cTn id="7" presetID="27" presetClass="emph" presetSubtype="0" fill="remove" grpId="0" nodeType="withEffect">
                                  <p:stCondLst>
                                    <p:cond delay="500"/>
                                  </p:stCondLst>
                                  <p:childTnLst>
                                    <p:animClr clrSpc="rgb" dir="cw">
                                      <p:cBhvr override="childStyle">
                                        <p:cTn id="8" dur="500" autoRev="1" fill="remove"/>
                                        <p:tgtEl>
                                          <p:spTgt spid="22"/>
                                        </p:tgtEl>
                                        <p:attrNameLst>
                                          <p:attrName>style.color</p:attrName>
                                        </p:attrNameLst>
                                      </p:cBhvr>
                                      <p:to>
                                        <a:schemeClr val="accent2"/>
                                      </p:to>
                                    </p:animClr>
                                    <p:animClr clrSpc="rgb" dir="cw">
                                      <p:cBhvr>
                                        <p:cTn id="9" dur="500" autoRev="1" fill="remove"/>
                                        <p:tgtEl>
                                          <p:spTgt spid="22"/>
                                        </p:tgtEl>
                                        <p:attrNameLst>
                                          <p:attrName>fillcolor</p:attrName>
                                        </p:attrNameLst>
                                      </p:cBhvr>
                                      <p:to>
                                        <a:schemeClr val="accent2"/>
                                      </p:to>
                                    </p:animClr>
                                    <p:set>
                                      <p:cBhvr>
                                        <p:cTn id="10" dur="500" autoRev="1" fill="remove"/>
                                        <p:tgtEl>
                                          <p:spTgt spid="22"/>
                                        </p:tgtEl>
                                        <p:attrNameLst>
                                          <p:attrName>fill.type</p:attrName>
                                        </p:attrNameLst>
                                      </p:cBhvr>
                                      <p:to>
                                        <p:strVal val="solid"/>
                                      </p:to>
                                    </p:set>
                                    <p:set>
                                      <p:cBhvr>
                                        <p:cTn id="11" dur="500" autoRev="1" fill="remove"/>
                                        <p:tgtEl>
                                          <p:spTgt spid="22"/>
                                        </p:tgtEl>
                                        <p:attrNameLst>
                                          <p:attrName>fill.on</p:attrName>
                                        </p:attrNameLst>
                                      </p:cBhvr>
                                      <p:to>
                                        <p:strVal val="true"/>
                                      </p:to>
                                    </p:set>
                                  </p:childTnLst>
                                </p:cTn>
                              </p:par>
                              <p:par>
                                <p:cTn id="12" presetID="27" presetClass="emph" presetSubtype="0" fill="remove" grpId="0" nodeType="withEffect">
                                  <p:stCondLst>
                                    <p:cond delay="1000"/>
                                  </p:stCondLst>
                                  <p:childTnLst>
                                    <p:animClr clrSpc="rgb" dir="cw">
                                      <p:cBhvr override="childStyle">
                                        <p:cTn id="13" dur="500" autoRev="1" fill="remove"/>
                                        <p:tgtEl>
                                          <p:spTgt spid="20"/>
                                        </p:tgtEl>
                                        <p:attrNameLst>
                                          <p:attrName>style.color</p:attrName>
                                        </p:attrNameLst>
                                      </p:cBhvr>
                                      <p:to>
                                        <a:schemeClr val="folHlink"/>
                                      </p:to>
                                    </p:animClr>
                                    <p:animClr clrSpc="rgb" dir="cw">
                                      <p:cBhvr>
                                        <p:cTn id="14" dur="500" autoRev="1" fill="remove"/>
                                        <p:tgtEl>
                                          <p:spTgt spid="20"/>
                                        </p:tgtEl>
                                        <p:attrNameLst>
                                          <p:attrName>fillcolor</p:attrName>
                                        </p:attrNameLst>
                                      </p:cBhvr>
                                      <p:to>
                                        <a:schemeClr val="folHlink"/>
                                      </p:to>
                                    </p:animClr>
                                    <p:set>
                                      <p:cBhvr>
                                        <p:cTn id="15" dur="500" autoRev="1" fill="remove"/>
                                        <p:tgtEl>
                                          <p:spTgt spid="20"/>
                                        </p:tgtEl>
                                        <p:attrNameLst>
                                          <p:attrName>fill.type</p:attrName>
                                        </p:attrNameLst>
                                      </p:cBhvr>
                                      <p:to>
                                        <p:strVal val="solid"/>
                                      </p:to>
                                    </p:set>
                                    <p:set>
                                      <p:cBhvr>
                                        <p:cTn id="16" dur="500" autoRev="1" fill="remove"/>
                                        <p:tgtEl>
                                          <p:spTgt spid="20"/>
                                        </p:tgtEl>
                                        <p:attrNameLst>
                                          <p:attrName>fill.on</p:attrName>
                                        </p:attrNameLst>
                                      </p:cBhvr>
                                      <p:to>
                                        <p:strVal val="true"/>
                                      </p:to>
                                    </p:set>
                                  </p:childTnLst>
                                </p:cTn>
                              </p:par>
                              <p:par>
                                <p:cTn id="17" presetID="27" presetClass="emph" presetSubtype="0" fill="remove" grpId="0" nodeType="withEffect">
                                  <p:stCondLst>
                                    <p:cond delay="1500"/>
                                  </p:stCondLst>
                                  <p:childTnLst>
                                    <p:animClr clrSpc="rgb" dir="cw">
                                      <p:cBhvr override="childStyle">
                                        <p:cTn id="18" dur="500" autoRev="1" fill="remove"/>
                                        <p:tgtEl>
                                          <p:spTgt spid="8"/>
                                        </p:tgtEl>
                                        <p:attrNameLst>
                                          <p:attrName>style.color</p:attrName>
                                        </p:attrNameLst>
                                      </p:cBhvr>
                                      <p:to>
                                        <a:schemeClr val="accent2"/>
                                      </p:to>
                                    </p:animClr>
                                    <p:animClr clrSpc="rgb" dir="cw">
                                      <p:cBhvr>
                                        <p:cTn id="19" dur="500" autoRev="1" fill="remove"/>
                                        <p:tgtEl>
                                          <p:spTgt spid="8"/>
                                        </p:tgtEl>
                                        <p:attrNameLst>
                                          <p:attrName>fillcolor</p:attrName>
                                        </p:attrNameLst>
                                      </p:cBhvr>
                                      <p:to>
                                        <a:schemeClr val="accent2"/>
                                      </p:to>
                                    </p:animClr>
                                    <p:set>
                                      <p:cBhvr>
                                        <p:cTn id="20" dur="500" autoRev="1" fill="remove"/>
                                        <p:tgtEl>
                                          <p:spTgt spid="8"/>
                                        </p:tgtEl>
                                        <p:attrNameLst>
                                          <p:attrName>fill.type</p:attrName>
                                        </p:attrNameLst>
                                      </p:cBhvr>
                                      <p:to>
                                        <p:strVal val="solid"/>
                                      </p:to>
                                    </p:set>
                                    <p:set>
                                      <p:cBhvr>
                                        <p:cTn id="21" dur="500" autoRev="1" fill="remove"/>
                                        <p:tgtEl>
                                          <p:spTgt spid="8"/>
                                        </p:tgtEl>
                                        <p:attrNameLst>
                                          <p:attrName>fill.on</p:attrName>
                                        </p:attrNameLst>
                                      </p:cBhvr>
                                      <p:to>
                                        <p:strVal val="true"/>
                                      </p:to>
                                    </p:set>
                                  </p:childTnLst>
                                </p:cTn>
                              </p:par>
                              <p:par>
                                <p:cTn id="22" presetID="27" presetClass="emph" presetSubtype="0" fill="remove" grpId="0" nodeType="withEffect">
                                  <p:stCondLst>
                                    <p:cond delay="2000"/>
                                  </p:stCondLst>
                                  <p:childTnLst>
                                    <p:animClr clrSpc="rgb" dir="cw">
                                      <p:cBhvr override="childStyle">
                                        <p:cTn id="23" dur="500" autoRev="1" fill="remove"/>
                                        <p:tgtEl>
                                          <p:spTgt spid="16"/>
                                        </p:tgtEl>
                                        <p:attrNameLst>
                                          <p:attrName>style.color</p:attrName>
                                        </p:attrNameLst>
                                      </p:cBhvr>
                                      <p:to>
                                        <a:schemeClr val="accent2"/>
                                      </p:to>
                                    </p:animClr>
                                    <p:animClr clrSpc="rgb" dir="cw">
                                      <p:cBhvr>
                                        <p:cTn id="24" dur="500" autoRev="1" fill="remove"/>
                                        <p:tgtEl>
                                          <p:spTgt spid="16"/>
                                        </p:tgtEl>
                                        <p:attrNameLst>
                                          <p:attrName>fillcolor</p:attrName>
                                        </p:attrNameLst>
                                      </p:cBhvr>
                                      <p:to>
                                        <a:schemeClr val="accent2"/>
                                      </p:to>
                                    </p:animClr>
                                    <p:set>
                                      <p:cBhvr>
                                        <p:cTn id="25" dur="500" autoRev="1" fill="remove"/>
                                        <p:tgtEl>
                                          <p:spTgt spid="16"/>
                                        </p:tgtEl>
                                        <p:attrNameLst>
                                          <p:attrName>fill.type</p:attrName>
                                        </p:attrNameLst>
                                      </p:cBhvr>
                                      <p:to>
                                        <p:strVal val="solid"/>
                                      </p:to>
                                    </p:set>
                                    <p:set>
                                      <p:cBhvr>
                                        <p:cTn id="26" dur="500" autoRev="1" fill="remove"/>
                                        <p:tgtEl>
                                          <p:spTgt spid="16"/>
                                        </p:tgtEl>
                                        <p:attrNameLst>
                                          <p:attrName>fill.on</p:attrName>
                                        </p:attrNameLst>
                                      </p:cBhvr>
                                      <p:to>
                                        <p:strVal val="true"/>
                                      </p:to>
                                    </p:set>
                                  </p:childTnLst>
                                </p:cTn>
                              </p:par>
                              <p:par>
                                <p:cTn id="27" presetID="27" presetClass="emph" presetSubtype="0" fill="remove" grpId="0" nodeType="withEffect">
                                  <p:stCondLst>
                                    <p:cond delay="1500"/>
                                  </p:stCondLst>
                                  <p:childTnLst>
                                    <p:animClr clrSpc="rgb" dir="cw">
                                      <p:cBhvr override="childStyle">
                                        <p:cTn id="28" dur="500" autoRev="1" fill="remove"/>
                                        <p:tgtEl>
                                          <p:spTgt spid="10"/>
                                        </p:tgtEl>
                                        <p:attrNameLst>
                                          <p:attrName>style.color</p:attrName>
                                        </p:attrNameLst>
                                      </p:cBhvr>
                                      <p:to>
                                        <a:schemeClr val="folHlink"/>
                                      </p:to>
                                    </p:animClr>
                                    <p:animClr clrSpc="rgb" dir="cw">
                                      <p:cBhvr>
                                        <p:cTn id="29" dur="500" autoRev="1" fill="remove"/>
                                        <p:tgtEl>
                                          <p:spTgt spid="10"/>
                                        </p:tgtEl>
                                        <p:attrNameLst>
                                          <p:attrName>fillcolor</p:attrName>
                                        </p:attrNameLst>
                                      </p:cBhvr>
                                      <p:to>
                                        <a:schemeClr val="folHlink"/>
                                      </p:to>
                                    </p:animClr>
                                    <p:set>
                                      <p:cBhvr>
                                        <p:cTn id="30" dur="500" autoRev="1" fill="remove"/>
                                        <p:tgtEl>
                                          <p:spTgt spid="10"/>
                                        </p:tgtEl>
                                        <p:attrNameLst>
                                          <p:attrName>fill.type</p:attrName>
                                        </p:attrNameLst>
                                      </p:cBhvr>
                                      <p:to>
                                        <p:strVal val="solid"/>
                                      </p:to>
                                    </p:set>
                                    <p:set>
                                      <p:cBhvr>
                                        <p:cTn id="31" dur="500" autoRev="1" fill="remove"/>
                                        <p:tgtEl>
                                          <p:spTgt spid="10"/>
                                        </p:tgtEl>
                                        <p:attrNameLst>
                                          <p:attrName>fill.on</p:attrName>
                                        </p:attrNameLst>
                                      </p:cBhvr>
                                      <p:to>
                                        <p:strVal val="true"/>
                                      </p:to>
                                    </p:set>
                                  </p:childTnLst>
                                </p:cTn>
                              </p:par>
                            </p:childTnLst>
                          </p:cTn>
                        </p:par>
                        <p:par>
                          <p:cTn id="32" fill="hold">
                            <p:stCondLst>
                              <p:cond delay="3000"/>
                            </p:stCondLst>
                            <p:childTnLst>
                              <p:par>
                                <p:cTn id="33" presetID="10" presetClass="entr" presetSubtype="0" fill="hold" grpId="0" nodeType="afterEffect">
                                  <p:stCondLst>
                                    <p:cond delay="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6" grpId="0" animBg="1"/>
      <p:bldP spid="20" grpId="0" animBg="1"/>
      <p:bldP spid="22" grpId="0" animBg="1"/>
      <p:bldP spid="19" grpId="0" animBg="1"/>
      <p:bldP spid="2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F7F991-8A8E-7F8D-055A-14491C98C9ED}"/>
              </a:ext>
            </a:extLst>
          </p:cNvPr>
          <p:cNvSpPr>
            <a:spLocks noGrp="1"/>
          </p:cNvSpPr>
          <p:nvPr>
            <p:ph type="title"/>
          </p:nvPr>
        </p:nvSpPr>
        <p:spPr/>
        <p:txBody>
          <a:bodyPr/>
          <a:lstStyle/>
          <a:p>
            <a:r>
              <a:rPr lang="en-US" b="1" dirty="0">
                <a:solidFill>
                  <a:schemeClr val="bg1"/>
                </a:solidFill>
                <a:latin typeface="+mn-lt"/>
              </a:rPr>
              <a:t>Building an End-to-End Model of SWGO</a:t>
            </a:r>
          </a:p>
        </p:txBody>
      </p:sp>
      <p:sp>
        <p:nvSpPr>
          <p:cNvPr id="3" name="Content Placeholder 2">
            <a:extLst>
              <a:ext uri="{FF2B5EF4-FFF2-40B4-BE49-F238E27FC236}">
                <a16:creationId xmlns:a16="http://schemas.microsoft.com/office/drawing/2014/main" id="{7F9F0FA9-2773-5507-2D69-47FC398325AF}"/>
              </a:ext>
            </a:extLst>
          </p:cNvPr>
          <p:cNvSpPr>
            <a:spLocks noGrp="1"/>
          </p:cNvSpPr>
          <p:nvPr>
            <p:ph idx="1"/>
          </p:nvPr>
        </p:nvSpPr>
        <p:spPr>
          <a:xfrm>
            <a:off x="838200" y="2213768"/>
            <a:ext cx="7587343" cy="3996532"/>
          </a:xfrm>
        </p:spPr>
        <p:txBody>
          <a:bodyPr>
            <a:normAutofit fontScale="85000" lnSpcReduction="20000"/>
          </a:bodyPr>
          <a:lstStyle/>
          <a:p>
            <a:pPr marL="0" indent="0">
              <a:buNone/>
            </a:pPr>
            <a:r>
              <a:rPr lang="en-US" dirty="0">
                <a:solidFill>
                  <a:srgbClr val="FFC000"/>
                </a:solidFill>
              </a:rPr>
              <a:t>Next, we need to address the problem of producing a state-of-the-art inference extraction procedure. </a:t>
            </a:r>
          </a:p>
          <a:p>
            <a:pPr marL="0" indent="0">
              <a:buNone/>
            </a:pPr>
            <a:r>
              <a:rPr lang="en-US" dirty="0">
                <a:solidFill>
                  <a:srgbClr val="FFC000"/>
                </a:solidFill>
              </a:rPr>
              <a:t>	</a:t>
            </a:r>
          </a:p>
          <a:p>
            <a:pPr marL="0" indent="0">
              <a:buNone/>
            </a:pPr>
            <a:r>
              <a:rPr lang="en-US" dirty="0">
                <a:solidFill>
                  <a:srgbClr val="FFC000"/>
                </a:solidFill>
              </a:rPr>
              <a:t>	This requires:</a:t>
            </a:r>
          </a:p>
          <a:p>
            <a:pPr marL="0" indent="0">
              <a:buNone/>
            </a:pPr>
            <a:endParaRPr lang="en-US" dirty="0">
              <a:solidFill>
                <a:srgbClr val="FFC000"/>
              </a:solidFill>
            </a:endParaRPr>
          </a:p>
          <a:p>
            <a:pPr>
              <a:buFontTx/>
              <a:buChar char="-"/>
            </a:pPr>
            <a:r>
              <a:rPr lang="en-US" dirty="0">
                <a:solidFill>
                  <a:srgbClr val="FFC000"/>
                </a:solidFill>
              </a:rPr>
              <a:t>Effective discrimination of gamma from proton showers</a:t>
            </a:r>
          </a:p>
          <a:p>
            <a:pPr marL="0" indent="0">
              <a:buNone/>
            </a:pPr>
            <a:endParaRPr lang="en-US" dirty="0">
              <a:solidFill>
                <a:srgbClr val="FFC000"/>
              </a:solidFill>
            </a:endParaRPr>
          </a:p>
          <a:p>
            <a:pPr>
              <a:buFontTx/>
              <a:buChar char="-"/>
            </a:pPr>
            <a:r>
              <a:rPr lang="en-US" dirty="0">
                <a:solidFill>
                  <a:srgbClr val="FFC000"/>
                </a:solidFill>
              </a:rPr>
              <a:t>Precise reconstruction of shower parameters</a:t>
            </a:r>
          </a:p>
          <a:p>
            <a:pPr marL="0" indent="0">
              <a:buNone/>
            </a:pPr>
            <a:endParaRPr lang="en-US" dirty="0">
              <a:solidFill>
                <a:srgbClr val="FFC000"/>
              </a:solidFill>
            </a:endParaRPr>
          </a:p>
          <a:p>
            <a:pPr marL="0" indent="0">
              <a:buNone/>
            </a:pPr>
            <a:r>
              <a:rPr lang="en-US" dirty="0">
                <a:solidFill>
                  <a:srgbClr val="FFC000"/>
                </a:solidFill>
              </a:rPr>
              <a:t>And </a:t>
            </a:r>
            <a:r>
              <a:rPr lang="en-US" dirty="0">
                <a:solidFill>
                  <a:srgbClr val="0070C0"/>
                </a:solidFill>
              </a:rPr>
              <a:t>the full thing must be differentiable…</a:t>
            </a:r>
          </a:p>
        </p:txBody>
      </p:sp>
      <p:sp>
        <p:nvSpPr>
          <p:cNvPr id="4" name="Footer Placeholder 3">
            <a:extLst>
              <a:ext uri="{FF2B5EF4-FFF2-40B4-BE49-F238E27FC236}">
                <a16:creationId xmlns:a16="http://schemas.microsoft.com/office/drawing/2014/main" id="{BEE21857-A250-5493-08FB-2138FFE6ED8A}"/>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4E09E527-5D6E-0835-6A10-FDFF2C30B8C3}"/>
              </a:ext>
            </a:extLst>
          </p:cNvPr>
          <p:cNvSpPr>
            <a:spLocks noGrp="1"/>
          </p:cNvSpPr>
          <p:nvPr>
            <p:ph type="sldNum" sz="quarter" idx="12"/>
          </p:nvPr>
        </p:nvSpPr>
        <p:spPr/>
        <p:txBody>
          <a:bodyPr/>
          <a:lstStyle/>
          <a:p>
            <a:fld id="{9792DB7C-41C6-413A-81DD-F073C27E12A1}" type="slidenum">
              <a:rPr lang="en-US" smtClean="0"/>
              <a:t>28</a:t>
            </a:fld>
            <a:endParaRPr lang="en-US"/>
          </a:p>
        </p:txBody>
      </p:sp>
      <p:sp>
        <p:nvSpPr>
          <p:cNvPr id="6" name="Rectangle 5">
            <a:extLst>
              <a:ext uri="{FF2B5EF4-FFF2-40B4-BE49-F238E27FC236}">
                <a16:creationId xmlns:a16="http://schemas.microsoft.com/office/drawing/2014/main" id="{DDC561CB-F8F2-02D3-9A18-F810C78E107E}"/>
              </a:ext>
            </a:extLst>
          </p:cNvPr>
          <p:cNvSpPr/>
          <p:nvPr/>
        </p:nvSpPr>
        <p:spPr>
          <a:xfrm>
            <a:off x="566057" y="2067719"/>
            <a:ext cx="8425542" cy="3375138"/>
          </a:xfrm>
          <a:prstGeom prst="rect">
            <a:avLst/>
          </a:prstGeom>
          <a:solidFill>
            <a:schemeClr val="tx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D615C6F6-501F-1ED8-C877-A7BCCE040761}"/>
                  </a:ext>
                </a:extLst>
              </p:cNvPr>
              <p:cNvSpPr txBox="1"/>
              <p:nvPr/>
            </p:nvSpPr>
            <p:spPr>
              <a:xfrm>
                <a:off x="9154056" y="2807483"/>
                <a:ext cx="1656287" cy="28091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US" sz="9600" i="1" smtClean="0">
                              <a:solidFill>
                                <a:schemeClr val="bg1"/>
                              </a:solidFill>
                              <a:latin typeface="Cambria Math" panose="02040503050406030204" pitchFamily="18" charset="0"/>
                            </a:rPr>
                          </m:ctrlPr>
                        </m:fPr>
                        <m:num>
                          <m:r>
                            <a:rPr lang="en-US" sz="9600" i="1" smtClean="0">
                              <a:solidFill>
                                <a:schemeClr val="bg1"/>
                              </a:solidFill>
                              <a:latin typeface="Cambria Math" panose="02040503050406030204" pitchFamily="18" charset="0"/>
                              <a:ea typeface="Cambria Math" panose="02040503050406030204" pitchFamily="18" charset="0"/>
                            </a:rPr>
                            <m:t>𝜕</m:t>
                          </m:r>
                        </m:num>
                        <m:den>
                          <m:r>
                            <a:rPr lang="en-US" sz="9600" i="1" smtClean="0">
                              <a:solidFill>
                                <a:schemeClr val="bg1"/>
                              </a:solidFill>
                              <a:latin typeface="Cambria Math" panose="02040503050406030204" pitchFamily="18" charset="0"/>
                              <a:ea typeface="Cambria Math" panose="02040503050406030204" pitchFamily="18" charset="0"/>
                            </a:rPr>
                            <m:t>𝜕</m:t>
                          </m:r>
                          <m:r>
                            <a:rPr lang="en-US" sz="9600" b="0" i="1" smtClean="0">
                              <a:solidFill>
                                <a:schemeClr val="bg1"/>
                              </a:solidFill>
                              <a:latin typeface="Cambria Math" panose="02040503050406030204" pitchFamily="18" charset="0"/>
                              <a:ea typeface="Cambria Math" panose="02040503050406030204" pitchFamily="18" charset="0"/>
                            </a:rPr>
                            <m:t>𝑥</m:t>
                          </m:r>
                        </m:den>
                      </m:f>
                    </m:oMath>
                  </m:oMathPara>
                </a14:m>
                <a:endParaRPr lang="en-US" sz="9600" dirty="0"/>
              </a:p>
            </p:txBody>
          </p:sp>
        </mc:Choice>
        <mc:Fallback xmlns="">
          <p:sp>
            <p:nvSpPr>
              <p:cNvPr id="8" name="TextBox 7">
                <a:extLst>
                  <a:ext uri="{FF2B5EF4-FFF2-40B4-BE49-F238E27FC236}">
                    <a16:creationId xmlns:a16="http://schemas.microsoft.com/office/drawing/2014/main" id="{D615C6F6-501F-1ED8-C877-A7BCCE040761}"/>
                  </a:ext>
                </a:extLst>
              </p:cNvPr>
              <p:cNvSpPr txBox="1">
                <a:spLocks noRot="1" noChangeAspect="1" noMove="1" noResize="1" noEditPoints="1" noAdjustHandles="1" noChangeArrowheads="1" noChangeShapeType="1" noTextEdit="1"/>
              </p:cNvSpPr>
              <p:nvPr/>
            </p:nvSpPr>
            <p:spPr>
              <a:xfrm>
                <a:off x="9154056" y="2807483"/>
                <a:ext cx="1656287" cy="2809102"/>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988455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4" presetClass="emph" presetSubtype="0" fill="hold" grpId="0" nodeType="withEffect">
                                  <p:stCondLst>
                                    <p:cond delay="0"/>
                                  </p:stCondLst>
                                  <p:iterate type="lt">
                                    <p:tmPct val="10000"/>
                                  </p:iterate>
                                  <p:childTnLst>
                                    <p:animMotion origin="layout" path="M 0.0 0.0 L 0.0 -0.07213" pathEditMode="relative" ptsTypes="">
                                      <p:cBhvr>
                                        <p:cTn id="6" dur="250" accel="50000" decel="50000" autoRev="1" fill="hold">
                                          <p:stCondLst>
                                            <p:cond delay="0"/>
                                          </p:stCondLst>
                                        </p:cTn>
                                        <p:tgtEl>
                                          <p:spTgt spid="8"/>
                                        </p:tgtEl>
                                        <p:attrNameLst>
                                          <p:attrName>ppt_x</p:attrName>
                                          <p:attrName>ppt_y</p:attrName>
                                        </p:attrNameLst>
                                      </p:cBhvr>
                                    </p:animMotion>
                                    <p:animRot by="1500000">
                                      <p:cBhvr>
                                        <p:cTn id="7" dur="125" fill="hold">
                                          <p:stCondLst>
                                            <p:cond delay="0"/>
                                          </p:stCondLst>
                                        </p:cTn>
                                        <p:tgtEl>
                                          <p:spTgt spid="8"/>
                                        </p:tgtEl>
                                        <p:attrNameLst>
                                          <p:attrName>r</p:attrName>
                                        </p:attrNameLst>
                                      </p:cBhvr>
                                    </p:animRot>
                                    <p:animRot by="-1500000">
                                      <p:cBhvr>
                                        <p:cTn id="8" dur="125" fill="hold">
                                          <p:stCondLst>
                                            <p:cond delay="125"/>
                                          </p:stCondLst>
                                        </p:cTn>
                                        <p:tgtEl>
                                          <p:spTgt spid="8"/>
                                        </p:tgtEl>
                                        <p:attrNameLst>
                                          <p:attrName>r</p:attrName>
                                        </p:attrNameLst>
                                      </p:cBhvr>
                                    </p:animRot>
                                    <p:animRot by="-1500000">
                                      <p:cBhvr>
                                        <p:cTn id="9" dur="125" fill="hold">
                                          <p:stCondLst>
                                            <p:cond delay="250"/>
                                          </p:stCondLst>
                                        </p:cTn>
                                        <p:tgtEl>
                                          <p:spTgt spid="8"/>
                                        </p:tgtEl>
                                        <p:attrNameLst>
                                          <p:attrName>r</p:attrName>
                                        </p:attrNameLst>
                                      </p:cBhvr>
                                    </p:animRot>
                                    <p:animRot by="1500000">
                                      <p:cBhvr>
                                        <p:cTn id="10" dur="125" fill="hold">
                                          <p:stCondLst>
                                            <p:cond delay="375"/>
                                          </p:stCondLst>
                                        </p:cTn>
                                        <p:tgtEl>
                                          <p:spTgt spid="8"/>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FD16A-10DD-DCBA-0249-9A885F7A2151}"/>
              </a:ext>
            </a:extLst>
          </p:cNvPr>
          <p:cNvSpPr>
            <a:spLocks noGrp="1"/>
          </p:cNvSpPr>
          <p:nvPr>
            <p:ph type="title"/>
          </p:nvPr>
        </p:nvSpPr>
        <p:spPr/>
        <p:txBody>
          <a:bodyPr/>
          <a:lstStyle/>
          <a:p>
            <a:r>
              <a:rPr lang="en-US" b="1" dirty="0">
                <a:solidFill>
                  <a:schemeClr val="bg1"/>
                </a:solidFill>
                <a:latin typeface="+mn-lt"/>
              </a:rPr>
              <a:t>Shower Reconstruction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1656F40-5583-1E99-7822-C3A224F69AE6}"/>
                  </a:ext>
                </a:extLst>
              </p:cNvPr>
              <p:cNvSpPr>
                <a:spLocks noGrp="1"/>
              </p:cNvSpPr>
              <p:nvPr>
                <p:ph idx="1"/>
              </p:nvPr>
            </p:nvSpPr>
            <p:spPr>
              <a:xfrm>
                <a:off x="838200" y="1825624"/>
                <a:ext cx="10515600" cy="4895851"/>
              </a:xfrm>
            </p:spPr>
            <p:txBody>
              <a:bodyPr>
                <a:normAutofit fontScale="77500" lnSpcReduction="20000"/>
              </a:bodyPr>
              <a:lstStyle/>
              <a:p>
                <a:pPr marL="0" indent="0">
                  <a:buNone/>
                </a:pPr>
                <a:r>
                  <a:rPr lang="en-US" dirty="0">
                    <a:solidFill>
                      <a:srgbClr val="FFC000"/>
                    </a:solidFill>
                  </a:rPr>
                  <a:t>To model reconstruction performances of a future instrument, </a:t>
                </a:r>
                <a:r>
                  <a:rPr lang="en-US" u="sng" dirty="0">
                    <a:solidFill>
                      <a:srgbClr val="FFC000"/>
                    </a:solidFill>
                  </a:rPr>
                  <a:t>safe to err on the high-precision side</a:t>
                </a:r>
              </a:p>
              <a:p>
                <a:pPr marL="0" indent="0">
                  <a:buNone/>
                </a:pPr>
                <a:r>
                  <a:rPr lang="en-US" dirty="0">
                    <a:solidFill>
                      <a:srgbClr val="FFC000"/>
                    </a:solidFill>
                    <a:sym typeface="Wingdings" panose="05000000000000000000" pitchFamily="2" charset="2"/>
                  </a:rPr>
                  <a:t>	</a:t>
                </a:r>
                <a:r>
                  <a:rPr lang="en-US" dirty="0">
                    <a:solidFill>
                      <a:schemeClr val="bg1"/>
                    </a:solidFill>
                    <a:sym typeface="Wingdings" panose="05000000000000000000" pitchFamily="2" charset="2"/>
                  </a:rPr>
                  <a:t> F</a:t>
                </a:r>
                <a:r>
                  <a:rPr lang="en-US" dirty="0">
                    <a:solidFill>
                      <a:schemeClr val="bg1"/>
                    </a:solidFill>
                  </a:rPr>
                  <a:t>or now we assume that tanks count with full efficiency and perfect 	discrimination the </a:t>
                </a:r>
                <a:r>
                  <a:rPr lang="en-US" dirty="0" err="1">
                    <a:solidFill>
                      <a:schemeClr val="bg1"/>
                    </a:solidFill>
                  </a:rPr>
                  <a:t>e+gamma</a:t>
                </a:r>
                <a:r>
                  <a:rPr lang="en-US" dirty="0">
                    <a:solidFill>
                      <a:schemeClr val="bg1"/>
                    </a:solidFill>
                  </a:rPr>
                  <a:t> and muons crossing them</a:t>
                </a:r>
              </a:p>
              <a:p>
                <a:pPr marL="0" indent="0">
                  <a:buNone/>
                </a:pPr>
                <a:endParaRPr lang="en-US" dirty="0">
                  <a:solidFill>
                    <a:srgbClr val="FFC000"/>
                  </a:solidFill>
                </a:endParaRPr>
              </a:p>
              <a:p>
                <a:pPr marL="0" indent="0">
                  <a:buNone/>
                </a:pPr>
                <a:r>
                  <a:rPr lang="en-US" dirty="0">
                    <a:solidFill>
                      <a:srgbClr val="FFC000"/>
                    </a:solidFill>
                  </a:rPr>
                  <a:t>We also </a:t>
                </a:r>
                <a:r>
                  <a:rPr lang="en-US" dirty="0">
                    <a:solidFill>
                      <a:srgbClr val="0070C0"/>
                    </a:solidFill>
                  </a:rPr>
                  <a:t>assume we have a perfect model of </a:t>
                </a:r>
                <a:r>
                  <a:rPr lang="en-US" dirty="0" err="1">
                    <a:solidFill>
                      <a:srgbClr val="0070C0"/>
                    </a:solidFill>
                  </a:rPr>
                  <a:t>dN</a:t>
                </a:r>
                <a:r>
                  <a:rPr lang="en-US" dirty="0">
                    <a:solidFill>
                      <a:srgbClr val="0070C0"/>
                    </a:solidFill>
                  </a:rPr>
                  <a:t>/</a:t>
                </a:r>
                <a:r>
                  <a:rPr lang="en-US" dirty="0" err="1">
                    <a:solidFill>
                      <a:srgbClr val="0070C0"/>
                    </a:solidFill>
                  </a:rPr>
                  <a:t>dR</a:t>
                </a:r>
                <a:r>
                  <a:rPr lang="en-US" dirty="0">
                    <a:solidFill>
                      <a:srgbClr val="0070C0"/>
                    </a:solidFill>
                  </a:rPr>
                  <a:t> fluxes</a:t>
                </a:r>
              </a:p>
              <a:p>
                <a:pPr marL="0" indent="0">
                  <a:buNone/>
                </a:pPr>
                <a:r>
                  <a:rPr lang="en-US" dirty="0">
                    <a:solidFill>
                      <a:srgbClr val="FFC000"/>
                    </a:solidFill>
                    <a:sym typeface="Wingdings" panose="05000000000000000000" pitchFamily="2" charset="2"/>
                  </a:rPr>
                  <a:t>	 We may use a likelihood to extract E, </a:t>
                </a:r>
                <a:r>
                  <a:rPr lang="el-GR" dirty="0">
                    <a:solidFill>
                      <a:srgbClr val="FFC000"/>
                    </a:solidFill>
                  </a:rPr>
                  <a:t>θ</a:t>
                </a:r>
                <a:r>
                  <a:rPr lang="en-US" dirty="0">
                    <a:solidFill>
                      <a:srgbClr val="FFC000"/>
                    </a:solidFill>
                  </a:rPr>
                  <a:t> under each primary particle hypotheses:</a:t>
                </a:r>
              </a:p>
              <a:p>
                <a:pPr marL="0" indent="0">
                  <a:buNone/>
                </a:pPr>
                <a:endParaRPr lang="en-US" b="0" i="1" dirty="0">
                  <a:solidFill>
                    <a:schemeClr val="bg1"/>
                  </a:solidFill>
                  <a:latin typeface="Cambria Math" panose="02040503050406030204" pitchFamily="18" charset="0"/>
                </a:endParaRPr>
              </a:p>
              <a:p>
                <a:pPr marL="0" indent="0">
                  <a:buNone/>
                </a:pP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𝐿</m:t>
                        </m:r>
                      </m:e>
                      <m:sub>
                        <m:r>
                          <a:rPr lang="en-US" b="0" i="1" smtClean="0">
                            <a:solidFill>
                              <a:schemeClr val="bg1"/>
                            </a:solidFill>
                            <a:latin typeface="Cambria Math" panose="02040503050406030204" pitchFamily="18" charset="0"/>
                          </a:rPr>
                          <m:t>𝑝</m:t>
                        </m:r>
                      </m:sub>
                    </m:sSub>
                    <m:d>
                      <m:dPr>
                        <m:ctrlPr>
                          <a:rPr lang="en-US" b="0" i="1" smtClean="0">
                            <a:solidFill>
                              <a:schemeClr val="bg1"/>
                            </a:solidFill>
                            <a:latin typeface="Cambria Math" panose="02040503050406030204" pitchFamily="18" charset="0"/>
                          </a:rPr>
                        </m:ctrlPr>
                      </m:dPr>
                      <m:e>
                        <m:sSub>
                          <m:sSubPr>
                            <m:ctrlPr>
                              <a:rPr lang="en-US" b="0" i="1" smtClean="0">
                                <a:solidFill>
                                  <a:schemeClr val="bg1"/>
                                </a:solidFill>
                                <a:latin typeface="Cambria Math" panose="02040503050406030204" pitchFamily="18" charset="0"/>
                              </a:rPr>
                            </m:ctrlPr>
                          </m:sSubPr>
                          <m:e>
                            <m:d>
                              <m:dPr>
                                <m:begChr m:val="{"/>
                                <m:endChr m:val="}"/>
                                <m:ctrlPr>
                                  <a:rPr lang="en-US" i="1">
                                    <a:solidFill>
                                      <a:schemeClr val="bg1"/>
                                    </a:solidFill>
                                    <a:latin typeface="Cambria Math" panose="02040503050406030204" pitchFamily="18" charset="0"/>
                                  </a:rPr>
                                </m:ctrlPr>
                              </m:d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𝑒</m:t>
                                    </m:r>
                                  </m:sub>
                                </m:sSub>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ea typeface="Cambria Math" panose="02040503050406030204" pitchFamily="18" charset="0"/>
                                      </a:rPr>
                                      <m:t>𝜇</m:t>
                                    </m:r>
                                  </m:sub>
                                </m:sSub>
                              </m:e>
                            </m:d>
                          </m:e>
                          <m:sub>
                            <m:r>
                              <a:rPr lang="en-US" b="0" i="1" smtClean="0">
                                <a:solidFill>
                                  <a:schemeClr val="bg1"/>
                                </a:solidFill>
                                <a:latin typeface="Cambria Math" panose="02040503050406030204" pitchFamily="18" charset="0"/>
                              </a:rPr>
                              <m:t>𝑖</m:t>
                            </m:r>
                          </m:sub>
                        </m:sSub>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𝐸</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𝜃</m:t>
                        </m:r>
                      </m:e>
                    </m:d>
                    <m:r>
                      <a:rPr lang="en-US" b="0" i="1" smtClean="0">
                        <a:solidFill>
                          <a:schemeClr val="bg1"/>
                        </a:solidFill>
                        <a:latin typeface="Cambria Math" panose="02040503050406030204" pitchFamily="18" charset="0"/>
                      </a:rPr>
                      <m:t>=</m:t>
                    </m:r>
                    <m:nary>
                      <m:naryPr>
                        <m:chr m:val="∏"/>
                        <m:ctrlPr>
                          <a:rPr lang="en-US" b="0" i="1" smtClean="0">
                            <a:solidFill>
                              <a:schemeClr val="bg1"/>
                            </a:solidFill>
                            <a:latin typeface="Cambria Math" panose="02040503050406030204" pitchFamily="18" charset="0"/>
                          </a:rPr>
                        </m:ctrlPr>
                      </m:naryPr>
                      <m:sub>
                        <m:r>
                          <m:rPr>
                            <m:brk m:alnAt="23"/>
                          </m:rPr>
                          <a:rPr lang="en-US" b="0" i="1" smtClean="0">
                            <a:solidFill>
                              <a:schemeClr val="bg1"/>
                            </a:solidFill>
                            <a:latin typeface="Cambria Math" panose="02040503050406030204" pitchFamily="18" charset="0"/>
                          </a:rPr>
                          <m:t>𝑖</m:t>
                        </m:r>
                      </m:sub>
                      <m:sup>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𝑁</m:t>
                            </m:r>
                          </m:e>
                          <m:sub>
                            <m:r>
                              <a:rPr lang="en-US" b="0" i="1" smtClean="0">
                                <a:solidFill>
                                  <a:schemeClr val="bg1"/>
                                </a:solidFill>
                                <a:latin typeface="Cambria Math" panose="02040503050406030204" pitchFamily="18" charset="0"/>
                              </a:rPr>
                              <m:t>𝑑𝑒𝑡</m:t>
                            </m:r>
                          </m:sub>
                        </m:sSub>
                      </m:sup>
                      <m:e>
                        <m:r>
                          <a:rPr lang="en-US" b="0" i="1" smtClean="0">
                            <a:solidFill>
                              <a:schemeClr val="bg1"/>
                            </a:solidFill>
                            <a:latin typeface="Cambria Math" panose="02040503050406030204" pitchFamily="18" charset="0"/>
                          </a:rPr>
                          <m:t>𝑃𝑜𝑖𝑠</m:t>
                        </m:r>
                        <m:d>
                          <m:dPr>
                            <m:begChr m:val="["/>
                            <m:endChr m:val="]"/>
                            <m:ctrlPr>
                              <a:rPr lang="en-US" b="0" i="1" smtClean="0">
                                <a:solidFill>
                                  <a:schemeClr val="bg1"/>
                                </a:solidFill>
                                <a:latin typeface="Cambria Math" panose="02040503050406030204" pitchFamily="18" charset="0"/>
                              </a:rPr>
                            </m:ctrlPr>
                          </m:dPr>
                          <m:e>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𝑒</m:t>
                                </m:r>
                              </m:sub>
                              <m:sup>
                                <m:r>
                                  <a:rPr lang="en-US" i="1">
                                    <a:solidFill>
                                      <a:schemeClr val="bg1"/>
                                    </a:solidFill>
                                    <a:latin typeface="Cambria Math" panose="02040503050406030204" pitchFamily="18" charset="0"/>
                                  </a:rPr>
                                  <m:t>𝑖</m:t>
                                </m:r>
                              </m:sup>
                            </m:sSubSup>
                            <m:r>
                              <a:rPr lang="en-US" b="0" i="1" smtClean="0">
                                <a:solidFill>
                                  <a:schemeClr val="bg1"/>
                                </a:solidFill>
                                <a:latin typeface="Cambria Math" panose="02040503050406030204" pitchFamily="18" charset="0"/>
                              </a:rPr>
                              <m:t>|</m:t>
                            </m:r>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𝜆</m:t>
                                </m:r>
                              </m:e>
                              <m:sub>
                                <m:r>
                                  <a:rPr lang="en-US" b="0" i="1" smtClean="0">
                                    <a:solidFill>
                                      <a:schemeClr val="bg1"/>
                                    </a:solidFill>
                                    <a:latin typeface="Cambria Math" panose="02040503050406030204" pitchFamily="18" charset="0"/>
                                  </a:rPr>
                                  <m:t>𝑒</m:t>
                                </m:r>
                              </m:sub>
                              <m:sup>
                                <m:r>
                                  <a:rPr lang="en-US" b="0" i="1" smtClean="0">
                                    <a:solidFill>
                                      <a:schemeClr val="bg1"/>
                                    </a:solidFill>
                                    <a:latin typeface="Cambria Math" panose="02040503050406030204" pitchFamily="18" charset="0"/>
                                  </a:rPr>
                                  <m:t>𝑖</m:t>
                                </m:r>
                              </m:sup>
                            </m:sSubSup>
                            <m:sSub>
                              <m:sSubPr>
                                <m:ctrlPr>
                                  <a:rPr lang="en-US" b="0" i="1" smtClean="0">
                                    <a:solidFill>
                                      <a:schemeClr val="bg1"/>
                                    </a:solidFill>
                                    <a:latin typeface="Cambria Math" panose="02040503050406030204" pitchFamily="18" charset="0"/>
                                  </a:rPr>
                                </m:ctrlPr>
                              </m:sSubPr>
                              <m:e>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𝐸</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𝜃</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𝑋</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𝑌</m:t>
                                    </m:r>
                                  </m:e>
                                </m:d>
                              </m:e>
                              <m:sub>
                                <m:r>
                                  <a:rPr lang="en-US" b="0" i="1" smtClean="0">
                                    <a:solidFill>
                                      <a:schemeClr val="bg1"/>
                                    </a:solidFill>
                                    <a:latin typeface="Cambria Math" panose="02040503050406030204" pitchFamily="18" charset="0"/>
                                  </a:rPr>
                                  <m:t>𝑝</m:t>
                                </m:r>
                              </m:sub>
                            </m:sSub>
                          </m:e>
                        </m:d>
                      </m:e>
                    </m:nary>
                  </m:oMath>
                </a14:m>
                <a:r>
                  <a:rPr lang="en-US" dirty="0">
                    <a:solidFill>
                      <a:schemeClr val="bg1"/>
                    </a:solidFill>
                  </a:rPr>
                  <a:t> </a:t>
                </a:r>
                <a14:m>
                  <m:oMath xmlns:m="http://schemas.openxmlformats.org/officeDocument/2006/math">
                    <m:nary>
                      <m:naryPr>
                        <m:chr m:val="∏"/>
                        <m:ctrlPr>
                          <a:rPr lang="en-US" i="1">
                            <a:solidFill>
                              <a:schemeClr val="bg1"/>
                            </a:solidFill>
                            <a:latin typeface="Cambria Math" panose="02040503050406030204" pitchFamily="18" charset="0"/>
                          </a:rPr>
                        </m:ctrlPr>
                      </m:naryPr>
                      <m:sub>
                        <m:r>
                          <m:rPr>
                            <m:brk m:alnAt="23"/>
                          </m:rPr>
                          <a:rPr lang="en-US" i="1">
                            <a:solidFill>
                              <a:schemeClr val="bg1"/>
                            </a:solidFill>
                            <a:latin typeface="Cambria Math" panose="02040503050406030204" pitchFamily="18" charset="0"/>
                          </a:rPr>
                          <m:t>𝑖</m:t>
                        </m:r>
                      </m:sub>
                      <m:sup>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𝑑𝑒𝑡</m:t>
                            </m:r>
                          </m:sub>
                        </m:sSub>
                      </m:sup>
                      <m:e>
                        <m:r>
                          <a:rPr lang="en-US" i="1">
                            <a:solidFill>
                              <a:schemeClr val="bg1"/>
                            </a:solidFill>
                            <a:latin typeface="Cambria Math" panose="02040503050406030204" pitchFamily="18" charset="0"/>
                          </a:rPr>
                          <m:t>𝑃𝑜𝑖𝑠</m:t>
                        </m:r>
                        <m:d>
                          <m:dPr>
                            <m:begChr m:val="["/>
                            <m:endChr m:val="]"/>
                            <m:ctrlPr>
                              <a:rPr lang="en-US" i="1">
                                <a:solidFill>
                                  <a:schemeClr val="bg1"/>
                                </a:solidFill>
                                <a:latin typeface="Cambria Math" panose="02040503050406030204" pitchFamily="18" charset="0"/>
                              </a:rPr>
                            </m:ctrlPr>
                          </m:dPr>
                          <m:e>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rPr>
                                  <m:t>𝑁</m:t>
                                </m:r>
                              </m:e>
                              <m:sub>
                                <m:r>
                                  <a:rPr lang="en-US" i="1" smtClean="0">
                                    <a:solidFill>
                                      <a:schemeClr val="bg1"/>
                                    </a:solidFill>
                                    <a:latin typeface="Cambria Math" panose="02040503050406030204" pitchFamily="18" charset="0"/>
                                    <a:ea typeface="Cambria Math" panose="02040503050406030204" pitchFamily="18" charset="0"/>
                                  </a:rPr>
                                  <m:t>𝜇</m:t>
                                </m:r>
                              </m:sub>
                              <m:sup>
                                <m:r>
                                  <a:rPr lang="en-US" i="1">
                                    <a:solidFill>
                                      <a:schemeClr val="bg1"/>
                                    </a:solidFill>
                                    <a:latin typeface="Cambria Math" panose="02040503050406030204" pitchFamily="18" charset="0"/>
                                  </a:rPr>
                                  <m:t>𝑖</m:t>
                                </m:r>
                              </m:sup>
                            </m:sSubSup>
                            <m:r>
                              <a:rPr lang="en-US" i="1">
                                <a:solidFill>
                                  <a:schemeClr val="bg1"/>
                                </a:solidFill>
                                <a:latin typeface="Cambria Math" panose="02040503050406030204" pitchFamily="18" charset="0"/>
                              </a:rPr>
                              <m:t>|</m:t>
                            </m:r>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ea typeface="Cambria Math" panose="02040503050406030204" pitchFamily="18" charset="0"/>
                                  </a:rPr>
                                  <m:t>𝜆</m:t>
                                </m:r>
                              </m:e>
                              <m:sub>
                                <m:r>
                                  <a:rPr lang="en-US" i="1" smtClean="0">
                                    <a:solidFill>
                                      <a:schemeClr val="bg1"/>
                                    </a:solidFill>
                                    <a:latin typeface="Cambria Math" panose="02040503050406030204" pitchFamily="18" charset="0"/>
                                    <a:ea typeface="Cambria Math" panose="02040503050406030204" pitchFamily="18" charset="0"/>
                                  </a:rPr>
                                  <m:t>𝜇</m:t>
                                </m:r>
                              </m:sub>
                              <m:sup>
                                <m:r>
                                  <a:rPr lang="en-US" i="1">
                                    <a:solidFill>
                                      <a:schemeClr val="bg1"/>
                                    </a:solidFill>
                                    <a:latin typeface="Cambria Math" panose="02040503050406030204" pitchFamily="18" charset="0"/>
                                  </a:rPr>
                                  <m:t>𝑖</m:t>
                                </m:r>
                              </m:sup>
                            </m:sSubSup>
                            <m:sSub>
                              <m:sSubPr>
                                <m:ctrlPr>
                                  <a:rPr lang="en-US" i="1">
                                    <a:solidFill>
                                      <a:schemeClr val="bg1"/>
                                    </a:solidFill>
                                    <a:latin typeface="Cambria Math" panose="02040503050406030204" pitchFamily="18" charset="0"/>
                                  </a:rPr>
                                </m:ctrlPr>
                              </m:sSubPr>
                              <m:e>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𝐸</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𝜃</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𝑋</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𝑌</m:t>
                                    </m:r>
                                  </m:e>
                                </m:d>
                              </m:e>
                              <m:sub>
                                <m:r>
                                  <a:rPr lang="en-US" i="1">
                                    <a:solidFill>
                                      <a:schemeClr val="bg1"/>
                                    </a:solidFill>
                                    <a:latin typeface="Cambria Math" panose="02040503050406030204" pitchFamily="18" charset="0"/>
                                  </a:rPr>
                                  <m:t>𝑝</m:t>
                                </m:r>
                              </m:sub>
                            </m:sSub>
                          </m:e>
                        </m:d>
                      </m:e>
                    </m:nary>
                  </m:oMath>
                </a14:m>
                <a:endParaRPr lang="en-US" dirty="0">
                  <a:solidFill>
                    <a:schemeClr val="bg1"/>
                  </a:solidFill>
                </a:endParaRPr>
              </a:p>
              <a:p>
                <a:pPr marL="0" indent="0">
                  <a:buNone/>
                </a:pP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𝐿</m:t>
                        </m:r>
                      </m:e>
                      <m:sub>
                        <m:r>
                          <a:rPr lang="en-US" b="0" i="1" smtClean="0">
                            <a:solidFill>
                              <a:schemeClr val="bg1"/>
                            </a:solidFill>
                            <a:latin typeface="Cambria Math" panose="02040503050406030204" pitchFamily="18" charset="0"/>
                            <a:ea typeface="Cambria Math" panose="02040503050406030204" pitchFamily="18" charset="0"/>
                          </a:rPr>
                          <m:t>𝛾</m:t>
                        </m:r>
                      </m:sub>
                    </m:sSub>
                    <m:d>
                      <m:dPr>
                        <m:ctrlPr>
                          <a:rPr lang="en-US" b="0" i="1" smtClean="0">
                            <a:solidFill>
                              <a:schemeClr val="bg1"/>
                            </a:solidFill>
                            <a:latin typeface="Cambria Math" panose="02040503050406030204" pitchFamily="18" charset="0"/>
                          </a:rPr>
                        </m:ctrlPr>
                      </m:dPr>
                      <m:e>
                        <m:sSub>
                          <m:sSubPr>
                            <m:ctrlPr>
                              <a:rPr lang="en-US" b="0" i="1" smtClean="0">
                                <a:solidFill>
                                  <a:schemeClr val="bg1"/>
                                </a:solidFill>
                                <a:latin typeface="Cambria Math" panose="02040503050406030204" pitchFamily="18" charset="0"/>
                              </a:rPr>
                            </m:ctrlPr>
                          </m:sSubPr>
                          <m:e>
                            <m:d>
                              <m:dPr>
                                <m:begChr m:val="{"/>
                                <m:endChr m:val="}"/>
                                <m:ctrlPr>
                                  <a:rPr lang="en-US" i="1">
                                    <a:solidFill>
                                      <a:schemeClr val="bg1"/>
                                    </a:solidFill>
                                    <a:latin typeface="Cambria Math" panose="02040503050406030204" pitchFamily="18" charset="0"/>
                                  </a:rPr>
                                </m:ctrlPr>
                              </m:d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𝑒</m:t>
                                    </m:r>
                                  </m:sub>
                                </m:sSub>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ea typeface="Cambria Math" panose="02040503050406030204" pitchFamily="18" charset="0"/>
                                      </a:rPr>
                                      <m:t>𝜇</m:t>
                                    </m:r>
                                  </m:sub>
                                </m:sSub>
                              </m:e>
                            </m:d>
                          </m:e>
                          <m:sub>
                            <m:r>
                              <a:rPr lang="en-US" b="0" i="1" smtClean="0">
                                <a:solidFill>
                                  <a:schemeClr val="bg1"/>
                                </a:solidFill>
                                <a:latin typeface="Cambria Math" panose="02040503050406030204" pitchFamily="18" charset="0"/>
                              </a:rPr>
                              <m:t>𝑖</m:t>
                            </m:r>
                          </m:sub>
                        </m:sSub>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𝐸</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𝜃</m:t>
                        </m:r>
                      </m:e>
                    </m:d>
                    <m:r>
                      <a:rPr lang="en-US" b="0" i="1" smtClean="0">
                        <a:solidFill>
                          <a:schemeClr val="bg1"/>
                        </a:solidFill>
                        <a:latin typeface="Cambria Math" panose="02040503050406030204" pitchFamily="18" charset="0"/>
                      </a:rPr>
                      <m:t>=</m:t>
                    </m:r>
                    <m:nary>
                      <m:naryPr>
                        <m:chr m:val="∏"/>
                        <m:ctrlPr>
                          <a:rPr lang="en-US" b="0" i="1" smtClean="0">
                            <a:solidFill>
                              <a:schemeClr val="bg1"/>
                            </a:solidFill>
                            <a:latin typeface="Cambria Math" panose="02040503050406030204" pitchFamily="18" charset="0"/>
                          </a:rPr>
                        </m:ctrlPr>
                      </m:naryPr>
                      <m:sub>
                        <m:r>
                          <m:rPr>
                            <m:brk m:alnAt="23"/>
                          </m:rPr>
                          <a:rPr lang="en-US" b="0" i="1" smtClean="0">
                            <a:solidFill>
                              <a:schemeClr val="bg1"/>
                            </a:solidFill>
                            <a:latin typeface="Cambria Math" panose="02040503050406030204" pitchFamily="18" charset="0"/>
                          </a:rPr>
                          <m:t>𝑖</m:t>
                        </m:r>
                      </m:sub>
                      <m:sup>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𝑁</m:t>
                            </m:r>
                          </m:e>
                          <m:sub>
                            <m:r>
                              <a:rPr lang="en-US" b="0" i="1" smtClean="0">
                                <a:solidFill>
                                  <a:schemeClr val="bg1"/>
                                </a:solidFill>
                                <a:latin typeface="Cambria Math" panose="02040503050406030204" pitchFamily="18" charset="0"/>
                              </a:rPr>
                              <m:t>𝑑𝑒𝑡</m:t>
                            </m:r>
                          </m:sub>
                        </m:sSub>
                      </m:sup>
                      <m:e>
                        <m:r>
                          <a:rPr lang="en-US" b="0" i="1" smtClean="0">
                            <a:solidFill>
                              <a:schemeClr val="bg1"/>
                            </a:solidFill>
                            <a:latin typeface="Cambria Math" panose="02040503050406030204" pitchFamily="18" charset="0"/>
                          </a:rPr>
                          <m:t>𝑃𝑜𝑖𝑠</m:t>
                        </m:r>
                        <m:d>
                          <m:dPr>
                            <m:begChr m:val="["/>
                            <m:endChr m:val="]"/>
                            <m:ctrlPr>
                              <a:rPr lang="en-US" b="0" i="1" smtClean="0">
                                <a:solidFill>
                                  <a:schemeClr val="bg1"/>
                                </a:solidFill>
                                <a:latin typeface="Cambria Math" panose="02040503050406030204" pitchFamily="18" charset="0"/>
                              </a:rPr>
                            </m:ctrlPr>
                          </m:dPr>
                          <m:e>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𝑒</m:t>
                                </m:r>
                              </m:sub>
                              <m:sup>
                                <m:r>
                                  <a:rPr lang="en-US" i="1">
                                    <a:solidFill>
                                      <a:schemeClr val="bg1"/>
                                    </a:solidFill>
                                    <a:latin typeface="Cambria Math" panose="02040503050406030204" pitchFamily="18" charset="0"/>
                                  </a:rPr>
                                  <m:t>𝑖</m:t>
                                </m:r>
                              </m:sup>
                            </m:sSubSup>
                            <m:r>
                              <a:rPr lang="en-US" b="0" i="1" smtClean="0">
                                <a:solidFill>
                                  <a:schemeClr val="bg1"/>
                                </a:solidFill>
                                <a:latin typeface="Cambria Math" panose="02040503050406030204" pitchFamily="18" charset="0"/>
                              </a:rPr>
                              <m:t>|</m:t>
                            </m:r>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𝜆</m:t>
                                </m:r>
                              </m:e>
                              <m:sub>
                                <m:r>
                                  <a:rPr lang="en-US" b="0" i="1" smtClean="0">
                                    <a:solidFill>
                                      <a:schemeClr val="bg1"/>
                                    </a:solidFill>
                                    <a:latin typeface="Cambria Math" panose="02040503050406030204" pitchFamily="18" charset="0"/>
                                  </a:rPr>
                                  <m:t>𝑒</m:t>
                                </m:r>
                              </m:sub>
                              <m:sup>
                                <m:r>
                                  <a:rPr lang="en-US" b="0" i="1" smtClean="0">
                                    <a:solidFill>
                                      <a:schemeClr val="bg1"/>
                                    </a:solidFill>
                                    <a:latin typeface="Cambria Math" panose="02040503050406030204" pitchFamily="18" charset="0"/>
                                  </a:rPr>
                                  <m:t>𝑖</m:t>
                                </m:r>
                              </m:sup>
                            </m:sSubSup>
                            <m:sSub>
                              <m:sSubPr>
                                <m:ctrlPr>
                                  <a:rPr lang="en-US" b="0" i="1" smtClean="0">
                                    <a:solidFill>
                                      <a:schemeClr val="bg1"/>
                                    </a:solidFill>
                                    <a:latin typeface="Cambria Math" panose="02040503050406030204" pitchFamily="18" charset="0"/>
                                  </a:rPr>
                                </m:ctrlPr>
                              </m:sSubPr>
                              <m:e>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𝐸</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𝜃</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𝑋</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𝑌</m:t>
                                    </m:r>
                                  </m:e>
                                </m:d>
                              </m:e>
                              <m:sub>
                                <m:r>
                                  <a:rPr lang="en-US" i="1" smtClean="0">
                                    <a:solidFill>
                                      <a:schemeClr val="bg1"/>
                                    </a:solidFill>
                                    <a:latin typeface="Cambria Math" panose="02040503050406030204" pitchFamily="18" charset="0"/>
                                    <a:ea typeface="Cambria Math" panose="02040503050406030204" pitchFamily="18" charset="0"/>
                                  </a:rPr>
                                  <m:t>𝛾</m:t>
                                </m:r>
                              </m:sub>
                            </m:sSub>
                          </m:e>
                        </m:d>
                      </m:e>
                    </m:nary>
                  </m:oMath>
                </a14:m>
                <a:r>
                  <a:rPr lang="en-US" dirty="0">
                    <a:solidFill>
                      <a:schemeClr val="bg1"/>
                    </a:solidFill>
                  </a:rPr>
                  <a:t> </a:t>
                </a:r>
                <a14:m>
                  <m:oMath xmlns:m="http://schemas.openxmlformats.org/officeDocument/2006/math">
                    <m:nary>
                      <m:naryPr>
                        <m:chr m:val="∏"/>
                        <m:ctrlPr>
                          <a:rPr lang="en-US" i="1">
                            <a:solidFill>
                              <a:schemeClr val="bg1"/>
                            </a:solidFill>
                            <a:latin typeface="Cambria Math" panose="02040503050406030204" pitchFamily="18" charset="0"/>
                          </a:rPr>
                        </m:ctrlPr>
                      </m:naryPr>
                      <m:sub>
                        <m:r>
                          <m:rPr>
                            <m:brk m:alnAt="23"/>
                          </m:rPr>
                          <a:rPr lang="en-US" i="1">
                            <a:solidFill>
                              <a:schemeClr val="bg1"/>
                            </a:solidFill>
                            <a:latin typeface="Cambria Math" panose="02040503050406030204" pitchFamily="18" charset="0"/>
                          </a:rPr>
                          <m:t>𝑖</m:t>
                        </m:r>
                      </m:sub>
                      <m:sup>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𝑑𝑒𝑡</m:t>
                            </m:r>
                          </m:sub>
                        </m:sSub>
                      </m:sup>
                      <m:e>
                        <m:r>
                          <a:rPr lang="en-US" i="1">
                            <a:solidFill>
                              <a:schemeClr val="bg1"/>
                            </a:solidFill>
                            <a:latin typeface="Cambria Math" panose="02040503050406030204" pitchFamily="18" charset="0"/>
                          </a:rPr>
                          <m:t>𝑃𝑜𝑖𝑠</m:t>
                        </m:r>
                        <m:d>
                          <m:dPr>
                            <m:begChr m:val="["/>
                            <m:endChr m:val="]"/>
                            <m:ctrlPr>
                              <a:rPr lang="en-US" i="1">
                                <a:solidFill>
                                  <a:schemeClr val="bg1"/>
                                </a:solidFill>
                                <a:latin typeface="Cambria Math" panose="02040503050406030204" pitchFamily="18" charset="0"/>
                              </a:rPr>
                            </m:ctrlPr>
                          </m:dPr>
                          <m:e>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rPr>
                                  <m:t>𝑁</m:t>
                                </m:r>
                              </m:e>
                              <m:sub>
                                <m:r>
                                  <a:rPr lang="en-US" i="1" smtClean="0">
                                    <a:solidFill>
                                      <a:schemeClr val="bg1"/>
                                    </a:solidFill>
                                    <a:latin typeface="Cambria Math" panose="02040503050406030204" pitchFamily="18" charset="0"/>
                                    <a:ea typeface="Cambria Math" panose="02040503050406030204" pitchFamily="18" charset="0"/>
                                  </a:rPr>
                                  <m:t>𝜇</m:t>
                                </m:r>
                              </m:sub>
                              <m:sup>
                                <m:r>
                                  <a:rPr lang="en-US" i="1">
                                    <a:solidFill>
                                      <a:schemeClr val="bg1"/>
                                    </a:solidFill>
                                    <a:latin typeface="Cambria Math" panose="02040503050406030204" pitchFamily="18" charset="0"/>
                                  </a:rPr>
                                  <m:t>𝑖</m:t>
                                </m:r>
                              </m:sup>
                            </m:sSubSup>
                            <m:r>
                              <a:rPr lang="en-US" i="1">
                                <a:solidFill>
                                  <a:schemeClr val="bg1"/>
                                </a:solidFill>
                                <a:latin typeface="Cambria Math" panose="02040503050406030204" pitchFamily="18" charset="0"/>
                              </a:rPr>
                              <m:t>|</m:t>
                            </m:r>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ea typeface="Cambria Math" panose="02040503050406030204" pitchFamily="18" charset="0"/>
                                  </a:rPr>
                                  <m:t>𝜆</m:t>
                                </m:r>
                              </m:e>
                              <m:sub>
                                <m:r>
                                  <a:rPr lang="en-US" i="1" smtClean="0">
                                    <a:solidFill>
                                      <a:schemeClr val="bg1"/>
                                    </a:solidFill>
                                    <a:latin typeface="Cambria Math" panose="02040503050406030204" pitchFamily="18" charset="0"/>
                                    <a:ea typeface="Cambria Math" panose="02040503050406030204" pitchFamily="18" charset="0"/>
                                  </a:rPr>
                                  <m:t>𝜇</m:t>
                                </m:r>
                              </m:sub>
                              <m:sup>
                                <m:r>
                                  <a:rPr lang="en-US" i="1">
                                    <a:solidFill>
                                      <a:schemeClr val="bg1"/>
                                    </a:solidFill>
                                    <a:latin typeface="Cambria Math" panose="02040503050406030204" pitchFamily="18" charset="0"/>
                                  </a:rPr>
                                  <m:t>𝑖</m:t>
                                </m:r>
                              </m:sup>
                            </m:sSubSup>
                            <m:sSub>
                              <m:sSubPr>
                                <m:ctrlPr>
                                  <a:rPr lang="en-US" i="1">
                                    <a:solidFill>
                                      <a:schemeClr val="bg1"/>
                                    </a:solidFill>
                                    <a:latin typeface="Cambria Math" panose="02040503050406030204" pitchFamily="18" charset="0"/>
                                  </a:rPr>
                                </m:ctrlPr>
                              </m:sSubPr>
                              <m:e>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𝐸</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𝜃</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𝑋</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𝑌</m:t>
                                    </m:r>
                                  </m:e>
                                </m:d>
                              </m:e>
                              <m:sub>
                                <m:r>
                                  <a:rPr lang="en-US" i="1" smtClean="0">
                                    <a:solidFill>
                                      <a:schemeClr val="bg1"/>
                                    </a:solidFill>
                                    <a:latin typeface="Cambria Math" panose="02040503050406030204" pitchFamily="18" charset="0"/>
                                    <a:ea typeface="Cambria Math" panose="02040503050406030204" pitchFamily="18" charset="0"/>
                                  </a:rPr>
                                  <m:t>𝛾</m:t>
                                </m:r>
                              </m:sub>
                            </m:sSub>
                          </m:e>
                        </m:d>
                      </m:e>
                    </m:nary>
                  </m:oMath>
                </a14:m>
                <a:endParaRPr lang="en-US" dirty="0">
                  <a:solidFill>
                    <a:srgbClr val="FFC000"/>
                  </a:solidFill>
                </a:endParaRPr>
              </a:p>
              <a:p>
                <a:pPr marL="0" indent="0">
                  <a:buNone/>
                </a:pPr>
                <a:endParaRPr lang="en-US" dirty="0">
                  <a:solidFill>
                    <a:srgbClr val="FFC000"/>
                  </a:solidFill>
                </a:endParaRPr>
              </a:p>
              <a:p>
                <a:pPr marL="0" indent="0">
                  <a:buNone/>
                </a:pPr>
                <a:r>
                  <a:rPr lang="en-US" dirty="0">
                    <a:solidFill>
                      <a:srgbClr val="FFC000"/>
                    </a:solidFill>
                  </a:rPr>
                  <a:t>To it we must add Gaussian terms modeling the time of signals recorded by each detector (WIP)</a:t>
                </a:r>
              </a:p>
            </p:txBody>
          </p:sp>
        </mc:Choice>
        <mc:Fallback>
          <p:sp>
            <p:nvSpPr>
              <p:cNvPr id="3" name="Content Placeholder 2">
                <a:extLst>
                  <a:ext uri="{FF2B5EF4-FFF2-40B4-BE49-F238E27FC236}">
                    <a16:creationId xmlns:a16="http://schemas.microsoft.com/office/drawing/2014/main" id="{C1656F40-5583-1E99-7822-C3A224F69AE6}"/>
                  </a:ext>
                </a:extLst>
              </p:cNvPr>
              <p:cNvSpPr>
                <a:spLocks noGrp="1" noRot="1" noChangeAspect="1" noMove="1" noResize="1" noEditPoints="1" noAdjustHandles="1" noChangeArrowheads="1" noChangeShapeType="1" noTextEdit="1"/>
              </p:cNvSpPr>
              <p:nvPr>
                <p:ph idx="1"/>
              </p:nvPr>
            </p:nvSpPr>
            <p:spPr>
              <a:xfrm>
                <a:off x="838200" y="1825624"/>
                <a:ext cx="10515600" cy="4895851"/>
              </a:xfrm>
              <a:blipFill>
                <a:blip r:embed="rId2"/>
                <a:stretch>
                  <a:fillRect l="-754" t="-2488" r="-58"/>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862202C9-D3A4-22CA-5B83-70B8D7B57E5F}"/>
              </a:ext>
            </a:extLst>
          </p:cNvPr>
          <p:cNvSpPr>
            <a:spLocks noGrp="1"/>
          </p:cNvSpPr>
          <p:nvPr>
            <p:ph type="sldNum" sz="quarter" idx="12"/>
          </p:nvPr>
        </p:nvSpPr>
        <p:spPr/>
        <p:txBody>
          <a:bodyPr/>
          <a:lstStyle/>
          <a:p>
            <a:fld id="{9792DB7C-41C6-413A-81DD-F073C27E12A1}" type="slidenum">
              <a:rPr lang="en-US" smtClean="0"/>
              <a:t>29</a:t>
            </a:fld>
            <a:endParaRPr lang="en-US"/>
          </a:p>
        </p:txBody>
      </p:sp>
      <p:sp>
        <p:nvSpPr>
          <p:cNvPr id="10" name="Rectangle 9">
            <a:extLst>
              <a:ext uri="{FF2B5EF4-FFF2-40B4-BE49-F238E27FC236}">
                <a16:creationId xmlns:a16="http://schemas.microsoft.com/office/drawing/2014/main" id="{86683C54-BB73-6705-2FEE-341620CEA9C1}"/>
              </a:ext>
            </a:extLst>
          </p:cNvPr>
          <p:cNvSpPr/>
          <p:nvPr/>
        </p:nvSpPr>
        <p:spPr>
          <a:xfrm>
            <a:off x="638443" y="3045670"/>
            <a:ext cx="10964978" cy="331067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9CAB1822-19F2-2E9B-E06F-8AD30EEEE7C2}"/>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23852874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F4913DA-5E2E-1747-01AA-B4D2912D6D20}"/>
              </a:ext>
            </a:extLst>
          </p:cNvPr>
          <p:cNvSpPr>
            <a:spLocks noGrp="1"/>
          </p:cNvSpPr>
          <p:nvPr>
            <p:ph type="title"/>
          </p:nvPr>
        </p:nvSpPr>
        <p:spPr/>
        <p:txBody>
          <a:bodyPr/>
          <a:lstStyle/>
          <a:p>
            <a:r>
              <a:rPr lang="en-US" b="1" dirty="0">
                <a:solidFill>
                  <a:schemeClr val="bg1"/>
                </a:solidFill>
                <a:latin typeface="+mn-lt"/>
              </a:rPr>
              <a:t>We Are Successful Detector Builders…</a:t>
            </a:r>
          </a:p>
        </p:txBody>
      </p:sp>
      <p:sp>
        <p:nvSpPr>
          <p:cNvPr id="3" name="Segnaposto contenuto 2">
            <a:extLst>
              <a:ext uri="{FF2B5EF4-FFF2-40B4-BE49-F238E27FC236}">
                <a16:creationId xmlns:a16="http://schemas.microsoft.com/office/drawing/2014/main" id="{7640FD39-267D-8CB5-8346-463F8BFBFADE}"/>
              </a:ext>
            </a:extLst>
          </p:cNvPr>
          <p:cNvSpPr>
            <a:spLocks noGrp="1"/>
          </p:cNvSpPr>
          <p:nvPr>
            <p:ph idx="1"/>
          </p:nvPr>
        </p:nvSpPr>
        <p:spPr>
          <a:xfrm>
            <a:off x="838199" y="1825624"/>
            <a:ext cx="7706711" cy="4727575"/>
          </a:xfrm>
        </p:spPr>
        <p:txBody>
          <a:bodyPr>
            <a:normAutofit fontScale="77500" lnSpcReduction="20000"/>
          </a:bodyPr>
          <a:lstStyle/>
          <a:p>
            <a:pPr marL="0" indent="0">
              <a:buNone/>
            </a:pPr>
            <a:r>
              <a:rPr lang="en-US" dirty="0">
                <a:solidFill>
                  <a:schemeClr val="bg1"/>
                </a:solidFill>
              </a:rPr>
              <a:t>In the past 60+ years our community established robust design paradigms, while pushing technologies to their bleeding edge</a:t>
            </a:r>
          </a:p>
          <a:p>
            <a:pPr marL="0" indent="0">
              <a:buNone/>
            </a:pPr>
            <a:endParaRPr lang="en-US" dirty="0">
              <a:solidFill>
                <a:schemeClr val="bg1"/>
              </a:solidFill>
            </a:endParaRPr>
          </a:p>
          <a:p>
            <a:pPr marL="0" indent="0">
              <a:buNone/>
            </a:pPr>
            <a:r>
              <a:rPr lang="en-US" dirty="0">
                <a:solidFill>
                  <a:schemeClr val="bg1"/>
                </a:solidFill>
              </a:rPr>
              <a:t>Some of those deeply ingrained paradigms are </a:t>
            </a:r>
            <a:r>
              <a:rPr lang="en-US" dirty="0">
                <a:solidFill>
                  <a:srgbClr val="FFC000"/>
                </a:solidFill>
              </a:rPr>
              <a:t>not necessarily as motivated today as they once were</a:t>
            </a:r>
          </a:p>
          <a:p>
            <a:pPr marL="0" indent="0">
              <a:buNone/>
            </a:pPr>
            <a:r>
              <a:rPr lang="en-US" dirty="0">
                <a:solidFill>
                  <a:schemeClr val="bg1"/>
                </a:solidFill>
              </a:rPr>
              <a:t>	- track first, destroy later</a:t>
            </a:r>
          </a:p>
          <a:p>
            <a:pPr marL="0" indent="0">
              <a:buNone/>
            </a:pPr>
            <a:r>
              <a:rPr lang="en-US" dirty="0">
                <a:solidFill>
                  <a:schemeClr val="bg1"/>
                </a:solidFill>
              </a:rPr>
              <a:t>	- redundancy </a:t>
            </a:r>
          </a:p>
          <a:p>
            <a:pPr marL="0" indent="0">
              <a:buNone/>
            </a:pPr>
            <a:r>
              <a:rPr lang="en-US" dirty="0">
                <a:solidFill>
                  <a:schemeClr val="bg1"/>
                </a:solidFill>
              </a:rPr>
              <a:t>	- symmetric layouts </a:t>
            </a:r>
          </a:p>
          <a:p>
            <a:pPr marL="0" indent="0">
              <a:buNone/>
            </a:pPr>
            <a:r>
              <a:rPr lang="en-US" dirty="0">
                <a:solidFill>
                  <a:schemeClr val="bg1"/>
                </a:solidFill>
              </a:rPr>
              <a:t>The design space of the biggest projects has grown to  </a:t>
            </a:r>
            <a:r>
              <a:rPr lang="en-US" dirty="0">
                <a:solidFill>
                  <a:srgbClr val="00B0F0"/>
                </a:solidFill>
              </a:rPr>
              <a:t>transcend our understanding </a:t>
            </a:r>
            <a:r>
              <a:rPr lang="en-US" dirty="0">
                <a:solidFill>
                  <a:schemeClr val="bg1"/>
                </a:solidFill>
              </a:rPr>
              <a:t>– we cannot think in 10</a:t>
            </a:r>
            <a:r>
              <a:rPr lang="en-US" baseline="30000" dirty="0">
                <a:solidFill>
                  <a:schemeClr val="bg1"/>
                </a:solidFill>
              </a:rPr>
              <a:t>4</a:t>
            </a:r>
            <a:r>
              <a:rPr lang="en-US" dirty="0">
                <a:solidFill>
                  <a:schemeClr val="bg1"/>
                </a:solidFill>
              </a:rPr>
              <a:t> dimensions </a:t>
            </a:r>
          </a:p>
          <a:p>
            <a:pPr marL="0" indent="0">
              <a:buNone/>
            </a:pPr>
            <a:endParaRPr lang="en-US" dirty="0">
              <a:solidFill>
                <a:schemeClr val="bg1"/>
              </a:solidFill>
            </a:endParaRPr>
          </a:p>
          <a:p>
            <a:pPr marL="0" indent="0">
              <a:buNone/>
            </a:pPr>
            <a:r>
              <a:rPr lang="en-US" dirty="0">
                <a:solidFill>
                  <a:schemeClr val="bg1"/>
                </a:solidFill>
              </a:rPr>
              <a:t>Our demands (luminosity, resolution) are also on the rise, as is the size of the viable technological solutions space (e.g. 3D printing)</a:t>
            </a:r>
          </a:p>
          <a:p>
            <a:pPr marL="0" indent="0">
              <a:buNone/>
            </a:pPr>
            <a:endParaRPr lang="en-US" dirty="0">
              <a:solidFill>
                <a:schemeClr val="bg1"/>
              </a:solidFill>
            </a:endParaRPr>
          </a:p>
          <a:p>
            <a:pPr marL="0" indent="0">
              <a:buNone/>
            </a:pPr>
            <a:endParaRPr lang="en-US" dirty="0">
              <a:solidFill>
                <a:schemeClr val="bg1"/>
              </a:solidFill>
            </a:endParaRPr>
          </a:p>
        </p:txBody>
      </p:sp>
      <p:pic>
        <p:nvPicPr>
          <p:cNvPr id="6" name="Picture 2" descr="CMS Particle Detector">
            <a:extLst>
              <a:ext uri="{FF2B5EF4-FFF2-40B4-BE49-F238E27FC236}">
                <a16:creationId xmlns:a16="http://schemas.microsoft.com/office/drawing/2014/main" id="{A50A08BC-4BEC-6EF7-C585-CB08F86187E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747830" y="2442721"/>
            <a:ext cx="3390381" cy="174039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4" descr="Scheme of a typical particle detector (transverse view) for colliding... |  Download Scientific Diagram">
            <a:extLst>
              <a:ext uri="{FF2B5EF4-FFF2-40B4-BE49-F238E27FC236}">
                <a16:creationId xmlns:a16="http://schemas.microsoft.com/office/drawing/2014/main" id="{8F8FA955-2666-959F-8357-C72779A97AC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541246" y="96819"/>
            <a:ext cx="2596966" cy="2078822"/>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uppo 12">
            <a:extLst>
              <a:ext uri="{FF2B5EF4-FFF2-40B4-BE49-F238E27FC236}">
                <a16:creationId xmlns:a16="http://schemas.microsoft.com/office/drawing/2014/main" id="{D148A4FE-84AA-3813-5D16-A6649C78AFBD}"/>
              </a:ext>
            </a:extLst>
          </p:cNvPr>
          <p:cNvGrpSpPr/>
          <p:nvPr/>
        </p:nvGrpSpPr>
        <p:grpSpPr>
          <a:xfrm>
            <a:off x="9824166" y="4677103"/>
            <a:ext cx="2031124" cy="2010505"/>
            <a:chOff x="9779876" y="4651280"/>
            <a:chExt cx="2031124" cy="2010505"/>
          </a:xfrm>
        </p:grpSpPr>
        <p:sp>
          <p:nvSpPr>
            <p:cNvPr id="10" name="Ovale 9">
              <a:extLst>
                <a:ext uri="{FF2B5EF4-FFF2-40B4-BE49-F238E27FC236}">
                  <a16:creationId xmlns:a16="http://schemas.microsoft.com/office/drawing/2014/main" id="{0FF5899C-0202-2790-E742-4462AA0152A8}"/>
                </a:ext>
              </a:extLst>
            </p:cNvPr>
            <p:cNvSpPr/>
            <p:nvPr/>
          </p:nvSpPr>
          <p:spPr>
            <a:xfrm>
              <a:off x="9779876" y="4651280"/>
              <a:ext cx="2031124" cy="2010505"/>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e 10">
              <a:extLst>
                <a:ext uri="{FF2B5EF4-FFF2-40B4-BE49-F238E27FC236}">
                  <a16:creationId xmlns:a16="http://schemas.microsoft.com/office/drawing/2014/main" id="{C061D911-D20B-1C88-B556-F5F699DEA504}"/>
                </a:ext>
              </a:extLst>
            </p:cNvPr>
            <p:cNvSpPr/>
            <p:nvPr/>
          </p:nvSpPr>
          <p:spPr>
            <a:xfrm>
              <a:off x="10103069" y="4968985"/>
              <a:ext cx="1384738" cy="1387365"/>
            </a:xfrm>
            <a:prstGeom prst="ellipse">
              <a:avLst/>
            </a:prstGeom>
            <a:solidFill>
              <a:srgbClr val="00B05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Dodecagono 11">
              <a:extLst>
                <a:ext uri="{FF2B5EF4-FFF2-40B4-BE49-F238E27FC236}">
                  <a16:creationId xmlns:a16="http://schemas.microsoft.com/office/drawing/2014/main" id="{8846C79C-C6BC-0936-CE3C-276AEF5259AF}"/>
                </a:ext>
              </a:extLst>
            </p:cNvPr>
            <p:cNvSpPr/>
            <p:nvPr/>
          </p:nvSpPr>
          <p:spPr>
            <a:xfrm>
              <a:off x="10373710" y="5249670"/>
              <a:ext cx="843455" cy="825996"/>
            </a:xfrm>
            <a:prstGeom prst="dodecagon">
              <a:avLst/>
            </a:prstGeom>
            <a:solidFill>
              <a:srgbClr val="FF00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 name="Freccia in giù 8">
            <a:extLst>
              <a:ext uri="{FF2B5EF4-FFF2-40B4-BE49-F238E27FC236}">
                <a16:creationId xmlns:a16="http://schemas.microsoft.com/office/drawing/2014/main" id="{8A6D786B-79D8-375C-EA05-B5437629F2E3}"/>
              </a:ext>
            </a:extLst>
          </p:cNvPr>
          <p:cNvSpPr/>
          <p:nvPr/>
        </p:nvSpPr>
        <p:spPr>
          <a:xfrm>
            <a:off x="10301692" y="1765737"/>
            <a:ext cx="1076073" cy="3263463"/>
          </a:xfrm>
          <a:prstGeom prst="downArrow">
            <a:avLst/>
          </a:prstGeom>
          <a:noFill/>
          <a:ln w="127000">
            <a:solidFill>
              <a:srgbClr val="FFC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asellaDiTesto 13">
            <a:extLst>
              <a:ext uri="{FF2B5EF4-FFF2-40B4-BE49-F238E27FC236}">
                <a16:creationId xmlns:a16="http://schemas.microsoft.com/office/drawing/2014/main" id="{486F2124-627A-1BBB-930D-C84DB23B3EE6}"/>
              </a:ext>
            </a:extLst>
          </p:cNvPr>
          <p:cNvSpPr txBox="1"/>
          <p:nvPr/>
        </p:nvSpPr>
        <p:spPr>
          <a:xfrm>
            <a:off x="5421086" y="6270171"/>
            <a:ext cx="4169668" cy="584775"/>
          </a:xfrm>
          <a:prstGeom prst="rect">
            <a:avLst/>
          </a:prstGeom>
          <a:noFill/>
        </p:spPr>
        <p:txBody>
          <a:bodyPr wrap="none" rtlCol="0">
            <a:spAutoFit/>
          </a:bodyPr>
          <a:lstStyle/>
          <a:p>
            <a:r>
              <a:rPr lang="en-US" sz="3200" b="1" dirty="0">
                <a:solidFill>
                  <a:srgbClr val="FFC000"/>
                </a:solidFill>
              </a:rPr>
              <a:t>Who’re you </a:t>
            </a:r>
            <a:r>
              <a:rPr lang="en-US" sz="3200" b="1" dirty="0" err="1">
                <a:solidFill>
                  <a:srgbClr val="FFC000"/>
                </a:solidFill>
              </a:rPr>
              <a:t>gonna</a:t>
            </a:r>
            <a:r>
              <a:rPr lang="en-US" sz="3200" b="1" dirty="0">
                <a:solidFill>
                  <a:srgbClr val="FFC000"/>
                </a:solidFill>
              </a:rPr>
              <a:t> call?</a:t>
            </a:r>
          </a:p>
        </p:txBody>
      </p:sp>
      <p:sp>
        <p:nvSpPr>
          <p:cNvPr id="15" name="Rettangolo 14">
            <a:extLst>
              <a:ext uri="{FF2B5EF4-FFF2-40B4-BE49-F238E27FC236}">
                <a16:creationId xmlns:a16="http://schemas.microsoft.com/office/drawing/2014/main" id="{05BC88CF-AF9C-486F-A69A-A4893566CE2C}"/>
              </a:ext>
            </a:extLst>
          </p:cNvPr>
          <p:cNvSpPr/>
          <p:nvPr/>
        </p:nvSpPr>
        <p:spPr>
          <a:xfrm>
            <a:off x="10302306" y="5461019"/>
            <a:ext cx="1075459" cy="442672"/>
          </a:xfrm>
          <a:prstGeom prst="rect">
            <a:avLst/>
          </a:prstGeom>
          <a:solidFill>
            <a:schemeClr val="accent1">
              <a:alpha val="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DO’H!</a:t>
            </a:r>
          </a:p>
        </p:txBody>
      </p:sp>
      <p:sp>
        <p:nvSpPr>
          <p:cNvPr id="16" name="CasellaDiTesto 15">
            <a:extLst>
              <a:ext uri="{FF2B5EF4-FFF2-40B4-BE49-F238E27FC236}">
                <a16:creationId xmlns:a16="http://schemas.microsoft.com/office/drawing/2014/main" id="{25A0F793-1B06-BFFE-8C76-430CD5C8BFC4}"/>
              </a:ext>
            </a:extLst>
          </p:cNvPr>
          <p:cNvSpPr txBox="1"/>
          <p:nvPr/>
        </p:nvSpPr>
        <p:spPr>
          <a:xfrm>
            <a:off x="8888503" y="46306"/>
            <a:ext cx="652743" cy="369332"/>
          </a:xfrm>
          <a:prstGeom prst="rect">
            <a:avLst/>
          </a:prstGeom>
          <a:noFill/>
        </p:spPr>
        <p:txBody>
          <a:bodyPr wrap="none" rtlCol="0">
            <a:spAutoFit/>
          </a:bodyPr>
          <a:lstStyle/>
          <a:p>
            <a:r>
              <a:rPr lang="en-US" dirty="0">
                <a:solidFill>
                  <a:schemeClr val="bg1"/>
                </a:solidFill>
              </a:rPr>
              <a:t>1989</a:t>
            </a:r>
          </a:p>
        </p:txBody>
      </p:sp>
      <p:sp>
        <p:nvSpPr>
          <p:cNvPr id="17" name="CasellaDiTesto 16">
            <a:extLst>
              <a:ext uri="{FF2B5EF4-FFF2-40B4-BE49-F238E27FC236}">
                <a16:creationId xmlns:a16="http://schemas.microsoft.com/office/drawing/2014/main" id="{F8C23AAD-F618-FC1C-8CF8-38192F4FA678}"/>
              </a:ext>
            </a:extLst>
          </p:cNvPr>
          <p:cNvSpPr txBox="1"/>
          <p:nvPr/>
        </p:nvSpPr>
        <p:spPr>
          <a:xfrm>
            <a:off x="8652613" y="2043535"/>
            <a:ext cx="652743" cy="369332"/>
          </a:xfrm>
          <a:prstGeom prst="rect">
            <a:avLst/>
          </a:prstGeom>
          <a:noFill/>
        </p:spPr>
        <p:txBody>
          <a:bodyPr wrap="none" rtlCol="0">
            <a:spAutoFit/>
          </a:bodyPr>
          <a:lstStyle/>
          <a:p>
            <a:r>
              <a:rPr lang="en-US" dirty="0">
                <a:solidFill>
                  <a:schemeClr val="bg1"/>
                </a:solidFill>
              </a:rPr>
              <a:t>2010</a:t>
            </a:r>
          </a:p>
        </p:txBody>
      </p:sp>
      <p:sp>
        <p:nvSpPr>
          <p:cNvPr id="18" name="CasellaDiTesto 17">
            <a:extLst>
              <a:ext uri="{FF2B5EF4-FFF2-40B4-BE49-F238E27FC236}">
                <a16:creationId xmlns:a16="http://schemas.microsoft.com/office/drawing/2014/main" id="{FE228F03-7B32-083E-971B-32C4BCDD283A}"/>
              </a:ext>
            </a:extLst>
          </p:cNvPr>
          <p:cNvSpPr txBox="1"/>
          <p:nvPr/>
        </p:nvSpPr>
        <p:spPr>
          <a:xfrm>
            <a:off x="8747830" y="4565818"/>
            <a:ext cx="760144" cy="369332"/>
          </a:xfrm>
          <a:prstGeom prst="rect">
            <a:avLst/>
          </a:prstGeom>
          <a:noFill/>
        </p:spPr>
        <p:txBody>
          <a:bodyPr wrap="none" rtlCol="0">
            <a:spAutoFit/>
          </a:bodyPr>
          <a:lstStyle/>
          <a:p>
            <a:r>
              <a:rPr lang="en-US" dirty="0">
                <a:solidFill>
                  <a:schemeClr val="bg1"/>
                </a:solidFill>
              </a:rPr>
              <a:t>2050?</a:t>
            </a:r>
          </a:p>
        </p:txBody>
      </p:sp>
      <p:sp>
        <p:nvSpPr>
          <p:cNvPr id="19" name="Rettangolo 18">
            <a:extLst>
              <a:ext uri="{FF2B5EF4-FFF2-40B4-BE49-F238E27FC236}">
                <a16:creationId xmlns:a16="http://schemas.microsoft.com/office/drawing/2014/main" id="{7B493822-71AC-AAC2-9F4D-B75785C5C08C}"/>
              </a:ext>
            </a:extLst>
          </p:cNvPr>
          <p:cNvSpPr/>
          <p:nvPr/>
        </p:nvSpPr>
        <p:spPr>
          <a:xfrm>
            <a:off x="631371" y="1649187"/>
            <a:ext cx="7706711" cy="2803070"/>
          </a:xfrm>
          <a:prstGeom prst="rect">
            <a:avLst/>
          </a:prstGeom>
          <a:solidFill>
            <a:schemeClr val="tx1">
              <a:alpha val="77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Segnaposto numero diapositiva 4">
            <a:extLst>
              <a:ext uri="{FF2B5EF4-FFF2-40B4-BE49-F238E27FC236}">
                <a16:creationId xmlns:a16="http://schemas.microsoft.com/office/drawing/2014/main" id="{A36CD347-EFCA-569C-F31A-8E59073536FA}"/>
              </a:ext>
            </a:extLst>
          </p:cNvPr>
          <p:cNvSpPr>
            <a:spLocks noGrp="1"/>
          </p:cNvSpPr>
          <p:nvPr>
            <p:ph type="sldNum" sz="quarter" idx="12"/>
          </p:nvPr>
        </p:nvSpPr>
        <p:spPr/>
        <p:txBody>
          <a:bodyPr/>
          <a:lstStyle/>
          <a:p>
            <a:fld id="{9792DB7C-41C6-413A-81DD-F073C27E12A1}" type="slidenum">
              <a:rPr lang="en-US" smtClean="0"/>
              <a:t>3</a:t>
            </a:fld>
            <a:endParaRPr lang="en-US"/>
          </a:p>
        </p:txBody>
      </p:sp>
    </p:spTree>
    <p:extLst>
      <p:ext uri="{BB962C8B-B14F-4D97-AF65-F5344CB8AC3E}">
        <p14:creationId xmlns:p14="http://schemas.microsoft.com/office/powerpoint/2010/main" val="20621461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 calcmode="lin" valueType="num">
                                      <p:cBhvr additive="base">
                                        <p:cTn id="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6" end="6"/>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8" end="8"/>
                                            </p:txEl>
                                          </p:spTgt>
                                        </p:tgtEl>
                                        <p:attrNameLst>
                                          <p:attrName>style.visibility</p:attrName>
                                        </p:attrNameLst>
                                      </p:cBhvr>
                                      <p:to>
                                        <p:strVal val="visible"/>
                                      </p:to>
                                    </p:set>
                                    <p:anim calcmode="lin" valueType="num">
                                      <p:cBhvr additive="base">
                                        <p:cTn id="11"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14">
                                            <p:txEl>
                                              <p:pRg st="0" end="0"/>
                                            </p:txEl>
                                          </p:spTgt>
                                        </p:tgtEl>
                                        <p:attrNameLst>
                                          <p:attrName>style.visibility</p:attrName>
                                        </p:attrNameLst>
                                      </p:cBhvr>
                                      <p:to>
                                        <p:strVal val="visible"/>
                                      </p:to>
                                    </p:set>
                                    <p:anim calcmode="lin" valueType="num">
                                      <p:cBhvr additive="base">
                                        <p:cTn id="17" dur="500" fill="hold"/>
                                        <p:tgtEl>
                                          <p:spTgt spid="14">
                                            <p:txEl>
                                              <p:pRg st="0" end="0"/>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1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3FD16A-10DD-DCBA-0249-9A885F7A2151}"/>
              </a:ext>
            </a:extLst>
          </p:cNvPr>
          <p:cNvSpPr>
            <a:spLocks noGrp="1"/>
          </p:cNvSpPr>
          <p:nvPr>
            <p:ph type="title"/>
          </p:nvPr>
        </p:nvSpPr>
        <p:spPr/>
        <p:txBody>
          <a:bodyPr/>
          <a:lstStyle/>
          <a:p>
            <a:r>
              <a:rPr lang="en-US" b="1" dirty="0">
                <a:solidFill>
                  <a:schemeClr val="bg1"/>
                </a:solidFill>
                <a:latin typeface="+mn-lt"/>
              </a:rPr>
              <a:t>Shower Reconstruction</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C1656F40-5583-1E99-7822-C3A224F69AE6}"/>
                  </a:ext>
                </a:extLst>
              </p:cNvPr>
              <p:cNvSpPr>
                <a:spLocks noGrp="1"/>
              </p:cNvSpPr>
              <p:nvPr>
                <p:ph idx="1"/>
              </p:nvPr>
            </p:nvSpPr>
            <p:spPr>
              <a:xfrm>
                <a:off x="838200" y="1825625"/>
                <a:ext cx="10515600" cy="4330246"/>
              </a:xfrm>
            </p:spPr>
            <p:txBody>
              <a:bodyPr>
                <a:normAutofit fontScale="77500" lnSpcReduction="20000"/>
              </a:bodyPr>
              <a:lstStyle/>
              <a:p>
                <a:pPr marL="0" indent="0">
                  <a:buNone/>
                </a:pPr>
                <a:r>
                  <a:rPr lang="en-US" dirty="0">
                    <a:solidFill>
                      <a:srgbClr val="FFC000"/>
                    </a:solidFill>
                  </a:rPr>
                  <a:t>To model reconstruction performances of a future instrument, </a:t>
                </a:r>
                <a:r>
                  <a:rPr lang="en-US" u="sng" dirty="0">
                    <a:solidFill>
                      <a:srgbClr val="FFC000"/>
                    </a:solidFill>
                  </a:rPr>
                  <a:t>safe to err on the high-precision side</a:t>
                </a:r>
              </a:p>
              <a:p>
                <a:pPr marL="0" indent="0">
                  <a:buNone/>
                </a:pPr>
                <a:r>
                  <a:rPr lang="en-US" dirty="0">
                    <a:solidFill>
                      <a:srgbClr val="FFC000"/>
                    </a:solidFill>
                    <a:sym typeface="Wingdings" panose="05000000000000000000" pitchFamily="2" charset="2"/>
                  </a:rPr>
                  <a:t>	 F</a:t>
                </a:r>
                <a:r>
                  <a:rPr lang="en-US" dirty="0">
                    <a:solidFill>
                      <a:srgbClr val="FFC000"/>
                    </a:solidFill>
                  </a:rPr>
                  <a:t>or now we assume that tanks count with full efficiency and perfect 	discrimination the </a:t>
                </a:r>
                <a:r>
                  <a:rPr lang="en-US" dirty="0" err="1">
                    <a:solidFill>
                      <a:srgbClr val="FFC000"/>
                    </a:solidFill>
                  </a:rPr>
                  <a:t>e+gamma</a:t>
                </a:r>
                <a:r>
                  <a:rPr lang="en-US" dirty="0">
                    <a:solidFill>
                      <a:srgbClr val="FFC000"/>
                    </a:solidFill>
                  </a:rPr>
                  <a:t> and muons crossing them</a:t>
                </a:r>
              </a:p>
              <a:p>
                <a:pPr marL="0" indent="0">
                  <a:buNone/>
                </a:pPr>
                <a:endParaRPr lang="en-US" dirty="0">
                  <a:solidFill>
                    <a:srgbClr val="FFC000"/>
                  </a:solidFill>
                </a:endParaRPr>
              </a:p>
              <a:p>
                <a:pPr marL="0" indent="0">
                  <a:buNone/>
                </a:pPr>
                <a:r>
                  <a:rPr lang="en-US" dirty="0">
                    <a:solidFill>
                      <a:srgbClr val="FFC000"/>
                    </a:solidFill>
                  </a:rPr>
                  <a:t>We also </a:t>
                </a:r>
                <a:r>
                  <a:rPr lang="en-US" dirty="0">
                    <a:solidFill>
                      <a:srgbClr val="00B0F0"/>
                    </a:solidFill>
                  </a:rPr>
                  <a:t>assume we have an excellent model of </a:t>
                </a:r>
                <a:r>
                  <a:rPr lang="en-US" dirty="0" err="1">
                    <a:solidFill>
                      <a:srgbClr val="00B0F0"/>
                    </a:solidFill>
                  </a:rPr>
                  <a:t>dN</a:t>
                </a:r>
                <a:r>
                  <a:rPr lang="en-US" dirty="0">
                    <a:solidFill>
                      <a:srgbClr val="00B0F0"/>
                    </a:solidFill>
                  </a:rPr>
                  <a:t>/</a:t>
                </a:r>
                <a:r>
                  <a:rPr lang="en-US" dirty="0" err="1">
                    <a:solidFill>
                      <a:srgbClr val="00B0F0"/>
                    </a:solidFill>
                  </a:rPr>
                  <a:t>dR</a:t>
                </a:r>
                <a:r>
                  <a:rPr lang="en-US" dirty="0">
                    <a:solidFill>
                      <a:srgbClr val="00B0F0"/>
                    </a:solidFill>
                  </a:rPr>
                  <a:t> fluxes (exp. value known to 5%)</a:t>
                </a:r>
              </a:p>
              <a:p>
                <a:pPr marL="0" indent="0">
                  <a:buNone/>
                </a:pPr>
                <a:r>
                  <a:rPr lang="en-US" dirty="0">
                    <a:solidFill>
                      <a:srgbClr val="FFC000"/>
                    </a:solidFill>
                    <a:sym typeface="Wingdings" panose="05000000000000000000" pitchFamily="2" charset="2"/>
                  </a:rPr>
                  <a:t>	 We may use a likelihood to extract E, </a:t>
                </a:r>
                <a:r>
                  <a:rPr lang="el-GR" dirty="0">
                    <a:solidFill>
                      <a:srgbClr val="FFC000"/>
                    </a:solidFill>
                  </a:rPr>
                  <a:t>θ</a:t>
                </a:r>
                <a:r>
                  <a:rPr lang="en-US" dirty="0">
                    <a:solidFill>
                      <a:srgbClr val="FFC000"/>
                    </a:solidFill>
                  </a:rPr>
                  <a:t> under each primary particle hypotheses:</a:t>
                </a:r>
              </a:p>
              <a:p>
                <a:pPr marL="0" indent="0">
                  <a:buNone/>
                </a:pPr>
                <a:endParaRPr lang="en-US" b="0" i="1" dirty="0">
                  <a:solidFill>
                    <a:schemeClr val="bg1"/>
                  </a:solidFill>
                  <a:latin typeface="Cambria Math" panose="02040503050406030204" pitchFamily="18" charset="0"/>
                </a:endParaRPr>
              </a:p>
              <a:p>
                <a:pPr marL="0" indent="0">
                  <a:buNone/>
                </a:pP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𝐿</m:t>
                        </m:r>
                      </m:e>
                      <m:sub>
                        <m:r>
                          <a:rPr lang="en-US" b="0" i="1" smtClean="0">
                            <a:solidFill>
                              <a:schemeClr val="bg1"/>
                            </a:solidFill>
                            <a:latin typeface="Cambria Math" panose="02040503050406030204" pitchFamily="18" charset="0"/>
                          </a:rPr>
                          <m:t>𝑝</m:t>
                        </m:r>
                      </m:sub>
                    </m:sSub>
                    <m:d>
                      <m:dPr>
                        <m:ctrlPr>
                          <a:rPr lang="en-US" b="0" i="1" smtClean="0">
                            <a:solidFill>
                              <a:schemeClr val="bg1"/>
                            </a:solidFill>
                            <a:latin typeface="Cambria Math" panose="02040503050406030204" pitchFamily="18" charset="0"/>
                          </a:rPr>
                        </m:ctrlPr>
                      </m:dPr>
                      <m:e>
                        <m:sSub>
                          <m:sSubPr>
                            <m:ctrlPr>
                              <a:rPr lang="en-US" b="0" i="1" smtClean="0">
                                <a:solidFill>
                                  <a:schemeClr val="bg1"/>
                                </a:solidFill>
                                <a:latin typeface="Cambria Math" panose="02040503050406030204" pitchFamily="18" charset="0"/>
                              </a:rPr>
                            </m:ctrlPr>
                          </m:sSubPr>
                          <m:e>
                            <m:d>
                              <m:dPr>
                                <m:begChr m:val="{"/>
                                <m:endChr m:val="}"/>
                                <m:ctrlPr>
                                  <a:rPr lang="en-US" i="1">
                                    <a:solidFill>
                                      <a:schemeClr val="bg1"/>
                                    </a:solidFill>
                                    <a:latin typeface="Cambria Math" panose="02040503050406030204" pitchFamily="18" charset="0"/>
                                  </a:rPr>
                                </m:ctrlPr>
                              </m:d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𝑒</m:t>
                                    </m:r>
                                  </m:sub>
                                </m:sSub>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ea typeface="Cambria Math" panose="02040503050406030204" pitchFamily="18" charset="0"/>
                                      </a:rPr>
                                      <m:t>𝜇</m:t>
                                    </m:r>
                                  </m:sub>
                                </m:sSub>
                              </m:e>
                            </m:d>
                          </m:e>
                          <m:sub>
                            <m:r>
                              <a:rPr lang="en-US" b="0" i="1" smtClean="0">
                                <a:solidFill>
                                  <a:schemeClr val="bg1"/>
                                </a:solidFill>
                                <a:latin typeface="Cambria Math" panose="02040503050406030204" pitchFamily="18" charset="0"/>
                              </a:rPr>
                              <m:t>𝑖</m:t>
                            </m:r>
                          </m:sub>
                        </m:sSub>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𝐸</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𝜃</m:t>
                        </m:r>
                      </m:e>
                    </m:d>
                    <m:r>
                      <a:rPr lang="en-US" b="0" i="1" smtClean="0">
                        <a:solidFill>
                          <a:schemeClr val="bg1"/>
                        </a:solidFill>
                        <a:latin typeface="Cambria Math" panose="02040503050406030204" pitchFamily="18" charset="0"/>
                      </a:rPr>
                      <m:t>=</m:t>
                    </m:r>
                    <m:nary>
                      <m:naryPr>
                        <m:chr m:val="∏"/>
                        <m:ctrlPr>
                          <a:rPr lang="en-US" b="0" i="1" smtClean="0">
                            <a:solidFill>
                              <a:schemeClr val="bg1"/>
                            </a:solidFill>
                            <a:latin typeface="Cambria Math" panose="02040503050406030204" pitchFamily="18" charset="0"/>
                          </a:rPr>
                        </m:ctrlPr>
                      </m:naryPr>
                      <m:sub>
                        <m:r>
                          <m:rPr>
                            <m:brk m:alnAt="23"/>
                          </m:rPr>
                          <a:rPr lang="en-US" b="0" i="1" smtClean="0">
                            <a:solidFill>
                              <a:schemeClr val="bg1"/>
                            </a:solidFill>
                            <a:latin typeface="Cambria Math" panose="02040503050406030204" pitchFamily="18" charset="0"/>
                          </a:rPr>
                          <m:t>𝑖</m:t>
                        </m:r>
                      </m:sub>
                      <m:sup>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𝑁</m:t>
                            </m:r>
                          </m:e>
                          <m:sub>
                            <m:r>
                              <a:rPr lang="en-US" b="0" i="1" smtClean="0">
                                <a:solidFill>
                                  <a:schemeClr val="bg1"/>
                                </a:solidFill>
                                <a:latin typeface="Cambria Math" panose="02040503050406030204" pitchFamily="18" charset="0"/>
                              </a:rPr>
                              <m:t>𝑑𝑒𝑡</m:t>
                            </m:r>
                          </m:sub>
                        </m:sSub>
                      </m:sup>
                      <m:e>
                        <m:r>
                          <a:rPr lang="en-US" b="0" i="1" smtClean="0">
                            <a:solidFill>
                              <a:schemeClr val="bg1"/>
                            </a:solidFill>
                            <a:latin typeface="Cambria Math" panose="02040503050406030204" pitchFamily="18" charset="0"/>
                          </a:rPr>
                          <m:t>𝑃𝑜𝑖𝑠</m:t>
                        </m:r>
                        <m:d>
                          <m:dPr>
                            <m:begChr m:val="["/>
                            <m:endChr m:val="]"/>
                            <m:ctrlPr>
                              <a:rPr lang="en-US" b="0" i="1" smtClean="0">
                                <a:solidFill>
                                  <a:schemeClr val="bg1"/>
                                </a:solidFill>
                                <a:latin typeface="Cambria Math" panose="02040503050406030204" pitchFamily="18" charset="0"/>
                              </a:rPr>
                            </m:ctrlPr>
                          </m:dPr>
                          <m:e>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𝑒</m:t>
                                </m:r>
                              </m:sub>
                              <m:sup>
                                <m:r>
                                  <a:rPr lang="en-US" i="1">
                                    <a:solidFill>
                                      <a:schemeClr val="bg1"/>
                                    </a:solidFill>
                                    <a:latin typeface="Cambria Math" panose="02040503050406030204" pitchFamily="18" charset="0"/>
                                  </a:rPr>
                                  <m:t>𝑖</m:t>
                                </m:r>
                              </m:sup>
                            </m:sSubSup>
                            <m:r>
                              <a:rPr lang="en-US" b="0" i="1" smtClean="0">
                                <a:solidFill>
                                  <a:schemeClr val="bg1"/>
                                </a:solidFill>
                                <a:latin typeface="Cambria Math" panose="02040503050406030204" pitchFamily="18" charset="0"/>
                              </a:rPr>
                              <m:t>|</m:t>
                            </m:r>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𝜆</m:t>
                                </m:r>
                              </m:e>
                              <m:sub>
                                <m:r>
                                  <a:rPr lang="en-US" b="0" i="1" smtClean="0">
                                    <a:solidFill>
                                      <a:schemeClr val="bg1"/>
                                    </a:solidFill>
                                    <a:latin typeface="Cambria Math" panose="02040503050406030204" pitchFamily="18" charset="0"/>
                                  </a:rPr>
                                  <m:t>𝑒</m:t>
                                </m:r>
                              </m:sub>
                              <m:sup>
                                <m:r>
                                  <a:rPr lang="en-US" b="0" i="1" smtClean="0">
                                    <a:solidFill>
                                      <a:schemeClr val="bg1"/>
                                    </a:solidFill>
                                    <a:latin typeface="Cambria Math" panose="02040503050406030204" pitchFamily="18" charset="0"/>
                                  </a:rPr>
                                  <m:t>𝑖</m:t>
                                </m:r>
                              </m:sup>
                            </m:sSubSup>
                            <m:sSub>
                              <m:sSubPr>
                                <m:ctrlPr>
                                  <a:rPr lang="en-US" b="0" i="1" smtClean="0">
                                    <a:solidFill>
                                      <a:schemeClr val="bg1"/>
                                    </a:solidFill>
                                    <a:latin typeface="Cambria Math" panose="02040503050406030204" pitchFamily="18" charset="0"/>
                                  </a:rPr>
                                </m:ctrlPr>
                              </m:sSubPr>
                              <m:e>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𝐸</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𝜃</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𝑋</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𝑌</m:t>
                                    </m:r>
                                  </m:e>
                                </m:d>
                              </m:e>
                              <m:sub>
                                <m:r>
                                  <a:rPr lang="en-US" b="0" i="1" smtClean="0">
                                    <a:solidFill>
                                      <a:schemeClr val="bg1"/>
                                    </a:solidFill>
                                    <a:latin typeface="Cambria Math" panose="02040503050406030204" pitchFamily="18" charset="0"/>
                                  </a:rPr>
                                  <m:t>𝑝</m:t>
                                </m:r>
                              </m:sub>
                            </m:sSub>
                          </m:e>
                        </m:d>
                      </m:e>
                    </m:nary>
                  </m:oMath>
                </a14:m>
                <a:r>
                  <a:rPr lang="en-US" dirty="0">
                    <a:solidFill>
                      <a:schemeClr val="bg1"/>
                    </a:solidFill>
                  </a:rPr>
                  <a:t> </a:t>
                </a:r>
                <a14:m>
                  <m:oMath xmlns:m="http://schemas.openxmlformats.org/officeDocument/2006/math">
                    <m:nary>
                      <m:naryPr>
                        <m:chr m:val="∏"/>
                        <m:ctrlPr>
                          <a:rPr lang="en-US" i="1">
                            <a:solidFill>
                              <a:schemeClr val="bg1"/>
                            </a:solidFill>
                            <a:latin typeface="Cambria Math" panose="02040503050406030204" pitchFamily="18" charset="0"/>
                          </a:rPr>
                        </m:ctrlPr>
                      </m:naryPr>
                      <m:sub>
                        <m:r>
                          <m:rPr>
                            <m:brk m:alnAt="23"/>
                          </m:rPr>
                          <a:rPr lang="en-US" i="1">
                            <a:solidFill>
                              <a:schemeClr val="bg1"/>
                            </a:solidFill>
                            <a:latin typeface="Cambria Math" panose="02040503050406030204" pitchFamily="18" charset="0"/>
                          </a:rPr>
                          <m:t>𝑖</m:t>
                        </m:r>
                      </m:sub>
                      <m:sup>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𝑑𝑒𝑡</m:t>
                            </m:r>
                          </m:sub>
                        </m:sSub>
                      </m:sup>
                      <m:e>
                        <m:r>
                          <a:rPr lang="en-US" i="1">
                            <a:solidFill>
                              <a:schemeClr val="bg1"/>
                            </a:solidFill>
                            <a:latin typeface="Cambria Math" panose="02040503050406030204" pitchFamily="18" charset="0"/>
                          </a:rPr>
                          <m:t>𝑃𝑜𝑖𝑠</m:t>
                        </m:r>
                        <m:d>
                          <m:dPr>
                            <m:begChr m:val="["/>
                            <m:endChr m:val="]"/>
                            <m:ctrlPr>
                              <a:rPr lang="en-US" i="1">
                                <a:solidFill>
                                  <a:schemeClr val="bg1"/>
                                </a:solidFill>
                                <a:latin typeface="Cambria Math" panose="02040503050406030204" pitchFamily="18" charset="0"/>
                              </a:rPr>
                            </m:ctrlPr>
                          </m:dPr>
                          <m:e>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rPr>
                                  <m:t>𝑁</m:t>
                                </m:r>
                              </m:e>
                              <m:sub>
                                <m:r>
                                  <a:rPr lang="en-US" i="1" smtClean="0">
                                    <a:solidFill>
                                      <a:schemeClr val="bg1"/>
                                    </a:solidFill>
                                    <a:latin typeface="Cambria Math" panose="02040503050406030204" pitchFamily="18" charset="0"/>
                                    <a:ea typeface="Cambria Math" panose="02040503050406030204" pitchFamily="18" charset="0"/>
                                  </a:rPr>
                                  <m:t>𝜇</m:t>
                                </m:r>
                              </m:sub>
                              <m:sup>
                                <m:r>
                                  <a:rPr lang="en-US" i="1">
                                    <a:solidFill>
                                      <a:schemeClr val="bg1"/>
                                    </a:solidFill>
                                    <a:latin typeface="Cambria Math" panose="02040503050406030204" pitchFamily="18" charset="0"/>
                                  </a:rPr>
                                  <m:t>𝑖</m:t>
                                </m:r>
                              </m:sup>
                            </m:sSubSup>
                            <m:r>
                              <a:rPr lang="en-US" i="1">
                                <a:solidFill>
                                  <a:schemeClr val="bg1"/>
                                </a:solidFill>
                                <a:latin typeface="Cambria Math" panose="02040503050406030204" pitchFamily="18" charset="0"/>
                              </a:rPr>
                              <m:t>|</m:t>
                            </m:r>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ea typeface="Cambria Math" panose="02040503050406030204" pitchFamily="18" charset="0"/>
                                  </a:rPr>
                                  <m:t>𝜆</m:t>
                                </m:r>
                              </m:e>
                              <m:sub>
                                <m:r>
                                  <a:rPr lang="en-US" i="1" smtClean="0">
                                    <a:solidFill>
                                      <a:schemeClr val="bg1"/>
                                    </a:solidFill>
                                    <a:latin typeface="Cambria Math" panose="02040503050406030204" pitchFamily="18" charset="0"/>
                                    <a:ea typeface="Cambria Math" panose="02040503050406030204" pitchFamily="18" charset="0"/>
                                  </a:rPr>
                                  <m:t>𝜇</m:t>
                                </m:r>
                              </m:sub>
                              <m:sup>
                                <m:r>
                                  <a:rPr lang="en-US" i="1">
                                    <a:solidFill>
                                      <a:schemeClr val="bg1"/>
                                    </a:solidFill>
                                    <a:latin typeface="Cambria Math" panose="02040503050406030204" pitchFamily="18" charset="0"/>
                                  </a:rPr>
                                  <m:t>𝑖</m:t>
                                </m:r>
                              </m:sup>
                            </m:sSubSup>
                            <m:sSub>
                              <m:sSubPr>
                                <m:ctrlPr>
                                  <a:rPr lang="en-US" i="1">
                                    <a:solidFill>
                                      <a:schemeClr val="bg1"/>
                                    </a:solidFill>
                                    <a:latin typeface="Cambria Math" panose="02040503050406030204" pitchFamily="18" charset="0"/>
                                  </a:rPr>
                                </m:ctrlPr>
                              </m:sSubPr>
                              <m:e>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𝐸</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𝜃</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𝑋</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𝑌</m:t>
                                    </m:r>
                                  </m:e>
                                </m:d>
                              </m:e>
                              <m:sub>
                                <m:r>
                                  <a:rPr lang="en-US" i="1">
                                    <a:solidFill>
                                      <a:schemeClr val="bg1"/>
                                    </a:solidFill>
                                    <a:latin typeface="Cambria Math" panose="02040503050406030204" pitchFamily="18" charset="0"/>
                                  </a:rPr>
                                  <m:t>𝑝</m:t>
                                </m:r>
                              </m:sub>
                            </m:sSub>
                          </m:e>
                        </m:d>
                      </m:e>
                    </m:nary>
                  </m:oMath>
                </a14:m>
                <a:endParaRPr lang="en-US" dirty="0">
                  <a:solidFill>
                    <a:schemeClr val="bg1"/>
                  </a:solidFill>
                </a:endParaRPr>
              </a:p>
              <a:p>
                <a:pPr marL="0" indent="0">
                  <a:buNone/>
                </a:pPr>
                <a14:m>
                  <m:oMath xmlns:m="http://schemas.openxmlformats.org/officeDocument/2006/math">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𝐿</m:t>
                        </m:r>
                      </m:e>
                      <m:sub>
                        <m:r>
                          <a:rPr lang="en-US" b="0" i="1" smtClean="0">
                            <a:solidFill>
                              <a:schemeClr val="bg1"/>
                            </a:solidFill>
                            <a:latin typeface="Cambria Math" panose="02040503050406030204" pitchFamily="18" charset="0"/>
                            <a:ea typeface="Cambria Math" panose="02040503050406030204" pitchFamily="18" charset="0"/>
                          </a:rPr>
                          <m:t>𝛾</m:t>
                        </m:r>
                      </m:sub>
                    </m:sSub>
                    <m:d>
                      <m:dPr>
                        <m:ctrlPr>
                          <a:rPr lang="en-US" b="0" i="1" smtClean="0">
                            <a:solidFill>
                              <a:schemeClr val="bg1"/>
                            </a:solidFill>
                            <a:latin typeface="Cambria Math" panose="02040503050406030204" pitchFamily="18" charset="0"/>
                          </a:rPr>
                        </m:ctrlPr>
                      </m:dPr>
                      <m:e>
                        <m:sSub>
                          <m:sSubPr>
                            <m:ctrlPr>
                              <a:rPr lang="en-US" b="0" i="1" smtClean="0">
                                <a:solidFill>
                                  <a:schemeClr val="bg1"/>
                                </a:solidFill>
                                <a:latin typeface="Cambria Math" panose="02040503050406030204" pitchFamily="18" charset="0"/>
                              </a:rPr>
                            </m:ctrlPr>
                          </m:sSubPr>
                          <m:e>
                            <m:d>
                              <m:dPr>
                                <m:begChr m:val="{"/>
                                <m:endChr m:val="}"/>
                                <m:ctrlPr>
                                  <a:rPr lang="en-US" i="1">
                                    <a:solidFill>
                                      <a:schemeClr val="bg1"/>
                                    </a:solidFill>
                                    <a:latin typeface="Cambria Math" panose="02040503050406030204" pitchFamily="18" charset="0"/>
                                  </a:rPr>
                                </m:ctrlPr>
                              </m:dPr>
                              <m:e>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𝑒</m:t>
                                    </m:r>
                                  </m:sub>
                                </m:sSub>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ea typeface="Cambria Math" panose="02040503050406030204" pitchFamily="18" charset="0"/>
                                      </a:rPr>
                                      <m:t>𝜇</m:t>
                                    </m:r>
                                  </m:sub>
                                </m:sSub>
                              </m:e>
                            </m:d>
                          </m:e>
                          <m:sub>
                            <m:r>
                              <a:rPr lang="en-US" b="0" i="1" smtClean="0">
                                <a:solidFill>
                                  <a:schemeClr val="bg1"/>
                                </a:solidFill>
                                <a:latin typeface="Cambria Math" panose="02040503050406030204" pitchFamily="18" charset="0"/>
                              </a:rPr>
                              <m:t>𝑖</m:t>
                            </m:r>
                          </m:sub>
                        </m:sSub>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rPr>
                          <m:t>𝐸</m:t>
                        </m:r>
                        <m:r>
                          <a:rPr lang="en-US" b="0" i="1" smtClean="0">
                            <a:solidFill>
                              <a:schemeClr val="bg1"/>
                            </a:solidFill>
                            <a:latin typeface="Cambria Math" panose="02040503050406030204" pitchFamily="18" charset="0"/>
                          </a:rPr>
                          <m:t>,</m:t>
                        </m:r>
                        <m:r>
                          <a:rPr lang="en-US" b="0" i="1" smtClean="0">
                            <a:solidFill>
                              <a:schemeClr val="bg1"/>
                            </a:solidFill>
                            <a:latin typeface="Cambria Math" panose="02040503050406030204" pitchFamily="18" charset="0"/>
                            <a:ea typeface="Cambria Math" panose="02040503050406030204" pitchFamily="18" charset="0"/>
                          </a:rPr>
                          <m:t>𝜃</m:t>
                        </m:r>
                      </m:e>
                    </m:d>
                    <m:r>
                      <a:rPr lang="en-US" b="0" i="1" smtClean="0">
                        <a:solidFill>
                          <a:schemeClr val="bg1"/>
                        </a:solidFill>
                        <a:latin typeface="Cambria Math" panose="02040503050406030204" pitchFamily="18" charset="0"/>
                      </a:rPr>
                      <m:t>=</m:t>
                    </m:r>
                    <m:nary>
                      <m:naryPr>
                        <m:chr m:val="∏"/>
                        <m:ctrlPr>
                          <a:rPr lang="en-US" b="0" i="1" smtClean="0">
                            <a:solidFill>
                              <a:schemeClr val="bg1"/>
                            </a:solidFill>
                            <a:latin typeface="Cambria Math" panose="02040503050406030204" pitchFamily="18" charset="0"/>
                          </a:rPr>
                        </m:ctrlPr>
                      </m:naryPr>
                      <m:sub>
                        <m:r>
                          <m:rPr>
                            <m:brk m:alnAt="23"/>
                          </m:rPr>
                          <a:rPr lang="en-US" b="0" i="1" smtClean="0">
                            <a:solidFill>
                              <a:schemeClr val="bg1"/>
                            </a:solidFill>
                            <a:latin typeface="Cambria Math" panose="02040503050406030204" pitchFamily="18" charset="0"/>
                          </a:rPr>
                          <m:t>𝑖</m:t>
                        </m:r>
                      </m:sub>
                      <m:sup>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𝑁</m:t>
                            </m:r>
                          </m:e>
                          <m:sub>
                            <m:r>
                              <a:rPr lang="en-US" b="0" i="1" smtClean="0">
                                <a:solidFill>
                                  <a:schemeClr val="bg1"/>
                                </a:solidFill>
                                <a:latin typeface="Cambria Math" panose="02040503050406030204" pitchFamily="18" charset="0"/>
                              </a:rPr>
                              <m:t>𝑑𝑒𝑡</m:t>
                            </m:r>
                          </m:sub>
                        </m:sSub>
                      </m:sup>
                      <m:e>
                        <m:r>
                          <a:rPr lang="en-US" b="0" i="1" smtClean="0">
                            <a:solidFill>
                              <a:schemeClr val="bg1"/>
                            </a:solidFill>
                            <a:latin typeface="Cambria Math" panose="02040503050406030204" pitchFamily="18" charset="0"/>
                          </a:rPr>
                          <m:t>𝑃𝑜𝑖𝑠</m:t>
                        </m:r>
                        <m:d>
                          <m:dPr>
                            <m:begChr m:val="["/>
                            <m:endChr m:val="]"/>
                            <m:ctrlPr>
                              <a:rPr lang="en-US" b="0" i="1" smtClean="0">
                                <a:solidFill>
                                  <a:schemeClr val="bg1"/>
                                </a:solidFill>
                                <a:latin typeface="Cambria Math" panose="02040503050406030204" pitchFamily="18" charset="0"/>
                              </a:rPr>
                            </m:ctrlPr>
                          </m:dPr>
                          <m:e>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𝑒</m:t>
                                </m:r>
                              </m:sub>
                              <m:sup>
                                <m:r>
                                  <a:rPr lang="en-US" i="1">
                                    <a:solidFill>
                                      <a:schemeClr val="bg1"/>
                                    </a:solidFill>
                                    <a:latin typeface="Cambria Math" panose="02040503050406030204" pitchFamily="18" charset="0"/>
                                  </a:rPr>
                                  <m:t>𝑖</m:t>
                                </m:r>
                              </m:sup>
                            </m:sSubSup>
                            <m:r>
                              <a:rPr lang="en-US" b="0" i="1" smtClean="0">
                                <a:solidFill>
                                  <a:schemeClr val="bg1"/>
                                </a:solidFill>
                                <a:latin typeface="Cambria Math" panose="02040503050406030204" pitchFamily="18" charset="0"/>
                              </a:rPr>
                              <m:t>|</m:t>
                            </m:r>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𝜆</m:t>
                                </m:r>
                              </m:e>
                              <m:sub>
                                <m:r>
                                  <a:rPr lang="en-US" b="0" i="1" smtClean="0">
                                    <a:solidFill>
                                      <a:schemeClr val="bg1"/>
                                    </a:solidFill>
                                    <a:latin typeface="Cambria Math" panose="02040503050406030204" pitchFamily="18" charset="0"/>
                                  </a:rPr>
                                  <m:t>𝑒</m:t>
                                </m:r>
                              </m:sub>
                              <m:sup>
                                <m:r>
                                  <a:rPr lang="en-US" b="0" i="1" smtClean="0">
                                    <a:solidFill>
                                      <a:schemeClr val="bg1"/>
                                    </a:solidFill>
                                    <a:latin typeface="Cambria Math" panose="02040503050406030204" pitchFamily="18" charset="0"/>
                                  </a:rPr>
                                  <m:t>𝑖</m:t>
                                </m:r>
                              </m:sup>
                            </m:sSubSup>
                            <m:sSub>
                              <m:sSubPr>
                                <m:ctrlPr>
                                  <a:rPr lang="en-US" b="0" i="1" smtClean="0">
                                    <a:solidFill>
                                      <a:schemeClr val="bg1"/>
                                    </a:solidFill>
                                    <a:latin typeface="Cambria Math" panose="02040503050406030204" pitchFamily="18" charset="0"/>
                                  </a:rPr>
                                </m:ctrlPr>
                              </m:sSubPr>
                              <m:e>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𝐸</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𝜃</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𝑋</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𝑌</m:t>
                                    </m:r>
                                  </m:e>
                                </m:d>
                              </m:e>
                              <m:sub>
                                <m:r>
                                  <a:rPr lang="en-US" i="1" smtClean="0">
                                    <a:solidFill>
                                      <a:schemeClr val="bg1"/>
                                    </a:solidFill>
                                    <a:latin typeface="Cambria Math" panose="02040503050406030204" pitchFamily="18" charset="0"/>
                                    <a:ea typeface="Cambria Math" panose="02040503050406030204" pitchFamily="18" charset="0"/>
                                  </a:rPr>
                                  <m:t>𝛾</m:t>
                                </m:r>
                              </m:sub>
                            </m:sSub>
                          </m:e>
                        </m:d>
                      </m:e>
                    </m:nary>
                  </m:oMath>
                </a14:m>
                <a:r>
                  <a:rPr lang="en-US" dirty="0">
                    <a:solidFill>
                      <a:schemeClr val="bg1"/>
                    </a:solidFill>
                  </a:rPr>
                  <a:t> </a:t>
                </a:r>
                <a14:m>
                  <m:oMath xmlns:m="http://schemas.openxmlformats.org/officeDocument/2006/math">
                    <m:nary>
                      <m:naryPr>
                        <m:chr m:val="∏"/>
                        <m:ctrlPr>
                          <a:rPr lang="en-US" i="1">
                            <a:solidFill>
                              <a:schemeClr val="bg1"/>
                            </a:solidFill>
                            <a:latin typeface="Cambria Math" panose="02040503050406030204" pitchFamily="18" charset="0"/>
                          </a:rPr>
                        </m:ctrlPr>
                      </m:naryPr>
                      <m:sub>
                        <m:r>
                          <m:rPr>
                            <m:brk m:alnAt="23"/>
                          </m:rPr>
                          <a:rPr lang="en-US" i="1">
                            <a:solidFill>
                              <a:schemeClr val="bg1"/>
                            </a:solidFill>
                            <a:latin typeface="Cambria Math" panose="02040503050406030204" pitchFamily="18" charset="0"/>
                          </a:rPr>
                          <m:t>𝑖</m:t>
                        </m:r>
                      </m:sub>
                      <m:sup>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𝑁</m:t>
                            </m:r>
                          </m:e>
                          <m:sub>
                            <m:r>
                              <a:rPr lang="en-US" i="1">
                                <a:solidFill>
                                  <a:schemeClr val="bg1"/>
                                </a:solidFill>
                                <a:latin typeface="Cambria Math" panose="02040503050406030204" pitchFamily="18" charset="0"/>
                              </a:rPr>
                              <m:t>𝑑𝑒𝑡</m:t>
                            </m:r>
                          </m:sub>
                        </m:sSub>
                      </m:sup>
                      <m:e>
                        <m:r>
                          <a:rPr lang="en-US" i="1">
                            <a:solidFill>
                              <a:schemeClr val="bg1"/>
                            </a:solidFill>
                            <a:latin typeface="Cambria Math" panose="02040503050406030204" pitchFamily="18" charset="0"/>
                          </a:rPr>
                          <m:t>𝑃𝑜𝑖𝑠</m:t>
                        </m:r>
                        <m:d>
                          <m:dPr>
                            <m:begChr m:val="["/>
                            <m:endChr m:val="]"/>
                            <m:ctrlPr>
                              <a:rPr lang="en-US" i="1">
                                <a:solidFill>
                                  <a:schemeClr val="bg1"/>
                                </a:solidFill>
                                <a:latin typeface="Cambria Math" panose="02040503050406030204" pitchFamily="18" charset="0"/>
                              </a:rPr>
                            </m:ctrlPr>
                          </m:dPr>
                          <m:e>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rPr>
                                  <m:t>𝑁</m:t>
                                </m:r>
                              </m:e>
                              <m:sub>
                                <m:r>
                                  <a:rPr lang="en-US" i="1" smtClean="0">
                                    <a:solidFill>
                                      <a:schemeClr val="bg1"/>
                                    </a:solidFill>
                                    <a:latin typeface="Cambria Math" panose="02040503050406030204" pitchFamily="18" charset="0"/>
                                    <a:ea typeface="Cambria Math" panose="02040503050406030204" pitchFamily="18" charset="0"/>
                                  </a:rPr>
                                  <m:t>𝜇</m:t>
                                </m:r>
                              </m:sub>
                              <m:sup>
                                <m:r>
                                  <a:rPr lang="en-US" i="1">
                                    <a:solidFill>
                                      <a:schemeClr val="bg1"/>
                                    </a:solidFill>
                                    <a:latin typeface="Cambria Math" panose="02040503050406030204" pitchFamily="18" charset="0"/>
                                  </a:rPr>
                                  <m:t>𝑖</m:t>
                                </m:r>
                              </m:sup>
                            </m:sSubSup>
                            <m:r>
                              <a:rPr lang="en-US" i="1">
                                <a:solidFill>
                                  <a:schemeClr val="bg1"/>
                                </a:solidFill>
                                <a:latin typeface="Cambria Math" panose="02040503050406030204" pitchFamily="18" charset="0"/>
                              </a:rPr>
                              <m:t>|</m:t>
                            </m:r>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ea typeface="Cambria Math" panose="02040503050406030204" pitchFamily="18" charset="0"/>
                                  </a:rPr>
                                  <m:t>𝜆</m:t>
                                </m:r>
                              </m:e>
                              <m:sub>
                                <m:r>
                                  <a:rPr lang="en-US" i="1" smtClean="0">
                                    <a:solidFill>
                                      <a:schemeClr val="bg1"/>
                                    </a:solidFill>
                                    <a:latin typeface="Cambria Math" panose="02040503050406030204" pitchFamily="18" charset="0"/>
                                    <a:ea typeface="Cambria Math" panose="02040503050406030204" pitchFamily="18" charset="0"/>
                                  </a:rPr>
                                  <m:t>𝜇</m:t>
                                </m:r>
                              </m:sub>
                              <m:sup>
                                <m:r>
                                  <a:rPr lang="en-US" i="1">
                                    <a:solidFill>
                                      <a:schemeClr val="bg1"/>
                                    </a:solidFill>
                                    <a:latin typeface="Cambria Math" panose="02040503050406030204" pitchFamily="18" charset="0"/>
                                  </a:rPr>
                                  <m:t>𝑖</m:t>
                                </m:r>
                              </m:sup>
                            </m:sSubSup>
                            <m:sSub>
                              <m:sSubPr>
                                <m:ctrlPr>
                                  <a:rPr lang="en-US" i="1">
                                    <a:solidFill>
                                      <a:schemeClr val="bg1"/>
                                    </a:solidFill>
                                    <a:latin typeface="Cambria Math" panose="02040503050406030204" pitchFamily="18" charset="0"/>
                                  </a:rPr>
                                </m:ctrlPr>
                              </m:sSubPr>
                              <m:e>
                                <m:d>
                                  <m:dPr>
                                    <m:ctrlPr>
                                      <a:rPr lang="en-US" i="1">
                                        <a:solidFill>
                                          <a:schemeClr val="bg1"/>
                                        </a:solidFill>
                                        <a:latin typeface="Cambria Math" panose="02040503050406030204" pitchFamily="18" charset="0"/>
                                      </a:rPr>
                                    </m:ctrlPr>
                                  </m:dPr>
                                  <m:e>
                                    <m:r>
                                      <a:rPr lang="en-US" i="1">
                                        <a:solidFill>
                                          <a:schemeClr val="bg1"/>
                                        </a:solidFill>
                                        <a:latin typeface="Cambria Math" panose="02040503050406030204" pitchFamily="18" charset="0"/>
                                      </a:rPr>
                                      <m:t>𝐸</m:t>
                                    </m:r>
                                    <m:r>
                                      <a:rPr lang="en-US" i="1">
                                        <a:solidFill>
                                          <a:schemeClr val="bg1"/>
                                        </a:solidFill>
                                        <a:latin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𝜃</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𝜑</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𝑋</m:t>
                                    </m:r>
                                    <m:r>
                                      <a:rPr lang="en-US" i="1">
                                        <a:solidFill>
                                          <a:schemeClr val="bg1"/>
                                        </a:solidFill>
                                        <a:latin typeface="Cambria Math" panose="02040503050406030204" pitchFamily="18" charset="0"/>
                                        <a:ea typeface="Cambria Math" panose="02040503050406030204" pitchFamily="18" charset="0"/>
                                      </a:rPr>
                                      <m:t>,</m:t>
                                    </m:r>
                                    <m:r>
                                      <a:rPr lang="en-US" i="1">
                                        <a:solidFill>
                                          <a:schemeClr val="bg1"/>
                                        </a:solidFill>
                                        <a:latin typeface="Cambria Math" panose="02040503050406030204" pitchFamily="18" charset="0"/>
                                        <a:ea typeface="Cambria Math" panose="02040503050406030204" pitchFamily="18" charset="0"/>
                                      </a:rPr>
                                      <m:t>𝑌</m:t>
                                    </m:r>
                                  </m:e>
                                </m:d>
                              </m:e>
                              <m:sub>
                                <m:r>
                                  <a:rPr lang="en-US" i="1" smtClean="0">
                                    <a:solidFill>
                                      <a:schemeClr val="bg1"/>
                                    </a:solidFill>
                                    <a:latin typeface="Cambria Math" panose="02040503050406030204" pitchFamily="18" charset="0"/>
                                    <a:ea typeface="Cambria Math" panose="02040503050406030204" pitchFamily="18" charset="0"/>
                                  </a:rPr>
                                  <m:t>𝛾</m:t>
                                </m:r>
                              </m:sub>
                            </m:sSub>
                          </m:e>
                        </m:d>
                      </m:e>
                    </m:nary>
                  </m:oMath>
                </a14:m>
                <a:endParaRPr lang="en-US" dirty="0">
                  <a:solidFill>
                    <a:srgbClr val="FFC000"/>
                  </a:solidFill>
                </a:endParaRPr>
              </a:p>
              <a:p>
                <a:pPr marL="0" indent="0">
                  <a:buNone/>
                </a:pPr>
                <a:endParaRPr lang="en-US" dirty="0">
                  <a:solidFill>
                    <a:srgbClr val="FFC000"/>
                  </a:solidFill>
                </a:endParaRPr>
              </a:p>
              <a:p>
                <a:pPr marL="0" indent="0">
                  <a:buNone/>
                </a:pPr>
                <a:r>
                  <a:rPr lang="en-US" dirty="0">
                    <a:solidFill>
                      <a:srgbClr val="FFC000"/>
                    </a:solidFill>
                  </a:rPr>
                  <a:t>To it we must add Gaussian terms modeling the time of signals recorded by each detector</a:t>
                </a:r>
              </a:p>
            </p:txBody>
          </p:sp>
        </mc:Choice>
        <mc:Fallback>
          <p:sp>
            <p:nvSpPr>
              <p:cNvPr id="3" name="Content Placeholder 2">
                <a:extLst>
                  <a:ext uri="{FF2B5EF4-FFF2-40B4-BE49-F238E27FC236}">
                    <a16:creationId xmlns:a16="http://schemas.microsoft.com/office/drawing/2014/main" id="{C1656F40-5583-1E99-7822-C3A224F69AE6}"/>
                  </a:ext>
                </a:extLst>
              </p:cNvPr>
              <p:cNvSpPr>
                <a:spLocks noGrp="1" noRot="1" noChangeAspect="1" noMove="1" noResize="1" noEditPoints="1" noAdjustHandles="1" noChangeArrowheads="1" noChangeShapeType="1" noTextEdit="1"/>
              </p:cNvSpPr>
              <p:nvPr>
                <p:ph idx="1"/>
              </p:nvPr>
            </p:nvSpPr>
            <p:spPr>
              <a:xfrm>
                <a:off x="838200" y="1825625"/>
                <a:ext cx="10515600" cy="4330246"/>
              </a:xfrm>
              <a:blipFill>
                <a:blip r:embed="rId2"/>
                <a:stretch>
                  <a:fillRect l="-754" t="-2813" r="-58" b="-2110"/>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862202C9-D3A4-22CA-5B83-70B8D7B57E5F}"/>
              </a:ext>
            </a:extLst>
          </p:cNvPr>
          <p:cNvSpPr>
            <a:spLocks noGrp="1"/>
          </p:cNvSpPr>
          <p:nvPr>
            <p:ph type="sldNum" sz="quarter" idx="12"/>
          </p:nvPr>
        </p:nvSpPr>
        <p:spPr/>
        <p:txBody>
          <a:bodyPr/>
          <a:lstStyle/>
          <a:p>
            <a:fld id="{9792DB7C-41C6-413A-81DD-F073C27E12A1}" type="slidenum">
              <a:rPr lang="en-US" smtClean="0"/>
              <a:t>30</a:t>
            </a:fld>
            <a:endParaRPr lang="en-US"/>
          </a:p>
        </p:txBody>
      </p:sp>
      <p:sp>
        <p:nvSpPr>
          <p:cNvPr id="4" name="Rectangle 3">
            <a:extLst>
              <a:ext uri="{FF2B5EF4-FFF2-40B4-BE49-F238E27FC236}">
                <a16:creationId xmlns:a16="http://schemas.microsoft.com/office/drawing/2014/main" id="{60F128B9-907B-6B11-B9CE-31DAFF4213ED}"/>
              </a:ext>
            </a:extLst>
          </p:cNvPr>
          <p:cNvSpPr/>
          <p:nvPr/>
        </p:nvSpPr>
        <p:spPr>
          <a:xfrm>
            <a:off x="718457" y="1632857"/>
            <a:ext cx="10727872" cy="1325563"/>
          </a:xfrm>
          <a:prstGeom prst="rect">
            <a:avLst/>
          </a:prstGeom>
          <a:solidFill>
            <a:schemeClr val="tx1">
              <a:alpha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a:extLst>
              <a:ext uri="{FF2B5EF4-FFF2-40B4-BE49-F238E27FC236}">
                <a16:creationId xmlns:a16="http://schemas.microsoft.com/office/drawing/2014/main" id="{212CA01F-C4AC-75AE-585B-1B2ACC42DD50}"/>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3213933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Trapezoid 25">
            <a:extLst>
              <a:ext uri="{FF2B5EF4-FFF2-40B4-BE49-F238E27FC236}">
                <a16:creationId xmlns:a16="http://schemas.microsoft.com/office/drawing/2014/main" id="{8F37B81B-A6C5-05E7-F326-629DB947F770}"/>
              </a:ext>
            </a:extLst>
          </p:cNvPr>
          <p:cNvSpPr/>
          <p:nvPr/>
        </p:nvSpPr>
        <p:spPr>
          <a:xfrm>
            <a:off x="3800194" y="2098964"/>
            <a:ext cx="6307282" cy="3662795"/>
          </a:xfrm>
          <a:prstGeom prst="trapezoid">
            <a:avLst/>
          </a:prstGeom>
          <a:solidFill>
            <a:schemeClr val="accent2">
              <a:lumMod val="60000"/>
              <a:lumOff val="40000"/>
              <a:alpha val="6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olo 1"/>
          <p:cNvSpPr>
            <a:spLocks noGrp="1"/>
          </p:cNvSpPr>
          <p:nvPr>
            <p:ph type="title"/>
          </p:nvPr>
        </p:nvSpPr>
        <p:spPr>
          <a:xfrm>
            <a:off x="4543434" y="308101"/>
            <a:ext cx="7349629" cy="1325563"/>
          </a:xfrm>
        </p:spPr>
        <p:txBody>
          <a:bodyPr/>
          <a:lstStyle/>
          <a:p>
            <a:r>
              <a:rPr lang="it-IT" b="1" dirty="0" err="1">
                <a:solidFill>
                  <a:schemeClr val="bg1"/>
                </a:solidFill>
              </a:rPr>
              <a:t>Scheme</a:t>
            </a:r>
            <a:r>
              <a:rPr lang="it-IT" b="1" dirty="0">
                <a:solidFill>
                  <a:schemeClr val="bg1"/>
                </a:solidFill>
              </a:rPr>
              <a:t> of </a:t>
            </a:r>
            <a:r>
              <a:rPr lang="it-IT" b="1" dirty="0" err="1">
                <a:solidFill>
                  <a:schemeClr val="bg1"/>
                </a:solidFill>
              </a:rPr>
              <a:t>Optimization</a:t>
            </a:r>
            <a:r>
              <a:rPr lang="it-IT" b="1" dirty="0">
                <a:solidFill>
                  <a:schemeClr val="bg1"/>
                </a:solidFill>
              </a:rPr>
              <a:t> Pipeline</a:t>
            </a:r>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27" name="Segnaposto numero diapositiva 26"/>
          <p:cNvSpPr>
            <a:spLocks noGrp="1"/>
          </p:cNvSpPr>
          <p:nvPr>
            <p:ph type="sldNum" sz="quarter" idx="12"/>
          </p:nvPr>
        </p:nvSpPr>
        <p:spPr/>
        <p:txBody>
          <a:bodyPr/>
          <a:lstStyle/>
          <a:p>
            <a:fld id="{9792DB7C-41C6-413A-81DD-F073C27E12A1}" type="slidenum">
              <a:rPr lang="en-US" smtClean="0"/>
              <a:t>31</a:t>
            </a:fld>
            <a:endParaRPr lang="en-US"/>
          </a:p>
        </p:txBody>
      </p:sp>
      <p:grpSp>
        <p:nvGrpSpPr>
          <p:cNvPr id="25" name="Group 24">
            <a:extLst>
              <a:ext uri="{FF2B5EF4-FFF2-40B4-BE49-F238E27FC236}">
                <a16:creationId xmlns:a16="http://schemas.microsoft.com/office/drawing/2014/main" id="{D4B3CC69-6B58-CCD9-F3A6-FA04D7E2392E}"/>
              </a:ext>
            </a:extLst>
          </p:cNvPr>
          <p:cNvGrpSpPr/>
          <p:nvPr/>
        </p:nvGrpSpPr>
        <p:grpSpPr>
          <a:xfrm>
            <a:off x="4641559" y="2931606"/>
            <a:ext cx="4220249" cy="2276126"/>
            <a:chOff x="4641559" y="2931606"/>
            <a:chExt cx="4220249" cy="2276126"/>
          </a:xfrm>
        </p:grpSpPr>
        <p:sp>
          <p:nvSpPr>
            <p:cNvPr id="4" name="Cylinder 3">
              <a:extLst>
                <a:ext uri="{FF2B5EF4-FFF2-40B4-BE49-F238E27FC236}">
                  <a16:creationId xmlns:a16="http://schemas.microsoft.com/office/drawing/2014/main" id="{2B9DD956-958C-9CA2-68FE-8F19B27E9701}"/>
                </a:ext>
              </a:extLst>
            </p:cNvPr>
            <p:cNvSpPr/>
            <p:nvPr/>
          </p:nvSpPr>
          <p:spPr>
            <a:xfrm>
              <a:off x="5455708" y="2931606"/>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Cylinder 9">
              <a:extLst>
                <a:ext uri="{FF2B5EF4-FFF2-40B4-BE49-F238E27FC236}">
                  <a16:creationId xmlns:a16="http://schemas.microsoft.com/office/drawing/2014/main" id="{CC9763ED-B735-4DCF-DAA5-166C5FFB3821}"/>
                </a:ext>
              </a:extLst>
            </p:cNvPr>
            <p:cNvSpPr/>
            <p:nvPr/>
          </p:nvSpPr>
          <p:spPr>
            <a:xfrm>
              <a:off x="5990058" y="360828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Cylinder 10">
              <a:extLst>
                <a:ext uri="{FF2B5EF4-FFF2-40B4-BE49-F238E27FC236}">
                  <a16:creationId xmlns:a16="http://schemas.microsoft.com/office/drawing/2014/main" id="{57E45A42-42EC-905A-2C29-49B77EE32499}"/>
                </a:ext>
              </a:extLst>
            </p:cNvPr>
            <p:cNvSpPr/>
            <p:nvPr/>
          </p:nvSpPr>
          <p:spPr>
            <a:xfrm>
              <a:off x="6736293" y="2972164"/>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ylinder 11">
              <a:extLst>
                <a:ext uri="{FF2B5EF4-FFF2-40B4-BE49-F238E27FC236}">
                  <a16:creationId xmlns:a16="http://schemas.microsoft.com/office/drawing/2014/main" id="{6F6B7CD9-003A-507D-C833-206D1AAB4F96}"/>
                </a:ext>
              </a:extLst>
            </p:cNvPr>
            <p:cNvSpPr/>
            <p:nvPr/>
          </p:nvSpPr>
          <p:spPr>
            <a:xfrm>
              <a:off x="7456252" y="4160076"/>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ylinder 12">
              <a:extLst>
                <a:ext uri="{FF2B5EF4-FFF2-40B4-BE49-F238E27FC236}">
                  <a16:creationId xmlns:a16="http://schemas.microsoft.com/office/drawing/2014/main" id="{E015ACA0-4147-8B39-881D-B61EEA20FDBB}"/>
                </a:ext>
              </a:extLst>
            </p:cNvPr>
            <p:cNvSpPr/>
            <p:nvPr/>
          </p:nvSpPr>
          <p:spPr>
            <a:xfrm>
              <a:off x="5143976" y="453319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ylinder 13">
              <a:extLst>
                <a:ext uri="{FF2B5EF4-FFF2-40B4-BE49-F238E27FC236}">
                  <a16:creationId xmlns:a16="http://schemas.microsoft.com/office/drawing/2014/main" id="{354FC4D8-FC8B-8AD9-C43E-CAB783986060}"/>
                </a:ext>
              </a:extLst>
            </p:cNvPr>
            <p:cNvSpPr/>
            <p:nvPr/>
          </p:nvSpPr>
          <p:spPr>
            <a:xfrm>
              <a:off x="6119068" y="4304618"/>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ylinder 16">
              <a:extLst>
                <a:ext uri="{FF2B5EF4-FFF2-40B4-BE49-F238E27FC236}">
                  <a16:creationId xmlns:a16="http://schemas.microsoft.com/office/drawing/2014/main" id="{22E3C038-B3B1-8636-BB7C-3DC2D84C707E}"/>
                </a:ext>
              </a:extLst>
            </p:cNvPr>
            <p:cNvSpPr/>
            <p:nvPr/>
          </p:nvSpPr>
          <p:spPr>
            <a:xfrm>
              <a:off x="8359391" y="3545221"/>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ylinder 17">
              <a:extLst>
                <a:ext uri="{FF2B5EF4-FFF2-40B4-BE49-F238E27FC236}">
                  <a16:creationId xmlns:a16="http://schemas.microsoft.com/office/drawing/2014/main" id="{24EC6C3A-1CA5-9E5C-348A-7D76420BA661}"/>
                </a:ext>
              </a:extLst>
            </p:cNvPr>
            <p:cNvSpPr/>
            <p:nvPr/>
          </p:nvSpPr>
          <p:spPr>
            <a:xfrm>
              <a:off x="7541894" y="3361117"/>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ylinder 18">
              <a:extLst>
                <a:ext uri="{FF2B5EF4-FFF2-40B4-BE49-F238E27FC236}">
                  <a16:creationId xmlns:a16="http://schemas.microsoft.com/office/drawing/2014/main" id="{C55F2CBE-91F9-1667-694F-0890D442C916}"/>
                </a:ext>
              </a:extLst>
            </p:cNvPr>
            <p:cNvSpPr/>
            <p:nvPr/>
          </p:nvSpPr>
          <p:spPr>
            <a:xfrm>
              <a:off x="4641559" y="3545221"/>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ylinder 19">
              <a:extLst>
                <a:ext uri="{FF2B5EF4-FFF2-40B4-BE49-F238E27FC236}">
                  <a16:creationId xmlns:a16="http://schemas.microsoft.com/office/drawing/2014/main" id="{743B4608-3B7D-4651-12A0-68165D9DE59D}"/>
                </a:ext>
              </a:extLst>
            </p:cNvPr>
            <p:cNvSpPr/>
            <p:nvPr/>
          </p:nvSpPr>
          <p:spPr>
            <a:xfrm>
              <a:off x="5338128" y="376355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ylinder 20">
              <a:extLst>
                <a:ext uri="{FF2B5EF4-FFF2-40B4-BE49-F238E27FC236}">
                  <a16:creationId xmlns:a16="http://schemas.microsoft.com/office/drawing/2014/main" id="{D38D0C18-204B-BDFB-5685-1E29474016F5}"/>
                </a:ext>
              </a:extLst>
            </p:cNvPr>
            <p:cNvSpPr/>
            <p:nvPr/>
          </p:nvSpPr>
          <p:spPr>
            <a:xfrm>
              <a:off x="6953835" y="4710338"/>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ylinder 22">
              <a:extLst>
                <a:ext uri="{FF2B5EF4-FFF2-40B4-BE49-F238E27FC236}">
                  <a16:creationId xmlns:a16="http://schemas.microsoft.com/office/drawing/2014/main" id="{C5EFDA6B-A25A-4006-C2B3-2AAE0D28C195}"/>
                </a:ext>
              </a:extLst>
            </p:cNvPr>
            <p:cNvSpPr/>
            <p:nvPr/>
          </p:nvSpPr>
          <p:spPr>
            <a:xfrm>
              <a:off x="6759683" y="3792092"/>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Footer Placeholder 2">
            <a:extLst>
              <a:ext uri="{FF2B5EF4-FFF2-40B4-BE49-F238E27FC236}">
                <a16:creationId xmlns:a16="http://schemas.microsoft.com/office/drawing/2014/main" id="{E07A9F85-1444-601D-0F84-9DFFD8310FC4}"/>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35818910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rapezoid 32">
            <a:extLst>
              <a:ext uri="{FF2B5EF4-FFF2-40B4-BE49-F238E27FC236}">
                <a16:creationId xmlns:a16="http://schemas.microsoft.com/office/drawing/2014/main" id="{6C062364-58ED-5535-6EED-64B52859A98B}"/>
              </a:ext>
            </a:extLst>
          </p:cNvPr>
          <p:cNvSpPr/>
          <p:nvPr/>
        </p:nvSpPr>
        <p:spPr>
          <a:xfrm>
            <a:off x="3800194" y="2098964"/>
            <a:ext cx="6307282" cy="3662795"/>
          </a:xfrm>
          <a:prstGeom prst="trapezoid">
            <a:avLst/>
          </a:prstGeom>
          <a:solidFill>
            <a:schemeClr val="accent2">
              <a:lumMod val="60000"/>
              <a:lumOff val="40000"/>
              <a:alpha val="6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a destra 21"/>
          <p:cNvSpPr/>
          <p:nvPr/>
        </p:nvSpPr>
        <p:spPr>
          <a:xfrm rot="5400000">
            <a:off x="963970" y="1939686"/>
            <a:ext cx="643803"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6" name="Rettangolo arrotondato 5"/>
          <p:cNvSpPr/>
          <p:nvPr/>
        </p:nvSpPr>
        <p:spPr>
          <a:xfrm>
            <a:off x="303333" y="2601245"/>
            <a:ext cx="1978269" cy="1501281"/>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set of gamma and proton showers hitting array</a:t>
            </a:r>
          </a:p>
        </p:txBody>
      </p:sp>
      <p:sp>
        <p:nvSpPr>
          <p:cNvPr id="27" name="Segnaposto numero diapositiva 26"/>
          <p:cNvSpPr>
            <a:spLocks noGrp="1"/>
          </p:cNvSpPr>
          <p:nvPr>
            <p:ph type="sldNum" sz="quarter" idx="12"/>
          </p:nvPr>
        </p:nvSpPr>
        <p:spPr/>
        <p:txBody>
          <a:bodyPr/>
          <a:lstStyle/>
          <a:p>
            <a:fld id="{9792DB7C-41C6-413A-81DD-F073C27E12A1}" type="slidenum">
              <a:rPr lang="en-US" smtClean="0"/>
              <a:t>32</a:t>
            </a:fld>
            <a:endParaRPr lang="en-US"/>
          </a:p>
        </p:txBody>
      </p:sp>
      <p:grpSp>
        <p:nvGrpSpPr>
          <p:cNvPr id="10" name="Group 9">
            <a:extLst>
              <a:ext uri="{FF2B5EF4-FFF2-40B4-BE49-F238E27FC236}">
                <a16:creationId xmlns:a16="http://schemas.microsoft.com/office/drawing/2014/main" id="{DB0B7AD5-39C1-7C05-EE30-4BDD13E0536F}"/>
              </a:ext>
            </a:extLst>
          </p:cNvPr>
          <p:cNvGrpSpPr/>
          <p:nvPr/>
        </p:nvGrpSpPr>
        <p:grpSpPr>
          <a:xfrm>
            <a:off x="4641559" y="2931606"/>
            <a:ext cx="4220249" cy="2276126"/>
            <a:chOff x="4641559" y="2931606"/>
            <a:chExt cx="4220249" cy="2276126"/>
          </a:xfrm>
        </p:grpSpPr>
        <p:sp>
          <p:nvSpPr>
            <p:cNvPr id="11" name="Cylinder 10">
              <a:extLst>
                <a:ext uri="{FF2B5EF4-FFF2-40B4-BE49-F238E27FC236}">
                  <a16:creationId xmlns:a16="http://schemas.microsoft.com/office/drawing/2014/main" id="{F6DA661A-8F8C-6444-DDF9-AC2B20F9B732}"/>
                </a:ext>
              </a:extLst>
            </p:cNvPr>
            <p:cNvSpPr/>
            <p:nvPr/>
          </p:nvSpPr>
          <p:spPr>
            <a:xfrm>
              <a:off x="5455708" y="2931606"/>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ylinder 11">
              <a:extLst>
                <a:ext uri="{FF2B5EF4-FFF2-40B4-BE49-F238E27FC236}">
                  <a16:creationId xmlns:a16="http://schemas.microsoft.com/office/drawing/2014/main" id="{7F9B0BAB-BD76-8B15-1130-F32F43154FE5}"/>
                </a:ext>
              </a:extLst>
            </p:cNvPr>
            <p:cNvSpPr/>
            <p:nvPr/>
          </p:nvSpPr>
          <p:spPr>
            <a:xfrm>
              <a:off x="5990058" y="360828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ylinder 12">
              <a:extLst>
                <a:ext uri="{FF2B5EF4-FFF2-40B4-BE49-F238E27FC236}">
                  <a16:creationId xmlns:a16="http://schemas.microsoft.com/office/drawing/2014/main" id="{518003B3-3F3F-144C-917F-C929FA6938A4}"/>
                </a:ext>
              </a:extLst>
            </p:cNvPr>
            <p:cNvSpPr/>
            <p:nvPr/>
          </p:nvSpPr>
          <p:spPr>
            <a:xfrm>
              <a:off x="6736293" y="2972164"/>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ylinder 13">
              <a:extLst>
                <a:ext uri="{FF2B5EF4-FFF2-40B4-BE49-F238E27FC236}">
                  <a16:creationId xmlns:a16="http://schemas.microsoft.com/office/drawing/2014/main" id="{A19B1026-1B6D-7A7E-9C9A-A3429E35B373}"/>
                </a:ext>
              </a:extLst>
            </p:cNvPr>
            <p:cNvSpPr/>
            <p:nvPr/>
          </p:nvSpPr>
          <p:spPr>
            <a:xfrm>
              <a:off x="7456252" y="4160076"/>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ylinder 16">
              <a:extLst>
                <a:ext uri="{FF2B5EF4-FFF2-40B4-BE49-F238E27FC236}">
                  <a16:creationId xmlns:a16="http://schemas.microsoft.com/office/drawing/2014/main" id="{D520BCA4-0A2A-97A7-3DBB-364A597984E3}"/>
                </a:ext>
              </a:extLst>
            </p:cNvPr>
            <p:cNvSpPr/>
            <p:nvPr/>
          </p:nvSpPr>
          <p:spPr>
            <a:xfrm>
              <a:off x="5143976" y="453319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ylinder 17">
              <a:extLst>
                <a:ext uri="{FF2B5EF4-FFF2-40B4-BE49-F238E27FC236}">
                  <a16:creationId xmlns:a16="http://schemas.microsoft.com/office/drawing/2014/main" id="{C363001D-05C5-2E7B-A11A-5E34C87209F2}"/>
                </a:ext>
              </a:extLst>
            </p:cNvPr>
            <p:cNvSpPr/>
            <p:nvPr/>
          </p:nvSpPr>
          <p:spPr>
            <a:xfrm>
              <a:off x="6119068" y="4304618"/>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ylinder 18">
              <a:extLst>
                <a:ext uri="{FF2B5EF4-FFF2-40B4-BE49-F238E27FC236}">
                  <a16:creationId xmlns:a16="http://schemas.microsoft.com/office/drawing/2014/main" id="{5CEBB3E2-879D-39E6-9866-291C04E1BCFC}"/>
                </a:ext>
              </a:extLst>
            </p:cNvPr>
            <p:cNvSpPr/>
            <p:nvPr/>
          </p:nvSpPr>
          <p:spPr>
            <a:xfrm>
              <a:off x="8359391" y="3545221"/>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ylinder 19">
              <a:extLst>
                <a:ext uri="{FF2B5EF4-FFF2-40B4-BE49-F238E27FC236}">
                  <a16:creationId xmlns:a16="http://schemas.microsoft.com/office/drawing/2014/main" id="{7980D865-0C39-A3A9-7F7B-19300C92FE38}"/>
                </a:ext>
              </a:extLst>
            </p:cNvPr>
            <p:cNvSpPr/>
            <p:nvPr/>
          </p:nvSpPr>
          <p:spPr>
            <a:xfrm>
              <a:off x="7541894" y="3361117"/>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ylinder 20">
              <a:extLst>
                <a:ext uri="{FF2B5EF4-FFF2-40B4-BE49-F238E27FC236}">
                  <a16:creationId xmlns:a16="http://schemas.microsoft.com/office/drawing/2014/main" id="{2ED1D81E-5F78-DE61-1DF6-17021503C76B}"/>
                </a:ext>
              </a:extLst>
            </p:cNvPr>
            <p:cNvSpPr/>
            <p:nvPr/>
          </p:nvSpPr>
          <p:spPr>
            <a:xfrm>
              <a:off x="4641559" y="3545221"/>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ylinder 22">
              <a:extLst>
                <a:ext uri="{FF2B5EF4-FFF2-40B4-BE49-F238E27FC236}">
                  <a16:creationId xmlns:a16="http://schemas.microsoft.com/office/drawing/2014/main" id="{59658889-9AB8-C1D7-951B-CE4AD6A0CEC4}"/>
                </a:ext>
              </a:extLst>
            </p:cNvPr>
            <p:cNvSpPr/>
            <p:nvPr/>
          </p:nvSpPr>
          <p:spPr>
            <a:xfrm>
              <a:off x="5338128" y="376355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ylinder 24">
              <a:extLst>
                <a:ext uri="{FF2B5EF4-FFF2-40B4-BE49-F238E27FC236}">
                  <a16:creationId xmlns:a16="http://schemas.microsoft.com/office/drawing/2014/main" id="{86DCE33C-779A-E1A9-49D1-8D2BDA72D591}"/>
                </a:ext>
              </a:extLst>
            </p:cNvPr>
            <p:cNvSpPr/>
            <p:nvPr/>
          </p:nvSpPr>
          <p:spPr>
            <a:xfrm>
              <a:off x="6953835" y="4710338"/>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ylinder 25">
              <a:extLst>
                <a:ext uri="{FF2B5EF4-FFF2-40B4-BE49-F238E27FC236}">
                  <a16:creationId xmlns:a16="http://schemas.microsoft.com/office/drawing/2014/main" id="{CA29C087-7A0F-25A1-AD9F-31CFDB6A762B}"/>
                </a:ext>
              </a:extLst>
            </p:cNvPr>
            <p:cNvSpPr/>
            <p:nvPr/>
          </p:nvSpPr>
          <p:spPr>
            <a:xfrm>
              <a:off x="6759683" y="3792092"/>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Arrow: Down 29">
            <a:extLst>
              <a:ext uri="{FF2B5EF4-FFF2-40B4-BE49-F238E27FC236}">
                <a16:creationId xmlns:a16="http://schemas.microsoft.com/office/drawing/2014/main" id="{0CB9D37B-D301-BFE1-B195-2D9A3EBBC8A9}"/>
              </a:ext>
            </a:extLst>
          </p:cNvPr>
          <p:cNvSpPr/>
          <p:nvPr/>
        </p:nvSpPr>
        <p:spPr>
          <a:xfrm rot="21440538">
            <a:off x="7230387" y="1505801"/>
            <a:ext cx="2258007" cy="1976389"/>
          </a:xfrm>
          <a:prstGeom prst="downArrow">
            <a:avLst/>
          </a:prstGeom>
          <a:solidFill>
            <a:srgbClr val="FFFF00"/>
          </a:solidFill>
          <a:ln w="38100">
            <a:solidFill>
              <a:srgbClr val="FFFF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p</a:t>
            </a:r>
          </a:p>
        </p:txBody>
      </p:sp>
      <p:sp>
        <p:nvSpPr>
          <p:cNvPr id="31" name="Arrow: Down 30">
            <a:extLst>
              <a:ext uri="{FF2B5EF4-FFF2-40B4-BE49-F238E27FC236}">
                <a16:creationId xmlns:a16="http://schemas.microsoft.com/office/drawing/2014/main" id="{6276F675-69C6-D8B0-355E-2158F580D626}"/>
              </a:ext>
            </a:extLst>
          </p:cNvPr>
          <p:cNvSpPr/>
          <p:nvPr/>
        </p:nvSpPr>
        <p:spPr>
          <a:xfrm rot="1151153">
            <a:off x="5772598" y="1684250"/>
            <a:ext cx="1252652" cy="1510789"/>
          </a:xfrm>
          <a:prstGeom prst="downArrow">
            <a:avLst/>
          </a:prstGeom>
          <a:solidFill>
            <a:srgbClr val="92D050"/>
          </a:solidFill>
          <a:ln w="38100">
            <a:no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800" dirty="0">
                <a:solidFill>
                  <a:schemeClr val="tx1"/>
                </a:solidFill>
              </a:rPr>
              <a:t>γ</a:t>
            </a:r>
            <a:endParaRPr lang="en-US" sz="2800" dirty="0">
              <a:solidFill>
                <a:schemeClr val="tx1"/>
              </a:solidFill>
            </a:endParaRPr>
          </a:p>
        </p:txBody>
      </p:sp>
      <p:sp>
        <p:nvSpPr>
          <p:cNvPr id="32" name="Arrow: Down 31">
            <a:extLst>
              <a:ext uri="{FF2B5EF4-FFF2-40B4-BE49-F238E27FC236}">
                <a16:creationId xmlns:a16="http://schemas.microsoft.com/office/drawing/2014/main" id="{741587CE-F095-F6F6-2E69-2617F477D25C}"/>
              </a:ext>
            </a:extLst>
          </p:cNvPr>
          <p:cNvSpPr/>
          <p:nvPr/>
        </p:nvSpPr>
        <p:spPr>
          <a:xfrm rot="19233196">
            <a:off x="3619868" y="1569085"/>
            <a:ext cx="1797543" cy="1976389"/>
          </a:xfrm>
          <a:prstGeom prst="downArrow">
            <a:avLst/>
          </a:prstGeom>
          <a:solidFill>
            <a:srgbClr val="FFFF00"/>
          </a:solidFill>
          <a:ln w="38100">
            <a:solidFill>
              <a:srgbClr val="FFFF00"/>
            </a:solidFill>
            <a:prstDash val="soli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p</a:t>
            </a:r>
          </a:p>
        </p:txBody>
      </p:sp>
      <p:sp>
        <p:nvSpPr>
          <p:cNvPr id="34" name="Rectangle 33">
            <a:extLst>
              <a:ext uri="{FF2B5EF4-FFF2-40B4-BE49-F238E27FC236}">
                <a16:creationId xmlns:a16="http://schemas.microsoft.com/office/drawing/2014/main" id="{19E11703-C04B-777F-493E-5AA7448BD57B}"/>
              </a:ext>
            </a:extLst>
          </p:cNvPr>
          <p:cNvSpPr/>
          <p:nvPr/>
        </p:nvSpPr>
        <p:spPr>
          <a:xfrm>
            <a:off x="180870" y="221064"/>
            <a:ext cx="2316145" cy="1788605"/>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Footer Placeholder 2">
            <a:extLst>
              <a:ext uri="{FF2B5EF4-FFF2-40B4-BE49-F238E27FC236}">
                <a16:creationId xmlns:a16="http://schemas.microsoft.com/office/drawing/2014/main" id="{16702448-C2BB-D080-0296-227A087711CC}"/>
              </a:ext>
            </a:extLst>
          </p:cNvPr>
          <p:cNvSpPr>
            <a:spLocks noGrp="1"/>
          </p:cNvSpPr>
          <p:nvPr>
            <p:ph type="ftr" sz="quarter" idx="11"/>
          </p:nvPr>
        </p:nvSpPr>
        <p:spPr/>
        <p:txBody>
          <a:bodyPr/>
          <a:lstStyle/>
          <a:p>
            <a:r>
              <a:rPr lang="en-US"/>
              <a:t>T. Dorigo, End-to-end Optimization of SWGO, QCHS 19/8/24</a:t>
            </a:r>
          </a:p>
        </p:txBody>
      </p:sp>
      <p:sp>
        <p:nvSpPr>
          <p:cNvPr id="8" name="Titolo 1">
            <a:extLst>
              <a:ext uri="{FF2B5EF4-FFF2-40B4-BE49-F238E27FC236}">
                <a16:creationId xmlns:a16="http://schemas.microsoft.com/office/drawing/2014/main" id="{CF60C323-E822-1C8A-D6C2-28B0E15BE017}"/>
              </a:ext>
            </a:extLst>
          </p:cNvPr>
          <p:cNvSpPr txBox="1">
            <a:spLocks/>
          </p:cNvSpPr>
          <p:nvPr/>
        </p:nvSpPr>
        <p:spPr>
          <a:xfrm>
            <a:off x="4543434" y="308101"/>
            <a:ext cx="734962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a:solidFill>
                  <a:schemeClr val="bg1"/>
                </a:solidFill>
              </a:rPr>
              <a:t>Scheme of Optimization Pipeline</a:t>
            </a:r>
            <a:endParaRPr lang="it-IT" b="1" dirty="0">
              <a:solidFill>
                <a:schemeClr val="bg1"/>
              </a:solidFill>
            </a:endParaRPr>
          </a:p>
        </p:txBody>
      </p:sp>
    </p:spTree>
    <p:extLst>
      <p:ext uri="{BB962C8B-B14F-4D97-AF65-F5344CB8AC3E}">
        <p14:creationId xmlns:p14="http://schemas.microsoft.com/office/powerpoint/2010/main" val="384769764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rapezoid 6">
            <a:extLst>
              <a:ext uri="{FF2B5EF4-FFF2-40B4-BE49-F238E27FC236}">
                <a16:creationId xmlns:a16="http://schemas.microsoft.com/office/drawing/2014/main" id="{410B2012-94ED-CD18-2D6D-EDA2DAB4E084}"/>
              </a:ext>
            </a:extLst>
          </p:cNvPr>
          <p:cNvSpPr/>
          <p:nvPr/>
        </p:nvSpPr>
        <p:spPr>
          <a:xfrm>
            <a:off x="3800194" y="2098964"/>
            <a:ext cx="6307282" cy="3662795"/>
          </a:xfrm>
          <a:prstGeom prst="trapezoid">
            <a:avLst/>
          </a:prstGeom>
          <a:solidFill>
            <a:schemeClr val="accent2">
              <a:lumMod val="60000"/>
              <a:lumOff val="40000"/>
              <a:alpha val="6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Freccia a destra 21"/>
          <p:cNvSpPr/>
          <p:nvPr/>
        </p:nvSpPr>
        <p:spPr>
          <a:xfrm rot="5400000">
            <a:off x="963970" y="1939686"/>
            <a:ext cx="643803"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6" name="Rettangolo arrotondato 5"/>
          <p:cNvSpPr/>
          <p:nvPr/>
        </p:nvSpPr>
        <p:spPr>
          <a:xfrm>
            <a:off x="303333" y="2601245"/>
            <a:ext cx="1978269" cy="1501281"/>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set of gamma and proton showers hitting array</a:t>
            </a:r>
          </a:p>
        </p:txBody>
      </p:sp>
      <p:sp>
        <p:nvSpPr>
          <p:cNvPr id="27" name="Segnaposto numero diapositiva 26"/>
          <p:cNvSpPr>
            <a:spLocks noGrp="1"/>
          </p:cNvSpPr>
          <p:nvPr>
            <p:ph type="sldNum" sz="quarter" idx="12"/>
          </p:nvPr>
        </p:nvSpPr>
        <p:spPr/>
        <p:txBody>
          <a:bodyPr/>
          <a:lstStyle/>
          <a:p>
            <a:fld id="{9792DB7C-41C6-413A-81DD-F073C27E12A1}" type="slidenum">
              <a:rPr lang="en-US" smtClean="0"/>
              <a:t>33</a:t>
            </a:fld>
            <a:endParaRPr lang="en-US"/>
          </a:p>
        </p:txBody>
      </p:sp>
      <p:grpSp>
        <p:nvGrpSpPr>
          <p:cNvPr id="10" name="Group 9">
            <a:extLst>
              <a:ext uri="{FF2B5EF4-FFF2-40B4-BE49-F238E27FC236}">
                <a16:creationId xmlns:a16="http://schemas.microsoft.com/office/drawing/2014/main" id="{DB0B7AD5-39C1-7C05-EE30-4BDD13E0536F}"/>
              </a:ext>
            </a:extLst>
          </p:cNvPr>
          <p:cNvGrpSpPr/>
          <p:nvPr/>
        </p:nvGrpSpPr>
        <p:grpSpPr>
          <a:xfrm>
            <a:off x="4641559" y="2931606"/>
            <a:ext cx="4220249" cy="2276126"/>
            <a:chOff x="4641559" y="2931606"/>
            <a:chExt cx="4220249" cy="2276126"/>
          </a:xfrm>
        </p:grpSpPr>
        <p:sp>
          <p:nvSpPr>
            <p:cNvPr id="11" name="Cylinder 10">
              <a:extLst>
                <a:ext uri="{FF2B5EF4-FFF2-40B4-BE49-F238E27FC236}">
                  <a16:creationId xmlns:a16="http://schemas.microsoft.com/office/drawing/2014/main" id="{F6DA661A-8F8C-6444-DDF9-AC2B20F9B732}"/>
                </a:ext>
              </a:extLst>
            </p:cNvPr>
            <p:cNvSpPr/>
            <p:nvPr/>
          </p:nvSpPr>
          <p:spPr>
            <a:xfrm>
              <a:off x="5455708" y="2931606"/>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Cylinder 11">
              <a:extLst>
                <a:ext uri="{FF2B5EF4-FFF2-40B4-BE49-F238E27FC236}">
                  <a16:creationId xmlns:a16="http://schemas.microsoft.com/office/drawing/2014/main" id="{7F9B0BAB-BD76-8B15-1130-F32F43154FE5}"/>
                </a:ext>
              </a:extLst>
            </p:cNvPr>
            <p:cNvSpPr/>
            <p:nvPr/>
          </p:nvSpPr>
          <p:spPr>
            <a:xfrm>
              <a:off x="5990058" y="360828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ylinder 12">
              <a:extLst>
                <a:ext uri="{FF2B5EF4-FFF2-40B4-BE49-F238E27FC236}">
                  <a16:creationId xmlns:a16="http://schemas.microsoft.com/office/drawing/2014/main" id="{518003B3-3F3F-144C-917F-C929FA6938A4}"/>
                </a:ext>
              </a:extLst>
            </p:cNvPr>
            <p:cNvSpPr/>
            <p:nvPr/>
          </p:nvSpPr>
          <p:spPr>
            <a:xfrm>
              <a:off x="6736293" y="2972164"/>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ylinder 13">
              <a:extLst>
                <a:ext uri="{FF2B5EF4-FFF2-40B4-BE49-F238E27FC236}">
                  <a16:creationId xmlns:a16="http://schemas.microsoft.com/office/drawing/2014/main" id="{A19B1026-1B6D-7A7E-9C9A-A3429E35B373}"/>
                </a:ext>
              </a:extLst>
            </p:cNvPr>
            <p:cNvSpPr/>
            <p:nvPr/>
          </p:nvSpPr>
          <p:spPr>
            <a:xfrm>
              <a:off x="7456252" y="4160076"/>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ylinder 16">
              <a:extLst>
                <a:ext uri="{FF2B5EF4-FFF2-40B4-BE49-F238E27FC236}">
                  <a16:creationId xmlns:a16="http://schemas.microsoft.com/office/drawing/2014/main" id="{D520BCA4-0A2A-97A7-3DBB-364A597984E3}"/>
                </a:ext>
              </a:extLst>
            </p:cNvPr>
            <p:cNvSpPr/>
            <p:nvPr/>
          </p:nvSpPr>
          <p:spPr>
            <a:xfrm>
              <a:off x="5143976" y="453319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ylinder 17">
              <a:extLst>
                <a:ext uri="{FF2B5EF4-FFF2-40B4-BE49-F238E27FC236}">
                  <a16:creationId xmlns:a16="http://schemas.microsoft.com/office/drawing/2014/main" id="{C363001D-05C5-2E7B-A11A-5E34C87209F2}"/>
                </a:ext>
              </a:extLst>
            </p:cNvPr>
            <p:cNvSpPr/>
            <p:nvPr/>
          </p:nvSpPr>
          <p:spPr>
            <a:xfrm>
              <a:off x="6119068" y="4304618"/>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ylinder 18">
              <a:extLst>
                <a:ext uri="{FF2B5EF4-FFF2-40B4-BE49-F238E27FC236}">
                  <a16:creationId xmlns:a16="http://schemas.microsoft.com/office/drawing/2014/main" id="{5CEBB3E2-879D-39E6-9866-291C04E1BCFC}"/>
                </a:ext>
              </a:extLst>
            </p:cNvPr>
            <p:cNvSpPr/>
            <p:nvPr/>
          </p:nvSpPr>
          <p:spPr>
            <a:xfrm>
              <a:off x="8359391" y="3545221"/>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ylinder 19">
              <a:extLst>
                <a:ext uri="{FF2B5EF4-FFF2-40B4-BE49-F238E27FC236}">
                  <a16:creationId xmlns:a16="http://schemas.microsoft.com/office/drawing/2014/main" id="{7980D865-0C39-A3A9-7F7B-19300C92FE38}"/>
                </a:ext>
              </a:extLst>
            </p:cNvPr>
            <p:cNvSpPr/>
            <p:nvPr/>
          </p:nvSpPr>
          <p:spPr>
            <a:xfrm>
              <a:off x="7541894" y="3361117"/>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Cylinder 20">
              <a:extLst>
                <a:ext uri="{FF2B5EF4-FFF2-40B4-BE49-F238E27FC236}">
                  <a16:creationId xmlns:a16="http://schemas.microsoft.com/office/drawing/2014/main" id="{2ED1D81E-5F78-DE61-1DF6-17021503C76B}"/>
                </a:ext>
              </a:extLst>
            </p:cNvPr>
            <p:cNvSpPr/>
            <p:nvPr/>
          </p:nvSpPr>
          <p:spPr>
            <a:xfrm>
              <a:off x="4641559" y="3545221"/>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ylinder 22">
              <a:extLst>
                <a:ext uri="{FF2B5EF4-FFF2-40B4-BE49-F238E27FC236}">
                  <a16:creationId xmlns:a16="http://schemas.microsoft.com/office/drawing/2014/main" id="{59658889-9AB8-C1D7-951B-CE4AD6A0CEC4}"/>
                </a:ext>
              </a:extLst>
            </p:cNvPr>
            <p:cNvSpPr/>
            <p:nvPr/>
          </p:nvSpPr>
          <p:spPr>
            <a:xfrm>
              <a:off x="5338128" y="3763553"/>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Cylinder 24">
              <a:extLst>
                <a:ext uri="{FF2B5EF4-FFF2-40B4-BE49-F238E27FC236}">
                  <a16:creationId xmlns:a16="http://schemas.microsoft.com/office/drawing/2014/main" id="{86DCE33C-779A-E1A9-49D1-8D2BDA72D591}"/>
                </a:ext>
              </a:extLst>
            </p:cNvPr>
            <p:cNvSpPr/>
            <p:nvPr/>
          </p:nvSpPr>
          <p:spPr>
            <a:xfrm>
              <a:off x="6953835" y="4710338"/>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Cylinder 25">
              <a:extLst>
                <a:ext uri="{FF2B5EF4-FFF2-40B4-BE49-F238E27FC236}">
                  <a16:creationId xmlns:a16="http://schemas.microsoft.com/office/drawing/2014/main" id="{CA29C087-7A0F-25A1-AD9F-31CFDB6A762B}"/>
                </a:ext>
              </a:extLst>
            </p:cNvPr>
            <p:cNvSpPr/>
            <p:nvPr/>
          </p:nvSpPr>
          <p:spPr>
            <a:xfrm>
              <a:off x="6759683" y="3792092"/>
              <a:ext cx="502417" cy="497394"/>
            </a:xfrm>
            <a:prstGeom prst="can">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0" name="Arrow: Down 29">
            <a:extLst>
              <a:ext uri="{FF2B5EF4-FFF2-40B4-BE49-F238E27FC236}">
                <a16:creationId xmlns:a16="http://schemas.microsoft.com/office/drawing/2014/main" id="{0CB9D37B-D301-BFE1-B195-2D9A3EBBC8A9}"/>
              </a:ext>
            </a:extLst>
          </p:cNvPr>
          <p:cNvSpPr/>
          <p:nvPr/>
        </p:nvSpPr>
        <p:spPr>
          <a:xfrm rot="21440538">
            <a:off x="7230387" y="1505801"/>
            <a:ext cx="2258007" cy="1976389"/>
          </a:xfrm>
          <a:prstGeom prst="downArrow">
            <a:avLst/>
          </a:prstGeom>
          <a:solidFill>
            <a:srgbClr val="FFFF00">
              <a:alpha val="70000"/>
            </a:srgbClr>
          </a:solidFill>
          <a:ln w="38100">
            <a:solidFill>
              <a:srgbClr val="FFFF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p</a:t>
            </a:r>
          </a:p>
        </p:txBody>
      </p:sp>
      <p:sp>
        <p:nvSpPr>
          <p:cNvPr id="31" name="Arrow: Down 30">
            <a:extLst>
              <a:ext uri="{FF2B5EF4-FFF2-40B4-BE49-F238E27FC236}">
                <a16:creationId xmlns:a16="http://schemas.microsoft.com/office/drawing/2014/main" id="{6276F675-69C6-D8B0-355E-2158F580D626}"/>
              </a:ext>
            </a:extLst>
          </p:cNvPr>
          <p:cNvSpPr/>
          <p:nvPr/>
        </p:nvSpPr>
        <p:spPr>
          <a:xfrm rot="1151153">
            <a:off x="5772598" y="1686452"/>
            <a:ext cx="1252652" cy="1510789"/>
          </a:xfrm>
          <a:prstGeom prst="downArrow">
            <a:avLst/>
          </a:prstGeom>
          <a:solidFill>
            <a:srgbClr val="92D050">
              <a:alpha val="70000"/>
            </a:srgbClr>
          </a:solidFill>
          <a:ln w="38100">
            <a:solidFill>
              <a:srgbClr val="FFFF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l-GR" sz="2800" dirty="0">
                <a:solidFill>
                  <a:schemeClr val="tx1"/>
                </a:solidFill>
              </a:rPr>
              <a:t>γ</a:t>
            </a:r>
            <a:endParaRPr lang="en-US" sz="2800" dirty="0">
              <a:solidFill>
                <a:schemeClr val="tx1"/>
              </a:solidFill>
            </a:endParaRPr>
          </a:p>
        </p:txBody>
      </p:sp>
      <p:sp>
        <p:nvSpPr>
          <p:cNvPr id="32" name="Arrow: Down 31">
            <a:extLst>
              <a:ext uri="{FF2B5EF4-FFF2-40B4-BE49-F238E27FC236}">
                <a16:creationId xmlns:a16="http://schemas.microsoft.com/office/drawing/2014/main" id="{741587CE-F095-F6F6-2E69-2617F477D25C}"/>
              </a:ext>
            </a:extLst>
          </p:cNvPr>
          <p:cNvSpPr/>
          <p:nvPr/>
        </p:nvSpPr>
        <p:spPr>
          <a:xfrm rot="19233196">
            <a:off x="3619868" y="1569085"/>
            <a:ext cx="1797543" cy="1976389"/>
          </a:xfrm>
          <a:prstGeom prst="downArrow">
            <a:avLst/>
          </a:prstGeom>
          <a:solidFill>
            <a:srgbClr val="FFFF00">
              <a:alpha val="70000"/>
            </a:srgbClr>
          </a:solidFill>
          <a:ln w="38100">
            <a:solidFill>
              <a:srgbClr val="FFFF00"/>
            </a:solidFill>
            <a:prstDash val="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800" dirty="0">
                <a:solidFill>
                  <a:schemeClr val="tx1"/>
                </a:solidFill>
              </a:rPr>
              <a:t>p</a:t>
            </a:r>
          </a:p>
        </p:txBody>
      </p:sp>
      <p:sp>
        <p:nvSpPr>
          <p:cNvPr id="3" name="Freccia a destra 23">
            <a:extLst>
              <a:ext uri="{FF2B5EF4-FFF2-40B4-BE49-F238E27FC236}">
                <a16:creationId xmlns:a16="http://schemas.microsoft.com/office/drawing/2014/main" id="{6A7DF2D4-F78B-E3BA-16B4-90297B2E5E82}"/>
              </a:ext>
            </a:extLst>
          </p:cNvPr>
          <p:cNvSpPr/>
          <p:nvPr/>
        </p:nvSpPr>
        <p:spPr>
          <a:xfrm rot="5400000">
            <a:off x="1006717" y="4046292"/>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4" name="Rettangolo arrotondato 6">
            <a:extLst>
              <a:ext uri="{FF2B5EF4-FFF2-40B4-BE49-F238E27FC236}">
                <a16:creationId xmlns:a16="http://schemas.microsoft.com/office/drawing/2014/main" id="{7E00F35D-C9D1-1AE2-449F-2202BB62A9C3}"/>
              </a:ext>
            </a:extLst>
          </p:cNvPr>
          <p:cNvSpPr/>
          <p:nvPr/>
        </p:nvSpPr>
        <p:spPr>
          <a:xfrm>
            <a:off x="307731" y="4674943"/>
            <a:ext cx="1899138" cy="195189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err="1"/>
              <a:t>Reconstruct</a:t>
            </a:r>
            <a:r>
              <a:rPr lang="it-IT" dirty="0"/>
              <a:t> </a:t>
            </a:r>
            <a:r>
              <a:rPr lang="it-IT" dirty="0" err="1"/>
              <a:t>shower</a:t>
            </a:r>
            <a:r>
              <a:rPr lang="it-IT" dirty="0"/>
              <a:t> </a:t>
            </a:r>
            <a:r>
              <a:rPr lang="it-IT" dirty="0" err="1"/>
              <a:t>parameters</a:t>
            </a:r>
            <a:r>
              <a:rPr lang="it-IT" dirty="0"/>
              <a:t> </a:t>
            </a:r>
            <a:r>
              <a:rPr lang="el-GR" dirty="0"/>
              <a:t>ω </a:t>
            </a:r>
            <a:r>
              <a:rPr lang="it-IT" dirty="0"/>
              <a:t>in </a:t>
            </a:r>
            <a:r>
              <a:rPr lang="it-IT" dirty="0" err="1"/>
              <a:t>each</a:t>
            </a:r>
            <a:r>
              <a:rPr lang="it-IT" dirty="0"/>
              <a:t> </a:t>
            </a:r>
            <a:r>
              <a:rPr lang="it-IT" dirty="0" err="1"/>
              <a:t>hypothesis</a:t>
            </a:r>
            <a:r>
              <a:rPr lang="it-IT" dirty="0"/>
              <a:t> by </a:t>
            </a:r>
            <a:r>
              <a:rPr lang="it-IT" dirty="0" err="1"/>
              <a:t>likelihood</a:t>
            </a:r>
            <a:r>
              <a:rPr lang="it-IT" dirty="0"/>
              <a:t> </a:t>
            </a:r>
            <a:r>
              <a:rPr lang="it-IT" dirty="0" err="1"/>
              <a:t>maximization</a:t>
            </a:r>
            <a:endParaRPr lang="it-IT" dirty="0"/>
          </a:p>
        </p:txBody>
      </p:sp>
      <p:sp>
        <p:nvSpPr>
          <p:cNvPr id="8" name="Rectangle 7">
            <a:extLst>
              <a:ext uri="{FF2B5EF4-FFF2-40B4-BE49-F238E27FC236}">
                <a16:creationId xmlns:a16="http://schemas.microsoft.com/office/drawing/2014/main" id="{2D1B9620-B4EA-2A1B-B9CB-47067D6BD963}"/>
              </a:ext>
            </a:extLst>
          </p:cNvPr>
          <p:cNvSpPr/>
          <p:nvPr/>
        </p:nvSpPr>
        <p:spPr>
          <a:xfrm>
            <a:off x="180870" y="246184"/>
            <a:ext cx="2316145" cy="3878663"/>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Footer Placeholder 8">
            <a:extLst>
              <a:ext uri="{FF2B5EF4-FFF2-40B4-BE49-F238E27FC236}">
                <a16:creationId xmlns:a16="http://schemas.microsoft.com/office/drawing/2014/main" id="{4A5A3A9E-5503-B95B-7B6B-E4A276ABDABC}"/>
              </a:ext>
            </a:extLst>
          </p:cNvPr>
          <p:cNvSpPr>
            <a:spLocks noGrp="1"/>
          </p:cNvSpPr>
          <p:nvPr>
            <p:ph type="ftr" sz="quarter" idx="11"/>
          </p:nvPr>
        </p:nvSpPr>
        <p:spPr/>
        <p:txBody>
          <a:bodyPr/>
          <a:lstStyle/>
          <a:p>
            <a:r>
              <a:rPr lang="en-US"/>
              <a:t>T. Dorigo, End-to-end Optimization of SWGO, QCHS 19/8/24</a:t>
            </a:r>
          </a:p>
        </p:txBody>
      </p:sp>
      <p:sp>
        <p:nvSpPr>
          <p:cNvPr id="24" name="Titolo 1">
            <a:extLst>
              <a:ext uri="{FF2B5EF4-FFF2-40B4-BE49-F238E27FC236}">
                <a16:creationId xmlns:a16="http://schemas.microsoft.com/office/drawing/2014/main" id="{9FF7FB6B-CFA3-9C64-BC3C-CEF2D3AB7542}"/>
              </a:ext>
            </a:extLst>
          </p:cNvPr>
          <p:cNvSpPr txBox="1">
            <a:spLocks/>
          </p:cNvSpPr>
          <p:nvPr/>
        </p:nvSpPr>
        <p:spPr>
          <a:xfrm>
            <a:off x="4543434" y="308101"/>
            <a:ext cx="734962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a:solidFill>
                  <a:schemeClr val="bg1"/>
                </a:solidFill>
              </a:rPr>
              <a:t>Scheme of Optimization Pipeline</a:t>
            </a:r>
            <a:endParaRPr lang="it-IT" b="1" dirty="0">
              <a:solidFill>
                <a:schemeClr val="bg1"/>
              </a:solidFill>
            </a:endParaRPr>
          </a:p>
        </p:txBody>
      </p:sp>
    </p:spTree>
    <p:extLst>
      <p:ext uri="{BB962C8B-B14F-4D97-AF65-F5344CB8AC3E}">
        <p14:creationId xmlns:p14="http://schemas.microsoft.com/office/powerpoint/2010/main" val="12998994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ccia a destra 14"/>
          <p:cNvSpPr/>
          <p:nvPr/>
        </p:nvSpPr>
        <p:spPr>
          <a:xfrm>
            <a:off x="2206869"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a destra 21"/>
          <p:cNvSpPr/>
          <p:nvPr/>
        </p:nvSpPr>
        <p:spPr>
          <a:xfrm rot="5400000">
            <a:off x="963970" y="1939686"/>
            <a:ext cx="643803"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p:cNvSpPr/>
          <p:nvPr/>
        </p:nvSpPr>
        <p:spPr>
          <a:xfrm rot="5400000">
            <a:off x="1006717" y="4046292"/>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6" name="Rettangolo arrotondato 5"/>
          <p:cNvSpPr/>
          <p:nvPr/>
        </p:nvSpPr>
        <p:spPr>
          <a:xfrm>
            <a:off x="303333" y="2601245"/>
            <a:ext cx="1978269" cy="1501281"/>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set of gamma and proton showers hitting array</a:t>
            </a:r>
          </a:p>
        </p:txBody>
      </p:sp>
      <p:sp>
        <p:nvSpPr>
          <p:cNvPr id="7" name="Rettangolo arrotondato 6"/>
          <p:cNvSpPr/>
          <p:nvPr/>
        </p:nvSpPr>
        <p:spPr>
          <a:xfrm>
            <a:off x="307731" y="4674943"/>
            <a:ext cx="1899138" cy="195189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err="1"/>
              <a:t>Reconstruct</a:t>
            </a:r>
            <a:r>
              <a:rPr lang="it-IT" dirty="0"/>
              <a:t> </a:t>
            </a:r>
            <a:r>
              <a:rPr lang="it-IT" dirty="0" err="1"/>
              <a:t>shower</a:t>
            </a:r>
            <a:r>
              <a:rPr lang="it-IT" dirty="0"/>
              <a:t> </a:t>
            </a:r>
            <a:r>
              <a:rPr lang="it-IT" dirty="0" err="1"/>
              <a:t>parameters</a:t>
            </a:r>
            <a:r>
              <a:rPr lang="it-IT" dirty="0"/>
              <a:t> </a:t>
            </a:r>
            <a:r>
              <a:rPr lang="el-GR" dirty="0"/>
              <a:t>ω </a:t>
            </a:r>
            <a:r>
              <a:rPr lang="it-IT" dirty="0"/>
              <a:t>in </a:t>
            </a:r>
            <a:r>
              <a:rPr lang="it-IT" dirty="0" err="1"/>
              <a:t>each</a:t>
            </a:r>
            <a:r>
              <a:rPr lang="it-IT" dirty="0"/>
              <a:t> </a:t>
            </a:r>
            <a:r>
              <a:rPr lang="it-IT" dirty="0" err="1"/>
              <a:t>hypothesis</a:t>
            </a:r>
            <a:r>
              <a:rPr lang="it-IT" dirty="0"/>
              <a:t> by </a:t>
            </a:r>
            <a:r>
              <a:rPr lang="it-IT" dirty="0" err="1"/>
              <a:t>likelihood</a:t>
            </a:r>
            <a:r>
              <a:rPr lang="it-IT" dirty="0"/>
              <a:t> </a:t>
            </a:r>
            <a:r>
              <a:rPr lang="it-IT" dirty="0" err="1"/>
              <a:t>maximization</a:t>
            </a:r>
            <a:endParaRPr lang="it-IT" dirty="0"/>
          </a:p>
        </p:txBody>
      </p:sp>
      <p:sp>
        <p:nvSpPr>
          <p:cNvPr id="8" name="Rettangolo arrotondato 7"/>
          <p:cNvSpPr/>
          <p:nvPr/>
        </p:nvSpPr>
        <p:spPr>
          <a:xfrm>
            <a:off x="2778369" y="5299198"/>
            <a:ext cx="2782766" cy="133020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Derive log-</a:t>
            </a:r>
            <a:r>
              <a:rPr lang="it-IT" dirty="0" err="1"/>
              <a:t>likelihood</a:t>
            </a:r>
            <a:r>
              <a:rPr lang="it-IT" dirty="0"/>
              <a:t> ratio of the </a:t>
            </a:r>
            <a:r>
              <a:rPr lang="it-IT" dirty="0" err="1"/>
              <a:t>two</a:t>
            </a:r>
            <a:r>
              <a:rPr lang="it-IT" dirty="0"/>
              <a:t> </a:t>
            </a:r>
            <a:r>
              <a:rPr lang="it-IT" dirty="0" err="1"/>
              <a:t>hypotheses</a:t>
            </a:r>
            <a:endParaRPr lang="it-IT" dirty="0"/>
          </a:p>
        </p:txBody>
      </p:sp>
      <p:sp>
        <p:nvSpPr>
          <p:cNvPr id="27" name="Segnaposto numero diapositiva 26"/>
          <p:cNvSpPr>
            <a:spLocks noGrp="1"/>
          </p:cNvSpPr>
          <p:nvPr>
            <p:ph type="sldNum" sz="quarter" idx="12"/>
          </p:nvPr>
        </p:nvSpPr>
        <p:spPr/>
        <p:txBody>
          <a:bodyPr/>
          <a:lstStyle/>
          <a:p>
            <a:fld id="{9792DB7C-41C6-413A-81DD-F073C27E12A1}" type="slidenum">
              <a:rPr lang="en-US" smtClean="0"/>
              <a:t>34</a:t>
            </a:fld>
            <a:endParaRPr lang="en-US"/>
          </a:p>
        </p:txBody>
      </p:sp>
      <p:sp>
        <p:nvSpPr>
          <p:cNvPr id="3" name="TextBox 2">
            <a:extLst>
              <a:ext uri="{FF2B5EF4-FFF2-40B4-BE49-F238E27FC236}">
                <a16:creationId xmlns:a16="http://schemas.microsoft.com/office/drawing/2014/main" id="{1FF2C49F-DAEE-E3F1-649A-DC45E742E5BF}"/>
              </a:ext>
            </a:extLst>
          </p:cNvPr>
          <p:cNvSpPr txBox="1"/>
          <p:nvPr/>
        </p:nvSpPr>
        <p:spPr>
          <a:xfrm>
            <a:off x="4409090" y="2984938"/>
            <a:ext cx="4973012" cy="584775"/>
          </a:xfrm>
          <a:prstGeom prst="rect">
            <a:avLst/>
          </a:prstGeom>
          <a:noFill/>
        </p:spPr>
        <p:txBody>
          <a:bodyPr wrap="square" rtlCol="0">
            <a:spAutoFit/>
          </a:bodyPr>
          <a:lstStyle/>
          <a:p>
            <a:r>
              <a:rPr lang="en-US" sz="3200" dirty="0">
                <a:solidFill>
                  <a:schemeClr val="bg1"/>
                </a:solidFill>
              </a:rPr>
              <a:t>T</a:t>
            </a:r>
            <a:r>
              <a:rPr lang="en-US" sz="3200" baseline="-25000" dirty="0">
                <a:solidFill>
                  <a:schemeClr val="bg1"/>
                </a:solidFill>
              </a:rPr>
              <a:t>i</a:t>
            </a:r>
            <a:r>
              <a:rPr lang="en-US" sz="3200" dirty="0">
                <a:solidFill>
                  <a:schemeClr val="bg1"/>
                </a:solidFill>
              </a:rPr>
              <a:t> = log L</a:t>
            </a:r>
            <a:r>
              <a:rPr lang="el-GR" sz="3200" baseline="-25000" dirty="0">
                <a:solidFill>
                  <a:schemeClr val="bg1"/>
                </a:solidFill>
              </a:rPr>
              <a:t>γ</a:t>
            </a:r>
            <a:r>
              <a:rPr lang="en-US" sz="3200" baseline="30000" dirty="0" err="1">
                <a:solidFill>
                  <a:schemeClr val="bg1"/>
                </a:solidFill>
              </a:rPr>
              <a:t>max,i</a:t>
            </a:r>
            <a:r>
              <a:rPr lang="en-US" sz="3200" dirty="0">
                <a:solidFill>
                  <a:schemeClr val="bg1"/>
                </a:solidFill>
              </a:rPr>
              <a:t> – log </a:t>
            </a:r>
            <a:r>
              <a:rPr lang="en-US" sz="3200" dirty="0" err="1">
                <a:solidFill>
                  <a:schemeClr val="bg1"/>
                </a:solidFill>
              </a:rPr>
              <a:t>L</a:t>
            </a:r>
            <a:r>
              <a:rPr lang="en-US" sz="3200" baseline="-25000" dirty="0" err="1">
                <a:solidFill>
                  <a:schemeClr val="bg1"/>
                </a:solidFill>
              </a:rPr>
              <a:t>p</a:t>
            </a:r>
            <a:r>
              <a:rPr lang="en-US" sz="3200" baseline="30000" dirty="0" err="1">
                <a:solidFill>
                  <a:schemeClr val="bg1"/>
                </a:solidFill>
              </a:rPr>
              <a:t>max,i</a:t>
            </a:r>
            <a:r>
              <a:rPr lang="en-US" sz="3200" dirty="0">
                <a:solidFill>
                  <a:schemeClr val="bg1"/>
                </a:solidFill>
              </a:rPr>
              <a:t> </a:t>
            </a:r>
          </a:p>
        </p:txBody>
      </p:sp>
      <p:sp>
        <p:nvSpPr>
          <p:cNvPr id="4" name="Rectangle 3">
            <a:extLst>
              <a:ext uri="{FF2B5EF4-FFF2-40B4-BE49-F238E27FC236}">
                <a16:creationId xmlns:a16="http://schemas.microsoft.com/office/drawing/2014/main" id="{1C237119-A5A3-E0A7-30D0-E5C0B25D08AE}"/>
              </a:ext>
            </a:extLst>
          </p:cNvPr>
          <p:cNvSpPr/>
          <p:nvPr/>
        </p:nvSpPr>
        <p:spPr>
          <a:xfrm>
            <a:off x="180871" y="228599"/>
            <a:ext cx="2286000" cy="4446343"/>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867F5A1A-A2A5-7057-B9FB-8B9861998C46}"/>
              </a:ext>
            </a:extLst>
          </p:cNvPr>
          <p:cNvSpPr/>
          <p:nvPr/>
        </p:nvSpPr>
        <p:spPr>
          <a:xfrm>
            <a:off x="41870" y="4651543"/>
            <a:ext cx="2205817" cy="2069932"/>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Titolo 1">
            <a:extLst>
              <a:ext uri="{FF2B5EF4-FFF2-40B4-BE49-F238E27FC236}">
                <a16:creationId xmlns:a16="http://schemas.microsoft.com/office/drawing/2014/main" id="{8685EBB0-5F31-DAE4-F8ED-6E827C0AD0BB}"/>
              </a:ext>
            </a:extLst>
          </p:cNvPr>
          <p:cNvSpPr txBox="1">
            <a:spLocks/>
          </p:cNvSpPr>
          <p:nvPr/>
        </p:nvSpPr>
        <p:spPr>
          <a:xfrm>
            <a:off x="4543434" y="308101"/>
            <a:ext cx="734962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solidFill>
                  <a:schemeClr val="bg1"/>
                </a:solidFill>
                <a:latin typeface="+mn-lt"/>
              </a:rPr>
              <a:t>Scheme</a:t>
            </a:r>
            <a:r>
              <a:rPr lang="it-IT" b="1" dirty="0">
                <a:solidFill>
                  <a:schemeClr val="bg1"/>
                </a:solidFill>
                <a:latin typeface="+mn-lt"/>
              </a:rPr>
              <a:t> of </a:t>
            </a:r>
            <a:r>
              <a:rPr lang="it-IT" b="1" dirty="0" err="1">
                <a:solidFill>
                  <a:schemeClr val="bg1"/>
                </a:solidFill>
                <a:latin typeface="+mn-lt"/>
              </a:rPr>
              <a:t>Optimization</a:t>
            </a:r>
            <a:r>
              <a:rPr lang="it-IT" b="1" dirty="0">
                <a:solidFill>
                  <a:schemeClr val="bg1"/>
                </a:solidFill>
                <a:latin typeface="+mn-lt"/>
              </a:rPr>
              <a:t> Pipeline</a:t>
            </a:r>
          </a:p>
        </p:txBody>
      </p:sp>
    </p:spTree>
    <p:extLst>
      <p:ext uri="{BB962C8B-B14F-4D97-AF65-F5344CB8AC3E}">
        <p14:creationId xmlns:p14="http://schemas.microsoft.com/office/powerpoint/2010/main" val="108433086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ccia a destra 14"/>
          <p:cNvSpPr/>
          <p:nvPr/>
        </p:nvSpPr>
        <p:spPr>
          <a:xfrm>
            <a:off x="2206869"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destra 15"/>
          <p:cNvSpPr/>
          <p:nvPr/>
        </p:nvSpPr>
        <p:spPr>
          <a:xfrm>
            <a:off x="5561135"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a destra 21"/>
          <p:cNvSpPr/>
          <p:nvPr/>
        </p:nvSpPr>
        <p:spPr>
          <a:xfrm rot="5400000">
            <a:off x="963970" y="1939686"/>
            <a:ext cx="643803"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p:cNvSpPr/>
          <p:nvPr/>
        </p:nvSpPr>
        <p:spPr>
          <a:xfrm rot="5400000">
            <a:off x="1006717" y="4046292"/>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6" name="Rettangolo arrotondato 5"/>
          <p:cNvSpPr/>
          <p:nvPr/>
        </p:nvSpPr>
        <p:spPr>
          <a:xfrm>
            <a:off x="303333" y="2601245"/>
            <a:ext cx="1978269" cy="1501281"/>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set of gamma and proton showers hitting array</a:t>
            </a:r>
          </a:p>
        </p:txBody>
      </p:sp>
      <p:sp>
        <p:nvSpPr>
          <p:cNvPr id="7" name="Rettangolo arrotondato 6"/>
          <p:cNvSpPr/>
          <p:nvPr/>
        </p:nvSpPr>
        <p:spPr>
          <a:xfrm>
            <a:off x="307731" y="4674943"/>
            <a:ext cx="1899138" cy="195189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Reconstruct shower parameters </a:t>
            </a:r>
            <a:r>
              <a:rPr lang="el-GR"/>
              <a:t>ω </a:t>
            </a:r>
            <a:r>
              <a:rPr lang="it-IT"/>
              <a:t>in each hypothesis by likelihood maximization</a:t>
            </a:r>
          </a:p>
        </p:txBody>
      </p:sp>
      <p:sp>
        <p:nvSpPr>
          <p:cNvPr id="8" name="Rettangolo arrotondato 7"/>
          <p:cNvSpPr/>
          <p:nvPr/>
        </p:nvSpPr>
        <p:spPr>
          <a:xfrm>
            <a:off x="2778369" y="5299198"/>
            <a:ext cx="2782766" cy="133020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Derive log-likelihood ratio of the two hypotheses</a:t>
            </a:r>
          </a:p>
        </p:txBody>
      </p:sp>
      <p:sp>
        <p:nvSpPr>
          <p:cNvPr id="9" name="Rettangolo arrotondato 8"/>
          <p:cNvSpPr/>
          <p:nvPr/>
        </p:nvSpPr>
        <p:spPr>
          <a:xfrm>
            <a:off x="6132634" y="5299198"/>
            <a:ext cx="2406891" cy="132763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Obtain PDFs of LLR for the gamma and proton hypotheses given current layout</a:t>
            </a:r>
          </a:p>
        </p:txBody>
      </p:sp>
      <p:sp>
        <p:nvSpPr>
          <p:cNvPr id="27" name="Segnaposto numero diapositiva 26"/>
          <p:cNvSpPr>
            <a:spLocks noGrp="1"/>
          </p:cNvSpPr>
          <p:nvPr>
            <p:ph type="sldNum" sz="quarter" idx="12"/>
          </p:nvPr>
        </p:nvSpPr>
        <p:spPr/>
        <p:txBody>
          <a:bodyPr/>
          <a:lstStyle/>
          <a:p>
            <a:fld id="{9792DB7C-41C6-413A-81DD-F073C27E12A1}" type="slidenum">
              <a:rPr lang="en-US" smtClean="0"/>
              <a:t>35</a:t>
            </a:fld>
            <a:endParaRPr lang="en-US"/>
          </a:p>
        </p:txBody>
      </p:sp>
      <p:cxnSp>
        <p:nvCxnSpPr>
          <p:cNvPr id="28" name="Straight Arrow Connector 27">
            <a:extLst>
              <a:ext uri="{FF2B5EF4-FFF2-40B4-BE49-F238E27FC236}">
                <a16:creationId xmlns:a16="http://schemas.microsoft.com/office/drawing/2014/main" id="{FA894378-08A9-E785-F2D6-7D260B5FA78A}"/>
              </a:ext>
            </a:extLst>
          </p:cNvPr>
          <p:cNvCxnSpPr>
            <a:cxnSpLocks/>
          </p:cNvCxnSpPr>
          <p:nvPr/>
        </p:nvCxnSpPr>
        <p:spPr>
          <a:xfrm flipV="1">
            <a:off x="5134708" y="4085687"/>
            <a:ext cx="4766037" cy="16839"/>
          </a:xfrm>
          <a:prstGeom prst="straightConnector1">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8362CFC-1A3E-B8AE-522A-E7E60201EA8C}"/>
              </a:ext>
            </a:extLst>
          </p:cNvPr>
          <p:cNvCxnSpPr>
            <a:cxnSpLocks/>
          </p:cNvCxnSpPr>
          <p:nvPr/>
        </p:nvCxnSpPr>
        <p:spPr>
          <a:xfrm flipV="1">
            <a:off x="5134708" y="1996966"/>
            <a:ext cx="0" cy="2105560"/>
          </a:xfrm>
          <a:prstGeom prst="straightConnector1">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888CDA7A-19F8-3C0A-A467-066A843A6376}"/>
              </a:ext>
            </a:extLst>
          </p:cNvPr>
          <p:cNvSpPr txBox="1"/>
          <p:nvPr/>
        </p:nvSpPr>
        <p:spPr>
          <a:xfrm>
            <a:off x="7772941" y="4108771"/>
            <a:ext cx="2209259" cy="461665"/>
          </a:xfrm>
          <a:prstGeom prst="rect">
            <a:avLst/>
          </a:prstGeom>
          <a:noFill/>
        </p:spPr>
        <p:txBody>
          <a:bodyPr wrap="none" rtlCol="0">
            <a:spAutoFit/>
          </a:bodyPr>
          <a:lstStyle/>
          <a:p>
            <a:r>
              <a:rPr lang="en-US" sz="2400" dirty="0">
                <a:solidFill>
                  <a:srgbClr val="FFC000"/>
                </a:solidFill>
                <a:highlight>
                  <a:srgbClr val="000000"/>
                </a:highlight>
              </a:rPr>
              <a:t>T = log L</a:t>
            </a:r>
            <a:r>
              <a:rPr lang="el-GR" sz="2400" baseline="-25000" dirty="0">
                <a:solidFill>
                  <a:srgbClr val="FFC000"/>
                </a:solidFill>
              </a:rPr>
              <a:t>γ</a:t>
            </a:r>
            <a:r>
              <a:rPr lang="el-GR" sz="2400" dirty="0">
                <a:solidFill>
                  <a:schemeClr val="bg1"/>
                </a:solidFill>
              </a:rPr>
              <a:t> </a:t>
            </a:r>
            <a:r>
              <a:rPr lang="en-US" sz="2400" dirty="0">
                <a:solidFill>
                  <a:srgbClr val="FFC000"/>
                </a:solidFill>
                <a:highlight>
                  <a:srgbClr val="000000"/>
                </a:highlight>
              </a:rPr>
              <a:t>- log </a:t>
            </a:r>
            <a:r>
              <a:rPr lang="en-US" sz="2400" dirty="0" err="1">
                <a:solidFill>
                  <a:srgbClr val="FFC000"/>
                </a:solidFill>
                <a:highlight>
                  <a:srgbClr val="000000"/>
                </a:highlight>
              </a:rPr>
              <a:t>L</a:t>
            </a:r>
            <a:r>
              <a:rPr lang="en-US" sz="2400" baseline="-25000" dirty="0" err="1">
                <a:solidFill>
                  <a:srgbClr val="FFC000"/>
                </a:solidFill>
                <a:highlight>
                  <a:srgbClr val="000000"/>
                </a:highlight>
              </a:rPr>
              <a:t>p</a:t>
            </a:r>
            <a:endParaRPr lang="en-US" sz="2400" baseline="-25000" dirty="0">
              <a:solidFill>
                <a:srgbClr val="FFC000"/>
              </a:solidFill>
              <a:highlight>
                <a:srgbClr val="000000"/>
              </a:highlight>
            </a:endParaRPr>
          </a:p>
        </p:txBody>
      </p:sp>
      <p:sp>
        <p:nvSpPr>
          <p:cNvPr id="39" name="TextBox 38">
            <a:extLst>
              <a:ext uri="{FF2B5EF4-FFF2-40B4-BE49-F238E27FC236}">
                <a16:creationId xmlns:a16="http://schemas.microsoft.com/office/drawing/2014/main" id="{7267FA52-0A05-68AB-4E5E-5C55513F19A7}"/>
              </a:ext>
            </a:extLst>
          </p:cNvPr>
          <p:cNvSpPr txBox="1"/>
          <p:nvPr/>
        </p:nvSpPr>
        <p:spPr>
          <a:xfrm>
            <a:off x="6325227" y="2120257"/>
            <a:ext cx="1870842" cy="523220"/>
          </a:xfrm>
          <a:prstGeom prst="rect">
            <a:avLst/>
          </a:prstGeom>
          <a:noFill/>
        </p:spPr>
        <p:txBody>
          <a:bodyPr wrap="square" rtlCol="0">
            <a:spAutoFit/>
          </a:bodyPr>
          <a:lstStyle/>
          <a:p>
            <a:r>
              <a:rPr lang="en-US" sz="2800" dirty="0">
                <a:solidFill>
                  <a:schemeClr val="bg1"/>
                </a:solidFill>
              </a:rPr>
              <a:t>p             </a:t>
            </a:r>
            <a:r>
              <a:rPr lang="el-GR" sz="2800" dirty="0">
                <a:solidFill>
                  <a:schemeClr val="bg1"/>
                </a:solidFill>
              </a:rPr>
              <a:t>γ</a:t>
            </a:r>
            <a:r>
              <a:rPr lang="en-US" sz="2800" dirty="0">
                <a:solidFill>
                  <a:schemeClr val="bg1"/>
                </a:solidFill>
              </a:rPr>
              <a:t> </a:t>
            </a:r>
            <a:r>
              <a:rPr lang="en-US" sz="2800" dirty="0">
                <a:solidFill>
                  <a:srgbClr val="FFC000"/>
                </a:solidFill>
              </a:rPr>
              <a:t> </a:t>
            </a:r>
          </a:p>
        </p:txBody>
      </p:sp>
      <p:sp>
        <p:nvSpPr>
          <p:cNvPr id="40" name="TextBox 39">
            <a:extLst>
              <a:ext uri="{FF2B5EF4-FFF2-40B4-BE49-F238E27FC236}">
                <a16:creationId xmlns:a16="http://schemas.microsoft.com/office/drawing/2014/main" id="{F11FDCC9-ADC9-43EC-F075-585BF02C8AB5}"/>
              </a:ext>
            </a:extLst>
          </p:cNvPr>
          <p:cNvSpPr txBox="1"/>
          <p:nvPr/>
        </p:nvSpPr>
        <p:spPr>
          <a:xfrm>
            <a:off x="4476237" y="1996555"/>
            <a:ext cx="603050" cy="461665"/>
          </a:xfrm>
          <a:prstGeom prst="rect">
            <a:avLst/>
          </a:prstGeom>
          <a:noFill/>
        </p:spPr>
        <p:txBody>
          <a:bodyPr wrap="none" rtlCol="0">
            <a:spAutoFit/>
          </a:bodyPr>
          <a:lstStyle/>
          <a:p>
            <a:r>
              <a:rPr lang="en-US" sz="2400" dirty="0">
                <a:solidFill>
                  <a:srgbClr val="FFC000"/>
                </a:solidFill>
                <a:highlight>
                  <a:srgbClr val="000000"/>
                </a:highlight>
              </a:rPr>
              <a:t>pdf</a:t>
            </a:r>
          </a:p>
        </p:txBody>
      </p:sp>
      <p:cxnSp>
        <p:nvCxnSpPr>
          <p:cNvPr id="42" name="Straight Connector 41">
            <a:extLst>
              <a:ext uri="{FF2B5EF4-FFF2-40B4-BE49-F238E27FC236}">
                <a16:creationId xmlns:a16="http://schemas.microsoft.com/office/drawing/2014/main" id="{FAB01DF2-FD74-BC4D-E62F-A0F5C4309684}"/>
              </a:ext>
            </a:extLst>
          </p:cNvPr>
          <p:cNvCxnSpPr/>
          <p:nvPr/>
        </p:nvCxnSpPr>
        <p:spPr>
          <a:xfrm flipV="1">
            <a:off x="5846885" y="3429000"/>
            <a:ext cx="0" cy="6516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3" name="Straight Connector 42">
            <a:extLst>
              <a:ext uri="{FF2B5EF4-FFF2-40B4-BE49-F238E27FC236}">
                <a16:creationId xmlns:a16="http://schemas.microsoft.com/office/drawing/2014/main" id="{D7D67F02-38AD-D188-0351-D58227F44DC1}"/>
              </a:ext>
            </a:extLst>
          </p:cNvPr>
          <p:cNvCxnSpPr/>
          <p:nvPr/>
        </p:nvCxnSpPr>
        <p:spPr>
          <a:xfrm flipV="1">
            <a:off x="6230636" y="3429000"/>
            <a:ext cx="0" cy="6516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0C50D897-DDD2-D3F4-8152-DF257130007A}"/>
              </a:ext>
            </a:extLst>
          </p:cNvPr>
          <p:cNvCxnSpPr/>
          <p:nvPr/>
        </p:nvCxnSpPr>
        <p:spPr>
          <a:xfrm flipV="1">
            <a:off x="6417634" y="3428999"/>
            <a:ext cx="0" cy="6516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5" name="Straight Connector 44">
            <a:extLst>
              <a:ext uri="{FF2B5EF4-FFF2-40B4-BE49-F238E27FC236}">
                <a16:creationId xmlns:a16="http://schemas.microsoft.com/office/drawing/2014/main" id="{E9462A83-F17A-1BFE-F9C3-FAAB10421DB1}"/>
              </a:ext>
            </a:extLst>
          </p:cNvPr>
          <p:cNvCxnSpPr/>
          <p:nvPr/>
        </p:nvCxnSpPr>
        <p:spPr>
          <a:xfrm flipV="1">
            <a:off x="6605793" y="3428998"/>
            <a:ext cx="0" cy="6516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252D078C-D6E1-E4EC-6A86-84C7B119F60F}"/>
              </a:ext>
            </a:extLst>
          </p:cNvPr>
          <p:cNvCxnSpPr/>
          <p:nvPr/>
        </p:nvCxnSpPr>
        <p:spPr>
          <a:xfrm flipV="1">
            <a:off x="6850118" y="3428997"/>
            <a:ext cx="0" cy="6516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5BADED2-9CD0-EE7A-3374-29A05BA080AE}"/>
              </a:ext>
            </a:extLst>
          </p:cNvPr>
          <p:cNvCxnSpPr/>
          <p:nvPr/>
        </p:nvCxnSpPr>
        <p:spPr>
          <a:xfrm flipV="1">
            <a:off x="7189076" y="3428996"/>
            <a:ext cx="0" cy="651641"/>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48" name="Straight Connector 47">
            <a:extLst>
              <a:ext uri="{FF2B5EF4-FFF2-40B4-BE49-F238E27FC236}">
                <a16:creationId xmlns:a16="http://schemas.microsoft.com/office/drawing/2014/main" id="{04840BE9-5066-A225-1089-4BD09D6B6AFF}"/>
              </a:ext>
            </a:extLst>
          </p:cNvPr>
          <p:cNvCxnSpPr/>
          <p:nvPr/>
        </p:nvCxnSpPr>
        <p:spPr>
          <a:xfrm flipV="1">
            <a:off x="6998947" y="3428996"/>
            <a:ext cx="0" cy="651641"/>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49" name="Straight Connector 48">
            <a:extLst>
              <a:ext uri="{FF2B5EF4-FFF2-40B4-BE49-F238E27FC236}">
                <a16:creationId xmlns:a16="http://schemas.microsoft.com/office/drawing/2014/main" id="{C4B9AF59-2C7B-25BA-08B8-7A1F1E19CBB3}"/>
              </a:ext>
            </a:extLst>
          </p:cNvPr>
          <p:cNvCxnSpPr/>
          <p:nvPr/>
        </p:nvCxnSpPr>
        <p:spPr>
          <a:xfrm flipV="1">
            <a:off x="7118010" y="3428996"/>
            <a:ext cx="0" cy="651641"/>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9FBC7442-3B47-7D42-0FE9-D89838315BE5}"/>
              </a:ext>
            </a:extLst>
          </p:cNvPr>
          <p:cNvCxnSpPr/>
          <p:nvPr/>
        </p:nvCxnSpPr>
        <p:spPr>
          <a:xfrm flipV="1">
            <a:off x="7384709" y="3428996"/>
            <a:ext cx="0" cy="651641"/>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1" name="Straight Connector 50">
            <a:extLst>
              <a:ext uri="{FF2B5EF4-FFF2-40B4-BE49-F238E27FC236}">
                <a16:creationId xmlns:a16="http://schemas.microsoft.com/office/drawing/2014/main" id="{789B21EE-F950-8768-0745-E7BFE89AE1E0}"/>
              </a:ext>
            </a:extLst>
          </p:cNvPr>
          <p:cNvCxnSpPr/>
          <p:nvPr/>
        </p:nvCxnSpPr>
        <p:spPr>
          <a:xfrm flipV="1">
            <a:off x="7826431" y="3428996"/>
            <a:ext cx="0" cy="651641"/>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2" name="Straight Connector 51">
            <a:extLst>
              <a:ext uri="{FF2B5EF4-FFF2-40B4-BE49-F238E27FC236}">
                <a16:creationId xmlns:a16="http://schemas.microsoft.com/office/drawing/2014/main" id="{E6E04193-FDF8-4E2E-B149-C2225701B373}"/>
              </a:ext>
            </a:extLst>
          </p:cNvPr>
          <p:cNvCxnSpPr/>
          <p:nvPr/>
        </p:nvCxnSpPr>
        <p:spPr>
          <a:xfrm flipV="1">
            <a:off x="6671525" y="3428996"/>
            <a:ext cx="0" cy="651641"/>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01DB8B29-2217-EC40-B6F5-1FAE5B89DD65}"/>
              </a:ext>
            </a:extLst>
          </p:cNvPr>
          <p:cNvCxnSpPr/>
          <p:nvPr/>
        </p:nvCxnSpPr>
        <p:spPr>
          <a:xfrm flipV="1">
            <a:off x="7496628" y="3428996"/>
            <a:ext cx="0" cy="651641"/>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013F78C-A0EC-C47A-C360-BBD611F7A23F}"/>
              </a:ext>
            </a:extLst>
          </p:cNvPr>
          <p:cNvCxnSpPr/>
          <p:nvPr/>
        </p:nvCxnSpPr>
        <p:spPr>
          <a:xfrm flipV="1">
            <a:off x="8289584" y="3425917"/>
            <a:ext cx="0" cy="651641"/>
          </a:xfrm>
          <a:prstGeom prst="line">
            <a:avLst/>
          </a:prstGeom>
          <a:ln>
            <a:solidFill>
              <a:srgbClr val="FFFF00"/>
            </a:solidFill>
          </a:ln>
        </p:spPr>
        <p:style>
          <a:lnRef idx="1">
            <a:schemeClr val="accent1"/>
          </a:lnRef>
          <a:fillRef idx="0">
            <a:schemeClr val="accent1"/>
          </a:fillRef>
          <a:effectRef idx="0">
            <a:schemeClr val="accent1"/>
          </a:effectRef>
          <a:fontRef idx="minor">
            <a:schemeClr val="tx1"/>
          </a:fontRef>
        </p:style>
      </p:cxnSp>
      <p:sp>
        <p:nvSpPr>
          <p:cNvPr id="55" name="Rectangle 54">
            <a:extLst>
              <a:ext uri="{FF2B5EF4-FFF2-40B4-BE49-F238E27FC236}">
                <a16:creationId xmlns:a16="http://schemas.microsoft.com/office/drawing/2014/main" id="{CFDB1EDE-1E9C-A4CF-DC79-90BE62B7F646}"/>
              </a:ext>
            </a:extLst>
          </p:cNvPr>
          <p:cNvSpPr/>
          <p:nvPr/>
        </p:nvSpPr>
        <p:spPr>
          <a:xfrm>
            <a:off x="180869" y="221064"/>
            <a:ext cx="2656813" cy="6500411"/>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Rectangle 55">
            <a:extLst>
              <a:ext uri="{FF2B5EF4-FFF2-40B4-BE49-F238E27FC236}">
                <a16:creationId xmlns:a16="http://schemas.microsoft.com/office/drawing/2014/main" id="{BB70417B-813F-A268-6BB4-6E404875B1AE}"/>
              </a:ext>
            </a:extLst>
          </p:cNvPr>
          <p:cNvSpPr/>
          <p:nvPr/>
        </p:nvSpPr>
        <p:spPr>
          <a:xfrm>
            <a:off x="2837682" y="5130259"/>
            <a:ext cx="2743548" cy="1591215"/>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itolo 1">
            <a:extLst>
              <a:ext uri="{FF2B5EF4-FFF2-40B4-BE49-F238E27FC236}">
                <a16:creationId xmlns:a16="http://schemas.microsoft.com/office/drawing/2014/main" id="{4E727DB2-748E-7953-F361-AEA5D6760222}"/>
              </a:ext>
            </a:extLst>
          </p:cNvPr>
          <p:cNvSpPr txBox="1">
            <a:spLocks/>
          </p:cNvSpPr>
          <p:nvPr/>
        </p:nvSpPr>
        <p:spPr>
          <a:xfrm>
            <a:off x="4543434" y="308101"/>
            <a:ext cx="734962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solidFill>
                  <a:schemeClr val="bg1"/>
                </a:solidFill>
                <a:latin typeface="+mn-lt"/>
              </a:rPr>
              <a:t>Scheme</a:t>
            </a:r>
            <a:r>
              <a:rPr lang="it-IT" b="1" dirty="0">
                <a:solidFill>
                  <a:schemeClr val="bg1"/>
                </a:solidFill>
                <a:latin typeface="+mn-lt"/>
              </a:rPr>
              <a:t> of </a:t>
            </a:r>
            <a:r>
              <a:rPr lang="it-IT" b="1" dirty="0" err="1">
                <a:solidFill>
                  <a:schemeClr val="bg1"/>
                </a:solidFill>
                <a:latin typeface="+mn-lt"/>
              </a:rPr>
              <a:t>Optimization</a:t>
            </a:r>
            <a:r>
              <a:rPr lang="it-IT" b="1" dirty="0">
                <a:solidFill>
                  <a:schemeClr val="bg1"/>
                </a:solidFill>
                <a:latin typeface="+mn-lt"/>
              </a:rPr>
              <a:t> Pipeline</a:t>
            </a:r>
          </a:p>
        </p:txBody>
      </p:sp>
    </p:spTree>
    <p:extLst>
      <p:ext uri="{BB962C8B-B14F-4D97-AF65-F5344CB8AC3E}">
        <p14:creationId xmlns:p14="http://schemas.microsoft.com/office/powerpoint/2010/main" val="913740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ccia a destra 14"/>
          <p:cNvSpPr/>
          <p:nvPr/>
        </p:nvSpPr>
        <p:spPr>
          <a:xfrm>
            <a:off x="2206869"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destra 15"/>
          <p:cNvSpPr/>
          <p:nvPr/>
        </p:nvSpPr>
        <p:spPr>
          <a:xfrm>
            <a:off x="5561135"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a destra 21"/>
          <p:cNvSpPr/>
          <p:nvPr/>
        </p:nvSpPr>
        <p:spPr>
          <a:xfrm rot="5400000">
            <a:off x="963970" y="1939686"/>
            <a:ext cx="643803"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p:cNvSpPr/>
          <p:nvPr/>
        </p:nvSpPr>
        <p:spPr>
          <a:xfrm rot="5400000">
            <a:off x="1006717" y="4046292"/>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6" name="Rettangolo arrotondato 5"/>
          <p:cNvSpPr/>
          <p:nvPr/>
        </p:nvSpPr>
        <p:spPr>
          <a:xfrm>
            <a:off x="303333" y="2601245"/>
            <a:ext cx="1978269" cy="1501281"/>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set of gamma and proton showers hitting array</a:t>
            </a:r>
          </a:p>
        </p:txBody>
      </p:sp>
      <p:sp>
        <p:nvSpPr>
          <p:cNvPr id="7" name="Rettangolo arrotondato 6"/>
          <p:cNvSpPr/>
          <p:nvPr/>
        </p:nvSpPr>
        <p:spPr>
          <a:xfrm>
            <a:off x="307731" y="4674943"/>
            <a:ext cx="1899138" cy="195189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Reconstruct shower parameters </a:t>
            </a:r>
            <a:r>
              <a:rPr lang="el-GR"/>
              <a:t>ω </a:t>
            </a:r>
            <a:r>
              <a:rPr lang="it-IT"/>
              <a:t>in each hypothesis by likelihood maximization</a:t>
            </a:r>
          </a:p>
        </p:txBody>
      </p:sp>
      <p:sp>
        <p:nvSpPr>
          <p:cNvPr id="8" name="Rettangolo arrotondato 7"/>
          <p:cNvSpPr/>
          <p:nvPr/>
        </p:nvSpPr>
        <p:spPr>
          <a:xfrm>
            <a:off x="2778369" y="5299198"/>
            <a:ext cx="2782766" cy="133020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Derive log-likelihood ratio of the two hypotheses</a:t>
            </a:r>
          </a:p>
        </p:txBody>
      </p:sp>
      <p:sp>
        <p:nvSpPr>
          <p:cNvPr id="9" name="Rettangolo arrotondato 8"/>
          <p:cNvSpPr/>
          <p:nvPr/>
        </p:nvSpPr>
        <p:spPr>
          <a:xfrm>
            <a:off x="6132634" y="5299198"/>
            <a:ext cx="2406891" cy="132763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Obtain PDFs of LLR for the gamma and proton hypotheses given current layout</a:t>
            </a:r>
          </a:p>
        </p:txBody>
      </p:sp>
      <p:sp>
        <p:nvSpPr>
          <p:cNvPr id="27" name="Segnaposto numero diapositiva 26"/>
          <p:cNvSpPr>
            <a:spLocks noGrp="1"/>
          </p:cNvSpPr>
          <p:nvPr>
            <p:ph type="sldNum" sz="quarter" idx="12"/>
          </p:nvPr>
        </p:nvSpPr>
        <p:spPr/>
        <p:txBody>
          <a:bodyPr/>
          <a:lstStyle/>
          <a:p>
            <a:fld id="{9792DB7C-41C6-413A-81DD-F073C27E12A1}" type="slidenum">
              <a:rPr lang="en-US" smtClean="0"/>
              <a:t>36</a:t>
            </a:fld>
            <a:endParaRPr lang="en-US"/>
          </a:p>
        </p:txBody>
      </p:sp>
      <p:cxnSp>
        <p:nvCxnSpPr>
          <p:cNvPr id="28" name="Straight Arrow Connector 27">
            <a:extLst>
              <a:ext uri="{FF2B5EF4-FFF2-40B4-BE49-F238E27FC236}">
                <a16:creationId xmlns:a16="http://schemas.microsoft.com/office/drawing/2014/main" id="{FA894378-08A9-E785-F2D6-7D260B5FA78A}"/>
              </a:ext>
            </a:extLst>
          </p:cNvPr>
          <p:cNvCxnSpPr>
            <a:cxnSpLocks/>
          </p:cNvCxnSpPr>
          <p:nvPr/>
        </p:nvCxnSpPr>
        <p:spPr>
          <a:xfrm flipV="1">
            <a:off x="5134708" y="4085687"/>
            <a:ext cx="4766037" cy="16839"/>
          </a:xfrm>
          <a:prstGeom prst="straightConnector1">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A8362CFC-1A3E-B8AE-522A-E7E60201EA8C}"/>
              </a:ext>
            </a:extLst>
          </p:cNvPr>
          <p:cNvCxnSpPr>
            <a:cxnSpLocks/>
          </p:cNvCxnSpPr>
          <p:nvPr/>
        </p:nvCxnSpPr>
        <p:spPr>
          <a:xfrm flipV="1">
            <a:off x="5134708" y="1996966"/>
            <a:ext cx="0" cy="2105560"/>
          </a:xfrm>
          <a:prstGeom prst="straightConnector1">
            <a:avLst/>
          </a:prstGeom>
          <a:ln w="254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3" name="Freeform: Shape 32">
            <a:extLst>
              <a:ext uri="{FF2B5EF4-FFF2-40B4-BE49-F238E27FC236}">
                <a16:creationId xmlns:a16="http://schemas.microsoft.com/office/drawing/2014/main" id="{12DDEE30-08D1-63D7-B012-3FEF80D960D5}"/>
              </a:ext>
            </a:extLst>
          </p:cNvPr>
          <p:cNvSpPr/>
          <p:nvPr/>
        </p:nvSpPr>
        <p:spPr>
          <a:xfrm>
            <a:off x="5491655" y="2584936"/>
            <a:ext cx="3111062" cy="1500751"/>
          </a:xfrm>
          <a:custGeom>
            <a:avLst/>
            <a:gdLst>
              <a:gd name="connsiteX0" fmla="*/ 0 w 3111062"/>
              <a:gd name="connsiteY0" fmla="*/ 1500751 h 1500751"/>
              <a:gd name="connsiteX1" fmla="*/ 656896 w 3111062"/>
              <a:gd name="connsiteY1" fmla="*/ 1048806 h 1500751"/>
              <a:gd name="connsiteX2" fmla="*/ 872358 w 3111062"/>
              <a:gd name="connsiteY2" fmla="*/ 160682 h 1500751"/>
              <a:gd name="connsiteX3" fmla="*/ 1187669 w 3111062"/>
              <a:gd name="connsiteY3" fmla="*/ 97620 h 1500751"/>
              <a:gd name="connsiteX4" fmla="*/ 1855076 w 3111062"/>
              <a:gd name="connsiteY4" fmla="*/ 1190695 h 1500751"/>
              <a:gd name="connsiteX5" fmla="*/ 3111062 w 3111062"/>
              <a:gd name="connsiteY5" fmla="*/ 1500751 h 1500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11062" h="1500751">
                <a:moveTo>
                  <a:pt x="0" y="1500751"/>
                </a:moveTo>
                <a:cubicBezTo>
                  <a:pt x="255751" y="1386451"/>
                  <a:pt x="511503" y="1272151"/>
                  <a:pt x="656896" y="1048806"/>
                </a:cubicBezTo>
                <a:cubicBezTo>
                  <a:pt x="802289" y="825461"/>
                  <a:pt x="783896" y="319213"/>
                  <a:pt x="872358" y="160682"/>
                </a:cubicBezTo>
                <a:cubicBezTo>
                  <a:pt x="960820" y="2151"/>
                  <a:pt x="1023883" y="-74049"/>
                  <a:pt x="1187669" y="97620"/>
                </a:cubicBezTo>
                <a:cubicBezTo>
                  <a:pt x="1351455" y="269289"/>
                  <a:pt x="1534511" y="956840"/>
                  <a:pt x="1855076" y="1190695"/>
                </a:cubicBezTo>
                <a:cubicBezTo>
                  <a:pt x="2175641" y="1424550"/>
                  <a:pt x="2643351" y="1462650"/>
                  <a:pt x="3111062" y="1500751"/>
                </a:cubicBezTo>
              </a:path>
            </a:pathLst>
          </a:custGeom>
          <a:noFill/>
          <a:ln w="254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Freeform: Shape 36">
            <a:extLst>
              <a:ext uri="{FF2B5EF4-FFF2-40B4-BE49-F238E27FC236}">
                <a16:creationId xmlns:a16="http://schemas.microsoft.com/office/drawing/2014/main" id="{60584182-C88F-BBD8-E9A5-BE7B7B31B4DD}"/>
              </a:ext>
            </a:extLst>
          </p:cNvPr>
          <p:cNvSpPr/>
          <p:nvPr/>
        </p:nvSpPr>
        <p:spPr>
          <a:xfrm>
            <a:off x="5680841" y="3030197"/>
            <a:ext cx="3894083" cy="1058505"/>
          </a:xfrm>
          <a:custGeom>
            <a:avLst/>
            <a:gdLst>
              <a:gd name="connsiteX0" fmla="*/ 0 w 3894083"/>
              <a:gd name="connsiteY0" fmla="*/ 1194826 h 1198983"/>
              <a:gd name="connsiteX1" fmla="*/ 914400 w 3894083"/>
              <a:gd name="connsiteY1" fmla="*/ 1042426 h 1198983"/>
              <a:gd name="connsiteX2" fmla="*/ 1608083 w 3894083"/>
              <a:gd name="connsiteY2" fmla="*/ 170068 h 1198983"/>
              <a:gd name="connsiteX3" fmla="*/ 2238704 w 3894083"/>
              <a:gd name="connsiteY3" fmla="*/ 59709 h 1198983"/>
              <a:gd name="connsiteX4" fmla="*/ 2590800 w 3894083"/>
              <a:gd name="connsiteY4" fmla="*/ 869006 h 1198983"/>
              <a:gd name="connsiteX5" fmla="*/ 3894083 w 3894083"/>
              <a:gd name="connsiteY5" fmla="*/ 1179061 h 119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4083" h="1198983">
                <a:moveTo>
                  <a:pt x="0" y="1194826"/>
                </a:moveTo>
                <a:cubicBezTo>
                  <a:pt x="323193" y="1204022"/>
                  <a:pt x="646386" y="1213219"/>
                  <a:pt x="914400" y="1042426"/>
                </a:cubicBezTo>
                <a:cubicBezTo>
                  <a:pt x="1182414" y="871633"/>
                  <a:pt x="1387366" y="333854"/>
                  <a:pt x="1608083" y="170068"/>
                </a:cubicBezTo>
                <a:cubicBezTo>
                  <a:pt x="1828800" y="6282"/>
                  <a:pt x="2074918" y="-56781"/>
                  <a:pt x="2238704" y="59709"/>
                </a:cubicBezTo>
                <a:cubicBezTo>
                  <a:pt x="2402490" y="176199"/>
                  <a:pt x="2314904" y="682447"/>
                  <a:pt x="2590800" y="869006"/>
                </a:cubicBezTo>
                <a:cubicBezTo>
                  <a:pt x="2866696" y="1055565"/>
                  <a:pt x="3380389" y="1117313"/>
                  <a:pt x="3894083" y="1179061"/>
                </a:cubicBezTo>
              </a:path>
            </a:pathLst>
          </a:custGeom>
          <a:noFill/>
          <a:ln w="25400">
            <a:solidFill>
              <a:srgbClr val="FFFF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TextBox 37">
            <a:extLst>
              <a:ext uri="{FF2B5EF4-FFF2-40B4-BE49-F238E27FC236}">
                <a16:creationId xmlns:a16="http://schemas.microsoft.com/office/drawing/2014/main" id="{888CDA7A-19F8-3C0A-A467-066A843A6376}"/>
              </a:ext>
            </a:extLst>
          </p:cNvPr>
          <p:cNvSpPr txBox="1"/>
          <p:nvPr/>
        </p:nvSpPr>
        <p:spPr>
          <a:xfrm>
            <a:off x="7772941" y="4108771"/>
            <a:ext cx="2209259" cy="461665"/>
          </a:xfrm>
          <a:prstGeom prst="rect">
            <a:avLst/>
          </a:prstGeom>
          <a:noFill/>
        </p:spPr>
        <p:txBody>
          <a:bodyPr wrap="none" rtlCol="0">
            <a:spAutoFit/>
          </a:bodyPr>
          <a:lstStyle/>
          <a:p>
            <a:r>
              <a:rPr lang="en-US" sz="2400" dirty="0">
                <a:solidFill>
                  <a:srgbClr val="FFC000"/>
                </a:solidFill>
                <a:highlight>
                  <a:srgbClr val="000000"/>
                </a:highlight>
              </a:rPr>
              <a:t>T = log L</a:t>
            </a:r>
            <a:r>
              <a:rPr lang="el-GR" sz="2400" baseline="-25000" dirty="0">
                <a:solidFill>
                  <a:srgbClr val="FFC000"/>
                </a:solidFill>
              </a:rPr>
              <a:t>γ</a:t>
            </a:r>
            <a:r>
              <a:rPr lang="el-GR" sz="2400" dirty="0">
                <a:solidFill>
                  <a:schemeClr val="bg1"/>
                </a:solidFill>
              </a:rPr>
              <a:t> </a:t>
            </a:r>
            <a:r>
              <a:rPr lang="en-US" sz="2400" dirty="0">
                <a:solidFill>
                  <a:srgbClr val="FFC000"/>
                </a:solidFill>
                <a:highlight>
                  <a:srgbClr val="000000"/>
                </a:highlight>
              </a:rPr>
              <a:t>- log </a:t>
            </a:r>
            <a:r>
              <a:rPr lang="en-US" sz="2400" dirty="0" err="1">
                <a:solidFill>
                  <a:srgbClr val="FFC000"/>
                </a:solidFill>
                <a:highlight>
                  <a:srgbClr val="000000"/>
                </a:highlight>
              </a:rPr>
              <a:t>L</a:t>
            </a:r>
            <a:r>
              <a:rPr lang="en-US" sz="2400" baseline="-25000" dirty="0" err="1">
                <a:solidFill>
                  <a:srgbClr val="FFC000"/>
                </a:solidFill>
                <a:highlight>
                  <a:srgbClr val="000000"/>
                </a:highlight>
              </a:rPr>
              <a:t>p</a:t>
            </a:r>
            <a:endParaRPr lang="en-US" sz="2400" baseline="-25000" dirty="0">
              <a:solidFill>
                <a:srgbClr val="FFC000"/>
              </a:solidFill>
              <a:highlight>
                <a:srgbClr val="000000"/>
              </a:highlight>
            </a:endParaRPr>
          </a:p>
        </p:txBody>
      </p:sp>
      <p:sp>
        <p:nvSpPr>
          <p:cNvPr id="40" name="TextBox 39">
            <a:extLst>
              <a:ext uri="{FF2B5EF4-FFF2-40B4-BE49-F238E27FC236}">
                <a16:creationId xmlns:a16="http://schemas.microsoft.com/office/drawing/2014/main" id="{F11FDCC9-ADC9-43EC-F075-585BF02C8AB5}"/>
              </a:ext>
            </a:extLst>
          </p:cNvPr>
          <p:cNvSpPr txBox="1"/>
          <p:nvPr/>
        </p:nvSpPr>
        <p:spPr>
          <a:xfrm>
            <a:off x="4476237" y="1996555"/>
            <a:ext cx="603050" cy="461665"/>
          </a:xfrm>
          <a:prstGeom prst="rect">
            <a:avLst/>
          </a:prstGeom>
          <a:noFill/>
        </p:spPr>
        <p:txBody>
          <a:bodyPr wrap="none" rtlCol="0">
            <a:spAutoFit/>
          </a:bodyPr>
          <a:lstStyle/>
          <a:p>
            <a:r>
              <a:rPr lang="en-US" sz="2400" dirty="0">
                <a:solidFill>
                  <a:srgbClr val="FFC000"/>
                </a:solidFill>
                <a:highlight>
                  <a:srgbClr val="000000"/>
                </a:highlight>
              </a:rPr>
              <a:t>pdf</a:t>
            </a:r>
          </a:p>
        </p:txBody>
      </p:sp>
      <p:sp>
        <p:nvSpPr>
          <p:cNvPr id="3" name="TextBox 2">
            <a:extLst>
              <a:ext uri="{FF2B5EF4-FFF2-40B4-BE49-F238E27FC236}">
                <a16:creationId xmlns:a16="http://schemas.microsoft.com/office/drawing/2014/main" id="{09AD0D07-997F-FEC6-A76F-882408A2F6DA}"/>
              </a:ext>
            </a:extLst>
          </p:cNvPr>
          <p:cNvSpPr txBox="1"/>
          <p:nvPr/>
        </p:nvSpPr>
        <p:spPr>
          <a:xfrm>
            <a:off x="6325227" y="2120257"/>
            <a:ext cx="1870842" cy="523220"/>
          </a:xfrm>
          <a:prstGeom prst="rect">
            <a:avLst/>
          </a:prstGeom>
          <a:noFill/>
        </p:spPr>
        <p:txBody>
          <a:bodyPr wrap="square" rtlCol="0">
            <a:spAutoFit/>
          </a:bodyPr>
          <a:lstStyle/>
          <a:p>
            <a:r>
              <a:rPr lang="en-US" sz="2800" dirty="0">
                <a:solidFill>
                  <a:schemeClr val="bg1"/>
                </a:solidFill>
              </a:rPr>
              <a:t>p             </a:t>
            </a:r>
            <a:r>
              <a:rPr lang="el-GR" sz="2800" dirty="0">
                <a:solidFill>
                  <a:schemeClr val="bg1"/>
                </a:solidFill>
              </a:rPr>
              <a:t>γ</a:t>
            </a:r>
            <a:r>
              <a:rPr lang="en-US" sz="2800" dirty="0">
                <a:solidFill>
                  <a:schemeClr val="bg1"/>
                </a:solidFill>
              </a:rPr>
              <a:t> </a:t>
            </a:r>
            <a:r>
              <a:rPr lang="en-US" sz="2800" dirty="0">
                <a:solidFill>
                  <a:srgbClr val="FFC000"/>
                </a:solidFill>
              </a:rPr>
              <a:t> </a:t>
            </a:r>
          </a:p>
        </p:txBody>
      </p:sp>
      <p:sp>
        <p:nvSpPr>
          <p:cNvPr id="4" name="Rectangle 3">
            <a:extLst>
              <a:ext uri="{FF2B5EF4-FFF2-40B4-BE49-F238E27FC236}">
                <a16:creationId xmlns:a16="http://schemas.microsoft.com/office/drawing/2014/main" id="{B7F794CF-2985-C325-F1DA-B83E8BB2097B}"/>
              </a:ext>
            </a:extLst>
          </p:cNvPr>
          <p:cNvSpPr/>
          <p:nvPr/>
        </p:nvSpPr>
        <p:spPr>
          <a:xfrm>
            <a:off x="180869" y="221064"/>
            <a:ext cx="2526425" cy="6500411"/>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itolo 1">
            <a:extLst>
              <a:ext uri="{FF2B5EF4-FFF2-40B4-BE49-F238E27FC236}">
                <a16:creationId xmlns:a16="http://schemas.microsoft.com/office/drawing/2014/main" id="{1781453A-01D7-16CF-C461-880C8BF06170}"/>
              </a:ext>
            </a:extLst>
          </p:cNvPr>
          <p:cNvSpPr txBox="1">
            <a:spLocks/>
          </p:cNvSpPr>
          <p:nvPr/>
        </p:nvSpPr>
        <p:spPr>
          <a:xfrm>
            <a:off x="4543434" y="308101"/>
            <a:ext cx="734962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solidFill>
                  <a:schemeClr val="bg1"/>
                </a:solidFill>
                <a:latin typeface="+mn-lt"/>
              </a:rPr>
              <a:t>Scheme</a:t>
            </a:r>
            <a:r>
              <a:rPr lang="it-IT" b="1" dirty="0">
                <a:solidFill>
                  <a:schemeClr val="bg1"/>
                </a:solidFill>
                <a:latin typeface="+mn-lt"/>
              </a:rPr>
              <a:t> of </a:t>
            </a:r>
            <a:r>
              <a:rPr lang="it-IT" b="1" dirty="0" err="1">
                <a:solidFill>
                  <a:schemeClr val="bg1"/>
                </a:solidFill>
                <a:latin typeface="+mn-lt"/>
              </a:rPr>
              <a:t>Optimization</a:t>
            </a:r>
            <a:r>
              <a:rPr lang="it-IT" b="1" dirty="0">
                <a:solidFill>
                  <a:schemeClr val="bg1"/>
                </a:solidFill>
                <a:latin typeface="+mn-lt"/>
              </a:rPr>
              <a:t> Pipeline</a:t>
            </a:r>
          </a:p>
        </p:txBody>
      </p:sp>
      <p:sp>
        <p:nvSpPr>
          <p:cNvPr id="10" name="Rectangle 9">
            <a:extLst>
              <a:ext uri="{FF2B5EF4-FFF2-40B4-BE49-F238E27FC236}">
                <a16:creationId xmlns:a16="http://schemas.microsoft.com/office/drawing/2014/main" id="{F9CF4DAA-58D5-8E09-260F-A65FA178931F}"/>
              </a:ext>
            </a:extLst>
          </p:cNvPr>
          <p:cNvSpPr/>
          <p:nvPr/>
        </p:nvSpPr>
        <p:spPr>
          <a:xfrm>
            <a:off x="2707294" y="5217922"/>
            <a:ext cx="2901601" cy="1506676"/>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42375117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ccia a destra 14"/>
          <p:cNvSpPr/>
          <p:nvPr/>
        </p:nvSpPr>
        <p:spPr>
          <a:xfrm>
            <a:off x="2206869"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destra 15"/>
          <p:cNvSpPr/>
          <p:nvPr/>
        </p:nvSpPr>
        <p:spPr>
          <a:xfrm>
            <a:off x="5561135"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a destra 16"/>
          <p:cNvSpPr/>
          <p:nvPr/>
        </p:nvSpPr>
        <p:spPr>
          <a:xfrm>
            <a:off x="8539526" y="5615354"/>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a destra 21"/>
          <p:cNvSpPr/>
          <p:nvPr/>
        </p:nvSpPr>
        <p:spPr>
          <a:xfrm rot="5400000">
            <a:off x="963970" y="1939686"/>
            <a:ext cx="643803"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p:cNvSpPr/>
          <p:nvPr/>
        </p:nvSpPr>
        <p:spPr>
          <a:xfrm rot="5400000">
            <a:off x="1006717" y="4046292"/>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Freccia a destra 24"/>
          <p:cNvSpPr/>
          <p:nvPr/>
        </p:nvSpPr>
        <p:spPr>
          <a:xfrm rot="16200000">
            <a:off x="10148153" y="4578779"/>
            <a:ext cx="748079"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6" name="Rettangolo arrotondato 5"/>
          <p:cNvSpPr/>
          <p:nvPr/>
        </p:nvSpPr>
        <p:spPr>
          <a:xfrm>
            <a:off x="303333" y="2601245"/>
            <a:ext cx="1978269" cy="1501281"/>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set of gamma and proton showers hitting array</a:t>
            </a:r>
          </a:p>
        </p:txBody>
      </p:sp>
      <p:sp>
        <p:nvSpPr>
          <p:cNvPr id="7" name="Rettangolo arrotondato 6"/>
          <p:cNvSpPr/>
          <p:nvPr/>
        </p:nvSpPr>
        <p:spPr>
          <a:xfrm>
            <a:off x="307731" y="4674943"/>
            <a:ext cx="1899138" cy="195189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Reconstruct shower parameters </a:t>
            </a:r>
            <a:r>
              <a:rPr lang="el-GR"/>
              <a:t>ω </a:t>
            </a:r>
            <a:r>
              <a:rPr lang="it-IT"/>
              <a:t>in each hypothesis by likelihood maximization</a:t>
            </a:r>
          </a:p>
        </p:txBody>
      </p:sp>
      <p:sp>
        <p:nvSpPr>
          <p:cNvPr id="8" name="Rettangolo arrotondato 7"/>
          <p:cNvSpPr/>
          <p:nvPr/>
        </p:nvSpPr>
        <p:spPr>
          <a:xfrm>
            <a:off x="2778369" y="5299198"/>
            <a:ext cx="2782766" cy="133020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Derive log-</a:t>
            </a:r>
            <a:r>
              <a:rPr lang="it-IT" dirty="0" err="1"/>
              <a:t>likelihood</a:t>
            </a:r>
            <a:r>
              <a:rPr lang="it-IT" dirty="0"/>
              <a:t> ratio of the </a:t>
            </a:r>
            <a:r>
              <a:rPr lang="it-IT" dirty="0" err="1"/>
              <a:t>two</a:t>
            </a:r>
            <a:r>
              <a:rPr lang="it-IT" dirty="0"/>
              <a:t> </a:t>
            </a:r>
            <a:r>
              <a:rPr lang="it-IT" dirty="0" err="1"/>
              <a:t>hypotheses</a:t>
            </a:r>
            <a:endParaRPr lang="it-IT" dirty="0"/>
          </a:p>
        </p:txBody>
      </p:sp>
      <p:sp>
        <p:nvSpPr>
          <p:cNvPr id="9" name="Rettangolo arrotondato 8"/>
          <p:cNvSpPr/>
          <p:nvPr/>
        </p:nvSpPr>
        <p:spPr>
          <a:xfrm>
            <a:off x="6132634" y="5299198"/>
            <a:ext cx="2406891" cy="132763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Obtain PDFs of LLR for the gamma and proton hypotheses given current layout</a:t>
            </a:r>
          </a:p>
        </p:txBody>
      </p:sp>
      <p:sp>
        <p:nvSpPr>
          <p:cNvPr id="10" name="Rettangolo arrotondato 9"/>
          <p:cNvSpPr/>
          <p:nvPr/>
        </p:nvSpPr>
        <p:spPr>
          <a:xfrm>
            <a:off x="9111026" y="5295718"/>
            <a:ext cx="2822332" cy="132507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batch of gammas and protons and reconstruct them; obtain the TS of each shower</a:t>
            </a:r>
          </a:p>
        </p:txBody>
      </p:sp>
      <p:sp>
        <p:nvSpPr>
          <p:cNvPr id="11" name="Rettangolo arrotondato 10"/>
          <p:cNvSpPr/>
          <p:nvPr/>
        </p:nvSpPr>
        <p:spPr>
          <a:xfrm>
            <a:off x="8926389" y="2149479"/>
            <a:ext cx="3006969" cy="239150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Compute the likelihood of the observed batch as a function of the fraction of gammas in the batch; compute the second derivative of the likelihood</a:t>
            </a:r>
          </a:p>
        </p:txBody>
      </p:sp>
      <p:sp>
        <p:nvSpPr>
          <p:cNvPr id="27" name="Segnaposto numero diapositiva 26"/>
          <p:cNvSpPr>
            <a:spLocks noGrp="1"/>
          </p:cNvSpPr>
          <p:nvPr>
            <p:ph type="sldNum" sz="quarter" idx="12"/>
          </p:nvPr>
        </p:nvSpPr>
        <p:spPr/>
        <p:txBody>
          <a:bodyPr/>
          <a:lstStyle/>
          <a:p>
            <a:fld id="{9792DB7C-41C6-413A-81DD-F073C27E12A1}" type="slidenum">
              <a:rPr lang="en-US" smtClean="0"/>
              <a:t>37</a:t>
            </a:fld>
            <a:endParaRPr lang="en-US"/>
          </a:p>
        </p:txBody>
      </p:sp>
      <p:sp>
        <p:nvSpPr>
          <p:cNvPr id="3" name="Rectangle 2">
            <a:extLst>
              <a:ext uri="{FF2B5EF4-FFF2-40B4-BE49-F238E27FC236}">
                <a16:creationId xmlns:a16="http://schemas.microsoft.com/office/drawing/2014/main" id="{8B3B25F2-96DC-5E43-20F3-22C22E2C9BF3}"/>
              </a:ext>
            </a:extLst>
          </p:cNvPr>
          <p:cNvSpPr/>
          <p:nvPr/>
        </p:nvSpPr>
        <p:spPr>
          <a:xfrm>
            <a:off x="180869" y="221064"/>
            <a:ext cx="2597499" cy="6500411"/>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3E86A9FF-A0DC-25A8-C353-51CBC60BE0D8}"/>
              </a:ext>
            </a:extLst>
          </p:cNvPr>
          <p:cNvSpPr/>
          <p:nvPr/>
        </p:nvSpPr>
        <p:spPr>
          <a:xfrm>
            <a:off x="2778368" y="5155407"/>
            <a:ext cx="5786277" cy="1506676"/>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mc:AlternateContent xmlns:mc="http://schemas.openxmlformats.org/markup-compatibility/2006" xmlns:a14="http://schemas.microsoft.com/office/drawing/2010/main">
        <mc:Choice Requires="a14">
          <p:sp>
            <p:nvSpPr>
              <p:cNvPr id="28" name="TextBox 27">
                <a:extLst>
                  <a:ext uri="{FF2B5EF4-FFF2-40B4-BE49-F238E27FC236}">
                    <a16:creationId xmlns:a16="http://schemas.microsoft.com/office/drawing/2014/main" id="{639AF699-4251-8AF8-25E1-E0C5C3642895}"/>
                  </a:ext>
                </a:extLst>
              </p:cNvPr>
              <p:cNvSpPr txBox="1"/>
              <p:nvPr/>
            </p:nvSpPr>
            <p:spPr>
              <a:xfrm>
                <a:off x="3435532" y="1764335"/>
                <a:ext cx="4517903" cy="103650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bg1"/>
                          </a:solidFill>
                          <a:latin typeface="Cambria Math" panose="02040503050406030204" pitchFamily="18" charset="0"/>
                        </a:rPr>
                        <m:t>𝐿</m:t>
                      </m:r>
                      <m:d>
                        <m:dPr>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𝑓</m:t>
                              </m:r>
                            </m:e>
                            <m:sub>
                              <m:r>
                                <a:rPr lang="en-US" sz="2400" b="0" i="1" smtClean="0">
                                  <a:solidFill>
                                    <a:schemeClr val="bg1"/>
                                  </a:solidFill>
                                  <a:latin typeface="Cambria Math" panose="02040503050406030204" pitchFamily="18" charset="0"/>
                                  <a:ea typeface="Cambria Math" panose="02040503050406030204" pitchFamily="18" charset="0"/>
                                </a:rPr>
                                <m:t>𝛾</m:t>
                              </m:r>
                            </m:sub>
                          </m:sSub>
                        </m:e>
                      </m:d>
                      <m:r>
                        <a:rPr lang="en-US" sz="2400" b="0" i="1" smtClean="0">
                          <a:solidFill>
                            <a:schemeClr val="bg1"/>
                          </a:solidFill>
                          <a:latin typeface="Cambria Math" panose="02040503050406030204" pitchFamily="18" charset="0"/>
                        </a:rPr>
                        <m:t>=</m:t>
                      </m:r>
                      <m:nary>
                        <m:naryPr>
                          <m:chr m:val="∏"/>
                          <m:ctrlPr>
                            <a:rPr lang="en-US" sz="2400" b="0" i="1" smtClean="0">
                              <a:solidFill>
                                <a:schemeClr val="bg1"/>
                              </a:solidFill>
                              <a:latin typeface="Cambria Math" panose="02040503050406030204" pitchFamily="18" charset="0"/>
                            </a:rPr>
                          </m:ctrlPr>
                        </m:naryPr>
                        <m:sub>
                          <m:r>
                            <m:rPr>
                              <m:brk m:alnAt="23"/>
                            </m:rPr>
                            <a:rPr lang="en-US" sz="2400" b="0" i="1" smtClean="0">
                              <a:solidFill>
                                <a:schemeClr val="bg1"/>
                              </a:solidFill>
                              <a:latin typeface="Cambria Math" panose="02040503050406030204" pitchFamily="18" charset="0"/>
                            </a:rPr>
                            <m:t>1</m:t>
                          </m:r>
                        </m:sub>
                        <m:sup>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𝑁</m:t>
                              </m:r>
                            </m:e>
                            <m:sub>
                              <m:r>
                                <a:rPr lang="en-US" sz="2400" b="0" i="1" smtClean="0">
                                  <a:solidFill>
                                    <a:schemeClr val="bg1"/>
                                  </a:solidFill>
                                  <a:latin typeface="Cambria Math" panose="02040503050406030204" pitchFamily="18" charset="0"/>
                                </a:rPr>
                                <m:t>𝑒𝑣𝑒𝑛𝑡𝑠</m:t>
                              </m:r>
                            </m:sub>
                          </m:sSub>
                        </m:sup>
                        <m:e>
                          <m:d>
                            <m:dPr>
                              <m:begChr m:val="["/>
                              <m:endChr m:val="]"/>
                              <m:ctrlPr>
                                <a:rPr lang="en-US" sz="2400" b="0" i="1" smtClean="0">
                                  <a:solidFill>
                                    <a:schemeClr val="bg1"/>
                                  </a:solidFill>
                                  <a:latin typeface="Cambria Math" panose="02040503050406030204" pitchFamily="18" charset="0"/>
                                </a:rPr>
                              </m:ctrlPr>
                            </m:dPr>
                            <m:e>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𝑓</m:t>
                                  </m:r>
                                </m:e>
                                <m:sub>
                                  <m:r>
                                    <a:rPr lang="en-US" sz="2400" b="0" i="1" smtClean="0">
                                      <a:solidFill>
                                        <a:schemeClr val="bg1"/>
                                      </a:solidFill>
                                      <a:latin typeface="Cambria Math" panose="02040503050406030204" pitchFamily="18" charset="0"/>
                                      <a:ea typeface="Cambria Math" panose="02040503050406030204" pitchFamily="18" charset="0"/>
                                    </a:rPr>
                                    <m:t>𝛾</m:t>
                                  </m:r>
                                </m:sub>
                              </m:sSub>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ea typeface="Cambria Math" panose="02040503050406030204" pitchFamily="18" charset="0"/>
                                    </a:rPr>
                                    <m:t>𝛾</m:t>
                                  </m:r>
                                </m:sub>
                              </m:sSub>
                              <m:r>
                                <a:rPr lang="en-US" sz="2400" b="0" i="1" smtClean="0">
                                  <a:solidFill>
                                    <a:schemeClr val="bg1"/>
                                  </a:solidFill>
                                  <a:latin typeface="Cambria Math" panose="02040503050406030204" pitchFamily="18" charset="0"/>
                                </a:rPr>
                                <m:t>+</m:t>
                              </m:r>
                              <m:d>
                                <m:dPr>
                                  <m:ctrlPr>
                                    <a:rPr lang="en-US" sz="2400" b="0" i="1" smtClean="0">
                                      <a:solidFill>
                                        <a:schemeClr val="bg1"/>
                                      </a:solidFill>
                                      <a:latin typeface="Cambria Math" panose="02040503050406030204" pitchFamily="18" charset="0"/>
                                    </a:rPr>
                                  </m:ctrlPr>
                                </m:dPr>
                                <m:e>
                                  <m:r>
                                    <a:rPr lang="en-US" sz="2400" b="0" i="1" smtClean="0">
                                      <a:solidFill>
                                        <a:schemeClr val="bg1"/>
                                      </a:solidFill>
                                      <a:latin typeface="Cambria Math" panose="02040503050406030204" pitchFamily="18" charset="0"/>
                                    </a:rPr>
                                    <m:t>1−</m:t>
                                  </m:r>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𝑓</m:t>
                                      </m:r>
                                    </m:e>
                                    <m:sub>
                                      <m:r>
                                        <a:rPr lang="en-US" sz="2400" b="0" i="1" smtClean="0">
                                          <a:solidFill>
                                            <a:schemeClr val="bg1"/>
                                          </a:solidFill>
                                          <a:latin typeface="Cambria Math" panose="02040503050406030204" pitchFamily="18" charset="0"/>
                                          <a:ea typeface="Cambria Math" panose="02040503050406030204" pitchFamily="18" charset="0"/>
                                        </a:rPr>
                                        <m:t>𝛾</m:t>
                                      </m:r>
                                    </m:sub>
                                  </m:sSub>
                                </m:e>
                              </m:d>
                              <m:sSub>
                                <m:sSubPr>
                                  <m:ctrlPr>
                                    <a:rPr lang="en-US" sz="2400" b="0" i="1" smtClean="0">
                                      <a:solidFill>
                                        <a:schemeClr val="bg1"/>
                                      </a:solidFill>
                                      <a:latin typeface="Cambria Math" panose="02040503050406030204" pitchFamily="18" charset="0"/>
                                    </a:rPr>
                                  </m:ctrlPr>
                                </m:sSubPr>
                                <m:e>
                                  <m:r>
                                    <a:rPr lang="en-US" sz="2400" b="0" i="1" smtClean="0">
                                      <a:solidFill>
                                        <a:schemeClr val="bg1"/>
                                      </a:solidFill>
                                      <a:latin typeface="Cambria Math" panose="02040503050406030204" pitchFamily="18" charset="0"/>
                                    </a:rPr>
                                    <m:t>𝑝</m:t>
                                  </m:r>
                                </m:e>
                                <m:sub>
                                  <m:r>
                                    <a:rPr lang="en-US" sz="2400" b="0" i="1" smtClean="0">
                                      <a:solidFill>
                                        <a:schemeClr val="bg1"/>
                                      </a:solidFill>
                                      <a:latin typeface="Cambria Math" panose="02040503050406030204" pitchFamily="18" charset="0"/>
                                    </a:rPr>
                                    <m:t>𝑝</m:t>
                                  </m:r>
                                </m:sub>
                              </m:sSub>
                            </m:e>
                          </m:d>
                        </m:e>
                      </m:nary>
                    </m:oMath>
                  </m:oMathPara>
                </a14:m>
                <a:endParaRPr lang="en-US" sz="2400" dirty="0"/>
              </a:p>
            </p:txBody>
          </p:sp>
        </mc:Choice>
        <mc:Fallback xmlns="">
          <p:sp>
            <p:nvSpPr>
              <p:cNvPr id="28" name="TextBox 27">
                <a:extLst>
                  <a:ext uri="{FF2B5EF4-FFF2-40B4-BE49-F238E27FC236}">
                    <a16:creationId xmlns:a16="http://schemas.microsoft.com/office/drawing/2014/main" id="{639AF699-4251-8AF8-25E1-E0C5C3642895}"/>
                  </a:ext>
                </a:extLst>
              </p:cNvPr>
              <p:cNvSpPr txBox="1">
                <a:spLocks noRot="1" noChangeAspect="1" noMove="1" noResize="1" noEditPoints="1" noAdjustHandles="1" noChangeArrowheads="1" noChangeShapeType="1" noTextEdit="1"/>
              </p:cNvSpPr>
              <p:nvPr/>
            </p:nvSpPr>
            <p:spPr>
              <a:xfrm>
                <a:off x="3435532" y="1764335"/>
                <a:ext cx="4517903" cy="103650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9" name="TextBox 28">
                <a:extLst>
                  <a:ext uri="{FF2B5EF4-FFF2-40B4-BE49-F238E27FC236}">
                    <a16:creationId xmlns:a16="http://schemas.microsoft.com/office/drawing/2014/main" id="{E23CEF69-AE1B-E945-5E74-47C55131B634}"/>
                  </a:ext>
                </a:extLst>
              </p:cNvPr>
              <p:cNvSpPr txBox="1"/>
              <p:nvPr/>
            </p:nvSpPr>
            <p:spPr>
              <a:xfrm>
                <a:off x="3044387" y="3415257"/>
                <a:ext cx="2802498" cy="11978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2800" i="1" smtClean="0">
                              <a:solidFill>
                                <a:schemeClr val="bg1"/>
                              </a:solidFill>
                              <a:latin typeface="Cambria Math" panose="02040503050406030204" pitchFamily="18" charset="0"/>
                            </a:rPr>
                          </m:ctrlPr>
                        </m:sSubSupPr>
                        <m:e>
                          <m:r>
                            <a:rPr lang="en-US" sz="2800" i="1" smtClean="0">
                              <a:solidFill>
                                <a:schemeClr val="bg1"/>
                              </a:solidFill>
                              <a:latin typeface="Cambria Math" panose="02040503050406030204" pitchFamily="18" charset="0"/>
                              <a:ea typeface="Cambria Math" panose="02040503050406030204" pitchFamily="18" charset="0"/>
                            </a:rPr>
                            <m:t>𝜎</m:t>
                          </m:r>
                        </m:e>
                        <m:sub>
                          <m:sSub>
                            <m:sSubPr>
                              <m:ctrlPr>
                                <a:rPr lang="en-US" sz="2800" i="1" smtClean="0">
                                  <a:solidFill>
                                    <a:schemeClr val="bg1"/>
                                  </a:solidFill>
                                  <a:latin typeface="Cambria Math" panose="02040503050406030204" pitchFamily="18" charset="0"/>
                                </a:rPr>
                              </m:ctrlPr>
                            </m:sSubPr>
                            <m:e>
                              <m:r>
                                <a:rPr lang="en-US" sz="2800" b="0" i="1" smtClean="0">
                                  <a:solidFill>
                                    <a:schemeClr val="bg1"/>
                                  </a:solidFill>
                                  <a:latin typeface="Cambria Math" panose="02040503050406030204" pitchFamily="18" charset="0"/>
                                </a:rPr>
                                <m:t>𝑓</m:t>
                              </m:r>
                            </m:e>
                            <m:sub>
                              <m:r>
                                <a:rPr lang="en-US" sz="2800" i="1" smtClean="0">
                                  <a:solidFill>
                                    <a:schemeClr val="bg1"/>
                                  </a:solidFill>
                                  <a:latin typeface="Cambria Math" panose="02040503050406030204" pitchFamily="18" charset="0"/>
                                  <a:ea typeface="Cambria Math" panose="02040503050406030204" pitchFamily="18" charset="0"/>
                                </a:rPr>
                                <m:t>𝛾</m:t>
                              </m:r>
                            </m:sub>
                          </m:sSub>
                        </m:sub>
                        <m:sup>
                          <m:r>
                            <a:rPr lang="en-US" sz="2800" b="0" i="1" smtClean="0">
                              <a:solidFill>
                                <a:schemeClr val="bg1"/>
                              </a:solidFill>
                              <a:latin typeface="Cambria Math" panose="02040503050406030204" pitchFamily="18" charset="0"/>
                            </a:rPr>
                            <m:t>2</m:t>
                          </m:r>
                        </m:sup>
                      </m:sSubSup>
                      <m:r>
                        <a:rPr lang="en-US" sz="2800" b="0" i="1" smtClean="0">
                          <a:solidFill>
                            <a:schemeClr val="bg1"/>
                          </a:solidFill>
                          <a:latin typeface="Cambria Math" panose="02040503050406030204" pitchFamily="18" charset="0"/>
                        </a:rPr>
                        <m:t>=−</m:t>
                      </m:r>
                      <m:sSup>
                        <m:sSupPr>
                          <m:ctrlPr>
                            <a:rPr lang="en-US" sz="2800" b="0" i="1" smtClean="0">
                              <a:solidFill>
                                <a:schemeClr val="bg1"/>
                              </a:solidFill>
                              <a:latin typeface="Cambria Math" panose="02040503050406030204" pitchFamily="18" charset="0"/>
                            </a:rPr>
                          </m:ctrlPr>
                        </m:sSupPr>
                        <m:e>
                          <m:d>
                            <m:dPr>
                              <m:ctrlPr>
                                <a:rPr lang="en-US" sz="2800" i="1">
                                  <a:solidFill>
                                    <a:schemeClr val="bg1"/>
                                  </a:solidFill>
                                  <a:latin typeface="Cambria Math" panose="02040503050406030204" pitchFamily="18" charset="0"/>
                                </a:rPr>
                              </m:ctrlPr>
                            </m:dPr>
                            <m:e>
                              <m:f>
                                <m:fPr>
                                  <m:ctrlPr>
                                    <a:rPr lang="en-US" sz="2800" i="1">
                                      <a:solidFill>
                                        <a:schemeClr val="bg1"/>
                                      </a:solidFill>
                                      <a:latin typeface="Cambria Math" panose="02040503050406030204" pitchFamily="18" charset="0"/>
                                    </a:rPr>
                                  </m:ctrlPr>
                                </m:fPr>
                                <m:num>
                                  <m:sSup>
                                    <m:sSupPr>
                                      <m:ctrlPr>
                                        <a:rPr lang="en-US" sz="2800" i="1">
                                          <a:solidFill>
                                            <a:schemeClr val="bg1"/>
                                          </a:solidFill>
                                          <a:latin typeface="Cambria Math" panose="02040503050406030204" pitchFamily="18" charset="0"/>
                                        </a:rPr>
                                      </m:ctrlPr>
                                    </m:sSupPr>
                                    <m:e>
                                      <m:r>
                                        <a:rPr lang="en-US" sz="2800" i="1">
                                          <a:solidFill>
                                            <a:schemeClr val="bg1"/>
                                          </a:solidFill>
                                          <a:latin typeface="Cambria Math" panose="02040503050406030204" pitchFamily="18" charset="0"/>
                                        </a:rPr>
                                        <m:t>𝑑</m:t>
                                      </m:r>
                                    </m:e>
                                    <m:sup>
                                      <m:r>
                                        <a:rPr lang="en-US" sz="2800" i="1">
                                          <a:solidFill>
                                            <a:schemeClr val="bg1"/>
                                          </a:solidFill>
                                          <a:latin typeface="Cambria Math" panose="02040503050406030204" pitchFamily="18" charset="0"/>
                                        </a:rPr>
                                        <m:t>2</m:t>
                                      </m:r>
                                    </m:sup>
                                  </m:sSup>
                                  <m:r>
                                    <a:rPr lang="en-US" sz="2800" i="1">
                                      <a:solidFill>
                                        <a:schemeClr val="bg1"/>
                                      </a:solidFill>
                                      <a:latin typeface="Cambria Math" panose="02040503050406030204" pitchFamily="18" charset="0"/>
                                    </a:rPr>
                                    <m:t>𝐿</m:t>
                                  </m:r>
                                </m:num>
                                <m:den>
                                  <m:r>
                                    <a:rPr lang="en-US" sz="2800" i="1">
                                      <a:solidFill>
                                        <a:schemeClr val="bg1"/>
                                      </a:solidFill>
                                      <a:latin typeface="Cambria Math" panose="02040503050406030204" pitchFamily="18" charset="0"/>
                                    </a:rPr>
                                    <m:t>𝑑</m:t>
                                  </m:r>
                                  <m:sSup>
                                    <m:sSupPr>
                                      <m:ctrlPr>
                                        <a:rPr lang="en-US" sz="2800" i="1">
                                          <a:solidFill>
                                            <a:schemeClr val="bg1"/>
                                          </a:solidFill>
                                          <a:latin typeface="Cambria Math" panose="02040503050406030204" pitchFamily="18" charset="0"/>
                                        </a:rPr>
                                      </m:ctrlPr>
                                    </m:sSupPr>
                                    <m:e>
                                      <m:sSub>
                                        <m:sSubPr>
                                          <m:ctrlPr>
                                            <a:rPr lang="en-US" sz="2800" i="1">
                                              <a:solidFill>
                                                <a:schemeClr val="bg1"/>
                                              </a:solidFill>
                                              <a:latin typeface="Cambria Math" panose="02040503050406030204" pitchFamily="18" charset="0"/>
                                            </a:rPr>
                                          </m:ctrlPr>
                                        </m:sSubPr>
                                        <m:e>
                                          <m:r>
                                            <a:rPr lang="en-US" sz="2800" i="1">
                                              <a:solidFill>
                                                <a:schemeClr val="bg1"/>
                                              </a:solidFill>
                                              <a:latin typeface="Cambria Math" panose="02040503050406030204" pitchFamily="18" charset="0"/>
                                            </a:rPr>
                                            <m:t>𝑓</m:t>
                                          </m:r>
                                        </m:e>
                                        <m:sub>
                                          <m:r>
                                            <a:rPr lang="en-US" sz="2800" i="1">
                                              <a:solidFill>
                                                <a:schemeClr val="bg1"/>
                                              </a:solidFill>
                                              <a:latin typeface="Cambria Math" panose="02040503050406030204" pitchFamily="18" charset="0"/>
                                              <a:ea typeface="Cambria Math" panose="02040503050406030204" pitchFamily="18" charset="0"/>
                                            </a:rPr>
                                            <m:t>𝛾</m:t>
                                          </m:r>
                                        </m:sub>
                                      </m:sSub>
                                    </m:e>
                                    <m:sup>
                                      <m:r>
                                        <a:rPr lang="en-US" sz="2800" i="1">
                                          <a:solidFill>
                                            <a:schemeClr val="bg1"/>
                                          </a:solidFill>
                                          <a:latin typeface="Cambria Math" panose="02040503050406030204" pitchFamily="18" charset="0"/>
                                        </a:rPr>
                                        <m:t>2</m:t>
                                      </m:r>
                                    </m:sup>
                                  </m:sSup>
                                </m:den>
                              </m:f>
                            </m:e>
                          </m:d>
                        </m:e>
                        <m:sup>
                          <m:r>
                            <a:rPr lang="en-US" sz="2800" b="0" i="1" smtClean="0">
                              <a:solidFill>
                                <a:schemeClr val="bg1"/>
                              </a:solidFill>
                              <a:latin typeface="Cambria Math" panose="02040503050406030204" pitchFamily="18" charset="0"/>
                            </a:rPr>
                            <m:t>−1</m:t>
                          </m:r>
                        </m:sup>
                      </m:sSup>
                    </m:oMath>
                  </m:oMathPara>
                </a14:m>
                <a:endParaRPr lang="en-US" sz="2800" dirty="0"/>
              </a:p>
            </p:txBody>
          </p:sp>
        </mc:Choice>
        <mc:Fallback xmlns="">
          <p:sp>
            <p:nvSpPr>
              <p:cNvPr id="29" name="TextBox 28">
                <a:extLst>
                  <a:ext uri="{FF2B5EF4-FFF2-40B4-BE49-F238E27FC236}">
                    <a16:creationId xmlns:a16="http://schemas.microsoft.com/office/drawing/2014/main" id="{E23CEF69-AE1B-E945-5E74-47C55131B634}"/>
                  </a:ext>
                </a:extLst>
              </p:cNvPr>
              <p:cNvSpPr txBox="1">
                <a:spLocks noRot="1" noChangeAspect="1" noMove="1" noResize="1" noEditPoints="1" noAdjustHandles="1" noChangeArrowheads="1" noChangeShapeType="1" noTextEdit="1"/>
              </p:cNvSpPr>
              <p:nvPr/>
            </p:nvSpPr>
            <p:spPr>
              <a:xfrm>
                <a:off x="3044387" y="3415257"/>
                <a:ext cx="2802498" cy="1197828"/>
              </a:xfrm>
              <a:prstGeom prst="rect">
                <a:avLst/>
              </a:prstGeom>
              <a:blipFill>
                <a:blip r:embed="rId3"/>
                <a:stretch>
                  <a:fillRect/>
                </a:stretch>
              </a:blipFill>
            </p:spPr>
            <p:txBody>
              <a:bodyPr/>
              <a:lstStyle/>
              <a:p>
                <a:r>
                  <a:rPr lang="en-US">
                    <a:noFill/>
                  </a:rPr>
                  <a:t> </a:t>
                </a:r>
              </a:p>
            </p:txBody>
          </p:sp>
        </mc:Fallback>
      </mc:AlternateContent>
      <p:sp>
        <p:nvSpPr>
          <p:cNvPr id="30" name="Rectangle 29">
            <a:extLst>
              <a:ext uri="{FF2B5EF4-FFF2-40B4-BE49-F238E27FC236}">
                <a16:creationId xmlns:a16="http://schemas.microsoft.com/office/drawing/2014/main" id="{923F2811-EFA1-623A-22DA-83753AF7B6DC}"/>
              </a:ext>
            </a:extLst>
          </p:cNvPr>
          <p:cNvSpPr/>
          <p:nvPr/>
        </p:nvSpPr>
        <p:spPr>
          <a:xfrm>
            <a:off x="5365820" y="3341077"/>
            <a:ext cx="481065" cy="37681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98B195BC-D619-FEB7-17CE-90D1424D11A1}"/>
              </a:ext>
            </a:extLst>
          </p:cNvPr>
          <p:cNvSpPr/>
          <p:nvPr/>
        </p:nvSpPr>
        <p:spPr>
          <a:xfrm>
            <a:off x="3044387" y="3717890"/>
            <a:ext cx="1250027" cy="71259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olo 1">
            <a:extLst>
              <a:ext uri="{FF2B5EF4-FFF2-40B4-BE49-F238E27FC236}">
                <a16:creationId xmlns:a16="http://schemas.microsoft.com/office/drawing/2014/main" id="{B621B5FC-A4F5-5515-04CB-46AA82B83E54}"/>
              </a:ext>
            </a:extLst>
          </p:cNvPr>
          <p:cNvSpPr txBox="1">
            <a:spLocks/>
          </p:cNvSpPr>
          <p:nvPr/>
        </p:nvSpPr>
        <p:spPr>
          <a:xfrm>
            <a:off x="4543434" y="308101"/>
            <a:ext cx="734962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solidFill>
                  <a:schemeClr val="bg1"/>
                </a:solidFill>
                <a:latin typeface="+mn-lt"/>
              </a:rPr>
              <a:t>Scheme</a:t>
            </a:r>
            <a:r>
              <a:rPr lang="it-IT" b="1" dirty="0">
                <a:solidFill>
                  <a:schemeClr val="bg1"/>
                </a:solidFill>
                <a:latin typeface="+mn-lt"/>
              </a:rPr>
              <a:t> of </a:t>
            </a:r>
            <a:r>
              <a:rPr lang="it-IT" b="1" dirty="0" err="1">
                <a:solidFill>
                  <a:schemeClr val="bg1"/>
                </a:solidFill>
                <a:latin typeface="+mn-lt"/>
              </a:rPr>
              <a:t>Optimization</a:t>
            </a:r>
            <a:r>
              <a:rPr lang="it-IT" b="1" dirty="0">
                <a:solidFill>
                  <a:schemeClr val="bg1"/>
                </a:solidFill>
                <a:latin typeface="+mn-lt"/>
              </a:rPr>
              <a:t> Pipeline</a:t>
            </a:r>
          </a:p>
        </p:txBody>
      </p:sp>
    </p:spTree>
    <p:extLst>
      <p:ext uri="{BB962C8B-B14F-4D97-AF65-F5344CB8AC3E}">
        <p14:creationId xmlns:p14="http://schemas.microsoft.com/office/powerpoint/2010/main" val="14306759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anim calcmode="lin" valueType="num">
                                      <p:cBhvr additive="base">
                                        <p:cTn id="13" dur="500" fill="hold"/>
                                        <p:tgtEl>
                                          <p:spTgt spid="25"/>
                                        </p:tgtEl>
                                        <p:attrNameLst>
                                          <p:attrName>ppt_x</p:attrName>
                                        </p:attrNameLst>
                                      </p:cBhvr>
                                      <p:tavLst>
                                        <p:tav tm="0">
                                          <p:val>
                                            <p:strVal val="#ppt_x"/>
                                          </p:val>
                                        </p:tav>
                                        <p:tav tm="100000">
                                          <p:val>
                                            <p:strVal val="#ppt_x"/>
                                          </p:val>
                                        </p:tav>
                                      </p:tavLst>
                                    </p:anim>
                                    <p:anim calcmode="lin" valueType="num">
                                      <p:cBhvr additive="base">
                                        <p:cTn id="14" dur="500" fill="hold"/>
                                        <p:tgtEl>
                                          <p:spTgt spid="25"/>
                                        </p:tgtEl>
                                        <p:attrNameLst>
                                          <p:attrName>ppt_y</p:attrName>
                                        </p:attrNameLst>
                                      </p:cBhvr>
                                      <p:tavLst>
                                        <p:tav tm="0">
                                          <p:val>
                                            <p:strVal val="1+#ppt_h/2"/>
                                          </p:val>
                                        </p:tav>
                                        <p:tav tm="100000">
                                          <p:val>
                                            <p:strVal val="#ppt_y"/>
                                          </p:val>
                                        </p:tav>
                                      </p:tavLst>
                                    </p:anim>
                                  </p:childTnLst>
                                </p:cTn>
                              </p:par>
                              <p:par>
                                <p:cTn id="15" presetID="2" presetClass="entr" presetSubtype="4"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anim calcmode="lin" valueType="num">
                                      <p:cBhvr additive="base">
                                        <p:cTn id="17" dur="500" fill="hold"/>
                                        <p:tgtEl>
                                          <p:spTgt spid="11"/>
                                        </p:tgtEl>
                                        <p:attrNameLst>
                                          <p:attrName>ppt_x</p:attrName>
                                        </p:attrNameLst>
                                      </p:cBhvr>
                                      <p:tavLst>
                                        <p:tav tm="0">
                                          <p:val>
                                            <p:strVal val="#ppt_x"/>
                                          </p:val>
                                        </p:tav>
                                        <p:tav tm="100000">
                                          <p:val>
                                            <p:strVal val="#ppt_x"/>
                                          </p:val>
                                        </p:tav>
                                      </p:tavLst>
                                    </p:anim>
                                    <p:anim calcmode="lin" valueType="num">
                                      <p:cBhvr additive="base">
                                        <p:cTn id="18" dur="500" fill="hold"/>
                                        <p:tgtEl>
                                          <p:spTgt spid="11"/>
                                        </p:tgtEl>
                                        <p:attrNameLst>
                                          <p:attrName>ppt_y</p:attrName>
                                        </p:attrNameLst>
                                      </p:cBhvr>
                                      <p:tavLst>
                                        <p:tav tm="0">
                                          <p:val>
                                            <p:strVal val="1+#ppt_h/2"/>
                                          </p:val>
                                        </p:tav>
                                        <p:tav tm="100000">
                                          <p:val>
                                            <p:strVal val="#ppt_y"/>
                                          </p:val>
                                        </p:tav>
                                      </p:tavLst>
                                    </p:anim>
                                  </p:childTnLst>
                                </p:cTn>
                              </p:par>
                              <p:par>
                                <p:cTn id="19" presetID="1" presetClass="entr" presetSubtype="0" fill="hold" grpId="0" nodeType="withEffect">
                                  <p:stCondLst>
                                    <p:cond delay="0"/>
                                  </p:stCondLst>
                                  <p:childTnLst>
                                    <p:set>
                                      <p:cBhvr>
                                        <p:cTn id="20" dur="1" fill="hold">
                                          <p:stCondLst>
                                            <p:cond delay="0"/>
                                          </p:stCondLst>
                                        </p:cTn>
                                        <p:tgtEl>
                                          <p:spTgt spid="2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10" grpId="0" animBg="1"/>
      <p:bldP spid="11" grpId="0" animBg="1"/>
      <p:bldP spid="28" grpId="0"/>
      <p:bldP spid="29"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ccia a destra 14"/>
          <p:cNvSpPr/>
          <p:nvPr/>
        </p:nvSpPr>
        <p:spPr>
          <a:xfrm>
            <a:off x="2206869"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destra 15"/>
          <p:cNvSpPr/>
          <p:nvPr/>
        </p:nvSpPr>
        <p:spPr>
          <a:xfrm>
            <a:off x="5561135"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a destra 16"/>
          <p:cNvSpPr/>
          <p:nvPr/>
        </p:nvSpPr>
        <p:spPr>
          <a:xfrm>
            <a:off x="8539526" y="5615354"/>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a destra 17"/>
          <p:cNvSpPr/>
          <p:nvPr/>
        </p:nvSpPr>
        <p:spPr>
          <a:xfrm rot="10800000">
            <a:off x="8354889" y="3002333"/>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a destra 21"/>
          <p:cNvSpPr/>
          <p:nvPr/>
        </p:nvSpPr>
        <p:spPr>
          <a:xfrm rot="5400000">
            <a:off x="963970" y="1939686"/>
            <a:ext cx="643803"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p:cNvSpPr/>
          <p:nvPr/>
        </p:nvSpPr>
        <p:spPr>
          <a:xfrm rot="5400000">
            <a:off x="1006717" y="4046292"/>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Freccia a destra 24"/>
          <p:cNvSpPr/>
          <p:nvPr/>
        </p:nvSpPr>
        <p:spPr>
          <a:xfrm rot="16200000">
            <a:off x="10148153" y="4578779"/>
            <a:ext cx="748079"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6" name="Rettangolo arrotondato 5"/>
          <p:cNvSpPr/>
          <p:nvPr/>
        </p:nvSpPr>
        <p:spPr>
          <a:xfrm>
            <a:off x="303333" y="2601245"/>
            <a:ext cx="1978269" cy="1501281"/>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set of gamma and proton showers hitting array</a:t>
            </a:r>
          </a:p>
        </p:txBody>
      </p:sp>
      <p:sp>
        <p:nvSpPr>
          <p:cNvPr id="7" name="Rettangolo arrotondato 6"/>
          <p:cNvSpPr/>
          <p:nvPr/>
        </p:nvSpPr>
        <p:spPr>
          <a:xfrm>
            <a:off x="307731" y="4674943"/>
            <a:ext cx="1899138" cy="195189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Reconstruct shower parameters </a:t>
            </a:r>
            <a:r>
              <a:rPr lang="el-GR"/>
              <a:t>ω </a:t>
            </a:r>
            <a:r>
              <a:rPr lang="it-IT"/>
              <a:t>in each hypothesis by likelihood maximization</a:t>
            </a:r>
          </a:p>
        </p:txBody>
      </p:sp>
      <p:sp>
        <p:nvSpPr>
          <p:cNvPr id="8" name="Rettangolo arrotondato 7"/>
          <p:cNvSpPr/>
          <p:nvPr/>
        </p:nvSpPr>
        <p:spPr>
          <a:xfrm>
            <a:off x="2778369" y="5299198"/>
            <a:ext cx="2782766" cy="133020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Derive log-likelihood ratio of the two hypotheses</a:t>
            </a:r>
          </a:p>
        </p:txBody>
      </p:sp>
      <p:sp>
        <p:nvSpPr>
          <p:cNvPr id="9" name="Rettangolo arrotondato 8"/>
          <p:cNvSpPr/>
          <p:nvPr/>
        </p:nvSpPr>
        <p:spPr>
          <a:xfrm>
            <a:off x="6132634" y="5299198"/>
            <a:ext cx="2406891" cy="132763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Obtain PDFs of LLR for the gamma and proton hypotheses given current layout</a:t>
            </a:r>
          </a:p>
        </p:txBody>
      </p:sp>
      <p:sp>
        <p:nvSpPr>
          <p:cNvPr id="10" name="Rettangolo arrotondato 9"/>
          <p:cNvSpPr/>
          <p:nvPr/>
        </p:nvSpPr>
        <p:spPr>
          <a:xfrm>
            <a:off x="9111026" y="5295718"/>
            <a:ext cx="2822332" cy="132507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batch of gammas and protons and reconstruct them; obtain the TS of each shower</a:t>
            </a:r>
          </a:p>
        </p:txBody>
      </p:sp>
      <p:sp>
        <p:nvSpPr>
          <p:cNvPr id="11" name="Rettangolo arrotondato 10"/>
          <p:cNvSpPr/>
          <p:nvPr/>
        </p:nvSpPr>
        <p:spPr>
          <a:xfrm>
            <a:off x="8926389" y="2149479"/>
            <a:ext cx="3006969" cy="239150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Compute the likelihood of the observed batch as a function of the fraction of gammas in the batch; compute the second derivative of the likelihood</a:t>
            </a:r>
          </a:p>
        </p:txBody>
      </p:sp>
      <p:sp>
        <p:nvSpPr>
          <p:cNvPr id="12" name="Rettangolo arrotondato 11"/>
          <p:cNvSpPr/>
          <p:nvPr/>
        </p:nvSpPr>
        <p:spPr>
          <a:xfrm>
            <a:off x="6635989" y="2156131"/>
            <a:ext cx="1729889" cy="239150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Use RCF bound to estimate the expected variance of the signal flux measurement</a:t>
            </a:r>
          </a:p>
        </p:txBody>
      </p:sp>
      <p:sp>
        <p:nvSpPr>
          <p:cNvPr id="27" name="Segnaposto numero diapositiva 26"/>
          <p:cNvSpPr>
            <a:spLocks noGrp="1"/>
          </p:cNvSpPr>
          <p:nvPr>
            <p:ph type="sldNum" sz="quarter" idx="12"/>
          </p:nvPr>
        </p:nvSpPr>
        <p:spPr/>
        <p:txBody>
          <a:bodyPr/>
          <a:lstStyle/>
          <a:p>
            <a:fld id="{9792DB7C-41C6-413A-81DD-F073C27E12A1}" type="slidenum">
              <a:rPr lang="en-US" smtClean="0"/>
              <a:t>38</a:t>
            </a:fld>
            <a:endParaRPr lang="en-US"/>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EC357AD6-6318-6398-E806-99D4F8BD240A}"/>
                  </a:ext>
                </a:extLst>
              </p:cNvPr>
              <p:cNvSpPr txBox="1"/>
              <p:nvPr/>
            </p:nvSpPr>
            <p:spPr>
              <a:xfrm>
                <a:off x="3044387" y="3415257"/>
                <a:ext cx="2802498" cy="119782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Sup>
                        <m:sSubSupPr>
                          <m:ctrlPr>
                            <a:rPr lang="en-US" sz="2800" i="1" smtClean="0">
                              <a:solidFill>
                                <a:schemeClr val="bg1"/>
                              </a:solidFill>
                              <a:latin typeface="Cambria Math" panose="02040503050406030204" pitchFamily="18" charset="0"/>
                            </a:rPr>
                          </m:ctrlPr>
                        </m:sSubSupPr>
                        <m:e>
                          <m:r>
                            <a:rPr lang="en-US" sz="2800" i="1" smtClean="0">
                              <a:solidFill>
                                <a:schemeClr val="bg1"/>
                              </a:solidFill>
                              <a:latin typeface="Cambria Math" panose="02040503050406030204" pitchFamily="18" charset="0"/>
                              <a:ea typeface="Cambria Math" panose="02040503050406030204" pitchFamily="18" charset="0"/>
                            </a:rPr>
                            <m:t>𝜎</m:t>
                          </m:r>
                        </m:e>
                        <m:sub>
                          <m:sSub>
                            <m:sSubPr>
                              <m:ctrlPr>
                                <a:rPr lang="en-US" sz="2800" i="1" smtClean="0">
                                  <a:solidFill>
                                    <a:schemeClr val="bg1"/>
                                  </a:solidFill>
                                  <a:latin typeface="Cambria Math" panose="02040503050406030204" pitchFamily="18" charset="0"/>
                                </a:rPr>
                              </m:ctrlPr>
                            </m:sSubPr>
                            <m:e>
                              <m:r>
                                <a:rPr lang="en-US" sz="2800" b="0" i="1" smtClean="0">
                                  <a:solidFill>
                                    <a:schemeClr val="bg1"/>
                                  </a:solidFill>
                                  <a:latin typeface="Cambria Math" panose="02040503050406030204" pitchFamily="18" charset="0"/>
                                </a:rPr>
                                <m:t>𝑓</m:t>
                              </m:r>
                            </m:e>
                            <m:sub>
                              <m:r>
                                <a:rPr lang="en-US" sz="2800" i="1" smtClean="0">
                                  <a:solidFill>
                                    <a:schemeClr val="bg1"/>
                                  </a:solidFill>
                                  <a:latin typeface="Cambria Math" panose="02040503050406030204" pitchFamily="18" charset="0"/>
                                  <a:ea typeface="Cambria Math" panose="02040503050406030204" pitchFamily="18" charset="0"/>
                                </a:rPr>
                                <m:t>𝛾</m:t>
                              </m:r>
                            </m:sub>
                          </m:sSub>
                        </m:sub>
                        <m:sup>
                          <m:r>
                            <a:rPr lang="en-US" sz="2800" b="0" i="1" smtClean="0">
                              <a:solidFill>
                                <a:schemeClr val="bg1"/>
                              </a:solidFill>
                              <a:latin typeface="Cambria Math" panose="02040503050406030204" pitchFamily="18" charset="0"/>
                            </a:rPr>
                            <m:t>2</m:t>
                          </m:r>
                        </m:sup>
                      </m:sSubSup>
                      <m:r>
                        <a:rPr lang="en-US" sz="2800" b="0" i="1" smtClean="0">
                          <a:solidFill>
                            <a:schemeClr val="bg1"/>
                          </a:solidFill>
                          <a:latin typeface="Cambria Math" panose="02040503050406030204" pitchFamily="18" charset="0"/>
                        </a:rPr>
                        <m:t>=−</m:t>
                      </m:r>
                      <m:sSup>
                        <m:sSupPr>
                          <m:ctrlPr>
                            <a:rPr lang="en-US" sz="2800" b="0" i="1" smtClean="0">
                              <a:solidFill>
                                <a:schemeClr val="bg1"/>
                              </a:solidFill>
                              <a:latin typeface="Cambria Math" panose="02040503050406030204" pitchFamily="18" charset="0"/>
                            </a:rPr>
                          </m:ctrlPr>
                        </m:sSupPr>
                        <m:e>
                          <m:d>
                            <m:dPr>
                              <m:ctrlPr>
                                <a:rPr lang="en-US" sz="2800" i="1">
                                  <a:solidFill>
                                    <a:schemeClr val="bg1"/>
                                  </a:solidFill>
                                  <a:latin typeface="Cambria Math" panose="02040503050406030204" pitchFamily="18" charset="0"/>
                                </a:rPr>
                              </m:ctrlPr>
                            </m:dPr>
                            <m:e>
                              <m:f>
                                <m:fPr>
                                  <m:ctrlPr>
                                    <a:rPr lang="en-US" sz="2800" i="1">
                                      <a:solidFill>
                                        <a:schemeClr val="bg1"/>
                                      </a:solidFill>
                                      <a:latin typeface="Cambria Math" panose="02040503050406030204" pitchFamily="18" charset="0"/>
                                    </a:rPr>
                                  </m:ctrlPr>
                                </m:fPr>
                                <m:num>
                                  <m:sSup>
                                    <m:sSupPr>
                                      <m:ctrlPr>
                                        <a:rPr lang="en-US" sz="2800" i="1">
                                          <a:solidFill>
                                            <a:schemeClr val="bg1"/>
                                          </a:solidFill>
                                          <a:latin typeface="Cambria Math" panose="02040503050406030204" pitchFamily="18" charset="0"/>
                                        </a:rPr>
                                      </m:ctrlPr>
                                    </m:sSupPr>
                                    <m:e>
                                      <m:r>
                                        <a:rPr lang="en-US" sz="2800" i="1">
                                          <a:solidFill>
                                            <a:schemeClr val="bg1"/>
                                          </a:solidFill>
                                          <a:latin typeface="Cambria Math" panose="02040503050406030204" pitchFamily="18" charset="0"/>
                                        </a:rPr>
                                        <m:t>𝑑</m:t>
                                      </m:r>
                                    </m:e>
                                    <m:sup>
                                      <m:r>
                                        <a:rPr lang="en-US" sz="2800" i="1">
                                          <a:solidFill>
                                            <a:schemeClr val="bg1"/>
                                          </a:solidFill>
                                          <a:latin typeface="Cambria Math" panose="02040503050406030204" pitchFamily="18" charset="0"/>
                                        </a:rPr>
                                        <m:t>2</m:t>
                                      </m:r>
                                    </m:sup>
                                  </m:sSup>
                                  <m:r>
                                    <a:rPr lang="en-US" sz="2800" i="1">
                                      <a:solidFill>
                                        <a:schemeClr val="bg1"/>
                                      </a:solidFill>
                                      <a:latin typeface="Cambria Math" panose="02040503050406030204" pitchFamily="18" charset="0"/>
                                    </a:rPr>
                                    <m:t>𝐿</m:t>
                                  </m:r>
                                </m:num>
                                <m:den>
                                  <m:r>
                                    <a:rPr lang="en-US" sz="2800" i="1">
                                      <a:solidFill>
                                        <a:schemeClr val="bg1"/>
                                      </a:solidFill>
                                      <a:latin typeface="Cambria Math" panose="02040503050406030204" pitchFamily="18" charset="0"/>
                                    </a:rPr>
                                    <m:t>𝑑</m:t>
                                  </m:r>
                                  <m:sSup>
                                    <m:sSupPr>
                                      <m:ctrlPr>
                                        <a:rPr lang="en-US" sz="2800" i="1">
                                          <a:solidFill>
                                            <a:schemeClr val="bg1"/>
                                          </a:solidFill>
                                          <a:latin typeface="Cambria Math" panose="02040503050406030204" pitchFamily="18" charset="0"/>
                                        </a:rPr>
                                      </m:ctrlPr>
                                    </m:sSupPr>
                                    <m:e>
                                      <m:sSub>
                                        <m:sSubPr>
                                          <m:ctrlPr>
                                            <a:rPr lang="en-US" sz="2800" i="1">
                                              <a:solidFill>
                                                <a:schemeClr val="bg1"/>
                                              </a:solidFill>
                                              <a:latin typeface="Cambria Math" panose="02040503050406030204" pitchFamily="18" charset="0"/>
                                            </a:rPr>
                                          </m:ctrlPr>
                                        </m:sSubPr>
                                        <m:e>
                                          <m:r>
                                            <a:rPr lang="en-US" sz="2800" i="1">
                                              <a:solidFill>
                                                <a:schemeClr val="bg1"/>
                                              </a:solidFill>
                                              <a:latin typeface="Cambria Math" panose="02040503050406030204" pitchFamily="18" charset="0"/>
                                            </a:rPr>
                                            <m:t>𝑓</m:t>
                                          </m:r>
                                        </m:e>
                                        <m:sub>
                                          <m:r>
                                            <a:rPr lang="en-US" sz="2800" i="1">
                                              <a:solidFill>
                                                <a:schemeClr val="bg1"/>
                                              </a:solidFill>
                                              <a:latin typeface="Cambria Math" panose="02040503050406030204" pitchFamily="18" charset="0"/>
                                              <a:ea typeface="Cambria Math" panose="02040503050406030204" pitchFamily="18" charset="0"/>
                                            </a:rPr>
                                            <m:t>𝛾</m:t>
                                          </m:r>
                                        </m:sub>
                                      </m:sSub>
                                    </m:e>
                                    <m:sup>
                                      <m:r>
                                        <a:rPr lang="en-US" sz="2800" i="1">
                                          <a:solidFill>
                                            <a:schemeClr val="bg1"/>
                                          </a:solidFill>
                                          <a:latin typeface="Cambria Math" panose="02040503050406030204" pitchFamily="18" charset="0"/>
                                        </a:rPr>
                                        <m:t>2</m:t>
                                      </m:r>
                                    </m:sup>
                                  </m:sSup>
                                </m:den>
                              </m:f>
                            </m:e>
                          </m:d>
                        </m:e>
                        <m:sup>
                          <m:r>
                            <a:rPr lang="en-US" sz="2800" b="0" i="1" smtClean="0">
                              <a:solidFill>
                                <a:schemeClr val="bg1"/>
                              </a:solidFill>
                              <a:latin typeface="Cambria Math" panose="02040503050406030204" pitchFamily="18" charset="0"/>
                            </a:rPr>
                            <m:t>−1</m:t>
                          </m:r>
                        </m:sup>
                      </m:sSup>
                    </m:oMath>
                  </m:oMathPara>
                </a14:m>
                <a:endParaRPr lang="en-US" sz="2800" dirty="0"/>
              </a:p>
            </p:txBody>
          </p:sp>
        </mc:Choice>
        <mc:Fallback xmlns="">
          <p:sp>
            <p:nvSpPr>
              <p:cNvPr id="3" name="TextBox 2">
                <a:extLst>
                  <a:ext uri="{FF2B5EF4-FFF2-40B4-BE49-F238E27FC236}">
                    <a16:creationId xmlns:a16="http://schemas.microsoft.com/office/drawing/2014/main" id="{EC357AD6-6318-6398-E806-99D4F8BD240A}"/>
                  </a:ext>
                </a:extLst>
              </p:cNvPr>
              <p:cNvSpPr txBox="1">
                <a:spLocks noRot="1" noChangeAspect="1" noMove="1" noResize="1" noEditPoints="1" noAdjustHandles="1" noChangeArrowheads="1" noChangeShapeType="1" noTextEdit="1"/>
              </p:cNvSpPr>
              <p:nvPr/>
            </p:nvSpPr>
            <p:spPr>
              <a:xfrm>
                <a:off x="3044387" y="3415257"/>
                <a:ext cx="2802498" cy="1197828"/>
              </a:xfrm>
              <a:prstGeom prst="rect">
                <a:avLst/>
              </a:prstGeom>
              <a:blipFill>
                <a:blip r:embed="rId2"/>
                <a:stretch>
                  <a:fillRect/>
                </a:stretch>
              </a:blipFill>
            </p:spPr>
            <p:txBody>
              <a:bodyPr/>
              <a:lstStyle/>
              <a:p>
                <a:r>
                  <a:rPr lang="en-US">
                    <a:noFill/>
                  </a:rPr>
                  <a:t> </a:t>
                </a:r>
              </a:p>
            </p:txBody>
          </p:sp>
        </mc:Fallback>
      </mc:AlternateContent>
      <p:sp>
        <p:nvSpPr>
          <p:cNvPr id="4" name="Rectangle 3">
            <a:extLst>
              <a:ext uri="{FF2B5EF4-FFF2-40B4-BE49-F238E27FC236}">
                <a16:creationId xmlns:a16="http://schemas.microsoft.com/office/drawing/2014/main" id="{DD63ADF6-9ACF-8C12-BE38-170536F8E2EE}"/>
              </a:ext>
            </a:extLst>
          </p:cNvPr>
          <p:cNvSpPr/>
          <p:nvPr/>
        </p:nvSpPr>
        <p:spPr>
          <a:xfrm>
            <a:off x="180869" y="221064"/>
            <a:ext cx="2597499" cy="6500411"/>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9EB0E428-029C-4D88-09DB-56C24F1848DB}"/>
              </a:ext>
            </a:extLst>
          </p:cNvPr>
          <p:cNvSpPr/>
          <p:nvPr/>
        </p:nvSpPr>
        <p:spPr>
          <a:xfrm>
            <a:off x="2778368" y="5130260"/>
            <a:ext cx="9232763" cy="1506676"/>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a:extLst>
              <a:ext uri="{FF2B5EF4-FFF2-40B4-BE49-F238E27FC236}">
                <a16:creationId xmlns:a16="http://schemas.microsoft.com/office/drawing/2014/main" id="{E013A431-3C79-9B9C-9BFC-C956E972426F}"/>
              </a:ext>
            </a:extLst>
          </p:cNvPr>
          <p:cNvSpPr/>
          <p:nvPr/>
        </p:nvSpPr>
        <p:spPr>
          <a:xfrm>
            <a:off x="8907863" y="1980659"/>
            <a:ext cx="3232342" cy="3149601"/>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itolo 1">
            <a:extLst>
              <a:ext uri="{FF2B5EF4-FFF2-40B4-BE49-F238E27FC236}">
                <a16:creationId xmlns:a16="http://schemas.microsoft.com/office/drawing/2014/main" id="{4A0C4D70-7E8E-C74B-4CFF-A56C99E59927}"/>
              </a:ext>
            </a:extLst>
          </p:cNvPr>
          <p:cNvSpPr txBox="1">
            <a:spLocks/>
          </p:cNvSpPr>
          <p:nvPr/>
        </p:nvSpPr>
        <p:spPr>
          <a:xfrm>
            <a:off x="4543434" y="308101"/>
            <a:ext cx="734962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solidFill>
                  <a:schemeClr val="bg1"/>
                </a:solidFill>
                <a:latin typeface="+mn-lt"/>
              </a:rPr>
              <a:t>Scheme</a:t>
            </a:r>
            <a:r>
              <a:rPr lang="it-IT" b="1" dirty="0">
                <a:solidFill>
                  <a:schemeClr val="bg1"/>
                </a:solidFill>
                <a:latin typeface="+mn-lt"/>
              </a:rPr>
              <a:t> of </a:t>
            </a:r>
            <a:r>
              <a:rPr lang="it-IT" b="1" dirty="0" err="1">
                <a:solidFill>
                  <a:schemeClr val="bg1"/>
                </a:solidFill>
                <a:latin typeface="+mn-lt"/>
              </a:rPr>
              <a:t>Optimization</a:t>
            </a:r>
            <a:r>
              <a:rPr lang="it-IT" b="1" dirty="0">
                <a:solidFill>
                  <a:schemeClr val="bg1"/>
                </a:solidFill>
                <a:latin typeface="+mn-lt"/>
              </a:rPr>
              <a:t> Pipeline</a:t>
            </a:r>
          </a:p>
        </p:txBody>
      </p:sp>
    </p:spTree>
    <p:extLst>
      <p:ext uri="{BB962C8B-B14F-4D97-AF65-F5344CB8AC3E}">
        <p14:creationId xmlns:p14="http://schemas.microsoft.com/office/powerpoint/2010/main" val="347614055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ccia a destra 14"/>
          <p:cNvSpPr/>
          <p:nvPr/>
        </p:nvSpPr>
        <p:spPr>
          <a:xfrm>
            <a:off x="2206869"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destra 15"/>
          <p:cNvSpPr/>
          <p:nvPr/>
        </p:nvSpPr>
        <p:spPr>
          <a:xfrm>
            <a:off x="5561135"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a destra 16"/>
          <p:cNvSpPr/>
          <p:nvPr/>
        </p:nvSpPr>
        <p:spPr>
          <a:xfrm>
            <a:off x="8539526" y="5615354"/>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a destra 17"/>
          <p:cNvSpPr/>
          <p:nvPr/>
        </p:nvSpPr>
        <p:spPr>
          <a:xfrm rot="10800000">
            <a:off x="8354889" y="3002333"/>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Freccia a destra 18"/>
          <p:cNvSpPr/>
          <p:nvPr/>
        </p:nvSpPr>
        <p:spPr>
          <a:xfrm rot="10800000">
            <a:off x="6053500" y="3002333"/>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Freccia a destra 19"/>
          <p:cNvSpPr/>
          <p:nvPr/>
        </p:nvSpPr>
        <p:spPr>
          <a:xfrm rot="10800000">
            <a:off x="4024679" y="3008986"/>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Freccia a destra 20"/>
          <p:cNvSpPr/>
          <p:nvPr/>
        </p:nvSpPr>
        <p:spPr>
          <a:xfrm rot="10800000">
            <a:off x="2272808" y="3008985"/>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a destra 21"/>
          <p:cNvSpPr/>
          <p:nvPr/>
        </p:nvSpPr>
        <p:spPr>
          <a:xfrm rot="5400000">
            <a:off x="963970" y="1939686"/>
            <a:ext cx="643803"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p:cNvSpPr/>
          <p:nvPr/>
        </p:nvSpPr>
        <p:spPr>
          <a:xfrm rot="5400000">
            <a:off x="1006717" y="4046292"/>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Freccia a destra 24"/>
          <p:cNvSpPr/>
          <p:nvPr/>
        </p:nvSpPr>
        <p:spPr>
          <a:xfrm rot="16200000">
            <a:off x="10148153" y="4578779"/>
            <a:ext cx="748079"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6" name="Rettangolo arrotondato 5"/>
          <p:cNvSpPr/>
          <p:nvPr/>
        </p:nvSpPr>
        <p:spPr>
          <a:xfrm>
            <a:off x="303333" y="2601245"/>
            <a:ext cx="1978269" cy="1501281"/>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set of gamma and proton showers hitting array</a:t>
            </a:r>
          </a:p>
        </p:txBody>
      </p:sp>
      <p:sp>
        <p:nvSpPr>
          <p:cNvPr id="7" name="Rettangolo arrotondato 6"/>
          <p:cNvSpPr/>
          <p:nvPr/>
        </p:nvSpPr>
        <p:spPr>
          <a:xfrm>
            <a:off x="307731" y="4674943"/>
            <a:ext cx="1899138" cy="195189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Reconstruct shower parameters </a:t>
            </a:r>
            <a:r>
              <a:rPr lang="el-GR"/>
              <a:t>ω </a:t>
            </a:r>
            <a:r>
              <a:rPr lang="it-IT"/>
              <a:t>in each hypothesis by likelihood maximization</a:t>
            </a:r>
          </a:p>
        </p:txBody>
      </p:sp>
      <p:sp>
        <p:nvSpPr>
          <p:cNvPr id="8" name="Rettangolo arrotondato 7"/>
          <p:cNvSpPr/>
          <p:nvPr/>
        </p:nvSpPr>
        <p:spPr>
          <a:xfrm>
            <a:off x="2778369" y="5299198"/>
            <a:ext cx="2782766" cy="133020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Derive log-likelihood ratio of the two hypotheses</a:t>
            </a:r>
          </a:p>
        </p:txBody>
      </p:sp>
      <p:sp>
        <p:nvSpPr>
          <p:cNvPr id="9" name="Rettangolo arrotondato 8"/>
          <p:cNvSpPr/>
          <p:nvPr/>
        </p:nvSpPr>
        <p:spPr>
          <a:xfrm>
            <a:off x="6132634" y="5299198"/>
            <a:ext cx="2406891" cy="132763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Obtain PDFs of LLR for the gamma and proton hypotheses given current layout</a:t>
            </a:r>
          </a:p>
        </p:txBody>
      </p:sp>
      <p:sp>
        <p:nvSpPr>
          <p:cNvPr id="10" name="Rettangolo arrotondato 9"/>
          <p:cNvSpPr/>
          <p:nvPr/>
        </p:nvSpPr>
        <p:spPr>
          <a:xfrm>
            <a:off x="9111026" y="5295718"/>
            <a:ext cx="2822332" cy="132507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batch of gammas and protons and reconstruct them; obtain the TS of each shower</a:t>
            </a:r>
          </a:p>
        </p:txBody>
      </p:sp>
      <p:sp>
        <p:nvSpPr>
          <p:cNvPr id="11" name="Rettangolo arrotondato 10"/>
          <p:cNvSpPr/>
          <p:nvPr/>
        </p:nvSpPr>
        <p:spPr>
          <a:xfrm>
            <a:off x="8926389" y="2149479"/>
            <a:ext cx="3006969" cy="239150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Compute the likelihood of the observed batch as a function of the fraction of gammas in the batch; compute the second derivative of the likelihood</a:t>
            </a:r>
          </a:p>
        </p:txBody>
      </p:sp>
      <p:sp>
        <p:nvSpPr>
          <p:cNvPr id="12" name="Rettangolo arrotondato 11"/>
          <p:cNvSpPr/>
          <p:nvPr/>
        </p:nvSpPr>
        <p:spPr>
          <a:xfrm>
            <a:off x="6635989" y="2156131"/>
            <a:ext cx="1729889" cy="239150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Use RCF bound to estimate the expected variance of the signal flux measurement</a:t>
            </a:r>
          </a:p>
        </p:txBody>
      </p:sp>
      <p:sp>
        <p:nvSpPr>
          <p:cNvPr id="13" name="Rettangolo arrotondato 12"/>
          <p:cNvSpPr/>
          <p:nvPr/>
        </p:nvSpPr>
        <p:spPr>
          <a:xfrm>
            <a:off x="4618157" y="2149479"/>
            <a:ext cx="1424354" cy="2391508"/>
          </a:xfrm>
          <a:prstGeom prst="roundRect">
            <a:avLst/>
          </a:prstGeom>
          <a:solidFill>
            <a:srgbClr val="FF000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Obtain the utility and its gradient with respect to each detector x,y position</a:t>
            </a:r>
          </a:p>
        </p:txBody>
      </p:sp>
      <p:sp>
        <p:nvSpPr>
          <p:cNvPr id="14" name="Rettangolo arrotondato 13"/>
          <p:cNvSpPr/>
          <p:nvPr/>
        </p:nvSpPr>
        <p:spPr>
          <a:xfrm>
            <a:off x="2842113" y="2149479"/>
            <a:ext cx="1182566" cy="239150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Update layout (</a:t>
            </a:r>
            <a:r>
              <a:rPr lang="it-IT" dirty="0" err="1"/>
              <a:t>x,y</a:t>
            </a:r>
            <a:r>
              <a:rPr lang="it-IT" dirty="0"/>
              <a:t> of </a:t>
            </a:r>
            <a:r>
              <a:rPr lang="it-IT" dirty="0" err="1"/>
              <a:t>each</a:t>
            </a:r>
            <a:r>
              <a:rPr lang="it-IT" dirty="0"/>
              <a:t> tank) following </a:t>
            </a:r>
            <a:r>
              <a:rPr lang="it-IT" dirty="0" err="1"/>
              <a:t>gradient</a:t>
            </a:r>
            <a:r>
              <a:rPr lang="it-IT" dirty="0"/>
              <a:t> of U</a:t>
            </a:r>
          </a:p>
        </p:txBody>
      </p:sp>
      <p:sp>
        <p:nvSpPr>
          <p:cNvPr id="27" name="Segnaposto numero diapositiva 26"/>
          <p:cNvSpPr>
            <a:spLocks noGrp="1"/>
          </p:cNvSpPr>
          <p:nvPr>
            <p:ph type="sldNum" sz="quarter" idx="12"/>
          </p:nvPr>
        </p:nvSpPr>
        <p:spPr/>
        <p:txBody>
          <a:bodyPr/>
          <a:lstStyle/>
          <a:p>
            <a:fld id="{9792DB7C-41C6-413A-81DD-F073C27E12A1}" type="slidenum">
              <a:rPr lang="en-US" smtClean="0"/>
              <a:t>39</a:t>
            </a:fld>
            <a:endParaRPr lang="en-US"/>
          </a:p>
        </p:txBody>
      </p:sp>
      <p:sp>
        <p:nvSpPr>
          <p:cNvPr id="3" name="Rectangle 2">
            <a:extLst>
              <a:ext uri="{FF2B5EF4-FFF2-40B4-BE49-F238E27FC236}">
                <a16:creationId xmlns:a16="http://schemas.microsoft.com/office/drawing/2014/main" id="{E8313C64-CD21-E508-39FF-F4767915F69E}"/>
              </a:ext>
            </a:extLst>
          </p:cNvPr>
          <p:cNvSpPr/>
          <p:nvPr/>
        </p:nvSpPr>
        <p:spPr>
          <a:xfrm>
            <a:off x="180869" y="221064"/>
            <a:ext cx="2100733" cy="6500411"/>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406D6D1C-4DB1-1A77-AC47-94CB3F86DAD7}"/>
              </a:ext>
            </a:extLst>
          </p:cNvPr>
          <p:cNvSpPr/>
          <p:nvPr/>
        </p:nvSpPr>
        <p:spPr>
          <a:xfrm>
            <a:off x="2272807" y="4879691"/>
            <a:ext cx="9846023" cy="1808307"/>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a:extLst>
              <a:ext uri="{FF2B5EF4-FFF2-40B4-BE49-F238E27FC236}">
                <a16:creationId xmlns:a16="http://schemas.microsoft.com/office/drawing/2014/main" id="{8822CFE1-548A-9554-2B54-BE9F0B6E6E80}"/>
              </a:ext>
            </a:extLst>
          </p:cNvPr>
          <p:cNvSpPr/>
          <p:nvPr/>
        </p:nvSpPr>
        <p:spPr>
          <a:xfrm>
            <a:off x="6614952" y="1949471"/>
            <a:ext cx="5433650" cy="2930219"/>
          </a:xfrm>
          <a:prstGeom prst="rect">
            <a:avLst/>
          </a:prstGeom>
          <a:solidFill>
            <a:schemeClr val="tx1">
              <a:alpha val="7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itolo 1">
            <a:extLst>
              <a:ext uri="{FF2B5EF4-FFF2-40B4-BE49-F238E27FC236}">
                <a16:creationId xmlns:a16="http://schemas.microsoft.com/office/drawing/2014/main" id="{08A41496-A4BB-F1FD-CA7E-B3012AFBF5A3}"/>
              </a:ext>
            </a:extLst>
          </p:cNvPr>
          <p:cNvSpPr txBox="1">
            <a:spLocks/>
          </p:cNvSpPr>
          <p:nvPr/>
        </p:nvSpPr>
        <p:spPr>
          <a:xfrm>
            <a:off x="4543434" y="308101"/>
            <a:ext cx="734962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solidFill>
                  <a:schemeClr val="bg1"/>
                </a:solidFill>
                <a:latin typeface="+mn-lt"/>
              </a:rPr>
              <a:t>Scheme</a:t>
            </a:r>
            <a:r>
              <a:rPr lang="it-IT" b="1" dirty="0">
                <a:solidFill>
                  <a:schemeClr val="bg1"/>
                </a:solidFill>
                <a:latin typeface="+mn-lt"/>
              </a:rPr>
              <a:t> of </a:t>
            </a:r>
            <a:r>
              <a:rPr lang="it-IT" b="1" dirty="0" err="1">
                <a:solidFill>
                  <a:schemeClr val="bg1"/>
                </a:solidFill>
                <a:latin typeface="+mn-lt"/>
              </a:rPr>
              <a:t>Optimization</a:t>
            </a:r>
            <a:r>
              <a:rPr lang="it-IT" b="1" dirty="0">
                <a:solidFill>
                  <a:schemeClr val="bg1"/>
                </a:solidFill>
                <a:latin typeface="+mn-lt"/>
              </a:rPr>
              <a:t> Pipeline</a:t>
            </a:r>
          </a:p>
        </p:txBody>
      </p:sp>
    </p:spTree>
    <p:extLst>
      <p:ext uri="{BB962C8B-B14F-4D97-AF65-F5344CB8AC3E}">
        <p14:creationId xmlns:p14="http://schemas.microsoft.com/office/powerpoint/2010/main" val="2321074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b="1" dirty="0" err="1">
                <a:solidFill>
                  <a:schemeClr val="bg1"/>
                </a:solidFill>
                <a:latin typeface="+mn-lt"/>
              </a:rPr>
              <a:t>Research</a:t>
            </a:r>
            <a:r>
              <a:rPr lang="it-IT" b="1" dirty="0">
                <a:solidFill>
                  <a:schemeClr val="bg1"/>
                </a:solidFill>
                <a:latin typeface="+mn-lt"/>
              </a:rPr>
              <a:t> </a:t>
            </a:r>
            <a:r>
              <a:rPr lang="it-IT" b="1" dirty="0" err="1">
                <a:solidFill>
                  <a:schemeClr val="bg1"/>
                </a:solidFill>
                <a:latin typeface="+mn-lt"/>
              </a:rPr>
              <a:t>Directions</a:t>
            </a:r>
            <a:r>
              <a:rPr lang="it-IT" b="1" dirty="0">
                <a:solidFill>
                  <a:schemeClr val="bg1"/>
                </a:solidFill>
                <a:latin typeface="+mn-lt"/>
              </a:rPr>
              <a:t> in </a:t>
            </a:r>
            <a:r>
              <a:rPr lang="it-IT" b="1" dirty="0" err="1">
                <a:solidFill>
                  <a:schemeClr val="bg1"/>
                </a:solidFill>
                <a:latin typeface="+mn-lt"/>
              </a:rPr>
              <a:t>Fundamental</a:t>
            </a:r>
            <a:r>
              <a:rPr lang="it-IT" b="1" dirty="0">
                <a:solidFill>
                  <a:schemeClr val="bg1"/>
                </a:solidFill>
                <a:latin typeface="+mn-lt"/>
              </a:rPr>
              <a:t> Science</a:t>
            </a:r>
          </a:p>
        </p:txBody>
      </p:sp>
      <p:sp>
        <p:nvSpPr>
          <p:cNvPr id="3" name="Segnaposto contenuto 2"/>
          <p:cNvSpPr>
            <a:spLocks noGrp="1"/>
          </p:cNvSpPr>
          <p:nvPr>
            <p:ph idx="1"/>
          </p:nvPr>
        </p:nvSpPr>
        <p:spPr>
          <a:xfrm>
            <a:off x="838200" y="1690688"/>
            <a:ext cx="10515600" cy="4530725"/>
          </a:xfrm>
        </p:spPr>
        <p:txBody>
          <a:bodyPr>
            <a:normAutofit fontScale="77500" lnSpcReduction="20000"/>
          </a:bodyPr>
          <a:lstStyle/>
          <a:p>
            <a:pPr>
              <a:lnSpc>
                <a:spcPct val="120000"/>
              </a:lnSpc>
              <a:spcBef>
                <a:spcPts val="0"/>
              </a:spcBef>
            </a:pPr>
            <a:r>
              <a:rPr lang="it-IT" dirty="0" err="1">
                <a:solidFill>
                  <a:schemeClr val="bg1"/>
                </a:solidFill>
              </a:rPr>
              <a:t>Explore</a:t>
            </a:r>
            <a:r>
              <a:rPr lang="it-IT" dirty="0">
                <a:solidFill>
                  <a:schemeClr val="bg1"/>
                </a:solidFill>
              </a:rPr>
              <a:t> </a:t>
            </a:r>
            <a:r>
              <a:rPr lang="it-IT" dirty="0" err="1">
                <a:solidFill>
                  <a:schemeClr val="bg1"/>
                </a:solidFill>
              </a:rPr>
              <a:t>higher</a:t>
            </a:r>
            <a:r>
              <a:rPr lang="it-IT" dirty="0">
                <a:solidFill>
                  <a:schemeClr val="bg1"/>
                </a:solidFill>
              </a:rPr>
              <a:t> energy / </a:t>
            </a:r>
            <a:r>
              <a:rPr lang="it-IT" dirty="0" err="1">
                <a:solidFill>
                  <a:schemeClr val="bg1"/>
                </a:solidFill>
              </a:rPr>
              <a:t>higher</a:t>
            </a:r>
            <a:r>
              <a:rPr lang="it-IT" dirty="0">
                <a:solidFill>
                  <a:schemeClr val="bg1"/>
                </a:solidFill>
              </a:rPr>
              <a:t> </a:t>
            </a:r>
            <a:r>
              <a:rPr lang="it-IT" dirty="0" err="1">
                <a:solidFill>
                  <a:schemeClr val="bg1"/>
                </a:solidFill>
              </a:rPr>
              <a:t>intensity</a:t>
            </a:r>
            <a:r>
              <a:rPr lang="it-IT" dirty="0">
                <a:solidFill>
                  <a:schemeClr val="bg1"/>
                </a:solidFill>
              </a:rPr>
              <a:t> </a:t>
            </a:r>
            <a:r>
              <a:rPr lang="it-IT" dirty="0" err="1">
                <a:solidFill>
                  <a:schemeClr val="bg1"/>
                </a:solidFill>
              </a:rPr>
              <a:t>frontier</a:t>
            </a:r>
            <a:r>
              <a:rPr lang="it-IT" dirty="0">
                <a:solidFill>
                  <a:schemeClr val="bg1"/>
                </a:solidFill>
              </a:rPr>
              <a:t>, </a:t>
            </a:r>
            <a:r>
              <a:rPr lang="it-IT" dirty="0" err="1">
                <a:solidFill>
                  <a:schemeClr val="bg1"/>
                </a:solidFill>
              </a:rPr>
              <a:t>ensuring</a:t>
            </a:r>
            <a:r>
              <a:rPr lang="it-IT" dirty="0">
                <a:solidFill>
                  <a:schemeClr val="bg1"/>
                </a:solidFill>
              </a:rPr>
              <a:t> </a:t>
            </a:r>
            <a:r>
              <a:rPr lang="it-IT" dirty="0" err="1">
                <a:solidFill>
                  <a:schemeClr val="bg1"/>
                </a:solidFill>
              </a:rPr>
              <a:t>we</a:t>
            </a:r>
            <a:r>
              <a:rPr lang="it-IT" dirty="0">
                <a:solidFill>
                  <a:schemeClr val="bg1"/>
                </a:solidFill>
              </a:rPr>
              <a:t> do </a:t>
            </a:r>
            <a:r>
              <a:rPr lang="it-IT" dirty="0" err="1">
                <a:solidFill>
                  <a:schemeClr val="bg1"/>
                </a:solidFill>
              </a:rPr>
              <a:t>not</a:t>
            </a:r>
            <a:r>
              <a:rPr lang="it-IT" dirty="0">
                <a:solidFill>
                  <a:schemeClr val="bg1"/>
                </a:solidFill>
              </a:rPr>
              <a:t> miss new </a:t>
            </a:r>
            <a:r>
              <a:rPr lang="it-IT" dirty="0" err="1">
                <a:solidFill>
                  <a:schemeClr val="bg1"/>
                </a:solidFill>
              </a:rPr>
              <a:t>physics</a:t>
            </a:r>
            <a:endParaRPr lang="it-IT" dirty="0">
              <a:solidFill>
                <a:schemeClr val="bg1"/>
              </a:solidFill>
            </a:endParaRPr>
          </a:p>
          <a:p>
            <a:pPr>
              <a:lnSpc>
                <a:spcPct val="120000"/>
              </a:lnSpc>
              <a:spcBef>
                <a:spcPts val="0"/>
              </a:spcBef>
            </a:pPr>
            <a:r>
              <a:rPr lang="it-IT" dirty="0" err="1">
                <a:solidFill>
                  <a:schemeClr val="bg1"/>
                </a:solidFill>
              </a:rPr>
              <a:t>Explore</a:t>
            </a:r>
            <a:r>
              <a:rPr lang="it-IT" dirty="0">
                <a:solidFill>
                  <a:schemeClr val="bg1"/>
                </a:solidFill>
              </a:rPr>
              <a:t> the </a:t>
            </a:r>
            <a:r>
              <a:rPr lang="it-IT" dirty="0" err="1">
                <a:solidFill>
                  <a:schemeClr val="bg1"/>
                </a:solidFill>
              </a:rPr>
              <a:t>universe</a:t>
            </a:r>
            <a:r>
              <a:rPr lang="it-IT" dirty="0">
                <a:solidFill>
                  <a:schemeClr val="bg1"/>
                </a:solidFill>
              </a:rPr>
              <a:t> with multiple </a:t>
            </a:r>
            <a:r>
              <a:rPr lang="it-IT" dirty="0" err="1">
                <a:solidFill>
                  <a:schemeClr val="bg1"/>
                </a:solidFill>
              </a:rPr>
              <a:t>messengers</a:t>
            </a:r>
            <a:r>
              <a:rPr lang="it-IT" dirty="0">
                <a:solidFill>
                  <a:schemeClr val="bg1"/>
                </a:solidFill>
              </a:rPr>
              <a:t>, </a:t>
            </a:r>
            <a:r>
              <a:rPr lang="it-IT" dirty="0" err="1">
                <a:solidFill>
                  <a:schemeClr val="bg1"/>
                </a:solidFill>
              </a:rPr>
              <a:t>seeking</a:t>
            </a:r>
            <a:r>
              <a:rPr lang="it-IT" dirty="0">
                <a:solidFill>
                  <a:schemeClr val="bg1"/>
                </a:solidFill>
              </a:rPr>
              <a:t> </a:t>
            </a:r>
            <a:r>
              <a:rPr lang="it-IT" dirty="0" err="1">
                <a:solidFill>
                  <a:schemeClr val="bg1"/>
                </a:solidFill>
              </a:rPr>
              <a:t>answers</a:t>
            </a:r>
            <a:r>
              <a:rPr lang="it-IT" dirty="0">
                <a:solidFill>
                  <a:schemeClr val="bg1"/>
                </a:solidFill>
              </a:rPr>
              <a:t> to </a:t>
            </a:r>
            <a:r>
              <a:rPr lang="it-IT" dirty="0" err="1">
                <a:solidFill>
                  <a:schemeClr val="bg1"/>
                </a:solidFill>
              </a:rPr>
              <a:t>cosmology</a:t>
            </a:r>
            <a:r>
              <a:rPr lang="it-IT" dirty="0">
                <a:solidFill>
                  <a:schemeClr val="bg1"/>
                </a:solidFill>
              </a:rPr>
              <a:t> </a:t>
            </a:r>
            <a:r>
              <a:rPr lang="it-IT" dirty="0" err="1">
                <a:solidFill>
                  <a:schemeClr val="bg1"/>
                </a:solidFill>
              </a:rPr>
              <a:t>riddles</a:t>
            </a:r>
            <a:endParaRPr lang="it-IT" dirty="0">
              <a:solidFill>
                <a:schemeClr val="bg1"/>
              </a:solidFill>
            </a:endParaRPr>
          </a:p>
          <a:p>
            <a:pPr>
              <a:lnSpc>
                <a:spcPct val="120000"/>
              </a:lnSpc>
              <a:spcBef>
                <a:spcPts val="0"/>
              </a:spcBef>
            </a:pPr>
            <a:r>
              <a:rPr lang="it-IT" dirty="0">
                <a:solidFill>
                  <a:schemeClr val="bg1"/>
                </a:solidFill>
              </a:rPr>
              <a:t>Study </a:t>
            </a:r>
            <a:r>
              <a:rPr lang="it-IT" dirty="0" err="1">
                <a:solidFill>
                  <a:schemeClr val="bg1"/>
                </a:solidFill>
              </a:rPr>
              <a:t>matter</a:t>
            </a:r>
            <a:r>
              <a:rPr lang="it-IT" dirty="0">
                <a:solidFill>
                  <a:schemeClr val="bg1"/>
                </a:solidFill>
              </a:rPr>
              <a:t> </a:t>
            </a:r>
            <a:r>
              <a:rPr lang="it-IT" dirty="0" err="1">
                <a:solidFill>
                  <a:schemeClr val="bg1"/>
                </a:solidFill>
              </a:rPr>
              <a:t>at</a:t>
            </a:r>
            <a:r>
              <a:rPr lang="it-IT" dirty="0">
                <a:solidFill>
                  <a:schemeClr val="bg1"/>
                </a:solidFill>
              </a:rPr>
              <a:t> </a:t>
            </a:r>
            <a:r>
              <a:rPr lang="it-IT" dirty="0" err="1">
                <a:solidFill>
                  <a:schemeClr val="bg1"/>
                </a:solidFill>
              </a:rPr>
              <a:t>extreme</a:t>
            </a:r>
            <a:r>
              <a:rPr lang="it-IT" dirty="0">
                <a:solidFill>
                  <a:schemeClr val="bg1"/>
                </a:solidFill>
              </a:rPr>
              <a:t> </a:t>
            </a:r>
            <a:r>
              <a:rPr lang="it-IT" dirty="0" err="1">
                <a:solidFill>
                  <a:schemeClr val="bg1"/>
                </a:solidFill>
              </a:rPr>
              <a:t>densities</a:t>
            </a:r>
            <a:endParaRPr lang="it-IT" dirty="0">
              <a:solidFill>
                <a:schemeClr val="bg1"/>
              </a:solidFill>
            </a:endParaRPr>
          </a:p>
          <a:p>
            <a:pPr>
              <a:lnSpc>
                <a:spcPct val="120000"/>
              </a:lnSpc>
              <a:spcBef>
                <a:spcPts val="0"/>
              </a:spcBef>
            </a:pPr>
            <a:r>
              <a:rPr lang="it-IT" dirty="0" err="1">
                <a:solidFill>
                  <a:schemeClr val="bg1"/>
                </a:solidFill>
              </a:rPr>
              <a:t>Understand</a:t>
            </a:r>
            <a:r>
              <a:rPr lang="it-IT" dirty="0">
                <a:solidFill>
                  <a:schemeClr val="bg1"/>
                </a:solidFill>
              </a:rPr>
              <a:t> </a:t>
            </a:r>
            <a:r>
              <a:rPr lang="it-IT" dirty="0" err="1">
                <a:solidFill>
                  <a:schemeClr val="bg1"/>
                </a:solidFill>
              </a:rPr>
              <a:t>neutrinos</a:t>
            </a:r>
            <a:endParaRPr lang="it-IT" dirty="0">
              <a:solidFill>
                <a:schemeClr val="bg1"/>
              </a:solidFill>
            </a:endParaRPr>
          </a:p>
          <a:p>
            <a:pPr>
              <a:lnSpc>
                <a:spcPct val="120000"/>
              </a:lnSpc>
              <a:spcBef>
                <a:spcPts val="0"/>
              </a:spcBef>
            </a:pPr>
            <a:r>
              <a:rPr lang="it-IT" dirty="0">
                <a:solidFill>
                  <a:schemeClr val="bg1"/>
                </a:solidFill>
              </a:rPr>
              <a:t>Formulate new theories of Nature</a:t>
            </a:r>
          </a:p>
          <a:p>
            <a:pPr>
              <a:lnSpc>
                <a:spcPct val="120000"/>
              </a:lnSpc>
              <a:spcBef>
                <a:spcPts val="0"/>
              </a:spcBef>
            </a:pPr>
            <a:r>
              <a:rPr lang="it-IT" dirty="0" err="1">
                <a:solidFill>
                  <a:schemeClr val="bg1"/>
                </a:solidFill>
              </a:rPr>
              <a:t>Improve</a:t>
            </a:r>
            <a:r>
              <a:rPr lang="it-IT" dirty="0">
                <a:solidFill>
                  <a:schemeClr val="bg1"/>
                </a:solidFill>
              </a:rPr>
              <a:t> </a:t>
            </a:r>
            <a:r>
              <a:rPr lang="it-IT" dirty="0" err="1">
                <a:solidFill>
                  <a:schemeClr val="bg1"/>
                </a:solidFill>
              </a:rPr>
              <a:t>calculational</a:t>
            </a:r>
            <a:r>
              <a:rPr lang="it-IT" dirty="0">
                <a:solidFill>
                  <a:schemeClr val="bg1"/>
                </a:solidFill>
              </a:rPr>
              <a:t> tools and </a:t>
            </a:r>
            <a:r>
              <a:rPr lang="it-IT" dirty="0" err="1">
                <a:solidFill>
                  <a:schemeClr val="bg1"/>
                </a:solidFill>
              </a:rPr>
              <a:t>prediction</a:t>
            </a:r>
            <a:r>
              <a:rPr lang="it-IT" dirty="0">
                <a:solidFill>
                  <a:schemeClr val="bg1"/>
                </a:solidFill>
              </a:rPr>
              <a:t> power of </a:t>
            </a:r>
            <a:r>
              <a:rPr lang="it-IT" dirty="0" err="1">
                <a:solidFill>
                  <a:schemeClr val="bg1"/>
                </a:solidFill>
              </a:rPr>
              <a:t>our</a:t>
            </a:r>
            <a:r>
              <a:rPr lang="it-IT" dirty="0">
                <a:solidFill>
                  <a:schemeClr val="bg1"/>
                </a:solidFill>
              </a:rPr>
              <a:t> theories</a:t>
            </a:r>
          </a:p>
          <a:p>
            <a:pPr>
              <a:lnSpc>
                <a:spcPct val="120000"/>
              </a:lnSpc>
              <a:spcBef>
                <a:spcPts val="0"/>
              </a:spcBef>
            </a:pPr>
            <a:r>
              <a:rPr lang="it-IT" dirty="0" err="1">
                <a:solidFill>
                  <a:schemeClr val="bg1"/>
                </a:solidFill>
              </a:rPr>
              <a:t>Extract</a:t>
            </a:r>
            <a:r>
              <a:rPr lang="it-IT" dirty="0">
                <a:solidFill>
                  <a:schemeClr val="bg1"/>
                </a:solidFill>
              </a:rPr>
              <a:t> </a:t>
            </a:r>
            <a:r>
              <a:rPr lang="it-IT" dirty="0" err="1">
                <a:solidFill>
                  <a:schemeClr val="bg1"/>
                </a:solidFill>
              </a:rPr>
              <a:t>sufficient</a:t>
            </a:r>
            <a:r>
              <a:rPr lang="it-IT" dirty="0">
                <a:solidFill>
                  <a:schemeClr val="bg1"/>
                </a:solidFill>
              </a:rPr>
              <a:t> </a:t>
            </a:r>
            <a:r>
              <a:rPr lang="it-IT" dirty="0" err="1">
                <a:solidFill>
                  <a:schemeClr val="bg1"/>
                </a:solidFill>
              </a:rPr>
              <a:t>statistics</a:t>
            </a:r>
            <a:r>
              <a:rPr lang="it-IT" dirty="0">
                <a:solidFill>
                  <a:schemeClr val="bg1"/>
                </a:solidFill>
              </a:rPr>
              <a:t> from high-D data </a:t>
            </a:r>
          </a:p>
          <a:p>
            <a:pPr>
              <a:lnSpc>
                <a:spcPct val="120000"/>
              </a:lnSpc>
              <a:spcBef>
                <a:spcPts val="0"/>
              </a:spcBef>
            </a:pPr>
            <a:r>
              <a:rPr lang="it-IT" dirty="0" err="1">
                <a:solidFill>
                  <a:schemeClr val="bg1"/>
                </a:solidFill>
              </a:rPr>
              <a:t>Ensure</a:t>
            </a:r>
            <a:r>
              <a:rPr lang="it-IT" dirty="0">
                <a:solidFill>
                  <a:schemeClr val="bg1"/>
                </a:solidFill>
              </a:rPr>
              <a:t> complete control of </a:t>
            </a:r>
            <a:r>
              <a:rPr lang="it-IT" dirty="0" err="1">
                <a:solidFill>
                  <a:schemeClr val="bg1"/>
                </a:solidFill>
              </a:rPr>
              <a:t>uncertainties</a:t>
            </a:r>
            <a:r>
              <a:rPr lang="it-IT" dirty="0">
                <a:solidFill>
                  <a:schemeClr val="bg1"/>
                </a:solidFill>
              </a:rPr>
              <a:t> and type-1 </a:t>
            </a:r>
            <a:r>
              <a:rPr lang="it-IT" dirty="0" err="1">
                <a:solidFill>
                  <a:schemeClr val="bg1"/>
                </a:solidFill>
              </a:rPr>
              <a:t>error</a:t>
            </a:r>
            <a:r>
              <a:rPr lang="it-IT" dirty="0">
                <a:solidFill>
                  <a:schemeClr val="bg1"/>
                </a:solidFill>
              </a:rPr>
              <a:t> rates </a:t>
            </a:r>
          </a:p>
          <a:p>
            <a:pPr>
              <a:lnSpc>
                <a:spcPct val="120000"/>
              </a:lnSpc>
              <a:spcBef>
                <a:spcPts val="0"/>
              </a:spcBef>
            </a:pPr>
            <a:endParaRPr lang="it-IT" dirty="0">
              <a:solidFill>
                <a:schemeClr val="bg1"/>
              </a:solidFill>
            </a:endParaRPr>
          </a:p>
          <a:p>
            <a:pPr>
              <a:lnSpc>
                <a:spcPct val="120000"/>
              </a:lnSpc>
              <a:spcBef>
                <a:spcPts val="0"/>
              </a:spcBef>
            </a:pPr>
            <a:endParaRPr lang="it-IT" dirty="0">
              <a:solidFill>
                <a:schemeClr val="bg1"/>
              </a:solidFill>
            </a:endParaRPr>
          </a:p>
          <a:p>
            <a:pPr>
              <a:lnSpc>
                <a:spcPct val="120000"/>
              </a:lnSpc>
              <a:spcBef>
                <a:spcPts val="0"/>
              </a:spcBef>
            </a:pPr>
            <a:endParaRPr lang="it-IT" dirty="0">
              <a:solidFill>
                <a:schemeClr val="bg1"/>
              </a:solidFill>
            </a:endParaRPr>
          </a:p>
          <a:p>
            <a:pPr marL="0" indent="0">
              <a:lnSpc>
                <a:spcPct val="120000"/>
              </a:lnSpc>
              <a:spcBef>
                <a:spcPts val="0"/>
              </a:spcBef>
              <a:buNone/>
            </a:pPr>
            <a:r>
              <a:rPr lang="it-IT" dirty="0">
                <a:solidFill>
                  <a:schemeClr val="bg1"/>
                </a:solidFill>
                <a:sym typeface="Wingdings" panose="05000000000000000000" pitchFamily="2" charset="2"/>
              </a:rPr>
              <a:t>The </a:t>
            </a:r>
            <a:r>
              <a:rPr lang="it-IT" dirty="0" err="1">
                <a:solidFill>
                  <a:schemeClr val="bg1"/>
                </a:solidFill>
                <a:sym typeface="Wingdings" panose="05000000000000000000" pitchFamily="2" charset="2"/>
              </a:rPr>
              <a:t>above</a:t>
            </a:r>
            <a:r>
              <a:rPr lang="it-IT" dirty="0">
                <a:solidFill>
                  <a:schemeClr val="bg1"/>
                </a:solidFill>
                <a:sym typeface="Wingdings" panose="05000000000000000000" pitchFamily="2" charset="2"/>
              </a:rPr>
              <a:t> are </a:t>
            </a:r>
            <a:r>
              <a:rPr lang="it-IT" dirty="0" err="1">
                <a:solidFill>
                  <a:schemeClr val="bg1"/>
                </a:solidFill>
                <a:sym typeface="Wingdings" panose="05000000000000000000" pitchFamily="2" charset="2"/>
              </a:rPr>
              <a:t>mostly</a:t>
            </a:r>
            <a:r>
              <a:rPr lang="it-IT" dirty="0">
                <a:solidFill>
                  <a:schemeClr val="bg1"/>
                </a:solidFill>
                <a:sym typeface="Wingdings" panose="05000000000000000000" pitchFamily="2" charset="2"/>
              </a:rPr>
              <a:t> data </a:t>
            </a:r>
            <a:r>
              <a:rPr lang="it-IT" dirty="0" err="1">
                <a:solidFill>
                  <a:schemeClr val="bg1"/>
                </a:solidFill>
                <a:sym typeface="Wingdings" panose="05000000000000000000" pitchFamily="2" charset="2"/>
              </a:rPr>
              <a:t>analysis</a:t>
            </a:r>
            <a:r>
              <a:rPr lang="it-IT" dirty="0">
                <a:solidFill>
                  <a:schemeClr val="bg1"/>
                </a:solidFill>
                <a:sym typeface="Wingdings" panose="05000000000000000000" pitchFamily="2" charset="2"/>
              </a:rPr>
              <a:t> tasks. The </a:t>
            </a:r>
            <a:r>
              <a:rPr lang="it-IT" dirty="0" err="1">
                <a:solidFill>
                  <a:schemeClr val="bg1"/>
                </a:solidFill>
                <a:sym typeface="Wingdings" panose="05000000000000000000" pitchFamily="2" charset="2"/>
              </a:rPr>
              <a:t>next</a:t>
            </a:r>
            <a:r>
              <a:rPr lang="it-IT" dirty="0">
                <a:solidFill>
                  <a:schemeClr val="bg1"/>
                </a:solidFill>
                <a:sym typeface="Wingdings" panose="05000000000000000000" pitchFamily="2" charset="2"/>
              </a:rPr>
              <a:t> customer in line </a:t>
            </a:r>
            <a:r>
              <a:rPr lang="it-IT" dirty="0" err="1">
                <a:solidFill>
                  <a:schemeClr val="bg1"/>
                </a:solidFill>
                <a:sym typeface="Wingdings" panose="05000000000000000000" pitchFamily="2" charset="2"/>
              </a:rPr>
              <a:t>is</a:t>
            </a:r>
            <a:r>
              <a:rPr lang="it-IT" dirty="0">
                <a:solidFill>
                  <a:schemeClr val="bg1"/>
                </a:solidFill>
                <a:sym typeface="Wingdings" panose="05000000000000000000" pitchFamily="2" charset="2"/>
              </a:rPr>
              <a:t> </a:t>
            </a:r>
            <a:r>
              <a:rPr lang="it-IT" dirty="0">
                <a:solidFill>
                  <a:srgbClr val="00B0F0"/>
                </a:solidFill>
                <a:sym typeface="Wingdings" panose="05000000000000000000" pitchFamily="2" charset="2"/>
              </a:rPr>
              <a:t>detector design!</a:t>
            </a:r>
          </a:p>
          <a:p>
            <a:pPr marL="0" indent="0">
              <a:lnSpc>
                <a:spcPct val="120000"/>
              </a:lnSpc>
              <a:spcBef>
                <a:spcPts val="0"/>
              </a:spcBef>
              <a:buNone/>
            </a:pPr>
            <a:endParaRPr lang="it-IT" dirty="0">
              <a:solidFill>
                <a:srgbClr val="00B0F0"/>
              </a:solidFill>
            </a:endParaRPr>
          </a:p>
          <a:p>
            <a:pPr marL="0" indent="0">
              <a:lnSpc>
                <a:spcPct val="120000"/>
              </a:lnSpc>
              <a:spcBef>
                <a:spcPts val="0"/>
              </a:spcBef>
              <a:buNone/>
            </a:pPr>
            <a:endParaRPr lang="it-IT" dirty="0">
              <a:solidFill>
                <a:srgbClr val="FFC000"/>
              </a:solidFill>
            </a:endParaRPr>
          </a:p>
          <a:p>
            <a:pPr>
              <a:lnSpc>
                <a:spcPct val="120000"/>
              </a:lnSpc>
              <a:spcBef>
                <a:spcPts val="0"/>
              </a:spcBef>
            </a:pPr>
            <a:endParaRPr lang="it-IT" dirty="0"/>
          </a:p>
          <a:p>
            <a:pPr marL="0" indent="0">
              <a:lnSpc>
                <a:spcPct val="120000"/>
              </a:lnSpc>
              <a:spcBef>
                <a:spcPts val="0"/>
              </a:spcBef>
              <a:buNone/>
            </a:pPr>
            <a:endParaRPr lang="it-IT" dirty="0"/>
          </a:p>
          <a:p>
            <a:pPr marL="0" indent="0">
              <a:lnSpc>
                <a:spcPct val="120000"/>
              </a:lnSpc>
              <a:spcBef>
                <a:spcPts val="0"/>
              </a:spcBef>
              <a:buNone/>
            </a:pPr>
            <a:endParaRPr lang="it-IT" dirty="0"/>
          </a:p>
        </p:txBody>
      </p:sp>
      <p:sp>
        <p:nvSpPr>
          <p:cNvPr id="5" name="Segnaposto numero diapositiva 4"/>
          <p:cNvSpPr>
            <a:spLocks noGrp="1"/>
          </p:cNvSpPr>
          <p:nvPr>
            <p:ph type="sldNum" sz="quarter" idx="12"/>
          </p:nvPr>
        </p:nvSpPr>
        <p:spPr/>
        <p:txBody>
          <a:bodyPr/>
          <a:lstStyle/>
          <a:p>
            <a:fld id="{C6657B89-A023-4184-86DD-540BD0318D04}" type="slidenum">
              <a:rPr lang="en-US" smtClean="0"/>
              <a:t>4</a:t>
            </a:fld>
            <a:endParaRPr lang="en-US"/>
          </a:p>
        </p:txBody>
      </p:sp>
      <p:sp>
        <p:nvSpPr>
          <p:cNvPr id="4" name="Segnaposto piè di pagina 3"/>
          <p:cNvSpPr>
            <a:spLocks noGrp="1"/>
          </p:cNvSpPr>
          <p:nvPr>
            <p:ph type="ftr" sz="quarter" idx="11"/>
          </p:nvPr>
        </p:nvSpPr>
        <p:spPr/>
        <p:txBody>
          <a:bodyPr/>
          <a:lstStyle/>
          <a:p>
            <a:r>
              <a:rPr lang="en-US"/>
              <a:t>T. Dorigo, End-to-end Optimization of SWGO, QCHS 19/8/24</a:t>
            </a:r>
          </a:p>
        </p:txBody>
      </p:sp>
      <p:sp>
        <p:nvSpPr>
          <p:cNvPr id="6" name="Rettangolo 5"/>
          <p:cNvSpPr/>
          <p:nvPr/>
        </p:nvSpPr>
        <p:spPr>
          <a:xfrm rot="20582608">
            <a:off x="2587807" y="2462018"/>
            <a:ext cx="7016386" cy="1325783"/>
          </a:xfrm>
          <a:prstGeom prst="rect">
            <a:avLst/>
          </a:prstGeom>
          <a:solidFill>
            <a:srgbClr val="00B0F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3600" b="1" dirty="0" err="1">
                <a:solidFill>
                  <a:schemeClr val="tx1"/>
                </a:solidFill>
              </a:rPr>
              <a:t>Nowadays</a:t>
            </a:r>
            <a:r>
              <a:rPr lang="it-IT" sz="3600" b="1" dirty="0">
                <a:solidFill>
                  <a:schemeClr val="tx1"/>
                </a:solidFill>
              </a:rPr>
              <a:t> </a:t>
            </a:r>
            <a:r>
              <a:rPr lang="it-IT" sz="3600" b="1" dirty="0" err="1">
                <a:solidFill>
                  <a:schemeClr val="tx1"/>
                </a:solidFill>
              </a:rPr>
              <a:t>we</a:t>
            </a:r>
            <a:r>
              <a:rPr lang="it-IT" sz="3600" b="1" dirty="0">
                <a:solidFill>
                  <a:schemeClr val="tx1"/>
                </a:solidFill>
              </a:rPr>
              <a:t> are </a:t>
            </a:r>
            <a:r>
              <a:rPr lang="it-IT" sz="3600" b="1" dirty="0" err="1">
                <a:solidFill>
                  <a:schemeClr val="tx1"/>
                </a:solidFill>
              </a:rPr>
              <a:t>doing</a:t>
            </a:r>
            <a:r>
              <a:rPr lang="it-IT" sz="3600" b="1" dirty="0">
                <a:solidFill>
                  <a:schemeClr val="tx1"/>
                </a:solidFill>
              </a:rPr>
              <a:t> </a:t>
            </a:r>
            <a:r>
              <a:rPr lang="it-IT" sz="3600" b="1" dirty="0" err="1">
                <a:solidFill>
                  <a:schemeClr val="tx1"/>
                </a:solidFill>
              </a:rPr>
              <a:t>all</a:t>
            </a:r>
            <a:r>
              <a:rPr lang="it-IT" sz="3600" b="1" dirty="0">
                <a:solidFill>
                  <a:schemeClr val="tx1"/>
                </a:solidFill>
              </a:rPr>
              <a:t> of </a:t>
            </a:r>
            <a:r>
              <a:rPr lang="it-IT" sz="3600" b="1" dirty="0" err="1">
                <a:solidFill>
                  <a:schemeClr val="tx1"/>
                </a:solidFill>
              </a:rPr>
              <a:t>this</a:t>
            </a:r>
            <a:r>
              <a:rPr lang="it-IT" sz="3600" b="1" dirty="0">
                <a:solidFill>
                  <a:schemeClr val="tx1"/>
                </a:solidFill>
              </a:rPr>
              <a:t> and more with deep learning!</a:t>
            </a:r>
          </a:p>
        </p:txBody>
      </p:sp>
    </p:spTree>
    <p:extLst>
      <p:ext uri="{BB962C8B-B14F-4D97-AF65-F5344CB8AC3E}">
        <p14:creationId xmlns:p14="http://schemas.microsoft.com/office/powerpoint/2010/main" val="1526772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1" end="11"/>
                                            </p:txEl>
                                          </p:spTgt>
                                        </p:tgtEl>
                                        <p:attrNameLst>
                                          <p:attrName>style.visibility</p:attrName>
                                        </p:attrNameLst>
                                      </p:cBhvr>
                                      <p:to>
                                        <p:strVal val="visible"/>
                                      </p:to>
                                    </p:set>
                                    <p:anim calcmode="lin" valueType="num">
                                      <p:cBhvr additive="base">
                                        <p:cTn id="13" dur="500" fill="hold"/>
                                        <p:tgtEl>
                                          <p:spTgt spid="3">
                                            <p:txEl>
                                              <p:pRg st="11" end="1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1" end="1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Freccia a destra 22"/>
          <p:cNvSpPr/>
          <p:nvPr/>
        </p:nvSpPr>
        <p:spPr>
          <a:xfrm rot="16200000">
            <a:off x="3098317" y="1461365"/>
            <a:ext cx="670164"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5" name="Freccia a destra 14"/>
          <p:cNvSpPr/>
          <p:nvPr/>
        </p:nvSpPr>
        <p:spPr>
          <a:xfrm>
            <a:off x="2206869"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Freccia a destra 15"/>
          <p:cNvSpPr/>
          <p:nvPr/>
        </p:nvSpPr>
        <p:spPr>
          <a:xfrm>
            <a:off x="5561135" y="5620117"/>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7" name="Freccia a destra 16"/>
          <p:cNvSpPr/>
          <p:nvPr/>
        </p:nvSpPr>
        <p:spPr>
          <a:xfrm>
            <a:off x="8539526" y="5615354"/>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8" name="Freccia a destra 17"/>
          <p:cNvSpPr/>
          <p:nvPr/>
        </p:nvSpPr>
        <p:spPr>
          <a:xfrm rot="10800000">
            <a:off x="8354889" y="3002333"/>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9" name="Freccia a destra 18"/>
          <p:cNvSpPr/>
          <p:nvPr/>
        </p:nvSpPr>
        <p:spPr>
          <a:xfrm rot="10800000">
            <a:off x="6053500" y="3002333"/>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0" name="Freccia a destra 19"/>
          <p:cNvSpPr/>
          <p:nvPr/>
        </p:nvSpPr>
        <p:spPr>
          <a:xfrm rot="10800000">
            <a:off x="4024679" y="3008986"/>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1" name="Freccia a destra 20"/>
          <p:cNvSpPr/>
          <p:nvPr/>
        </p:nvSpPr>
        <p:spPr>
          <a:xfrm rot="10800000">
            <a:off x="2272808" y="3008985"/>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2" name="Freccia a destra 21"/>
          <p:cNvSpPr/>
          <p:nvPr/>
        </p:nvSpPr>
        <p:spPr>
          <a:xfrm rot="5400000">
            <a:off x="963970" y="1939686"/>
            <a:ext cx="643803"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4" name="Freccia a destra 23"/>
          <p:cNvSpPr/>
          <p:nvPr/>
        </p:nvSpPr>
        <p:spPr>
          <a:xfrm rot="5400000">
            <a:off x="1006717" y="4046292"/>
            <a:ext cx="571500"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Freccia a destra 24"/>
          <p:cNvSpPr/>
          <p:nvPr/>
        </p:nvSpPr>
        <p:spPr>
          <a:xfrm rot="16200000">
            <a:off x="10148153" y="4578779"/>
            <a:ext cx="748079" cy="685800"/>
          </a:xfrm>
          <a:prstGeom prst="rightArrow">
            <a:avLst/>
          </a:prstGeom>
          <a:solidFill>
            <a:srgbClr val="FFC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 name="Rettangolo arrotondato 4"/>
          <p:cNvSpPr/>
          <p:nvPr/>
        </p:nvSpPr>
        <p:spPr>
          <a:xfrm>
            <a:off x="298937" y="351698"/>
            <a:ext cx="1973870" cy="1608070"/>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Simulate an initial layout for detector array</a:t>
            </a:r>
          </a:p>
        </p:txBody>
      </p:sp>
      <p:sp>
        <p:nvSpPr>
          <p:cNvPr id="6" name="Rettangolo arrotondato 5"/>
          <p:cNvSpPr/>
          <p:nvPr/>
        </p:nvSpPr>
        <p:spPr>
          <a:xfrm>
            <a:off x="303333" y="2601245"/>
            <a:ext cx="1978269" cy="1501281"/>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set of gamma and proton showers hitting array</a:t>
            </a:r>
          </a:p>
        </p:txBody>
      </p:sp>
      <p:sp>
        <p:nvSpPr>
          <p:cNvPr id="7" name="Rettangolo arrotondato 6"/>
          <p:cNvSpPr/>
          <p:nvPr/>
        </p:nvSpPr>
        <p:spPr>
          <a:xfrm>
            <a:off x="307731" y="4674943"/>
            <a:ext cx="1899138" cy="195189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Reconstruct shower parameters </a:t>
            </a:r>
            <a:r>
              <a:rPr lang="el-GR"/>
              <a:t>ω </a:t>
            </a:r>
            <a:r>
              <a:rPr lang="it-IT"/>
              <a:t>in each hypothesis by likelihood maximization</a:t>
            </a:r>
          </a:p>
        </p:txBody>
      </p:sp>
      <p:sp>
        <p:nvSpPr>
          <p:cNvPr id="8" name="Rettangolo arrotondato 7"/>
          <p:cNvSpPr/>
          <p:nvPr/>
        </p:nvSpPr>
        <p:spPr>
          <a:xfrm>
            <a:off x="2778369" y="5299198"/>
            <a:ext cx="2782766" cy="133020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Derive log-likelihood ratio of the two hypotheses</a:t>
            </a:r>
          </a:p>
        </p:txBody>
      </p:sp>
      <p:sp>
        <p:nvSpPr>
          <p:cNvPr id="9" name="Rettangolo arrotondato 8"/>
          <p:cNvSpPr/>
          <p:nvPr/>
        </p:nvSpPr>
        <p:spPr>
          <a:xfrm>
            <a:off x="6132634" y="5299198"/>
            <a:ext cx="2406891" cy="132763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Obtain PDFs of LLR for the gamma and proton hypotheses given current layout</a:t>
            </a:r>
          </a:p>
        </p:txBody>
      </p:sp>
      <p:sp>
        <p:nvSpPr>
          <p:cNvPr id="10" name="Rettangolo arrotondato 9"/>
          <p:cNvSpPr/>
          <p:nvPr/>
        </p:nvSpPr>
        <p:spPr>
          <a:xfrm>
            <a:off x="9111026" y="5295718"/>
            <a:ext cx="2822332" cy="1325073"/>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Simulate a batch of gammas and protons and reconstruct them; obtain the TS of each shower</a:t>
            </a:r>
          </a:p>
        </p:txBody>
      </p:sp>
      <p:sp>
        <p:nvSpPr>
          <p:cNvPr id="11" name="Rettangolo arrotondato 10"/>
          <p:cNvSpPr/>
          <p:nvPr/>
        </p:nvSpPr>
        <p:spPr>
          <a:xfrm>
            <a:off x="8926389" y="2149479"/>
            <a:ext cx="3006969" cy="239150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Compute the likelihood of the observed batch as a function of the fraction of gammas in the batch; compute the second derivative of the likelihood</a:t>
            </a:r>
          </a:p>
        </p:txBody>
      </p:sp>
      <p:sp>
        <p:nvSpPr>
          <p:cNvPr id="12" name="Rettangolo arrotondato 11"/>
          <p:cNvSpPr/>
          <p:nvPr/>
        </p:nvSpPr>
        <p:spPr>
          <a:xfrm>
            <a:off x="6635989" y="2156131"/>
            <a:ext cx="1729889" cy="239150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Use RCF bound to estimate the expected variance of the signal flux measurement</a:t>
            </a:r>
          </a:p>
        </p:txBody>
      </p:sp>
      <p:sp>
        <p:nvSpPr>
          <p:cNvPr id="13" name="Rettangolo arrotondato 12"/>
          <p:cNvSpPr/>
          <p:nvPr/>
        </p:nvSpPr>
        <p:spPr>
          <a:xfrm>
            <a:off x="4618157" y="2149479"/>
            <a:ext cx="1424354" cy="2391508"/>
          </a:xfrm>
          <a:prstGeom prst="roundRect">
            <a:avLst/>
          </a:prstGeom>
          <a:solidFill>
            <a:srgbClr val="FF000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t>Obtain the utility and its gradient with respect to each detector x,y position</a:t>
            </a:r>
          </a:p>
        </p:txBody>
      </p:sp>
      <p:sp>
        <p:nvSpPr>
          <p:cNvPr id="14" name="Rettangolo arrotondato 13"/>
          <p:cNvSpPr/>
          <p:nvPr/>
        </p:nvSpPr>
        <p:spPr>
          <a:xfrm>
            <a:off x="2842113" y="2149479"/>
            <a:ext cx="1182566" cy="2391508"/>
          </a:xfrm>
          <a:prstGeom prst="roundRect">
            <a:avLst/>
          </a:prstGeom>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a:t>Update layout (</a:t>
            </a:r>
            <a:r>
              <a:rPr lang="it-IT" dirty="0" err="1"/>
              <a:t>x,y</a:t>
            </a:r>
            <a:r>
              <a:rPr lang="it-IT" dirty="0"/>
              <a:t> of </a:t>
            </a:r>
            <a:r>
              <a:rPr lang="it-IT" dirty="0" err="1"/>
              <a:t>each</a:t>
            </a:r>
            <a:r>
              <a:rPr lang="it-IT" dirty="0"/>
              <a:t> tank) following </a:t>
            </a:r>
            <a:r>
              <a:rPr lang="it-IT" dirty="0" err="1"/>
              <a:t>gradient</a:t>
            </a:r>
            <a:r>
              <a:rPr lang="it-IT" dirty="0"/>
              <a:t> of U</a:t>
            </a:r>
          </a:p>
        </p:txBody>
      </p:sp>
      <p:sp>
        <p:nvSpPr>
          <p:cNvPr id="26" name="Rettangolo arrotondato 25"/>
          <p:cNvSpPr/>
          <p:nvPr/>
        </p:nvSpPr>
        <p:spPr>
          <a:xfrm>
            <a:off x="2842113" y="360500"/>
            <a:ext cx="1182566" cy="1108683"/>
          </a:xfrm>
          <a:prstGeom prst="roundRect">
            <a:avLst/>
          </a:prstGeom>
          <a:solidFill>
            <a:srgbClr val="92D050"/>
          </a:solidFill>
          <a:ln w="3810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a:solidFill>
                  <a:schemeClr val="tx1"/>
                </a:solidFill>
              </a:rPr>
              <a:t>Stop when satisfied</a:t>
            </a:r>
          </a:p>
        </p:txBody>
      </p:sp>
      <p:sp>
        <p:nvSpPr>
          <p:cNvPr id="27" name="Segnaposto numero diapositiva 26"/>
          <p:cNvSpPr>
            <a:spLocks noGrp="1"/>
          </p:cNvSpPr>
          <p:nvPr>
            <p:ph type="sldNum" sz="quarter" idx="12"/>
          </p:nvPr>
        </p:nvSpPr>
        <p:spPr/>
        <p:txBody>
          <a:bodyPr/>
          <a:lstStyle/>
          <a:p>
            <a:fld id="{9792DB7C-41C6-413A-81DD-F073C27E12A1}" type="slidenum">
              <a:rPr lang="en-US" smtClean="0"/>
              <a:t>40</a:t>
            </a:fld>
            <a:endParaRPr lang="en-US"/>
          </a:p>
        </p:txBody>
      </p:sp>
      <p:sp>
        <p:nvSpPr>
          <p:cNvPr id="29" name="Titolo 1">
            <a:extLst>
              <a:ext uri="{FF2B5EF4-FFF2-40B4-BE49-F238E27FC236}">
                <a16:creationId xmlns:a16="http://schemas.microsoft.com/office/drawing/2014/main" id="{975F0C93-1816-02F5-9B2D-E10540A23611}"/>
              </a:ext>
            </a:extLst>
          </p:cNvPr>
          <p:cNvSpPr txBox="1">
            <a:spLocks/>
          </p:cNvSpPr>
          <p:nvPr/>
        </p:nvSpPr>
        <p:spPr>
          <a:xfrm>
            <a:off x="4543434" y="308101"/>
            <a:ext cx="734962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it-IT" b="1" dirty="0" err="1">
                <a:solidFill>
                  <a:schemeClr val="bg1"/>
                </a:solidFill>
                <a:latin typeface="+mn-lt"/>
              </a:rPr>
              <a:t>Scheme</a:t>
            </a:r>
            <a:r>
              <a:rPr lang="it-IT" b="1" dirty="0">
                <a:solidFill>
                  <a:schemeClr val="bg1"/>
                </a:solidFill>
                <a:latin typeface="+mn-lt"/>
              </a:rPr>
              <a:t> of </a:t>
            </a:r>
            <a:r>
              <a:rPr lang="it-IT" b="1" dirty="0" err="1">
                <a:solidFill>
                  <a:schemeClr val="bg1"/>
                </a:solidFill>
                <a:latin typeface="+mn-lt"/>
              </a:rPr>
              <a:t>Optimization</a:t>
            </a:r>
            <a:r>
              <a:rPr lang="it-IT" b="1" dirty="0">
                <a:solidFill>
                  <a:schemeClr val="bg1"/>
                </a:solidFill>
                <a:latin typeface="+mn-lt"/>
              </a:rPr>
              <a:t> Pipeline</a:t>
            </a:r>
          </a:p>
        </p:txBody>
      </p:sp>
    </p:spTree>
    <p:extLst>
      <p:ext uri="{BB962C8B-B14F-4D97-AF65-F5344CB8AC3E}">
        <p14:creationId xmlns:p14="http://schemas.microsoft.com/office/powerpoint/2010/main" val="309829224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BF3AF-FC5A-8C28-75DB-7DEE0462A597}"/>
              </a:ext>
            </a:extLst>
          </p:cNvPr>
          <p:cNvSpPr>
            <a:spLocks noGrp="1"/>
          </p:cNvSpPr>
          <p:nvPr>
            <p:ph type="title"/>
          </p:nvPr>
        </p:nvSpPr>
        <p:spPr/>
        <p:txBody>
          <a:bodyPr/>
          <a:lstStyle/>
          <a:p>
            <a:r>
              <a:rPr lang="en-US" b="1" dirty="0">
                <a:solidFill>
                  <a:schemeClr val="bg1"/>
                </a:solidFill>
                <a:latin typeface="+mn-lt"/>
              </a:rPr>
              <a:t>The utility</a:t>
            </a:r>
          </a:p>
        </p:txBody>
      </p:sp>
      <p:sp>
        <p:nvSpPr>
          <p:cNvPr id="3" name="Content Placeholder 2">
            <a:extLst>
              <a:ext uri="{FF2B5EF4-FFF2-40B4-BE49-F238E27FC236}">
                <a16:creationId xmlns:a16="http://schemas.microsoft.com/office/drawing/2014/main" id="{300CB803-6AC8-F75F-A5FB-F37F2D9B7C3E}"/>
              </a:ext>
            </a:extLst>
          </p:cNvPr>
          <p:cNvSpPr>
            <a:spLocks noGrp="1"/>
          </p:cNvSpPr>
          <p:nvPr>
            <p:ph idx="1"/>
          </p:nvPr>
        </p:nvSpPr>
        <p:spPr/>
        <p:txBody>
          <a:bodyPr>
            <a:normAutofit/>
          </a:bodyPr>
          <a:lstStyle/>
          <a:p>
            <a:pPr marL="0" indent="0">
              <a:buNone/>
            </a:pPr>
            <a:r>
              <a:rPr lang="en-US" dirty="0">
                <a:solidFill>
                  <a:srgbClr val="FFC000"/>
                </a:solidFill>
              </a:rPr>
              <a:t>The choice of the utility to maximize is crucial</a:t>
            </a:r>
            <a:r>
              <a:rPr lang="en-US" dirty="0">
                <a:solidFill>
                  <a:schemeClr val="bg1"/>
                </a:solidFill>
              </a:rPr>
              <a:t>. We started with a simple ratio that tracks the precision on the gamma flux:</a:t>
            </a:r>
          </a:p>
          <a:p>
            <a:pPr marL="0" indent="0">
              <a:buNone/>
            </a:pPr>
            <a:endParaRPr lang="en-US" dirty="0">
              <a:solidFill>
                <a:schemeClr val="bg1"/>
              </a:solidFill>
            </a:endParaRPr>
          </a:p>
          <a:p>
            <a:pPr marL="0" indent="0">
              <a:buNone/>
            </a:pPr>
            <a:r>
              <a:rPr lang="en-US" dirty="0">
                <a:solidFill>
                  <a:schemeClr val="bg1"/>
                </a:solidFill>
              </a:rPr>
              <a:t>	</a:t>
            </a:r>
            <a:endParaRPr lang="en-US" baseline="-25000"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 the </a:t>
            </a:r>
            <a:r>
              <a:rPr lang="en-US" dirty="0">
                <a:solidFill>
                  <a:schemeClr val="bg1"/>
                </a:solidFill>
                <a:latin typeface="Symbol" panose="05050102010706020507" pitchFamily="18" charset="2"/>
              </a:rPr>
              <a:t>r </a:t>
            </a:r>
            <a:r>
              <a:rPr lang="en-US" dirty="0">
                <a:solidFill>
                  <a:schemeClr val="bg1"/>
                </a:solidFill>
              </a:rPr>
              <a:t>factor corrects for the density of simulated showers) </a:t>
            </a:r>
          </a:p>
          <a:p>
            <a:pPr marL="0" indent="0">
              <a:buNone/>
            </a:pPr>
            <a:r>
              <a:rPr lang="en-US" dirty="0">
                <a:solidFill>
                  <a:schemeClr val="bg1"/>
                </a:solidFill>
              </a:rPr>
              <a:t>We also added to this a term U</a:t>
            </a:r>
            <a:r>
              <a:rPr lang="en-US" baseline="-25000" dirty="0">
                <a:solidFill>
                  <a:schemeClr val="bg1"/>
                </a:solidFill>
              </a:rPr>
              <a:t>2</a:t>
            </a:r>
            <a:r>
              <a:rPr lang="en-US" dirty="0">
                <a:solidFill>
                  <a:schemeClr val="bg1"/>
                </a:solidFill>
              </a:rPr>
              <a:t> that tracks the energy resolution of showers:</a:t>
            </a:r>
          </a:p>
          <a:p>
            <a:pPr marL="0" indent="0">
              <a:buNone/>
            </a:pPr>
            <a:r>
              <a:rPr lang="en-US" dirty="0">
                <a:solidFill>
                  <a:schemeClr val="bg1"/>
                </a:solidFill>
              </a:rPr>
              <a:t>		 </a:t>
            </a:r>
          </a:p>
        </p:txBody>
      </p:sp>
      <p:sp>
        <p:nvSpPr>
          <p:cNvPr id="5" name="Slide Number Placeholder 4">
            <a:extLst>
              <a:ext uri="{FF2B5EF4-FFF2-40B4-BE49-F238E27FC236}">
                <a16:creationId xmlns:a16="http://schemas.microsoft.com/office/drawing/2014/main" id="{DC960DBF-4EB3-3484-D440-638002A58689}"/>
              </a:ext>
            </a:extLst>
          </p:cNvPr>
          <p:cNvSpPr>
            <a:spLocks noGrp="1"/>
          </p:cNvSpPr>
          <p:nvPr>
            <p:ph type="sldNum" sz="quarter" idx="12"/>
          </p:nvPr>
        </p:nvSpPr>
        <p:spPr/>
        <p:txBody>
          <a:bodyPr/>
          <a:lstStyle/>
          <a:p>
            <a:fld id="{9792DB7C-41C6-413A-81DD-F073C27E12A1}" type="slidenum">
              <a:rPr lang="en-US" smtClean="0"/>
              <a:t>41</a:t>
            </a:fld>
            <a:endParaRPr lang="en-US"/>
          </a:p>
        </p:txBody>
      </p:sp>
      <p:pic>
        <p:nvPicPr>
          <p:cNvPr id="7" name="Picture 6">
            <a:extLst>
              <a:ext uri="{FF2B5EF4-FFF2-40B4-BE49-F238E27FC236}">
                <a16:creationId xmlns:a16="http://schemas.microsoft.com/office/drawing/2014/main" id="{A293331C-6B44-1229-BCED-8B26FA7E443D}"/>
              </a:ext>
            </a:extLst>
          </p:cNvPr>
          <p:cNvPicPr>
            <a:picLocks noChangeAspect="1"/>
          </p:cNvPicPr>
          <p:nvPr/>
        </p:nvPicPr>
        <p:blipFill>
          <a:blip r:embed="rId2"/>
          <a:stretch>
            <a:fillRect/>
          </a:stretch>
        </p:blipFill>
        <p:spPr>
          <a:xfrm>
            <a:off x="5579676" y="2870636"/>
            <a:ext cx="2245275" cy="1247376"/>
          </a:xfrm>
          <a:prstGeom prst="rect">
            <a:avLst/>
          </a:prstGeom>
        </p:spPr>
      </p:pic>
      <p:pic>
        <p:nvPicPr>
          <p:cNvPr id="9" name="Picture 8">
            <a:extLst>
              <a:ext uri="{FF2B5EF4-FFF2-40B4-BE49-F238E27FC236}">
                <a16:creationId xmlns:a16="http://schemas.microsoft.com/office/drawing/2014/main" id="{ACFD081D-243D-98DB-1210-3A1AE7EA9B7A}"/>
              </a:ext>
            </a:extLst>
          </p:cNvPr>
          <p:cNvPicPr>
            <a:picLocks noChangeAspect="1"/>
          </p:cNvPicPr>
          <p:nvPr/>
        </p:nvPicPr>
        <p:blipFill>
          <a:blip r:embed="rId3"/>
          <a:stretch>
            <a:fillRect/>
          </a:stretch>
        </p:blipFill>
        <p:spPr>
          <a:xfrm>
            <a:off x="5579676" y="5426984"/>
            <a:ext cx="4261870" cy="1247376"/>
          </a:xfrm>
          <a:prstGeom prst="rect">
            <a:avLst/>
          </a:prstGeom>
        </p:spPr>
      </p:pic>
      <p:sp>
        <p:nvSpPr>
          <p:cNvPr id="10" name="Rectangle 9">
            <a:extLst>
              <a:ext uri="{FF2B5EF4-FFF2-40B4-BE49-F238E27FC236}">
                <a16:creationId xmlns:a16="http://schemas.microsoft.com/office/drawing/2014/main" id="{09BD8F80-DD5C-69A5-2864-9FA77B397EE2}"/>
              </a:ext>
            </a:extLst>
          </p:cNvPr>
          <p:cNvSpPr/>
          <p:nvPr/>
        </p:nvSpPr>
        <p:spPr>
          <a:xfrm>
            <a:off x="693683" y="4734910"/>
            <a:ext cx="10825655" cy="2049518"/>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86A27808-4259-F59C-97D6-50D50BD1106C}"/>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3696961432"/>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BF3AF-FC5A-8C28-75DB-7DEE0462A597}"/>
              </a:ext>
            </a:extLst>
          </p:cNvPr>
          <p:cNvSpPr>
            <a:spLocks noGrp="1"/>
          </p:cNvSpPr>
          <p:nvPr>
            <p:ph type="title"/>
          </p:nvPr>
        </p:nvSpPr>
        <p:spPr/>
        <p:txBody>
          <a:bodyPr/>
          <a:lstStyle/>
          <a:p>
            <a:r>
              <a:rPr lang="en-US" b="1" dirty="0">
                <a:solidFill>
                  <a:schemeClr val="bg1"/>
                </a:solidFill>
                <a:latin typeface="+mn-lt"/>
              </a:rPr>
              <a:t>The utility</a:t>
            </a:r>
          </a:p>
        </p:txBody>
      </p:sp>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00CB803-6AC8-F75F-A5FB-F37F2D9B7C3E}"/>
                  </a:ext>
                </a:extLst>
              </p:cNvPr>
              <p:cNvSpPr>
                <a:spLocks noGrp="1"/>
              </p:cNvSpPr>
              <p:nvPr>
                <p:ph idx="1"/>
              </p:nvPr>
            </p:nvSpPr>
            <p:spPr>
              <a:xfrm>
                <a:off x="838200" y="1825625"/>
                <a:ext cx="10515600" cy="4667250"/>
              </a:xfrm>
            </p:spPr>
            <p:txBody>
              <a:bodyPr>
                <a:normAutofit fontScale="92500" lnSpcReduction="20000"/>
              </a:bodyPr>
              <a:lstStyle/>
              <a:p>
                <a:pPr marL="0" indent="0">
                  <a:buNone/>
                </a:pP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We then add to this a term U</a:t>
                </a:r>
                <a:r>
                  <a:rPr lang="en-US" baseline="-25000" dirty="0">
                    <a:solidFill>
                      <a:schemeClr val="bg1"/>
                    </a:solidFill>
                  </a:rPr>
                  <a:t>2</a:t>
                </a:r>
                <a:r>
                  <a:rPr lang="en-US" dirty="0">
                    <a:solidFill>
                      <a:schemeClr val="bg1"/>
                    </a:solidFill>
                  </a:rPr>
                  <a:t> that tracks the </a:t>
                </a:r>
                <a:r>
                  <a:rPr lang="en-US" dirty="0">
                    <a:solidFill>
                      <a:srgbClr val="00B0F0"/>
                    </a:solidFill>
                  </a:rPr>
                  <a:t>energy resolution on gamma showers</a:t>
                </a:r>
                <a:r>
                  <a:rPr lang="en-US" dirty="0">
                    <a:solidFill>
                      <a:schemeClr val="bg1"/>
                    </a:solidFill>
                  </a:rPr>
                  <a:t>:</a:t>
                </a:r>
              </a:p>
              <a:p>
                <a:pPr marL="0" indent="0">
                  <a:buNone/>
                </a:pPr>
                <a:endParaRPr lang="en-US" dirty="0">
                  <a:solidFill>
                    <a:schemeClr val="bg1"/>
                  </a:solidFill>
                </a:endParaRPr>
              </a:p>
              <a:p>
                <a:pPr marL="0" indent="0">
                  <a:buNone/>
                </a:pPr>
                <a:r>
                  <a:rPr lang="en-US" dirty="0">
                    <a:solidFill>
                      <a:schemeClr val="bg1"/>
                    </a:solidFill>
                  </a:rPr>
                  <a:t>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𝑈</m:t>
                        </m:r>
                      </m:e>
                      <m:sub>
                        <m:r>
                          <a:rPr lang="en-US" b="0" i="1" smtClean="0">
                            <a:solidFill>
                              <a:schemeClr val="bg1"/>
                            </a:solidFill>
                            <a:latin typeface="Cambria Math" panose="02040503050406030204" pitchFamily="18" charset="0"/>
                          </a:rPr>
                          <m:t>2</m:t>
                        </m:r>
                      </m:sub>
                    </m:sSub>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nary>
                          <m:naryPr>
                            <m:chr m:val="∑"/>
                            <m:supHide m:val="on"/>
                            <m:ctrlPr>
                              <a:rPr lang="en-US" b="0" i="1" smtClean="0">
                                <a:solidFill>
                                  <a:schemeClr val="bg1"/>
                                </a:solidFill>
                                <a:latin typeface="Cambria Math" panose="02040503050406030204" pitchFamily="18" charset="0"/>
                              </a:rPr>
                            </m:ctrlPr>
                          </m:naryPr>
                          <m:sub>
                            <m:r>
                              <m:rPr>
                                <m:brk m:alnAt="7"/>
                              </m:rPr>
                              <a:rPr lang="en-US" b="0" i="1" smtClean="0">
                                <a:solidFill>
                                  <a:schemeClr val="bg1"/>
                                </a:solidFill>
                                <a:latin typeface="Cambria Math" panose="02040503050406030204" pitchFamily="18" charset="0"/>
                              </a:rPr>
                              <m:t>𝑖</m:t>
                            </m:r>
                          </m:sub>
                          <m:sup/>
                          <m:e>
                            <m:r>
                              <a:rPr lang="en-US" b="0" i="1" smtClean="0">
                                <a:solidFill>
                                  <a:schemeClr val="bg1"/>
                                </a:solidFill>
                                <a:latin typeface="Cambria Math" panose="02040503050406030204" pitchFamily="18" charset="0"/>
                              </a:rPr>
                              <m:t>𝑤</m:t>
                            </m:r>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𝐸</m:t>
                                </m:r>
                              </m:e>
                              <m:sub>
                                <m:r>
                                  <a:rPr lang="en-US" b="0" i="1" smtClean="0">
                                    <a:solidFill>
                                      <a:schemeClr val="bg1"/>
                                    </a:solidFill>
                                    <a:latin typeface="Cambria Math" panose="02040503050406030204" pitchFamily="18" charset="0"/>
                                  </a:rPr>
                                  <m:t>𝑖</m:t>
                                </m:r>
                              </m:sub>
                            </m:sSub>
                            <m:r>
                              <a:rPr lang="en-US" b="0" i="1" smtClean="0">
                                <a:solidFill>
                                  <a:schemeClr val="bg1"/>
                                </a:solidFill>
                                <a:latin typeface="Cambria Math" panose="02040503050406030204" pitchFamily="18" charset="0"/>
                              </a:rPr>
                              <m:t>)</m:t>
                            </m:r>
                          </m:e>
                        </m:nary>
                      </m:num>
                      <m:den>
                        <m:nary>
                          <m:naryPr>
                            <m:chr m:val="∑"/>
                            <m:supHide m:val="on"/>
                            <m:ctrlPr>
                              <a:rPr lang="en-US" b="0" i="1" smtClean="0">
                                <a:solidFill>
                                  <a:schemeClr val="bg1"/>
                                </a:solidFill>
                                <a:latin typeface="Cambria Math" panose="02040503050406030204" pitchFamily="18" charset="0"/>
                              </a:rPr>
                            </m:ctrlPr>
                          </m:naryPr>
                          <m:sub>
                            <m:r>
                              <m:rPr>
                                <m:brk m:alnAt="7"/>
                              </m:rPr>
                              <a:rPr lang="en-US" b="0" i="1" smtClean="0">
                                <a:solidFill>
                                  <a:schemeClr val="bg1"/>
                                </a:solidFill>
                                <a:latin typeface="Cambria Math" panose="02040503050406030204" pitchFamily="18" charset="0"/>
                              </a:rPr>
                              <m:t>𝑖</m:t>
                            </m:r>
                          </m:sub>
                          <m:sup/>
                          <m:e>
                            <m:f>
                              <m:fPr>
                                <m:ctrlPr>
                                  <a:rPr lang="en-US" b="0" i="1" smtClean="0">
                                    <a:solidFill>
                                      <a:schemeClr val="bg1"/>
                                    </a:solidFill>
                                    <a:latin typeface="Cambria Math" panose="02040503050406030204" pitchFamily="18" charset="0"/>
                                  </a:rPr>
                                </m:ctrlPr>
                              </m:fPr>
                              <m:num>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𝐸</m:t>
                                    </m:r>
                                  </m:e>
                                  <m:sub>
                                    <m:r>
                                      <a:rPr lang="en-US" b="0" i="1" smtClean="0">
                                        <a:solidFill>
                                          <a:schemeClr val="bg1"/>
                                        </a:solidFill>
                                        <a:latin typeface="Cambria Math" panose="02040503050406030204" pitchFamily="18" charset="0"/>
                                      </a:rPr>
                                      <m:t>𝑖</m:t>
                                    </m:r>
                                  </m:sub>
                                </m:sSub>
                              </m:num>
                              <m:den>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𝜎</m:t>
                                    </m:r>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𝐸</m:t>
                                        </m:r>
                                      </m:e>
                                      <m:sub>
                                        <m:r>
                                          <a:rPr lang="en-US" b="0" i="1" smtClean="0">
                                            <a:solidFill>
                                              <a:schemeClr val="bg1"/>
                                            </a:solidFill>
                                            <a:latin typeface="Cambria Math" panose="02040503050406030204" pitchFamily="18" charset="0"/>
                                          </a:rPr>
                                          <m:t>𝑖</m:t>
                                        </m:r>
                                      </m:sub>
                                    </m:sSub>
                                  </m:sub>
                                </m:sSub>
                              </m:den>
                            </m:f>
                            <m:r>
                              <a:rPr lang="en-US" b="0" i="1" smtClean="0">
                                <a:solidFill>
                                  <a:schemeClr val="bg1"/>
                                </a:solidFill>
                                <a:latin typeface="Cambria Math" panose="02040503050406030204" pitchFamily="18" charset="0"/>
                              </a:rPr>
                              <m:t>𝑤</m:t>
                            </m:r>
                            <m:r>
                              <a:rPr lang="en-US" b="0" i="1" smtClean="0">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𝐸</m:t>
                                </m:r>
                              </m:e>
                              <m:sub>
                                <m:r>
                                  <a:rPr lang="en-US" i="1">
                                    <a:solidFill>
                                      <a:schemeClr val="bg1"/>
                                    </a:solidFill>
                                    <a:latin typeface="Cambria Math" panose="02040503050406030204" pitchFamily="18" charset="0"/>
                                  </a:rPr>
                                  <m:t>𝑖</m:t>
                                </m:r>
                              </m:sub>
                            </m:sSub>
                            <m:r>
                              <a:rPr lang="en-US" b="0" i="1" smtClean="0">
                                <a:solidFill>
                                  <a:schemeClr val="bg1"/>
                                </a:solidFill>
                                <a:latin typeface="Cambria Math" panose="02040503050406030204" pitchFamily="18" charset="0"/>
                              </a:rPr>
                              <m:t>)</m:t>
                            </m:r>
                          </m:e>
                        </m:nary>
                      </m:den>
                    </m:f>
                  </m:oMath>
                </a14:m>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Above, the sums run on </a:t>
                </a:r>
                <a:r>
                  <a:rPr lang="en-US" dirty="0">
                    <a:solidFill>
                      <a:srgbClr val="00B0F0"/>
                    </a:solidFill>
                  </a:rPr>
                  <a:t>gamma events in a batch of showers</a:t>
                </a:r>
                <a:r>
                  <a:rPr lang="en-US" dirty="0">
                    <a:solidFill>
                      <a:schemeClr val="bg1"/>
                    </a:solidFill>
                  </a:rPr>
                  <a:t>, and w(E) accounts to the relative desirability of getting a small uncertainty on showers based on their energy</a:t>
                </a:r>
              </a:p>
              <a:p>
                <a:pPr marL="0" indent="0">
                  <a:buNone/>
                </a:pPr>
                <a:r>
                  <a:rPr lang="en-US" dirty="0">
                    <a:solidFill>
                      <a:schemeClr val="bg1"/>
                    </a:solidFill>
                  </a:rPr>
                  <a:t>		 </a:t>
                </a:r>
              </a:p>
            </p:txBody>
          </p:sp>
        </mc:Choice>
        <mc:Fallback>
          <p:sp>
            <p:nvSpPr>
              <p:cNvPr id="3" name="Content Placeholder 2">
                <a:extLst>
                  <a:ext uri="{FF2B5EF4-FFF2-40B4-BE49-F238E27FC236}">
                    <a16:creationId xmlns:a16="http://schemas.microsoft.com/office/drawing/2014/main" id="{300CB803-6AC8-F75F-A5FB-F37F2D9B7C3E}"/>
                  </a:ext>
                </a:extLst>
              </p:cNvPr>
              <p:cNvSpPr>
                <a:spLocks noGrp="1" noRot="1" noChangeAspect="1" noMove="1" noResize="1" noEditPoints="1" noAdjustHandles="1" noChangeArrowheads="1" noChangeShapeType="1" noTextEdit="1"/>
              </p:cNvSpPr>
              <p:nvPr>
                <p:ph idx="1"/>
              </p:nvPr>
            </p:nvSpPr>
            <p:spPr>
              <a:xfrm>
                <a:off x="838200" y="1825625"/>
                <a:ext cx="10515600" cy="4667250"/>
              </a:xfrm>
              <a:blipFill>
                <a:blip r:embed="rId2"/>
                <a:stretch>
                  <a:fillRect l="-1043" r="-1275"/>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DC960DBF-4EB3-3484-D440-638002A58689}"/>
              </a:ext>
            </a:extLst>
          </p:cNvPr>
          <p:cNvSpPr>
            <a:spLocks noGrp="1"/>
          </p:cNvSpPr>
          <p:nvPr>
            <p:ph type="sldNum" sz="quarter" idx="12"/>
          </p:nvPr>
        </p:nvSpPr>
        <p:spPr/>
        <p:txBody>
          <a:bodyPr/>
          <a:lstStyle/>
          <a:p>
            <a:fld id="{9792DB7C-41C6-413A-81DD-F073C27E12A1}" type="slidenum">
              <a:rPr lang="en-US" smtClean="0"/>
              <a:t>42</a:t>
            </a:fld>
            <a:endParaRPr lang="en-US" dirty="0"/>
          </a:p>
        </p:txBody>
      </p:sp>
      <p:pic>
        <p:nvPicPr>
          <p:cNvPr id="7" name="Picture 6">
            <a:extLst>
              <a:ext uri="{FF2B5EF4-FFF2-40B4-BE49-F238E27FC236}">
                <a16:creationId xmlns:a16="http://schemas.microsoft.com/office/drawing/2014/main" id="{A293331C-6B44-1229-BCED-8B26FA7E443D}"/>
              </a:ext>
            </a:extLst>
          </p:cNvPr>
          <p:cNvPicPr>
            <a:picLocks noChangeAspect="1"/>
          </p:cNvPicPr>
          <p:nvPr/>
        </p:nvPicPr>
        <p:blipFill>
          <a:blip r:embed="rId3"/>
          <a:stretch>
            <a:fillRect/>
          </a:stretch>
        </p:blipFill>
        <p:spPr>
          <a:xfrm>
            <a:off x="6252029" y="869714"/>
            <a:ext cx="2245275" cy="1247376"/>
          </a:xfrm>
          <a:prstGeom prst="rect">
            <a:avLst/>
          </a:prstGeom>
        </p:spPr>
      </p:pic>
      <p:sp>
        <p:nvSpPr>
          <p:cNvPr id="4" name="Segnaposto piè di pagina 3">
            <a:extLst>
              <a:ext uri="{FF2B5EF4-FFF2-40B4-BE49-F238E27FC236}">
                <a16:creationId xmlns:a16="http://schemas.microsoft.com/office/drawing/2014/main" id="{03DE8699-0D4B-0C14-5DE3-FCE266A4B38A}"/>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28269771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BF3AF-FC5A-8C28-75DB-7DEE0462A597}"/>
              </a:ext>
            </a:extLst>
          </p:cNvPr>
          <p:cNvSpPr>
            <a:spLocks noGrp="1"/>
          </p:cNvSpPr>
          <p:nvPr>
            <p:ph type="title"/>
          </p:nvPr>
        </p:nvSpPr>
        <p:spPr/>
        <p:txBody>
          <a:bodyPr/>
          <a:lstStyle/>
          <a:p>
            <a:r>
              <a:rPr lang="en-US" b="1" dirty="0">
                <a:solidFill>
                  <a:schemeClr val="bg1"/>
                </a:solidFill>
                <a:latin typeface="+mn-lt"/>
              </a:rPr>
              <a:t>The utility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00CB803-6AC8-F75F-A5FB-F37F2D9B7C3E}"/>
                  </a:ext>
                </a:extLst>
              </p:cNvPr>
              <p:cNvSpPr>
                <a:spLocks noGrp="1"/>
              </p:cNvSpPr>
              <p:nvPr>
                <p:ph idx="1"/>
              </p:nvPr>
            </p:nvSpPr>
            <p:spPr>
              <a:xfrm>
                <a:off x="838200" y="1601734"/>
                <a:ext cx="10515600" cy="5256266"/>
              </a:xfrm>
            </p:spPr>
            <p:txBody>
              <a:bodyPr>
                <a:normAutofit fontScale="85000" lnSpcReduction="20000"/>
              </a:bodyPr>
              <a:lstStyle/>
              <a:p>
                <a:pPr marL="0" indent="0">
                  <a:buNone/>
                </a:pPr>
                <a:endParaRPr lang="en-US" dirty="0">
                  <a:solidFill>
                    <a:schemeClr val="bg1"/>
                  </a:solidFill>
                </a:endParaRPr>
              </a:p>
              <a:p>
                <a:pPr marL="0" indent="0">
                  <a:buNone/>
                </a:pPr>
                <a:r>
                  <a:rPr lang="en-US" dirty="0">
                    <a:solidFill>
                      <a:schemeClr val="bg1"/>
                    </a:solidFill>
                  </a:rPr>
                  <a:t>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𝑈</m:t>
                        </m:r>
                      </m:e>
                      <m:sub>
                        <m:r>
                          <a:rPr lang="en-US" b="0" i="1" smtClean="0">
                            <a:solidFill>
                              <a:schemeClr val="bg1"/>
                            </a:solidFill>
                            <a:latin typeface="Cambria Math" panose="02040503050406030204" pitchFamily="18" charset="0"/>
                          </a:rPr>
                          <m:t>2</m:t>
                        </m:r>
                      </m:sub>
                    </m:sSub>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nary>
                          <m:naryPr>
                            <m:chr m:val="∑"/>
                            <m:supHide m:val="on"/>
                            <m:ctrlPr>
                              <a:rPr lang="en-US" b="0" i="1" smtClean="0">
                                <a:solidFill>
                                  <a:schemeClr val="bg1"/>
                                </a:solidFill>
                                <a:latin typeface="Cambria Math" panose="02040503050406030204" pitchFamily="18" charset="0"/>
                              </a:rPr>
                            </m:ctrlPr>
                          </m:naryPr>
                          <m:sub>
                            <m:r>
                              <m:rPr>
                                <m:brk m:alnAt="7"/>
                              </m:rPr>
                              <a:rPr lang="en-US" b="0" i="1" smtClean="0">
                                <a:solidFill>
                                  <a:schemeClr val="bg1"/>
                                </a:solidFill>
                                <a:latin typeface="Cambria Math" panose="02040503050406030204" pitchFamily="18" charset="0"/>
                              </a:rPr>
                              <m:t>𝑖</m:t>
                            </m:r>
                          </m:sub>
                          <m:sup/>
                          <m:e>
                            <m:r>
                              <a:rPr lang="en-US" b="0" i="1" smtClean="0">
                                <a:solidFill>
                                  <a:schemeClr val="bg1"/>
                                </a:solidFill>
                                <a:latin typeface="Cambria Math" panose="02040503050406030204" pitchFamily="18" charset="0"/>
                              </a:rPr>
                              <m:t>𝑤</m:t>
                            </m:r>
                            <m:r>
                              <a:rPr lang="en-US" b="0" i="1" smtClean="0">
                                <a:solidFill>
                                  <a:schemeClr val="bg1"/>
                                </a:solidFill>
                                <a:latin typeface="Cambria Math" panose="02040503050406030204" pitchFamily="18" charset="0"/>
                              </a:rPr>
                              <m:t>(</m:t>
                            </m:r>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𝐸</m:t>
                                </m:r>
                              </m:e>
                              <m:sub>
                                <m:r>
                                  <a:rPr lang="en-US" b="0" i="1" smtClean="0">
                                    <a:solidFill>
                                      <a:schemeClr val="bg1"/>
                                    </a:solidFill>
                                    <a:latin typeface="Cambria Math" panose="02040503050406030204" pitchFamily="18" charset="0"/>
                                  </a:rPr>
                                  <m:t>𝑖</m:t>
                                </m:r>
                              </m:sub>
                            </m:sSub>
                            <m:r>
                              <a:rPr lang="en-US" b="0" i="1" smtClean="0">
                                <a:solidFill>
                                  <a:schemeClr val="bg1"/>
                                </a:solidFill>
                                <a:latin typeface="Cambria Math" panose="02040503050406030204" pitchFamily="18" charset="0"/>
                              </a:rPr>
                              <m:t>)</m:t>
                            </m:r>
                          </m:e>
                        </m:nary>
                      </m:num>
                      <m:den>
                        <m:nary>
                          <m:naryPr>
                            <m:chr m:val="∑"/>
                            <m:supHide m:val="on"/>
                            <m:ctrlPr>
                              <a:rPr lang="en-US" b="0" i="1" smtClean="0">
                                <a:solidFill>
                                  <a:schemeClr val="bg1"/>
                                </a:solidFill>
                                <a:latin typeface="Cambria Math" panose="02040503050406030204" pitchFamily="18" charset="0"/>
                              </a:rPr>
                            </m:ctrlPr>
                          </m:naryPr>
                          <m:sub>
                            <m:r>
                              <m:rPr>
                                <m:brk m:alnAt="7"/>
                              </m:rPr>
                              <a:rPr lang="en-US" b="0" i="1" smtClean="0">
                                <a:solidFill>
                                  <a:schemeClr val="bg1"/>
                                </a:solidFill>
                                <a:latin typeface="Cambria Math" panose="02040503050406030204" pitchFamily="18" charset="0"/>
                              </a:rPr>
                              <m:t>𝑖</m:t>
                            </m:r>
                          </m:sub>
                          <m:sup/>
                          <m:e>
                            <m:f>
                              <m:fPr>
                                <m:ctrlPr>
                                  <a:rPr lang="en-US" b="0" i="1" smtClean="0">
                                    <a:solidFill>
                                      <a:schemeClr val="bg1"/>
                                    </a:solidFill>
                                    <a:latin typeface="Cambria Math" panose="02040503050406030204" pitchFamily="18" charset="0"/>
                                  </a:rPr>
                                </m:ctrlPr>
                              </m:fPr>
                              <m:num>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𝐸</m:t>
                                    </m:r>
                                  </m:e>
                                  <m:sub>
                                    <m:r>
                                      <a:rPr lang="en-US" b="0" i="1" smtClean="0">
                                        <a:solidFill>
                                          <a:schemeClr val="bg1"/>
                                        </a:solidFill>
                                        <a:latin typeface="Cambria Math" panose="02040503050406030204" pitchFamily="18" charset="0"/>
                                      </a:rPr>
                                      <m:t>𝑖</m:t>
                                    </m:r>
                                  </m:sub>
                                </m:sSub>
                              </m:num>
                              <m:den>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ea typeface="Cambria Math" panose="02040503050406030204" pitchFamily="18" charset="0"/>
                                      </a:rPr>
                                      <m:t>𝜎</m:t>
                                    </m:r>
                                  </m:e>
                                  <m:sub>
                                    <m:sSub>
                                      <m:sSubPr>
                                        <m:ctrlPr>
                                          <a:rPr lang="en-US" b="0"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𝐸</m:t>
                                        </m:r>
                                      </m:e>
                                      <m:sub>
                                        <m:r>
                                          <a:rPr lang="en-US" b="0" i="1" smtClean="0">
                                            <a:solidFill>
                                              <a:schemeClr val="bg1"/>
                                            </a:solidFill>
                                            <a:latin typeface="Cambria Math" panose="02040503050406030204" pitchFamily="18" charset="0"/>
                                          </a:rPr>
                                          <m:t>𝑖</m:t>
                                        </m:r>
                                      </m:sub>
                                    </m:sSub>
                                  </m:sub>
                                </m:sSub>
                              </m:den>
                            </m:f>
                            <m:r>
                              <a:rPr lang="en-US" b="0" i="1" smtClean="0">
                                <a:solidFill>
                                  <a:schemeClr val="bg1"/>
                                </a:solidFill>
                                <a:latin typeface="Cambria Math" panose="02040503050406030204" pitchFamily="18" charset="0"/>
                              </a:rPr>
                              <m:t>𝑤</m:t>
                            </m:r>
                            <m:r>
                              <a:rPr lang="en-US" b="0" i="1" smtClean="0">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𝐸</m:t>
                                </m:r>
                              </m:e>
                              <m:sub>
                                <m:r>
                                  <a:rPr lang="en-US" i="1">
                                    <a:solidFill>
                                      <a:schemeClr val="bg1"/>
                                    </a:solidFill>
                                    <a:latin typeface="Cambria Math" panose="02040503050406030204" pitchFamily="18" charset="0"/>
                                  </a:rPr>
                                  <m:t>𝑖</m:t>
                                </m:r>
                              </m:sub>
                            </m:sSub>
                            <m:r>
                              <a:rPr lang="en-US" b="0" i="1" smtClean="0">
                                <a:solidFill>
                                  <a:schemeClr val="bg1"/>
                                </a:solidFill>
                                <a:latin typeface="Cambria Math" panose="02040503050406030204" pitchFamily="18" charset="0"/>
                              </a:rPr>
                              <m:t>)</m:t>
                            </m:r>
                          </m:e>
                        </m:nary>
                      </m:den>
                    </m:f>
                  </m:oMath>
                </a14:m>
                <a:endParaRPr lang="en-US" dirty="0">
                  <a:solidFill>
                    <a:schemeClr val="bg1"/>
                  </a:solidFill>
                </a:endParaRPr>
              </a:p>
              <a:p>
                <a:pPr marL="0" indent="0">
                  <a:buNone/>
                </a:pPr>
                <a:r>
                  <a:rPr lang="en-US" dirty="0">
                    <a:solidFill>
                      <a:schemeClr val="bg1"/>
                    </a:solidFill>
                  </a:rPr>
                  <a:t>Finally, we added a </a:t>
                </a:r>
                <a:r>
                  <a:rPr lang="en-US" dirty="0">
                    <a:solidFill>
                      <a:srgbClr val="00B0F0"/>
                    </a:solidFill>
                  </a:rPr>
                  <a:t>term sensitive to the pointing resolution on gamma showers </a:t>
                </a:r>
                <a:r>
                  <a:rPr lang="en-US" dirty="0">
                    <a:solidFill>
                      <a:schemeClr val="bg1"/>
                    </a:solidFill>
                  </a:rPr>
                  <a:t>in the sky:</a:t>
                </a:r>
              </a:p>
              <a:p>
                <a:pPr marL="0" indent="0">
                  <a:buNone/>
                </a:pPr>
                <a:endParaRPr lang="en-US" dirty="0">
                  <a:solidFill>
                    <a:schemeClr val="bg1"/>
                  </a:solidFill>
                </a:endParaRPr>
              </a:p>
              <a:p>
                <a:pPr marL="0" indent="0">
                  <a:buNone/>
                </a:pPr>
                <a:r>
                  <a:rPr lang="en-US" dirty="0">
                    <a:solidFill>
                      <a:schemeClr val="bg1"/>
                    </a:solidFill>
                  </a:rPr>
                  <a:t>		</a:t>
                </a:r>
                <a14:m>
                  <m:oMath xmlns:m="http://schemas.openxmlformats.org/officeDocument/2006/math">
                    <m:sSub>
                      <m:sSubPr>
                        <m:ctrlPr>
                          <a:rPr lang="en-US" i="1" smtClean="0">
                            <a:solidFill>
                              <a:schemeClr val="bg1"/>
                            </a:solidFill>
                            <a:latin typeface="Cambria Math" panose="02040503050406030204" pitchFamily="18" charset="0"/>
                          </a:rPr>
                        </m:ctrlPr>
                      </m:sSubPr>
                      <m:e>
                        <m:r>
                          <a:rPr lang="en-US" b="0" i="1" smtClean="0">
                            <a:solidFill>
                              <a:schemeClr val="bg1"/>
                            </a:solidFill>
                            <a:latin typeface="Cambria Math" panose="02040503050406030204" pitchFamily="18" charset="0"/>
                          </a:rPr>
                          <m:t>𝑈</m:t>
                        </m:r>
                      </m:e>
                      <m:sub>
                        <m:r>
                          <a:rPr lang="en-US" b="0" i="1" smtClean="0">
                            <a:solidFill>
                              <a:schemeClr val="bg1"/>
                            </a:solidFill>
                            <a:latin typeface="Cambria Math" panose="02040503050406030204" pitchFamily="18" charset="0"/>
                          </a:rPr>
                          <m:t>3</m:t>
                        </m:r>
                      </m:sub>
                    </m:sSub>
                    <m:r>
                      <a:rPr lang="en-US" b="0" i="1" smtClean="0">
                        <a:solidFill>
                          <a:schemeClr val="bg1"/>
                        </a:solidFill>
                        <a:latin typeface="Cambria Math" panose="02040503050406030204" pitchFamily="18" charset="0"/>
                      </a:rPr>
                      <m:t>=</m:t>
                    </m:r>
                    <m:f>
                      <m:fPr>
                        <m:ctrlPr>
                          <a:rPr lang="en-US" b="0" i="1" smtClean="0">
                            <a:solidFill>
                              <a:schemeClr val="bg1"/>
                            </a:solidFill>
                            <a:latin typeface="Cambria Math" panose="02040503050406030204" pitchFamily="18" charset="0"/>
                          </a:rPr>
                        </m:ctrlPr>
                      </m:fPr>
                      <m:num>
                        <m:nary>
                          <m:naryPr>
                            <m:chr m:val="∑"/>
                            <m:supHide m:val="on"/>
                            <m:ctrlPr>
                              <a:rPr lang="en-US" b="0" i="1" smtClean="0">
                                <a:solidFill>
                                  <a:schemeClr val="bg1"/>
                                </a:solidFill>
                                <a:latin typeface="Cambria Math" panose="02040503050406030204" pitchFamily="18" charset="0"/>
                              </a:rPr>
                            </m:ctrlPr>
                          </m:naryPr>
                          <m:sub>
                            <m:r>
                              <m:rPr>
                                <m:brk m:alnAt="7"/>
                              </m:rPr>
                              <a:rPr lang="en-US" b="0" i="1" smtClean="0">
                                <a:solidFill>
                                  <a:schemeClr val="bg1"/>
                                </a:solidFill>
                                <a:latin typeface="Cambria Math" panose="02040503050406030204" pitchFamily="18" charset="0"/>
                              </a:rPr>
                              <m:t>𝑖</m:t>
                            </m:r>
                          </m:sub>
                          <m:sup/>
                          <m:e>
                            <m:f>
                              <m:fPr>
                                <m:ctrlPr>
                                  <a:rPr lang="en-US" b="0" i="1" smtClean="0">
                                    <a:solidFill>
                                      <a:schemeClr val="bg1"/>
                                    </a:solidFill>
                                    <a:latin typeface="Cambria Math" panose="02040503050406030204" pitchFamily="18" charset="0"/>
                                  </a:rPr>
                                </m:ctrlPr>
                              </m:fPr>
                              <m:num>
                                <m:r>
                                  <a:rPr lang="en-US" i="1">
                                    <a:solidFill>
                                      <a:schemeClr val="bg1"/>
                                    </a:solidFill>
                                    <a:latin typeface="Cambria Math" panose="02040503050406030204" pitchFamily="18" charset="0"/>
                                  </a:rPr>
                                  <m:t>𝑤</m:t>
                                </m:r>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𝐸</m:t>
                                    </m:r>
                                  </m:e>
                                  <m:sub>
                                    <m:r>
                                      <a:rPr lang="en-US" i="1">
                                        <a:solidFill>
                                          <a:schemeClr val="bg1"/>
                                        </a:solidFill>
                                        <a:latin typeface="Cambria Math" panose="02040503050406030204" pitchFamily="18" charset="0"/>
                                      </a:rPr>
                                      <m:t>𝑖</m:t>
                                    </m:r>
                                  </m:sub>
                                </m:sSub>
                                <m:r>
                                  <a:rPr lang="en-US" i="1">
                                    <a:solidFill>
                                      <a:schemeClr val="bg1"/>
                                    </a:solidFill>
                                    <a:latin typeface="Cambria Math" panose="02040503050406030204" pitchFamily="18" charset="0"/>
                                  </a:rPr>
                                  <m:t>)</m:t>
                                </m:r>
                              </m:num>
                              <m:den>
                                <m:rad>
                                  <m:radPr>
                                    <m:degHide m:val="on"/>
                                    <m:ctrlPr>
                                      <a:rPr lang="en-US" b="0" i="1" smtClean="0">
                                        <a:solidFill>
                                          <a:schemeClr val="bg1"/>
                                        </a:solidFill>
                                        <a:latin typeface="Cambria Math" panose="02040503050406030204" pitchFamily="18" charset="0"/>
                                      </a:rPr>
                                    </m:ctrlPr>
                                  </m:radPr>
                                  <m:deg/>
                                  <m:e>
                                    <m:sSubSup>
                                      <m:sSubSupPr>
                                        <m:ctrlPr>
                                          <a:rPr lang="en-US" b="0" i="1" smtClean="0">
                                            <a:solidFill>
                                              <a:schemeClr val="bg1"/>
                                            </a:solidFill>
                                            <a:latin typeface="Cambria Math" panose="02040503050406030204" pitchFamily="18" charset="0"/>
                                          </a:rPr>
                                        </m:ctrlPr>
                                      </m:sSubSupPr>
                                      <m:e>
                                        <m:r>
                                          <a:rPr lang="en-US" b="0" i="1" smtClean="0">
                                            <a:solidFill>
                                              <a:schemeClr val="bg1"/>
                                            </a:solidFill>
                                            <a:latin typeface="Cambria Math" panose="02040503050406030204" pitchFamily="18" charset="0"/>
                                            <a:ea typeface="Cambria Math" panose="02040503050406030204" pitchFamily="18" charset="0"/>
                                          </a:rPr>
                                          <m:t>𝜎</m:t>
                                        </m:r>
                                      </m:e>
                                      <m:sub>
                                        <m:r>
                                          <a:rPr lang="en-US" b="0" i="1" smtClean="0">
                                            <a:solidFill>
                                              <a:schemeClr val="bg1"/>
                                            </a:solidFill>
                                            <a:latin typeface="Cambria Math" panose="02040503050406030204" pitchFamily="18" charset="0"/>
                                            <a:ea typeface="Cambria Math" panose="02040503050406030204" pitchFamily="18" charset="0"/>
                                          </a:rPr>
                                          <m:t>𝜃</m:t>
                                        </m:r>
                                      </m:sub>
                                      <m:sup>
                                        <m:r>
                                          <a:rPr lang="en-US" b="0" i="1" smtClean="0">
                                            <a:solidFill>
                                              <a:schemeClr val="bg1"/>
                                            </a:solidFill>
                                            <a:latin typeface="Cambria Math" panose="02040503050406030204" pitchFamily="18" charset="0"/>
                                          </a:rPr>
                                          <m:t>2</m:t>
                                        </m:r>
                                      </m:sup>
                                    </m:sSubSup>
                                    <m:r>
                                      <a:rPr lang="en-US" b="0" i="1" smtClean="0">
                                        <a:solidFill>
                                          <a:schemeClr val="bg1"/>
                                        </a:solidFill>
                                        <a:latin typeface="Cambria Math" panose="02040503050406030204" pitchFamily="18" charset="0"/>
                                      </a:rPr>
                                      <m:t>+</m:t>
                                    </m:r>
                                    <m:sSubSup>
                                      <m:sSubSupPr>
                                        <m:ctrlPr>
                                          <a:rPr lang="en-US" i="1">
                                            <a:solidFill>
                                              <a:schemeClr val="bg1"/>
                                            </a:solidFill>
                                            <a:latin typeface="Cambria Math" panose="02040503050406030204" pitchFamily="18" charset="0"/>
                                          </a:rPr>
                                        </m:ctrlPr>
                                      </m:sSubSupPr>
                                      <m:e>
                                        <m:r>
                                          <a:rPr lang="en-US" i="1">
                                            <a:solidFill>
                                              <a:schemeClr val="bg1"/>
                                            </a:solidFill>
                                            <a:latin typeface="Cambria Math" panose="02040503050406030204" pitchFamily="18" charset="0"/>
                                            <a:ea typeface="Cambria Math" panose="02040503050406030204" pitchFamily="18" charset="0"/>
                                          </a:rPr>
                                          <m:t>𝜎</m:t>
                                        </m:r>
                                      </m:e>
                                      <m:sub>
                                        <m:r>
                                          <a:rPr lang="en-US" i="1" smtClean="0">
                                            <a:solidFill>
                                              <a:schemeClr val="bg1"/>
                                            </a:solidFill>
                                            <a:latin typeface="Cambria Math" panose="02040503050406030204" pitchFamily="18" charset="0"/>
                                            <a:ea typeface="Cambria Math" panose="02040503050406030204" pitchFamily="18" charset="0"/>
                                          </a:rPr>
                                          <m:t>𝜑</m:t>
                                        </m:r>
                                      </m:sub>
                                      <m:sup>
                                        <m:r>
                                          <a:rPr lang="en-US" i="1">
                                            <a:solidFill>
                                              <a:schemeClr val="bg1"/>
                                            </a:solidFill>
                                            <a:latin typeface="Cambria Math" panose="02040503050406030204" pitchFamily="18" charset="0"/>
                                          </a:rPr>
                                          <m:t>2</m:t>
                                        </m:r>
                                      </m:sup>
                                    </m:sSubSup>
                                  </m:e>
                                </m:rad>
                              </m:den>
                            </m:f>
                          </m:e>
                        </m:nary>
                      </m:num>
                      <m:den>
                        <m:nary>
                          <m:naryPr>
                            <m:chr m:val="∑"/>
                            <m:supHide m:val="on"/>
                            <m:ctrlPr>
                              <a:rPr lang="en-US" i="1">
                                <a:solidFill>
                                  <a:schemeClr val="bg1"/>
                                </a:solidFill>
                                <a:latin typeface="Cambria Math" panose="02040503050406030204" pitchFamily="18" charset="0"/>
                              </a:rPr>
                            </m:ctrlPr>
                          </m:naryPr>
                          <m:sub>
                            <m:r>
                              <m:rPr>
                                <m:brk m:alnAt="7"/>
                              </m:rPr>
                              <a:rPr lang="en-US" i="1">
                                <a:solidFill>
                                  <a:schemeClr val="bg1"/>
                                </a:solidFill>
                                <a:latin typeface="Cambria Math" panose="02040503050406030204" pitchFamily="18" charset="0"/>
                              </a:rPr>
                              <m:t>𝑖</m:t>
                            </m:r>
                          </m:sub>
                          <m:sup/>
                          <m:e>
                            <m:r>
                              <a:rPr lang="en-US" i="1">
                                <a:solidFill>
                                  <a:schemeClr val="bg1"/>
                                </a:solidFill>
                                <a:latin typeface="Cambria Math" panose="02040503050406030204" pitchFamily="18" charset="0"/>
                              </a:rPr>
                              <m:t>𝑤</m:t>
                            </m:r>
                            <m:r>
                              <a:rPr lang="en-US" i="1">
                                <a:solidFill>
                                  <a:schemeClr val="bg1"/>
                                </a:solidFill>
                                <a:latin typeface="Cambria Math" panose="02040503050406030204" pitchFamily="18" charset="0"/>
                              </a:rPr>
                              <m:t>(</m:t>
                            </m:r>
                            <m:sSub>
                              <m:sSubPr>
                                <m:ctrlPr>
                                  <a:rPr lang="en-US" i="1">
                                    <a:solidFill>
                                      <a:schemeClr val="bg1"/>
                                    </a:solidFill>
                                    <a:latin typeface="Cambria Math" panose="02040503050406030204" pitchFamily="18" charset="0"/>
                                  </a:rPr>
                                </m:ctrlPr>
                              </m:sSubPr>
                              <m:e>
                                <m:r>
                                  <a:rPr lang="en-US" i="1">
                                    <a:solidFill>
                                      <a:schemeClr val="bg1"/>
                                    </a:solidFill>
                                    <a:latin typeface="Cambria Math" panose="02040503050406030204" pitchFamily="18" charset="0"/>
                                  </a:rPr>
                                  <m:t>𝐸</m:t>
                                </m:r>
                              </m:e>
                              <m:sub>
                                <m:r>
                                  <a:rPr lang="en-US" i="1">
                                    <a:solidFill>
                                      <a:schemeClr val="bg1"/>
                                    </a:solidFill>
                                    <a:latin typeface="Cambria Math" panose="02040503050406030204" pitchFamily="18" charset="0"/>
                                  </a:rPr>
                                  <m:t>𝑖</m:t>
                                </m:r>
                              </m:sub>
                            </m:sSub>
                            <m:r>
                              <a:rPr lang="en-US" i="1">
                                <a:solidFill>
                                  <a:schemeClr val="bg1"/>
                                </a:solidFill>
                                <a:latin typeface="Cambria Math" panose="02040503050406030204" pitchFamily="18" charset="0"/>
                              </a:rPr>
                              <m:t>)</m:t>
                            </m:r>
                          </m:e>
                        </m:nary>
                      </m:den>
                    </m:f>
                  </m:oMath>
                </a14:m>
                <a:endParaRPr lang="en-US" dirty="0">
                  <a:solidFill>
                    <a:schemeClr val="bg1"/>
                  </a:solidFill>
                </a:endParaRPr>
              </a:p>
              <a:p>
                <a:pPr marL="0" indent="0">
                  <a:buNone/>
                </a:pPr>
                <a:endParaRPr lang="en-US" dirty="0">
                  <a:solidFill>
                    <a:schemeClr val="bg1"/>
                  </a:solidFill>
                </a:endParaRPr>
              </a:p>
              <a:p>
                <a:pPr marL="0" indent="0">
                  <a:buNone/>
                </a:pPr>
                <a:r>
                  <a:rPr lang="en-US" dirty="0">
                    <a:solidFill>
                      <a:srgbClr val="FFC000"/>
                    </a:solidFill>
                  </a:rPr>
                  <a:t>The total utility is thus non-convex </a:t>
                </a:r>
                <a:r>
                  <a:rPr lang="en-US" dirty="0">
                    <a:solidFill>
                      <a:schemeClr val="bg1"/>
                    </a:solidFill>
                  </a:rPr>
                  <a:t>and results from assigning a relative value to each term:</a:t>
                </a:r>
              </a:p>
              <a:p>
                <a:pPr marL="0" indent="0">
                  <a:buNone/>
                </a:pPr>
                <a:endParaRPr lang="en-US" dirty="0">
                  <a:solidFill>
                    <a:schemeClr val="bg1"/>
                  </a:solidFill>
                </a:endParaRPr>
              </a:p>
              <a:p>
                <a:pPr marL="0" indent="0">
                  <a:buNone/>
                </a:pPr>
                <a:r>
                  <a:rPr lang="en-US" dirty="0">
                    <a:solidFill>
                      <a:schemeClr val="bg1"/>
                    </a:solidFill>
                  </a:rPr>
                  <a:t>			</a:t>
                </a:r>
                <a:r>
                  <a:rPr lang="en-US" dirty="0">
                    <a:solidFill>
                      <a:srgbClr val="FFC000"/>
                    </a:solidFill>
                  </a:rPr>
                  <a:t>U = </a:t>
                </a:r>
                <a:r>
                  <a:rPr lang="en-US" dirty="0">
                    <a:solidFill>
                      <a:srgbClr val="FFC000"/>
                    </a:solidFill>
                    <a:latin typeface="Symbol" panose="05050102010706020507" pitchFamily="18" charset="2"/>
                  </a:rPr>
                  <a:t>l</a:t>
                </a:r>
                <a:r>
                  <a:rPr lang="en-US" baseline="-25000" dirty="0">
                    <a:solidFill>
                      <a:srgbClr val="FFC000"/>
                    </a:solidFill>
                  </a:rPr>
                  <a:t>1</a:t>
                </a:r>
                <a:r>
                  <a:rPr lang="en-US" dirty="0">
                    <a:solidFill>
                      <a:srgbClr val="FFC000"/>
                    </a:solidFill>
                  </a:rPr>
                  <a:t>U</a:t>
                </a:r>
                <a:r>
                  <a:rPr lang="en-US" baseline="-25000" dirty="0">
                    <a:solidFill>
                      <a:srgbClr val="FFC000"/>
                    </a:solidFill>
                  </a:rPr>
                  <a:t>1</a:t>
                </a:r>
                <a:r>
                  <a:rPr lang="en-US" dirty="0">
                    <a:solidFill>
                      <a:srgbClr val="FFC000"/>
                    </a:solidFill>
                  </a:rPr>
                  <a:t> + </a:t>
                </a:r>
                <a:r>
                  <a:rPr lang="en-US" dirty="0">
                    <a:solidFill>
                      <a:srgbClr val="FFC000"/>
                    </a:solidFill>
                    <a:latin typeface="Symbol" panose="05050102010706020507" pitchFamily="18" charset="2"/>
                  </a:rPr>
                  <a:t>l</a:t>
                </a:r>
                <a:r>
                  <a:rPr lang="en-US" baseline="-25000" dirty="0">
                    <a:solidFill>
                      <a:srgbClr val="FFC000"/>
                    </a:solidFill>
                  </a:rPr>
                  <a:t>2</a:t>
                </a:r>
                <a:r>
                  <a:rPr lang="en-US" dirty="0">
                    <a:solidFill>
                      <a:srgbClr val="FFC000"/>
                    </a:solidFill>
                  </a:rPr>
                  <a:t>U</a:t>
                </a:r>
                <a:r>
                  <a:rPr lang="en-US" baseline="-25000" dirty="0">
                    <a:solidFill>
                      <a:srgbClr val="FFC000"/>
                    </a:solidFill>
                  </a:rPr>
                  <a:t>2</a:t>
                </a:r>
                <a:r>
                  <a:rPr lang="en-US" dirty="0">
                    <a:solidFill>
                      <a:srgbClr val="FFC000"/>
                    </a:solidFill>
                  </a:rPr>
                  <a:t> + </a:t>
                </a:r>
                <a:r>
                  <a:rPr lang="en-US" dirty="0">
                    <a:solidFill>
                      <a:srgbClr val="FFC000"/>
                    </a:solidFill>
                    <a:latin typeface="Symbol" panose="05050102010706020507" pitchFamily="18" charset="2"/>
                  </a:rPr>
                  <a:t>l</a:t>
                </a:r>
                <a:r>
                  <a:rPr lang="en-US" baseline="-25000" dirty="0">
                    <a:solidFill>
                      <a:srgbClr val="FFC000"/>
                    </a:solidFill>
                  </a:rPr>
                  <a:t>3</a:t>
                </a:r>
                <a:r>
                  <a:rPr lang="en-US" dirty="0">
                    <a:solidFill>
                      <a:srgbClr val="FFC000"/>
                    </a:solidFill>
                  </a:rPr>
                  <a:t>U</a:t>
                </a:r>
                <a:r>
                  <a:rPr lang="en-US" baseline="-25000" dirty="0">
                    <a:solidFill>
                      <a:srgbClr val="FFC000"/>
                    </a:solidFill>
                  </a:rPr>
                  <a:t>3</a:t>
                </a:r>
              </a:p>
              <a:p>
                <a:pPr marL="0" indent="0">
                  <a:buNone/>
                </a:pPr>
                <a:r>
                  <a:rPr lang="en-US" dirty="0">
                    <a:solidFill>
                      <a:schemeClr val="bg1"/>
                    </a:solidFill>
                  </a:rPr>
                  <a:t>		 </a:t>
                </a:r>
              </a:p>
            </p:txBody>
          </p:sp>
        </mc:Choice>
        <mc:Fallback xmlns="">
          <p:sp>
            <p:nvSpPr>
              <p:cNvPr id="3" name="Content Placeholder 2">
                <a:extLst>
                  <a:ext uri="{FF2B5EF4-FFF2-40B4-BE49-F238E27FC236}">
                    <a16:creationId xmlns:a16="http://schemas.microsoft.com/office/drawing/2014/main" id="{300CB803-6AC8-F75F-A5FB-F37F2D9B7C3E}"/>
                  </a:ext>
                </a:extLst>
              </p:cNvPr>
              <p:cNvSpPr>
                <a:spLocks noGrp="1" noRot="1" noChangeAspect="1" noMove="1" noResize="1" noEditPoints="1" noAdjustHandles="1" noChangeArrowheads="1" noChangeShapeType="1" noTextEdit="1"/>
              </p:cNvSpPr>
              <p:nvPr>
                <p:ph idx="1"/>
              </p:nvPr>
            </p:nvSpPr>
            <p:spPr>
              <a:xfrm>
                <a:off x="838200" y="1601734"/>
                <a:ext cx="10515600" cy="5256266"/>
              </a:xfrm>
              <a:blipFill>
                <a:blip r:embed="rId2"/>
                <a:stretch>
                  <a:fillRect l="-928"/>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DC960DBF-4EB3-3484-D440-638002A58689}"/>
              </a:ext>
            </a:extLst>
          </p:cNvPr>
          <p:cNvSpPr>
            <a:spLocks noGrp="1"/>
          </p:cNvSpPr>
          <p:nvPr>
            <p:ph type="sldNum" sz="quarter" idx="12"/>
          </p:nvPr>
        </p:nvSpPr>
        <p:spPr/>
        <p:txBody>
          <a:bodyPr/>
          <a:lstStyle/>
          <a:p>
            <a:fld id="{9792DB7C-41C6-413A-81DD-F073C27E12A1}" type="slidenum">
              <a:rPr lang="en-US" smtClean="0"/>
              <a:t>43</a:t>
            </a:fld>
            <a:endParaRPr lang="en-US" dirty="0"/>
          </a:p>
        </p:txBody>
      </p:sp>
      <p:pic>
        <p:nvPicPr>
          <p:cNvPr id="7" name="Picture 6">
            <a:extLst>
              <a:ext uri="{FF2B5EF4-FFF2-40B4-BE49-F238E27FC236}">
                <a16:creationId xmlns:a16="http://schemas.microsoft.com/office/drawing/2014/main" id="{A293331C-6B44-1229-BCED-8B26FA7E443D}"/>
              </a:ext>
            </a:extLst>
          </p:cNvPr>
          <p:cNvPicPr>
            <a:picLocks noChangeAspect="1"/>
          </p:cNvPicPr>
          <p:nvPr/>
        </p:nvPicPr>
        <p:blipFill>
          <a:blip r:embed="rId3"/>
          <a:stretch>
            <a:fillRect/>
          </a:stretch>
        </p:blipFill>
        <p:spPr>
          <a:xfrm>
            <a:off x="8610600" y="511575"/>
            <a:ext cx="2245275" cy="1247376"/>
          </a:xfrm>
          <a:prstGeom prst="rect">
            <a:avLst/>
          </a:prstGeom>
        </p:spPr>
      </p:pic>
      <p:sp>
        <p:nvSpPr>
          <p:cNvPr id="4" name="Segnaposto piè di pagina 3">
            <a:extLst>
              <a:ext uri="{FF2B5EF4-FFF2-40B4-BE49-F238E27FC236}">
                <a16:creationId xmlns:a16="http://schemas.microsoft.com/office/drawing/2014/main" id="{1FC0D36E-A418-8278-19B0-B99D13AE55C2}"/>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275832340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84044D6-DBC1-B02C-F05A-3EDF4BD58069}"/>
              </a:ext>
            </a:extLst>
          </p:cNvPr>
          <p:cNvSpPr>
            <a:spLocks noGrp="1"/>
          </p:cNvSpPr>
          <p:nvPr>
            <p:ph type="title"/>
          </p:nvPr>
        </p:nvSpPr>
        <p:spPr/>
        <p:txBody>
          <a:bodyPr/>
          <a:lstStyle/>
          <a:p>
            <a:r>
              <a:rPr lang="en-US" b="1" dirty="0">
                <a:solidFill>
                  <a:schemeClr val="bg1"/>
                </a:solidFill>
                <a:latin typeface="+mn-lt"/>
              </a:rPr>
              <a:t>A different utility definition</a:t>
            </a:r>
          </a:p>
        </p:txBody>
      </p:sp>
      <p:sp>
        <p:nvSpPr>
          <p:cNvPr id="3" name="Segnaposto contenuto 2">
            <a:extLst>
              <a:ext uri="{FF2B5EF4-FFF2-40B4-BE49-F238E27FC236}">
                <a16:creationId xmlns:a16="http://schemas.microsoft.com/office/drawing/2014/main" id="{072F0D3E-D0F2-29B1-9EFB-053525233DB3}"/>
              </a:ext>
            </a:extLst>
          </p:cNvPr>
          <p:cNvSpPr>
            <a:spLocks noGrp="1"/>
          </p:cNvSpPr>
          <p:nvPr>
            <p:ph idx="1"/>
          </p:nvPr>
        </p:nvSpPr>
        <p:spPr/>
        <p:txBody>
          <a:bodyPr>
            <a:normAutofit fontScale="77500" lnSpcReduction="20000"/>
          </a:bodyPr>
          <a:lstStyle/>
          <a:p>
            <a:pPr marL="0" indent="0">
              <a:buNone/>
            </a:pPr>
            <a:r>
              <a:rPr lang="en-US" dirty="0">
                <a:solidFill>
                  <a:schemeClr val="bg1"/>
                </a:solidFill>
              </a:rPr>
              <a:t>Although the utility definition discussed above “works” – it provides a well specified objective for our optimization task –, it connects in an </a:t>
            </a:r>
            <a:r>
              <a:rPr lang="en-US" dirty="0">
                <a:solidFill>
                  <a:srgbClr val="00B0F0"/>
                </a:solidFill>
              </a:rPr>
              <a:t>arbitrary way</a:t>
            </a:r>
            <a:r>
              <a:rPr lang="en-US" dirty="0">
                <a:solidFill>
                  <a:schemeClr val="bg1"/>
                </a:solidFill>
              </a:rPr>
              <a:t> the different capabilities of the array (in terms of flux measurement and p/gamma discrimination, energy resolution, pointing resolution)</a:t>
            </a:r>
          </a:p>
          <a:p>
            <a:pPr marL="0" indent="0">
              <a:buNone/>
            </a:pPr>
            <a:endParaRPr lang="en-US" dirty="0">
              <a:solidFill>
                <a:schemeClr val="bg1"/>
              </a:solidFill>
            </a:endParaRPr>
          </a:p>
          <a:p>
            <a:pPr marL="0" indent="0">
              <a:buNone/>
            </a:pPr>
            <a:r>
              <a:rPr lang="en-US" dirty="0">
                <a:solidFill>
                  <a:schemeClr val="bg1"/>
                </a:solidFill>
                <a:sym typeface="Wingdings" panose="05000000000000000000" pitchFamily="2" charset="2"/>
              </a:rPr>
              <a:t> </a:t>
            </a:r>
            <a:r>
              <a:rPr lang="en-US" dirty="0">
                <a:solidFill>
                  <a:schemeClr val="bg1"/>
                </a:solidFill>
              </a:rPr>
              <a:t>Better to try and use the ingredients to provide more “physics motivated” utility definitions, that exploit the resolution and acceptance of the instrument in a coherent way.</a:t>
            </a:r>
          </a:p>
          <a:p>
            <a:pPr marL="0" indent="0">
              <a:buNone/>
            </a:pPr>
            <a:endParaRPr lang="en-US" dirty="0">
              <a:solidFill>
                <a:schemeClr val="bg1"/>
              </a:solidFill>
            </a:endParaRPr>
          </a:p>
          <a:p>
            <a:pPr>
              <a:buFont typeface="Wingdings" panose="05000000000000000000" pitchFamily="2" charset="2"/>
              <a:buChar char="à"/>
            </a:pPr>
            <a:r>
              <a:rPr lang="en-US" dirty="0">
                <a:solidFill>
                  <a:srgbClr val="00B0F0"/>
                </a:solidFill>
                <a:sym typeface="Wingdings" panose="05000000000000000000" pitchFamily="2" charset="2"/>
              </a:rPr>
              <a:t>Proposal: </a:t>
            </a:r>
            <a:r>
              <a:rPr lang="en-US" dirty="0">
                <a:solidFill>
                  <a:srgbClr val="FFC000"/>
                </a:solidFill>
                <a:sym typeface="Wingdings" panose="05000000000000000000" pitchFamily="2" charset="2"/>
              </a:rPr>
              <a:t>minimum exposure time to obtain 3-sigma evidence for a point source at high energy, from an on-off counting experiment</a:t>
            </a:r>
          </a:p>
          <a:p>
            <a:pPr>
              <a:buFont typeface="Wingdings" panose="05000000000000000000" pitchFamily="2" charset="2"/>
              <a:buChar char="à"/>
            </a:pPr>
            <a:endParaRPr lang="en-US" dirty="0">
              <a:solidFill>
                <a:schemeClr val="bg1"/>
              </a:solidFill>
              <a:sym typeface="Wingdings" panose="05000000000000000000" pitchFamily="2" charset="2"/>
            </a:endParaRPr>
          </a:p>
          <a:p>
            <a:pPr marL="0" indent="0">
              <a:buNone/>
            </a:pPr>
            <a:r>
              <a:rPr lang="en-US" dirty="0">
                <a:solidFill>
                  <a:schemeClr val="bg1"/>
                </a:solidFill>
                <a:sym typeface="Wingdings" panose="05000000000000000000" pitchFamily="2" charset="2"/>
              </a:rPr>
              <a:t>	This integrates </a:t>
            </a:r>
            <a:r>
              <a:rPr lang="en-US" dirty="0">
                <a:solidFill>
                  <a:srgbClr val="00B0F0"/>
                </a:solidFill>
                <a:sym typeface="Wingdings" panose="05000000000000000000" pitchFamily="2" charset="2"/>
              </a:rPr>
              <a:t>background discrimination </a:t>
            </a:r>
            <a:r>
              <a:rPr lang="en-US" dirty="0">
                <a:solidFill>
                  <a:schemeClr val="bg1"/>
                </a:solidFill>
                <a:sym typeface="Wingdings" panose="05000000000000000000" pitchFamily="2" charset="2"/>
              </a:rPr>
              <a:t>(expected background flux in signal region), </a:t>
            </a:r>
            <a:r>
              <a:rPr lang="en-US" dirty="0">
                <a:solidFill>
                  <a:srgbClr val="00B0F0"/>
                </a:solidFill>
                <a:sym typeface="Wingdings" panose="05000000000000000000" pitchFamily="2" charset="2"/>
              </a:rPr>
              <a:t>pointing resolution </a:t>
            </a:r>
            <a:r>
              <a:rPr lang="en-US" dirty="0">
                <a:solidFill>
                  <a:schemeClr val="bg1"/>
                </a:solidFill>
                <a:sym typeface="Wingdings" panose="05000000000000000000" pitchFamily="2" charset="2"/>
              </a:rPr>
              <a:t>(width of signal region in the sky), and </a:t>
            </a:r>
            <a:r>
              <a:rPr lang="en-US" dirty="0">
                <a:solidFill>
                  <a:srgbClr val="00B0F0"/>
                </a:solidFill>
                <a:sym typeface="Wingdings" panose="05000000000000000000" pitchFamily="2" charset="2"/>
              </a:rPr>
              <a:t>energy resolution </a:t>
            </a:r>
            <a:r>
              <a:rPr lang="en-US" dirty="0">
                <a:solidFill>
                  <a:schemeClr val="bg1"/>
                </a:solidFill>
                <a:sym typeface="Wingdings" panose="05000000000000000000" pitchFamily="2" charset="2"/>
              </a:rPr>
              <a:t>(spread of energy from source) and ideally connects with performance of the instrument </a:t>
            </a:r>
            <a:endParaRPr lang="en-US" dirty="0">
              <a:solidFill>
                <a:schemeClr val="bg1"/>
              </a:solidFill>
            </a:endParaRPr>
          </a:p>
        </p:txBody>
      </p:sp>
      <p:sp>
        <p:nvSpPr>
          <p:cNvPr id="4" name="Segnaposto piè di pagina 3">
            <a:extLst>
              <a:ext uri="{FF2B5EF4-FFF2-40B4-BE49-F238E27FC236}">
                <a16:creationId xmlns:a16="http://schemas.microsoft.com/office/drawing/2014/main" id="{BA5CC7A4-6161-965E-6B03-B022E2E0057D}"/>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B9993CBB-5830-679C-854E-B78D49AE7755}"/>
              </a:ext>
            </a:extLst>
          </p:cNvPr>
          <p:cNvSpPr>
            <a:spLocks noGrp="1"/>
          </p:cNvSpPr>
          <p:nvPr>
            <p:ph type="sldNum" sz="quarter" idx="12"/>
          </p:nvPr>
        </p:nvSpPr>
        <p:spPr/>
        <p:txBody>
          <a:bodyPr/>
          <a:lstStyle/>
          <a:p>
            <a:fld id="{9792DB7C-41C6-413A-81DD-F073C27E12A1}" type="slidenum">
              <a:rPr lang="en-US" smtClean="0"/>
              <a:t>44</a:t>
            </a:fld>
            <a:endParaRPr lang="en-US"/>
          </a:p>
        </p:txBody>
      </p:sp>
    </p:spTree>
    <p:extLst>
      <p:ext uri="{BB962C8B-B14F-4D97-AF65-F5344CB8AC3E}">
        <p14:creationId xmlns:p14="http://schemas.microsoft.com/office/powerpoint/2010/main" val="393245787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28AB7A2-45BA-187D-0551-CCDF35335115}"/>
              </a:ext>
            </a:extLst>
          </p:cNvPr>
          <p:cNvSpPr>
            <a:spLocks noGrp="1"/>
          </p:cNvSpPr>
          <p:nvPr>
            <p:ph type="title"/>
          </p:nvPr>
        </p:nvSpPr>
        <p:spPr/>
        <p:txBody>
          <a:bodyPr/>
          <a:lstStyle/>
          <a:p>
            <a:r>
              <a:rPr lang="en-US" b="1" dirty="0">
                <a:solidFill>
                  <a:schemeClr val="bg1"/>
                </a:solidFill>
                <a:latin typeface="+mn-lt"/>
              </a:rPr>
              <a:t>Point Source Utility</a:t>
            </a:r>
          </a:p>
        </p:txBody>
      </p:sp>
      <p:sp>
        <p:nvSpPr>
          <p:cNvPr id="3" name="Segnaposto contenuto 2">
            <a:extLst>
              <a:ext uri="{FF2B5EF4-FFF2-40B4-BE49-F238E27FC236}">
                <a16:creationId xmlns:a16="http://schemas.microsoft.com/office/drawing/2014/main" id="{16A2375A-A8F7-CEAD-C539-CA62BC4389ED}"/>
              </a:ext>
            </a:extLst>
          </p:cNvPr>
          <p:cNvSpPr>
            <a:spLocks noGrp="1"/>
          </p:cNvSpPr>
          <p:nvPr>
            <p:ph idx="1"/>
          </p:nvPr>
        </p:nvSpPr>
        <p:spPr/>
        <p:txBody>
          <a:bodyPr>
            <a:normAutofit/>
          </a:bodyPr>
          <a:lstStyle/>
          <a:p>
            <a:r>
              <a:rPr lang="en-US" dirty="0">
                <a:solidFill>
                  <a:schemeClr val="bg1"/>
                </a:solidFill>
              </a:rPr>
              <a:t>We define an “on” region of extension [-</a:t>
            </a:r>
            <a:r>
              <a:rPr lang="en-US" dirty="0">
                <a:solidFill>
                  <a:schemeClr val="bg1"/>
                </a:solidFill>
                <a:latin typeface="Symbol" panose="05050102010706020507" pitchFamily="18" charset="2"/>
              </a:rPr>
              <a:t>1.4s</a:t>
            </a:r>
            <a:r>
              <a:rPr lang="en-US" baseline="-25000" dirty="0">
                <a:solidFill>
                  <a:schemeClr val="bg1"/>
                </a:solidFill>
                <a:latin typeface="Symbol" panose="05050102010706020507" pitchFamily="18" charset="2"/>
              </a:rPr>
              <a:t>q</a:t>
            </a:r>
            <a:r>
              <a:rPr lang="en-US" dirty="0">
                <a:solidFill>
                  <a:schemeClr val="bg1"/>
                </a:solidFill>
                <a:latin typeface="Symbol" panose="05050102010706020507" pitchFamily="18" charset="2"/>
              </a:rPr>
              <a:t>,1.4s</a:t>
            </a:r>
            <a:r>
              <a:rPr lang="en-US" baseline="-25000" dirty="0">
                <a:solidFill>
                  <a:schemeClr val="bg1"/>
                </a:solidFill>
                <a:latin typeface="Symbol" panose="05050102010706020507" pitchFamily="18" charset="2"/>
              </a:rPr>
              <a:t>q</a:t>
            </a:r>
            <a:r>
              <a:rPr lang="en-US" dirty="0">
                <a:solidFill>
                  <a:schemeClr val="bg1"/>
                </a:solidFill>
              </a:rPr>
              <a:t>] x [-1.4</a:t>
            </a:r>
            <a:r>
              <a:rPr lang="en-US" dirty="0">
                <a:solidFill>
                  <a:schemeClr val="bg1"/>
                </a:solidFill>
                <a:latin typeface="Symbol" panose="05050102010706020507" pitchFamily="18" charset="2"/>
              </a:rPr>
              <a:t>s</a:t>
            </a:r>
            <a:r>
              <a:rPr lang="en-US" baseline="-25000" dirty="0">
                <a:solidFill>
                  <a:schemeClr val="bg1"/>
                </a:solidFill>
                <a:latin typeface="Symbol" panose="05050102010706020507" pitchFamily="18" charset="2"/>
              </a:rPr>
              <a:t>f</a:t>
            </a:r>
            <a:r>
              <a:rPr lang="en-US" dirty="0">
                <a:solidFill>
                  <a:schemeClr val="bg1"/>
                </a:solidFill>
              </a:rPr>
              <a:t>, 1.4</a:t>
            </a:r>
            <a:r>
              <a:rPr lang="en-US" dirty="0">
                <a:solidFill>
                  <a:schemeClr val="bg1"/>
                </a:solidFill>
                <a:latin typeface="Symbol" panose="05050102010706020507" pitchFamily="18" charset="2"/>
              </a:rPr>
              <a:t>s</a:t>
            </a:r>
            <a:r>
              <a:rPr lang="en-US" baseline="-25000" dirty="0">
                <a:solidFill>
                  <a:schemeClr val="bg1"/>
                </a:solidFill>
                <a:latin typeface="Symbol" panose="05050102010706020507" pitchFamily="18" charset="2"/>
              </a:rPr>
              <a:t>f</a:t>
            </a:r>
            <a:r>
              <a:rPr lang="en-US" dirty="0">
                <a:solidFill>
                  <a:schemeClr val="bg1"/>
                </a:solidFill>
              </a:rPr>
              <a:t>]</a:t>
            </a:r>
          </a:p>
          <a:p>
            <a:pPr marL="0" indent="0">
              <a:buNone/>
            </a:pPr>
            <a:r>
              <a:rPr lang="en-US" dirty="0">
                <a:solidFill>
                  <a:schemeClr val="bg1"/>
                </a:solidFill>
              </a:rPr>
              <a:t>and a surrounding “off” region 10 times wider.</a:t>
            </a:r>
          </a:p>
          <a:p>
            <a:pPr marL="0" indent="0">
              <a:buNone/>
            </a:pPr>
            <a:r>
              <a:rPr lang="en-US" dirty="0">
                <a:solidFill>
                  <a:schemeClr val="bg1"/>
                </a:solidFill>
              </a:rPr>
              <a:t>Similarly, we only look at photons in a [-1.4</a:t>
            </a:r>
            <a:r>
              <a:rPr lang="en-US" dirty="0">
                <a:solidFill>
                  <a:schemeClr val="bg1"/>
                </a:solidFill>
                <a:latin typeface="Symbol" panose="05050102010706020507" pitchFamily="18" charset="2"/>
              </a:rPr>
              <a:t>s</a:t>
            </a:r>
            <a:r>
              <a:rPr lang="en-US" baseline="-25000" dirty="0">
                <a:solidFill>
                  <a:schemeClr val="bg1"/>
                </a:solidFill>
                <a:latin typeface="Symbol" panose="05050102010706020507" pitchFamily="18" charset="2"/>
              </a:rPr>
              <a:t>E</a:t>
            </a:r>
            <a:r>
              <a:rPr lang="en-US" dirty="0">
                <a:solidFill>
                  <a:schemeClr val="bg1"/>
                </a:solidFill>
              </a:rPr>
              <a:t>,1.4</a:t>
            </a:r>
            <a:r>
              <a:rPr lang="en-US" dirty="0">
                <a:solidFill>
                  <a:schemeClr val="bg1"/>
                </a:solidFill>
                <a:latin typeface="Symbol" panose="05050102010706020507" pitchFamily="18" charset="2"/>
              </a:rPr>
              <a:t>s</a:t>
            </a:r>
            <a:r>
              <a:rPr lang="en-US" baseline="-25000" dirty="0">
                <a:solidFill>
                  <a:schemeClr val="bg1"/>
                </a:solidFill>
                <a:latin typeface="Symbol" panose="05050102010706020507" pitchFamily="18" charset="2"/>
              </a:rPr>
              <a:t>E</a:t>
            </a:r>
            <a:r>
              <a:rPr lang="en-US" dirty="0">
                <a:solidFill>
                  <a:schemeClr val="bg1"/>
                </a:solidFill>
              </a:rPr>
              <a:t>] region around the point source energy E</a:t>
            </a:r>
          </a:p>
          <a:p>
            <a:pPr marL="0" indent="0">
              <a:buNone/>
            </a:pPr>
            <a:endParaRPr lang="en-US" dirty="0">
              <a:solidFill>
                <a:schemeClr val="bg1"/>
              </a:solidFill>
            </a:endParaRPr>
          </a:p>
          <a:p>
            <a:pPr marL="0" indent="0">
              <a:buNone/>
            </a:pPr>
            <a:r>
              <a:rPr lang="en-US" dirty="0">
                <a:solidFill>
                  <a:schemeClr val="bg1"/>
                </a:solidFill>
              </a:rPr>
              <a:t>We estimate backgrounds in the off region by a fit to the gamma fraction there; then we combine Poisson uncertainty and fit fraction uncertainty to get an estimate of the background in the on region,</a:t>
            </a:r>
          </a:p>
          <a:p>
            <a:pPr marL="0" indent="0">
              <a:buNone/>
            </a:pPr>
            <a:r>
              <a:rPr lang="en-US" dirty="0">
                <a:solidFill>
                  <a:schemeClr val="bg1"/>
                </a:solidFill>
              </a:rPr>
              <a:t>	</a:t>
            </a:r>
            <a:r>
              <a:rPr lang="en-US" dirty="0" err="1">
                <a:solidFill>
                  <a:srgbClr val="FFC000"/>
                </a:solidFill>
              </a:rPr>
              <a:t>B</a:t>
            </a:r>
            <a:r>
              <a:rPr lang="en-US" baseline="-25000" dirty="0" err="1">
                <a:solidFill>
                  <a:srgbClr val="FFC000"/>
                </a:solidFill>
              </a:rPr>
              <a:t>exp</a:t>
            </a:r>
            <a:r>
              <a:rPr lang="en-US" dirty="0">
                <a:solidFill>
                  <a:srgbClr val="FFC000"/>
                </a:solidFill>
              </a:rPr>
              <a:t> = 0.01 (B</a:t>
            </a:r>
            <a:r>
              <a:rPr lang="en-US" baseline="-25000" dirty="0">
                <a:solidFill>
                  <a:srgbClr val="FFC000"/>
                </a:solidFill>
              </a:rPr>
              <a:t>off</a:t>
            </a:r>
            <a:r>
              <a:rPr lang="en-US" dirty="0">
                <a:solidFill>
                  <a:srgbClr val="FFC000"/>
                </a:solidFill>
              </a:rPr>
              <a:t> +- [B</a:t>
            </a:r>
            <a:r>
              <a:rPr lang="en-US" baseline="-25000" dirty="0">
                <a:solidFill>
                  <a:srgbClr val="FFC000"/>
                </a:solidFill>
              </a:rPr>
              <a:t>off</a:t>
            </a:r>
            <a:r>
              <a:rPr lang="en-US" dirty="0">
                <a:solidFill>
                  <a:srgbClr val="FFC000"/>
                </a:solidFill>
              </a:rPr>
              <a:t> + </a:t>
            </a:r>
            <a:r>
              <a:rPr lang="en-US" dirty="0">
                <a:solidFill>
                  <a:srgbClr val="FFC000"/>
                </a:solidFill>
                <a:latin typeface="Symbol" panose="05050102010706020507" pitchFamily="18" charset="2"/>
              </a:rPr>
              <a:t>(</a:t>
            </a:r>
            <a:r>
              <a:rPr lang="en-US" dirty="0">
                <a:solidFill>
                  <a:srgbClr val="FFC000"/>
                </a:solidFill>
              </a:rPr>
              <a:t>B</a:t>
            </a:r>
            <a:r>
              <a:rPr lang="en-US" baseline="-25000" dirty="0">
                <a:solidFill>
                  <a:srgbClr val="FFC000"/>
                </a:solidFill>
              </a:rPr>
              <a:t>off  </a:t>
            </a:r>
            <a:r>
              <a:rPr lang="en-US" dirty="0">
                <a:solidFill>
                  <a:srgbClr val="FFC000"/>
                </a:solidFill>
                <a:latin typeface="Symbol" panose="05050102010706020507" pitchFamily="18" charset="2"/>
              </a:rPr>
              <a:t>s</a:t>
            </a:r>
            <a:r>
              <a:rPr lang="en-US" dirty="0">
                <a:solidFill>
                  <a:srgbClr val="FFC000"/>
                </a:solidFill>
              </a:rPr>
              <a:t>(</a:t>
            </a:r>
            <a:r>
              <a:rPr lang="en-US" dirty="0" err="1">
                <a:solidFill>
                  <a:srgbClr val="FFC000"/>
                </a:solidFill>
              </a:rPr>
              <a:t>f</a:t>
            </a:r>
            <a:r>
              <a:rPr lang="en-US" baseline="-25000" dirty="0" err="1">
                <a:solidFill>
                  <a:srgbClr val="FFC000"/>
                </a:solidFill>
                <a:latin typeface="Symbol" panose="05050102010706020507" pitchFamily="18" charset="2"/>
              </a:rPr>
              <a:t>g</a:t>
            </a:r>
            <a:r>
              <a:rPr lang="en-US" dirty="0">
                <a:solidFill>
                  <a:srgbClr val="FFC000"/>
                </a:solidFill>
              </a:rPr>
              <a:t>)</a:t>
            </a:r>
            <a:r>
              <a:rPr lang="en-US" dirty="0">
                <a:solidFill>
                  <a:srgbClr val="FFC000"/>
                </a:solidFill>
                <a:latin typeface="Symbol" panose="05050102010706020507" pitchFamily="18" charset="2"/>
              </a:rPr>
              <a:t>/</a:t>
            </a:r>
            <a:r>
              <a:rPr lang="en-US" dirty="0" err="1">
                <a:solidFill>
                  <a:srgbClr val="FFC000"/>
                </a:solidFill>
              </a:rPr>
              <a:t>f</a:t>
            </a:r>
            <a:r>
              <a:rPr lang="en-US" baseline="-25000" dirty="0" err="1">
                <a:solidFill>
                  <a:srgbClr val="FFC000"/>
                </a:solidFill>
                <a:latin typeface="Symbol" panose="05050102010706020507" pitchFamily="18" charset="2"/>
              </a:rPr>
              <a:t>g</a:t>
            </a:r>
            <a:r>
              <a:rPr lang="en-US" dirty="0">
                <a:solidFill>
                  <a:srgbClr val="FFC000"/>
                </a:solidFill>
              </a:rPr>
              <a:t>)</a:t>
            </a:r>
            <a:r>
              <a:rPr lang="en-US" baseline="30000" dirty="0">
                <a:solidFill>
                  <a:srgbClr val="FFC000"/>
                </a:solidFill>
              </a:rPr>
              <a:t>2</a:t>
            </a:r>
            <a:r>
              <a:rPr lang="en-US" dirty="0">
                <a:solidFill>
                  <a:srgbClr val="FFC000"/>
                </a:solidFill>
              </a:rPr>
              <a:t>]</a:t>
            </a:r>
            <a:r>
              <a:rPr lang="en-US" baseline="30000" dirty="0">
                <a:solidFill>
                  <a:srgbClr val="FFC000"/>
                </a:solidFill>
              </a:rPr>
              <a:t>0.5</a:t>
            </a:r>
            <a:r>
              <a:rPr lang="en-US" dirty="0">
                <a:solidFill>
                  <a:srgbClr val="FFC000"/>
                </a:solidFill>
              </a:rPr>
              <a:t>)</a:t>
            </a:r>
            <a:endParaRPr lang="en-US" baseline="30000" dirty="0">
              <a:solidFill>
                <a:srgbClr val="FFC000"/>
              </a:solidFill>
            </a:endParaRPr>
          </a:p>
        </p:txBody>
      </p:sp>
      <p:sp>
        <p:nvSpPr>
          <p:cNvPr id="4" name="Segnaposto piè di pagina 3">
            <a:extLst>
              <a:ext uri="{FF2B5EF4-FFF2-40B4-BE49-F238E27FC236}">
                <a16:creationId xmlns:a16="http://schemas.microsoft.com/office/drawing/2014/main" id="{7D08AB42-A14A-D0DA-A5B5-F33A3FC0621B}"/>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0534BA3A-6992-6DD7-D1BA-2BA997092131}"/>
              </a:ext>
            </a:extLst>
          </p:cNvPr>
          <p:cNvSpPr>
            <a:spLocks noGrp="1"/>
          </p:cNvSpPr>
          <p:nvPr>
            <p:ph type="sldNum" sz="quarter" idx="12"/>
          </p:nvPr>
        </p:nvSpPr>
        <p:spPr/>
        <p:txBody>
          <a:bodyPr/>
          <a:lstStyle/>
          <a:p>
            <a:fld id="{9792DB7C-41C6-413A-81DD-F073C27E12A1}" type="slidenum">
              <a:rPr lang="en-US" smtClean="0"/>
              <a:t>45</a:t>
            </a:fld>
            <a:endParaRPr lang="en-US" dirty="0"/>
          </a:p>
        </p:txBody>
      </p:sp>
    </p:spTree>
    <p:extLst>
      <p:ext uri="{BB962C8B-B14F-4D97-AF65-F5344CB8AC3E}">
        <p14:creationId xmlns:p14="http://schemas.microsoft.com/office/powerpoint/2010/main" val="33699861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8EE883-C8D2-43E6-D941-C2C7A128BBDD}"/>
              </a:ext>
            </a:extLst>
          </p:cNvPr>
          <p:cNvSpPr>
            <a:spLocks noGrp="1"/>
          </p:cNvSpPr>
          <p:nvPr>
            <p:ph type="title"/>
          </p:nvPr>
        </p:nvSpPr>
        <p:spPr/>
        <p:txBody>
          <a:bodyPr/>
          <a:lstStyle/>
          <a:p>
            <a:r>
              <a:rPr lang="en-US" b="1" dirty="0">
                <a:solidFill>
                  <a:schemeClr val="bg1"/>
                </a:solidFill>
                <a:latin typeface="+mn-lt"/>
              </a:rPr>
              <a:t>Approximation of N(3s)</a:t>
            </a:r>
          </a:p>
        </p:txBody>
      </p:sp>
      <p:sp>
        <p:nvSpPr>
          <p:cNvPr id="3" name="Segnaposto contenuto 2">
            <a:extLst>
              <a:ext uri="{FF2B5EF4-FFF2-40B4-BE49-F238E27FC236}">
                <a16:creationId xmlns:a16="http://schemas.microsoft.com/office/drawing/2014/main" id="{26198698-3CA3-4526-CA4A-C712566A7EA3}"/>
              </a:ext>
            </a:extLst>
          </p:cNvPr>
          <p:cNvSpPr>
            <a:spLocks noGrp="1"/>
          </p:cNvSpPr>
          <p:nvPr>
            <p:ph idx="1"/>
          </p:nvPr>
        </p:nvSpPr>
        <p:spPr>
          <a:xfrm>
            <a:off x="359521" y="1884885"/>
            <a:ext cx="4795486" cy="4351338"/>
          </a:xfrm>
        </p:spPr>
        <p:txBody>
          <a:bodyPr>
            <a:normAutofit fontScale="85000" lnSpcReduction="20000"/>
          </a:bodyPr>
          <a:lstStyle/>
          <a:p>
            <a:pPr marL="0" indent="0">
              <a:buNone/>
            </a:pPr>
            <a:r>
              <a:rPr lang="en-US" dirty="0">
                <a:solidFill>
                  <a:schemeClr val="bg1"/>
                </a:solidFill>
              </a:rPr>
              <a:t>We needed a differentiable model of the number of signal events producing a 3-sigma excess, given Poisson background B+-</a:t>
            </a:r>
            <a:r>
              <a:rPr lang="en-US" dirty="0" err="1">
                <a:solidFill>
                  <a:schemeClr val="bg1"/>
                </a:solidFill>
                <a:latin typeface="Symbol" panose="05050102010706020507" pitchFamily="18" charset="2"/>
              </a:rPr>
              <a:t>s</a:t>
            </a:r>
            <a:r>
              <a:rPr lang="en-US" baseline="-25000" dirty="0" err="1">
                <a:solidFill>
                  <a:schemeClr val="bg1"/>
                </a:solidFill>
                <a:latin typeface="Symbol" panose="05050102010706020507" pitchFamily="18" charset="2"/>
              </a:rPr>
              <a:t>B</a:t>
            </a:r>
            <a:endParaRPr lang="en-US" baseline="-25000" dirty="0">
              <a:solidFill>
                <a:schemeClr val="bg1"/>
              </a:solidFill>
              <a:latin typeface="Symbol" panose="05050102010706020507" pitchFamily="18" charset="2"/>
            </a:endParaRPr>
          </a:p>
          <a:p>
            <a:pPr marL="0" indent="0">
              <a:buNone/>
            </a:pPr>
            <a:r>
              <a:rPr lang="en-US" dirty="0">
                <a:solidFill>
                  <a:schemeClr val="bg1"/>
                </a:solidFill>
              </a:rPr>
              <a:t>Modeling method:</a:t>
            </a:r>
          </a:p>
          <a:p>
            <a:pPr marL="514350" indent="-514350">
              <a:buAutoNum type="arabicParenR"/>
            </a:pPr>
            <a:r>
              <a:rPr lang="en-US" dirty="0">
                <a:solidFill>
                  <a:schemeClr val="bg1"/>
                </a:solidFill>
              </a:rPr>
              <a:t>compute tail probabilities of B fluctuations, with the uncertainty modeled as a log-normal distribution, for a range of B,</a:t>
            </a:r>
            <a:r>
              <a:rPr lang="en-US" dirty="0">
                <a:solidFill>
                  <a:schemeClr val="bg1"/>
                </a:solidFill>
                <a:latin typeface="Symbol" panose="05050102010706020507" pitchFamily="18" charset="2"/>
              </a:rPr>
              <a:t> </a:t>
            </a:r>
            <a:r>
              <a:rPr lang="en-US" dirty="0" err="1">
                <a:solidFill>
                  <a:schemeClr val="bg1"/>
                </a:solidFill>
                <a:latin typeface="Symbol" panose="05050102010706020507" pitchFamily="18" charset="2"/>
              </a:rPr>
              <a:t>s</a:t>
            </a:r>
            <a:r>
              <a:rPr lang="en-US" baseline="-25000" dirty="0" err="1">
                <a:solidFill>
                  <a:schemeClr val="bg1"/>
                </a:solidFill>
                <a:latin typeface="Symbol" panose="05050102010706020507" pitchFamily="18" charset="2"/>
              </a:rPr>
              <a:t>B</a:t>
            </a:r>
            <a:r>
              <a:rPr lang="en-US" dirty="0">
                <a:solidFill>
                  <a:schemeClr val="bg1"/>
                </a:solidFill>
              </a:rPr>
              <a:t>  combinations</a:t>
            </a:r>
          </a:p>
          <a:p>
            <a:pPr marL="514350" indent="-514350">
              <a:buAutoNum type="arabicParenR"/>
            </a:pPr>
            <a:r>
              <a:rPr lang="en-US" dirty="0">
                <a:solidFill>
                  <a:schemeClr val="bg1"/>
                </a:solidFill>
              </a:rPr>
              <a:t>Fit these with power laws</a:t>
            </a:r>
          </a:p>
          <a:p>
            <a:pPr marL="514350" indent="-514350">
              <a:buAutoNum type="arabicParenR"/>
            </a:pPr>
            <a:r>
              <a:rPr lang="en-US" dirty="0">
                <a:solidFill>
                  <a:schemeClr val="bg1"/>
                </a:solidFill>
              </a:rPr>
              <a:t>Model parameters of the power law functions with polynomials</a:t>
            </a:r>
          </a:p>
          <a:p>
            <a:pPr marL="0" indent="0">
              <a:buNone/>
            </a:pPr>
            <a:endParaRPr lang="en-US" dirty="0">
              <a:solidFill>
                <a:schemeClr val="bg1"/>
              </a:solidFill>
            </a:endParaRPr>
          </a:p>
          <a:p>
            <a:pPr marL="0" indent="0">
              <a:buNone/>
            </a:pPr>
            <a:endParaRPr lang="en-US" dirty="0">
              <a:solidFill>
                <a:schemeClr val="bg1"/>
              </a:solidFill>
            </a:endParaRPr>
          </a:p>
        </p:txBody>
      </p:sp>
      <p:pic>
        <p:nvPicPr>
          <p:cNvPr id="1026" name="Picture 2">
            <a:extLst>
              <a:ext uri="{FF2B5EF4-FFF2-40B4-BE49-F238E27FC236}">
                <a16:creationId xmlns:a16="http://schemas.microsoft.com/office/drawing/2014/main" id="{7B6DD32D-03EA-24A0-AADC-E6CEBFEA3344}"/>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3686" y="2079083"/>
            <a:ext cx="6388411" cy="3962943"/>
          </a:xfrm>
          <a:prstGeom prst="rect">
            <a:avLst/>
          </a:prstGeom>
          <a:noFill/>
          <a:extLst>
            <a:ext uri="{909E8E84-426E-40DD-AFC4-6F175D3DCCD1}">
              <a14:hiddenFill xmlns:a14="http://schemas.microsoft.com/office/drawing/2010/main">
                <a:solidFill>
                  <a:srgbClr val="FFFFFF"/>
                </a:solidFill>
              </a14:hiddenFill>
            </a:ext>
          </a:extLst>
        </p:spPr>
      </p:pic>
      <p:sp>
        <p:nvSpPr>
          <p:cNvPr id="6" name="CasellaDiTesto 5">
            <a:extLst>
              <a:ext uri="{FF2B5EF4-FFF2-40B4-BE49-F238E27FC236}">
                <a16:creationId xmlns:a16="http://schemas.microsoft.com/office/drawing/2014/main" id="{F70A3C95-9128-8896-BF46-E5FBB727D4F4}"/>
              </a:ext>
            </a:extLst>
          </p:cNvPr>
          <p:cNvSpPr txBox="1"/>
          <p:nvPr/>
        </p:nvSpPr>
        <p:spPr>
          <a:xfrm>
            <a:off x="5681935" y="6181958"/>
            <a:ext cx="6450805" cy="369332"/>
          </a:xfrm>
          <a:prstGeom prst="rect">
            <a:avLst/>
          </a:prstGeom>
          <a:noFill/>
        </p:spPr>
        <p:txBody>
          <a:bodyPr wrap="none" rtlCol="0">
            <a:spAutoFit/>
          </a:bodyPr>
          <a:lstStyle/>
          <a:p>
            <a:r>
              <a:rPr lang="en-US" dirty="0">
                <a:solidFill>
                  <a:schemeClr val="bg1"/>
                </a:solidFill>
              </a:rPr>
              <a:t>Above: N(3s) versus </a:t>
            </a:r>
            <a:r>
              <a:rPr lang="en-US" dirty="0" err="1">
                <a:solidFill>
                  <a:schemeClr val="bg1"/>
                </a:solidFill>
                <a:latin typeface="Symbol" panose="05050102010706020507" pitchFamily="18" charset="2"/>
              </a:rPr>
              <a:t>s</a:t>
            </a:r>
            <a:r>
              <a:rPr lang="en-US" baseline="-25000" dirty="0" err="1">
                <a:solidFill>
                  <a:schemeClr val="bg1"/>
                </a:solidFill>
                <a:latin typeface="Symbol" panose="05050102010706020507" pitchFamily="18" charset="2"/>
              </a:rPr>
              <a:t>B</a:t>
            </a:r>
            <a:r>
              <a:rPr lang="en-US" baseline="-25000" dirty="0">
                <a:solidFill>
                  <a:schemeClr val="bg1"/>
                </a:solidFill>
                <a:latin typeface="Symbol" panose="05050102010706020507" pitchFamily="18" charset="2"/>
              </a:rPr>
              <a:t> </a:t>
            </a:r>
            <a:r>
              <a:rPr lang="en-US" dirty="0">
                <a:solidFill>
                  <a:schemeClr val="bg1"/>
                </a:solidFill>
              </a:rPr>
              <a:t>for 10 different B values (from5 to 50 </a:t>
            </a:r>
            <a:r>
              <a:rPr lang="en-US" dirty="0" err="1">
                <a:solidFill>
                  <a:schemeClr val="bg1"/>
                </a:solidFill>
              </a:rPr>
              <a:t>evts</a:t>
            </a:r>
            <a:r>
              <a:rPr lang="en-US" dirty="0">
                <a:solidFill>
                  <a:schemeClr val="bg1"/>
                </a:solidFill>
              </a:rPr>
              <a:t>)</a:t>
            </a:r>
          </a:p>
        </p:txBody>
      </p:sp>
    </p:spTree>
    <p:extLst>
      <p:ext uri="{BB962C8B-B14F-4D97-AF65-F5344CB8AC3E}">
        <p14:creationId xmlns:p14="http://schemas.microsoft.com/office/powerpoint/2010/main" val="27462842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B8EE883-C8D2-43E6-D941-C2C7A128BBDD}"/>
              </a:ext>
            </a:extLst>
          </p:cNvPr>
          <p:cNvSpPr>
            <a:spLocks noGrp="1"/>
          </p:cNvSpPr>
          <p:nvPr>
            <p:ph type="title"/>
          </p:nvPr>
        </p:nvSpPr>
        <p:spPr/>
        <p:txBody>
          <a:bodyPr/>
          <a:lstStyle/>
          <a:p>
            <a:r>
              <a:rPr lang="en-US" b="1" dirty="0">
                <a:solidFill>
                  <a:schemeClr val="bg1"/>
                </a:solidFill>
                <a:latin typeface="+mn-lt"/>
              </a:rPr>
              <a:t>Approximation of N(3s)</a:t>
            </a:r>
          </a:p>
        </p:txBody>
      </p:sp>
      <p:sp>
        <p:nvSpPr>
          <p:cNvPr id="3" name="Segnaposto contenuto 2">
            <a:extLst>
              <a:ext uri="{FF2B5EF4-FFF2-40B4-BE49-F238E27FC236}">
                <a16:creationId xmlns:a16="http://schemas.microsoft.com/office/drawing/2014/main" id="{26198698-3CA3-4526-CA4A-C712566A7EA3}"/>
              </a:ext>
            </a:extLst>
          </p:cNvPr>
          <p:cNvSpPr>
            <a:spLocks noGrp="1"/>
          </p:cNvSpPr>
          <p:nvPr>
            <p:ph idx="1"/>
          </p:nvPr>
        </p:nvSpPr>
        <p:spPr>
          <a:xfrm>
            <a:off x="359521" y="1884885"/>
            <a:ext cx="4795486" cy="4351338"/>
          </a:xfrm>
        </p:spPr>
        <p:txBody>
          <a:bodyPr>
            <a:normAutofit fontScale="85000" lnSpcReduction="20000"/>
          </a:bodyPr>
          <a:lstStyle/>
          <a:p>
            <a:pPr marL="0" indent="0">
              <a:buNone/>
            </a:pPr>
            <a:r>
              <a:rPr lang="en-US" dirty="0">
                <a:solidFill>
                  <a:schemeClr val="bg1"/>
                </a:solidFill>
              </a:rPr>
              <a:t>We needed a differentiable model of the number of signal events producing a 3-sigma excess, given Poisson background B+-</a:t>
            </a:r>
            <a:r>
              <a:rPr lang="en-US" dirty="0" err="1">
                <a:solidFill>
                  <a:schemeClr val="bg1"/>
                </a:solidFill>
                <a:latin typeface="Symbol" panose="05050102010706020507" pitchFamily="18" charset="2"/>
              </a:rPr>
              <a:t>s</a:t>
            </a:r>
            <a:r>
              <a:rPr lang="en-US" baseline="-25000" dirty="0" err="1">
                <a:solidFill>
                  <a:schemeClr val="bg1"/>
                </a:solidFill>
                <a:latin typeface="Symbol" panose="05050102010706020507" pitchFamily="18" charset="2"/>
              </a:rPr>
              <a:t>B</a:t>
            </a:r>
            <a:endParaRPr lang="en-US" baseline="-25000" dirty="0">
              <a:solidFill>
                <a:schemeClr val="bg1"/>
              </a:solidFill>
              <a:latin typeface="Symbol" panose="05050102010706020507" pitchFamily="18" charset="2"/>
            </a:endParaRPr>
          </a:p>
          <a:p>
            <a:pPr marL="0" indent="0">
              <a:buNone/>
            </a:pPr>
            <a:r>
              <a:rPr lang="en-US" dirty="0">
                <a:solidFill>
                  <a:schemeClr val="bg1"/>
                </a:solidFill>
              </a:rPr>
              <a:t>Modeling method:</a:t>
            </a:r>
          </a:p>
          <a:p>
            <a:pPr marL="514350" indent="-514350">
              <a:buAutoNum type="arabicParenR"/>
            </a:pPr>
            <a:r>
              <a:rPr lang="en-US" dirty="0">
                <a:solidFill>
                  <a:schemeClr val="bg1"/>
                </a:solidFill>
              </a:rPr>
              <a:t>compute tail probabilities of B fluctuations, with the uncertainty modeled as a log-normal distribution, for a range of B,</a:t>
            </a:r>
            <a:r>
              <a:rPr lang="en-US" dirty="0">
                <a:solidFill>
                  <a:schemeClr val="bg1"/>
                </a:solidFill>
                <a:latin typeface="Symbol" panose="05050102010706020507" pitchFamily="18" charset="2"/>
              </a:rPr>
              <a:t> </a:t>
            </a:r>
            <a:r>
              <a:rPr lang="en-US" dirty="0" err="1">
                <a:solidFill>
                  <a:schemeClr val="bg1"/>
                </a:solidFill>
                <a:latin typeface="Symbol" panose="05050102010706020507" pitchFamily="18" charset="2"/>
              </a:rPr>
              <a:t>s</a:t>
            </a:r>
            <a:r>
              <a:rPr lang="en-US" baseline="-25000" dirty="0" err="1">
                <a:solidFill>
                  <a:schemeClr val="bg1"/>
                </a:solidFill>
                <a:latin typeface="Symbol" panose="05050102010706020507" pitchFamily="18" charset="2"/>
              </a:rPr>
              <a:t>B</a:t>
            </a:r>
            <a:r>
              <a:rPr lang="en-US" dirty="0">
                <a:solidFill>
                  <a:schemeClr val="bg1"/>
                </a:solidFill>
              </a:rPr>
              <a:t>  combinations</a:t>
            </a:r>
          </a:p>
          <a:p>
            <a:pPr marL="514350" indent="-514350">
              <a:buAutoNum type="arabicParenR"/>
            </a:pPr>
            <a:r>
              <a:rPr lang="en-US" dirty="0">
                <a:solidFill>
                  <a:schemeClr val="bg1"/>
                </a:solidFill>
              </a:rPr>
              <a:t>Fit these with power laws</a:t>
            </a:r>
          </a:p>
          <a:p>
            <a:pPr marL="514350" indent="-514350">
              <a:buAutoNum type="arabicParenR"/>
            </a:pPr>
            <a:r>
              <a:rPr lang="en-US" dirty="0">
                <a:solidFill>
                  <a:schemeClr val="bg1"/>
                </a:solidFill>
              </a:rPr>
              <a:t>Model parameters of the power law functions with polynomials</a:t>
            </a: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p:txBody>
      </p:sp>
      <p:sp>
        <p:nvSpPr>
          <p:cNvPr id="5" name="Segnaposto numero diapositiva 4">
            <a:extLst>
              <a:ext uri="{FF2B5EF4-FFF2-40B4-BE49-F238E27FC236}">
                <a16:creationId xmlns:a16="http://schemas.microsoft.com/office/drawing/2014/main" id="{8BB0D933-AC6D-0390-48ED-0295E7D82B87}"/>
              </a:ext>
            </a:extLst>
          </p:cNvPr>
          <p:cNvSpPr>
            <a:spLocks noGrp="1"/>
          </p:cNvSpPr>
          <p:nvPr>
            <p:ph type="sldNum" sz="quarter" idx="12"/>
          </p:nvPr>
        </p:nvSpPr>
        <p:spPr/>
        <p:txBody>
          <a:bodyPr/>
          <a:lstStyle/>
          <a:p>
            <a:fld id="{9792DB7C-41C6-413A-81DD-F073C27E12A1}" type="slidenum">
              <a:rPr lang="en-US" smtClean="0"/>
              <a:t>47</a:t>
            </a:fld>
            <a:endParaRPr lang="en-US"/>
          </a:p>
        </p:txBody>
      </p:sp>
      <p:pic>
        <p:nvPicPr>
          <p:cNvPr id="9" name="Immagine 8">
            <a:extLst>
              <a:ext uri="{FF2B5EF4-FFF2-40B4-BE49-F238E27FC236}">
                <a16:creationId xmlns:a16="http://schemas.microsoft.com/office/drawing/2014/main" id="{3EBBFAEB-B77C-30FC-F9DF-4435088ABED2}"/>
              </a:ext>
            </a:extLst>
          </p:cNvPr>
          <p:cNvPicPr>
            <a:picLocks noChangeAspect="1"/>
          </p:cNvPicPr>
          <p:nvPr/>
        </p:nvPicPr>
        <p:blipFill>
          <a:blip r:embed="rId2"/>
          <a:stretch>
            <a:fillRect/>
          </a:stretch>
        </p:blipFill>
        <p:spPr>
          <a:xfrm>
            <a:off x="6842796" y="570890"/>
            <a:ext cx="4989684" cy="4497005"/>
          </a:xfrm>
          <a:prstGeom prst="rect">
            <a:avLst/>
          </a:prstGeom>
        </p:spPr>
      </p:pic>
      <p:sp>
        <p:nvSpPr>
          <p:cNvPr id="10" name="CasellaDiTesto 9">
            <a:extLst>
              <a:ext uri="{FF2B5EF4-FFF2-40B4-BE49-F238E27FC236}">
                <a16:creationId xmlns:a16="http://schemas.microsoft.com/office/drawing/2014/main" id="{E59F0CE0-0E99-0368-524C-4BC976889978}"/>
              </a:ext>
            </a:extLst>
          </p:cNvPr>
          <p:cNvSpPr txBox="1"/>
          <p:nvPr/>
        </p:nvSpPr>
        <p:spPr>
          <a:xfrm>
            <a:off x="6915900" y="5433020"/>
            <a:ext cx="5220853" cy="923330"/>
          </a:xfrm>
          <a:prstGeom prst="rect">
            <a:avLst/>
          </a:prstGeom>
          <a:noFill/>
        </p:spPr>
        <p:txBody>
          <a:bodyPr wrap="none" rtlCol="0">
            <a:spAutoFit/>
          </a:bodyPr>
          <a:lstStyle/>
          <a:p>
            <a:r>
              <a:rPr lang="en-US" dirty="0">
                <a:solidFill>
                  <a:schemeClr val="bg1"/>
                </a:solidFill>
              </a:rPr>
              <a:t>Above: for background B (x axis) and relative</a:t>
            </a:r>
          </a:p>
          <a:p>
            <a:r>
              <a:rPr lang="en-US" dirty="0">
                <a:solidFill>
                  <a:schemeClr val="bg1"/>
                </a:solidFill>
              </a:rPr>
              <a:t>uncertainty on B(y axis), the computed value of N(3s) </a:t>
            </a:r>
          </a:p>
          <a:p>
            <a:r>
              <a:rPr lang="en-US" dirty="0">
                <a:solidFill>
                  <a:schemeClr val="bg1"/>
                </a:solidFill>
              </a:rPr>
              <a:t>is shown as a temperature map</a:t>
            </a:r>
          </a:p>
        </p:txBody>
      </p:sp>
      <p:sp>
        <p:nvSpPr>
          <p:cNvPr id="4" name="Segnaposto piè di pagina 3">
            <a:extLst>
              <a:ext uri="{FF2B5EF4-FFF2-40B4-BE49-F238E27FC236}">
                <a16:creationId xmlns:a16="http://schemas.microsoft.com/office/drawing/2014/main" id="{65EF7523-7E45-6509-AC07-913C14F8429C}"/>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400317270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egnaposto numero diapositiva 4">
            <a:extLst>
              <a:ext uri="{FF2B5EF4-FFF2-40B4-BE49-F238E27FC236}">
                <a16:creationId xmlns:a16="http://schemas.microsoft.com/office/drawing/2014/main" id="{5CABA65F-A46E-38CF-1B44-5D83FE31D3AF}"/>
              </a:ext>
            </a:extLst>
          </p:cNvPr>
          <p:cNvSpPr>
            <a:spLocks noGrp="1"/>
          </p:cNvSpPr>
          <p:nvPr>
            <p:ph type="sldNum" sz="quarter" idx="12"/>
          </p:nvPr>
        </p:nvSpPr>
        <p:spPr/>
        <p:txBody>
          <a:bodyPr/>
          <a:lstStyle/>
          <a:p>
            <a:fld id="{9792DB7C-41C6-413A-81DD-F073C27E12A1}" type="slidenum">
              <a:rPr lang="en-US" smtClean="0"/>
              <a:t>48</a:t>
            </a:fld>
            <a:endParaRPr lang="en-US" dirty="0"/>
          </a:p>
        </p:txBody>
      </p:sp>
      <p:sp>
        <p:nvSpPr>
          <p:cNvPr id="7" name="Segnaposto contenuto 6">
            <a:extLst>
              <a:ext uri="{FF2B5EF4-FFF2-40B4-BE49-F238E27FC236}">
                <a16:creationId xmlns:a16="http://schemas.microsoft.com/office/drawing/2014/main" id="{27565E1A-FB7D-DA90-44EF-83E702922F61}"/>
              </a:ext>
            </a:extLst>
          </p:cNvPr>
          <p:cNvSpPr txBox="1">
            <a:spLocks noGrp="1"/>
          </p:cNvSpPr>
          <p:nvPr>
            <p:ph idx="1"/>
          </p:nvPr>
        </p:nvSpPr>
        <p:spPr>
          <a:xfrm>
            <a:off x="838200" y="886677"/>
            <a:ext cx="10515600" cy="5733877"/>
          </a:xfrm>
          <a:prstGeom prst="rect">
            <a:avLst/>
          </a:prstGeom>
          <a:noFill/>
        </p:spPr>
        <p:txBody>
          <a:bodyPr wrap="square">
            <a:spAutoFit/>
          </a:bodyPr>
          <a:lstStyle/>
          <a:p>
            <a:pPr marL="0" indent="0">
              <a:buNone/>
            </a:pPr>
            <a:r>
              <a:rPr lang="en-US" dirty="0">
                <a:solidFill>
                  <a:schemeClr val="bg1"/>
                </a:solidFill>
              </a:rPr>
              <a:t>Finally, we obtain the </a:t>
            </a:r>
            <a:r>
              <a:rPr lang="en-US" dirty="0">
                <a:solidFill>
                  <a:srgbClr val="00B0F0"/>
                </a:solidFill>
              </a:rPr>
              <a:t>number of signal events in the ON region that would constitute a 3-sigma excess over </a:t>
            </a:r>
            <a:r>
              <a:rPr lang="en-US" dirty="0" err="1">
                <a:solidFill>
                  <a:srgbClr val="00B0F0"/>
                </a:solidFill>
              </a:rPr>
              <a:t>B</a:t>
            </a:r>
            <a:r>
              <a:rPr lang="en-US" baseline="-25000" dirty="0" err="1">
                <a:solidFill>
                  <a:srgbClr val="00B0F0"/>
                </a:solidFill>
              </a:rPr>
              <a:t>exp</a:t>
            </a:r>
            <a:r>
              <a:rPr lang="en-US" dirty="0">
                <a:solidFill>
                  <a:schemeClr val="bg1"/>
                </a:solidFill>
              </a:rPr>
              <a:t>, using the tail Poisson probability with the B</a:t>
            </a:r>
            <a:r>
              <a:rPr lang="en-US" baseline="-25000" dirty="0">
                <a:solidFill>
                  <a:schemeClr val="bg1"/>
                </a:solidFill>
              </a:rPr>
              <a:t>off</a:t>
            </a:r>
            <a:r>
              <a:rPr lang="en-US" dirty="0">
                <a:solidFill>
                  <a:schemeClr val="bg1"/>
                </a:solidFill>
              </a:rPr>
              <a:t> uncertainty modeled as a Log-normal distribution and integrated out.</a:t>
            </a:r>
          </a:p>
          <a:p>
            <a:pPr marL="0" indent="0">
              <a:buNone/>
            </a:pPr>
            <a:endParaRPr lang="en-US" dirty="0">
              <a:solidFill>
                <a:schemeClr val="bg1"/>
              </a:solidFill>
            </a:endParaRPr>
          </a:p>
          <a:p>
            <a:pPr marL="0" indent="0">
              <a:buNone/>
            </a:pPr>
            <a:r>
              <a:rPr lang="en-US" dirty="0">
                <a:solidFill>
                  <a:schemeClr val="bg1"/>
                </a:solidFill>
              </a:rPr>
              <a:t>The point source utility is then proportional to</a:t>
            </a:r>
          </a:p>
          <a:p>
            <a:pPr marL="0" indent="0">
              <a:buNone/>
            </a:pPr>
            <a:r>
              <a:rPr lang="en-US" dirty="0">
                <a:solidFill>
                  <a:schemeClr val="bg1"/>
                </a:solidFill>
              </a:rPr>
              <a:t>		</a:t>
            </a:r>
            <a:r>
              <a:rPr lang="en-US" dirty="0">
                <a:solidFill>
                  <a:srgbClr val="FFC000"/>
                </a:solidFill>
              </a:rPr>
              <a:t>U</a:t>
            </a:r>
            <a:r>
              <a:rPr lang="en-US" baseline="-25000" dirty="0">
                <a:solidFill>
                  <a:srgbClr val="FFC000"/>
                </a:solidFill>
              </a:rPr>
              <a:t>PS</a:t>
            </a:r>
            <a:r>
              <a:rPr lang="en-US" dirty="0">
                <a:solidFill>
                  <a:srgbClr val="FFC000"/>
                </a:solidFill>
              </a:rPr>
              <a:t> = Exposure / N(3</a:t>
            </a:r>
            <a:r>
              <a:rPr lang="en-US" dirty="0">
                <a:solidFill>
                  <a:srgbClr val="FFC000"/>
                </a:solidFill>
                <a:latin typeface="Symbol" panose="05050102010706020507" pitchFamily="18" charset="2"/>
              </a:rPr>
              <a:t>s</a:t>
            </a:r>
            <a:r>
              <a:rPr lang="en-US" dirty="0">
                <a:solidFill>
                  <a:srgbClr val="FFC000"/>
                </a:solidFill>
              </a:rPr>
              <a:t>)</a:t>
            </a:r>
          </a:p>
          <a:p>
            <a:pPr marL="0" indent="0">
              <a:buNone/>
            </a:pPr>
            <a:endParaRPr lang="en-US" dirty="0">
              <a:solidFill>
                <a:srgbClr val="FFC000"/>
              </a:solidFill>
            </a:endParaRPr>
          </a:p>
          <a:p>
            <a:pPr marL="0" indent="0">
              <a:buNone/>
            </a:pPr>
            <a:r>
              <a:rPr lang="en-US" sz="2000" dirty="0">
                <a:solidFill>
                  <a:srgbClr val="FFC000"/>
                </a:solidFill>
              </a:rPr>
              <a:t>For example, and using a Gaussian approximation to simplify:  </a:t>
            </a:r>
          </a:p>
          <a:p>
            <a:pPr marL="0" indent="0">
              <a:buNone/>
            </a:pPr>
            <a:r>
              <a:rPr lang="en-US" sz="2000" dirty="0">
                <a:solidFill>
                  <a:srgbClr val="FFC000"/>
                </a:solidFill>
              </a:rPr>
              <a:t>Exposure = 1 </a:t>
            </a:r>
            <a:r>
              <a:rPr lang="en-US" sz="2000" dirty="0">
                <a:solidFill>
                  <a:srgbClr val="FFC000"/>
                </a:solidFill>
                <a:sym typeface="Wingdings" panose="05000000000000000000" pitchFamily="2" charset="2"/>
              </a:rPr>
              <a:t> </a:t>
            </a:r>
            <a:r>
              <a:rPr lang="en-US" sz="2000" dirty="0" err="1">
                <a:solidFill>
                  <a:srgbClr val="FFC000"/>
                </a:solidFill>
                <a:sym typeface="Wingdings" panose="05000000000000000000" pitchFamily="2" charset="2"/>
              </a:rPr>
              <a:t>N</a:t>
            </a:r>
            <a:r>
              <a:rPr lang="en-US" sz="2000" baseline="-25000" dirty="0" err="1">
                <a:solidFill>
                  <a:srgbClr val="FFC000"/>
                </a:solidFill>
                <a:sym typeface="Wingdings" panose="05000000000000000000" pitchFamily="2" charset="2"/>
              </a:rPr>
              <a:t>expected</a:t>
            </a:r>
            <a:r>
              <a:rPr lang="en-US" sz="2000" dirty="0">
                <a:solidFill>
                  <a:srgbClr val="FFC000"/>
                </a:solidFill>
                <a:sym typeface="Wingdings" panose="05000000000000000000" pitchFamily="2" charset="2"/>
              </a:rPr>
              <a:t> = 25 </a:t>
            </a:r>
            <a:r>
              <a:rPr lang="en-US" sz="2000" dirty="0" err="1">
                <a:solidFill>
                  <a:srgbClr val="FFC000"/>
                </a:solidFill>
                <a:sym typeface="Wingdings" panose="05000000000000000000" pitchFamily="2" charset="2"/>
              </a:rPr>
              <a:t>evts</a:t>
            </a:r>
            <a:r>
              <a:rPr lang="en-US" sz="2000" dirty="0">
                <a:solidFill>
                  <a:srgbClr val="FFC000"/>
                </a:solidFill>
                <a:sym typeface="Wingdings" panose="05000000000000000000" pitchFamily="2" charset="2"/>
              </a:rPr>
              <a:t>  N(3s) = 3*sqrt(25) = 15 </a:t>
            </a:r>
            <a:r>
              <a:rPr lang="en-US" sz="2000" dirty="0" err="1">
                <a:solidFill>
                  <a:srgbClr val="FFC000"/>
                </a:solidFill>
                <a:sym typeface="Wingdings" panose="05000000000000000000" pitchFamily="2" charset="2"/>
              </a:rPr>
              <a:t>evts</a:t>
            </a:r>
            <a:r>
              <a:rPr lang="en-US" sz="2000" dirty="0">
                <a:solidFill>
                  <a:srgbClr val="FFC000"/>
                </a:solidFill>
                <a:sym typeface="Wingdings" panose="05000000000000000000" pitchFamily="2" charset="2"/>
              </a:rPr>
              <a:t> </a:t>
            </a:r>
          </a:p>
          <a:p>
            <a:pPr marL="0" indent="0">
              <a:buNone/>
            </a:pPr>
            <a:r>
              <a:rPr lang="en-US" sz="2000" dirty="0">
                <a:solidFill>
                  <a:srgbClr val="FFC000"/>
                </a:solidFill>
                <a:sym typeface="Wingdings" panose="05000000000000000000" pitchFamily="2" charset="2"/>
              </a:rPr>
              <a:t>		 U</a:t>
            </a:r>
            <a:r>
              <a:rPr lang="en-US" sz="2000" baseline="-25000" dirty="0">
                <a:solidFill>
                  <a:srgbClr val="FFC000"/>
                </a:solidFill>
                <a:sym typeface="Wingdings" panose="05000000000000000000" pitchFamily="2" charset="2"/>
              </a:rPr>
              <a:t>1</a:t>
            </a:r>
            <a:r>
              <a:rPr lang="en-US" sz="2000" dirty="0">
                <a:solidFill>
                  <a:srgbClr val="FFC000"/>
                </a:solidFill>
                <a:sym typeface="Wingdings" panose="05000000000000000000" pitchFamily="2" charset="2"/>
              </a:rPr>
              <a:t> = 1/15</a:t>
            </a:r>
          </a:p>
          <a:p>
            <a:pPr marL="0" indent="0">
              <a:buNone/>
            </a:pPr>
            <a:r>
              <a:rPr lang="en-US" sz="2000" dirty="0">
                <a:solidFill>
                  <a:srgbClr val="FFC000"/>
                </a:solidFill>
                <a:sym typeface="Wingdings" panose="05000000000000000000" pitchFamily="2" charset="2"/>
              </a:rPr>
              <a:t>Exposure = 4  </a:t>
            </a:r>
            <a:r>
              <a:rPr lang="en-US" sz="2000" dirty="0" err="1">
                <a:solidFill>
                  <a:srgbClr val="FFC000"/>
                </a:solidFill>
                <a:sym typeface="Wingdings" panose="05000000000000000000" pitchFamily="2" charset="2"/>
              </a:rPr>
              <a:t>N</a:t>
            </a:r>
            <a:r>
              <a:rPr lang="en-US" sz="2000" baseline="-25000" dirty="0" err="1">
                <a:solidFill>
                  <a:srgbClr val="FFC000"/>
                </a:solidFill>
                <a:sym typeface="Wingdings" panose="05000000000000000000" pitchFamily="2" charset="2"/>
              </a:rPr>
              <a:t>expected</a:t>
            </a:r>
            <a:r>
              <a:rPr lang="en-US" sz="2000" dirty="0">
                <a:solidFill>
                  <a:srgbClr val="FFC000"/>
                </a:solidFill>
                <a:sym typeface="Wingdings" panose="05000000000000000000" pitchFamily="2" charset="2"/>
              </a:rPr>
              <a:t> = 100 </a:t>
            </a:r>
            <a:r>
              <a:rPr lang="en-US" sz="2000" dirty="0" err="1">
                <a:solidFill>
                  <a:srgbClr val="FFC000"/>
                </a:solidFill>
                <a:sym typeface="Wingdings" panose="05000000000000000000" pitchFamily="2" charset="2"/>
              </a:rPr>
              <a:t>evts</a:t>
            </a:r>
            <a:r>
              <a:rPr lang="en-US" sz="2000" dirty="0">
                <a:solidFill>
                  <a:srgbClr val="FFC000"/>
                </a:solidFill>
                <a:sym typeface="Wingdings" panose="05000000000000000000" pitchFamily="2" charset="2"/>
              </a:rPr>
              <a:t>  N(3s) = 3*sqrt(10) = 30 </a:t>
            </a:r>
            <a:r>
              <a:rPr lang="en-US" sz="2000" dirty="0" err="1">
                <a:solidFill>
                  <a:srgbClr val="FFC000"/>
                </a:solidFill>
                <a:sym typeface="Wingdings" panose="05000000000000000000" pitchFamily="2" charset="2"/>
              </a:rPr>
              <a:t>evts</a:t>
            </a:r>
            <a:r>
              <a:rPr lang="en-US" sz="2000" dirty="0">
                <a:solidFill>
                  <a:srgbClr val="FFC000"/>
                </a:solidFill>
                <a:sym typeface="Wingdings" panose="05000000000000000000" pitchFamily="2" charset="2"/>
              </a:rPr>
              <a:t> </a:t>
            </a:r>
          </a:p>
          <a:p>
            <a:pPr marL="0" indent="0">
              <a:buNone/>
            </a:pPr>
            <a:r>
              <a:rPr lang="en-US" sz="2000" dirty="0">
                <a:solidFill>
                  <a:srgbClr val="FFC000"/>
                </a:solidFill>
                <a:sym typeface="Wingdings" panose="05000000000000000000" pitchFamily="2" charset="2"/>
              </a:rPr>
              <a:t>		 U</a:t>
            </a:r>
            <a:r>
              <a:rPr lang="en-US" sz="2000" baseline="-25000" dirty="0">
                <a:solidFill>
                  <a:srgbClr val="FFC000"/>
                </a:solidFill>
                <a:sym typeface="Wingdings" panose="05000000000000000000" pitchFamily="2" charset="2"/>
              </a:rPr>
              <a:t>2</a:t>
            </a:r>
            <a:r>
              <a:rPr lang="en-US" sz="2000" dirty="0">
                <a:solidFill>
                  <a:srgbClr val="FFC000"/>
                </a:solidFill>
                <a:sym typeface="Wingdings" panose="05000000000000000000" pitchFamily="2" charset="2"/>
              </a:rPr>
              <a:t>= 4/30 = </a:t>
            </a:r>
            <a:r>
              <a:rPr lang="en-US" sz="2000" dirty="0">
                <a:solidFill>
                  <a:srgbClr val="00B0F0"/>
                </a:solidFill>
                <a:sym typeface="Wingdings" panose="05000000000000000000" pitchFamily="2" charset="2"/>
              </a:rPr>
              <a:t>2 U</a:t>
            </a:r>
            <a:r>
              <a:rPr lang="en-US" sz="2000" baseline="-25000" dirty="0">
                <a:solidFill>
                  <a:srgbClr val="00B0F0"/>
                </a:solidFill>
                <a:sym typeface="Wingdings" panose="05000000000000000000" pitchFamily="2" charset="2"/>
              </a:rPr>
              <a:t>1</a:t>
            </a:r>
            <a:endParaRPr lang="en-US" sz="2000" baseline="-25000" dirty="0">
              <a:solidFill>
                <a:srgbClr val="00B0F0"/>
              </a:solidFill>
            </a:endParaRPr>
          </a:p>
        </p:txBody>
      </p:sp>
    </p:spTree>
    <p:extLst>
      <p:ext uri="{BB962C8B-B14F-4D97-AF65-F5344CB8AC3E}">
        <p14:creationId xmlns:p14="http://schemas.microsoft.com/office/powerpoint/2010/main" val="2790838346"/>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D98A63-B21C-A6BE-E042-74BA874130D1}"/>
              </a:ext>
            </a:extLst>
          </p:cNvPr>
          <p:cNvSpPr>
            <a:spLocks noGrp="1"/>
          </p:cNvSpPr>
          <p:nvPr>
            <p:ph type="title"/>
          </p:nvPr>
        </p:nvSpPr>
        <p:spPr/>
        <p:txBody>
          <a:bodyPr/>
          <a:lstStyle/>
          <a:p>
            <a:r>
              <a:rPr lang="en-US" b="1" dirty="0">
                <a:solidFill>
                  <a:schemeClr val="bg1"/>
                </a:solidFill>
                <a:latin typeface="+mn-lt"/>
              </a:rPr>
              <a:t>Area cost</a:t>
            </a:r>
          </a:p>
        </p:txBody>
      </p:sp>
      <p:sp>
        <p:nvSpPr>
          <p:cNvPr id="3" name="Segnaposto contenuto 2">
            <a:extLst>
              <a:ext uri="{FF2B5EF4-FFF2-40B4-BE49-F238E27FC236}">
                <a16:creationId xmlns:a16="http://schemas.microsoft.com/office/drawing/2014/main" id="{D5EEDBA2-E603-DFBB-41AA-5D70254711B9}"/>
              </a:ext>
            </a:extLst>
          </p:cNvPr>
          <p:cNvSpPr>
            <a:spLocks noGrp="1"/>
          </p:cNvSpPr>
          <p:nvPr>
            <p:ph idx="1"/>
          </p:nvPr>
        </p:nvSpPr>
        <p:spPr>
          <a:xfrm>
            <a:off x="676835" y="1643062"/>
            <a:ext cx="10676965" cy="4895850"/>
          </a:xfrm>
        </p:spPr>
        <p:txBody>
          <a:bodyPr>
            <a:normAutofit/>
          </a:bodyPr>
          <a:lstStyle/>
          <a:p>
            <a:pPr marL="0" indent="0">
              <a:buNone/>
            </a:pPr>
            <a:r>
              <a:rPr lang="en-US" dirty="0">
                <a:solidFill>
                  <a:schemeClr val="bg1"/>
                </a:solidFill>
              </a:rPr>
              <a:t>We include in the utility, as a penalization term, a </a:t>
            </a:r>
            <a:r>
              <a:rPr lang="en-US" dirty="0">
                <a:solidFill>
                  <a:srgbClr val="FFC000"/>
                </a:solidFill>
              </a:rPr>
              <a:t>cost proportional to the area of ground used by the array </a:t>
            </a:r>
            <a:r>
              <a:rPr lang="en-US" dirty="0">
                <a:solidFill>
                  <a:schemeClr val="bg1"/>
                </a:solidFill>
              </a:rPr>
              <a:t>(proportional to $$ needed to level ground, etcetera).</a:t>
            </a:r>
          </a:p>
          <a:p>
            <a:pPr marL="0" indent="0">
              <a:buNone/>
            </a:pPr>
            <a:endParaRPr lang="en-US" dirty="0">
              <a:solidFill>
                <a:schemeClr val="bg1"/>
              </a:solidFill>
            </a:endParaRPr>
          </a:p>
          <a:p>
            <a:pPr marL="0" indent="0">
              <a:buNone/>
            </a:pPr>
            <a:r>
              <a:rPr lang="en-US" dirty="0">
                <a:solidFill>
                  <a:schemeClr val="bg1"/>
                </a:solidFill>
              </a:rPr>
              <a:t>This is computed as the area of the </a:t>
            </a:r>
            <a:r>
              <a:rPr lang="en-US" dirty="0">
                <a:solidFill>
                  <a:srgbClr val="00B0F0"/>
                </a:solidFill>
              </a:rPr>
              <a:t>convex hull surrounding the tanks</a:t>
            </a:r>
            <a:r>
              <a:rPr lang="en-US" dirty="0">
                <a:solidFill>
                  <a:schemeClr val="bg1"/>
                </a:solidFill>
              </a:rPr>
              <a:t>.</a:t>
            </a:r>
          </a:p>
          <a:p>
            <a:pPr marL="0" indent="0">
              <a:buNone/>
            </a:pPr>
            <a:endParaRPr lang="en-US" dirty="0">
              <a:solidFill>
                <a:schemeClr val="bg1"/>
              </a:solidFill>
            </a:endParaRPr>
          </a:p>
        </p:txBody>
      </p:sp>
      <p:sp>
        <p:nvSpPr>
          <p:cNvPr id="4" name="Segnaposto piè di pagina 3">
            <a:extLst>
              <a:ext uri="{FF2B5EF4-FFF2-40B4-BE49-F238E27FC236}">
                <a16:creationId xmlns:a16="http://schemas.microsoft.com/office/drawing/2014/main" id="{002D9F9C-351D-5675-5D74-C7470298D464}"/>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EE29A688-7B19-40BA-3CE2-48EC97E9884A}"/>
              </a:ext>
            </a:extLst>
          </p:cNvPr>
          <p:cNvSpPr>
            <a:spLocks noGrp="1"/>
          </p:cNvSpPr>
          <p:nvPr>
            <p:ph type="sldNum" sz="quarter" idx="12"/>
          </p:nvPr>
        </p:nvSpPr>
        <p:spPr/>
        <p:txBody>
          <a:bodyPr/>
          <a:lstStyle/>
          <a:p>
            <a:fld id="{9792DB7C-41C6-413A-81DD-F073C27E12A1}" type="slidenum">
              <a:rPr lang="en-US" smtClean="0"/>
              <a:t>49</a:t>
            </a:fld>
            <a:endParaRPr lang="en-US"/>
          </a:p>
        </p:txBody>
      </p:sp>
      <p:pic>
        <p:nvPicPr>
          <p:cNvPr id="1026" name="Picture 2" descr="Convex Hulls: Explained. Convex Hull Computation | by ...">
            <a:extLst>
              <a:ext uri="{FF2B5EF4-FFF2-40B4-BE49-F238E27FC236}">
                <a16:creationId xmlns:a16="http://schemas.microsoft.com/office/drawing/2014/main" id="{83915DD0-D464-8F3B-A79A-F1787520346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42888" y="3954834"/>
            <a:ext cx="6981793" cy="23100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478912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02E6688-C850-E47F-7DC3-B8FFBEE5EE72}"/>
              </a:ext>
            </a:extLst>
          </p:cNvPr>
          <p:cNvSpPr>
            <a:spLocks noGrp="1"/>
          </p:cNvSpPr>
          <p:nvPr>
            <p:ph type="title"/>
          </p:nvPr>
        </p:nvSpPr>
        <p:spPr>
          <a:xfrm>
            <a:off x="838200" y="365125"/>
            <a:ext cx="11033234" cy="1325563"/>
          </a:xfrm>
        </p:spPr>
        <p:txBody>
          <a:bodyPr/>
          <a:lstStyle/>
          <a:p>
            <a:pPr algn="ctr"/>
            <a:r>
              <a:rPr lang="en-US" b="1" dirty="0">
                <a:solidFill>
                  <a:schemeClr val="bg1"/>
                </a:solidFill>
                <a:latin typeface="+mn-lt"/>
              </a:rPr>
              <a:t>Scale of Optimization Problems </a:t>
            </a:r>
            <a:br>
              <a:rPr lang="en-US" b="1" dirty="0">
                <a:solidFill>
                  <a:schemeClr val="bg1"/>
                </a:solidFill>
                <a:latin typeface="+mn-lt"/>
              </a:rPr>
            </a:br>
            <a:r>
              <a:rPr lang="en-US" b="1" dirty="0">
                <a:solidFill>
                  <a:schemeClr val="bg1"/>
                </a:solidFill>
                <a:latin typeface="+mn-lt"/>
              </a:rPr>
              <a:t>in Physics and Elsewhere</a:t>
            </a:r>
          </a:p>
        </p:txBody>
      </p:sp>
      <p:sp>
        <p:nvSpPr>
          <p:cNvPr id="4" name="Segnaposto piè di pagina 3">
            <a:extLst>
              <a:ext uri="{FF2B5EF4-FFF2-40B4-BE49-F238E27FC236}">
                <a16:creationId xmlns:a16="http://schemas.microsoft.com/office/drawing/2014/main" id="{AC98F628-31CE-61C5-DE84-5EC85F0F53F9}"/>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6665486F-EC65-7EED-D32E-D6A8396C642B}"/>
              </a:ext>
            </a:extLst>
          </p:cNvPr>
          <p:cNvSpPr>
            <a:spLocks noGrp="1"/>
          </p:cNvSpPr>
          <p:nvPr>
            <p:ph type="sldNum" sz="quarter" idx="12"/>
          </p:nvPr>
        </p:nvSpPr>
        <p:spPr/>
        <p:txBody>
          <a:bodyPr/>
          <a:lstStyle/>
          <a:p>
            <a:fld id="{9792DB7C-41C6-413A-81DD-F073C27E12A1}" type="slidenum">
              <a:rPr lang="en-US" smtClean="0"/>
              <a:t>5</a:t>
            </a:fld>
            <a:endParaRPr lang="en-US"/>
          </a:p>
        </p:txBody>
      </p:sp>
      <p:graphicFrame>
        <p:nvGraphicFramePr>
          <p:cNvPr id="8" name="Segnaposto contenuto 7">
            <a:extLst>
              <a:ext uri="{FF2B5EF4-FFF2-40B4-BE49-F238E27FC236}">
                <a16:creationId xmlns:a16="http://schemas.microsoft.com/office/drawing/2014/main" id="{DFFD6908-696E-B799-2D52-405530B45D68}"/>
              </a:ext>
            </a:extLst>
          </p:cNvPr>
          <p:cNvGraphicFramePr>
            <a:graphicFrameLocks noGrp="1"/>
          </p:cNvGraphicFramePr>
          <p:nvPr>
            <p:ph idx="1"/>
          </p:nvPr>
        </p:nvGraphicFramePr>
        <p:xfrm>
          <a:off x="578069" y="2104149"/>
          <a:ext cx="10997762" cy="3606800"/>
        </p:xfrm>
        <a:graphic>
          <a:graphicData uri="http://schemas.openxmlformats.org/drawingml/2006/table">
            <a:tbl>
              <a:tblPr firstRow="1" bandRow="1">
                <a:tableStyleId>{5C22544A-7EE6-4342-B048-85BDC9FD1C3A}</a:tableStyleId>
              </a:tblPr>
              <a:tblGrid>
                <a:gridCol w="5007041">
                  <a:extLst>
                    <a:ext uri="{9D8B030D-6E8A-4147-A177-3AD203B41FA5}">
                      <a16:colId xmlns:a16="http://schemas.microsoft.com/office/drawing/2014/main" val="861325027"/>
                    </a:ext>
                  </a:extLst>
                </a:gridCol>
                <a:gridCol w="2913197">
                  <a:extLst>
                    <a:ext uri="{9D8B030D-6E8A-4147-A177-3AD203B41FA5}">
                      <a16:colId xmlns:a16="http://schemas.microsoft.com/office/drawing/2014/main" val="4125439222"/>
                    </a:ext>
                  </a:extLst>
                </a:gridCol>
                <a:gridCol w="1538762">
                  <a:extLst>
                    <a:ext uri="{9D8B030D-6E8A-4147-A177-3AD203B41FA5}">
                      <a16:colId xmlns:a16="http://schemas.microsoft.com/office/drawing/2014/main" val="1551253753"/>
                    </a:ext>
                  </a:extLst>
                </a:gridCol>
                <a:gridCol w="1538762">
                  <a:extLst>
                    <a:ext uri="{9D8B030D-6E8A-4147-A177-3AD203B41FA5}">
                      <a16:colId xmlns:a16="http://schemas.microsoft.com/office/drawing/2014/main" val="1185505138"/>
                    </a:ext>
                  </a:extLst>
                </a:gridCol>
              </a:tblGrid>
              <a:tr h="370840">
                <a:tc>
                  <a:txBody>
                    <a:bodyPr/>
                    <a:lstStyle/>
                    <a:p>
                      <a:r>
                        <a:rPr lang="en-US" dirty="0"/>
                        <a:t>Task</a:t>
                      </a:r>
                    </a:p>
                  </a:txBody>
                  <a:tcPr/>
                </a:tc>
                <a:tc>
                  <a:txBody>
                    <a:bodyPr/>
                    <a:lstStyle/>
                    <a:p>
                      <a:r>
                        <a:rPr lang="en-US" dirty="0"/>
                        <a:t>Number of parameters</a:t>
                      </a:r>
                    </a:p>
                  </a:txBody>
                  <a:tcPr/>
                </a:tc>
                <a:tc>
                  <a:txBody>
                    <a:bodyPr/>
                    <a:lstStyle/>
                    <a:p>
                      <a:r>
                        <a:rPr lang="en-US" dirty="0"/>
                        <a:t>Year</a:t>
                      </a:r>
                    </a:p>
                  </a:txBody>
                  <a:tcPr/>
                </a:tc>
                <a:tc>
                  <a:txBody>
                    <a:bodyPr/>
                    <a:lstStyle/>
                    <a:p>
                      <a:r>
                        <a:rPr lang="en-US" dirty="0"/>
                        <a:t>Status</a:t>
                      </a:r>
                    </a:p>
                  </a:txBody>
                  <a:tcPr/>
                </a:tc>
                <a:extLst>
                  <a:ext uri="{0D108BD9-81ED-4DB2-BD59-A6C34878D82A}">
                    <a16:rowId xmlns:a16="http://schemas.microsoft.com/office/drawing/2014/main" val="1557396103"/>
                  </a:ext>
                </a:extLst>
              </a:tr>
              <a:tr h="370840">
                <a:tc>
                  <a:txBody>
                    <a:bodyPr/>
                    <a:lstStyle/>
                    <a:p>
                      <a:r>
                        <a:rPr lang="en-US" dirty="0"/>
                        <a:t>Typical LHC new physics search</a:t>
                      </a:r>
                    </a:p>
                  </a:txBody>
                  <a:tcPr/>
                </a:tc>
                <a:tc>
                  <a:txBody>
                    <a:bodyPr/>
                    <a:lstStyle/>
                    <a:p>
                      <a:r>
                        <a:rPr lang="en-US" dirty="0"/>
                        <a:t>20-50</a:t>
                      </a:r>
                    </a:p>
                  </a:txBody>
                  <a:tcPr/>
                </a:tc>
                <a:tc>
                  <a:txBody>
                    <a:bodyPr/>
                    <a:lstStyle/>
                    <a:p>
                      <a:r>
                        <a:rPr lang="en-US" dirty="0"/>
                        <a:t>2012-</a:t>
                      </a:r>
                    </a:p>
                  </a:txBody>
                  <a:tcPr/>
                </a:tc>
                <a:tc>
                  <a:txBody>
                    <a:bodyPr/>
                    <a:lstStyle/>
                    <a:p>
                      <a:r>
                        <a:rPr lang="en-US" dirty="0">
                          <a:solidFill>
                            <a:srgbClr val="00B050"/>
                          </a:solidFill>
                        </a:rPr>
                        <a:t>OK</a:t>
                      </a:r>
                    </a:p>
                  </a:txBody>
                  <a:tcPr/>
                </a:tc>
                <a:extLst>
                  <a:ext uri="{0D108BD9-81ED-4DB2-BD59-A6C34878D82A}">
                    <a16:rowId xmlns:a16="http://schemas.microsoft.com/office/drawing/2014/main" val="2597861038"/>
                  </a:ext>
                </a:extLst>
              </a:tr>
              <a:tr h="370840">
                <a:tc>
                  <a:txBody>
                    <a:bodyPr/>
                    <a:lstStyle/>
                    <a:p>
                      <a:r>
                        <a:rPr lang="en-US" dirty="0" err="1">
                          <a:hlinkClick r:id="rId2"/>
                        </a:rPr>
                        <a:t>MUonE</a:t>
                      </a:r>
                      <a:r>
                        <a:rPr lang="en-US" dirty="0">
                          <a:hlinkClick r:id="rId2"/>
                        </a:rPr>
                        <a:t> detector station geometry</a:t>
                      </a:r>
                      <a:endParaRPr lang="en-US" dirty="0"/>
                    </a:p>
                  </a:txBody>
                  <a:tcPr/>
                </a:tc>
                <a:tc>
                  <a:txBody>
                    <a:bodyPr/>
                    <a:lstStyle/>
                    <a:p>
                      <a:r>
                        <a:rPr lang="en-US" dirty="0"/>
                        <a:t>20</a:t>
                      </a:r>
                    </a:p>
                  </a:txBody>
                  <a:tcPr/>
                </a:tc>
                <a:tc>
                  <a:txBody>
                    <a:bodyPr/>
                    <a:lstStyle/>
                    <a:p>
                      <a:r>
                        <a:rPr lang="en-US" dirty="0"/>
                        <a:t>2019-2020</a:t>
                      </a:r>
                    </a:p>
                  </a:txBody>
                  <a:tcPr/>
                </a:tc>
                <a:tc>
                  <a:txBody>
                    <a:bodyPr/>
                    <a:lstStyle/>
                    <a:p>
                      <a:r>
                        <a:rPr lang="en-US" dirty="0">
                          <a:solidFill>
                            <a:srgbClr val="00B050"/>
                          </a:solidFill>
                        </a:rPr>
                        <a:t>OK</a:t>
                      </a:r>
                    </a:p>
                  </a:txBody>
                  <a:tcPr/>
                </a:tc>
                <a:extLst>
                  <a:ext uri="{0D108BD9-81ED-4DB2-BD59-A6C34878D82A}">
                    <a16:rowId xmlns:a16="http://schemas.microsoft.com/office/drawing/2014/main" val="332250862"/>
                  </a:ext>
                </a:extLst>
              </a:tr>
              <a:tr h="370840">
                <a:tc>
                  <a:txBody>
                    <a:bodyPr/>
                    <a:lstStyle/>
                    <a:p>
                      <a:r>
                        <a:rPr lang="en-US" dirty="0">
                          <a:hlinkClick r:id="rId3"/>
                        </a:rPr>
                        <a:t>SWGO Cherenkov tanks layout</a:t>
                      </a:r>
                      <a:endParaRPr lang="en-US" dirty="0"/>
                    </a:p>
                  </a:txBody>
                  <a:tcPr/>
                </a:tc>
                <a:tc>
                  <a:txBody>
                    <a:bodyPr/>
                    <a:lstStyle/>
                    <a:p>
                      <a:r>
                        <a:rPr lang="en-US" dirty="0"/>
                        <a:t>O(100)</a:t>
                      </a:r>
                    </a:p>
                  </a:txBody>
                  <a:tcPr/>
                </a:tc>
                <a:tc>
                  <a:txBody>
                    <a:bodyPr/>
                    <a:lstStyle/>
                    <a:p>
                      <a:r>
                        <a:rPr lang="en-US" dirty="0"/>
                        <a:t>2023-2024</a:t>
                      </a:r>
                    </a:p>
                  </a:txBody>
                  <a:tcPr/>
                </a:tc>
                <a:tc>
                  <a:txBody>
                    <a:bodyPr/>
                    <a:lstStyle/>
                    <a:p>
                      <a:r>
                        <a:rPr lang="en-US" dirty="0">
                          <a:solidFill>
                            <a:schemeClr val="tx1"/>
                          </a:solidFill>
                        </a:rPr>
                        <a:t>In progress</a:t>
                      </a:r>
                    </a:p>
                  </a:txBody>
                  <a:tcPr/>
                </a:tc>
                <a:extLst>
                  <a:ext uri="{0D108BD9-81ED-4DB2-BD59-A6C34878D82A}">
                    <a16:rowId xmlns:a16="http://schemas.microsoft.com/office/drawing/2014/main" val="3153144400"/>
                  </a:ext>
                </a:extLst>
              </a:tr>
              <a:tr h="370840">
                <a:tc>
                  <a:txBody>
                    <a:bodyPr/>
                    <a:lstStyle/>
                    <a:p>
                      <a:r>
                        <a:rPr lang="en-US" b="1" dirty="0"/>
                        <a:t>FDFLC </a:t>
                      </a:r>
                    </a:p>
                    <a:p>
                      <a:r>
                        <a:rPr lang="en-US" b="1" dirty="0"/>
                        <a:t>(a future detector for a future large collider)</a:t>
                      </a:r>
                    </a:p>
                  </a:txBody>
                  <a:tcPr/>
                </a:tc>
                <a:tc>
                  <a:txBody>
                    <a:bodyPr/>
                    <a:lstStyle/>
                    <a:p>
                      <a:r>
                        <a:rPr lang="en-US" b="1" dirty="0"/>
                        <a:t>O(10,000)</a:t>
                      </a:r>
                    </a:p>
                  </a:txBody>
                  <a:tcPr/>
                </a:tc>
                <a:tc>
                  <a:txBody>
                    <a:bodyPr/>
                    <a:lstStyle/>
                    <a:p>
                      <a:r>
                        <a:rPr lang="en-US" b="1" dirty="0"/>
                        <a:t>?</a:t>
                      </a:r>
                    </a:p>
                  </a:txBody>
                  <a:tcPr/>
                </a:tc>
                <a:tc>
                  <a:txBody>
                    <a:bodyPr/>
                    <a:lstStyle/>
                    <a:p>
                      <a:r>
                        <a:rPr lang="en-US" dirty="0">
                          <a:solidFill>
                            <a:srgbClr val="FF0000"/>
                          </a:solidFill>
                        </a:rPr>
                        <a:t>Not presently contemplated</a:t>
                      </a:r>
                    </a:p>
                  </a:txBody>
                  <a:tcPr/>
                </a:tc>
                <a:extLst>
                  <a:ext uri="{0D108BD9-81ED-4DB2-BD59-A6C34878D82A}">
                    <a16:rowId xmlns:a16="http://schemas.microsoft.com/office/drawing/2014/main" val="2158458604"/>
                  </a:ext>
                </a:extLst>
              </a:tr>
              <a:tr h="370840">
                <a:tc>
                  <a:txBody>
                    <a:bodyPr/>
                    <a:lstStyle/>
                    <a:p>
                      <a:r>
                        <a:rPr lang="en-US" dirty="0" err="1"/>
                        <a:t>AlexNet</a:t>
                      </a:r>
                      <a:r>
                        <a:rPr lang="en-US" dirty="0"/>
                        <a:t> (for ImageNet challenge)</a:t>
                      </a:r>
                    </a:p>
                  </a:txBody>
                  <a:tcPr/>
                </a:tc>
                <a:tc>
                  <a:txBody>
                    <a:bodyPr/>
                    <a:lstStyle/>
                    <a:p>
                      <a:r>
                        <a:rPr lang="en-US" dirty="0"/>
                        <a:t>62,300,000</a:t>
                      </a:r>
                    </a:p>
                  </a:txBody>
                  <a:tcPr/>
                </a:tc>
                <a:tc>
                  <a:txBody>
                    <a:bodyPr/>
                    <a:lstStyle/>
                    <a:p>
                      <a:r>
                        <a:rPr lang="en-US" dirty="0"/>
                        <a:t>2012</a:t>
                      </a:r>
                    </a:p>
                  </a:txBody>
                  <a:tcPr/>
                </a:tc>
                <a:tc>
                  <a:txBody>
                    <a:bodyPr/>
                    <a:lstStyle/>
                    <a:p>
                      <a:r>
                        <a:rPr lang="en-US" dirty="0">
                          <a:solidFill>
                            <a:srgbClr val="00B050"/>
                          </a:solidFill>
                        </a:rPr>
                        <a:t>OK</a:t>
                      </a:r>
                    </a:p>
                  </a:txBody>
                  <a:tcPr/>
                </a:tc>
                <a:extLst>
                  <a:ext uri="{0D108BD9-81ED-4DB2-BD59-A6C34878D82A}">
                    <a16:rowId xmlns:a16="http://schemas.microsoft.com/office/drawing/2014/main" val="404019465"/>
                  </a:ext>
                </a:extLst>
              </a:tr>
              <a:tr h="370840">
                <a:tc>
                  <a:txBody>
                    <a:bodyPr/>
                    <a:lstStyle/>
                    <a:p>
                      <a:r>
                        <a:rPr lang="en-US" dirty="0" err="1">
                          <a:hlinkClick r:id="rId4"/>
                        </a:rPr>
                        <a:t>kNN</a:t>
                      </a:r>
                      <a:r>
                        <a:rPr lang="en-US" dirty="0">
                          <a:hlinkClick r:id="rId4"/>
                        </a:rPr>
                        <a:t> for muon energy regression in granular calo</a:t>
                      </a:r>
                      <a:endParaRPr lang="en-US" dirty="0"/>
                    </a:p>
                  </a:txBody>
                  <a:tcPr/>
                </a:tc>
                <a:tc>
                  <a:txBody>
                    <a:bodyPr/>
                    <a:lstStyle/>
                    <a:p>
                      <a:r>
                        <a:rPr lang="en-US" dirty="0"/>
                        <a:t>66,000,000</a:t>
                      </a:r>
                    </a:p>
                  </a:txBody>
                  <a:tcPr/>
                </a:tc>
                <a:tc>
                  <a:txBody>
                    <a:bodyPr/>
                    <a:lstStyle/>
                    <a:p>
                      <a:r>
                        <a:rPr lang="en-US" dirty="0"/>
                        <a:t>2022</a:t>
                      </a:r>
                    </a:p>
                  </a:txBody>
                  <a:tcPr/>
                </a:tc>
                <a:tc>
                  <a:txBody>
                    <a:bodyPr/>
                    <a:lstStyle/>
                    <a:p>
                      <a:r>
                        <a:rPr lang="en-US" dirty="0">
                          <a:solidFill>
                            <a:srgbClr val="00B050"/>
                          </a:solidFill>
                        </a:rPr>
                        <a:t>OK</a:t>
                      </a:r>
                    </a:p>
                  </a:txBody>
                  <a:tcPr/>
                </a:tc>
                <a:extLst>
                  <a:ext uri="{0D108BD9-81ED-4DB2-BD59-A6C34878D82A}">
                    <a16:rowId xmlns:a16="http://schemas.microsoft.com/office/drawing/2014/main" val="2234116957"/>
                  </a:ext>
                </a:extLst>
              </a:tr>
              <a:tr h="370840">
                <a:tc>
                  <a:txBody>
                    <a:bodyPr/>
                    <a:lstStyle/>
                    <a:p>
                      <a:r>
                        <a:rPr lang="en-US" dirty="0"/>
                        <a:t>ChatGPT 3.5</a:t>
                      </a:r>
                    </a:p>
                  </a:txBody>
                  <a:tcPr/>
                </a:tc>
                <a:tc>
                  <a:txBody>
                    <a:bodyPr/>
                    <a:lstStyle/>
                    <a:p>
                      <a:r>
                        <a:rPr lang="en-US" dirty="0"/>
                        <a:t>150,000,000,000</a:t>
                      </a:r>
                    </a:p>
                  </a:txBody>
                  <a:tcPr/>
                </a:tc>
                <a:tc>
                  <a:txBody>
                    <a:bodyPr/>
                    <a:lstStyle/>
                    <a:p>
                      <a:r>
                        <a:rPr lang="en-US" dirty="0"/>
                        <a:t>2023</a:t>
                      </a:r>
                    </a:p>
                  </a:txBody>
                  <a:tcPr/>
                </a:tc>
                <a:tc>
                  <a:txBody>
                    <a:bodyPr/>
                    <a:lstStyle/>
                    <a:p>
                      <a:r>
                        <a:rPr lang="en-US" dirty="0">
                          <a:solidFill>
                            <a:srgbClr val="00B050"/>
                          </a:solidFill>
                        </a:rPr>
                        <a:t>OK</a:t>
                      </a:r>
                    </a:p>
                  </a:txBody>
                  <a:tcPr/>
                </a:tc>
                <a:extLst>
                  <a:ext uri="{0D108BD9-81ED-4DB2-BD59-A6C34878D82A}">
                    <a16:rowId xmlns:a16="http://schemas.microsoft.com/office/drawing/2014/main" val="1651127025"/>
                  </a:ext>
                </a:extLst>
              </a:tr>
              <a:tr h="370840">
                <a:tc>
                  <a:txBody>
                    <a:bodyPr/>
                    <a:lstStyle/>
                    <a:p>
                      <a:r>
                        <a:rPr lang="en-US" dirty="0"/>
                        <a:t>ChatGPT 4.0</a:t>
                      </a:r>
                    </a:p>
                  </a:txBody>
                  <a:tcPr/>
                </a:tc>
                <a:tc>
                  <a:txBody>
                    <a:bodyPr/>
                    <a:lstStyle/>
                    <a:p>
                      <a:r>
                        <a:rPr lang="en-US" dirty="0"/>
                        <a:t>1,700,000,000,000</a:t>
                      </a:r>
                    </a:p>
                  </a:txBody>
                  <a:tcPr/>
                </a:tc>
                <a:tc>
                  <a:txBody>
                    <a:bodyPr/>
                    <a:lstStyle/>
                    <a:p>
                      <a:r>
                        <a:rPr lang="en-US" dirty="0"/>
                        <a:t>2023</a:t>
                      </a:r>
                    </a:p>
                  </a:txBody>
                  <a:tcPr/>
                </a:tc>
                <a:tc>
                  <a:txBody>
                    <a:bodyPr/>
                    <a:lstStyle/>
                    <a:p>
                      <a:r>
                        <a:rPr lang="en-US" dirty="0">
                          <a:solidFill>
                            <a:srgbClr val="00B050"/>
                          </a:solidFill>
                        </a:rPr>
                        <a:t>OK</a:t>
                      </a:r>
                    </a:p>
                  </a:txBody>
                  <a:tcPr/>
                </a:tc>
                <a:extLst>
                  <a:ext uri="{0D108BD9-81ED-4DB2-BD59-A6C34878D82A}">
                    <a16:rowId xmlns:a16="http://schemas.microsoft.com/office/drawing/2014/main" val="345938126"/>
                  </a:ext>
                </a:extLst>
              </a:tr>
            </a:tbl>
          </a:graphicData>
        </a:graphic>
      </p:graphicFrame>
    </p:spTree>
    <p:extLst>
      <p:ext uri="{BB962C8B-B14F-4D97-AF65-F5344CB8AC3E}">
        <p14:creationId xmlns:p14="http://schemas.microsoft.com/office/powerpoint/2010/main" val="369763080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6D98A63-B21C-A6BE-E042-74BA874130D1}"/>
              </a:ext>
            </a:extLst>
          </p:cNvPr>
          <p:cNvSpPr>
            <a:spLocks noGrp="1"/>
          </p:cNvSpPr>
          <p:nvPr>
            <p:ph type="title"/>
          </p:nvPr>
        </p:nvSpPr>
        <p:spPr/>
        <p:txBody>
          <a:bodyPr/>
          <a:lstStyle/>
          <a:p>
            <a:r>
              <a:rPr lang="en-US" b="1" dirty="0">
                <a:solidFill>
                  <a:schemeClr val="bg1"/>
                </a:solidFill>
                <a:latin typeface="+mn-lt"/>
              </a:rPr>
              <a:t>Area cost</a:t>
            </a:r>
          </a:p>
        </p:txBody>
      </p:sp>
      <p:sp>
        <p:nvSpPr>
          <p:cNvPr id="3" name="Segnaposto contenuto 2">
            <a:extLst>
              <a:ext uri="{FF2B5EF4-FFF2-40B4-BE49-F238E27FC236}">
                <a16:creationId xmlns:a16="http://schemas.microsoft.com/office/drawing/2014/main" id="{D5EEDBA2-E603-DFBB-41AA-5D70254711B9}"/>
              </a:ext>
            </a:extLst>
          </p:cNvPr>
          <p:cNvSpPr>
            <a:spLocks noGrp="1"/>
          </p:cNvSpPr>
          <p:nvPr>
            <p:ph idx="1"/>
          </p:nvPr>
        </p:nvSpPr>
        <p:spPr>
          <a:xfrm>
            <a:off x="676835" y="1734185"/>
            <a:ext cx="10676965" cy="4895850"/>
          </a:xfrm>
        </p:spPr>
        <p:txBody>
          <a:bodyPr>
            <a:normAutofit fontScale="92500" lnSpcReduction="10000"/>
          </a:bodyPr>
          <a:lstStyle/>
          <a:p>
            <a:pPr marL="0" indent="0">
              <a:buNone/>
            </a:pPr>
            <a:r>
              <a:rPr lang="en-US" dirty="0">
                <a:solidFill>
                  <a:schemeClr val="bg1"/>
                </a:solidFill>
              </a:rPr>
              <a:t>We include in the utility, as a penalization term, a cost proportional to the area of ground used by the array (proportional to $$).</a:t>
            </a:r>
          </a:p>
          <a:p>
            <a:pPr marL="0" indent="0">
              <a:buNone/>
            </a:pPr>
            <a:endParaRPr lang="en-US" dirty="0">
              <a:solidFill>
                <a:schemeClr val="bg1"/>
              </a:solidFill>
            </a:endParaRPr>
          </a:p>
          <a:p>
            <a:pPr marL="0" indent="0">
              <a:buNone/>
            </a:pPr>
            <a:r>
              <a:rPr lang="en-US" dirty="0">
                <a:solidFill>
                  <a:schemeClr val="bg1"/>
                </a:solidFill>
              </a:rPr>
              <a:t>This is computed as the </a:t>
            </a:r>
            <a:r>
              <a:rPr lang="en-US" dirty="0">
                <a:solidFill>
                  <a:srgbClr val="00B0F0"/>
                </a:solidFill>
              </a:rPr>
              <a:t>convex hull surrounding the tanks</a:t>
            </a:r>
            <a:r>
              <a:rPr lang="en-US" dirty="0">
                <a:solidFill>
                  <a:schemeClr val="bg1"/>
                </a:solidFill>
              </a:rPr>
              <a:t>.</a:t>
            </a:r>
          </a:p>
          <a:p>
            <a:pPr marL="0" indent="0">
              <a:buNone/>
            </a:pPr>
            <a:endParaRPr lang="en-US" dirty="0">
              <a:solidFill>
                <a:schemeClr val="bg1"/>
              </a:solidFill>
            </a:endParaRPr>
          </a:p>
          <a:p>
            <a:pPr marL="0" indent="0">
              <a:buNone/>
            </a:pPr>
            <a:r>
              <a:rPr lang="en-US" dirty="0">
                <a:solidFill>
                  <a:schemeClr val="bg1"/>
                </a:solidFill>
              </a:rPr>
              <a:t>We add an optional </a:t>
            </a:r>
            <a:r>
              <a:rPr lang="en-US" dirty="0">
                <a:solidFill>
                  <a:srgbClr val="FFC000"/>
                </a:solidFill>
              </a:rPr>
              <a:t>term proportional to the total distance of tanks to the center of the array</a:t>
            </a:r>
            <a:r>
              <a:rPr lang="en-US" dirty="0">
                <a:solidFill>
                  <a:schemeClr val="bg1"/>
                </a:solidFill>
              </a:rPr>
              <a:t> (cost of cabling, servicing roads, etc.)</a:t>
            </a:r>
          </a:p>
          <a:p>
            <a:pPr marL="0" indent="0">
              <a:buNone/>
            </a:pPr>
            <a:endParaRPr lang="en-US" dirty="0">
              <a:solidFill>
                <a:schemeClr val="bg1"/>
              </a:solidFill>
            </a:endParaRPr>
          </a:p>
          <a:p>
            <a:pPr marL="0" indent="0">
              <a:buNone/>
            </a:pPr>
            <a:r>
              <a:rPr lang="en-US" dirty="0">
                <a:solidFill>
                  <a:schemeClr val="bg1"/>
                </a:solidFill>
              </a:rPr>
              <a:t>The two factors can be added to the utility to “constrain” the spatial extension of the array (otherwise both the flux and the point source utility want to extend to several km away from the center, as the considered photons have very high energy in this model).</a:t>
            </a:r>
          </a:p>
        </p:txBody>
      </p:sp>
      <p:sp>
        <p:nvSpPr>
          <p:cNvPr id="4" name="Segnaposto piè di pagina 3">
            <a:extLst>
              <a:ext uri="{FF2B5EF4-FFF2-40B4-BE49-F238E27FC236}">
                <a16:creationId xmlns:a16="http://schemas.microsoft.com/office/drawing/2014/main" id="{002D9F9C-351D-5675-5D74-C7470298D464}"/>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EE29A688-7B19-40BA-3CE2-48EC97E9884A}"/>
              </a:ext>
            </a:extLst>
          </p:cNvPr>
          <p:cNvSpPr>
            <a:spLocks noGrp="1"/>
          </p:cNvSpPr>
          <p:nvPr>
            <p:ph type="sldNum" sz="quarter" idx="12"/>
          </p:nvPr>
        </p:nvSpPr>
        <p:spPr/>
        <p:txBody>
          <a:bodyPr/>
          <a:lstStyle/>
          <a:p>
            <a:fld id="{9792DB7C-41C6-413A-81DD-F073C27E12A1}" type="slidenum">
              <a:rPr lang="en-US" smtClean="0"/>
              <a:t>50</a:t>
            </a:fld>
            <a:endParaRPr lang="en-US"/>
          </a:p>
        </p:txBody>
      </p:sp>
      <p:sp>
        <p:nvSpPr>
          <p:cNvPr id="6" name="Rettangolo 5">
            <a:extLst>
              <a:ext uri="{FF2B5EF4-FFF2-40B4-BE49-F238E27FC236}">
                <a16:creationId xmlns:a16="http://schemas.microsoft.com/office/drawing/2014/main" id="{4C9179BA-2B3C-CEDA-38F0-AEB8CE171D5B}"/>
              </a:ext>
            </a:extLst>
          </p:cNvPr>
          <p:cNvSpPr/>
          <p:nvPr/>
        </p:nvSpPr>
        <p:spPr>
          <a:xfrm>
            <a:off x="411481" y="1446904"/>
            <a:ext cx="10515600" cy="1982096"/>
          </a:xfrm>
          <a:prstGeom prst="rect">
            <a:avLst/>
          </a:prstGeom>
          <a:solidFill>
            <a:schemeClr val="tx1">
              <a:alpha val="69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783760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AB42DE-C242-3ACA-92BF-DD1E2785DCFA}"/>
              </a:ext>
            </a:extLst>
          </p:cNvPr>
          <p:cNvSpPr>
            <a:spLocks noGrp="1"/>
          </p:cNvSpPr>
          <p:nvPr>
            <p:ph type="title"/>
          </p:nvPr>
        </p:nvSpPr>
        <p:spPr/>
        <p:txBody>
          <a:bodyPr/>
          <a:lstStyle/>
          <a:p>
            <a:r>
              <a:rPr lang="en-US" b="1" dirty="0">
                <a:solidFill>
                  <a:schemeClr val="bg1"/>
                </a:solidFill>
                <a:latin typeface="+mn-lt"/>
              </a:rPr>
              <a:t>Macro-tank aggregates</a:t>
            </a:r>
          </a:p>
        </p:txBody>
      </p:sp>
      <p:sp>
        <p:nvSpPr>
          <p:cNvPr id="3" name="Segnaposto contenuto 2">
            <a:extLst>
              <a:ext uri="{FF2B5EF4-FFF2-40B4-BE49-F238E27FC236}">
                <a16:creationId xmlns:a16="http://schemas.microsoft.com/office/drawing/2014/main" id="{07059310-A20A-D36E-7A3A-0A46B5A87289}"/>
              </a:ext>
            </a:extLst>
          </p:cNvPr>
          <p:cNvSpPr>
            <a:spLocks noGrp="1"/>
          </p:cNvSpPr>
          <p:nvPr>
            <p:ph idx="1"/>
          </p:nvPr>
        </p:nvSpPr>
        <p:spPr>
          <a:xfrm>
            <a:off x="785123" y="1818082"/>
            <a:ext cx="10515600" cy="4845059"/>
          </a:xfrm>
        </p:spPr>
        <p:txBody>
          <a:bodyPr>
            <a:normAutofit fontScale="77500" lnSpcReduction="20000"/>
          </a:bodyPr>
          <a:lstStyle/>
          <a:p>
            <a:pPr marL="0" indent="0">
              <a:buNone/>
            </a:pPr>
            <a:r>
              <a:rPr lang="en-US" dirty="0">
                <a:solidFill>
                  <a:schemeClr val="bg1"/>
                </a:solidFill>
              </a:rPr>
              <a:t>The 11,997-dimensional problem of finding optimal (</a:t>
            </a:r>
            <a:r>
              <a:rPr lang="en-US" dirty="0" err="1">
                <a:solidFill>
                  <a:schemeClr val="bg1"/>
                </a:solidFill>
              </a:rPr>
              <a:t>x,y</a:t>
            </a:r>
            <a:r>
              <a:rPr lang="en-US" dirty="0">
                <a:solidFill>
                  <a:schemeClr val="bg1"/>
                </a:solidFill>
              </a:rPr>
              <a:t>) of 6000 tanks needs to be simplified to avoid CPU divergence</a:t>
            </a:r>
          </a:p>
          <a:p>
            <a:pPr marL="0" indent="0">
              <a:buNone/>
            </a:pPr>
            <a:r>
              <a:rPr lang="en-US" dirty="0">
                <a:solidFill>
                  <a:schemeClr val="bg1"/>
                </a:solidFill>
              </a:rPr>
              <a:t>We solve it by aggregating tanks in small packed groups of 19 or 37 1.9-meter radius tanks</a:t>
            </a:r>
          </a:p>
          <a:p>
            <a:pPr marL="0" indent="0">
              <a:buNone/>
            </a:pPr>
            <a:endParaRPr lang="en-US" dirty="0">
              <a:solidFill>
                <a:schemeClr val="bg1"/>
              </a:solidFill>
            </a:endParaRPr>
          </a:p>
          <a:p>
            <a:pPr marL="0" indent="0">
              <a:buNone/>
            </a:pPr>
            <a:r>
              <a:rPr lang="en-US" dirty="0">
                <a:solidFill>
                  <a:schemeClr val="bg1"/>
                </a:solidFill>
              </a:rPr>
              <a:t>We only compute position updates for these macro-</a:t>
            </a:r>
          </a:p>
          <a:p>
            <a:pPr marL="0" indent="0">
              <a:buNone/>
            </a:pPr>
            <a:r>
              <a:rPr lang="en-US" dirty="0">
                <a:solidFill>
                  <a:schemeClr val="bg1"/>
                </a:solidFill>
              </a:rPr>
              <a:t>aggregates during gradient descent, but we consider </a:t>
            </a:r>
          </a:p>
          <a:p>
            <a:pPr marL="0" indent="0">
              <a:buNone/>
            </a:pPr>
            <a:r>
              <a:rPr lang="en-US" dirty="0">
                <a:solidFill>
                  <a:schemeClr val="bg1"/>
                </a:solidFill>
              </a:rPr>
              <a:t>individual tanks when we enforce triggering conditions</a:t>
            </a:r>
          </a:p>
          <a:p>
            <a:pPr marL="0" indent="0">
              <a:buNone/>
            </a:pPr>
            <a:r>
              <a:rPr lang="en-US" dirty="0">
                <a:solidFill>
                  <a:schemeClr val="bg1"/>
                </a:solidFill>
              </a:rPr>
              <a:t>(e.g., N&gt;50 tanks –not macro-tanks- should record </a:t>
            </a:r>
          </a:p>
          <a:p>
            <a:pPr marL="0" indent="0">
              <a:buNone/>
            </a:pPr>
            <a:r>
              <a:rPr lang="en-US" dirty="0">
                <a:solidFill>
                  <a:schemeClr val="bg1"/>
                </a:solidFill>
              </a:rPr>
              <a:t>particles for an event to be classified as </a:t>
            </a:r>
            <a:r>
              <a:rPr lang="en-US" dirty="0" err="1">
                <a:solidFill>
                  <a:schemeClr val="bg1"/>
                </a:solidFill>
              </a:rPr>
              <a:t>reconstructable</a:t>
            </a:r>
            <a:r>
              <a:rPr lang="en-US" dirty="0">
                <a:solidFill>
                  <a:schemeClr val="bg1"/>
                </a:solidFill>
              </a:rPr>
              <a:t>). </a:t>
            </a:r>
          </a:p>
          <a:p>
            <a:pPr marL="0" indent="0">
              <a:buNone/>
            </a:pPr>
            <a:endParaRPr lang="en-US" dirty="0">
              <a:solidFill>
                <a:schemeClr val="bg1"/>
              </a:solidFill>
            </a:endParaRPr>
          </a:p>
          <a:p>
            <a:pPr marL="0" indent="0">
              <a:buNone/>
            </a:pPr>
            <a:r>
              <a:rPr lang="en-US" dirty="0">
                <a:solidFill>
                  <a:schemeClr val="bg1"/>
                </a:solidFill>
              </a:rPr>
              <a:t>Once aggregate positions are optimized, one may consider</a:t>
            </a:r>
          </a:p>
          <a:p>
            <a:pPr marL="0" indent="0">
              <a:buNone/>
            </a:pPr>
            <a:r>
              <a:rPr lang="en-US" dirty="0">
                <a:solidFill>
                  <a:schemeClr val="bg1"/>
                </a:solidFill>
              </a:rPr>
              <a:t>the refining of tanks positions by leaving them free to move</a:t>
            </a:r>
          </a:p>
          <a:p>
            <a:pPr marL="0" indent="0">
              <a:buNone/>
            </a:pPr>
            <a:r>
              <a:rPr lang="en-US" dirty="0">
                <a:solidFill>
                  <a:schemeClr val="bg1"/>
                </a:solidFill>
              </a:rPr>
              <a:t>independently</a:t>
            </a:r>
          </a:p>
        </p:txBody>
      </p:sp>
      <p:sp>
        <p:nvSpPr>
          <p:cNvPr id="4" name="Segnaposto piè di pagina 3">
            <a:extLst>
              <a:ext uri="{FF2B5EF4-FFF2-40B4-BE49-F238E27FC236}">
                <a16:creationId xmlns:a16="http://schemas.microsoft.com/office/drawing/2014/main" id="{B99B2176-4BC0-5F4D-A22F-E9486E731FD7}"/>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944B9A2D-B616-9B11-2213-259BB0B61230}"/>
              </a:ext>
            </a:extLst>
          </p:cNvPr>
          <p:cNvSpPr>
            <a:spLocks noGrp="1"/>
          </p:cNvSpPr>
          <p:nvPr>
            <p:ph type="sldNum" sz="quarter" idx="12"/>
          </p:nvPr>
        </p:nvSpPr>
        <p:spPr/>
        <p:txBody>
          <a:bodyPr/>
          <a:lstStyle/>
          <a:p>
            <a:fld id="{9792DB7C-41C6-413A-81DD-F073C27E12A1}" type="slidenum">
              <a:rPr lang="en-US" smtClean="0"/>
              <a:t>51</a:t>
            </a:fld>
            <a:endParaRPr lang="en-US"/>
          </a:p>
        </p:txBody>
      </p:sp>
      <p:pic>
        <p:nvPicPr>
          <p:cNvPr id="7" name="Picture 6">
            <a:extLst>
              <a:ext uri="{FF2B5EF4-FFF2-40B4-BE49-F238E27FC236}">
                <a16:creationId xmlns:a16="http://schemas.microsoft.com/office/drawing/2014/main" id="{C7B03D11-D3E7-3DE9-95A7-2C8F50C491DE}"/>
              </a:ext>
            </a:extLst>
          </p:cNvPr>
          <p:cNvPicPr>
            <a:picLocks noChangeAspect="1"/>
          </p:cNvPicPr>
          <p:nvPr/>
        </p:nvPicPr>
        <p:blipFill>
          <a:blip r:embed="rId2"/>
          <a:stretch>
            <a:fillRect/>
          </a:stretch>
        </p:blipFill>
        <p:spPr>
          <a:xfrm>
            <a:off x="8928538" y="3504006"/>
            <a:ext cx="2743200" cy="2503170"/>
          </a:xfrm>
          <a:prstGeom prst="rect">
            <a:avLst/>
          </a:prstGeom>
        </p:spPr>
      </p:pic>
      <p:sp>
        <p:nvSpPr>
          <p:cNvPr id="6" name="CasellaDiTesto 5">
            <a:extLst>
              <a:ext uri="{FF2B5EF4-FFF2-40B4-BE49-F238E27FC236}">
                <a16:creationId xmlns:a16="http://schemas.microsoft.com/office/drawing/2014/main" id="{FC83F26B-70D4-369A-A1C4-BBF32F59E79E}"/>
              </a:ext>
            </a:extLst>
          </p:cNvPr>
          <p:cNvSpPr txBox="1"/>
          <p:nvPr/>
        </p:nvSpPr>
        <p:spPr>
          <a:xfrm>
            <a:off x="8928538" y="6077191"/>
            <a:ext cx="2751202" cy="369332"/>
          </a:xfrm>
          <a:prstGeom prst="rect">
            <a:avLst/>
          </a:prstGeom>
          <a:noFill/>
        </p:spPr>
        <p:txBody>
          <a:bodyPr wrap="none" rtlCol="0">
            <a:spAutoFit/>
          </a:bodyPr>
          <a:lstStyle/>
          <a:p>
            <a:r>
              <a:rPr lang="en-US" dirty="0">
                <a:solidFill>
                  <a:schemeClr val="bg1"/>
                </a:solidFill>
              </a:rPr>
              <a:t>Above: a 19-tank aggregate</a:t>
            </a:r>
          </a:p>
        </p:txBody>
      </p:sp>
    </p:spTree>
    <p:extLst>
      <p:ext uri="{BB962C8B-B14F-4D97-AF65-F5344CB8AC3E}">
        <p14:creationId xmlns:p14="http://schemas.microsoft.com/office/powerpoint/2010/main" val="376134645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E02325D-CC9F-116C-8499-CAE21C2AB05D}"/>
              </a:ext>
            </a:extLst>
          </p:cNvPr>
          <p:cNvSpPr>
            <a:spLocks noGrp="1"/>
          </p:cNvSpPr>
          <p:nvPr>
            <p:ph type="title"/>
          </p:nvPr>
        </p:nvSpPr>
        <p:spPr/>
        <p:txBody>
          <a:bodyPr/>
          <a:lstStyle/>
          <a:p>
            <a:r>
              <a:rPr lang="en-US" b="1" dirty="0">
                <a:solidFill>
                  <a:schemeClr val="bg1"/>
                </a:solidFill>
                <a:latin typeface="+mn-lt"/>
              </a:rPr>
              <a:t>Resolving physical overlaps</a:t>
            </a:r>
          </a:p>
        </p:txBody>
      </p:sp>
      <p:sp>
        <p:nvSpPr>
          <p:cNvPr id="3" name="Segnaposto contenuto 2">
            <a:extLst>
              <a:ext uri="{FF2B5EF4-FFF2-40B4-BE49-F238E27FC236}">
                <a16:creationId xmlns:a16="http://schemas.microsoft.com/office/drawing/2014/main" id="{44EFF31E-026F-348D-D870-269B9957107E}"/>
              </a:ext>
            </a:extLst>
          </p:cNvPr>
          <p:cNvSpPr>
            <a:spLocks noGrp="1"/>
          </p:cNvSpPr>
          <p:nvPr>
            <p:ph idx="1"/>
          </p:nvPr>
        </p:nvSpPr>
        <p:spPr>
          <a:xfrm>
            <a:off x="433187" y="1918029"/>
            <a:ext cx="7172459" cy="4351338"/>
          </a:xfrm>
        </p:spPr>
        <p:txBody>
          <a:bodyPr>
            <a:normAutofit fontScale="92500" lnSpcReduction="20000"/>
          </a:bodyPr>
          <a:lstStyle/>
          <a:p>
            <a:pPr marL="0" indent="0">
              <a:buNone/>
            </a:pPr>
            <a:r>
              <a:rPr lang="en-US" dirty="0">
                <a:solidFill>
                  <a:schemeClr val="bg1"/>
                </a:solidFill>
              </a:rPr>
              <a:t>Every gradient update of a tank aggregate’s position changes its coordinates:</a:t>
            </a:r>
          </a:p>
          <a:p>
            <a:pPr marL="0" indent="0">
              <a:buNone/>
            </a:pPr>
            <a:r>
              <a:rPr lang="en-US" dirty="0">
                <a:solidFill>
                  <a:schemeClr val="bg1"/>
                </a:solidFill>
              </a:rPr>
              <a:t> 	</a:t>
            </a:r>
            <a:r>
              <a:rPr lang="en-US" dirty="0">
                <a:solidFill>
                  <a:srgbClr val="FFC000"/>
                </a:solidFill>
              </a:rPr>
              <a:t>x </a:t>
            </a:r>
            <a:r>
              <a:rPr lang="en-US" dirty="0">
                <a:solidFill>
                  <a:srgbClr val="FFC000"/>
                </a:solidFill>
                <a:sym typeface="Wingdings" panose="05000000000000000000" pitchFamily="2" charset="2"/>
              </a:rPr>
              <a:t> x’ = x + k * </a:t>
            </a:r>
            <a:r>
              <a:rPr lang="en-US" dirty="0" err="1">
                <a:solidFill>
                  <a:srgbClr val="FFC000"/>
                </a:solidFill>
                <a:sym typeface="Wingdings" panose="05000000000000000000" pitchFamily="2" charset="2"/>
              </a:rPr>
              <a:t>dU</a:t>
            </a:r>
            <a:r>
              <a:rPr lang="en-US" dirty="0">
                <a:solidFill>
                  <a:srgbClr val="FFC000"/>
                </a:solidFill>
                <a:sym typeface="Wingdings" panose="05000000000000000000" pitchFamily="2" charset="2"/>
              </a:rPr>
              <a:t>/dx</a:t>
            </a:r>
          </a:p>
          <a:p>
            <a:pPr marL="0" indent="0">
              <a:buNone/>
            </a:pPr>
            <a:r>
              <a:rPr lang="en-US" dirty="0">
                <a:solidFill>
                  <a:srgbClr val="FFC000"/>
                </a:solidFill>
                <a:sym typeface="Wingdings" panose="05000000000000000000" pitchFamily="2" charset="2"/>
              </a:rPr>
              <a:t>	y  y’ = y + k * </a:t>
            </a:r>
            <a:r>
              <a:rPr lang="en-US" dirty="0" err="1">
                <a:solidFill>
                  <a:srgbClr val="FFC000"/>
                </a:solidFill>
                <a:sym typeface="Wingdings" panose="05000000000000000000" pitchFamily="2" charset="2"/>
              </a:rPr>
              <a:t>dU</a:t>
            </a:r>
            <a:r>
              <a:rPr lang="en-US" dirty="0">
                <a:solidFill>
                  <a:srgbClr val="FFC000"/>
                </a:solidFill>
                <a:sym typeface="Wingdings" panose="05000000000000000000" pitchFamily="2" charset="2"/>
              </a:rPr>
              <a:t>/</a:t>
            </a:r>
            <a:r>
              <a:rPr lang="en-US" dirty="0" err="1">
                <a:solidFill>
                  <a:srgbClr val="FFC000"/>
                </a:solidFill>
                <a:sym typeface="Wingdings" panose="05000000000000000000" pitchFamily="2" charset="2"/>
              </a:rPr>
              <a:t>dy</a:t>
            </a:r>
            <a:endParaRPr lang="en-US" dirty="0">
              <a:solidFill>
                <a:srgbClr val="FFC000"/>
              </a:solidFill>
              <a:sym typeface="Wingdings" panose="05000000000000000000" pitchFamily="2" charset="2"/>
            </a:endParaRPr>
          </a:p>
          <a:p>
            <a:pPr marL="0" indent="0">
              <a:buNone/>
            </a:pPr>
            <a:r>
              <a:rPr lang="en-US" dirty="0">
                <a:solidFill>
                  <a:schemeClr val="bg1"/>
                </a:solidFill>
                <a:sym typeface="Wingdings" panose="05000000000000000000" pitchFamily="2" charset="2"/>
              </a:rPr>
              <a:t>This can only be done sequentially on all tank aggregates. At the end of an update of the geometry, some tank aggregates may be physically overlapping if</a:t>
            </a:r>
          </a:p>
          <a:p>
            <a:pPr marL="0" indent="0">
              <a:buNone/>
            </a:pPr>
            <a:r>
              <a:rPr lang="en-US" dirty="0">
                <a:solidFill>
                  <a:schemeClr val="bg1"/>
                </a:solidFill>
                <a:sym typeface="Wingdings" panose="05000000000000000000" pitchFamily="2" charset="2"/>
              </a:rPr>
              <a:t>	</a:t>
            </a:r>
            <a:r>
              <a:rPr lang="en-US" dirty="0">
                <a:solidFill>
                  <a:srgbClr val="FFC000"/>
                </a:solidFill>
                <a:sym typeface="Wingdings" panose="05000000000000000000" pitchFamily="2" charset="2"/>
              </a:rPr>
              <a:t>R</a:t>
            </a:r>
            <a:r>
              <a:rPr lang="en-US" baseline="30000" dirty="0">
                <a:solidFill>
                  <a:srgbClr val="FFC000"/>
                </a:solidFill>
                <a:sym typeface="Wingdings" panose="05000000000000000000" pitchFamily="2" charset="2"/>
              </a:rPr>
              <a:t>2</a:t>
            </a:r>
            <a:r>
              <a:rPr lang="en-US" dirty="0">
                <a:solidFill>
                  <a:srgbClr val="FFC000"/>
                </a:solidFill>
                <a:sym typeface="Wingdings" panose="05000000000000000000" pitchFamily="2" charset="2"/>
              </a:rPr>
              <a:t> = (x</a:t>
            </a:r>
            <a:r>
              <a:rPr lang="en-US" baseline="-25000" dirty="0">
                <a:solidFill>
                  <a:srgbClr val="FFC000"/>
                </a:solidFill>
                <a:sym typeface="Wingdings" panose="05000000000000000000" pitchFamily="2" charset="2"/>
              </a:rPr>
              <a:t>1</a:t>
            </a:r>
            <a:r>
              <a:rPr lang="en-US" dirty="0">
                <a:solidFill>
                  <a:srgbClr val="FFC000"/>
                </a:solidFill>
                <a:sym typeface="Wingdings" panose="05000000000000000000" pitchFamily="2" charset="2"/>
              </a:rPr>
              <a:t>-x</a:t>
            </a:r>
            <a:r>
              <a:rPr lang="en-US" baseline="-25000" dirty="0">
                <a:solidFill>
                  <a:srgbClr val="FFC000"/>
                </a:solidFill>
                <a:sym typeface="Wingdings" panose="05000000000000000000" pitchFamily="2" charset="2"/>
              </a:rPr>
              <a:t>2</a:t>
            </a:r>
            <a:r>
              <a:rPr lang="en-US" dirty="0">
                <a:solidFill>
                  <a:srgbClr val="FFC000"/>
                </a:solidFill>
                <a:sym typeface="Wingdings" panose="05000000000000000000" pitchFamily="2" charset="2"/>
              </a:rPr>
              <a:t>)</a:t>
            </a:r>
            <a:r>
              <a:rPr lang="en-US" baseline="30000" dirty="0">
                <a:solidFill>
                  <a:srgbClr val="FFC000"/>
                </a:solidFill>
                <a:sym typeface="Wingdings" panose="05000000000000000000" pitchFamily="2" charset="2"/>
              </a:rPr>
              <a:t>2</a:t>
            </a:r>
            <a:r>
              <a:rPr lang="en-US" dirty="0">
                <a:solidFill>
                  <a:srgbClr val="FFC000"/>
                </a:solidFill>
                <a:sym typeface="Wingdings" panose="05000000000000000000" pitchFamily="2" charset="2"/>
              </a:rPr>
              <a:t> + (y</a:t>
            </a:r>
            <a:r>
              <a:rPr lang="en-US" baseline="-25000" dirty="0">
                <a:solidFill>
                  <a:srgbClr val="FFC000"/>
                </a:solidFill>
                <a:sym typeface="Wingdings" panose="05000000000000000000" pitchFamily="2" charset="2"/>
              </a:rPr>
              <a:t>1</a:t>
            </a:r>
            <a:r>
              <a:rPr lang="en-US" dirty="0">
                <a:solidFill>
                  <a:srgbClr val="FFC000"/>
                </a:solidFill>
                <a:sym typeface="Wingdings" panose="05000000000000000000" pitchFamily="2" charset="2"/>
              </a:rPr>
              <a:t>-y</a:t>
            </a:r>
            <a:r>
              <a:rPr lang="en-US" baseline="-25000" dirty="0">
                <a:solidFill>
                  <a:srgbClr val="FFC000"/>
                </a:solidFill>
                <a:sym typeface="Wingdings" panose="05000000000000000000" pitchFamily="2" charset="2"/>
              </a:rPr>
              <a:t>2</a:t>
            </a:r>
            <a:r>
              <a:rPr lang="en-US" dirty="0">
                <a:solidFill>
                  <a:srgbClr val="FFC000"/>
                </a:solidFill>
                <a:sym typeface="Wingdings" panose="05000000000000000000" pitchFamily="2" charset="2"/>
              </a:rPr>
              <a:t>)</a:t>
            </a:r>
            <a:r>
              <a:rPr lang="en-US" baseline="30000" dirty="0">
                <a:solidFill>
                  <a:srgbClr val="FFC000"/>
                </a:solidFill>
                <a:sym typeface="Wingdings" panose="05000000000000000000" pitchFamily="2" charset="2"/>
              </a:rPr>
              <a:t>2</a:t>
            </a:r>
            <a:r>
              <a:rPr lang="en-US" dirty="0">
                <a:solidFill>
                  <a:srgbClr val="FFC000"/>
                </a:solidFill>
              </a:rPr>
              <a:t> &lt; 4R</a:t>
            </a:r>
            <a:r>
              <a:rPr lang="en-US" baseline="30000" dirty="0">
                <a:solidFill>
                  <a:srgbClr val="FFC000"/>
                </a:solidFill>
              </a:rPr>
              <a:t>2</a:t>
            </a:r>
            <a:r>
              <a:rPr lang="en-US" baseline="-25000" dirty="0">
                <a:solidFill>
                  <a:srgbClr val="FFC000"/>
                </a:solidFill>
              </a:rPr>
              <a:t>aggregate</a:t>
            </a:r>
          </a:p>
          <a:p>
            <a:pPr marL="0" indent="0">
              <a:buNone/>
            </a:pPr>
            <a:r>
              <a:rPr lang="en-US" dirty="0">
                <a:solidFill>
                  <a:schemeClr val="bg1"/>
                </a:solidFill>
              </a:rPr>
              <a:t>An algorithm resolves these overlaps at the end of each gradient descent epoch, by iterating on the aggregates:</a:t>
            </a:r>
          </a:p>
          <a:p>
            <a:pPr marL="0" indent="0">
              <a:buNone/>
            </a:pPr>
            <a:endParaRPr lang="en-US" dirty="0">
              <a:solidFill>
                <a:schemeClr val="bg1"/>
              </a:solidFill>
            </a:endParaRPr>
          </a:p>
        </p:txBody>
      </p:sp>
      <p:sp>
        <p:nvSpPr>
          <p:cNvPr id="4" name="Segnaposto piè di pagina 3">
            <a:extLst>
              <a:ext uri="{FF2B5EF4-FFF2-40B4-BE49-F238E27FC236}">
                <a16:creationId xmlns:a16="http://schemas.microsoft.com/office/drawing/2014/main" id="{4428D18E-98E9-A36C-EE85-9263A7B94192}"/>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EBDB0197-6BA1-62CF-A8F0-6612272D7B4C}"/>
              </a:ext>
            </a:extLst>
          </p:cNvPr>
          <p:cNvSpPr>
            <a:spLocks noGrp="1"/>
          </p:cNvSpPr>
          <p:nvPr>
            <p:ph type="sldNum" sz="quarter" idx="12"/>
          </p:nvPr>
        </p:nvSpPr>
        <p:spPr/>
        <p:txBody>
          <a:bodyPr/>
          <a:lstStyle/>
          <a:p>
            <a:fld id="{9792DB7C-41C6-413A-81DD-F073C27E12A1}" type="slidenum">
              <a:rPr lang="en-US" smtClean="0"/>
              <a:t>52</a:t>
            </a:fld>
            <a:endParaRPr lang="en-US"/>
          </a:p>
        </p:txBody>
      </p:sp>
      <p:sp>
        <p:nvSpPr>
          <p:cNvPr id="6" name="CasellaDiTesto 5">
            <a:extLst>
              <a:ext uri="{FF2B5EF4-FFF2-40B4-BE49-F238E27FC236}">
                <a16:creationId xmlns:a16="http://schemas.microsoft.com/office/drawing/2014/main" id="{E08D96D6-975E-5D69-D28F-42080D7BF599}"/>
              </a:ext>
            </a:extLst>
          </p:cNvPr>
          <p:cNvSpPr txBox="1"/>
          <p:nvPr/>
        </p:nvSpPr>
        <p:spPr>
          <a:xfrm>
            <a:off x="7989019" y="4374683"/>
            <a:ext cx="4138762" cy="1754326"/>
          </a:xfrm>
          <a:prstGeom prst="rect">
            <a:avLst/>
          </a:prstGeom>
          <a:noFill/>
        </p:spPr>
        <p:txBody>
          <a:bodyPr wrap="none" rtlCol="0">
            <a:spAutoFit/>
          </a:bodyPr>
          <a:lstStyle/>
          <a:p>
            <a:r>
              <a:rPr lang="en-US" dirty="0">
                <a:solidFill>
                  <a:schemeClr val="bg1"/>
                </a:solidFill>
              </a:rPr>
              <a:t>- </a:t>
            </a:r>
            <a:r>
              <a:rPr lang="en-US" dirty="0">
                <a:solidFill>
                  <a:srgbClr val="00B0F0"/>
                </a:solidFill>
              </a:rPr>
              <a:t>Find pair of aggregates with minimum R</a:t>
            </a:r>
          </a:p>
          <a:p>
            <a:pPr marL="285750" indent="-285750">
              <a:buFontTx/>
              <a:buChar char="-"/>
            </a:pPr>
            <a:r>
              <a:rPr lang="en-US" dirty="0">
                <a:solidFill>
                  <a:srgbClr val="00B0F0"/>
                </a:solidFill>
              </a:rPr>
              <a:t>If R&lt;2R</a:t>
            </a:r>
            <a:r>
              <a:rPr lang="en-US" baseline="-25000" dirty="0">
                <a:solidFill>
                  <a:srgbClr val="00B0F0"/>
                </a:solidFill>
              </a:rPr>
              <a:t>aggregate</a:t>
            </a:r>
            <a:r>
              <a:rPr lang="en-US" dirty="0">
                <a:solidFill>
                  <a:srgbClr val="00B0F0"/>
                </a:solidFill>
              </a:rPr>
              <a:t>, then separate the pair:</a:t>
            </a:r>
          </a:p>
          <a:p>
            <a:pPr marL="742950" lvl="1" indent="-285750">
              <a:buFontTx/>
              <a:buChar char="-"/>
            </a:pPr>
            <a:r>
              <a:rPr lang="en-US" dirty="0">
                <a:solidFill>
                  <a:srgbClr val="00B0F0"/>
                </a:solidFill>
              </a:rPr>
              <a:t>Find vector connecting centers</a:t>
            </a:r>
          </a:p>
          <a:p>
            <a:pPr marL="742950" lvl="1" indent="-285750">
              <a:buFontTx/>
              <a:buChar char="-"/>
            </a:pPr>
            <a:r>
              <a:rPr lang="en-US" dirty="0">
                <a:solidFill>
                  <a:srgbClr val="00B0F0"/>
                </a:solidFill>
              </a:rPr>
              <a:t>Move each aggregate center away</a:t>
            </a:r>
          </a:p>
          <a:p>
            <a:pPr lvl="1"/>
            <a:r>
              <a:rPr lang="en-US" dirty="0">
                <a:solidFill>
                  <a:srgbClr val="00B0F0"/>
                </a:solidFill>
              </a:rPr>
              <a:t>      from the midpoint by </a:t>
            </a:r>
            <a:r>
              <a:rPr lang="en-US" dirty="0" err="1">
                <a:solidFill>
                  <a:srgbClr val="00B0F0"/>
                </a:solidFill>
              </a:rPr>
              <a:t>R</a:t>
            </a:r>
            <a:r>
              <a:rPr lang="en-US" baseline="-25000" dirty="0" err="1">
                <a:solidFill>
                  <a:srgbClr val="00B0F0"/>
                </a:solidFill>
              </a:rPr>
              <a:t>aggregate</a:t>
            </a:r>
            <a:r>
              <a:rPr lang="en-US" dirty="0">
                <a:solidFill>
                  <a:srgbClr val="00B0F0"/>
                </a:solidFill>
              </a:rPr>
              <a:t>-R</a:t>
            </a:r>
          </a:p>
          <a:p>
            <a:r>
              <a:rPr lang="en-US" dirty="0">
                <a:solidFill>
                  <a:srgbClr val="00B0F0"/>
                </a:solidFill>
              </a:rPr>
              <a:t>- Iterate until no pair overlaps</a:t>
            </a:r>
          </a:p>
        </p:txBody>
      </p:sp>
      <p:sp>
        <p:nvSpPr>
          <p:cNvPr id="7" name="Ovale 6">
            <a:extLst>
              <a:ext uri="{FF2B5EF4-FFF2-40B4-BE49-F238E27FC236}">
                <a16:creationId xmlns:a16="http://schemas.microsoft.com/office/drawing/2014/main" id="{D291CB61-1B94-262C-A5DE-43E61F893D40}"/>
              </a:ext>
            </a:extLst>
          </p:cNvPr>
          <p:cNvSpPr/>
          <p:nvPr/>
        </p:nvSpPr>
        <p:spPr>
          <a:xfrm>
            <a:off x="8306873" y="1120461"/>
            <a:ext cx="1751527" cy="1754326"/>
          </a:xfrm>
          <a:prstGeom prst="ellipse">
            <a:avLst/>
          </a:prstGeom>
          <a:solidFill>
            <a:schemeClr val="accent1">
              <a:alpha val="64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e 7">
            <a:extLst>
              <a:ext uri="{FF2B5EF4-FFF2-40B4-BE49-F238E27FC236}">
                <a16:creationId xmlns:a16="http://schemas.microsoft.com/office/drawing/2014/main" id="{C2127812-40C2-8975-F984-A9D18E903D74}"/>
              </a:ext>
            </a:extLst>
          </p:cNvPr>
          <p:cNvSpPr/>
          <p:nvPr/>
        </p:nvSpPr>
        <p:spPr>
          <a:xfrm>
            <a:off x="9278423" y="1120461"/>
            <a:ext cx="1751527" cy="1754326"/>
          </a:xfrm>
          <a:prstGeom prst="ellipse">
            <a:avLst/>
          </a:prstGeom>
          <a:solidFill>
            <a:schemeClr val="accent1">
              <a:alpha val="64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Connettore 2 9">
            <a:extLst>
              <a:ext uri="{FF2B5EF4-FFF2-40B4-BE49-F238E27FC236}">
                <a16:creationId xmlns:a16="http://schemas.microsoft.com/office/drawing/2014/main" id="{5922708B-4F2D-5130-2909-DC10667D1408}"/>
              </a:ext>
            </a:extLst>
          </p:cNvPr>
          <p:cNvCxnSpPr>
            <a:cxnSpLocks/>
          </p:cNvCxnSpPr>
          <p:nvPr/>
        </p:nvCxnSpPr>
        <p:spPr>
          <a:xfrm>
            <a:off x="9182636" y="1997624"/>
            <a:ext cx="971550"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514165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anim calcmode="lin" valueType="num">
                                      <p:cBhvr additive="base">
                                        <p:cTn id="11" dur="500" fill="hold"/>
                                        <p:tgtEl>
                                          <p:spTgt spid="6">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6">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anim calcmode="lin" valueType="num">
                                      <p:cBhvr additive="base">
                                        <p:cTn id="15" dur="500" fill="hold"/>
                                        <p:tgtEl>
                                          <p:spTgt spid="6">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6">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grpId="0" nodeType="clickEffect">
                                  <p:stCondLst>
                                    <p:cond delay="0"/>
                                  </p:stCondLst>
                                  <p:childTnLst>
                                    <p:animMotion origin="layout" path="M 5E-6 -3.7037E-6 L -0.03152 -3.7037E-6 " pathEditMode="relative" rAng="0" ptsTypes="AA">
                                      <p:cBhvr>
                                        <p:cTn id="20" dur="2000" fill="hold"/>
                                        <p:tgtEl>
                                          <p:spTgt spid="7"/>
                                        </p:tgtEl>
                                        <p:attrNameLst>
                                          <p:attrName>ppt_x</p:attrName>
                                          <p:attrName>ppt_y</p:attrName>
                                        </p:attrNameLst>
                                      </p:cBhvr>
                                      <p:rCtr x="-1576" y="0"/>
                                    </p:animMotion>
                                  </p:childTnLst>
                                </p:cTn>
                              </p:par>
                              <p:par>
                                <p:cTn id="21" presetID="42" presetClass="path" presetSubtype="0" accel="50000" decel="50000" fill="hold" grpId="0" nodeType="withEffect">
                                  <p:stCondLst>
                                    <p:cond delay="0"/>
                                  </p:stCondLst>
                                  <p:childTnLst>
                                    <p:animMotion origin="layout" path="M -0.00091 -3.7037E-6 L 0.03633 -3.7037E-6 " pathEditMode="relative" rAng="0" ptsTypes="AA">
                                      <p:cBhvr>
                                        <p:cTn id="22" dur="2000" fill="hold"/>
                                        <p:tgtEl>
                                          <p:spTgt spid="8"/>
                                        </p:tgtEl>
                                        <p:attrNameLst>
                                          <p:attrName>ppt_x</p:attrName>
                                          <p:attrName>ppt_y</p:attrName>
                                        </p:attrNameLst>
                                      </p:cBhvr>
                                      <p:rCtr x="1862" y="0"/>
                                    </p:animMotion>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6">
                                            <p:txEl>
                                              <p:pRg st="5" end="5"/>
                                            </p:txEl>
                                          </p:spTgt>
                                        </p:tgtEl>
                                        <p:attrNameLst>
                                          <p:attrName>style.visibility</p:attrName>
                                        </p:attrNameLst>
                                      </p:cBhvr>
                                      <p:to>
                                        <p:strVal val="visible"/>
                                      </p:to>
                                    </p:set>
                                    <p:anim calcmode="lin" valueType="num">
                                      <p:cBhvr additive="base">
                                        <p:cTn id="27" dur="500" fill="hold"/>
                                        <p:tgtEl>
                                          <p:spTgt spid="6">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6">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75025D-B5B6-A2E8-E5FE-3F0CF15834DF}"/>
              </a:ext>
            </a:extLst>
          </p:cNvPr>
          <p:cNvSpPr>
            <a:spLocks noGrp="1"/>
          </p:cNvSpPr>
          <p:nvPr>
            <p:ph type="title"/>
          </p:nvPr>
        </p:nvSpPr>
        <p:spPr/>
        <p:txBody>
          <a:bodyPr/>
          <a:lstStyle/>
          <a:p>
            <a:r>
              <a:rPr lang="en-US" b="1" dirty="0">
                <a:solidFill>
                  <a:schemeClr val="bg1"/>
                </a:solidFill>
                <a:latin typeface="+mn-lt"/>
              </a:rPr>
              <a:t>Gradient descent</a:t>
            </a:r>
          </a:p>
        </p:txBody>
      </p:sp>
      <p:sp>
        <p:nvSpPr>
          <p:cNvPr id="3" name="Content Placeholder 2">
            <a:extLst>
              <a:ext uri="{FF2B5EF4-FFF2-40B4-BE49-F238E27FC236}">
                <a16:creationId xmlns:a16="http://schemas.microsoft.com/office/drawing/2014/main" id="{EFB4C550-51E7-B112-0F6F-10EA9E8D3904}"/>
              </a:ext>
            </a:extLst>
          </p:cNvPr>
          <p:cNvSpPr>
            <a:spLocks noGrp="1"/>
          </p:cNvSpPr>
          <p:nvPr>
            <p:ph idx="1"/>
          </p:nvPr>
        </p:nvSpPr>
        <p:spPr>
          <a:xfrm>
            <a:off x="838199" y="1825625"/>
            <a:ext cx="9278155" cy="4430796"/>
          </a:xfrm>
        </p:spPr>
        <p:txBody>
          <a:bodyPr>
            <a:normAutofit fontScale="92500" lnSpcReduction="20000"/>
          </a:bodyPr>
          <a:lstStyle/>
          <a:p>
            <a:pPr marL="0" indent="0">
              <a:buNone/>
            </a:pPr>
            <a:endParaRPr lang="en-US" dirty="0">
              <a:solidFill>
                <a:schemeClr val="bg1"/>
              </a:solidFill>
            </a:endParaRPr>
          </a:p>
          <a:p>
            <a:pPr marL="0" indent="0">
              <a:buNone/>
            </a:pPr>
            <a:r>
              <a:rPr lang="en-US" dirty="0">
                <a:solidFill>
                  <a:schemeClr val="bg1"/>
                </a:solidFill>
              </a:rPr>
              <a:t>We check the pipeline for gradient descent with our complex utility function </a:t>
            </a:r>
            <a:r>
              <a:rPr lang="en-US" dirty="0" err="1">
                <a:solidFill>
                  <a:schemeClr val="bg1"/>
                </a:solidFill>
              </a:rPr>
              <a:t>runing</a:t>
            </a:r>
            <a:r>
              <a:rPr lang="en-US" dirty="0">
                <a:solidFill>
                  <a:schemeClr val="bg1"/>
                </a:solidFill>
              </a:rPr>
              <a:t> with 300 “macro-tanks”, each corresponding to 19 r=1.91m tanks, reducing the dimensionality of the problem</a:t>
            </a:r>
          </a:p>
          <a:p>
            <a:pPr marL="0" indent="0">
              <a:buNone/>
            </a:pPr>
            <a:endParaRPr lang="en-US" dirty="0">
              <a:solidFill>
                <a:schemeClr val="bg1"/>
              </a:solidFill>
            </a:endParaRPr>
          </a:p>
          <a:p>
            <a:pPr marL="0" indent="0">
              <a:buNone/>
            </a:pPr>
            <a:r>
              <a:rPr lang="en-US" dirty="0">
                <a:solidFill>
                  <a:schemeClr val="bg1"/>
                </a:solidFill>
              </a:rPr>
              <a:t>Further, we assume triangular symmetry – within a 120 degree sector the system can arrange a third of the units freely, but the pattern repeats thrice in azimuth</a:t>
            </a:r>
          </a:p>
          <a:p>
            <a:pPr marL="0" indent="0">
              <a:buNone/>
            </a:pPr>
            <a:r>
              <a:rPr lang="en-US" dirty="0">
                <a:solidFill>
                  <a:schemeClr val="bg1"/>
                </a:solidFill>
              </a:rPr>
              <a:t> </a:t>
            </a:r>
            <a:r>
              <a:rPr lang="en-US" dirty="0">
                <a:solidFill>
                  <a:schemeClr val="bg1"/>
                </a:solidFill>
                <a:sym typeface="Wingdings" panose="05000000000000000000" pitchFamily="2" charset="2"/>
              </a:rPr>
              <a:t> </a:t>
            </a:r>
            <a:r>
              <a:rPr lang="en-US" dirty="0">
                <a:solidFill>
                  <a:srgbClr val="00B0F0"/>
                </a:solidFill>
                <a:sym typeface="Wingdings" panose="05000000000000000000" pitchFamily="2" charset="2"/>
              </a:rPr>
              <a:t>“only” 197 parameters to optimize !</a:t>
            </a:r>
          </a:p>
          <a:p>
            <a:pPr marL="0" indent="0">
              <a:buNone/>
            </a:pPr>
            <a:r>
              <a:rPr lang="en-US" dirty="0">
                <a:solidFill>
                  <a:srgbClr val="00B0F0"/>
                </a:solidFill>
                <a:sym typeface="Wingdings" panose="05000000000000000000" pitchFamily="2" charset="2"/>
              </a:rPr>
              <a:t> </a:t>
            </a:r>
            <a:r>
              <a:rPr lang="en-US" dirty="0">
                <a:solidFill>
                  <a:schemeClr val="bg1"/>
                </a:solidFill>
                <a:sym typeface="Wingdings" panose="05000000000000000000" pitchFamily="2" charset="2"/>
              </a:rPr>
              <a:t> </a:t>
            </a:r>
            <a:r>
              <a:rPr lang="en-US" dirty="0">
                <a:solidFill>
                  <a:srgbClr val="FFC000"/>
                </a:solidFill>
                <a:sym typeface="Wingdings" panose="05000000000000000000" pitchFamily="2" charset="2"/>
              </a:rPr>
              <a:t>the gradient is averaged out and is less noisy! </a:t>
            </a:r>
            <a:endParaRPr lang="en-US" dirty="0">
              <a:solidFill>
                <a:srgbClr val="FFC000"/>
              </a:solidFill>
            </a:endParaRPr>
          </a:p>
          <a:p>
            <a:pPr marL="0" indent="0">
              <a:buNone/>
            </a:pPr>
            <a:endParaRPr lang="en-US" dirty="0">
              <a:solidFill>
                <a:schemeClr val="bg1"/>
              </a:solidFill>
            </a:endParaRPr>
          </a:p>
          <a:p>
            <a:pPr marL="0" indent="0">
              <a:buNone/>
            </a:pPr>
            <a:r>
              <a:rPr lang="en-US" dirty="0">
                <a:solidFill>
                  <a:schemeClr val="bg1"/>
                </a:solidFill>
              </a:rPr>
              <a:t>Results in the following slide</a:t>
            </a:r>
          </a:p>
          <a:p>
            <a:pPr marL="0" indent="0">
              <a:buNone/>
            </a:pPr>
            <a:endParaRPr lang="en-US" dirty="0">
              <a:solidFill>
                <a:schemeClr val="bg1"/>
              </a:solidFill>
            </a:endParaRPr>
          </a:p>
          <a:p>
            <a:pPr marL="0" indent="0">
              <a:buNone/>
            </a:pPr>
            <a:endParaRPr lang="en-US" dirty="0">
              <a:solidFill>
                <a:schemeClr val="bg1"/>
              </a:solidFill>
            </a:endParaRPr>
          </a:p>
        </p:txBody>
      </p:sp>
      <p:sp>
        <p:nvSpPr>
          <p:cNvPr id="4" name="Footer Placeholder 3">
            <a:extLst>
              <a:ext uri="{FF2B5EF4-FFF2-40B4-BE49-F238E27FC236}">
                <a16:creationId xmlns:a16="http://schemas.microsoft.com/office/drawing/2014/main" id="{F7D6C7D6-DD13-FDE1-98FC-9108DD6B73BF}"/>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9AF97768-D757-DC2D-A4EE-127A6801D334}"/>
              </a:ext>
            </a:extLst>
          </p:cNvPr>
          <p:cNvSpPr>
            <a:spLocks noGrp="1"/>
          </p:cNvSpPr>
          <p:nvPr>
            <p:ph type="sldNum" sz="quarter" idx="12"/>
          </p:nvPr>
        </p:nvSpPr>
        <p:spPr/>
        <p:txBody>
          <a:bodyPr/>
          <a:lstStyle/>
          <a:p>
            <a:fld id="{9792DB7C-41C6-413A-81DD-F073C27E12A1}" type="slidenum">
              <a:rPr lang="en-US" smtClean="0"/>
              <a:t>53</a:t>
            </a:fld>
            <a:endParaRPr lang="en-US"/>
          </a:p>
        </p:txBody>
      </p:sp>
    </p:spTree>
    <p:extLst>
      <p:ext uri="{BB962C8B-B14F-4D97-AF65-F5344CB8AC3E}">
        <p14:creationId xmlns:p14="http://schemas.microsoft.com/office/powerpoint/2010/main" val="172657524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B0195304-101B-2780-7E49-8635E1D4A6D2}"/>
              </a:ext>
            </a:extLst>
          </p:cNvPr>
          <p:cNvSpPr>
            <a:spLocks noGrp="1"/>
          </p:cNvSpPr>
          <p:nvPr>
            <p:ph type="title"/>
          </p:nvPr>
        </p:nvSpPr>
        <p:spPr>
          <a:xfrm>
            <a:off x="838200" y="0"/>
            <a:ext cx="10515600" cy="1325563"/>
          </a:xfrm>
        </p:spPr>
        <p:txBody>
          <a:bodyPr/>
          <a:lstStyle/>
          <a:p>
            <a:r>
              <a:rPr lang="en-US" b="1" dirty="0">
                <a:solidFill>
                  <a:schemeClr val="bg1"/>
                </a:solidFill>
                <a:latin typeface="+mn-lt"/>
              </a:rPr>
              <a:t>Animation of optimization run</a:t>
            </a:r>
          </a:p>
        </p:txBody>
      </p:sp>
      <p:sp>
        <p:nvSpPr>
          <p:cNvPr id="5" name="Segnaposto numero diapositiva 4">
            <a:extLst>
              <a:ext uri="{FF2B5EF4-FFF2-40B4-BE49-F238E27FC236}">
                <a16:creationId xmlns:a16="http://schemas.microsoft.com/office/drawing/2014/main" id="{4CF8822A-FD43-DFB3-2BFF-371A3EFE9EB8}"/>
              </a:ext>
            </a:extLst>
          </p:cNvPr>
          <p:cNvSpPr>
            <a:spLocks noGrp="1"/>
          </p:cNvSpPr>
          <p:nvPr>
            <p:ph type="sldNum" sz="quarter" idx="12"/>
          </p:nvPr>
        </p:nvSpPr>
        <p:spPr/>
        <p:txBody>
          <a:bodyPr/>
          <a:lstStyle/>
          <a:p>
            <a:fld id="{9792DB7C-41C6-413A-81DD-F073C27E12A1}" type="slidenum">
              <a:rPr lang="en-US" smtClean="0"/>
              <a:t>54</a:t>
            </a:fld>
            <a:endParaRPr lang="en-US"/>
          </a:p>
        </p:txBody>
      </p:sp>
      <p:pic>
        <p:nvPicPr>
          <p:cNvPr id="7" name="Immagine 6" descr="Immagine che contiene testo, diagramma, schermata, linea&#10;&#10;Descrizione generata automaticamente">
            <a:extLst>
              <a:ext uri="{FF2B5EF4-FFF2-40B4-BE49-F238E27FC236}">
                <a16:creationId xmlns:a16="http://schemas.microsoft.com/office/drawing/2014/main" id="{1E7337D3-51B7-648F-6B2B-38B2C4CD92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85212"/>
            <a:ext cx="12192000" cy="4661647"/>
          </a:xfrm>
          <a:prstGeom prst="rect">
            <a:avLst/>
          </a:prstGeom>
        </p:spPr>
      </p:pic>
      <p:sp>
        <p:nvSpPr>
          <p:cNvPr id="9" name="CasellaDiTesto 8">
            <a:extLst>
              <a:ext uri="{FF2B5EF4-FFF2-40B4-BE49-F238E27FC236}">
                <a16:creationId xmlns:a16="http://schemas.microsoft.com/office/drawing/2014/main" id="{B85E996A-7F8C-A898-AF8D-DB9BEF1CA640}"/>
              </a:ext>
            </a:extLst>
          </p:cNvPr>
          <p:cNvSpPr txBox="1"/>
          <p:nvPr/>
        </p:nvSpPr>
        <p:spPr>
          <a:xfrm>
            <a:off x="0" y="1048371"/>
            <a:ext cx="12499127" cy="646331"/>
          </a:xfrm>
          <a:prstGeom prst="rect">
            <a:avLst/>
          </a:prstGeom>
          <a:noFill/>
        </p:spPr>
        <p:txBody>
          <a:bodyPr wrap="none" rtlCol="0">
            <a:spAutoFit/>
          </a:bodyPr>
          <a:lstStyle/>
          <a:p>
            <a:r>
              <a:rPr lang="en-US" dirty="0">
                <a:solidFill>
                  <a:schemeClr val="bg1"/>
                </a:solidFill>
              </a:rPr>
              <a:t>Total utility vs epoch              XY positions of tanks        Radial </a:t>
            </a:r>
            <a:r>
              <a:rPr lang="en-US" dirty="0" err="1">
                <a:solidFill>
                  <a:schemeClr val="bg1"/>
                </a:solidFill>
              </a:rPr>
              <a:t>distr</a:t>
            </a:r>
            <a:r>
              <a:rPr lang="en-US" dirty="0">
                <a:solidFill>
                  <a:schemeClr val="bg1"/>
                </a:solidFill>
              </a:rPr>
              <a:t> of tanks              Utility components           Log(pointing resolution)</a:t>
            </a:r>
          </a:p>
          <a:p>
            <a:r>
              <a:rPr lang="en-US" dirty="0">
                <a:solidFill>
                  <a:schemeClr val="bg1"/>
                </a:solidFill>
              </a:rPr>
              <a:t>                                                                                             red: initial, </a:t>
            </a:r>
            <a:r>
              <a:rPr lang="en-US" dirty="0" err="1">
                <a:solidFill>
                  <a:schemeClr val="bg1"/>
                </a:solidFill>
              </a:rPr>
              <a:t>blue:current</a:t>
            </a:r>
            <a:r>
              <a:rPr lang="en-US" dirty="0">
                <a:solidFill>
                  <a:schemeClr val="bg1"/>
                </a:solidFill>
              </a:rPr>
              <a:t>   black: E res., red: pointing  Red: initial, blue: current</a:t>
            </a:r>
          </a:p>
        </p:txBody>
      </p:sp>
      <p:sp>
        <p:nvSpPr>
          <p:cNvPr id="10" name="CasellaDiTesto 9">
            <a:extLst>
              <a:ext uri="{FF2B5EF4-FFF2-40B4-BE49-F238E27FC236}">
                <a16:creationId xmlns:a16="http://schemas.microsoft.com/office/drawing/2014/main" id="{638760C6-2DDD-B4B8-32C5-35F61188EF58}"/>
              </a:ext>
            </a:extLst>
          </p:cNvPr>
          <p:cNvSpPr txBox="1"/>
          <p:nvPr/>
        </p:nvSpPr>
        <p:spPr>
          <a:xfrm>
            <a:off x="312130" y="6499178"/>
            <a:ext cx="11997323" cy="369332"/>
          </a:xfrm>
          <a:prstGeom prst="rect">
            <a:avLst/>
          </a:prstGeom>
          <a:noFill/>
        </p:spPr>
        <p:txBody>
          <a:bodyPr wrap="none" rtlCol="0">
            <a:spAutoFit/>
          </a:bodyPr>
          <a:lstStyle/>
          <a:p>
            <a:r>
              <a:rPr lang="en-US" dirty="0">
                <a:solidFill>
                  <a:schemeClr val="bg1"/>
                </a:solidFill>
              </a:rPr>
              <a:t>Relative energy res.                                                        Log(pointing res.)                Energy spectrum                  Angular </a:t>
            </a:r>
            <a:r>
              <a:rPr lang="en-US" dirty="0" err="1">
                <a:solidFill>
                  <a:schemeClr val="bg1"/>
                </a:solidFill>
              </a:rPr>
              <a:t>distr</a:t>
            </a:r>
            <a:r>
              <a:rPr lang="en-US" dirty="0">
                <a:solidFill>
                  <a:schemeClr val="bg1"/>
                </a:solidFill>
              </a:rPr>
              <a:t> of tanks</a:t>
            </a:r>
          </a:p>
        </p:txBody>
      </p:sp>
    </p:spTree>
    <p:extLst>
      <p:ext uri="{BB962C8B-B14F-4D97-AF65-F5344CB8AC3E}">
        <p14:creationId xmlns:p14="http://schemas.microsoft.com/office/powerpoint/2010/main" val="209523389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0D99B-802C-95E5-597A-0F30679EF9AA}"/>
              </a:ext>
            </a:extLst>
          </p:cNvPr>
          <p:cNvSpPr>
            <a:spLocks noGrp="1"/>
          </p:cNvSpPr>
          <p:nvPr>
            <p:ph type="title"/>
          </p:nvPr>
        </p:nvSpPr>
        <p:spPr>
          <a:xfrm>
            <a:off x="838200" y="136525"/>
            <a:ext cx="10515600" cy="1325563"/>
          </a:xfrm>
        </p:spPr>
        <p:txBody>
          <a:bodyPr/>
          <a:lstStyle/>
          <a:p>
            <a:r>
              <a:rPr lang="en-US" b="1" dirty="0">
                <a:solidFill>
                  <a:schemeClr val="bg1"/>
                </a:solidFill>
                <a:latin typeface="+mn-lt"/>
              </a:rPr>
              <a:t>Results compared to the 13 SWGO layouts</a:t>
            </a:r>
          </a:p>
        </p:txBody>
      </p:sp>
      <p:sp>
        <p:nvSpPr>
          <p:cNvPr id="3" name="Content Placeholder 2">
            <a:extLst>
              <a:ext uri="{FF2B5EF4-FFF2-40B4-BE49-F238E27FC236}">
                <a16:creationId xmlns:a16="http://schemas.microsoft.com/office/drawing/2014/main" id="{11B779EB-CBC9-08F2-83A0-EEE7E1C514D6}"/>
              </a:ext>
            </a:extLst>
          </p:cNvPr>
          <p:cNvSpPr>
            <a:spLocks noGrp="1"/>
          </p:cNvSpPr>
          <p:nvPr>
            <p:ph idx="1"/>
          </p:nvPr>
        </p:nvSpPr>
        <p:spPr>
          <a:xfrm>
            <a:off x="99848" y="2005012"/>
            <a:ext cx="3244769" cy="4351338"/>
          </a:xfrm>
        </p:spPr>
        <p:txBody>
          <a:bodyPr>
            <a:normAutofit fontScale="92500" lnSpcReduction="20000"/>
          </a:bodyPr>
          <a:lstStyle/>
          <a:p>
            <a:pPr marL="0" indent="0">
              <a:buNone/>
            </a:pPr>
            <a:r>
              <a:rPr lang="en-US" dirty="0">
                <a:solidFill>
                  <a:schemeClr val="bg1"/>
                </a:solidFill>
              </a:rPr>
              <a:t>The table shows utility values computed for the 13 layouts AND for the </a:t>
            </a:r>
            <a:r>
              <a:rPr lang="en-US" dirty="0">
                <a:solidFill>
                  <a:srgbClr val="FF0000"/>
                </a:solidFill>
              </a:rPr>
              <a:t>300-macro-tanks optimized solution</a:t>
            </a:r>
          </a:p>
          <a:p>
            <a:pPr marL="0" indent="0">
              <a:buNone/>
            </a:pPr>
            <a:endParaRPr lang="en-US" dirty="0">
              <a:solidFill>
                <a:schemeClr val="bg1"/>
              </a:solidFill>
            </a:endParaRPr>
          </a:p>
          <a:p>
            <a:pPr marL="0" indent="0">
              <a:buNone/>
            </a:pPr>
            <a:r>
              <a:rPr lang="en-US" dirty="0">
                <a:solidFill>
                  <a:schemeClr val="bg1"/>
                </a:solidFill>
              </a:rPr>
              <a:t>No constraint on area was used here, so the layout expands to “conquer” more effective area, maximizing the utility for 3-sigma point source detection</a:t>
            </a:r>
          </a:p>
          <a:p>
            <a:pPr marL="0" indent="0">
              <a:buNone/>
            </a:pPr>
            <a:endParaRPr lang="en-US" dirty="0">
              <a:solidFill>
                <a:schemeClr val="bg1"/>
              </a:solidFill>
            </a:endParaRPr>
          </a:p>
        </p:txBody>
      </p:sp>
      <p:sp>
        <p:nvSpPr>
          <p:cNvPr id="4" name="Footer Placeholder 3">
            <a:extLst>
              <a:ext uri="{FF2B5EF4-FFF2-40B4-BE49-F238E27FC236}">
                <a16:creationId xmlns:a16="http://schemas.microsoft.com/office/drawing/2014/main" id="{3F9D8437-DC11-2DD8-153F-03B48F19A8B2}"/>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8C876ECE-A5BF-A939-B2C3-56B42FE42A81}"/>
              </a:ext>
            </a:extLst>
          </p:cNvPr>
          <p:cNvSpPr>
            <a:spLocks noGrp="1"/>
          </p:cNvSpPr>
          <p:nvPr>
            <p:ph type="sldNum" sz="quarter" idx="12"/>
          </p:nvPr>
        </p:nvSpPr>
        <p:spPr/>
        <p:txBody>
          <a:bodyPr/>
          <a:lstStyle/>
          <a:p>
            <a:fld id="{9792DB7C-41C6-413A-81DD-F073C27E12A1}" type="slidenum">
              <a:rPr lang="en-US" smtClean="0"/>
              <a:t>55</a:t>
            </a:fld>
            <a:endParaRPr lang="en-US"/>
          </a:p>
        </p:txBody>
      </p:sp>
      <p:graphicFrame>
        <p:nvGraphicFramePr>
          <p:cNvPr id="9" name="Tabella 8">
            <a:extLst>
              <a:ext uri="{FF2B5EF4-FFF2-40B4-BE49-F238E27FC236}">
                <a16:creationId xmlns:a16="http://schemas.microsoft.com/office/drawing/2014/main" id="{137819B5-91F2-4CFF-209B-C4F1BF6F2139}"/>
              </a:ext>
            </a:extLst>
          </p:cNvPr>
          <p:cNvGraphicFramePr>
            <a:graphicFrameLocks noGrp="1"/>
          </p:cNvGraphicFramePr>
          <p:nvPr>
            <p:extLst>
              <p:ext uri="{D42A27DB-BD31-4B8C-83A1-F6EECF244321}">
                <p14:modId xmlns:p14="http://schemas.microsoft.com/office/powerpoint/2010/main" val="1465645311"/>
              </p:ext>
            </p:extLst>
          </p:nvPr>
        </p:nvGraphicFramePr>
        <p:xfrm>
          <a:off x="3645326" y="1295400"/>
          <a:ext cx="8546674" cy="5562600"/>
        </p:xfrm>
        <a:graphic>
          <a:graphicData uri="http://schemas.openxmlformats.org/drawingml/2006/table">
            <a:tbl>
              <a:tblPr firstRow="1" bandRow="1">
                <a:tableStyleId>{5C22544A-7EE6-4342-B048-85BDC9FD1C3A}</a:tableStyleId>
              </a:tblPr>
              <a:tblGrid>
                <a:gridCol w="883716">
                  <a:extLst>
                    <a:ext uri="{9D8B030D-6E8A-4147-A177-3AD203B41FA5}">
                      <a16:colId xmlns:a16="http://schemas.microsoft.com/office/drawing/2014/main" val="362910910"/>
                    </a:ext>
                  </a:extLst>
                </a:gridCol>
                <a:gridCol w="859167">
                  <a:extLst>
                    <a:ext uri="{9D8B030D-6E8A-4147-A177-3AD203B41FA5}">
                      <a16:colId xmlns:a16="http://schemas.microsoft.com/office/drawing/2014/main" val="837876680"/>
                    </a:ext>
                  </a:extLst>
                </a:gridCol>
                <a:gridCol w="981906">
                  <a:extLst>
                    <a:ext uri="{9D8B030D-6E8A-4147-A177-3AD203B41FA5}">
                      <a16:colId xmlns:a16="http://schemas.microsoft.com/office/drawing/2014/main" val="3430342128"/>
                    </a:ext>
                  </a:extLst>
                </a:gridCol>
                <a:gridCol w="1323528">
                  <a:extLst>
                    <a:ext uri="{9D8B030D-6E8A-4147-A177-3AD203B41FA5}">
                      <a16:colId xmlns:a16="http://schemas.microsoft.com/office/drawing/2014/main" val="576087463"/>
                    </a:ext>
                  </a:extLst>
                </a:gridCol>
                <a:gridCol w="1614008">
                  <a:extLst>
                    <a:ext uri="{9D8B030D-6E8A-4147-A177-3AD203B41FA5}">
                      <a16:colId xmlns:a16="http://schemas.microsoft.com/office/drawing/2014/main" val="3586007113"/>
                    </a:ext>
                  </a:extLst>
                </a:gridCol>
                <a:gridCol w="1362395">
                  <a:extLst>
                    <a:ext uri="{9D8B030D-6E8A-4147-A177-3AD203B41FA5}">
                      <a16:colId xmlns:a16="http://schemas.microsoft.com/office/drawing/2014/main" val="1517655872"/>
                    </a:ext>
                  </a:extLst>
                </a:gridCol>
                <a:gridCol w="1521954">
                  <a:extLst>
                    <a:ext uri="{9D8B030D-6E8A-4147-A177-3AD203B41FA5}">
                      <a16:colId xmlns:a16="http://schemas.microsoft.com/office/drawing/2014/main" val="1993653773"/>
                    </a:ext>
                  </a:extLst>
                </a:gridCol>
              </a:tblGrid>
              <a:tr h="370840">
                <a:tc>
                  <a:txBody>
                    <a:bodyPr/>
                    <a:lstStyle/>
                    <a:p>
                      <a:r>
                        <a:rPr lang="en-US" dirty="0"/>
                        <a:t>Layout</a:t>
                      </a:r>
                    </a:p>
                  </a:txBody>
                  <a:tcPr/>
                </a:tc>
                <a:tc>
                  <a:txBody>
                    <a:bodyPr/>
                    <a:lstStyle/>
                    <a:p>
                      <a:r>
                        <a:rPr lang="en-US" dirty="0"/>
                        <a:t>N units</a:t>
                      </a:r>
                    </a:p>
                  </a:txBody>
                  <a:tcPr/>
                </a:tc>
                <a:tc>
                  <a:txBody>
                    <a:bodyPr/>
                    <a:lstStyle/>
                    <a:p>
                      <a:r>
                        <a:rPr lang="en-US" dirty="0" err="1"/>
                        <a:t>R</a:t>
                      </a:r>
                      <a:r>
                        <a:rPr lang="en-US" baseline="-25000" dirty="0" err="1"/>
                        <a:t>max</a:t>
                      </a:r>
                      <a:r>
                        <a:rPr lang="en-US" baseline="-25000" dirty="0"/>
                        <a:t> </a:t>
                      </a:r>
                      <a:r>
                        <a:rPr lang="en-US" dirty="0"/>
                        <a:t>(m)</a:t>
                      </a:r>
                    </a:p>
                  </a:txBody>
                  <a:tcPr/>
                </a:tc>
                <a:tc>
                  <a:txBody>
                    <a:bodyPr/>
                    <a:lstStyle/>
                    <a:p>
                      <a:r>
                        <a:rPr lang="en-US" dirty="0" err="1"/>
                        <a:t>U</a:t>
                      </a:r>
                      <a:r>
                        <a:rPr lang="en-US" baseline="-25000" dirty="0" err="1"/>
                        <a:t>point</a:t>
                      </a:r>
                      <a:r>
                        <a:rPr lang="en-US" baseline="-25000" dirty="0"/>
                        <a:t> source</a:t>
                      </a:r>
                    </a:p>
                  </a:txBody>
                  <a:tcPr/>
                </a:tc>
                <a:tc>
                  <a:txBody>
                    <a:bodyPr/>
                    <a:lstStyle/>
                    <a:p>
                      <a:r>
                        <a:rPr lang="en-US" dirty="0" err="1"/>
                        <a:t>U</a:t>
                      </a:r>
                      <a:r>
                        <a:rPr lang="en-US" baseline="-25000" dirty="0" err="1"/>
                        <a:t>energy</a:t>
                      </a:r>
                      <a:r>
                        <a:rPr lang="en-US" baseline="-25000" dirty="0"/>
                        <a:t> res.</a:t>
                      </a:r>
                    </a:p>
                  </a:txBody>
                  <a:tcPr/>
                </a:tc>
                <a:tc>
                  <a:txBody>
                    <a:bodyPr/>
                    <a:lstStyle/>
                    <a:p>
                      <a:r>
                        <a:rPr lang="en-US" dirty="0" err="1"/>
                        <a:t>U</a:t>
                      </a:r>
                      <a:r>
                        <a:rPr lang="en-US" baseline="-25000" dirty="0" err="1"/>
                        <a:t>pointing</a:t>
                      </a:r>
                      <a:r>
                        <a:rPr lang="en-US" baseline="-25000" dirty="0"/>
                        <a:t> res.</a:t>
                      </a:r>
                    </a:p>
                  </a:txBody>
                  <a:tcPr/>
                </a:tc>
                <a:tc>
                  <a:txBody>
                    <a:bodyPr/>
                    <a:lstStyle/>
                    <a:p>
                      <a:r>
                        <a:rPr lang="en-US" dirty="0" err="1"/>
                        <a:t>U</a:t>
                      </a:r>
                      <a:r>
                        <a:rPr lang="en-US" baseline="-25000" dirty="0" err="1"/>
                        <a:t>flux</a:t>
                      </a:r>
                      <a:endParaRPr lang="en-US" baseline="-25000" dirty="0"/>
                    </a:p>
                  </a:txBody>
                  <a:tcPr/>
                </a:tc>
                <a:extLst>
                  <a:ext uri="{0D108BD9-81ED-4DB2-BD59-A6C34878D82A}">
                    <a16:rowId xmlns:a16="http://schemas.microsoft.com/office/drawing/2014/main" val="2196960125"/>
                  </a:ext>
                </a:extLst>
              </a:tr>
              <a:tr h="370840">
                <a:tc>
                  <a:txBody>
                    <a:bodyPr/>
                    <a:lstStyle/>
                    <a:p>
                      <a:r>
                        <a:rPr lang="en-US" dirty="0" err="1">
                          <a:solidFill>
                            <a:srgbClr val="FF0000"/>
                          </a:solidFill>
                        </a:rPr>
                        <a:t>Optim</a:t>
                      </a:r>
                      <a:endParaRPr lang="en-US" dirty="0">
                        <a:solidFill>
                          <a:srgbClr val="FF0000"/>
                        </a:solidFill>
                      </a:endParaRPr>
                    </a:p>
                  </a:txBody>
                  <a:tcPr/>
                </a:tc>
                <a:tc>
                  <a:txBody>
                    <a:bodyPr/>
                    <a:lstStyle/>
                    <a:p>
                      <a:r>
                        <a:rPr lang="en-US" dirty="0">
                          <a:solidFill>
                            <a:srgbClr val="FF0000"/>
                          </a:solidFill>
                        </a:rPr>
                        <a:t>5700</a:t>
                      </a:r>
                    </a:p>
                  </a:txBody>
                  <a:tcPr/>
                </a:tc>
                <a:tc>
                  <a:txBody>
                    <a:bodyPr/>
                    <a:lstStyle/>
                    <a:p>
                      <a:r>
                        <a:rPr lang="en-US" dirty="0">
                          <a:solidFill>
                            <a:srgbClr val="FF0000"/>
                          </a:solidFill>
                        </a:rPr>
                        <a:t>4000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solidFill>
                            <a:srgbClr val="FF0000"/>
                          </a:solidFill>
                        </a:rPr>
                        <a:t>17489+-511</a:t>
                      </a:r>
                    </a:p>
                  </a:txBody>
                  <a:tcPr/>
                </a:tc>
                <a:tc>
                  <a:txBody>
                    <a:bodyPr/>
                    <a:lstStyle/>
                    <a:p>
                      <a:r>
                        <a:rPr lang="en-US" dirty="0">
                          <a:solidFill>
                            <a:srgbClr val="FF0000"/>
                          </a:solidFill>
                        </a:rPr>
                        <a:t>2286.6 +- 46.6</a:t>
                      </a:r>
                    </a:p>
                  </a:txBody>
                  <a:tcPr/>
                </a:tc>
                <a:tc>
                  <a:txBody>
                    <a:bodyPr/>
                    <a:lstStyle/>
                    <a:p>
                      <a:r>
                        <a:rPr lang="en-US" dirty="0">
                          <a:solidFill>
                            <a:srgbClr val="FF0000"/>
                          </a:solidFill>
                        </a:rPr>
                        <a:t>1237.2+- 7.0</a:t>
                      </a:r>
                    </a:p>
                  </a:txBody>
                  <a:tcPr/>
                </a:tc>
                <a:tc>
                  <a:txBody>
                    <a:bodyPr/>
                    <a:lstStyle/>
                    <a:p>
                      <a:r>
                        <a:rPr lang="en-US" dirty="0">
                          <a:solidFill>
                            <a:srgbClr val="FF0000"/>
                          </a:solidFill>
                        </a:rPr>
                        <a:t>3614.6+-21.7</a:t>
                      </a:r>
                    </a:p>
                  </a:txBody>
                  <a:tcPr/>
                </a:tc>
                <a:extLst>
                  <a:ext uri="{0D108BD9-81ED-4DB2-BD59-A6C34878D82A}">
                    <a16:rowId xmlns:a16="http://schemas.microsoft.com/office/drawing/2014/main" val="144155216"/>
                  </a:ext>
                </a:extLst>
              </a:tr>
              <a:tr h="370840">
                <a:tc>
                  <a:txBody>
                    <a:bodyPr/>
                    <a:lstStyle/>
                    <a:p>
                      <a:r>
                        <a:rPr lang="en-US" dirty="0"/>
                        <a:t>A1</a:t>
                      </a:r>
                    </a:p>
                  </a:txBody>
                  <a:tcPr/>
                </a:tc>
                <a:tc>
                  <a:txBody>
                    <a:bodyPr/>
                    <a:lstStyle/>
                    <a:p>
                      <a:r>
                        <a:rPr lang="en-US" dirty="0"/>
                        <a:t>6589</a:t>
                      </a:r>
                    </a:p>
                  </a:txBody>
                  <a:tcPr/>
                </a:tc>
                <a:tc>
                  <a:txBody>
                    <a:bodyPr/>
                    <a:lstStyle/>
                    <a:p>
                      <a:r>
                        <a:rPr lang="en-US" dirty="0"/>
                        <a:t>300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3526+-101</a:t>
                      </a:r>
                    </a:p>
                  </a:txBody>
                  <a:tcPr/>
                </a:tc>
                <a:tc>
                  <a:txBody>
                    <a:bodyPr/>
                    <a:lstStyle/>
                    <a:p>
                      <a:r>
                        <a:rPr lang="en-US" dirty="0"/>
                        <a:t>1155.5 +- 15.5</a:t>
                      </a:r>
                    </a:p>
                  </a:txBody>
                  <a:tcPr/>
                </a:tc>
                <a:tc>
                  <a:txBody>
                    <a:bodyPr/>
                    <a:lstStyle/>
                    <a:p>
                      <a:r>
                        <a:rPr lang="en-US" dirty="0"/>
                        <a:t>880.2 +- 4.7</a:t>
                      </a:r>
                    </a:p>
                  </a:txBody>
                  <a:tcPr/>
                </a:tc>
                <a:tc>
                  <a:txBody>
                    <a:bodyPr/>
                    <a:lstStyle/>
                    <a:p>
                      <a:r>
                        <a:rPr lang="en-US" dirty="0"/>
                        <a:t>2035.8 +- 16.2</a:t>
                      </a:r>
                    </a:p>
                  </a:txBody>
                  <a:tcPr/>
                </a:tc>
                <a:extLst>
                  <a:ext uri="{0D108BD9-81ED-4DB2-BD59-A6C34878D82A}">
                    <a16:rowId xmlns:a16="http://schemas.microsoft.com/office/drawing/2014/main" val="1716078731"/>
                  </a:ext>
                </a:extLst>
              </a:tr>
              <a:tr h="370840">
                <a:tc>
                  <a:txBody>
                    <a:bodyPr/>
                    <a:lstStyle/>
                    <a:p>
                      <a:r>
                        <a:rPr lang="en-US" dirty="0"/>
                        <a:t>B1</a:t>
                      </a:r>
                    </a:p>
                  </a:txBody>
                  <a:tcPr/>
                </a:tc>
                <a:tc>
                  <a:txBody>
                    <a:bodyPr/>
                    <a:lstStyle/>
                    <a:p>
                      <a:r>
                        <a:rPr lang="en-US" dirty="0"/>
                        <a:t>4849</a:t>
                      </a:r>
                    </a:p>
                  </a:txBody>
                  <a:tcPr/>
                </a:tc>
                <a:tc>
                  <a:txBody>
                    <a:bodyPr/>
                    <a:lstStyle/>
                    <a:p>
                      <a:r>
                        <a:rPr lang="en-US" dirty="0"/>
                        <a:t>300</a:t>
                      </a:r>
                    </a:p>
                  </a:txBody>
                  <a:tcPr/>
                </a:tc>
                <a:tc>
                  <a:txBody>
                    <a:bodyPr/>
                    <a:lstStyle/>
                    <a:p>
                      <a:r>
                        <a:rPr lang="en-US" dirty="0"/>
                        <a:t>3260+-93</a:t>
                      </a:r>
                    </a:p>
                  </a:txBody>
                  <a:tcPr/>
                </a:tc>
                <a:tc>
                  <a:txBody>
                    <a:bodyPr/>
                    <a:lstStyle/>
                    <a:p>
                      <a:r>
                        <a:rPr lang="en-US" dirty="0"/>
                        <a:t>1153.5+-15.1</a:t>
                      </a:r>
                    </a:p>
                  </a:txBody>
                  <a:tcPr/>
                </a:tc>
                <a:tc>
                  <a:txBody>
                    <a:bodyPr/>
                    <a:lstStyle/>
                    <a:p>
                      <a:r>
                        <a:rPr lang="en-US" dirty="0"/>
                        <a:t>856.3+-6.2</a:t>
                      </a:r>
                    </a:p>
                  </a:txBody>
                  <a:tcPr/>
                </a:tc>
                <a:tc>
                  <a:txBody>
                    <a:bodyPr/>
                    <a:lstStyle/>
                    <a:p>
                      <a:r>
                        <a:rPr lang="en-US" dirty="0"/>
                        <a:t>2009.8+-16.4</a:t>
                      </a:r>
                    </a:p>
                  </a:txBody>
                  <a:tcPr/>
                </a:tc>
                <a:extLst>
                  <a:ext uri="{0D108BD9-81ED-4DB2-BD59-A6C34878D82A}">
                    <a16:rowId xmlns:a16="http://schemas.microsoft.com/office/drawing/2014/main" val="763270167"/>
                  </a:ext>
                </a:extLst>
              </a:tr>
              <a:tr h="370840">
                <a:tc>
                  <a:txBody>
                    <a:bodyPr/>
                    <a:lstStyle/>
                    <a:p>
                      <a:r>
                        <a:rPr lang="en-US" dirty="0"/>
                        <a:t>C1</a:t>
                      </a:r>
                    </a:p>
                  </a:txBody>
                  <a:tcPr/>
                </a:tc>
                <a:tc>
                  <a:txBody>
                    <a:bodyPr/>
                    <a:lstStyle/>
                    <a:p>
                      <a:r>
                        <a:rPr lang="en-US" dirty="0"/>
                        <a:t>8371</a:t>
                      </a:r>
                    </a:p>
                  </a:txBody>
                  <a:tcPr/>
                </a:tc>
                <a:tc>
                  <a:txBody>
                    <a:bodyPr/>
                    <a:lstStyle/>
                    <a:p>
                      <a:r>
                        <a:rPr lang="en-US" dirty="0"/>
                        <a:t>300</a:t>
                      </a:r>
                    </a:p>
                  </a:txBody>
                  <a:tcPr/>
                </a:tc>
                <a:tc>
                  <a:txBody>
                    <a:bodyPr/>
                    <a:lstStyle/>
                    <a:p>
                      <a:r>
                        <a:rPr lang="en-US" dirty="0"/>
                        <a:t>3255+-82</a:t>
                      </a:r>
                    </a:p>
                  </a:txBody>
                  <a:tcPr/>
                </a:tc>
                <a:tc>
                  <a:txBody>
                    <a:bodyPr/>
                    <a:lstStyle/>
                    <a:p>
                      <a:r>
                        <a:rPr lang="en-US" dirty="0"/>
                        <a:t>1185.3+-15.8</a:t>
                      </a:r>
                    </a:p>
                  </a:txBody>
                  <a:tcPr/>
                </a:tc>
                <a:tc>
                  <a:txBody>
                    <a:bodyPr/>
                    <a:lstStyle/>
                    <a:p>
                      <a:r>
                        <a:rPr lang="en-US" dirty="0"/>
                        <a:t>877.4+-5.4</a:t>
                      </a:r>
                    </a:p>
                  </a:txBody>
                  <a:tcPr/>
                </a:tc>
                <a:tc>
                  <a:txBody>
                    <a:bodyPr/>
                    <a:lstStyle/>
                    <a:p>
                      <a:r>
                        <a:rPr lang="en-US" dirty="0"/>
                        <a:t>2062.7+-16.7</a:t>
                      </a:r>
                    </a:p>
                  </a:txBody>
                  <a:tcPr/>
                </a:tc>
                <a:extLst>
                  <a:ext uri="{0D108BD9-81ED-4DB2-BD59-A6C34878D82A}">
                    <a16:rowId xmlns:a16="http://schemas.microsoft.com/office/drawing/2014/main" val="4061582256"/>
                  </a:ext>
                </a:extLst>
              </a:tr>
              <a:tr h="370840">
                <a:tc>
                  <a:txBody>
                    <a:bodyPr/>
                    <a:lstStyle/>
                    <a:p>
                      <a:r>
                        <a:rPr lang="en-US" dirty="0"/>
                        <a:t>D1</a:t>
                      </a:r>
                    </a:p>
                  </a:txBody>
                  <a:tcPr/>
                </a:tc>
                <a:tc>
                  <a:txBody>
                    <a:bodyPr/>
                    <a:lstStyle/>
                    <a:p>
                      <a:r>
                        <a:rPr lang="en-US" dirty="0"/>
                        <a:t>3805</a:t>
                      </a:r>
                    </a:p>
                  </a:txBody>
                  <a:tcPr/>
                </a:tc>
                <a:tc>
                  <a:txBody>
                    <a:bodyPr/>
                    <a:lstStyle/>
                    <a:p>
                      <a:r>
                        <a:rPr lang="en-US" dirty="0"/>
                        <a:t>300</a:t>
                      </a:r>
                    </a:p>
                  </a:txBody>
                  <a:tcPr/>
                </a:tc>
                <a:tc>
                  <a:txBody>
                    <a:bodyPr/>
                    <a:lstStyle/>
                    <a:p>
                      <a:r>
                        <a:rPr lang="en-US" dirty="0"/>
                        <a:t>3540+-139</a:t>
                      </a:r>
                    </a:p>
                  </a:txBody>
                  <a:tcPr/>
                </a:tc>
                <a:tc>
                  <a:txBody>
                    <a:bodyPr/>
                    <a:lstStyle/>
                    <a:p>
                      <a:r>
                        <a:rPr lang="en-US" dirty="0"/>
                        <a:t>1116.2+22.9</a:t>
                      </a:r>
                    </a:p>
                  </a:txBody>
                  <a:tcPr/>
                </a:tc>
                <a:tc>
                  <a:txBody>
                    <a:bodyPr/>
                    <a:lstStyle/>
                    <a:p>
                      <a:r>
                        <a:rPr lang="en-US" dirty="0"/>
                        <a:t>886.4+-5.8</a:t>
                      </a:r>
                    </a:p>
                  </a:txBody>
                  <a:tcPr/>
                </a:tc>
                <a:tc>
                  <a:txBody>
                    <a:bodyPr/>
                    <a:lstStyle/>
                    <a:p>
                      <a:r>
                        <a:rPr lang="en-US" dirty="0"/>
                        <a:t>2002.6+-23.6</a:t>
                      </a:r>
                    </a:p>
                  </a:txBody>
                  <a:tcPr/>
                </a:tc>
                <a:extLst>
                  <a:ext uri="{0D108BD9-81ED-4DB2-BD59-A6C34878D82A}">
                    <a16:rowId xmlns:a16="http://schemas.microsoft.com/office/drawing/2014/main" val="4238972878"/>
                  </a:ext>
                </a:extLst>
              </a:tr>
              <a:tr h="370840">
                <a:tc>
                  <a:txBody>
                    <a:bodyPr/>
                    <a:lstStyle/>
                    <a:p>
                      <a:r>
                        <a:rPr lang="en-US" dirty="0"/>
                        <a:t>E1</a:t>
                      </a:r>
                    </a:p>
                  </a:txBody>
                  <a:tcPr/>
                </a:tc>
                <a:tc>
                  <a:txBody>
                    <a:bodyPr/>
                    <a:lstStyle/>
                    <a:p>
                      <a:r>
                        <a:rPr lang="en-US" dirty="0"/>
                        <a:t>5461</a:t>
                      </a:r>
                    </a:p>
                  </a:txBody>
                  <a:tcPr/>
                </a:tc>
                <a:tc>
                  <a:txBody>
                    <a:bodyPr/>
                    <a:lstStyle/>
                    <a:p>
                      <a:r>
                        <a:rPr lang="en-US" dirty="0"/>
                        <a:t>300</a:t>
                      </a:r>
                    </a:p>
                  </a:txBody>
                  <a:tcPr/>
                </a:tc>
                <a:tc>
                  <a:txBody>
                    <a:bodyPr/>
                    <a:lstStyle/>
                    <a:p>
                      <a:r>
                        <a:rPr lang="en-US" dirty="0"/>
                        <a:t>3527+-108</a:t>
                      </a:r>
                    </a:p>
                  </a:txBody>
                  <a:tcPr/>
                </a:tc>
                <a:tc>
                  <a:txBody>
                    <a:bodyPr/>
                    <a:lstStyle/>
                    <a:p>
                      <a:r>
                        <a:rPr lang="en-US" dirty="0"/>
                        <a:t>1162.4+-18.2</a:t>
                      </a:r>
                    </a:p>
                  </a:txBody>
                  <a:tcPr/>
                </a:tc>
                <a:tc>
                  <a:txBody>
                    <a:bodyPr/>
                    <a:lstStyle/>
                    <a:p>
                      <a:r>
                        <a:rPr lang="en-US" dirty="0"/>
                        <a:t>886.0+-5.6</a:t>
                      </a:r>
                    </a:p>
                  </a:txBody>
                  <a:tcPr/>
                </a:tc>
                <a:tc>
                  <a:txBody>
                    <a:bodyPr/>
                    <a:lstStyle/>
                    <a:p>
                      <a:r>
                        <a:rPr lang="en-US" dirty="0"/>
                        <a:t>2048.4+-19.0</a:t>
                      </a:r>
                    </a:p>
                  </a:txBody>
                  <a:tcPr/>
                </a:tc>
                <a:extLst>
                  <a:ext uri="{0D108BD9-81ED-4DB2-BD59-A6C34878D82A}">
                    <a16:rowId xmlns:a16="http://schemas.microsoft.com/office/drawing/2014/main" val="1571131420"/>
                  </a:ext>
                </a:extLst>
              </a:tr>
              <a:tr h="370840">
                <a:tc>
                  <a:txBody>
                    <a:bodyPr/>
                    <a:lstStyle/>
                    <a:p>
                      <a:r>
                        <a:rPr lang="en-US" dirty="0"/>
                        <a:t>F1</a:t>
                      </a:r>
                    </a:p>
                  </a:txBody>
                  <a:tcPr/>
                </a:tc>
                <a:tc>
                  <a:txBody>
                    <a:bodyPr/>
                    <a:lstStyle/>
                    <a:p>
                      <a:r>
                        <a:rPr lang="en-US" dirty="0"/>
                        <a:t>4681</a:t>
                      </a:r>
                    </a:p>
                  </a:txBody>
                  <a:tcPr/>
                </a:tc>
                <a:tc>
                  <a:txBody>
                    <a:bodyPr/>
                    <a:lstStyle/>
                    <a:p>
                      <a:r>
                        <a:rPr lang="en-US" dirty="0"/>
                        <a:t>300</a:t>
                      </a:r>
                    </a:p>
                  </a:txBody>
                  <a:tcPr/>
                </a:tc>
                <a:tc>
                  <a:txBody>
                    <a:bodyPr/>
                    <a:lstStyle/>
                    <a:p>
                      <a:r>
                        <a:rPr lang="en-US" dirty="0"/>
                        <a:t>3654+-131</a:t>
                      </a:r>
                    </a:p>
                  </a:txBody>
                  <a:tcPr/>
                </a:tc>
                <a:tc>
                  <a:txBody>
                    <a:bodyPr/>
                    <a:lstStyle/>
                    <a:p>
                      <a:r>
                        <a:rPr lang="en-US" dirty="0"/>
                        <a:t>1181.9+-14.9</a:t>
                      </a:r>
                    </a:p>
                  </a:txBody>
                  <a:tcPr/>
                </a:tc>
                <a:tc>
                  <a:txBody>
                    <a:bodyPr/>
                    <a:lstStyle/>
                    <a:p>
                      <a:r>
                        <a:rPr lang="en-US" dirty="0"/>
                        <a:t>913.5+5.9</a:t>
                      </a:r>
                    </a:p>
                  </a:txBody>
                  <a:tcPr/>
                </a:tc>
                <a:tc>
                  <a:txBody>
                    <a:bodyPr/>
                    <a:lstStyle/>
                    <a:p>
                      <a:r>
                        <a:rPr lang="en-US" dirty="0"/>
                        <a:t>2095.5+-18.7</a:t>
                      </a:r>
                    </a:p>
                  </a:txBody>
                  <a:tcPr/>
                </a:tc>
                <a:extLst>
                  <a:ext uri="{0D108BD9-81ED-4DB2-BD59-A6C34878D82A}">
                    <a16:rowId xmlns:a16="http://schemas.microsoft.com/office/drawing/2014/main" val="3359341085"/>
                  </a:ext>
                </a:extLst>
              </a:tr>
              <a:tr h="370840">
                <a:tc>
                  <a:txBody>
                    <a:bodyPr/>
                    <a:lstStyle/>
                    <a:p>
                      <a:r>
                        <a:rPr lang="en-US" dirty="0"/>
                        <a:t>A2</a:t>
                      </a:r>
                    </a:p>
                  </a:txBody>
                  <a:tcPr/>
                </a:tc>
                <a:tc>
                  <a:txBody>
                    <a:bodyPr/>
                    <a:lstStyle/>
                    <a:p>
                      <a:r>
                        <a:rPr lang="en-US" dirty="0"/>
                        <a:t>6631</a:t>
                      </a:r>
                    </a:p>
                  </a:txBody>
                  <a:tcPr/>
                </a:tc>
                <a:tc>
                  <a:txBody>
                    <a:bodyPr/>
                    <a:lstStyle/>
                    <a:p>
                      <a:r>
                        <a:rPr lang="en-US" dirty="0"/>
                        <a:t>600</a:t>
                      </a:r>
                    </a:p>
                  </a:txBody>
                  <a:tcPr/>
                </a:tc>
                <a:tc>
                  <a:txBody>
                    <a:bodyPr/>
                    <a:lstStyle/>
                    <a:p>
                      <a:r>
                        <a:rPr lang="en-US" dirty="0"/>
                        <a:t>6923+-163</a:t>
                      </a:r>
                    </a:p>
                  </a:txBody>
                  <a:tcPr/>
                </a:tc>
                <a:tc>
                  <a:txBody>
                    <a:bodyPr/>
                    <a:lstStyle/>
                    <a:p>
                      <a:r>
                        <a:rPr lang="en-US" dirty="0"/>
                        <a:t>1220.5+-25.2</a:t>
                      </a:r>
                    </a:p>
                  </a:txBody>
                  <a:tcPr/>
                </a:tc>
                <a:tc>
                  <a:txBody>
                    <a:bodyPr/>
                    <a:lstStyle/>
                    <a:p>
                      <a:r>
                        <a:rPr lang="en-US" dirty="0"/>
                        <a:t>1203.0+-5.2</a:t>
                      </a:r>
                    </a:p>
                  </a:txBody>
                  <a:tcPr/>
                </a:tc>
                <a:tc>
                  <a:txBody>
                    <a:bodyPr/>
                    <a:lstStyle/>
                    <a:p>
                      <a:r>
                        <a:rPr lang="en-US" dirty="0"/>
                        <a:t>2423.5+-25.7</a:t>
                      </a:r>
                    </a:p>
                  </a:txBody>
                  <a:tcPr/>
                </a:tc>
                <a:extLst>
                  <a:ext uri="{0D108BD9-81ED-4DB2-BD59-A6C34878D82A}">
                    <a16:rowId xmlns:a16="http://schemas.microsoft.com/office/drawing/2014/main" val="1841560385"/>
                  </a:ext>
                </a:extLst>
              </a:tr>
              <a:tr h="370840">
                <a:tc>
                  <a:txBody>
                    <a:bodyPr/>
                    <a:lstStyle/>
                    <a:p>
                      <a:r>
                        <a:rPr lang="en-US" dirty="0"/>
                        <a:t>A3</a:t>
                      </a:r>
                    </a:p>
                  </a:txBody>
                  <a:tcPr/>
                </a:tc>
                <a:tc>
                  <a:txBody>
                    <a:bodyPr/>
                    <a:lstStyle/>
                    <a:p>
                      <a:r>
                        <a:rPr lang="en-US" dirty="0"/>
                        <a:t>6823</a:t>
                      </a:r>
                    </a:p>
                  </a:txBody>
                  <a:tcPr/>
                </a:tc>
                <a:tc>
                  <a:txBody>
                    <a:bodyPr/>
                    <a:lstStyle/>
                    <a:p>
                      <a:r>
                        <a:rPr lang="en-US" dirty="0"/>
                        <a:t>600</a:t>
                      </a:r>
                    </a:p>
                  </a:txBody>
                  <a:tcPr/>
                </a:tc>
                <a:tc>
                  <a:txBody>
                    <a:bodyPr/>
                    <a:lstStyle/>
                    <a:p>
                      <a:r>
                        <a:rPr lang="en-US" dirty="0"/>
                        <a:t>7061+-132</a:t>
                      </a:r>
                    </a:p>
                  </a:txBody>
                  <a:tcPr/>
                </a:tc>
                <a:tc>
                  <a:txBody>
                    <a:bodyPr/>
                    <a:lstStyle/>
                    <a:p>
                      <a:r>
                        <a:rPr lang="en-US" dirty="0"/>
                        <a:t>1215.5+-21.1</a:t>
                      </a:r>
                    </a:p>
                  </a:txBody>
                  <a:tcPr/>
                </a:tc>
                <a:tc>
                  <a:txBody>
                    <a:bodyPr/>
                    <a:lstStyle/>
                    <a:p>
                      <a:r>
                        <a:rPr lang="en-US" dirty="0"/>
                        <a:t>1208.4+-4.1</a:t>
                      </a:r>
                    </a:p>
                  </a:txBody>
                  <a:tcPr/>
                </a:tc>
                <a:tc>
                  <a:txBody>
                    <a:bodyPr/>
                    <a:lstStyle/>
                    <a:p>
                      <a:r>
                        <a:rPr lang="en-US" dirty="0"/>
                        <a:t>2423.9+-21.5</a:t>
                      </a:r>
                    </a:p>
                  </a:txBody>
                  <a:tcPr/>
                </a:tc>
                <a:extLst>
                  <a:ext uri="{0D108BD9-81ED-4DB2-BD59-A6C34878D82A}">
                    <a16:rowId xmlns:a16="http://schemas.microsoft.com/office/drawing/2014/main" val="2493957124"/>
                  </a:ext>
                </a:extLst>
              </a:tr>
              <a:tr h="370840">
                <a:tc>
                  <a:txBody>
                    <a:bodyPr/>
                    <a:lstStyle/>
                    <a:p>
                      <a:r>
                        <a:rPr lang="en-US" dirty="0"/>
                        <a:t>A4</a:t>
                      </a:r>
                    </a:p>
                  </a:txBody>
                  <a:tcPr/>
                </a:tc>
                <a:tc>
                  <a:txBody>
                    <a:bodyPr/>
                    <a:lstStyle/>
                    <a:p>
                      <a:r>
                        <a:rPr lang="en-US" dirty="0"/>
                        <a:t>6625</a:t>
                      </a:r>
                    </a:p>
                  </a:txBody>
                  <a:tcPr/>
                </a:tc>
                <a:tc>
                  <a:txBody>
                    <a:bodyPr/>
                    <a:lstStyle/>
                    <a:p>
                      <a:r>
                        <a:rPr lang="en-US" dirty="0"/>
                        <a:t>600</a:t>
                      </a:r>
                    </a:p>
                  </a:txBody>
                  <a:tcPr/>
                </a:tc>
                <a:tc>
                  <a:txBody>
                    <a:bodyPr/>
                    <a:lstStyle/>
                    <a:p>
                      <a:r>
                        <a:rPr lang="en-US" dirty="0"/>
                        <a:t>6018+-122</a:t>
                      </a:r>
                    </a:p>
                  </a:txBody>
                  <a:tcPr/>
                </a:tc>
                <a:tc>
                  <a:txBody>
                    <a:bodyPr/>
                    <a:lstStyle/>
                    <a:p>
                      <a:r>
                        <a:rPr lang="en-US" dirty="0"/>
                        <a:t>1231.5+-15.5</a:t>
                      </a:r>
                    </a:p>
                  </a:txBody>
                  <a:tcPr/>
                </a:tc>
                <a:tc>
                  <a:txBody>
                    <a:bodyPr/>
                    <a:lstStyle/>
                    <a:p>
                      <a:r>
                        <a:rPr lang="en-US" dirty="0"/>
                        <a:t>1135.4+-7.0</a:t>
                      </a:r>
                    </a:p>
                  </a:txBody>
                  <a:tcPr/>
                </a:tc>
                <a:tc>
                  <a:txBody>
                    <a:bodyPr/>
                    <a:lstStyle/>
                    <a:p>
                      <a:r>
                        <a:rPr lang="en-US" dirty="0"/>
                        <a:t>2366.9+-17.0</a:t>
                      </a:r>
                    </a:p>
                  </a:txBody>
                  <a:tcPr/>
                </a:tc>
                <a:extLst>
                  <a:ext uri="{0D108BD9-81ED-4DB2-BD59-A6C34878D82A}">
                    <a16:rowId xmlns:a16="http://schemas.microsoft.com/office/drawing/2014/main" val="555112725"/>
                  </a:ext>
                </a:extLst>
              </a:tr>
              <a:tr h="370840">
                <a:tc>
                  <a:txBody>
                    <a:bodyPr/>
                    <a:lstStyle/>
                    <a:p>
                      <a:r>
                        <a:rPr lang="en-US" dirty="0"/>
                        <a:t>A5</a:t>
                      </a:r>
                    </a:p>
                  </a:txBody>
                  <a:tcPr/>
                </a:tc>
                <a:tc>
                  <a:txBody>
                    <a:bodyPr/>
                    <a:lstStyle/>
                    <a:p>
                      <a:r>
                        <a:rPr lang="en-US" dirty="0"/>
                        <a:t>6541</a:t>
                      </a:r>
                    </a:p>
                  </a:txBody>
                  <a:tcPr/>
                </a:tc>
                <a:tc>
                  <a:txBody>
                    <a:bodyPr/>
                    <a:lstStyle/>
                    <a:p>
                      <a:r>
                        <a:rPr lang="en-US" dirty="0"/>
                        <a:t>300</a:t>
                      </a:r>
                    </a:p>
                  </a:txBody>
                  <a:tcPr/>
                </a:tc>
                <a:tc>
                  <a:txBody>
                    <a:bodyPr/>
                    <a:lstStyle/>
                    <a:p>
                      <a:r>
                        <a:rPr lang="en-US" dirty="0"/>
                        <a:t>4381+-95</a:t>
                      </a:r>
                    </a:p>
                  </a:txBody>
                  <a:tcPr/>
                </a:tc>
                <a:tc>
                  <a:txBody>
                    <a:bodyPr/>
                    <a:lstStyle/>
                    <a:p>
                      <a:r>
                        <a:rPr lang="en-US" dirty="0"/>
                        <a:t>1164.4+-15.4</a:t>
                      </a:r>
                    </a:p>
                  </a:txBody>
                  <a:tcPr/>
                </a:tc>
                <a:tc>
                  <a:txBody>
                    <a:bodyPr/>
                    <a:lstStyle/>
                    <a:p>
                      <a:r>
                        <a:rPr lang="en-US" dirty="0"/>
                        <a:t>993.8+-5.1</a:t>
                      </a:r>
                    </a:p>
                  </a:txBody>
                  <a:tcPr/>
                </a:tc>
                <a:tc>
                  <a:txBody>
                    <a:bodyPr/>
                    <a:lstStyle/>
                    <a:p>
                      <a:r>
                        <a:rPr lang="en-US" dirty="0"/>
                        <a:t>2158.2+-11.1</a:t>
                      </a:r>
                    </a:p>
                  </a:txBody>
                  <a:tcPr/>
                </a:tc>
                <a:extLst>
                  <a:ext uri="{0D108BD9-81ED-4DB2-BD59-A6C34878D82A}">
                    <a16:rowId xmlns:a16="http://schemas.microsoft.com/office/drawing/2014/main" val="1412887943"/>
                  </a:ext>
                </a:extLst>
              </a:tr>
              <a:tr h="370840">
                <a:tc>
                  <a:txBody>
                    <a:bodyPr/>
                    <a:lstStyle/>
                    <a:p>
                      <a:r>
                        <a:rPr lang="en-US" dirty="0"/>
                        <a:t>A6</a:t>
                      </a:r>
                    </a:p>
                  </a:txBody>
                  <a:tcPr/>
                </a:tc>
                <a:tc>
                  <a:txBody>
                    <a:bodyPr/>
                    <a:lstStyle/>
                    <a:p>
                      <a:r>
                        <a:rPr lang="en-US" dirty="0"/>
                        <a:t>6637</a:t>
                      </a:r>
                    </a:p>
                  </a:txBody>
                  <a:tcPr/>
                </a:tc>
                <a:tc>
                  <a:txBody>
                    <a:bodyPr/>
                    <a:lstStyle/>
                    <a:p>
                      <a:r>
                        <a:rPr lang="en-US" dirty="0"/>
                        <a:t>300</a:t>
                      </a:r>
                    </a:p>
                  </a:txBody>
                  <a:tcPr/>
                </a:tc>
                <a:tc>
                  <a:txBody>
                    <a:bodyPr/>
                    <a:lstStyle/>
                    <a:p>
                      <a:r>
                        <a:rPr lang="en-US" dirty="0"/>
                        <a:t>2956+-37</a:t>
                      </a:r>
                    </a:p>
                  </a:txBody>
                  <a:tcPr/>
                </a:tc>
                <a:tc>
                  <a:txBody>
                    <a:bodyPr/>
                    <a:lstStyle/>
                    <a:p>
                      <a:r>
                        <a:rPr lang="en-US" dirty="0"/>
                        <a:t>1150.6+-14.8</a:t>
                      </a:r>
                    </a:p>
                  </a:txBody>
                  <a:tcPr/>
                </a:tc>
                <a:tc>
                  <a:txBody>
                    <a:bodyPr/>
                    <a:lstStyle/>
                    <a:p>
                      <a:r>
                        <a:rPr lang="en-US" dirty="0"/>
                        <a:t>821.9+-4.9</a:t>
                      </a:r>
                    </a:p>
                  </a:txBody>
                  <a:tcPr/>
                </a:tc>
                <a:tc>
                  <a:txBody>
                    <a:bodyPr/>
                    <a:lstStyle/>
                    <a:p>
                      <a:r>
                        <a:rPr lang="en-US" dirty="0"/>
                        <a:t>1972.6+-15.6</a:t>
                      </a:r>
                    </a:p>
                  </a:txBody>
                  <a:tcPr/>
                </a:tc>
                <a:extLst>
                  <a:ext uri="{0D108BD9-81ED-4DB2-BD59-A6C34878D82A}">
                    <a16:rowId xmlns:a16="http://schemas.microsoft.com/office/drawing/2014/main" val="2555250676"/>
                  </a:ext>
                </a:extLst>
              </a:tr>
              <a:tr h="370840">
                <a:tc>
                  <a:txBody>
                    <a:bodyPr/>
                    <a:lstStyle/>
                    <a:p>
                      <a:r>
                        <a:rPr lang="en-US" dirty="0"/>
                        <a:t>A7</a:t>
                      </a:r>
                    </a:p>
                  </a:txBody>
                  <a:tcPr/>
                </a:tc>
                <a:tc>
                  <a:txBody>
                    <a:bodyPr/>
                    <a:lstStyle/>
                    <a:p>
                      <a:r>
                        <a:rPr lang="en-US" dirty="0"/>
                        <a:t>6571</a:t>
                      </a:r>
                    </a:p>
                  </a:txBody>
                  <a:tcPr/>
                </a:tc>
                <a:tc>
                  <a:txBody>
                    <a:bodyPr/>
                    <a:lstStyle/>
                    <a:p>
                      <a:r>
                        <a:rPr lang="en-US" dirty="0"/>
                        <a:t>1200</a:t>
                      </a:r>
                    </a:p>
                  </a:txBody>
                  <a:tcPr/>
                </a:tc>
                <a:tc>
                  <a:txBody>
                    <a:bodyPr/>
                    <a:lstStyle/>
                    <a:p>
                      <a:r>
                        <a:rPr lang="en-US" dirty="0"/>
                        <a:t>11641+-281</a:t>
                      </a:r>
                    </a:p>
                  </a:txBody>
                  <a:tcPr/>
                </a:tc>
                <a:tc>
                  <a:txBody>
                    <a:bodyPr/>
                    <a:lstStyle/>
                    <a:p>
                      <a:r>
                        <a:rPr lang="en-US" dirty="0"/>
                        <a:t>1532.9+-36.5</a:t>
                      </a:r>
                    </a:p>
                  </a:txBody>
                  <a:tcPr/>
                </a:tc>
                <a:tc>
                  <a:txBody>
                    <a:bodyPr/>
                    <a:lstStyle/>
                    <a:p>
                      <a:r>
                        <a:rPr lang="en-US" dirty="0"/>
                        <a:t>1430.6+-5.8</a:t>
                      </a:r>
                    </a:p>
                  </a:txBody>
                  <a:tcPr/>
                </a:tc>
                <a:tc>
                  <a:txBody>
                    <a:bodyPr/>
                    <a:lstStyle/>
                    <a:p>
                      <a:r>
                        <a:rPr lang="en-US" dirty="0"/>
                        <a:t>2963.5+-37.0</a:t>
                      </a:r>
                    </a:p>
                  </a:txBody>
                  <a:tcPr/>
                </a:tc>
                <a:extLst>
                  <a:ext uri="{0D108BD9-81ED-4DB2-BD59-A6C34878D82A}">
                    <a16:rowId xmlns:a16="http://schemas.microsoft.com/office/drawing/2014/main" val="3474190431"/>
                  </a:ext>
                </a:extLst>
              </a:tr>
              <a:tr h="370840">
                <a:tc>
                  <a:txBody>
                    <a:bodyPr/>
                    <a:lstStyle/>
                    <a:p>
                      <a:r>
                        <a:rPr lang="en-US" dirty="0"/>
                        <a:t>E4</a:t>
                      </a:r>
                    </a:p>
                  </a:txBody>
                  <a:tcPr/>
                </a:tc>
                <a:tc>
                  <a:txBody>
                    <a:bodyPr/>
                    <a:lstStyle/>
                    <a:p>
                      <a:r>
                        <a:rPr lang="en-US" dirty="0"/>
                        <a:t>5455</a:t>
                      </a:r>
                    </a:p>
                  </a:txBody>
                  <a:tcPr/>
                </a:tc>
                <a:tc>
                  <a:txBody>
                    <a:bodyPr/>
                    <a:lstStyle/>
                    <a:p>
                      <a:r>
                        <a:rPr lang="en-US" dirty="0"/>
                        <a:t>600</a:t>
                      </a:r>
                    </a:p>
                  </a:txBody>
                  <a:tcPr/>
                </a:tc>
                <a:tc>
                  <a:txBody>
                    <a:bodyPr/>
                    <a:lstStyle/>
                    <a:p>
                      <a:r>
                        <a:rPr lang="en-US" dirty="0"/>
                        <a:t>6105+-198</a:t>
                      </a:r>
                    </a:p>
                  </a:txBody>
                  <a:tcPr/>
                </a:tc>
                <a:tc>
                  <a:txBody>
                    <a:bodyPr/>
                    <a:lstStyle/>
                    <a:p>
                      <a:r>
                        <a:rPr lang="en-US" dirty="0"/>
                        <a:t>1216.1+-17.7</a:t>
                      </a:r>
                    </a:p>
                  </a:txBody>
                  <a:tcPr/>
                </a:tc>
                <a:tc>
                  <a:txBody>
                    <a:bodyPr/>
                    <a:lstStyle/>
                    <a:p>
                      <a:r>
                        <a:rPr lang="en-US" dirty="0"/>
                        <a:t>1142.7+-5.8</a:t>
                      </a:r>
                    </a:p>
                  </a:txBody>
                  <a:tcPr/>
                </a:tc>
                <a:tc>
                  <a:txBody>
                    <a:bodyPr/>
                    <a:lstStyle/>
                    <a:p>
                      <a:r>
                        <a:rPr lang="en-US" dirty="0"/>
                        <a:t>2358.8+-18.6</a:t>
                      </a:r>
                    </a:p>
                  </a:txBody>
                  <a:tcPr/>
                </a:tc>
                <a:extLst>
                  <a:ext uri="{0D108BD9-81ED-4DB2-BD59-A6C34878D82A}">
                    <a16:rowId xmlns:a16="http://schemas.microsoft.com/office/drawing/2014/main" val="3089027703"/>
                  </a:ext>
                </a:extLst>
              </a:tr>
            </a:tbl>
          </a:graphicData>
        </a:graphic>
      </p:graphicFrame>
    </p:spTree>
    <p:extLst>
      <p:ext uri="{BB962C8B-B14F-4D97-AF65-F5344CB8AC3E}">
        <p14:creationId xmlns:p14="http://schemas.microsoft.com/office/powerpoint/2010/main" val="316874894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8DE923-41EB-9659-C59E-377512B664E8}"/>
              </a:ext>
            </a:extLst>
          </p:cNvPr>
          <p:cNvSpPr>
            <a:spLocks noGrp="1"/>
          </p:cNvSpPr>
          <p:nvPr>
            <p:ph type="title"/>
          </p:nvPr>
        </p:nvSpPr>
        <p:spPr/>
        <p:txBody>
          <a:bodyPr/>
          <a:lstStyle/>
          <a:p>
            <a:r>
              <a:rPr lang="en-US" b="1" dirty="0">
                <a:solidFill>
                  <a:schemeClr val="bg1"/>
                </a:solidFill>
                <a:latin typeface="+mn-lt"/>
              </a:rPr>
              <a:t>A comparison</a:t>
            </a:r>
          </a:p>
        </p:txBody>
      </p:sp>
      <p:sp>
        <p:nvSpPr>
          <p:cNvPr id="3" name="Content Placeholder 2">
            <a:extLst>
              <a:ext uri="{FF2B5EF4-FFF2-40B4-BE49-F238E27FC236}">
                <a16:creationId xmlns:a16="http://schemas.microsoft.com/office/drawing/2014/main" id="{45BBD7A6-80DC-EA26-6380-732803E6B56F}"/>
              </a:ext>
            </a:extLst>
          </p:cNvPr>
          <p:cNvSpPr>
            <a:spLocks noGrp="1"/>
          </p:cNvSpPr>
          <p:nvPr>
            <p:ph idx="1"/>
          </p:nvPr>
        </p:nvSpPr>
        <p:spPr/>
        <p:txBody>
          <a:bodyPr>
            <a:normAutofit/>
          </a:bodyPr>
          <a:lstStyle/>
          <a:p>
            <a:pPr marL="0" indent="0">
              <a:buNone/>
            </a:pPr>
            <a:r>
              <a:rPr lang="en-US" dirty="0">
                <a:solidFill>
                  <a:schemeClr val="bg1"/>
                </a:solidFill>
              </a:rPr>
              <a:t>We may compare the utility reached by this run with that of the best performer among the SWGO layouts (A7):</a:t>
            </a:r>
          </a:p>
          <a:p>
            <a:pPr marL="0" indent="0">
              <a:buNone/>
            </a:pPr>
            <a:endParaRPr lang="en-US" dirty="0">
              <a:solidFill>
                <a:schemeClr val="bg1"/>
              </a:solidFill>
            </a:endParaRPr>
          </a:p>
          <a:p>
            <a:pPr marL="0" indent="0">
              <a:buNone/>
            </a:pPr>
            <a:r>
              <a:rPr lang="en-US" dirty="0">
                <a:solidFill>
                  <a:schemeClr val="bg1"/>
                </a:solidFill>
              </a:rPr>
              <a:t>	U = 17489 +- 511</a:t>
            </a:r>
          </a:p>
          <a:p>
            <a:pPr marL="0" indent="0">
              <a:buNone/>
            </a:pPr>
            <a:r>
              <a:rPr lang="en-US" dirty="0">
                <a:solidFill>
                  <a:schemeClr val="bg1"/>
                </a:solidFill>
              </a:rPr>
              <a:t>	U(A7) = 11641 +- 281</a:t>
            </a:r>
          </a:p>
          <a:p>
            <a:pPr marL="0" indent="0">
              <a:buNone/>
            </a:pPr>
            <a:endParaRPr lang="en-US" dirty="0">
              <a:solidFill>
                <a:schemeClr val="bg1"/>
              </a:solidFill>
            </a:endParaRPr>
          </a:p>
          <a:p>
            <a:pPr marL="0" indent="0">
              <a:buNone/>
            </a:pPr>
            <a:r>
              <a:rPr lang="en-US" dirty="0">
                <a:solidFill>
                  <a:schemeClr val="bg1"/>
                </a:solidFill>
              </a:rPr>
              <a:t>The improvement is of  </a:t>
            </a:r>
            <a:r>
              <a:rPr lang="en-US" dirty="0">
                <a:solidFill>
                  <a:srgbClr val="FFC000"/>
                </a:solidFill>
              </a:rPr>
              <a:t>50%</a:t>
            </a:r>
            <a:r>
              <a:rPr lang="en-US" dirty="0">
                <a:solidFill>
                  <a:schemeClr val="bg1"/>
                </a:solidFill>
              </a:rPr>
              <a:t>, and the optimized solution uses </a:t>
            </a:r>
            <a:r>
              <a:rPr lang="en-US" dirty="0">
                <a:solidFill>
                  <a:srgbClr val="FFC000"/>
                </a:solidFill>
              </a:rPr>
              <a:t>13% fewer tanks</a:t>
            </a:r>
            <a:r>
              <a:rPr lang="en-US" dirty="0">
                <a:solidFill>
                  <a:schemeClr val="bg1"/>
                </a:solidFill>
              </a:rPr>
              <a:t>. </a:t>
            </a:r>
          </a:p>
          <a:p>
            <a:pPr marL="0" indent="0">
              <a:buNone/>
            </a:pPr>
            <a:endParaRPr lang="en-US" dirty="0">
              <a:solidFill>
                <a:schemeClr val="bg1"/>
              </a:solidFill>
            </a:endParaRPr>
          </a:p>
        </p:txBody>
      </p:sp>
      <p:sp>
        <p:nvSpPr>
          <p:cNvPr id="4" name="Footer Placeholder 3">
            <a:extLst>
              <a:ext uri="{FF2B5EF4-FFF2-40B4-BE49-F238E27FC236}">
                <a16:creationId xmlns:a16="http://schemas.microsoft.com/office/drawing/2014/main" id="{DA9DB56D-BADF-BAB3-A2CD-8B5D7DEA835A}"/>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7FF5AA30-0119-4FC4-8273-37F7A542DF16}"/>
              </a:ext>
            </a:extLst>
          </p:cNvPr>
          <p:cNvSpPr>
            <a:spLocks noGrp="1"/>
          </p:cNvSpPr>
          <p:nvPr>
            <p:ph type="sldNum" sz="quarter" idx="12"/>
          </p:nvPr>
        </p:nvSpPr>
        <p:spPr/>
        <p:txBody>
          <a:bodyPr/>
          <a:lstStyle/>
          <a:p>
            <a:fld id="{9792DB7C-41C6-413A-81DD-F073C27E12A1}" type="slidenum">
              <a:rPr lang="en-US" smtClean="0"/>
              <a:t>56</a:t>
            </a:fld>
            <a:endParaRPr lang="en-US"/>
          </a:p>
        </p:txBody>
      </p:sp>
    </p:spTree>
    <p:extLst>
      <p:ext uri="{BB962C8B-B14F-4D97-AF65-F5344CB8AC3E}">
        <p14:creationId xmlns:p14="http://schemas.microsoft.com/office/powerpoint/2010/main" val="99298814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1DF57C4-6583-F050-C38A-B5820218631A}"/>
              </a:ext>
            </a:extLst>
          </p:cNvPr>
          <p:cNvSpPr>
            <a:spLocks noGrp="1"/>
          </p:cNvSpPr>
          <p:nvPr>
            <p:ph type="title"/>
          </p:nvPr>
        </p:nvSpPr>
        <p:spPr/>
        <p:txBody>
          <a:bodyPr/>
          <a:lstStyle/>
          <a:p>
            <a:r>
              <a:rPr lang="en-US" b="1" dirty="0">
                <a:solidFill>
                  <a:schemeClr val="bg1"/>
                </a:solidFill>
                <a:latin typeface="+mn-lt"/>
              </a:rPr>
              <a:t>Physical Constraints</a:t>
            </a:r>
          </a:p>
        </p:txBody>
      </p:sp>
      <p:sp>
        <p:nvSpPr>
          <p:cNvPr id="3" name="Segnaposto contenuto 2">
            <a:extLst>
              <a:ext uri="{FF2B5EF4-FFF2-40B4-BE49-F238E27FC236}">
                <a16:creationId xmlns:a16="http://schemas.microsoft.com/office/drawing/2014/main" id="{8167EE98-ED69-F234-A72D-8A6220C99C86}"/>
              </a:ext>
            </a:extLst>
          </p:cNvPr>
          <p:cNvSpPr>
            <a:spLocks noGrp="1"/>
          </p:cNvSpPr>
          <p:nvPr>
            <p:ph idx="1"/>
          </p:nvPr>
        </p:nvSpPr>
        <p:spPr>
          <a:xfrm>
            <a:off x="838200" y="1825625"/>
            <a:ext cx="5257800" cy="3692306"/>
          </a:xfrm>
        </p:spPr>
        <p:txBody>
          <a:bodyPr>
            <a:normAutofit fontScale="92500" lnSpcReduction="10000"/>
          </a:bodyPr>
          <a:lstStyle/>
          <a:p>
            <a:pPr marL="0" indent="0">
              <a:buNone/>
            </a:pPr>
            <a:r>
              <a:rPr lang="en-US" dirty="0">
                <a:solidFill>
                  <a:schemeClr val="bg1"/>
                </a:solidFill>
              </a:rPr>
              <a:t>SWGO recently decided that the construction site is Pampa la Bola, in northern Chile</a:t>
            </a:r>
          </a:p>
          <a:p>
            <a:pPr marL="0" indent="0">
              <a:buNone/>
            </a:pPr>
            <a:r>
              <a:rPr lang="en-US" dirty="0">
                <a:solidFill>
                  <a:schemeClr val="bg1"/>
                </a:solidFill>
              </a:rPr>
              <a:t>The area allowed by physical constraints and roads (and contained in the Parque </a:t>
            </a:r>
            <a:r>
              <a:rPr lang="en-US" dirty="0" err="1">
                <a:solidFill>
                  <a:schemeClr val="bg1"/>
                </a:solidFill>
              </a:rPr>
              <a:t>Astronomico</a:t>
            </a:r>
            <a:r>
              <a:rPr lang="en-US" dirty="0">
                <a:solidFill>
                  <a:schemeClr val="bg1"/>
                </a:solidFill>
              </a:rPr>
              <a:t>) is a triangle</a:t>
            </a:r>
          </a:p>
          <a:p>
            <a:pPr marL="0" indent="0">
              <a:buNone/>
            </a:pPr>
            <a:endParaRPr lang="en-US" dirty="0">
              <a:solidFill>
                <a:schemeClr val="bg1"/>
              </a:solidFill>
            </a:endParaRPr>
          </a:p>
          <a:p>
            <a:pPr marL="0" indent="0">
              <a:buNone/>
            </a:pPr>
            <a:r>
              <a:rPr lang="en-US" dirty="0">
                <a:solidFill>
                  <a:schemeClr val="bg1"/>
                </a:solidFill>
              </a:rPr>
              <a:t>We model this with a repulsive potential at the boundaries</a:t>
            </a:r>
          </a:p>
        </p:txBody>
      </p:sp>
      <p:sp>
        <p:nvSpPr>
          <p:cNvPr id="4" name="Segnaposto piè di pagina 3">
            <a:extLst>
              <a:ext uri="{FF2B5EF4-FFF2-40B4-BE49-F238E27FC236}">
                <a16:creationId xmlns:a16="http://schemas.microsoft.com/office/drawing/2014/main" id="{D3F6CF88-DF67-89BC-6972-9214FC4801DF}"/>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2C401520-B154-F5CF-0D15-C79ECDB03737}"/>
              </a:ext>
            </a:extLst>
          </p:cNvPr>
          <p:cNvSpPr>
            <a:spLocks noGrp="1"/>
          </p:cNvSpPr>
          <p:nvPr>
            <p:ph type="sldNum" sz="quarter" idx="12"/>
          </p:nvPr>
        </p:nvSpPr>
        <p:spPr/>
        <p:txBody>
          <a:bodyPr/>
          <a:lstStyle/>
          <a:p>
            <a:fld id="{9792DB7C-41C6-413A-81DD-F073C27E12A1}" type="slidenum">
              <a:rPr lang="en-US" smtClean="0"/>
              <a:t>57</a:t>
            </a:fld>
            <a:endParaRPr lang="en-US"/>
          </a:p>
        </p:txBody>
      </p:sp>
      <p:sp>
        <p:nvSpPr>
          <p:cNvPr id="6" name="Rettangolo 5">
            <a:extLst>
              <a:ext uri="{FF2B5EF4-FFF2-40B4-BE49-F238E27FC236}">
                <a16:creationId xmlns:a16="http://schemas.microsoft.com/office/drawing/2014/main" id="{9F77F27E-149D-50DF-CD04-01753E9B7255}"/>
              </a:ext>
            </a:extLst>
          </p:cNvPr>
          <p:cNvSpPr/>
          <p:nvPr/>
        </p:nvSpPr>
        <p:spPr>
          <a:xfrm>
            <a:off x="762000" y="4382815"/>
            <a:ext cx="5257800" cy="192908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Immagine 8" descr="Immagine che contiene mappa, schermata&#10;&#10;Descrizione generata automaticamente">
            <a:extLst>
              <a:ext uri="{FF2B5EF4-FFF2-40B4-BE49-F238E27FC236}">
                <a16:creationId xmlns:a16="http://schemas.microsoft.com/office/drawing/2014/main" id="{F664597B-217E-31FE-E1FE-6BDFBF70EA2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153400" y="3939986"/>
            <a:ext cx="3863826" cy="2781489"/>
          </a:xfrm>
          <a:prstGeom prst="rect">
            <a:avLst/>
          </a:prstGeom>
        </p:spPr>
      </p:pic>
      <p:pic>
        <p:nvPicPr>
          <p:cNvPr id="11" name="Immagine 10" descr="Immagine che contiene mappa, Aerofotogrammetria&#10;&#10;Descrizione generata automaticamente">
            <a:extLst>
              <a:ext uri="{FF2B5EF4-FFF2-40B4-BE49-F238E27FC236}">
                <a16:creationId xmlns:a16="http://schemas.microsoft.com/office/drawing/2014/main" id="{6CBDAF10-BAC9-CB8F-9614-5E1F11A2DB6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69725" y="258751"/>
            <a:ext cx="5547501" cy="3530228"/>
          </a:xfrm>
          <a:prstGeom prst="rect">
            <a:avLst/>
          </a:prstGeom>
        </p:spPr>
      </p:pic>
    </p:spTree>
    <p:extLst>
      <p:ext uri="{BB962C8B-B14F-4D97-AF65-F5344CB8AC3E}">
        <p14:creationId xmlns:p14="http://schemas.microsoft.com/office/powerpoint/2010/main" val="397370945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F1DF57C4-6583-F050-C38A-B5820218631A}"/>
              </a:ext>
            </a:extLst>
          </p:cNvPr>
          <p:cNvSpPr>
            <a:spLocks noGrp="1"/>
          </p:cNvSpPr>
          <p:nvPr>
            <p:ph type="title"/>
          </p:nvPr>
        </p:nvSpPr>
        <p:spPr/>
        <p:txBody>
          <a:bodyPr/>
          <a:lstStyle/>
          <a:p>
            <a:r>
              <a:rPr lang="en-US" b="1" dirty="0">
                <a:solidFill>
                  <a:schemeClr val="bg1"/>
                </a:solidFill>
                <a:latin typeface="+mn-lt"/>
              </a:rPr>
              <a:t>Physical Constraints</a:t>
            </a:r>
          </a:p>
        </p:txBody>
      </p:sp>
      <p:sp>
        <p:nvSpPr>
          <p:cNvPr id="3" name="Segnaposto contenuto 2">
            <a:extLst>
              <a:ext uri="{FF2B5EF4-FFF2-40B4-BE49-F238E27FC236}">
                <a16:creationId xmlns:a16="http://schemas.microsoft.com/office/drawing/2014/main" id="{8167EE98-ED69-F234-A72D-8A6220C99C86}"/>
              </a:ext>
            </a:extLst>
          </p:cNvPr>
          <p:cNvSpPr>
            <a:spLocks noGrp="1"/>
          </p:cNvSpPr>
          <p:nvPr>
            <p:ph idx="1"/>
          </p:nvPr>
        </p:nvSpPr>
        <p:spPr>
          <a:xfrm>
            <a:off x="838200" y="1825625"/>
            <a:ext cx="5257800" cy="3876237"/>
          </a:xfrm>
        </p:spPr>
        <p:txBody>
          <a:bodyPr>
            <a:normAutofit fontScale="92500" lnSpcReduction="10000"/>
          </a:bodyPr>
          <a:lstStyle/>
          <a:p>
            <a:pPr marL="0" indent="0">
              <a:buNone/>
            </a:pPr>
            <a:r>
              <a:rPr lang="en-US" dirty="0">
                <a:solidFill>
                  <a:schemeClr val="bg1"/>
                </a:solidFill>
              </a:rPr>
              <a:t>SWGO recently decided that the construction site is Pampa la Bola, in northern Chile</a:t>
            </a:r>
          </a:p>
          <a:p>
            <a:pPr marL="0" indent="0">
              <a:buNone/>
            </a:pPr>
            <a:r>
              <a:rPr lang="en-US" dirty="0">
                <a:solidFill>
                  <a:schemeClr val="bg1"/>
                </a:solidFill>
              </a:rPr>
              <a:t>The area allowed by physical constraints and roads (and contained in the Parque </a:t>
            </a:r>
            <a:r>
              <a:rPr lang="en-US" dirty="0" err="1">
                <a:solidFill>
                  <a:schemeClr val="bg1"/>
                </a:solidFill>
              </a:rPr>
              <a:t>Astronomico</a:t>
            </a:r>
            <a:r>
              <a:rPr lang="en-US" dirty="0">
                <a:solidFill>
                  <a:schemeClr val="bg1"/>
                </a:solidFill>
              </a:rPr>
              <a:t>) is a triangle</a:t>
            </a:r>
          </a:p>
          <a:p>
            <a:pPr marL="0" indent="0">
              <a:buNone/>
            </a:pPr>
            <a:endParaRPr lang="en-US" dirty="0">
              <a:solidFill>
                <a:schemeClr val="bg1"/>
              </a:solidFill>
            </a:endParaRPr>
          </a:p>
          <a:p>
            <a:pPr marL="0" indent="0">
              <a:buNone/>
            </a:pPr>
            <a:r>
              <a:rPr lang="en-US" dirty="0">
                <a:solidFill>
                  <a:schemeClr val="bg1"/>
                </a:solidFill>
              </a:rPr>
              <a:t>We model this with a repulsive potential at the boundaries</a:t>
            </a:r>
          </a:p>
        </p:txBody>
      </p:sp>
      <p:sp>
        <p:nvSpPr>
          <p:cNvPr id="5" name="Segnaposto numero diapositiva 4">
            <a:extLst>
              <a:ext uri="{FF2B5EF4-FFF2-40B4-BE49-F238E27FC236}">
                <a16:creationId xmlns:a16="http://schemas.microsoft.com/office/drawing/2014/main" id="{2C401520-B154-F5CF-0D15-C79ECDB03737}"/>
              </a:ext>
            </a:extLst>
          </p:cNvPr>
          <p:cNvSpPr>
            <a:spLocks noGrp="1"/>
          </p:cNvSpPr>
          <p:nvPr>
            <p:ph type="sldNum" sz="quarter" idx="12"/>
          </p:nvPr>
        </p:nvSpPr>
        <p:spPr/>
        <p:txBody>
          <a:bodyPr/>
          <a:lstStyle/>
          <a:p>
            <a:fld id="{9792DB7C-41C6-413A-81DD-F073C27E12A1}" type="slidenum">
              <a:rPr lang="en-US" smtClean="0"/>
              <a:t>58</a:t>
            </a:fld>
            <a:endParaRPr lang="en-US"/>
          </a:p>
        </p:txBody>
      </p:sp>
      <p:pic>
        <p:nvPicPr>
          <p:cNvPr id="7" name="Immagine 6" descr="Immagine che contiene testo, Carattere, linea, schermata&#10;&#10;Descrizione generata automaticamente">
            <a:extLst>
              <a:ext uri="{FF2B5EF4-FFF2-40B4-BE49-F238E27FC236}">
                <a16:creationId xmlns:a16="http://schemas.microsoft.com/office/drawing/2014/main" id="{90C8B878-9BFE-B4C7-2FE8-128110CAB4F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796279" y="828072"/>
            <a:ext cx="5004859" cy="5348891"/>
          </a:xfrm>
          <a:prstGeom prst="rect">
            <a:avLst/>
          </a:prstGeom>
        </p:spPr>
      </p:pic>
      <p:pic>
        <p:nvPicPr>
          <p:cNvPr id="9" name="Immagine 8">
            <a:extLst>
              <a:ext uri="{FF2B5EF4-FFF2-40B4-BE49-F238E27FC236}">
                <a16:creationId xmlns:a16="http://schemas.microsoft.com/office/drawing/2014/main" id="{C8CF7129-C7F6-129B-6CFD-8B57702169DA}"/>
              </a:ext>
            </a:extLst>
          </p:cNvPr>
          <p:cNvPicPr>
            <a:picLocks noChangeAspect="1"/>
          </p:cNvPicPr>
          <p:nvPr/>
        </p:nvPicPr>
        <p:blipFill>
          <a:blip r:embed="rId3"/>
          <a:stretch>
            <a:fillRect/>
          </a:stretch>
        </p:blipFill>
        <p:spPr>
          <a:xfrm>
            <a:off x="898087" y="5613575"/>
            <a:ext cx="5197913" cy="831062"/>
          </a:xfrm>
          <a:prstGeom prst="rect">
            <a:avLst/>
          </a:prstGeom>
        </p:spPr>
      </p:pic>
      <p:sp>
        <p:nvSpPr>
          <p:cNvPr id="10" name="Rettangolo 9">
            <a:extLst>
              <a:ext uri="{FF2B5EF4-FFF2-40B4-BE49-F238E27FC236}">
                <a16:creationId xmlns:a16="http://schemas.microsoft.com/office/drawing/2014/main" id="{AA6C4214-6626-120F-E2CD-08F4C3D981E7}"/>
              </a:ext>
            </a:extLst>
          </p:cNvPr>
          <p:cNvSpPr/>
          <p:nvPr/>
        </p:nvSpPr>
        <p:spPr>
          <a:xfrm>
            <a:off x="746235" y="1573430"/>
            <a:ext cx="5257800" cy="2861935"/>
          </a:xfrm>
          <a:prstGeom prst="rect">
            <a:avLst/>
          </a:prstGeom>
          <a:solidFill>
            <a:schemeClr val="tx1">
              <a:alpha val="73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6093169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4EB9E687-7167-1485-ECDF-323932A19A05}"/>
              </a:ext>
            </a:extLst>
          </p:cNvPr>
          <p:cNvSpPr>
            <a:spLocks noGrp="1"/>
          </p:cNvSpPr>
          <p:nvPr>
            <p:ph type="title"/>
          </p:nvPr>
        </p:nvSpPr>
        <p:spPr>
          <a:xfrm>
            <a:off x="711881" y="235222"/>
            <a:ext cx="10515600" cy="1325563"/>
          </a:xfrm>
        </p:spPr>
        <p:txBody>
          <a:bodyPr/>
          <a:lstStyle/>
          <a:p>
            <a:r>
              <a:rPr lang="en-US" b="1" dirty="0">
                <a:solidFill>
                  <a:schemeClr val="bg1"/>
                </a:solidFill>
                <a:latin typeface="+mn-lt"/>
              </a:rPr>
              <a:t>Discussion</a:t>
            </a:r>
          </a:p>
        </p:txBody>
      </p:sp>
      <p:sp>
        <p:nvSpPr>
          <p:cNvPr id="3" name="Segnaposto contenuto 2">
            <a:extLst>
              <a:ext uri="{FF2B5EF4-FFF2-40B4-BE49-F238E27FC236}">
                <a16:creationId xmlns:a16="http://schemas.microsoft.com/office/drawing/2014/main" id="{E2716BBC-D3C9-8D23-37A9-BF6A33CB9D9C}"/>
              </a:ext>
            </a:extLst>
          </p:cNvPr>
          <p:cNvSpPr>
            <a:spLocks noGrp="1"/>
          </p:cNvSpPr>
          <p:nvPr>
            <p:ph idx="1"/>
          </p:nvPr>
        </p:nvSpPr>
        <p:spPr>
          <a:xfrm>
            <a:off x="711881" y="1560785"/>
            <a:ext cx="11169181" cy="4795565"/>
          </a:xfrm>
        </p:spPr>
        <p:txBody>
          <a:bodyPr>
            <a:normAutofit fontScale="85000" lnSpcReduction="10000"/>
          </a:bodyPr>
          <a:lstStyle/>
          <a:p>
            <a:pPr marL="0" indent="0">
              <a:buNone/>
            </a:pPr>
            <a:r>
              <a:rPr lang="en-US" dirty="0">
                <a:solidFill>
                  <a:schemeClr val="bg1"/>
                </a:solidFill>
              </a:rPr>
              <a:t>The pipeline produces optimal layouts (and converges to them from different initial conditions!)</a:t>
            </a:r>
          </a:p>
          <a:p>
            <a:pPr marL="0" indent="0">
              <a:buNone/>
            </a:pPr>
            <a:endParaRPr lang="en-US" dirty="0">
              <a:solidFill>
                <a:schemeClr val="bg1"/>
              </a:solidFill>
            </a:endParaRPr>
          </a:p>
          <a:p>
            <a:pPr marL="0" indent="0">
              <a:buNone/>
            </a:pPr>
            <a:r>
              <a:rPr lang="en-US" dirty="0">
                <a:solidFill>
                  <a:schemeClr val="bg1"/>
                </a:solidFill>
              </a:rPr>
              <a:t>Next step: </a:t>
            </a:r>
            <a:r>
              <a:rPr lang="en-US" dirty="0">
                <a:solidFill>
                  <a:srgbClr val="00B0F0"/>
                </a:solidFill>
              </a:rPr>
              <a:t>Check with full simulation that optimization, despite all shortcomings, produces improvements according to same metric</a:t>
            </a:r>
          </a:p>
          <a:p>
            <a:pPr marL="0" indent="0">
              <a:buNone/>
            </a:pPr>
            <a:r>
              <a:rPr lang="en-US" dirty="0">
                <a:solidFill>
                  <a:srgbClr val="00B0F0"/>
                </a:solidFill>
              </a:rPr>
              <a:t>	</a:t>
            </a:r>
            <a:r>
              <a:rPr lang="en-US" dirty="0">
                <a:solidFill>
                  <a:schemeClr val="bg1"/>
                </a:solidFill>
                <a:sym typeface="Wingdings" panose="05000000000000000000" pitchFamily="2" charset="2"/>
              </a:rPr>
              <a:t> if check fails: </a:t>
            </a:r>
          </a:p>
          <a:p>
            <a:pPr marL="0" indent="0">
              <a:buNone/>
            </a:pPr>
            <a:r>
              <a:rPr lang="en-US" dirty="0">
                <a:solidFill>
                  <a:srgbClr val="FFC000"/>
                </a:solidFill>
                <a:sym typeface="Wingdings" panose="05000000000000000000" pitchFamily="2" charset="2"/>
              </a:rPr>
              <a:t>		- improve model of showers, extend to lower energy</a:t>
            </a:r>
          </a:p>
          <a:p>
            <a:pPr marL="0" indent="0">
              <a:buNone/>
            </a:pPr>
            <a:r>
              <a:rPr lang="en-US" dirty="0">
                <a:solidFill>
                  <a:srgbClr val="FFC000"/>
                </a:solidFill>
                <a:sym typeface="Wingdings" panose="05000000000000000000" pitchFamily="2" charset="2"/>
              </a:rPr>
              <a:t>	</a:t>
            </a:r>
            <a:r>
              <a:rPr lang="en-US" dirty="0">
                <a:solidFill>
                  <a:schemeClr val="bg1"/>
                </a:solidFill>
                <a:sym typeface="Wingdings" panose="05000000000000000000" pitchFamily="2" charset="2"/>
              </a:rPr>
              <a:t> if check succeeds: </a:t>
            </a:r>
          </a:p>
          <a:p>
            <a:pPr marL="0" indent="0">
              <a:buNone/>
            </a:pPr>
            <a:r>
              <a:rPr lang="en-US" dirty="0">
                <a:solidFill>
                  <a:srgbClr val="FFC000"/>
                </a:solidFill>
                <a:sym typeface="Wingdings" panose="05000000000000000000" pitchFamily="2" charset="2"/>
              </a:rPr>
              <a:t>		- improve model of showers, extend to lower energy</a:t>
            </a:r>
          </a:p>
          <a:p>
            <a:pPr marL="0" indent="0">
              <a:buNone/>
            </a:pPr>
            <a:r>
              <a:rPr lang="en-US" dirty="0">
                <a:solidFill>
                  <a:schemeClr val="bg1"/>
                </a:solidFill>
                <a:sym typeface="Wingdings" panose="05000000000000000000" pitchFamily="2" charset="2"/>
              </a:rPr>
              <a:t>Then we can start to:</a:t>
            </a:r>
          </a:p>
          <a:p>
            <a:pPr>
              <a:buFontTx/>
              <a:buChar char="-"/>
            </a:pPr>
            <a:r>
              <a:rPr lang="en-US" dirty="0">
                <a:solidFill>
                  <a:schemeClr val="bg1"/>
                </a:solidFill>
                <a:sym typeface="Wingdings" panose="05000000000000000000" pitchFamily="2" charset="2"/>
              </a:rPr>
              <a:t>implement utilities closely matching those of the benchmark physics cases of SWGO </a:t>
            </a:r>
          </a:p>
          <a:p>
            <a:pPr>
              <a:buFontTx/>
              <a:buChar char="-"/>
            </a:pPr>
            <a:r>
              <a:rPr lang="en-US" dirty="0">
                <a:solidFill>
                  <a:schemeClr val="bg1"/>
                </a:solidFill>
                <a:sym typeface="Wingdings" panose="05000000000000000000" pitchFamily="2" charset="2"/>
              </a:rPr>
              <a:t>Improve reconstruction model</a:t>
            </a:r>
            <a:endParaRPr lang="en-US" dirty="0">
              <a:solidFill>
                <a:srgbClr val="00B0F0"/>
              </a:solidFill>
              <a:sym typeface="Wingdings" panose="05000000000000000000" pitchFamily="2" charset="2"/>
            </a:endParaRPr>
          </a:p>
        </p:txBody>
      </p:sp>
      <p:sp>
        <p:nvSpPr>
          <p:cNvPr id="5" name="Segnaposto numero diapositiva 4">
            <a:extLst>
              <a:ext uri="{FF2B5EF4-FFF2-40B4-BE49-F238E27FC236}">
                <a16:creationId xmlns:a16="http://schemas.microsoft.com/office/drawing/2014/main" id="{625F9C3E-A45C-438A-6971-ECD2944BD98D}"/>
              </a:ext>
            </a:extLst>
          </p:cNvPr>
          <p:cNvSpPr>
            <a:spLocks noGrp="1"/>
          </p:cNvSpPr>
          <p:nvPr>
            <p:ph type="sldNum" sz="quarter" idx="12"/>
          </p:nvPr>
        </p:nvSpPr>
        <p:spPr/>
        <p:txBody>
          <a:bodyPr/>
          <a:lstStyle/>
          <a:p>
            <a:fld id="{9792DB7C-41C6-413A-81DD-F073C27E12A1}" type="slidenum">
              <a:rPr lang="en-US" smtClean="0"/>
              <a:t>59</a:t>
            </a:fld>
            <a:endParaRPr lang="en-US"/>
          </a:p>
        </p:txBody>
      </p:sp>
      <p:sp>
        <p:nvSpPr>
          <p:cNvPr id="4" name="Segnaposto piè di pagina 3">
            <a:extLst>
              <a:ext uri="{FF2B5EF4-FFF2-40B4-BE49-F238E27FC236}">
                <a16:creationId xmlns:a16="http://schemas.microsoft.com/office/drawing/2014/main" id="{DCE02730-3D59-2E29-6C97-63160FB084E0}"/>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27350425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A920550-1B64-FFEB-194F-94C1C7ADF4CD}"/>
              </a:ext>
            </a:extLst>
          </p:cNvPr>
          <p:cNvSpPr>
            <a:spLocks noGrp="1"/>
          </p:cNvSpPr>
          <p:nvPr>
            <p:ph type="title"/>
          </p:nvPr>
        </p:nvSpPr>
        <p:spPr/>
        <p:txBody>
          <a:bodyPr/>
          <a:lstStyle/>
          <a:p>
            <a:r>
              <a:rPr lang="en-US" b="1" dirty="0">
                <a:solidFill>
                  <a:schemeClr val="bg1"/>
                </a:solidFill>
                <a:latin typeface="+mn-lt"/>
              </a:rPr>
              <a:t>A Walk in the Jungle…</a:t>
            </a:r>
          </a:p>
        </p:txBody>
      </p:sp>
      <p:sp>
        <p:nvSpPr>
          <p:cNvPr id="3" name="Segnaposto contenuto 2">
            <a:extLst>
              <a:ext uri="{FF2B5EF4-FFF2-40B4-BE49-F238E27FC236}">
                <a16:creationId xmlns:a16="http://schemas.microsoft.com/office/drawing/2014/main" id="{9C664CF5-C682-590B-A3C6-0E3AEC0524E9}"/>
              </a:ext>
            </a:extLst>
          </p:cNvPr>
          <p:cNvSpPr>
            <a:spLocks noGrp="1"/>
          </p:cNvSpPr>
          <p:nvPr>
            <p:ph idx="1"/>
          </p:nvPr>
        </p:nvSpPr>
        <p:spPr>
          <a:xfrm>
            <a:off x="605243" y="1825625"/>
            <a:ext cx="5995253" cy="4244100"/>
          </a:xfrm>
        </p:spPr>
        <p:txBody>
          <a:bodyPr>
            <a:normAutofit fontScale="92500" lnSpcReduction="20000"/>
          </a:bodyPr>
          <a:lstStyle/>
          <a:p>
            <a:pPr marL="0" indent="0">
              <a:buNone/>
            </a:pPr>
            <a:r>
              <a:rPr lang="en-US" dirty="0">
                <a:solidFill>
                  <a:schemeClr val="bg1"/>
                </a:solidFill>
              </a:rPr>
              <a:t>- We need new competences</a:t>
            </a:r>
          </a:p>
          <a:p>
            <a:pPr>
              <a:buFontTx/>
              <a:buChar char="-"/>
            </a:pPr>
            <a:r>
              <a:rPr lang="en-US" dirty="0">
                <a:solidFill>
                  <a:schemeClr val="bg1"/>
                </a:solidFill>
              </a:rPr>
              <a:t>The detector experts community is largely not enthused by AI</a:t>
            </a:r>
          </a:p>
          <a:p>
            <a:pPr>
              <a:buFontTx/>
              <a:buChar char="-"/>
            </a:pPr>
            <a:r>
              <a:rPr lang="en-US" dirty="0">
                <a:solidFill>
                  <a:schemeClr val="bg1"/>
                </a:solidFill>
              </a:rPr>
              <a:t>Some parts of the design decisions cannot, and will never, be automated</a:t>
            </a:r>
          </a:p>
          <a:p>
            <a:pPr>
              <a:buFontTx/>
              <a:buChar char="-"/>
            </a:pPr>
            <a:endParaRPr lang="en-US" dirty="0">
              <a:solidFill>
                <a:schemeClr val="bg1"/>
              </a:solidFill>
            </a:endParaRPr>
          </a:p>
          <a:p>
            <a:pPr marL="0" indent="0">
              <a:buNone/>
            </a:pPr>
            <a:r>
              <a:rPr lang="en-US" dirty="0">
                <a:solidFill>
                  <a:srgbClr val="FFC000"/>
                </a:solidFill>
                <a:sym typeface="Wingdings" panose="05000000000000000000" pitchFamily="2" charset="2"/>
              </a:rPr>
              <a:t></a:t>
            </a:r>
            <a:r>
              <a:rPr lang="en-US" dirty="0">
                <a:solidFill>
                  <a:schemeClr val="bg1"/>
                </a:solidFill>
                <a:sym typeface="Wingdings" panose="05000000000000000000" pitchFamily="2" charset="2"/>
              </a:rPr>
              <a:t> </a:t>
            </a:r>
            <a:r>
              <a:rPr lang="en-US" dirty="0">
                <a:solidFill>
                  <a:srgbClr val="00B0F0"/>
                </a:solidFill>
                <a:sym typeface="Wingdings" panose="05000000000000000000" pitchFamily="2" charset="2"/>
              </a:rPr>
              <a:t>Engage</a:t>
            </a:r>
            <a:r>
              <a:rPr lang="en-US" dirty="0">
                <a:solidFill>
                  <a:schemeClr val="bg1"/>
                </a:solidFill>
                <a:sym typeface="Wingdings" panose="05000000000000000000" pitchFamily="2" charset="2"/>
              </a:rPr>
              <a:t> computer scientists in our problems</a:t>
            </a:r>
          </a:p>
          <a:p>
            <a:pPr marL="0" indent="0">
              <a:buNone/>
            </a:pPr>
            <a:r>
              <a:rPr lang="en-US" dirty="0">
                <a:solidFill>
                  <a:srgbClr val="FFC000"/>
                </a:solidFill>
                <a:sym typeface="Wingdings" panose="05000000000000000000" pitchFamily="2" charset="2"/>
              </a:rPr>
              <a:t></a:t>
            </a:r>
            <a:r>
              <a:rPr lang="en-US" dirty="0">
                <a:solidFill>
                  <a:schemeClr val="bg1"/>
                </a:solidFill>
                <a:sym typeface="Wingdings" panose="05000000000000000000" pitchFamily="2" charset="2"/>
              </a:rPr>
              <a:t> Start easy, </a:t>
            </a:r>
            <a:r>
              <a:rPr lang="en-US" dirty="0">
                <a:solidFill>
                  <a:srgbClr val="00B0F0"/>
                </a:solidFill>
                <a:sym typeface="Wingdings" panose="05000000000000000000" pitchFamily="2" charset="2"/>
              </a:rPr>
              <a:t>prove</a:t>
            </a:r>
            <a:r>
              <a:rPr lang="en-US" dirty="0">
                <a:solidFill>
                  <a:schemeClr val="bg1"/>
                </a:solidFill>
                <a:sym typeface="Wingdings" panose="05000000000000000000" pitchFamily="2" charset="2"/>
              </a:rPr>
              <a:t> new technology by targeting low-hanging fruits</a:t>
            </a:r>
            <a:endParaRPr lang="en-US" dirty="0">
              <a:solidFill>
                <a:schemeClr val="bg1"/>
              </a:solidFill>
            </a:endParaRPr>
          </a:p>
          <a:p>
            <a:pPr marL="0" indent="0">
              <a:buNone/>
            </a:pPr>
            <a:r>
              <a:rPr lang="en-US" dirty="0">
                <a:solidFill>
                  <a:srgbClr val="FFC000"/>
                </a:solidFill>
                <a:sym typeface="Wingdings" panose="05000000000000000000" pitchFamily="2" charset="2"/>
              </a:rPr>
              <a:t></a:t>
            </a:r>
            <a:r>
              <a:rPr lang="en-US" dirty="0">
                <a:solidFill>
                  <a:schemeClr val="bg1"/>
                </a:solidFill>
                <a:sym typeface="Wingdings" panose="05000000000000000000" pitchFamily="2" charset="2"/>
              </a:rPr>
              <a:t> </a:t>
            </a:r>
            <a:r>
              <a:rPr lang="en-US" dirty="0">
                <a:solidFill>
                  <a:srgbClr val="00B0F0"/>
                </a:solidFill>
                <a:sym typeface="Wingdings" panose="05000000000000000000" pitchFamily="2" charset="2"/>
              </a:rPr>
              <a:t>Pursue</a:t>
            </a:r>
            <a:r>
              <a:rPr lang="en-US" dirty="0">
                <a:solidFill>
                  <a:schemeClr val="bg1"/>
                </a:solidFill>
                <a:sym typeface="Wingdings" panose="05000000000000000000" pitchFamily="2" charset="2"/>
              </a:rPr>
              <a:t> “human in the middle” approach </a:t>
            </a:r>
            <a:endParaRPr lang="en-US" dirty="0">
              <a:solidFill>
                <a:schemeClr val="bg1"/>
              </a:solidFill>
            </a:endParaRPr>
          </a:p>
        </p:txBody>
      </p:sp>
      <p:sp>
        <p:nvSpPr>
          <p:cNvPr id="4" name="Segnaposto piè di pagina 3">
            <a:extLst>
              <a:ext uri="{FF2B5EF4-FFF2-40B4-BE49-F238E27FC236}">
                <a16:creationId xmlns:a16="http://schemas.microsoft.com/office/drawing/2014/main" id="{68F596C1-9CF4-DA91-855C-5D9B3F5F29EE}"/>
              </a:ext>
            </a:extLst>
          </p:cNvPr>
          <p:cNvSpPr>
            <a:spLocks noGrp="1"/>
          </p:cNvSpPr>
          <p:nvPr>
            <p:ph type="ftr" sz="quarter" idx="11"/>
          </p:nvPr>
        </p:nvSpPr>
        <p:spPr/>
        <p:txBody>
          <a:bodyPr/>
          <a:lstStyle/>
          <a:p>
            <a:r>
              <a:rPr lang="en-US"/>
              <a:t>T. Dorigo, End-to-end Optimization of SWGO, QCHS 19/8/24</a:t>
            </a:r>
            <a:endParaRPr lang="en-US" dirty="0"/>
          </a:p>
        </p:txBody>
      </p:sp>
      <p:sp>
        <p:nvSpPr>
          <p:cNvPr id="5" name="Segnaposto numero diapositiva 4">
            <a:extLst>
              <a:ext uri="{FF2B5EF4-FFF2-40B4-BE49-F238E27FC236}">
                <a16:creationId xmlns:a16="http://schemas.microsoft.com/office/drawing/2014/main" id="{D204DA5C-B7AB-143F-42A2-D7AA90792AC9}"/>
              </a:ext>
            </a:extLst>
          </p:cNvPr>
          <p:cNvSpPr>
            <a:spLocks noGrp="1"/>
          </p:cNvSpPr>
          <p:nvPr>
            <p:ph type="sldNum" sz="quarter" idx="12"/>
          </p:nvPr>
        </p:nvSpPr>
        <p:spPr/>
        <p:txBody>
          <a:bodyPr/>
          <a:lstStyle/>
          <a:p>
            <a:fld id="{9792DB7C-41C6-413A-81DD-F073C27E12A1}" type="slidenum">
              <a:rPr lang="en-US" smtClean="0"/>
              <a:t>6</a:t>
            </a:fld>
            <a:endParaRPr lang="en-US"/>
          </a:p>
        </p:txBody>
      </p:sp>
      <p:pic>
        <p:nvPicPr>
          <p:cNvPr id="3074" name="Picture 2" descr="Resourceful Indigenous Kids Survive 40 Days in Amazon Jungle">
            <a:extLst>
              <a:ext uri="{FF2B5EF4-FFF2-40B4-BE49-F238E27FC236}">
                <a16:creationId xmlns:a16="http://schemas.microsoft.com/office/drawing/2014/main" id="{34C0BE73-BAF1-8F7D-75BA-1A77FE05389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37132" y="1825625"/>
            <a:ext cx="5196466" cy="34648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433836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anim calcmode="lin" valueType="num">
                                      <p:cBhvr additive="base">
                                        <p:cTn id="1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6" end="6"/>
                                            </p:txEl>
                                          </p:spTgt>
                                        </p:tgtEl>
                                        <p:attrNameLst>
                                          <p:attrName>style.visibility</p:attrName>
                                        </p:attrNameLst>
                                      </p:cBhvr>
                                      <p:to>
                                        <p:strVal val="visible"/>
                                      </p:to>
                                    </p:set>
                                    <p:anim calcmode="lin" valueType="num">
                                      <p:cBhvr additive="base">
                                        <p:cTn id="1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B0757494-7C4A-5631-64E8-87D475B827FF}"/>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03A21008-528C-9594-7954-9C8ED5A63EF3}"/>
              </a:ext>
            </a:extLst>
          </p:cNvPr>
          <p:cNvSpPr>
            <a:spLocks noGrp="1"/>
          </p:cNvSpPr>
          <p:nvPr>
            <p:ph type="sldNum" sz="quarter" idx="12"/>
          </p:nvPr>
        </p:nvSpPr>
        <p:spPr/>
        <p:txBody>
          <a:bodyPr/>
          <a:lstStyle/>
          <a:p>
            <a:fld id="{9792DB7C-41C6-413A-81DD-F073C27E12A1}" type="slidenum">
              <a:rPr lang="en-US" smtClean="0"/>
              <a:t>60</a:t>
            </a:fld>
            <a:endParaRPr lang="en-US"/>
          </a:p>
        </p:txBody>
      </p:sp>
      <p:pic>
        <p:nvPicPr>
          <p:cNvPr id="1026" name="Picture 2" descr="PizzaLetna.cz - Pizza pro náročné">
            <a:extLst>
              <a:ext uri="{FF2B5EF4-FFF2-40B4-BE49-F238E27FC236}">
                <a16:creationId xmlns:a16="http://schemas.microsoft.com/office/drawing/2014/main" id="{E00C5FD6-FDE8-8478-930E-86A2FF18E13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65203" y="4134464"/>
            <a:ext cx="3037771" cy="2281894"/>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Donut With Sprinkles Isolated Stock Photo - Download Image Now - Doughnut,  Cut Out, Pink Color - iStock">
            <a:extLst>
              <a:ext uri="{FF2B5EF4-FFF2-40B4-BE49-F238E27FC236}">
                <a16:creationId xmlns:a16="http://schemas.microsoft.com/office/drawing/2014/main" id="{2DB897FB-A120-6B2B-557C-BE3C48A10C51}"/>
              </a:ext>
            </a:extLst>
          </p:cNvPr>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7580280" y="3683509"/>
            <a:ext cx="3174491" cy="3174491"/>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3FC813DC-2A4C-7C87-0E8D-210398AC6245}"/>
              </a:ext>
            </a:extLst>
          </p:cNvPr>
          <p:cNvSpPr txBox="1"/>
          <p:nvPr/>
        </p:nvSpPr>
        <p:spPr>
          <a:xfrm flipH="1">
            <a:off x="580697" y="989172"/>
            <a:ext cx="11030605" cy="3046988"/>
          </a:xfrm>
          <a:prstGeom prst="rect">
            <a:avLst/>
          </a:prstGeom>
          <a:noFill/>
        </p:spPr>
        <p:txBody>
          <a:bodyPr wrap="square" rtlCol="0">
            <a:spAutoFit/>
          </a:bodyPr>
          <a:lstStyle/>
          <a:p>
            <a:r>
              <a:rPr lang="en-US" sz="2400" dirty="0">
                <a:solidFill>
                  <a:srgbClr val="00B0F0"/>
                </a:solidFill>
              </a:rPr>
              <a:t>Take away bit - what we consistently observe:</a:t>
            </a:r>
            <a:endParaRPr lang="en-US" sz="2400" dirty="0">
              <a:solidFill>
                <a:schemeClr val="bg1"/>
              </a:solidFill>
            </a:endParaRPr>
          </a:p>
          <a:p>
            <a:r>
              <a:rPr lang="en-US" sz="2400" dirty="0">
                <a:solidFill>
                  <a:schemeClr val="bg1"/>
                </a:solidFill>
              </a:rPr>
              <a:t>The center of the array is a </a:t>
            </a:r>
            <a:r>
              <a:rPr lang="en-US" sz="2400" dirty="0">
                <a:solidFill>
                  <a:srgbClr val="FFC000"/>
                </a:solidFill>
              </a:rPr>
              <a:t>point of measure zero </a:t>
            </a:r>
            <a:r>
              <a:rPr lang="en-US" sz="2400" dirty="0">
                <a:solidFill>
                  <a:schemeClr val="bg1"/>
                </a:solidFill>
              </a:rPr>
              <a:t>– we will catch no showers hitting there.</a:t>
            </a:r>
          </a:p>
          <a:p>
            <a:r>
              <a:rPr lang="en-US" sz="2400" dirty="0">
                <a:solidFill>
                  <a:schemeClr val="bg1"/>
                </a:solidFill>
              </a:rPr>
              <a:t>A donut shaped array </a:t>
            </a:r>
            <a:r>
              <a:rPr lang="en-US" sz="2400" dirty="0">
                <a:solidFill>
                  <a:srgbClr val="FFC000"/>
                </a:solidFill>
              </a:rPr>
              <a:t>will catch more showers </a:t>
            </a:r>
            <a:r>
              <a:rPr lang="en-US" sz="2400" dirty="0">
                <a:solidFill>
                  <a:schemeClr val="bg1"/>
                </a:solidFill>
              </a:rPr>
              <a:t>at no loss of reconstruction power</a:t>
            </a:r>
          </a:p>
          <a:p>
            <a:endParaRPr lang="en-US" sz="2400" dirty="0">
              <a:solidFill>
                <a:schemeClr val="bg1"/>
              </a:solidFill>
            </a:endParaRPr>
          </a:p>
          <a:p>
            <a:r>
              <a:rPr lang="en-US" sz="2400" dirty="0">
                <a:solidFill>
                  <a:schemeClr val="bg1"/>
                </a:solidFill>
              </a:rPr>
              <a:t>“but we lose precision on low-energy showers”</a:t>
            </a:r>
          </a:p>
          <a:p>
            <a:r>
              <a:rPr lang="en-US" sz="2400" dirty="0">
                <a:solidFill>
                  <a:schemeClr val="bg1"/>
                </a:solidFill>
              </a:rPr>
              <a:t>FALSE – you can still get dense areas of tanks in a donut-shape array, while also having exposure to larger radii</a:t>
            </a:r>
            <a:endParaRPr lang="en-US" sz="2400" dirty="0"/>
          </a:p>
        </p:txBody>
      </p:sp>
    </p:spTree>
    <p:extLst>
      <p:ext uri="{BB962C8B-B14F-4D97-AF65-F5344CB8AC3E}">
        <p14:creationId xmlns:p14="http://schemas.microsoft.com/office/powerpoint/2010/main" val="356490494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solidFill>
                  <a:schemeClr val="bg1"/>
                </a:solidFill>
                <a:latin typeface="+mn-lt"/>
              </a:rPr>
              <a:t>Summary</a:t>
            </a:r>
          </a:p>
        </p:txBody>
      </p:sp>
      <p:sp>
        <p:nvSpPr>
          <p:cNvPr id="3" name="Content Placeholder 2"/>
          <p:cNvSpPr>
            <a:spLocks noGrp="1"/>
          </p:cNvSpPr>
          <p:nvPr>
            <p:ph idx="1"/>
          </p:nvPr>
        </p:nvSpPr>
        <p:spPr/>
        <p:txBody>
          <a:bodyPr>
            <a:normAutofit lnSpcReduction="10000"/>
          </a:bodyPr>
          <a:lstStyle/>
          <a:p>
            <a:r>
              <a:rPr lang="en-US" dirty="0">
                <a:solidFill>
                  <a:schemeClr val="bg1"/>
                </a:solidFill>
              </a:rPr>
              <a:t>We produced a continuous model of particle showers, constructed a principled solver and an end-to-end pipeline for optimization</a:t>
            </a:r>
          </a:p>
          <a:p>
            <a:pPr lvl="1"/>
            <a:endParaRPr lang="en-US" dirty="0">
              <a:solidFill>
                <a:schemeClr val="bg1"/>
              </a:solidFill>
            </a:endParaRPr>
          </a:p>
          <a:p>
            <a:r>
              <a:rPr lang="en-US" dirty="0">
                <a:solidFill>
                  <a:schemeClr val="bg1"/>
                </a:solidFill>
              </a:rPr>
              <a:t>Gradient-based optimization works in high-D spaces</a:t>
            </a:r>
          </a:p>
          <a:p>
            <a:endParaRPr lang="en-US" dirty="0">
              <a:solidFill>
                <a:schemeClr val="bg1"/>
              </a:solidFill>
            </a:endParaRPr>
          </a:p>
          <a:p>
            <a:r>
              <a:rPr lang="en-US" dirty="0">
                <a:solidFill>
                  <a:schemeClr val="bg1"/>
                </a:solidFill>
              </a:rPr>
              <a:t>Many improvements in our wish list:</a:t>
            </a:r>
          </a:p>
          <a:p>
            <a:pPr lvl="1"/>
            <a:r>
              <a:rPr lang="en-US" dirty="0">
                <a:solidFill>
                  <a:srgbClr val="FFC000"/>
                </a:solidFill>
              </a:rPr>
              <a:t>Add energy deposition model, </a:t>
            </a:r>
            <a:r>
              <a:rPr lang="en-US" dirty="0" err="1">
                <a:solidFill>
                  <a:srgbClr val="FFC000"/>
                </a:solidFill>
              </a:rPr>
              <a:t>clumpiness</a:t>
            </a:r>
            <a:r>
              <a:rPr lang="en-US" dirty="0">
                <a:solidFill>
                  <a:srgbClr val="FFC000"/>
                </a:solidFill>
              </a:rPr>
              <a:t> model</a:t>
            </a:r>
          </a:p>
          <a:p>
            <a:pPr lvl="1"/>
            <a:r>
              <a:rPr lang="en-US" dirty="0">
                <a:solidFill>
                  <a:srgbClr val="FFC000"/>
                </a:solidFill>
              </a:rPr>
              <a:t>Enable checkpointing with full simulation and approved reconstruction</a:t>
            </a:r>
          </a:p>
          <a:p>
            <a:pPr lvl="1"/>
            <a:r>
              <a:rPr lang="en-US" dirty="0">
                <a:solidFill>
                  <a:srgbClr val="FFC000"/>
                </a:solidFill>
              </a:rPr>
              <a:t>Implement DNN reconstruction</a:t>
            </a:r>
            <a:endParaRPr lang="en-US" dirty="0">
              <a:solidFill>
                <a:srgbClr val="0070C0"/>
              </a:solidFill>
            </a:endParaRPr>
          </a:p>
          <a:p>
            <a:pPr lvl="1"/>
            <a:r>
              <a:rPr lang="en-US" dirty="0">
                <a:solidFill>
                  <a:srgbClr val="FFC000"/>
                </a:solidFill>
              </a:rPr>
              <a:t>Add model of tank reconstruction efficiency and precision</a:t>
            </a:r>
          </a:p>
          <a:p>
            <a:pPr lvl="1"/>
            <a:r>
              <a:rPr lang="en-US" dirty="0">
                <a:solidFill>
                  <a:srgbClr val="FFC000"/>
                </a:solidFill>
              </a:rPr>
              <a:t>Extend model to lower energies</a:t>
            </a:r>
          </a:p>
          <a:p>
            <a:endParaRPr lang="en-US" dirty="0">
              <a:solidFill>
                <a:srgbClr val="0070C0"/>
              </a:solidFill>
            </a:endParaRPr>
          </a:p>
          <a:p>
            <a:pPr marL="0" indent="0">
              <a:buNone/>
            </a:pPr>
            <a:endParaRPr lang="en-US" dirty="0">
              <a:solidFill>
                <a:srgbClr val="0070C0"/>
              </a:solidFill>
            </a:endParaRPr>
          </a:p>
        </p:txBody>
      </p:sp>
      <p:sp>
        <p:nvSpPr>
          <p:cNvPr id="5" name="Footer Placeholder 4"/>
          <p:cNvSpPr>
            <a:spLocks noGrp="1"/>
          </p:cNvSpPr>
          <p:nvPr>
            <p:ph type="ftr" sz="quarter" idx="11"/>
          </p:nvPr>
        </p:nvSpPr>
        <p:spPr/>
        <p:txBody>
          <a:bodyPr/>
          <a:lstStyle/>
          <a:p>
            <a:r>
              <a:rPr lang="en-US"/>
              <a:t>T. Dorigo, End-to-end Optimization of SWGO, QCHS 19/8/24</a:t>
            </a:r>
          </a:p>
        </p:txBody>
      </p:sp>
      <p:sp>
        <p:nvSpPr>
          <p:cNvPr id="6" name="Slide Number Placeholder 5"/>
          <p:cNvSpPr>
            <a:spLocks noGrp="1"/>
          </p:cNvSpPr>
          <p:nvPr>
            <p:ph type="sldNum" sz="quarter" idx="12"/>
          </p:nvPr>
        </p:nvSpPr>
        <p:spPr/>
        <p:txBody>
          <a:bodyPr/>
          <a:lstStyle/>
          <a:p>
            <a:fld id="{9792DB7C-41C6-413A-81DD-F073C27E12A1}" type="slidenum">
              <a:rPr lang="en-US" smtClean="0"/>
              <a:t>61</a:t>
            </a:fld>
            <a:endParaRPr lang="en-US"/>
          </a:p>
        </p:txBody>
      </p:sp>
    </p:spTree>
    <p:extLst>
      <p:ext uri="{BB962C8B-B14F-4D97-AF65-F5344CB8AC3E}">
        <p14:creationId xmlns:p14="http://schemas.microsoft.com/office/powerpoint/2010/main" val="1839717175"/>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773CDE-1F28-0445-EBB1-FF295B2DC16A}"/>
              </a:ext>
            </a:extLst>
          </p:cNvPr>
          <p:cNvSpPr>
            <a:spLocks noGrp="1"/>
          </p:cNvSpPr>
          <p:nvPr>
            <p:ph type="title"/>
          </p:nvPr>
        </p:nvSpPr>
        <p:spPr>
          <a:xfrm>
            <a:off x="2581867" y="2622687"/>
            <a:ext cx="7028265" cy="1325563"/>
          </a:xfrm>
        </p:spPr>
        <p:txBody>
          <a:bodyPr/>
          <a:lstStyle/>
          <a:p>
            <a:r>
              <a:rPr lang="en-US" b="1" dirty="0">
                <a:solidFill>
                  <a:schemeClr val="bg1"/>
                </a:solidFill>
                <a:latin typeface="+mn-lt"/>
              </a:rPr>
              <a:t>Thank you for your time !</a:t>
            </a:r>
          </a:p>
        </p:txBody>
      </p:sp>
      <p:sp>
        <p:nvSpPr>
          <p:cNvPr id="4" name="Footer Placeholder 3">
            <a:extLst>
              <a:ext uri="{FF2B5EF4-FFF2-40B4-BE49-F238E27FC236}">
                <a16:creationId xmlns:a16="http://schemas.microsoft.com/office/drawing/2014/main" id="{9B04A224-A519-3C05-4058-B949EE4722E0}"/>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98F96C87-B564-7B3F-3CB5-5E87FB36A9FD}"/>
              </a:ext>
            </a:extLst>
          </p:cNvPr>
          <p:cNvSpPr>
            <a:spLocks noGrp="1"/>
          </p:cNvSpPr>
          <p:nvPr>
            <p:ph type="sldNum" sz="quarter" idx="12"/>
          </p:nvPr>
        </p:nvSpPr>
        <p:spPr/>
        <p:txBody>
          <a:bodyPr/>
          <a:lstStyle/>
          <a:p>
            <a:fld id="{9792DB7C-41C6-413A-81DD-F073C27E12A1}" type="slidenum">
              <a:rPr lang="en-US" smtClean="0"/>
              <a:t>62</a:t>
            </a:fld>
            <a:endParaRPr lang="en-US"/>
          </a:p>
        </p:txBody>
      </p:sp>
    </p:spTree>
    <p:extLst>
      <p:ext uri="{BB962C8B-B14F-4D97-AF65-F5344CB8AC3E}">
        <p14:creationId xmlns:p14="http://schemas.microsoft.com/office/powerpoint/2010/main" val="189698089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A051653C-EBEF-B664-B161-1E0FC3105288}"/>
              </a:ext>
            </a:extLst>
          </p:cNvPr>
          <p:cNvSpPr>
            <a:spLocks noGrp="1"/>
          </p:cNvSpPr>
          <p:nvPr>
            <p:ph type="title"/>
          </p:nvPr>
        </p:nvSpPr>
        <p:spPr>
          <a:xfrm>
            <a:off x="838200" y="382626"/>
            <a:ext cx="10515600" cy="1325563"/>
          </a:xfrm>
        </p:spPr>
        <p:txBody>
          <a:bodyPr/>
          <a:lstStyle/>
          <a:p>
            <a:pPr algn="ctr"/>
            <a:r>
              <a:rPr lang="en-US" b="1" dirty="0">
                <a:solidFill>
                  <a:schemeClr val="bg1"/>
                </a:solidFill>
              </a:rPr>
              <a:t>Abstract</a:t>
            </a:r>
          </a:p>
        </p:txBody>
      </p:sp>
      <p:sp>
        <p:nvSpPr>
          <p:cNvPr id="3" name="Segnaposto contenuto 2">
            <a:extLst>
              <a:ext uri="{FF2B5EF4-FFF2-40B4-BE49-F238E27FC236}">
                <a16:creationId xmlns:a16="http://schemas.microsoft.com/office/drawing/2014/main" id="{1600C664-CB2C-22B9-4184-BF09AA80F1D4}"/>
              </a:ext>
            </a:extLst>
          </p:cNvPr>
          <p:cNvSpPr>
            <a:spLocks noGrp="1"/>
          </p:cNvSpPr>
          <p:nvPr>
            <p:ph idx="1"/>
          </p:nvPr>
        </p:nvSpPr>
        <p:spPr>
          <a:xfrm>
            <a:off x="838200" y="2358189"/>
            <a:ext cx="10515600" cy="3818774"/>
          </a:xfrm>
        </p:spPr>
        <p:txBody>
          <a:bodyPr/>
          <a:lstStyle/>
          <a:p>
            <a:pPr marL="0" indent="0" algn="just">
              <a:buNone/>
            </a:pPr>
            <a:r>
              <a:rPr lang="en-US" b="0" i="0" dirty="0">
                <a:solidFill>
                  <a:srgbClr val="FFC000"/>
                </a:solidFill>
                <a:effectLst/>
                <a:highlight>
                  <a:srgbClr val="000000"/>
                </a:highlight>
                <a:latin typeface="Roboto" panose="02000000000000000000" pitchFamily="2" charset="0"/>
              </a:rPr>
              <a:t>We describe a software pipeline that models atmospheric gamma and hadron showers and their detection and reconstruction by an array of Cherenkov detectors on the ground, as well as the calculation of a utility function aligned with the scientific goals of the SWGO experiment. The variation of the utility with the position of each detector on the ground allows to perform stochastic gradient descent to an optimal layout. This epitomizes the concept of co-design for future experiments in fundamental science.</a:t>
            </a:r>
            <a:endParaRPr lang="en-US" dirty="0">
              <a:solidFill>
                <a:srgbClr val="FFC000"/>
              </a:solidFill>
              <a:highlight>
                <a:srgbClr val="000000"/>
              </a:highlight>
            </a:endParaRPr>
          </a:p>
        </p:txBody>
      </p:sp>
      <p:sp>
        <p:nvSpPr>
          <p:cNvPr id="4" name="Segnaposto piè di pagina 3">
            <a:extLst>
              <a:ext uri="{FF2B5EF4-FFF2-40B4-BE49-F238E27FC236}">
                <a16:creationId xmlns:a16="http://schemas.microsoft.com/office/drawing/2014/main" id="{6C76C28A-AE24-4493-DF3F-AED1C5F0D48C}"/>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8E44EBD2-1B2C-8CC7-0AFE-F91FCC74E4FD}"/>
              </a:ext>
            </a:extLst>
          </p:cNvPr>
          <p:cNvSpPr>
            <a:spLocks noGrp="1"/>
          </p:cNvSpPr>
          <p:nvPr>
            <p:ph type="sldNum" sz="quarter" idx="12"/>
          </p:nvPr>
        </p:nvSpPr>
        <p:spPr/>
        <p:txBody>
          <a:bodyPr/>
          <a:lstStyle/>
          <a:p>
            <a:fld id="{9792DB7C-41C6-413A-81DD-F073C27E12A1}" type="slidenum">
              <a:rPr lang="en-US" smtClean="0"/>
              <a:t>63</a:t>
            </a:fld>
            <a:endParaRPr lang="en-US"/>
          </a:p>
        </p:txBody>
      </p:sp>
    </p:spTree>
    <p:extLst>
      <p:ext uri="{BB962C8B-B14F-4D97-AF65-F5344CB8AC3E}">
        <p14:creationId xmlns:p14="http://schemas.microsoft.com/office/powerpoint/2010/main" val="336599909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40A9F-E0F6-758E-3B05-FF227B5DB638}"/>
              </a:ext>
            </a:extLst>
          </p:cNvPr>
          <p:cNvSpPr>
            <a:spLocks noGrp="1"/>
          </p:cNvSpPr>
          <p:nvPr>
            <p:ph type="title"/>
          </p:nvPr>
        </p:nvSpPr>
        <p:spPr/>
        <p:txBody>
          <a:bodyPr/>
          <a:lstStyle/>
          <a:p>
            <a:r>
              <a:rPr lang="en-US" dirty="0">
                <a:solidFill>
                  <a:schemeClr val="bg1"/>
                </a:solidFill>
              </a:rPr>
              <a:t>Selection of showers</a:t>
            </a:r>
          </a:p>
        </p:txBody>
      </p:sp>
      <p:sp>
        <p:nvSpPr>
          <p:cNvPr id="3" name="Content Placeholder 2">
            <a:extLst>
              <a:ext uri="{FF2B5EF4-FFF2-40B4-BE49-F238E27FC236}">
                <a16:creationId xmlns:a16="http://schemas.microsoft.com/office/drawing/2014/main" id="{673EC6D5-BEF2-FB73-2A38-4CB3C3F20B39}"/>
              </a:ext>
            </a:extLst>
          </p:cNvPr>
          <p:cNvSpPr>
            <a:spLocks noGrp="1"/>
          </p:cNvSpPr>
          <p:nvPr>
            <p:ph idx="1"/>
          </p:nvPr>
        </p:nvSpPr>
        <p:spPr>
          <a:xfrm>
            <a:off x="838200" y="1825625"/>
            <a:ext cx="4154214" cy="4351338"/>
          </a:xfrm>
        </p:spPr>
        <p:txBody>
          <a:bodyPr>
            <a:normAutofit fontScale="92500"/>
          </a:bodyPr>
          <a:lstStyle/>
          <a:p>
            <a:pPr marL="0" indent="0">
              <a:buNone/>
            </a:pPr>
            <a:r>
              <a:rPr lang="en-US" dirty="0">
                <a:solidFill>
                  <a:schemeClr val="bg1"/>
                </a:solidFill>
              </a:rPr>
              <a:t>We assume we only consider showers that produced particle signals (N&gt;0) in at least </a:t>
            </a:r>
            <a:r>
              <a:rPr lang="en-US" dirty="0" err="1">
                <a:solidFill>
                  <a:schemeClr val="bg1"/>
                </a:solidFill>
              </a:rPr>
              <a:t>N</a:t>
            </a:r>
            <a:r>
              <a:rPr lang="en-US" baseline="-25000" dirty="0" err="1">
                <a:solidFill>
                  <a:schemeClr val="bg1"/>
                </a:solidFill>
              </a:rPr>
              <a:t>trigger</a:t>
            </a:r>
            <a:r>
              <a:rPr lang="en-US" dirty="0">
                <a:solidFill>
                  <a:schemeClr val="bg1"/>
                </a:solidFill>
              </a:rPr>
              <a:t> units. For now we set that threshold to 10.</a:t>
            </a:r>
          </a:p>
          <a:p>
            <a:pPr marL="0" indent="0">
              <a:buNone/>
            </a:pPr>
            <a:endParaRPr lang="en-US" dirty="0">
              <a:solidFill>
                <a:schemeClr val="bg1"/>
              </a:solidFill>
            </a:endParaRPr>
          </a:p>
          <a:p>
            <a:pPr marL="0" indent="0">
              <a:buNone/>
            </a:pPr>
            <a:r>
              <a:rPr lang="en-US" dirty="0">
                <a:solidFill>
                  <a:schemeClr val="bg1"/>
                </a:solidFill>
              </a:rPr>
              <a:t>Making this selection differentiable is tricky, but we managed it with an approximated expression – see the note.</a:t>
            </a:r>
          </a:p>
        </p:txBody>
      </p:sp>
      <p:sp>
        <p:nvSpPr>
          <p:cNvPr id="5" name="Slide Number Placeholder 4">
            <a:extLst>
              <a:ext uri="{FF2B5EF4-FFF2-40B4-BE49-F238E27FC236}">
                <a16:creationId xmlns:a16="http://schemas.microsoft.com/office/drawing/2014/main" id="{638B2D01-AFD3-0B5D-52E0-E3697C268F88}"/>
              </a:ext>
            </a:extLst>
          </p:cNvPr>
          <p:cNvSpPr>
            <a:spLocks noGrp="1"/>
          </p:cNvSpPr>
          <p:nvPr>
            <p:ph type="sldNum" sz="quarter" idx="12"/>
          </p:nvPr>
        </p:nvSpPr>
        <p:spPr/>
        <p:txBody>
          <a:bodyPr/>
          <a:lstStyle/>
          <a:p>
            <a:fld id="{9792DB7C-41C6-413A-81DD-F073C27E12A1}" type="slidenum">
              <a:rPr lang="en-US" smtClean="0"/>
              <a:t>64</a:t>
            </a:fld>
            <a:endParaRPr lang="en-US"/>
          </a:p>
        </p:txBody>
      </p:sp>
      <p:sp>
        <p:nvSpPr>
          <p:cNvPr id="8" name="Rectangle 7">
            <a:extLst>
              <a:ext uri="{FF2B5EF4-FFF2-40B4-BE49-F238E27FC236}">
                <a16:creationId xmlns:a16="http://schemas.microsoft.com/office/drawing/2014/main" id="{2AE798D8-E011-4109-2C11-A11A73EE978B}"/>
              </a:ext>
            </a:extLst>
          </p:cNvPr>
          <p:cNvSpPr/>
          <p:nvPr/>
        </p:nvSpPr>
        <p:spPr>
          <a:xfrm>
            <a:off x="493568" y="4031673"/>
            <a:ext cx="4556414" cy="2374322"/>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ooter Placeholder 3">
            <a:extLst>
              <a:ext uri="{FF2B5EF4-FFF2-40B4-BE49-F238E27FC236}">
                <a16:creationId xmlns:a16="http://schemas.microsoft.com/office/drawing/2014/main" id="{EE7BEFC2-5065-648C-1481-3F8037093F3D}"/>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606899070"/>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B40A9F-E0F6-758E-3B05-FF227B5DB638}"/>
              </a:ext>
            </a:extLst>
          </p:cNvPr>
          <p:cNvSpPr>
            <a:spLocks noGrp="1"/>
          </p:cNvSpPr>
          <p:nvPr>
            <p:ph type="title"/>
          </p:nvPr>
        </p:nvSpPr>
        <p:spPr/>
        <p:txBody>
          <a:bodyPr/>
          <a:lstStyle/>
          <a:p>
            <a:r>
              <a:rPr lang="en-US" dirty="0">
                <a:solidFill>
                  <a:schemeClr val="bg1"/>
                </a:solidFill>
              </a:rPr>
              <a:t>Selection of showers</a:t>
            </a:r>
          </a:p>
        </p:txBody>
      </p:sp>
      <p:sp>
        <p:nvSpPr>
          <p:cNvPr id="3" name="Content Placeholder 2">
            <a:extLst>
              <a:ext uri="{FF2B5EF4-FFF2-40B4-BE49-F238E27FC236}">
                <a16:creationId xmlns:a16="http://schemas.microsoft.com/office/drawing/2014/main" id="{673EC6D5-BEF2-FB73-2A38-4CB3C3F20B39}"/>
              </a:ext>
            </a:extLst>
          </p:cNvPr>
          <p:cNvSpPr>
            <a:spLocks noGrp="1"/>
          </p:cNvSpPr>
          <p:nvPr>
            <p:ph idx="1"/>
          </p:nvPr>
        </p:nvSpPr>
        <p:spPr>
          <a:xfrm>
            <a:off x="838200" y="1825625"/>
            <a:ext cx="4154214" cy="4351338"/>
          </a:xfrm>
        </p:spPr>
        <p:txBody>
          <a:bodyPr>
            <a:normAutofit fontScale="92500" lnSpcReduction="10000"/>
          </a:bodyPr>
          <a:lstStyle/>
          <a:p>
            <a:pPr marL="0" indent="0">
              <a:buNone/>
            </a:pPr>
            <a:r>
              <a:rPr lang="en-US" dirty="0">
                <a:solidFill>
                  <a:schemeClr val="bg1"/>
                </a:solidFill>
              </a:rPr>
              <a:t>The graphs show the probability that showers of given energy (y axis) and distance from the array (x axis) </a:t>
            </a:r>
            <a:r>
              <a:rPr lang="en-US" dirty="0">
                <a:solidFill>
                  <a:srgbClr val="FFC000"/>
                </a:solidFill>
              </a:rPr>
              <a:t>pass the trigger criterion</a:t>
            </a:r>
          </a:p>
          <a:p>
            <a:pPr marL="0" indent="0">
              <a:buNone/>
            </a:pPr>
            <a:endParaRPr lang="en-US" dirty="0">
              <a:solidFill>
                <a:schemeClr val="bg1"/>
              </a:solidFill>
            </a:endParaRPr>
          </a:p>
          <a:p>
            <a:pPr marL="0" indent="0">
              <a:buNone/>
            </a:pPr>
            <a:r>
              <a:rPr lang="en-US" dirty="0">
                <a:solidFill>
                  <a:schemeClr val="bg1"/>
                </a:solidFill>
              </a:rPr>
              <a:t>Making the trigger selection differentiable is tricky, but we managed it with an approximated expression – see the note.</a:t>
            </a:r>
          </a:p>
        </p:txBody>
      </p:sp>
      <p:sp>
        <p:nvSpPr>
          <p:cNvPr id="5" name="Slide Number Placeholder 4">
            <a:extLst>
              <a:ext uri="{FF2B5EF4-FFF2-40B4-BE49-F238E27FC236}">
                <a16:creationId xmlns:a16="http://schemas.microsoft.com/office/drawing/2014/main" id="{638B2D01-AFD3-0B5D-52E0-E3697C268F88}"/>
              </a:ext>
            </a:extLst>
          </p:cNvPr>
          <p:cNvSpPr>
            <a:spLocks noGrp="1"/>
          </p:cNvSpPr>
          <p:nvPr>
            <p:ph type="sldNum" sz="quarter" idx="12"/>
          </p:nvPr>
        </p:nvSpPr>
        <p:spPr/>
        <p:txBody>
          <a:bodyPr/>
          <a:lstStyle/>
          <a:p>
            <a:fld id="{9792DB7C-41C6-413A-81DD-F073C27E12A1}" type="slidenum">
              <a:rPr lang="en-US" smtClean="0"/>
              <a:t>65</a:t>
            </a:fld>
            <a:endParaRPr lang="en-US"/>
          </a:p>
        </p:txBody>
      </p:sp>
      <p:pic>
        <p:nvPicPr>
          <p:cNvPr id="7" name="Picture 6">
            <a:extLst>
              <a:ext uri="{FF2B5EF4-FFF2-40B4-BE49-F238E27FC236}">
                <a16:creationId xmlns:a16="http://schemas.microsoft.com/office/drawing/2014/main" id="{CAA88EE6-0F45-4E85-3878-087E8133C0A4}"/>
              </a:ext>
            </a:extLst>
          </p:cNvPr>
          <p:cNvPicPr>
            <a:picLocks noChangeAspect="1"/>
          </p:cNvPicPr>
          <p:nvPr/>
        </p:nvPicPr>
        <p:blipFill>
          <a:blip r:embed="rId2"/>
          <a:stretch>
            <a:fillRect/>
          </a:stretch>
        </p:blipFill>
        <p:spPr>
          <a:xfrm>
            <a:off x="5464676" y="1825625"/>
            <a:ext cx="6412075" cy="4285706"/>
          </a:xfrm>
          <a:prstGeom prst="rect">
            <a:avLst/>
          </a:prstGeom>
        </p:spPr>
      </p:pic>
      <p:sp>
        <p:nvSpPr>
          <p:cNvPr id="4" name="Footer Placeholder 3">
            <a:extLst>
              <a:ext uri="{FF2B5EF4-FFF2-40B4-BE49-F238E27FC236}">
                <a16:creationId xmlns:a16="http://schemas.microsoft.com/office/drawing/2014/main" id="{DE6EEA3E-024C-B635-B195-F24D8AFB81B8}"/>
              </a:ext>
            </a:extLst>
          </p:cNvPr>
          <p:cNvSpPr>
            <a:spLocks noGrp="1"/>
          </p:cNvSpPr>
          <p:nvPr>
            <p:ph type="ftr" sz="quarter" idx="11"/>
          </p:nvPr>
        </p:nvSpPr>
        <p:spPr/>
        <p:txBody>
          <a:bodyPr/>
          <a:lstStyle/>
          <a:p>
            <a:r>
              <a:rPr lang="en-US"/>
              <a:t>T. Dorigo, End-to-end Optimization of SWGO, QCHS 19/8/24</a:t>
            </a:r>
          </a:p>
        </p:txBody>
      </p:sp>
    </p:spTree>
    <p:extLst>
      <p:ext uri="{BB962C8B-B14F-4D97-AF65-F5344CB8AC3E}">
        <p14:creationId xmlns:p14="http://schemas.microsoft.com/office/powerpoint/2010/main" val="2265318870"/>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FF6214C-85F0-9637-C672-A1AC2D56E51B}"/>
              </a:ext>
            </a:extLst>
          </p:cNvPr>
          <p:cNvSpPr>
            <a:spLocks noGrp="1"/>
          </p:cNvSpPr>
          <p:nvPr>
            <p:ph idx="1"/>
          </p:nvPr>
        </p:nvSpPr>
        <p:spPr>
          <a:xfrm>
            <a:off x="838200" y="1868487"/>
            <a:ext cx="10753165" cy="4351338"/>
          </a:xfrm>
        </p:spPr>
        <p:txBody>
          <a:bodyPr>
            <a:normAutofit/>
          </a:bodyPr>
          <a:lstStyle/>
          <a:p>
            <a:pPr marL="0" indent="0">
              <a:buNone/>
            </a:pPr>
            <a:r>
              <a:rPr lang="en-US" dirty="0">
                <a:solidFill>
                  <a:srgbClr val="FFC000"/>
                </a:solidFill>
              </a:rPr>
              <a:t>The program is written in </a:t>
            </a:r>
            <a:r>
              <a:rPr lang="en-US" dirty="0" err="1">
                <a:solidFill>
                  <a:srgbClr val="FFC000"/>
                </a:solidFill>
              </a:rPr>
              <a:t>c++</a:t>
            </a:r>
            <a:r>
              <a:rPr lang="en-US" dirty="0">
                <a:solidFill>
                  <a:srgbClr val="FFC000"/>
                </a:solidFill>
              </a:rPr>
              <a:t>, and derivatives are computed by hand and implemented in the code as different “modes” of operation of routines</a:t>
            </a:r>
          </a:p>
          <a:p>
            <a:pPr marL="0" indent="0">
              <a:buNone/>
            </a:pPr>
            <a:endParaRPr lang="en-US" dirty="0">
              <a:solidFill>
                <a:srgbClr val="FFC000"/>
              </a:solidFill>
            </a:endParaRPr>
          </a:p>
          <a:p>
            <a:pPr marL="0" indent="0">
              <a:buNone/>
            </a:pPr>
            <a:endParaRPr lang="en-US" dirty="0">
              <a:solidFill>
                <a:srgbClr val="FFC000"/>
              </a:solidFill>
            </a:endParaRPr>
          </a:p>
          <a:p>
            <a:pPr marL="0" indent="0">
              <a:buNone/>
            </a:pPr>
            <a:r>
              <a:rPr lang="en-US" dirty="0">
                <a:solidFill>
                  <a:srgbClr val="FFC000"/>
                </a:solidFill>
              </a:rPr>
              <a:t>Getting all partial derivatives correctly is doable for a task of this complexity, but still tricky!</a:t>
            </a:r>
          </a:p>
          <a:p>
            <a:pPr marL="0" indent="0">
              <a:buNone/>
            </a:pPr>
            <a:endParaRPr lang="en-US" dirty="0">
              <a:solidFill>
                <a:srgbClr val="FFC000"/>
              </a:solidFill>
            </a:endParaRPr>
          </a:p>
          <a:p>
            <a:pPr marL="0" indent="0">
              <a:buNone/>
            </a:pPr>
            <a:endParaRPr lang="en-US" dirty="0">
              <a:solidFill>
                <a:srgbClr val="FFC000"/>
              </a:solidFill>
            </a:endParaRPr>
          </a:p>
          <a:p>
            <a:pPr marL="0" indent="0">
              <a:buNone/>
            </a:pPr>
            <a:r>
              <a:rPr lang="en-US" dirty="0">
                <a:solidFill>
                  <a:srgbClr val="FFC000"/>
                </a:solidFill>
              </a:rPr>
              <a:t>I learned a lot while solving the problem the hard way… </a:t>
            </a:r>
          </a:p>
        </p:txBody>
      </p:sp>
      <p:sp>
        <p:nvSpPr>
          <p:cNvPr id="8" name="Rectangle 7">
            <a:extLst>
              <a:ext uri="{FF2B5EF4-FFF2-40B4-BE49-F238E27FC236}">
                <a16:creationId xmlns:a16="http://schemas.microsoft.com/office/drawing/2014/main" id="{A9FC9B3D-2FD0-D71F-82C1-0D4431AB4F0A}"/>
              </a:ext>
            </a:extLst>
          </p:cNvPr>
          <p:cNvSpPr/>
          <p:nvPr/>
        </p:nvSpPr>
        <p:spPr>
          <a:xfrm>
            <a:off x="600635" y="3429000"/>
            <a:ext cx="4965404" cy="292735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C395633D-A8DF-FFA9-B823-5A923749D061}"/>
              </a:ext>
            </a:extLst>
          </p:cNvPr>
          <p:cNvSpPr>
            <a:spLocks noGrp="1"/>
          </p:cNvSpPr>
          <p:nvPr>
            <p:ph type="title"/>
          </p:nvPr>
        </p:nvSpPr>
        <p:spPr/>
        <p:txBody>
          <a:bodyPr/>
          <a:lstStyle/>
          <a:p>
            <a:r>
              <a:rPr lang="en-US" b="1" dirty="0">
                <a:solidFill>
                  <a:schemeClr val="bg1"/>
                </a:solidFill>
              </a:rPr>
              <a:t>Implementation</a:t>
            </a:r>
          </a:p>
        </p:txBody>
      </p:sp>
      <p:sp>
        <p:nvSpPr>
          <p:cNvPr id="4" name="Footer Placeholder 3">
            <a:extLst>
              <a:ext uri="{FF2B5EF4-FFF2-40B4-BE49-F238E27FC236}">
                <a16:creationId xmlns:a16="http://schemas.microsoft.com/office/drawing/2014/main" id="{7D7D15D6-AFB9-BACF-A941-8D227343FD9B}"/>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0EAA989B-DD0D-E5C3-E613-BFD656AE7B49}"/>
              </a:ext>
            </a:extLst>
          </p:cNvPr>
          <p:cNvSpPr>
            <a:spLocks noGrp="1"/>
          </p:cNvSpPr>
          <p:nvPr>
            <p:ph type="sldNum" sz="quarter" idx="12"/>
          </p:nvPr>
        </p:nvSpPr>
        <p:spPr/>
        <p:txBody>
          <a:bodyPr/>
          <a:lstStyle/>
          <a:p>
            <a:fld id="{9792DB7C-41C6-413A-81DD-F073C27E12A1}" type="slidenum">
              <a:rPr lang="en-US" smtClean="0"/>
              <a:t>66</a:t>
            </a:fld>
            <a:endParaRPr lang="en-US"/>
          </a:p>
        </p:txBody>
      </p:sp>
      <p:pic>
        <p:nvPicPr>
          <p:cNvPr id="7" name="Picture 6">
            <a:extLst>
              <a:ext uri="{FF2B5EF4-FFF2-40B4-BE49-F238E27FC236}">
                <a16:creationId xmlns:a16="http://schemas.microsoft.com/office/drawing/2014/main" id="{4D04155F-D073-C5CD-4AC5-30F9AF826182}"/>
              </a:ext>
            </a:extLst>
          </p:cNvPr>
          <p:cNvPicPr>
            <a:picLocks noChangeAspect="1"/>
          </p:cNvPicPr>
          <p:nvPr/>
        </p:nvPicPr>
        <p:blipFill>
          <a:blip r:embed="rId2"/>
          <a:stretch>
            <a:fillRect/>
          </a:stretch>
        </p:blipFill>
        <p:spPr>
          <a:xfrm>
            <a:off x="3683158" y="3035273"/>
            <a:ext cx="8324911" cy="3686202"/>
          </a:xfrm>
          <a:prstGeom prst="rect">
            <a:avLst/>
          </a:prstGeom>
        </p:spPr>
      </p:pic>
    </p:spTree>
    <p:extLst>
      <p:ext uri="{BB962C8B-B14F-4D97-AF65-F5344CB8AC3E}">
        <p14:creationId xmlns:p14="http://schemas.microsoft.com/office/powerpoint/2010/main" val="452180754"/>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F37D96-703A-570C-A84B-2A47CCC9C069}"/>
              </a:ext>
            </a:extLst>
          </p:cNvPr>
          <p:cNvSpPr>
            <a:spLocks noGrp="1"/>
          </p:cNvSpPr>
          <p:nvPr>
            <p:ph type="title"/>
          </p:nvPr>
        </p:nvSpPr>
        <p:spPr/>
        <p:txBody>
          <a:bodyPr/>
          <a:lstStyle/>
          <a:p>
            <a:r>
              <a:rPr lang="en-US" dirty="0">
                <a:solidFill>
                  <a:schemeClr val="bg1"/>
                </a:solidFill>
              </a:rPr>
              <a:t>Reconstruction of showers</a:t>
            </a:r>
          </a:p>
        </p:txBody>
      </p:sp>
      <p:sp>
        <p:nvSpPr>
          <p:cNvPr id="3" name="Content Placeholder 2">
            <a:extLst>
              <a:ext uri="{FF2B5EF4-FFF2-40B4-BE49-F238E27FC236}">
                <a16:creationId xmlns:a16="http://schemas.microsoft.com/office/drawing/2014/main" id="{D9409AD1-E6CC-011B-47D8-BD89B4F8518E}"/>
              </a:ext>
            </a:extLst>
          </p:cNvPr>
          <p:cNvSpPr>
            <a:spLocks noGrp="1"/>
          </p:cNvSpPr>
          <p:nvPr>
            <p:ph idx="1"/>
          </p:nvPr>
        </p:nvSpPr>
        <p:spPr/>
        <p:txBody>
          <a:bodyPr>
            <a:normAutofit/>
          </a:bodyPr>
          <a:lstStyle/>
          <a:p>
            <a:pPr marL="0" indent="0">
              <a:buNone/>
            </a:pPr>
            <a:r>
              <a:rPr lang="en-US" dirty="0">
                <a:solidFill>
                  <a:schemeClr val="bg1"/>
                </a:solidFill>
              </a:rPr>
              <a:t>Showers are reconstructed with an analytic likelihood from the number of observed </a:t>
            </a:r>
            <a:r>
              <a:rPr lang="en-US" dirty="0" err="1">
                <a:solidFill>
                  <a:schemeClr val="bg1"/>
                </a:solidFill>
              </a:rPr>
              <a:t>e.m.</a:t>
            </a:r>
            <a:r>
              <a:rPr lang="en-US" dirty="0">
                <a:solidFill>
                  <a:schemeClr val="bg1"/>
                </a:solidFill>
              </a:rPr>
              <a:t> particles and muons in each unit, and the time of arrival of the signals, given a layout of the </a:t>
            </a:r>
            <a:r>
              <a:rPr lang="en-US" dirty="0" err="1">
                <a:solidFill>
                  <a:schemeClr val="bg1"/>
                </a:solidFill>
              </a:rPr>
              <a:t>N</a:t>
            </a:r>
            <a:r>
              <a:rPr lang="en-US" sz="3200" baseline="-25000" dirty="0" err="1">
                <a:solidFill>
                  <a:schemeClr val="bg1"/>
                </a:solidFill>
              </a:rPr>
              <a:t>det</a:t>
            </a:r>
            <a:r>
              <a:rPr lang="en-US" dirty="0">
                <a:solidFill>
                  <a:schemeClr val="bg1"/>
                </a:solidFill>
              </a:rPr>
              <a:t> units.</a:t>
            </a: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The likelihood depends on the core position </a:t>
            </a:r>
            <a:r>
              <a:rPr lang="en-US" dirty="0">
                <a:solidFill>
                  <a:srgbClr val="FFC000"/>
                </a:solidFill>
              </a:rPr>
              <a:t>X</a:t>
            </a:r>
            <a:r>
              <a:rPr lang="en-US" baseline="-25000" dirty="0">
                <a:solidFill>
                  <a:srgbClr val="FFC000"/>
                </a:solidFill>
              </a:rPr>
              <a:t>0</a:t>
            </a:r>
            <a:r>
              <a:rPr lang="en-US" dirty="0">
                <a:solidFill>
                  <a:srgbClr val="FFC000"/>
                </a:solidFill>
              </a:rPr>
              <a:t>,Y</a:t>
            </a:r>
            <a:r>
              <a:rPr lang="en-US" baseline="-25000" dirty="0">
                <a:solidFill>
                  <a:srgbClr val="FFC000"/>
                </a:solidFill>
              </a:rPr>
              <a:t>0</a:t>
            </a:r>
            <a:r>
              <a:rPr lang="en-US" dirty="0">
                <a:solidFill>
                  <a:schemeClr val="bg1"/>
                </a:solidFill>
              </a:rPr>
              <a:t>, and on energy </a:t>
            </a:r>
            <a:r>
              <a:rPr lang="en-US" dirty="0">
                <a:solidFill>
                  <a:srgbClr val="FFC000"/>
                </a:solidFill>
              </a:rPr>
              <a:t>E</a:t>
            </a:r>
            <a:r>
              <a:rPr lang="en-US" dirty="0">
                <a:solidFill>
                  <a:schemeClr val="bg1"/>
                </a:solidFill>
              </a:rPr>
              <a:t> and angular parameters </a:t>
            </a:r>
            <a:r>
              <a:rPr lang="el-GR" dirty="0">
                <a:solidFill>
                  <a:srgbClr val="FFC000"/>
                </a:solidFill>
              </a:rPr>
              <a:t>θ</a:t>
            </a:r>
            <a:r>
              <a:rPr lang="en-US" dirty="0">
                <a:solidFill>
                  <a:srgbClr val="FFC000"/>
                </a:solidFill>
              </a:rPr>
              <a:t>, </a:t>
            </a:r>
            <a:r>
              <a:rPr lang="el-GR" dirty="0">
                <a:solidFill>
                  <a:srgbClr val="FFC000"/>
                </a:solidFill>
              </a:rPr>
              <a:t>φ</a:t>
            </a:r>
            <a:r>
              <a:rPr lang="en-US" dirty="0">
                <a:solidFill>
                  <a:srgbClr val="FFC000"/>
                </a:solidFill>
              </a:rPr>
              <a:t> </a:t>
            </a:r>
            <a:r>
              <a:rPr lang="en-US" dirty="0">
                <a:solidFill>
                  <a:schemeClr val="bg1"/>
                </a:solidFill>
              </a:rPr>
              <a:t>of the shower.</a:t>
            </a:r>
          </a:p>
          <a:p>
            <a:pPr marL="0" indent="0">
              <a:buNone/>
            </a:pPr>
            <a:endParaRPr lang="en-US" dirty="0">
              <a:solidFill>
                <a:schemeClr val="bg1"/>
              </a:solidFill>
            </a:endParaRPr>
          </a:p>
          <a:p>
            <a:pPr marL="0" indent="0">
              <a:buNone/>
            </a:pPr>
            <a:endParaRPr lang="en-US" dirty="0">
              <a:solidFill>
                <a:schemeClr val="bg1"/>
              </a:solidFill>
            </a:endParaRPr>
          </a:p>
        </p:txBody>
      </p:sp>
      <p:sp>
        <p:nvSpPr>
          <p:cNvPr id="4" name="Footer Placeholder 3">
            <a:extLst>
              <a:ext uri="{FF2B5EF4-FFF2-40B4-BE49-F238E27FC236}">
                <a16:creationId xmlns:a16="http://schemas.microsoft.com/office/drawing/2014/main" id="{9B8632AD-6D66-0EBF-813B-4FFC4B929F1A}"/>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4D4A5026-21FF-0BAB-9467-3C17FAFA0368}"/>
              </a:ext>
            </a:extLst>
          </p:cNvPr>
          <p:cNvSpPr>
            <a:spLocks noGrp="1"/>
          </p:cNvSpPr>
          <p:nvPr>
            <p:ph type="sldNum" sz="quarter" idx="12"/>
          </p:nvPr>
        </p:nvSpPr>
        <p:spPr/>
        <p:txBody>
          <a:bodyPr/>
          <a:lstStyle/>
          <a:p>
            <a:fld id="{9792DB7C-41C6-413A-81DD-F073C27E12A1}" type="slidenum">
              <a:rPr lang="en-US" smtClean="0"/>
              <a:t>67</a:t>
            </a:fld>
            <a:endParaRPr lang="en-US" dirty="0"/>
          </a:p>
        </p:txBody>
      </p:sp>
      <p:pic>
        <p:nvPicPr>
          <p:cNvPr id="7" name="Picture 6">
            <a:extLst>
              <a:ext uri="{FF2B5EF4-FFF2-40B4-BE49-F238E27FC236}">
                <a16:creationId xmlns:a16="http://schemas.microsoft.com/office/drawing/2014/main" id="{1EBCBF48-FCD5-61F9-A457-3ED3A027A309}"/>
              </a:ext>
            </a:extLst>
          </p:cNvPr>
          <p:cNvPicPr>
            <a:picLocks noChangeAspect="1"/>
          </p:cNvPicPr>
          <p:nvPr/>
        </p:nvPicPr>
        <p:blipFill>
          <a:blip r:embed="rId2"/>
          <a:stretch>
            <a:fillRect/>
          </a:stretch>
        </p:blipFill>
        <p:spPr>
          <a:xfrm>
            <a:off x="1330220" y="3307611"/>
            <a:ext cx="9762786" cy="1576600"/>
          </a:xfrm>
          <a:prstGeom prst="rect">
            <a:avLst/>
          </a:prstGeom>
        </p:spPr>
      </p:pic>
    </p:spTree>
    <p:extLst>
      <p:ext uri="{BB962C8B-B14F-4D97-AF65-F5344CB8AC3E}">
        <p14:creationId xmlns:p14="http://schemas.microsoft.com/office/powerpoint/2010/main" val="303068009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CB84AA-ADE4-76EB-372C-A16D1FBA863B}"/>
              </a:ext>
            </a:extLst>
          </p:cNvPr>
          <p:cNvSpPr>
            <a:spLocks noGrp="1"/>
          </p:cNvSpPr>
          <p:nvPr>
            <p:ph type="title"/>
          </p:nvPr>
        </p:nvSpPr>
        <p:spPr/>
        <p:txBody>
          <a:bodyPr/>
          <a:lstStyle/>
          <a:p>
            <a:r>
              <a:rPr lang="en-US" dirty="0">
                <a:solidFill>
                  <a:schemeClr val="bg1"/>
                </a:solidFill>
              </a:rPr>
              <a:t>Classification</a:t>
            </a:r>
          </a:p>
        </p:txBody>
      </p:sp>
      <p:sp>
        <p:nvSpPr>
          <p:cNvPr id="3" name="Content Placeholder 2">
            <a:extLst>
              <a:ext uri="{FF2B5EF4-FFF2-40B4-BE49-F238E27FC236}">
                <a16:creationId xmlns:a16="http://schemas.microsoft.com/office/drawing/2014/main" id="{00C5132F-7765-D17D-F5FF-227644C325C7}"/>
              </a:ext>
            </a:extLst>
          </p:cNvPr>
          <p:cNvSpPr>
            <a:spLocks noGrp="1"/>
          </p:cNvSpPr>
          <p:nvPr>
            <p:ph idx="1"/>
          </p:nvPr>
        </p:nvSpPr>
        <p:spPr/>
        <p:txBody>
          <a:bodyPr>
            <a:normAutofit/>
          </a:bodyPr>
          <a:lstStyle/>
          <a:p>
            <a:pPr marL="0" indent="0">
              <a:buNone/>
            </a:pPr>
            <a:r>
              <a:rPr lang="en-US" dirty="0">
                <a:solidFill>
                  <a:schemeClr val="bg1"/>
                </a:solidFill>
              </a:rPr>
              <a:t>Once we have a maximum likelihood solution for the two hypotheses, we take a likelihood ratio</a:t>
            </a:r>
          </a:p>
          <a:p>
            <a:pPr marL="0" indent="0">
              <a:buNone/>
            </a:pPr>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as the quantity to use to figure out the fraction of gammas in a batch of showers.</a:t>
            </a:r>
          </a:p>
        </p:txBody>
      </p:sp>
      <p:sp>
        <p:nvSpPr>
          <p:cNvPr id="4" name="Footer Placeholder 3">
            <a:extLst>
              <a:ext uri="{FF2B5EF4-FFF2-40B4-BE49-F238E27FC236}">
                <a16:creationId xmlns:a16="http://schemas.microsoft.com/office/drawing/2014/main" id="{DEE40B4B-6917-39A7-F300-0635CF40FCFC}"/>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3E0B9822-74A3-7DE8-9356-730F767DDFFA}"/>
              </a:ext>
            </a:extLst>
          </p:cNvPr>
          <p:cNvSpPr>
            <a:spLocks noGrp="1"/>
          </p:cNvSpPr>
          <p:nvPr>
            <p:ph type="sldNum" sz="quarter" idx="12"/>
          </p:nvPr>
        </p:nvSpPr>
        <p:spPr/>
        <p:txBody>
          <a:bodyPr/>
          <a:lstStyle/>
          <a:p>
            <a:fld id="{9792DB7C-41C6-413A-81DD-F073C27E12A1}" type="slidenum">
              <a:rPr lang="en-US" smtClean="0"/>
              <a:t>68</a:t>
            </a:fld>
            <a:endParaRPr lang="en-US"/>
          </a:p>
        </p:txBody>
      </p:sp>
      <p:pic>
        <p:nvPicPr>
          <p:cNvPr id="7" name="Picture 6">
            <a:extLst>
              <a:ext uri="{FF2B5EF4-FFF2-40B4-BE49-F238E27FC236}">
                <a16:creationId xmlns:a16="http://schemas.microsoft.com/office/drawing/2014/main" id="{8B5D3B48-6A09-B332-34E8-88825648D268}"/>
              </a:ext>
            </a:extLst>
          </p:cNvPr>
          <p:cNvPicPr>
            <a:picLocks noChangeAspect="1"/>
          </p:cNvPicPr>
          <p:nvPr/>
        </p:nvPicPr>
        <p:blipFill>
          <a:blip r:embed="rId2"/>
          <a:stretch>
            <a:fillRect/>
          </a:stretch>
        </p:blipFill>
        <p:spPr>
          <a:xfrm>
            <a:off x="4849384" y="2959072"/>
            <a:ext cx="4795672" cy="939856"/>
          </a:xfrm>
          <a:prstGeom prst="rect">
            <a:avLst/>
          </a:prstGeom>
        </p:spPr>
      </p:pic>
    </p:spTree>
    <p:extLst>
      <p:ext uri="{BB962C8B-B14F-4D97-AF65-F5344CB8AC3E}">
        <p14:creationId xmlns:p14="http://schemas.microsoft.com/office/powerpoint/2010/main" val="151457057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C9718-486F-2732-53D3-C6E0BD152F16}"/>
              </a:ext>
            </a:extLst>
          </p:cNvPr>
          <p:cNvSpPr>
            <a:spLocks noGrp="1"/>
          </p:cNvSpPr>
          <p:nvPr>
            <p:ph type="title"/>
          </p:nvPr>
        </p:nvSpPr>
        <p:spPr/>
        <p:txBody>
          <a:bodyPr/>
          <a:lstStyle/>
          <a:p>
            <a:r>
              <a:rPr lang="en-US" dirty="0">
                <a:solidFill>
                  <a:schemeClr val="bg1"/>
                </a:solidFill>
              </a:rPr>
              <a:t>Signal fraction from the mixture model</a:t>
            </a:r>
          </a:p>
        </p:txBody>
      </p:sp>
      <p:sp>
        <p:nvSpPr>
          <p:cNvPr id="3" name="Content Placeholder 2">
            <a:extLst>
              <a:ext uri="{FF2B5EF4-FFF2-40B4-BE49-F238E27FC236}">
                <a16:creationId xmlns:a16="http://schemas.microsoft.com/office/drawing/2014/main" id="{CB7BC318-A604-1CA0-3DF5-125C4AFAA2DC}"/>
              </a:ext>
            </a:extLst>
          </p:cNvPr>
          <p:cNvSpPr>
            <a:spLocks noGrp="1"/>
          </p:cNvSpPr>
          <p:nvPr>
            <p:ph idx="1"/>
          </p:nvPr>
        </p:nvSpPr>
        <p:spPr/>
        <p:txBody>
          <a:bodyPr/>
          <a:lstStyle/>
          <a:p>
            <a:pPr marL="0" indent="0">
              <a:buNone/>
            </a:pPr>
            <a:r>
              <a:rPr lang="en-US" dirty="0">
                <a:solidFill>
                  <a:schemeClr val="bg1"/>
                </a:solidFill>
              </a:rPr>
              <a:t>From a generated batch of Ng + Np events, and their reconstructed values of T, we proceed to extract the fraction of gammas </a:t>
            </a:r>
            <a:r>
              <a:rPr lang="en-US" dirty="0" err="1">
                <a:solidFill>
                  <a:srgbClr val="FFC000"/>
                </a:solidFill>
              </a:rPr>
              <a:t>f</a:t>
            </a:r>
            <a:r>
              <a:rPr lang="en-US" baseline="-25000" dirty="0" err="1">
                <a:solidFill>
                  <a:srgbClr val="FFC000"/>
                </a:solidFill>
              </a:rPr>
              <a:t>g</a:t>
            </a:r>
            <a:r>
              <a:rPr lang="en-US" dirty="0">
                <a:solidFill>
                  <a:schemeClr val="bg1"/>
                </a:solidFill>
              </a:rPr>
              <a:t> by likelihood maximization, using the PDFs of the two components:</a:t>
            </a:r>
          </a:p>
          <a:p>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The second derivative of the above versus </a:t>
            </a:r>
            <a:r>
              <a:rPr lang="en-US" dirty="0" err="1">
                <a:solidFill>
                  <a:srgbClr val="FFC000"/>
                </a:solidFill>
              </a:rPr>
              <a:t>f</a:t>
            </a:r>
            <a:r>
              <a:rPr lang="en-US" baseline="-25000" dirty="0" err="1">
                <a:solidFill>
                  <a:srgbClr val="FFC000"/>
                </a:solidFill>
              </a:rPr>
              <a:t>g</a:t>
            </a:r>
            <a:r>
              <a:rPr lang="en-US" dirty="0">
                <a:solidFill>
                  <a:schemeClr val="bg1"/>
                </a:solidFill>
              </a:rPr>
              <a:t> provides the variance of the measurement:</a:t>
            </a:r>
          </a:p>
          <a:p>
            <a:pPr marL="0" indent="0">
              <a:buNone/>
            </a:pPr>
            <a:endParaRPr lang="en-US" dirty="0">
              <a:solidFill>
                <a:schemeClr val="bg1"/>
              </a:solidFill>
            </a:endParaRPr>
          </a:p>
        </p:txBody>
      </p:sp>
      <p:sp>
        <p:nvSpPr>
          <p:cNvPr id="4" name="Footer Placeholder 3">
            <a:extLst>
              <a:ext uri="{FF2B5EF4-FFF2-40B4-BE49-F238E27FC236}">
                <a16:creationId xmlns:a16="http://schemas.microsoft.com/office/drawing/2014/main" id="{18609C34-3621-916B-C966-E20DE3A8D069}"/>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3A5C304B-7FEB-8FE8-C10E-371F96717189}"/>
              </a:ext>
            </a:extLst>
          </p:cNvPr>
          <p:cNvSpPr>
            <a:spLocks noGrp="1"/>
          </p:cNvSpPr>
          <p:nvPr>
            <p:ph type="sldNum" sz="quarter" idx="12"/>
          </p:nvPr>
        </p:nvSpPr>
        <p:spPr/>
        <p:txBody>
          <a:bodyPr/>
          <a:lstStyle/>
          <a:p>
            <a:fld id="{9792DB7C-41C6-413A-81DD-F073C27E12A1}" type="slidenum">
              <a:rPr lang="en-US" smtClean="0"/>
              <a:t>69</a:t>
            </a:fld>
            <a:endParaRPr lang="en-US" dirty="0"/>
          </a:p>
        </p:txBody>
      </p:sp>
      <p:pic>
        <p:nvPicPr>
          <p:cNvPr id="7" name="Picture 6">
            <a:extLst>
              <a:ext uri="{FF2B5EF4-FFF2-40B4-BE49-F238E27FC236}">
                <a16:creationId xmlns:a16="http://schemas.microsoft.com/office/drawing/2014/main" id="{F84E5C22-05CB-7AA1-F5FD-0F7F2DF4433D}"/>
              </a:ext>
            </a:extLst>
          </p:cNvPr>
          <p:cNvPicPr>
            <a:picLocks noChangeAspect="1"/>
          </p:cNvPicPr>
          <p:nvPr/>
        </p:nvPicPr>
        <p:blipFill>
          <a:blip r:embed="rId2"/>
          <a:stretch>
            <a:fillRect/>
          </a:stretch>
        </p:blipFill>
        <p:spPr>
          <a:xfrm>
            <a:off x="3658580" y="3353620"/>
            <a:ext cx="4799009" cy="1155318"/>
          </a:xfrm>
          <a:prstGeom prst="rect">
            <a:avLst/>
          </a:prstGeom>
        </p:spPr>
      </p:pic>
      <p:pic>
        <p:nvPicPr>
          <p:cNvPr id="9" name="Picture 8">
            <a:extLst>
              <a:ext uri="{FF2B5EF4-FFF2-40B4-BE49-F238E27FC236}">
                <a16:creationId xmlns:a16="http://schemas.microsoft.com/office/drawing/2014/main" id="{D6B9E110-12A4-6818-4212-156CEBD0E0F4}"/>
              </a:ext>
            </a:extLst>
          </p:cNvPr>
          <p:cNvPicPr>
            <a:picLocks noChangeAspect="1"/>
          </p:cNvPicPr>
          <p:nvPr/>
        </p:nvPicPr>
        <p:blipFill>
          <a:blip r:embed="rId3"/>
          <a:stretch>
            <a:fillRect/>
          </a:stretch>
        </p:blipFill>
        <p:spPr>
          <a:xfrm>
            <a:off x="4038600" y="5599304"/>
            <a:ext cx="6304743" cy="1155318"/>
          </a:xfrm>
          <a:prstGeom prst="rect">
            <a:avLst/>
          </a:prstGeom>
        </p:spPr>
      </p:pic>
      <p:sp>
        <p:nvSpPr>
          <p:cNvPr id="6" name="Rectangle 5">
            <a:extLst>
              <a:ext uri="{FF2B5EF4-FFF2-40B4-BE49-F238E27FC236}">
                <a16:creationId xmlns:a16="http://schemas.microsoft.com/office/drawing/2014/main" id="{C087835C-C33F-C88A-54AD-004E15936BAA}"/>
              </a:ext>
            </a:extLst>
          </p:cNvPr>
          <p:cNvSpPr/>
          <p:nvPr/>
        </p:nvSpPr>
        <p:spPr>
          <a:xfrm>
            <a:off x="877614" y="4645572"/>
            <a:ext cx="11161005" cy="2145848"/>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449020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B3502366-386C-BF8D-8C6E-3390E9A8DFD5}"/>
              </a:ext>
            </a:extLst>
          </p:cNvPr>
          <p:cNvSpPr/>
          <p:nvPr/>
        </p:nvSpPr>
        <p:spPr>
          <a:xfrm>
            <a:off x="-2897" y="8537"/>
            <a:ext cx="799526" cy="664212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C55025F2-2DE2-8741-DC8C-A4069158D13F}"/>
              </a:ext>
            </a:extLst>
          </p:cNvPr>
          <p:cNvSpPr/>
          <p:nvPr/>
        </p:nvSpPr>
        <p:spPr>
          <a:xfrm>
            <a:off x="-8379" y="5887817"/>
            <a:ext cx="12200379" cy="98090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CCBEE5C-AE9B-8192-6E73-290EEA8A5A7B}"/>
              </a:ext>
            </a:extLst>
          </p:cNvPr>
          <p:cNvSpPr/>
          <p:nvPr/>
        </p:nvSpPr>
        <p:spPr>
          <a:xfrm>
            <a:off x="21329" y="-1136"/>
            <a:ext cx="12169135" cy="777234"/>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2" name="Picture 4" descr="L'INFN CAMBIA LOGO"/>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29269" y="5948781"/>
            <a:ext cx="1536102" cy="852536"/>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igher School of Economics Announces Competition to Create ..."/>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504587" y="5989488"/>
            <a:ext cx="666388" cy="85879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28554" y="2694287"/>
            <a:ext cx="9181891" cy="1384995"/>
          </a:xfrm>
          <a:prstGeom prst="rect">
            <a:avLst/>
          </a:prstGeom>
          <a:noFill/>
        </p:spPr>
        <p:txBody>
          <a:bodyPr wrap="square" rtlCol="0">
            <a:spAutoFit/>
          </a:bodyPr>
          <a:lstStyle/>
          <a:p>
            <a:r>
              <a:rPr lang="en-US" sz="1400" dirty="0">
                <a:solidFill>
                  <a:schemeClr val="bg1"/>
                </a:solidFill>
              </a:rPr>
              <a:t>M. Aehle</a:t>
            </a:r>
            <a:r>
              <a:rPr lang="en-US" sz="1400" baseline="30000" dirty="0">
                <a:solidFill>
                  <a:schemeClr val="bg1"/>
                </a:solidFill>
              </a:rPr>
              <a:t>17</a:t>
            </a:r>
            <a:r>
              <a:rPr lang="en-US" sz="1400" dirty="0">
                <a:solidFill>
                  <a:schemeClr val="bg1"/>
                </a:solidFill>
              </a:rPr>
              <a:t>, A. G. Baydin</a:t>
            </a:r>
            <a:r>
              <a:rPr lang="en-US" sz="1400" baseline="30000" dirty="0">
                <a:solidFill>
                  <a:schemeClr val="bg1"/>
                </a:solidFill>
              </a:rPr>
              <a:t>5</a:t>
            </a:r>
            <a:r>
              <a:rPr lang="en-US" sz="1400" dirty="0">
                <a:solidFill>
                  <a:schemeClr val="bg1"/>
                </a:solidFill>
              </a:rPr>
              <a:t>, A. Belias</a:t>
            </a:r>
            <a:r>
              <a:rPr lang="en-US" sz="1400" baseline="30000" dirty="0">
                <a:solidFill>
                  <a:schemeClr val="bg1"/>
                </a:solidFill>
              </a:rPr>
              <a:t>10</a:t>
            </a:r>
            <a:r>
              <a:rPr lang="en-US" sz="1400" dirty="0">
                <a:solidFill>
                  <a:schemeClr val="bg1"/>
                </a:solidFill>
              </a:rPr>
              <a:t>, A. Boldyrev</a:t>
            </a:r>
            <a:r>
              <a:rPr lang="en-US" sz="1400" baseline="30000" dirty="0">
                <a:solidFill>
                  <a:schemeClr val="bg1"/>
                </a:solidFill>
              </a:rPr>
              <a:t>4</a:t>
            </a:r>
            <a:r>
              <a:rPr lang="en-US" sz="1400" dirty="0">
                <a:solidFill>
                  <a:schemeClr val="bg1"/>
                </a:solidFill>
              </a:rPr>
              <a:t>, K. Cranmer</a:t>
            </a:r>
            <a:r>
              <a:rPr lang="en-US" sz="1400" baseline="30000" dirty="0">
                <a:solidFill>
                  <a:schemeClr val="bg1"/>
                </a:solidFill>
              </a:rPr>
              <a:t>8</a:t>
            </a:r>
            <a:r>
              <a:rPr lang="en-US" sz="1400" dirty="0">
                <a:solidFill>
                  <a:schemeClr val="bg1"/>
                </a:solidFill>
              </a:rPr>
              <a:t>, P. de Castro Manzano</a:t>
            </a:r>
            <a:r>
              <a:rPr lang="en-US" sz="1400" baseline="30000" dirty="0">
                <a:solidFill>
                  <a:schemeClr val="bg1"/>
                </a:solidFill>
              </a:rPr>
              <a:t>1</a:t>
            </a:r>
            <a:r>
              <a:rPr lang="en-US" sz="1400" dirty="0">
                <a:solidFill>
                  <a:schemeClr val="bg1"/>
                </a:solidFill>
              </a:rPr>
              <a:t>, Z. Daher</a:t>
            </a:r>
            <a:r>
              <a:rPr lang="en-US" sz="1400" baseline="30000" dirty="0">
                <a:solidFill>
                  <a:schemeClr val="bg1"/>
                </a:solidFill>
              </a:rPr>
              <a:t>2</a:t>
            </a:r>
            <a:r>
              <a:rPr lang="en-US" sz="1400" dirty="0">
                <a:solidFill>
                  <a:schemeClr val="bg1"/>
                </a:solidFill>
              </a:rPr>
              <a:t>, C. Delaere</a:t>
            </a:r>
            <a:r>
              <a:rPr lang="en-US" sz="1400" baseline="30000" dirty="0">
                <a:solidFill>
                  <a:schemeClr val="bg1"/>
                </a:solidFill>
              </a:rPr>
              <a:t>2</a:t>
            </a:r>
            <a:r>
              <a:rPr lang="en-US" sz="1400" dirty="0">
                <a:solidFill>
                  <a:schemeClr val="bg1"/>
                </a:solidFill>
              </a:rPr>
              <a:t>, D. Derkach</a:t>
            </a:r>
            <a:r>
              <a:rPr lang="en-US" sz="1400" baseline="30000" dirty="0">
                <a:solidFill>
                  <a:schemeClr val="bg1"/>
                </a:solidFill>
              </a:rPr>
              <a:t>4</a:t>
            </a:r>
            <a:r>
              <a:rPr lang="en-US" sz="1400" dirty="0">
                <a:solidFill>
                  <a:schemeClr val="bg1"/>
                </a:solidFill>
              </a:rPr>
              <a:t>, J. Donini</a:t>
            </a:r>
            <a:r>
              <a:rPr lang="en-US" sz="1400" baseline="30000" dirty="0">
                <a:solidFill>
                  <a:schemeClr val="bg1"/>
                </a:solidFill>
              </a:rPr>
              <a:t>3,26</a:t>
            </a:r>
            <a:r>
              <a:rPr lang="en-US" sz="1400" dirty="0">
                <a:solidFill>
                  <a:schemeClr val="bg1"/>
                </a:solidFill>
              </a:rPr>
              <a:t>, T. Dorigo</a:t>
            </a:r>
            <a:r>
              <a:rPr lang="en-US" sz="1400" baseline="30000" dirty="0">
                <a:solidFill>
                  <a:schemeClr val="bg1"/>
                </a:solidFill>
              </a:rPr>
              <a:t>1,14,21,26</a:t>
            </a:r>
            <a:r>
              <a:rPr lang="en-US" sz="1400" dirty="0">
                <a:solidFill>
                  <a:schemeClr val="bg1"/>
                </a:solidFill>
              </a:rPr>
              <a:t>, P.  Elmer</a:t>
            </a:r>
            <a:r>
              <a:rPr lang="en-US" sz="1400" baseline="30000" dirty="0">
                <a:solidFill>
                  <a:schemeClr val="bg1"/>
                </a:solidFill>
              </a:rPr>
              <a:t>18</a:t>
            </a:r>
            <a:r>
              <a:rPr lang="en-US" sz="1400" dirty="0">
                <a:solidFill>
                  <a:schemeClr val="bg1"/>
                </a:solidFill>
              </a:rPr>
              <a:t>, F. Fanzago</a:t>
            </a:r>
            <a:r>
              <a:rPr lang="en-US" sz="1400" baseline="30000" dirty="0">
                <a:solidFill>
                  <a:schemeClr val="bg1"/>
                </a:solidFill>
              </a:rPr>
              <a:t>1</a:t>
            </a:r>
            <a:r>
              <a:rPr lang="en-US" sz="1400" dirty="0">
                <a:solidFill>
                  <a:schemeClr val="bg1"/>
                </a:solidFill>
              </a:rPr>
              <a:t>, S. Gami</a:t>
            </a:r>
            <a:r>
              <a:rPr lang="en-US" sz="1400" baseline="30000" dirty="0">
                <a:solidFill>
                  <a:schemeClr val="bg1"/>
                </a:solidFill>
              </a:rPr>
              <a:t>27</a:t>
            </a:r>
            <a:r>
              <a:rPr lang="en-US" sz="1400" dirty="0">
                <a:solidFill>
                  <a:schemeClr val="bg1"/>
                </a:solidFill>
              </a:rPr>
              <a:t>, N.R. Gauger</a:t>
            </a:r>
            <a:r>
              <a:rPr lang="en-US" sz="1400" baseline="30000" dirty="0">
                <a:solidFill>
                  <a:schemeClr val="bg1"/>
                </a:solidFill>
              </a:rPr>
              <a:t>17</a:t>
            </a:r>
            <a:r>
              <a:rPr lang="en-US" sz="1400" dirty="0">
                <a:solidFill>
                  <a:schemeClr val="bg1"/>
                </a:solidFill>
              </a:rPr>
              <a:t>, A. Giammanco</a:t>
            </a:r>
            <a:r>
              <a:rPr lang="en-US" sz="1400" baseline="30000" dirty="0">
                <a:solidFill>
                  <a:schemeClr val="bg1"/>
                </a:solidFill>
              </a:rPr>
              <a:t>2,26</a:t>
            </a:r>
            <a:r>
              <a:rPr lang="en-US" sz="1400" dirty="0">
                <a:solidFill>
                  <a:schemeClr val="bg1"/>
                </a:solidFill>
              </a:rPr>
              <a:t>, C. Glaser</a:t>
            </a:r>
            <a:r>
              <a:rPr lang="en-US" sz="1400" baseline="30000" dirty="0">
                <a:solidFill>
                  <a:schemeClr val="bg1"/>
                </a:solidFill>
              </a:rPr>
              <a:t>11</a:t>
            </a:r>
            <a:r>
              <a:rPr lang="en-US" sz="1400" dirty="0">
                <a:solidFill>
                  <a:schemeClr val="bg1"/>
                </a:solidFill>
              </a:rPr>
              <a:t>, L. Heinrich</a:t>
            </a:r>
            <a:r>
              <a:rPr lang="en-US" sz="1400" baseline="30000" dirty="0">
                <a:solidFill>
                  <a:schemeClr val="bg1"/>
                </a:solidFill>
              </a:rPr>
              <a:t>12</a:t>
            </a:r>
            <a:r>
              <a:rPr lang="en-US" sz="1400" dirty="0">
                <a:solidFill>
                  <a:schemeClr val="bg1"/>
                </a:solidFill>
              </a:rPr>
              <a:t>, R. Keidel</a:t>
            </a:r>
            <a:r>
              <a:rPr lang="en-US" sz="1400" baseline="30000" dirty="0">
                <a:solidFill>
                  <a:schemeClr val="bg1"/>
                </a:solidFill>
              </a:rPr>
              <a:t>17</a:t>
            </a:r>
            <a:r>
              <a:rPr lang="en-US" sz="1400" dirty="0">
                <a:solidFill>
                  <a:schemeClr val="bg1"/>
                </a:solidFill>
              </a:rPr>
              <a:t>, J. Kieseler</a:t>
            </a:r>
            <a:r>
              <a:rPr lang="en-US" sz="1400" baseline="30000" dirty="0">
                <a:solidFill>
                  <a:schemeClr val="bg1"/>
                </a:solidFill>
              </a:rPr>
              <a:t>22</a:t>
            </a:r>
            <a:r>
              <a:rPr lang="en-US" sz="1400" dirty="0">
                <a:solidFill>
                  <a:schemeClr val="bg1"/>
                </a:solidFill>
              </a:rPr>
              <a:t>, C. Krause</a:t>
            </a:r>
            <a:r>
              <a:rPr lang="en-US" sz="1400" baseline="30000" dirty="0">
                <a:solidFill>
                  <a:schemeClr val="bg1"/>
                </a:solidFill>
              </a:rPr>
              <a:t>28</a:t>
            </a:r>
            <a:r>
              <a:rPr lang="en-US" sz="1400" dirty="0">
                <a:solidFill>
                  <a:schemeClr val="bg1"/>
                </a:solidFill>
              </a:rPr>
              <a:t>, L. Kusch</a:t>
            </a:r>
            <a:r>
              <a:rPr lang="en-US" sz="1400" baseline="30000" dirty="0">
                <a:solidFill>
                  <a:schemeClr val="bg1"/>
                </a:solidFill>
              </a:rPr>
              <a:t>17</a:t>
            </a:r>
            <a:r>
              <a:rPr lang="en-US" sz="1400" dirty="0">
                <a:solidFill>
                  <a:schemeClr val="bg1"/>
                </a:solidFill>
              </a:rPr>
              <a:t>, M. Lagrange</a:t>
            </a:r>
            <a:r>
              <a:rPr lang="en-US" sz="1400" baseline="30000" dirty="0">
                <a:solidFill>
                  <a:schemeClr val="bg1"/>
                </a:solidFill>
              </a:rPr>
              <a:t>2</a:t>
            </a:r>
            <a:r>
              <a:rPr lang="en-US" sz="1400" dirty="0">
                <a:solidFill>
                  <a:schemeClr val="bg1"/>
                </a:solidFill>
              </a:rPr>
              <a:t>, M. Lamparth</a:t>
            </a:r>
            <a:r>
              <a:rPr lang="en-US" sz="1400" baseline="30000" dirty="0">
                <a:solidFill>
                  <a:schemeClr val="bg1"/>
                </a:solidFill>
              </a:rPr>
              <a:t>12</a:t>
            </a:r>
            <a:r>
              <a:rPr lang="en-US" sz="1400" dirty="0">
                <a:solidFill>
                  <a:schemeClr val="bg1"/>
                </a:solidFill>
              </a:rPr>
              <a:t>, A. Lee</a:t>
            </a:r>
            <a:r>
              <a:rPr lang="en-US" sz="1400" baseline="30000" dirty="0">
                <a:solidFill>
                  <a:schemeClr val="bg1"/>
                </a:solidFill>
              </a:rPr>
              <a:t>25</a:t>
            </a:r>
            <a:r>
              <a:rPr lang="en-US" sz="1400" dirty="0">
                <a:solidFill>
                  <a:schemeClr val="bg1"/>
                </a:solidFill>
              </a:rPr>
              <a:t>, M. Liwicki</a:t>
            </a:r>
            <a:r>
              <a:rPr lang="en-US" sz="1400" baseline="30000" dirty="0">
                <a:solidFill>
                  <a:schemeClr val="bg1"/>
                </a:solidFill>
              </a:rPr>
              <a:t>21</a:t>
            </a:r>
            <a:r>
              <a:rPr lang="en-US" sz="1400" dirty="0">
                <a:solidFill>
                  <a:schemeClr val="bg1"/>
                </a:solidFill>
              </a:rPr>
              <a:t>, G. Louppe</a:t>
            </a:r>
            <a:r>
              <a:rPr lang="en-US" sz="1400" baseline="30000" dirty="0">
                <a:solidFill>
                  <a:schemeClr val="bg1"/>
                </a:solidFill>
              </a:rPr>
              <a:t>6</a:t>
            </a:r>
            <a:r>
              <a:rPr lang="en-US" sz="1400" dirty="0">
                <a:solidFill>
                  <a:schemeClr val="bg1"/>
                </a:solidFill>
              </a:rPr>
              <a:t>, L. Layer</a:t>
            </a:r>
            <a:r>
              <a:rPr lang="en-US" sz="1400" baseline="30000" dirty="0">
                <a:solidFill>
                  <a:schemeClr val="bg1"/>
                </a:solidFill>
              </a:rPr>
              <a:t>1</a:t>
            </a:r>
            <a:r>
              <a:rPr lang="en-US" sz="1400" dirty="0">
                <a:solidFill>
                  <a:schemeClr val="bg1"/>
                </a:solidFill>
              </a:rPr>
              <a:t>, L. Masserano</a:t>
            </a:r>
            <a:r>
              <a:rPr lang="en-US" sz="1400" baseline="30000" dirty="0">
                <a:solidFill>
                  <a:schemeClr val="bg1"/>
                </a:solidFill>
              </a:rPr>
              <a:t>25</a:t>
            </a:r>
            <a:r>
              <a:rPr lang="en-US" sz="1400" dirty="0">
                <a:solidFill>
                  <a:schemeClr val="bg1"/>
                </a:solidFill>
              </a:rPr>
              <a:t>, F. Nardi</a:t>
            </a:r>
            <a:r>
              <a:rPr lang="en-US" sz="1400" baseline="30000" dirty="0">
                <a:solidFill>
                  <a:schemeClr val="bg1"/>
                </a:solidFill>
              </a:rPr>
              <a:t>3,14</a:t>
            </a:r>
            <a:r>
              <a:rPr lang="en-US" sz="1400" dirty="0">
                <a:solidFill>
                  <a:schemeClr val="bg1"/>
                </a:solidFill>
              </a:rPr>
              <a:t>, P. Martinez Ruiz del Arbol</a:t>
            </a:r>
            <a:r>
              <a:rPr lang="en-US" sz="1400" baseline="30000" dirty="0">
                <a:solidFill>
                  <a:schemeClr val="bg1"/>
                </a:solidFill>
              </a:rPr>
              <a:t>9</a:t>
            </a:r>
            <a:r>
              <a:rPr lang="en-US" sz="1400" dirty="0">
                <a:solidFill>
                  <a:schemeClr val="bg1"/>
                </a:solidFill>
              </a:rPr>
              <a:t>, F. Ratnikov</a:t>
            </a:r>
            <a:r>
              <a:rPr lang="en-US" sz="1400" baseline="30000" dirty="0">
                <a:solidFill>
                  <a:schemeClr val="bg1"/>
                </a:solidFill>
              </a:rPr>
              <a:t>4</a:t>
            </a:r>
            <a:r>
              <a:rPr lang="en-US" sz="1400" dirty="0">
                <a:solidFill>
                  <a:schemeClr val="bg1"/>
                </a:solidFill>
              </a:rPr>
              <a:t>, R. Roussel</a:t>
            </a:r>
            <a:r>
              <a:rPr lang="en-US" sz="1400" baseline="30000" dirty="0">
                <a:solidFill>
                  <a:schemeClr val="bg1"/>
                </a:solidFill>
              </a:rPr>
              <a:t>20</a:t>
            </a:r>
            <a:r>
              <a:rPr lang="en-US" sz="1400" dirty="0">
                <a:solidFill>
                  <a:schemeClr val="bg1"/>
                </a:solidFill>
              </a:rPr>
              <a:t>, T. Samui</a:t>
            </a:r>
            <a:r>
              <a:rPr lang="en-US" sz="1400" baseline="30000" dirty="0">
                <a:solidFill>
                  <a:schemeClr val="bg1"/>
                </a:solidFill>
              </a:rPr>
              <a:t>24</a:t>
            </a:r>
            <a:r>
              <a:rPr lang="en-US" sz="1400" dirty="0">
                <a:solidFill>
                  <a:schemeClr val="bg1"/>
                </a:solidFill>
              </a:rPr>
              <a:t>, F. Sandin</a:t>
            </a:r>
            <a:r>
              <a:rPr lang="en-US" sz="1400" baseline="30000" dirty="0">
                <a:solidFill>
                  <a:schemeClr val="bg1"/>
                </a:solidFill>
              </a:rPr>
              <a:t>21</a:t>
            </a:r>
            <a:r>
              <a:rPr lang="en-US" sz="1400" dirty="0">
                <a:solidFill>
                  <a:schemeClr val="bg1"/>
                </a:solidFill>
              </a:rPr>
              <a:t>, P. Stowell</a:t>
            </a:r>
            <a:r>
              <a:rPr lang="en-US" sz="1400" baseline="30000" dirty="0">
                <a:solidFill>
                  <a:schemeClr val="bg1"/>
                </a:solidFill>
              </a:rPr>
              <a:t>15</a:t>
            </a:r>
            <a:r>
              <a:rPr lang="en-US" sz="1400" dirty="0">
                <a:solidFill>
                  <a:schemeClr val="bg1"/>
                </a:solidFill>
              </a:rPr>
              <a:t>, G. Strong</a:t>
            </a:r>
            <a:r>
              <a:rPr lang="en-US" sz="1400" baseline="30000" dirty="0">
                <a:solidFill>
                  <a:schemeClr val="bg1"/>
                </a:solidFill>
              </a:rPr>
              <a:t>1</a:t>
            </a:r>
            <a:r>
              <a:rPr lang="en-US" sz="1400" dirty="0">
                <a:solidFill>
                  <a:schemeClr val="bg1"/>
                </a:solidFill>
              </a:rPr>
              <a:t>, M. Tosi</a:t>
            </a:r>
            <a:r>
              <a:rPr lang="en-US" sz="1400" baseline="30000" dirty="0">
                <a:solidFill>
                  <a:schemeClr val="bg1"/>
                </a:solidFill>
              </a:rPr>
              <a:t>1,14</a:t>
            </a:r>
            <a:r>
              <a:rPr lang="en-US" sz="1400" dirty="0">
                <a:solidFill>
                  <a:schemeClr val="bg1"/>
                </a:solidFill>
              </a:rPr>
              <a:t>, A. Ustyuzhanin</a:t>
            </a:r>
            <a:r>
              <a:rPr lang="en-US" sz="1400" baseline="30000" dirty="0">
                <a:solidFill>
                  <a:schemeClr val="bg1"/>
                </a:solidFill>
              </a:rPr>
              <a:t>4</a:t>
            </a:r>
            <a:r>
              <a:rPr lang="en-US" sz="1400" dirty="0">
                <a:solidFill>
                  <a:schemeClr val="bg1"/>
                </a:solidFill>
              </a:rPr>
              <a:t>, S. Vallecorsa</a:t>
            </a:r>
            <a:r>
              <a:rPr lang="en-US" sz="1400" baseline="30000" dirty="0">
                <a:solidFill>
                  <a:schemeClr val="bg1"/>
                </a:solidFill>
              </a:rPr>
              <a:t>7</a:t>
            </a:r>
            <a:r>
              <a:rPr lang="en-US" sz="1400" dirty="0">
                <a:solidFill>
                  <a:schemeClr val="bg1"/>
                </a:solidFill>
              </a:rPr>
              <a:t>, X.C. Vidal</a:t>
            </a:r>
            <a:r>
              <a:rPr lang="en-US" sz="1400" baseline="30000" dirty="0">
                <a:solidFill>
                  <a:schemeClr val="bg1"/>
                </a:solidFill>
              </a:rPr>
              <a:t>23</a:t>
            </a:r>
            <a:r>
              <a:rPr lang="en-US" sz="1400" dirty="0">
                <a:solidFill>
                  <a:schemeClr val="bg1"/>
                </a:solidFill>
              </a:rPr>
              <a:t>, P. Vischia</a:t>
            </a:r>
            <a:r>
              <a:rPr lang="en-US" sz="1400" baseline="30000" dirty="0">
                <a:solidFill>
                  <a:schemeClr val="bg1"/>
                </a:solidFill>
              </a:rPr>
              <a:t>13,26</a:t>
            </a:r>
            <a:r>
              <a:rPr lang="en-US" sz="1400" dirty="0">
                <a:solidFill>
                  <a:schemeClr val="bg1"/>
                </a:solidFill>
              </a:rPr>
              <a:t>, G. Watts</a:t>
            </a:r>
            <a:r>
              <a:rPr lang="en-US" sz="1400" baseline="30000" dirty="0">
                <a:solidFill>
                  <a:schemeClr val="bg1"/>
                </a:solidFill>
              </a:rPr>
              <a:t>19</a:t>
            </a:r>
            <a:r>
              <a:rPr lang="en-US" sz="1400" dirty="0">
                <a:solidFill>
                  <a:schemeClr val="bg1"/>
                </a:solidFill>
              </a:rPr>
              <a:t>, H. Zaraket</a:t>
            </a:r>
            <a:r>
              <a:rPr lang="en-US" sz="1400" baseline="30000" dirty="0">
                <a:solidFill>
                  <a:schemeClr val="bg1"/>
                </a:solidFill>
              </a:rPr>
              <a:t>16</a:t>
            </a:r>
          </a:p>
          <a:p>
            <a:endParaRPr lang="en-US" sz="1400" dirty="0"/>
          </a:p>
        </p:txBody>
      </p:sp>
      <p:pic>
        <p:nvPicPr>
          <p:cNvPr id="2062" name="Picture 14" descr="Logo UCA jpg - Université Clermont Auvergne"/>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25816" y="5991534"/>
            <a:ext cx="832611" cy="806455"/>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Image result for new york university"/>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16793" y="5954278"/>
            <a:ext cx="832972" cy="83297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Image result for universitè de liege"/>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807716" y="5914636"/>
            <a:ext cx="666388" cy="889212"/>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cern"/>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093233" y="5954245"/>
            <a:ext cx="852536" cy="852536"/>
          </a:xfrm>
          <a:prstGeom prst="rect">
            <a:avLst/>
          </a:prstGeom>
          <a:noFill/>
          <a:extLst>
            <a:ext uri="{909E8E84-426E-40DD-AFC4-6F175D3DCCD1}">
              <a14:hiddenFill xmlns:a14="http://schemas.microsoft.com/office/drawing/2010/main">
                <a:solidFill>
                  <a:srgbClr val="FFFFFF"/>
                </a:solidFill>
              </a14:hiddenFill>
            </a:ext>
          </a:extLst>
        </p:spPr>
      </p:pic>
      <p:pic>
        <p:nvPicPr>
          <p:cNvPr id="5" name="Immagine 4"/>
          <p:cNvPicPr>
            <a:picLocks noChangeAspect="1"/>
          </p:cNvPicPr>
          <p:nvPr/>
        </p:nvPicPr>
        <p:blipFill>
          <a:blip r:embed="rId8"/>
          <a:stretch>
            <a:fillRect/>
          </a:stretch>
        </p:blipFill>
        <p:spPr>
          <a:xfrm>
            <a:off x="811947" y="5932941"/>
            <a:ext cx="818165" cy="902338"/>
          </a:xfrm>
          <a:prstGeom prst="rect">
            <a:avLst/>
          </a:prstGeom>
        </p:spPr>
      </p:pic>
      <p:pic>
        <p:nvPicPr>
          <p:cNvPr id="16" name="Picture 2" descr="https://lh5.googleusercontent.com/ATfI_TI-jjL4G-80H2J05N94UXCGWGjGEHUoyLZSNy13hvjusaSDWQfJex3ibvzObAanKGVVBbDjSamxHtdE1Rcps4s9qZ4-LFZQvheeJQVIo85JNmqZi3zgQEUMAyO6GbinA81r"/>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0294678" y="984275"/>
            <a:ext cx="1895301" cy="1561813"/>
          </a:xfrm>
          <a:prstGeom prst="rect">
            <a:avLst/>
          </a:prstGeom>
          <a:noFill/>
          <a:extLst>
            <a:ext uri="{909E8E84-426E-40DD-AFC4-6F175D3DCCD1}">
              <a14:hiddenFill xmlns:a14="http://schemas.microsoft.com/office/drawing/2010/main">
                <a:solidFill>
                  <a:srgbClr val="FFFFFF"/>
                </a:solidFill>
              </a14:hiddenFill>
            </a:ext>
          </a:extLst>
        </p:spPr>
      </p:pic>
      <p:sp>
        <p:nvSpPr>
          <p:cNvPr id="2" name="CasellaDiTesto 1"/>
          <p:cNvSpPr txBox="1"/>
          <p:nvPr/>
        </p:nvSpPr>
        <p:spPr>
          <a:xfrm>
            <a:off x="6967752" y="3941327"/>
            <a:ext cx="3082895" cy="1477328"/>
          </a:xfrm>
          <a:prstGeom prst="rect">
            <a:avLst/>
          </a:prstGeom>
          <a:noFill/>
        </p:spPr>
        <p:txBody>
          <a:bodyPr wrap="none" rtlCol="0">
            <a:spAutoFit/>
          </a:bodyPr>
          <a:lstStyle/>
          <a:p>
            <a:r>
              <a:rPr lang="it-IT" sz="1000" dirty="0">
                <a:solidFill>
                  <a:schemeClr val="bg1"/>
                </a:solidFill>
              </a:rPr>
              <a:t>20 SLAC, USA</a:t>
            </a:r>
          </a:p>
          <a:p>
            <a:r>
              <a:rPr lang="it-IT" sz="1000" dirty="0">
                <a:solidFill>
                  <a:schemeClr val="bg1"/>
                </a:solidFill>
              </a:rPr>
              <a:t>21 Lulea University of Technology, </a:t>
            </a:r>
            <a:r>
              <a:rPr lang="it-IT" sz="1000" dirty="0" err="1">
                <a:solidFill>
                  <a:schemeClr val="bg1"/>
                </a:solidFill>
              </a:rPr>
              <a:t>Sweden</a:t>
            </a:r>
            <a:endParaRPr lang="it-IT" sz="1000" dirty="0">
              <a:solidFill>
                <a:schemeClr val="bg1"/>
              </a:solidFill>
            </a:endParaRPr>
          </a:p>
          <a:p>
            <a:r>
              <a:rPr lang="it-IT" sz="1000" dirty="0">
                <a:solidFill>
                  <a:schemeClr val="bg1"/>
                </a:solidFill>
              </a:rPr>
              <a:t>22 Karlsruhe Institute of Technology, Germany</a:t>
            </a:r>
          </a:p>
          <a:p>
            <a:r>
              <a:rPr lang="it-IT" sz="1000" dirty="0">
                <a:solidFill>
                  <a:schemeClr val="bg1"/>
                </a:solidFill>
              </a:rPr>
              <a:t>23 </a:t>
            </a:r>
            <a:r>
              <a:rPr lang="it-IT" sz="1000" dirty="0" err="1">
                <a:solidFill>
                  <a:schemeClr val="bg1"/>
                </a:solidFill>
              </a:rPr>
              <a:t>Universidad</a:t>
            </a:r>
            <a:r>
              <a:rPr lang="it-IT" sz="1000" dirty="0">
                <a:solidFill>
                  <a:schemeClr val="bg1"/>
                </a:solidFill>
              </a:rPr>
              <a:t> de Santiago de Compostela, </a:t>
            </a:r>
            <a:r>
              <a:rPr lang="it-IT" sz="1000" dirty="0" err="1">
                <a:solidFill>
                  <a:schemeClr val="bg1"/>
                </a:solidFill>
              </a:rPr>
              <a:t>Spain</a:t>
            </a:r>
            <a:endParaRPr lang="it-IT" sz="1000" dirty="0">
              <a:solidFill>
                <a:schemeClr val="bg1"/>
              </a:solidFill>
            </a:endParaRPr>
          </a:p>
          <a:p>
            <a:r>
              <a:rPr lang="it-IT" sz="1000" dirty="0">
                <a:solidFill>
                  <a:schemeClr val="bg1"/>
                </a:solidFill>
              </a:rPr>
              <a:t>24 IISER Kolkata, India</a:t>
            </a:r>
          </a:p>
          <a:p>
            <a:r>
              <a:rPr lang="it-IT" sz="1000" dirty="0">
                <a:solidFill>
                  <a:schemeClr val="bg1"/>
                </a:solidFill>
              </a:rPr>
              <a:t>25 Carnegie-Mellon University, USA</a:t>
            </a:r>
          </a:p>
          <a:p>
            <a:r>
              <a:rPr lang="it-IT" sz="1000" dirty="0">
                <a:solidFill>
                  <a:schemeClr val="bg1"/>
                </a:solidFill>
              </a:rPr>
              <a:t>26 Universal Scientific </a:t>
            </a:r>
            <a:r>
              <a:rPr lang="it-IT" sz="1000" dirty="0" err="1">
                <a:solidFill>
                  <a:schemeClr val="bg1"/>
                </a:solidFill>
              </a:rPr>
              <a:t>Education</a:t>
            </a:r>
            <a:r>
              <a:rPr lang="it-IT" sz="1000" dirty="0">
                <a:solidFill>
                  <a:schemeClr val="bg1"/>
                </a:solidFill>
              </a:rPr>
              <a:t> and </a:t>
            </a:r>
            <a:r>
              <a:rPr lang="it-IT" sz="1000" dirty="0" err="1">
                <a:solidFill>
                  <a:schemeClr val="bg1"/>
                </a:solidFill>
              </a:rPr>
              <a:t>Research</a:t>
            </a:r>
            <a:r>
              <a:rPr lang="it-IT" sz="1000" dirty="0">
                <a:solidFill>
                  <a:schemeClr val="bg1"/>
                </a:solidFill>
              </a:rPr>
              <a:t> Network</a:t>
            </a:r>
          </a:p>
          <a:p>
            <a:r>
              <a:rPr lang="it-IT" sz="1000" dirty="0">
                <a:solidFill>
                  <a:schemeClr val="bg1"/>
                </a:solidFill>
              </a:rPr>
              <a:t>27 NISER, India</a:t>
            </a:r>
          </a:p>
          <a:p>
            <a:r>
              <a:rPr lang="it-IT" sz="1000" dirty="0">
                <a:solidFill>
                  <a:schemeClr val="bg1"/>
                </a:solidFill>
              </a:rPr>
              <a:t>28 HEPHY </a:t>
            </a:r>
            <a:r>
              <a:rPr lang="it-IT" sz="1000" dirty="0" err="1">
                <a:solidFill>
                  <a:schemeClr val="bg1"/>
                </a:solidFill>
              </a:rPr>
              <a:t>OeAW</a:t>
            </a:r>
            <a:r>
              <a:rPr lang="it-IT" sz="1000" dirty="0">
                <a:solidFill>
                  <a:schemeClr val="bg1"/>
                </a:solidFill>
              </a:rPr>
              <a:t>, Austria</a:t>
            </a:r>
          </a:p>
        </p:txBody>
      </p:sp>
      <p:pic>
        <p:nvPicPr>
          <p:cNvPr id="11" name="Immagine 10"/>
          <p:cNvPicPr>
            <a:picLocks noChangeAspect="1"/>
          </p:cNvPicPr>
          <p:nvPr/>
        </p:nvPicPr>
        <p:blipFill>
          <a:blip r:embed="rId10"/>
          <a:stretch>
            <a:fillRect/>
          </a:stretch>
        </p:blipFill>
        <p:spPr>
          <a:xfrm>
            <a:off x="21329" y="2317636"/>
            <a:ext cx="726768" cy="716580"/>
          </a:xfrm>
          <a:prstGeom prst="rect">
            <a:avLst/>
          </a:prstGeom>
        </p:spPr>
      </p:pic>
      <p:pic>
        <p:nvPicPr>
          <p:cNvPr id="12" name="Immagine 11"/>
          <p:cNvPicPr>
            <a:picLocks noChangeAspect="1"/>
          </p:cNvPicPr>
          <p:nvPr/>
        </p:nvPicPr>
        <p:blipFill>
          <a:blip r:embed="rId11"/>
          <a:stretch>
            <a:fillRect/>
          </a:stretch>
        </p:blipFill>
        <p:spPr>
          <a:xfrm>
            <a:off x="44662" y="5109448"/>
            <a:ext cx="721550" cy="692559"/>
          </a:xfrm>
          <a:prstGeom prst="rect">
            <a:avLst/>
          </a:prstGeom>
        </p:spPr>
      </p:pic>
      <p:pic>
        <p:nvPicPr>
          <p:cNvPr id="13" name="Immagine 12"/>
          <p:cNvPicPr>
            <a:picLocks noChangeAspect="1"/>
          </p:cNvPicPr>
          <p:nvPr/>
        </p:nvPicPr>
        <p:blipFill>
          <a:blip r:embed="rId12"/>
          <a:stretch>
            <a:fillRect/>
          </a:stretch>
        </p:blipFill>
        <p:spPr>
          <a:xfrm>
            <a:off x="1798" y="5924925"/>
            <a:ext cx="760491" cy="864194"/>
          </a:xfrm>
          <a:prstGeom prst="rect">
            <a:avLst/>
          </a:prstGeom>
        </p:spPr>
      </p:pic>
      <p:pic>
        <p:nvPicPr>
          <p:cNvPr id="14" name="Immagine 13"/>
          <p:cNvPicPr>
            <a:picLocks noChangeAspect="1"/>
          </p:cNvPicPr>
          <p:nvPr/>
        </p:nvPicPr>
        <p:blipFill>
          <a:blip r:embed="rId13"/>
          <a:stretch>
            <a:fillRect/>
          </a:stretch>
        </p:blipFill>
        <p:spPr>
          <a:xfrm>
            <a:off x="30532" y="3182289"/>
            <a:ext cx="706945" cy="885588"/>
          </a:xfrm>
          <a:prstGeom prst="rect">
            <a:avLst/>
          </a:prstGeom>
        </p:spPr>
      </p:pic>
      <p:pic>
        <p:nvPicPr>
          <p:cNvPr id="2058" name="Picture 10" descr="CARE4C Academic Partners"/>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0" y="1552866"/>
            <a:ext cx="797244" cy="745698"/>
          </a:xfrm>
          <a:prstGeom prst="rect">
            <a:avLst/>
          </a:prstGeom>
          <a:noFill/>
          <a:extLst>
            <a:ext uri="{909E8E84-426E-40DD-AFC4-6F175D3DCCD1}">
              <a14:hiddenFill xmlns:a14="http://schemas.microsoft.com/office/drawing/2010/main">
                <a:solidFill>
                  <a:srgbClr val="FFFFFF"/>
                </a:solidFill>
              </a14:hiddenFill>
            </a:ext>
          </a:extLst>
        </p:spPr>
      </p:pic>
      <p:pic>
        <p:nvPicPr>
          <p:cNvPr id="15" name="Immagine 14"/>
          <p:cNvPicPr>
            <a:picLocks noChangeAspect="1"/>
          </p:cNvPicPr>
          <p:nvPr/>
        </p:nvPicPr>
        <p:blipFill>
          <a:blip r:embed="rId15"/>
          <a:stretch>
            <a:fillRect/>
          </a:stretch>
        </p:blipFill>
        <p:spPr>
          <a:xfrm>
            <a:off x="76301" y="781669"/>
            <a:ext cx="591095" cy="671010"/>
          </a:xfrm>
          <a:prstGeom prst="rect">
            <a:avLst/>
          </a:prstGeom>
        </p:spPr>
      </p:pic>
      <p:pic>
        <p:nvPicPr>
          <p:cNvPr id="17" name="Immagine 16"/>
          <p:cNvPicPr>
            <a:picLocks noChangeAspect="1"/>
          </p:cNvPicPr>
          <p:nvPr/>
        </p:nvPicPr>
        <p:blipFill>
          <a:blip r:embed="rId16"/>
          <a:stretch>
            <a:fillRect/>
          </a:stretch>
        </p:blipFill>
        <p:spPr>
          <a:xfrm>
            <a:off x="16180" y="4177338"/>
            <a:ext cx="732101" cy="922191"/>
          </a:xfrm>
          <a:prstGeom prst="rect">
            <a:avLst/>
          </a:prstGeom>
        </p:spPr>
      </p:pic>
      <p:grpSp>
        <p:nvGrpSpPr>
          <p:cNvPr id="29" name="Group 28">
            <a:extLst>
              <a:ext uri="{FF2B5EF4-FFF2-40B4-BE49-F238E27FC236}">
                <a16:creationId xmlns:a16="http://schemas.microsoft.com/office/drawing/2014/main" id="{C5A55465-2156-23AC-5FA6-2E9C418FE525}"/>
              </a:ext>
            </a:extLst>
          </p:cNvPr>
          <p:cNvGrpSpPr/>
          <p:nvPr/>
        </p:nvGrpSpPr>
        <p:grpSpPr>
          <a:xfrm>
            <a:off x="10294678" y="2576858"/>
            <a:ext cx="1911331" cy="2236143"/>
            <a:chOff x="10050088" y="2710591"/>
            <a:chExt cx="1911331" cy="2236143"/>
          </a:xfrm>
        </p:grpSpPr>
        <p:sp>
          <p:nvSpPr>
            <p:cNvPr id="19" name="Rectangle 18">
              <a:extLst>
                <a:ext uri="{FF2B5EF4-FFF2-40B4-BE49-F238E27FC236}">
                  <a16:creationId xmlns:a16="http://schemas.microsoft.com/office/drawing/2014/main" id="{F903C861-ACB7-DD70-4DA5-82A3B65B47E0}"/>
                </a:ext>
              </a:extLst>
            </p:cNvPr>
            <p:cNvSpPr/>
            <p:nvPr/>
          </p:nvSpPr>
          <p:spPr>
            <a:xfrm>
              <a:off x="10563126" y="2710591"/>
              <a:ext cx="1382748" cy="2214814"/>
            </a:xfrm>
            <a:prstGeom prst="rect">
              <a:avLst/>
            </a:prstGeom>
            <a:solidFill>
              <a:schemeClr val="bg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p:nvPicPr>
          <p:blipFill>
            <a:blip r:embed="rId17"/>
            <a:stretch>
              <a:fillRect/>
            </a:stretch>
          </p:blipFill>
          <p:spPr>
            <a:xfrm>
              <a:off x="10625534" y="3781870"/>
              <a:ext cx="1105794" cy="1143535"/>
            </a:xfrm>
            <a:prstGeom prst="rect">
              <a:avLst/>
            </a:prstGeom>
          </p:spPr>
        </p:pic>
        <p:pic>
          <p:nvPicPr>
            <p:cNvPr id="1034" name="Picture 10" descr="Image result for iris-hep"/>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0648626" y="2853274"/>
              <a:ext cx="1234353" cy="928596"/>
            </a:xfrm>
            <a:prstGeom prst="rect">
              <a:avLst/>
            </a:prstGeom>
            <a:noFill/>
            <a:extLst>
              <a:ext uri="{909E8E84-426E-40DD-AFC4-6F175D3DCCD1}">
                <a14:hiddenFill xmlns:a14="http://schemas.microsoft.com/office/drawing/2010/main">
                  <a:solidFill>
                    <a:srgbClr val="FFFFFF"/>
                  </a:solidFill>
                </a14:hiddenFill>
              </a:ext>
            </a:extLst>
          </p:spPr>
        </p:pic>
        <p:sp>
          <p:nvSpPr>
            <p:cNvPr id="7" name="Rettangolo 6"/>
            <p:cNvSpPr/>
            <p:nvPr/>
          </p:nvSpPr>
          <p:spPr>
            <a:xfrm>
              <a:off x="10050572" y="2710769"/>
              <a:ext cx="1895302" cy="2214636"/>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8" name="Rettangolo 7"/>
            <p:cNvSpPr/>
            <p:nvPr/>
          </p:nvSpPr>
          <p:spPr>
            <a:xfrm rot="16200000">
              <a:off x="9199289" y="3561568"/>
              <a:ext cx="2214636" cy="51303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dirty="0" err="1"/>
                <a:t>Sponsored</a:t>
              </a:r>
              <a:r>
                <a:rPr lang="it-IT" dirty="0"/>
                <a:t> by</a:t>
              </a:r>
            </a:p>
          </p:txBody>
        </p:sp>
        <p:sp>
          <p:nvSpPr>
            <p:cNvPr id="9" name="CasellaDiTesto 8"/>
            <p:cNvSpPr txBox="1"/>
            <p:nvPr/>
          </p:nvSpPr>
          <p:spPr>
            <a:xfrm>
              <a:off x="11186848" y="4577402"/>
              <a:ext cx="774571" cy="369332"/>
            </a:xfrm>
            <a:prstGeom prst="rect">
              <a:avLst/>
            </a:prstGeom>
            <a:noFill/>
          </p:spPr>
          <p:txBody>
            <a:bodyPr wrap="none" rtlCol="0">
              <a:spAutoFit/>
            </a:bodyPr>
            <a:lstStyle/>
            <a:p>
              <a:r>
                <a:rPr lang="it-IT" b="1" dirty="0">
                  <a:solidFill>
                    <a:srgbClr val="1A0D53"/>
                  </a:solidFill>
                </a:rPr>
                <a:t>JENAS</a:t>
              </a:r>
            </a:p>
          </p:txBody>
        </p:sp>
      </p:grpSp>
      <p:sp>
        <p:nvSpPr>
          <p:cNvPr id="10" name="CasellaDiTesto 9"/>
          <p:cNvSpPr txBox="1"/>
          <p:nvPr/>
        </p:nvSpPr>
        <p:spPr>
          <a:xfrm>
            <a:off x="1029729" y="3941327"/>
            <a:ext cx="2892138" cy="2215991"/>
          </a:xfrm>
          <a:prstGeom prst="rect">
            <a:avLst/>
          </a:prstGeom>
          <a:noFill/>
        </p:spPr>
        <p:txBody>
          <a:bodyPr wrap="none" rtlCol="0">
            <a:spAutoFit/>
          </a:bodyPr>
          <a:lstStyle/>
          <a:p>
            <a:r>
              <a:rPr lang="en-US" sz="1000" dirty="0">
                <a:solidFill>
                  <a:schemeClr val="bg1"/>
                </a:solidFill>
              </a:rPr>
              <a:t>1 INFN, Italy</a:t>
            </a:r>
          </a:p>
          <a:p>
            <a:r>
              <a:rPr lang="en-US" sz="1000" dirty="0">
                <a:solidFill>
                  <a:schemeClr val="bg1"/>
                </a:solidFill>
              </a:rPr>
              <a:t>2 Université </a:t>
            </a:r>
            <a:r>
              <a:rPr lang="en-US" sz="1000" dirty="0" err="1">
                <a:solidFill>
                  <a:schemeClr val="bg1"/>
                </a:solidFill>
              </a:rPr>
              <a:t>Catholique</a:t>
            </a:r>
            <a:r>
              <a:rPr lang="en-US" sz="1000" dirty="0">
                <a:solidFill>
                  <a:schemeClr val="bg1"/>
                </a:solidFill>
              </a:rPr>
              <a:t> de Louvain, Belgium</a:t>
            </a:r>
          </a:p>
          <a:p>
            <a:r>
              <a:rPr lang="en-US" sz="1000" dirty="0">
                <a:solidFill>
                  <a:schemeClr val="bg1"/>
                </a:solidFill>
              </a:rPr>
              <a:t>3 Université Clermont Auvergne, France</a:t>
            </a:r>
          </a:p>
          <a:p>
            <a:r>
              <a:rPr lang="en-US" sz="1000" dirty="0">
                <a:solidFill>
                  <a:schemeClr val="bg1"/>
                </a:solidFill>
              </a:rPr>
              <a:t>4 Laboratory for big data analysis of the HSE, Russia </a:t>
            </a:r>
          </a:p>
          <a:p>
            <a:r>
              <a:rPr lang="en-US" sz="1000" dirty="0">
                <a:solidFill>
                  <a:schemeClr val="bg1"/>
                </a:solidFill>
              </a:rPr>
              <a:t>5 University of Oxford, UK</a:t>
            </a:r>
          </a:p>
          <a:p>
            <a:r>
              <a:rPr lang="en-US" sz="1000" dirty="0">
                <a:solidFill>
                  <a:schemeClr val="bg1"/>
                </a:solidFill>
              </a:rPr>
              <a:t>6 Université de Liege, Belgium</a:t>
            </a:r>
          </a:p>
          <a:p>
            <a:r>
              <a:rPr lang="en-US" sz="1000" dirty="0">
                <a:solidFill>
                  <a:schemeClr val="bg1"/>
                </a:solidFill>
              </a:rPr>
              <a:t>7 CERN, Switzerland</a:t>
            </a:r>
          </a:p>
          <a:p>
            <a:r>
              <a:rPr lang="en-US" sz="1000" dirty="0">
                <a:solidFill>
                  <a:schemeClr val="bg1"/>
                </a:solidFill>
              </a:rPr>
              <a:t>8 New York University, USA</a:t>
            </a:r>
          </a:p>
          <a:p>
            <a:r>
              <a:rPr lang="en-US" sz="1000" dirty="0">
                <a:solidFill>
                  <a:schemeClr val="bg1"/>
                </a:solidFill>
              </a:rPr>
              <a:t>9 IFCA, Spain</a:t>
            </a:r>
          </a:p>
          <a:p>
            <a:r>
              <a:rPr lang="it-IT" sz="1000" dirty="0">
                <a:solidFill>
                  <a:schemeClr val="bg1"/>
                </a:solidFill>
              </a:rPr>
              <a:t>10 GSI, Germany</a:t>
            </a:r>
          </a:p>
          <a:p>
            <a:endParaRPr lang="en-US" sz="1000" dirty="0">
              <a:solidFill>
                <a:schemeClr val="bg1"/>
              </a:solidFill>
            </a:endParaRPr>
          </a:p>
          <a:p>
            <a:endParaRPr lang="en-US" sz="1000" dirty="0">
              <a:solidFill>
                <a:schemeClr val="bg1"/>
              </a:solidFill>
            </a:endParaRPr>
          </a:p>
          <a:p>
            <a:endParaRPr lang="it-IT" dirty="0"/>
          </a:p>
        </p:txBody>
      </p:sp>
      <p:pic>
        <p:nvPicPr>
          <p:cNvPr id="22" name="Immagine 21"/>
          <p:cNvPicPr>
            <a:picLocks noChangeAspect="1"/>
          </p:cNvPicPr>
          <p:nvPr/>
        </p:nvPicPr>
        <p:blipFill>
          <a:blip r:embed="rId19"/>
          <a:stretch>
            <a:fillRect/>
          </a:stretch>
        </p:blipFill>
        <p:spPr>
          <a:xfrm>
            <a:off x="2551117" y="5950436"/>
            <a:ext cx="658624" cy="840655"/>
          </a:xfrm>
          <a:prstGeom prst="rect">
            <a:avLst/>
          </a:prstGeom>
        </p:spPr>
      </p:pic>
      <p:pic>
        <p:nvPicPr>
          <p:cNvPr id="24" name="Immagine 23"/>
          <p:cNvPicPr>
            <a:picLocks noChangeAspect="1"/>
          </p:cNvPicPr>
          <p:nvPr/>
        </p:nvPicPr>
        <p:blipFill>
          <a:blip r:embed="rId20"/>
          <a:stretch>
            <a:fillRect/>
          </a:stretch>
        </p:blipFill>
        <p:spPr>
          <a:xfrm>
            <a:off x="1624252" y="5944863"/>
            <a:ext cx="864195" cy="864195"/>
          </a:xfrm>
          <a:prstGeom prst="rect">
            <a:avLst/>
          </a:prstGeom>
        </p:spPr>
      </p:pic>
      <p:pic>
        <p:nvPicPr>
          <p:cNvPr id="30" name="Immagine 29"/>
          <p:cNvPicPr>
            <a:picLocks noChangeAspect="1"/>
          </p:cNvPicPr>
          <p:nvPr/>
        </p:nvPicPr>
        <p:blipFill>
          <a:blip r:embed="rId21"/>
          <a:stretch>
            <a:fillRect/>
          </a:stretch>
        </p:blipFill>
        <p:spPr>
          <a:xfrm>
            <a:off x="5811005" y="131891"/>
            <a:ext cx="1110378" cy="555189"/>
          </a:xfrm>
          <a:prstGeom prst="rect">
            <a:avLst/>
          </a:prstGeom>
        </p:spPr>
      </p:pic>
      <p:sp>
        <p:nvSpPr>
          <p:cNvPr id="42" name="CasellaDiTesto 41"/>
          <p:cNvSpPr txBox="1"/>
          <p:nvPr/>
        </p:nvSpPr>
        <p:spPr>
          <a:xfrm>
            <a:off x="4145117" y="3941327"/>
            <a:ext cx="2595582" cy="2062103"/>
          </a:xfrm>
          <a:prstGeom prst="rect">
            <a:avLst/>
          </a:prstGeom>
          <a:noFill/>
        </p:spPr>
        <p:txBody>
          <a:bodyPr wrap="none" rtlCol="0">
            <a:spAutoFit/>
          </a:bodyPr>
          <a:lstStyle/>
          <a:p>
            <a:r>
              <a:rPr lang="it-IT" sz="1000" dirty="0">
                <a:solidFill>
                  <a:schemeClr val="bg1"/>
                </a:solidFill>
              </a:rPr>
              <a:t>11 Uppsala </a:t>
            </a:r>
            <a:r>
              <a:rPr lang="it-IT" sz="1000" dirty="0" err="1">
                <a:solidFill>
                  <a:schemeClr val="bg1"/>
                </a:solidFill>
              </a:rPr>
              <a:t>Universitet</a:t>
            </a:r>
            <a:r>
              <a:rPr lang="it-IT" sz="1000" dirty="0">
                <a:solidFill>
                  <a:schemeClr val="bg1"/>
                </a:solidFill>
              </a:rPr>
              <a:t>, </a:t>
            </a:r>
            <a:r>
              <a:rPr lang="it-IT" sz="1000" dirty="0" err="1">
                <a:solidFill>
                  <a:schemeClr val="bg1"/>
                </a:solidFill>
              </a:rPr>
              <a:t>Sweden</a:t>
            </a:r>
            <a:endParaRPr lang="it-IT" sz="1000" dirty="0">
              <a:solidFill>
                <a:schemeClr val="bg1"/>
              </a:solidFill>
            </a:endParaRPr>
          </a:p>
          <a:p>
            <a:r>
              <a:rPr lang="it-IT" sz="1000" dirty="0">
                <a:solidFill>
                  <a:schemeClr val="bg1"/>
                </a:solidFill>
              </a:rPr>
              <a:t>12 TU </a:t>
            </a:r>
            <a:r>
              <a:rPr lang="it-IT" sz="1000" dirty="0" err="1">
                <a:solidFill>
                  <a:schemeClr val="bg1"/>
                </a:solidFill>
              </a:rPr>
              <a:t>Munchen</a:t>
            </a:r>
            <a:r>
              <a:rPr lang="it-IT" sz="1000" dirty="0">
                <a:solidFill>
                  <a:schemeClr val="bg1"/>
                </a:solidFill>
              </a:rPr>
              <a:t>, Germany</a:t>
            </a:r>
          </a:p>
          <a:p>
            <a:r>
              <a:rPr lang="it-IT" sz="1000" dirty="0">
                <a:solidFill>
                  <a:schemeClr val="bg1"/>
                </a:solidFill>
              </a:rPr>
              <a:t>13 </a:t>
            </a:r>
            <a:r>
              <a:rPr lang="it-IT" sz="1000" dirty="0" err="1">
                <a:solidFill>
                  <a:schemeClr val="bg1"/>
                </a:solidFill>
              </a:rPr>
              <a:t>Universidad</a:t>
            </a:r>
            <a:r>
              <a:rPr lang="it-IT" sz="1000" dirty="0">
                <a:solidFill>
                  <a:schemeClr val="bg1"/>
                </a:solidFill>
              </a:rPr>
              <a:t> de Oviedo and ICTEA, </a:t>
            </a:r>
            <a:r>
              <a:rPr lang="it-IT" sz="1000" dirty="0" err="1">
                <a:solidFill>
                  <a:schemeClr val="bg1"/>
                </a:solidFill>
              </a:rPr>
              <a:t>Spain</a:t>
            </a:r>
            <a:endParaRPr lang="it-IT" sz="1000" dirty="0">
              <a:solidFill>
                <a:schemeClr val="bg1"/>
              </a:solidFill>
            </a:endParaRPr>
          </a:p>
          <a:p>
            <a:r>
              <a:rPr lang="it-IT" sz="1000" dirty="0">
                <a:solidFill>
                  <a:schemeClr val="bg1"/>
                </a:solidFill>
              </a:rPr>
              <a:t>14 Università di Padova, </a:t>
            </a:r>
            <a:r>
              <a:rPr lang="it-IT" sz="1000" dirty="0" err="1">
                <a:solidFill>
                  <a:schemeClr val="bg1"/>
                </a:solidFill>
              </a:rPr>
              <a:t>Italy</a:t>
            </a:r>
            <a:endParaRPr lang="it-IT" sz="1000" dirty="0">
              <a:solidFill>
                <a:schemeClr val="bg1"/>
              </a:solidFill>
            </a:endParaRPr>
          </a:p>
          <a:p>
            <a:r>
              <a:rPr lang="it-IT" sz="1000" dirty="0">
                <a:solidFill>
                  <a:schemeClr val="bg1"/>
                </a:solidFill>
              </a:rPr>
              <a:t>15 Durham University, UK</a:t>
            </a:r>
          </a:p>
          <a:p>
            <a:r>
              <a:rPr lang="it-IT" sz="1000" dirty="0">
                <a:solidFill>
                  <a:schemeClr val="bg1"/>
                </a:solidFill>
              </a:rPr>
              <a:t>16 </a:t>
            </a:r>
            <a:r>
              <a:rPr lang="it-IT" sz="1000" dirty="0" err="1">
                <a:solidFill>
                  <a:schemeClr val="bg1"/>
                </a:solidFill>
              </a:rPr>
              <a:t>Lebanese</a:t>
            </a:r>
            <a:r>
              <a:rPr lang="it-IT" sz="1000" dirty="0">
                <a:solidFill>
                  <a:schemeClr val="bg1"/>
                </a:solidFill>
              </a:rPr>
              <a:t> University, Lebanon</a:t>
            </a:r>
          </a:p>
          <a:p>
            <a:r>
              <a:rPr lang="it-IT" sz="1000" dirty="0">
                <a:solidFill>
                  <a:schemeClr val="bg1"/>
                </a:solidFill>
              </a:rPr>
              <a:t>17 Kaiserslautern-Landau University, Germany</a:t>
            </a:r>
          </a:p>
          <a:p>
            <a:r>
              <a:rPr lang="it-IT" sz="1000" dirty="0">
                <a:solidFill>
                  <a:schemeClr val="bg1"/>
                </a:solidFill>
              </a:rPr>
              <a:t>18 Princeton University, USA</a:t>
            </a:r>
          </a:p>
          <a:p>
            <a:r>
              <a:rPr lang="it-IT" sz="1000" dirty="0">
                <a:solidFill>
                  <a:schemeClr val="bg1"/>
                </a:solidFill>
              </a:rPr>
              <a:t>19 University of Washington, USA</a:t>
            </a:r>
          </a:p>
          <a:p>
            <a:endParaRPr lang="it-IT" sz="1000" dirty="0">
              <a:solidFill>
                <a:schemeClr val="bg1"/>
              </a:solidFill>
            </a:endParaRPr>
          </a:p>
          <a:p>
            <a:endParaRPr lang="it-IT" sz="1000" dirty="0">
              <a:solidFill>
                <a:schemeClr val="bg1"/>
              </a:solidFill>
            </a:endParaRPr>
          </a:p>
          <a:p>
            <a:endParaRPr lang="it-IT" dirty="0"/>
          </a:p>
        </p:txBody>
      </p:sp>
      <p:sp>
        <p:nvSpPr>
          <p:cNvPr id="3" name="Subtitle 2"/>
          <p:cNvSpPr>
            <a:spLocks noGrp="1"/>
          </p:cNvSpPr>
          <p:nvPr>
            <p:ph type="subTitle" idx="1"/>
          </p:nvPr>
        </p:nvSpPr>
        <p:spPr>
          <a:xfrm>
            <a:off x="246921" y="999862"/>
            <a:ext cx="10545159" cy="1673635"/>
          </a:xfrm>
        </p:spPr>
        <p:txBody>
          <a:bodyPr>
            <a:normAutofit fontScale="62500" lnSpcReduction="20000"/>
          </a:bodyPr>
          <a:lstStyle/>
          <a:p>
            <a:endParaRPr lang="en-US" dirty="0"/>
          </a:p>
          <a:p>
            <a:r>
              <a:rPr lang="en-US" sz="4600" b="1" i="1" dirty="0">
                <a:solidFill>
                  <a:schemeClr val="bg1"/>
                </a:solidFill>
              </a:rPr>
              <a:t>M</a:t>
            </a:r>
            <a:r>
              <a:rPr lang="en-US" sz="4600" i="1" dirty="0">
                <a:solidFill>
                  <a:srgbClr val="C00000"/>
                </a:solidFill>
              </a:rPr>
              <a:t>achine-Learning </a:t>
            </a:r>
            <a:r>
              <a:rPr lang="en-US" sz="4600" b="1" i="1" dirty="0">
                <a:solidFill>
                  <a:schemeClr val="bg1"/>
                </a:solidFill>
              </a:rPr>
              <a:t>O</a:t>
            </a:r>
            <a:r>
              <a:rPr lang="en-US" sz="4600" i="1" dirty="0">
                <a:solidFill>
                  <a:srgbClr val="C00000"/>
                </a:solidFill>
              </a:rPr>
              <a:t>ptimized </a:t>
            </a:r>
            <a:r>
              <a:rPr lang="en-US" sz="4600" b="1" i="1" dirty="0">
                <a:solidFill>
                  <a:schemeClr val="bg1"/>
                </a:solidFill>
              </a:rPr>
              <a:t>D</a:t>
            </a:r>
            <a:r>
              <a:rPr lang="en-US" sz="4600" i="1" dirty="0">
                <a:solidFill>
                  <a:srgbClr val="C00000"/>
                </a:solidFill>
              </a:rPr>
              <a:t>esign of </a:t>
            </a:r>
            <a:r>
              <a:rPr lang="en-US" sz="4600" b="1" i="1" dirty="0">
                <a:solidFill>
                  <a:schemeClr val="bg1"/>
                </a:solidFill>
              </a:rPr>
              <a:t>E</a:t>
            </a:r>
            <a:r>
              <a:rPr lang="en-US" sz="4600" i="1" dirty="0">
                <a:solidFill>
                  <a:srgbClr val="C00000"/>
                </a:solidFill>
              </a:rPr>
              <a:t>xperiments</a:t>
            </a:r>
          </a:p>
          <a:p>
            <a:r>
              <a:rPr lang="en-US" sz="7100" b="1" i="1" dirty="0">
                <a:solidFill>
                  <a:srgbClr val="0070C0"/>
                </a:solidFill>
              </a:rPr>
              <a:t>MODE Collaboration </a:t>
            </a:r>
            <a:endParaRPr lang="en-US" sz="7100" dirty="0">
              <a:solidFill>
                <a:srgbClr val="0070C0"/>
              </a:solidFill>
            </a:endParaRPr>
          </a:p>
          <a:p>
            <a:r>
              <a:rPr lang="en-US" dirty="0">
                <a:hlinkClick r:id="rId22"/>
              </a:rPr>
              <a:t>https://mode-collaboration.github.io</a:t>
            </a:r>
            <a:endParaRPr lang="en-US" dirty="0"/>
          </a:p>
        </p:txBody>
      </p:sp>
      <p:pic>
        <p:nvPicPr>
          <p:cNvPr id="7170" name="Picture 2" descr="https://cdn.uclouvain.be/groups/cms-editors-arec/charte-graphique-uclouvain/UCLouvain_Logo_Pos_CMJN.png?itok=0Vz8FOqj"/>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2869181" y="155277"/>
            <a:ext cx="2096255" cy="486190"/>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7">
            <a:extLst>
              <a:ext uri="{FF2B5EF4-FFF2-40B4-BE49-F238E27FC236}">
                <a16:creationId xmlns:a16="http://schemas.microsoft.com/office/drawing/2014/main" id="{FB0E0D3D-B07D-D17F-3A11-A44BB8F31BCC}"/>
              </a:ext>
            </a:extLst>
          </p:cNvPr>
          <p:cNvPicPr>
            <a:picLocks noChangeAspect="1"/>
          </p:cNvPicPr>
          <p:nvPr/>
        </p:nvPicPr>
        <p:blipFill>
          <a:blip r:embed="rId24"/>
          <a:stretch>
            <a:fillRect/>
          </a:stretch>
        </p:blipFill>
        <p:spPr>
          <a:xfrm>
            <a:off x="10294678" y="4941119"/>
            <a:ext cx="1832891" cy="792455"/>
          </a:xfrm>
          <a:prstGeom prst="rect">
            <a:avLst/>
          </a:prstGeom>
        </p:spPr>
      </p:pic>
      <p:pic>
        <p:nvPicPr>
          <p:cNvPr id="6148" name="Picture 4" descr="Indian Institute of Science Education and Research, Kolkata - Wikipedia">
            <a:extLst>
              <a:ext uri="{FF2B5EF4-FFF2-40B4-BE49-F238E27FC236}">
                <a16:creationId xmlns:a16="http://schemas.microsoft.com/office/drawing/2014/main" id="{40A4DB82-221E-C178-7A74-60883C9DC927}"/>
              </a:ext>
            </a:extLst>
          </p:cNvPr>
          <p:cNvPicPr>
            <a:picLocks noChangeAspect="1" noChangeArrowheads="1"/>
          </p:cNvPicPr>
          <p:nvPr/>
        </p:nvPicPr>
        <p:blipFill>
          <a:blip r:embed="rId25" cstate="print">
            <a:extLst>
              <a:ext uri="{28A0092B-C50C-407E-A947-70E740481C1C}">
                <a14:useLocalDpi xmlns:a14="http://schemas.microsoft.com/office/drawing/2010/main" val="0"/>
              </a:ext>
            </a:extLst>
          </a:blip>
          <a:srcRect/>
          <a:stretch>
            <a:fillRect/>
          </a:stretch>
        </p:blipFill>
        <p:spPr bwMode="auto">
          <a:xfrm>
            <a:off x="8167563" y="5957036"/>
            <a:ext cx="794168" cy="834056"/>
          </a:xfrm>
          <a:prstGeom prst="rect">
            <a:avLst/>
          </a:prstGeom>
          <a:noFill/>
          <a:extLst>
            <a:ext uri="{909E8E84-426E-40DD-AFC4-6F175D3DCCD1}">
              <a14:hiddenFill xmlns:a14="http://schemas.microsoft.com/office/drawing/2010/main">
                <a:solidFill>
                  <a:srgbClr val="FFFFFF"/>
                </a:solidFill>
              </a14:hiddenFill>
            </a:ext>
          </a:extLst>
        </p:spPr>
      </p:pic>
      <p:pic>
        <p:nvPicPr>
          <p:cNvPr id="6150" name="Picture 6" descr="National Institute of Science Education and Research Bhubaneswar - Wikipedia">
            <a:extLst>
              <a:ext uri="{FF2B5EF4-FFF2-40B4-BE49-F238E27FC236}">
                <a16:creationId xmlns:a16="http://schemas.microsoft.com/office/drawing/2014/main" id="{DC31B985-5ED6-24F1-693C-2BE2C1020C1F}"/>
              </a:ext>
            </a:extLst>
          </p:cNvPr>
          <p:cNvPicPr>
            <a:picLocks noChangeAspect="1" noChangeArrowheads="1"/>
          </p:cNvPicPr>
          <p:nvPr/>
        </p:nvPicPr>
        <p:blipFill>
          <a:blip r:embed="rId26" cstate="print">
            <a:extLst>
              <a:ext uri="{28A0092B-C50C-407E-A947-70E740481C1C}">
                <a14:useLocalDpi xmlns:a14="http://schemas.microsoft.com/office/drawing/2010/main" val="0"/>
              </a:ext>
            </a:extLst>
          </a:blip>
          <a:srcRect/>
          <a:stretch>
            <a:fillRect/>
          </a:stretch>
        </p:blipFill>
        <p:spPr bwMode="auto">
          <a:xfrm>
            <a:off x="9008379" y="5951140"/>
            <a:ext cx="816231" cy="839952"/>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35" descr="A close-up of a logo&#10;&#10;Description automatically generated">
            <a:extLst>
              <a:ext uri="{FF2B5EF4-FFF2-40B4-BE49-F238E27FC236}">
                <a16:creationId xmlns:a16="http://schemas.microsoft.com/office/drawing/2014/main" id="{A6E1B457-8320-2571-E88F-6143830424CA}"/>
              </a:ext>
            </a:extLst>
          </p:cNvPr>
          <p:cNvPicPr>
            <a:picLocks noChangeAspect="1"/>
          </p:cNvPicPr>
          <p:nvPr/>
        </p:nvPicPr>
        <p:blipFill>
          <a:blip r:embed="rId27" cstate="print">
            <a:extLst>
              <a:ext uri="{28A0092B-C50C-407E-A947-70E740481C1C}">
                <a14:useLocalDpi xmlns:a14="http://schemas.microsoft.com/office/drawing/2010/main" val="0"/>
              </a:ext>
            </a:extLst>
          </a:blip>
          <a:stretch>
            <a:fillRect/>
          </a:stretch>
        </p:blipFill>
        <p:spPr>
          <a:xfrm>
            <a:off x="6939339" y="101706"/>
            <a:ext cx="1517258" cy="594260"/>
          </a:xfrm>
          <a:prstGeom prst="rect">
            <a:avLst/>
          </a:prstGeom>
        </p:spPr>
      </p:pic>
      <p:pic>
        <p:nvPicPr>
          <p:cNvPr id="45" name="Picture 44" descr="A blue text on a white background&#10;&#10;Description automatically generated">
            <a:extLst>
              <a:ext uri="{FF2B5EF4-FFF2-40B4-BE49-F238E27FC236}">
                <a16:creationId xmlns:a16="http://schemas.microsoft.com/office/drawing/2014/main" id="{8B350852-AF18-4302-5C06-DEFEF06EBDA0}"/>
              </a:ext>
            </a:extLst>
          </p:cNvPr>
          <p:cNvPicPr>
            <a:picLocks noChangeAspect="1"/>
          </p:cNvPicPr>
          <p:nvPr/>
        </p:nvPicPr>
        <p:blipFill>
          <a:blip r:embed="rId28" cstate="print">
            <a:extLst>
              <a:ext uri="{28A0092B-C50C-407E-A947-70E740481C1C}">
                <a14:useLocalDpi xmlns:a14="http://schemas.microsoft.com/office/drawing/2010/main" val="0"/>
              </a:ext>
            </a:extLst>
          </a:blip>
          <a:stretch>
            <a:fillRect/>
          </a:stretch>
        </p:blipFill>
        <p:spPr>
          <a:xfrm>
            <a:off x="10208787" y="126134"/>
            <a:ext cx="1938836" cy="558475"/>
          </a:xfrm>
          <a:prstGeom prst="rect">
            <a:avLst/>
          </a:prstGeom>
        </p:spPr>
      </p:pic>
      <p:pic>
        <p:nvPicPr>
          <p:cNvPr id="46" name="Picture 2" descr="Carnegie Mellon University | NIST">
            <a:extLst>
              <a:ext uri="{FF2B5EF4-FFF2-40B4-BE49-F238E27FC236}">
                <a16:creationId xmlns:a16="http://schemas.microsoft.com/office/drawing/2014/main" id="{A929DCEA-2E35-4E9B-8610-C07D2558A6B3}"/>
              </a:ext>
            </a:extLst>
          </p:cNvPr>
          <p:cNvPicPr>
            <a:picLocks noChangeAspect="1" noChangeArrowheads="1"/>
          </p:cNvPicPr>
          <p:nvPr/>
        </p:nvPicPr>
        <p:blipFill>
          <a:blip r:embed="rId29" cstate="print">
            <a:extLst>
              <a:ext uri="{28A0092B-C50C-407E-A947-70E740481C1C}">
                <a14:useLocalDpi xmlns:a14="http://schemas.microsoft.com/office/drawing/2010/main" val="0"/>
              </a:ext>
            </a:extLst>
          </a:blip>
          <a:srcRect/>
          <a:stretch>
            <a:fillRect/>
          </a:stretch>
        </p:blipFill>
        <p:spPr bwMode="auto">
          <a:xfrm>
            <a:off x="7237256" y="5948781"/>
            <a:ext cx="858000" cy="858000"/>
          </a:xfrm>
          <a:prstGeom prst="rect">
            <a:avLst/>
          </a:prstGeom>
          <a:noFill/>
          <a:extLst>
            <a:ext uri="{909E8E84-426E-40DD-AFC4-6F175D3DCCD1}">
              <a14:hiddenFill xmlns:a14="http://schemas.microsoft.com/office/drawing/2010/main">
                <a:solidFill>
                  <a:srgbClr val="FFFFFF"/>
                </a:solidFill>
              </a14:hiddenFill>
            </a:ext>
          </a:extLst>
        </p:spPr>
      </p:pic>
      <p:pic>
        <p:nvPicPr>
          <p:cNvPr id="48" name="Picture 47" descr="A red and white logo&#10;&#10;Description automatically generated">
            <a:extLst>
              <a:ext uri="{FF2B5EF4-FFF2-40B4-BE49-F238E27FC236}">
                <a16:creationId xmlns:a16="http://schemas.microsoft.com/office/drawing/2014/main" id="{2A4F0C72-F991-D051-67BA-1661B4CE610F}"/>
              </a:ext>
            </a:extLst>
          </p:cNvPr>
          <p:cNvPicPr>
            <a:picLocks noChangeAspect="1"/>
          </p:cNvPicPr>
          <p:nvPr/>
        </p:nvPicPr>
        <p:blipFill>
          <a:blip r:embed="rId30" cstate="print">
            <a:extLst>
              <a:ext uri="{28A0092B-C50C-407E-A947-70E740481C1C}">
                <a14:useLocalDpi xmlns:a14="http://schemas.microsoft.com/office/drawing/2010/main" val="0"/>
              </a:ext>
            </a:extLst>
          </a:blip>
          <a:stretch>
            <a:fillRect/>
          </a:stretch>
        </p:blipFill>
        <p:spPr>
          <a:xfrm>
            <a:off x="3373" y="173899"/>
            <a:ext cx="1489448" cy="476009"/>
          </a:xfrm>
          <a:prstGeom prst="rect">
            <a:avLst/>
          </a:prstGeom>
        </p:spPr>
      </p:pic>
      <p:pic>
        <p:nvPicPr>
          <p:cNvPr id="50" name="Picture 49" descr="Blue letters on a white background&#10;&#10;Description automatically generated">
            <a:extLst>
              <a:ext uri="{FF2B5EF4-FFF2-40B4-BE49-F238E27FC236}">
                <a16:creationId xmlns:a16="http://schemas.microsoft.com/office/drawing/2014/main" id="{870D8B22-9059-F2C1-13E9-1C072320AA27}"/>
              </a:ext>
            </a:extLst>
          </p:cNvPr>
          <p:cNvPicPr>
            <a:picLocks noChangeAspect="1"/>
          </p:cNvPicPr>
          <p:nvPr/>
        </p:nvPicPr>
        <p:blipFill>
          <a:blip r:embed="rId31">
            <a:extLst>
              <a:ext uri="{28A0092B-C50C-407E-A947-70E740481C1C}">
                <a14:useLocalDpi xmlns:a14="http://schemas.microsoft.com/office/drawing/2010/main" val="0"/>
              </a:ext>
            </a:extLst>
          </a:blip>
          <a:stretch>
            <a:fillRect/>
          </a:stretch>
        </p:blipFill>
        <p:spPr>
          <a:xfrm>
            <a:off x="8494056" y="155277"/>
            <a:ext cx="1657525" cy="492166"/>
          </a:xfrm>
          <a:prstGeom prst="rect">
            <a:avLst/>
          </a:prstGeom>
        </p:spPr>
      </p:pic>
      <p:pic>
        <p:nvPicPr>
          <p:cNvPr id="1028" name="Picture 4" descr="Image result for University of Oxford"/>
          <p:cNvPicPr>
            <a:picLocks noChangeAspect="1" noChangeArrowheads="1"/>
          </p:cNvPicPr>
          <p:nvPr/>
        </p:nvPicPr>
        <p:blipFill>
          <a:blip r:embed="rId32" cstate="print">
            <a:extLst>
              <a:ext uri="{28A0092B-C50C-407E-A947-70E740481C1C}">
                <a14:useLocalDpi xmlns:a14="http://schemas.microsoft.com/office/drawing/2010/main" val="0"/>
              </a:ext>
            </a:extLst>
          </a:blip>
          <a:srcRect/>
          <a:stretch>
            <a:fillRect/>
          </a:stretch>
        </p:blipFill>
        <p:spPr bwMode="auto">
          <a:xfrm>
            <a:off x="9939197" y="5924925"/>
            <a:ext cx="913839" cy="913839"/>
          </a:xfrm>
          <a:prstGeom prst="rect">
            <a:avLst/>
          </a:prstGeom>
          <a:noFill/>
          <a:extLst>
            <a:ext uri="{909E8E84-426E-40DD-AFC4-6F175D3DCCD1}">
              <a14:hiddenFill xmlns:a14="http://schemas.microsoft.com/office/drawing/2010/main">
                <a:solidFill>
                  <a:srgbClr val="FFFFFF"/>
                </a:solidFill>
              </a14:hiddenFill>
            </a:ext>
          </a:extLst>
        </p:spPr>
      </p:pic>
      <p:pic>
        <p:nvPicPr>
          <p:cNvPr id="26" name="Immagine 25"/>
          <p:cNvPicPr>
            <a:picLocks noChangeAspect="1"/>
          </p:cNvPicPr>
          <p:nvPr/>
        </p:nvPicPr>
        <p:blipFill>
          <a:blip r:embed="rId33"/>
          <a:stretch>
            <a:fillRect/>
          </a:stretch>
        </p:blipFill>
        <p:spPr>
          <a:xfrm>
            <a:off x="4824994" y="111101"/>
            <a:ext cx="988102" cy="555188"/>
          </a:xfrm>
          <a:prstGeom prst="rect">
            <a:avLst/>
          </a:prstGeom>
        </p:spPr>
      </p:pic>
      <p:pic>
        <p:nvPicPr>
          <p:cNvPr id="20" name="Immagine 19"/>
          <p:cNvPicPr>
            <a:picLocks noChangeAspect="1"/>
          </p:cNvPicPr>
          <p:nvPr/>
        </p:nvPicPr>
        <p:blipFill>
          <a:blip r:embed="rId34"/>
          <a:stretch>
            <a:fillRect/>
          </a:stretch>
        </p:blipFill>
        <p:spPr>
          <a:xfrm>
            <a:off x="1565418" y="121449"/>
            <a:ext cx="1347138" cy="532063"/>
          </a:xfrm>
          <a:prstGeom prst="rect">
            <a:avLst/>
          </a:prstGeom>
        </p:spPr>
      </p:pic>
    </p:spTree>
    <p:extLst>
      <p:ext uri="{BB962C8B-B14F-4D97-AF65-F5344CB8AC3E}">
        <p14:creationId xmlns:p14="http://schemas.microsoft.com/office/powerpoint/2010/main" val="364201175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0C9718-486F-2732-53D3-C6E0BD152F16}"/>
              </a:ext>
            </a:extLst>
          </p:cNvPr>
          <p:cNvSpPr>
            <a:spLocks noGrp="1"/>
          </p:cNvSpPr>
          <p:nvPr>
            <p:ph type="title"/>
          </p:nvPr>
        </p:nvSpPr>
        <p:spPr/>
        <p:txBody>
          <a:bodyPr/>
          <a:lstStyle/>
          <a:p>
            <a:r>
              <a:rPr lang="en-US" dirty="0">
                <a:solidFill>
                  <a:schemeClr val="bg1"/>
                </a:solidFill>
              </a:rPr>
              <a:t>Signal fraction from the mixture model</a:t>
            </a:r>
          </a:p>
        </p:txBody>
      </p:sp>
      <p:sp>
        <p:nvSpPr>
          <p:cNvPr id="3" name="Content Placeholder 2">
            <a:extLst>
              <a:ext uri="{FF2B5EF4-FFF2-40B4-BE49-F238E27FC236}">
                <a16:creationId xmlns:a16="http://schemas.microsoft.com/office/drawing/2014/main" id="{CB7BC318-A604-1CA0-3DF5-125C4AFAA2DC}"/>
              </a:ext>
            </a:extLst>
          </p:cNvPr>
          <p:cNvSpPr>
            <a:spLocks noGrp="1"/>
          </p:cNvSpPr>
          <p:nvPr>
            <p:ph idx="1"/>
          </p:nvPr>
        </p:nvSpPr>
        <p:spPr/>
        <p:txBody>
          <a:bodyPr/>
          <a:lstStyle/>
          <a:p>
            <a:pPr marL="0" indent="0">
              <a:buNone/>
            </a:pPr>
            <a:r>
              <a:rPr lang="en-US" dirty="0">
                <a:solidFill>
                  <a:schemeClr val="bg1"/>
                </a:solidFill>
              </a:rPr>
              <a:t>From a generated batch of Ng + Np events, and their reconstructed values of T, we proceed to extract the fraction of gammas </a:t>
            </a:r>
            <a:r>
              <a:rPr lang="en-US" dirty="0" err="1">
                <a:solidFill>
                  <a:srgbClr val="FFC000"/>
                </a:solidFill>
              </a:rPr>
              <a:t>f</a:t>
            </a:r>
            <a:r>
              <a:rPr lang="en-US" baseline="-25000" dirty="0" err="1">
                <a:solidFill>
                  <a:srgbClr val="FFC000"/>
                </a:solidFill>
              </a:rPr>
              <a:t>g</a:t>
            </a:r>
            <a:r>
              <a:rPr lang="en-US" dirty="0">
                <a:solidFill>
                  <a:schemeClr val="bg1"/>
                </a:solidFill>
              </a:rPr>
              <a:t> by likelihood maximization, using the PDFs of the two components:</a:t>
            </a:r>
          </a:p>
          <a:p>
            <a:endParaRPr lang="en-US" dirty="0">
              <a:solidFill>
                <a:schemeClr val="bg1"/>
              </a:solidFill>
            </a:endParaRPr>
          </a:p>
          <a:p>
            <a:pPr marL="0" indent="0">
              <a:buNone/>
            </a:pPr>
            <a:endParaRPr lang="en-US" dirty="0">
              <a:solidFill>
                <a:schemeClr val="bg1"/>
              </a:solidFill>
            </a:endParaRPr>
          </a:p>
          <a:p>
            <a:pPr marL="0" indent="0">
              <a:buNone/>
            </a:pPr>
            <a:endParaRPr lang="en-US" dirty="0">
              <a:solidFill>
                <a:schemeClr val="bg1"/>
              </a:solidFill>
            </a:endParaRPr>
          </a:p>
          <a:p>
            <a:pPr marL="0" indent="0">
              <a:buNone/>
            </a:pPr>
            <a:r>
              <a:rPr lang="en-US" dirty="0">
                <a:solidFill>
                  <a:schemeClr val="bg1"/>
                </a:solidFill>
              </a:rPr>
              <a:t>The second derivative of the above versus </a:t>
            </a:r>
            <a:r>
              <a:rPr lang="en-US" dirty="0" err="1">
                <a:solidFill>
                  <a:srgbClr val="FFC000"/>
                </a:solidFill>
              </a:rPr>
              <a:t>f</a:t>
            </a:r>
            <a:r>
              <a:rPr lang="en-US" baseline="-25000" dirty="0" err="1">
                <a:solidFill>
                  <a:srgbClr val="FFC000"/>
                </a:solidFill>
              </a:rPr>
              <a:t>g</a:t>
            </a:r>
            <a:r>
              <a:rPr lang="en-US" dirty="0">
                <a:solidFill>
                  <a:schemeClr val="bg1"/>
                </a:solidFill>
              </a:rPr>
              <a:t> provides the variance of the measurement:</a:t>
            </a:r>
          </a:p>
          <a:p>
            <a:pPr marL="0" indent="0">
              <a:buNone/>
            </a:pPr>
            <a:endParaRPr lang="en-US" dirty="0">
              <a:solidFill>
                <a:schemeClr val="bg1"/>
              </a:solidFill>
            </a:endParaRPr>
          </a:p>
        </p:txBody>
      </p:sp>
      <p:sp>
        <p:nvSpPr>
          <p:cNvPr id="4" name="Footer Placeholder 3">
            <a:extLst>
              <a:ext uri="{FF2B5EF4-FFF2-40B4-BE49-F238E27FC236}">
                <a16:creationId xmlns:a16="http://schemas.microsoft.com/office/drawing/2014/main" id="{18609C34-3621-916B-C966-E20DE3A8D069}"/>
              </a:ext>
            </a:extLst>
          </p:cNvPr>
          <p:cNvSpPr>
            <a:spLocks noGrp="1"/>
          </p:cNvSpPr>
          <p:nvPr>
            <p:ph type="ftr" sz="quarter" idx="11"/>
          </p:nvPr>
        </p:nvSpPr>
        <p:spPr/>
        <p:txBody>
          <a:bodyPr/>
          <a:lstStyle/>
          <a:p>
            <a:r>
              <a:rPr lang="en-US"/>
              <a:t>T. Dorigo, End-to-end Optimization of SWGO, QCHS 19/8/24</a:t>
            </a:r>
          </a:p>
        </p:txBody>
      </p:sp>
      <p:sp>
        <p:nvSpPr>
          <p:cNvPr id="5" name="Slide Number Placeholder 4">
            <a:extLst>
              <a:ext uri="{FF2B5EF4-FFF2-40B4-BE49-F238E27FC236}">
                <a16:creationId xmlns:a16="http://schemas.microsoft.com/office/drawing/2014/main" id="{3A5C304B-7FEB-8FE8-C10E-371F96717189}"/>
              </a:ext>
            </a:extLst>
          </p:cNvPr>
          <p:cNvSpPr>
            <a:spLocks noGrp="1"/>
          </p:cNvSpPr>
          <p:nvPr>
            <p:ph type="sldNum" sz="quarter" idx="12"/>
          </p:nvPr>
        </p:nvSpPr>
        <p:spPr/>
        <p:txBody>
          <a:bodyPr/>
          <a:lstStyle/>
          <a:p>
            <a:fld id="{9792DB7C-41C6-413A-81DD-F073C27E12A1}" type="slidenum">
              <a:rPr lang="en-US" smtClean="0"/>
              <a:t>70</a:t>
            </a:fld>
            <a:endParaRPr lang="en-US" dirty="0"/>
          </a:p>
        </p:txBody>
      </p:sp>
      <p:pic>
        <p:nvPicPr>
          <p:cNvPr id="7" name="Picture 6">
            <a:extLst>
              <a:ext uri="{FF2B5EF4-FFF2-40B4-BE49-F238E27FC236}">
                <a16:creationId xmlns:a16="http://schemas.microsoft.com/office/drawing/2014/main" id="{F84E5C22-05CB-7AA1-F5FD-0F7F2DF4433D}"/>
              </a:ext>
            </a:extLst>
          </p:cNvPr>
          <p:cNvPicPr>
            <a:picLocks noChangeAspect="1"/>
          </p:cNvPicPr>
          <p:nvPr/>
        </p:nvPicPr>
        <p:blipFill>
          <a:blip r:embed="rId2"/>
          <a:stretch>
            <a:fillRect/>
          </a:stretch>
        </p:blipFill>
        <p:spPr>
          <a:xfrm>
            <a:off x="3658580" y="3353620"/>
            <a:ext cx="4799009" cy="1155318"/>
          </a:xfrm>
          <a:prstGeom prst="rect">
            <a:avLst/>
          </a:prstGeom>
        </p:spPr>
      </p:pic>
      <p:pic>
        <p:nvPicPr>
          <p:cNvPr id="9" name="Picture 8">
            <a:extLst>
              <a:ext uri="{FF2B5EF4-FFF2-40B4-BE49-F238E27FC236}">
                <a16:creationId xmlns:a16="http://schemas.microsoft.com/office/drawing/2014/main" id="{D6B9E110-12A4-6818-4212-156CEBD0E0F4}"/>
              </a:ext>
            </a:extLst>
          </p:cNvPr>
          <p:cNvPicPr>
            <a:picLocks noChangeAspect="1"/>
          </p:cNvPicPr>
          <p:nvPr/>
        </p:nvPicPr>
        <p:blipFill>
          <a:blip r:embed="rId3"/>
          <a:stretch>
            <a:fillRect/>
          </a:stretch>
        </p:blipFill>
        <p:spPr>
          <a:xfrm>
            <a:off x="4038600" y="5599304"/>
            <a:ext cx="6304743" cy="1155318"/>
          </a:xfrm>
          <a:prstGeom prst="rect">
            <a:avLst/>
          </a:prstGeom>
        </p:spPr>
      </p:pic>
      <p:sp>
        <p:nvSpPr>
          <p:cNvPr id="10" name="Rectangle 9">
            <a:extLst>
              <a:ext uri="{FF2B5EF4-FFF2-40B4-BE49-F238E27FC236}">
                <a16:creationId xmlns:a16="http://schemas.microsoft.com/office/drawing/2014/main" id="{5C8E0EF5-394E-C7B8-00D9-7F58185F0BC9}"/>
              </a:ext>
            </a:extLst>
          </p:cNvPr>
          <p:cNvSpPr/>
          <p:nvPr/>
        </p:nvSpPr>
        <p:spPr>
          <a:xfrm>
            <a:off x="673768" y="1825625"/>
            <a:ext cx="10408410" cy="2790126"/>
          </a:xfrm>
          <a:prstGeom prst="rect">
            <a:avLst/>
          </a:prstGeom>
          <a:solidFill>
            <a:schemeClr val="tx1">
              <a:alpha val="74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407863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7AC0034E-A0B4-A9D0-D59D-E1D0CD98D73B}"/>
              </a:ext>
            </a:extLst>
          </p:cNvPr>
          <p:cNvSpPr>
            <a:spLocks noGrp="1"/>
          </p:cNvSpPr>
          <p:nvPr>
            <p:ph type="title"/>
          </p:nvPr>
        </p:nvSpPr>
        <p:spPr/>
        <p:txBody>
          <a:bodyPr/>
          <a:lstStyle/>
          <a:p>
            <a:r>
              <a:rPr lang="en-US" dirty="0">
                <a:solidFill>
                  <a:schemeClr val="bg1"/>
                </a:solidFill>
              </a:rPr>
              <a:t>Run with 150 macro-tanks, 1000 epochs</a:t>
            </a:r>
          </a:p>
        </p:txBody>
      </p:sp>
      <p:sp>
        <p:nvSpPr>
          <p:cNvPr id="4" name="Segnaposto piè di pagina 3">
            <a:extLst>
              <a:ext uri="{FF2B5EF4-FFF2-40B4-BE49-F238E27FC236}">
                <a16:creationId xmlns:a16="http://schemas.microsoft.com/office/drawing/2014/main" id="{432E1687-6DAB-910A-D1C5-25F6F3F10008}"/>
              </a:ext>
            </a:extLst>
          </p:cNvPr>
          <p:cNvSpPr>
            <a:spLocks noGrp="1"/>
          </p:cNvSpPr>
          <p:nvPr>
            <p:ph type="ftr" sz="quarter" idx="11"/>
          </p:nvPr>
        </p:nvSpPr>
        <p:spPr/>
        <p:txBody>
          <a:bodyPr/>
          <a:lstStyle/>
          <a:p>
            <a:r>
              <a:rPr lang="en-US"/>
              <a:t>T. Dorigo, End-to-end Optimization of SWGO, QCHS 19/8/24</a:t>
            </a:r>
          </a:p>
        </p:txBody>
      </p:sp>
      <p:sp>
        <p:nvSpPr>
          <p:cNvPr id="5" name="Segnaposto numero diapositiva 4">
            <a:extLst>
              <a:ext uri="{FF2B5EF4-FFF2-40B4-BE49-F238E27FC236}">
                <a16:creationId xmlns:a16="http://schemas.microsoft.com/office/drawing/2014/main" id="{0B8F2C1E-77BE-38A4-DED7-124324DE8C20}"/>
              </a:ext>
            </a:extLst>
          </p:cNvPr>
          <p:cNvSpPr>
            <a:spLocks noGrp="1"/>
          </p:cNvSpPr>
          <p:nvPr>
            <p:ph type="sldNum" sz="quarter" idx="12"/>
          </p:nvPr>
        </p:nvSpPr>
        <p:spPr/>
        <p:txBody>
          <a:bodyPr/>
          <a:lstStyle/>
          <a:p>
            <a:fld id="{9792DB7C-41C6-413A-81DD-F073C27E12A1}" type="slidenum">
              <a:rPr lang="en-US" smtClean="0"/>
              <a:t>71</a:t>
            </a:fld>
            <a:endParaRPr lang="en-US"/>
          </a:p>
        </p:txBody>
      </p:sp>
      <p:pic>
        <p:nvPicPr>
          <p:cNvPr id="9" name="Immagine 8" descr="Immagine che contiene testo, diagramma, schermata, linea&#10;&#10;Descrizione generata automaticamente">
            <a:extLst>
              <a:ext uri="{FF2B5EF4-FFF2-40B4-BE49-F238E27FC236}">
                <a16:creationId xmlns:a16="http://schemas.microsoft.com/office/drawing/2014/main" id="{DF109622-8788-D56F-D952-258749F9DC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196353"/>
            <a:ext cx="12192000" cy="4661647"/>
          </a:xfrm>
          <a:prstGeom prst="rect">
            <a:avLst/>
          </a:prstGeom>
        </p:spPr>
      </p:pic>
    </p:spTree>
    <p:extLst>
      <p:ext uri="{BB962C8B-B14F-4D97-AF65-F5344CB8AC3E}">
        <p14:creationId xmlns:p14="http://schemas.microsoft.com/office/powerpoint/2010/main" val="11293677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1A8ECB8-E89F-3F5B-EF83-81222E171556}"/>
              </a:ext>
            </a:extLst>
          </p:cNvPr>
          <p:cNvSpPr>
            <a:spLocks noGrp="1"/>
          </p:cNvSpPr>
          <p:nvPr>
            <p:ph type="title"/>
          </p:nvPr>
        </p:nvSpPr>
        <p:spPr>
          <a:xfrm>
            <a:off x="1236280" y="311396"/>
            <a:ext cx="9719440" cy="1325563"/>
          </a:xfrm>
        </p:spPr>
        <p:txBody>
          <a:bodyPr>
            <a:normAutofit fontScale="90000"/>
          </a:bodyPr>
          <a:lstStyle/>
          <a:p>
            <a:r>
              <a:rPr lang="en-US" b="1" dirty="0">
                <a:solidFill>
                  <a:schemeClr val="bg1"/>
                </a:solidFill>
                <a:latin typeface="+mn-lt"/>
              </a:rPr>
              <a:t>One Medium-Scale Astrophysics Use Case: </a:t>
            </a:r>
            <a:br>
              <a:rPr lang="en-US" b="1" dirty="0">
                <a:solidFill>
                  <a:schemeClr val="bg1"/>
                </a:solidFill>
                <a:latin typeface="+mn-lt"/>
              </a:rPr>
            </a:br>
            <a:r>
              <a:rPr lang="en-US" b="1" dirty="0">
                <a:solidFill>
                  <a:schemeClr val="bg1"/>
                </a:solidFill>
                <a:latin typeface="+mn-lt"/>
              </a:rPr>
              <a:t>SWGO Layout Optimization</a:t>
            </a:r>
          </a:p>
        </p:txBody>
      </p:sp>
      <p:sp>
        <p:nvSpPr>
          <p:cNvPr id="5" name="Segnaposto numero diapositiva 4">
            <a:extLst>
              <a:ext uri="{FF2B5EF4-FFF2-40B4-BE49-F238E27FC236}">
                <a16:creationId xmlns:a16="http://schemas.microsoft.com/office/drawing/2014/main" id="{9648D98C-2552-D5AF-0694-2A2003574364}"/>
              </a:ext>
            </a:extLst>
          </p:cNvPr>
          <p:cNvSpPr>
            <a:spLocks noGrp="1"/>
          </p:cNvSpPr>
          <p:nvPr>
            <p:ph type="sldNum" sz="quarter" idx="12"/>
          </p:nvPr>
        </p:nvSpPr>
        <p:spPr/>
        <p:txBody>
          <a:bodyPr/>
          <a:lstStyle/>
          <a:p>
            <a:fld id="{9792DB7C-41C6-413A-81DD-F073C27E12A1}" type="slidenum">
              <a:rPr lang="en-US" smtClean="0"/>
              <a:t>8</a:t>
            </a:fld>
            <a:endParaRPr lang="en-US"/>
          </a:p>
        </p:txBody>
      </p:sp>
      <p:pic>
        <p:nvPicPr>
          <p:cNvPr id="6" name="Picture 2" descr="https://www.swgo.org/SWGOWiki/lib/exe/fetch.php?media=wiki:swgo_imagesmain_rw.png">
            <a:extLst>
              <a:ext uri="{FF2B5EF4-FFF2-40B4-BE49-F238E27FC236}">
                <a16:creationId xmlns:a16="http://schemas.microsoft.com/office/drawing/2014/main" id="{0943F45E-17EB-55D1-E167-E12532D2A94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726737" y="2883057"/>
            <a:ext cx="5313281" cy="3868796"/>
          </a:xfrm>
          <a:prstGeom prst="rect">
            <a:avLst/>
          </a:prstGeom>
          <a:noFill/>
          <a:extLst>
            <a:ext uri="{909E8E84-426E-40DD-AFC4-6F175D3DCCD1}">
              <a14:hiddenFill xmlns:a14="http://schemas.microsoft.com/office/drawing/2010/main">
                <a:solidFill>
                  <a:srgbClr val="FFFFFF"/>
                </a:solidFill>
              </a14:hiddenFill>
            </a:ext>
          </a:extLst>
        </p:spPr>
      </p:pic>
      <p:sp>
        <p:nvSpPr>
          <p:cNvPr id="8" name="CasellaDiTesto 7">
            <a:extLst>
              <a:ext uri="{FF2B5EF4-FFF2-40B4-BE49-F238E27FC236}">
                <a16:creationId xmlns:a16="http://schemas.microsoft.com/office/drawing/2014/main" id="{C6E96F3B-D89A-8B4C-1209-63E0FFAE34B1}"/>
              </a:ext>
            </a:extLst>
          </p:cNvPr>
          <p:cNvSpPr txBox="1"/>
          <p:nvPr/>
        </p:nvSpPr>
        <p:spPr>
          <a:xfrm>
            <a:off x="6689952" y="1808532"/>
            <a:ext cx="5537157" cy="923330"/>
          </a:xfrm>
          <a:prstGeom prst="rect">
            <a:avLst/>
          </a:prstGeom>
          <a:noFill/>
        </p:spPr>
        <p:txBody>
          <a:bodyPr wrap="none" rtlCol="0">
            <a:spAutoFit/>
          </a:bodyPr>
          <a:lstStyle/>
          <a:p>
            <a:r>
              <a:rPr lang="en-US" i="1" dirty="0">
                <a:solidFill>
                  <a:schemeClr val="bg1"/>
                </a:solidFill>
              </a:rPr>
              <a:t>Below: the Southern Wide-field Gamma Observatory will</a:t>
            </a:r>
          </a:p>
          <a:p>
            <a:r>
              <a:rPr lang="en-US" i="1" dirty="0">
                <a:solidFill>
                  <a:schemeClr val="bg1"/>
                </a:solidFill>
              </a:rPr>
              <a:t>observe high-energy gamma rays with an array of water </a:t>
            </a:r>
          </a:p>
          <a:p>
            <a:r>
              <a:rPr lang="en-US" i="1" dirty="0">
                <a:solidFill>
                  <a:schemeClr val="bg1"/>
                </a:solidFill>
              </a:rPr>
              <a:t>Cherenkov tanks at high altitude in South America</a:t>
            </a:r>
          </a:p>
        </p:txBody>
      </p:sp>
      <p:sp>
        <p:nvSpPr>
          <p:cNvPr id="4" name="CasellaDiTesto 3">
            <a:extLst>
              <a:ext uri="{FF2B5EF4-FFF2-40B4-BE49-F238E27FC236}">
                <a16:creationId xmlns:a16="http://schemas.microsoft.com/office/drawing/2014/main" id="{7191C594-D4DB-41E6-2FD0-3A6980785E08}"/>
              </a:ext>
            </a:extLst>
          </p:cNvPr>
          <p:cNvSpPr txBox="1"/>
          <p:nvPr/>
        </p:nvSpPr>
        <p:spPr>
          <a:xfrm>
            <a:off x="399394" y="2375338"/>
            <a:ext cx="6185337" cy="3785652"/>
          </a:xfrm>
          <a:prstGeom prst="rect">
            <a:avLst/>
          </a:prstGeom>
          <a:noFill/>
        </p:spPr>
        <p:txBody>
          <a:bodyPr wrap="square" rtlCol="0">
            <a:spAutoFit/>
          </a:bodyPr>
          <a:lstStyle/>
          <a:p>
            <a:r>
              <a:rPr lang="en-US" sz="2400" dirty="0">
                <a:solidFill>
                  <a:schemeClr val="bg1"/>
                </a:solidFill>
              </a:rPr>
              <a:t>The SWGO experiment will deploy O(6000) Cherenkov detectors over a O(km</a:t>
            </a:r>
            <a:r>
              <a:rPr lang="en-US" sz="2400" baseline="30000" dirty="0">
                <a:solidFill>
                  <a:schemeClr val="bg1"/>
                </a:solidFill>
              </a:rPr>
              <a:t>2</a:t>
            </a:r>
            <a:r>
              <a:rPr lang="en-US" sz="2400" dirty="0">
                <a:solidFill>
                  <a:schemeClr val="bg1"/>
                </a:solidFill>
              </a:rPr>
              <a:t>) area, to reconstruct ultra-high energy gamma rays</a:t>
            </a:r>
          </a:p>
          <a:p>
            <a:endParaRPr lang="en-US" sz="2400" dirty="0">
              <a:solidFill>
                <a:schemeClr val="bg1"/>
              </a:solidFill>
            </a:endParaRPr>
          </a:p>
          <a:p>
            <a:r>
              <a:rPr lang="en-US" sz="2400" dirty="0">
                <a:solidFill>
                  <a:schemeClr val="bg1"/>
                </a:solidFill>
              </a:rPr>
              <a:t>The optimization of the single tank characteristics is fairly decoupled from the optimization of the array layout on the ground</a:t>
            </a:r>
          </a:p>
          <a:p>
            <a:endParaRPr lang="en-US" sz="2400" dirty="0">
              <a:solidFill>
                <a:schemeClr val="bg1"/>
              </a:solidFill>
            </a:endParaRPr>
          </a:p>
          <a:p>
            <a:r>
              <a:rPr lang="en-US" sz="2400" dirty="0">
                <a:solidFill>
                  <a:srgbClr val="FFC000"/>
                </a:solidFill>
                <a:sym typeface="Wingdings" panose="05000000000000000000" pitchFamily="2" charset="2"/>
              </a:rPr>
              <a:t> Excellent use case of differential optimization!</a:t>
            </a:r>
            <a:r>
              <a:rPr lang="en-US" sz="2400" dirty="0">
                <a:solidFill>
                  <a:srgbClr val="FFC000"/>
                </a:solidFill>
              </a:rPr>
              <a:t> </a:t>
            </a:r>
          </a:p>
        </p:txBody>
      </p:sp>
    </p:spTree>
    <p:extLst>
      <p:ext uri="{BB962C8B-B14F-4D97-AF65-F5344CB8AC3E}">
        <p14:creationId xmlns:p14="http://schemas.microsoft.com/office/powerpoint/2010/main" val="6110606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838200" y="2573078"/>
            <a:ext cx="5257800" cy="3783271"/>
          </a:xfrm>
        </p:spPr>
        <p:txBody>
          <a:bodyPr>
            <a:normAutofit/>
          </a:bodyPr>
          <a:lstStyle/>
          <a:p>
            <a:pPr marL="0" indent="0">
              <a:buNone/>
            </a:pPr>
            <a:r>
              <a:rPr lang="it-IT" dirty="0" err="1">
                <a:solidFill>
                  <a:schemeClr val="bg1"/>
                </a:solidFill>
              </a:rPr>
              <a:t>Several</a:t>
            </a:r>
            <a:r>
              <a:rPr lang="it-IT" dirty="0">
                <a:solidFill>
                  <a:schemeClr val="bg1"/>
                </a:solidFill>
              </a:rPr>
              <a:t> layouts </a:t>
            </a:r>
            <a:r>
              <a:rPr lang="it-IT" dirty="0" err="1">
                <a:solidFill>
                  <a:schemeClr val="bg1"/>
                </a:solidFill>
              </a:rPr>
              <a:t>have</a:t>
            </a:r>
            <a:r>
              <a:rPr lang="it-IT" dirty="0">
                <a:solidFill>
                  <a:schemeClr val="bg1"/>
                </a:solidFill>
              </a:rPr>
              <a:t> </a:t>
            </a:r>
            <a:r>
              <a:rPr lang="it-IT" dirty="0" err="1">
                <a:solidFill>
                  <a:schemeClr val="bg1"/>
                </a:solidFill>
              </a:rPr>
              <a:t>been</a:t>
            </a:r>
            <a:r>
              <a:rPr lang="it-IT" dirty="0">
                <a:solidFill>
                  <a:schemeClr val="bg1"/>
                </a:solidFill>
              </a:rPr>
              <a:t> </a:t>
            </a:r>
            <a:r>
              <a:rPr lang="it-IT" dirty="0" err="1">
                <a:solidFill>
                  <a:schemeClr val="bg1"/>
                </a:solidFill>
              </a:rPr>
              <a:t>proposed</a:t>
            </a:r>
            <a:r>
              <a:rPr lang="it-IT" dirty="0">
                <a:solidFill>
                  <a:schemeClr val="bg1"/>
                </a:solidFill>
              </a:rPr>
              <a:t> for SWGO. </a:t>
            </a:r>
          </a:p>
          <a:p>
            <a:pPr marL="0" indent="0">
              <a:buNone/>
            </a:pPr>
            <a:r>
              <a:rPr lang="it-IT" dirty="0">
                <a:solidFill>
                  <a:schemeClr val="bg1"/>
                </a:solidFill>
                <a:sym typeface="Wingdings" panose="05000000000000000000" pitchFamily="2" charset="2"/>
              </a:rPr>
              <a:t> </a:t>
            </a:r>
            <a:r>
              <a:rPr lang="it-IT" dirty="0" err="1">
                <a:solidFill>
                  <a:schemeClr val="bg1"/>
                </a:solidFill>
              </a:rPr>
              <a:t>Reasonable</a:t>
            </a:r>
            <a:r>
              <a:rPr lang="it-IT" dirty="0">
                <a:solidFill>
                  <a:schemeClr val="bg1"/>
                </a:solidFill>
              </a:rPr>
              <a:t> </a:t>
            </a:r>
            <a:r>
              <a:rPr lang="it-IT" dirty="0" err="1">
                <a:solidFill>
                  <a:schemeClr val="bg1"/>
                </a:solidFill>
              </a:rPr>
              <a:t>choices</a:t>
            </a:r>
            <a:r>
              <a:rPr lang="it-IT" dirty="0">
                <a:solidFill>
                  <a:schemeClr val="bg1"/>
                </a:solidFill>
              </a:rPr>
              <a:t>, sharing the idea of a dense core and sparse </a:t>
            </a:r>
            <a:r>
              <a:rPr lang="it-IT" dirty="0" err="1">
                <a:solidFill>
                  <a:schemeClr val="bg1"/>
                </a:solidFill>
              </a:rPr>
              <a:t>periphery</a:t>
            </a:r>
            <a:endParaRPr lang="it-IT" dirty="0">
              <a:solidFill>
                <a:schemeClr val="bg1"/>
              </a:solidFill>
            </a:endParaRPr>
          </a:p>
          <a:p>
            <a:pPr marL="0" indent="0">
              <a:buNone/>
            </a:pPr>
            <a:r>
              <a:rPr lang="it-IT" b="1" dirty="0" err="1">
                <a:solidFill>
                  <a:srgbClr val="0070C0"/>
                </a:solidFill>
              </a:rPr>
              <a:t>Which</a:t>
            </a:r>
            <a:r>
              <a:rPr lang="it-IT" b="1" dirty="0">
                <a:solidFill>
                  <a:srgbClr val="0070C0"/>
                </a:solidFill>
              </a:rPr>
              <a:t> one </a:t>
            </a:r>
            <a:r>
              <a:rPr lang="it-IT" dirty="0" err="1">
                <a:solidFill>
                  <a:schemeClr val="bg1"/>
                </a:solidFill>
              </a:rPr>
              <a:t>is</a:t>
            </a:r>
            <a:r>
              <a:rPr lang="it-IT" dirty="0">
                <a:solidFill>
                  <a:schemeClr val="bg1"/>
                </a:solidFill>
              </a:rPr>
              <a:t> the best layout (in </a:t>
            </a:r>
            <a:r>
              <a:rPr lang="it-IT" dirty="0" err="1">
                <a:solidFill>
                  <a:schemeClr val="bg1"/>
                </a:solidFill>
              </a:rPr>
              <a:t>terms</a:t>
            </a:r>
            <a:r>
              <a:rPr lang="it-IT" dirty="0">
                <a:solidFill>
                  <a:schemeClr val="bg1"/>
                </a:solidFill>
              </a:rPr>
              <a:t> of science output per </a:t>
            </a:r>
            <a:r>
              <a:rPr lang="it-IT" dirty="0" err="1">
                <a:solidFill>
                  <a:schemeClr val="bg1"/>
                </a:solidFill>
              </a:rPr>
              <a:t>invested</a:t>
            </a:r>
            <a:r>
              <a:rPr lang="it-IT" dirty="0">
                <a:solidFill>
                  <a:schemeClr val="bg1"/>
                </a:solidFill>
              </a:rPr>
              <a:t> $) ? </a:t>
            </a:r>
          </a:p>
          <a:p>
            <a:pPr marL="0" indent="0">
              <a:buNone/>
            </a:pPr>
            <a:endParaRPr lang="it-IT" dirty="0">
              <a:solidFill>
                <a:schemeClr val="bg1"/>
              </a:solidFill>
            </a:endParaRPr>
          </a:p>
          <a:p>
            <a:pPr marL="0" indent="0">
              <a:buNone/>
            </a:pPr>
            <a:endParaRPr lang="it-IT" dirty="0"/>
          </a:p>
          <a:p>
            <a:pPr marL="0" indent="0">
              <a:buNone/>
            </a:pPr>
            <a:endParaRPr lang="it-IT" dirty="0"/>
          </a:p>
        </p:txBody>
      </p:sp>
      <p:sp>
        <p:nvSpPr>
          <p:cNvPr id="2" name="Titolo 1"/>
          <p:cNvSpPr>
            <a:spLocks noGrp="1"/>
          </p:cNvSpPr>
          <p:nvPr>
            <p:ph type="title"/>
          </p:nvPr>
        </p:nvSpPr>
        <p:spPr/>
        <p:txBody>
          <a:bodyPr/>
          <a:lstStyle/>
          <a:p>
            <a:r>
              <a:rPr lang="it-IT" b="1" dirty="0">
                <a:solidFill>
                  <a:schemeClr val="bg1"/>
                </a:solidFill>
                <a:latin typeface="+mn-lt"/>
              </a:rPr>
              <a:t>The </a:t>
            </a:r>
            <a:r>
              <a:rPr lang="it-IT" b="1" dirty="0" err="1">
                <a:solidFill>
                  <a:schemeClr val="bg1"/>
                </a:solidFill>
                <a:latin typeface="+mn-lt"/>
              </a:rPr>
              <a:t>Question</a:t>
            </a:r>
            <a:endParaRPr lang="it-IT" b="1" dirty="0">
              <a:solidFill>
                <a:schemeClr val="bg1"/>
              </a:solidFill>
              <a:latin typeface="+mn-lt"/>
            </a:endParaRPr>
          </a:p>
        </p:txBody>
      </p:sp>
      <p:pic>
        <p:nvPicPr>
          <p:cNvPr id="11" name="Immagine 10"/>
          <p:cNvPicPr>
            <a:picLocks noChangeAspect="1"/>
          </p:cNvPicPr>
          <p:nvPr/>
        </p:nvPicPr>
        <p:blipFill>
          <a:blip r:embed="rId2"/>
          <a:stretch>
            <a:fillRect/>
          </a:stretch>
        </p:blipFill>
        <p:spPr>
          <a:xfrm>
            <a:off x="6707488" y="3053501"/>
            <a:ext cx="2473845" cy="2455209"/>
          </a:xfrm>
          <a:prstGeom prst="rect">
            <a:avLst/>
          </a:prstGeom>
        </p:spPr>
      </p:pic>
      <p:sp>
        <p:nvSpPr>
          <p:cNvPr id="13" name="Footer Placeholder 12">
            <a:extLst>
              <a:ext uri="{FF2B5EF4-FFF2-40B4-BE49-F238E27FC236}">
                <a16:creationId xmlns:a16="http://schemas.microsoft.com/office/drawing/2014/main" id="{D1BDCAEF-F0E5-85B3-77DB-854F1ACF2D18}"/>
              </a:ext>
            </a:extLst>
          </p:cNvPr>
          <p:cNvSpPr>
            <a:spLocks noGrp="1"/>
          </p:cNvSpPr>
          <p:nvPr>
            <p:ph type="ftr" sz="quarter" idx="11"/>
          </p:nvPr>
        </p:nvSpPr>
        <p:spPr/>
        <p:txBody>
          <a:bodyPr/>
          <a:lstStyle/>
          <a:p>
            <a:r>
              <a:rPr lang="en-US"/>
              <a:t>T. Dorigo, End-to-end Optimization of SWGO, QCHS 19/8/24</a:t>
            </a:r>
          </a:p>
        </p:txBody>
      </p:sp>
      <p:sp>
        <p:nvSpPr>
          <p:cNvPr id="14" name="Slide Number Placeholder 13">
            <a:extLst>
              <a:ext uri="{FF2B5EF4-FFF2-40B4-BE49-F238E27FC236}">
                <a16:creationId xmlns:a16="http://schemas.microsoft.com/office/drawing/2014/main" id="{B928B987-1E59-FF85-1042-7613C32531D5}"/>
              </a:ext>
            </a:extLst>
          </p:cNvPr>
          <p:cNvSpPr>
            <a:spLocks noGrp="1"/>
          </p:cNvSpPr>
          <p:nvPr>
            <p:ph type="sldNum" sz="quarter" idx="12"/>
          </p:nvPr>
        </p:nvSpPr>
        <p:spPr/>
        <p:txBody>
          <a:bodyPr/>
          <a:lstStyle/>
          <a:p>
            <a:fld id="{9792DB7C-41C6-413A-81DD-F073C27E12A1}" type="slidenum">
              <a:rPr lang="en-US" smtClean="0"/>
              <a:t>9</a:t>
            </a:fld>
            <a:endParaRPr lang="en-US"/>
          </a:p>
        </p:txBody>
      </p:sp>
      <p:pic>
        <p:nvPicPr>
          <p:cNvPr id="17" name="Picture 16">
            <a:extLst>
              <a:ext uri="{FF2B5EF4-FFF2-40B4-BE49-F238E27FC236}">
                <a16:creationId xmlns:a16="http://schemas.microsoft.com/office/drawing/2014/main" id="{799D8353-7C05-C0CC-06E1-A51525D059CE}"/>
              </a:ext>
            </a:extLst>
          </p:cNvPr>
          <p:cNvPicPr>
            <a:picLocks noChangeAspect="1"/>
          </p:cNvPicPr>
          <p:nvPr/>
        </p:nvPicPr>
        <p:blipFill>
          <a:blip r:embed="rId3"/>
          <a:stretch>
            <a:fillRect/>
          </a:stretch>
        </p:blipFill>
        <p:spPr>
          <a:xfrm>
            <a:off x="6453629" y="1027906"/>
            <a:ext cx="5455408" cy="4917239"/>
          </a:xfrm>
          <a:prstGeom prst="rect">
            <a:avLst/>
          </a:prstGeom>
        </p:spPr>
      </p:pic>
    </p:spTree>
    <p:extLst>
      <p:ext uri="{BB962C8B-B14F-4D97-AF65-F5344CB8AC3E}">
        <p14:creationId xmlns:p14="http://schemas.microsoft.com/office/powerpoint/2010/main" val="499499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6859</Words>
  <Application>Microsoft Office PowerPoint</Application>
  <PresentationFormat>Widescreen</PresentationFormat>
  <Paragraphs>894</Paragraphs>
  <Slides>71</Slides>
  <Notes>0</Notes>
  <HiddenSlides>0</HiddenSlides>
  <MMClips>0</MMClips>
  <ScaleCrop>false</ScaleCrop>
  <HeadingPairs>
    <vt:vector size="6" baseType="variant">
      <vt:variant>
        <vt:lpstr>Caratteri utilizzati</vt:lpstr>
      </vt:variant>
      <vt:variant>
        <vt:i4>7</vt:i4>
      </vt:variant>
      <vt:variant>
        <vt:lpstr>Tema</vt:lpstr>
      </vt:variant>
      <vt:variant>
        <vt:i4>1</vt:i4>
      </vt:variant>
      <vt:variant>
        <vt:lpstr>Titoli diapositive</vt:lpstr>
      </vt:variant>
      <vt:variant>
        <vt:i4>71</vt:i4>
      </vt:variant>
    </vt:vector>
  </HeadingPairs>
  <TitlesOfParts>
    <vt:vector size="79" baseType="lpstr">
      <vt:lpstr>Arial</vt:lpstr>
      <vt:lpstr>Calibri</vt:lpstr>
      <vt:lpstr>Calibri Light</vt:lpstr>
      <vt:lpstr>Cambria Math</vt:lpstr>
      <vt:lpstr>Roboto</vt:lpstr>
      <vt:lpstr>Symbol</vt:lpstr>
      <vt:lpstr>Wingdings</vt:lpstr>
      <vt:lpstr>Office Theme</vt:lpstr>
      <vt:lpstr>End-to-end Optimization of the Layout of the SWGO Experiment</vt:lpstr>
      <vt:lpstr>We Are Successful Detector Builders…</vt:lpstr>
      <vt:lpstr>We Are Successful Detector Builders…</vt:lpstr>
      <vt:lpstr>Research Directions in Fundamental Science</vt:lpstr>
      <vt:lpstr>Scale of Optimization Problems  in Physics and Elsewhere</vt:lpstr>
      <vt:lpstr>A Walk in the Jungle…</vt:lpstr>
      <vt:lpstr>Presentazione standard di PowerPoint</vt:lpstr>
      <vt:lpstr>One Medium-Scale Astrophysics Use Case:  SWGO Layout Optimization</vt:lpstr>
      <vt:lpstr>The Question</vt:lpstr>
      <vt:lpstr>The Question and a Possible Answer</vt:lpstr>
      <vt:lpstr>The Principled Question</vt:lpstr>
      <vt:lpstr>A Tentative Solution to the Principled Question</vt:lpstr>
      <vt:lpstr>A Tentative Solution to the Principled Question</vt:lpstr>
      <vt:lpstr>A Tentative Solution to the Principled Question</vt:lpstr>
      <vt:lpstr>A Tentative Solution to the Principled Question</vt:lpstr>
      <vt:lpstr>Building a Shower Model</vt:lpstr>
      <vt:lpstr>Fits of dN/dR Fluxes</vt:lpstr>
      <vt:lpstr>Fits of dN/dR Fluxes</vt:lpstr>
      <vt:lpstr>Fits of dN/dR Fluxes</vt:lpstr>
      <vt:lpstr>Fits of dN/dR Fluxes</vt:lpstr>
      <vt:lpstr>Fits to dN/dR Fit Parameters</vt:lpstr>
      <vt:lpstr>Fits to dN/dR Fit Parameters</vt:lpstr>
      <vt:lpstr>Fits to dN/dR Fit Parameters</vt:lpstr>
      <vt:lpstr>Fits to dN/dR Fit Parameters</vt:lpstr>
      <vt:lpstr>Building an End-to-End Model of SWGO</vt:lpstr>
      <vt:lpstr>Building an End-to-End Model of SWGO</vt:lpstr>
      <vt:lpstr>Building an End-to-End Model of SWGO</vt:lpstr>
      <vt:lpstr>Building an End-to-End Model of SWGO</vt:lpstr>
      <vt:lpstr>Shower Reconstruction</vt:lpstr>
      <vt:lpstr>Shower Reconstruction</vt:lpstr>
      <vt:lpstr>Scheme of Optimization Pipeline</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The utility</vt:lpstr>
      <vt:lpstr>The utility</vt:lpstr>
      <vt:lpstr>The utility</vt:lpstr>
      <vt:lpstr>A different utility definition</vt:lpstr>
      <vt:lpstr>Point Source Utility</vt:lpstr>
      <vt:lpstr>Approximation of N(3s)</vt:lpstr>
      <vt:lpstr>Approximation of N(3s)</vt:lpstr>
      <vt:lpstr>Presentazione standard di PowerPoint</vt:lpstr>
      <vt:lpstr>Area cost</vt:lpstr>
      <vt:lpstr>Area cost</vt:lpstr>
      <vt:lpstr>Macro-tank aggregates</vt:lpstr>
      <vt:lpstr>Resolving physical overlaps</vt:lpstr>
      <vt:lpstr>Gradient descent</vt:lpstr>
      <vt:lpstr>Animation of optimization run</vt:lpstr>
      <vt:lpstr>Results compared to the 13 SWGO layouts</vt:lpstr>
      <vt:lpstr>A comparison</vt:lpstr>
      <vt:lpstr>Physical Constraints</vt:lpstr>
      <vt:lpstr>Physical Constraints</vt:lpstr>
      <vt:lpstr>Discussion</vt:lpstr>
      <vt:lpstr>Presentazione standard di PowerPoint</vt:lpstr>
      <vt:lpstr>Summary</vt:lpstr>
      <vt:lpstr>Thank you for your time !</vt:lpstr>
      <vt:lpstr>Abstract</vt:lpstr>
      <vt:lpstr>Selection of showers</vt:lpstr>
      <vt:lpstr>Selection of showers</vt:lpstr>
      <vt:lpstr>Implementation</vt:lpstr>
      <vt:lpstr>Reconstruction of showers</vt:lpstr>
      <vt:lpstr>Classification</vt:lpstr>
      <vt:lpstr>Signal fraction from the mixture model</vt:lpstr>
      <vt:lpstr>Signal fraction from the mixture model</vt:lpstr>
      <vt:lpstr>Run with 150 macro-tanks, 1000 epochs</vt:lpstr>
    </vt:vector>
  </TitlesOfParts>
  <Company>INFN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Dealing with Nuisance Parameters in Physics Analysis: the ML Way</dc:title>
  <dc:creator>Dorigo</dc:creator>
  <cp:lastModifiedBy>tommaso dorigo</cp:lastModifiedBy>
  <cp:revision>249</cp:revision>
  <dcterms:created xsi:type="dcterms:W3CDTF">2020-07-14T13:04:46Z</dcterms:created>
  <dcterms:modified xsi:type="dcterms:W3CDTF">2024-08-18T11:04:12Z</dcterms:modified>
</cp:coreProperties>
</file>