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7"/>
  </p:notesMasterIdLst>
  <p:sldIdLst>
    <p:sldId id="256" r:id="rId2"/>
    <p:sldId id="257" r:id="rId3"/>
    <p:sldId id="258" r:id="rId4"/>
    <p:sldId id="304" r:id="rId5"/>
    <p:sldId id="262" r:id="rId6"/>
    <p:sldId id="261" r:id="rId7"/>
    <p:sldId id="264" r:id="rId8"/>
    <p:sldId id="302" r:id="rId9"/>
    <p:sldId id="263" r:id="rId10"/>
    <p:sldId id="265" r:id="rId11"/>
    <p:sldId id="305" r:id="rId12"/>
    <p:sldId id="307" r:id="rId13"/>
    <p:sldId id="276" r:id="rId14"/>
    <p:sldId id="303" r:id="rId15"/>
    <p:sldId id="312" r:id="rId16"/>
    <p:sldId id="306" r:id="rId17"/>
    <p:sldId id="277" r:id="rId18"/>
    <p:sldId id="278" r:id="rId19"/>
    <p:sldId id="311" r:id="rId20"/>
    <p:sldId id="308" r:id="rId21"/>
    <p:sldId id="309" r:id="rId22"/>
    <p:sldId id="284" r:id="rId23"/>
    <p:sldId id="286" r:id="rId24"/>
    <p:sldId id="287" r:id="rId25"/>
    <p:sldId id="288" r:id="rId26"/>
    <p:sldId id="289" r:id="rId27"/>
    <p:sldId id="290" r:id="rId28"/>
    <p:sldId id="310" r:id="rId29"/>
    <p:sldId id="291" r:id="rId30"/>
    <p:sldId id="295" r:id="rId31"/>
    <p:sldId id="297" r:id="rId32"/>
    <p:sldId id="298" r:id="rId33"/>
    <p:sldId id="299" r:id="rId34"/>
    <p:sldId id="300" r:id="rId35"/>
    <p:sldId id="301" r:id="rId3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B2F24FB8-8621-B74D-AF16-789BC06E02D9}">
          <p14:sldIdLst>
            <p14:sldId id="256"/>
            <p14:sldId id="257"/>
            <p14:sldId id="258"/>
            <p14:sldId id="304"/>
            <p14:sldId id="262"/>
            <p14:sldId id="261"/>
            <p14:sldId id="264"/>
            <p14:sldId id="302"/>
            <p14:sldId id="263"/>
            <p14:sldId id="265"/>
            <p14:sldId id="305"/>
            <p14:sldId id="307"/>
            <p14:sldId id="276"/>
            <p14:sldId id="303"/>
            <p14:sldId id="312"/>
            <p14:sldId id="306"/>
            <p14:sldId id="277"/>
            <p14:sldId id="278"/>
            <p14:sldId id="311"/>
            <p14:sldId id="308"/>
            <p14:sldId id="309"/>
            <p14:sldId id="284"/>
            <p14:sldId id="286"/>
            <p14:sldId id="287"/>
            <p14:sldId id="288"/>
            <p14:sldId id="289"/>
            <p14:sldId id="290"/>
            <p14:sldId id="310"/>
            <p14:sldId id="291"/>
            <p14:sldId id="295"/>
            <p14:sldId id="297"/>
            <p14:sldId id="298"/>
            <p14:sldId id="299"/>
            <p14:sldId id="300"/>
            <p14:sldId id="3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762"/>
  </p:normalViewPr>
  <p:slideViewPr>
    <p:cSldViewPr snapToGrid="0">
      <p:cViewPr varScale="1">
        <p:scale>
          <a:sx n="161" d="100"/>
          <a:sy n="161" d="100"/>
        </p:scale>
        <p:origin x="552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134d427232e_0_57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134d427232e_0_57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134d427232e_0_49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134d427232e_0_49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34d427232e_0_57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134d427232e_0_57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13a3e65aef5_0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13a3e65aef5_0_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134d427232e_0_57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134d427232e_0_57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134d427232e_0_57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134d427232e_0_57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134d427232e_0_57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134d427232e_0_57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134d427232e_0_57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134d427232e_0_57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13a3e65aef5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13a3e65aef5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134d427232e_0_24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134d427232e_0_24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34d427232e_0_24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34d427232e_0_24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13a3e65aef5_0_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13a3e65aef5_0_1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134d427232e_0_57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134d427232e_0_57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134d427232e_0_16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134d427232e_0_16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134d427232e_0_16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134d427232e_0_16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13a3e65aef5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g13a3e65aef5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34d427232e_0_56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34d427232e_0_56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34d427232e_0_5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34d427232e_0_5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3a3e65aef5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3a3e65aef5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34d427232e_0_57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134d427232e_0_57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3a3e65aef5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3a3e65aef5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34d427232e_0_57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34d427232e_0_57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134d427232e_0_57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134d427232e_0_57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9" name="Google Shape;49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  <p:pic>
        <p:nvPicPr>
          <p:cNvPr id="9" name="Google Shape;9;p1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0" y="4684930"/>
            <a:ext cx="548700" cy="411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1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8531075" y="4651075"/>
            <a:ext cx="548700" cy="417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1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576325" y="4687250"/>
            <a:ext cx="785823" cy="34553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0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9.png"/><Relationship Id="rId5" Type="http://schemas.openxmlformats.org/officeDocument/2006/relationships/image" Target="../media/image3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3.png"/><Relationship Id="rId4" Type="http://schemas.openxmlformats.org/officeDocument/2006/relationships/image" Target="../media/image42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6.gif"/><Relationship Id="rId4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8.gi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7.png"/><Relationship Id="rId5" Type="http://schemas.openxmlformats.org/officeDocument/2006/relationships/image" Target="../media/image12.gif"/><Relationship Id="rId4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3"/>
          <p:cNvSpPr txBox="1">
            <a:spLocks noGrp="1"/>
          </p:cNvSpPr>
          <p:nvPr>
            <p:ph type="ctrTitle"/>
          </p:nvPr>
        </p:nvSpPr>
        <p:spPr>
          <a:xfrm>
            <a:off x="141402" y="378475"/>
            <a:ext cx="8861196" cy="93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altLang="zh-CN" sz="2800" b="1" dirty="0">
                <a:solidFill>
                  <a:srgbClr val="0000FF"/>
                </a:solidFill>
                <a:highlight>
                  <a:schemeClr val="lt1"/>
                </a:highlight>
              </a:rPr>
              <a:t>Dark </a:t>
            </a:r>
            <a:r>
              <a:rPr lang="zh-CN" sz="2800" b="1" dirty="0">
                <a:solidFill>
                  <a:srgbClr val="0000FF"/>
                </a:solidFill>
                <a:highlight>
                  <a:schemeClr val="lt1"/>
                </a:highlight>
              </a:rPr>
              <a:t>photon</a:t>
            </a:r>
            <a:r>
              <a:rPr lang="en-AU" altLang="zh-CN" sz="2800" b="1" dirty="0">
                <a:solidFill>
                  <a:srgbClr val="0000FF"/>
                </a:solidFill>
                <a:highlight>
                  <a:schemeClr val="lt1"/>
                </a:highlight>
              </a:rPr>
              <a:t> in parity-violating electron scatterings</a:t>
            </a:r>
            <a:endParaRPr sz="2800" b="1" dirty="0">
              <a:solidFill>
                <a:srgbClr val="0000FF"/>
              </a:solidFill>
              <a:highlight>
                <a:schemeClr val="lt1"/>
              </a:highlight>
            </a:endParaRPr>
          </a:p>
        </p:txBody>
      </p:sp>
      <p:sp>
        <p:nvSpPr>
          <p:cNvPr id="58" name="Google Shape;58;p13"/>
          <p:cNvSpPr txBox="1">
            <a:spLocks noGrp="1"/>
          </p:cNvSpPr>
          <p:nvPr>
            <p:ph type="subTitle" idx="1"/>
          </p:nvPr>
        </p:nvSpPr>
        <p:spPr>
          <a:xfrm>
            <a:off x="224525" y="2080863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400" b="1" dirty="0"/>
              <a:t>Xuan-Gong Wang</a:t>
            </a:r>
            <a:endParaRPr sz="2400" b="1" dirty="0"/>
          </a:p>
        </p:txBody>
      </p:sp>
      <p:sp>
        <p:nvSpPr>
          <p:cNvPr id="59" name="Google Shape;59;p13"/>
          <p:cNvSpPr txBox="1"/>
          <p:nvPr/>
        </p:nvSpPr>
        <p:spPr>
          <a:xfrm>
            <a:off x="1414925" y="2873475"/>
            <a:ext cx="61398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700"/>
              <a:t>CDMPP/CSSM, The University of Adelaide</a:t>
            </a:r>
            <a:endParaRPr sz="1700"/>
          </a:p>
        </p:txBody>
      </p:sp>
      <p:sp>
        <p:nvSpPr>
          <p:cNvPr id="60" name="Google Shape;60;p13"/>
          <p:cNvSpPr txBox="1"/>
          <p:nvPr/>
        </p:nvSpPr>
        <p:spPr>
          <a:xfrm>
            <a:off x="746450" y="3838075"/>
            <a:ext cx="7923300" cy="892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AU" sz="1800" b="1" i="0" dirty="0">
                <a:effectLst/>
                <a:highlight>
                  <a:srgbClr val="FFFFFF"/>
                </a:highlight>
                <a:latin typeface="+mj-lt"/>
              </a:rPr>
              <a:t>16th Conference on Quark Confinement and the Hadron Spectrum</a:t>
            </a:r>
            <a:endParaRPr lang="en-AU" sz="1800" b="1" i="0" dirty="0">
              <a:solidFill>
                <a:srgbClr val="102535"/>
              </a:solidFill>
              <a:effectLst/>
              <a:highlight>
                <a:srgbClr val="FFFFFF"/>
              </a:highlight>
              <a:latin typeface="+mj-lt"/>
            </a:endParaRPr>
          </a:p>
          <a:p>
            <a:pPr algn="ctr">
              <a:spcAft>
                <a:spcPts val="600"/>
              </a:spcAft>
            </a:pPr>
            <a:r>
              <a:rPr lang="en-AU" altLang="zh-CN" sz="1800" b="1" dirty="0">
                <a:solidFill>
                  <a:srgbClr val="102535"/>
                </a:solidFill>
                <a:highlight>
                  <a:srgbClr val="FFFFFF"/>
                </a:highlight>
              </a:rPr>
              <a:t>Cairns, Aug. 18-24, 2024</a:t>
            </a:r>
            <a:endParaRPr lang="en-AU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2"/>
          <p:cNvSpPr txBox="1">
            <a:spLocks noGrp="1"/>
          </p:cNvSpPr>
          <p:nvPr>
            <p:ph type="body" idx="1"/>
          </p:nvPr>
        </p:nvSpPr>
        <p:spPr>
          <a:xfrm>
            <a:off x="107999" y="562514"/>
            <a:ext cx="5958846" cy="163753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ts val="1665"/>
              <a:buChar char="-"/>
            </a:pPr>
            <a:r>
              <a:rPr lang="zh-CN" sz="1665" b="1" dirty="0">
                <a:solidFill>
                  <a:schemeClr val="tx1"/>
                </a:solidFill>
              </a:rPr>
              <a:t>Shifit of Z boson mass and decay width </a:t>
            </a:r>
            <a:r>
              <a:rPr lang="zh-CN" sz="1665" dirty="0">
                <a:solidFill>
                  <a:schemeClr val="tx1"/>
                </a:solidFill>
              </a:rPr>
              <a:t>            </a:t>
            </a:r>
            <a:endParaRPr sz="1665" dirty="0">
              <a:solidFill>
                <a:schemeClr val="tx1"/>
              </a:solidFill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zh-CN" sz="1665" dirty="0"/>
              <a:t> Electroweak precision observables (EWPO)</a:t>
            </a:r>
            <a:endParaRPr sz="1665" dirty="0"/>
          </a:p>
          <a:p>
            <a:pPr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AU" altLang="zh-CN" sz="1200" dirty="0">
                <a:solidFill>
                  <a:srgbClr val="0000FF"/>
                </a:solidFill>
              </a:rPr>
              <a:t>Hook, E. Izaguirre, J.G. Wacker, Adv. High Energy Phys. 2011 (2011) 859762 D. </a:t>
            </a:r>
            <a:r>
              <a:rPr lang="zh-CN" sz="1200" dirty="0">
                <a:solidFill>
                  <a:srgbClr val="0000FF"/>
                </a:solidFill>
              </a:rPr>
              <a:t>Curtin et al., JHEP 02 (2015) 157</a:t>
            </a:r>
            <a:endParaRPr sz="1200" dirty="0">
              <a:solidFill>
                <a:srgbClr val="0000FF"/>
              </a:solidFill>
            </a:endParaRPr>
          </a:p>
        </p:txBody>
      </p:sp>
      <p:sp>
        <p:nvSpPr>
          <p:cNvPr id="137" name="Google Shape;137;p22"/>
          <p:cNvSpPr/>
          <p:nvPr/>
        </p:nvSpPr>
        <p:spPr>
          <a:xfrm>
            <a:off x="286300" y="1112783"/>
            <a:ext cx="347400" cy="2685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22"/>
          <p:cNvSpPr txBox="1"/>
          <p:nvPr/>
        </p:nvSpPr>
        <p:spPr>
          <a:xfrm>
            <a:off x="107999" y="2189866"/>
            <a:ext cx="6096000" cy="815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20650" lvl="0" algn="l" rtl="0">
              <a:spcBef>
                <a:spcPts val="0"/>
              </a:spcBef>
              <a:spcAft>
                <a:spcPts val="0"/>
              </a:spcAft>
              <a:buSzPts val="1700"/>
            </a:pPr>
            <a:r>
              <a:rPr lang="en-AU" altLang="zh-CN" sz="1700" b="1" dirty="0"/>
              <a:t>-    Mu</a:t>
            </a:r>
            <a:r>
              <a:rPr lang="zh-CN" sz="1700" b="1" dirty="0"/>
              <a:t>on g-2:</a:t>
            </a:r>
            <a:r>
              <a:rPr lang="zh-CN" sz="1700" dirty="0"/>
              <a:t> </a:t>
            </a:r>
            <a:endParaRPr sz="1700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altLang="zh-CN" sz="1200" dirty="0">
                <a:solidFill>
                  <a:srgbClr val="0000FF"/>
                </a:solidFill>
              </a:rPr>
              <a:t>M. </a:t>
            </a:r>
            <a:r>
              <a:rPr lang="zh-CN" sz="1200" dirty="0">
                <a:solidFill>
                  <a:srgbClr val="0000FF"/>
                </a:solidFill>
              </a:rPr>
              <a:t>Pospelov, Phys. Rev. D 80 (2009) 095002;</a:t>
            </a:r>
            <a:endParaRPr sz="1200" dirty="0">
              <a:solidFill>
                <a:srgbClr val="0000FF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altLang="zh-CN" sz="1200" dirty="0">
                <a:solidFill>
                  <a:srgbClr val="0000FF"/>
                </a:solidFill>
              </a:rPr>
              <a:t>H. </a:t>
            </a:r>
            <a:r>
              <a:rPr lang="zh-CN" sz="1200" dirty="0">
                <a:solidFill>
                  <a:srgbClr val="0000FF"/>
                </a:solidFill>
              </a:rPr>
              <a:t>Davoudiasl et al.,Phys. Rev. Lett. 109 (2012) 031802</a:t>
            </a:r>
            <a:endParaRPr sz="1200" dirty="0">
              <a:solidFill>
                <a:srgbClr val="0000FF"/>
              </a:solidFill>
            </a:endParaRPr>
          </a:p>
        </p:txBody>
      </p:sp>
      <p:sp>
        <p:nvSpPr>
          <p:cNvPr id="139" name="Google Shape;139;p22"/>
          <p:cNvSpPr txBox="1"/>
          <p:nvPr/>
        </p:nvSpPr>
        <p:spPr>
          <a:xfrm>
            <a:off x="107999" y="3180877"/>
            <a:ext cx="6914602" cy="1157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-AU" altLang="zh-CN" sz="1700" b="1" dirty="0"/>
              <a:t>Rare kaon and B meson decay</a:t>
            </a:r>
            <a:r>
              <a:rPr lang="zh-CN" sz="1700" b="1" dirty="0"/>
              <a:t> </a:t>
            </a:r>
            <a:endParaRPr sz="1700" b="1" dirty="0"/>
          </a:p>
          <a:p>
            <a:pPr lvl="0">
              <a:lnSpc>
                <a:spcPct val="115000"/>
              </a:lnSpc>
            </a:pPr>
            <a:r>
              <a:rPr lang="zh-CN" sz="1620" dirty="0">
                <a:solidFill>
                  <a:srgbClr val="0000FF"/>
                </a:solidFill>
              </a:rPr>
              <a:t> </a:t>
            </a:r>
            <a:r>
              <a:rPr lang="en-AU" altLang="zh-CN" sz="1620" dirty="0">
                <a:solidFill>
                  <a:srgbClr val="0000FF"/>
                </a:solidFill>
              </a:rPr>
              <a:t>       </a:t>
            </a:r>
            <a:r>
              <a:rPr lang="en-AU" altLang="zh-CN" sz="1200" dirty="0">
                <a:solidFill>
                  <a:srgbClr val="0000FF"/>
                </a:solidFill>
              </a:rPr>
              <a:t>H. </a:t>
            </a:r>
            <a:r>
              <a:rPr lang="en-US" altLang="zh-CN" sz="1200" dirty="0" err="1">
                <a:solidFill>
                  <a:srgbClr val="0000FF"/>
                </a:solidFill>
              </a:rPr>
              <a:t>Davoudiasl</a:t>
            </a:r>
            <a:r>
              <a:rPr lang="en-US" altLang="zh-CN" sz="1200" dirty="0">
                <a:solidFill>
                  <a:srgbClr val="0000FF"/>
                </a:solidFill>
              </a:rPr>
              <a:t>, H.S. Lee, W.J. Marciano, Phys. Rev. D 85 (2012) 115019</a:t>
            </a:r>
          </a:p>
          <a:p>
            <a:pPr lvl="0">
              <a:lnSpc>
                <a:spcPct val="115000"/>
              </a:lnSpc>
            </a:pPr>
            <a:r>
              <a:rPr lang="en-AU" altLang="zh-CN" sz="1200" dirty="0">
                <a:solidFill>
                  <a:srgbClr val="0000FF"/>
                </a:solidFill>
              </a:rPr>
              <a:t>          A. Datta et al., JHEP 03 (2023) 108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AU" altLang="zh-CN" sz="1200" dirty="0">
                <a:solidFill>
                  <a:srgbClr val="0000FF"/>
                </a:solidFill>
              </a:rPr>
              <a:t>          X.G. Wang, A.W. Thomas, J. Phys. G 50 (2023) 085001</a:t>
            </a:r>
            <a:endParaRPr sz="1200" dirty="0"/>
          </a:p>
        </p:txBody>
      </p:sp>
      <p:sp>
        <p:nvSpPr>
          <p:cNvPr id="2" name="Google Shape;128;p21">
            <a:extLst>
              <a:ext uri="{FF2B5EF4-FFF2-40B4-BE49-F238E27FC236}">
                <a16:creationId xmlns:a16="http://schemas.microsoft.com/office/drawing/2014/main" id="{F7FFA8C4-060B-9E66-34EB-7AC6530CC313}"/>
              </a:ext>
            </a:extLst>
          </p:cNvPr>
          <p:cNvSpPr txBox="1"/>
          <p:nvPr/>
        </p:nvSpPr>
        <p:spPr>
          <a:xfrm>
            <a:off x="39300" y="-58541"/>
            <a:ext cx="4532700" cy="5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zh-CN" sz="2420" b="1" dirty="0">
                <a:solidFill>
                  <a:srgbClr val="C00000"/>
                </a:solidFill>
              </a:rPr>
              <a:t>Decay-agnostic</a:t>
            </a:r>
            <a:r>
              <a:rPr lang="en-AU" altLang="zh-CN" sz="2420" b="1" dirty="0">
                <a:solidFill>
                  <a:srgbClr val="C00000"/>
                </a:solidFill>
              </a:rPr>
              <a:t> limits</a:t>
            </a:r>
            <a:endParaRPr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63;p25">
            <a:extLst>
              <a:ext uri="{FF2B5EF4-FFF2-40B4-BE49-F238E27FC236}">
                <a16:creationId xmlns:a16="http://schemas.microsoft.com/office/drawing/2014/main" id="{8983AD70-34C2-851B-C7E2-3BDD7DC9691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61176" y="1055794"/>
            <a:ext cx="4989585" cy="2886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62;p25">
            <a:extLst>
              <a:ext uri="{FF2B5EF4-FFF2-40B4-BE49-F238E27FC236}">
                <a16:creationId xmlns:a16="http://schemas.microsoft.com/office/drawing/2014/main" id="{C0BC1ECE-1569-0741-E31D-9062525CFC5B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04824" y="1055794"/>
            <a:ext cx="3149562" cy="259385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226;p33">
            <a:extLst>
              <a:ext uri="{FF2B5EF4-FFF2-40B4-BE49-F238E27FC236}">
                <a16:creationId xmlns:a16="http://schemas.microsoft.com/office/drawing/2014/main" id="{56B8402C-DCFF-F096-15AD-F594CC6CB0F1}"/>
              </a:ext>
            </a:extLst>
          </p:cNvPr>
          <p:cNvSpPr txBox="1"/>
          <p:nvPr/>
        </p:nvSpPr>
        <p:spPr>
          <a:xfrm>
            <a:off x="83809" y="75836"/>
            <a:ext cx="41754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200" dirty="0">
                <a:solidFill>
                  <a:srgbClr val="C00000"/>
                </a:solidFill>
              </a:rPr>
              <a:t>e-p DIS</a:t>
            </a:r>
            <a:endParaRPr sz="2200" dirty="0">
              <a:solidFill>
                <a:srgbClr val="C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2C1968-30B6-DD4D-79DD-D7ABFBF0A8D5}"/>
              </a:ext>
            </a:extLst>
          </p:cNvPr>
          <p:cNvSpPr txBox="1"/>
          <p:nvPr/>
        </p:nvSpPr>
        <p:spPr>
          <a:xfrm>
            <a:off x="2767196" y="4325509"/>
            <a:ext cx="53671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Large dataset and wide kinematic coverage</a:t>
            </a:r>
          </a:p>
        </p:txBody>
      </p:sp>
    </p:spTree>
    <p:extLst>
      <p:ext uri="{BB962C8B-B14F-4D97-AF65-F5344CB8AC3E}">
        <p14:creationId xmlns:p14="http://schemas.microsoft.com/office/powerpoint/2010/main" val="1497451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40;p22">
            <a:extLst>
              <a:ext uri="{FF2B5EF4-FFF2-40B4-BE49-F238E27FC236}">
                <a16:creationId xmlns:a16="http://schemas.microsoft.com/office/drawing/2014/main" id="{CF449DC3-419E-A323-76A0-F90929F55B88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847555" y="878280"/>
            <a:ext cx="4296445" cy="32715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8ACAB59-5BDC-0577-2693-45A149AD207B}"/>
              </a:ext>
            </a:extLst>
          </p:cNvPr>
          <p:cNvSpPr txBox="1"/>
          <p:nvPr/>
        </p:nvSpPr>
        <p:spPr>
          <a:xfrm>
            <a:off x="318051" y="420701"/>
            <a:ext cx="47946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altLang="zh-CN" sz="1200" dirty="0">
                <a:solidFill>
                  <a:srgbClr val="0000FF"/>
                </a:solidFill>
              </a:rPr>
              <a:t>G.D. </a:t>
            </a:r>
            <a:r>
              <a:rPr lang="zh-CN" sz="1200" dirty="0">
                <a:solidFill>
                  <a:srgbClr val="0000FF"/>
                </a:solidFill>
              </a:rPr>
              <a:t>Kribs</a:t>
            </a:r>
            <a:r>
              <a:rPr lang="en-AU" altLang="zh-CN" sz="1200" dirty="0">
                <a:solidFill>
                  <a:srgbClr val="0000FF"/>
                </a:solidFill>
              </a:rPr>
              <a:t>, D. McKeen</a:t>
            </a:r>
            <a:r>
              <a:rPr lang="zh-CN" sz="1200" dirty="0">
                <a:solidFill>
                  <a:srgbClr val="0000FF"/>
                </a:solidFill>
              </a:rPr>
              <a:t>,</a:t>
            </a:r>
            <a:r>
              <a:rPr lang="en-AU" altLang="zh-CN" sz="1200" dirty="0">
                <a:solidFill>
                  <a:srgbClr val="0000FF"/>
                </a:solidFill>
              </a:rPr>
              <a:t> N. Raj,</a:t>
            </a:r>
            <a:r>
              <a:rPr lang="zh-CN" sz="1200" dirty="0">
                <a:solidFill>
                  <a:srgbClr val="0000FF"/>
                </a:solidFill>
              </a:rPr>
              <a:t> Phys. Rev. Lett. 126 (2021) 011801</a:t>
            </a:r>
            <a:endParaRPr 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A4E5290-44B1-062C-EEEE-BC1F7F64B803}"/>
                  </a:ext>
                </a:extLst>
              </p:cNvPr>
              <p:cNvSpPr txBox="1"/>
              <p:nvPr/>
            </p:nvSpPr>
            <p:spPr>
              <a:xfrm>
                <a:off x="425395" y="1405063"/>
                <a:ext cx="4560073" cy="3472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lvl="0" indent="-330200" algn="l" rtl="0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SzPts val="1600"/>
                  <a:buChar char="➢"/>
                </a:pPr>
                <a:r>
                  <a:rPr lang="en-AU" dirty="0"/>
                  <a:t>HERA data of reduced cross section</a:t>
                </a:r>
                <a:endParaRPr lang="en-AU" sz="1400" dirty="0"/>
              </a:p>
              <a:p>
                <a:pPr marL="457200" lvl="0" indent="-342900" algn="l" rtl="0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SzPts val="1800"/>
                  <a:buChar char="➢"/>
                </a:pPr>
                <a:r>
                  <a:rPr lang="en-AU" sz="1400" dirty="0"/>
                  <a:t>95% CL exclusion limits on (</a:t>
                </a:r>
                <a14:m>
                  <m:oMath xmlns:m="http://schemas.openxmlformats.org/officeDocument/2006/math">
                    <m:r>
                      <a:rPr lang="en-AU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  <m:r>
                      <a:rPr lang="en-AU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AU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AU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𝐴𝐷</m:t>
                        </m:r>
                      </m:sub>
                    </m:sSub>
                  </m:oMath>
                </a14:m>
                <a:r>
                  <a:rPr lang="en-AU" sz="1400" dirty="0"/>
                  <a:t>)</a:t>
                </a:r>
              </a:p>
              <a:p>
                <a:pPr marL="457200" lvl="0" indent="-342900" algn="l" rtl="0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SzPts val="1800"/>
                  <a:buChar char="➢"/>
                </a:pPr>
                <a:endParaRPr lang="en-AU" dirty="0"/>
              </a:p>
              <a:p>
                <a:pPr marL="457200" lvl="0" indent="-342900" algn="l" rtl="0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SzPts val="1800"/>
                  <a:buChar char="➢"/>
                </a:pPr>
                <a:endParaRPr lang="en-AU" sz="1400" dirty="0"/>
              </a:p>
              <a:p>
                <a:pPr marL="114300" lvl="0" algn="l" rtl="0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SzPts val="1800"/>
                </a:pPr>
                <a:endParaRPr lang="en-AU" sz="1400" dirty="0"/>
              </a:p>
              <a:p>
                <a:pPr marL="457200" lvl="0" indent="-342900" algn="l" rtl="0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SzPts val="1800"/>
                  <a:buChar char="➢"/>
                </a:pPr>
                <a:endParaRPr lang="en-AU" sz="1400" dirty="0"/>
              </a:p>
              <a:p>
                <a:pPr marL="457200" indent="-342900">
                  <a:lnSpc>
                    <a:spcPct val="200000"/>
                  </a:lnSpc>
                  <a:buSzPts val="1800"/>
                  <a:buFont typeface="Arial"/>
                  <a:buChar char="➢"/>
                </a:pPr>
                <a:r>
                  <a:rPr lang="en-AU" dirty="0"/>
                  <a:t>PDFs are </a:t>
                </a:r>
                <a:r>
                  <a:rPr lang="en-AU" dirty="0">
                    <a:solidFill>
                      <a:srgbClr val="C00000"/>
                    </a:solidFill>
                  </a:rPr>
                  <a:t>fixed</a:t>
                </a:r>
                <a:r>
                  <a:rPr lang="en-AU" dirty="0"/>
                  <a:t> at HERAPDF2.0 LO results</a:t>
                </a:r>
              </a:p>
              <a:p>
                <a:pPr marL="457200" lvl="0" indent="-342900" algn="l" rtl="0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SzPts val="1800"/>
                  <a:buChar char="➢"/>
                </a:pPr>
                <a:endParaRPr lang="en-AU" sz="1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A4E5290-44B1-062C-EEEE-BC1F7F64B8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395" y="1405063"/>
                <a:ext cx="4560073" cy="34725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math equation with black text&#10;&#10;Description automatically generated">
            <a:extLst>
              <a:ext uri="{FF2B5EF4-FFF2-40B4-BE49-F238E27FC236}">
                <a16:creationId xmlns:a16="http://schemas.microsoft.com/office/drawing/2014/main" id="{6814B986-5D29-9BFA-69E1-E45ADD0EB3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395" y="2450457"/>
            <a:ext cx="4046080" cy="108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5090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Google Shape;225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62543" y="1434984"/>
            <a:ext cx="4281457" cy="2876888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33"/>
          <p:cNvSpPr txBox="1"/>
          <p:nvPr/>
        </p:nvSpPr>
        <p:spPr>
          <a:xfrm>
            <a:off x="20199" y="0"/>
            <a:ext cx="41754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200" dirty="0">
                <a:solidFill>
                  <a:srgbClr val="C00000"/>
                </a:solidFill>
              </a:rPr>
              <a:t>Improved DIS </a:t>
            </a:r>
            <a:r>
              <a:rPr lang="zh-CN" sz="2200" dirty="0">
                <a:solidFill>
                  <a:srgbClr val="C00000"/>
                </a:solidFill>
              </a:rPr>
              <a:t>limits</a:t>
            </a:r>
            <a:endParaRPr sz="2200" dirty="0">
              <a:solidFill>
                <a:srgbClr val="C00000"/>
              </a:solidFill>
            </a:endParaRPr>
          </a:p>
        </p:txBody>
      </p:sp>
      <p:sp>
        <p:nvSpPr>
          <p:cNvPr id="3" name="Google Shape;152;p23">
            <a:extLst>
              <a:ext uri="{FF2B5EF4-FFF2-40B4-BE49-F238E27FC236}">
                <a16:creationId xmlns:a16="http://schemas.microsoft.com/office/drawing/2014/main" id="{3853C6E4-B6E3-56B8-E75B-BCCFFD304C36}"/>
              </a:ext>
            </a:extLst>
          </p:cNvPr>
          <p:cNvSpPr txBox="1"/>
          <p:nvPr/>
        </p:nvSpPr>
        <p:spPr>
          <a:xfrm>
            <a:off x="20199" y="968321"/>
            <a:ext cx="5613621" cy="1905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AU" altLang="zh-CN" sz="1200" dirty="0">
                <a:solidFill>
                  <a:srgbClr val="0000FF"/>
                </a:solidFill>
              </a:rPr>
              <a:t>A.W. </a:t>
            </a:r>
            <a:r>
              <a:rPr lang="zh-CN" sz="1200" dirty="0">
                <a:solidFill>
                  <a:srgbClr val="0000FF"/>
                </a:solidFill>
              </a:rPr>
              <a:t>Thomas, </a:t>
            </a:r>
            <a:r>
              <a:rPr lang="en-AU" altLang="zh-CN" sz="1200" dirty="0">
                <a:solidFill>
                  <a:srgbClr val="0000FF"/>
                </a:solidFill>
              </a:rPr>
              <a:t>X.G. </a:t>
            </a:r>
            <a:r>
              <a:rPr lang="zh-CN" sz="1200" dirty="0">
                <a:solidFill>
                  <a:srgbClr val="0000FF"/>
                </a:solidFill>
              </a:rPr>
              <a:t>Wang, </a:t>
            </a:r>
            <a:r>
              <a:rPr lang="en-AU" altLang="zh-CN" sz="1200" dirty="0">
                <a:solidFill>
                  <a:srgbClr val="0000FF"/>
                </a:solidFill>
              </a:rPr>
              <a:t>A.G. </a:t>
            </a:r>
            <a:r>
              <a:rPr lang="zh-CN" sz="1200" dirty="0">
                <a:solidFill>
                  <a:srgbClr val="0000FF"/>
                </a:solidFill>
              </a:rPr>
              <a:t>Williams, Phys. Rev. D 105 (2022) L031901</a:t>
            </a:r>
            <a:endParaRPr sz="12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A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dirty="0"/>
              <a:t> - </a:t>
            </a:r>
            <a:r>
              <a:rPr lang="en-US" altLang="zh-CN" dirty="0"/>
              <a:t>two-component model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dirty="0"/>
              <a:t>        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dirty="0"/>
              <a:t> - </a:t>
            </a:r>
            <a:r>
              <a:rPr lang="en-AU" altLang="zh-CN" dirty="0"/>
              <a:t>v</a:t>
            </a:r>
            <a:r>
              <a:rPr lang="zh-CN" dirty="0"/>
              <a:t>ector meson dominance + </a:t>
            </a:r>
            <a:r>
              <a:rPr lang="en-AU" altLang="zh-CN" dirty="0"/>
              <a:t> </a:t>
            </a:r>
            <a:r>
              <a:rPr lang="zh-CN" dirty="0"/>
              <a:t>correct photoproduction limit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dirty="0"/>
              <a:t>        </a:t>
            </a:r>
            <a:endParaRPr lang="en-AU" altLang="zh-CN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dirty="0"/>
              <a:t> - </a:t>
            </a:r>
            <a:r>
              <a:rPr lang="zh-CN" dirty="0">
                <a:solidFill>
                  <a:srgbClr val="FF0000"/>
                </a:solidFill>
              </a:rPr>
              <a:t>simultaneous</a:t>
            </a:r>
            <a:r>
              <a:rPr lang="zh-CN" dirty="0"/>
              <a:t> </a:t>
            </a:r>
            <a:r>
              <a:rPr lang="en-AU" altLang="zh-CN" dirty="0"/>
              <a:t>fit</a:t>
            </a:r>
            <a:r>
              <a:rPr lang="zh-CN" dirty="0"/>
              <a:t> of PDFs and dark photon effects</a:t>
            </a: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26;p33">
            <a:extLst>
              <a:ext uri="{FF2B5EF4-FFF2-40B4-BE49-F238E27FC236}">
                <a16:creationId xmlns:a16="http://schemas.microsoft.com/office/drawing/2014/main" id="{E413853D-61EF-81F8-333B-9D3FD316D191}"/>
              </a:ext>
            </a:extLst>
          </p:cNvPr>
          <p:cNvSpPr txBox="1"/>
          <p:nvPr/>
        </p:nvSpPr>
        <p:spPr>
          <a:xfrm>
            <a:off x="179225" y="163300"/>
            <a:ext cx="41754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C00000"/>
                </a:solidFill>
              </a:rPr>
              <a:t>Global QCD analysis</a:t>
            </a:r>
            <a:endParaRPr sz="2200" dirty="0">
              <a:solidFill>
                <a:srgbClr val="C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ADDC3B-8EA2-A221-39DF-5A6DE48DEC35}"/>
              </a:ext>
            </a:extLst>
          </p:cNvPr>
          <p:cNvSpPr txBox="1"/>
          <p:nvPr/>
        </p:nvSpPr>
        <p:spPr>
          <a:xfrm>
            <a:off x="508883" y="748089"/>
            <a:ext cx="40631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altLang="zh-CN" sz="1400" dirty="0">
                <a:solidFill>
                  <a:srgbClr val="0000FF"/>
                </a:solidFill>
              </a:rPr>
              <a:t>Nicholas Hunt-Smith, et </a:t>
            </a:r>
            <a:r>
              <a:rPr lang="en-AU" altLang="zh-CN" dirty="0">
                <a:solidFill>
                  <a:srgbClr val="0000FF"/>
                </a:solidFill>
              </a:rPr>
              <a:t>a</a:t>
            </a:r>
            <a:r>
              <a:rPr lang="en-AU" altLang="zh-CN" sz="1400" dirty="0">
                <a:solidFill>
                  <a:srgbClr val="0000FF"/>
                </a:solidFill>
              </a:rPr>
              <a:t>l., JHEP 09 (2023) 096</a:t>
            </a:r>
            <a:endParaRPr lang="en-AU" dirty="0">
              <a:solidFill>
                <a:schemeClr val="dk1"/>
              </a:solidFill>
            </a:endParaRPr>
          </a:p>
        </p:txBody>
      </p:sp>
      <p:pic>
        <p:nvPicPr>
          <p:cNvPr id="5" name="Picture 4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3903DD65-DDCD-6B38-02EE-62C0A920D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7700"/>
            <a:ext cx="5552241" cy="2403793"/>
          </a:xfrm>
          <a:prstGeom prst="rect">
            <a:avLst/>
          </a:prstGeom>
        </p:spPr>
      </p:pic>
      <p:pic>
        <p:nvPicPr>
          <p:cNvPr id="7" name="Picture 6" descr="A diagram of a graph&#10;&#10;Description automatically generated">
            <a:extLst>
              <a:ext uri="{FF2B5EF4-FFF2-40B4-BE49-F238E27FC236}">
                <a16:creationId xmlns:a16="http://schemas.microsoft.com/office/drawing/2014/main" id="{30F8A760-5A8A-1A0D-CF40-9A930CE197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9850" y="2187742"/>
            <a:ext cx="4897120" cy="291055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30EAD88-92B2-438D-6B2C-3EEF1FC1AB58}"/>
              </a:ext>
            </a:extLst>
          </p:cNvPr>
          <p:cNvSpPr/>
          <p:nvPr/>
        </p:nvSpPr>
        <p:spPr>
          <a:xfrm>
            <a:off x="1645920" y="1200647"/>
            <a:ext cx="1065476" cy="1701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8080FD-1E9E-C2D3-9236-BB7C5C2DCB5A}"/>
              </a:ext>
            </a:extLst>
          </p:cNvPr>
          <p:cNvSpPr/>
          <p:nvPr/>
        </p:nvSpPr>
        <p:spPr>
          <a:xfrm>
            <a:off x="326004" y="1423343"/>
            <a:ext cx="5226237" cy="38160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03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64;p25">
            <a:extLst>
              <a:ext uri="{FF2B5EF4-FFF2-40B4-BE49-F238E27FC236}">
                <a16:creationId xmlns:a16="http://schemas.microsoft.com/office/drawing/2014/main" id="{E88D3732-74AA-7217-0430-CCC3A154BAE4}"/>
              </a:ext>
            </a:extLst>
          </p:cNvPr>
          <p:cNvSpPr txBox="1"/>
          <p:nvPr/>
        </p:nvSpPr>
        <p:spPr>
          <a:xfrm>
            <a:off x="0" y="0"/>
            <a:ext cx="33435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2200" dirty="0">
                <a:solidFill>
                  <a:srgbClr val="C00000"/>
                </a:solidFill>
              </a:rPr>
              <a:t>B-L Z’ model </a:t>
            </a:r>
            <a:endParaRPr sz="2200" dirty="0">
              <a:solidFill>
                <a:srgbClr val="C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66480E-BBC8-BA0A-6133-4710CC2E71A8}"/>
              </a:ext>
            </a:extLst>
          </p:cNvPr>
          <p:cNvSpPr txBox="1"/>
          <p:nvPr/>
        </p:nvSpPr>
        <p:spPr>
          <a:xfrm>
            <a:off x="159026" y="596348"/>
            <a:ext cx="4937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Nicholas Hunt-Smith</a:t>
            </a:r>
            <a:r>
              <a:rPr lang="zh-CN" altLang="en-US" sz="1200" dirty="0">
                <a:solidFill>
                  <a:schemeClr val="accent1"/>
                </a:solidFill>
              </a:rPr>
              <a:t> </a:t>
            </a:r>
            <a:r>
              <a:rPr lang="en-AU" altLang="zh-CN" sz="1200" dirty="0">
                <a:solidFill>
                  <a:schemeClr val="accent1"/>
                </a:solidFill>
              </a:rPr>
              <a:t>et</a:t>
            </a:r>
            <a:r>
              <a:rPr lang="en-US" altLang="zh-CN" sz="1200" dirty="0">
                <a:solidFill>
                  <a:schemeClr val="accent1"/>
                </a:solidFill>
              </a:rPr>
              <a:t> </a:t>
            </a:r>
            <a:r>
              <a:rPr lang="en-AU" altLang="zh-CN" sz="1200" dirty="0">
                <a:solidFill>
                  <a:schemeClr val="accent1"/>
                </a:solidFill>
              </a:rPr>
              <a:t>al.</a:t>
            </a:r>
            <a:r>
              <a:rPr lang="en-US" sz="1200" dirty="0">
                <a:solidFill>
                  <a:schemeClr val="accent1"/>
                </a:solidFill>
              </a:rPr>
              <a:t>, paper in preparation</a:t>
            </a:r>
          </a:p>
        </p:txBody>
      </p:sp>
      <p:pic>
        <p:nvPicPr>
          <p:cNvPr id="4" name="Picture 3" descr="A math equations on a white background&#10;&#10;Description automatically generated">
            <a:extLst>
              <a:ext uri="{FF2B5EF4-FFF2-40B4-BE49-F238E27FC236}">
                <a16:creationId xmlns:a16="http://schemas.microsoft.com/office/drawing/2014/main" id="{A7243225-861A-7873-95F7-500AA163FD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221" y="1145124"/>
            <a:ext cx="4240301" cy="17981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3BA04F2-6304-E4FD-EEBC-1315D37E962A}"/>
                  </a:ext>
                </a:extLst>
              </p:cNvPr>
              <p:cNvSpPr txBox="1"/>
              <p:nvPr/>
            </p:nvSpPr>
            <p:spPr>
              <a:xfrm>
                <a:off x="461176" y="3215056"/>
                <a:ext cx="592372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C00000"/>
                    </a:solidFill>
                  </a:rPr>
                  <a:t>No improvement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AU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when Z’ is included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3BA04F2-6304-E4FD-EEBC-1315D37E96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176" y="3215056"/>
                <a:ext cx="5923722" cy="307777"/>
              </a:xfrm>
              <a:prstGeom prst="rect">
                <a:avLst/>
              </a:prstGeom>
              <a:blipFill>
                <a:blip r:embed="rId3"/>
                <a:stretch>
                  <a:fillRect l="-428" b="-1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graph with lines and numbers&#10;&#10;Description automatically generated with medium confidence">
            <a:extLst>
              <a:ext uri="{FF2B5EF4-FFF2-40B4-BE49-F238E27FC236}">
                <a16:creationId xmlns:a16="http://schemas.microsoft.com/office/drawing/2014/main" id="{0460CDF3-570A-644C-3838-2E81BFECDE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3063" y="1145124"/>
            <a:ext cx="4660937" cy="348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57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44;p22" descr="{\rm nonzero}\ C_{A_D}^{{\color{red}a}} \longrightarrow\ {\rm {\color{red}Parity\ violation}\ in\ electron\ scattering}&#10;">
            <a:extLst>
              <a:ext uri="{FF2B5EF4-FFF2-40B4-BE49-F238E27FC236}">
                <a16:creationId xmlns:a16="http://schemas.microsoft.com/office/drawing/2014/main" id="{B0BFE79A-2539-B04D-38A5-B782DC4960FB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06808" y="1006924"/>
            <a:ext cx="5087874" cy="3193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46B6E40-7867-ABA9-2589-9BDA3A78BE0A}"/>
              </a:ext>
            </a:extLst>
          </p:cNvPr>
          <p:cNvSpPr txBox="1"/>
          <p:nvPr/>
        </p:nvSpPr>
        <p:spPr>
          <a:xfrm>
            <a:off x="615772" y="2616923"/>
            <a:ext cx="7652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A.W. Thomas, X.G. Wang, A.G. Williams, Phys. Rev. Lett. 129 (2022) 011807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1600" dirty="0">
                <a:solidFill>
                  <a:srgbClr val="7030A0"/>
                </a:solidFill>
              </a:rPr>
              <a:t>-   </a:t>
            </a:r>
            <a:r>
              <a:rPr lang="en-US" dirty="0">
                <a:solidFill>
                  <a:schemeClr val="tx1"/>
                </a:solidFill>
              </a:rPr>
              <a:t>The dark photon contribution to A</a:t>
            </a:r>
            <a:r>
              <a:rPr lang="en-US" baseline="-25000" dirty="0">
                <a:solidFill>
                  <a:schemeClr val="tx1"/>
                </a:solidFill>
              </a:rPr>
              <a:t>PV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How large is it</a:t>
            </a:r>
          </a:p>
        </p:txBody>
      </p:sp>
      <p:sp>
        <p:nvSpPr>
          <p:cNvPr id="4" name="Google Shape;226;p33">
            <a:extLst>
              <a:ext uri="{FF2B5EF4-FFF2-40B4-BE49-F238E27FC236}">
                <a16:creationId xmlns:a16="http://schemas.microsoft.com/office/drawing/2014/main" id="{05FE41D7-04E1-A34F-0B6F-B3F18F77F9C0}"/>
              </a:ext>
            </a:extLst>
          </p:cNvPr>
          <p:cNvSpPr txBox="1"/>
          <p:nvPr/>
        </p:nvSpPr>
        <p:spPr>
          <a:xfrm>
            <a:off x="179225" y="163300"/>
            <a:ext cx="41754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C00000"/>
                </a:solidFill>
              </a:rPr>
              <a:t>New tool</a:t>
            </a:r>
            <a:endParaRPr sz="2200" dirty="0">
              <a:solidFill>
                <a:srgbClr val="C0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CBFE0C-E28A-809D-0D93-0601F1434C31}"/>
              </a:ext>
            </a:extLst>
          </p:cNvPr>
          <p:cNvSpPr txBox="1"/>
          <p:nvPr/>
        </p:nvSpPr>
        <p:spPr>
          <a:xfrm>
            <a:off x="5794682" y="972227"/>
            <a:ext cx="1055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(PVES)</a:t>
            </a:r>
          </a:p>
        </p:txBody>
      </p:sp>
    </p:spTree>
    <p:extLst>
      <p:ext uri="{BB962C8B-B14F-4D97-AF65-F5344CB8AC3E}">
        <p14:creationId xmlns:p14="http://schemas.microsoft.com/office/powerpoint/2010/main" val="1134880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4"/>
          <p:cNvSpPr txBox="1">
            <a:spLocks noGrp="1"/>
          </p:cNvSpPr>
          <p:nvPr>
            <p:ph type="title"/>
          </p:nvPr>
        </p:nvSpPr>
        <p:spPr>
          <a:xfrm>
            <a:off x="22205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200" dirty="0">
                <a:solidFill>
                  <a:srgbClr val="0000FF"/>
                </a:solidFill>
              </a:rPr>
              <a:t>II. New proposal: PVES</a:t>
            </a:r>
            <a:endParaRPr sz="3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99506" y="937450"/>
            <a:ext cx="4989624" cy="2518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200" y="937450"/>
            <a:ext cx="3659825" cy="2449806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35"/>
          <p:cNvSpPr txBox="1"/>
          <p:nvPr/>
        </p:nvSpPr>
        <p:spPr>
          <a:xfrm>
            <a:off x="331625" y="3762600"/>
            <a:ext cx="2952264" cy="55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200" dirty="0"/>
              <a:t>Figure taken from </a:t>
            </a:r>
            <a:r>
              <a:rPr lang="zh-CN" sz="1200" dirty="0">
                <a:solidFill>
                  <a:srgbClr val="0000FF"/>
                </a:solidFill>
              </a:rPr>
              <a:t>Qweak Collaboration, </a:t>
            </a:r>
            <a:endParaRPr sz="1200" dirty="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200" dirty="0">
                <a:solidFill>
                  <a:srgbClr val="0000FF"/>
                </a:solidFill>
              </a:rPr>
              <a:t>Nature 557 (2018) 207</a:t>
            </a:r>
            <a:endParaRPr sz="1200" dirty="0">
              <a:solidFill>
                <a:srgbClr val="0000FF"/>
              </a:solidFill>
            </a:endParaRPr>
          </a:p>
        </p:txBody>
      </p:sp>
      <p:sp>
        <p:nvSpPr>
          <p:cNvPr id="242" name="Google Shape;242;p35"/>
          <p:cNvSpPr txBox="1"/>
          <p:nvPr/>
        </p:nvSpPr>
        <p:spPr>
          <a:xfrm>
            <a:off x="162925" y="151275"/>
            <a:ext cx="5376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000">
                <a:solidFill>
                  <a:srgbClr val="CC0000"/>
                </a:solidFill>
              </a:rPr>
              <a:t>Parity-violating electron scattering (PVES)</a:t>
            </a:r>
            <a:endParaRPr sz="2000">
              <a:solidFill>
                <a:srgbClr val="CC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CA526DF-E77D-03F1-48F0-1DAD1693109F}"/>
              </a:ext>
            </a:extLst>
          </p:cNvPr>
          <p:cNvSpPr txBox="1"/>
          <p:nvPr/>
        </p:nvSpPr>
        <p:spPr>
          <a:xfrm>
            <a:off x="3822749" y="3656295"/>
            <a:ext cx="4989625" cy="1166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200" dirty="0"/>
              <a:t>The effect is small, typically less than 1 part per million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200" dirty="0"/>
              <a:t>Can be measured very precisely, e.g., 0.6% accuracy at </a:t>
            </a:r>
            <a:r>
              <a:rPr lang="en-US" sz="1200" dirty="0" err="1"/>
              <a:t>SoLID</a:t>
            </a:r>
            <a:r>
              <a:rPr lang="en-US" sz="1200" dirty="0"/>
              <a:t> experiment</a:t>
            </a:r>
          </a:p>
          <a:p>
            <a:pPr>
              <a:lnSpc>
                <a:spcPct val="150000"/>
              </a:lnSpc>
            </a:pPr>
            <a:r>
              <a:rPr lang="en-US" sz="1200" dirty="0"/>
              <a:t>      </a:t>
            </a:r>
            <a:r>
              <a:rPr lang="en-US" sz="1200" dirty="0">
                <a:solidFill>
                  <a:srgbClr val="0070C0"/>
                </a:solidFill>
              </a:rPr>
              <a:t>J. Arrington et al. [</a:t>
            </a:r>
            <a:r>
              <a:rPr lang="en-US" sz="1200" dirty="0" err="1">
                <a:solidFill>
                  <a:srgbClr val="0070C0"/>
                </a:solidFill>
              </a:rPr>
              <a:t>SoLID</a:t>
            </a:r>
            <a:r>
              <a:rPr lang="en-US" sz="1200" dirty="0">
                <a:solidFill>
                  <a:srgbClr val="0070C0"/>
                </a:solidFill>
              </a:rPr>
              <a:t>], J. Phys. G 50 (2023) 110501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300;p42">
            <a:extLst>
              <a:ext uri="{FF2B5EF4-FFF2-40B4-BE49-F238E27FC236}">
                <a16:creationId xmlns:a16="http://schemas.microsoft.com/office/drawing/2014/main" id="{A2765F4F-D344-63BA-7CBE-20F073655F51}"/>
              </a:ext>
            </a:extLst>
          </p:cNvPr>
          <p:cNvSpPr txBox="1"/>
          <p:nvPr/>
        </p:nvSpPr>
        <p:spPr>
          <a:xfrm>
            <a:off x="0" y="0"/>
            <a:ext cx="3393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FF0000"/>
                </a:solidFill>
              </a:rPr>
              <a:t>Elastic PVES</a:t>
            </a:r>
            <a:endParaRPr sz="2000" dirty="0">
              <a:solidFill>
                <a:srgbClr val="FF0000"/>
              </a:solidFill>
            </a:endParaRPr>
          </a:p>
        </p:txBody>
      </p:sp>
      <p:pic>
        <p:nvPicPr>
          <p:cNvPr id="6" name="Google Shape;249;p36">
            <a:extLst>
              <a:ext uri="{FF2B5EF4-FFF2-40B4-BE49-F238E27FC236}">
                <a16:creationId xmlns:a16="http://schemas.microsoft.com/office/drawing/2014/main" id="{B9A38025-6F38-B256-2255-1DD7996ED65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126779" y="1193251"/>
            <a:ext cx="2345860" cy="693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252;p36">
            <a:extLst>
              <a:ext uri="{FF2B5EF4-FFF2-40B4-BE49-F238E27FC236}">
                <a16:creationId xmlns:a16="http://schemas.microsoft.com/office/drawing/2014/main" id="{3AC19ADB-ACA7-2BAA-04C7-C558256A685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547" y="2331857"/>
            <a:ext cx="3806325" cy="1168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51;p36">
            <a:extLst>
              <a:ext uri="{FF2B5EF4-FFF2-40B4-BE49-F238E27FC236}">
                <a16:creationId xmlns:a16="http://schemas.microsoft.com/office/drawing/2014/main" id="{E3078AC5-209B-203B-FACC-D3BBC03EC64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55164" y="945548"/>
            <a:ext cx="5088835" cy="2219071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Google Shape;250;p36">
                <a:extLst>
                  <a:ext uri="{FF2B5EF4-FFF2-40B4-BE49-F238E27FC236}">
                    <a16:creationId xmlns:a16="http://schemas.microsoft.com/office/drawing/2014/main" id="{8FB15BC7-E327-AFE1-541B-5B4854FBD1A2}"/>
                  </a:ext>
                </a:extLst>
              </p:cNvPr>
              <p:cNvSpPr txBox="1"/>
              <p:nvPr/>
            </p:nvSpPr>
            <p:spPr>
              <a:xfrm>
                <a:off x="1720374" y="4131850"/>
                <a:ext cx="5706143" cy="4498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AU" altLang="zh-CN" sz="1600" dirty="0">
                    <a:solidFill>
                      <a:srgbClr val="FF0000"/>
                    </a:solidFill>
                  </a:rPr>
                  <a:t>Elastic </a:t>
                </a:r>
                <a:r>
                  <a:rPr lang="zh-CN" sz="1600" dirty="0">
                    <a:solidFill>
                      <a:srgbClr val="FF0000"/>
                    </a:solidFill>
                  </a:rPr>
                  <a:t>PEVS probe the structure of atomic nuclei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AU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AU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endParaRPr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Google Shape;250;p36">
                <a:extLst>
                  <a:ext uri="{FF2B5EF4-FFF2-40B4-BE49-F238E27FC236}">
                    <a16:creationId xmlns:a16="http://schemas.microsoft.com/office/drawing/2014/main" id="{8FB15BC7-E327-AFE1-541B-5B4854FBD1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0374" y="4131850"/>
                <a:ext cx="5706143" cy="449836"/>
              </a:xfrm>
              <a:prstGeom prst="rect">
                <a:avLst/>
              </a:prstGeom>
              <a:blipFill>
                <a:blip r:embed="rId5"/>
                <a:stretch>
                  <a:fillRect l="-667" b="-277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7709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>
            <a:spLocks noGrp="1"/>
          </p:cNvSpPr>
          <p:nvPr>
            <p:ph type="ctrTitle"/>
          </p:nvPr>
        </p:nvSpPr>
        <p:spPr>
          <a:xfrm>
            <a:off x="345350" y="149950"/>
            <a:ext cx="3020400" cy="80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 dirty="0">
                <a:solidFill>
                  <a:srgbClr val="C00000"/>
                </a:solidFill>
              </a:rPr>
              <a:t>Outline</a:t>
            </a:r>
            <a:endParaRPr sz="3600" dirty="0">
              <a:solidFill>
                <a:srgbClr val="C00000"/>
              </a:solidFill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762925" y="1346350"/>
            <a:ext cx="7932300" cy="2400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lang="zh-CN" sz="1800" dirty="0"/>
              <a:t>Dark photon hypothesi</a:t>
            </a:r>
            <a:r>
              <a:rPr lang="en-US" altLang="zh-CN" sz="1800" dirty="0"/>
              <a:t>s</a:t>
            </a:r>
            <a:endParaRPr sz="1800" dirty="0"/>
          </a:p>
          <a:p>
            <a:pPr marL="4572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zh-CN" sz="1800" dirty="0"/>
              <a:t>New proposal: parity-violating electron scattering</a:t>
            </a:r>
            <a:endParaRPr sz="1800" dirty="0"/>
          </a:p>
          <a:p>
            <a:pPr marL="4572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zh-CN" sz="1800" dirty="0"/>
              <a:t>Constraints from parity-violation data and W-mass</a:t>
            </a:r>
            <a:endParaRPr sz="1800" dirty="0"/>
          </a:p>
          <a:p>
            <a:pPr marL="4572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zh-CN" sz="1800" dirty="0"/>
              <a:t>Summary</a:t>
            </a:r>
            <a:endParaRPr sz="1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300;p42">
            <a:extLst>
              <a:ext uri="{FF2B5EF4-FFF2-40B4-BE49-F238E27FC236}">
                <a16:creationId xmlns:a16="http://schemas.microsoft.com/office/drawing/2014/main" id="{43ECA428-A677-C256-A4A2-0D0DEF2AF543}"/>
              </a:ext>
            </a:extLst>
          </p:cNvPr>
          <p:cNvSpPr txBox="1"/>
          <p:nvPr/>
        </p:nvSpPr>
        <p:spPr>
          <a:xfrm>
            <a:off x="0" y="0"/>
            <a:ext cx="3393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FF0000"/>
                </a:solidFill>
              </a:rPr>
              <a:t>PVDIS</a:t>
            </a:r>
            <a:endParaRPr sz="2000" dirty="0">
              <a:solidFill>
                <a:srgbClr val="FF0000"/>
              </a:solidFill>
            </a:endParaRPr>
          </a:p>
        </p:txBody>
      </p:sp>
      <p:pic>
        <p:nvPicPr>
          <p:cNvPr id="7" name="Picture 6" descr="A math equations on a white background&#10;&#10;Description automatically generated">
            <a:extLst>
              <a:ext uri="{FF2B5EF4-FFF2-40B4-BE49-F238E27FC236}">
                <a16:creationId xmlns:a16="http://schemas.microsoft.com/office/drawing/2014/main" id="{8E81CA44-1B76-5B32-11FA-B21CCB64AB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504" y="1198073"/>
            <a:ext cx="7657106" cy="20245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D0EFA8-F57F-BC59-ABD8-40C0D2212BEC}"/>
              </a:ext>
            </a:extLst>
          </p:cNvPr>
          <p:cNvSpPr txBox="1"/>
          <p:nvPr/>
        </p:nvSpPr>
        <p:spPr>
          <a:xfrm>
            <a:off x="603504" y="691448"/>
            <a:ext cx="5221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X. Zheng et al., Eur. Phys. J. A 57 (2021) 173 </a:t>
            </a:r>
          </a:p>
        </p:txBody>
      </p:sp>
      <p:pic>
        <p:nvPicPr>
          <p:cNvPr id="14" name="Picture 13" descr="A close up of words&#10;&#10;Description automatically generated">
            <a:extLst>
              <a:ext uri="{FF2B5EF4-FFF2-40B4-BE49-F238E27FC236}">
                <a16:creationId xmlns:a16="http://schemas.microsoft.com/office/drawing/2014/main" id="{9A8ADB75-EF71-1F06-DDA8-F3A1D836B2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2588" y="3798324"/>
            <a:ext cx="6412047" cy="853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5025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300;p42">
            <a:extLst>
              <a:ext uri="{FF2B5EF4-FFF2-40B4-BE49-F238E27FC236}">
                <a16:creationId xmlns:a16="http://schemas.microsoft.com/office/drawing/2014/main" id="{4C21DF86-3C86-433A-6752-567F76FAF618}"/>
              </a:ext>
            </a:extLst>
          </p:cNvPr>
          <p:cNvSpPr txBox="1"/>
          <p:nvPr/>
        </p:nvSpPr>
        <p:spPr>
          <a:xfrm>
            <a:off x="0" y="0"/>
            <a:ext cx="3393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2000" dirty="0">
                <a:solidFill>
                  <a:srgbClr val="FF0000"/>
                </a:solidFill>
              </a:rPr>
              <a:t>PVES Experiments</a:t>
            </a:r>
            <a:endParaRPr sz="20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E227A0-DF07-B26C-1494-B9C6648620FA}"/>
              </a:ext>
            </a:extLst>
          </p:cNvPr>
          <p:cNvSpPr txBox="1"/>
          <p:nvPr/>
        </p:nvSpPr>
        <p:spPr>
          <a:xfrm>
            <a:off x="866692" y="3818349"/>
            <a:ext cx="74106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Possible corrections from charge symmetry violation, strange and charm quark distributio</a:t>
            </a:r>
            <a:r>
              <a:rPr lang="en-US" sz="1200" dirty="0">
                <a:solidFill>
                  <a:srgbClr val="002060"/>
                </a:solidFill>
              </a:rPr>
              <a:t>ns:</a:t>
            </a:r>
          </a:p>
          <a:p>
            <a:endParaRPr lang="en-US" sz="1200" dirty="0">
              <a:solidFill>
                <a:srgbClr val="002060"/>
              </a:solidFill>
            </a:endParaRPr>
          </a:p>
          <a:p>
            <a:r>
              <a:rPr lang="en-US" sz="1200" dirty="0">
                <a:solidFill>
                  <a:srgbClr val="0070C0"/>
                </a:solidFill>
              </a:rPr>
              <a:t>X.G. Wang, A.W. Thomas, </a:t>
            </a:r>
            <a:r>
              <a:rPr lang="en-US" sz="1200" dirty="0" err="1">
                <a:solidFill>
                  <a:srgbClr val="0070C0"/>
                </a:solidFill>
              </a:rPr>
              <a:t>arXiv</a:t>
            </a:r>
            <a:r>
              <a:rPr lang="en-US" sz="1200" dirty="0">
                <a:solidFill>
                  <a:srgbClr val="0070C0"/>
                </a:solidFill>
              </a:rPr>
              <a:t>: </a:t>
            </a:r>
            <a:r>
              <a:rPr lang="en-US" altLang="zh-CN" sz="1200" dirty="0">
                <a:solidFill>
                  <a:srgbClr val="0070C0"/>
                </a:solidFill>
              </a:rPr>
              <a:t>2403.07327 [hep-</a:t>
            </a:r>
            <a:r>
              <a:rPr lang="en-US" altLang="zh-CN" sz="1200" dirty="0" err="1">
                <a:solidFill>
                  <a:srgbClr val="0070C0"/>
                </a:solidFill>
              </a:rPr>
              <a:t>ph</a:t>
            </a:r>
            <a:r>
              <a:rPr lang="en-US" altLang="zh-CN" sz="1200" dirty="0">
                <a:solidFill>
                  <a:srgbClr val="0070C0"/>
                </a:solidFill>
              </a:rPr>
              <a:t>]</a:t>
            </a:r>
            <a:endParaRPr lang="en-US" sz="1200" dirty="0">
              <a:solidFill>
                <a:srgbClr val="0070C0"/>
              </a:solidFill>
            </a:endParaRPr>
          </a:p>
        </p:txBody>
      </p:sp>
      <p:pic>
        <p:nvPicPr>
          <p:cNvPr id="3" name="Picture 2" descr="A math equations with numbers and symbols&#10;&#10;Description automatically generated">
            <a:extLst>
              <a:ext uri="{FF2B5EF4-FFF2-40B4-BE49-F238E27FC236}">
                <a16:creationId xmlns:a16="http://schemas.microsoft.com/office/drawing/2014/main" id="{218EBE20-FA97-807D-F352-64D56D252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0664" y="1200253"/>
            <a:ext cx="4850296" cy="12368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5A3499-6DB5-1A89-2282-C3BB9F43E235}"/>
              </a:ext>
            </a:extLst>
          </p:cNvPr>
          <p:cNvSpPr txBox="1"/>
          <p:nvPr/>
        </p:nvSpPr>
        <p:spPr>
          <a:xfrm>
            <a:off x="532738" y="1383526"/>
            <a:ext cx="18614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PVDIS Collaboration: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SoLID</a:t>
            </a:r>
            <a:r>
              <a:rPr lang="en-US" dirty="0"/>
              <a:t> Collaboration: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D5BC6E-55DF-3B40-9869-C31C2EE2B4EB}"/>
              </a:ext>
            </a:extLst>
          </p:cNvPr>
          <p:cNvSpPr txBox="1"/>
          <p:nvPr/>
        </p:nvSpPr>
        <p:spPr>
          <a:xfrm>
            <a:off x="1168842" y="2650424"/>
            <a:ext cx="5605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D. Wang et al. (PVDIS), Nature 506 (2014) 67 </a:t>
            </a:r>
          </a:p>
          <a:p>
            <a:r>
              <a:rPr lang="en-US" sz="1200" dirty="0">
                <a:solidFill>
                  <a:srgbClr val="0070C0"/>
                </a:solidFill>
              </a:rPr>
              <a:t>J. Arrington et al. (</a:t>
            </a:r>
            <a:r>
              <a:rPr lang="en-US" sz="1200" dirty="0" err="1">
                <a:solidFill>
                  <a:srgbClr val="0070C0"/>
                </a:solidFill>
              </a:rPr>
              <a:t>SoLID</a:t>
            </a:r>
            <a:r>
              <a:rPr lang="en-US" sz="1200" dirty="0">
                <a:solidFill>
                  <a:srgbClr val="0070C0"/>
                </a:solidFill>
              </a:rPr>
              <a:t>), J. Phys. G 50 (2023) 110501 </a:t>
            </a:r>
          </a:p>
        </p:txBody>
      </p:sp>
    </p:spTree>
    <p:extLst>
      <p:ext uri="{BB962C8B-B14F-4D97-AF65-F5344CB8AC3E}">
        <p14:creationId xmlns:p14="http://schemas.microsoft.com/office/powerpoint/2010/main" val="125467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1"/>
          <p:cNvSpPr txBox="1"/>
          <p:nvPr/>
        </p:nvSpPr>
        <p:spPr>
          <a:xfrm>
            <a:off x="0" y="-8959"/>
            <a:ext cx="47301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2000" dirty="0">
                <a:solidFill>
                  <a:srgbClr val="FF0000"/>
                </a:solidFill>
              </a:rPr>
              <a:t>Including dark photon</a:t>
            </a:r>
            <a:endParaRPr sz="2000" dirty="0">
              <a:solidFill>
                <a:srgbClr val="FF0000"/>
              </a:solidFill>
            </a:endParaRPr>
          </a:p>
        </p:txBody>
      </p:sp>
      <p:pic>
        <p:nvPicPr>
          <p:cNvPr id="2" name="Picture 1" descr="A math equations on a white background&#10;&#10;Description automatically generated">
            <a:extLst>
              <a:ext uri="{FF2B5EF4-FFF2-40B4-BE49-F238E27FC236}">
                <a16:creationId xmlns:a16="http://schemas.microsoft.com/office/drawing/2014/main" id="{36C9418B-FC47-326C-1D56-9358642948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855" y="767674"/>
            <a:ext cx="8075432" cy="145769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1D8DE54-1C8A-119C-02FC-F6A15417FAD4}"/>
              </a:ext>
            </a:extLst>
          </p:cNvPr>
          <p:cNvSpPr/>
          <p:nvPr/>
        </p:nvSpPr>
        <p:spPr>
          <a:xfrm>
            <a:off x="874643" y="1518699"/>
            <a:ext cx="6106602" cy="62639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CC3BE7-EE81-973E-37A1-6561B76B65CA}"/>
              </a:ext>
            </a:extLst>
          </p:cNvPr>
          <p:cNvSpPr txBox="1"/>
          <p:nvPr/>
        </p:nvSpPr>
        <p:spPr>
          <a:xfrm>
            <a:off x="2775004" y="125766"/>
            <a:ext cx="56692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A.W. Thomas, X.G. Wang, A.G. Williams, Phys. Rev. Lett. 129 (2022) 011807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FBC495C-1F5A-A16C-39AC-2608A4C7942F}"/>
                  </a:ext>
                </a:extLst>
              </p:cNvPr>
              <p:cNvSpPr txBox="1"/>
              <p:nvPr/>
            </p:nvSpPr>
            <p:spPr>
              <a:xfrm>
                <a:off x="368855" y="2504932"/>
                <a:ext cx="68540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where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A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=+1</m:t>
                    </m:r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dirty="0"/>
                  <a:t> represents right-handed (left-handed) electron helicity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FBC495C-1F5A-A16C-39AC-2608A4C794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855" y="2504932"/>
                <a:ext cx="6854025" cy="307777"/>
              </a:xfrm>
              <a:prstGeom prst="rect">
                <a:avLst/>
              </a:prstGeom>
              <a:blipFill>
                <a:blip r:embed="rId5"/>
                <a:stretch>
                  <a:fillRect l="-370"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math equations with black text&#10;&#10;Description automatically generated">
            <a:extLst>
              <a:ext uri="{FF2B5EF4-FFF2-40B4-BE49-F238E27FC236}">
                <a16:creationId xmlns:a16="http://schemas.microsoft.com/office/drawing/2014/main" id="{1C0F6F16-D503-B910-C660-4018622215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1512" y="3270926"/>
            <a:ext cx="4635500" cy="110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43"/>
          <p:cNvSpPr txBox="1"/>
          <p:nvPr/>
        </p:nvSpPr>
        <p:spPr>
          <a:xfrm>
            <a:off x="0" y="58368"/>
            <a:ext cx="4630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800">
                <a:solidFill>
                  <a:srgbClr val="FF0000"/>
                </a:solidFill>
              </a:rPr>
              <a:t>Sensitivity to the dark photon parameters</a:t>
            </a:r>
            <a:endParaRPr sz="1800">
              <a:solidFill>
                <a:srgbClr val="FF0000"/>
              </a:solidFill>
            </a:endParaRPr>
          </a:p>
        </p:txBody>
      </p:sp>
      <p:pic>
        <p:nvPicPr>
          <p:cNvPr id="3" name="Picture 2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9AC719A2-8BDD-DFF9-5375-065AABA06E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355" y="1261533"/>
            <a:ext cx="5698987" cy="2620434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" name="Google Shape;318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5888" y="452850"/>
            <a:ext cx="3803100" cy="4125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44" descr="{\color{red} Q^2 = 0.00616\ {\rm GeV}^2 }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67225" y="146775"/>
            <a:ext cx="1740424" cy="2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42725" y="1092175"/>
            <a:ext cx="4564626" cy="193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46975" y="466525"/>
            <a:ext cx="3934926" cy="40860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5525" y="384900"/>
            <a:ext cx="3934925" cy="4226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45" descr="{\color{red} Q^2 = M^2_{Z} }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39225" y="163250"/>
            <a:ext cx="939688" cy="303275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45"/>
          <p:cNvSpPr txBox="1"/>
          <p:nvPr/>
        </p:nvSpPr>
        <p:spPr>
          <a:xfrm>
            <a:off x="4700300" y="4630325"/>
            <a:ext cx="4063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>
                <a:solidFill>
                  <a:srgbClr val="FF0000"/>
                </a:solidFill>
              </a:rPr>
              <a:t>Large effect (10%) on valence PDFs from HERA</a:t>
            </a:r>
            <a:r>
              <a:rPr lang="zh-CN"/>
              <a:t>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" name="Google Shape;333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8375" y="542825"/>
            <a:ext cx="3929725" cy="403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46" descr="{\color{red} Q^2 = 10\ {\rm GeV}^2 }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96354" y="188537"/>
            <a:ext cx="1253766" cy="229694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46"/>
          <p:cNvSpPr txBox="1"/>
          <p:nvPr/>
        </p:nvSpPr>
        <p:spPr>
          <a:xfrm>
            <a:off x="5317075" y="1715900"/>
            <a:ext cx="3510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/>
              <a:t>as large as 5% deviations from the SM expectations, were a dark photon to exist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zh-CN" sz="3040" dirty="0">
                <a:solidFill>
                  <a:srgbClr val="0000FF"/>
                </a:solidFill>
              </a:rPr>
              <a:t>I</a:t>
            </a:r>
            <a:r>
              <a:rPr lang="en-US" altLang="zh-CN" sz="3040" dirty="0">
                <a:solidFill>
                  <a:srgbClr val="0000FF"/>
                </a:solidFill>
              </a:rPr>
              <a:t>II</a:t>
            </a:r>
            <a:r>
              <a:rPr lang="zh-CN" sz="3040" dirty="0">
                <a:solidFill>
                  <a:srgbClr val="0000FF"/>
                </a:solidFill>
              </a:rPr>
              <a:t>. Fitting parity-violation data and W-mass</a:t>
            </a:r>
            <a:endParaRPr sz="304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45;p48">
            <a:extLst>
              <a:ext uri="{FF2B5EF4-FFF2-40B4-BE49-F238E27FC236}">
                <a16:creationId xmlns:a16="http://schemas.microsoft.com/office/drawing/2014/main" id="{1392817E-0B15-BA21-D501-E94845342AE0}"/>
              </a:ext>
            </a:extLst>
          </p:cNvPr>
          <p:cNvSpPr txBox="1">
            <a:spLocks/>
          </p:cNvSpPr>
          <p:nvPr/>
        </p:nvSpPr>
        <p:spPr>
          <a:xfrm>
            <a:off x="104310" y="206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8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AU" altLang="zh-CN">
                <a:solidFill>
                  <a:srgbClr val="FF0000"/>
                </a:solidFill>
              </a:rPr>
              <a:t>Key observables</a:t>
            </a:r>
            <a:endParaRPr lang="en-AU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E8E14C2-DC01-C893-70EC-E6C2A4B5BAAB}"/>
                  </a:ext>
                </a:extLst>
              </p:cNvPr>
              <p:cNvSpPr txBox="1"/>
              <p:nvPr/>
            </p:nvSpPr>
            <p:spPr>
              <a:xfrm>
                <a:off x="260887" y="593389"/>
                <a:ext cx="4311114" cy="50944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330200">
                  <a:lnSpc>
                    <a:spcPct val="200000"/>
                  </a:lnSpc>
                  <a:buSzPts val="1600"/>
                  <a:buFont typeface="Arial"/>
                  <a:buChar char="➢"/>
                </a:pPr>
                <a:r>
                  <a:rPr lang="en-AU" altLang="zh-CN" sz="1200" dirty="0">
                    <a:solidFill>
                      <a:srgbClr val="0000FF"/>
                    </a:solidFill>
                  </a:rPr>
                  <a:t>Qweak Collaboration, Nature 557, 207 (2018)</a:t>
                </a:r>
              </a:p>
              <a:p>
                <a:pPr marL="127000" lvl="0" algn="l" rtl="0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SzPts val="16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AU" sz="1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Sup>
                            <m:sSubSupPr>
                              <m:ctrlPr>
                                <a:rPr lang="en-AU" sz="14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AU" sz="1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AU" sz="1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en-AU" sz="1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p>
                          </m:sSubSup>
                          <m:r>
                            <a:rPr lang="en-AU" sz="1400" b="0" i="1" smtClean="0">
                              <a:latin typeface="Cambria Math" panose="02040503050406030204" pitchFamily="18" charset="0"/>
                            </a:rPr>
                            <m:t>=−226.5</m:t>
                          </m:r>
                          <m:r>
                            <a:rPr lang="en-AU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±9.3 </m:t>
                          </m:r>
                          <m:r>
                            <a:rPr lang="en-AU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𝑝𝑝𝑏</m:t>
                          </m:r>
                          <m:r>
                            <a:rPr lang="en-AU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 ⇒</m:t>
                          </m:r>
                          <m:r>
                            <a:rPr lang="en-AU" sz="1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AU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  <m:sup>
                          <m:r>
                            <a:rPr lang="en-AU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</m:sSubSup>
                      <m:r>
                        <a:rPr lang="en-AU" sz="1400" b="0" i="1" smtClean="0">
                          <a:latin typeface="Cambria Math" panose="02040503050406030204" pitchFamily="18" charset="0"/>
                        </a:rPr>
                        <m:t>=0.0719</m:t>
                      </m:r>
                      <m:r>
                        <a:rPr lang="en-AU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±0.0045</m:t>
                      </m:r>
                    </m:oMath>
                  </m:oMathPara>
                </a14:m>
                <a:endParaRPr lang="en-AU" sz="1400" dirty="0"/>
              </a:p>
              <a:p>
                <a:pPr marL="457200" indent="-342900">
                  <a:lnSpc>
                    <a:spcPct val="200000"/>
                  </a:lnSpc>
                  <a:buSzPts val="1800"/>
                  <a:buFont typeface="Arial"/>
                  <a:buChar char="➢"/>
                </a:pPr>
                <a:r>
                  <a:rPr lang="en-AU" sz="1200" dirty="0">
                    <a:solidFill>
                      <a:srgbClr val="0000FF"/>
                    </a:solidFill>
                  </a:rPr>
                  <a:t>PREX-II, Phys. Rev. Lett. 126, 172502 (2021)</a:t>
                </a:r>
              </a:p>
              <a:p>
                <a:pPr marL="114300" lvl="0" algn="l" rtl="0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SzPts val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AU" sz="1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Sup>
                            <m:sSubSupPr>
                              <m:ctrlPr>
                                <a:rPr lang="en-AU" sz="14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AU" sz="1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AU" sz="1400" b="0" i="1" smtClean="0">
                                  <a:latin typeface="Cambria Math" panose="02040503050406030204" pitchFamily="18" charset="0"/>
                                </a:rPr>
                                <m:t>𝑃𝑏</m:t>
                              </m:r>
                            </m:sub>
                            <m:sup>
                              <m:r>
                                <a:rPr lang="en-AU" sz="1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p>
                          </m:sSubSup>
                          <m:r>
                            <a:rPr lang="en-AU" sz="1400" b="0" i="1" smtClean="0">
                              <a:latin typeface="Cambria Math" panose="02040503050406030204" pitchFamily="18" charset="0"/>
                            </a:rPr>
                            <m:t>=550</m:t>
                          </m:r>
                          <m:r>
                            <a:rPr lang="en-AU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±16±8 </m:t>
                          </m:r>
                          <m:r>
                            <a:rPr lang="en-AU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𝑝𝑝𝑏</m:t>
                          </m:r>
                          <m:r>
                            <a:rPr lang="en-AU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 ⇒</m:t>
                          </m:r>
                          <m:r>
                            <a:rPr lang="en-AU" sz="1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AU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  <m:sup>
                          <m:r>
                            <a:rPr lang="en-AU" sz="1400" b="0" i="1" smtClean="0">
                              <a:latin typeface="Cambria Math" panose="02040503050406030204" pitchFamily="18" charset="0"/>
                            </a:rPr>
                            <m:t>𝑃𝑏</m:t>
                          </m:r>
                        </m:sup>
                      </m:sSubSup>
                      <m:r>
                        <a:rPr lang="en-AU" sz="1400" b="0" i="1" smtClean="0">
                          <a:latin typeface="Cambria Math" panose="02040503050406030204" pitchFamily="18" charset="0"/>
                        </a:rPr>
                        <m:t>=−114.4</m:t>
                      </m:r>
                      <m:r>
                        <a:rPr lang="en-AU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±2.6</m:t>
                      </m:r>
                    </m:oMath>
                  </m:oMathPara>
                </a14:m>
                <a:endParaRPr lang="en-AU" dirty="0"/>
              </a:p>
              <a:p>
                <a:pPr marL="457200" indent="-342900">
                  <a:lnSpc>
                    <a:spcPct val="200000"/>
                  </a:lnSpc>
                  <a:buSzPts val="1800"/>
                  <a:buFont typeface="Arial"/>
                  <a:buChar char="➢"/>
                </a:pPr>
                <a:r>
                  <a:rPr lang="en-AU" sz="1200" dirty="0">
                    <a:solidFill>
                      <a:srgbClr val="0000FF"/>
                    </a:solidFill>
                  </a:rPr>
                  <a:t>PVDIS, Nature 506, 67 (2014)</a:t>
                </a:r>
              </a:p>
              <a:p>
                <a:pPr marL="114300">
                  <a:lnSpc>
                    <a:spcPct val="200000"/>
                  </a:lnSpc>
                  <a:buSzPts val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AU" sz="12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sz="1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AU" sz="1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𝑃𝑉</m:t>
                          </m:r>
                          <m:r>
                            <a:rPr lang="en-AU" sz="1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AU" sz="1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AU" sz="1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(1)</m:t>
                          </m:r>
                        </m:sup>
                      </m:sSubSup>
                      <m:r>
                        <a:rPr lang="en-AU" sz="1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=(−91.1</m:t>
                      </m:r>
                      <m:r>
                        <a:rPr lang="en-AU" sz="1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±3.1±3.0)×</m:t>
                      </m:r>
                      <m:sSup>
                        <m:sSupPr>
                          <m:ctrlPr>
                            <a:rPr lang="en-AU" sz="1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AU" sz="1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AU" sz="1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−6</m:t>
                          </m:r>
                        </m:sup>
                      </m:sSup>
                    </m:oMath>
                  </m:oMathPara>
                </a14:m>
                <a:endParaRPr lang="en-AU" sz="1200" b="0" dirty="0">
                  <a:solidFill>
                    <a:srgbClr val="002060"/>
                  </a:solidFill>
                  <a:ea typeface="Cambria Math" panose="02040503050406030204" pitchFamily="18" charset="0"/>
                </a:endParaRPr>
              </a:p>
              <a:p>
                <a:pPr marL="114300">
                  <a:lnSpc>
                    <a:spcPct val="200000"/>
                  </a:lnSpc>
                  <a:buSzPts val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AU" sz="12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sz="1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AU" sz="1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𝑃𝑉</m:t>
                          </m:r>
                          <m:r>
                            <a:rPr lang="en-AU" sz="1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AU" sz="1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AU" sz="1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(2)</m:t>
                          </m:r>
                        </m:sup>
                      </m:sSubSup>
                      <m:r>
                        <a:rPr lang="en-AU" sz="1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=(−160.8</m:t>
                      </m:r>
                      <m:r>
                        <a:rPr lang="en-AU" sz="1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±6.4±3.1</m:t>
                      </m:r>
                      <m:r>
                        <a:rPr lang="en-AU" sz="1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)×</m:t>
                      </m:r>
                      <m:sSup>
                        <m:sSupPr>
                          <m:ctrlPr>
                            <a:rPr lang="en-AU" sz="1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AU" sz="1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AU" sz="1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−6</m:t>
                          </m:r>
                        </m:sup>
                      </m:sSup>
                    </m:oMath>
                  </m:oMathPara>
                </a14:m>
                <a:endParaRPr lang="en-AU" sz="1200" dirty="0">
                  <a:solidFill>
                    <a:srgbClr val="0000FF"/>
                  </a:solidFill>
                </a:endParaRPr>
              </a:p>
              <a:p>
                <a:pPr marL="457200" indent="-342900">
                  <a:lnSpc>
                    <a:spcPct val="200000"/>
                  </a:lnSpc>
                  <a:buSzPts val="1800"/>
                  <a:buFont typeface="Arial"/>
                  <a:buChar char="➢"/>
                </a:pPr>
                <a:r>
                  <a:rPr lang="en-AU" sz="1200" dirty="0">
                    <a:solidFill>
                      <a:srgbClr val="0000FF"/>
                    </a:solidFill>
                  </a:rPr>
                  <a:t>Atomic parity violation (PDG 2022)</a:t>
                </a:r>
                <a:endParaRPr lang="en-AU" sz="1200" b="0" dirty="0">
                  <a:solidFill>
                    <a:srgbClr val="002060"/>
                  </a:solidFill>
                  <a:ea typeface="Cambria Math" panose="02040503050406030204" pitchFamily="18" charset="0"/>
                </a:endParaRPr>
              </a:p>
              <a:p>
                <a:pPr marL="114300">
                  <a:lnSpc>
                    <a:spcPct val="200000"/>
                  </a:lnSpc>
                  <a:buSzPts val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AU" sz="12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sz="12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AU" sz="12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  <m:sup>
                          <m:r>
                            <a:rPr lang="en-AU" sz="1200" b="0" i="1" smtClean="0">
                              <a:latin typeface="Cambria Math" panose="02040503050406030204" pitchFamily="18" charset="0"/>
                            </a:rPr>
                            <m:t>𝐶𝑠</m:t>
                          </m:r>
                        </m:sup>
                      </m:sSubSup>
                      <m:r>
                        <a:rPr lang="en-AU" sz="1200" b="0" i="1" smtClean="0">
                          <a:latin typeface="Cambria Math" panose="02040503050406030204" pitchFamily="18" charset="0"/>
                        </a:rPr>
                        <m:t>=−72.82</m:t>
                      </m:r>
                      <m:r>
                        <a:rPr lang="en-AU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±0.42</m:t>
                      </m:r>
                    </m:oMath>
                  </m:oMathPara>
                </a14:m>
                <a:endParaRPr lang="en-AU" sz="1200" dirty="0"/>
              </a:p>
              <a:p>
                <a:pPr marL="114300">
                  <a:lnSpc>
                    <a:spcPct val="200000"/>
                  </a:lnSpc>
                  <a:buSzPts val="1800"/>
                </a:pPr>
                <a:endParaRPr lang="en-AU" sz="1400" b="0" dirty="0">
                  <a:solidFill>
                    <a:srgbClr val="0000FF"/>
                  </a:solidFill>
                  <a:ea typeface="Cambria Math" panose="02040503050406030204" pitchFamily="18" charset="0"/>
                </a:endParaRPr>
              </a:p>
              <a:p>
                <a:pPr marL="114300">
                  <a:lnSpc>
                    <a:spcPct val="200000"/>
                  </a:lnSpc>
                  <a:buSzPts val="1800"/>
                </a:pPr>
                <a:endParaRPr lang="en-AU" sz="1400" dirty="0">
                  <a:solidFill>
                    <a:srgbClr val="0000FF"/>
                  </a:solidFill>
                </a:endParaRPr>
              </a:p>
              <a:p>
                <a:pPr marL="457200" lvl="0" indent="-342900" algn="l" rtl="0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SzPts val="1800"/>
                  <a:buChar char="➢"/>
                </a:pPr>
                <a:endParaRPr lang="en-AU" sz="1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E8E14C2-DC01-C893-70EC-E6C2A4B5BA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887" y="593389"/>
                <a:ext cx="4311114" cy="509440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black text with a white background&#10;&#10;Description automatically generated">
            <a:extLst>
              <a:ext uri="{FF2B5EF4-FFF2-40B4-BE49-F238E27FC236}">
                <a16:creationId xmlns:a16="http://schemas.microsoft.com/office/drawing/2014/main" id="{3F5364DA-EBAE-EBE5-9280-8B333FE27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6171" y="1135532"/>
            <a:ext cx="1840782" cy="2704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D9E1D84-7E27-96CD-9A17-89B4A3AF67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2531" y="1948123"/>
            <a:ext cx="3765107" cy="345856"/>
          </a:xfrm>
          <a:prstGeom prst="rect">
            <a:avLst/>
          </a:prstGeom>
        </p:spPr>
      </p:pic>
      <p:pic>
        <p:nvPicPr>
          <p:cNvPr id="12" name="Picture 11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63DC0000-A5D6-55C1-507C-1AEA77A8C9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6171" y="2840566"/>
            <a:ext cx="3837829" cy="64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8032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48"/>
          <p:cNvSpPr txBox="1">
            <a:spLocks noGrp="1"/>
          </p:cNvSpPr>
          <p:nvPr>
            <p:ph type="title"/>
          </p:nvPr>
        </p:nvSpPr>
        <p:spPr>
          <a:xfrm>
            <a:off x="104310" y="2068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dirty="0">
                <a:solidFill>
                  <a:srgbClr val="FF0000"/>
                </a:solidFill>
              </a:rPr>
              <a:t>Dark photon fit</a:t>
            </a:r>
            <a:endParaRPr dirty="0">
              <a:solidFill>
                <a:srgbClr val="FF0000"/>
              </a:solidFill>
            </a:endParaRPr>
          </a:p>
        </p:txBody>
      </p:sp>
      <p:pic>
        <p:nvPicPr>
          <p:cNvPr id="8" name="Picture 7" descr="Text&#10;&#10;Description automatically generated with medium confidence">
            <a:extLst>
              <a:ext uri="{FF2B5EF4-FFF2-40B4-BE49-F238E27FC236}">
                <a16:creationId xmlns:a16="http://schemas.microsoft.com/office/drawing/2014/main" id="{4661601F-1710-08AE-E4A1-CA895636DF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91" y="1283094"/>
            <a:ext cx="6361958" cy="2067834"/>
          </a:xfrm>
          <a:prstGeom prst="rect">
            <a:avLst/>
          </a:prstGeom>
        </p:spPr>
      </p:pic>
      <p:pic>
        <p:nvPicPr>
          <p:cNvPr id="13" name="Picture 12" descr="Logo, company name&#10;&#10;Description automatically generated with medium confidence">
            <a:extLst>
              <a:ext uri="{FF2B5EF4-FFF2-40B4-BE49-F238E27FC236}">
                <a16:creationId xmlns:a16="http://schemas.microsoft.com/office/drawing/2014/main" id="{0F7EBC6F-3F6F-1DCC-9840-14AE678F56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0270" y="662733"/>
            <a:ext cx="2955172" cy="62036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E5C0DDB0-989A-1A9A-740C-EC34BD645515}"/>
              </a:ext>
            </a:extLst>
          </p:cNvPr>
          <p:cNvSpPr/>
          <p:nvPr/>
        </p:nvSpPr>
        <p:spPr>
          <a:xfrm>
            <a:off x="4500438" y="662733"/>
            <a:ext cx="1566407" cy="23364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810208-38C9-C5F2-8096-4F653FF59EC3}"/>
              </a:ext>
            </a:extLst>
          </p:cNvPr>
          <p:cNvSpPr txBox="1"/>
          <p:nvPr/>
        </p:nvSpPr>
        <p:spPr>
          <a:xfrm>
            <a:off x="1510748" y="3902134"/>
            <a:ext cx="4322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A.W. Thomas, X.G. Wang, Phys. Rev. D 106, 056017 (2022)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>
            <a:spLocks noGrp="1"/>
          </p:cNvSpPr>
          <p:nvPr>
            <p:ph type="ctrTitle"/>
          </p:nvPr>
        </p:nvSpPr>
        <p:spPr>
          <a:xfrm>
            <a:off x="311700" y="1947975"/>
            <a:ext cx="8520600" cy="84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457200" lvl="0" indent="-431800" algn="ctr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AutoNum type="romanUcPeriod"/>
            </a:pPr>
            <a:r>
              <a:rPr lang="zh-CN" sz="3200">
                <a:solidFill>
                  <a:srgbClr val="0000FF"/>
                </a:solidFill>
              </a:rPr>
              <a:t>Dark photon hypothesis</a:t>
            </a:r>
            <a:endParaRPr sz="32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2" name="Google Shape;382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30830" y="777142"/>
            <a:ext cx="4613170" cy="2855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4915A5FF-20F0-B1C4-DEF7-87F6C26B76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19919"/>
            <a:ext cx="4230105" cy="2913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54"/>
          <p:cNvSpPr txBox="1"/>
          <p:nvPr/>
        </p:nvSpPr>
        <p:spPr>
          <a:xfrm>
            <a:off x="880525" y="1162750"/>
            <a:ext cx="6920100" cy="261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zh-CN" sz="1600" b="1"/>
              <a:t>The dark photon improves the agreement between theory and a numbe of parity violation experiments</a:t>
            </a:r>
            <a:endParaRPr sz="1600"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zh-CN" sz="1600" b="1"/>
              <a:t>It would improve the agreement between result for Cs and the SM, while also explaining the latest W-mass anomaly</a:t>
            </a:r>
            <a:endParaRPr sz="16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zh-CN" sz="1600" b="1"/>
              <a:t>Both PV data and the W-mass favour a heavy dark photon with mass above the Z-boson mass</a:t>
            </a:r>
            <a:endParaRPr sz="1600" b="1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5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>
                <a:solidFill>
                  <a:srgbClr val="0000FF"/>
                </a:solidFill>
              </a:rPr>
              <a:t>I</a:t>
            </a:r>
            <a:r>
              <a:rPr lang="zh-CN" dirty="0">
                <a:solidFill>
                  <a:srgbClr val="0000FF"/>
                </a:solidFill>
              </a:rPr>
              <a:t>V. Summary and outlook</a:t>
            </a:r>
            <a:endParaRPr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56"/>
          <p:cNvSpPr txBox="1">
            <a:spLocks noGrp="1"/>
          </p:cNvSpPr>
          <p:nvPr>
            <p:ph type="ctrTitle"/>
          </p:nvPr>
        </p:nvSpPr>
        <p:spPr>
          <a:xfrm>
            <a:off x="286775" y="47975"/>
            <a:ext cx="8082300" cy="6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lang="zh-CN" sz="3042" dirty="0">
                <a:solidFill>
                  <a:srgbClr val="FF0000"/>
                </a:solidFill>
                <a:highlight>
                  <a:schemeClr val="lt1"/>
                </a:highlight>
              </a:rPr>
              <a:t>Summary</a:t>
            </a:r>
            <a:endParaRPr sz="3042" dirty="0">
              <a:solidFill>
                <a:srgbClr val="FF0000"/>
              </a:solidFill>
              <a:highlight>
                <a:schemeClr val="lt1"/>
              </a:highlight>
            </a:endParaRPr>
          </a:p>
        </p:txBody>
      </p:sp>
      <p:sp>
        <p:nvSpPr>
          <p:cNvPr id="406" name="Google Shape;406;p56"/>
          <p:cNvSpPr txBox="1"/>
          <p:nvPr/>
        </p:nvSpPr>
        <p:spPr>
          <a:xfrm>
            <a:off x="712423" y="781369"/>
            <a:ext cx="7656652" cy="166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➢"/>
            </a:pPr>
            <a:r>
              <a:rPr lang="zh-CN" sz="1600" dirty="0">
                <a:solidFill>
                  <a:schemeClr val="dk1"/>
                </a:solidFill>
              </a:rPr>
              <a:t>We proposed a new tool for dark photon searches through parity-violating electron scattering</a:t>
            </a:r>
            <a:endParaRPr sz="1600" dirty="0">
              <a:solidFill>
                <a:schemeClr val="dk1"/>
              </a:solidFill>
            </a:endParaRPr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</a:endParaRPr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</a:endParaRPr>
          </a:p>
        </p:txBody>
      </p:sp>
      <p:sp>
        <p:nvSpPr>
          <p:cNvPr id="407" name="Google Shape;407;p56"/>
          <p:cNvSpPr txBox="1"/>
          <p:nvPr/>
        </p:nvSpPr>
        <p:spPr>
          <a:xfrm>
            <a:off x="1189425" y="1612431"/>
            <a:ext cx="64635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zh-CN" sz="1600" dirty="0">
                <a:solidFill>
                  <a:schemeClr val="dk1"/>
                </a:solidFill>
              </a:rPr>
              <a:t>We explore the sensitity of PVES asymmetry to the dark photon parameters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❏"/>
            </a:pPr>
            <a:r>
              <a:rPr lang="zh-CN" sz="1600" dirty="0">
                <a:solidFill>
                  <a:schemeClr val="dk1"/>
                </a:solidFill>
              </a:rPr>
              <a:t>The dark photon effect is charact</a:t>
            </a:r>
            <a:r>
              <a:rPr lang="en-US" altLang="zh-CN" sz="1600" dirty="0">
                <a:solidFill>
                  <a:schemeClr val="dk1"/>
                </a:solidFill>
              </a:rPr>
              <a:t>e</a:t>
            </a:r>
            <a:r>
              <a:rPr lang="zh-CN" sz="1600" dirty="0">
                <a:solidFill>
                  <a:schemeClr val="dk1"/>
                </a:solidFill>
              </a:rPr>
              <a:t>rised by corrections to the SM couplings, which could be as large as 10%</a:t>
            </a:r>
            <a:r>
              <a:rPr lang="en-AU" altLang="zh-CN" sz="1600" dirty="0">
                <a:solidFill>
                  <a:schemeClr val="dk1"/>
                </a:solidFill>
              </a:rPr>
              <a:t> for C</a:t>
            </a:r>
            <a:r>
              <a:rPr lang="en-AU" altLang="zh-CN" sz="1600" baseline="-25000" dirty="0">
                <a:solidFill>
                  <a:schemeClr val="dk1"/>
                </a:solidFill>
              </a:rPr>
              <a:t>2q</a:t>
            </a:r>
            <a:r>
              <a:rPr lang="en-AU" altLang="zh-CN" sz="1600" dirty="0">
                <a:solidFill>
                  <a:schemeClr val="dk1"/>
                </a:solidFill>
              </a:rPr>
              <a:t> in DIS region,  and 5% for C</a:t>
            </a:r>
            <a:r>
              <a:rPr lang="en-AU" altLang="zh-CN" sz="1600" baseline="-25000" dirty="0">
                <a:solidFill>
                  <a:schemeClr val="dk1"/>
                </a:solidFill>
              </a:rPr>
              <a:t>1q</a:t>
            </a:r>
            <a:r>
              <a:rPr lang="en-AU" altLang="zh-CN" sz="1600" dirty="0">
                <a:solidFill>
                  <a:schemeClr val="dk1"/>
                </a:solidFill>
              </a:rPr>
              <a:t> and C</a:t>
            </a:r>
            <a:r>
              <a:rPr lang="en-AU" altLang="zh-CN" sz="1600" baseline="-25000" dirty="0">
                <a:solidFill>
                  <a:schemeClr val="dk1"/>
                </a:solidFill>
              </a:rPr>
              <a:t>3q</a:t>
            </a:r>
            <a:r>
              <a:rPr lang="en-AU" altLang="zh-CN" sz="1600" dirty="0">
                <a:solidFill>
                  <a:schemeClr val="dk1"/>
                </a:solidFill>
              </a:rPr>
              <a:t> at low scales</a:t>
            </a:r>
            <a:endParaRPr sz="1600" dirty="0">
              <a:solidFill>
                <a:schemeClr val="dk1"/>
              </a:solidFill>
            </a:endParaRPr>
          </a:p>
        </p:txBody>
      </p:sp>
      <p:sp>
        <p:nvSpPr>
          <p:cNvPr id="409" name="Google Shape;409;p56"/>
          <p:cNvSpPr txBox="1"/>
          <p:nvPr/>
        </p:nvSpPr>
        <p:spPr>
          <a:xfrm>
            <a:off x="712423" y="3661134"/>
            <a:ext cx="7323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lang="zh-CN" sz="1600" dirty="0"/>
              <a:t>We also derived the required dark photon parameters by fitting the parity-violation data and the W-boson mass anomaly, favoring a heavy dark photon with mass above</a:t>
            </a:r>
            <a:r>
              <a:rPr lang="en-AU" altLang="zh-CN" sz="1600" dirty="0"/>
              <a:t> M</a:t>
            </a:r>
            <a:r>
              <a:rPr lang="en-AU" altLang="zh-CN" sz="1600" baseline="-25000" dirty="0"/>
              <a:t>Z</a:t>
            </a:r>
            <a:r>
              <a:rPr lang="en-AU" altLang="zh-CN" sz="1600" dirty="0"/>
              <a:t> </a:t>
            </a:r>
            <a:r>
              <a:rPr lang="zh-CN" sz="1600" dirty="0"/>
              <a:t> </a:t>
            </a:r>
            <a:endParaRPr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57"/>
          <p:cNvSpPr txBox="1">
            <a:spLocks noGrp="1"/>
          </p:cNvSpPr>
          <p:nvPr>
            <p:ph type="title"/>
          </p:nvPr>
        </p:nvSpPr>
        <p:spPr>
          <a:xfrm>
            <a:off x="0" y="60792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zh-CN" sz="3020" dirty="0">
                <a:solidFill>
                  <a:srgbClr val="FF0000"/>
                </a:solidFill>
              </a:rPr>
              <a:t>Outlook</a:t>
            </a:r>
            <a:endParaRPr sz="3020" dirty="0">
              <a:solidFill>
                <a:srgbClr val="FF0000"/>
              </a:solidFill>
            </a:endParaRPr>
          </a:p>
        </p:txBody>
      </p:sp>
      <p:sp>
        <p:nvSpPr>
          <p:cNvPr id="416" name="Google Shape;416;p57"/>
          <p:cNvSpPr txBox="1">
            <a:spLocks noGrp="1"/>
          </p:cNvSpPr>
          <p:nvPr>
            <p:ph type="body" idx="1"/>
          </p:nvPr>
        </p:nvSpPr>
        <p:spPr>
          <a:xfrm>
            <a:off x="311700" y="272783"/>
            <a:ext cx="8520600" cy="30785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➢"/>
            </a:pPr>
            <a:r>
              <a:rPr lang="zh-CN" dirty="0"/>
              <a:t>PVES experiments at SoLID, EIC, P2, and MOLLER</a:t>
            </a:r>
            <a:endParaRPr lang="en-AU" altLang="zh-CN" dirty="0"/>
          </a:p>
          <a:p>
            <a:pPr marL="114300" lvl="0" indent="0" algn="l" rtl="0"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➢"/>
            </a:pPr>
            <a:r>
              <a:rPr lang="zh-CN" dirty="0"/>
              <a:t>Dark </a:t>
            </a:r>
            <a:r>
              <a:rPr lang="en-AU" altLang="zh-CN" dirty="0"/>
              <a:t>matter portal</a:t>
            </a:r>
            <a:endParaRPr dirty="0"/>
          </a:p>
        </p:txBody>
      </p:sp>
      <p:pic>
        <p:nvPicPr>
          <p:cNvPr id="418" name="Google Shape;418;p57" descr="\mathcal{L}\supset - \frac{1}{4}F'_{\mu\nu} F'^{\mu\nu} + \frac{\bar{m}^2_{A'}}{2} A'_{\mu} A'^{\mu} + {\color{red} \frac{\epsilon}{2\cos{\theta_W}} F'_{\mu\nu} B^{\mu\nu}}  {\color{blue} + g_{\chi} \bar{\chi} \gamma^{\mu}\chi A'_{\mu}}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3953" y="2352138"/>
            <a:ext cx="6334544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A close-up of a number&#10;&#10;Description automatically generated">
            <a:extLst>
              <a:ext uri="{FF2B5EF4-FFF2-40B4-BE49-F238E27FC236}">
                <a16:creationId xmlns:a16="http://schemas.microsoft.com/office/drawing/2014/main" id="{72C79A53-2985-EA93-D18E-DB5D38C814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0355" y="3033862"/>
            <a:ext cx="2091050" cy="7986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C1842F2-3567-0E95-F9EE-D8FF7E09B81C}"/>
              </a:ext>
            </a:extLst>
          </p:cNvPr>
          <p:cNvSpPr txBox="1"/>
          <p:nvPr/>
        </p:nvSpPr>
        <p:spPr>
          <a:xfrm>
            <a:off x="5820355" y="3992831"/>
            <a:ext cx="1542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70C0"/>
                </a:solidFill>
              </a:rPr>
              <a:t>+ ……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D8338A-7DD3-D5D9-E9BA-CE52347BB044}"/>
              </a:ext>
            </a:extLst>
          </p:cNvPr>
          <p:cNvSpPr txBox="1"/>
          <p:nvPr/>
        </p:nvSpPr>
        <p:spPr>
          <a:xfrm>
            <a:off x="1614115" y="4500438"/>
            <a:ext cx="4071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(Bill </a:t>
            </a:r>
            <a:r>
              <a:rPr lang="en-US" dirty="0" err="1"/>
              <a:t>Loizos’s</a:t>
            </a:r>
            <a:r>
              <a:rPr lang="en-US" dirty="0"/>
              <a:t> poster on Wednesday)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58"/>
          <p:cNvSpPr txBox="1"/>
          <p:nvPr/>
        </p:nvSpPr>
        <p:spPr>
          <a:xfrm>
            <a:off x="3231250" y="1806350"/>
            <a:ext cx="1660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000">
                <a:solidFill>
                  <a:srgbClr val="0000FF"/>
                </a:solidFill>
              </a:rPr>
              <a:t>Thanks!</a:t>
            </a:r>
            <a:endParaRPr sz="30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03;p19">
            <a:extLst>
              <a:ext uri="{FF2B5EF4-FFF2-40B4-BE49-F238E27FC236}">
                <a16:creationId xmlns:a16="http://schemas.microsoft.com/office/drawing/2014/main" id="{BD3FDD1D-378E-D905-F90A-91DFB79EBC45}"/>
              </a:ext>
            </a:extLst>
          </p:cNvPr>
          <p:cNvSpPr txBox="1"/>
          <p:nvPr/>
        </p:nvSpPr>
        <p:spPr>
          <a:xfrm>
            <a:off x="311700" y="105842"/>
            <a:ext cx="4382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FF0000"/>
                </a:solidFill>
              </a:rPr>
              <a:t>BSM new physics</a:t>
            </a:r>
            <a:endParaRPr sz="2400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81C8EA-6478-B91C-6D92-0FDFD2EE154F}"/>
              </a:ext>
            </a:extLst>
          </p:cNvPr>
          <p:cNvSpPr txBox="1"/>
          <p:nvPr/>
        </p:nvSpPr>
        <p:spPr>
          <a:xfrm>
            <a:off x="723569" y="878979"/>
            <a:ext cx="747422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gauge sector of the SM could be extended by introducing extra U(1)’ fields</a:t>
            </a:r>
          </a:p>
          <a:p>
            <a:endParaRPr lang="en-US" sz="1600" dirty="0"/>
          </a:p>
          <a:p>
            <a:r>
              <a:rPr lang="en-US" sz="1600" dirty="0"/>
              <a:t>                               SU(2)</a:t>
            </a:r>
            <a:r>
              <a:rPr lang="en-US" sz="1600" baseline="-25000" dirty="0"/>
              <a:t>L</a:t>
            </a:r>
            <a:r>
              <a:rPr lang="en-US" sz="1600" dirty="0"/>
              <a:t> X U(1)</a:t>
            </a:r>
            <a:r>
              <a:rPr lang="en-US" sz="1600" baseline="-25000" dirty="0"/>
              <a:t>Y</a:t>
            </a:r>
            <a:r>
              <a:rPr lang="en-US" sz="1600" dirty="0"/>
              <a:t> X </a:t>
            </a:r>
            <a:r>
              <a:rPr lang="en-US" sz="1600" dirty="0">
                <a:solidFill>
                  <a:srgbClr val="C00000"/>
                </a:solidFill>
              </a:rPr>
              <a:t>U(1)’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endParaRPr lang="en-US" dirty="0">
              <a:solidFill>
                <a:srgbClr val="C00000"/>
              </a:solidFill>
            </a:endParaRPr>
          </a:p>
          <a:p>
            <a:endParaRPr lang="en-AU" sz="1400" dirty="0"/>
          </a:p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Google Shape;67;p14">
            <a:extLst>
              <a:ext uri="{FF2B5EF4-FFF2-40B4-BE49-F238E27FC236}">
                <a16:creationId xmlns:a16="http://schemas.microsoft.com/office/drawing/2014/main" id="{86747B3A-6453-9C21-EA2D-15675EB98987}"/>
              </a:ext>
            </a:extLst>
          </p:cNvPr>
          <p:cNvSpPr txBox="1"/>
          <p:nvPr/>
        </p:nvSpPr>
        <p:spPr>
          <a:xfrm>
            <a:off x="723569" y="1986989"/>
            <a:ext cx="7932300" cy="332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lang="en-AU" sz="1600" dirty="0"/>
              <a:t>Kinetic mixing (</a:t>
            </a:r>
            <a:r>
              <a:rPr lang="en-AU" sz="1600" dirty="0">
                <a:solidFill>
                  <a:srgbClr val="0070C0"/>
                </a:solidFill>
              </a:rPr>
              <a:t>dark photon </a:t>
            </a:r>
            <a:r>
              <a:rPr lang="en-AU" sz="1600" dirty="0"/>
              <a:t>model)</a:t>
            </a:r>
          </a:p>
          <a:p>
            <a:pPr marL="550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</a:pPr>
            <a:r>
              <a:rPr lang="en-AU" sz="1600" dirty="0"/>
              <a:t>      </a:t>
            </a:r>
            <a:r>
              <a:rPr lang="en-AU" sz="1200" dirty="0">
                <a:solidFill>
                  <a:srgbClr val="0070C0"/>
                </a:solidFill>
              </a:rPr>
              <a:t>P. </a:t>
            </a:r>
            <a:r>
              <a:rPr lang="en-AU" sz="1200" dirty="0" err="1">
                <a:solidFill>
                  <a:srgbClr val="0070C0"/>
                </a:solidFill>
              </a:rPr>
              <a:t>Fayet</a:t>
            </a:r>
            <a:r>
              <a:rPr lang="en-AU" sz="1200" dirty="0">
                <a:solidFill>
                  <a:srgbClr val="0070C0"/>
                </a:solidFill>
              </a:rPr>
              <a:t>, Phys. Lett. B 95 (1980) 285;</a:t>
            </a:r>
          </a:p>
          <a:p>
            <a:pPr marL="550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</a:pPr>
            <a:r>
              <a:rPr lang="en-AU" sz="1200" dirty="0">
                <a:solidFill>
                  <a:srgbClr val="0070C0"/>
                </a:solidFill>
              </a:rPr>
              <a:t>        B. Holdom, Phys. Lett. B 166 (1980) 196;</a:t>
            </a:r>
          </a:p>
          <a:p>
            <a:pPr marL="550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</a:pPr>
            <a:r>
              <a:rPr lang="en-AU" sz="1200" dirty="0">
                <a:solidFill>
                  <a:srgbClr val="0070C0"/>
                </a:solidFill>
              </a:rPr>
              <a:t>        L. B. Okun, </a:t>
            </a:r>
            <a:r>
              <a:rPr lang="en-AU" sz="1200" dirty="0" err="1">
                <a:solidFill>
                  <a:srgbClr val="0070C0"/>
                </a:solidFill>
              </a:rPr>
              <a:t>Sov</a:t>
            </a:r>
            <a:r>
              <a:rPr lang="en-AU" sz="1200" dirty="0">
                <a:solidFill>
                  <a:srgbClr val="0070C0"/>
                </a:solidFill>
              </a:rPr>
              <a:t>. Phys. JETP 56 (1982) 502</a:t>
            </a:r>
            <a:endParaRPr sz="1200" dirty="0">
              <a:solidFill>
                <a:srgbClr val="0070C0"/>
              </a:solidFill>
            </a:endParaRPr>
          </a:p>
          <a:p>
            <a:pPr marL="4572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-AU" sz="1600" dirty="0"/>
              <a:t>Anomaly free U(1)’ charges (</a:t>
            </a:r>
            <a:r>
              <a:rPr lang="en-AU" sz="1600" dirty="0">
                <a:solidFill>
                  <a:srgbClr val="0070C0"/>
                </a:solidFill>
              </a:rPr>
              <a:t>Z’</a:t>
            </a:r>
            <a:r>
              <a:rPr lang="en-AU" sz="1600" dirty="0"/>
              <a:t> model)</a:t>
            </a:r>
          </a:p>
          <a:p>
            <a:pPr marL="550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</a:pPr>
            <a:r>
              <a:rPr lang="en-AU" sz="1600" dirty="0">
                <a:solidFill>
                  <a:srgbClr val="0070C0"/>
                </a:solidFill>
              </a:rPr>
              <a:t>      </a:t>
            </a:r>
            <a:r>
              <a:rPr lang="en-AU" sz="1200" dirty="0">
                <a:solidFill>
                  <a:srgbClr val="0070C0"/>
                </a:solidFill>
              </a:rPr>
              <a:t>P. </a:t>
            </a:r>
            <a:r>
              <a:rPr lang="en-AU" sz="1200" dirty="0" err="1">
                <a:solidFill>
                  <a:srgbClr val="0070C0"/>
                </a:solidFill>
              </a:rPr>
              <a:t>Fayet</a:t>
            </a:r>
            <a:r>
              <a:rPr lang="en-AU" sz="1200" dirty="0">
                <a:solidFill>
                  <a:srgbClr val="0070C0"/>
                </a:solidFill>
              </a:rPr>
              <a:t>, </a:t>
            </a:r>
            <a:r>
              <a:rPr lang="en-AU" sz="1200" dirty="0" err="1">
                <a:solidFill>
                  <a:srgbClr val="0070C0"/>
                </a:solidFill>
              </a:rPr>
              <a:t>Nucl</a:t>
            </a:r>
            <a:r>
              <a:rPr lang="en-AU" sz="1200" dirty="0">
                <a:solidFill>
                  <a:srgbClr val="0070C0"/>
                </a:solidFill>
              </a:rPr>
              <a:t>. Phys. B 347 (1990) 743;</a:t>
            </a:r>
          </a:p>
          <a:p>
            <a:pPr marL="550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</a:pPr>
            <a:r>
              <a:rPr lang="en-AU" sz="1200" dirty="0">
                <a:solidFill>
                  <a:srgbClr val="0070C0"/>
                </a:solidFill>
              </a:rPr>
              <a:t>        A. </a:t>
            </a:r>
            <a:r>
              <a:rPr lang="en-AU" sz="1200" dirty="0" err="1">
                <a:solidFill>
                  <a:srgbClr val="0070C0"/>
                </a:solidFill>
              </a:rPr>
              <a:t>Leike</a:t>
            </a:r>
            <a:r>
              <a:rPr lang="en-AU" sz="1200" dirty="0">
                <a:solidFill>
                  <a:srgbClr val="0070C0"/>
                </a:solidFill>
              </a:rPr>
              <a:t>, Phys. Rept. 317 (1999) 143;</a:t>
            </a:r>
          </a:p>
          <a:p>
            <a:pPr marL="114300" lvl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</a:pP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2144872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 txBox="1"/>
          <p:nvPr/>
        </p:nvSpPr>
        <p:spPr>
          <a:xfrm>
            <a:off x="446634" y="280771"/>
            <a:ext cx="4382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FF0000"/>
                </a:solidFill>
              </a:rPr>
              <a:t>Dark Photon</a:t>
            </a:r>
            <a:endParaRPr sz="2400" dirty="0">
              <a:solidFill>
                <a:srgbClr val="FF0000"/>
              </a:solidFill>
            </a:endParaRPr>
          </a:p>
        </p:txBody>
      </p:sp>
      <p:pic>
        <p:nvPicPr>
          <p:cNvPr id="3" name="Picture 2" descr="Text, letter&#10;&#10;Description automatically generated">
            <a:extLst>
              <a:ext uri="{FF2B5EF4-FFF2-40B4-BE49-F238E27FC236}">
                <a16:creationId xmlns:a16="http://schemas.microsoft.com/office/drawing/2014/main" id="{88E56384-A1D3-10C9-F781-0E00810702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973" y="1106408"/>
            <a:ext cx="6919274" cy="293068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311700" y="207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altLang="zh-CN" dirty="0">
                <a:solidFill>
                  <a:srgbClr val="FF0000"/>
                </a:solidFill>
              </a:rPr>
              <a:t>Dark matter portal</a:t>
            </a:r>
            <a:endParaRPr dirty="0">
              <a:solidFill>
                <a:srgbClr val="0000FF"/>
              </a:solidFill>
            </a:endParaRPr>
          </a:p>
        </p:txBody>
      </p:sp>
      <p:pic>
        <p:nvPicPr>
          <p:cNvPr id="97" name="Google Shape;9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1787" y="1191881"/>
            <a:ext cx="3896120" cy="1487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8E45116-EAEF-18CF-E5FE-4A2220F312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945" y="2960538"/>
            <a:ext cx="6979983" cy="8367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288DEB-8DC3-B275-ECBD-BB9C2733BA64}"/>
              </a:ext>
            </a:extLst>
          </p:cNvPr>
          <p:cNvSpPr txBox="1"/>
          <p:nvPr/>
        </p:nvSpPr>
        <p:spPr>
          <a:xfrm>
            <a:off x="1690577" y="4401879"/>
            <a:ext cx="438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A. </a:t>
            </a:r>
            <a:r>
              <a:rPr lang="en-US" dirty="0" err="1">
                <a:solidFill>
                  <a:schemeClr val="accent1"/>
                </a:solidFill>
              </a:rPr>
              <a:t>Filippi</a:t>
            </a:r>
            <a:r>
              <a:rPr lang="en-US" dirty="0">
                <a:solidFill>
                  <a:schemeClr val="accent1"/>
                </a:solidFill>
              </a:rPr>
              <a:t>, M. De Napoli, Rev. Phys. 5, 100042 (2020)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300" y="810400"/>
            <a:ext cx="5016861" cy="1280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8300" y="2162400"/>
            <a:ext cx="5319600" cy="11561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3413837"/>
            <a:ext cx="5291391" cy="115615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1"/>
          <p:cNvSpPr txBox="1"/>
          <p:nvPr/>
        </p:nvSpPr>
        <p:spPr>
          <a:xfrm>
            <a:off x="3029524" y="232825"/>
            <a:ext cx="4532699" cy="397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AU" altLang="zh-CN" sz="1200" dirty="0">
                <a:solidFill>
                  <a:srgbClr val="0000FF"/>
                </a:solidFill>
              </a:rPr>
              <a:t>G.D. </a:t>
            </a:r>
            <a:r>
              <a:rPr lang="zh-CN" sz="1200" dirty="0">
                <a:solidFill>
                  <a:srgbClr val="0000FF"/>
                </a:solidFill>
              </a:rPr>
              <a:t>Kribs et al., Phys. Rev. Lett. 126 (2021) 011801</a:t>
            </a:r>
            <a:endParaRPr sz="1200" dirty="0"/>
          </a:p>
        </p:txBody>
      </p:sp>
      <p:pic>
        <p:nvPicPr>
          <p:cNvPr id="127" name="Google Shape;127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01407" y="810400"/>
            <a:ext cx="2619375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1"/>
          <p:cNvSpPr txBox="1"/>
          <p:nvPr/>
        </p:nvSpPr>
        <p:spPr>
          <a:xfrm>
            <a:off x="2471125" y="4569975"/>
            <a:ext cx="1386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>
                <a:solidFill>
                  <a:srgbClr val="FF0000"/>
                </a:solidFill>
              </a:rPr>
              <a:t>more like a Z’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130" name="Google Shape;130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878575" y="2691400"/>
            <a:ext cx="3265425" cy="108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10;p20">
            <a:extLst>
              <a:ext uri="{FF2B5EF4-FFF2-40B4-BE49-F238E27FC236}">
                <a16:creationId xmlns:a16="http://schemas.microsoft.com/office/drawing/2014/main" id="{88F6AA0F-1773-BBFE-33E2-8D4E78963077}"/>
              </a:ext>
            </a:extLst>
          </p:cNvPr>
          <p:cNvSpPr txBox="1"/>
          <p:nvPr/>
        </p:nvSpPr>
        <p:spPr>
          <a:xfrm>
            <a:off x="163200" y="0"/>
            <a:ext cx="44088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altLang="zh-CN" sz="2200" dirty="0">
                <a:solidFill>
                  <a:srgbClr val="FF0000"/>
                </a:solidFill>
              </a:rPr>
              <a:t>Direct e</a:t>
            </a:r>
            <a:r>
              <a:rPr lang="zh-CN" sz="2200" dirty="0">
                <a:solidFill>
                  <a:srgbClr val="FF0000"/>
                </a:solidFill>
              </a:rPr>
              <a:t>xperimental searches</a:t>
            </a:r>
            <a:endParaRPr sz="2200" dirty="0">
              <a:solidFill>
                <a:srgbClr val="FF0000"/>
              </a:solidFill>
            </a:endParaRPr>
          </a:p>
        </p:txBody>
      </p:sp>
      <p:sp>
        <p:nvSpPr>
          <p:cNvPr id="3" name="Google Shape;111;p20">
            <a:extLst>
              <a:ext uri="{FF2B5EF4-FFF2-40B4-BE49-F238E27FC236}">
                <a16:creationId xmlns:a16="http://schemas.microsoft.com/office/drawing/2014/main" id="{0D90FCBA-B79E-BA25-FB63-C69BF209C71A}"/>
              </a:ext>
            </a:extLst>
          </p:cNvPr>
          <p:cNvSpPr txBox="1"/>
          <p:nvPr/>
        </p:nvSpPr>
        <p:spPr>
          <a:xfrm>
            <a:off x="243358" y="937122"/>
            <a:ext cx="4328641" cy="1634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 altLang="zh-CN" sz="1600" b="1" dirty="0"/>
              <a:t>P</a:t>
            </a:r>
            <a:r>
              <a:rPr lang="zh-CN" sz="1600" b="1" dirty="0"/>
              <a:t>roduction</a:t>
            </a:r>
            <a:endParaRPr sz="1600" b="1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dirty="0"/>
              <a:t>electron or proton fixed target experimetns</a:t>
            </a:r>
            <a:endParaRPr lang="en-US" altLang="zh-CN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dirty="0"/>
              <a:t>          and hadron colliders</a:t>
            </a:r>
            <a:endParaRPr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127000" lvl="0" algn="l" rtl="0">
              <a:spcBef>
                <a:spcPts val="0"/>
              </a:spcBef>
              <a:spcAft>
                <a:spcPts val="0"/>
              </a:spcAft>
              <a:buSzPts val="1600"/>
            </a:pPr>
            <a:endParaRPr sz="1600" b="1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4" name="Google Shape;116;p20" descr="e^+ e^-&#10;">
            <a:extLst>
              <a:ext uri="{FF2B5EF4-FFF2-40B4-BE49-F238E27FC236}">
                <a16:creationId xmlns:a16="http://schemas.microsoft.com/office/drawing/2014/main" id="{05132FAE-C17E-BE93-C27B-F92A7D46C0BE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98032" y="1900761"/>
            <a:ext cx="371919" cy="1728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11E28D-4C71-0758-0F8B-44B0DCBA7C66}"/>
              </a:ext>
            </a:extLst>
          </p:cNvPr>
          <p:cNvSpPr txBox="1"/>
          <p:nvPr/>
        </p:nvSpPr>
        <p:spPr>
          <a:xfrm>
            <a:off x="389094" y="2434824"/>
            <a:ext cx="1019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     Decay</a:t>
            </a:r>
          </a:p>
        </p:txBody>
      </p:sp>
      <p:pic>
        <p:nvPicPr>
          <p:cNvPr id="6" name="Google Shape;112;p20" descr="A' \rightarrow \mu^+ \mu^- ({\rm visible})&#10;">
            <a:extLst>
              <a:ext uri="{FF2B5EF4-FFF2-40B4-BE49-F238E27FC236}">
                <a16:creationId xmlns:a16="http://schemas.microsoft.com/office/drawing/2014/main" id="{5DDFC81F-9144-D36D-5ECF-DEE855862EE8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9010" y="2875056"/>
            <a:ext cx="1673151" cy="23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13;p20" descr="A' \rightarrow \chi \bar{\chi}\ ({\rm invisible})&#10;">
            <a:extLst>
              <a:ext uri="{FF2B5EF4-FFF2-40B4-BE49-F238E27FC236}">
                <a16:creationId xmlns:a16="http://schemas.microsoft.com/office/drawing/2014/main" id="{0FEF1028-D4F4-0D97-00BE-1425C01F6A63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9010" y="3276664"/>
            <a:ext cx="1645195" cy="235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17;p20">
            <a:extLst>
              <a:ext uri="{FF2B5EF4-FFF2-40B4-BE49-F238E27FC236}">
                <a16:creationId xmlns:a16="http://schemas.microsoft.com/office/drawing/2014/main" id="{53FDD816-A2EA-6A85-FF39-7E43C30CA45D}"/>
              </a:ext>
            </a:extLst>
          </p:cNvPr>
          <p:cNvSpPr txBox="1"/>
          <p:nvPr/>
        </p:nvSpPr>
        <p:spPr>
          <a:xfrm>
            <a:off x="2960381" y="3194364"/>
            <a:ext cx="2008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dirty="0"/>
              <a:t>energy missing events</a:t>
            </a:r>
            <a:endParaRPr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AF8B3E-84FC-F6FE-A7C0-29CFD018CC82}"/>
              </a:ext>
            </a:extLst>
          </p:cNvPr>
          <p:cNvSpPr txBox="1"/>
          <p:nvPr/>
        </p:nvSpPr>
        <p:spPr>
          <a:xfrm>
            <a:off x="5283946" y="1709162"/>
            <a:ext cx="316464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1">
                    <a:lumMod val="75000"/>
                  </a:schemeClr>
                </a:solidFill>
              </a:rPr>
              <a:t>BaBar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, Phys. Rev. Lett. 119, 131804 (2017)</a:t>
            </a:r>
          </a:p>
          <a:p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NA64, Phys. Rev. Lett. 123 121801 (2019)</a:t>
            </a:r>
          </a:p>
          <a:p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200" dirty="0" err="1">
                <a:solidFill>
                  <a:schemeClr val="accent1">
                    <a:lumMod val="75000"/>
                  </a:schemeClr>
                </a:solidFill>
              </a:rPr>
              <a:t>LHCb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, Phys. Rev. Lett. 124, 041801 (2020)</a:t>
            </a:r>
          </a:p>
          <a:p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CMS, Phys. Rev. Lett. 124, 131802 (2020)</a:t>
            </a:r>
          </a:p>
        </p:txBody>
      </p:sp>
    </p:spTree>
    <p:extLst>
      <p:ext uri="{BB962C8B-B14F-4D97-AF65-F5344CB8AC3E}">
        <p14:creationId xmlns:p14="http://schemas.microsoft.com/office/powerpoint/2010/main" val="1113460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291" y="888034"/>
            <a:ext cx="3827459" cy="250876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0"/>
          <p:cNvSpPr txBox="1"/>
          <p:nvPr/>
        </p:nvSpPr>
        <p:spPr>
          <a:xfrm>
            <a:off x="163200" y="0"/>
            <a:ext cx="44088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200" dirty="0">
                <a:solidFill>
                  <a:srgbClr val="FF0000"/>
                </a:solidFill>
              </a:rPr>
              <a:t>E</a:t>
            </a:r>
            <a:r>
              <a:rPr lang="en-US" altLang="zh-CN" sz="2200" dirty="0" err="1">
                <a:solidFill>
                  <a:srgbClr val="FF0000"/>
                </a:solidFill>
              </a:rPr>
              <a:t>xclusion</a:t>
            </a:r>
            <a:r>
              <a:rPr lang="en-US" altLang="zh-CN" sz="2200" dirty="0">
                <a:solidFill>
                  <a:srgbClr val="FF0000"/>
                </a:solidFill>
              </a:rPr>
              <a:t> limits</a:t>
            </a:r>
            <a:endParaRPr sz="2200" dirty="0">
              <a:solidFill>
                <a:srgbClr val="FF0000"/>
              </a:solidFill>
            </a:endParaRPr>
          </a:p>
        </p:txBody>
      </p:sp>
      <p:pic>
        <p:nvPicPr>
          <p:cNvPr id="115" name="Google Shape;115;p20" descr="{\color{red}\epsilon \le 10^{-3}}&#10;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57200" y="2054478"/>
            <a:ext cx="770867" cy="23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0" descr="e^+ e^-&#10;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52844" y="1251899"/>
            <a:ext cx="326809" cy="140752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0"/>
          <p:cNvSpPr txBox="1"/>
          <p:nvPr/>
        </p:nvSpPr>
        <p:spPr>
          <a:xfrm>
            <a:off x="756385" y="3379184"/>
            <a:ext cx="3164365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000" dirty="0">
                <a:solidFill>
                  <a:srgbClr val="0000FF"/>
                </a:solidFill>
              </a:rPr>
              <a:t>NA64, Phys. Rev. Lett. 123 (2019) 121801</a:t>
            </a:r>
            <a:endParaRPr sz="1000" dirty="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000" dirty="0">
                <a:solidFill>
                  <a:srgbClr val="0000FF"/>
                </a:solidFill>
              </a:rPr>
              <a:t>BABAR, Phys. Rev. Lett. 119 (2017) 131804 </a:t>
            </a:r>
            <a:endParaRPr sz="1000" dirty="0">
              <a:solidFill>
                <a:srgbClr val="0000FF"/>
              </a:solidFill>
            </a:endParaRPr>
          </a:p>
        </p:txBody>
      </p:sp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B65C0654-D6C9-C295-0FCE-2671934A74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12764" y="761646"/>
            <a:ext cx="3827459" cy="29406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7C6B7FA-C8A6-D29F-63DB-8E835F731A66}"/>
              </a:ext>
            </a:extLst>
          </p:cNvPr>
          <p:cNvSpPr txBox="1"/>
          <p:nvPr/>
        </p:nvSpPr>
        <p:spPr>
          <a:xfrm>
            <a:off x="5568787" y="3738798"/>
            <a:ext cx="33714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1">
                    <a:lumMod val="75000"/>
                  </a:schemeClr>
                </a:solidFill>
              </a:rPr>
              <a:t>CMS Collaboration, Phys. Rev. Lett. 124, 131802 (2020)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DA9AFF-8F3C-F997-EF68-73E20CE2C3DE}"/>
              </a:ext>
            </a:extLst>
          </p:cNvPr>
          <p:cNvSpPr txBox="1"/>
          <p:nvPr/>
        </p:nvSpPr>
        <p:spPr>
          <a:xfrm>
            <a:off x="4022401" y="2545646"/>
            <a:ext cx="10903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Some gaps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6701A7-5D0E-9FC9-7009-E250FF706DA1}"/>
              </a:ext>
            </a:extLst>
          </p:cNvPr>
          <p:cNvSpPr txBox="1"/>
          <p:nvPr/>
        </p:nvSpPr>
        <p:spPr>
          <a:xfrm>
            <a:off x="2007020" y="4283480"/>
            <a:ext cx="65121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Could be relaxed depending on the detailed structure of the dark matter sector</a:t>
            </a:r>
          </a:p>
          <a:p>
            <a:endParaRPr lang="en-US" dirty="0"/>
          </a:p>
          <a:p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A.M. Abdullahi et al., Phys. Rev. D 108 (2023) 015032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4627</TotalTime>
  <Words>1303</Words>
  <Application>Microsoft Macintosh PowerPoint</Application>
  <PresentationFormat>On-screen Show (16:9)</PresentationFormat>
  <Paragraphs>158</Paragraphs>
  <Slides>35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Arial</vt:lpstr>
      <vt:lpstr>Cambria Math</vt:lpstr>
      <vt:lpstr>Simple Light</vt:lpstr>
      <vt:lpstr>Dark photon in parity-violating electron scatterings</vt:lpstr>
      <vt:lpstr>Outline</vt:lpstr>
      <vt:lpstr>Dark photon hypothesis</vt:lpstr>
      <vt:lpstr>PowerPoint Presentation</vt:lpstr>
      <vt:lpstr>PowerPoint Presentation</vt:lpstr>
      <vt:lpstr>Dark matter portal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II. New proposal: PVES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III. Fitting parity-violation data and W-mass</vt:lpstr>
      <vt:lpstr>PowerPoint Presentation</vt:lpstr>
      <vt:lpstr>Dark photon fit</vt:lpstr>
      <vt:lpstr>PowerPoint Presentation</vt:lpstr>
      <vt:lpstr>PowerPoint Presentation</vt:lpstr>
      <vt:lpstr>IV. Summary and outlook</vt:lpstr>
      <vt:lpstr>Summary</vt:lpstr>
      <vt:lpstr>Outlook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developments on the dark photon searches</dc:title>
  <cp:lastModifiedBy>Xuan-Gong Wang</cp:lastModifiedBy>
  <cp:revision>72</cp:revision>
  <dcterms:modified xsi:type="dcterms:W3CDTF">2024-08-21T10:31:16Z</dcterms:modified>
</cp:coreProperties>
</file>