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3" r:id="rId1"/>
  </p:sldMasterIdLst>
  <p:notesMasterIdLst>
    <p:notesMasterId r:id="rId36"/>
  </p:notesMasterIdLst>
  <p:sldIdLst>
    <p:sldId id="256" r:id="rId2"/>
    <p:sldId id="329" r:id="rId3"/>
    <p:sldId id="349" r:id="rId4"/>
    <p:sldId id="341" r:id="rId5"/>
    <p:sldId id="294" r:id="rId6"/>
    <p:sldId id="295" r:id="rId7"/>
    <p:sldId id="298" r:id="rId8"/>
    <p:sldId id="330" r:id="rId9"/>
    <p:sldId id="334" r:id="rId10"/>
    <p:sldId id="339" r:id="rId11"/>
    <p:sldId id="340" r:id="rId12"/>
    <p:sldId id="352" r:id="rId13"/>
    <p:sldId id="297" r:id="rId14"/>
    <p:sldId id="344" r:id="rId15"/>
    <p:sldId id="299" r:id="rId16"/>
    <p:sldId id="326" r:id="rId17"/>
    <p:sldId id="343" r:id="rId18"/>
    <p:sldId id="327" r:id="rId19"/>
    <p:sldId id="321" r:id="rId20"/>
    <p:sldId id="322" r:id="rId21"/>
    <p:sldId id="323" r:id="rId22"/>
    <p:sldId id="318" r:id="rId23"/>
    <p:sldId id="320" r:id="rId24"/>
    <p:sldId id="302" r:id="rId25"/>
    <p:sldId id="303" r:id="rId26"/>
    <p:sldId id="305" r:id="rId27"/>
    <p:sldId id="306" r:id="rId28"/>
    <p:sldId id="307" r:id="rId29"/>
    <p:sldId id="345" r:id="rId30"/>
    <p:sldId id="346" r:id="rId31"/>
    <p:sldId id="350" r:id="rId32"/>
    <p:sldId id="351" r:id="rId33"/>
    <p:sldId id="328" r:id="rId34"/>
    <p:sldId id="281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7" d="100"/>
          <a:sy n="77" d="100"/>
        </p:scale>
        <p:origin x="888" y="2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44CCA-71F6-4982-B33F-702F2DC81B4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35CCB-0A2E-4CBD-98AB-7CA150D321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699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5CCB-0A2E-4CBD-98AB-7CA150D3216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381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5CCB-0A2E-4CBD-98AB-7CA150D3216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09619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E35CCB-0A2E-4CBD-98AB-7CA150D32166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8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363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379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64712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458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6164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3773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513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736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849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261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0002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427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065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7311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25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67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73500-C5B3-4CFC-B6BC-7A3D82B02154}" type="datetimeFigureOut">
              <a:rPr lang="zh-CN" altLang="en-US" smtClean="0"/>
              <a:t>2024/8/20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79D7295-53A0-4556-A1DF-8138034C01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784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  <p:sldLayoutId id="2147484005" r:id="rId12"/>
    <p:sldLayoutId id="2147484006" r:id="rId13"/>
    <p:sldLayoutId id="2147484007" r:id="rId14"/>
    <p:sldLayoutId id="2147484008" r:id="rId15"/>
    <p:sldLayoutId id="214748400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9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baidu.com/link?url=BuaTtVJWaaFsqJ8IQ73YLEGsMBirU8Q9_HBL1gmwqxiL6xFTsZhXjhj4AYRHjX6-1phmw6YOo-m_ieP-5XW7btcgS2TCkD6WSttt2YXUid7_cwW3tcj3dUi0O6B0CzMnGHj1d_zdvO4fqXcE-sAsx8-yQ2IxpmFZ-9CCrMffPQ9OhEfaJ28_ZfW729_QcTrawIXSMm9ck54Tapje3tYtrGSZGcHlAvMDlx-IMWpeXzNhsM-YyvYPlPkLEHkYOt2diLJqhOy-woLzaC73Le05NDGSeD24HLyAGsEKzkkq74mMK9AtuTgkFEn54Zg2bjgqsO5cPeeOc7vnXBvPr9y4P2UUwAE04nuEHhKFJ9p8NuIaZN02Z5VMKi8qmDdaRnOYNCFnZoAUK9-tlCcscvq-9KxirtW6SV_OPCMtEOeKNlLTPmXhlakKUKtAr0U98FgwTpit6yNPxjEhtXVm8lwuB45JVakiO1UdIan1pU4BztQb0tzaR7gXm4erKEK3ILZTodYp4ldzNWv6e72axhyzL0DPWJXKS4X9wf0NLn-z_AOXAtN2jvFLmYwgt-vuggcd1kEn3_b_fSafPFadbrnSIqa8QRCd-pv5_tB4MUveJYe&amp;click_t=1623741077562&amp;s_info=1280_645&amp;wd=&amp;eqid=ef9c32e5000355090000000560c85293" TargetMode="External"/><Relationship Id="rId5" Type="http://schemas.openxmlformats.org/officeDocument/2006/relationships/image" Target="../media/image6.png"/><Relationship Id="rId10" Type="http://schemas.openxmlformats.org/officeDocument/2006/relationships/image" Target="../media/image57.png"/><Relationship Id="rId4" Type="http://schemas.openxmlformats.org/officeDocument/2006/relationships/image" Target="../media/image5.jpeg"/><Relationship Id="rId9" Type="http://schemas.openxmlformats.org/officeDocument/2006/relationships/image" Target="../media/image5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0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458340" y="1784474"/>
            <a:ext cx="7507941" cy="956651"/>
          </a:xfrm>
        </p:spPr>
        <p:txBody>
          <a:bodyPr>
            <a:noAutofit/>
          </a:bodyPr>
          <a:lstStyle/>
          <a:p>
            <a:pPr algn="ctr"/>
            <a:r>
              <a:rPr lang="en-US" altLang="zh-CN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NNLO </a:t>
            </a:r>
            <a:r>
              <a:rPr lang="en-US" altLang="zh-CN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QCD Corrections to Mesons EM Form </a:t>
            </a: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</a:t>
            </a:r>
            <a:r>
              <a:rPr lang="en-US" altLang="zh-CN" sz="4000" b="1" dirty="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actors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78946" y="4670269"/>
            <a:ext cx="9888071" cy="2187731"/>
          </a:xfrm>
        </p:spPr>
        <p:txBody>
          <a:bodyPr>
            <a:normAutofit/>
          </a:bodyPr>
          <a:lstStyle/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Long-Bin Chen</a:t>
            </a:r>
          </a:p>
          <a:p>
            <a:pPr algn="ctr"/>
            <a:r>
              <a:rPr lang="en-US" altLang="zh-CN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In collaboration with</a:t>
            </a:r>
            <a:r>
              <a:rPr lang="zh-CN" altLang="en-US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：</a:t>
            </a:r>
            <a:r>
              <a:rPr lang="en-US" altLang="zh-CN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Wen Chen, Feng </a:t>
            </a:r>
            <a:r>
              <a:rPr lang="en-US" altLang="zh-CN" sz="2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Feng</a:t>
            </a:r>
            <a:r>
              <a:rPr lang="en-US" altLang="zh-CN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and Yu </a:t>
            </a:r>
            <a:r>
              <a:rPr lang="en-US" altLang="zh-CN" sz="2000" b="1" dirty="0" err="1" smtClean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Jia</a:t>
            </a:r>
            <a:endParaRPr lang="en-US" altLang="zh-CN" sz="2000" b="1" dirty="0" smtClean="0">
              <a:solidFill>
                <a:schemeClr val="tx1"/>
              </a:solidFill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algn="ctr"/>
            <a:r>
              <a:rPr lang="en-US" altLang="zh-CN" sz="2800" b="1" dirty="0" smtClean="0">
                <a:solidFill>
                  <a:schemeClr val="tx1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2024/8/20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2458340" y="1426994"/>
            <a:ext cx="7929281" cy="1434352"/>
          </a:xfrm>
          <a:prstGeom prst="roundRect">
            <a:avLst/>
          </a:prstGeom>
          <a:noFill/>
          <a:ln w="28575">
            <a:solidFill>
              <a:schemeClr val="accent3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890546" y="3577555"/>
            <a:ext cx="33876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arXiv:2312.17228</a:t>
            </a:r>
          </a:p>
          <a:p>
            <a:r>
              <a:rPr lang="en-US" altLang="zh-CN" sz="2400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arXiv:2407.21120</a:t>
            </a:r>
            <a:endParaRPr lang="zh-CN" altLang="en-US" sz="24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形 2">
            <a:extLst>
              <a:ext uri="{FF2B5EF4-FFF2-40B4-BE49-F238E27FC236}">
                <a16:creationId xmlns:a16="http://schemas.microsoft.com/office/drawing/2014/main" id="{1B7C1F2F-2D6E-4DBB-AF6D-F4A887E2E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4798" y="66311"/>
            <a:ext cx="551274" cy="723075"/>
          </a:xfrm>
          <a:prstGeom prst="rect">
            <a:avLst/>
          </a:prstGeom>
        </p:spPr>
      </p:pic>
      <p:pic>
        <p:nvPicPr>
          <p:cNvPr id="8" name="图形 3">
            <a:extLst>
              <a:ext uri="{FF2B5EF4-FFF2-40B4-BE49-F238E27FC236}">
                <a16:creationId xmlns:a16="http://schemas.microsoft.com/office/drawing/2014/main" id="{535F9831-B422-D4B0-0FD9-8424489EDA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=""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14245" y="257377"/>
            <a:ext cx="1505651" cy="33846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565342" y="231590"/>
            <a:ext cx="2241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QCHSC 2024</a:t>
            </a:r>
            <a:endParaRPr lang="zh-CN" altLang="en-US" sz="24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51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7322128" y="235304"/>
            <a:ext cx="49431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Choosing canonical  basis (Basis with uniform </a:t>
            </a:r>
            <a:r>
              <a:rPr lang="en-US" altLang="zh-CN" sz="2800" b="1" dirty="0" err="1"/>
              <a:t>transcendentality</a:t>
            </a:r>
            <a:r>
              <a:rPr lang="en-US" altLang="zh-CN" sz="2800" b="1" dirty="0"/>
              <a:t>) </a:t>
            </a:r>
            <a:endParaRPr lang="en-US" altLang="zh-CN" sz="2800" b="1" dirty="0" smtClean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9870" y="4916653"/>
            <a:ext cx="3144048" cy="136242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722" y="2698466"/>
            <a:ext cx="8003964" cy="1159231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 flipV="1">
            <a:off x="49876" y="1651462"/>
            <a:ext cx="12142124" cy="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737867" y="1958146"/>
            <a:ext cx="6056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For random integral basis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g</a:t>
            </a:r>
            <a:r>
              <a:rPr lang="en-US" altLang="zh-CN" sz="2400" b="1" dirty="0" smtClean="0"/>
              <a:t>, we have:</a:t>
            </a:r>
            <a:endParaRPr lang="zh-CN" altLang="en-US" sz="2400" b="1" dirty="0"/>
          </a:p>
        </p:txBody>
      </p:sp>
      <p:sp>
        <p:nvSpPr>
          <p:cNvPr id="14" name="文本框 13"/>
          <p:cNvSpPr txBox="1"/>
          <p:nvPr/>
        </p:nvSpPr>
        <p:spPr>
          <a:xfrm>
            <a:off x="2272554" y="4080687"/>
            <a:ext cx="51911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We can choose new basis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f</a:t>
            </a:r>
            <a:r>
              <a:rPr lang="en-US" altLang="zh-CN" sz="2400" b="1" dirty="0" smtClean="0"/>
              <a:t>:</a:t>
            </a:r>
            <a:endParaRPr lang="zh-CN" altLang="en-US" sz="2400" b="1" dirty="0"/>
          </a:p>
        </p:txBody>
      </p:sp>
      <p:sp>
        <p:nvSpPr>
          <p:cNvPr id="17" name="圆角矩形 16"/>
          <p:cNvSpPr/>
          <p:nvPr/>
        </p:nvSpPr>
        <p:spPr>
          <a:xfrm>
            <a:off x="3732408" y="4821007"/>
            <a:ext cx="3653566" cy="155371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663" y="76536"/>
            <a:ext cx="6911255" cy="147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7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1518" y="4034655"/>
            <a:ext cx="4583763" cy="159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950" y="1532574"/>
            <a:ext cx="10047316" cy="1999961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1196788" y="1465338"/>
            <a:ext cx="10210800" cy="199996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503221" y="451263"/>
            <a:ext cx="7724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new DEs is simple and elegant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65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9841" y="449988"/>
            <a:ext cx="8101450" cy="27146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841" y="3164613"/>
            <a:ext cx="8101450" cy="11259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9841" y="4630938"/>
            <a:ext cx="8382773" cy="7809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08263" y="46242"/>
            <a:ext cx="3142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>
                <a:solidFill>
                  <a:srgbClr val="00B050"/>
                </a:solidFill>
              </a:rPr>
              <a:t>Goncharov</a:t>
            </a:r>
            <a:r>
              <a:rPr lang="en-US" altLang="zh-CN" b="1" dirty="0" smtClean="0">
                <a:solidFill>
                  <a:srgbClr val="00B050"/>
                </a:solidFill>
              </a:rPr>
              <a:t> </a:t>
            </a:r>
            <a:r>
              <a:rPr lang="en-US" altLang="zh-CN" b="1" dirty="0" err="1" smtClean="0">
                <a:solidFill>
                  <a:srgbClr val="00B050"/>
                </a:solidFill>
              </a:rPr>
              <a:t>Polylogarithms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9300" y="5541749"/>
            <a:ext cx="6929716" cy="103031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9119306" y="5902728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GINAC</a:t>
            </a:r>
            <a:endParaRPr lang="zh-CN" altLang="en-US" dirty="0"/>
          </a:p>
        </p:txBody>
      </p:sp>
      <p:sp>
        <p:nvSpPr>
          <p:cNvPr id="11" name="圆角矩形 10"/>
          <p:cNvSpPr/>
          <p:nvPr/>
        </p:nvSpPr>
        <p:spPr>
          <a:xfrm>
            <a:off x="9119306" y="5925798"/>
            <a:ext cx="921985" cy="3462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18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586" y="2656675"/>
            <a:ext cx="10610850" cy="18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1881995" y="699363"/>
            <a:ext cx="5830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 kernel</a:t>
            </a:r>
            <a:endParaRPr lang="zh-CN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18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748" y="1602394"/>
            <a:ext cx="10687793" cy="1128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35" y="4675429"/>
            <a:ext cx="11295413" cy="11020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063335" y="3529881"/>
            <a:ext cx="7641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Renormalized “pion” LCDA can be expressed as :</a:t>
            </a:r>
            <a:endParaRPr lang="zh-CN" altLang="en-US" sz="2400" b="1" dirty="0"/>
          </a:p>
        </p:txBody>
      </p:sp>
      <p:sp>
        <p:nvSpPr>
          <p:cNvPr id="7" name="文本框 6"/>
          <p:cNvSpPr txBox="1"/>
          <p:nvPr/>
        </p:nvSpPr>
        <p:spPr>
          <a:xfrm>
            <a:off x="4498070" y="557193"/>
            <a:ext cx="3942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Perturbative expansion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556757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1"/>
          <p:cNvSpPr>
            <a:spLocks noGrp="1"/>
          </p:cNvSpPr>
          <p:nvPr>
            <p:ph type="title"/>
          </p:nvPr>
        </p:nvSpPr>
        <p:spPr>
          <a:xfrm>
            <a:off x="677334" y="33647"/>
            <a:ext cx="8596668" cy="548244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/>
              <a:t>Renormalized LCDA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717" y="612171"/>
            <a:ext cx="7880065" cy="106144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9094" y="1673614"/>
            <a:ext cx="5811882" cy="12425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9094" y="2845523"/>
            <a:ext cx="3242965" cy="10755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8887" y="4746248"/>
            <a:ext cx="7028646" cy="151491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9314343" y="5276618"/>
            <a:ext cx="2686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arXiv:hep-ph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/0512208 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565319" y="3319002"/>
            <a:ext cx="3363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  with EBRL kernel</a:t>
            </a:r>
            <a:endParaRPr lang="zh-CN" altLang="en-US" sz="2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98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5870" y="111228"/>
            <a:ext cx="8596312" cy="1176590"/>
          </a:xfrm>
          <a:prstGeom prst="rect">
            <a:avLst/>
          </a:prstGeom>
        </p:spPr>
      </p:pic>
      <p:pic>
        <p:nvPicPr>
          <p:cNvPr id="7" name="内容占位符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331" y="1551123"/>
            <a:ext cx="7691636" cy="16586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0358" y="3343083"/>
            <a:ext cx="6888212" cy="3384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125506" y="197381"/>
            <a:ext cx="1833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Matching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77780" y="2142125"/>
            <a:ext cx="670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NLO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81457" y="4892952"/>
            <a:ext cx="955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NLO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251" y="2540535"/>
            <a:ext cx="10765909" cy="1892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3355328" y="1265794"/>
            <a:ext cx="47857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 and NLO Matching</a:t>
            </a:r>
            <a:endParaRPr lang="zh-CN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2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93702"/>
          </a:xfrm>
        </p:spPr>
        <p:txBody>
          <a:bodyPr/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NNLO Matching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5466" y="2411505"/>
            <a:ext cx="11141378" cy="18915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2266463" y="4796467"/>
            <a:ext cx="81049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The convolutions above are calculated analytically.</a:t>
            </a:r>
          </a:p>
          <a:p>
            <a:endParaRPr lang="en-US" altLang="zh-CN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All Infra-divergences are cancel.</a:t>
            </a:r>
          </a:p>
          <a:p>
            <a:endParaRPr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We obtain analytic results for finite T</a:t>
            </a:r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54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1853399" y="660013"/>
                <a:ext cx="8596668" cy="1320800"/>
              </a:xfrm>
            </p:spPr>
            <p:txBody>
              <a:bodyPr>
                <a:normAutofit/>
              </a:bodyPr>
              <a:lstStyle/>
              <a:p>
                <a:pPr/>
                <a:r>
                  <a:rPr lang="en-US" altLang="zh-CN" b="1" dirty="0" err="1" smtClean="0"/>
                  <a:t>Asympotic</a:t>
                </a:r>
                <a:r>
                  <a:rPr lang="en-US" altLang="zh-CN" b="1" dirty="0" smtClean="0"/>
                  <a:t> Expressions of Kernel</a:t>
                </a:r>
                <a:br>
                  <a:rPr lang="en-US" altLang="zh-CN" b="1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p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altLang="zh-CN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sup>
                      </m:sSup>
                    </m:oMath>
                  </m:oMathPara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853399" y="660013"/>
                <a:ext cx="8596668" cy="1320800"/>
              </a:xfrm>
              <a:blipFill>
                <a:blip r:embed="rId2"/>
                <a:stretch>
                  <a:fillRect l="-2128" t="-64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75131" y="2266592"/>
            <a:ext cx="8915400" cy="2319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3237245" y="5234145"/>
            <a:ext cx="6987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NLO results agree with previous calculations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19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51353" y="185553"/>
            <a:ext cx="8811411" cy="767086"/>
          </a:xfrm>
        </p:spPr>
        <p:txBody>
          <a:bodyPr>
            <a:normAutofit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Unveiling the inner structure of hadron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6241" y="3148480"/>
            <a:ext cx="2256555" cy="23718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1820" y="1129553"/>
            <a:ext cx="2984618" cy="19771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文本框 2"/>
          <p:cNvSpPr txBox="1"/>
          <p:nvPr/>
        </p:nvSpPr>
        <p:spPr>
          <a:xfrm>
            <a:off x="2071637" y="5771784"/>
            <a:ext cx="16032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QCD</a:t>
            </a:r>
            <a:endParaRPr lang="zh-CN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3435" y="45876"/>
            <a:ext cx="27656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  <a:endParaRPr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Discussing the concept and design of EIC detector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2816" y="4011705"/>
            <a:ext cx="3007423" cy="169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组合 5">
            <a:extLst>
              <a:ext uri="{FF2B5EF4-FFF2-40B4-BE49-F238E27FC236}">
                <a16:creationId xmlns:a16="http://schemas.microsoft.com/office/drawing/2014/main" id="{BADDD4CF-017F-9640-B471-C078746A4009}"/>
              </a:ext>
            </a:extLst>
          </p:cNvPr>
          <p:cNvGrpSpPr>
            <a:grpSpLocks/>
          </p:cNvGrpSpPr>
          <p:nvPr/>
        </p:nvGrpSpPr>
        <p:grpSpPr bwMode="auto">
          <a:xfrm>
            <a:off x="5266766" y="1335741"/>
            <a:ext cx="2679948" cy="1500947"/>
            <a:chOff x="6080502" y="1436231"/>
            <a:chExt cx="3024831" cy="1460269"/>
          </a:xfrm>
        </p:grpSpPr>
        <p:pic>
          <p:nvPicPr>
            <p:cNvPr id="10" name="图片 4">
              <a:extLst>
                <a:ext uri="{FF2B5EF4-FFF2-40B4-BE49-F238E27FC236}">
                  <a16:creationId xmlns:a16="http://schemas.microsoft.com/office/drawing/2014/main" id="{C5B91690-2E1F-2F4F-9629-90720D9F5A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1490856"/>
              <a:ext cx="3009333" cy="1405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31">
              <a:hlinkClick r:id="rId6"/>
              <a:extLst>
                <a:ext uri="{FF2B5EF4-FFF2-40B4-BE49-F238E27FC236}">
                  <a16:creationId xmlns:a16="http://schemas.microsoft.com/office/drawing/2014/main" id="{42256FCA-45A9-E947-9042-AEE949148C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0502" y="1436231"/>
              <a:ext cx="988047" cy="463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id="{80F27EEC-26EB-55DE-BD1A-FA29C4038E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4282" y="3698964"/>
            <a:ext cx="2598645" cy="2072820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id="{B1DAA9D6-B655-4FCF-B01B-68A64E458749}"/>
              </a:ext>
            </a:extLst>
          </p:cNvPr>
          <p:cNvGrpSpPr/>
          <p:nvPr/>
        </p:nvGrpSpPr>
        <p:grpSpPr>
          <a:xfrm>
            <a:off x="2026138" y="1639178"/>
            <a:ext cx="1050430" cy="918902"/>
            <a:chOff x="7891903" y="3961270"/>
            <a:chExt cx="1566110" cy="1449361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AB39BD1D-DB23-4469-8D6E-7BFF35314246}"/>
                </a:ext>
              </a:extLst>
            </p:cNvPr>
            <p:cNvGrpSpPr/>
            <p:nvPr/>
          </p:nvGrpSpPr>
          <p:grpSpPr>
            <a:xfrm>
              <a:off x="7891903" y="3961270"/>
              <a:ext cx="1566110" cy="1449361"/>
              <a:chOff x="1791216" y="1758184"/>
              <a:chExt cx="1566110" cy="1449361"/>
            </a:xfrm>
          </p:grpSpPr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id="{79F78590-2CD4-4E87-880B-C99B12BC2A62}"/>
                  </a:ext>
                </a:extLst>
              </p:cNvPr>
              <p:cNvSpPr/>
              <p:nvPr/>
            </p:nvSpPr>
            <p:spPr>
              <a:xfrm>
                <a:off x="1791216" y="1758184"/>
                <a:ext cx="1566110" cy="1449361"/>
              </a:xfrm>
              <a:prstGeom prst="ellipse">
                <a:avLst/>
              </a:prstGeom>
              <a:solidFill>
                <a:schemeClr val="accent6">
                  <a:lumMod val="40000"/>
                  <a:lumOff val="60000"/>
                  <a:alpha val="94000"/>
                </a:schemeClr>
              </a:solidFill>
              <a:ln w="25400">
                <a:noFill/>
              </a:ln>
              <a:scene3d>
                <a:camera prst="orthographicFront">
                  <a:rot lat="0" lon="21299947" rev="21299988"/>
                </a:camera>
                <a:lightRig rig="balanced" dir="t">
                  <a:rot lat="0" lon="0" rev="19800000"/>
                </a:lightRig>
              </a:scene3d>
              <a:sp3d extrusionH="76200" contourW="12700" prstMaterial="softEdge">
                <a:bevelT w="482600" h="215900"/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/>
              </a:p>
            </p:txBody>
          </p:sp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id="{9616867A-77B9-4F7A-AFD9-01D2E6D1D6AC}"/>
                  </a:ext>
                </a:extLst>
              </p:cNvPr>
              <p:cNvSpPr/>
              <p:nvPr/>
            </p:nvSpPr>
            <p:spPr>
              <a:xfrm>
                <a:off x="2038672" y="1970043"/>
                <a:ext cx="503798" cy="50537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mpd="sng">
                <a:solidFill>
                  <a:schemeClr val="tx1">
                    <a:alpha val="47000"/>
                  </a:schemeClr>
                </a:solidFill>
                <a:prstDash val="sysDash"/>
              </a:ln>
              <a:effectLst>
                <a:glow rad="63500">
                  <a:schemeClr val="tx2">
                    <a:lumMod val="60000"/>
                    <a:lumOff val="40000"/>
                    <a:alpha val="40000"/>
                  </a:schemeClr>
                </a:glow>
              </a:effectLst>
              <a:scene3d>
                <a:camera prst="orthographicFront">
                  <a:rot lat="0" lon="21299947" rev="21299988"/>
                </a:camera>
                <a:lightRig rig="balanced" dir="t"/>
              </a:scene3d>
              <a:sp3d extrusionH="76200" contourW="12700" prstMaterial="softEdge">
                <a:bevelT w="171450" h="101600"/>
                <a:extrusionClr>
                  <a:schemeClr val="bg1"/>
                </a:extrusionClr>
                <a:contourClr>
                  <a:schemeClr val="bg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文本框 18">
                    <a:extLst>
                      <a:ext uri="{FF2B5EF4-FFF2-40B4-BE49-F238E27FC236}">
                        <a16:creationId xmlns:a16="http://schemas.microsoft.com/office/drawing/2014/main" id="{EC95DEF9-454E-42DD-82A3-7175A6DC01C0}"/>
                      </a:ext>
                    </a:extLst>
                  </p:cNvPr>
                  <p:cNvSpPr txBox="1"/>
                  <p:nvPr/>
                </p:nvSpPr>
                <p:spPr>
                  <a:xfrm>
                    <a:off x="2176542" y="1993316"/>
                    <a:ext cx="223843" cy="342302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kumimoji="1" lang="en-US" altLang="zh-CN" i="1">
                              <a:latin typeface="Cambria Math" panose="02040503050406030204" pitchFamily="18" charset="0"/>
                            </a:rPr>
                            <m:t>u</m:t>
                          </m:r>
                        </m:oMath>
                      </m:oMathPara>
                    </a14:m>
                    <a:endParaRPr kumimoji="1" lang="en-US" altLang="zh-CN" dirty="0"/>
                  </a:p>
                </p:txBody>
              </p:sp>
            </mc:Choice>
            <mc:Fallback xmlns="">
              <p:sp>
                <p:nvSpPr>
                  <p:cNvPr id="24" name="文本框 23">
                    <a:extLst>
                      <a:ext uri="{FF2B5EF4-FFF2-40B4-BE49-F238E27FC236}">
                        <a16:creationId xmlns:a16="http://schemas.microsoft.com/office/drawing/2014/main" id="{EC95DEF9-454E-42DD-82A3-7175A6DC01C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176542" y="1993316"/>
                    <a:ext cx="223843" cy="34230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32000" r="-32000" b="-28571"/>
                    </a:stretch>
                  </a:blipFill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5" name="椭圆 14">
              <a:extLst>
                <a:ext uri="{FF2B5EF4-FFF2-40B4-BE49-F238E27FC236}">
                  <a16:creationId xmlns:a16="http://schemas.microsoft.com/office/drawing/2014/main" id="{A7E34158-1EBE-41DF-94A4-BF1DF2D1D0E4}"/>
                </a:ext>
              </a:extLst>
            </p:cNvPr>
            <p:cNvSpPr/>
            <p:nvPr/>
          </p:nvSpPr>
          <p:spPr>
            <a:xfrm>
              <a:off x="8678327" y="4620932"/>
              <a:ext cx="503798" cy="505370"/>
            </a:xfrm>
            <a:prstGeom prst="ellipse">
              <a:avLst/>
            </a:prstGeom>
            <a:solidFill>
              <a:srgbClr val="00B050"/>
            </a:solidFill>
            <a:ln w="12700" cmpd="sng">
              <a:solidFill>
                <a:schemeClr val="tx1">
                  <a:alpha val="47000"/>
                </a:schemeClr>
              </a:solidFill>
              <a:prstDash val="sysDash"/>
            </a:ln>
            <a:effectLst>
              <a:glow rad="63500">
                <a:srgbClr val="2C6ED3">
                  <a:alpha val="40000"/>
                </a:srgbClr>
              </a:glow>
            </a:effectLst>
            <a:scene3d>
              <a:camera prst="orthographicFront">
                <a:rot lat="0" lon="21299947" rev="21299988"/>
              </a:camera>
              <a:lightRig rig="balanced" dir="t"/>
            </a:scene3d>
            <a:sp3d extrusionH="76200" contourW="12700" prstMaterial="softEdge">
              <a:bevelT w="171450" h="101600"/>
              <a:extrusionClr>
                <a:schemeClr val="bg1"/>
              </a:extrusionClr>
              <a:contourClr>
                <a:schemeClr val="bg1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id="{56445B1D-0E72-4B3C-9363-3FD126CC8DC1}"/>
                    </a:ext>
                  </a:extLst>
                </p:cNvPr>
                <p:cNvSpPr txBox="1"/>
                <p:nvPr/>
              </p:nvSpPr>
              <p:spPr>
                <a:xfrm>
                  <a:off x="8840454" y="4715597"/>
                  <a:ext cx="163506" cy="34990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kumimoji="1" lang="en-US" altLang="zh-CN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zh-CN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</m:acc>
                      </m:oMath>
                    </m:oMathPara>
                  </a14:m>
                  <a:endParaRPr kumimoji="1" lang="en-US" altLang="zh-CN" dirty="0"/>
                </a:p>
              </p:txBody>
            </p:sp>
          </mc:Choice>
          <mc:Fallback xmlns=""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56445B1D-0E72-4B3C-9363-3FD126CC8D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40454" y="4715597"/>
                  <a:ext cx="163506" cy="349908"/>
                </a:xfrm>
                <a:prstGeom prst="rect">
                  <a:avLst/>
                </a:prstGeom>
                <a:blipFill>
                  <a:blip r:embed="rId10"/>
                  <a:stretch>
                    <a:fillRect l="-77778" t="-8333" r="-150000" b="-38889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65770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3302436" y="728200"/>
                <a:ext cx="8596668" cy="548640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altLang="zh-CN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asymptotic behavior </a:t>
                </a:r>
                <a:endPara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302436" y="728200"/>
                <a:ext cx="8596668" cy="548640"/>
              </a:xfrm>
              <a:blipFill>
                <a:blip r:embed="rId2"/>
                <a:stretch>
                  <a:fillRect t="-11111" b="-4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48959" y="2120712"/>
            <a:ext cx="9634107" cy="267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46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2947" y="1405095"/>
            <a:ext cx="6551694" cy="37782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2787697" y="5887598"/>
            <a:ext cx="8041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Can the endpoint logarithms be </a:t>
            </a:r>
            <a:r>
              <a:rPr lang="en-US" altLang="zh-CN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resummation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303792" y="1244952"/>
            <a:ext cx="4804757" cy="6816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2755589" y="341921"/>
                <a:ext cx="8596668" cy="548640"/>
              </a:xfrm>
            </p:spPr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p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p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altLang="zh-CN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asymptotic behavior </a:t>
                </a:r>
                <a:endParaRPr lang="zh-CN" altLang="en-US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755589" y="341921"/>
                <a:ext cx="8596668" cy="548640"/>
              </a:xfrm>
              <a:blipFill>
                <a:blip r:embed="rId3"/>
                <a:stretch>
                  <a:fillRect t="-11111" b="-455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0540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32871" y="2823149"/>
            <a:ext cx="8596668" cy="1320800"/>
          </a:xfrm>
        </p:spPr>
        <p:txBody>
          <a:bodyPr>
            <a:normAutofit/>
          </a:bodyPr>
          <a:lstStyle/>
          <a:p>
            <a:r>
              <a:rPr lang="en-US" altLang="zh-CN" sz="4800" dirty="0">
                <a:latin typeface="Arial" panose="020B0604020202020204" pitchFamily="34" charset="0"/>
                <a:cs typeface="Arial" panose="020B0604020202020204" pitchFamily="34" charset="0"/>
              </a:rPr>
              <a:t>Phenomenological </a:t>
            </a:r>
            <a:r>
              <a:rPr lang="en-US" altLang="zh-CN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Exploration</a:t>
            </a:r>
            <a:endParaRPr lang="zh-CN" altLang="en-US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16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23520" y="604682"/>
            <a:ext cx="6078142" cy="720436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Leading-twist pion LCDA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2528" y="2215960"/>
            <a:ext cx="7725073" cy="2409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2902451" y="5274267"/>
                <a:ext cx="669426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altLang="zh-CN" sz="28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𝒂</m:t>
                        </m:r>
                      </m:e>
                      <m:sub>
                        <m:r>
                          <a:rPr lang="en-US" altLang="zh-CN" sz="28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en-US" altLang="zh-CN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can be calculated by Lattice QCD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2451" y="5274267"/>
                <a:ext cx="6694267" cy="523220"/>
              </a:xfrm>
              <a:prstGeom prst="rect">
                <a:avLst/>
              </a:prstGeom>
              <a:blipFill>
                <a:blip r:embed="rId3"/>
                <a:stretch>
                  <a:fillRect t="-11628" b="-31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024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91" y="1580875"/>
            <a:ext cx="11511520" cy="1571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157" y="4673132"/>
            <a:ext cx="10244013" cy="1347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文本框 2"/>
          <p:cNvSpPr txBox="1"/>
          <p:nvPr/>
        </p:nvSpPr>
        <p:spPr>
          <a:xfrm>
            <a:off x="627531" y="3680128"/>
            <a:ext cx="50873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Two-fold Convolution</a:t>
            </a:r>
            <a:endParaRPr lang="zh-CN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71272" y="302374"/>
            <a:ext cx="4764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pion EM form factor</a:t>
            </a:r>
            <a:endParaRPr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428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">
              <a:srgbClr val="00B0F0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99446" y="101101"/>
            <a:ext cx="9244267" cy="634005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The convolutions can be evaluated analytically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01786" y="1867985"/>
            <a:ext cx="4425650" cy="16711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9927" y="2325048"/>
            <a:ext cx="3667125" cy="8556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2419092" y="6240314"/>
                <a:ext cx="8056165" cy="4658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About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2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terms appear in the calculation of convolutions</a:t>
                </a:r>
                <a:endParaRPr lang="zh-CN" altLang="en-US" sz="2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9092" y="6240314"/>
                <a:ext cx="8056165" cy="465833"/>
              </a:xfrm>
              <a:prstGeom prst="rect">
                <a:avLst/>
              </a:prstGeom>
              <a:blipFill>
                <a:blip r:embed="rId6"/>
                <a:stretch>
                  <a:fillRect l="-1211" t="-9211" b="-302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8554" y="4789082"/>
            <a:ext cx="11092240" cy="109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93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rgbClr val="00B0F0">
                <a:lumMod val="89000"/>
                <a:lumOff val="11000"/>
              </a:srgbClr>
            </a:gs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25528" y="392847"/>
            <a:ext cx="6999854" cy="786592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Phenomenological exploration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19593" y="3887370"/>
            <a:ext cx="3411870" cy="6800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9273" y="3574208"/>
            <a:ext cx="3786248" cy="14781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1133149" y="3058253"/>
            <a:ext cx="2345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RQCD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19062" y="2768309"/>
            <a:ext cx="2345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LPC</a:t>
            </a:r>
            <a:endParaRPr lang="zh-CN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71547" y="1231285"/>
            <a:ext cx="4942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Inputs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 </a:t>
            </a:r>
            <a:r>
              <a:rPr lang="en-US" altLang="zh-CN" sz="2400" dirty="0" err="1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Gegenbauer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Moments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077237" y="4934851"/>
            <a:ext cx="1897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1909.08038</a:t>
            </a:r>
            <a:endParaRPr lang="zh-CN" altLang="en-US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7566983" y="5362601"/>
            <a:ext cx="2235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2201.09173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9273852" y="2706753"/>
            <a:ext cx="2850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  <a:r>
              <a:rPr lang="en-US" altLang="zh-CN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LaMET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-Ji 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altLang="zh-CN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arXiv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: 1305.1539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02906" y="894333"/>
            <a:ext cx="1639071" cy="1639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13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6711" y="96263"/>
            <a:ext cx="10666653" cy="655253"/>
          </a:xfrm>
        </p:spPr>
        <p:txBody>
          <a:bodyPr>
            <a:normAutofit fontScale="90000"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Phenomenological 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exploration</a:t>
            </a:r>
            <a:b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zh-CN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with </a:t>
            </a:r>
            <a:r>
              <a:rPr lang="en-US" altLang="zh-CN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LPC inputs</a:t>
            </a:r>
            <a:endParaRPr lang="zh-CN" altLang="en-US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42218" y="5620163"/>
            <a:ext cx="256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Space Like FF</a:t>
            </a:r>
            <a:endParaRPr lang="zh-CN" altLang="en-US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8402139" y="5620163"/>
            <a:ext cx="166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Time Like FF</a:t>
            </a:r>
            <a:endParaRPr lang="zh-CN" altLang="en-US" b="1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1928" y="1552470"/>
            <a:ext cx="10736566" cy="374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5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5391" y="424002"/>
            <a:ext cx="8596668" cy="615904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with RQCD inputs</a:t>
            </a:r>
            <a:endParaRPr lang="zh-CN" altLang="en-US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54064" y="5646699"/>
            <a:ext cx="2561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Space Like FF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40579" y="5646699"/>
            <a:ext cx="19060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Time Like FF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3869" y="1635605"/>
            <a:ext cx="10740938" cy="377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52473" y="1292768"/>
            <a:ext cx="9791663" cy="729677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Extend to </a:t>
            </a:r>
            <a:r>
              <a:rPr lang="en-US" altLang="zh-CN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Kaon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(charge and neutral) Form Factors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85874" y="2766199"/>
            <a:ext cx="8915400" cy="105866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56094" y="4693024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arXiv:2407.21120</a:t>
            </a:r>
            <a:endParaRPr lang="zh-CN" altLang="en-US" sz="24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312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1607360" y="969544"/>
            <a:ext cx="9670473" cy="923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443318" y="171046"/>
            <a:ext cx="10183906" cy="709857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 FFs: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Probing the internal structure of hadrons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6902" y="1297560"/>
            <a:ext cx="4201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Charge Pion Form Factors:</a:t>
            </a:r>
            <a:endParaRPr lang="zh-CN" altLang="en-US" b="1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025" y="2289424"/>
            <a:ext cx="7267575" cy="828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439" y="3847509"/>
            <a:ext cx="5267325" cy="1495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文本框 1"/>
          <p:cNvSpPr txBox="1"/>
          <p:nvPr/>
        </p:nvSpPr>
        <p:spPr>
          <a:xfrm>
            <a:off x="3001889" y="5971024"/>
            <a:ext cx="6097288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At small Q^2</a:t>
            </a:r>
            <a:r>
              <a:rPr lang="zh-CN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Chiral Perturbative Theory, Lattice QCD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zh-CN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Relate to pion charge radius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111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Charge Kaon FFs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51315" y="5450774"/>
            <a:ext cx="3930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Space like FFs</a:t>
            </a:r>
            <a:r>
              <a:rPr lang="en-US" altLang="zh-CN" b="1" dirty="0"/>
              <a:t>,</a:t>
            </a:r>
            <a:r>
              <a:rPr lang="en-US" altLang="zh-CN" b="1" dirty="0" smtClean="0"/>
              <a:t> data taken form Ding </a:t>
            </a:r>
            <a:r>
              <a:rPr lang="en-US" altLang="zh-CN" b="1" i="1" dirty="0" smtClean="0"/>
              <a:t>et.al.</a:t>
            </a:r>
            <a:r>
              <a:rPr lang="en-US" altLang="zh-CN" b="1" dirty="0" smtClean="0"/>
              <a:t>  arXiv:2404.04412</a:t>
            </a:r>
            <a:endParaRPr lang="zh-CN" altLang="en-US" b="1" dirty="0"/>
          </a:p>
        </p:txBody>
      </p:sp>
      <p:sp>
        <p:nvSpPr>
          <p:cNvPr id="3" name="文本框 2"/>
          <p:cNvSpPr txBox="1"/>
          <p:nvPr/>
        </p:nvSpPr>
        <p:spPr>
          <a:xfrm>
            <a:off x="7413812" y="5450773"/>
            <a:ext cx="3083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Time like FFs, data take from BESIII and </a:t>
            </a:r>
            <a:r>
              <a:rPr lang="en-US" altLang="zh-CN" b="1" dirty="0" err="1" smtClean="0"/>
              <a:t>BarBar</a:t>
            </a:r>
            <a:endParaRPr lang="zh-CN" altLang="en-US" b="1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8312" y="1597688"/>
            <a:ext cx="10436300" cy="357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2787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Neutral Kaon FFs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7509" y="5732127"/>
            <a:ext cx="4468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Time like FFs, data take from BESIII</a:t>
            </a:r>
            <a:endParaRPr lang="zh-CN" altLang="en-US" b="1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5047" y="1703197"/>
            <a:ext cx="10349652" cy="351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7678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76886" y="151837"/>
            <a:ext cx="8911687" cy="1280890"/>
          </a:xfrm>
        </p:spPr>
        <p:txBody>
          <a:bodyPr/>
          <a:lstStyle/>
          <a:p>
            <a:r>
              <a:rPr lang="en-US" altLang="zh-CN" dirty="0" smtClean="0"/>
              <a:t>SU(3) Flavor Breaking </a:t>
            </a:r>
            <a:r>
              <a:rPr lang="en-US" altLang="zh-CN" dirty="0"/>
              <a:t>E</a:t>
            </a:r>
            <a:r>
              <a:rPr lang="en-US" altLang="zh-CN" dirty="0" smtClean="0"/>
              <a:t>ffects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3895" y="1020744"/>
            <a:ext cx="6133661" cy="37782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195189" y="6400342"/>
            <a:ext cx="4468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Data take from BESIII</a:t>
            </a:r>
            <a:endParaRPr lang="zh-CN" altLang="en-US" b="1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3098" y="4921259"/>
            <a:ext cx="7723781" cy="128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0682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97991" y="430305"/>
            <a:ext cx="2554456" cy="577932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80757" y="1575147"/>
            <a:ext cx="9594824" cy="3880773"/>
          </a:xfrm>
        </p:spPr>
        <p:txBody>
          <a:bodyPr>
            <a:noAutofit/>
          </a:bodyPr>
          <a:lstStyle/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EM form factors for pion/kaon have been calculated up to NNLO QCD corrections.</a:t>
            </a: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We verify the validity of the collinear factorization up to NNLO for this observable.</a:t>
            </a: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matching kernel have been obtained analytically.</a:t>
            </a: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NNLO corrections turn out to be positive and significant.</a:t>
            </a: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NNLO results can provides strong constraint on the </a:t>
            </a:r>
            <a:r>
              <a:rPr lang="en-US" altLang="zh-CN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Gegenbauer</a:t>
            </a:r>
            <a:r>
              <a:rPr lang="en-US" altLang="zh-CN" sz="2400" smtClean="0">
                <a:latin typeface="Arial" panose="020B0604020202020204" pitchFamily="34" charset="0"/>
                <a:cs typeface="Arial" panose="020B0604020202020204" pitchFamily="34" charset="0"/>
              </a:rPr>
              <a:t> moments</a:t>
            </a:r>
            <a:r>
              <a:rPr lang="en-US" altLang="zh-CN" sz="24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zh-CN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724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732239" y="2809348"/>
            <a:ext cx="54006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/>
              <a:t>Thanks</a:t>
            </a:r>
            <a:r>
              <a:rPr lang="zh-CN" altLang="en-US" sz="6600" b="1" dirty="0" smtClean="0"/>
              <a:t>！</a:t>
            </a:r>
            <a:endParaRPr lang="en-US" altLang="zh-CN" sz="6600" b="1" dirty="0" smtClean="0"/>
          </a:p>
        </p:txBody>
      </p:sp>
    </p:spTree>
    <p:extLst>
      <p:ext uri="{BB962C8B-B14F-4D97-AF65-F5344CB8AC3E}">
        <p14:creationId xmlns:p14="http://schemas.microsoft.com/office/powerpoint/2010/main" val="206724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940856" y="4445386"/>
            <a:ext cx="33536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 Like</a:t>
            </a:r>
          </a:p>
          <a:p>
            <a:r>
              <a:rPr lang="en-US" altLang="zh-C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Sullivan Process</a:t>
            </a:r>
          </a:p>
          <a:p>
            <a:r>
              <a:rPr lang="en-US" altLang="zh-CN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small t is sensitive to pion form factor</a:t>
            </a:r>
          </a:p>
          <a:p>
            <a:endParaRPr lang="en-US" altLang="zh-CN" sz="16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EIC</a:t>
            </a:r>
            <a:r>
              <a:rPr lang="zh-CN" alt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：</a:t>
            </a:r>
            <a:r>
              <a:rPr lang="en-US" altLang="zh-CN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Q^2 up to 30 GeV^2</a:t>
            </a:r>
          </a:p>
          <a:p>
            <a:r>
              <a:rPr lang="en-US" altLang="zh-CN" sz="16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arXiv:2208.14575</a:t>
            </a:r>
            <a:endParaRPr lang="zh-CN" altLang="en-US" sz="16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8561" y="134054"/>
            <a:ext cx="4959600" cy="4168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8697286" y="4611231"/>
            <a:ext cx="3028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Like</a:t>
            </a:r>
          </a:p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BESIII</a:t>
            </a:r>
          </a:p>
          <a:p>
            <a:r>
              <a:rPr lang="en-US" altLang="zh-CN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BarBar</a:t>
            </a:r>
            <a:endParaRPr lang="en-US" altLang="zh-CN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Belle II</a:t>
            </a:r>
          </a:p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STCF   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30117" y="6361492"/>
            <a:ext cx="4358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Probing pion Form Factors</a:t>
            </a:r>
            <a:endParaRPr lang="zh-CN" altLang="en-US" b="1" dirty="0"/>
          </a:p>
        </p:txBody>
      </p:sp>
      <p:pic>
        <p:nvPicPr>
          <p:cNvPr id="11" name="内容占位符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81127" y="163831"/>
            <a:ext cx="4901763" cy="41092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5118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511" y="3426104"/>
            <a:ext cx="11640416" cy="10254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内容占位符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9341" y="5526281"/>
            <a:ext cx="5666689" cy="11525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2183436" y="4753431"/>
            <a:ext cx="5562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ERBL evolution equations</a:t>
            </a:r>
            <a:endParaRPr lang="zh-CN" altLang="en-US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17811" y="228514"/>
            <a:ext cx="93856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/>
              <a:t>In framework of Collinear Factorization, Large Q^2 </a:t>
            </a:r>
          </a:p>
          <a:p>
            <a:r>
              <a:rPr lang="en-US" altLang="zh-CN" sz="1600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(</a:t>
            </a:r>
            <a:r>
              <a:rPr lang="en-US" altLang="zh-CN" sz="1600" b="1" dirty="0" err="1" smtClean="0">
                <a:solidFill>
                  <a:srgbClr val="7030A0"/>
                </a:solidFill>
                <a:sym typeface="Wingdings" panose="05000000000000000000" pitchFamily="2" charset="2"/>
              </a:rPr>
              <a:t>Lepage</a:t>
            </a:r>
            <a:r>
              <a:rPr lang="en-US" altLang="zh-CN" sz="1600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, Brodsky, </a:t>
            </a:r>
            <a:r>
              <a:rPr lang="en-US" altLang="zh-CN" sz="1600" b="1" dirty="0" err="1" smtClean="0">
                <a:solidFill>
                  <a:srgbClr val="7030A0"/>
                </a:solidFill>
                <a:sym typeface="Wingdings" panose="05000000000000000000" pitchFamily="2" charset="2"/>
              </a:rPr>
              <a:t>Efremov</a:t>
            </a:r>
            <a:r>
              <a:rPr lang="en-US" altLang="zh-CN" sz="1600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, </a:t>
            </a:r>
            <a:r>
              <a:rPr lang="en-US" altLang="zh-CN" sz="1600" b="1" dirty="0" err="1" smtClean="0">
                <a:solidFill>
                  <a:srgbClr val="7030A0"/>
                </a:solidFill>
                <a:sym typeface="Wingdings" panose="05000000000000000000" pitchFamily="2" charset="2"/>
              </a:rPr>
              <a:t>Radyushkin</a:t>
            </a:r>
            <a:r>
              <a:rPr lang="en-US" altLang="zh-CN" sz="1600" b="1" dirty="0" smtClean="0">
                <a:solidFill>
                  <a:srgbClr val="7030A0"/>
                </a:solidFill>
                <a:sym typeface="Wingdings" panose="05000000000000000000" pitchFamily="2" charset="2"/>
              </a:rPr>
              <a:t>, Duncan, Mueller)</a:t>
            </a:r>
            <a:r>
              <a:rPr lang="en-US" altLang="zh-CN" sz="1600" b="1" dirty="0" smtClean="0">
                <a:solidFill>
                  <a:srgbClr val="7030A0"/>
                </a:solidFill>
              </a:rPr>
              <a:t> </a:t>
            </a:r>
            <a:endParaRPr lang="zh-CN" altLang="en-US" sz="1600" b="1" dirty="0">
              <a:solidFill>
                <a:srgbClr val="7030A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7978" y="2724165"/>
            <a:ext cx="48570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Leading-Twist Pion LCDA:</a:t>
            </a:r>
            <a:endParaRPr lang="zh-CN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057930" y="1370166"/>
            <a:ext cx="8915400" cy="9198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3406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1708" y="137227"/>
            <a:ext cx="8596668" cy="492165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/>
              <a:t>Hard Kernel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2588" y="2003979"/>
            <a:ext cx="8915400" cy="1240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2395" y="744980"/>
            <a:ext cx="6150581" cy="797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1976718" y="3532094"/>
            <a:ext cx="95563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LO: 1977-1980 </a:t>
            </a:r>
            <a:r>
              <a:rPr lang="en-US" altLang="zh-CN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Lepage</a:t>
            </a:r>
            <a:r>
              <a:rPr lang="en-US" altLang="zh-CN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Brodsky, </a:t>
            </a:r>
            <a:r>
              <a:rPr lang="en-US" altLang="zh-CN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Efremov</a:t>
            </a:r>
            <a:r>
              <a:rPr lang="en-US" altLang="zh-CN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Radyushkin</a:t>
            </a:r>
            <a:r>
              <a:rPr lang="en-US" altLang="zh-CN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Duncun</a:t>
            </a:r>
            <a:r>
              <a:rPr lang="en-US" altLang="zh-CN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Muller…</a:t>
            </a:r>
          </a:p>
          <a:p>
            <a:endParaRPr lang="en-US" altLang="zh-CN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NLO</a:t>
            </a:r>
            <a:r>
              <a:rPr lang="en-US" altLang="zh-CN" sz="2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 Field, Gupta, </a:t>
            </a:r>
            <a:r>
              <a:rPr lang="en-US" altLang="zh-CN" sz="2400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Otta</a:t>
            </a:r>
            <a:r>
              <a:rPr lang="en-US" altLang="zh-CN" sz="2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Chang(1981), </a:t>
            </a:r>
            <a:r>
              <a:rPr lang="en-US" altLang="zh-CN" sz="2400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Dittes</a:t>
            </a:r>
            <a:r>
              <a:rPr lang="en-US" altLang="zh-CN" sz="2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</a:t>
            </a:r>
            <a:r>
              <a:rPr lang="en-US" altLang="zh-CN" sz="2400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Radyushkin</a:t>
            </a:r>
            <a:r>
              <a:rPr lang="en-US" altLang="zh-CN" sz="2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(1981), </a:t>
            </a:r>
            <a:r>
              <a:rPr lang="en-US" altLang="zh-CN" sz="2400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Sarmadi</a:t>
            </a:r>
            <a:r>
              <a:rPr lang="en-US" altLang="zh-CN" sz="2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(</a:t>
            </a:r>
            <a:r>
              <a:rPr lang="en-US" altLang="zh-CN" sz="2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1984),</a:t>
            </a:r>
          </a:p>
          <a:p>
            <a:r>
              <a:rPr lang="en-US" altLang="zh-CN" sz="2400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Braaten,Tse</a:t>
            </a:r>
            <a:r>
              <a:rPr lang="en-US" altLang="zh-CN" sz="2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(1987), Melic, </a:t>
            </a:r>
            <a:r>
              <a:rPr lang="en-US" altLang="zh-CN" sz="2400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Nizic</a:t>
            </a:r>
            <a:r>
              <a:rPr lang="en-US" altLang="zh-CN" sz="2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zh-CN" sz="2400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Passek</a:t>
            </a:r>
            <a:r>
              <a:rPr lang="en-US" altLang="zh-CN" sz="2400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(1998).</a:t>
            </a:r>
          </a:p>
          <a:p>
            <a:endParaRPr lang="en-US" altLang="zh-CN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The goal of this work is to achieve NNLO calculations.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0229" y="1915129"/>
            <a:ext cx="4589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Pertubative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 Expansion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32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02107" y="5110498"/>
            <a:ext cx="6560541" cy="729998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Feynman Diagrams(about 1600)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318" y="1733854"/>
            <a:ext cx="8774149" cy="23659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3398" y="251893"/>
            <a:ext cx="6524376" cy="573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文本框 6"/>
          <p:cNvSpPr txBox="1"/>
          <p:nvPr/>
        </p:nvSpPr>
        <p:spPr>
          <a:xfrm>
            <a:off x="637972" y="251893"/>
            <a:ext cx="224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 smtClean="0"/>
              <a:t>Partonic</a:t>
            </a:r>
            <a:r>
              <a:rPr lang="en-US" altLang="zh-CN" b="1" dirty="0" smtClean="0"/>
              <a:t> Process</a:t>
            </a:r>
            <a:endParaRPr lang="zh-CN" altLang="en-US" b="1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867862" y="2732480"/>
            <a:ext cx="3654294" cy="3778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7687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26941" y="155550"/>
            <a:ext cx="4912371" cy="625434"/>
          </a:xfrm>
        </p:spPr>
        <p:txBody>
          <a:bodyPr>
            <a:normAutofit fontScale="90000"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Calculation Methods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16410" y="1647099"/>
            <a:ext cx="10375590" cy="4788515"/>
          </a:xfrm>
        </p:spPr>
        <p:txBody>
          <a:bodyPr/>
          <a:lstStyle/>
          <a:p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Diagrams and amplitudes : </a:t>
            </a:r>
            <a:r>
              <a:rPr lang="en-US" altLang="zh-CN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HepLib</a:t>
            </a:r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FeynArts</a:t>
            </a:r>
            <a:endParaRPr lang="en-US" altLang="zh-CN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Partial Fraction: Apart</a:t>
            </a:r>
          </a:p>
          <a:p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Integrals Reduction: FIRE </a:t>
            </a:r>
            <a:r>
              <a:rPr lang="en-US" altLang="zh-CN" sz="2800" b="1" dirty="0" smtClean="0">
                <a:solidFill>
                  <a:srgbClr val="00B0F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(Integration-By-Parts</a:t>
            </a:r>
            <a:r>
              <a:rPr lang="en-US" altLang="zh-CN" sz="2800" b="1" dirty="0">
                <a:solidFill>
                  <a:srgbClr val="00B0F0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)</a:t>
            </a:r>
            <a:endParaRPr lang="en-US" altLang="zh-CN" sz="2800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Master Integrals Calculation: Differential Equations</a:t>
            </a:r>
            <a:endParaRPr lang="en-US" altLang="zh-CN" sz="2800" dirty="0" smtClean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Validations of analytic results for MIs: AMFLOW, </a:t>
            </a:r>
            <a:r>
              <a:rPr lang="en-US" altLang="zh-CN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AmpRed</a:t>
            </a:r>
            <a:endParaRPr lang="en-US" altLang="zh-CN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005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9222" y="189312"/>
            <a:ext cx="6080760" cy="647653"/>
          </a:xfrm>
        </p:spPr>
        <p:txBody>
          <a:bodyPr>
            <a:normAutofit/>
          </a:bodyPr>
          <a:lstStyle/>
          <a:p>
            <a:r>
              <a:rPr lang="en-US" altLang="zh-CN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Differential Equations (DE)</a:t>
            </a:r>
            <a:endParaRPr lang="zh-CN" alt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827" y="1258782"/>
            <a:ext cx="10515600" cy="2824642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673944" y="1133655"/>
            <a:ext cx="10829365" cy="3074895"/>
          </a:xfrm>
          <a:prstGeom prst="round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13738" y="4702434"/>
            <a:ext cx="8298133" cy="2054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738" y="4702434"/>
            <a:ext cx="8264670" cy="111028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3738" y="5712030"/>
            <a:ext cx="7986521" cy="1045029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47260" y="130565"/>
            <a:ext cx="3299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Feynman Integrals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28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丝状">
  <a:themeElements>
    <a:clrScheme name="丝状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丝状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1458</TotalTime>
  <Words>507</Words>
  <Application>Microsoft Office PowerPoint</Application>
  <PresentationFormat>宽屏</PresentationFormat>
  <Paragraphs>117</Paragraphs>
  <Slides>34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3" baseType="lpstr">
      <vt:lpstr>等线</vt:lpstr>
      <vt:lpstr>黑体</vt:lpstr>
      <vt:lpstr>幼圆</vt:lpstr>
      <vt:lpstr>Arial</vt:lpstr>
      <vt:lpstr>Cambria Math</vt:lpstr>
      <vt:lpstr>Century Gothic</vt:lpstr>
      <vt:lpstr>Wingdings</vt:lpstr>
      <vt:lpstr>Wingdings 3</vt:lpstr>
      <vt:lpstr>丝状</vt:lpstr>
      <vt:lpstr>NNLO QCD Corrections to Mesons EM Form Factors</vt:lpstr>
      <vt:lpstr>Unveiling the inner structure of hadron</vt:lpstr>
      <vt:lpstr>EM FFs: Probing the internal structure of hadrons</vt:lpstr>
      <vt:lpstr>PowerPoint 演示文稿</vt:lpstr>
      <vt:lpstr>PowerPoint 演示文稿</vt:lpstr>
      <vt:lpstr>Hard Kernel</vt:lpstr>
      <vt:lpstr>Feynman Diagrams(about 1600)</vt:lpstr>
      <vt:lpstr>Calculation Methods</vt:lpstr>
      <vt:lpstr>Differential Equations (DE)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Renormalized LCDA</vt:lpstr>
      <vt:lpstr>PowerPoint 演示文稿</vt:lpstr>
      <vt:lpstr>PowerPoint 演示文稿</vt:lpstr>
      <vt:lpstr>NNLO Matching</vt:lpstr>
      <vt:lpstr>Asympotic Expressions of Kernel T^((1))</vt:lpstr>
      <vt:lpstr>T^((2))-asymptotic behavior </vt:lpstr>
      <vt:lpstr>T^((2))-asymptotic behavior </vt:lpstr>
      <vt:lpstr>Phenomenological Exploration</vt:lpstr>
      <vt:lpstr>Leading-twist pion LCDA</vt:lpstr>
      <vt:lpstr>PowerPoint 演示文稿</vt:lpstr>
      <vt:lpstr>The convolutions can be evaluated analytically</vt:lpstr>
      <vt:lpstr>Phenomenological exploration</vt:lpstr>
      <vt:lpstr>Phenomenological exploration Results with LPC inputs</vt:lpstr>
      <vt:lpstr>Results with RQCD inputs</vt:lpstr>
      <vt:lpstr>Extend to Kaon(charge and neutral) Form Factors</vt:lpstr>
      <vt:lpstr>Charge Kaon FFs</vt:lpstr>
      <vt:lpstr>Neutral Kaon FFs</vt:lpstr>
      <vt:lpstr>SU(3) Flavor Breaking Effects</vt:lpstr>
      <vt:lpstr>Conclusion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longbin chen</dc:creator>
  <cp:lastModifiedBy>longbin chen</cp:lastModifiedBy>
  <cp:revision>230</cp:revision>
  <dcterms:created xsi:type="dcterms:W3CDTF">2017-11-08T04:59:49Z</dcterms:created>
  <dcterms:modified xsi:type="dcterms:W3CDTF">2024-08-20T02:18:09Z</dcterms:modified>
</cp:coreProperties>
</file>