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56" r:id="rId2"/>
    <p:sldId id="257" r:id="rId3"/>
    <p:sldId id="258" r:id="rId4"/>
    <p:sldId id="265" r:id="rId5"/>
    <p:sldId id="259" r:id="rId6"/>
    <p:sldId id="261" r:id="rId7"/>
    <p:sldId id="262" r:id="rId8"/>
    <p:sldId id="284" r:id="rId9"/>
    <p:sldId id="268" r:id="rId10"/>
    <p:sldId id="287" r:id="rId11"/>
    <p:sldId id="285" r:id="rId12"/>
    <p:sldId id="286" r:id="rId13"/>
    <p:sldId id="270" r:id="rId14"/>
    <p:sldId id="271" r:id="rId15"/>
    <p:sldId id="275" r:id="rId16"/>
    <p:sldId id="301" r:id="rId17"/>
    <p:sldId id="289" r:id="rId18"/>
    <p:sldId id="294" r:id="rId19"/>
    <p:sldId id="267" r:id="rId20"/>
    <p:sldId id="274" r:id="rId21"/>
    <p:sldId id="276" r:id="rId22"/>
    <p:sldId id="300" r:id="rId23"/>
    <p:sldId id="273" r:id="rId24"/>
    <p:sldId id="290" r:id="rId25"/>
    <p:sldId id="277" r:id="rId26"/>
    <p:sldId id="291" r:id="rId27"/>
    <p:sldId id="292" r:id="rId28"/>
    <p:sldId id="279" r:id="rId29"/>
    <p:sldId id="282" r:id="rId30"/>
    <p:sldId id="280" r:id="rId31"/>
    <p:sldId id="293" r:id="rId32"/>
    <p:sldId id="281" r:id="rId33"/>
    <p:sldId id="295" r:id="rId34"/>
    <p:sldId id="296" r:id="rId35"/>
    <p:sldId id="260" r:id="rId36"/>
    <p:sldId id="263" r:id="rId37"/>
    <p:sldId id="297" r:id="rId38"/>
    <p:sldId id="299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49" autoAdjust="0"/>
    <p:restoredTop sz="94660"/>
  </p:normalViewPr>
  <p:slideViewPr>
    <p:cSldViewPr snapToGrid="0">
      <p:cViewPr varScale="1">
        <p:scale>
          <a:sx n="60" d="100"/>
          <a:sy n="60" d="100"/>
        </p:scale>
        <p:origin x="264" y="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6" d="100"/>
        <a:sy n="46" d="100"/>
      </p:scale>
      <p:origin x="0" y="-2832"/>
    </p:cViewPr>
  </p:sorterViewPr>
  <p:notesViewPr>
    <p:cSldViewPr snapToGrid="0">
      <p:cViewPr varScale="1">
        <p:scale>
          <a:sx n="48" d="100"/>
          <a:sy n="48" d="100"/>
        </p:scale>
        <p:origin x="2369" y="3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D33BB-B6D0-4EA9-B180-BA9680F840B4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DC38C-B96B-430C-A08A-78AA722CA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070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609344" y="3789041"/>
            <a:ext cx="9144000" cy="1906909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dirty="0"/>
              <a:t>Haga clic para modificar el estilo de subtítulo del patrón</a:t>
            </a:r>
            <a:endParaRPr kumimoji="0" lang="en-US" dirty="0"/>
          </a:p>
        </p:txBody>
      </p:sp>
      <p:sp>
        <p:nvSpPr>
          <p:cNvPr id="21" name="20 Rectángulo"/>
          <p:cNvSpPr/>
          <p:nvPr/>
        </p:nvSpPr>
        <p:spPr>
          <a:xfrm>
            <a:off x="1206500" y="1765301"/>
            <a:ext cx="9753600" cy="181038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3" name="32 Rectángulo"/>
          <p:cNvSpPr/>
          <p:nvPr/>
        </p:nvSpPr>
        <p:spPr>
          <a:xfrm>
            <a:off x="1219200" y="3720466"/>
            <a:ext cx="9753600" cy="2013585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21 Rectángulo"/>
          <p:cNvSpPr/>
          <p:nvPr/>
        </p:nvSpPr>
        <p:spPr>
          <a:xfrm>
            <a:off x="1244600" y="1765301"/>
            <a:ext cx="304800" cy="181038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2" name="31 Rectángulo"/>
          <p:cNvSpPr/>
          <p:nvPr/>
        </p:nvSpPr>
        <p:spPr>
          <a:xfrm>
            <a:off x="1206501" y="3720466"/>
            <a:ext cx="342900" cy="2013585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13 Marcador de fecha"/>
          <p:cNvSpPr>
            <a:spLocks noGrp="1"/>
          </p:cNvSpPr>
          <p:nvPr>
            <p:ph type="dt" sz="half" idx="2"/>
          </p:nvPr>
        </p:nvSpPr>
        <p:spPr>
          <a:xfrm>
            <a:off x="8016213" y="6356350"/>
            <a:ext cx="357025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Francisco Matorras, IFCA, </a:t>
            </a:r>
            <a:r>
              <a:rPr lang="es-ES" dirty="0" err="1"/>
              <a:t>Spain</a:t>
            </a:r>
            <a:endParaRPr lang="es-ES" dirty="0"/>
          </a:p>
        </p:txBody>
      </p:sp>
      <p:sp>
        <p:nvSpPr>
          <p:cNvPr id="11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413" y="6340097"/>
            <a:ext cx="4799083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Quark </a:t>
            </a:r>
            <a:r>
              <a:rPr lang="en-US" dirty="0"/>
              <a:t>confinement</a:t>
            </a:r>
            <a:r>
              <a:rPr lang="es-ES" dirty="0"/>
              <a:t>, August 2024</a:t>
            </a:r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928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72800" cy="4937760"/>
          </a:xfrm>
        </p:spPr>
        <p:txBody>
          <a:bodyPr/>
          <a:lstStyle>
            <a:lvl1pPr marL="274320" indent="-274320">
              <a:buFont typeface="Wingdings" pitchFamily="2" charset="2"/>
              <a:buChar char="Ø"/>
              <a:defRPr/>
            </a:lvl1pPr>
            <a:lvl2pPr marL="548640" indent="-274320">
              <a:buFont typeface="Wingdings" pitchFamily="2" charset="2"/>
              <a:buChar char="q"/>
              <a:defRPr>
                <a:solidFill>
                  <a:srgbClr val="0070C0"/>
                </a:solidFill>
              </a:defRPr>
            </a:lvl2pPr>
            <a:lvl3pPr marL="822960" indent="-228600">
              <a:buFont typeface="Courier New" pitchFamily="49" charset="0"/>
              <a:buChar char="o"/>
              <a:defRPr>
                <a:solidFill>
                  <a:srgbClr val="00B050"/>
                </a:solidFill>
              </a:defRPr>
            </a:lvl3pPr>
            <a:lvl4pPr marL="1097280" indent="-228600">
              <a:buFont typeface="Wingdings" pitchFamily="2" charset="2"/>
              <a:buChar char="§"/>
              <a:defRPr/>
            </a:lvl4pPr>
            <a:lvl5pPr marL="1371600" indent="-228600">
              <a:buFont typeface="Wingdings" pitchFamily="2" charset="2"/>
              <a:buChar char="§"/>
              <a:defRPr/>
            </a:lvl5pPr>
          </a:lstStyle>
          <a:p>
            <a:pPr lvl="0" eaLnBrk="1" latinLnBrk="0" hangingPunct="1"/>
            <a:r>
              <a:rPr lang="es-ES" dirty="0"/>
              <a:t>Haga clic para modificar el estilo de texto del patrón</a:t>
            </a:r>
          </a:p>
          <a:p>
            <a:pPr lvl="1" eaLnBrk="1" latinLnBrk="0" hangingPunct="1"/>
            <a:r>
              <a:rPr lang="es-ES" dirty="0"/>
              <a:t>Segundo nivel</a:t>
            </a:r>
          </a:p>
          <a:p>
            <a:pPr lvl="2" eaLnBrk="1" latinLnBrk="0" hangingPunct="1"/>
            <a:r>
              <a:rPr lang="es-ES" dirty="0"/>
              <a:t>Tercer nivel</a:t>
            </a:r>
          </a:p>
          <a:p>
            <a:pPr lvl="3" eaLnBrk="1" latinLnBrk="0" hangingPunct="1"/>
            <a:r>
              <a:rPr lang="es-ES" dirty="0"/>
              <a:t>Cuarto nivel</a:t>
            </a:r>
          </a:p>
          <a:p>
            <a:pPr lvl="4" eaLnBrk="1" latinLnBrk="0" hangingPunct="1"/>
            <a:r>
              <a:rPr lang="es-ES" dirty="0"/>
              <a:t>Quinto nivel</a:t>
            </a:r>
            <a:endParaRPr kumimoji="0" lang="en-U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7" name="13 Marcador de fecha">
            <a:extLst>
              <a:ext uri="{FF2B5EF4-FFF2-40B4-BE49-F238E27FC236}">
                <a16:creationId xmlns:a16="http://schemas.microsoft.com/office/drawing/2014/main" id="{BD687EF6-F86A-47E6-87FC-BF03007687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16213" y="6356350"/>
            <a:ext cx="357025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Francisco Matorras, IFCA, </a:t>
            </a:r>
            <a:r>
              <a:rPr lang="es-ES" dirty="0" err="1"/>
              <a:t>Spain</a:t>
            </a:r>
            <a:endParaRPr lang="es-ES" dirty="0"/>
          </a:p>
        </p:txBody>
      </p:sp>
      <p:sp>
        <p:nvSpPr>
          <p:cNvPr id="6" name="22 Marcador de número de diapositiva">
            <a:extLst>
              <a:ext uri="{FF2B5EF4-FFF2-40B4-BE49-F238E27FC236}">
                <a16:creationId xmlns:a16="http://schemas.microsoft.com/office/drawing/2014/main" id="{7EB0EE05-FBEE-4D64-9B49-D7DC67C0B2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5413" y="6340097"/>
            <a:ext cx="4799083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Quark </a:t>
            </a:r>
            <a:r>
              <a:rPr lang="en-US" dirty="0"/>
              <a:t>confinement</a:t>
            </a:r>
            <a:r>
              <a:rPr lang="es-ES" dirty="0"/>
              <a:t>, August 2024</a:t>
            </a:r>
          </a:p>
        </p:txBody>
      </p:sp>
    </p:spTree>
    <p:extLst>
      <p:ext uri="{BB962C8B-B14F-4D97-AF65-F5344CB8AC3E}">
        <p14:creationId xmlns:p14="http://schemas.microsoft.com/office/powerpoint/2010/main" val="969942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1625600" y="2971800"/>
            <a:ext cx="9144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s-ES" dirty="0"/>
              <a:t>Haga clic para modificar el estilo de título del patrón</a:t>
            </a:r>
            <a:endParaRPr kumimoji="0"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27200" y="4267200"/>
            <a:ext cx="90424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219200" y="2819400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7 Rectángulo"/>
          <p:cNvSpPr/>
          <p:nvPr/>
        </p:nvSpPr>
        <p:spPr>
          <a:xfrm>
            <a:off x="1219200" y="2819400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13 Marcador de fecha">
            <a:extLst>
              <a:ext uri="{FF2B5EF4-FFF2-40B4-BE49-F238E27FC236}">
                <a16:creationId xmlns:a16="http://schemas.microsoft.com/office/drawing/2014/main" id="{E10DAC96-AE96-4188-9504-BA40DBD2EB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16213" y="6356350"/>
            <a:ext cx="357025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Francisco Matorras, IFCA, </a:t>
            </a:r>
            <a:r>
              <a:rPr lang="es-ES" dirty="0" err="1"/>
              <a:t>Spain</a:t>
            </a:r>
            <a:endParaRPr lang="es-ES" dirty="0"/>
          </a:p>
        </p:txBody>
      </p:sp>
      <p:sp>
        <p:nvSpPr>
          <p:cNvPr id="11" name="22 Marcador de número de diapositiva">
            <a:extLst>
              <a:ext uri="{FF2B5EF4-FFF2-40B4-BE49-F238E27FC236}">
                <a16:creationId xmlns:a16="http://schemas.microsoft.com/office/drawing/2014/main" id="{D2AA7A1B-C2E2-4DEA-A2C2-2F5D5CECD1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5413" y="6340097"/>
            <a:ext cx="4799083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Quark </a:t>
            </a:r>
            <a:r>
              <a:rPr lang="en-US" dirty="0"/>
              <a:t>confinement</a:t>
            </a:r>
            <a:r>
              <a:rPr lang="es-ES" dirty="0"/>
              <a:t>, August 2024</a:t>
            </a:r>
          </a:p>
        </p:txBody>
      </p:sp>
    </p:spTree>
    <p:extLst>
      <p:ext uri="{BB962C8B-B14F-4D97-AF65-F5344CB8AC3E}">
        <p14:creationId xmlns:p14="http://schemas.microsoft.com/office/powerpoint/2010/main" val="1307982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 anchor="ctr"/>
          <a:lstStyle/>
          <a:p>
            <a:r>
              <a:rPr kumimoji="0" lang="es-ES" dirty="0"/>
              <a:t>Haga clic para modificar el estilo de título del patrón</a:t>
            </a:r>
            <a:endParaRPr kumimoji="0" lang="en-US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es-ES" dirty="0"/>
              <a:t>Haga clic para modificar el estilo de texto del patrón</a:t>
            </a:r>
          </a:p>
          <a:p>
            <a:pPr lvl="1" eaLnBrk="1" latinLnBrk="0" hangingPunct="1"/>
            <a:r>
              <a:rPr lang="es-ES" dirty="0"/>
              <a:t>Segundo nivel</a:t>
            </a:r>
          </a:p>
          <a:p>
            <a:pPr lvl="2" eaLnBrk="1" latinLnBrk="0" hangingPunct="1"/>
            <a:r>
              <a:rPr lang="es-ES" dirty="0"/>
              <a:t>Tercer nivel</a:t>
            </a:r>
          </a:p>
          <a:p>
            <a:pPr lvl="3" eaLnBrk="1" latinLnBrk="0" hangingPunct="1"/>
            <a:r>
              <a:rPr lang="es-ES" dirty="0"/>
              <a:t>Cuarto nivel</a:t>
            </a:r>
          </a:p>
          <a:p>
            <a:pPr lvl="4" eaLnBrk="1" latinLnBrk="0" hangingPunct="1"/>
            <a:r>
              <a:rPr lang="es-ES" dirty="0"/>
              <a:t>Quinto nivel</a:t>
            </a:r>
            <a:endParaRPr kumimoji="0" lang="en-U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176264" y="1216152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es-ES" dirty="0"/>
              <a:t>Haga clic para modificar el estilo de texto del patrón</a:t>
            </a:r>
          </a:p>
          <a:p>
            <a:pPr lvl="1" eaLnBrk="1" latinLnBrk="0" hangingPunct="1"/>
            <a:r>
              <a:rPr lang="es-ES" dirty="0"/>
              <a:t>Segundo nivel</a:t>
            </a:r>
          </a:p>
          <a:p>
            <a:pPr lvl="2" eaLnBrk="1" latinLnBrk="0" hangingPunct="1"/>
            <a:r>
              <a:rPr lang="es-ES" dirty="0"/>
              <a:t>Tercer nivel</a:t>
            </a:r>
          </a:p>
          <a:p>
            <a:pPr lvl="3" eaLnBrk="1" latinLnBrk="0" hangingPunct="1"/>
            <a:r>
              <a:rPr lang="es-ES" dirty="0"/>
              <a:t>Cuarto nivel</a:t>
            </a:r>
          </a:p>
          <a:p>
            <a:pPr lvl="4" eaLnBrk="1" latinLnBrk="0" hangingPunct="1"/>
            <a:r>
              <a:rPr lang="es-ES" dirty="0"/>
              <a:t>Quinto nivel</a:t>
            </a:r>
            <a:endParaRPr kumimoji="0" lang="en-US" dirty="0"/>
          </a:p>
        </p:txBody>
      </p:sp>
      <p:sp>
        <p:nvSpPr>
          <p:cNvPr id="7" name="13 Marcador de fecha">
            <a:extLst>
              <a:ext uri="{FF2B5EF4-FFF2-40B4-BE49-F238E27FC236}">
                <a16:creationId xmlns:a16="http://schemas.microsoft.com/office/drawing/2014/main" id="{53DB03A2-2753-4C68-A68C-79D5B67418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016213" y="6356350"/>
            <a:ext cx="357025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Francisco Matorras, IFCA, </a:t>
            </a:r>
            <a:r>
              <a:rPr lang="es-ES" dirty="0" err="1"/>
              <a:t>Spain</a:t>
            </a:r>
            <a:endParaRPr lang="es-ES" dirty="0"/>
          </a:p>
        </p:txBody>
      </p:sp>
      <p:sp>
        <p:nvSpPr>
          <p:cNvPr id="8" name="22 Marcador de número de diapositiva">
            <a:extLst>
              <a:ext uri="{FF2B5EF4-FFF2-40B4-BE49-F238E27FC236}">
                <a16:creationId xmlns:a16="http://schemas.microsoft.com/office/drawing/2014/main" id="{C14D4B44-A784-4BBD-BC5C-09FE432F40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5413" y="6340097"/>
            <a:ext cx="4799083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Quark </a:t>
            </a:r>
            <a:r>
              <a:rPr lang="en-US" dirty="0"/>
              <a:t>confinement</a:t>
            </a:r>
            <a:r>
              <a:rPr lang="es-ES" dirty="0"/>
              <a:t>, August 2024</a:t>
            </a:r>
          </a:p>
        </p:txBody>
      </p:sp>
    </p:spTree>
    <p:extLst>
      <p:ext uri="{BB962C8B-B14F-4D97-AF65-F5344CB8AC3E}">
        <p14:creationId xmlns:p14="http://schemas.microsoft.com/office/powerpoint/2010/main" val="2143500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dirty="0"/>
              <a:t>Haga clic para modificar el estilo de título del patrón</a:t>
            </a:r>
            <a:endParaRPr kumimoji="0"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285875"/>
            <a:ext cx="5386917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6197601" y="1295400"/>
            <a:ext cx="5389033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6197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10" name="13 Marcador de fecha">
            <a:extLst>
              <a:ext uri="{FF2B5EF4-FFF2-40B4-BE49-F238E27FC236}">
                <a16:creationId xmlns:a16="http://schemas.microsoft.com/office/drawing/2014/main" id="{739A30CB-31B4-4598-97F3-F29D723962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016213" y="6356350"/>
            <a:ext cx="357025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Francisco Matorras, IFCA, </a:t>
            </a:r>
            <a:r>
              <a:rPr lang="es-ES" dirty="0" err="1"/>
              <a:t>Spain</a:t>
            </a:r>
            <a:endParaRPr lang="es-ES" dirty="0"/>
          </a:p>
        </p:txBody>
      </p:sp>
      <p:sp>
        <p:nvSpPr>
          <p:cNvPr id="12" name="22 Marcador de número de diapositiva">
            <a:extLst>
              <a:ext uri="{FF2B5EF4-FFF2-40B4-BE49-F238E27FC236}">
                <a16:creationId xmlns:a16="http://schemas.microsoft.com/office/drawing/2014/main" id="{F6179E06-F7F1-4267-93FC-0F0CC55BE0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15413" y="6340097"/>
            <a:ext cx="4799083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Quark </a:t>
            </a:r>
            <a:r>
              <a:rPr lang="en-US" dirty="0"/>
              <a:t>confinement</a:t>
            </a:r>
            <a:r>
              <a:rPr lang="es-ES" dirty="0"/>
              <a:t> XIII, August 2024</a:t>
            </a:r>
          </a:p>
        </p:txBody>
      </p:sp>
    </p:spTree>
    <p:extLst>
      <p:ext uri="{BB962C8B-B14F-4D97-AF65-F5344CB8AC3E}">
        <p14:creationId xmlns:p14="http://schemas.microsoft.com/office/powerpoint/2010/main" val="3311265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es-ES" dirty="0"/>
              <a:t>Haga clic para modificar el estilo de título del patrón</a:t>
            </a:r>
            <a:endParaRPr kumimoji="0" lang="en-US" dirty="0"/>
          </a:p>
        </p:txBody>
      </p:sp>
      <p:sp>
        <p:nvSpPr>
          <p:cNvPr id="6" name="5 Triángulo isósceles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13 Marcador de fecha">
            <a:extLst>
              <a:ext uri="{FF2B5EF4-FFF2-40B4-BE49-F238E27FC236}">
                <a16:creationId xmlns:a16="http://schemas.microsoft.com/office/drawing/2014/main" id="{984526EA-5C44-4640-945C-598680284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16213" y="6356350"/>
            <a:ext cx="357025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Francisco Matorras, IFCA, </a:t>
            </a:r>
            <a:r>
              <a:rPr lang="es-ES" dirty="0" err="1"/>
              <a:t>Spain</a:t>
            </a:r>
            <a:endParaRPr lang="es-ES" dirty="0"/>
          </a:p>
        </p:txBody>
      </p:sp>
      <p:sp>
        <p:nvSpPr>
          <p:cNvPr id="7" name="22 Marcador de número de diapositiva">
            <a:extLst>
              <a:ext uri="{FF2B5EF4-FFF2-40B4-BE49-F238E27FC236}">
                <a16:creationId xmlns:a16="http://schemas.microsoft.com/office/drawing/2014/main" id="{71B62C78-055E-47AC-83EC-AE0EA33B5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5413" y="6340097"/>
            <a:ext cx="4799083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Quark </a:t>
            </a:r>
            <a:r>
              <a:rPr lang="en-US" dirty="0"/>
              <a:t>confinement</a:t>
            </a:r>
            <a:r>
              <a:rPr lang="es-ES" dirty="0"/>
              <a:t>, August 2024</a:t>
            </a:r>
          </a:p>
        </p:txBody>
      </p:sp>
    </p:spTree>
    <p:extLst>
      <p:ext uri="{BB962C8B-B14F-4D97-AF65-F5344CB8AC3E}">
        <p14:creationId xmlns:p14="http://schemas.microsoft.com/office/powerpoint/2010/main" val="493422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6" name="5 Triángulo isósceles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13 Marcador de fecha">
            <a:extLst>
              <a:ext uri="{FF2B5EF4-FFF2-40B4-BE49-F238E27FC236}">
                <a16:creationId xmlns:a16="http://schemas.microsoft.com/office/drawing/2014/main" id="{4627DCC0-279F-419D-84CE-084FA3C21D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16213" y="6356350"/>
            <a:ext cx="357025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Francisco Matorras, IFCA, </a:t>
            </a:r>
            <a:r>
              <a:rPr lang="es-ES" dirty="0" err="1"/>
              <a:t>Spain</a:t>
            </a:r>
            <a:endParaRPr lang="es-ES" dirty="0"/>
          </a:p>
        </p:txBody>
      </p:sp>
      <p:sp>
        <p:nvSpPr>
          <p:cNvPr id="9" name="22 Marcador de número de diapositiva">
            <a:extLst>
              <a:ext uri="{FF2B5EF4-FFF2-40B4-BE49-F238E27FC236}">
                <a16:creationId xmlns:a16="http://schemas.microsoft.com/office/drawing/2014/main" id="{4430D72F-4A92-46E4-B66E-11785DA063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5413" y="6340097"/>
            <a:ext cx="4799083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Quark </a:t>
            </a:r>
            <a:r>
              <a:rPr lang="en-US" dirty="0"/>
              <a:t>confinement</a:t>
            </a:r>
            <a:r>
              <a:rPr lang="es-ES" dirty="0"/>
              <a:t>, August 2024</a:t>
            </a:r>
          </a:p>
        </p:txBody>
      </p:sp>
    </p:spTree>
    <p:extLst>
      <p:ext uri="{BB962C8B-B14F-4D97-AF65-F5344CB8AC3E}">
        <p14:creationId xmlns:p14="http://schemas.microsoft.com/office/powerpoint/2010/main" val="3534772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432800" y="304800"/>
            <a:ext cx="33528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8432800" y="1219201"/>
            <a:ext cx="33528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dirty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 rot="5400000">
            <a:off x="5220033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9" name="8 Triángulo isósceles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11 Marcador de contenido"/>
          <p:cNvSpPr>
            <a:spLocks noGrp="1"/>
          </p:cNvSpPr>
          <p:nvPr>
            <p:ph sz="quarter" idx="1"/>
          </p:nvPr>
        </p:nvSpPr>
        <p:spPr>
          <a:xfrm>
            <a:off x="406400" y="304800"/>
            <a:ext cx="7620000" cy="5715000"/>
          </a:xfrm>
        </p:spPr>
        <p:txBody>
          <a:bodyPr/>
          <a:lstStyle/>
          <a:p>
            <a:pPr lvl="0" eaLnBrk="1" latinLnBrk="0" hangingPunct="1"/>
            <a:r>
              <a:rPr lang="es-ES" dirty="0"/>
              <a:t>Haga clic para modificar el estilo de texto del patrón</a:t>
            </a:r>
          </a:p>
          <a:p>
            <a:pPr lvl="1" eaLnBrk="1" latinLnBrk="0" hangingPunct="1"/>
            <a:r>
              <a:rPr lang="es-ES" dirty="0"/>
              <a:t>Segundo nivel</a:t>
            </a:r>
          </a:p>
          <a:p>
            <a:pPr lvl="2" eaLnBrk="1" latinLnBrk="0" hangingPunct="1"/>
            <a:r>
              <a:rPr lang="es-ES" dirty="0"/>
              <a:t>Tercer nivel</a:t>
            </a:r>
          </a:p>
          <a:p>
            <a:pPr lvl="3" eaLnBrk="1" latinLnBrk="0" hangingPunct="1"/>
            <a:r>
              <a:rPr lang="es-ES" dirty="0"/>
              <a:t>Cuarto nivel</a:t>
            </a:r>
          </a:p>
          <a:p>
            <a:pPr lvl="4" eaLnBrk="1" latinLnBrk="0" hangingPunct="1"/>
            <a:r>
              <a:rPr lang="es-ES" dirty="0"/>
              <a:t>Quinto nivel</a:t>
            </a:r>
            <a:endParaRPr kumimoji="0" lang="en-US" dirty="0"/>
          </a:p>
        </p:txBody>
      </p:sp>
      <p:sp>
        <p:nvSpPr>
          <p:cNvPr id="11" name="13 Marcador de fecha">
            <a:extLst>
              <a:ext uri="{FF2B5EF4-FFF2-40B4-BE49-F238E27FC236}">
                <a16:creationId xmlns:a16="http://schemas.microsoft.com/office/drawing/2014/main" id="{0DEC0DC3-D336-4451-9D3E-02D71C3B1D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016213" y="6356350"/>
            <a:ext cx="357025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Francisco Matorras, IFCA, </a:t>
            </a:r>
            <a:r>
              <a:rPr lang="es-ES" dirty="0" err="1"/>
              <a:t>Spain</a:t>
            </a:r>
            <a:endParaRPr lang="es-ES" dirty="0"/>
          </a:p>
        </p:txBody>
      </p:sp>
      <p:sp>
        <p:nvSpPr>
          <p:cNvPr id="14" name="22 Marcador de número de diapositiva">
            <a:extLst>
              <a:ext uri="{FF2B5EF4-FFF2-40B4-BE49-F238E27FC236}">
                <a16:creationId xmlns:a16="http://schemas.microsoft.com/office/drawing/2014/main" id="{63CA2095-6FE0-47A6-9270-6028A33F5F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5413" y="6340097"/>
            <a:ext cx="4799083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Quark </a:t>
            </a:r>
            <a:r>
              <a:rPr lang="en-US" dirty="0"/>
              <a:t>confinement</a:t>
            </a:r>
            <a:r>
              <a:rPr lang="es-ES" dirty="0"/>
              <a:t>, August 2024</a:t>
            </a:r>
          </a:p>
        </p:txBody>
      </p:sp>
    </p:spTree>
    <p:extLst>
      <p:ext uri="{BB962C8B-B14F-4D97-AF65-F5344CB8AC3E}">
        <p14:creationId xmlns:p14="http://schemas.microsoft.com/office/powerpoint/2010/main" val="1767333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72800" cy="4937760"/>
          </a:xfrm>
        </p:spPr>
        <p:txBody>
          <a:bodyPr/>
          <a:lstStyle>
            <a:lvl1pPr marL="274320" indent="-274320">
              <a:buFont typeface="Wingdings" pitchFamily="2" charset="2"/>
              <a:buChar char="Ø"/>
              <a:defRPr/>
            </a:lvl1pPr>
            <a:lvl2pPr marL="548640" indent="-274320">
              <a:buFont typeface="Wingdings" pitchFamily="2" charset="2"/>
              <a:buChar char="q"/>
              <a:defRPr>
                <a:solidFill>
                  <a:srgbClr val="0070C0"/>
                </a:solidFill>
              </a:defRPr>
            </a:lvl2pPr>
            <a:lvl3pPr marL="822960" indent="-228600">
              <a:buFont typeface="Courier New" pitchFamily="49" charset="0"/>
              <a:buChar char="o"/>
              <a:defRPr>
                <a:solidFill>
                  <a:srgbClr val="00B050"/>
                </a:solidFill>
              </a:defRPr>
            </a:lvl3pPr>
            <a:lvl4pPr marL="1097280" indent="-228600">
              <a:buFont typeface="Wingdings" pitchFamily="2" charset="2"/>
              <a:buChar char="§"/>
              <a:defRPr/>
            </a:lvl4pPr>
            <a:lvl5pPr marL="1371600" indent="-228600">
              <a:buFont typeface="Wingdings" pitchFamily="2" charset="2"/>
              <a:buChar char="§"/>
              <a:defRPr/>
            </a:lvl5pPr>
          </a:lstStyle>
          <a:p>
            <a:pPr lvl="0" eaLnBrk="1" latinLnBrk="0" hangingPunct="1"/>
            <a:r>
              <a:rPr lang="es-ES" dirty="0"/>
              <a:t>Haga clic para modificar el estilo de texto del patrón</a:t>
            </a:r>
          </a:p>
          <a:p>
            <a:pPr lvl="1" eaLnBrk="1" latinLnBrk="0" hangingPunct="1"/>
            <a:r>
              <a:rPr lang="es-ES" dirty="0"/>
              <a:t>Segundo nivel</a:t>
            </a:r>
          </a:p>
          <a:p>
            <a:pPr lvl="2" eaLnBrk="1" latinLnBrk="0" hangingPunct="1"/>
            <a:r>
              <a:rPr lang="es-ES" dirty="0"/>
              <a:t>Tercer nivel</a:t>
            </a:r>
          </a:p>
          <a:p>
            <a:pPr lvl="3" eaLnBrk="1" latinLnBrk="0" hangingPunct="1"/>
            <a:r>
              <a:rPr lang="es-ES" dirty="0"/>
              <a:t>Cuarto nivel</a:t>
            </a:r>
          </a:p>
          <a:p>
            <a:pPr lvl="4" eaLnBrk="1" latinLnBrk="0" hangingPunct="1"/>
            <a:r>
              <a:rPr lang="es-ES" dirty="0"/>
              <a:t>Quinto nivel</a:t>
            </a:r>
            <a:endParaRPr kumimoji="0" lang="en-U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EB4F-A9DA-405B-8164-86B99B114DA5}" type="datetime1">
              <a:rPr lang="es-ES" smtClean="0"/>
              <a:t>09/08/2024</a:t>
            </a:fld>
            <a:endParaRPr lang="es-ES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45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990600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r>
              <a:rPr kumimoji="0" lang="es-ES" dirty="0"/>
              <a:t>Haga clic para modificar el estilo de título del patrón</a:t>
            </a:r>
            <a:endParaRPr kumimoji="0" lang="en-US" dirty="0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109728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dirty="0"/>
              <a:t>Haga clic para modificar el estilo de texto del patrón</a:t>
            </a:r>
          </a:p>
          <a:p>
            <a:pPr lvl="1" eaLnBrk="1" latinLnBrk="0" hangingPunct="1"/>
            <a:r>
              <a:rPr kumimoji="0" lang="es-ES" dirty="0"/>
              <a:t>Segundo nivel</a:t>
            </a:r>
          </a:p>
          <a:p>
            <a:pPr lvl="2" eaLnBrk="1" latinLnBrk="0" hangingPunct="1"/>
            <a:r>
              <a:rPr kumimoji="0" lang="es-ES" dirty="0"/>
              <a:t>Tercer nivel</a:t>
            </a:r>
          </a:p>
          <a:p>
            <a:pPr lvl="3" eaLnBrk="1" latinLnBrk="0" hangingPunct="1"/>
            <a:r>
              <a:rPr kumimoji="0" lang="es-ES" dirty="0"/>
              <a:t>Cuarto nivel</a:t>
            </a:r>
          </a:p>
          <a:p>
            <a:pPr lvl="4" eaLnBrk="1" latinLnBrk="0" hangingPunct="1"/>
            <a:r>
              <a:rPr kumimoji="0" lang="es-ES" dirty="0"/>
              <a:t>Quinto nivel</a:t>
            </a:r>
            <a:endParaRPr kumimoji="0" lang="en-US" dirty="0"/>
          </a:p>
        </p:txBody>
      </p:sp>
      <p:sp>
        <p:nvSpPr>
          <p:cNvPr id="28" name="27 Conector recto"/>
          <p:cNvSpPr>
            <a:spLocks noChangeShapeType="1"/>
          </p:cNvSpPr>
          <p:nvPr userDrawn="1"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29" name="28 Conector recto"/>
          <p:cNvSpPr>
            <a:spLocks noChangeShapeType="1"/>
          </p:cNvSpPr>
          <p:nvPr/>
        </p:nvSpPr>
        <p:spPr bwMode="auto">
          <a:xfrm>
            <a:off x="609600" y="1143000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8" name="13 Marcador de fecha">
            <a:extLst>
              <a:ext uri="{FF2B5EF4-FFF2-40B4-BE49-F238E27FC236}">
                <a16:creationId xmlns:a16="http://schemas.microsoft.com/office/drawing/2014/main" id="{EEC9E4A1-DF35-41A3-B65B-F622566E8C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16213" y="6356350"/>
            <a:ext cx="3570251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Francisco Matorras, IFCA, </a:t>
            </a:r>
            <a:r>
              <a:rPr lang="es-ES" dirty="0" err="1"/>
              <a:t>Spain</a:t>
            </a:r>
            <a:endParaRPr lang="es-ES" dirty="0"/>
          </a:p>
        </p:txBody>
      </p:sp>
      <p:sp>
        <p:nvSpPr>
          <p:cNvPr id="9" name="22 Marcador de número de diapositiva">
            <a:extLst>
              <a:ext uri="{FF2B5EF4-FFF2-40B4-BE49-F238E27FC236}">
                <a16:creationId xmlns:a16="http://schemas.microsoft.com/office/drawing/2014/main" id="{DF23E5FD-F9B5-467E-AF17-98C01DAEC8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5413" y="6340097"/>
            <a:ext cx="4799083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Quark </a:t>
            </a:r>
            <a:r>
              <a:rPr lang="en-US" dirty="0"/>
              <a:t>confinement</a:t>
            </a:r>
            <a:r>
              <a:rPr lang="es-ES" dirty="0"/>
              <a:t>, August 2024</a:t>
            </a:r>
          </a:p>
        </p:txBody>
      </p:sp>
    </p:spTree>
    <p:extLst>
      <p:ext uri="{BB962C8B-B14F-4D97-AF65-F5344CB8AC3E}">
        <p14:creationId xmlns:p14="http://schemas.microsoft.com/office/powerpoint/2010/main" val="980925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cerncourier.com/a/five-sigma-revisited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207.7214" TargetMode="External"/><Relationship Id="rId2" Type="http://schemas.openxmlformats.org/officeDocument/2006/relationships/hyperlink" Target="https://arxiv.org/abs/1207.723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fif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sv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sv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pdata.net/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hyperlink" Target="https://arxiv.org/abs/2312.14575" TargetMode="External"/><Relationship Id="rId7" Type="http://schemas.openxmlformats.org/officeDocument/2006/relationships/image" Target="../media/image3.png"/><Relationship Id="rId2" Type="http://schemas.openxmlformats.org/officeDocument/2006/relationships/hyperlink" Target="https://twiki.cern.ch/twiki/bin/view/LHCPhysics/InterpretingLHCresult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cipost.org/10.21468/SciPostPhys.9.2.022" TargetMode="External"/><Relationship Id="rId5" Type="http://schemas.openxmlformats.org/officeDocument/2006/relationships/hyperlink" Target="https://arxiv.org/abs/2109.04981" TargetMode="External"/><Relationship Id="rId4" Type="http://schemas.openxmlformats.org/officeDocument/2006/relationships/hyperlink" Target="https://arxiv.org/abs/2203.10057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203.10057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svg"/><Relationship Id="rId4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38.sv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93041/contributions/5956618/attachments/2914223/5113785/Kuusela_QCHS_Aug_2024.pdf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space.cern.ch/phystat/_layouts/15/start.aspx#/SitePages/Home.aspx" TargetMode="External"/><Relationship Id="rId4" Type="http://schemas.openxmlformats.org/officeDocument/2006/relationships/hyperlink" Target="https://indico.cern.ch/category/10790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>
            <a:extLst>
              <a:ext uri="{FF2B5EF4-FFF2-40B4-BE49-F238E27FC236}">
                <a16:creationId xmlns:a16="http://schemas.microsoft.com/office/drawing/2014/main" id="{441229EB-3A69-3FDD-CAF2-868F3048EBB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Francisco Matorras</a:t>
            </a:r>
          </a:p>
          <a:p>
            <a:r>
              <a:rPr lang="en-US" dirty="0"/>
              <a:t>Instituto de </a:t>
            </a:r>
            <a:r>
              <a:rPr lang="en-US" dirty="0" err="1"/>
              <a:t>Física</a:t>
            </a:r>
            <a:r>
              <a:rPr lang="en-US" dirty="0"/>
              <a:t> de Cantabria</a:t>
            </a:r>
          </a:p>
          <a:p>
            <a:r>
              <a:rPr lang="en-US" dirty="0"/>
              <a:t>Santander, Spain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75555C-8548-9045-5EE0-D682DE5A09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AF3DC2-245A-9133-ACFE-5CC649C22B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3399E89-79E6-285C-1B54-9FAFF917B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Open Questions in Statistical Practice for Particle Physics</a:t>
            </a:r>
          </a:p>
        </p:txBody>
      </p:sp>
    </p:spTree>
    <p:extLst>
      <p:ext uri="{BB962C8B-B14F-4D97-AF65-F5344CB8AC3E}">
        <p14:creationId xmlns:p14="http://schemas.microsoft.com/office/powerpoint/2010/main" val="9423007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F04A942-C2FE-8E50-7BA0-53D9D6EBA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Symbol" panose="05050102010706020507" pitchFamily="18" charset="2"/>
              </a:rPr>
              <a:t>5s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CD961C-0D8D-D218-39E7-D0B0BB7AAD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269EF-6013-C17A-B19A-73381E4CA3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7457D8-2713-2714-BB59-2EC9DA442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867591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706E20-E837-961C-AB5A-A5233C70A2C9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72800" cy="2747586"/>
          </a:xfrm>
        </p:spPr>
        <p:txBody>
          <a:bodyPr>
            <a:normAutofit/>
          </a:bodyPr>
          <a:lstStyle/>
          <a:p>
            <a:r>
              <a:rPr lang="en-US" dirty="0"/>
              <a:t>It is well known that in HEP we have a (historical) convention that we cannot claim a discovery unless we have an excess of at least </a:t>
            </a:r>
            <a:r>
              <a:rPr lang="en-US" dirty="0">
                <a:latin typeface="Symbol" panose="05050102010706020507" pitchFamily="18" charset="2"/>
              </a:rPr>
              <a:t>5s</a:t>
            </a:r>
            <a:endParaRPr lang="en-US" dirty="0"/>
          </a:p>
          <a:p>
            <a:r>
              <a:rPr lang="en-US" dirty="0"/>
              <a:t>But are we aware what it means? Does it make sense?</a:t>
            </a:r>
          </a:p>
          <a:p>
            <a:r>
              <a:rPr lang="en-US" dirty="0"/>
              <a:t>Some comments here, largely based on different pubs by Louis Lyons, nicely summarized in a recent </a:t>
            </a:r>
            <a:r>
              <a:rPr lang="en-US" dirty="0">
                <a:hlinkClick r:id="rId2"/>
              </a:rPr>
              <a:t>CERN Courier article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D9305E-6133-63C4-4614-664E1A525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to claim a discovery? Aka </a:t>
            </a:r>
            <a:r>
              <a:rPr lang="en-US" dirty="0">
                <a:latin typeface="Symbol" panose="05050102010706020507" pitchFamily="18" charset="2"/>
              </a:rPr>
              <a:t>5s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11F6E-0234-6AF0-8D6F-2CFB6A11857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18F3E-F9A6-ABD6-9AC0-0B94019BB8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52162A-5B9A-FA08-1385-8A360323CD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4871" y="3429000"/>
            <a:ext cx="5779550" cy="3046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22550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C706E20-E837-961C-AB5A-A5233C70A2C9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09599" y="1219200"/>
                <a:ext cx="7112001" cy="4806630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latin typeface="Symbol" panose="05050102010706020507" pitchFamily="18" charset="2"/>
                  </a:rPr>
                  <a:t>5s</a:t>
                </a:r>
                <a:r>
                  <a:rPr lang="en-US" dirty="0"/>
                  <a:t> is equivalent to p-value of </a:t>
                </a:r>
                <a:r>
                  <a:rPr lang="en-US" b="1" dirty="0"/>
                  <a:t>about </a:t>
                </a:r>
                <a14:m>
                  <m:oMath xmlns:m="http://schemas.openxmlformats.org/officeDocument/2006/math">
                    <m:r>
                      <a:rPr lang="es-ES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s-E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𝟕</m:t>
                        </m:r>
                      </m:sup>
                    </m:sSup>
                  </m:oMath>
                </a14:m>
                <a:endParaRPr lang="es-ES" b="1" dirty="0"/>
              </a:p>
              <a:p>
                <a:pPr lvl="1"/>
                <a:r>
                  <a:rPr lang="en-US" dirty="0"/>
                  <a:t>the probability of observing such an extreme event from a background fluctuation is smaller than </a:t>
                </a:r>
                <a14:m>
                  <m:oMath xmlns:m="http://schemas.openxmlformats.org/officeDocument/2006/math">
                    <m:r>
                      <a:rPr lang="es-ES" sz="2000" b="0" i="0" smtClean="0">
                        <a:latin typeface="Cambria Math" panose="02040503050406030204" pitchFamily="18" charset="0"/>
                      </a:rPr>
                      <m:t>3⋅</m:t>
                    </m:r>
                    <m:sSup>
                      <m:sSupPr>
                        <m:ctrlPr>
                          <a:rPr lang="es-ES" sz="200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000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ES" sz="2000" b="0" i="0" smtClean="0">
                            <a:latin typeface="Cambria Math" panose="02040503050406030204" pitchFamily="18" charset="0"/>
                          </a:rPr>
                          <m:t>−7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Note that statisticians usually consider 3</a:t>
                </a:r>
                <a:r>
                  <a:rPr lang="en-US" dirty="0">
                    <a:latin typeface="Symbol" panose="05050102010706020507" pitchFamily="18" charset="2"/>
                  </a:rPr>
                  <a:t>s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b="0" i="0" smtClean="0">
                        <a:latin typeface="Cambria Math" panose="02040503050406030204" pitchFamily="18" charset="0"/>
                      </a:rPr>
                      <m:t>p</m:t>
                    </m:r>
                    <m:r>
                      <a:rPr lang="es-ES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0.001) </m:t>
                    </m:r>
                  </m:oMath>
                </a14:m>
                <a:r>
                  <a:rPr lang="en-US" dirty="0"/>
                  <a:t>enough to prevent fluctuations </a:t>
                </a:r>
              </a:p>
              <a:p>
                <a:r>
                  <a:rPr lang="en-US" dirty="0"/>
                  <a:t>Is it worth struggling to make </a:t>
                </a:r>
                <a:r>
                  <a:rPr lang="en-US" dirty="0">
                    <a:latin typeface="Symbol" panose="05050102010706020507" pitchFamily="18" charset="2"/>
                  </a:rPr>
                  <a:t>5s</a:t>
                </a:r>
                <a:r>
                  <a:rPr lang="en-US" dirty="0"/>
                  <a:t> out of </a:t>
                </a:r>
                <a:r>
                  <a:rPr lang="en-US" dirty="0">
                    <a:latin typeface="Symbol" panose="05050102010706020507" pitchFamily="18" charset="2"/>
                  </a:rPr>
                  <a:t>4.9s</a:t>
                </a:r>
                <a:r>
                  <a:rPr lang="en-US" dirty="0"/>
                  <a:t>? </a:t>
                </a:r>
              </a:p>
              <a:p>
                <a:pPr lvl="1"/>
                <a:r>
                  <a:rPr lang="en-US" dirty="0"/>
                  <a:t>To me it is a bit naïve when we cannot control our systematics and asymptotic approximations to that level</a:t>
                </a:r>
              </a:p>
              <a:p>
                <a:pPr lvl="1"/>
                <a:r>
                  <a:rPr lang="en-US" dirty="0"/>
                  <a:t>Higgs discovery, </a:t>
                </a:r>
                <a:r>
                  <a:rPr lang="en-US" dirty="0">
                    <a:hlinkClick r:id="rId2"/>
                  </a:rPr>
                  <a:t>Atlas</a:t>
                </a:r>
                <a:r>
                  <a:rPr lang="en-US" dirty="0"/>
                  <a:t> and </a:t>
                </a:r>
                <a:r>
                  <a:rPr lang="en-US" dirty="0">
                    <a:hlinkClick r:id="rId3"/>
                  </a:rPr>
                  <a:t>CMS</a:t>
                </a:r>
                <a:endParaRPr lang="en-US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C706E20-E837-961C-AB5A-A5233C70A2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09599" y="1219200"/>
                <a:ext cx="7112001" cy="4806630"/>
              </a:xfrm>
              <a:blipFill>
                <a:blip r:embed="rId4"/>
                <a:stretch>
                  <a:fillRect l="-686" t="-11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7FD9305E-6133-63C4-4614-664E1A525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 </a:t>
            </a:r>
            <a:r>
              <a:rPr lang="en-US" dirty="0">
                <a:latin typeface="Symbol" panose="05050102010706020507" pitchFamily="18" charset="2"/>
              </a:rPr>
              <a:t>5s </a:t>
            </a:r>
            <a:r>
              <a:rPr lang="en-US" dirty="0"/>
              <a:t>enough? too much?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11F6E-0234-6AF0-8D6F-2CFB6A11857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18F3E-F9A6-ABD6-9AC0-0B94019BB8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4B66C3-C37C-8FBC-134A-68ED83371E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2094" y="1061539"/>
            <a:ext cx="3292087" cy="29651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0A1EB10-E724-5800-0BC7-83344C83999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192" t="9598" r="4720" b="6427"/>
          <a:stretch/>
        </p:blipFill>
        <p:spPr>
          <a:xfrm>
            <a:off x="7400718" y="3945228"/>
            <a:ext cx="4289813" cy="2411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410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77A4973-8B59-830B-7311-E95FC62DFBF2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 numCol="2">
                <a:normAutofit/>
              </a:bodyPr>
              <a:lstStyle/>
              <a:p>
                <a:r>
                  <a:rPr lang="en-US" dirty="0"/>
                  <a:t>Why? Historical reasons, probably:</a:t>
                </a:r>
              </a:p>
              <a:p>
                <a:pPr lvl="1"/>
                <a:r>
                  <a:rPr lang="en-US" dirty="0"/>
                  <a:t>To void embarrassing mistakes, apparently because at the time there were many </a:t>
                </a:r>
                <a:r>
                  <a:rPr lang="en-US" dirty="0">
                    <a:latin typeface="Symbol" panose="05050102010706020507" pitchFamily="18" charset="2"/>
                  </a:rPr>
                  <a:t>4s</a:t>
                </a:r>
                <a:r>
                  <a:rPr lang="en-US" dirty="0"/>
                  <a:t> observations that washed out with time</a:t>
                </a:r>
              </a:p>
              <a:p>
                <a:pPr lvl="2"/>
                <a:r>
                  <a:rPr lang="en-US" dirty="0"/>
                  <a:t>We still see </a:t>
                </a:r>
                <a:r>
                  <a:rPr lang="en-US" dirty="0">
                    <a:latin typeface="Symbol" panose="05050102010706020507" pitchFamily="18" charset="2"/>
                  </a:rPr>
                  <a:t>5s</a:t>
                </a:r>
                <a:r>
                  <a:rPr lang="en-US" dirty="0"/>
                  <a:t> </a:t>
                </a:r>
                <a:r>
                  <a:rPr lang="en-US" i="1" dirty="0"/>
                  <a:t>anomalies</a:t>
                </a:r>
                <a:r>
                  <a:rPr lang="en-US" dirty="0"/>
                  <a:t> disappearing! </a:t>
                </a:r>
              </a:p>
              <a:p>
                <a:pPr lvl="1"/>
                <a:r>
                  <a:rPr lang="en-US" dirty="0"/>
                  <a:t>Lack of confidence on systematic evaluation (we are above </a:t>
                </a:r>
                <a:r>
                  <a:rPr lang="en-US" dirty="0">
                    <a:latin typeface="Symbol" panose="05050102010706020507" pitchFamily="18" charset="2"/>
                  </a:rPr>
                  <a:t>3s</a:t>
                </a:r>
                <a:r>
                  <a:rPr lang="en-US" dirty="0"/>
                  <a:t> even if systematics doubled)</a:t>
                </a:r>
              </a:p>
              <a:p>
                <a:pPr lvl="2"/>
                <a:r>
                  <a:rPr lang="en-US" dirty="0"/>
                  <a:t>But what if your analysis is statistically dominated?</a:t>
                </a:r>
              </a:p>
              <a:p>
                <a:pPr lvl="1"/>
                <a:r>
                  <a:rPr lang="en-US" dirty="0"/>
                  <a:t>No chance of background fluctuation</a:t>
                </a:r>
              </a:p>
              <a:p>
                <a:pPr lvl="2"/>
                <a:r>
                  <a:rPr lang="en-US" dirty="0"/>
                  <a:t>Do we need to get to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𝟕</m:t>
                        </m:r>
                      </m:sup>
                    </m:sSup>
                  </m:oMath>
                </a14:m>
                <a:r>
                  <a:rPr lang="en-US" dirty="0"/>
                  <a:t> level?</a:t>
                </a:r>
              </a:p>
              <a:p>
                <a:pPr lvl="1"/>
                <a:r>
                  <a:rPr lang="en-US" dirty="0"/>
                  <a:t>Safety margin? I might have missed some systematic uncertainty…</a:t>
                </a:r>
              </a:p>
              <a:p>
                <a:pPr lvl="1"/>
                <a:r>
                  <a:rPr lang="en-US" dirty="0"/>
                  <a:t>Look-elsewhere effect, probability to see a fluctuation as big anywhere in my spectra, in my analysis, in my experiment…</a:t>
                </a:r>
              </a:p>
              <a:p>
                <a:pPr lvl="2"/>
                <a:r>
                  <a:rPr lang="en-US" dirty="0"/>
                  <a:t>Will speak later, not all </a:t>
                </a:r>
                <a:r>
                  <a:rPr lang="en-US" dirty="0" err="1"/>
                  <a:t>elsewheres</a:t>
                </a:r>
                <a:r>
                  <a:rPr lang="en-US" dirty="0"/>
                  <a:t> are similar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77A4973-8B59-830B-7311-E95FC62DFB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444" t="-1111" r="-1111" b="-1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AAE7ADC5-712E-2269-16CA-342CEA002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5</a:t>
            </a:r>
            <a:r>
              <a:rPr lang="en-US" dirty="0">
                <a:latin typeface="Symbol" panose="05050102010706020507" pitchFamily="18" charset="2"/>
              </a:rPr>
              <a:t>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90667F-58AF-B3C8-38B0-F0ED3EBFDE9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9F3711-57C2-C9DF-E9F8-1767A16800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369111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297A30-BEFF-044B-36E7-3DD2724396A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8054176" cy="339227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L. Lyons introduced the concept of “plausibility” </a:t>
            </a:r>
          </a:p>
          <a:p>
            <a:pPr lvl="1"/>
            <a:r>
              <a:rPr lang="en-US" dirty="0"/>
              <a:t>Should not use the same significance for Higgs discovery, leptoquarks, faster-than-light neutrinos, HH in pp, a given decay channel expected by SM, violation of lepton universality, or an anomaly not covered by any expected model</a:t>
            </a:r>
          </a:p>
          <a:p>
            <a:pPr lvl="1"/>
            <a:r>
              <a:rPr lang="en-US" dirty="0"/>
              <a:t>For some cases </a:t>
            </a:r>
            <a:r>
              <a:rPr lang="en-US" dirty="0">
                <a:latin typeface="Symbol" panose="05050102010706020507" pitchFamily="18" charset="2"/>
              </a:rPr>
              <a:t>3s</a:t>
            </a:r>
            <a:r>
              <a:rPr lang="en-US" dirty="0"/>
              <a:t> is enough, for others even </a:t>
            </a:r>
            <a:r>
              <a:rPr lang="en-US" dirty="0">
                <a:latin typeface="Symbol" panose="05050102010706020507" pitchFamily="18" charset="2"/>
              </a:rPr>
              <a:t>5s</a:t>
            </a:r>
            <a:r>
              <a:rPr lang="en-US" dirty="0"/>
              <a:t> not sufficient, suspicion beyond statistics…</a:t>
            </a:r>
          </a:p>
          <a:p>
            <a:r>
              <a:rPr lang="en-US" dirty="0"/>
              <a:t>Should define a case-dependent threshold but not an easy task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1E64C9-2345-12AB-899F-F18171231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Plausibility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C1302A-1097-EF83-0C3D-048CC0F0B7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B99AB2-812F-E7AB-8654-EDFF1BB777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  <p:pic>
        <p:nvPicPr>
          <p:cNvPr id="7" name="Picture 6" descr="A graph showing a normalized curve&#10;&#10;Description automatically generated with medium confidence">
            <a:extLst>
              <a:ext uri="{FF2B5EF4-FFF2-40B4-BE49-F238E27FC236}">
                <a16:creationId xmlns:a16="http://schemas.microsoft.com/office/drawing/2014/main" id="{1C0A383B-7CA4-6A0E-7AE1-539F5A70BE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872" y="1265249"/>
            <a:ext cx="3019528" cy="21175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EB46276-259A-9F41-782A-869953BA6D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478"/>
          <a:stretch/>
        </p:blipFill>
        <p:spPr>
          <a:xfrm>
            <a:off x="2304639" y="4541649"/>
            <a:ext cx="3555968" cy="1868270"/>
          </a:xfrm>
          <a:prstGeom prst="rect">
            <a:avLst/>
          </a:prstGeom>
        </p:spPr>
      </p:pic>
      <p:pic>
        <p:nvPicPr>
          <p:cNvPr id="11" name="Picture 10" descr="A diagram of a mathematical equation&#10;&#10;Description automatically generated">
            <a:extLst>
              <a:ext uri="{FF2B5EF4-FFF2-40B4-BE49-F238E27FC236}">
                <a16:creationId xmlns:a16="http://schemas.microsoft.com/office/drawing/2014/main" id="{614CE097-7031-9C4D-3B80-B307008A49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289" y="4393708"/>
            <a:ext cx="4649513" cy="170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4290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7B682-9E89-C3D1-677C-EE836F58E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 elsewhere effect (LEE)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E35412-21EC-A0CA-0C27-5C98C68F0C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F84D01-C95B-7C21-57BC-167DD2EBE12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EE97FC-7388-C362-2EC9-A7E66F8605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41757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E3AC02-514D-A18E-AD08-F70BD941ACC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4038600" cy="1593850"/>
          </a:xfrm>
        </p:spPr>
        <p:txBody>
          <a:bodyPr/>
          <a:lstStyle/>
          <a:p>
            <a:r>
              <a:rPr lang="en-US" dirty="0"/>
              <a:t>What is the probability to get hit by a coconut falling in your hotel?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A6D92BB-BE1E-E622-CE2B-60596EF32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 elsewhere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6A56AF-97E0-0512-161C-A3C4020CDC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7E884C-3DFA-3981-FC91-13ADEF0B52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  <p:pic>
        <p:nvPicPr>
          <p:cNvPr id="11" name="Picture 10" descr="A sign on a brick patio&#10;&#10;Description automatically generated">
            <a:extLst>
              <a:ext uri="{FF2B5EF4-FFF2-40B4-BE49-F238E27FC236}">
                <a16:creationId xmlns:a16="http://schemas.microsoft.com/office/drawing/2014/main" id="{2B675A9D-12FE-DA3A-EC58-7BDA59F0E1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99" t="12983" r="17520" b="39584"/>
          <a:stretch/>
        </p:blipFill>
        <p:spPr>
          <a:xfrm>
            <a:off x="6683488" y="2736849"/>
            <a:ext cx="3117850" cy="3125971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B965C6BD-DFDF-C3FB-140D-DC10F637DB4B}"/>
              </a:ext>
            </a:extLst>
          </p:cNvPr>
          <p:cNvSpPr txBox="1">
            <a:spLocks/>
          </p:cNvSpPr>
          <p:nvPr/>
        </p:nvSpPr>
        <p:spPr>
          <a:xfrm>
            <a:off x="6584950" y="1142999"/>
            <a:ext cx="4038600" cy="15938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" pitchFamily="2" charset="2"/>
              <a:buChar char="Ø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" pitchFamily="2" charset="2"/>
              <a:buChar char="q"/>
              <a:defRPr kumimoji="0" sz="23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Courier New" pitchFamily="49" charset="0"/>
              <a:buChar char="o"/>
              <a:defRPr kumimoji="0" sz="20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 pitchFamily="2" charset="2"/>
              <a:buChar char="§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 pitchFamily="2" charset="2"/>
              <a:buChar char="§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Apparently not that small if you account for many guests and many days</a:t>
            </a:r>
          </a:p>
        </p:txBody>
      </p:sp>
      <p:pic>
        <p:nvPicPr>
          <p:cNvPr id="16" name="Picture 15" descr="A palm tree with a person running away from it&#10;&#10;Description automatically generated">
            <a:extLst>
              <a:ext uri="{FF2B5EF4-FFF2-40B4-BE49-F238E27FC236}">
                <a16:creationId xmlns:a16="http://schemas.microsoft.com/office/drawing/2014/main" id="{EE5DD613-C337-60CD-FFCF-3027AD1AF8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2736849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274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CF94DD-F7E1-67D3-75AB-A98FC1F29B41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simple example: in one bin we see a big excess over background </a:t>
            </a:r>
          </a:p>
          <a:p>
            <a:pPr lvl="1"/>
            <a:r>
              <a:rPr lang="en-US" dirty="0"/>
              <a:t>We  calculate the p-value, and it is very small.</a:t>
            </a:r>
          </a:p>
          <a:p>
            <a:r>
              <a:rPr lang="en-US" dirty="0"/>
              <a:t>But one wonders:</a:t>
            </a:r>
          </a:p>
          <a:p>
            <a:pPr lvl="1"/>
            <a:r>
              <a:rPr lang="en-US" dirty="0"/>
              <a:t>I would have been equally surprised if the excess was in any other bin, what is the prob to see such a fluctuation in any bin? p increases..</a:t>
            </a:r>
          </a:p>
          <a:p>
            <a:r>
              <a:rPr lang="en-US" dirty="0"/>
              <a:t>Maybe we have no information on the width, we would have been surprised by smaller fluctuations in two nearby bins, p grows more</a:t>
            </a:r>
          </a:p>
          <a:p>
            <a:r>
              <a:rPr lang="en-US" dirty="0"/>
              <a:t>Why not smaller fluctuations in three consecutive bins? Or 4? Or…</a:t>
            </a:r>
          </a:p>
          <a:p>
            <a:r>
              <a:rPr lang="en-US" dirty="0"/>
              <a:t>Even could accept cases where the excess oscillates, and look for excesses separated by one, two, three bins…</a:t>
            </a:r>
          </a:p>
          <a:p>
            <a:r>
              <a:rPr lang="en-US" dirty="0"/>
              <a:t>We should account for all possibilities when calculating the p-value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2D8C3A-7BA8-43B6-0ECD-1A7E9CDAE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 elsewhere effect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C82D43-D768-4E7C-5E54-D7EAE99CE4A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096EAA-3A23-9126-7107-59A7A36E6D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51597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erson posing for a picture&#10;&#10;Description automatically generated">
            <a:extLst>
              <a:ext uri="{FF2B5EF4-FFF2-40B4-BE49-F238E27FC236}">
                <a16:creationId xmlns:a16="http://schemas.microsoft.com/office/drawing/2014/main" id="{B1B1519E-C5FB-EB5F-82C2-2F8C1BCC3A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1001" y="4252855"/>
            <a:ext cx="3164323" cy="177202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8EDC498-7A84-C68E-AB87-CB061590F23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1233150" cy="654050"/>
          </a:xfrm>
        </p:spPr>
        <p:txBody>
          <a:bodyPr/>
          <a:lstStyle/>
          <a:p>
            <a:r>
              <a:rPr lang="en-US" dirty="0"/>
              <a:t>Depending on your model parameters, many </a:t>
            </a:r>
            <a:r>
              <a:rPr lang="en-US" dirty="0" err="1"/>
              <a:t>elsewheres</a:t>
            </a:r>
            <a:r>
              <a:rPr lang="en-US" dirty="0"/>
              <a:t>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98BD6C-B62C-AED0-4391-093D08AE8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Elsewhere?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32CECD-17D3-B1D7-36EB-6A5204DB72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B7DE01-6F0A-7567-1922-CF0F74DCE3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03DE34F-97FE-452A-7E38-472A77D62F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9250" y="1943100"/>
            <a:ext cx="3341077" cy="21717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4E2DC441-C434-326B-999A-E0A4F2565F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029450" y="1917700"/>
            <a:ext cx="3341077" cy="21717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845E66F-21E8-BA8D-1012-DBC5517D25DB}"/>
              </a:ext>
            </a:extLst>
          </p:cNvPr>
          <p:cNvSpPr/>
          <p:nvPr/>
        </p:nvSpPr>
        <p:spPr>
          <a:xfrm>
            <a:off x="10705237" y="2205335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02BFB2A6-DA3C-3E78-28E9-D75C3C3849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15413" y="4035743"/>
            <a:ext cx="3341078" cy="2171701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82360ABC-C4E7-977A-24B6-BDED4D0B818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156491" y="4195255"/>
            <a:ext cx="3219450" cy="2092643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BE048096-27A4-8CBF-5AC2-3C76E14828DA}"/>
              </a:ext>
            </a:extLst>
          </p:cNvPr>
          <p:cNvSpPr/>
          <p:nvPr/>
        </p:nvSpPr>
        <p:spPr>
          <a:xfrm>
            <a:off x="7186551" y="4608780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DD1EF7D-870C-74F1-887C-43C86744D7DF}"/>
              </a:ext>
            </a:extLst>
          </p:cNvPr>
          <p:cNvSpPr txBox="1"/>
          <p:nvPr/>
        </p:nvSpPr>
        <p:spPr>
          <a:xfrm>
            <a:off x="9446607" y="2098515"/>
            <a:ext cx="19564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Any bin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BE7491-EBFB-E0D2-C7F3-031637E85445}"/>
              </a:ext>
            </a:extLst>
          </p:cNvPr>
          <p:cNvSpPr txBox="1"/>
          <p:nvPr/>
        </p:nvSpPr>
        <p:spPr>
          <a:xfrm>
            <a:off x="6277584" y="4390420"/>
            <a:ext cx="19564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Any width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3FC8BD-5C6B-E3C5-E647-49189340C42C}"/>
              </a:ext>
            </a:extLst>
          </p:cNvPr>
          <p:cNvSpPr txBox="1"/>
          <p:nvPr/>
        </p:nvSpPr>
        <p:spPr>
          <a:xfrm>
            <a:off x="9137276" y="4438045"/>
            <a:ext cx="2528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Anywhere…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8AF1EA55-561B-81EE-570A-32E557FD84A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865298" y="1909194"/>
            <a:ext cx="3164152" cy="2056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458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7B682-9E89-C3D1-677C-EE836F58E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Going beyond local p-values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E35412-21EC-A0CA-0C27-5C98C68F0C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F84D01-C95B-7C21-57BC-167DD2EBE12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EE97FC-7388-C362-2EC9-A7E66F8605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2314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803700-976B-26CE-C2DA-464E36AEBE3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Statistics in HEP a rich (and often non-trivial) topic</a:t>
            </a:r>
          </a:p>
          <a:p>
            <a:pPr lvl="1"/>
            <a:r>
              <a:rPr lang="en-US" dirty="0"/>
              <a:t>Lot of new techniques being explored</a:t>
            </a:r>
          </a:p>
          <a:p>
            <a:pPr lvl="1"/>
            <a:r>
              <a:rPr lang="en-US" dirty="0"/>
              <a:t>Better understanding of old techniques</a:t>
            </a:r>
          </a:p>
          <a:p>
            <a:r>
              <a:rPr lang="en-US" dirty="0"/>
              <a:t>Will concentrate on few highlights</a:t>
            </a:r>
          </a:p>
          <a:p>
            <a:pPr lvl="1"/>
            <a:r>
              <a:rPr lang="en-US" dirty="0"/>
              <a:t>What’s behind discovery statements</a:t>
            </a:r>
          </a:p>
          <a:p>
            <a:pPr lvl="2"/>
            <a:r>
              <a:rPr lang="en-US" dirty="0">
                <a:latin typeface="Symbol" panose="05050102010706020507" pitchFamily="18" charset="2"/>
              </a:rPr>
              <a:t>5s</a:t>
            </a:r>
          </a:p>
          <a:p>
            <a:pPr lvl="2"/>
            <a:r>
              <a:rPr lang="en-US" i="1" dirty="0"/>
              <a:t>Local p-values, look elsewhere effect</a:t>
            </a:r>
          </a:p>
          <a:p>
            <a:pPr lvl="1"/>
            <a:r>
              <a:rPr lang="en-US" dirty="0"/>
              <a:t>Data (re)interpretation</a:t>
            </a:r>
          </a:p>
          <a:p>
            <a:pPr lvl="2"/>
            <a:r>
              <a:rPr lang="en-US" dirty="0"/>
              <a:t>How to use published data for your interpretation</a:t>
            </a:r>
          </a:p>
          <a:p>
            <a:pPr lvl="1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Machine learning vs statistics</a:t>
            </a:r>
          </a:p>
          <a:p>
            <a:r>
              <a:rPr lang="en-US" dirty="0"/>
              <a:t>More on parallel session H, have a look to many interesting results and applications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7B0B68-A620-F284-FDBB-05AA2D860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B1A511-37D7-D340-9A1A-80D2B16C696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BD8DE3-5F61-4530-36FA-777A0CD3A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259970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97D4C7-FFE4-93F2-06C2-B8F78AC7F6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959" t="9598" r="19458" b="23903"/>
          <a:stretch/>
        </p:blipFill>
        <p:spPr>
          <a:xfrm>
            <a:off x="6197600" y="1143000"/>
            <a:ext cx="4516769" cy="3040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F11ACC7-6D55-66F0-1AD2-4233F305F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(ab)use of </a:t>
            </a:r>
            <a:r>
              <a:rPr lang="en-US" b="1" dirty="0"/>
              <a:t>local</a:t>
            </a:r>
            <a:r>
              <a:rPr lang="en-US" dirty="0"/>
              <a:t> p-values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B7E43D-D5A7-F85B-852F-29DBBFA9C279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609600" y="1466850"/>
            <a:ext cx="5384800" cy="4705350"/>
          </a:xfrm>
        </p:spPr>
        <p:txBody>
          <a:bodyPr numCol="1">
            <a:normAutofit fontScale="92500" lnSpcReduction="20000"/>
          </a:bodyPr>
          <a:lstStyle/>
          <a:p>
            <a:r>
              <a:rPr lang="en-US" dirty="0"/>
              <a:t>Usual procedure at LHC:</a:t>
            </a:r>
          </a:p>
          <a:p>
            <a:pPr lvl="1"/>
            <a:r>
              <a:rPr lang="en-US" dirty="0"/>
              <a:t>p-value calculated for a single free parameter (usually signal strength) as a function of other(fixed) parameters (</a:t>
            </a:r>
            <a:r>
              <a:rPr lang="en-US" dirty="0" err="1"/>
              <a:t>ie</a:t>
            </a:r>
            <a:r>
              <a:rPr lang="en-US" dirty="0"/>
              <a:t> mass and possibly width)</a:t>
            </a:r>
          </a:p>
          <a:p>
            <a:pPr lvl="1"/>
            <a:r>
              <a:rPr lang="en-US" dirty="0"/>
              <a:t>Quote as </a:t>
            </a:r>
            <a:r>
              <a:rPr lang="en-US" b="1" dirty="0"/>
              <a:t>local p-value </a:t>
            </a:r>
            <a:r>
              <a:rPr lang="en-US" dirty="0"/>
              <a:t>the smallest one in the scan</a:t>
            </a:r>
          </a:p>
          <a:p>
            <a:pPr lvl="2"/>
            <a:r>
              <a:rPr lang="en-US" dirty="0"/>
              <a:t>Note it is calculated assuming only one free parameter</a:t>
            </a:r>
          </a:p>
          <a:p>
            <a:pPr lvl="2"/>
            <a:r>
              <a:rPr lang="en-US" dirty="0"/>
              <a:t>i.e., Wilks with </a:t>
            </a:r>
            <a:r>
              <a:rPr lang="en-US" dirty="0">
                <a:latin typeface="Symbol" panose="05050102010706020507" pitchFamily="18" charset="2"/>
              </a:rPr>
              <a:t>1</a:t>
            </a:r>
            <a:r>
              <a:rPr lang="en-US" dirty="0"/>
              <a:t> dof (even if 2 or 3 free parameters)</a:t>
            </a:r>
          </a:p>
          <a:p>
            <a:r>
              <a:rPr lang="en-US" dirty="0"/>
              <a:t>Decide if the excess is a discovery based on the local p-value</a:t>
            </a:r>
          </a:p>
          <a:p>
            <a:r>
              <a:rPr lang="en-US" dirty="0"/>
              <a:t>Eventually quote a </a:t>
            </a:r>
            <a:r>
              <a:rPr lang="en-US" b="1" dirty="0"/>
              <a:t>global</a:t>
            </a:r>
            <a:r>
              <a:rPr lang="en-US" dirty="0"/>
              <a:t> p-value, based on estimation of LEE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AAC68C4-49CC-DD35-B82C-824485D968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7600" y="4502150"/>
            <a:ext cx="5384800" cy="167005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This is unfair, not all cases have the same LEE </a:t>
            </a:r>
          </a:p>
          <a:p>
            <a:pPr lvl="1"/>
            <a:r>
              <a:rPr lang="en-US" dirty="0"/>
              <a:t>Going to an extreme case, one can make a </a:t>
            </a:r>
            <a:r>
              <a:rPr lang="en-US" dirty="0">
                <a:latin typeface="Symbol" panose="05050102010706020507" pitchFamily="18" charset="2"/>
              </a:rPr>
              <a:t>5s</a:t>
            </a:r>
            <a:r>
              <a:rPr lang="en-US" dirty="0"/>
              <a:t> local excess from just a </a:t>
            </a:r>
            <a:r>
              <a:rPr lang="en-US" dirty="0">
                <a:latin typeface="Symbol" panose="05050102010706020507" pitchFamily="18" charset="2"/>
              </a:rPr>
              <a:t>1s</a:t>
            </a:r>
            <a:r>
              <a:rPr lang="en-US" dirty="0"/>
              <a:t> if one chooses a  loose model, </a:t>
            </a:r>
            <a:r>
              <a:rPr lang="en-US" dirty="0" err="1"/>
              <a:t>ie</a:t>
            </a:r>
            <a:r>
              <a:rPr lang="en-US" dirty="0"/>
              <a:t> 20 parameters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685B8-1FA7-E223-1A61-0767E55AD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24A275-6E48-A15C-4ECF-87EA525622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16908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E4571E-0217-DFBC-8B7F-8CEB9F4C9191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Should move to </a:t>
            </a:r>
            <a:r>
              <a:rPr lang="en-US" b="1" dirty="0"/>
              <a:t>global</a:t>
            </a:r>
            <a:r>
              <a:rPr lang="en-US" dirty="0"/>
              <a:t> p-values to more properly quantify the significance</a:t>
            </a:r>
          </a:p>
          <a:p>
            <a:r>
              <a:rPr lang="en-US" dirty="0"/>
              <a:t>Should be coupled with relaxing the </a:t>
            </a:r>
            <a:r>
              <a:rPr lang="en-US" dirty="0">
                <a:latin typeface="Symbol" panose="05050102010706020507" pitchFamily="18" charset="2"/>
              </a:rPr>
              <a:t>5s</a:t>
            </a:r>
            <a:r>
              <a:rPr lang="en-US" dirty="0"/>
              <a:t> requirement</a:t>
            </a:r>
          </a:p>
          <a:p>
            <a:pPr lvl="1"/>
            <a:r>
              <a:rPr lang="en-US" dirty="0"/>
              <a:t>Obviously experiments reluctant to </a:t>
            </a:r>
            <a:r>
              <a:rPr lang="en-US" i="1" dirty="0"/>
              <a:t>degrade</a:t>
            </a:r>
            <a:r>
              <a:rPr lang="en-US" dirty="0"/>
              <a:t> their discovery!</a:t>
            </a:r>
          </a:p>
          <a:p>
            <a:r>
              <a:rPr lang="en-US" dirty="0"/>
              <a:t>Unfair to consider a discovery with </a:t>
            </a:r>
            <a:r>
              <a:rPr lang="en-US" dirty="0">
                <a:latin typeface="Symbol" panose="05050102010706020507" pitchFamily="18" charset="2"/>
              </a:rPr>
              <a:t>5s</a:t>
            </a:r>
            <a:r>
              <a:rPr lang="en-US" dirty="0"/>
              <a:t> local and </a:t>
            </a:r>
            <a:r>
              <a:rPr lang="en-US" dirty="0">
                <a:latin typeface="Symbol" panose="05050102010706020507" pitchFamily="18" charset="2"/>
              </a:rPr>
              <a:t>4s</a:t>
            </a:r>
            <a:r>
              <a:rPr lang="en-US" dirty="0"/>
              <a:t> global and reject a </a:t>
            </a:r>
            <a:r>
              <a:rPr lang="en-US" dirty="0">
                <a:latin typeface="Symbol" panose="05050102010706020507" pitchFamily="18" charset="2"/>
              </a:rPr>
              <a:t>4.5s</a:t>
            </a:r>
            <a:r>
              <a:rPr lang="en-US" dirty="0"/>
              <a:t> global</a:t>
            </a:r>
          </a:p>
          <a:p>
            <a:r>
              <a:rPr lang="en-US" dirty="0"/>
              <a:t>All this is about the elsewhere in the studied spectrum, still there are unpredictable </a:t>
            </a:r>
            <a:r>
              <a:rPr lang="en-US" dirty="0" err="1"/>
              <a:t>elsewheres</a:t>
            </a:r>
            <a:r>
              <a:rPr lang="en-US" dirty="0"/>
              <a:t>, some safety margin is good </a:t>
            </a:r>
            <a:r>
              <a:rPr lang="es-ES" dirty="0"/>
              <a:t>😉</a:t>
            </a:r>
          </a:p>
          <a:p>
            <a:r>
              <a:rPr lang="es-ES" dirty="0" err="1"/>
              <a:t>My</a:t>
            </a:r>
            <a:r>
              <a:rPr lang="es-ES" dirty="0"/>
              <a:t> personal </a:t>
            </a:r>
            <a:r>
              <a:rPr lang="es-ES" dirty="0" err="1"/>
              <a:t>opinion</a:t>
            </a:r>
            <a:r>
              <a:rPr lang="es-ES" dirty="0"/>
              <a:t>:</a:t>
            </a:r>
          </a:p>
          <a:p>
            <a:pPr lvl="1"/>
            <a:r>
              <a:rPr lang="en-US" b="1" dirty="0"/>
              <a:t>Global p-values have to be used and </a:t>
            </a:r>
            <a:r>
              <a:rPr lang="en-US" b="1" dirty="0">
                <a:latin typeface="Symbol" panose="05050102010706020507" pitchFamily="18" charset="2"/>
              </a:rPr>
              <a:t>4s</a:t>
            </a:r>
            <a:r>
              <a:rPr lang="en-US" b="1" dirty="0"/>
              <a:t> should be enough</a:t>
            </a:r>
          </a:p>
          <a:p>
            <a:pPr lvl="1"/>
            <a:r>
              <a:rPr lang="en-US" b="1" dirty="0"/>
              <a:t>More emphasis on scrutinizing the systematic errors than having 4.9 or 5.0 </a:t>
            </a:r>
            <a:r>
              <a:rPr lang="en-US" b="1" dirty="0">
                <a:latin typeface="Symbol" panose="05050102010706020507" pitchFamily="18" charset="2"/>
              </a:rPr>
              <a:t>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225488-DB14-63EA-8ACD-6837EAE24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local p-values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55DDB-FB7E-BD34-CC16-3A8CDE2C9B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7D292-5BA1-8A83-501E-18CDEDA06C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479627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7B682-9E89-C3D1-677C-EE836F58E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Discoveries from measurements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E35412-21EC-A0CA-0C27-5C98C68F0C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F84D01-C95B-7C21-57BC-167DD2EBE12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EE97FC-7388-C362-2EC9-A7E66F8605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006462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92062E5-DD55-E457-B282-5D156436B462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09600" y="1219200"/>
                <a:ext cx="8271263" cy="4964512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We find statements like:</a:t>
                </a:r>
              </a:p>
              <a:p>
                <a:pPr lvl="1"/>
                <a:r>
                  <a:rPr lang="en-US" dirty="0"/>
                  <a:t>I measure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=5±1</m:t>
                    </m:r>
                  </m:oMath>
                </a14:m>
                <a:r>
                  <a:rPr lang="en-US" dirty="0"/>
                  <a:t>, SM predicts </a:t>
                </a:r>
                <a14:m>
                  <m:oMath xmlns:m="http://schemas.openxmlformats.org/officeDocument/2006/math">
                    <m:r>
                      <a:rPr lang="es-E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E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ym typeface="Symbol" panose="05050102010706020507" pitchFamily="18" charset="2"/>
                  </a:rPr>
                  <a:t></a:t>
                </a:r>
                <a:r>
                  <a:rPr lang="en-US" dirty="0"/>
                  <a:t> I have </a:t>
                </a:r>
                <a:r>
                  <a:rPr lang="en-US" dirty="0">
                    <a:latin typeface="Symbol" panose="05050102010706020507" pitchFamily="18" charset="2"/>
                  </a:rPr>
                  <a:t>5s</a:t>
                </a:r>
                <a:r>
                  <a:rPr lang="en-US" dirty="0"/>
                  <a:t> </a:t>
                </a:r>
                <a:r>
                  <a:rPr lang="en-US" dirty="0">
                    <a:sym typeface="Symbol" panose="05050102010706020507" pitchFamily="18" charset="2"/>
                  </a:rPr>
                  <a:t> I made </a:t>
                </a:r>
                <a:r>
                  <a:rPr lang="en-US" dirty="0"/>
                  <a:t>a discovery</a:t>
                </a:r>
              </a:p>
              <a:p>
                <a:pPr lvl="1"/>
                <a:r>
                  <a:rPr lang="en-US" dirty="0"/>
                  <a:t>Well, that’s not exactly true</a:t>
                </a:r>
              </a:p>
              <a:p>
                <a:pPr lvl="2"/>
                <a:r>
                  <a:rPr lang="en-US" b="1" u="sng" dirty="0"/>
                  <a:t>It is certainly an interesting result!</a:t>
                </a:r>
                <a:r>
                  <a:rPr lang="en-US" dirty="0"/>
                  <a:t> </a:t>
                </a:r>
              </a:p>
              <a:p>
                <a:pPr lvl="2"/>
                <a:r>
                  <a:rPr lang="en-US" dirty="0"/>
                  <a:t>But the uncertainties are calculated under assumptions, not necessarily valid at </a:t>
                </a:r>
                <a:r>
                  <a:rPr lang="en-US" dirty="0">
                    <a:latin typeface="Symbol" panose="05050102010706020507" pitchFamily="18" charset="2"/>
                  </a:rPr>
                  <a:t>5s</a:t>
                </a:r>
                <a:r>
                  <a:rPr lang="en-US" dirty="0"/>
                  <a:t> : gaussian behavior, error propagation (linearity), systematic tails not always checked </a:t>
                </a:r>
              </a:p>
              <a:p>
                <a:pPr lvl="2"/>
                <a:r>
                  <a:rPr lang="en-US" dirty="0"/>
                  <a:t>Should turn into a proper  hypothesis test (do a proper hypothesis test)</a:t>
                </a:r>
              </a:p>
              <a:p>
                <a:r>
                  <a:rPr lang="en-US" dirty="0"/>
                  <a:t>More worrying if the result coming from a combination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92062E5-DD55-E457-B282-5D156436B4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09600" y="1219200"/>
                <a:ext cx="8271263" cy="4964512"/>
              </a:xfrm>
              <a:blipFill>
                <a:blip r:embed="rId2"/>
                <a:stretch>
                  <a:fillRect l="-590" t="-1106" r="-15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51408A7C-A3D6-22A4-1048-FD4E82AC3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Discoveries based on measurements: </a:t>
            </a:r>
            <a:r>
              <a:rPr lang="en-US" b="1" dirty="0"/>
              <a:t>caution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4A827-3E99-F394-491F-122102E2B04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C3B21C-E831-11A5-DF0E-E5A0E4EDBD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  <p:pic>
        <p:nvPicPr>
          <p:cNvPr id="7" name="Picture 6" descr="A person in a white coat running on water&#10;&#10;Description automatically generated">
            <a:extLst>
              <a:ext uri="{FF2B5EF4-FFF2-40B4-BE49-F238E27FC236}">
                <a16:creationId xmlns:a16="http://schemas.microsoft.com/office/drawing/2014/main" id="{ECBD4080-9C2E-3568-4159-9531D1DFB52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4940" y="1843064"/>
            <a:ext cx="3511310" cy="3511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608712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6458F47-C6D1-1B98-0D33-6169B40EA1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Please do not confront your theory with ad-hoc combination of existing measurement</a:t>
            </a:r>
          </a:p>
          <a:p>
            <a:pPr lvl="1"/>
            <a:r>
              <a:rPr lang="en-US" dirty="0"/>
              <a:t>Experimental results are often correlated</a:t>
            </a:r>
          </a:p>
          <a:p>
            <a:pPr lvl="1"/>
            <a:r>
              <a:rPr lang="en-US" dirty="0"/>
              <a:t>Inside experiments, but also between experiments </a:t>
            </a:r>
          </a:p>
          <a:p>
            <a:pPr lvl="1"/>
            <a:r>
              <a:rPr lang="en-US" dirty="0"/>
              <a:t>Naïve combination will almost always give underestimated errors</a:t>
            </a:r>
          </a:p>
          <a:p>
            <a:r>
              <a:rPr lang="en-US" dirty="0"/>
              <a:t>Be careful with PDG combinations</a:t>
            </a:r>
          </a:p>
          <a:p>
            <a:pPr lvl="1"/>
            <a:r>
              <a:rPr lang="en-US" dirty="0"/>
              <a:t>Much better but still incomplete for this </a:t>
            </a:r>
            <a:r>
              <a:rPr lang="en-US" dirty="0" err="1"/>
              <a:t>pourpose</a:t>
            </a:r>
            <a:endParaRPr lang="en-US" dirty="0"/>
          </a:p>
          <a:p>
            <a:r>
              <a:rPr lang="en-US" dirty="0"/>
              <a:t>BLUE combinations (Best Linear uncertainty estimator) way better</a:t>
            </a:r>
          </a:p>
          <a:p>
            <a:pPr lvl="1"/>
            <a:r>
              <a:rPr lang="en-US" dirty="0"/>
              <a:t>Account for correlations to some level</a:t>
            </a:r>
          </a:p>
          <a:p>
            <a:pPr lvl="1"/>
            <a:r>
              <a:rPr lang="en-US" dirty="0"/>
              <a:t>Still gaussian assumptions</a:t>
            </a:r>
          </a:p>
          <a:p>
            <a:pPr lvl="1"/>
            <a:r>
              <a:rPr lang="en-US" dirty="0"/>
              <a:t>Still linear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1F53EA-8D42-3E63-124A-5CA18D4A3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Combining for discovery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C8BEA7-729C-D924-CC23-40033DCD11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88C8FD-AE9C-6F5D-9257-75528E60E1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320761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7B682-9E89-C3D1-677C-EE836F58E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with theory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E35412-21EC-A0CA-0C27-5C98C68F0C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 reinterpretation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F84D01-C95B-7C21-57BC-167DD2EBE12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EE97FC-7388-C362-2EC9-A7E66F8605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405306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97807A-601A-BEEB-5141-0E6513747FD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LHC experiments (and others) are aware of these limitations</a:t>
            </a:r>
          </a:p>
          <a:p>
            <a:r>
              <a:rPr lang="en-US" dirty="0"/>
              <a:t>Experiments now tend to combine </a:t>
            </a:r>
            <a:r>
              <a:rPr lang="en-US" b="1" u="sng" dirty="0"/>
              <a:t>data</a:t>
            </a:r>
            <a:r>
              <a:rPr lang="en-US" dirty="0"/>
              <a:t> and not results, </a:t>
            </a:r>
          </a:p>
          <a:p>
            <a:pPr lvl="1"/>
            <a:r>
              <a:rPr lang="en-US" dirty="0"/>
              <a:t>Build a global likelihood with all sets, include the systematics (nuisances) and their correlations to your best knowledge, </a:t>
            </a:r>
            <a:r>
              <a:rPr lang="en-US" b="1" dirty="0"/>
              <a:t>more than multiplying the likelihoods</a:t>
            </a:r>
          </a:p>
          <a:p>
            <a:pPr lvl="1"/>
            <a:r>
              <a:rPr lang="en-US" dirty="0"/>
              <a:t>Do a single fit, you’ll get the </a:t>
            </a:r>
            <a:r>
              <a:rPr lang="en-US" b="1" dirty="0"/>
              <a:t>most precise </a:t>
            </a:r>
            <a:r>
              <a:rPr lang="en-US" dirty="0"/>
              <a:t>measurement</a:t>
            </a:r>
          </a:p>
          <a:p>
            <a:r>
              <a:rPr lang="en-US" dirty="0"/>
              <a:t>To combine experiments a bit harder…</a:t>
            </a:r>
          </a:p>
          <a:p>
            <a:r>
              <a:rPr lang="en-US" dirty="0"/>
              <a:t>Even harder for theoreticians if they want to interpret their data</a:t>
            </a:r>
          </a:p>
          <a:p>
            <a:pPr lvl="1"/>
            <a:r>
              <a:rPr lang="en-US" dirty="0"/>
              <a:t>How can I test my physics model with that cross-section measurement (properly with all systematics and correlations)?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5FA669-D28A-9321-4C44-AF5EA9877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forward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DBE0F4-29F9-6B7A-5062-0E13EF5CF2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B2EA69-4A25-8377-EF65-D953593ACC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032393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5F92D7B-287F-B2C3-8DE4-E3B547EF85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154" r="8535"/>
          <a:stretch/>
        </p:blipFill>
        <p:spPr>
          <a:xfrm>
            <a:off x="7289800" y="1560957"/>
            <a:ext cx="4781596" cy="258386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117AC5-6F96-47F3-168A-B760CFC79829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7120040" cy="493776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HEPDATA</a:t>
            </a:r>
          </a:p>
          <a:p>
            <a:pPr lvl="1"/>
            <a:r>
              <a:rPr lang="en-US" dirty="0"/>
              <a:t>Most relevant information published in </a:t>
            </a:r>
            <a:r>
              <a:rPr lang="en-US" dirty="0">
                <a:hlinkClick r:id="rId3"/>
              </a:rPr>
              <a:t>HEPDATA</a:t>
            </a:r>
            <a:endParaRPr lang="en-US" dirty="0"/>
          </a:p>
          <a:p>
            <a:pPr lvl="1"/>
            <a:r>
              <a:rPr lang="en-US" dirty="0"/>
              <a:t>14000 data tables published!</a:t>
            </a:r>
          </a:p>
          <a:p>
            <a:r>
              <a:rPr lang="en-US" i="1" dirty="0"/>
              <a:t>Simplified likelihoods</a:t>
            </a:r>
          </a:p>
          <a:p>
            <a:pPr lvl="1"/>
            <a:r>
              <a:rPr lang="en-US" dirty="0"/>
              <a:t>An attempt was made to make public a simplified version of the likelihood function</a:t>
            </a:r>
          </a:p>
          <a:p>
            <a:pPr lvl="1"/>
            <a:r>
              <a:rPr lang="en-US" dirty="0"/>
              <a:t>So that everyone could plug-in their data or theoretical model</a:t>
            </a:r>
          </a:p>
          <a:p>
            <a:r>
              <a:rPr lang="en-US" dirty="0"/>
              <a:t>Publish the whole model</a:t>
            </a:r>
          </a:p>
          <a:p>
            <a:pPr lvl="1"/>
            <a:r>
              <a:rPr lang="en-US" dirty="0"/>
              <a:t>Publish full set of data, nuisances, statistical model…</a:t>
            </a:r>
          </a:p>
          <a:p>
            <a:pPr lvl="1"/>
            <a:r>
              <a:rPr lang="en-US" b="1" dirty="0"/>
              <a:t>And tools</a:t>
            </a:r>
          </a:p>
          <a:p>
            <a:pPr lvl="1"/>
            <a:r>
              <a:rPr lang="en-US" dirty="0"/>
              <a:t>Some results already available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C6A58F-A7F4-DB56-FCB3-F5791A649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steps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5F976F-FD8B-FB31-89E7-6E8F20072F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7C5E55-99ED-C9CA-04DE-4FF8A592B8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683828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AB0310-054B-ED01-7C2F-DED36AC135F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8310734" cy="4937760"/>
          </a:xfrm>
        </p:spPr>
        <p:txBody>
          <a:bodyPr>
            <a:normAutofit/>
          </a:bodyPr>
          <a:lstStyle/>
          <a:p>
            <a:r>
              <a:rPr lang="en-US" dirty="0"/>
              <a:t>Please have a look to the twiki of this </a:t>
            </a:r>
            <a:r>
              <a:rPr lang="en-US" dirty="0">
                <a:hlinkClick r:id="rId2"/>
              </a:rPr>
              <a:t>working group </a:t>
            </a:r>
            <a:r>
              <a:rPr lang="en-US" dirty="0"/>
              <a:t>or to some of their publications</a:t>
            </a:r>
          </a:p>
          <a:p>
            <a:pPr lvl="1"/>
            <a:r>
              <a:rPr lang="en-US" dirty="0">
                <a:hlinkClick r:id="rId3"/>
              </a:rPr>
              <a:t>Les </a:t>
            </a:r>
            <a:r>
              <a:rPr lang="en-US" dirty="0" err="1">
                <a:hlinkClick r:id="rId3"/>
              </a:rPr>
              <a:t>Houches</a:t>
            </a:r>
            <a:r>
              <a:rPr lang="en-US" dirty="0">
                <a:hlinkClick r:id="rId3"/>
              </a:rPr>
              <a:t> guide to reusable ML models in LHC analyses</a:t>
            </a:r>
            <a:endParaRPr lang="en-US" dirty="0"/>
          </a:p>
          <a:p>
            <a:r>
              <a:rPr lang="en-US" dirty="0"/>
              <a:t>    </a:t>
            </a:r>
            <a:r>
              <a:rPr lang="en-US" dirty="0">
                <a:hlinkClick r:id="rId4"/>
              </a:rPr>
              <a:t>Snowmass white paper on Data and Analysis Preservation, Recasting, and Reinterpretation</a:t>
            </a:r>
            <a:r>
              <a:rPr lang="en-US" dirty="0"/>
              <a:t> </a:t>
            </a:r>
          </a:p>
          <a:p>
            <a:r>
              <a:rPr lang="en-US" dirty="0">
                <a:hlinkClick r:id="rId5"/>
              </a:rPr>
              <a:t>White paper on Publishing statistical models: Getting the most out of particle physics experiments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>
                <a:hlinkClick r:id="rId6"/>
              </a:rPr>
              <a:t>Reinterpretation of LHC Results for New Physics: Status and recommendations after Run 2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CECE97-DBFB-0216-D686-80C8F1677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Forum on the Interpretation of the LHC Results for BSM studies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656082-E6A5-B0E9-C25B-D9559AAB560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000A01-DA52-6C77-5809-F45003C3FB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7D3D8D-6C37-D098-C259-645CB84C2E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625" b="92500" l="7500" r="91875">
                        <a14:foregroundMark x1="7656" y1="42500" x2="7656" y2="42500"/>
                        <a14:foregroundMark x1="53906" y1="8906" x2="53906" y2="8906"/>
                        <a14:foregroundMark x1="91875" y1="46250" x2="91875" y2="46250"/>
                        <a14:foregroundMark x1="49063" y1="92656" x2="49063" y2="92656"/>
                        <a14:foregroundMark x1="55625" y1="58750" x2="55625" y2="58750"/>
                        <a14:foregroundMark x1="47813" y1="5625" x2="47813" y2="562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92046" y="2068550"/>
            <a:ext cx="3570251" cy="357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5451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C921CB-8CD8-EB8B-F5B1-3DD71121982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Update existing analyses using</a:t>
            </a:r>
          </a:p>
          <a:p>
            <a:pPr lvl="1"/>
            <a:r>
              <a:rPr lang="en-US" dirty="0"/>
              <a:t>more precise theoretical calculations</a:t>
            </a:r>
          </a:p>
          <a:p>
            <a:pPr lvl="1"/>
            <a:r>
              <a:rPr lang="en-US" dirty="0"/>
              <a:t>improved experimental calibrations</a:t>
            </a:r>
          </a:p>
          <a:p>
            <a:pPr lvl="1"/>
            <a:r>
              <a:rPr lang="en-US" dirty="0"/>
              <a:t>different probability model…</a:t>
            </a:r>
          </a:p>
          <a:p>
            <a:pPr algn="l"/>
            <a:r>
              <a:rPr lang="en-US" dirty="0"/>
              <a:t>Kinematic reinterpretation considering a different physical process with a different phase space distribution, which might have different efficiencies </a:t>
            </a:r>
          </a:p>
          <a:p>
            <a:pPr algn="l"/>
            <a:r>
              <a:rPr lang="en-US" dirty="0"/>
              <a:t>Combinations of analyses or datasets in model surveys, global averages… </a:t>
            </a:r>
          </a:p>
          <a:p>
            <a:r>
              <a:rPr lang="en-US" dirty="0"/>
              <a:t>Reuse of datasets for other studies such that the determination of parton distribution functions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2E5AEC-4BF4-A4D1-A019-43B21B56F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A few things you will be able to do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19068-55AB-D27A-00B7-315486370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A992F7-E97E-A2F3-547C-34F8312C0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28233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F04A942-C2FE-8E50-7BA0-53D9D6EBA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Why?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CD961C-0D8D-D218-39E7-D0B0BB7AAD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269EF-6013-C17A-B19A-73381E4CA3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7457D8-2713-2714-BB59-2EC9DA442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390705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7B682-9E89-C3D1-677C-EE836F58E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unfolding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E35412-21EC-A0CA-0C27-5C98C68F0C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Correct your results for detector effects so it can directly be compared with theory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F84D01-C95B-7C21-57BC-167DD2EBE12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EE97FC-7388-C362-2EC9-A7E66F8605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586603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9CECE97-DBFB-0216-D686-80C8F1677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656082-E6A5-B0E9-C25B-D9559AAB560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000A01-DA52-6C77-5809-F45003C3FB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  <p:pic>
        <p:nvPicPr>
          <p:cNvPr id="10" name="Picture 9" descr="A blue line graph with numbers&#10;&#10;Description automatically generated">
            <a:extLst>
              <a:ext uri="{FF2B5EF4-FFF2-40B4-BE49-F238E27FC236}">
                <a16:creationId xmlns:a16="http://schemas.microsoft.com/office/drawing/2014/main" id="{A80F5547-3AF8-7A6A-357B-FAC155B509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23" y="1033975"/>
            <a:ext cx="3719179" cy="2256302"/>
          </a:xfrm>
          <a:prstGeom prst="rect">
            <a:avLst/>
          </a:prstGeom>
        </p:spPr>
      </p:pic>
      <p:pic>
        <p:nvPicPr>
          <p:cNvPr id="12" name="Picture 11" descr="A large circular object with many objects in it&#10;&#10;Description automatically generated">
            <a:extLst>
              <a:ext uri="{FF2B5EF4-FFF2-40B4-BE49-F238E27FC236}">
                <a16:creationId xmlns:a16="http://schemas.microsoft.com/office/drawing/2014/main" id="{BF7E4AF4-516D-2EFC-4AF7-1B7F0E8A4D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240" y="1471845"/>
            <a:ext cx="1748599" cy="1311449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535DA579-5F15-5F9C-1DF1-9867027EFD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50370" y="2663971"/>
            <a:ext cx="4572000" cy="2819400"/>
          </a:xfrm>
          <a:prstGeom prst="rect">
            <a:avLst/>
          </a:prstGeom>
        </p:spPr>
      </p:pic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3D9BACAF-6FA9-8928-9B67-CEF3493D4AAC}"/>
              </a:ext>
            </a:extLst>
          </p:cNvPr>
          <p:cNvSpPr/>
          <p:nvPr/>
        </p:nvSpPr>
        <p:spPr>
          <a:xfrm rot="12169254">
            <a:off x="2407422" y="4475210"/>
            <a:ext cx="4920656" cy="1138067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Arrow: Curved Down 15">
            <a:extLst>
              <a:ext uri="{FF2B5EF4-FFF2-40B4-BE49-F238E27FC236}">
                <a16:creationId xmlns:a16="http://schemas.microsoft.com/office/drawing/2014/main" id="{B6E774DF-CE3D-B75F-43B1-CC5488937045}"/>
              </a:ext>
            </a:extLst>
          </p:cNvPr>
          <p:cNvSpPr/>
          <p:nvPr/>
        </p:nvSpPr>
        <p:spPr>
          <a:xfrm>
            <a:off x="3665275" y="1119427"/>
            <a:ext cx="4920656" cy="1138067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F27BB2-9579-C1D1-D5FB-1858F71A6A68}"/>
              </a:ext>
            </a:extLst>
          </p:cNvPr>
          <p:cNvSpPr txBox="1"/>
          <p:nvPr/>
        </p:nvSpPr>
        <p:spPr>
          <a:xfrm>
            <a:off x="1149970" y="1119167"/>
            <a:ext cx="2172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Truth, original physics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50CC3A-5501-189A-2647-882BA9E431F5}"/>
              </a:ext>
            </a:extLst>
          </p:cNvPr>
          <p:cNvSpPr txBox="1"/>
          <p:nvPr/>
        </p:nvSpPr>
        <p:spPr>
          <a:xfrm>
            <a:off x="9032011" y="2758913"/>
            <a:ext cx="2172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Detector level physics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4700997-A25C-9178-E4F9-875614EA22BE}"/>
              </a:ext>
            </a:extLst>
          </p:cNvPr>
          <p:cNvSpPr/>
          <p:nvPr/>
        </p:nvSpPr>
        <p:spPr>
          <a:xfrm>
            <a:off x="4501783" y="4375375"/>
            <a:ext cx="111271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4D228D-C56D-9EA9-179F-2DB79810C476}"/>
              </a:ext>
            </a:extLst>
          </p:cNvPr>
          <p:cNvSpPr txBox="1"/>
          <p:nvPr/>
        </p:nvSpPr>
        <p:spPr>
          <a:xfrm>
            <a:off x="302607" y="4229922"/>
            <a:ext cx="276951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An inverse problem: basically,  recover original quantities before suffering resolution and efficiency effects when going through a detector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6860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EAB0310-054B-ED01-7C2F-DED36AC135FD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09600" y="2025650"/>
                <a:ext cx="10972800" cy="3368652"/>
              </a:xfrm>
            </p:spPr>
            <p:txBody>
              <a:bodyPr/>
              <a:lstStyle/>
              <a:p>
                <a:r>
                  <a:rPr lang="en-US" dirty="0"/>
                  <a:t>So what?, I can:</a:t>
                </a:r>
              </a:p>
              <a:p>
                <a:pPr lvl="1"/>
                <a:r>
                  <a:rPr lang="en-US" dirty="0"/>
                  <a:t>Discretize my truth and experimental data in histograms,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And use simulation to calculate the transfer (migration) matrix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dirty="0"/>
                  <a:t>, connecting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𝑎𝑛𝑑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Then I expect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acc>
                    <m:r>
                      <a:rPr lang="es-ES" b="0" i="1" dirty="0" smtClean="0">
                        <a:latin typeface="Cambria Math" panose="02040503050406030204" pitchFamily="18" charset="0"/>
                      </a:rPr>
                      <m:t>←</m:t>
                    </m:r>
                    <m:r>
                      <a:rPr lang="es-ES" b="0" i="1" dirty="0" smtClean="0">
                        <a:latin typeface="Cambria Math" panose="02040503050406030204" pitchFamily="18" charset="0"/>
                      </a:rPr>
                      <m:t>𝑅</m:t>
                    </m:r>
                    <m:acc>
                      <m:accPr>
                        <m:chr m:val="⃗"/>
                        <m:ctrlPr>
                          <a:rPr lang="es-ES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, I can do a MLE or maybe just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s-ES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a:rPr lang="es-ES" b="0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E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s-ES" b="0" i="1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acc>
                      <m:accPr>
                        <m:chr m:val="⃗"/>
                        <m:ctrlPr>
                          <a:rPr lang="es-ES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b="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acc>
                  </m:oMath>
                </a14:m>
                <a:endParaRPr lang="en-US" dirty="0"/>
              </a:p>
              <a:p>
                <a:r>
                  <a:rPr lang="en-US" dirty="0"/>
                  <a:t>Unfortunately, does not usually work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EAB0310-054B-ED01-7C2F-DED36AC135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09600" y="2025650"/>
                <a:ext cx="10972800" cy="3368652"/>
              </a:xfrm>
              <a:blipFill>
                <a:blip r:embed="rId2"/>
                <a:stretch>
                  <a:fillRect l="-444" t="-16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B9CECE97-DBFB-0216-D686-80C8F1677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A simple problem?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656082-E6A5-B0E9-C25B-D9559AAB560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000A01-DA52-6C77-5809-F45003C3FB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40584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9CECE97-DBFB-0216-D686-80C8F1677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so easy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656082-E6A5-B0E9-C25B-D9559AAB560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000A01-DA52-6C77-5809-F45003C3FB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  <p:pic>
        <p:nvPicPr>
          <p:cNvPr id="12" name="Picture 11" descr="A large circular object with many objects in it&#10;&#10;Description automatically generated">
            <a:extLst>
              <a:ext uri="{FF2B5EF4-FFF2-40B4-BE49-F238E27FC236}">
                <a16:creationId xmlns:a16="http://schemas.microsoft.com/office/drawing/2014/main" id="{BF7E4AF4-516D-2EFC-4AF7-1B7F0E8A4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240" y="1471845"/>
            <a:ext cx="1748599" cy="1311449"/>
          </a:xfrm>
          <a:prstGeom prst="rect">
            <a:avLst/>
          </a:prstGeom>
        </p:spPr>
      </p:pic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3D9BACAF-6FA9-8928-9B67-CEF3493D4AAC}"/>
              </a:ext>
            </a:extLst>
          </p:cNvPr>
          <p:cNvSpPr/>
          <p:nvPr/>
        </p:nvSpPr>
        <p:spPr>
          <a:xfrm rot="10353824">
            <a:off x="4795387" y="5041960"/>
            <a:ext cx="4920656" cy="1138067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Arrow: Curved Down 15">
            <a:extLst>
              <a:ext uri="{FF2B5EF4-FFF2-40B4-BE49-F238E27FC236}">
                <a16:creationId xmlns:a16="http://schemas.microsoft.com/office/drawing/2014/main" id="{B6E774DF-CE3D-B75F-43B1-CC5488937045}"/>
              </a:ext>
            </a:extLst>
          </p:cNvPr>
          <p:cNvSpPr/>
          <p:nvPr/>
        </p:nvSpPr>
        <p:spPr>
          <a:xfrm>
            <a:off x="3665275" y="1119427"/>
            <a:ext cx="4920656" cy="1138067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F27BB2-9579-C1D1-D5FB-1858F71A6A68}"/>
              </a:ext>
            </a:extLst>
          </p:cNvPr>
          <p:cNvSpPr txBox="1"/>
          <p:nvPr/>
        </p:nvSpPr>
        <p:spPr>
          <a:xfrm>
            <a:off x="1149970" y="1119167"/>
            <a:ext cx="2172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Truth, original physics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50CC3A-5501-189A-2647-882BA9E431F5}"/>
              </a:ext>
            </a:extLst>
          </p:cNvPr>
          <p:cNvSpPr txBox="1"/>
          <p:nvPr/>
        </p:nvSpPr>
        <p:spPr>
          <a:xfrm>
            <a:off x="9032011" y="2758913"/>
            <a:ext cx="2172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Detector level physics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4700997-A25C-9178-E4F9-875614EA22BE}"/>
              </a:ext>
            </a:extLst>
          </p:cNvPr>
          <p:cNvSpPr/>
          <p:nvPr/>
        </p:nvSpPr>
        <p:spPr>
          <a:xfrm>
            <a:off x="5241806" y="5076379"/>
            <a:ext cx="308806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Naïve maximum likelihood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F3F6DF-1DEF-ED50-7AB9-8CD68002A4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0783" y="1287609"/>
            <a:ext cx="3948610" cy="2377392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909B05D5-E5E0-13E0-9495-8160CF7348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922609" y="2605551"/>
            <a:ext cx="3769158" cy="2316462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537E15DB-6C72-2BEA-9B39-19EC1425659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15413" y="3889532"/>
            <a:ext cx="4112609" cy="246756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77E4B7A-AFB7-3569-310D-8B8D182F8DF6}"/>
              </a:ext>
            </a:extLst>
          </p:cNvPr>
          <p:cNvSpPr txBox="1"/>
          <p:nvPr/>
        </p:nvSpPr>
        <p:spPr>
          <a:xfrm>
            <a:off x="3214954" y="4226903"/>
            <a:ext cx="1258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/>
              <a:t>🤔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8725174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F1B146-F53F-1F19-B6A8-98DD13334EA3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problem is known to be ill-posed, with instabilities introducing high frequency terms</a:t>
            </a:r>
          </a:p>
          <a:p>
            <a:r>
              <a:rPr lang="en-US" dirty="0"/>
              <a:t>Several techniques used to overcome the problem (See Mikael </a:t>
            </a:r>
            <a:r>
              <a:rPr lang="en-US" dirty="0" err="1"/>
              <a:t>Kuusela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talk</a:t>
            </a:r>
            <a:r>
              <a:rPr lang="en-US" dirty="0"/>
              <a:t> for details): iterative, Tikhonov, NN, wide/narrow binning </a:t>
            </a:r>
          </a:p>
          <a:p>
            <a:r>
              <a:rPr lang="en-US" dirty="0"/>
              <a:t>Include regularization, additional information to soften the fluctuations</a:t>
            </a:r>
          </a:p>
          <a:p>
            <a:r>
              <a:rPr lang="en-US" dirty="0"/>
              <a:t>The challenge:</a:t>
            </a:r>
          </a:p>
          <a:p>
            <a:pPr lvl="1"/>
            <a:r>
              <a:rPr lang="en-US" dirty="0"/>
              <a:t>If you are doing the measurement, optimize the bias-uncertainty trade-off. Publish the whole information</a:t>
            </a:r>
          </a:p>
          <a:p>
            <a:pPr lvl="1"/>
            <a:r>
              <a:rPr lang="en-US" dirty="0"/>
              <a:t>If you are using the unfolded results, be aware that a bias exists, be aware that there are (potentially big) correlations</a:t>
            </a:r>
          </a:p>
          <a:p>
            <a:pPr lvl="1"/>
            <a:r>
              <a:rPr lang="en-US" dirty="0"/>
              <a:t>If you are doing combinations, consider possible correlations with older measurements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E10722-A7F1-D120-0712-91A353D26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unfolding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A2F8E1-F465-14E1-3345-3FC5720646D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3BF498-6B5F-28AA-05D6-74925E34CE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158448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1BBF9-B3FC-461A-FE43-C6BB6493A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learning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B77033-CDCB-7692-D8C6-DA8606D953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4924DC-AB4C-1414-D8CF-E4CADEFF7FA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2138EF-AA6B-36ED-6396-78757DB594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805604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explosion of letters and words&#10;&#10;Description automatically generated">
            <a:extLst>
              <a:ext uri="{FF2B5EF4-FFF2-40B4-BE49-F238E27FC236}">
                <a16:creationId xmlns:a16="http://schemas.microsoft.com/office/drawing/2014/main" id="{32D12897-6332-F43C-BC78-DCBB348FB5D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2196242" y="443523"/>
            <a:ext cx="6836508" cy="683650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82E10F-F121-27E4-D3FF-7739E1A9D63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Used in HEP since at least 20 years, but as in many other applications going through a big bang lately</a:t>
            </a:r>
          </a:p>
          <a:p>
            <a:r>
              <a:rPr lang="en-US" dirty="0"/>
              <a:t>Initially only used for classification and (timidly) for regression (fits)</a:t>
            </a:r>
          </a:p>
          <a:p>
            <a:pPr lvl="1"/>
            <a:r>
              <a:rPr lang="en-US" dirty="0"/>
              <a:t>Particle id and calibration</a:t>
            </a:r>
          </a:p>
          <a:p>
            <a:pPr lvl="1"/>
            <a:r>
              <a:rPr lang="en-US" dirty="0"/>
              <a:t>Anomaly detection</a:t>
            </a:r>
          </a:p>
          <a:p>
            <a:pPr lvl="1"/>
            <a:r>
              <a:rPr lang="en-US" dirty="0"/>
              <a:t>Unfolding and other inverse problems</a:t>
            </a:r>
          </a:p>
          <a:p>
            <a:pPr lvl="1"/>
            <a:r>
              <a:rPr lang="en-US" dirty="0"/>
              <a:t>Simulation</a:t>
            </a:r>
          </a:p>
          <a:p>
            <a:pPr lvl="1"/>
            <a:r>
              <a:rPr lang="en-US" dirty="0"/>
              <a:t>Density estimation</a:t>
            </a:r>
          </a:p>
          <a:p>
            <a:pPr lvl="1"/>
            <a:r>
              <a:rPr lang="en-US" dirty="0"/>
              <a:t>Detector optimization</a:t>
            </a:r>
          </a:p>
          <a:p>
            <a:pPr lvl="1"/>
            <a:r>
              <a:rPr lang="en-US" dirty="0"/>
              <a:t>Reweighting MC</a:t>
            </a:r>
          </a:p>
          <a:p>
            <a:pPr lvl="1"/>
            <a:r>
              <a:rPr lang="en-US" dirty="0"/>
              <a:t>Theory: param tuning, lattice, nuclear…</a:t>
            </a:r>
          </a:p>
          <a:p>
            <a:r>
              <a:rPr lang="en-US" dirty="0"/>
              <a:t>And many techniques: DNN, GAN, CNN, GNN…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C527BF-475F-1587-8AB4-A884BF8D3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whole new field of research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91A574-1FE7-2C95-4774-1996F38A7D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86658A-829F-2BA4-7612-4B14F160E5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  <p:pic>
        <p:nvPicPr>
          <p:cNvPr id="7" name="Picture 6" descr="A yellow and black brain with a black circle and a yellow and black circuit board&#10;&#10;Description automatically generated">
            <a:extLst>
              <a:ext uri="{FF2B5EF4-FFF2-40B4-BE49-F238E27FC236}">
                <a16:creationId xmlns:a16="http://schemas.microsoft.com/office/drawing/2014/main" id="{6CCAA662-E659-D690-C376-60FDD5BE99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8059" y="2981847"/>
            <a:ext cx="3068833" cy="308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0636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EF92BA-AA94-A238-606B-59DD74FB90FB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Overfitting and Generalization</a:t>
            </a:r>
          </a:p>
          <a:p>
            <a:pPr lvl="1"/>
            <a:r>
              <a:rPr lang="en-US" dirty="0"/>
              <a:t>Does it introduce a systematic?</a:t>
            </a:r>
          </a:p>
          <a:p>
            <a:r>
              <a:rPr lang="en-US" dirty="0"/>
              <a:t>NN modeling uncertainty Quantification</a:t>
            </a:r>
          </a:p>
          <a:p>
            <a:r>
              <a:rPr lang="en-US" dirty="0"/>
              <a:t>Bias and Systematic Errors</a:t>
            </a:r>
          </a:p>
          <a:p>
            <a:pPr lvl="1"/>
            <a:r>
              <a:rPr lang="en-US" dirty="0"/>
              <a:t>Systematics usually calculated one at a time, but ML power from combined separation</a:t>
            </a:r>
          </a:p>
          <a:p>
            <a:r>
              <a:rPr lang="en-US" dirty="0"/>
              <a:t>Interpretability and Explainability</a:t>
            </a:r>
          </a:p>
          <a:p>
            <a:pPr lvl="1"/>
            <a:r>
              <a:rPr lang="en-US" dirty="0"/>
              <a:t>Where the power comes from, useful to understand systematics</a:t>
            </a:r>
          </a:p>
          <a:p>
            <a:r>
              <a:rPr lang="en-US" dirty="0"/>
              <a:t>Handling Imbalanced Datasets</a:t>
            </a:r>
          </a:p>
          <a:p>
            <a:pPr lvl="1"/>
            <a:r>
              <a:rPr lang="en-US" dirty="0"/>
              <a:t>What if we look for a tiny signal?</a:t>
            </a:r>
          </a:p>
          <a:p>
            <a:r>
              <a:rPr lang="en-US" dirty="0"/>
              <a:t>…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7DD58E-3D57-A3DF-722E-103B65138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challenges (from a statistics point of view)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3A5AC-DACC-AA4C-33D2-B4F279955C4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BBAD1D-3707-9D82-3B0D-01AFB0DB7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379092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352E9B-B786-313E-5340-AB24436D591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72800" cy="3638550"/>
          </a:xfrm>
        </p:spPr>
        <p:txBody>
          <a:bodyPr>
            <a:normAutofit/>
          </a:bodyPr>
          <a:lstStyle/>
          <a:p>
            <a:r>
              <a:rPr lang="en-US" dirty="0"/>
              <a:t>Statistics plays an important role in particle physics and is currently an active field</a:t>
            </a:r>
          </a:p>
          <a:p>
            <a:r>
              <a:rPr lang="en-US" dirty="0"/>
              <a:t>It is probably time to revise de </a:t>
            </a:r>
            <a:r>
              <a:rPr lang="en-US" dirty="0">
                <a:latin typeface="Symbol" panose="05050102010706020507" pitchFamily="18" charset="2"/>
              </a:rPr>
              <a:t>5s</a:t>
            </a:r>
            <a:r>
              <a:rPr lang="en-US" dirty="0"/>
              <a:t> convention</a:t>
            </a:r>
          </a:p>
          <a:p>
            <a:r>
              <a:rPr lang="en-US" dirty="0"/>
              <a:t>I suggest to move to global p-values and drop the concept of local p-value</a:t>
            </a:r>
          </a:p>
          <a:p>
            <a:r>
              <a:rPr lang="en-US" dirty="0"/>
              <a:t>An important effort ongoing in LHC community to publish the whole data and statistical model to permit optimal and correct public (re)interpretation</a:t>
            </a:r>
          </a:p>
          <a:p>
            <a:r>
              <a:rPr lang="en-US" dirty="0"/>
              <a:t>Machine learning is boiling (also here), lot of </a:t>
            </a:r>
            <a:r>
              <a:rPr lang="en-US"/>
              <a:t>new techniques </a:t>
            </a:r>
            <a:r>
              <a:rPr lang="en-US" dirty="0"/>
              <a:t>and challenges to accommodate them in our analyses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D5E517-F1B6-6ED5-FE63-1DFF5E03E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0C7725-5738-7CE4-566C-800E5AEC00A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9E3293-ACD8-9FC4-9F11-050525D7C6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4444A0-B5B6-6486-60E4-7614E42D3F08}"/>
              </a:ext>
            </a:extLst>
          </p:cNvPr>
          <p:cNvSpPr/>
          <p:nvPr/>
        </p:nvSpPr>
        <p:spPr>
          <a:xfrm>
            <a:off x="1008109" y="4792925"/>
            <a:ext cx="850925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en-US" sz="48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Thank</a:t>
            </a:r>
            <a:r>
              <a:rPr lang="en-US" sz="4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you</a:t>
            </a:r>
            <a:r>
              <a:rPr lang="en-US" sz="48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966755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A1EBF05-BD5D-EC1D-8EEC-A16EB190A038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Statistics is at the core of particle physics since quite many years</a:t>
                </a:r>
              </a:p>
              <a:p>
                <a:r>
                  <a:rPr lang="en-US" dirty="0"/>
                  <a:t>Deal with data (often huge amounts) to produce:</a:t>
                </a:r>
              </a:p>
              <a:p>
                <a:pPr lvl="1"/>
                <a:r>
                  <a:rPr lang="en-US" dirty="0"/>
                  <a:t> observables (cross sections, masses, …) and uncertainties with proper statistical interpretation (does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±</m:t>
                    </m:r>
                    <m:r>
                      <m:rPr>
                        <m:sty m:val="p"/>
                      </m:rPr>
                      <a:rPr lang="es-ES" b="0" i="0" smtClean="0">
                        <a:latin typeface="Cambria Math" panose="02040503050406030204" pitchFamily="18" charset="0"/>
                      </a:rPr>
                      <m:t>Δm</m:t>
                    </m:r>
                  </m:oMath>
                </a14:m>
                <a:r>
                  <a:rPr lang="en-US" dirty="0"/>
                  <a:t> properly represent our 68% confidence interval?)</a:t>
                </a:r>
              </a:p>
              <a:p>
                <a:pPr lvl="1"/>
                <a:r>
                  <a:rPr lang="en-US" dirty="0"/>
                  <a:t> to set limits on our NP models (what a 90% exclusion is)</a:t>
                </a:r>
              </a:p>
              <a:p>
                <a:pPr lvl="1"/>
                <a:r>
                  <a:rPr lang="en-US" dirty="0"/>
                  <a:t>Or to establish discoveries (</a:t>
                </a:r>
                <a:r>
                  <a:rPr lang="en-US" dirty="0">
                    <a:latin typeface="Symbol" panose="05050102010706020507" pitchFamily="18" charset="2"/>
                  </a:rPr>
                  <a:t>5s</a:t>
                </a:r>
                <a:r>
                  <a:rPr lang="en-US" dirty="0"/>
                  <a:t> !!!)</a:t>
                </a:r>
              </a:p>
              <a:p>
                <a:r>
                  <a:rPr lang="en-US" dirty="0"/>
                  <a:t>More and more powerful statistical techniques used</a:t>
                </a:r>
              </a:p>
              <a:p>
                <a:r>
                  <a:rPr lang="en-US" dirty="0"/>
                  <a:t>We want to get the best out of our data:</a:t>
                </a:r>
              </a:p>
              <a:p>
                <a:pPr lvl="1"/>
                <a:r>
                  <a:rPr lang="en-US" dirty="0"/>
                  <a:t>Can imply saving a lot of money (shorter running times)</a:t>
                </a:r>
              </a:p>
              <a:p>
                <a:pPr lvl="1"/>
                <a:r>
                  <a:rPr lang="en-US" dirty="0"/>
                  <a:t>Can imply reaching further away physics</a:t>
                </a:r>
              </a:p>
              <a:p>
                <a:pPr lvl="1"/>
                <a:r>
                  <a:rPr lang="en-US" dirty="0"/>
                  <a:t>Will help us to avoid embarrassing announcements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A1EBF05-BD5D-EC1D-8EEC-A16EB190A0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444" t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6D8ABE9A-221B-7ED7-F944-2A2257AAD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statistics at a particle physics conference?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009F7D-F31D-29E0-7717-19FB577C1E8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74144E-35D5-05DA-FF7D-2F1F989520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64076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F04A942-C2FE-8E50-7BA0-53D9D6EBA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Statisticians &amp; physicists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CD961C-0D8D-D218-39E7-D0B0BB7AAD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269EF-6013-C17A-B19A-73381E4CA3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7457D8-2713-2714-BB59-2EC9DA442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23624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2D0F10A-C848-3A8A-DA32-B2D3634195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625" b="92500" l="7500" r="91875">
                        <a14:foregroundMark x1="7656" y1="42500" x2="7656" y2="42500"/>
                        <a14:foregroundMark x1="53906" y1="8906" x2="53906" y2="8906"/>
                        <a14:foregroundMark x1="91875" y1="46250" x2="91875" y2="46250"/>
                        <a14:foregroundMark x1="49063" y1="92656" x2="49063" y2="92656"/>
                        <a14:foregroundMark x1="55625" y1="58750" x2="55625" y2="58750"/>
                        <a14:foregroundMark x1="47813" y1="5625" x2="47813" y2="562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92046" y="2068550"/>
            <a:ext cx="3570251" cy="357025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D7E450-94E5-E5A9-0C28-3B56BABF8AE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599" y="1219199"/>
            <a:ext cx="7940813" cy="5137151"/>
          </a:xfrm>
        </p:spPr>
        <p:txBody>
          <a:bodyPr>
            <a:normAutofit/>
          </a:bodyPr>
          <a:lstStyle/>
          <a:p>
            <a:r>
              <a:rPr lang="en-US" dirty="0"/>
              <a:t>Often physicists tend to reinvent existing methods</a:t>
            </a:r>
          </a:p>
          <a:p>
            <a:r>
              <a:rPr lang="en-US" dirty="0"/>
              <a:t>And are not aware of recent (or not so recent) useful ones</a:t>
            </a:r>
          </a:p>
          <a:p>
            <a:r>
              <a:rPr lang="en-US" dirty="0"/>
              <a:t>An effort ongoing of joining physicists and statisticians</a:t>
            </a:r>
          </a:p>
          <a:p>
            <a:r>
              <a:rPr lang="en-US" dirty="0"/>
              <a:t>PHYSTAT founded in 2000 by L. Lyons</a:t>
            </a:r>
          </a:p>
          <a:p>
            <a:r>
              <a:rPr lang="en-US" dirty="0"/>
              <a:t>many seminars, conferences and workshops to debate on relevant issues</a:t>
            </a:r>
          </a:p>
          <a:p>
            <a:r>
              <a:rPr lang="en-US" dirty="0"/>
              <a:t>You are invited to attend and explore </a:t>
            </a:r>
            <a:r>
              <a:rPr lang="en-US" dirty="0">
                <a:hlinkClick r:id="rId4"/>
              </a:rPr>
              <a:t>here</a:t>
            </a:r>
            <a:r>
              <a:rPr lang="en-US" dirty="0"/>
              <a:t> or </a:t>
            </a:r>
            <a:r>
              <a:rPr lang="en-US" dirty="0">
                <a:hlinkClick r:id="rId5"/>
              </a:rPr>
              <a:t>here</a:t>
            </a:r>
            <a:r>
              <a:rPr lang="en-US" dirty="0"/>
              <a:t> (legacy page)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A30914-8DFD-C884-7BB1-20BC6453A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Trying to speak a common language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9EF15-106A-E858-946F-38FC837A7ED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C05173-2ABC-746C-5E64-14069EFB97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4870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70CA17-192D-9E55-E26B-A1E79F40C133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26F2F7-5CB7-03BA-C580-5FC3B720C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Many 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BB6A7-7BE1-643D-E803-25FCEF5F53F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BE6754-9DBA-C26D-5B52-067BE13254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89BC30-104C-A256-A06F-416CC476EB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05"/>
          <a:stretch/>
        </p:blipFill>
        <p:spPr>
          <a:xfrm>
            <a:off x="122525" y="1099820"/>
            <a:ext cx="6633336" cy="4576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6491C2-CD33-6B67-2C55-7F273CFAF9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04" r="26232"/>
          <a:stretch/>
        </p:blipFill>
        <p:spPr>
          <a:xfrm>
            <a:off x="6268786" y="1299210"/>
            <a:ext cx="5849472" cy="47777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3665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F04A942-C2FE-8E50-7BA0-53D9D6EBA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Discovery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CD961C-0D8D-D218-39E7-D0B0BB7AAD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discovery from the point of view of statistics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269EF-6013-C17A-B19A-73381E4CA3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7457D8-2713-2714-BB59-2EC9DA442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58345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5923F6E-1AB1-F8E7-34A2-85E877224D8D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09600" y="1219200"/>
                <a:ext cx="10972800" cy="4937760"/>
              </a:xfrm>
            </p:spPr>
            <p:txBody>
              <a:bodyPr numCol="2">
                <a:normAutofit fontScale="92500" lnSpcReduction="20000"/>
              </a:bodyPr>
              <a:lstStyle/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What we usually do, </a:t>
                </a:r>
                <a:r>
                  <a:rPr lang="en-US" i="1" dirty="0"/>
                  <a:t>hypothesis test in stat words,</a:t>
                </a:r>
                <a:r>
                  <a:rPr lang="en-US" dirty="0"/>
                  <a:t> is confronting our data to a model  against an alternative, H0 vs H1</a:t>
                </a:r>
              </a:p>
              <a:p>
                <a:pPr lvl="1"/>
                <a:r>
                  <a:rPr lang="en-US" dirty="0"/>
                  <a:t>H0, </a:t>
                </a:r>
                <a:r>
                  <a:rPr lang="en-US" i="1" dirty="0"/>
                  <a:t>null hypothesis</a:t>
                </a:r>
                <a:r>
                  <a:rPr lang="en-US" dirty="0"/>
                  <a:t>, is the model we want to </a:t>
                </a:r>
                <a:r>
                  <a:rPr lang="en-US" b="1" dirty="0"/>
                  <a:t>negate</a:t>
                </a:r>
                <a:r>
                  <a:rPr lang="en-US" dirty="0"/>
                  <a:t>, SM, SM without a given process, background only</a:t>
                </a:r>
              </a:p>
              <a:p>
                <a:pPr lvl="1"/>
                <a:r>
                  <a:rPr lang="en-US" dirty="0"/>
                  <a:t>H1 is the </a:t>
                </a:r>
                <a:r>
                  <a:rPr lang="en-US" i="1" dirty="0"/>
                  <a:t>alternative hypothesis</a:t>
                </a:r>
                <a:r>
                  <a:rPr lang="en-US" dirty="0"/>
                  <a:t>, our model with “new” physics, often depending on a parameter</a:t>
                </a:r>
              </a:p>
              <a:p>
                <a:pPr lvl="1"/>
                <a:r>
                  <a:rPr lang="en-US" dirty="0"/>
                  <a:t>We also might want to reverse the logic and use as H0 the NP model, to set limits</a:t>
                </a:r>
              </a:p>
              <a:p>
                <a:r>
                  <a:rPr lang="en-US" dirty="0"/>
                  <a:t>Often based on likelihood ratio, built a test statistics that is the ratio of our best fit to H0 and best fit to H1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=−2</m:t>
                    </m:r>
                    <m:func>
                      <m:func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E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es-E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ℒ</m:t>
                            </m:r>
                            <m:r>
                              <a:rPr lang="es-E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s-E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s-E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)/</m:t>
                            </m:r>
                            <m:r>
                              <a:rPr lang="es-E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ℒ</m:t>
                            </m:r>
                            <m:r>
                              <a:rPr lang="es-E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s-E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s-E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</m:e>
                    </m:func>
                  </m:oMath>
                </a14:m>
                <a:r>
                  <a:rPr lang="en-US" dirty="0"/>
                  <a:t> where the likelihoods are the best fit to each hypothesis</a:t>
                </a:r>
              </a:p>
              <a:p>
                <a:pPr lvl="1"/>
                <a:r>
                  <a:rPr lang="en-US" dirty="0"/>
                  <a:t>If data produces a 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it means it prefers H0, a large q rejects H0</a:t>
                </a:r>
              </a:p>
              <a:p>
                <a:pPr lvl="1"/>
                <a:r>
                  <a:rPr lang="en-US" dirty="0"/>
                  <a:t>We measure how big or small is q with the p-value:</a:t>
                </a:r>
              </a:p>
              <a:p>
                <a:pPr lvl="2"/>
                <a:r>
                  <a:rPr lang="en-US" dirty="0"/>
                  <a:t>If H0 is true, what is the probability that a fluctuation gives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?</a:t>
                </a:r>
              </a:p>
              <a:p>
                <a:pPr lvl="2"/>
                <a:r>
                  <a:rPr lang="en-US" dirty="0"/>
                  <a:t>And usually translate it to a significance, </a:t>
                </a:r>
                <a:r>
                  <a:rPr lang="en-US" i="1" dirty="0"/>
                  <a:t>(or z-score): </a:t>
                </a:r>
                <a:r>
                  <a:rPr lang="en-US" dirty="0"/>
                  <a:t>equivalent number of </a:t>
                </a:r>
                <a:r>
                  <a:rPr lang="en-US" i="1" dirty="0"/>
                  <a:t>gaussian </a:t>
                </a:r>
                <a:r>
                  <a:rPr lang="en-US" i="1" dirty="0">
                    <a:latin typeface="Symbol" panose="05050102010706020507" pitchFamily="18" charset="2"/>
                  </a:rPr>
                  <a:t>s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5923F6E-1AB1-F8E7-34A2-85E877224D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09600" y="1219200"/>
                <a:ext cx="10972800" cy="4937760"/>
              </a:xfrm>
              <a:blipFill>
                <a:blip r:embed="rId2"/>
                <a:stretch>
                  <a:fillRect l="-333" t="-2099" r="-1000" b="-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45C28216-2E1F-1552-1772-D0E8E4123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Hypothesis testing in a nutshell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DDF9F-2663-EA8F-A8EC-2FED13CDC60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Francisco Matorras, IFCA, Spain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FE395D-0928-F5A7-3E82-F01098CDA7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s-ES"/>
              <a:t>Quark </a:t>
            </a:r>
            <a:r>
              <a:rPr lang="en-US"/>
              <a:t>confinement</a:t>
            </a:r>
            <a:r>
              <a:rPr lang="es-ES"/>
              <a:t>, August 2024</a:t>
            </a:r>
            <a:endParaRPr lang="es-ES" dirty="0"/>
          </a:p>
        </p:txBody>
      </p:sp>
      <p:pic>
        <p:nvPicPr>
          <p:cNvPr id="7" name="Picture 6" descr="A city next to the beach&#10;&#10;Description automatically generated">
            <a:extLst>
              <a:ext uri="{FF2B5EF4-FFF2-40B4-BE49-F238E27FC236}">
                <a16:creationId xmlns:a16="http://schemas.microsoft.com/office/drawing/2014/main" id="{8DFC449D-F473-0028-7DF1-EE5C59A4724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826607" y="933587"/>
            <a:ext cx="2495413" cy="2495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393044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Origen">
  <a:themeElements>
    <a:clrScheme name="Orige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e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e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18589</TotalTime>
  <Words>2646</Words>
  <Application>Microsoft Office PowerPoint</Application>
  <PresentationFormat>Widescreen</PresentationFormat>
  <Paragraphs>317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8" baseType="lpstr">
      <vt:lpstr>Aptos</vt:lpstr>
      <vt:lpstr>Arial</vt:lpstr>
      <vt:lpstr>Bookman Old Style</vt:lpstr>
      <vt:lpstr>Cambria Math</vt:lpstr>
      <vt:lpstr>Courier New</vt:lpstr>
      <vt:lpstr>Gill Sans MT</vt:lpstr>
      <vt:lpstr>Symbol</vt:lpstr>
      <vt:lpstr>Wingdings</vt:lpstr>
      <vt:lpstr>Wingdings 3</vt:lpstr>
      <vt:lpstr>1_Origen</vt:lpstr>
      <vt:lpstr>Open Questions in Statistical Practice for Particle Physics</vt:lpstr>
      <vt:lpstr>Introduction</vt:lpstr>
      <vt:lpstr>Why?</vt:lpstr>
      <vt:lpstr>Why statistics at a particle physics conference?</vt:lpstr>
      <vt:lpstr>Statisticians &amp; physicists</vt:lpstr>
      <vt:lpstr>Trying to speak a common language</vt:lpstr>
      <vt:lpstr>Many topics</vt:lpstr>
      <vt:lpstr>Discovery</vt:lpstr>
      <vt:lpstr>Hypothesis testing in a nutshell</vt:lpstr>
      <vt:lpstr>5s</vt:lpstr>
      <vt:lpstr>When to claim a discovery? Aka 5s</vt:lpstr>
      <vt:lpstr>Are 5s enough? too much?</vt:lpstr>
      <vt:lpstr>Why 5s?</vt:lpstr>
      <vt:lpstr>Plausibility</vt:lpstr>
      <vt:lpstr>Look elsewhere effect (LEE)</vt:lpstr>
      <vt:lpstr>Look elsewhere</vt:lpstr>
      <vt:lpstr>Look elsewhere effect</vt:lpstr>
      <vt:lpstr>Elsewhere?</vt:lpstr>
      <vt:lpstr>Going beyond local p-values</vt:lpstr>
      <vt:lpstr>(ab)use of local p-values</vt:lpstr>
      <vt:lpstr>Beyond local p-values</vt:lpstr>
      <vt:lpstr>Discoveries from measurements</vt:lpstr>
      <vt:lpstr>Discoveries based on measurements: caution</vt:lpstr>
      <vt:lpstr>Combining for discovery </vt:lpstr>
      <vt:lpstr>Comparing with theory</vt:lpstr>
      <vt:lpstr>Steps forward</vt:lpstr>
      <vt:lpstr>More steps</vt:lpstr>
      <vt:lpstr>Forum on the Interpretation of the LHC Results for BSM studies </vt:lpstr>
      <vt:lpstr>A few things you will be able to do</vt:lpstr>
      <vt:lpstr>unfolding</vt:lpstr>
      <vt:lpstr>The problem</vt:lpstr>
      <vt:lpstr> A simple problem?</vt:lpstr>
      <vt:lpstr>Not so easy</vt:lpstr>
      <vt:lpstr>unfolding</vt:lpstr>
      <vt:lpstr>Machine learning</vt:lpstr>
      <vt:lpstr>A whole new field of research</vt:lpstr>
      <vt:lpstr>Some challenges (from a statistics point of view)</vt:lpstr>
      <vt:lpstr>Summary and 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Matorras Weinig, Francisco</dc:creator>
  <cp:lastModifiedBy>Matorras Weinig, Francisco</cp:lastModifiedBy>
  <cp:revision>34</cp:revision>
  <dcterms:created xsi:type="dcterms:W3CDTF">2024-08-09T15:10:21Z</dcterms:created>
  <dcterms:modified xsi:type="dcterms:W3CDTF">2024-08-22T12:59:30Z</dcterms:modified>
</cp:coreProperties>
</file>