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5"/>
  </p:notesMasterIdLst>
  <p:sldIdLst>
    <p:sldId id="318" r:id="rId2"/>
    <p:sldId id="423" r:id="rId3"/>
    <p:sldId id="519" r:id="rId4"/>
    <p:sldId id="443" r:id="rId5"/>
    <p:sldId id="482" r:id="rId6"/>
    <p:sldId id="473" r:id="rId7"/>
    <p:sldId id="787" r:id="rId8"/>
    <p:sldId id="550" r:id="rId9"/>
    <p:sldId id="552" r:id="rId10"/>
    <p:sldId id="558" r:id="rId11"/>
    <p:sldId id="788" r:id="rId12"/>
    <p:sldId id="789" r:id="rId13"/>
    <p:sldId id="460" r:id="rId14"/>
    <p:sldId id="336" r:id="rId15"/>
    <p:sldId id="511" r:id="rId16"/>
    <p:sldId id="467" r:id="rId17"/>
    <p:sldId id="468" r:id="rId18"/>
    <p:sldId id="791" r:id="rId19"/>
    <p:sldId id="503" r:id="rId20"/>
    <p:sldId id="349" r:id="rId21"/>
    <p:sldId id="354" r:id="rId22"/>
    <p:sldId id="357" r:id="rId23"/>
    <p:sldId id="499" r:id="rId24"/>
    <p:sldId id="408" r:id="rId25"/>
    <p:sldId id="400" r:id="rId26"/>
    <p:sldId id="785" r:id="rId27"/>
    <p:sldId id="366" r:id="rId28"/>
    <p:sldId id="766" r:id="rId29"/>
    <p:sldId id="514" r:id="rId30"/>
    <p:sldId id="521" r:id="rId31"/>
    <p:sldId id="524" r:id="rId32"/>
    <p:sldId id="481" r:id="rId33"/>
    <p:sldId id="488" r:id="rId34"/>
    <p:sldId id="502" r:id="rId35"/>
    <p:sldId id="487" r:id="rId36"/>
    <p:sldId id="528" r:id="rId37"/>
    <p:sldId id="513" r:id="rId38"/>
    <p:sldId id="529" r:id="rId39"/>
    <p:sldId id="504" r:id="rId40"/>
    <p:sldId id="367" r:id="rId41"/>
    <p:sldId id="790" r:id="rId42"/>
    <p:sldId id="515" r:id="rId43"/>
    <p:sldId id="525" r:id="rId44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52" autoAdjust="0"/>
    <p:restoredTop sz="93774" autoAdjust="0"/>
  </p:normalViewPr>
  <p:slideViewPr>
    <p:cSldViewPr snapToGrid="0" snapToObjects="1">
      <p:cViewPr varScale="1">
        <p:scale>
          <a:sx n="118" d="100"/>
          <a:sy n="118" d="100"/>
        </p:scale>
        <p:origin x="160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6AF3E-494E-254D-ABBB-AA35189C9864}" type="datetimeFigureOut">
              <a:t>12/2/19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1CA6A-710F-A14D-B2F9-077127C2D32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69767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9F12D-4945-6A42-B90F-5342913BA07D}" type="slidenum">
              <a:rPr lang="en-US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9DD9FA-ED0C-0240-B6A5-1CA1A2DA3EC6}" type="slidenum">
              <a:rPr lang="en-US"/>
              <a:pPr/>
              <a:t>7</a:t>
            </a:fld>
            <a:endParaRPr lang="en-US"/>
          </a:p>
        </p:txBody>
      </p:sp>
      <p:sp>
        <p:nvSpPr>
          <p:cNvPr id="2150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6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1375" y="1984528"/>
            <a:ext cx="6096000" cy="36575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22571" y="459485"/>
            <a:ext cx="7823784" cy="914400"/>
          </a:xfrm>
        </p:spPr>
        <p:txBody>
          <a:bodyPr/>
          <a:lstStyle>
            <a:lvl1pPr>
              <a:defRPr sz="4400">
                <a:latin typeface="Chalkboard"/>
                <a:ea typeface="华文楷体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00200" y="251086"/>
            <a:ext cx="7543800" cy="914400"/>
          </a:xfrm>
        </p:spPr>
        <p:txBody>
          <a:bodyPr anchor="ctr" anchorCtr="0"/>
          <a:lstStyle>
            <a:lvl1pPr algn="l">
              <a:defRPr sz="4400">
                <a:latin typeface="Chalkboard"/>
                <a:cs typeface="Chalkboard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BF7C-FA50-174F-9A25-CC89094572B6}" type="datetimeFigureOut">
              <a:t>12/2/19</a:t>
            </a:fld>
            <a:endParaRPr kumimoji="1" lang="zh-CN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1F574-B87E-7448-A6C2-032345C335DA}" type="slidenum">
              <a:rPr lang="uk-UA"/>
              <a:t>‹#›</a:t>
            </a:fld>
            <a:endParaRPr kumimoji="1" lang="uk-UA" altLang="zh-CN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D41BF7C-FA50-174F-9A25-CC89094572B6}" type="datetimeFigureOut">
              <a:rPr kumimoji="1" lang="zh-CN" altLang="en-US"/>
              <a:pPr/>
              <a:t>2019/12/2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A51F574-B87E-7448-A6C2-032345C335DA}" type="slidenum">
              <a:rPr kumimoji="1" lang="zh-CN" altLang="en-US"/>
              <a:pPr/>
              <a:t>‹#›</a:t>
            </a:fld>
            <a:endParaRPr kumimoji="1"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emf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emf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JP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emf"/><Relationship Id="rId4" Type="http://schemas.openxmlformats.org/officeDocument/2006/relationships/image" Target="../media/image8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6.tif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eg"/><Relationship Id="rId3" Type="http://schemas.openxmlformats.org/officeDocument/2006/relationships/image" Target="../media/image100.jpg"/><Relationship Id="rId7" Type="http://schemas.openxmlformats.org/officeDocument/2006/relationships/image" Target="../media/image104.jp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3.jpg"/><Relationship Id="rId5" Type="http://schemas.openxmlformats.org/officeDocument/2006/relationships/image" Target="../media/image102.jpg"/><Relationship Id="rId4" Type="http://schemas.openxmlformats.org/officeDocument/2006/relationships/image" Target="../media/image101.gif"/><Relationship Id="rId9" Type="http://schemas.openxmlformats.org/officeDocument/2006/relationships/image" Target="../media/image10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7" Type="http://schemas.openxmlformats.org/officeDocument/2006/relationships/image" Target="../media/image112.emf"/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emf"/><Relationship Id="rId5" Type="http://schemas.openxmlformats.org/officeDocument/2006/relationships/image" Target="../media/image110.emf"/><Relationship Id="rId4" Type="http://schemas.openxmlformats.org/officeDocument/2006/relationships/image" Target="../media/image10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2.jpg"/><Relationship Id="rId5" Type="http://schemas.openxmlformats.org/officeDocument/2006/relationships/image" Target="../media/image121.tiff"/><Relationship Id="rId4" Type="http://schemas.openxmlformats.org/officeDocument/2006/relationships/image" Target="../media/image12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2.png"/><Relationship Id="rId4" Type="http://schemas.openxmlformats.org/officeDocument/2006/relationships/image" Target="../media/image131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emf"/><Relationship Id="rId2" Type="http://schemas.openxmlformats.org/officeDocument/2006/relationships/image" Target="../media/image136.e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2" Type="http://schemas.openxmlformats.org/officeDocument/2006/relationships/image" Target="../media/image14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localhost/Users/xuelei/Documents/ppt/!OLE_LINK1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9882" y="1437192"/>
            <a:ext cx="83894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>
                <a:latin typeface="Chalkboard"/>
              </a:rPr>
              <a:t>The 21cm</a:t>
            </a:r>
            <a:r>
              <a:rPr kumimoji="1" lang="zh-CN" altLang="en-US" sz="4800">
                <a:latin typeface="Chalkboard"/>
              </a:rPr>
              <a:t> </a:t>
            </a:r>
            <a:r>
              <a:rPr kumimoji="1" lang="en-US" altLang="zh-CN" sz="4800">
                <a:latin typeface="Chalkboard"/>
              </a:rPr>
              <a:t>probe of Cosmology</a:t>
            </a:r>
            <a:endParaRPr kumimoji="1" lang="zh-CN" altLang="en-US" sz="4800">
              <a:latin typeface="Chalkboard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93039" y="3515501"/>
            <a:ext cx="52299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>
                <a:latin typeface="Chalkboard"/>
                <a:cs typeface="Chalkboard"/>
              </a:rPr>
              <a:t>Xuelei</a:t>
            </a:r>
            <a:r>
              <a:rPr kumimoji="1" lang="zh-CN" altLang="en-US" sz="3200">
                <a:latin typeface="Chalkboard"/>
                <a:cs typeface="Chalkboard"/>
              </a:rPr>
              <a:t> </a:t>
            </a:r>
            <a:r>
              <a:rPr kumimoji="1" lang="en-US" altLang="zh-CN" sz="3200">
                <a:latin typeface="Chalkboard"/>
                <a:cs typeface="Chalkboard"/>
              </a:rPr>
              <a:t>Chen</a:t>
            </a:r>
            <a:r>
              <a:rPr kumimoji="1" lang="zh-CN" altLang="en-US" sz="3200">
                <a:latin typeface="Chalkboard"/>
                <a:cs typeface="Chalkboard"/>
              </a:rPr>
              <a:t> </a:t>
            </a:r>
            <a:endParaRPr kumimoji="1" lang="en-US" altLang="zh-CN" sz="3200">
              <a:latin typeface="Chalkboard"/>
              <a:cs typeface="Chalkboard"/>
            </a:endParaRPr>
          </a:p>
          <a:p>
            <a:pPr algn="ctr"/>
            <a:r>
              <a:rPr kumimoji="1" lang="en-US" altLang="zh-CN" sz="2400">
                <a:latin typeface="Chalkboard"/>
                <a:cs typeface="Chalkboard"/>
              </a:rPr>
              <a:t>National</a:t>
            </a:r>
            <a:r>
              <a:rPr kumimoji="1" lang="zh-CN" altLang="en-US" sz="2400">
                <a:latin typeface="Chalkboard"/>
                <a:cs typeface="Chalkboard"/>
              </a:rPr>
              <a:t> </a:t>
            </a:r>
            <a:r>
              <a:rPr kumimoji="1" lang="en-US" altLang="zh-CN" sz="2400">
                <a:latin typeface="Chalkboard"/>
                <a:cs typeface="Chalkboard"/>
              </a:rPr>
              <a:t>Astronomical</a:t>
            </a:r>
            <a:r>
              <a:rPr kumimoji="1" lang="zh-CN" altLang="en-US" sz="2400">
                <a:latin typeface="Chalkboard"/>
                <a:cs typeface="Chalkboard"/>
              </a:rPr>
              <a:t> </a:t>
            </a:r>
            <a:r>
              <a:rPr kumimoji="1" lang="en-US" altLang="zh-CN" sz="2400">
                <a:latin typeface="Chalkboard"/>
                <a:cs typeface="Chalkboard"/>
              </a:rPr>
              <a:t>Observatories</a:t>
            </a:r>
          </a:p>
          <a:p>
            <a:pPr algn="ctr"/>
            <a:r>
              <a:rPr kumimoji="1" lang="en-US" altLang="zh-CN" sz="2400">
                <a:latin typeface="Chalkboard"/>
                <a:cs typeface="Chalkboard"/>
              </a:rPr>
              <a:t>Chinese</a:t>
            </a:r>
            <a:r>
              <a:rPr kumimoji="1" lang="zh-CN" altLang="en-US" sz="2400">
                <a:latin typeface="Chalkboard"/>
                <a:cs typeface="Chalkboard"/>
              </a:rPr>
              <a:t> </a:t>
            </a:r>
            <a:r>
              <a:rPr kumimoji="1" lang="en-US" altLang="zh-CN" sz="2400">
                <a:latin typeface="Chalkboard"/>
                <a:cs typeface="Chalkboard"/>
              </a:rPr>
              <a:t>Academy</a:t>
            </a:r>
            <a:r>
              <a:rPr kumimoji="1" lang="zh-CN" altLang="en-US" sz="2400">
                <a:latin typeface="Chalkboard"/>
                <a:cs typeface="Chalkboard"/>
              </a:rPr>
              <a:t> </a:t>
            </a:r>
            <a:r>
              <a:rPr kumimoji="1" lang="en-US" altLang="zh-CN" sz="2400">
                <a:latin typeface="Chalkboard"/>
                <a:cs typeface="Chalkboard"/>
              </a:rPr>
              <a:t>of</a:t>
            </a:r>
            <a:r>
              <a:rPr kumimoji="1" lang="zh-CN" altLang="en-US" sz="2400">
                <a:latin typeface="Chalkboard"/>
                <a:cs typeface="Chalkboard"/>
              </a:rPr>
              <a:t> </a:t>
            </a:r>
            <a:r>
              <a:rPr kumimoji="1" lang="en-US" altLang="zh-CN" sz="2400">
                <a:latin typeface="Chalkboard"/>
                <a:cs typeface="Chalkboard"/>
              </a:rPr>
              <a:t>Sciences</a:t>
            </a:r>
            <a:endParaRPr kumimoji="1" lang="zh-CN" altLang="en-US" sz="2400">
              <a:latin typeface="Chalkboard"/>
              <a:cs typeface="Chalkboard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85431" y="189880"/>
            <a:ext cx="181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>
                <a:latin typeface="Apple Braille" pitchFamily="2" charset="0"/>
                <a:ea typeface="FangSong" panose="02010609060101010101" pitchFamily="49" charset="-122"/>
                <a:cs typeface="Apple Chancery" panose="03020702040506060504" pitchFamily="66" charset="-79"/>
              </a:rPr>
              <a:t>TeVPA 2019</a:t>
            </a:r>
            <a:endParaRPr kumimoji="1" lang="zh-CN" altLang="en-US" sz="2400">
              <a:latin typeface="Apple Braille" pitchFamily="2" charset="0"/>
              <a:ea typeface="FangSong" panose="02010609060101010101" pitchFamily="49" charset="-122"/>
              <a:cs typeface="Apple Chancery" panose="03020702040506060504" pitchFamily="66" charset="-79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00512" y="5927225"/>
            <a:ext cx="4244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>
                <a:latin typeface="Calibri" panose="020F0502020204030204" pitchFamily="34" charset="0"/>
                <a:cs typeface="Calibri" panose="020F0502020204030204" pitchFamily="34" charset="0"/>
              </a:rPr>
              <a:t>University of Sydney, 2019.12.03</a:t>
            </a:r>
            <a:endParaRPr kumimoji="1" lang="zh-CN" alt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44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Stages of Reionization</a:t>
            </a:r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4022" y="1282618"/>
            <a:ext cx="547052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>
                <a:latin typeface="Chalkboard"/>
                <a:cs typeface="Chalkboard"/>
              </a:rPr>
              <a:t>Based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on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Minkowski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functionals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(Chen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et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al.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2018)</a:t>
            </a:r>
          </a:p>
          <a:p>
            <a:pPr marL="342900" indent="-342900">
              <a:buFont typeface="Arial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Ionized Bubble Stage (x</a:t>
            </a:r>
            <a:r>
              <a:rPr kumimoji="1" lang="en-US" altLang="zh-CN" baseline="-25000">
                <a:latin typeface="Chalkboard"/>
                <a:cs typeface="Chalkboard"/>
              </a:rPr>
              <a:t>HI </a:t>
            </a:r>
            <a:r>
              <a:rPr kumimoji="1" lang="en-US" altLang="zh-CN">
                <a:latin typeface="Chalkboard"/>
                <a:cs typeface="Chalkboard"/>
              </a:rPr>
              <a:t>&gt; 0.9)</a:t>
            </a:r>
          </a:p>
          <a:p>
            <a:pPr marL="342900" indent="-342900">
              <a:buFont typeface="Arial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Ionized Fiber Stage (0.9 &gt;x</a:t>
            </a:r>
            <a:r>
              <a:rPr kumimoji="1" lang="en-US" altLang="zh-CN" baseline="-25000">
                <a:latin typeface="Chalkboard"/>
                <a:cs typeface="Chalkboard"/>
              </a:rPr>
              <a:t>HI </a:t>
            </a:r>
            <a:r>
              <a:rPr kumimoji="1" lang="en-US" altLang="zh-CN">
                <a:latin typeface="Chalkboard"/>
                <a:cs typeface="Chalkboard"/>
              </a:rPr>
              <a:t>&gt; 0.7)</a:t>
            </a:r>
          </a:p>
          <a:p>
            <a:pPr marL="342900" indent="-342900">
              <a:buFont typeface="Arial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Sponge Stage (0.7 &gt;x</a:t>
            </a:r>
            <a:r>
              <a:rPr kumimoji="1" lang="en-US" altLang="zh-CN" baseline="-25000">
                <a:latin typeface="Chalkboard"/>
                <a:cs typeface="Chalkboard"/>
              </a:rPr>
              <a:t>HI </a:t>
            </a:r>
            <a:r>
              <a:rPr kumimoji="1" lang="en-US" altLang="zh-CN">
                <a:latin typeface="Chalkboard"/>
                <a:cs typeface="Chalkboard"/>
              </a:rPr>
              <a:t>&gt; 0.3)</a:t>
            </a:r>
          </a:p>
          <a:p>
            <a:pPr marL="342900" indent="-342900">
              <a:buFont typeface="Arial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Neutral Fiber (0.3&gt;x</a:t>
            </a:r>
            <a:r>
              <a:rPr kumimoji="1" lang="en-US" altLang="zh-CN" baseline="-25000">
                <a:latin typeface="Chalkboard"/>
                <a:cs typeface="Chalkboard"/>
              </a:rPr>
              <a:t>HI </a:t>
            </a:r>
            <a:r>
              <a:rPr kumimoji="1" lang="en-US" altLang="zh-CN">
                <a:latin typeface="Chalkboard"/>
                <a:cs typeface="Chalkboard"/>
              </a:rPr>
              <a:t>&gt; 0.16)</a:t>
            </a:r>
          </a:p>
          <a:p>
            <a:pPr marL="342900" indent="-342900">
              <a:buFont typeface="Arial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Neutral Island Stage (x</a:t>
            </a:r>
            <a:r>
              <a:rPr kumimoji="1" lang="en-US" altLang="zh-CN" baseline="-25000">
                <a:latin typeface="Chalkboard"/>
                <a:cs typeface="Chalkboard"/>
              </a:rPr>
              <a:t>HI </a:t>
            </a:r>
            <a:r>
              <a:rPr kumimoji="1" lang="en-US" altLang="zh-CN">
                <a:latin typeface="Chalkboard"/>
                <a:cs typeface="Chalkboard"/>
              </a:rPr>
              <a:t>&lt; 0.16)</a:t>
            </a:r>
          </a:p>
          <a:p>
            <a:pPr marL="342900" indent="-342900">
              <a:buFont typeface="Arial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1943" y="5140649"/>
            <a:ext cx="4243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>
                <a:latin typeface="Chalkboard"/>
                <a:cs typeface="Chalkboard"/>
              </a:rPr>
              <a:t>Broadly Consistent with Furlanetto &amp; Oh (2016), Yoshiura et al. (2016), Bag et al. (2018)</a:t>
            </a:r>
            <a:endParaRPr kumimoji="1" lang="zh-CN" altLang="en-US">
              <a:latin typeface="Chalkboard"/>
              <a:cs typeface="Chalkboard"/>
            </a:endParaRPr>
          </a:p>
        </p:txBody>
      </p:sp>
      <p:pic>
        <p:nvPicPr>
          <p:cNvPr id="5" name="Picture 4" descr="page5image36005008">
            <a:extLst>
              <a:ext uri="{FF2B5EF4-FFF2-40B4-BE49-F238E27FC236}">
                <a16:creationId xmlns:a16="http://schemas.microsoft.com/office/drawing/2014/main" id="{A52512D1-BC0C-8C49-9B15-85EC30EB1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468" y="4745611"/>
            <a:ext cx="3377510" cy="204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2">
            <a:extLst>
              <a:ext uri="{FF2B5EF4-FFF2-40B4-BE49-F238E27FC236}">
                <a16:creationId xmlns:a16="http://schemas.microsoft.com/office/drawing/2014/main" id="{51F38D80-7E7F-9E42-9694-EB07A1188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932" y="1400509"/>
            <a:ext cx="2352046" cy="1639872"/>
          </a:xfrm>
          <a:prstGeom prst="rect">
            <a:avLst/>
          </a:prstGeom>
        </p:spPr>
      </p:pic>
      <p:sp>
        <p:nvSpPr>
          <p:cNvPr id="7" name="文本框 4">
            <a:extLst>
              <a:ext uri="{FF2B5EF4-FFF2-40B4-BE49-F238E27FC236}">
                <a16:creationId xmlns:a16="http://schemas.microsoft.com/office/drawing/2014/main" id="{47301E89-246A-6C4E-BEDD-DD1C0F87670C}"/>
              </a:ext>
            </a:extLst>
          </p:cNvPr>
          <p:cNvSpPr txBox="1"/>
          <p:nvPr/>
        </p:nvSpPr>
        <p:spPr>
          <a:xfrm>
            <a:off x="4954116" y="1399485"/>
            <a:ext cx="176381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400">
                <a:latin typeface="Chalkboard"/>
                <a:cs typeface="Chalkboard"/>
              </a:rPr>
              <a:t>          </a:t>
            </a:r>
            <a:r>
              <a:rPr kumimoji="1" lang="en-US" altLang="zh-CN" sz="1400">
                <a:latin typeface="Chalkboard"/>
                <a:cs typeface="Chalkboard"/>
              </a:rPr>
              <a:t>volume</a:t>
            </a:r>
          </a:p>
          <a:p>
            <a:endParaRPr kumimoji="1" lang="en-US" altLang="zh-CN" sz="1400">
              <a:latin typeface="Chalkboard"/>
              <a:cs typeface="Chalkboard"/>
            </a:endParaRPr>
          </a:p>
          <a:p>
            <a:r>
              <a:rPr kumimoji="1" lang="zh-CN" altLang="en-US" sz="1400">
                <a:latin typeface="Chalkboard"/>
                <a:cs typeface="Chalkboard"/>
              </a:rPr>
              <a:t>          </a:t>
            </a:r>
            <a:r>
              <a:rPr kumimoji="1" lang="en-US" altLang="zh-CN" sz="1400">
                <a:latin typeface="Chalkboard"/>
                <a:cs typeface="Chalkboard"/>
              </a:rPr>
              <a:t>area</a:t>
            </a:r>
          </a:p>
          <a:p>
            <a:endParaRPr kumimoji="1" lang="en-US" altLang="zh-CN" sz="1400">
              <a:latin typeface="Chalkboard"/>
              <a:cs typeface="Chalkboard"/>
            </a:endParaRPr>
          </a:p>
          <a:p>
            <a:r>
              <a:rPr kumimoji="1" lang="en-US" altLang="zh-CN" sz="1400">
                <a:latin typeface="Chalkboard"/>
                <a:cs typeface="Chalkboard"/>
              </a:rPr>
              <a:t>mean curvature</a:t>
            </a:r>
          </a:p>
          <a:p>
            <a:endParaRPr kumimoji="1" lang="en-US" altLang="zh-CN" sz="1400">
              <a:latin typeface="Chalkboard"/>
              <a:cs typeface="Chalkboard"/>
            </a:endParaRPr>
          </a:p>
          <a:p>
            <a:r>
              <a:rPr kumimoji="1" lang="en-US" altLang="zh-CN" sz="1400">
                <a:latin typeface="Chalkboard"/>
                <a:cs typeface="Chalkboard"/>
              </a:rPr>
              <a:t>Eular characteristic</a:t>
            </a:r>
            <a:endParaRPr kumimoji="1" lang="zh-CN" altLang="en-US" sz="1400">
              <a:latin typeface="Chalkboard"/>
              <a:cs typeface="Chalkboard"/>
            </a:endParaRPr>
          </a:p>
        </p:txBody>
      </p:sp>
      <p:pic>
        <p:nvPicPr>
          <p:cNvPr id="8" name="图片 3">
            <a:extLst>
              <a:ext uri="{FF2B5EF4-FFF2-40B4-BE49-F238E27FC236}">
                <a16:creationId xmlns:a16="http://schemas.microsoft.com/office/drawing/2014/main" id="{0BCA497F-BF2E-614B-A831-8D906D85D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9484" y="3144666"/>
            <a:ext cx="2074473" cy="1427334"/>
          </a:xfrm>
          <a:prstGeom prst="rect">
            <a:avLst/>
          </a:prstGeom>
        </p:spPr>
      </p:pic>
      <p:pic>
        <p:nvPicPr>
          <p:cNvPr id="9" name="图片 5">
            <a:extLst>
              <a:ext uri="{FF2B5EF4-FFF2-40B4-BE49-F238E27FC236}">
                <a16:creationId xmlns:a16="http://schemas.microsoft.com/office/drawing/2014/main" id="{52397F63-1CE9-2043-AA6F-BC34DA38C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1309" y="3213992"/>
            <a:ext cx="2528967" cy="133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10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CE25D-0096-E84D-90BC-1D10DDD4D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kumimoji="1" lang="zh-CN" altLang="en-US"/>
            </a:br>
            <a:endParaRPr 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CD00813-8821-3042-A74A-4A72FB6F2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81" y="2551412"/>
            <a:ext cx="1819792" cy="3755359"/>
          </a:xfrm>
          <a:prstGeom prst="rect">
            <a:avLst/>
          </a:prstGeom>
        </p:spPr>
      </p:pic>
      <p:pic>
        <p:nvPicPr>
          <p:cNvPr id="5" name="图片 1">
            <a:extLst>
              <a:ext uri="{FF2B5EF4-FFF2-40B4-BE49-F238E27FC236}">
                <a16:creationId xmlns:a16="http://schemas.microsoft.com/office/drawing/2014/main" id="{F651C0F2-BD0A-C74A-8BCC-BD8CC97A7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259" y="2637105"/>
            <a:ext cx="1511537" cy="1435111"/>
          </a:xfrm>
          <a:prstGeom prst="rect">
            <a:avLst/>
          </a:prstGeom>
        </p:spPr>
      </p:pic>
      <p:pic>
        <p:nvPicPr>
          <p:cNvPr id="6" name="图片 3">
            <a:extLst>
              <a:ext uri="{FF2B5EF4-FFF2-40B4-BE49-F238E27FC236}">
                <a16:creationId xmlns:a16="http://schemas.microsoft.com/office/drawing/2014/main" id="{16169A78-047C-E741-BD50-6FD73C12A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664" y="4324576"/>
            <a:ext cx="1412725" cy="13820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F8FE74-B2F8-F845-B078-DD28C9364C97}"/>
              </a:ext>
            </a:extLst>
          </p:cNvPr>
          <p:cNvSpPr/>
          <p:nvPr/>
        </p:nvSpPr>
        <p:spPr>
          <a:xfrm>
            <a:off x="210986" y="1461415"/>
            <a:ext cx="3282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>
                <a:solidFill>
                  <a:schemeClr val="tx2">
                    <a:lumMod val="90000"/>
                  </a:schemeClr>
                </a:solidFill>
                <a:latin typeface="Chalkboard"/>
                <a:cs typeface="Chalkboard"/>
              </a:rPr>
              <a:t>blue: </a:t>
            </a:r>
            <a:r>
              <a:rPr kumimoji="1" lang="en-US" altLang="zh-CN">
                <a:solidFill>
                  <a:schemeClr val="tx2"/>
                </a:solidFill>
                <a:latin typeface="Chalkboard"/>
                <a:cs typeface="Chalkboard"/>
              </a:rPr>
              <a:t>largest ionized region</a:t>
            </a:r>
            <a:endParaRPr kumimoji="1" lang="en-US" altLang="zh-CN">
              <a:solidFill>
                <a:schemeClr val="tx2">
                  <a:lumMod val="90000"/>
                </a:schemeClr>
              </a:solidFill>
              <a:latin typeface="Chalkboard"/>
              <a:cs typeface="Chalkboard"/>
            </a:endParaRPr>
          </a:p>
          <a:p>
            <a:r>
              <a:rPr kumimoji="1" lang="en-US" altLang="zh-CN">
                <a:solidFill>
                  <a:srgbClr val="FF0000"/>
                </a:solidFill>
                <a:latin typeface="Chalkboard"/>
                <a:cs typeface="Chalkboard"/>
              </a:rPr>
              <a:t>red: other ionized region</a:t>
            </a:r>
            <a:endParaRPr kumimoji="1" lang="en-US" altLang="zh-CN">
              <a:solidFill>
                <a:srgbClr val="FFFFFF"/>
              </a:solidFill>
              <a:latin typeface="Chalkboard"/>
              <a:cs typeface="Chalkboard"/>
            </a:endParaRPr>
          </a:p>
          <a:p>
            <a:r>
              <a:rPr kumimoji="1" lang="en-US" altLang="zh-CN">
                <a:solidFill>
                  <a:srgbClr val="FFFFFF"/>
                </a:solidFill>
                <a:latin typeface="Chalkboard"/>
                <a:cs typeface="Chalkboard"/>
              </a:rPr>
              <a:t>transparent: neutral</a:t>
            </a:r>
            <a:endParaRPr kumimoji="1" lang="zh-CN" altLang="en-US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F72AB8BE-47A9-544A-B816-CF39F16A7923}"/>
              </a:ext>
            </a:extLst>
          </p:cNvPr>
          <p:cNvSpPr txBox="1"/>
          <p:nvPr/>
        </p:nvSpPr>
        <p:spPr>
          <a:xfrm>
            <a:off x="136913" y="6422248"/>
            <a:ext cx="2436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>
                <a:latin typeface="Chalkboard"/>
                <a:cs typeface="Chalkboard"/>
              </a:rPr>
              <a:t>from bubble to fiber </a:t>
            </a:r>
            <a:endParaRPr kumimoji="1" lang="zh-CN" altLang="en-US">
              <a:latin typeface="Chalkboard"/>
              <a:cs typeface="Chalkboard"/>
            </a:endParaRPr>
          </a:p>
        </p:txBody>
      </p:sp>
      <p:sp>
        <p:nvSpPr>
          <p:cNvPr id="9" name="文本框 3">
            <a:extLst>
              <a:ext uri="{FF2B5EF4-FFF2-40B4-BE49-F238E27FC236}">
                <a16:creationId xmlns:a16="http://schemas.microsoft.com/office/drawing/2014/main" id="{91FFF2BD-4FB4-D54F-9BDB-C7F8E33F4583}"/>
              </a:ext>
            </a:extLst>
          </p:cNvPr>
          <p:cNvSpPr txBox="1"/>
          <p:nvPr/>
        </p:nvSpPr>
        <p:spPr>
          <a:xfrm>
            <a:off x="2662377" y="5894721"/>
            <a:ext cx="1909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>
                <a:latin typeface="Chalkboard"/>
                <a:cs typeface="Chalkboard"/>
              </a:rPr>
              <a:t>from ionized fiber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to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sponge </a:t>
            </a:r>
            <a:endParaRPr kumimoji="1" lang="zh-CN" altLang="en-US">
              <a:latin typeface="Chalkboard"/>
              <a:cs typeface="Chalkboard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13FD8D-B680-9444-B47D-DE324E93CD16}"/>
              </a:ext>
            </a:extLst>
          </p:cNvPr>
          <p:cNvSpPr/>
          <p:nvPr/>
        </p:nvSpPr>
        <p:spPr>
          <a:xfrm>
            <a:off x="1355131" y="316948"/>
            <a:ext cx="30572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000"/>
              <a:t>Reionization</a:t>
            </a:r>
            <a:endParaRPr lang="en-US" sz="4000"/>
          </a:p>
        </p:txBody>
      </p:sp>
      <p:sp>
        <p:nvSpPr>
          <p:cNvPr id="12" name="文本框 9">
            <a:extLst>
              <a:ext uri="{FF2B5EF4-FFF2-40B4-BE49-F238E27FC236}">
                <a16:creationId xmlns:a16="http://schemas.microsoft.com/office/drawing/2014/main" id="{3B04E54D-1414-DA4C-AD11-113613BADDD8}"/>
              </a:ext>
            </a:extLst>
          </p:cNvPr>
          <p:cNvSpPr txBox="1"/>
          <p:nvPr/>
        </p:nvSpPr>
        <p:spPr>
          <a:xfrm>
            <a:off x="5837464" y="1425099"/>
            <a:ext cx="3377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1600">
                <a:solidFill>
                  <a:schemeClr val="tx2">
                    <a:lumMod val="90000"/>
                  </a:schemeClr>
                </a:solidFill>
                <a:latin typeface="Chalkboard"/>
                <a:cs typeface="Chalkboard"/>
              </a:rPr>
              <a:t>blue: </a:t>
            </a:r>
            <a:r>
              <a:rPr kumimoji="1" lang="en-US" altLang="zh-CN" sz="1600">
                <a:solidFill>
                  <a:schemeClr val="tx2"/>
                </a:solidFill>
                <a:latin typeface="Chalkboard"/>
                <a:cs typeface="Chalkboard"/>
              </a:rPr>
              <a:t>largest neutral region</a:t>
            </a:r>
            <a:endParaRPr kumimoji="1" lang="en-US" altLang="zh-CN" sz="1600">
              <a:solidFill>
                <a:schemeClr val="tx2">
                  <a:lumMod val="90000"/>
                </a:schemeClr>
              </a:solidFill>
              <a:latin typeface="Chalkboard"/>
              <a:cs typeface="Chalkboard"/>
            </a:endParaRPr>
          </a:p>
          <a:p>
            <a:r>
              <a:rPr kumimoji="1" lang="en-US" altLang="zh-CN" sz="1600">
                <a:solidFill>
                  <a:srgbClr val="FF0000"/>
                </a:solidFill>
                <a:latin typeface="Chalkboard"/>
                <a:cs typeface="Chalkboard"/>
              </a:rPr>
              <a:t>red: other neutral regions</a:t>
            </a:r>
            <a:endParaRPr kumimoji="1" lang="en-US" altLang="zh-CN" sz="1600">
              <a:solidFill>
                <a:srgbClr val="FFFFFF"/>
              </a:solidFill>
              <a:latin typeface="Chalkboard"/>
              <a:cs typeface="Chalkboard"/>
            </a:endParaRPr>
          </a:p>
          <a:p>
            <a:r>
              <a:rPr kumimoji="1" lang="en-US" altLang="zh-CN" sz="1600">
                <a:solidFill>
                  <a:srgbClr val="FFFFFF"/>
                </a:solidFill>
                <a:latin typeface="Chalkboard"/>
                <a:cs typeface="Chalkboard"/>
              </a:rPr>
              <a:t>transparent: ionized</a:t>
            </a:r>
            <a:endParaRPr kumimoji="1" lang="zh-CN" altLang="en-US" sz="1600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pic>
        <p:nvPicPr>
          <p:cNvPr id="13" name="图片 1">
            <a:extLst>
              <a:ext uri="{FF2B5EF4-FFF2-40B4-BE49-F238E27FC236}">
                <a16:creationId xmlns:a16="http://schemas.microsoft.com/office/drawing/2014/main" id="{093A882E-4B91-F542-A22B-DAB02096D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4380" y="2598076"/>
            <a:ext cx="2024965" cy="3385247"/>
          </a:xfrm>
          <a:prstGeom prst="rect">
            <a:avLst/>
          </a:prstGeom>
        </p:spPr>
      </p:pic>
      <p:sp>
        <p:nvSpPr>
          <p:cNvPr id="14" name="文本框 2">
            <a:extLst>
              <a:ext uri="{FF2B5EF4-FFF2-40B4-BE49-F238E27FC236}">
                <a16:creationId xmlns:a16="http://schemas.microsoft.com/office/drawing/2014/main" id="{BDAF29FD-C617-DE4E-BBE3-6033A5727F9C}"/>
              </a:ext>
            </a:extLst>
          </p:cNvPr>
          <p:cNvSpPr txBox="1"/>
          <p:nvPr/>
        </p:nvSpPr>
        <p:spPr>
          <a:xfrm>
            <a:off x="4969066" y="6100071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neutral fiber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15" name="图片 3">
            <a:extLst>
              <a:ext uri="{FF2B5EF4-FFF2-40B4-BE49-F238E27FC236}">
                <a16:creationId xmlns:a16="http://schemas.microsoft.com/office/drawing/2014/main" id="{67C18C81-C73B-624B-A458-E9CB7F2993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1725" y="2616154"/>
            <a:ext cx="2154185" cy="1985751"/>
          </a:xfrm>
          <a:prstGeom prst="rect">
            <a:avLst/>
          </a:prstGeom>
        </p:spPr>
      </p:pic>
      <p:sp>
        <p:nvSpPr>
          <p:cNvPr id="16" name="文本框 4">
            <a:extLst>
              <a:ext uri="{FF2B5EF4-FFF2-40B4-BE49-F238E27FC236}">
                <a16:creationId xmlns:a16="http://schemas.microsoft.com/office/drawing/2014/main" id="{29218D1F-1A3B-D142-B0BD-C6D27237827B}"/>
              </a:ext>
            </a:extLst>
          </p:cNvPr>
          <p:cNvSpPr txBox="1"/>
          <p:nvPr/>
        </p:nvSpPr>
        <p:spPr>
          <a:xfrm>
            <a:off x="7112025" y="4649296"/>
            <a:ext cx="1743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neutral island</a:t>
            </a:r>
            <a:endParaRPr kumimoji="1" lang="zh-CN" alt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852800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4D2C9-926B-AA47-A80A-F71D40A0B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128898"/>
            <a:ext cx="7543800" cy="914400"/>
          </a:xfrm>
        </p:spPr>
        <p:txBody>
          <a:bodyPr/>
          <a:lstStyle/>
          <a:p>
            <a:r>
              <a:rPr lang="en-US" altLang="zh-CN" sz="4000"/>
              <a:t>Power</a:t>
            </a:r>
            <a:r>
              <a:rPr lang="zh-CN" altLang="en-US" sz="4000"/>
              <a:t> </a:t>
            </a:r>
            <a:r>
              <a:rPr lang="en-US" altLang="zh-CN" sz="4000"/>
              <a:t>spectrum</a:t>
            </a:r>
            <a:r>
              <a:rPr lang="zh-CN" altLang="en-US" sz="4000"/>
              <a:t> </a:t>
            </a:r>
            <a:r>
              <a:rPr lang="en-US" altLang="zh-CN" sz="4000"/>
              <a:t>and</a:t>
            </a:r>
            <a:r>
              <a:rPr lang="zh-CN" altLang="en-US" sz="4000"/>
              <a:t> </a:t>
            </a:r>
            <a:r>
              <a:rPr lang="en-US" altLang="zh-CN" sz="4000"/>
              <a:t>Bias</a:t>
            </a:r>
            <a:endParaRPr lang="en-US" sz="4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2A52C2-7FD7-024E-A57E-CC8D58F1C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485" y="1788767"/>
            <a:ext cx="2182903" cy="198830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E2F236-23E4-7740-BE19-1CFFAFC8B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442" y="1799933"/>
            <a:ext cx="2405663" cy="412260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DEA4E1-21D7-CB43-8919-A915705E3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485" y="3893023"/>
            <a:ext cx="2259103" cy="202951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1F7281-CCD9-D34B-B673-6402BE349E67}"/>
              </a:ext>
            </a:extLst>
          </p:cNvPr>
          <p:cNvSpPr txBox="1"/>
          <p:nvPr/>
        </p:nvSpPr>
        <p:spPr>
          <a:xfrm>
            <a:off x="1251542" y="6038495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density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neutral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fraction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anti-correlated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large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scales</a:t>
            </a:r>
          </a:p>
          <a:p>
            <a:r>
              <a:rPr kumimoji="1" lang="en-US" altLang="zh-CN" sz="2000">
                <a:latin typeface="Chalkboard"/>
                <a:cs typeface="Chalkboard"/>
              </a:rPr>
              <a:t>W.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Xu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(2019)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1873D2-7885-1D46-B6BC-1B5E021404C0}"/>
              </a:ext>
            </a:extLst>
          </p:cNvPr>
          <p:cNvSpPr txBox="1"/>
          <p:nvPr/>
        </p:nvSpPr>
        <p:spPr>
          <a:xfrm>
            <a:off x="1599446" y="1341847"/>
            <a:ext cx="3484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neutral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fraction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cross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power</a:t>
            </a:r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262F47-5A63-BB41-8C38-D264441D193A}"/>
              </a:ext>
            </a:extLst>
          </p:cNvPr>
          <p:cNvSpPr txBox="1"/>
          <p:nvPr/>
        </p:nvSpPr>
        <p:spPr>
          <a:xfrm>
            <a:off x="5349973" y="1341847"/>
            <a:ext cx="2227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cross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power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713534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4257" y="457914"/>
            <a:ext cx="7543800" cy="914400"/>
          </a:xfrm>
        </p:spPr>
        <p:txBody>
          <a:bodyPr/>
          <a:lstStyle/>
          <a:p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Reality:</a:t>
            </a:r>
            <a:br>
              <a:rPr kumimoji="1" lang="en-US" altLang="zh-CN"/>
            </a:br>
            <a:r>
              <a:rPr kumimoji="1" lang="en-US" altLang="zh-CN"/>
              <a:t>Mode Mixing foregrounds</a:t>
            </a:r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10459" y="1772872"/>
            <a:ext cx="5235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Data = Instrument Response </a:t>
            </a:r>
            <a:r>
              <a:rPr kumimoji="1" lang="en-US" altLang="zh-CN" sz="2000">
                <a:latin typeface="Zapf Dingbats"/>
                <a:ea typeface="Zapf Dingbats"/>
                <a:cs typeface="Zapf Dingbats"/>
                <a:sym typeface="Zapf Dingbats"/>
              </a:rPr>
              <a:t>✪</a:t>
            </a:r>
            <a:r>
              <a:rPr kumimoji="1" lang="en-US" altLang="zh-CN" sz="2000">
                <a:latin typeface="Chalkboard"/>
                <a:cs typeface="Chalkboard"/>
                <a:sym typeface="Zapf Dingbats"/>
              </a:rPr>
              <a:t> Sky + Noise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4443" y="2397182"/>
            <a:ext cx="896955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The Instrument Response is </a:t>
            </a:r>
            <a:r>
              <a:rPr kumimoji="1" lang="en-US" altLang="zh-CN" sz="2000">
                <a:solidFill>
                  <a:srgbClr val="FF0000"/>
                </a:solidFill>
                <a:latin typeface="Chalkboard"/>
                <a:cs typeface="Chalkboard"/>
              </a:rPr>
              <a:t>frequency dependent </a:t>
            </a:r>
            <a:r>
              <a:rPr kumimoji="1" lang="en-US" altLang="zh-CN" sz="2000">
                <a:latin typeface="Chalkboard"/>
                <a:cs typeface="Chalkboard"/>
              </a:rPr>
              <a:t>(chromatic beam)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The Instrument Response is </a:t>
            </a:r>
            <a:r>
              <a:rPr kumimoji="1" lang="en-US" altLang="zh-CN" sz="2000">
                <a:solidFill>
                  <a:srgbClr val="FF0000"/>
                </a:solidFill>
                <a:latin typeface="Chalkboard"/>
                <a:cs typeface="Chalkboard"/>
              </a:rPr>
              <a:t>not smooth </a:t>
            </a:r>
            <a:r>
              <a:rPr kumimoji="1" lang="en-US" altLang="zh-CN" sz="2000">
                <a:latin typeface="Chalkboard"/>
                <a:cs typeface="Chalkboard"/>
              </a:rPr>
              <a:t>(sidelobe, standing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wave,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...)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Instrument Response only known up to the precision of calibration </a:t>
            </a:r>
          </a:p>
          <a:p>
            <a:r>
              <a:rPr kumimoji="1" lang="en-US" altLang="zh-CN" sz="2000">
                <a:latin typeface="Chalkboard"/>
                <a:cs typeface="Chalkboard"/>
              </a:rPr>
              <a:t>(polarization leakage and cross-coupling between array elements, Faraday rotation of the polarization, ...)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Nevertheless,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people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hope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to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detect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the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cosmological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21cm</a:t>
            </a:r>
            <a:r>
              <a:rPr kumimoji="1" lang="zh-CN" altLang="en-US" sz="24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400">
                <a:solidFill>
                  <a:srgbClr val="FFC000"/>
                </a:solidFill>
                <a:latin typeface="Chalkboard"/>
                <a:cs typeface="Chalkboard"/>
              </a:rPr>
              <a:t>signal!</a:t>
            </a:r>
          </a:p>
          <a:p>
            <a:pPr marL="342900" indent="-342900">
              <a:buFont typeface="Arial"/>
              <a:buChar char="•"/>
            </a:pPr>
            <a:endParaRPr kumimoji="1" lang="zh-CN" alt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616680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2726" y="61508"/>
            <a:ext cx="7543800" cy="914400"/>
          </a:xfrm>
        </p:spPr>
        <p:txBody>
          <a:bodyPr/>
          <a:lstStyle/>
          <a:p>
            <a:r>
              <a:rPr kumimoji="1" lang="en-US" altLang="zh-CN"/>
              <a:t>Foreground</a:t>
            </a:r>
            <a:r>
              <a:rPr kumimoji="1" lang="zh-CN" altLang="en-US"/>
              <a:t> </a:t>
            </a:r>
            <a:r>
              <a:rPr kumimoji="1" lang="en-US" altLang="zh-CN"/>
              <a:t>Subtraction</a:t>
            </a:r>
            <a:endParaRPr kumimoji="1" lang="zh-CN" altLang="en-US"/>
          </a:p>
        </p:txBody>
      </p:sp>
      <p:pic>
        <p:nvPicPr>
          <p:cNvPr id="3" name="图片 3" descr="SVD_pair_A_with_B_0-4mo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967" y="3536530"/>
            <a:ext cx="2448234" cy="314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352" y="3536530"/>
            <a:ext cx="2314820" cy="206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9241" y="1361227"/>
            <a:ext cx="2980777" cy="49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504" y="2000698"/>
            <a:ext cx="3367847" cy="1876495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4762662" y="915537"/>
            <a:ext cx="2915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Data covariance matrix: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4025" y="2144020"/>
            <a:ext cx="1505993" cy="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4762662" y="2035210"/>
            <a:ext cx="1704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PCA analysis: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68619" y="437911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>
                <a:solidFill>
                  <a:srgbClr val="FF6600"/>
                </a:solidFill>
                <a:latin typeface="Chalkboard"/>
                <a:cs typeface="Chalkboard"/>
              </a:rPr>
              <a:t>eigenvalues</a:t>
            </a:r>
            <a:endParaRPr kumimoji="1" lang="zh-CN" altLang="en-US">
              <a:solidFill>
                <a:srgbClr val="FF6600"/>
              </a:solidFill>
              <a:latin typeface="Chalkboard"/>
              <a:cs typeface="Chalkboard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29158" y="3693227"/>
            <a:ext cx="148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>
                <a:solidFill>
                  <a:srgbClr val="FF6600"/>
                </a:solidFill>
                <a:latin typeface="Chalkboard"/>
                <a:cs typeface="Chalkboard"/>
              </a:rPr>
              <a:t>eigenvectors</a:t>
            </a:r>
            <a:endParaRPr kumimoji="1" lang="zh-CN" altLang="en-US">
              <a:solidFill>
                <a:srgbClr val="FF6600"/>
              </a:solidFill>
              <a:latin typeface="Chalkboard"/>
              <a:cs typeface="Chalkboard"/>
            </a:endParaRPr>
          </a:p>
        </p:txBody>
      </p:sp>
      <p:pic>
        <p:nvPicPr>
          <p:cNvPr id="12" name="图片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89" y="3999224"/>
            <a:ext cx="3321167" cy="1819970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623389" y="1459661"/>
            <a:ext cx="3992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FFFF"/>
                </a:solidFill>
              </a:rPr>
              <a:t>Example:</a:t>
            </a:r>
            <a:r>
              <a:rPr kumimoji="1" lang="zh-CN" altLang="en-US">
                <a:solidFill>
                  <a:srgbClr val="FFFFFF"/>
                </a:solidFill>
              </a:rPr>
              <a:t> </a:t>
            </a:r>
            <a:r>
              <a:rPr kumimoji="1" lang="en-US" altLang="zh-CN">
                <a:solidFill>
                  <a:srgbClr val="FFFFFF"/>
                </a:solidFill>
              </a:rPr>
              <a:t>GBT</a:t>
            </a:r>
            <a:r>
              <a:rPr kumimoji="1" lang="zh-CN" altLang="en-US">
                <a:solidFill>
                  <a:srgbClr val="FFFFFF"/>
                </a:solidFill>
              </a:rPr>
              <a:t> </a:t>
            </a:r>
            <a:r>
              <a:rPr kumimoji="1" lang="en-US" altLang="zh-CN">
                <a:solidFill>
                  <a:srgbClr val="FFFFFF"/>
                </a:solidFill>
              </a:rPr>
              <a:t>(</a:t>
            </a:r>
            <a:r>
              <a:rPr kumimoji="1" lang="en-US" altLang="ja-JP">
                <a:solidFill>
                  <a:srgbClr val="FFFFFF"/>
                </a:solidFill>
              </a:rPr>
              <a:t>Masui et al. 2013</a:t>
            </a:r>
            <a:r>
              <a:rPr kumimoji="1" lang="en-US" altLang="zh-CN">
                <a:solidFill>
                  <a:srgbClr val="FFFFFF"/>
                </a:solidFill>
              </a:rPr>
              <a:t>)</a:t>
            </a:r>
            <a:endParaRPr kumimoji="1" lang="ja-JP" altLang="en-US">
              <a:solidFill>
                <a:srgbClr val="FFFF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BBB694-9BC4-5A47-947A-E5F7B1F2F02F}"/>
              </a:ext>
            </a:extLst>
          </p:cNvPr>
          <p:cNvSpPr txBox="1"/>
          <p:nvPr/>
        </p:nvSpPr>
        <p:spPr>
          <a:xfrm>
            <a:off x="576709" y="6063794"/>
            <a:ext cx="60882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Other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foreground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subtraction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methods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developed,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endParaRPr kumimoji="1" lang="en-US" altLang="zh-CN" sz="2000">
              <a:latin typeface="Chalkboard"/>
              <a:cs typeface="Chalkboard"/>
            </a:endParaRPr>
          </a:p>
          <a:p>
            <a:r>
              <a:rPr kumimoji="1" lang="en-US" altLang="zh-CN" sz="2000">
                <a:latin typeface="Chalkboard"/>
                <a:cs typeface="Chalkboard"/>
              </a:rPr>
              <a:t>e.g.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ICA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(L.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Wolz),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RPCA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(Zuo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al.)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87598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958788" y="337472"/>
            <a:ext cx="8087557" cy="914400"/>
          </a:xfrm>
        </p:spPr>
        <p:txBody>
          <a:bodyPr/>
          <a:lstStyle/>
          <a:p>
            <a:r>
              <a:rPr lang="en-US" altLang="ja-JP" sz="4000">
                <a:latin typeface="Century Gothic" charset="0"/>
                <a:ea typeface="ＭＳ Ｐゴシック" charset="0"/>
                <a:cs typeface="ＭＳ Ｐゴシック" charset="0"/>
              </a:rPr>
              <a:t>Power Spectra</a:t>
            </a:r>
            <a:r>
              <a:rPr lang="zh-CN" altLang="en-US" sz="4000">
                <a:latin typeface="Century Gothic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zh-CN" sz="4000">
                <a:latin typeface="Century Gothic" charset="0"/>
                <a:ea typeface="ＭＳ Ｐゴシック" charset="0"/>
                <a:cs typeface="ＭＳ Ｐゴシック" charset="0"/>
              </a:rPr>
              <a:t>compensation</a:t>
            </a:r>
            <a:endParaRPr lang="ja-JP" altLang="en-US" sz="4000"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993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77" y="2603500"/>
            <a:ext cx="4378325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3"/>
          <p:cNvSpPr txBox="1">
            <a:spLocks noChangeArrowheads="1"/>
          </p:cNvSpPr>
          <p:nvPr/>
        </p:nvSpPr>
        <p:spPr bwMode="auto">
          <a:xfrm>
            <a:off x="533400" y="5562600"/>
            <a:ext cx="3657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kumimoji="1" lang="en-US" altLang="ja-JP"/>
              <a:t>cross correlation with WiggleZ (Masui et al 2013)</a:t>
            </a:r>
            <a:endParaRPr kumimoji="1" lang="ja-JP" altLang="en-US"/>
          </a:p>
        </p:txBody>
      </p:sp>
      <p:pic>
        <p:nvPicPr>
          <p:cNvPr id="3994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2514600"/>
            <a:ext cx="33702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Box 5"/>
          <p:cNvSpPr txBox="1">
            <a:spLocks noChangeArrowheads="1"/>
          </p:cNvSpPr>
          <p:nvPr/>
        </p:nvSpPr>
        <p:spPr bwMode="auto">
          <a:xfrm>
            <a:off x="5410200" y="5638800"/>
            <a:ext cx="3429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kumimoji="1" lang="en-US" altLang="ja-JP"/>
              <a:t>auto correlation (Switzer et al. 2013)</a:t>
            </a:r>
            <a:endParaRPr kumimoji="1" lang="ja-JP" altLang="en-US"/>
          </a:p>
        </p:txBody>
      </p:sp>
      <p:pic>
        <p:nvPicPr>
          <p:cNvPr id="39943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676400"/>
            <a:ext cx="47244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23622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696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7115" y="52646"/>
            <a:ext cx="7930444" cy="1419103"/>
          </a:xfrm>
        </p:spPr>
        <p:txBody>
          <a:bodyPr/>
          <a:lstStyle/>
          <a:p>
            <a:r>
              <a:rPr kumimoji="1" lang="en-US" altLang="zh-CN"/>
              <a:t>EoR</a:t>
            </a:r>
            <a:r>
              <a:rPr kumimoji="1" lang="zh-CN" altLang="en-US"/>
              <a:t> </a:t>
            </a:r>
            <a:r>
              <a:rPr kumimoji="1" lang="en-US" altLang="zh-CN"/>
              <a:t>tomography</a:t>
            </a:r>
            <a:r>
              <a:rPr kumimoji="1" lang="zh-CN" altLang="en-US"/>
              <a:t> </a:t>
            </a:r>
            <a:r>
              <a:rPr kumimoji="1" lang="en-US" altLang="zh-CN"/>
              <a:t>Experiments</a:t>
            </a:r>
            <a:endParaRPr kumimoji="1" lang="zh-CN" altLang="en-US"/>
          </a:p>
        </p:txBody>
      </p:sp>
      <p:pic>
        <p:nvPicPr>
          <p:cNvPr id="3" name="Picture 2" descr="LOFARco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63" y="1321567"/>
            <a:ext cx="3553379" cy="267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34168" y="3501412"/>
            <a:ext cx="941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kumimoji="0" lang="en-US" altLang="ja-JP" sz="2000">
                <a:solidFill>
                  <a:srgbClr val="F3FA0B"/>
                </a:solidFill>
                <a:latin typeface="Chalkboard" charset="0"/>
              </a:rPr>
              <a:t>LOFAR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478" y="4691532"/>
            <a:ext cx="3385457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67266" y="6215078"/>
            <a:ext cx="800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kumimoji="0" lang="en-US" altLang="ja-JP" sz="2000">
                <a:solidFill>
                  <a:srgbClr val="F3FA0B"/>
                </a:solidFill>
                <a:latin typeface="Chalkboard" charset="0"/>
              </a:rPr>
              <a:t>MWA</a:t>
            </a: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4801923" y="1334057"/>
            <a:ext cx="3740024" cy="2672626"/>
            <a:chOff x="4876800" y="4476750"/>
            <a:chExt cx="3175000" cy="2381250"/>
          </a:xfrm>
        </p:grpSpPr>
        <p:pic>
          <p:nvPicPr>
            <p:cNvPr id="8" name="Picture 2" descr="DSC022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4476750"/>
              <a:ext cx="3175000" cy="238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5257800" y="4724400"/>
              <a:ext cx="2484244" cy="413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kumimoji="0" lang="en-US" altLang="ja-JP" sz="2000">
                  <a:solidFill>
                    <a:srgbClr val="F3FA0B"/>
                  </a:solidFill>
                  <a:latin typeface="Chalkboard" charset="0"/>
                </a:rPr>
                <a:t>21CMA</a:t>
              </a: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375356" y="4755967"/>
            <a:ext cx="2733322" cy="2035175"/>
            <a:chOff x="5410200" y="4302125"/>
            <a:chExt cx="3098800" cy="2324100"/>
          </a:xfrm>
        </p:grpSpPr>
        <p:pic>
          <p:nvPicPr>
            <p:cNvPr id="10" name="Picture 14" descr="PAPER_SA1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200" y="4302125"/>
              <a:ext cx="3098800" cy="232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5410200" y="6096000"/>
              <a:ext cx="9429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kumimoji="0" lang="en-US" altLang="ja-JP" sz="2000">
                  <a:solidFill>
                    <a:srgbClr val="F3FA0B"/>
                  </a:solidFill>
                  <a:latin typeface="Chalkboard" charset="0"/>
                </a:rPr>
                <a:t>PAPER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D294CF81-14ED-8A4D-B60A-10D8570698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3066" y="4667752"/>
            <a:ext cx="2035578" cy="206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2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248356"/>
            <a:ext cx="7543800" cy="914400"/>
          </a:xfrm>
        </p:spPr>
        <p:txBody>
          <a:bodyPr/>
          <a:lstStyle/>
          <a:p>
            <a:r>
              <a:rPr kumimoji="1" lang="en-US" altLang="zh-CN"/>
              <a:t>EoR</a:t>
            </a:r>
            <a:r>
              <a:rPr kumimoji="1" lang="zh-CN" altLang="en-US"/>
              <a:t> </a:t>
            </a:r>
            <a:r>
              <a:rPr kumimoji="1" lang="en-US" altLang="zh-CN"/>
              <a:t>21cm</a:t>
            </a:r>
            <a:r>
              <a:rPr kumimoji="1" lang="zh-CN" altLang="en-US"/>
              <a:t> </a:t>
            </a:r>
            <a:r>
              <a:rPr kumimoji="1" lang="en-US" altLang="zh-CN"/>
              <a:t>experiments</a:t>
            </a:r>
            <a:endParaRPr kumimoji="1" lang="zh-CN" altLang="en-US"/>
          </a:p>
        </p:txBody>
      </p:sp>
      <p:pic>
        <p:nvPicPr>
          <p:cNvPr id="3" name="图片 2" descr="Hera_arr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74" y="3134422"/>
            <a:ext cx="3711731" cy="2243573"/>
          </a:xfrm>
          <a:prstGeom prst="rect">
            <a:avLst/>
          </a:prstGeom>
        </p:spPr>
      </p:pic>
      <p:pic>
        <p:nvPicPr>
          <p:cNvPr id="4" name="图片 3" descr="ska_sf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599" y="3105386"/>
            <a:ext cx="3030145" cy="227260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8162" y="5473872"/>
            <a:ext cx="4201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HERA: 350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x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14m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measure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3D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power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spectrum.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Regular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grid,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redundant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baseline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calibration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99922" y="5473872"/>
            <a:ext cx="33799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SKA-low: 512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x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256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dipole,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endParaRPr kumimoji="1" lang="en-US" altLang="zh-CN" sz="2000">
              <a:latin typeface="Chalkboard"/>
              <a:cs typeface="Chalkboard"/>
            </a:endParaRPr>
          </a:p>
          <a:p>
            <a:r>
              <a:rPr kumimoji="1" lang="en-US" altLang="zh-CN" sz="2000">
                <a:latin typeface="Chalkboard"/>
                <a:cs typeface="Chalkboard"/>
              </a:rPr>
              <a:t>randomized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uv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coverage,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endParaRPr kumimoji="1" lang="en-US" altLang="zh-CN" sz="2000">
              <a:latin typeface="Chalkboard"/>
              <a:cs typeface="Chalkboard"/>
            </a:endParaRPr>
          </a:p>
          <a:p>
            <a:r>
              <a:rPr kumimoji="1" lang="en-US" altLang="zh-CN" sz="2000">
                <a:latin typeface="Chalkboard"/>
                <a:cs typeface="Chalkboard"/>
              </a:rPr>
              <a:t>imaging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EoR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region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7" name="图片 13" descr="hera19.jpg">
            <a:extLst>
              <a:ext uri="{FF2B5EF4-FFF2-40B4-BE49-F238E27FC236}">
                <a16:creationId xmlns:a16="http://schemas.microsoft.com/office/drawing/2014/main" id="{5D4E12D0-9CB5-A947-844E-DD1AB588BC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74" y="1382485"/>
            <a:ext cx="3577091" cy="16560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783A76-4840-0943-9A31-B3D93F71A8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2427" y="1246077"/>
            <a:ext cx="2369602" cy="167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29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1E1D-0EC1-F14A-997C-183FAB2EE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0160" y="81809"/>
            <a:ext cx="7543800" cy="914400"/>
          </a:xfrm>
        </p:spPr>
        <p:txBody>
          <a:bodyPr/>
          <a:lstStyle/>
          <a:p>
            <a:r>
              <a:rPr lang="en-US" altLang="zh-CN"/>
              <a:t>EoR</a:t>
            </a:r>
            <a:r>
              <a:rPr lang="zh-CN" altLang="en-US"/>
              <a:t> </a:t>
            </a:r>
            <a:r>
              <a:rPr lang="en-US" altLang="zh-CN"/>
              <a:t>power</a:t>
            </a:r>
            <a:r>
              <a:rPr lang="zh-CN" altLang="en-US"/>
              <a:t> </a:t>
            </a:r>
            <a:r>
              <a:rPr lang="en-US" altLang="zh-CN"/>
              <a:t>spectrum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144DD1-D1A5-2B48-9EC5-49E15B9AE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929" y="4250322"/>
            <a:ext cx="3420205" cy="24735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E10082-88D5-784C-B350-90D62A3C3FDD}"/>
              </a:ext>
            </a:extLst>
          </p:cNvPr>
          <p:cNvSpPr txBox="1"/>
          <p:nvPr/>
        </p:nvSpPr>
        <p:spPr>
          <a:xfrm>
            <a:off x="1078629" y="6385309"/>
            <a:ext cx="3237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>
                <a:latin typeface="Chalkboard"/>
                <a:cs typeface="Chalkboard"/>
              </a:rPr>
              <a:t>Beardsley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et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al.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arxiv:1910.02895</a:t>
            </a:r>
            <a:endParaRPr kumimoji="1" lang="en-US" sz="1600">
              <a:latin typeface="Chalkboard"/>
              <a:cs typeface="Chalkboar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1B1B47-52A5-FD4E-AAB0-DF99B9FBC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352" y="1200356"/>
            <a:ext cx="5653048" cy="258027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DF8B5A-6E8D-1B4B-B1FF-4C32EC885EEA}"/>
              </a:ext>
            </a:extLst>
          </p:cNvPr>
          <p:cNvSpPr txBox="1"/>
          <p:nvPr/>
        </p:nvSpPr>
        <p:spPr>
          <a:xfrm>
            <a:off x="337457" y="3872363"/>
            <a:ext cx="3852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N.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Barry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arxiv:1909.00561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74871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6497" y="251086"/>
            <a:ext cx="7947503" cy="914400"/>
          </a:xfrm>
        </p:spPr>
        <p:txBody>
          <a:bodyPr/>
          <a:lstStyle/>
          <a:p>
            <a:r>
              <a:rPr kumimoji="1" lang="en-US" altLang="zh-CN"/>
              <a:t>Global Spectrum Experiments</a:t>
            </a:r>
            <a:endParaRPr kumimoji="1" lang="zh-CN" altLang="en-US"/>
          </a:p>
        </p:txBody>
      </p:sp>
      <p:pic>
        <p:nvPicPr>
          <p:cNvPr id="4" name="图片 3" descr="SCI-H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9959" y="1675192"/>
            <a:ext cx="2908812" cy="21064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09" y="4381418"/>
            <a:ext cx="3060001" cy="2135276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B00C15D-E5DB-484F-9D85-4F4BFD6BAE23}"/>
              </a:ext>
            </a:extLst>
          </p:cNvPr>
          <p:cNvGrpSpPr/>
          <p:nvPr/>
        </p:nvGrpSpPr>
        <p:grpSpPr>
          <a:xfrm>
            <a:off x="6447120" y="1519726"/>
            <a:ext cx="2579541" cy="2205181"/>
            <a:chOff x="6447120" y="1338943"/>
            <a:chExt cx="2696880" cy="219383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47120" y="1338943"/>
              <a:ext cx="2696879" cy="219383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7854929" y="3132663"/>
              <a:ext cx="12890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000">
                  <a:latin typeface="Chalkboard"/>
                  <a:cs typeface="Chalkboard"/>
                </a:rPr>
                <a:t>BIGHORN</a:t>
              </a:r>
              <a:endParaRPr kumimoji="1" lang="zh-CN" altLang="en-US" sz="2000">
                <a:latin typeface="Chalkboard"/>
                <a:cs typeface="Chalkboard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423611" y="3324798"/>
            <a:ext cx="1903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SCI-HI/PRIZM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3851" y="4395810"/>
            <a:ext cx="1232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SARAS-2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16" name="Picture 15" descr="Picture 9">
            <a:extLst>
              <a:ext uri="{FF2B5EF4-FFF2-40B4-BE49-F238E27FC236}">
                <a16:creationId xmlns:a16="http://schemas.microsoft.com/office/drawing/2014/main" id="{BACAE3E8-4C82-0047-AB90-13D6E521D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3852" y="4442967"/>
            <a:ext cx="3073988" cy="210649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文本框 12">
            <a:extLst>
              <a:ext uri="{FF2B5EF4-FFF2-40B4-BE49-F238E27FC236}">
                <a16:creationId xmlns:a16="http://schemas.microsoft.com/office/drawing/2014/main" id="{2CC904A2-B534-6247-B0BD-9A93F9F951D1}"/>
              </a:ext>
            </a:extLst>
          </p:cNvPr>
          <p:cNvSpPr txBox="1"/>
          <p:nvPr/>
        </p:nvSpPr>
        <p:spPr>
          <a:xfrm>
            <a:off x="3493685" y="4442967"/>
            <a:ext cx="776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LEDA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393FF89-DEC7-9340-BE0A-AE39C477DB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09" y="1601832"/>
            <a:ext cx="3226250" cy="2148733"/>
          </a:xfrm>
          <a:prstGeom prst="rect">
            <a:avLst/>
          </a:prstGeom>
        </p:spPr>
      </p:pic>
      <p:sp>
        <p:nvSpPr>
          <p:cNvPr id="23" name="文本框 8">
            <a:extLst>
              <a:ext uri="{FF2B5EF4-FFF2-40B4-BE49-F238E27FC236}">
                <a16:creationId xmlns:a16="http://schemas.microsoft.com/office/drawing/2014/main" id="{479D0A23-8F5E-B342-8AFF-03E36F3E703E}"/>
              </a:ext>
            </a:extLst>
          </p:cNvPr>
          <p:cNvSpPr txBox="1"/>
          <p:nvPr/>
        </p:nvSpPr>
        <p:spPr>
          <a:xfrm>
            <a:off x="2328088" y="3151906"/>
            <a:ext cx="949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EDGES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25" name="Picture 24" descr="Picture 41">
            <a:extLst>
              <a:ext uri="{FF2B5EF4-FFF2-40B4-BE49-F238E27FC236}">
                <a16:creationId xmlns:a16="http://schemas.microsoft.com/office/drawing/2014/main" id="{65029DBB-7C88-4E4F-A06F-5F856A27A62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3905" y="4042831"/>
            <a:ext cx="2579541" cy="1200382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5393E2E-8B27-8C4C-8DFA-EEEC8D866B1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344" y="5463448"/>
            <a:ext cx="2635356" cy="1330092"/>
          </a:xfrm>
          <a:prstGeom prst="rect">
            <a:avLst/>
          </a:prstGeom>
        </p:spPr>
      </p:pic>
      <p:sp>
        <p:nvSpPr>
          <p:cNvPr id="31" name="文本框 12">
            <a:extLst>
              <a:ext uri="{FF2B5EF4-FFF2-40B4-BE49-F238E27FC236}">
                <a16:creationId xmlns:a16="http://schemas.microsoft.com/office/drawing/2014/main" id="{1A4073F5-7CE4-AD46-8A50-7877E2659118}"/>
              </a:ext>
            </a:extLst>
          </p:cNvPr>
          <p:cNvSpPr txBox="1"/>
          <p:nvPr/>
        </p:nvSpPr>
        <p:spPr>
          <a:xfrm>
            <a:off x="6579237" y="5449056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solidFill>
                  <a:schemeClr val="bg1"/>
                </a:solidFill>
                <a:latin typeface="Chalkboard"/>
                <a:cs typeface="Chalkboard"/>
              </a:rPr>
              <a:t>DSL</a:t>
            </a:r>
            <a:endParaRPr kumimoji="1" lang="zh-CN" altLang="en-US" sz="2000">
              <a:solidFill>
                <a:schemeClr val="bg1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89827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63273"/>
            <a:ext cx="7543800" cy="914400"/>
          </a:xfrm>
        </p:spPr>
        <p:txBody>
          <a:bodyPr/>
          <a:lstStyle/>
          <a:p>
            <a:r>
              <a:rPr lang="en-US"/>
              <a:t>What is the 21cm line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822325" y="1336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400">
              <a:solidFill>
                <a:schemeClr val="tx1"/>
              </a:solidFill>
              <a:latin typeface="Times" pitchFamily="-65" charset="0"/>
            </a:endParaRPr>
          </a:p>
        </p:txBody>
      </p:sp>
      <p:pic>
        <p:nvPicPr>
          <p:cNvPr id="35" name="图片 34" descr="Hydrogen-SpinFlip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82" y="1899154"/>
            <a:ext cx="1785031" cy="163230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文本框 2"/>
          <p:cNvSpPr txBox="1"/>
          <p:nvPr/>
        </p:nvSpPr>
        <p:spPr>
          <a:xfrm>
            <a:off x="356681" y="3709290"/>
            <a:ext cx="273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>
                <a:latin typeface="Chalkboard"/>
                <a:cs typeface="Chalkboard"/>
              </a:rPr>
              <a:t>Redshifted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to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zh-CN" altLang="zh-CN">
                <a:latin typeface="Chalkboard"/>
                <a:cs typeface="Chalkboard"/>
              </a:rPr>
              <a:t>2</a:t>
            </a:r>
            <a:r>
              <a:rPr kumimoji="1" lang="en-US" altLang="zh-CN">
                <a:latin typeface="Chalkboard"/>
                <a:cs typeface="Chalkboard"/>
              </a:rPr>
              <a:t>1(1+z)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cm</a:t>
            </a:r>
            <a:endParaRPr kumimoji="1" lang="zh-CN" altLang="en-US">
              <a:latin typeface="Chalkboard"/>
              <a:cs typeface="Chalkboard"/>
            </a:endParaRPr>
          </a:p>
        </p:txBody>
      </p:sp>
      <p:pic>
        <p:nvPicPr>
          <p:cNvPr id="30" name="Picture 25">
            <a:extLst>
              <a:ext uri="{FF2B5EF4-FFF2-40B4-BE49-F238E27FC236}">
                <a16:creationId xmlns:a16="http://schemas.microsoft.com/office/drawing/2014/main" id="{E7CD7C03-2F2F-2246-ADC3-2990223B9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255" y="5121620"/>
            <a:ext cx="2557237" cy="671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>
            <a:extLst>
              <a:ext uri="{FF2B5EF4-FFF2-40B4-BE49-F238E27FC236}">
                <a16:creationId xmlns:a16="http://schemas.microsoft.com/office/drawing/2014/main" id="{AEA98D43-395A-4C4C-9DEA-0A08596EB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255" y="5970476"/>
            <a:ext cx="2641060" cy="62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2B1462-F016-9F47-ADF4-3C498B9060BD}"/>
              </a:ext>
            </a:extLst>
          </p:cNvPr>
          <p:cNvSpPr txBox="1"/>
          <p:nvPr/>
        </p:nvSpPr>
        <p:spPr>
          <a:xfrm>
            <a:off x="146327" y="1261204"/>
            <a:ext cx="3429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2000">
                <a:latin typeface="Chalkboard"/>
                <a:cs typeface="Chalkboard"/>
              </a:rPr>
              <a:t>ground state hydrogen atom</a:t>
            </a:r>
          </a:p>
          <a:p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2F3324-F8FC-8A44-861E-864ED0320BDC}"/>
              </a:ext>
            </a:extLst>
          </p:cNvPr>
          <p:cNvSpPr txBox="1"/>
          <p:nvPr/>
        </p:nvSpPr>
        <p:spPr>
          <a:xfrm>
            <a:off x="220493" y="4361411"/>
            <a:ext cx="38845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2000">
                <a:latin typeface="Chalkboard"/>
                <a:cs typeface="Chalkboard"/>
              </a:rPr>
              <a:t>observe w.r.t. radio background: </a:t>
            </a:r>
          </a:p>
          <a:p>
            <a:r>
              <a:rPr kumimoji="1" lang="en-US" sz="2000">
                <a:latin typeface="Chalkboard"/>
                <a:cs typeface="Chalkboard"/>
              </a:rPr>
              <a:t>spin temperature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F91161-26D8-824B-80A7-062AC2629A7C}"/>
              </a:ext>
            </a:extLst>
          </p:cNvPr>
          <p:cNvGrpSpPr/>
          <p:nvPr/>
        </p:nvGrpSpPr>
        <p:grpSpPr>
          <a:xfrm>
            <a:off x="6866160" y="4193591"/>
            <a:ext cx="2388757" cy="2154064"/>
            <a:chOff x="5009934" y="4955118"/>
            <a:chExt cx="2047020" cy="1790444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40A6F3D7-E1BC-254F-B644-5224BD7F9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8998" y="4955118"/>
              <a:ext cx="1850074" cy="179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BA3E641-C2D7-334F-96FA-C86F27C747BE}"/>
                </a:ext>
              </a:extLst>
            </p:cNvPr>
            <p:cNvSpPr txBox="1"/>
            <p:nvPr/>
          </p:nvSpPr>
          <p:spPr>
            <a:xfrm>
              <a:off x="5009934" y="6306050"/>
              <a:ext cx="2047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>
                  <a:latin typeface="Chalkboard"/>
                  <a:cs typeface="Chalkboard"/>
                </a:rPr>
                <a:t>post-reionization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8CAEFE1-3B46-9443-85F3-CB61E1EF21A1}"/>
              </a:ext>
            </a:extLst>
          </p:cNvPr>
          <p:cNvGrpSpPr/>
          <p:nvPr/>
        </p:nvGrpSpPr>
        <p:grpSpPr>
          <a:xfrm>
            <a:off x="4289377" y="1937918"/>
            <a:ext cx="2493163" cy="1871517"/>
            <a:chOff x="4913992" y="2644691"/>
            <a:chExt cx="2099616" cy="1568616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0B1392F-F911-0A46-9D59-22E492EED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3992" y="2644691"/>
              <a:ext cx="2099616" cy="1568616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93D934D-EA10-9044-9566-1A3BDF7043E4}"/>
                </a:ext>
              </a:extLst>
            </p:cNvPr>
            <p:cNvSpPr txBox="1"/>
            <p:nvPr/>
          </p:nvSpPr>
          <p:spPr>
            <a:xfrm>
              <a:off x="5011643" y="3740739"/>
              <a:ext cx="1097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>
                  <a:latin typeface="Chalkboard"/>
                  <a:cs typeface="Chalkboard"/>
                </a:rPr>
                <a:t>dark</a:t>
              </a:r>
              <a:r>
                <a:rPr kumimoji="1" lang="zh-CN" altLang="en-US" sz="1600">
                  <a:latin typeface="Chalkboard"/>
                  <a:cs typeface="Chalkboard"/>
                </a:rPr>
                <a:t> </a:t>
              </a:r>
              <a:r>
                <a:rPr kumimoji="1" lang="en-US" altLang="zh-CN" sz="1600">
                  <a:latin typeface="Chalkboard"/>
                  <a:cs typeface="Chalkboard"/>
                </a:rPr>
                <a:t>ages</a:t>
              </a:r>
              <a:endParaRPr kumimoji="1" lang="en-US" sz="1600">
                <a:latin typeface="Chalkboard"/>
                <a:cs typeface="Chalkboard"/>
              </a:endParaRP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DD95630F-51BA-E94A-AF71-655B03F91C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9509" y="4230820"/>
            <a:ext cx="2412897" cy="2032402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F8F8E8EA-385A-7148-9502-46D49BD60C46}"/>
              </a:ext>
            </a:extLst>
          </p:cNvPr>
          <p:cNvSpPr txBox="1"/>
          <p:nvPr/>
        </p:nvSpPr>
        <p:spPr>
          <a:xfrm>
            <a:off x="4519761" y="5770152"/>
            <a:ext cx="2032391" cy="49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>
                <a:latin typeface="Chalkboard"/>
                <a:cs typeface="Chalkboard"/>
              </a:rPr>
              <a:t>reionization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8DFA492-95AC-3645-B5AF-3942EE78F0D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404" y="1987416"/>
            <a:ext cx="2412897" cy="1857931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652AAD30-3699-9947-82B9-20EADB1933A2}"/>
              </a:ext>
            </a:extLst>
          </p:cNvPr>
          <p:cNvSpPr txBox="1"/>
          <p:nvPr/>
        </p:nvSpPr>
        <p:spPr>
          <a:xfrm>
            <a:off x="6662404" y="3349512"/>
            <a:ext cx="1669212" cy="403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600">
                <a:latin typeface="Chalkboard"/>
                <a:cs typeface="Chalkboard"/>
              </a:rPr>
              <a:t>cosmic dawn</a:t>
            </a:r>
          </a:p>
        </p:txBody>
      </p:sp>
    </p:spTree>
    <p:extLst>
      <p:ext uri="{BB962C8B-B14F-4D97-AF65-F5344CB8AC3E}">
        <p14:creationId xmlns:p14="http://schemas.microsoft.com/office/powerpoint/2010/main" val="2557173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2371" y="251086"/>
            <a:ext cx="8131629" cy="914400"/>
          </a:xfrm>
        </p:spPr>
        <p:txBody>
          <a:bodyPr/>
          <a:lstStyle/>
          <a:p>
            <a:r>
              <a:rPr kumimoji="1" lang="en-US" altLang="zh-CN" sz="3600"/>
              <a:t>How</a:t>
            </a:r>
            <a:r>
              <a:rPr kumimoji="1" lang="zh-CN" altLang="en-US" sz="3600"/>
              <a:t> </a:t>
            </a:r>
            <a:r>
              <a:rPr kumimoji="1" lang="en-US" altLang="zh-CN" sz="3600"/>
              <a:t>to</a:t>
            </a:r>
            <a:r>
              <a:rPr kumimoji="1" lang="zh-CN" altLang="en-US" sz="3600"/>
              <a:t> </a:t>
            </a:r>
            <a:r>
              <a:rPr kumimoji="1" lang="en-US" altLang="zh-CN" sz="3600"/>
              <a:t>achieve</a:t>
            </a:r>
            <a:r>
              <a:rPr kumimoji="1" lang="zh-CN" altLang="en-US" sz="3600"/>
              <a:t> </a:t>
            </a:r>
            <a:r>
              <a:rPr kumimoji="1" lang="en-US" altLang="zh-CN" sz="3600"/>
              <a:t>Precision</a:t>
            </a:r>
            <a:r>
              <a:rPr kumimoji="1" lang="zh-CN" altLang="en-US" sz="3600"/>
              <a:t> </a:t>
            </a:r>
            <a:r>
              <a:rPr kumimoji="1" lang="en-US" altLang="zh-CN" sz="3600"/>
              <a:t>Calibration</a:t>
            </a:r>
            <a:endParaRPr kumimoji="1" lang="zh-CN" altLang="en-US" sz="3600"/>
          </a:p>
        </p:txBody>
      </p:sp>
      <p:sp>
        <p:nvSpPr>
          <p:cNvPr id="3" name="文本框 2"/>
          <p:cNvSpPr txBox="1"/>
          <p:nvPr/>
        </p:nvSpPr>
        <p:spPr>
          <a:xfrm>
            <a:off x="564891" y="1217528"/>
            <a:ext cx="8720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Internal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Calibration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sky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calibration: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galaxy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up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down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771" y="2604212"/>
            <a:ext cx="6522496" cy="330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15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EDGES-low result</a:t>
            </a: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54" y="1803866"/>
            <a:ext cx="4494733" cy="34304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067" y="1803866"/>
            <a:ext cx="3960808" cy="31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940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Interpretation of the Result</a:t>
            </a:r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47142" y="3798861"/>
            <a:ext cx="840146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foreground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contamination (Hills et al. 2018)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unknown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systematics: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e.g.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underground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water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reflection,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ionosphere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colder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baryons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(cooled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interacting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dark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matter,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 dirty="0">
                <a:sym typeface="Wingdings"/>
              </a:rPr>
              <a:t>(T</a:t>
            </a:r>
            <a:r>
              <a:rPr kumimoji="1" lang="en-US" altLang="zh-CN" sz="2000" baseline="-25000" dirty="0">
                <a:sym typeface="Wingdings"/>
              </a:rPr>
              <a:t>S</a:t>
            </a:r>
            <a:r>
              <a:rPr kumimoji="1" lang="en-US" altLang="zh-CN" sz="2000" dirty="0">
                <a:sym typeface="Wingdings"/>
              </a:rPr>
              <a:t> &lt; 3.2 K)</a:t>
            </a:r>
            <a:r>
              <a:rPr kumimoji="1" lang="en-US" altLang="zh-CN" sz="2000">
                <a:latin typeface="Chalkboard"/>
                <a:cs typeface="Chalkboard"/>
              </a:rPr>
              <a:t>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extra-radio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background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</a:t>
            </a:r>
            <a:r>
              <a:rPr kumimoji="1" lang="en-US" altLang="zh-CN" sz="2000" dirty="0">
                <a:sym typeface="Wingdings"/>
              </a:rPr>
              <a:t>T</a:t>
            </a:r>
            <a:r>
              <a:rPr kumimoji="1" lang="en-US" altLang="zh-CN" sz="2000" baseline="-25000" dirty="0">
                <a:sym typeface="Wingdings"/>
              </a:rPr>
              <a:t>R</a:t>
            </a:r>
            <a:r>
              <a:rPr kumimoji="1" lang="en-US" altLang="zh-CN" sz="2000" dirty="0">
                <a:sym typeface="Wingdings"/>
              </a:rPr>
              <a:t> &gt; 104 K)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9295" y="1541043"/>
            <a:ext cx="7566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The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absorption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observed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by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EDGES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is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much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stronger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than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typical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model,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even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stronger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than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maximum</a:t>
            </a:r>
            <a:r>
              <a:rPr kumimoji="1" lang="zh-CN" altLang="en-US" sz="200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FF00"/>
                </a:solidFill>
                <a:latin typeface="Chalkboard"/>
                <a:cs typeface="Chalkboard"/>
              </a:rPr>
              <a:t>case!</a:t>
            </a:r>
            <a:endParaRPr kumimoji="1" lang="zh-CN" altLang="en-US" sz="2000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pic>
        <p:nvPicPr>
          <p:cNvPr id="5" name="内容占位符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26" b="3269"/>
          <a:stretch/>
        </p:blipFill>
        <p:spPr>
          <a:xfrm>
            <a:off x="967628" y="2448835"/>
            <a:ext cx="6967197" cy="101640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545416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Excess Radio Background</a:t>
            </a:r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543" y="1450420"/>
            <a:ext cx="59980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Maybe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cosmic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dawn,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addition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CMB,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endParaRPr kumimoji="1" lang="en-US" altLang="zh-CN" sz="2000">
              <a:latin typeface="Chalkboard"/>
              <a:cs typeface="Chalkboard"/>
            </a:endParaRPr>
          </a:p>
          <a:p>
            <a:r>
              <a:rPr kumimoji="1" lang="en-US" altLang="zh-CN" sz="2000">
                <a:latin typeface="Chalkboard"/>
                <a:cs typeface="Chalkboard"/>
              </a:rPr>
              <a:t>there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radio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background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generated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early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sources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AGN,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pop star, ... (Ewall-Wice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2018)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Must be very radio loud (Mirocha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&amp; Furlanetto 2018)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 but at high-z, inverse-Compton stronger, 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main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radio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mechanism-synchrotron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likely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comparatively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weaker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(Sharma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2018)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Constrained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reionization redshift, radio and X-ray source count, ...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If global signal enhanced, fluctuation signal is also strong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6" name="内容占位符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8" r="-78"/>
          <a:stretch/>
        </p:blipFill>
        <p:spPr>
          <a:xfrm>
            <a:off x="6041571" y="4374843"/>
            <a:ext cx="2791481" cy="2338009"/>
          </a:xfrm>
          <a:prstGeom prst="rect">
            <a:avLst/>
          </a:prstGeom>
        </p:spPr>
      </p:pic>
      <p:pic>
        <p:nvPicPr>
          <p:cNvPr id="9" name="内容占位符 3">
            <a:extLst>
              <a:ext uri="{FF2B5EF4-FFF2-40B4-BE49-F238E27FC236}">
                <a16:creationId xmlns:a16="http://schemas.microsoft.com/office/drawing/2014/main" id="{BB968E9D-4D67-A34E-A31F-6171926F9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24" b="4462"/>
          <a:stretch/>
        </p:blipFill>
        <p:spPr>
          <a:xfrm>
            <a:off x="6215743" y="1314152"/>
            <a:ext cx="2329543" cy="577735"/>
          </a:xfrm>
          <a:prstGeom prst="rect">
            <a:avLst/>
          </a:prstGeom>
        </p:spPr>
      </p:pic>
      <p:grpSp>
        <p:nvGrpSpPr>
          <p:cNvPr id="10" name="组 9">
            <a:extLst>
              <a:ext uri="{FF2B5EF4-FFF2-40B4-BE49-F238E27FC236}">
                <a16:creationId xmlns:a16="http://schemas.microsoft.com/office/drawing/2014/main" id="{174D153D-25F8-DD4F-940A-80FC456CDBAC}"/>
              </a:ext>
            </a:extLst>
          </p:cNvPr>
          <p:cNvGrpSpPr/>
          <p:nvPr/>
        </p:nvGrpSpPr>
        <p:grpSpPr>
          <a:xfrm>
            <a:off x="6126047" y="2040553"/>
            <a:ext cx="2791481" cy="2139561"/>
            <a:chOff x="3735600" y="1366850"/>
            <a:chExt cx="4732208" cy="4024365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377B061F-62B2-6C47-8CF6-E5606E76D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5600" y="1366850"/>
              <a:ext cx="4732208" cy="4024365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05C8A969-B522-4641-B4D9-87C4F3D84FE4}"/>
                </a:ext>
              </a:extLst>
            </p:cNvPr>
            <p:cNvSpPr txBox="1"/>
            <p:nvPr/>
          </p:nvSpPr>
          <p:spPr>
            <a:xfrm>
              <a:off x="5513892" y="2244978"/>
              <a:ext cx="1492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Haslam</a:t>
              </a:r>
              <a:r>
                <a:rPr kumimoji="1" lang="zh-CN" altLang="en-US" sz="1400">
                  <a:solidFill>
                    <a:schemeClr val="bg1"/>
                  </a:solidFill>
                  <a:latin typeface="Chalkboard"/>
                  <a:cs typeface="Chalkboard"/>
                </a:rPr>
                <a:t> </a:t>
              </a:r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408MHz</a:t>
              </a:r>
              <a:endParaRPr kumimoji="1" lang="zh-CN" altLang="en-US" sz="1400">
                <a:solidFill>
                  <a:schemeClr val="bg1"/>
                </a:solidFill>
                <a:latin typeface="Chalkboard"/>
                <a:cs typeface="Chalkboard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2DD1A3CE-7BA8-FA46-B239-E94315ABF69E}"/>
                </a:ext>
              </a:extLst>
            </p:cNvPr>
            <p:cNvSpPr txBox="1"/>
            <p:nvPr/>
          </p:nvSpPr>
          <p:spPr>
            <a:xfrm>
              <a:off x="4520145" y="1366850"/>
              <a:ext cx="13131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Roger</a:t>
              </a:r>
              <a:r>
                <a:rPr kumimoji="1" lang="zh-CN" altLang="en-US" sz="1400">
                  <a:solidFill>
                    <a:schemeClr val="bg1"/>
                  </a:solidFill>
                  <a:latin typeface="Chalkboard"/>
                  <a:cs typeface="Chalkboard"/>
                </a:rPr>
                <a:t> </a:t>
              </a:r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22MHz</a:t>
              </a:r>
              <a:endParaRPr kumimoji="1" lang="zh-CN" altLang="en-US" sz="1400">
                <a:solidFill>
                  <a:schemeClr val="bg1"/>
                </a:solidFill>
                <a:latin typeface="Chalkboard"/>
                <a:cs typeface="Chalkboard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F6640FB-40A4-184E-9E1D-5F5478BE808A}"/>
                </a:ext>
              </a:extLst>
            </p:cNvPr>
            <p:cNvSpPr txBox="1"/>
            <p:nvPr/>
          </p:nvSpPr>
          <p:spPr>
            <a:xfrm>
              <a:off x="4863557" y="1731068"/>
              <a:ext cx="1351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Maeda</a:t>
              </a:r>
              <a:r>
                <a:rPr kumimoji="1" lang="zh-CN" altLang="en-US" sz="1400">
                  <a:solidFill>
                    <a:schemeClr val="bg1"/>
                  </a:solidFill>
                  <a:latin typeface="Chalkboard"/>
                  <a:cs typeface="Chalkboard"/>
                </a:rPr>
                <a:t> </a:t>
              </a:r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45MHz</a:t>
              </a:r>
              <a:endParaRPr kumimoji="1" lang="zh-CN" altLang="en-US" sz="1400">
                <a:solidFill>
                  <a:schemeClr val="bg1"/>
                </a:solidFill>
                <a:latin typeface="Chalkboard"/>
                <a:cs typeface="Chalkboard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0DB2C8A3-DC84-2C4F-A940-195563D65882}"/>
                </a:ext>
              </a:extLst>
            </p:cNvPr>
            <p:cNvSpPr txBox="1"/>
            <p:nvPr/>
          </p:nvSpPr>
          <p:spPr>
            <a:xfrm>
              <a:off x="6215209" y="2825783"/>
              <a:ext cx="13644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Reich</a:t>
              </a:r>
              <a:r>
                <a:rPr kumimoji="1" lang="zh-CN" altLang="en-US" sz="1400">
                  <a:solidFill>
                    <a:schemeClr val="bg1"/>
                  </a:solidFill>
                  <a:latin typeface="Chalkboard"/>
                  <a:cs typeface="Chalkboard"/>
                </a:rPr>
                <a:t> </a:t>
              </a:r>
              <a:r>
                <a:rPr kumimoji="1" lang="zh-CN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1</a:t>
              </a:r>
              <a:r>
                <a:rPr kumimoji="1" lang="en-US" altLang="zh-CN" sz="1400">
                  <a:solidFill>
                    <a:schemeClr val="bg1"/>
                  </a:solidFill>
                  <a:latin typeface="Chalkboard"/>
                  <a:cs typeface="Chalkboard"/>
                </a:rPr>
                <a:t>.42GHz</a:t>
              </a:r>
              <a:endParaRPr kumimoji="1" lang="zh-CN" altLang="en-US" sz="1400">
                <a:solidFill>
                  <a:schemeClr val="bg1"/>
                </a:solidFill>
                <a:latin typeface="Chalkboard"/>
                <a:cs typeface="Chalkboard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64CD99B-7B28-524D-88A7-8F9E210D1091}"/>
              </a:ext>
            </a:extLst>
          </p:cNvPr>
          <p:cNvSpPr/>
          <p:nvPr/>
        </p:nvSpPr>
        <p:spPr>
          <a:xfrm>
            <a:off x="7148869" y="3361442"/>
            <a:ext cx="1244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>
                <a:solidFill>
                  <a:schemeClr val="bg1"/>
                </a:solidFill>
                <a:latin typeface="Chalkboard"/>
                <a:cs typeface="Chalkboard"/>
              </a:rPr>
              <a:t>ARCADE-2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418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Dark</a:t>
            </a:r>
            <a:r>
              <a:rPr kumimoji="1" lang="zh-CN" altLang="en-US"/>
              <a:t> </a:t>
            </a:r>
            <a:r>
              <a:rPr kumimoji="1" lang="en-US" altLang="zh-CN"/>
              <a:t>Matter</a:t>
            </a:r>
            <a:r>
              <a:rPr kumimoji="1" lang="zh-CN" altLang="en-US"/>
              <a:t> </a:t>
            </a:r>
            <a:r>
              <a:rPr kumimoji="1" lang="en-US" altLang="zh-CN"/>
              <a:t>Cooling</a:t>
            </a: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671" y="1185322"/>
            <a:ext cx="2885707" cy="23550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56355" y="3259723"/>
            <a:ext cx="1431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>
                <a:latin typeface="Chalkboard"/>
                <a:cs typeface="Chalkboard"/>
              </a:rPr>
              <a:t>Barkana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2018</a:t>
            </a:r>
            <a:endParaRPr kumimoji="1" lang="zh-CN" altLang="en-US" sz="1600">
              <a:latin typeface="Chalkboard"/>
              <a:cs typeface="Chalkboard"/>
            </a:endParaRPr>
          </a:p>
        </p:txBody>
      </p:sp>
      <p:pic>
        <p:nvPicPr>
          <p:cNvPr id="9" name="图片 4">
            <a:extLst>
              <a:ext uri="{FF2B5EF4-FFF2-40B4-BE49-F238E27FC236}">
                <a16:creationId xmlns:a16="http://schemas.microsoft.com/office/drawing/2014/main" id="{D9A969CB-857C-B442-A141-3176216F1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862" y="4990236"/>
            <a:ext cx="2428949" cy="63615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0CF52F0-9B23-B641-8127-141EF45370A4}"/>
              </a:ext>
            </a:extLst>
          </p:cNvPr>
          <p:cNvSpPr/>
          <p:nvPr/>
        </p:nvSpPr>
        <p:spPr>
          <a:xfrm>
            <a:off x="190499" y="3697575"/>
            <a:ext cx="52469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DM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is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cooler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than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baryon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as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it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decoupled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earlier,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but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need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baryon-DM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interaction,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temperature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(energy)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dependent, e.g. Coloumb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interaction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endParaRPr kumimoji="1" lang="en-US" altLang="zh-CN">
              <a:latin typeface="Chalkboard"/>
              <a:cs typeface="Chalkboar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zh-CN">
              <a:latin typeface="Chalkboard"/>
              <a:cs typeface="Chalkboar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Severely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constrained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by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various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experiments</a:t>
            </a:r>
          </a:p>
        </p:txBody>
      </p:sp>
      <p:pic>
        <p:nvPicPr>
          <p:cNvPr id="11" name="图片 2">
            <a:extLst>
              <a:ext uri="{FF2B5EF4-FFF2-40B4-BE49-F238E27FC236}">
                <a16:creationId xmlns:a16="http://schemas.microsoft.com/office/drawing/2014/main" id="{F326B5E4-A95F-554D-969E-B3F3519C4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3157" y="3697575"/>
            <a:ext cx="3405825" cy="2804797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A4AD8ACA-18C7-D04D-933E-03259EA27375}"/>
              </a:ext>
            </a:extLst>
          </p:cNvPr>
          <p:cNvSpPr txBox="1"/>
          <p:nvPr/>
        </p:nvSpPr>
        <p:spPr>
          <a:xfrm>
            <a:off x="6662952" y="6450372"/>
            <a:ext cx="1279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/>
              <a:t>Berlin</a:t>
            </a:r>
            <a:r>
              <a:rPr lang="zh-CN" altLang="en-US" sz="1200"/>
              <a:t> </a:t>
            </a:r>
            <a:r>
              <a:rPr lang="en-US" altLang="zh-CN" sz="1200"/>
              <a:t>et</a:t>
            </a:r>
            <a:r>
              <a:rPr lang="zh-CN" altLang="en-US" sz="1200"/>
              <a:t> </a:t>
            </a:r>
            <a:r>
              <a:rPr lang="en-US" altLang="zh-CN" sz="1200"/>
              <a:t>al.</a:t>
            </a:r>
            <a:r>
              <a:rPr lang="zh-CN" altLang="en-US" sz="1200"/>
              <a:t> </a:t>
            </a:r>
            <a:r>
              <a:rPr lang="en-US" altLang="zh-CN" sz="1200"/>
              <a:t>2018</a:t>
            </a:r>
            <a:endParaRPr lang="en-US" sz="1200"/>
          </a:p>
        </p:txBody>
      </p:sp>
      <p:pic>
        <p:nvPicPr>
          <p:cNvPr id="13" name="内容占位符 3">
            <a:extLst>
              <a:ext uri="{FF2B5EF4-FFF2-40B4-BE49-F238E27FC236}">
                <a16:creationId xmlns:a16="http://schemas.microsoft.com/office/drawing/2014/main" id="{63BA1890-ACC8-FA4A-9D0E-A1293624CB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92" b="12592"/>
          <a:stretch>
            <a:fillRect/>
          </a:stretch>
        </p:blipFill>
        <p:spPr>
          <a:xfrm>
            <a:off x="4833252" y="1264784"/>
            <a:ext cx="3509077" cy="192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678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Other Ideas</a:t>
            </a:r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75774" y="1234713"/>
            <a:ext cx="785265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Baryonic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Universe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zh-CN" altLang="zh-CN" sz="2000">
                <a:latin typeface="Chalkboard"/>
                <a:cs typeface="Chalkboard"/>
              </a:rPr>
              <a:t>+</a:t>
            </a:r>
            <a:r>
              <a:rPr kumimoji="1" lang="en-US" altLang="zh-CN" sz="2000">
                <a:latin typeface="Chalkboard"/>
                <a:cs typeface="Chalkboard"/>
              </a:rPr>
              <a:t> MOND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(S.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McGaugh)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Early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baryon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decoupling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(so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colder) by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early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dark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energy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(Hill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&amp; Haxter)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Modify early Hubble parameter by Interacting dark energy (A. Costa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Dark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photon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mixing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(M.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Pospelov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axion Bose-Einstein condensation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cooling (Houston et al. 2018)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Dark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matter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decay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radio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(Fraser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Dark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matter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annihilation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radio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(Yang</a:t>
            </a:r>
            <a:r>
              <a:rPr kumimoji="1" lang="zh-CN" altLang="en-US" sz="2000">
                <a:latin typeface="Chalkboard"/>
                <a:cs typeface="Chalkboard"/>
              </a:rPr>
              <a:t>)</a:t>
            </a: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Dark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force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(Li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&amp; Cai)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r>
              <a:rPr kumimoji="1" lang="zh-CN" altLang="zh-CN" sz="2000">
                <a:latin typeface="Chalkboard"/>
                <a:cs typeface="Chalkboard"/>
              </a:rPr>
              <a:t>。</a:t>
            </a:r>
            <a:r>
              <a:rPr kumimoji="1" lang="zh-CN" altLang="en-US" sz="2000">
                <a:latin typeface="Chalkboard"/>
                <a:cs typeface="Chalkboard"/>
              </a:rPr>
              <a:t>。。。。。</a:t>
            </a: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endParaRPr kumimoji="1" lang="zh-CN" alt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42313179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4864-F079-E84D-8E5D-0241F6B03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Space</a:t>
            </a:r>
            <a:r>
              <a:rPr lang="zh-CN" altLang="en-US"/>
              <a:t> </a:t>
            </a:r>
            <a:r>
              <a:rPr lang="en-US" altLang="zh-CN"/>
              <a:t>Experiment</a:t>
            </a:r>
            <a:endParaRPr lang="en-US"/>
          </a:p>
        </p:txBody>
      </p:sp>
      <p:pic>
        <p:nvPicPr>
          <p:cNvPr id="3" name="图片 8">
            <a:extLst>
              <a:ext uri="{FF2B5EF4-FFF2-40B4-BE49-F238E27FC236}">
                <a16:creationId xmlns:a16="http://schemas.microsoft.com/office/drawing/2014/main" id="{6F4B5A22-AAC9-4843-B7A4-AB0B1CE0B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07" y="1378755"/>
            <a:ext cx="2892121" cy="3166790"/>
          </a:xfrm>
          <a:prstGeom prst="rect">
            <a:avLst/>
          </a:prstGeom>
        </p:spPr>
      </p:pic>
      <p:sp>
        <p:nvSpPr>
          <p:cNvPr id="4" name="文本框 9">
            <a:extLst>
              <a:ext uri="{FF2B5EF4-FFF2-40B4-BE49-F238E27FC236}">
                <a16:creationId xmlns:a16="http://schemas.microsoft.com/office/drawing/2014/main" id="{46346BA6-7B7B-5A44-B977-A709DF9D7FAF}"/>
              </a:ext>
            </a:extLst>
          </p:cNvPr>
          <p:cNvSpPr txBox="1"/>
          <p:nvPr/>
        </p:nvSpPr>
        <p:spPr>
          <a:xfrm>
            <a:off x="438906" y="4555915"/>
            <a:ext cx="2892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>
                <a:latin typeface="Chalkboard"/>
                <a:cs typeface="Chalkboard"/>
              </a:rPr>
              <a:t>ionosphere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refraction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and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absorption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also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affects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global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spectrum</a:t>
            </a:r>
            <a:endParaRPr kumimoji="1" lang="zh-CN" altLang="en-US">
              <a:latin typeface="Chalkboard"/>
              <a:cs typeface="Chalkboar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95C746-020F-9842-B0EC-DEBB01C67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9643" y="1378755"/>
            <a:ext cx="3479800" cy="1879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63956C-7A15-6A4A-9C2D-14C14C41286F}"/>
              </a:ext>
            </a:extLst>
          </p:cNvPr>
          <p:cNvSpPr txBox="1"/>
          <p:nvPr/>
        </p:nvSpPr>
        <p:spPr>
          <a:xfrm>
            <a:off x="7696200" y="2609743"/>
            <a:ext cx="804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DARE</a:t>
            </a:r>
            <a:endParaRPr kumimoji="1" lang="en-US" sz="2000">
              <a:latin typeface="Chalkboard"/>
              <a:cs typeface="Chalkboard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763654-7714-7F42-96E7-186831B1C2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9643" y="3599646"/>
            <a:ext cx="3022277" cy="24311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04023D-A3E3-794A-AD64-3606034FD810}"/>
              </a:ext>
            </a:extLst>
          </p:cNvPr>
          <p:cNvSpPr txBox="1"/>
          <p:nvPr/>
        </p:nvSpPr>
        <p:spPr>
          <a:xfrm>
            <a:off x="7696200" y="5246914"/>
            <a:ext cx="1168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DSL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HFS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4120279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6486" y="251086"/>
            <a:ext cx="7543800" cy="914400"/>
          </a:xfrm>
        </p:spPr>
        <p:txBody>
          <a:bodyPr/>
          <a:lstStyle/>
          <a:p>
            <a:r>
              <a:rPr kumimoji="1" lang="en-US" altLang="zh-CN"/>
              <a:t>Space-based</a:t>
            </a:r>
            <a:r>
              <a:rPr kumimoji="1" lang="zh-CN" altLang="en-US"/>
              <a:t> </a:t>
            </a:r>
            <a:r>
              <a:rPr kumimoji="1" lang="en-US" altLang="zh-CN"/>
              <a:t>low</a:t>
            </a:r>
            <a:r>
              <a:rPr kumimoji="1" lang="zh-CN" altLang="en-US"/>
              <a:t> </a:t>
            </a:r>
            <a:r>
              <a:rPr kumimoji="1" lang="en-US" altLang="zh-CN"/>
              <a:t>frequency</a:t>
            </a:r>
            <a:r>
              <a:rPr kumimoji="1" lang="zh-CN" altLang="en-US"/>
              <a:t> </a:t>
            </a:r>
            <a:r>
              <a:rPr kumimoji="1" lang="en-US" altLang="zh-CN"/>
              <a:t>radio</a:t>
            </a:r>
            <a:r>
              <a:rPr kumimoji="1" lang="zh-CN" altLang="en-US"/>
              <a:t> </a:t>
            </a:r>
            <a:r>
              <a:rPr kumimoji="1" lang="en-US" altLang="zh-CN"/>
              <a:t>observation</a:t>
            </a:r>
            <a:endParaRPr kumimoji="1" lang="zh-CN" altLang="en-US"/>
          </a:p>
        </p:txBody>
      </p:sp>
      <p:pic>
        <p:nvPicPr>
          <p:cNvPr id="3" name="图片 33" descr="tmp1.png"/>
          <p:cNvPicPr>
            <a:picLocks noChangeAspect="1"/>
          </p:cNvPicPr>
          <p:nvPr/>
        </p:nvPicPr>
        <p:blipFill>
          <a:blip r:embed="rId2" cstate="screen">
            <a:alphaModFix amt="8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36667"/>
            <a:ext cx="9144000" cy="1716905"/>
          </a:xfrm>
          <a:prstGeom prst="rect">
            <a:avLst/>
          </a:prstGeom>
          <a:solidFill>
            <a:schemeClr val="bg1">
              <a:alpha val="8392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371166" y="3518640"/>
            <a:ext cx="8668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/>
              <a:t>Below</a:t>
            </a:r>
            <a:r>
              <a:rPr kumimoji="1" lang="zh-CN" altLang="en-US"/>
              <a:t> </a:t>
            </a:r>
            <a:r>
              <a:rPr kumimoji="1" lang="en-US" altLang="zh-CN"/>
              <a:t>10MHz,</a:t>
            </a:r>
            <a:r>
              <a:rPr kumimoji="1" lang="zh-CN" altLang="en-US"/>
              <a:t> </a:t>
            </a:r>
            <a:r>
              <a:rPr kumimoji="1" lang="en-US" altLang="zh-CN"/>
              <a:t>due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ionosphere</a:t>
            </a:r>
            <a:r>
              <a:rPr kumimoji="1" lang="zh-CN" altLang="en-US"/>
              <a:t> </a:t>
            </a:r>
            <a:r>
              <a:rPr kumimoji="1" lang="en-US" altLang="zh-CN"/>
              <a:t>absorption,</a:t>
            </a:r>
            <a:r>
              <a:rPr kumimoji="1" lang="zh-CN" altLang="en-US"/>
              <a:t> </a:t>
            </a:r>
            <a:r>
              <a:rPr kumimoji="1" lang="en-US" altLang="zh-CN"/>
              <a:t>ground</a:t>
            </a:r>
            <a:r>
              <a:rPr kumimoji="1" lang="zh-CN" altLang="en-US"/>
              <a:t> </a:t>
            </a:r>
            <a:r>
              <a:rPr kumimoji="1" lang="en-US" altLang="zh-CN"/>
              <a:t>observation</a:t>
            </a:r>
            <a:r>
              <a:rPr kumimoji="1" lang="zh-CN" altLang="en-US"/>
              <a:t> </a:t>
            </a:r>
            <a:r>
              <a:rPr kumimoji="1" lang="en-US" altLang="zh-CN"/>
              <a:t>is</a:t>
            </a:r>
            <a:r>
              <a:rPr kumimoji="1" lang="zh-CN" altLang="en-US"/>
              <a:t> </a:t>
            </a:r>
            <a:r>
              <a:rPr kumimoji="1" lang="en-US" altLang="zh-CN"/>
              <a:t>nearly</a:t>
            </a:r>
            <a:r>
              <a:rPr kumimoji="1" lang="zh-CN" altLang="en-US"/>
              <a:t> </a:t>
            </a:r>
            <a:r>
              <a:rPr kumimoji="1" lang="en-US" altLang="zh-CN"/>
              <a:t>impossible.</a:t>
            </a:r>
            <a:r>
              <a:rPr kumimoji="1" lang="zh-CN" altLang="en-US"/>
              <a:t> </a:t>
            </a:r>
            <a:endParaRPr kumimoji="1" lang="en-US" altLang="zh-CN"/>
          </a:p>
          <a:p>
            <a:pPr marL="342900" indent="-342900">
              <a:buFont typeface="Arial"/>
              <a:buChar char="•"/>
            </a:pPr>
            <a:endParaRPr kumimoji="1" lang="en-US" altLang="zh-CN"/>
          </a:p>
        </p:txBody>
      </p:sp>
      <p:pic>
        <p:nvPicPr>
          <p:cNvPr id="5" name="图片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332" y="4469051"/>
            <a:ext cx="3297748" cy="1726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4754209" y="6293237"/>
            <a:ext cx="2345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>
                <a:solidFill>
                  <a:srgbClr val="FF0000"/>
                </a:solidFill>
              </a:rPr>
              <a:t>RAE-2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sky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map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(1979)</a:t>
            </a:r>
            <a:endParaRPr kumimoji="1" lang="zh-CN" altLang="en-US">
              <a:solidFill>
                <a:srgbClr val="FF0000"/>
              </a:solidFill>
            </a:endParaRPr>
          </a:p>
        </p:txBody>
      </p:sp>
      <p:pic>
        <p:nvPicPr>
          <p:cNvPr id="7" name="图片 6" descr="WMAP7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166" y="4504209"/>
            <a:ext cx="3453578" cy="172678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23031" y="6293237"/>
            <a:ext cx="1479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Planck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map</a:t>
            </a:r>
            <a:endParaRPr kumimoji="1" lang="zh-CN" alt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3519829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82732" y="302541"/>
            <a:ext cx="6955725" cy="706091"/>
          </a:xfrm>
        </p:spPr>
        <p:txBody>
          <a:bodyPr/>
          <a:lstStyle/>
          <a:p>
            <a:r>
              <a:rPr kumimoji="1" lang="en-US" altLang="zh-CN" sz="3600"/>
              <a:t>Experiments during CE-4 mission</a:t>
            </a:r>
            <a:endParaRPr kumimoji="1" lang="zh-CN" altLang="en-US" sz="36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9841" y="2142806"/>
            <a:ext cx="1031117" cy="706091"/>
          </a:xfrm>
          <a:prstGeom prst="rect">
            <a:avLst/>
          </a:prstGeom>
        </p:spPr>
      </p:pic>
      <p:pic>
        <p:nvPicPr>
          <p:cNvPr id="6" name="图片 5" descr="IMG_210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827" y="3090473"/>
            <a:ext cx="820131" cy="752969"/>
          </a:xfrm>
          <a:prstGeom prst="rect">
            <a:avLst/>
          </a:prstGeom>
        </p:spPr>
      </p:pic>
      <p:pic>
        <p:nvPicPr>
          <p:cNvPr id="8" name="图片 7" descr="China_change4_yutu2rover05-l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277" y="1008632"/>
            <a:ext cx="1597095" cy="8925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9FD209-3D3F-6B41-8C0A-BFA80ADB49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3" y="4752202"/>
            <a:ext cx="5395019" cy="21057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8AD719-A94D-4842-BE98-F9B0C06BB749}"/>
              </a:ext>
            </a:extLst>
          </p:cNvPr>
          <p:cNvSpPr txBox="1"/>
          <p:nvPr/>
        </p:nvSpPr>
        <p:spPr>
          <a:xfrm>
            <a:off x="261859" y="1043759"/>
            <a:ext cx="54806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188" indent="-342900">
              <a:buFont typeface="Arial" panose="020B0604020202020204" pitchFamily="34" charset="0"/>
              <a:buChar char="•"/>
            </a:pPr>
            <a:r>
              <a:rPr kumimoji="1" lang="en-US" altLang="zh-CN" sz="2000"/>
              <a:t>CE-4 Lander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sz="2000"/>
          </a:p>
          <a:p>
            <a:pPr marL="361188" indent="-342900">
              <a:buFont typeface="Arial" panose="020B0604020202020204" pitchFamily="34" charset="0"/>
              <a:buChar char="•"/>
            </a:pPr>
            <a:r>
              <a:rPr kumimoji="1" lang="en-US" altLang="zh-CN" sz="2000"/>
              <a:t>Netherland-China Low frequency Experiment (Relay Satellite)</a:t>
            </a:r>
          </a:p>
          <a:p>
            <a:pPr marL="361188" indent="-342900">
              <a:buFont typeface="Arial" panose="020B0604020202020204" pitchFamily="34" charset="0"/>
              <a:buChar char="•"/>
            </a:pPr>
            <a:endParaRPr kumimoji="1" lang="en-US" altLang="zh-CN" sz="2000"/>
          </a:p>
          <a:p>
            <a:pPr marL="361188" indent="-342900">
              <a:buFont typeface="Arial" panose="020B0604020202020204" pitchFamily="34" charset="0"/>
              <a:buChar char="•"/>
            </a:pPr>
            <a:r>
              <a:rPr kumimoji="1" lang="en-US" altLang="zh-CN" sz="2000"/>
              <a:t>Longjiang orbiting satellites (piggy-back on relay satellite launch)--unfortunately,</a:t>
            </a:r>
            <a:r>
              <a:rPr kumimoji="1" lang="zh-CN" altLang="en-US" sz="2000"/>
              <a:t> </a:t>
            </a:r>
            <a:r>
              <a:rPr kumimoji="1" lang="en-US" altLang="zh-CN" sz="2000"/>
              <a:t>Longjiang-1</a:t>
            </a:r>
            <a:r>
              <a:rPr kumimoji="1" lang="zh-CN" altLang="en-US" sz="2000"/>
              <a:t> </a:t>
            </a:r>
            <a:r>
              <a:rPr kumimoji="1" lang="en-US" altLang="zh-CN" sz="2000"/>
              <a:t>malfunctioned</a:t>
            </a:r>
          </a:p>
          <a:p>
            <a:pPr marL="361188" indent="-342900">
              <a:buFont typeface="Arial" panose="020B0604020202020204" pitchFamily="34" charset="0"/>
              <a:buChar char="•"/>
            </a:pPr>
            <a:endParaRPr kumimoji="1" lang="en-US" altLang="zh-CN" sz="2000"/>
          </a:p>
          <a:p>
            <a:pPr marL="361188" indent="-342900">
              <a:buFont typeface="Arial" panose="020B0604020202020204" pitchFamily="34" charset="0"/>
              <a:buChar char="•"/>
            </a:pPr>
            <a:r>
              <a:rPr kumimoji="1" lang="en-US" altLang="zh-CN" sz="2000"/>
              <a:t>EMI</a:t>
            </a:r>
            <a:r>
              <a:rPr kumimoji="1" lang="zh-CN" altLang="en-US" sz="2000"/>
              <a:t> </a:t>
            </a:r>
            <a:r>
              <a:rPr kumimoji="1" lang="en-US" altLang="zh-CN" sz="2000"/>
              <a:t>limited</a:t>
            </a:r>
            <a:r>
              <a:rPr kumimoji="1" lang="zh-CN" altLang="en-US" sz="2000"/>
              <a:t> </a:t>
            </a:r>
            <a:r>
              <a:rPr kumimoji="1" lang="en-US" altLang="zh-CN" sz="2000"/>
              <a:t>sensitivity,</a:t>
            </a:r>
            <a:r>
              <a:rPr kumimoji="1" lang="zh-CN" altLang="en-US" sz="2000"/>
              <a:t> </a:t>
            </a:r>
            <a:r>
              <a:rPr kumimoji="1" lang="en-US" altLang="zh-CN" sz="2000"/>
              <a:t>and</a:t>
            </a:r>
            <a:r>
              <a:rPr kumimoji="1" lang="zh-CN" altLang="en-US" sz="2000"/>
              <a:t> </a:t>
            </a:r>
            <a:r>
              <a:rPr kumimoji="1" lang="en-US" altLang="zh-CN" sz="2000"/>
              <a:t>also</a:t>
            </a:r>
            <a:r>
              <a:rPr kumimoji="1" lang="zh-CN" altLang="en-US" sz="2000"/>
              <a:t> </a:t>
            </a:r>
            <a:r>
              <a:rPr kumimoji="1" lang="en-US" altLang="zh-CN" sz="2000"/>
              <a:t>work</a:t>
            </a:r>
            <a:r>
              <a:rPr kumimoji="1" lang="zh-CN" altLang="en-US" sz="2000"/>
              <a:t> </a:t>
            </a:r>
            <a:r>
              <a:rPr kumimoji="1" lang="en-US" altLang="zh-CN" sz="2000"/>
              <a:t>time</a:t>
            </a:r>
            <a:r>
              <a:rPr kumimoji="1" lang="zh-CN" altLang="en-US" sz="2000"/>
              <a:t> </a:t>
            </a:r>
            <a:r>
              <a:rPr kumimoji="1" lang="en-US" altLang="zh-CN" sz="2000"/>
              <a:t>is</a:t>
            </a:r>
            <a:r>
              <a:rPr kumimoji="1" lang="zh-CN" altLang="en-US" sz="2000"/>
              <a:t> </a:t>
            </a:r>
            <a:r>
              <a:rPr kumimoji="1" lang="en-US" altLang="zh-CN" sz="2000"/>
              <a:t>very</a:t>
            </a:r>
            <a:r>
              <a:rPr kumimoji="1" lang="zh-CN" altLang="en-US" sz="2000"/>
              <a:t> </a:t>
            </a:r>
            <a:r>
              <a:rPr kumimoji="1" lang="en-US" altLang="zh-CN" sz="2000"/>
              <a:t>short</a:t>
            </a:r>
            <a:r>
              <a:rPr kumimoji="1" lang="zh-CN" altLang="en-US" sz="2000"/>
              <a:t> </a:t>
            </a:r>
            <a:r>
              <a:rPr kumimoji="1" lang="en-US" altLang="zh-CN" sz="2000"/>
              <a:t>due</a:t>
            </a:r>
            <a:r>
              <a:rPr kumimoji="1" lang="zh-CN" altLang="en-US" sz="2000"/>
              <a:t> </a:t>
            </a:r>
            <a:r>
              <a:rPr kumimoji="1" lang="en-US" altLang="zh-CN" sz="2000"/>
              <a:t>to</a:t>
            </a:r>
            <a:r>
              <a:rPr kumimoji="1" lang="zh-CN" altLang="en-US" sz="2000"/>
              <a:t> </a:t>
            </a:r>
            <a:r>
              <a:rPr kumimoji="1" lang="en-US" altLang="zh-CN" sz="2000"/>
              <a:t>limited</a:t>
            </a:r>
            <a:r>
              <a:rPr kumimoji="1" lang="zh-CN" altLang="en-US" sz="2000"/>
              <a:t> </a:t>
            </a:r>
            <a:r>
              <a:rPr kumimoji="1" lang="en-US" altLang="zh-CN" sz="2000"/>
              <a:t>power,</a:t>
            </a:r>
            <a:r>
              <a:rPr kumimoji="1" lang="zh-CN" altLang="en-US" sz="2000"/>
              <a:t> </a:t>
            </a:r>
            <a:r>
              <a:rPr kumimoji="1" lang="en-US" altLang="zh-CN" sz="2000"/>
              <a:t>but</a:t>
            </a:r>
            <a:r>
              <a:rPr kumimoji="1" lang="zh-CN" altLang="en-US" sz="2000"/>
              <a:t> </a:t>
            </a:r>
            <a:r>
              <a:rPr kumimoji="1" lang="en-US" altLang="zh-CN" sz="2000"/>
              <a:t>still</a:t>
            </a:r>
            <a:r>
              <a:rPr kumimoji="1" lang="zh-CN" altLang="en-US" sz="2000"/>
              <a:t> </a:t>
            </a:r>
            <a:r>
              <a:rPr kumimoji="1" lang="en-US" altLang="zh-CN" sz="2000"/>
              <a:t>can</a:t>
            </a:r>
            <a:r>
              <a:rPr kumimoji="1" lang="zh-CN" altLang="en-US" sz="2000"/>
              <a:t> </a:t>
            </a:r>
            <a:r>
              <a:rPr kumimoji="1" lang="en-US" altLang="zh-CN" sz="2000"/>
              <a:t>see</a:t>
            </a:r>
            <a:r>
              <a:rPr kumimoji="1" lang="zh-CN" altLang="en-US" sz="2000"/>
              <a:t> </a:t>
            </a:r>
            <a:r>
              <a:rPr kumimoji="1" lang="en-US" altLang="zh-CN" sz="2000"/>
              <a:t>moon</a:t>
            </a:r>
            <a:r>
              <a:rPr kumimoji="1" lang="zh-CN" altLang="en-US" sz="2000"/>
              <a:t> </a:t>
            </a:r>
            <a:r>
              <a:rPr kumimoji="1" lang="en-US" altLang="zh-CN" sz="2000"/>
              <a:t>shield</a:t>
            </a:r>
            <a:r>
              <a:rPr kumimoji="1" lang="zh-CN" altLang="en-US" sz="2000"/>
              <a:t> </a:t>
            </a:r>
            <a:r>
              <a:rPr kumimoji="1" lang="en-US" altLang="zh-CN" sz="2000"/>
              <a:t>radiation</a:t>
            </a:r>
            <a:r>
              <a:rPr kumimoji="1" lang="zh-CN" altLang="en-US" sz="2000"/>
              <a:t> </a:t>
            </a:r>
            <a:r>
              <a:rPr kumimoji="1" lang="en-US" altLang="zh-CN" sz="2000"/>
              <a:t>from</a:t>
            </a:r>
            <a:r>
              <a:rPr kumimoji="1" lang="zh-CN" altLang="en-US" sz="2000"/>
              <a:t> </a:t>
            </a:r>
            <a:r>
              <a:rPr kumimoji="1" lang="en-US" altLang="zh-CN" sz="2000"/>
              <a:t>Earth</a:t>
            </a:r>
            <a:endParaRPr kumimoji="1" lang="zh-CN" altLang="en-US" sz="2000"/>
          </a:p>
          <a:p>
            <a:endParaRPr kumimoji="1" lang="en-US" sz="2000">
              <a:latin typeface="Chalkboard"/>
              <a:cs typeface="Chalkboard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BC3D07-F697-5447-8855-765462BB7B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3834" y="1865677"/>
            <a:ext cx="1942481" cy="14109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B83F31-D995-2743-B23E-33C1CE9AF0A6}"/>
              </a:ext>
            </a:extLst>
          </p:cNvPr>
          <p:cNvSpPr txBox="1"/>
          <p:nvPr/>
        </p:nvSpPr>
        <p:spPr>
          <a:xfrm>
            <a:off x="7647734" y="1501120"/>
            <a:ext cx="651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EMI</a:t>
            </a:r>
            <a:endParaRPr kumimoji="1" lang="en-US" sz="2000">
              <a:latin typeface="Chalkboard"/>
              <a:cs typeface="Chalkboard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B6B57B-DDBD-0841-826E-2E0BA6EE1A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0664" y="4287044"/>
            <a:ext cx="3214139" cy="213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7105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0397" y="172770"/>
            <a:ext cx="8186057" cy="1584176"/>
          </a:xfrm>
        </p:spPr>
        <p:txBody>
          <a:bodyPr/>
          <a:lstStyle/>
          <a:p>
            <a:r>
              <a:rPr kumimoji="1" lang="en-US" altLang="zh-CN" sz="3200"/>
              <a:t>Discovering</a:t>
            </a:r>
            <a:r>
              <a:rPr kumimoji="1" lang="zh-CN" altLang="en-US" sz="3200"/>
              <a:t> </a:t>
            </a:r>
            <a:r>
              <a:rPr kumimoji="1" lang="en-US" altLang="zh-CN" sz="3200"/>
              <a:t>Sky</a:t>
            </a:r>
            <a:r>
              <a:rPr kumimoji="1" lang="zh-CN" altLang="en-US" sz="3200"/>
              <a:t> </a:t>
            </a:r>
            <a:r>
              <a:rPr kumimoji="1" lang="en-US" altLang="zh-CN" sz="3200"/>
              <a:t>at</a:t>
            </a:r>
            <a:r>
              <a:rPr kumimoji="1" lang="zh-CN" altLang="en-US" sz="3200"/>
              <a:t> </a:t>
            </a:r>
            <a:r>
              <a:rPr kumimoji="1" lang="en-US" altLang="zh-CN" sz="3200"/>
              <a:t>Longest</a:t>
            </a:r>
            <a:r>
              <a:rPr kumimoji="1" lang="zh-CN" altLang="en-US" sz="3200"/>
              <a:t> </a:t>
            </a:r>
            <a:r>
              <a:rPr kumimoji="1" lang="en-US" altLang="zh-CN" sz="3200"/>
              <a:t>(DSL)</a:t>
            </a:r>
            <a:r>
              <a:rPr lang="en-US" altLang="en-US" sz="3200"/>
              <a:t> </a:t>
            </a:r>
            <a:r>
              <a:rPr kumimoji="1" lang="en-US" altLang="zh-CN" sz="3200"/>
              <a:t>wavelength</a:t>
            </a:r>
            <a:endParaRPr kumimoji="1" lang="zh-CN" altLang="en-US" sz="32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675" y="3921408"/>
            <a:ext cx="4137543" cy="25024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1988840"/>
            <a:ext cx="457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/>
              <a:t>A</a:t>
            </a:r>
            <a:r>
              <a:rPr kumimoji="1" lang="zh-CN" altLang="en-US"/>
              <a:t> </a:t>
            </a:r>
            <a:r>
              <a:rPr kumimoji="1" lang="en-US" altLang="zh-CN"/>
              <a:t>linear</a:t>
            </a:r>
            <a:r>
              <a:rPr kumimoji="1" lang="zh-CN" altLang="en-US"/>
              <a:t> </a:t>
            </a:r>
            <a:r>
              <a:rPr kumimoji="1" lang="en-US" altLang="zh-CN"/>
              <a:t>array</a:t>
            </a:r>
            <a:r>
              <a:rPr kumimoji="1" lang="zh-CN" altLang="en-US"/>
              <a:t> </a:t>
            </a:r>
            <a:r>
              <a:rPr kumimoji="1" lang="en-US" altLang="zh-CN"/>
              <a:t>(5-8)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satellites</a:t>
            </a:r>
            <a:r>
              <a:rPr kumimoji="1" lang="zh-CN" altLang="en-US"/>
              <a:t> </a:t>
            </a:r>
            <a:r>
              <a:rPr kumimoji="1" lang="en-US" altLang="zh-CN"/>
              <a:t>moving</a:t>
            </a:r>
            <a:r>
              <a:rPr kumimoji="1" lang="zh-CN" altLang="en-US"/>
              <a:t> </a:t>
            </a:r>
            <a:r>
              <a:rPr kumimoji="1" lang="en-US" altLang="zh-CN"/>
              <a:t>around</a:t>
            </a:r>
            <a:r>
              <a:rPr kumimoji="1" lang="zh-CN" altLang="en-US"/>
              <a:t> </a:t>
            </a:r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moon,</a:t>
            </a:r>
            <a:r>
              <a:rPr kumimoji="1" lang="zh-CN" altLang="en-US"/>
              <a:t> </a:t>
            </a:r>
            <a:r>
              <a:rPr kumimoji="1" lang="en-US" altLang="zh-CN"/>
              <a:t>take</a:t>
            </a:r>
            <a:r>
              <a:rPr kumimoji="1" lang="zh-CN" altLang="en-US"/>
              <a:t> </a:t>
            </a:r>
            <a:r>
              <a:rPr kumimoji="1" lang="en-US" altLang="zh-CN"/>
              <a:t>observation</a:t>
            </a:r>
            <a:r>
              <a:rPr kumimoji="1" lang="zh-CN" altLang="en-US"/>
              <a:t> </a:t>
            </a:r>
            <a:r>
              <a:rPr kumimoji="1" lang="en-US" altLang="zh-CN"/>
              <a:t>at</a:t>
            </a:r>
            <a:r>
              <a:rPr kumimoji="1" lang="zh-CN" altLang="en-US"/>
              <a:t> </a:t>
            </a:r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backside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moon,</a:t>
            </a:r>
            <a:r>
              <a:rPr kumimoji="1" lang="zh-CN" altLang="en-US"/>
              <a:t> </a:t>
            </a:r>
            <a:r>
              <a:rPr kumimoji="1" lang="en-US" altLang="zh-CN"/>
              <a:t>then</a:t>
            </a:r>
            <a:r>
              <a:rPr kumimoji="1" lang="zh-CN" altLang="en-US"/>
              <a:t> </a:t>
            </a:r>
            <a:r>
              <a:rPr kumimoji="1" lang="en-US" altLang="zh-CN"/>
              <a:t>transmit</a:t>
            </a:r>
            <a:r>
              <a:rPr kumimoji="1" lang="zh-CN" altLang="en-US"/>
              <a:t> </a:t>
            </a:r>
            <a:r>
              <a:rPr kumimoji="1" lang="en-US" altLang="zh-CN"/>
              <a:t>data</a:t>
            </a:r>
            <a:r>
              <a:rPr kumimoji="1" lang="zh-CN" altLang="en-US"/>
              <a:t> </a:t>
            </a:r>
            <a:r>
              <a:rPr kumimoji="1" lang="en-US" altLang="zh-CN"/>
              <a:t>back</a:t>
            </a:r>
            <a:r>
              <a:rPr kumimoji="1" lang="zh-CN" altLang="en-US"/>
              <a:t> </a:t>
            </a:r>
            <a:r>
              <a:rPr kumimoji="1" lang="en-US" altLang="zh-CN"/>
              <a:t>at</a:t>
            </a:r>
            <a:r>
              <a:rPr kumimoji="1" lang="zh-CN" altLang="en-US"/>
              <a:t> </a:t>
            </a:r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front</a:t>
            </a:r>
            <a:r>
              <a:rPr kumimoji="1" lang="zh-CN" altLang="en-US"/>
              <a:t> </a:t>
            </a:r>
            <a:r>
              <a:rPr kumimoji="1" lang="en-US" altLang="zh-CN"/>
              <a:t>side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moon.</a:t>
            </a:r>
          </a:p>
          <a:p>
            <a:endParaRPr kumimoji="1" lang="en-US" altLang="zh-CN"/>
          </a:p>
          <a:p>
            <a:pPr marL="342900" indent="-342900">
              <a:buFont typeface="Arial"/>
              <a:buChar char="•"/>
            </a:pPr>
            <a:r>
              <a:rPr kumimoji="1" lang="en-US" altLang="zh-CN"/>
              <a:t>A</a:t>
            </a:r>
            <a:r>
              <a:rPr kumimoji="1" lang="zh-CN" altLang="en-US"/>
              <a:t> </a:t>
            </a:r>
            <a:r>
              <a:rPr kumimoji="1" lang="en-US" altLang="zh-CN"/>
              <a:t>mother</a:t>
            </a:r>
            <a:r>
              <a:rPr kumimoji="1" lang="zh-CN" altLang="en-US"/>
              <a:t> </a:t>
            </a:r>
            <a:r>
              <a:rPr kumimoji="1" lang="en-US" altLang="zh-CN"/>
              <a:t>satellite</a:t>
            </a:r>
            <a:r>
              <a:rPr kumimoji="1" lang="zh-CN" altLang="en-US"/>
              <a:t> </a:t>
            </a:r>
            <a:r>
              <a:rPr kumimoji="1" lang="en-US" altLang="zh-CN"/>
              <a:t>measure</a:t>
            </a:r>
            <a:r>
              <a:rPr kumimoji="1" lang="zh-CN" altLang="en-US"/>
              <a:t> </a:t>
            </a:r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position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the</a:t>
            </a:r>
            <a:r>
              <a:rPr kumimoji="1" lang="zh-CN" altLang="en-US"/>
              <a:t> </a:t>
            </a:r>
            <a:r>
              <a:rPr kumimoji="1" lang="en-US" altLang="zh-CN"/>
              <a:t>daughter</a:t>
            </a:r>
            <a:r>
              <a:rPr kumimoji="1" lang="zh-CN" altLang="en-US"/>
              <a:t> </a:t>
            </a:r>
            <a:r>
              <a:rPr kumimoji="1" lang="en-US" altLang="zh-CN"/>
              <a:t>satellites</a:t>
            </a:r>
          </a:p>
          <a:p>
            <a:endParaRPr kumimoji="1" lang="en-US" altLang="zh-CN"/>
          </a:p>
          <a:p>
            <a:pPr marL="342900" indent="-342900">
              <a:buFont typeface="Arial"/>
              <a:buChar char="•"/>
            </a:pPr>
            <a:r>
              <a:rPr kumimoji="1" lang="en-US" altLang="zh-CN"/>
              <a:t>Low</a:t>
            </a:r>
            <a:r>
              <a:rPr kumimoji="1" lang="zh-CN" altLang="en-US"/>
              <a:t> </a:t>
            </a:r>
            <a:r>
              <a:rPr kumimoji="1" lang="en-US" altLang="zh-CN"/>
              <a:t>frequency</a:t>
            </a:r>
            <a:r>
              <a:rPr kumimoji="1" lang="zh-CN" altLang="en-US"/>
              <a:t> </a:t>
            </a:r>
            <a:r>
              <a:rPr kumimoji="1" lang="en-US" altLang="zh-CN"/>
              <a:t>aims</a:t>
            </a:r>
            <a:r>
              <a:rPr kumimoji="1" lang="zh-CN" altLang="en-US"/>
              <a:t> </a:t>
            </a:r>
            <a:r>
              <a:rPr kumimoji="1" lang="en-US" altLang="zh-CN"/>
              <a:t>for</a:t>
            </a:r>
            <a:r>
              <a:rPr kumimoji="1" lang="zh-CN" altLang="en-US"/>
              <a:t> </a:t>
            </a:r>
            <a:r>
              <a:rPr kumimoji="1" lang="en-US" altLang="zh-CN"/>
              <a:t>imaging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foregrounds,</a:t>
            </a:r>
            <a:r>
              <a:rPr kumimoji="1" lang="zh-CN" altLang="en-US"/>
              <a:t> </a:t>
            </a:r>
            <a:r>
              <a:rPr kumimoji="1" lang="en-US" altLang="zh-CN"/>
              <a:t>high</a:t>
            </a:r>
            <a:r>
              <a:rPr kumimoji="1" lang="zh-CN" altLang="en-US"/>
              <a:t> </a:t>
            </a:r>
            <a:r>
              <a:rPr kumimoji="1" lang="en-US" altLang="zh-CN"/>
              <a:t>frequency</a:t>
            </a:r>
            <a:r>
              <a:rPr kumimoji="1" lang="zh-CN" altLang="en-US"/>
              <a:t> </a:t>
            </a:r>
            <a:r>
              <a:rPr kumimoji="1" lang="en-US" altLang="zh-CN"/>
              <a:t>aims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detect</a:t>
            </a:r>
            <a:r>
              <a:rPr kumimoji="1" lang="zh-CN" altLang="en-US"/>
              <a:t> </a:t>
            </a:r>
            <a:r>
              <a:rPr kumimoji="1" lang="en-US" altLang="zh-CN"/>
              <a:t>cosmic</a:t>
            </a:r>
            <a:r>
              <a:rPr kumimoji="1" lang="zh-CN" altLang="en-US"/>
              <a:t> </a:t>
            </a:r>
            <a:r>
              <a:rPr kumimoji="1" lang="en-US" altLang="zh-CN"/>
              <a:t>dawn</a:t>
            </a:r>
            <a:r>
              <a:rPr kumimoji="1" lang="zh-CN" altLang="en-US"/>
              <a:t> </a:t>
            </a:r>
            <a:r>
              <a:rPr kumimoji="1" lang="en-US" altLang="zh-CN"/>
              <a:t>signal</a:t>
            </a:r>
            <a:r>
              <a:rPr kumimoji="1" lang="zh-CN" altLang="en-US"/>
              <a:t> </a:t>
            </a:r>
            <a:r>
              <a:rPr kumimoji="1" lang="en-US" altLang="zh-CN"/>
              <a:t>by</a:t>
            </a:r>
            <a:r>
              <a:rPr kumimoji="1" lang="zh-CN" altLang="en-US"/>
              <a:t> </a:t>
            </a:r>
            <a:r>
              <a:rPr kumimoji="1" lang="en-US" altLang="zh-CN"/>
              <a:t>precise</a:t>
            </a:r>
            <a:r>
              <a:rPr kumimoji="1" lang="zh-CN" altLang="en-US"/>
              <a:t> </a:t>
            </a:r>
            <a:r>
              <a:rPr kumimoji="1" lang="en-US" altLang="zh-CN"/>
              <a:t>global</a:t>
            </a:r>
            <a:r>
              <a:rPr kumimoji="1" lang="zh-CN" altLang="en-US"/>
              <a:t> </a:t>
            </a:r>
            <a:r>
              <a:rPr kumimoji="1" lang="en-US" altLang="zh-CN"/>
              <a:t>spectrum</a:t>
            </a:r>
            <a:r>
              <a:rPr kumimoji="1" lang="zh-CN" altLang="en-US"/>
              <a:t> </a:t>
            </a:r>
            <a:r>
              <a:rPr kumimoji="1" lang="en-US" altLang="zh-CN"/>
              <a:t>measurement</a:t>
            </a:r>
          </a:p>
          <a:p>
            <a:r>
              <a:rPr kumimoji="1" lang="zh-CN" altLang="en-US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9F287B-60AC-B346-A1C4-E92DC9A2A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741" y="1945452"/>
            <a:ext cx="3346916" cy="187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447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1DF21-4B4F-5840-A173-CA6918054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21cm observation</a:t>
            </a:r>
          </a:p>
        </p:txBody>
      </p:sp>
      <p:pic>
        <p:nvPicPr>
          <p:cNvPr id="3" name="Picture 2" descr="HI_disks.gif">
            <a:extLst>
              <a:ext uri="{FF2B5EF4-FFF2-40B4-BE49-F238E27FC236}">
                <a16:creationId xmlns:a16="http://schemas.microsoft.com/office/drawing/2014/main" id="{CC86F556-2FC5-F044-8831-FEC4E9122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630" y="1861672"/>
            <a:ext cx="4316211" cy="219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>
            <a:extLst>
              <a:ext uri="{FF2B5EF4-FFF2-40B4-BE49-F238E27FC236}">
                <a16:creationId xmlns:a16="http://schemas.microsoft.com/office/drawing/2014/main" id="{E7634718-E05C-BC49-A028-1F0260F307ED}"/>
              </a:ext>
            </a:extLst>
          </p:cNvPr>
          <p:cNvSpPr txBox="1"/>
          <p:nvPr/>
        </p:nvSpPr>
        <p:spPr>
          <a:xfrm>
            <a:off x="482275" y="1385083"/>
            <a:ext cx="3154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sz="2000">
                <a:solidFill>
                  <a:srgbClr val="FF0000"/>
                </a:solidFill>
                <a:latin typeface="Chalkboard"/>
                <a:cs typeface="Chalkboard"/>
              </a:rPr>
              <a:t>Ubiquitous: </a:t>
            </a:r>
            <a:r>
              <a:rPr kumimoji="1" lang="en-US" altLang="zh-CN">
                <a:latin typeface="Chalkboard"/>
                <a:cs typeface="Chalkboard"/>
              </a:rPr>
              <a:t>76%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of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baryons</a:t>
            </a:r>
            <a:endParaRPr kumimoji="1" lang="en-US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6" name="TextBox 12">
            <a:extLst>
              <a:ext uri="{FF2B5EF4-FFF2-40B4-BE49-F238E27FC236}">
                <a16:creationId xmlns:a16="http://schemas.microsoft.com/office/drawing/2014/main" id="{B5B3EFFE-E5FA-1141-9516-CD87D068AEBF}"/>
              </a:ext>
            </a:extLst>
          </p:cNvPr>
          <p:cNvSpPr txBox="1"/>
          <p:nvPr/>
        </p:nvSpPr>
        <p:spPr>
          <a:xfrm>
            <a:off x="5506888" y="1390871"/>
            <a:ext cx="2892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sz="2000">
                <a:solidFill>
                  <a:srgbClr val="FF0000"/>
                </a:solidFill>
                <a:latin typeface="Chalkboard"/>
                <a:cs typeface="Chalkboard"/>
              </a:rPr>
              <a:t>A different perspective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7AF67F-F9B7-A943-B174-391ACA190C0C}"/>
              </a:ext>
            </a:extLst>
          </p:cNvPr>
          <p:cNvSpPr txBox="1"/>
          <p:nvPr/>
        </p:nvSpPr>
        <p:spPr>
          <a:xfrm>
            <a:off x="344004" y="6105992"/>
            <a:ext cx="3418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observable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Universe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comoving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scale</a:t>
            </a:r>
            <a:endParaRPr kumimoji="1" lang="en-US" sz="2000">
              <a:latin typeface="Chalkboard"/>
              <a:cs typeface="Chalkboard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BBC1A4F-9500-5842-8F30-AA43A481FEED}"/>
              </a:ext>
            </a:extLst>
          </p:cNvPr>
          <p:cNvGrpSpPr/>
          <p:nvPr/>
        </p:nvGrpSpPr>
        <p:grpSpPr>
          <a:xfrm>
            <a:off x="4261962" y="4286586"/>
            <a:ext cx="4843028" cy="2544289"/>
            <a:chOff x="4261962" y="4286586"/>
            <a:chExt cx="4843028" cy="254428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BB2EB01-0306-CE4A-AFD6-4511F5F0C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61962" y="4292096"/>
              <a:ext cx="2353375" cy="216783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27A541C-C216-B644-BAFA-17DFB776A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4006" y="4286586"/>
              <a:ext cx="2233166" cy="217334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835B7F-28F4-864F-A8AB-4CAE91ED6C2D}"/>
                </a:ext>
              </a:extLst>
            </p:cNvPr>
            <p:cNvSpPr txBox="1"/>
            <p:nvPr/>
          </p:nvSpPr>
          <p:spPr>
            <a:xfrm>
              <a:off x="6953278" y="4517481"/>
              <a:ext cx="1432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sz="1600">
                  <a:solidFill>
                    <a:schemeClr val="bg1"/>
                  </a:solidFill>
                  <a:latin typeface="Chalkboard"/>
                  <a:cs typeface="Chalkboard"/>
                </a:rPr>
                <a:t>Tully-Fisher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E70F629-C6B9-BF43-B8C9-88D5983C583D}"/>
                </a:ext>
              </a:extLst>
            </p:cNvPr>
            <p:cNvSpPr txBox="1"/>
            <p:nvPr/>
          </p:nvSpPr>
          <p:spPr>
            <a:xfrm>
              <a:off x="4511038" y="4517481"/>
              <a:ext cx="1432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sz="1600">
                  <a:solidFill>
                    <a:schemeClr val="bg1"/>
                  </a:solidFill>
                  <a:latin typeface="Chalkboard"/>
                  <a:cs typeface="Chalkboard"/>
                </a:rPr>
                <a:t>mass relation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9DE07A-4EFA-2749-8644-9335CADEF4B4}"/>
                </a:ext>
              </a:extLst>
            </p:cNvPr>
            <p:cNvSpPr/>
            <p:nvPr/>
          </p:nvSpPr>
          <p:spPr>
            <a:xfrm>
              <a:off x="4864021" y="6461543"/>
              <a:ext cx="42409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>
                  <a:latin typeface="Chalkboard"/>
                  <a:cs typeface="Chalkboard"/>
                </a:rPr>
                <a:t>Q. Guo et al.(2019), Nature Astronomy </a:t>
              </a:r>
            </a:p>
          </p:txBody>
        </p:sp>
      </p:grpSp>
      <p:grpSp>
        <p:nvGrpSpPr>
          <p:cNvPr id="22" name="Group">
            <a:extLst>
              <a:ext uri="{FF2B5EF4-FFF2-40B4-BE49-F238E27FC236}">
                <a16:creationId xmlns:a16="http://schemas.microsoft.com/office/drawing/2014/main" id="{B0B0EEE1-C47F-6049-AF69-DC16199EF67D}"/>
              </a:ext>
            </a:extLst>
          </p:cNvPr>
          <p:cNvGrpSpPr/>
          <p:nvPr/>
        </p:nvGrpSpPr>
        <p:grpSpPr>
          <a:xfrm>
            <a:off x="265159" y="2004790"/>
            <a:ext cx="3691018" cy="3930884"/>
            <a:chOff x="0" y="-71755"/>
            <a:chExt cx="6519063" cy="6907543"/>
          </a:xfrm>
        </p:grpSpPr>
        <p:sp>
          <p:nvSpPr>
            <p:cNvPr id="23" name="area ∝ volume">
              <a:extLst>
                <a:ext uri="{FF2B5EF4-FFF2-40B4-BE49-F238E27FC236}">
                  <a16:creationId xmlns:a16="http://schemas.microsoft.com/office/drawing/2014/main" id="{4A6CB706-0ADC-DA44-987E-43CCD4EB4677}"/>
                </a:ext>
              </a:extLst>
            </p:cNvPr>
            <p:cNvSpPr txBox="1"/>
            <p:nvPr/>
          </p:nvSpPr>
          <p:spPr>
            <a:xfrm>
              <a:off x="2145938" y="-71755"/>
              <a:ext cx="1659167" cy="6874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defRPr>
                  <a:solidFill>
                    <a:srgbClr val="C82506"/>
                  </a:solidFill>
                </a:defRPr>
              </a:pPr>
              <a:r>
                <a:rPr sz="1266"/>
                <a:t>area </a:t>
              </a:r>
              <a:r>
                <a:rPr sz="2672"/>
                <a:t>∝</a:t>
              </a:r>
              <a:r>
                <a:rPr sz="1266"/>
                <a:t> volume</a:t>
              </a:r>
            </a:p>
          </p:txBody>
        </p:sp>
        <p:pic>
          <p:nvPicPr>
            <p:cNvPr id="24" name="ObservableUniverseRoadmap.pdf" descr="ObservableUniverseRoadmap.pdf">
              <a:extLst>
                <a:ext uri="{FF2B5EF4-FFF2-40B4-BE49-F238E27FC236}">
                  <a16:creationId xmlns:a16="http://schemas.microsoft.com/office/drawing/2014/main" id="{7E68BAF5-4026-EF4D-B0CB-1E33E5961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16724"/>
              <a:ext cx="6519063" cy="65190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94135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190F-49C7-9546-8513-7BB2852AF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en-US" altLang="zh-CN" sz="3600"/>
              <a:t>Current</a:t>
            </a:r>
            <a:r>
              <a:rPr lang="zh-CN" altLang="en-US" sz="3600"/>
              <a:t> </a:t>
            </a:r>
            <a:r>
              <a:rPr lang="en-US" altLang="zh-CN" sz="3600"/>
              <a:t>mid-redshift</a:t>
            </a:r>
            <a:r>
              <a:rPr lang="zh-CN" altLang="en-US" sz="3600"/>
              <a:t> </a:t>
            </a:r>
            <a:r>
              <a:rPr lang="en-US" altLang="zh-CN" sz="3600"/>
              <a:t>Radio</a:t>
            </a:r>
            <a:r>
              <a:rPr lang="zh-CN" altLang="en-US" sz="3600"/>
              <a:t> </a:t>
            </a:r>
            <a:r>
              <a:rPr lang="en-US" altLang="zh-CN" sz="3600"/>
              <a:t>Telescopes</a:t>
            </a:r>
            <a:endParaRPr lang="en-US" sz="3600"/>
          </a:p>
        </p:txBody>
      </p:sp>
      <p:pic>
        <p:nvPicPr>
          <p:cNvPr id="3" name="图片 4" descr="GBT.jpg">
            <a:extLst>
              <a:ext uri="{FF2B5EF4-FFF2-40B4-BE49-F238E27FC236}">
                <a16:creationId xmlns:a16="http://schemas.microsoft.com/office/drawing/2014/main" id="{A730DF35-8054-6641-8B86-EA71E709EA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60" y="3001030"/>
            <a:ext cx="2509220" cy="168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5">
            <a:extLst>
              <a:ext uri="{FF2B5EF4-FFF2-40B4-BE49-F238E27FC236}">
                <a16:creationId xmlns:a16="http://schemas.microsoft.com/office/drawing/2014/main" id="{E99CBEE7-999E-634B-BF58-4353C09C0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187" y="3077744"/>
            <a:ext cx="13427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1800">
                <a:solidFill>
                  <a:srgbClr val="FFFFFF"/>
                </a:solidFill>
              </a:rPr>
              <a:t>GBT</a:t>
            </a:r>
            <a:r>
              <a:rPr lang="zh-CN" altLang="en-US" sz="1800">
                <a:solidFill>
                  <a:srgbClr val="FFFFFF"/>
                </a:solidFill>
              </a:rPr>
              <a:t> </a:t>
            </a:r>
            <a:r>
              <a:rPr lang="en-US" altLang="zh-CN" sz="1800">
                <a:solidFill>
                  <a:srgbClr val="FFFFFF"/>
                </a:solidFill>
              </a:rPr>
              <a:t>(105m)</a:t>
            </a: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5" name="组 32">
            <a:extLst>
              <a:ext uri="{FF2B5EF4-FFF2-40B4-BE49-F238E27FC236}">
                <a16:creationId xmlns:a16="http://schemas.microsoft.com/office/drawing/2014/main" id="{51E3ED81-35DE-C244-9D5C-F6FC02CAD8AC}"/>
              </a:ext>
            </a:extLst>
          </p:cNvPr>
          <p:cNvGrpSpPr/>
          <p:nvPr/>
        </p:nvGrpSpPr>
        <p:grpSpPr>
          <a:xfrm>
            <a:off x="136912" y="1280768"/>
            <a:ext cx="2437213" cy="1530515"/>
            <a:chOff x="3707904" y="4861738"/>
            <a:chExt cx="2664296" cy="1892014"/>
          </a:xfrm>
        </p:grpSpPr>
        <p:pic>
          <p:nvPicPr>
            <p:cNvPr id="6" name="图片 33" descr="Parkes.jpg">
              <a:extLst>
                <a:ext uri="{FF2B5EF4-FFF2-40B4-BE49-F238E27FC236}">
                  <a16:creationId xmlns:a16="http://schemas.microsoft.com/office/drawing/2014/main" id="{B623741D-B183-644C-B168-392B05F27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7904" y="4874178"/>
              <a:ext cx="2664296" cy="1879574"/>
            </a:xfrm>
            <a:prstGeom prst="rect">
              <a:avLst/>
            </a:prstGeom>
          </p:spPr>
        </p:pic>
        <p:sp>
          <p:nvSpPr>
            <p:cNvPr id="7" name="文本框 5">
              <a:extLst>
                <a:ext uri="{FF2B5EF4-FFF2-40B4-BE49-F238E27FC236}">
                  <a16:creationId xmlns:a16="http://schemas.microsoft.com/office/drawing/2014/main" id="{4516B33F-8DDF-4A4B-AD95-70B5178825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7904" y="4861738"/>
              <a:ext cx="1661448" cy="456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altLang="zh-CN" sz="1800">
                  <a:solidFill>
                    <a:srgbClr val="FFFFFF"/>
                  </a:solidFill>
                </a:rPr>
                <a:t>Parkes</a:t>
              </a:r>
              <a:r>
                <a:rPr lang="zh-CN" altLang="en-US" sz="1800">
                  <a:solidFill>
                    <a:srgbClr val="FFFFFF"/>
                  </a:solidFill>
                </a:rPr>
                <a:t> </a:t>
              </a:r>
              <a:r>
                <a:rPr lang="en-US" altLang="zh-CN" sz="1800">
                  <a:solidFill>
                    <a:srgbClr val="FFFFFF"/>
                  </a:solidFill>
                </a:rPr>
                <a:t>(64m)</a:t>
              </a: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61C0A4-DB39-D74B-9F3F-983B2DFFFC17}"/>
              </a:ext>
            </a:extLst>
          </p:cNvPr>
          <p:cNvGrpSpPr/>
          <p:nvPr/>
        </p:nvGrpSpPr>
        <p:grpSpPr>
          <a:xfrm>
            <a:off x="46272" y="4767058"/>
            <a:ext cx="2445479" cy="1818825"/>
            <a:chOff x="746061" y="5028289"/>
            <a:chExt cx="2445479" cy="181882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2690401-54B4-D444-BD2B-4D157D140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061" y="5028289"/>
              <a:ext cx="2445479" cy="1818825"/>
            </a:xfrm>
            <a:prstGeom prst="rect">
              <a:avLst/>
            </a:prstGeom>
          </p:spPr>
        </p:pic>
        <p:sp>
          <p:nvSpPr>
            <p:cNvPr id="10" name="文本框 5">
              <a:extLst>
                <a:ext uri="{FF2B5EF4-FFF2-40B4-BE49-F238E27FC236}">
                  <a16:creationId xmlns:a16="http://schemas.microsoft.com/office/drawing/2014/main" id="{E99CBEE7-999E-634B-BF58-4353C09C0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4697" y="5093603"/>
              <a:ext cx="17524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>
                  <a:solidFill>
                    <a:srgbClr val="FFFFFF"/>
                  </a:solidFill>
                </a:rPr>
                <a:t>Arecibo</a:t>
              </a:r>
              <a:r>
                <a:rPr lang="zh-CN" altLang="en-US">
                  <a:solidFill>
                    <a:srgbClr val="FFFFFF"/>
                  </a:solidFill>
                </a:rPr>
                <a:t> </a:t>
              </a:r>
              <a:r>
                <a:rPr lang="en-US" altLang="zh-CN">
                  <a:solidFill>
                    <a:srgbClr val="FFFFFF"/>
                  </a:solidFill>
                </a:rPr>
                <a:t>(150m)</a:t>
              </a: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29C6C14-1696-6143-95B5-86FD684EB44A}"/>
              </a:ext>
            </a:extLst>
          </p:cNvPr>
          <p:cNvGrpSpPr/>
          <p:nvPr/>
        </p:nvGrpSpPr>
        <p:grpSpPr>
          <a:xfrm>
            <a:off x="6263630" y="5061111"/>
            <a:ext cx="3108825" cy="1720689"/>
            <a:chOff x="3979115" y="2559525"/>
            <a:chExt cx="3672796" cy="1689901"/>
          </a:xfrm>
        </p:grpSpPr>
        <p:pic>
          <p:nvPicPr>
            <p:cNvPr id="12" name="图片 6" descr="MeerKATmorning.jpg">
              <a:extLst>
                <a:ext uri="{FF2B5EF4-FFF2-40B4-BE49-F238E27FC236}">
                  <a16:creationId xmlns:a16="http://schemas.microsoft.com/office/drawing/2014/main" id="{21C2E5D0-2C0A-EB4E-A752-4CC95BC6B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79115" y="2559525"/>
              <a:ext cx="3247157" cy="1689901"/>
            </a:xfrm>
            <a:prstGeom prst="rect">
              <a:avLst/>
            </a:prstGeom>
          </p:spPr>
        </p:pic>
        <p:sp>
          <p:nvSpPr>
            <p:cNvPr id="13" name="文本框 2">
              <a:extLst>
                <a:ext uri="{FF2B5EF4-FFF2-40B4-BE49-F238E27FC236}">
                  <a16:creationId xmlns:a16="http://schemas.microsoft.com/office/drawing/2014/main" id="{7A1E8A12-0588-E548-A594-FACFCB09DF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8026" y="2636290"/>
              <a:ext cx="180388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altLang="zh-CN">
                  <a:solidFill>
                    <a:srgbClr val="FFFFFF"/>
                  </a:solidFill>
                </a:rPr>
                <a:t>MeerKAT</a:t>
              </a: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49B841-DEBD-E542-BF30-EC191FB1479E}"/>
              </a:ext>
            </a:extLst>
          </p:cNvPr>
          <p:cNvGrpSpPr/>
          <p:nvPr/>
        </p:nvGrpSpPr>
        <p:grpSpPr>
          <a:xfrm>
            <a:off x="6180453" y="3132026"/>
            <a:ext cx="3190704" cy="1869441"/>
            <a:chOff x="6080989" y="4545885"/>
            <a:chExt cx="2875316" cy="1496725"/>
          </a:xfrm>
        </p:grpSpPr>
        <p:pic>
          <p:nvPicPr>
            <p:cNvPr id="14" name="图片 8" descr="askap_575.jpg">
              <a:extLst>
                <a:ext uri="{FF2B5EF4-FFF2-40B4-BE49-F238E27FC236}">
                  <a16:creationId xmlns:a16="http://schemas.microsoft.com/office/drawing/2014/main" id="{AE5D8484-6DD1-324E-B8C0-E85A82DCB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80989" y="4561274"/>
              <a:ext cx="2628914" cy="1481336"/>
            </a:xfrm>
            <a:prstGeom prst="rect">
              <a:avLst/>
            </a:prstGeom>
          </p:spPr>
        </p:pic>
        <p:sp>
          <p:nvSpPr>
            <p:cNvPr id="15" name="文本框 2">
              <a:extLst>
                <a:ext uri="{FF2B5EF4-FFF2-40B4-BE49-F238E27FC236}">
                  <a16:creationId xmlns:a16="http://schemas.microsoft.com/office/drawing/2014/main" id="{98095E0F-3D8E-CE44-8174-FDC2EC0B48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0161" y="4545885"/>
              <a:ext cx="12961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altLang="zh-CN">
                  <a:solidFill>
                    <a:srgbClr val="FFFFFF"/>
                  </a:solidFill>
                </a:rPr>
                <a:t>ASKAP</a:t>
              </a: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8766447-FCA7-3549-A8D6-8EAB18B4176D}"/>
              </a:ext>
            </a:extLst>
          </p:cNvPr>
          <p:cNvGrpSpPr/>
          <p:nvPr/>
        </p:nvGrpSpPr>
        <p:grpSpPr>
          <a:xfrm>
            <a:off x="3924263" y="1208301"/>
            <a:ext cx="2509220" cy="1869443"/>
            <a:chOff x="3924263" y="1208301"/>
            <a:chExt cx="2324137" cy="174310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5B29B-A9D4-7941-8ED6-0DD06CAD7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24263" y="1208301"/>
              <a:ext cx="2324137" cy="174310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A95758-E6B4-7E4F-A819-E6F0315DE752}"/>
                </a:ext>
              </a:extLst>
            </p:cNvPr>
            <p:cNvSpPr txBox="1"/>
            <p:nvPr/>
          </p:nvSpPr>
          <p:spPr>
            <a:xfrm>
              <a:off x="4354286" y="1251857"/>
              <a:ext cx="7889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000">
                  <a:latin typeface="Chalkboard"/>
                  <a:cs typeface="Chalkboard"/>
                </a:rPr>
                <a:t>JVLA</a:t>
              </a:r>
              <a:endParaRPr kumimoji="1" lang="en-US" sz="2000">
                <a:latin typeface="Chalkboard"/>
                <a:cs typeface="Chalkboard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8B57620-37D8-E949-9BB0-816BD9E4D15B}"/>
              </a:ext>
            </a:extLst>
          </p:cNvPr>
          <p:cNvGrpSpPr/>
          <p:nvPr/>
        </p:nvGrpSpPr>
        <p:grpSpPr>
          <a:xfrm>
            <a:off x="6553199" y="1208301"/>
            <a:ext cx="2329543" cy="1869442"/>
            <a:chOff x="6497335" y="1208301"/>
            <a:chExt cx="2385408" cy="178905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14B3910-DD65-E742-8854-3C7CBB470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97335" y="1208301"/>
              <a:ext cx="2385408" cy="1789056"/>
            </a:xfrm>
            <a:prstGeom prst="rect">
              <a:avLst/>
            </a:prstGeom>
          </p:spPr>
        </p:pic>
        <p:sp>
          <p:nvSpPr>
            <p:cNvPr id="24" name="TextBox 19">
              <a:extLst>
                <a:ext uri="{FF2B5EF4-FFF2-40B4-BE49-F238E27FC236}">
                  <a16:creationId xmlns:a16="http://schemas.microsoft.com/office/drawing/2014/main" id="{FAA95758-E6B4-7E4F-A819-E6F0315DE752}"/>
                </a:ext>
              </a:extLst>
            </p:cNvPr>
            <p:cNvSpPr txBox="1"/>
            <p:nvPr/>
          </p:nvSpPr>
          <p:spPr>
            <a:xfrm>
              <a:off x="6663703" y="1277652"/>
              <a:ext cx="8723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2000">
                  <a:latin typeface="Chalkboard"/>
                  <a:cs typeface="Chalkboard"/>
                </a:rPr>
                <a:t>GMRT</a:t>
              </a:r>
              <a:endParaRPr kumimoji="1" lang="en-US" sz="2000">
                <a:latin typeface="Chalkboard"/>
                <a:cs typeface="Chalkboard"/>
              </a:endParaRPr>
            </a:p>
          </p:txBody>
        </p:sp>
      </p:grpSp>
      <p:pic>
        <p:nvPicPr>
          <p:cNvPr id="26" name="图片 28" descr="FAST6.JPG">
            <a:extLst>
              <a:ext uri="{FF2B5EF4-FFF2-40B4-BE49-F238E27FC236}">
                <a16:creationId xmlns:a16="http://schemas.microsoft.com/office/drawing/2014/main" id="{80AC8BA3-9C87-DD41-B919-B0724CC3FF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186" y="3438553"/>
            <a:ext cx="3648709" cy="2405869"/>
          </a:xfrm>
          <a:prstGeom prst="rect">
            <a:avLst/>
          </a:prstGeom>
        </p:spPr>
      </p:pic>
      <p:sp>
        <p:nvSpPr>
          <p:cNvPr id="27" name="文本框 5">
            <a:extLst>
              <a:ext uri="{FF2B5EF4-FFF2-40B4-BE49-F238E27FC236}">
                <a16:creationId xmlns:a16="http://schemas.microsoft.com/office/drawing/2014/main" id="{CD007445-ED7F-0046-8ED3-4C6C8C4A8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981" y="3447076"/>
            <a:ext cx="16460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>
                <a:solidFill>
                  <a:srgbClr val="FFFFFF"/>
                </a:solidFill>
              </a:rPr>
              <a:t>FAST</a:t>
            </a:r>
            <a:r>
              <a:rPr lang="zh-CN" altLang="en-US">
                <a:solidFill>
                  <a:srgbClr val="FFFFFF"/>
                </a:solidFill>
              </a:rPr>
              <a:t> </a:t>
            </a:r>
            <a:r>
              <a:rPr lang="en-US" altLang="zh-CN">
                <a:solidFill>
                  <a:srgbClr val="FFFFFF"/>
                </a:solidFill>
              </a:rPr>
              <a:t>(500m)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5BDF9C6-0633-1641-BD44-B22EB96E8968}"/>
              </a:ext>
            </a:extLst>
          </p:cNvPr>
          <p:cNvSpPr txBox="1"/>
          <p:nvPr/>
        </p:nvSpPr>
        <p:spPr>
          <a:xfrm>
            <a:off x="7228114" y="6335486"/>
            <a:ext cx="1019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64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</a:t>
            </a:r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07EEA9-2B15-F843-917D-8B0F8CAB16F8}"/>
              </a:ext>
            </a:extLst>
          </p:cNvPr>
          <p:cNvSpPr txBox="1"/>
          <p:nvPr/>
        </p:nvSpPr>
        <p:spPr>
          <a:xfrm>
            <a:off x="7707086" y="4690931"/>
            <a:ext cx="1019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36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</a:t>
            </a:r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409CCC-0CA3-184E-BD08-86A439FD14DC}"/>
              </a:ext>
            </a:extLst>
          </p:cNvPr>
          <p:cNvSpPr txBox="1"/>
          <p:nvPr/>
        </p:nvSpPr>
        <p:spPr>
          <a:xfrm>
            <a:off x="7228114" y="2645229"/>
            <a:ext cx="1019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27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</a:t>
            </a:r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E4DFC5-A581-2A49-8FA3-7C23C9186ECE}"/>
              </a:ext>
            </a:extLst>
          </p:cNvPr>
          <p:cNvSpPr txBox="1"/>
          <p:nvPr/>
        </p:nvSpPr>
        <p:spPr>
          <a:xfrm>
            <a:off x="4388531" y="2811283"/>
            <a:ext cx="1019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27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129433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94C19-4710-2C4B-AEDD-8774323C3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171" y="0"/>
            <a:ext cx="7543800" cy="914400"/>
          </a:xfrm>
        </p:spPr>
        <p:txBody>
          <a:bodyPr/>
          <a:lstStyle/>
          <a:p>
            <a:r>
              <a:rPr lang="en-US"/>
              <a:t>FAST survey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6044B2-8F6A-6249-8EE7-C3337D6CE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3" y="2280556"/>
            <a:ext cx="2438400" cy="381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2BE82A-673F-0F4F-AFB1-D06EB1D54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089" y="1590503"/>
            <a:ext cx="2656567" cy="58422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E343A9-D7E2-C442-88F7-3AA619B37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13" y="2767384"/>
            <a:ext cx="2438400" cy="20210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A6C897-F6E8-A947-B686-55FF4020A4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513" y="4894229"/>
            <a:ext cx="2438400" cy="1854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1BC497-AD99-9C4B-9456-0C158DB1E3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199" y="1787607"/>
            <a:ext cx="4843236" cy="24216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33E3BA-83F6-7442-AA2A-64D4F44C1D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3623" y="4351526"/>
            <a:ext cx="3038931" cy="2396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CD558F-F87F-6D4B-AF39-5808327B9933}"/>
              </a:ext>
            </a:extLst>
          </p:cNvPr>
          <p:cNvSpPr txBox="1"/>
          <p:nvPr/>
        </p:nvSpPr>
        <p:spPr>
          <a:xfrm>
            <a:off x="3896108" y="1033212"/>
            <a:ext cx="64997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>
                <a:latin typeface="Chalkboard"/>
                <a:cs typeface="Chalkboard"/>
              </a:rPr>
              <a:t>Wenkai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Hu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et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al.,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lang="en-US" sz="1600"/>
              <a:t>Forecast for FAST: from Galaxies Survey to Intensity Mapping", arxiv:1909.10946</a:t>
            </a:r>
          </a:p>
          <a:p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F7496A-F3B5-7D43-8232-B63C2A402FD8}"/>
              </a:ext>
            </a:extLst>
          </p:cNvPr>
          <p:cNvSpPr txBox="1"/>
          <p:nvPr/>
        </p:nvSpPr>
        <p:spPr>
          <a:xfrm>
            <a:off x="6133195" y="5938270"/>
            <a:ext cx="1454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>
                <a:solidFill>
                  <a:schemeClr val="bg1"/>
                </a:solidFill>
                <a:latin typeface="Chalkboard"/>
                <a:cs typeface="Chalkboard"/>
              </a:rPr>
              <a:t>DETF</a:t>
            </a:r>
            <a:r>
              <a:rPr kumimoji="1" lang="zh-CN" altLang="en-US" sz="140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1400">
                <a:solidFill>
                  <a:schemeClr val="bg1"/>
                </a:solidFill>
                <a:latin typeface="Chalkboard"/>
                <a:cs typeface="Chalkboard"/>
              </a:rPr>
              <a:t>Figure</a:t>
            </a:r>
            <a:r>
              <a:rPr kumimoji="1" lang="zh-CN" altLang="en-US" sz="140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1400">
                <a:solidFill>
                  <a:schemeClr val="bg1"/>
                </a:solidFill>
                <a:latin typeface="Chalkboard"/>
                <a:cs typeface="Chalkboard"/>
              </a:rPr>
              <a:t>of</a:t>
            </a:r>
            <a:r>
              <a:rPr kumimoji="1" lang="zh-CN" altLang="en-US" sz="140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1400">
                <a:solidFill>
                  <a:schemeClr val="bg1"/>
                </a:solidFill>
                <a:latin typeface="Chalkboard"/>
                <a:cs typeface="Chalkboard"/>
              </a:rPr>
              <a:t>merit</a:t>
            </a:r>
            <a:endParaRPr kumimoji="1" lang="en-US" sz="1400">
              <a:solidFill>
                <a:schemeClr val="bg1"/>
              </a:solidFill>
              <a:latin typeface="Chalkboard"/>
              <a:cs typeface="Chalkboard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D87EFA-0DC6-9B43-8233-E57C2A297B2E}"/>
              </a:ext>
            </a:extLst>
          </p:cNvPr>
          <p:cNvSpPr txBox="1"/>
          <p:nvPr/>
        </p:nvSpPr>
        <p:spPr>
          <a:xfrm>
            <a:off x="3080656" y="3075057"/>
            <a:ext cx="1186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L-band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beams</a:t>
            </a:r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0B2944-880F-3844-8695-D8D26EFE6B38}"/>
              </a:ext>
            </a:extLst>
          </p:cNvPr>
          <p:cNvSpPr txBox="1"/>
          <p:nvPr/>
        </p:nvSpPr>
        <p:spPr>
          <a:xfrm>
            <a:off x="3080656" y="5050971"/>
            <a:ext cx="13498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number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density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of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detected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galaxies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3271457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5411" y="216653"/>
            <a:ext cx="7543800" cy="914400"/>
          </a:xfrm>
        </p:spPr>
        <p:txBody>
          <a:bodyPr/>
          <a:lstStyle/>
          <a:p>
            <a:r>
              <a:rPr kumimoji="1" lang="en-US" altLang="zh-CN"/>
              <a:t>Dedicated</a:t>
            </a:r>
            <a:r>
              <a:rPr kumimoji="1" lang="zh-CN" altLang="en-US"/>
              <a:t> </a:t>
            </a:r>
            <a:r>
              <a:rPr kumimoji="1" lang="en-US" altLang="zh-CN"/>
              <a:t>Experiments</a:t>
            </a:r>
            <a:endParaRPr kumimoji="1" lang="zh-CN" altLang="en-US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890" y="2522607"/>
            <a:ext cx="3831236" cy="256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98217" y="1377371"/>
            <a:ext cx="60304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>
                <a:latin typeface="Chalkboard"/>
                <a:cs typeface="Chalkboard"/>
              </a:rPr>
              <a:t>Stable, large field of view（also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good FRB</a:t>
            </a:r>
            <a:r>
              <a:rPr kumimoji="1" lang="zh-CN" altLang="en-US">
                <a:latin typeface="Chalkboard"/>
                <a:cs typeface="Chalkboard"/>
              </a:rPr>
              <a:t> </a:t>
            </a:r>
            <a:r>
              <a:rPr kumimoji="1" lang="en-US" altLang="zh-CN">
                <a:latin typeface="Chalkboard"/>
                <a:cs typeface="Chalkboard"/>
              </a:rPr>
              <a:t>searcher)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/>
              <a:t>Array</a:t>
            </a:r>
            <a:r>
              <a:rPr kumimoji="1" lang="zh-CN" altLang="en-US"/>
              <a:t> </a:t>
            </a:r>
            <a:r>
              <a:rPr kumimoji="1" lang="en-US" altLang="zh-CN"/>
              <a:t>Size:</a:t>
            </a:r>
            <a:r>
              <a:rPr kumimoji="1" lang="zh-CN" altLang="en-US"/>
              <a:t> </a:t>
            </a:r>
            <a:r>
              <a:rPr kumimoji="1" lang="en-US" altLang="zh-CN"/>
              <a:t>~</a:t>
            </a:r>
            <a:r>
              <a:rPr kumimoji="1" lang="zh-CN" altLang="en-US"/>
              <a:t> </a:t>
            </a:r>
            <a:r>
              <a:rPr kumimoji="1" lang="en-US" altLang="zh-CN"/>
              <a:t>100</a:t>
            </a:r>
            <a:r>
              <a:rPr kumimoji="1" lang="zh-CN" altLang="en-US"/>
              <a:t> </a:t>
            </a:r>
            <a:r>
              <a:rPr kumimoji="1" lang="en-US" altLang="zh-CN"/>
              <a:t>m</a:t>
            </a:r>
            <a:r>
              <a:rPr kumimoji="1" lang="zh-CN" altLang="en-US"/>
              <a:t>  </a:t>
            </a:r>
            <a:r>
              <a:rPr kumimoji="1" lang="en-US" altLang="zh-CN"/>
              <a:t>for</a:t>
            </a:r>
            <a:r>
              <a:rPr kumimoji="1" lang="zh-CN" altLang="en-US"/>
              <a:t> </a:t>
            </a:r>
            <a:r>
              <a:rPr kumimoji="1" lang="en-US" altLang="zh-CN"/>
              <a:t>BAO</a:t>
            </a:r>
            <a:r>
              <a:rPr kumimoji="1" lang="zh-CN" altLang="en-US"/>
              <a:t> </a:t>
            </a:r>
            <a:r>
              <a:rPr kumimoji="1" lang="en-US" altLang="zh-CN"/>
              <a:t>(T. Chang et al. 2008, Seo et al. 2009, Ansari et al. 2012)</a:t>
            </a:r>
            <a:endParaRPr kumimoji="1" lang="zh-CN" altLang="en-US"/>
          </a:p>
          <a:p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27" name="Picture 9">
            <a:extLst>
              <a:ext uri="{FF2B5EF4-FFF2-40B4-BE49-F238E27FC236}">
                <a16:creationId xmlns:a16="http://schemas.microsoft.com/office/drawing/2014/main" id="{8E9F6139-98E4-D14E-8855-6C3DD96CF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23229" y="3659076"/>
            <a:ext cx="2052684" cy="108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>
            <a:extLst>
              <a:ext uri="{FF2B5EF4-FFF2-40B4-BE49-F238E27FC236}">
                <a16:creationId xmlns:a16="http://schemas.microsoft.com/office/drawing/2014/main" id="{C4CC0763-999C-D549-8F12-70E4E2BAAC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230" y="1785066"/>
            <a:ext cx="2052685" cy="164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8">
            <a:extLst>
              <a:ext uri="{FF2B5EF4-FFF2-40B4-BE49-F238E27FC236}">
                <a16:creationId xmlns:a16="http://schemas.microsoft.com/office/drawing/2014/main" id="{C76E5F94-7D9C-1B47-B5A5-10696538E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890" y="5478900"/>
            <a:ext cx="3975100" cy="749300"/>
          </a:xfrm>
          <a:prstGeom prst="rect">
            <a:avLst/>
          </a:prstGeom>
        </p:spPr>
      </p:pic>
      <p:pic>
        <p:nvPicPr>
          <p:cNvPr id="30" name="图片 16">
            <a:extLst>
              <a:ext uri="{FF2B5EF4-FFF2-40B4-BE49-F238E27FC236}">
                <a16:creationId xmlns:a16="http://schemas.microsoft.com/office/drawing/2014/main" id="{0B54BF61-C2EF-F74E-87EF-D64DE77E53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8658" y="4836895"/>
            <a:ext cx="2547256" cy="189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423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82791"/>
            <a:ext cx="8458200" cy="914400"/>
          </a:xfrm>
        </p:spPr>
        <p:txBody>
          <a:bodyPr/>
          <a:lstStyle/>
          <a:p>
            <a:r>
              <a:rPr kumimoji="1" lang="en-US" altLang="zh-CN" sz="3200"/>
              <a:t>The Tianlai (heavenly</a:t>
            </a:r>
            <a:r>
              <a:rPr kumimoji="1" lang="zh-CN" altLang="en-US" sz="3200"/>
              <a:t> </a:t>
            </a:r>
            <a:r>
              <a:rPr kumimoji="1" lang="en-US" altLang="zh-CN" sz="3200"/>
              <a:t>sound)</a:t>
            </a:r>
            <a:r>
              <a:rPr kumimoji="1" lang="zh-CN" altLang="en-US" sz="3200"/>
              <a:t> </a:t>
            </a:r>
            <a:r>
              <a:rPr kumimoji="1" lang="en-US" altLang="zh-CN" sz="3200"/>
              <a:t>Experiment</a:t>
            </a:r>
            <a:endParaRPr kumimoji="1"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0" y="5349895"/>
            <a:ext cx="547105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endParaRPr lang="en-US" altLang="ja-JP" sz="2000">
              <a:latin typeface="Calibri" charset="0"/>
              <a:ea typeface="华文楷体" charset="0"/>
              <a:cs typeface="华文楷体" charset="0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Cylinder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pathfinder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: </a:t>
            </a:r>
            <a:r>
              <a:rPr lang="en-US" altLang="ja-JP">
                <a:latin typeface="Calibri" charset="0"/>
                <a:ea typeface="华文楷体" charset="0"/>
                <a:cs typeface="华文楷体" charset="0"/>
              </a:rPr>
              <a:t>3x15m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ja-JP">
                <a:latin typeface="Calibri" charset="0"/>
                <a:ea typeface="华文楷体" charset="0"/>
                <a:cs typeface="华文楷体" charset="0"/>
              </a:rPr>
              <a:t>x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ja-JP">
                <a:latin typeface="Calibri" charset="0"/>
                <a:ea typeface="华文楷体" charset="0"/>
                <a:cs typeface="华文楷体" charset="0"/>
              </a:rPr>
              <a:t>40m</a:t>
            </a: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,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96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feeds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Dish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Pathfinder: 16 x 6m</a:t>
            </a:r>
          </a:p>
          <a:p>
            <a:pPr eaLnBrk="0" hangingPunct="0"/>
            <a:endParaRPr lang="en-US" altLang="zh-CN">
              <a:latin typeface="Calibri" charset="0"/>
              <a:ea typeface="华文楷体" charset="0"/>
              <a:cs typeface="华文楷体" charset="0"/>
            </a:endParaRPr>
          </a:p>
          <a:p>
            <a:pPr eaLnBrk="0" hangingPunct="0"/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frequency:</a:t>
            </a:r>
            <a:r>
              <a:rPr lang="zh-CN" altLang="en-US">
                <a:latin typeface="Calibri" charset="0"/>
                <a:ea typeface="华文楷体" charset="0"/>
                <a:cs typeface="华文楷体" charset="0"/>
              </a:rPr>
              <a:t> </a:t>
            </a:r>
            <a:r>
              <a:rPr lang="en-US" altLang="zh-CN">
                <a:latin typeface="Calibri" charset="0"/>
                <a:ea typeface="华文楷体" charset="0"/>
                <a:cs typeface="华文楷体" charset="0"/>
              </a:rPr>
              <a:t>700-800MHz, can be tuned in 600~1420MHz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89C900-C3F2-E84D-A895-9E903EF1F0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992" y="1034856"/>
            <a:ext cx="3438934" cy="2579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C7AC51-0BBD-8845-BE48-504D21FA1F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202" y="3744685"/>
            <a:ext cx="3570514" cy="2677886"/>
          </a:xfrm>
          <a:prstGeom prst="rect">
            <a:avLst/>
          </a:prstGeom>
        </p:spPr>
      </p:pic>
      <p:pic>
        <p:nvPicPr>
          <p:cNvPr id="13" name="图片 2" descr="IMG_0983.JPG">
            <a:extLst>
              <a:ext uri="{FF2B5EF4-FFF2-40B4-BE49-F238E27FC236}">
                <a16:creationId xmlns:a16="http://schemas.microsoft.com/office/drawing/2014/main" id="{00F7DCD1-9168-3E4D-B977-3D7B32EB69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529" y="3126988"/>
            <a:ext cx="3438934" cy="2579201"/>
          </a:xfrm>
          <a:prstGeom prst="rect">
            <a:avLst/>
          </a:prstGeom>
        </p:spPr>
      </p:pic>
      <p:pic>
        <p:nvPicPr>
          <p:cNvPr id="14" name="TianlaiMap5000mi.tiff" descr="TianlaiMap5000mi.tiff">
            <a:extLst>
              <a:ext uri="{FF2B5EF4-FFF2-40B4-BE49-F238E27FC236}">
                <a16:creationId xmlns:a16="http://schemas.microsoft.com/office/drawing/2014/main" id="{A7234A62-44DA-5547-A09C-6E1A92CB99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4529" y="1104247"/>
            <a:ext cx="3438935" cy="21505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D90140-6D92-0942-9845-F61101C1F3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3173" y="0"/>
            <a:ext cx="904227" cy="90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840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3"/>
          <p:cNvSpPr>
            <a:spLocks noGrp="1"/>
          </p:cNvSpPr>
          <p:nvPr>
            <p:ph type="title"/>
          </p:nvPr>
        </p:nvSpPr>
        <p:spPr>
          <a:xfrm>
            <a:off x="914400" y="209443"/>
            <a:ext cx="7935272" cy="1098550"/>
          </a:xfrm>
        </p:spPr>
        <p:txBody>
          <a:bodyPr/>
          <a:lstStyle/>
          <a:p>
            <a:pPr eaLnBrk="1" hangingPunct="1"/>
            <a: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  <a:t>probe</a:t>
            </a:r>
            <a:r>
              <a:rPr lang="zh-CN" altLang="en-US" sz="4000">
                <a:latin typeface="华文楷体" charset="0"/>
                <a:ea typeface="华文楷体" charset="0"/>
                <a:cs typeface="华文楷体" charset="0"/>
              </a:rPr>
              <a:t> </a:t>
            </a:r>
            <a: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  <a:t>of</a:t>
            </a:r>
            <a:r>
              <a:rPr lang="zh-CN" altLang="en-US" sz="4000">
                <a:latin typeface="华文楷体" charset="0"/>
                <a:ea typeface="华文楷体" charset="0"/>
                <a:cs typeface="华文楷体" charset="0"/>
              </a:rPr>
              <a:t> </a:t>
            </a:r>
            <a: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  <a:t>Large</a:t>
            </a:r>
            <a:r>
              <a:rPr lang="zh-CN" altLang="en-US" sz="4000">
                <a:latin typeface="华文楷体" charset="0"/>
                <a:ea typeface="华文楷体" charset="0"/>
                <a:cs typeface="华文楷体" charset="0"/>
              </a:rPr>
              <a:t> </a:t>
            </a:r>
            <a: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  <a:t>Scale</a:t>
            </a:r>
            <a:r>
              <a:rPr lang="zh-CN" altLang="en-US" sz="4000">
                <a:latin typeface="华文楷体" charset="0"/>
                <a:ea typeface="华文楷体" charset="0"/>
                <a:cs typeface="华文楷体" charset="0"/>
              </a:rPr>
              <a:t> </a:t>
            </a:r>
            <a: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  <a:t>Structure </a:t>
            </a:r>
            <a:b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</a:br>
            <a: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  <a:t>(</a:t>
            </a:r>
            <a:r>
              <a:rPr lang="en-US" altLang="zh-CN" sz="3200">
                <a:latin typeface="华文楷体" charset="0"/>
                <a:ea typeface="华文楷体" charset="0"/>
                <a:cs typeface="华文楷体" charset="0"/>
              </a:rPr>
              <a:t>BAO,PNG,</a:t>
            </a:r>
            <a:r>
              <a:rPr lang="zh-CN" altLang="en-US" sz="3200">
                <a:latin typeface="华文楷体" charset="0"/>
                <a:ea typeface="华文楷体" charset="0"/>
                <a:cs typeface="华文楷体" charset="0"/>
              </a:rPr>
              <a:t> </a:t>
            </a:r>
            <a:r>
              <a:rPr lang="en-US" altLang="zh-CN" sz="3200">
                <a:latin typeface="华文楷体" charset="0"/>
                <a:ea typeface="华文楷体" charset="0"/>
                <a:cs typeface="华文楷体" charset="0"/>
              </a:rPr>
              <a:t>inflation</a:t>
            </a:r>
            <a:r>
              <a:rPr lang="zh-CN" altLang="en-US" sz="3200">
                <a:latin typeface="华文楷体" charset="0"/>
                <a:ea typeface="华文楷体" charset="0"/>
                <a:cs typeface="华文楷体" charset="0"/>
              </a:rPr>
              <a:t> </a:t>
            </a:r>
            <a:r>
              <a:rPr lang="en-US" altLang="zh-CN" sz="3200">
                <a:latin typeface="华文楷体" charset="0"/>
                <a:ea typeface="华文楷体" charset="0"/>
                <a:cs typeface="华文楷体" charset="0"/>
              </a:rPr>
              <a:t>features</a:t>
            </a:r>
            <a:r>
              <a:rPr lang="en-US" altLang="zh-CN" sz="4000">
                <a:latin typeface="华文楷体" charset="0"/>
                <a:ea typeface="华文楷体" charset="0"/>
                <a:cs typeface="华文楷体" charset="0"/>
              </a:rPr>
              <a:t>)</a:t>
            </a:r>
            <a:endParaRPr lang="ja-JP" altLang="en-US" sz="4000">
              <a:latin typeface="华文楷体" charset="0"/>
              <a:ea typeface="华文楷体" charset="0"/>
              <a:cs typeface="华文楷体" charset="0"/>
            </a:endParaRPr>
          </a:p>
        </p:txBody>
      </p: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107504" y="1628800"/>
            <a:ext cx="1952625" cy="4846638"/>
            <a:chOff x="6629400" y="1600200"/>
            <a:chExt cx="1952625" cy="4846638"/>
          </a:xfrm>
        </p:grpSpPr>
        <p:grpSp>
          <p:nvGrpSpPr>
            <p:cNvPr id="8" name="Group 17"/>
            <p:cNvGrpSpPr>
              <a:grpSpLocks/>
            </p:cNvGrpSpPr>
            <p:nvPr/>
          </p:nvGrpSpPr>
          <p:grpSpPr bwMode="auto">
            <a:xfrm>
              <a:off x="6629400" y="1600200"/>
              <a:ext cx="1952625" cy="1828800"/>
              <a:chOff x="5867400" y="2209800"/>
              <a:chExt cx="2842468" cy="2590800"/>
            </a:xfrm>
          </p:grpSpPr>
          <p:pic>
            <p:nvPicPr>
              <p:cNvPr id="12" name="Picture 9" descr="lsssphere.gi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7400" y="2209800"/>
                <a:ext cx="2628900" cy="2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3" name="Straight Arrow Connector 11"/>
              <p:cNvCxnSpPr/>
              <p:nvPr/>
            </p:nvCxnSpPr>
            <p:spPr>
              <a:xfrm rot="16200000" flipH="1">
                <a:off x="5915817" y="3476313"/>
                <a:ext cx="2590800" cy="57774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4"/>
              <p:cNvCxnSpPr/>
              <p:nvPr/>
            </p:nvCxnSpPr>
            <p:spPr>
              <a:xfrm rot="10800000" flipH="1">
                <a:off x="5867400" y="3480462"/>
                <a:ext cx="2629861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5"/>
              <p:cNvSpPr txBox="1">
                <a:spLocks noChangeArrowheads="1"/>
              </p:cNvSpPr>
              <p:nvPr/>
            </p:nvSpPr>
            <p:spPr bwMode="auto">
              <a:xfrm>
                <a:off x="6089193" y="2708030"/>
                <a:ext cx="1831181" cy="479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2pPr>
                <a:lvl3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3pPr>
                <a:lvl4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4pPr>
                <a:lvl5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eaLnBrk="1" hangingPunct="1"/>
                <a:r>
                  <a:rPr lang="en-US" altLang="ja-JP" sz="1600">
                    <a:solidFill>
                      <a:srgbClr val="FFFFFF"/>
                    </a:solidFill>
                    <a:latin typeface="Calibri" charset="0"/>
                  </a:rPr>
                  <a:t>D</a:t>
                </a:r>
                <a:r>
                  <a:rPr lang="en-US" altLang="ja-JP" sz="1600" baseline="-25000">
                    <a:solidFill>
                      <a:srgbClr val="FFFFFF"/>
                    </a:solidFill>
                    <a:latin typeface="Calibri" charset="0"/>
                  </a:rPr>
                  <a:t>A</a:t>
                </a:r>
                <a:r>
                  <a:rPr lang="en-US" altLang="ja-JP" sz="1600">
                    <a:solidFill>
                      <a:srgbClr val="FFFFFF"/>
                    </a:solidFill>
                    <a:latin typeface="Calibri" charset="0"/>
                  </a:rPr>
                  <a:t> </a:t>
                </a:r>
                <a:r>
                  <a:rPr lang="en-US" altLang="ja-JP" sz="1600">
                    <a:solidFill>
                      <a:srgbClr val="FFFFFF"/>
                    </a:solidFill>
                    <a:latin typeface="Lucida Grande" charset="0"/>
                    <a:cs typeface="Lucida Grande" charset="0"/>
                  </a:rPr>
                  <a:t>δθ</a:t>
                </a:r>
                <a:endParaRPr lang="ja-JP" altLang="en-US" sz="1600">
                  <a:solidFill>
                    <a:srgbClr val="FFFFFF"/>
                  </a:solidFill>
                  <a:latin typeface="Calibri" charset="0"/>
                </a:endParaRPr>
              </a:p>
            </p:txBody>
          </p:sp>
          <p:sp>
            <p:nvSpPr>
              <p:cNvPr id="16" name="TextBox 16"/>
              <p:cNvSpPr txBox="1">
                <a:spLocks noChangeArrowheads="1"/>
              </p:cNvSpPr>
              <p:nvPr/>
            </p:nvSpPr>
            <p:spPr bwMode="auto">
              <a:xfrm>
                <a:off x="7198158" y="3704492"/>
                <a:ext cx="1511710" cy="479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2pPr>
                <a:lvl3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3pPr>
                <a:lvl4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4pPr>
                <a:lvl5pPr eaLnBrk="0" hangingPunct="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eaLnBrk="1" hangingPunct="1"/>
                <a:r>
                  <a:rPr lang="zh-CN" sz="1600">
                    <a:solidFill>
                      <a:srgbClr val="FFFFFF"/>
                    </a:solidFill>
                    <a:latin typeface="Calibri" charset="0"/>
                    <a:ea typeface="宋体" charset="0"/>
                    <a:cs typeface="宋体" charset="0"/>
                  </a:rPr>
                  <a:t>c</a:t>
                </a:r>
                <a:r>
                  <a:rPr lang="en-US" altLang="ja-JP" sz="1600">
                    <a:solidFill>
                      <a:srgbClr val="FFFFFF"/>
                    </a:solidFill>
                    <a:latin typeface="Lucida Grande" charset="0"/>
                    <a:cs typeface="Lucida Grande" charset="0"/>
                  </a:rPr>
                  <a:t>δ</a:t>
                </a:r>
                <a:r>
                  <a:rPr lang="en-US" altLang="zh-CN" sz="1600">
                    <a:solidFill>
                      <a:srgbClr val="FFFFFF"/>
                    </a:solidFill>
                    <a:latin typeface="Lucida Grande" charset="0"/>
                    <a:cs typeface="Lucida Grande" charset="0"/>
                  </a:rPr>
                  <a:t>z</a:t>
                </a:r>
                <a:r>
                  <a:rPr lang="en-US" altLang="zh-CN" sz="1600">
                    <a:solidFill>
                      <a:srgbClr val="FFFFFF"/>
                    </a:solidFill>
                    <a:latin typeface="Calibri" charset="0"/>
                    <a:ea typeface="宋体" charset="0"/>
                    <a:cs typeface="宋体" charset="0"/>
                  </a:rPr>
                  <a:t>/H </a:t>
                </a:r>
                <a:endParaRPr lang="ja-JP" altLang="en-US" sz="1600">
                  <a:solidFill>
                    <a:srgbClr val="FFFFFF"/>
                  </a:solidFill>
                  <a:latin typeface="Calibri" charset="0"/>
                </a:endParaRPr>
              </a:p>
            </p:txBody>
          </p:sp>
        </p:grpSp>
        <p:cxnSp>
          <p:nvCxnSpPr>
            <p:cNvPr id="9" name="Straight Connector 19"/>
            <p:cNvCxnSpPr/>
            <p:nvPr/>
          </p:nvCxnSpPr>
          <p:spPr>
            <a:xfrm rot="10800000" flipH="1" flipV="1">
              <a:off x="6629400" y="2497138"/>
              <a:ext cx="990600" cy="35226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21"/>
            <p:cNvCxnSpPr/>
            <p:nvPr/>
          </p:nvCxnSpPr>
          <p:spPr>
            <a:xfrm flipH="1">
              <a:off x="7620000" y="2497138"/>
              <a:ext cx="815975" cy="35988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3" descr="Eye_Symbol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419975" y="5991225"/>
              <a:ext cx="350838" cy="560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2166" y="1908124"/>
            <a:ext cx="2432271" cy="22286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58" y="1908124"/>
            <a:ext cx="2949458" cy="222861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414372" y="1307993"/>
            <a:ext cx="2435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>
                <a:latin typeface="Chalkboard"/>
                <a:cs typeface="Chalkboard"/>
              </a:rPr>
              <a:t>Xu,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Wang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&amp; Chen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(2015)</a:t>
            </a:r>
            <a:endParaRPr kumimoji="1" lang="zh-CN" altLang="en-US" sz="1600">
              <a:latin typeface="Chalkboard"/>
              <a:cs typeface="Chalkboard"/>
            </a:endParaRPr>
          </a:p>
        </p:txBody>
      </p:sp>
      <p:pic>
        <p:nvPicPr>
          <p:cNvPr id="20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130" y="4211484"/>
            <a:ext cx="2473675" cy="220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166" y="4268832"/>
            <a:ext cx="2432271" cy="227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6471737" y="6479280"/>
            <a:ext cx="2377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>
                <a:latin typeface="Chalkboard"/>
                <a:cs typeface="Chalkboard"/>
              </a:rPr>
              <a:t>Xu,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Hamann,</a:t>
            </a:r>
            <a:r>
              <a:rPr kumimoji="1" lang="zh-CN" altLang="en-US" sz="1600">
                <a:latin typeface="Chalkboard"/>
                <a:cs typeface="Chalkboard"/>
              </a:rPr>
              <a:t> </a:t>
            </a:r>
            <a:r>
              <a:rPr kumimoji="1" lang="en-US" altLang="zh-CN" sz="1600">
                <a:latin typeface="Chalkboard"/>
                <a:cs typeface="Chalkboard"/>
              </a:rPr>
              <a:t>Chen(2016)</a:t>
            </a:r>
            <a:endParaRPr kumimoji="1" lang="zh-CN" altLang="en-US" sz="16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314571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816429" y="188913"/>
            <a:ext cx="8327571" cy="1223962"/>
          </a:xfrm>
        </p:spPr>
        <p:txBody>
          <a:bodyPr/>
          <a:lstStyle/>
          <a:p>
            <a:r>
              <a:rPr kumimoji="0" lang="en-US" altLang="zh-CN" sz="3600">
                <a:latin typeface="Arial" charset="0"/>
                <a:cs typeface="ＭＳ Ｐゴシック" charset="0"/>
              </a:rPr>
              <a:t>21cm</a:t>
            </a:r>
            <a:r>
              <a:rPr kumimoji="0" lang="zh-CN" altLang="en-US" sz="3600">
                <a:latin typeface="Arial" charset="0"/>
                <a:cs typeface="ＭＳ Ｐゴシック" charset="0"/>
              </a:rPr>
              <a:t> </a:t>
            </a:r>
            <a:r>
              <a:rPr lang="en-US" altLang="zh-CN" sz="3600">
                <a:latin typeface="Arial" charset="0"/>
                <a:cs typeface="ＭＳ Ｐゴシック" charset="0"/>
              </a:rPr>
              <a:t>I</a:t>
            </a:r>
            <a:r>
              <a:rPr kumimoji="0" lang="en-US" altLang="zh-CN" sz="3600">
                <a:latin typeface="Arial" charset="0"/>
                <a:cs typeface="ＭＳ Ｐゴシック" charset="0"/>
              </a:rPr>
              <a:t>ntensity</a:t>
            </a:r>
            <a:r>
              <a:rPr kumimoji="0" lang="zh-CN" altLang="en-US" sz="3600">
                <a:latin typeface="Arial" charset="0"/>
                <a:cs typeface="ＭＳ Ｐゴシック" charset="0"/>
              </a:rPr>
              <a:t> </a:t>
            </a:r>
            <a:r>
              <a:rPr lang="en-US" altLang="zh-CN" sz="3600">
                <a:latin typeface="Arial" charset="0"/>
                <a:cs typeface="ＭＳ Ｐゴシック" charset="0"/>
              </a:rPr>
              <a:t>M</a:t>
            </a:r>
            <a:r>
              <a:rPr kumimoji="0" lang="en-US" altLang="zh-CN" sz="3600">
                <a:latin typeface="Arial" charset="0"/>
                <a:cs typeface="ＭＳ Ｐゴシック" charset="0"/>
              </a:rPr>
              <a:t>apping Experiments</a:t>
            </a:r>
            <a:r>
              <a:rPr kumimoji="0" lang="zh-CN" altLang="en-US" sz="3600">
                <a:latin typeface="Arial" charset="0"/>
                <a:cs typeface="ＭＳ Ｐゴシック" charset="0"/>
              </a:rPr>
              <a:t> </a:t>
            </a:r>
          </a:p>
        </p:txBody>
      </p:sp>
      <p:grpSp>
        <p:nvGrpSpPr>
          <p:cNvPr id="6" name="组 5"/>
          <p:cNvGrpSpPr/>
          <p:nvPr/>
        </p:nvGrpSpPr>
        <p:grpSpPr>
          <a:xfrm>
            <a:off x="298677" y="4321629"/>
            <a:ext cx="3511323" cy="2347731"/>
            <a:chOff x="2915816" y="4437112"/>
            <a:chExt cx="3684257" cy="1809427"/>
          </a:xfrm>
        </p:grpSpPr>
        <p:pic>
          <p:nvPicPr>
            <p:cNvPr id="22538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4437112"/>
              <a:ext cx="3684257" cy="1809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9" name="文本框 2"/>
            <p:cNvSpPr txBox="1">
              <a:spLocks noChangeArrowheads="1"/>
            </p:cNvSpPr>
            <p:nvPr/>
          </p:nvSpPr>
          <p:spPr bwMode="auto">
            <a:xfrm>
              <a:off x="4467944" y="4453080"/>
              <a:ext cx="1983645" cy="260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2"/>
                  </a:solidFill>
                  <a:latin typeface="Chalkboard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</a:rPr>
                <a:t>HIRAX</a:t>
              </a:r>
              <a:r>
                <a:rPr lang="zh-CN" altLang="en-US" sz="1600">
                  <a:solidFill>
                    <a:srgbClr val="FFFFFF"/>
                  </a:solidFill>
                </a:rPr>
                <a:t> </a:t>
              </a:r>
              <a:r>
                <a:rPr lang="en-US" altLang="zh-CN" sz="1600">
                  <a:solidFill>
                    <a:srgbClr val="FFFFFF"/>
                  </a:solidFill>
                </a:rPr>
                <a:t>(1024</a:t>
              </a:r>
              <a:r>
                <a:rPr lang="zh-CN" altLang="en-US" sz="1600">
                  <a:solidFill>
                    <a:srgbClr val="FFFFFF"/>
                  </a:solidFill>
                </a:rPr>
                <a:t> </a:t>
              </a:r>
              <a:r>
                <a:rPr lang="en-US" altLang="zh-CN" sz="1600">
                  <a:solidFill>
                    <a:srgbClr val="FFFFFF"/>
                  </a:solidFill>
                </a:rPr>
                <a:t>units)</a:t>
              </a:r>
              <a:endParaRPr lang="zh-CN" altLang="en-US" sz="1600">
                <a:solidFill>
                  <a:srgbClr val="FFFFFF"/>
                </a:solidFill>
              </a:endParaRPr>
            </a:p>
          </p:txBody>
        </p:sp>
      </p:grpSp>
      <p:pic>
        <p:nvPicPr>
          <p:cNvPr id="5" name="图片 4" descr="IMG_405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057" y="1484784"/>
            <a:ext cx="3209595" cy="2407196"/>
          </a:xfrm>
          <a:prstGeom prst="rect">
            <a:avLst/>
          </a:prstGeom>
        </p:spPr>
      </p:pic>
      <p:sp>
        <p:nvSpPr>
          <p:cNvPr id="26" name="文本框 2"/>
          <p:cNvSpPr txBox="1">
            <a:spLocks noChangeArrowheads="1"/>
          </p:cNvSpPr>
          <p:nvPr/>
        </p:nvSpPr>
        <p:spPr bwMode="auto">
          <a:xfrm>
            <a:off x="6291944" y="1531962"/>
            <a:ext cx="19376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1600">
                <a:solidFill>
                  <a:srgbClr val="FFFFFF"/>
                </a:solidFill>
              </a:rPr>
              <a:t>Tianlai</a:t>
            </a:r>
            <a:r>
              <a:rPr lang="zh-CN" altLang="en-US" sz="1600">
                <a:solidFill>
                  <a:srgbClr val="FFFFFF"/>
                </a:solidFill>
              </a:rPr>
              <a:t> </a:t>
            </a:r>
            <a:r>
              <a:rPr lang="en-US" altLang="zh-CN" sz="1600">
                <a:solidFill>
                  <a:srgbClr val="FFFFFF"/>
                </a:solidFill>
              </a:rPr>
              <a:t>(96</a:t>
            </a:r>
            <a:r>
              <a:rPr lang="zh-CN" altLang="en-US" sz="1600">
                <a:solidFill>
                  <a:srgbClr val="FFFFFF"/>
                </a:solidFill>
              </a:rPr>
              <a:t> </a:t>
            </a:r>
            <a:r>
              <a:rPr lang="en-US" altLang="zh-CN" sz="1600">
                <a:solidFill>
                  <a:srgbClr val="FFFFFF"/>
                </a:solidFill>
              </a:rPr>
              <a:t>units)</a:t>
            </a:r>
            <a:endParaRPr lang="zh-CN" altLang="en-US" sz="1600">
              <a:solidFill>
                <a:srgbClr val="FFFFFF"/>
              </a:solidFill>
            </a:endParaRPr>
          </a:p>
        </p:txBody>
      </p:sp>
      <p:pic>
        <p:nvPicPr>
          <p:cNvPr id="2" name="图片 1" descr="chime-77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597" y="1496508"/>
            <a:ext cx="4604512" cy="2395472"/>
          </a:xfrm>
          <a:prstGeom prst="rect">
            <a:avLst/>
          </a:prstGeom>
        </p:spPr>
      </p:pic>
      <p:sp>
        <p:nvSpPr>
          <p:cNvPr id="36" name="文本框 11"/>
          <p:cNvSpPr txBox="1">
            <a:spLocks noChangeArrowheads="1"/>
          </p:cNvSpPr>
          <p:nvPr/>
        </p:nvSpPr>
        <p:spPr bwMode="auto">
          <a:xfrm>
            <a:off x="2873373" y="1732017"/>
            <a:ext cx="20037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1600">
                <a:solidFill>
                  <a:srgbClr val="FFFFFF"/>
                </a:solidFill>
                <a:cs typeface="Chalkboard" charset="0"/>
              </a:rPr>
              <a:t>CHIME</a:t>
            </a:r>
            <a:r>
              <a:rPr lang="zh-CN" altLang="en-US" sz="1600">
                <a:solidFill>
                  <a:srgbClr val="FFFFFF"/>
                </a:solidFill>
                <a:cs typeface="Chalkboard" charset="0"/>
              </a:rPr>
              <a:t> </a:t>
            </a:r>
            <a:r>
              <a:rPr lang="en-US" altLang="zh-CN" sz="1600">
                <a:solidFill>
                  <a:srgbClr val="FFFFFF"/>
                </a:solidFill>
                <a:cs typeface="Chalkboard" charset="0"/>
              </a:rPr>
              <a:t>(1024</a:t>
            </a:r>
            <a:r>
              <a:rPr lang="zh-CN" altLang="en-US" sz="1600">
                <a:solidFill>
                  <a:srgbClr val="FFFFFF"/>
                </a:solidFill>
                <a:cs typeface="Chalkboard" charset="0"/>
              </a:rPr>
              <a:t> </a:t>
            </a:r>
            <a:r>
              <a:rPr lang="en-US" altLang="zh-CN" sz="1600">
                <a:solidFill>
                  <a:srgbClr val="FFFFFF"/>
                </a:solidFill>
                <a:cs typeface="Chalkboard" charset="0"/>
              </a:rPr>
              <a:t>units)</a:t>
            </a:r>
            <a:r>
              <a:rPr lang="zh-CN" altLang="en-US" sz="1600">
                <a:solidFill>
                  <a:srgbClr val="FFFFFF"/>
                </a:solidFill>
                <a:cs typeface="Chalkboard" charset="0"/>
              </a:rPr>
              <a:t> </a:t>
            </a:r>
            <a:endParaRPr lang="zh-CN" altLang="en-US" sz="1600">
              <a:solidFill>
                <a:srgbClr val="FFFFFF"/>
              </a:solidFill>
              <a:ea typeface="华文楷体" charset="0"/>
              <a:cs typeface="华文楷体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1216" y="4401864"/>
            <a:ext cx="2656316" cy="2067975"/>
          </a:xfrm>
          <a:prstGeom prst="rect">
            <a:avLst/>
          </a:prstGeom>
        </p:spPr>
      </p:pic>
      <p:sp>
        <p:nvSpPr>
          <p:cNvPr id="37" name="文本框 5"/>
          <p:cNvSpPr txBox="1">
            <a:spLocks noChangeArrowheads="1"/>
          </p:cNvSpPr>
          <p:nvPr/>
        </p:nvSpPr>
        <p:spPr bwMode="auto">
          <a:xfrm>
            <a:off x="4785387" y="4401865"/>
            <a:ext cx="9693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>
                <a:solidFill>
                  <a:srgbClr val="FFFFFF"/>
                </a:solidFill>
              </a:rPr>
              <a:t>BINGO</a:t>
            </a: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245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7143-C4FB-4B48-A7BE-6ACF4810E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Near</a:t>
            </a:r>
            <a:r>
              <a:rPr lang="zh-CN" altLang="en-US"/>
              <a:t> </a:t>
            </a:r>
            <a:r>
              <a:rPr lang="en-US" altLang="zh-CN"/>
              <a:t>Future:</a:t>
            </a:r>
            <a:r>
              <a:rPr lang="zh-CN" altLang="en-US"/>
              <a:t> </a:t>
            </a:r>
            <a:r>
              <a:rPr lang="en-US" altLang="zh-CN"/>
              <a:t>SKA-mid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D139B3-9BB0-484D-BE50-FD59098FC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71" y="1205252"/>
            <a:ext cx="7906657" cy="4447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6B20F6-8D91-924A-9B43-7907441DA6CD}"/>
              </a:ext>
            </a:extLst>
          </p:cNvPr>
          <p:cNvSpPr txBox="1"/>
          <p:nvPr/>
        </p:nvSpPr>
        <p:spPr>
          <a:xfrm>
            <a:off x="1600200" y="5769429"/>
            <a:ext cx="4965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SKA-1: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197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(15m)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+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64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MeerKAT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</a:t>
            </a:r>
          </a:p>
          <a:p>
            <a:endParaRPr kumimoji="1" lang="en-US" sz="2000">
              <a:latin typeface="Chalkboard"/>
              <a:cs typeface="Chalkboard"/>
            </a:endParaRPr>
          </a:p>
          <a:p>
            <a:r>
              <a:rPr kumimoji="1" lang="en-US" altLang="zh-CN" sz="2000">
                <a:latin typeface="Chalkboard"/>
                <a:cs typeface="Chalkboard"/>
              </a:rPr>
              <a:t>SKA-2:</a:t>
            </a:r>
            <a:r>
              <a:rPr kumimoji="1" lang="zh-CN" altLang="en-US" sz="2000">
                <a:latin typeface="Chalkboard"/>
                <a:cs typeface="Chalkboard"/>
              </a:rPr>
              <a:t> ～ </a:t>
            </a:r>
            <a:r>
              <a:rPr kumimoji="1" lang="en-US" altLang="zh-CN" sz="2000">
                <a:latin typeface="Chalkboard"/>
                <a:cs typeface="Chalkboard"/>
              </a:rPr>
              <a:t>3000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0701144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Intensity Mapping </a:t>
            </a:r>
            <a:br>
              <a:rPr kumimoji="1" lang="en-US" altLang="zh-CN"/>
            </a:br>
            <a:r>
              <a:rPr kumimoji="1" lang="en-US" altLang="zh-CN"/>
              <a:t>BAO measurements</a:t>
            </a: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17" y="1916344"/>
            <a:ext cx="3516664" cy="348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8620" y="1916344"/>
            <a:ext cx="4638675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93617" y="5741738"/>
            <a:ext cx="7629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SKA Cosmology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Workgroup</a:t>
            </a:r>
            <a:r>
              <a:rPr kumimoji="1" lang="zh-CN" altLang="en-US" sz="2000">
                <a:latin typeface="Chalkboard"/>
                <a:cs typeface="Chalkboard"/>
              </a:rPr>
              <a:t> （</a:t>
            </a:r>
            <a:r>
              <a:rPr kumimoji="1" lang="en-US" altLang="zh-CN" sz="2000">
                <a:latin typeface="Chalkboard"/>
                <a:cs typeface="Chalkboard"/>
              </a:rPr>
              <a:t>http://skacosmology.pbworks.com</a:t>
            </a:r>
            <a:r>
              <a:rPr kumimoji="1" lang="zh-CN" altLang="en-US" sz="2000">
                <a:latin typeface="Chalkboard"/>
                <a:cs typeface="Chalkboard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5663898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6D29D-E420-DA46-BEAD-6AA441493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Future</a:t>
            </a:r>
            <a:r>
              <a:rPr lang="zh-CN" altLang="en-US"/>
              <a:t> </a:t>
            </a:r>
            <a:r>
              <a:rPr lang="en-US" altLang="zh-CN"/>
              <a:t>Ideas:</a:t>
            </a:r>
            <a:r>
              <a:rPr lang="zh-CN" altLang="en-US"/>
              <a:t> </a:t>
            </a:r>
            <a:r>
              <a:rPr lang="en-US"/>
              <a:t>PUMA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8B5694-B959-A642-A9F3-BCF34FBD1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56" y="1635638"/>
            <a:ext cx="4714559" cy="23621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FCFD51-B5A2-394B-A426-93C734146FE4}"/>
              </a:ext>
            </a:extLst>
          </p:cNvPr>
          <p:cNvSpPr txBox="1"/>
          <p:nvPr/>
        </p:nvSpPr>
        <p:spPr>
          <a:xfrm>
            <a:off x="979714" y="4267875"/>
            <a:ext cx="3196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200</a:t>
            </a:r>
            <a:r>
              <a:rPr kumimoji="1" lang="zh-CN" altLang="en-US" sz="2000">
                <a:latin typeface="Chalkboard"/>
                <a:cs typeface="Chalkboard"/>
              </a:rPr>
              <a:t>～</a:t>
            </a:r>
            <a:r>
              <a:rPr kumimoji="1" lang="en-US" altLang="zh-CN" sz="2000">
                <a:latin typeface="Chalkboard"/>
                <a:cs typeface="Chalkboard"/>
              </a:rPr>
              <a:t>1100MHz</a:t>
            </a:r>
            <a:r>
              <a:rPr kumimoji="1" lang="zh-CN" altLang="en-US" sz="2000">
                <a:latin typeface="Chalkboard"/>
                <a:cs typeface="Chalkboard"/>
              </a:rPr>
              <a:t>，</a:t>
            </a:r>
            <a:r>
              <a:rPr kumimoji="1" lang="en-US" altLang="zh-CN" sz="2000">
                <a:latin typeface="Chalkboard"/>
                <a:cs typeface="Chalkboard"/>
              </a:rPr>
              <a:t>6m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endParaRPr kumimoji="1" lang="en-US" altLang="zh-CN" sz="2000">
              <a:latin typeface="Chalkboard"/>
              <a:cs typeface="Chalkboard"/>
            </a:endParaRPr>
          </a:p>
          <a:p>
            <a:r>
              <a:rPr kumimoji="1" lang="en-US" altLang="zh-CN" sz="2000">
                <a:latin typeface="Chalkboard"/>
                <a:cs typeface="Chalkboard"/>
              </a:rPr>
              <a:t>10</a:t>
            </a:r>
            <a:r>
              <a:rPr kumimoji="1" lang="en-US" altLang="zh-CN" sz="2000" baseline="30000">
                <a:latin typeface="Chalkboard"/>
                <a:cs typeface="Chalkboard"/>
              </a:rPr>
              <a:t>4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elements</a:t>
            </a:r>
            <a:endParaRPr kumimoji="1" lang="en-US" sz="2000">
              <a:latin typeface="Chalkboard"/>
              <a:cs typeface="Chalkboar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E317A3-D5DE-B44C-8A4F-4BB6F7880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757" y="1537665"/>
            <a:ext cx="3477986" cy="25957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B7D723-5331-5344-8B66-88CB767EBBD1}"/>
              </a:ext>
            </a:extLst>
          </p:cNvPr>
          <p:cNvSpPr txBox="1"/>
          <p:nvPr/>
        </p:nvSpPr>
        <p:spPr>
          <a:xfrm>
            <a:off x="5329599" y="4267875"/>
            <a:ext cx="3628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Slosar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al.,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arxiv:1907.12559</a:t>
            </a:r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5674344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Outlook</a:t>
            </a:r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95268" y="1494968"/>
            <a:ext cx="783110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experiments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are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easy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start)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hard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detect!)—lots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of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experiment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efforts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going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on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Varies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approaches: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global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spectrum,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single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dish,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regular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and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irregular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interferometer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arrays</a:t>
            </a:r>
          </a:p>
          <a:p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New and more powerful data analysis method: AI?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auto-correlation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still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detected,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but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progresses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are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being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made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cosmology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coming!</a:t>
            </a: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/>
              <a:buChar char="•"/>
            </a:pPr>
            <a:endParaRPr kumimoji="1" lang="zh-CN" alt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297802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Modes of 21cm</a:t>
            </a:r>
            <a:r>
              <a:rPr kumimoji="1" lang="zh-CN" altLang="en-US"/>
              <a:t> </a:t>
            </a:r>
            <a:r>
              <a:rPr kumimoji="1" lang="en-US" altLang="zh-CN"/>
              <a:t>Observation</a:t>
            </a:r>
            <a:endParaRPr kumimoji="1" lang="zh-CN" altLang="en-US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674" y="1897984"/>
            <a:ext cx="1878730" cy="143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 descr="21cmfores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570" y="2075894"/>
            <a:ext cx="2069827" cy="110985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4078" y="1331680"/>
            <a:ext cx="2184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tomography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18823" y="1368008"/>
            <a:ext cx="2319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forest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97444" y="1368008"/>
            <a:ext cx="1982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21cm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global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spectrum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17" name="Picture 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44908" y="3691079"/>
            <a:ext cx="2263805" cy="1508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401" y="3856298"/>
            <a:ext cx="1810359" cy="11784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A70F6F-15C7-7642-90E7-C21DCE9D72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414" y="4103547"/>
            <a:ext cx="1878730" cy="26789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0705D1E-FA5D-A74F-A2BB-81EC130725CC}"/>
              </a:ext>
            </a:extLst>
          </p:cNvPr>
          <p:cNvSpPr txBox="1"/>
          <p:nvPr/>
        </p:nvSpPr>
        <p:spPr>
          <a:xfrm>
            <a:off x="315989" y="3656243"/>
            <a:ext cx="1479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HI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galaxies</a:t>
            </a:r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43AD15-9A0E-AB47-B70B-BE937DF7732D}"/>
              </a:ext>
            </a:extLst>
          </p:cNvPr>
          <p:cNvSpPr txBox="1"/>
          <p:nvPr/>
        </p:nvSpPr>
        <p:spPr>
          <a:xfrm>
            <a:off x="2105527" y="3656243"/>
            <a:ext cx="2677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Intensity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Mapping</a:t>
            </a:r>
            <a:endParaRPr kumimoji="1" lang="en-US" sz="2000">
              <a:latin typeface="Chalkboard"/>
              <a:cs typeface="Chalkboard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DB97625-3448-5F4D-A8C9-7747103D513E}"/>
              </a:ext>
            </a:extLst>
          </p:cNvPr>
          <p:cNvGrpSpPr/>
          <p:nvPr/>
        </p:nvGrpSpPr>
        <p:grpSpPr>
          <a:xfrm>
            <a:off x="7297444" y="2228294"/>
            <a:ext cx="1236955" cy="1200705"/>
            <a:chOff x="7297444" y="2228294"/>
            <a:chExt cx="1236955" cy="1200705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852E18-2FE5-CB46-83E6-58A361A1C1D0}"/>
                </a:ext>
              </a:extLst>
            </p:cNvPr>
            <p:cNvSpPr/>
            <p:nvPr/>
          </p:nvSpPr>
          <p:spPr>
            <a:xfrm>
              <a:off x="7297444" y="2228294"/>
              <a:ext cx="1236955" cy="12007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F133B34-0613-CB4B-AAC3-E0F417288369}"/>
                </a:ext>
              </a:extLst>
            </p:cNvPr>
            <p:cNvSpPr/>
            <p:nvPr/>
          </p:nvSpPr>
          <p:spPr>
            <a:xfrm>
              <a:off x="7449845" y="2380695"/>
              <a:ext cx="914400" cy="914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25EA440-24E5-DC47-8F1B-1D184456836B}"/>
                </a:ext>
              </a:extLst>
            </p:cNvPr>
            <p:cNvSpPr/>
            <p:nvPr/>
          </p:nvSpPr>
          <p:spPr>
            <a:xfrm>
              <a:off x="7602245" y="2533095"/>
              <a:ext cx="609600" cy="6096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25EA440-24E5-DC47-8F1B-1D184456836B}"/>
                </a:ext>
              </a:extLst>
            </p:cNvPr>
            <p:cNvSpPr/>
            <p:nvPr/>
          </p:nvSpPr>
          <p:spPr>
            <a:xfrm>
              <a:off x="7754645" y="2685494"/>
              <a:ext cx="304800" cy="30480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pic>
        <p:nvPicPr>
          <p:cNvPr id="26" name="Picture 25" descr="Alfalfa_Cone.jpg">
            <a:extLst>
              <a:ext uri="{FF2B5EF4-FFF2-40B4-BE49-F238E27FC236}">
                <a16:creationId xmlns:a16="http://schemas.microsoft.com/office/drawing/2014/main" id="{6C48DB00-D53F-FD42-A23C-C21DA11CBF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53" y="4137352"/>
            <a:ext cx="2267697" cy="186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6933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9684" y="251086"/>
            <a:ext cx="7994316" cy="914400"/>
          </a:xfrm>
        </p:spPr>
        <p:txBody>
          <a:bodyPr/>
          <a:lstStyle/>
          <a:p>
            <a:r>
              <a:rPr kumimoji="1" lang="en-US" altLang="zh-CN"/>
              <a:t>Thanks</a:t>
            </a:r>
            <a:r>
              <a:rPr kumimoji="1" lang="zh-CN" altLang="en-US"/>
              <a:t> </a:t>
            </a:r>
            <a:r>
              <a:rPr kumimoji="1" lang="en-US" altLang="zh-CN"/>
              <a:t>and</a:t>
            </a:r>
            <a:r>
              <a:rPr kumimoji="1" lang="zh-CN" altLang="en-US"/>
              <a:t> </a:t>
            </a:r>
            <a:r>
              <a:rPr kumimoji="1" lang="en-US" altLang="zh-CN"/>
              <a:t>Enjoy!</a:t>
            </a:r>
            <a:endParaRPr kumimoji="1" lang="zh-CN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07AF22-7D36-E646-8FD9-B96E698A9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43" y="1165486"/>
            <a:ext cx="7420428" cy="556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987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DE7AD-41E7-7C40-BB69-1053C48B8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Backup</a:t>
            </a:r>
            <a:r>
              <a:rPr lang="zh-CN" altLang="en-US"/>
              <a:t> </a:t>
            </a:r>
            <a:r>
              <a:rPr lang="en-US" altLang="zh-CN"/>
              <a:t>slides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227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65250" y="404664"/>
            <a:ext cx="7548563" cy="914400"/>
          </a:xfrm>
        </p:spPr>
        <p:txBody>
          <a:bodyPr/>
          <a:lstStyle/>
          <a:p>
            <a:r>
              <a:rPr kumimoji="1" lang="en-US" altLang="zh-CN"/>
              <a:t>Problems</a:t>
            </a:r>
            <a:r>
              <a:rPr kumimoji="1" lang="zh-CN" altLang="en-US"/>
              <a:t> </a:t>
            </a:r>
            <a:r>
              <a:rPr kumimoji="1" lang="en-US" altLang="zh-CN"/>
              <a:t>with</a:t>
            </a:r>
            <a:r>
              <a:rPr kumimoji="1" lang="zh-CN" altLang="en-US"/>
              <a:t> </a:t>
            </a:r>
            <a:r>
              <a:rPr kumimoji="1" lang="en-US" altLang="zh-CN"/>
              <a:t>Lunar</a:t>
            </a:r>
            <a:r>
              <a:rPr kumimoji="1" lang="zh-CN" altLang="en-US"/>
              <a:t> </a:t>
            </a:r>
            <a:r>
              <a:rPr kumimoji="1" lang="en-US" altLang="zh-CN"/>
              <a:t>Array</a:t>
            </a: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176" y="1645324"/>
            <a:ext cx="2460624" cy="12076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6777" y="1460365"/>
            <a:ext cx="56521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>
                <a:solidFill>
                  <a:srgbClr val="FF0000"/>
                </a:solidFill>
              </a:rPr>
              <a:t>Traditional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imaging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algorithm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can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not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work!</a:t>
            </a:r>
          </a:p>
          <a:p>
            <a:pPr marL="342900" indent="-342900">
              <a:buFont typeface="Arial"/>
              <a:buChar char="•"/>
            </a:pPr>
            <a:endParaRPr kumimoji="1" lang="en-US" altLang="zh-CN"/>
          </a:p>
          <a:p>
            <a:pPr marL="342900" indent="-342900">
              <a:buFont typeface="Arial"/>
              <a:buChar char="•"/>
            </a:pPr>
            <a:r>
              <a:rPr kumimoji="1" lang="en-US" altLang="zh-CN"/>
              <a:t>short</a:t>
            </a:r>
            <a:r>
              <a:rPr kumimoji="1" lang="zh-CN" altLang="en-US"/>
              <a:t> </a:t>
            </a:r>
            <a:r>
              <a:rPr kumimoji="1" lang="en-US" altLang="zh-CN"/>
              <a:t>dipole</a:t>
            </a:r>
            <a:r>
              <a:rPr kumimoji="1" lang="zh-CN" altLang="en-US"/>
              <a:t> </a:t>
            </a:r>
            <a:r>
              <a:rPr kumimoji="1" lang="en-US" altLang="zh-CN"/>
              <a:t>(l&lt;&lt;</a:t>
            </a:r>
            <a:r>
              <a:rPr kumimoji="1" lang="en-US" altLang="zh-CN">
                <a:latin typeface="Lucida Grande"/>
                <a:ea typeface="Lucida Grande"/>
                <a:cs typeface="Lucida Grande"/>
              </a:rPr>
              <a:t>λ</a:t>
            </a:r>
            <a:r>
              <a:rPr kumimoji="1" lang="zh-CN" altLang="en-US"/>
              <a:t>) </a:t>
            </a:r>
            <a:r>
              <a:rPr kumimoji="1" lang="en-US" altLang="zh-CN"/>
              <a:t>antenna</a:t>
            </a:r>
            <a:r>
              <a:rPr kumimoji="1" lang="zh-CN" altLang="en-US"/>
              <a:t> </a:t>
            </a:r>
            <a:r>
              <a:rPr kumimoji="1" lang="en-US" altLang="zh-CN"/>
              <a:t>have</a:t>
            </a:r>
            <a:r>
              <a:rPr kumimoji="1" lang="zh-CN" altLang="en-US"/>
              <a:t> </a:t>
            </a:r>
            <a:r>
              <a:rPr kumimoji="1" lang="en-US" altLang="zh-CN"/>
              <a:t>very</a:t>
            </a:r>
            <a:r>
              <a:rPr kumimoji="1" lang="zh-CN" altLang="en-US"/>
              <a:t> </a:t>
            </a:r>
            <a:r>
              <a:rPr kumimoji="1" lang="en-US" altLang="zh-CN"/>
              <a:t>wide</a:t>
            </a:r>
            <a:r>
              <a:rPr kumimoji="1" lang="zh-CN" altLang="en-US"/>
              <a:t> </a:t>
            </a:r>
            <a:r>
              <a:rPr kumimoji="1" lang="en-US" altLang="zh-CN"/>
              <a:t>field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view</a:t>
            </a:r>
            <a:r>
              <a:rPr kumimoji="1" lang="zh-CN" altLang="en-US"/>
              <a:t> </a:t>
            </a:r>
            <a:r>
              <a:rPr kumimoji="1" lang="en-US" altLang="zh-CN"/>
              <a:t>(almost</a:t>
            </a:r>
            <a:r>
              <a:rPr kumimoji="1" lang="zh-CN" altLang="en-US"/>
              <a:t> </a:t>
            </a:r>
            <a:r>
              <a:rPr kumimoji="1" lang="en-US" altLang="zh-CN"/>
              <a:t>whole</a:t>
            </a:r>
            <a:r>
              <a:rPr kumimoji="1" lang="zh-CN" altLang="en-US"/>
              <a:t> </a:t>
            </a:r>
            <a:r>
              <a:rPr kumimoji="1" lang="en-US" altLang="zh-CN"/>
              <a:t>sky),</a:t>
            </a:r>
            <a:r>
              <a:rPr kumimoji="1" lang="zh-CN" altLang="en-US"/>
              <a:t> </a:t>
            </a:r>
            <a:r>
              <a:rPr kumimoji="1" lang="en-US" altLang="zh-CN"/>
              <a:t>traditional</a:t>
            </a:r>
            <a:r>
              <a:rPr kumimoji="1" lang="zh-CN" altLang="en-US"/>
              <a:t> </a:t>
            </a:r>
            <a:r>
              <a:rPr kumimoji="1" lang="en-US" altLang="zh-CN"/>
              <a:t>synthesis</a:t>
            </a:r>
            <a:r>
              <a:rPr kumimoji="1" lang="zh-CN" altLang="en-US"/>
              <a:t> </a:t>
            </a:r>
            <a:r>
              <a:rPr kumimoji="1" lang="en-US" altLang="zh-CN"/>
              <a:t>algorithm</a:t>
            </a:r>
            <a:r>
              <a:rPr kumimoji="1" lang="zh-CN" altLang="en-US"/>
              <a:t> </a:t>
            </a:r>
            <a:r>
              <a:rPr kumimoji="1" lang="en-US" altLang="zh-CN"/>
              <a:t>only</a:t>
            </a:r>
            <a:r>
              <a:rPr kumimoji="1" lang="zh-CN" altLang="en-US"/>
              <a:t> </a:t>
            </a:r>
            <a:r>
              <a:rPr kumimoji="1" lang="en-US" altLang="zh-CN"/>
              <a:t>for</a:t>
            </a:r>
            <a:r>
              <a:rPr kumimoji="1" lang="zh-CN" altLang="en-US"/>
              <a:t> </a:t>
            </a:r>
            <a:r>
              <a:rPr kumimoji="1" lang="en-US" altLang="zh-CN"/>
              <a:t>small</a:t>
            </a:r>
            <a:r>
              <a:rPr kumimoji="1" lang="zh-CN" altLang="en-US"/>
              <a:t> </a:t>
            </a:r>
            <a:r>
              <a:rPr kumimoji="1" lang="en-US" altLang="zh-CN"/>
              <a:t>field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view</a:t>
            </a:r>
            <a:r>
              <a:rPr kumimoji="1" lang="zh-CN" altLang="en-US"/>
              <a:t> </a:t>
            </a:r>
            <a:r>
              <a:rPr kumimoji="1" lang="en-US" altLang="zh-CN"/>
              <a:t>(flat</a:t>
            </a:r>
            <a:r>
              <a:rPr kumimoji="1" lang="zh-CN" altLang="en-US"/>
              <a:t> </a:t>
            </a:r>
            <a:r>
              <a:rPr kumimoji="1" lang="en-US" altLang="zh-CN"/>
              <a:t>sky,</a:t>
            </a:r>
            <a:r>
              <a:rPr kumimoji="1" lang="zh-CN" altLang="en-US"/>
              <a:t> </a:t>
            </a:r>
            <a:r>
              <a:rPr kumimoji="1" lang="en-US" altLang="zh-CN"/>
              <a:t>small</a:t>
            </a:r>
            <a:r>
              <a:rPr kumimoji="1" lang="zh-CN" altLang="en-US"/>
              <a:t> </a:t>
            </a:r>
            <a:r>
              <a:rPr kumimoji="1" lang="en-US" altLang="zh-CN"/>
              <a:t>w-term)</a:t>
            </a:r>
            <a:r>
              <a:rPr kumimoji="1" lang="zh-CN" altLang="en-US"/>
              <a:t> </a:t>
            </a:r>
            <a:endParaRPr kumimoji="1" lang="en-US" altLang="zh-CN"/>
          </a:p>
          <a:p>
            <a:endParaRPr kumimoji="1" lang="en-US" altLang="zh-CN"/>
          </a:p>
          <a:p>
            <a:pPr marL="342900" indent="-342900">
              <a:buFont typeface="Arial"/>
              <a:buChar char="•"/>
            </a:pPr>
            <a:r>
              <a:rPr kumimoji="1" lang="en-US" altLang="zh-CN"/>
              <a:t>A</a:t>
            </a:r>
            <a:r>
              <a:rPr kumimoji="1" lang="zh-CN" altLang="en-US"/>
              <a:t> </a:t>
            </a:r>
            <a:r>
              <a:rPr kumimoji="1" lang="en-US" altLang="zh-CN"/>
              <a:t>mirrow</a:t>
            </a:r>
            <a:r>
              <a:rPr kumimoji="1" lang="zh-CN" altLang="en-US"/>
              <a:t> </a:t>
            </a:r>
            <a:r>
              <a:rPr kumimoji="1" lang="en-US" altLang="zh-CN"/>
              <a:t>symmetry</a:t>
            </a:r>
            <a:r>
              <a:rPr kumimoji="1" lang="zh-CN" altLang="en-US"/>
              <a:t> </a:t>
            </a:r>
            <a:r>
              <a:rPr kumimoji="1" lang="en-US" altLang="zh-CN"/>
              <a:t>w.r.t.</a:t>
            </a:r>
            <a:r>
              <a:rPr kumimoji="1" lang="zh-CN" altLang="en-US"/>
              <a:t> </a:t>
            </a:r>
            <a:r>
              <a:rPr kumimoji="1" lang="en-US" altLang="zh-CN"/>
              <a:t>orbital</a:t>
            </a:r>
            <a:r>
              <a:rPr kumimoji="1" lang="zh-CN" altLang="en-US"/>
              <a:t> </a:t>
            </a:r>
            <a:r>
              <a:rPr kumimoji="1" lang="en-US" altLang="zh-CN"/>
              <a:t>plane,</a:t>
            </a:r>
            <a:r>
              <a:rPr kumimoji="1" lang="zh-CN" altLang="en-US"/>
              <a:t> </a:t>
            </a:r>
            <a:r>
              <a:rPr kumimoji="1" lang="en-US" altLang="zh-CN"/>
              <a:t>can</a:t>
            </a:r>
            <a:r>
              <a:rPr kumimoji="1" lang="zh-CN" altLang="en-US"/>
              <a:t> </a:t>
            </a:r>
            <a:r>
              <a:rPr kumimoji="1" lang="en-US" altLang="zh-CN"/>
              <a:t>be</a:t>
            </a:r>
            <a:r>
              <a:rPr kumimoji="1" lang="zh-CN" altLang="en-US"/>
              <a:t> </a:t>
            </a:r>
            <a:r>
              <a:rPr kumimoji="1" lang="en-US" altLang="zh-CN"/>
              <a:t>broken</a:t>
            </a:r>
            <a:r>
              <a:rPr kumimoji="1" lang="zh-CN" altLang="en-US"/>
              <a:t> </a:t>
            </a:r>
            <a:r>
              <a:rPr kumimoji="1" lang="en-US" altLang="zh-CN"/>
              <a:t>by</a:t>
            </a:r>
            <a:r>
              <a:rPr kumimoji="1" lang="zh-CN" altLang="en-US"/>
              <a:t> </a:t>
            </a:r>
            <a:r>
              <a:rPr kumimoji="1" lang="en-US" altLang="zh-CN"/>
              <a:t>3D</a:t>
            </a:r>
            <a:r>
              <a:rPr kumimoji="1" lang="zh-CN" altLang="en-US"/>
              <a:t> </a:t>
            </a:r>
            <a:r>
              <a:rPr kumimoji="1" lang="en-US" altLang="zh-CN"/>
              <a:t>baselines</a:t>
            </a:r>
            <a:r>
              <a:rPr kumimoji="1" lang="zh-CN" altLang="en-US"/>
              <a:t> </a:t>
            </a:r>
            <a:r>
              <a:rPr kumimoji="1" lang="en-US" altLang="zh-CN"/>
              <a:t>(produced</a:t>
            </a:r>
            <a:r>
              <a:rPr kumimoji="1" lang="zh-CN" altLang="en-US"/>
              <a:t> </a:t>
            </a:r>
            <a:r>
              <a:rPr kumimoji="1" lang="en-US" altLang="zh-CN"/>
              <a:t>by</a:t>
            </a:r>
            <a:r>
              <a:rPr kumimoji="1" lang="zh-CN" altLang="en-US"/>
              <a:t> </a:t>
            </a:r>
            <a:r>
              <a:rPr kumimoji="1" lang="en-US" altLang="zh-CN"/>
              <a:t>orbital</a:t>
            </a:r>
            <a:r>
              <a:rPr kumimoji="1" lang="zh-CN" altLang="en-US"/>
              <a:t> </a:t>
            </a:r>
            <a:r>
              <a:rPr kumimoji="1" lang="en-US" altLang="zh-CN"/>
              <a:t>plane</a:t>
            </a:r>
            <a:r>
              <a:rPr kumimoji="1" lang="zh-CN" altLang="en-US"/>
              <a:t> </a:t>
            </a:r>
            <a:r>
              <a:rPr kumimoji="1" lang="en-US" altLang="zh-CN"/>
              <a:t>precession)</a:t>
            </a:r>
          </a:p>
          <a:p>
            <a:pPr marL="342900" indent="-342900">
              <a:buFont typeface="Arial"/>
              <a:buChar char="•"/>
            </a:pPr>
            <a:endParaRPr kumimoji="1" lang="en-US" altLang="zh-CN"/>
          </a:p>
          <a:p>
            <a:pPr marL="342900" indent="-342900">
              <a:buFont typeface="Arial"/>
              <a:buChar char="•"/>
            </a:pPr>
            <a:r>
              <a:rPr kumimoji="1" lang="en-US" altLang="zh-CN"/>
              <a:t>Different</a:t>
            </a:r>
            <a:r>
              <a:rPr kumimoji="1" lang="zh-CN" altLang="en-US"/>
              <a:t> </a:t>
            </a:r>
            <a:r>
              <a:rPr kumimoji="1" lang="en-US" altLang="zh-CN"/>
              <a:t>baselines</a:t>
            </a:r>
            <a:r>
              <a:rPr kumimoji="1" lang="zh-CN" altLang="en-US"/>
              <a:t> </a:t>
            </a:r>
            <a:r>
              <a:rPr kumimoji="1" lang="en-US" altLang="zh-CN"/>
              <a:t>have</a:t>
            </a:r>
            <a:r>
              <a:rPr kumimoji="1" lang="zh-CN" altLang="en-US"/>
              <a:t> </a:t>
            </a:r>
            <a:r>
              <a:rPr kumimoji="1" lang="en-US" altLang="zh-CN"/>
              <a:t>different</a:t>
            </a:r>
            <a:r>
              <a:rPr kumimoji="1" lang="zh-CN" altLang="en-US"/>
              <a:t> </a:t>
            </a:r>
            <a:r>
              <a:rPr kumimoji="1" lang="en-US" altLang="zh-CN"/>
              <a:t>part</a:t>
            </a:r>
            <a:r>
              <a:rPr kumimoji="1" lang="zh-CN" altLang="en-US"/>
              <a:t> </a:t>
            </a:r>
            <a:r>
              <a:rPr kumimoji="1" lang="en-US" altLang="zh-CN"/>
              <a:t>of</a:t>
            </a:r>
            <a:r>
              <a:rPr kumimoji="1" lang="zh-CN" altLang="en-US"/>
              <a:t> </a:t>
            </a:r>
            <a:r>
              <a:rPr kumimoji="1" lang="en-US" altLang="zh-CN"/>
              <a:t>sky</a:t>
            </a:r>
            <a:r>
              <a:rPr kumimoji="1" lang="zh-CN" altLang="en-US"/>
              <a:t> </a:t>
            </a:r>
            <a:r>
              <a:rPr kumimoji="1" lang="en-US" altLang="zh-CN"/>
              <a:t>blocked</a:t>
            </a:r>
            <a:r>
              <a:rPr kumimoji="1" lang="zh-CN" altLang="en-US"/>
              <a:t> </a:t>
            </a:r>
            <a:r>
              <a:rPr kumimoji="1" lang="en-US" altLang="zh-CN"/>
              <a:t>by</a:t>
            </a:r>
            <a:r>
              <a:rPr kumimoji="1" lang="zh-CN" altLang="en-US"/>
              <a:t> </a:t>
            </a:r>
            <a:r>
              <a:rPr kumimoji="1" lang="en-US" altLang="zh-CN"/>
              <a:t>Moon</a:t>
            </a:r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1263" y="5350232"/>
            <a:ext cx="2880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>
                <a:solidFill>
                  <a:srgbClr val="FF0000"/>
                </a:solidFill>
              </a:rPr>
              <a:t>map-making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by</a:t>
            </a:r>
            <a:r>
              <a:rPr kumimoji="1" lang="zh-CN" altLang="en-US">
                <a:solidFill>
                  <a:srgbClr val="FF0000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invertion</a:t>
            </a:r>
            <a:endParaRPr kumimoji="1" lang="zh-CN" altLang="en-US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84" y="5860865"/>
            <a:ext cx="1206500" cy="355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4828" y="5837974"/>
            <a:ext cx="2959100" cy="3556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652120" y="1340768"/>
            <a:ext cx="1816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/>
              <a:t>mirrow</a:t>
            </a:r>
            <a:r>
              <a:rPr kumimoji="1" lang="zh-CN" altLang="en-US" sz="1600"/>
              <a:t> </a:t>
            </a:r>
            <a:r>
              <a:rPr kumimoji="1" lang="en-US" altLang="zh-CN" sz="1600"/>
              <a:t>symmetry</a:t>
            </a:r>
            <a:endParaRPr kumimoji="1" lang="zh-CN" altLang="en-US" sz="160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2017" y="3194160"/>
            <a:ext cx="2080451" cy="138696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724128" y="2852936"/>
            <a:ext cx="1339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zh-CN" sz="1600"/>
              <a:t>3</a:t>
            </a:r>
            <a:r>
              <a:rPr kumimoji="1" lang="en-US" altLang="zh-CN" sz="1600"/>
              <a:t>D</a:t>
            </a:r>
            <a:r>
              <a:rPr kumimoji="1" lang="zh-CN" altLang="en-US" sz="1600"/>
              <a:t> </a:t>
            </a:r>
            <a:r>
              <a:rPr kumimoji="1" lang="en-US" altLang="zh-CN" sz="1600"/>
              <a:t>baselines</a:t>
            </a:r>
            <a:endParaRPr kumimoji="1" lang="zh-CN" altLang="en-US" sz="160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2377" y="4869160"/>
            <a:ext cx="2881623" cy="170080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796136" y="4581128"/>
            <a:ext cx="2894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/>
              <a:t>simulated</a:t>
            </a:r>
            <a:r>
              <a:rPr kumimoji="1" lang="zh-CN" altLang="en-US" sz="1600"/>
              <a:t> </a:t>
            </a:r>
            <a:r>
              <a:rPr kumimoji="1" lang="en-US" altLang="zh-CN" sz="1600"/>
              <a:t>reconstruction</a:t>
            </a:r>
            <a:r>
              <a:rPr kumimoji="1" lang="zh-CN" altLang="en-US" sz="1600"/>
              <a:t> </a:t>
            </a:r>
            <a:r>
              <a:rPr kumimoji="1" lang="en-US" altLang="zh-CN" sz="1600"/>
              <a:t>map</a:t>
            </a:r>
            <a:endParaRPr kumimoji="1" lang="zh-CN" altLang="en-US" sz="1600"/>
          </a:p>
        </p:txBody>
      </p:sp>
      <p:sp>
        <p:nvSpPr>
          <p:cNvPr id="13" name="文本框 12"/>
          <p:cNvSpPr txBox="1"/>
          <p:nvPr/>
        </p:nvSpPr>
        <p:spPr>
          <a:xfrm>
            <a:off x="5652120" y="6525344"/>
            <a:ext cx="3047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/>
              <a:t>Huang</a:t>
            </a:r>
            <a:r>
              <a:rPr kumimoji="1" lang="zh-CN" altLang="en-US" sz="1600"/>
              <a:t> </a:t>
            </a:r>
            <a:r>
              <a:rPr kumimoji="1" lang="en-US" altLang="zh-CN" sz="1600"/>
              <a:t>et</a:t>
            </a:r>
            <a:r>
              <a:rPr kumimoji="1" lang="zh-CN" altLang="en-US" sz="1600"/>
              <a:t> </a:t>
            </a:r>
            <a:r>
              <a:rPr kumimoji="1" lang="en-US" altLang="zh-CN" sz="1600"/>
              <a:t>al.,</a:t>
            </a:r>
            <a:r>
              <a:rPr kumimoji="1" lang="zh-CN" altLang="en-US" sz="1600"/>
              <a:t> </a:t>
            </a:r>
            <a:r>
              <a:rPr kumimoji="1" lang="nb-NO" altLang="zh-CN" sz="1600"/>
              <a:t>arXiv:1805.08259</a:t>
            </a:r>
            <a:endParaRPr kumimoji="1"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11646158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3D5F3-40B8-FB49-BD5A-1DDA614AC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3" y="218429"/>
            <a:ext cx="8697686" cy="914400"/>
          </a:xfrm>
        </p:spPr>
        <p:txBody>
          <a:bodyPr/>
          <a:lstStyle/>
          <a:p>
            <a:r>
              <a:rPr lang="en-US" altLang="zh-CN" sz="3600"/>
              <a:t>galaxy</a:t>
            </a:r>
            <a:r>
              <a:rPr lang="zh-CN" altLang="en-US" sz="3600"/>
              <a:t> </a:t>
            </a:r>
            <a:r>
              <a:rPr lang="en-US" altLang="zh-CN" sz="3600"/>
              <a:t>detection</a:t>
            </a:r>
            <a:r>
              <a:rPr lang="zh-CN" altLang="en-US" sz="3600"/>
              <a:t> </a:t>
            </a:r>
            <a:r>
              <a:rPr lang="en-US" altLang="zh-CN" sz="3600"/>
              <a:t>vs</a:t>
            </a:r>
            <a:r>
              <a:rPr lang="zh-CN" altLang="en-US" sz="3600"/>
              <a:t> </a:t>
            </a:r>
            <a:r>
              <a:rPr lang="en-US" altLang="zh-CN" sz="3600"/>
              <a:t>intensity</a:t>
            </a:r>
            <a:r>
              <a:rPr lang="zh-CN" altLang="en-US" sz="3600"/>
              <a:t> </a:t>
            </a:r>
            <a:r>
              <a:rPr lang="en-US" altLang="zh-CN" sz="3600"/>
              <a:t>mapping</a:t>
            </a:r>
            <a:endParaRPr lang="en-US" sz="36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A3C1D4-C8BC-A949-894E-47D4FCC0A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422" y="3087562"/>
            <a:ext cx="3547538" cy="169126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CC7BBB-5FA7-544A-A411-28EB501BF2BC}"/>
              </a:ext>
            </a:extLst>
          </p:cNvPr>
          <p:cNvSpPr txBox="1"/>
          <p:nvPr/>
        </p:nvSpPr>
        <p:spPr>
          <a:xfrm>
            <a:off x="957943" y="1306286"/>
            <a:ext cx="3569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Cheng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et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(2018):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criterion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endParaRPr kumimoji="1" lang="en-US" sz="2000">
              <a:latin typeface="Chalkboard"/>
              <a:cs typeface="Chalkboard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6ABC84-6DBF-654C-A431-61922B466618}"/>
              </a:ext>
            </a:extLst>
          </p:cNvPr>
          <p:cNvGrpSpPr/>
          <p:nvPr/>
        </p:nvGrpSpPr>
        <p:grpSpPr>
          <a:xfrm>
            <a:off x="5306786" y="1792312"/>
            <a:ext cx="3448050" cy="4847259"/>
            <a:chOff x="5717584" y="1741321"/>
            <a:chExt cx="3448050" cy="48472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CB415AB-8DA2-5E47-BFAD-6C5F09D23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7584" y="1741321"/>
              <a:ext cx="3448050" cy="4847259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B4FBCBC-AB4F-CC43-A0BD-6A0C2E6506BB}"/>
                </a:ext>
              </a:extLst>
            </p:cNvPr>
            <p:cNvCxnSpPr/>
            <p:nvPr/>
          </p:nvCxnSpPr>
          <p:spPr>
            <a:xfrm>
              <a:off x="8338457" y="2223408"/>
              <a:ext cx="0" cy="15648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445B884-FE14-5243-BAC5-3FBBF3A76A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37515" y="2223408"/>
              <a:ext cx="2100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445B884-FE14-5243-BAC5-3FBBF3A76A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37515" y="5034644"/>
              <a:ext cx="6505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B4FBCBC-AB4F-CC43-A0BD-6A0C2E6506BB}"/>
                </a:ext>
              </a:extLst>
            </p:cNvPr>
            <p:cNvCxnSpPr>
              <a:cxnSpLocks/>
            </p:cNvCxnSpPr>
            <p:nvPr/>
          </p:nvCxnSpPr>
          <p:spPr>
            <a:xfrm>
              <a:off x="6535301" y="5031922"/>
              <a:ext cx="0" cy="1129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BDE2133-E362-1946-ADC9-ACCAC09118FC}"/>
                </a:ext>
              </a:extLst>
            </p:cNvPr>
            <p:cNvCxnSpPr>
              <a:cxnSpLocks/>
            </p:cNvCxnSpPr>
            <p:nvPr/>
          </p:nvCxnSpPr>
          <p:spPr>
            <a:xfrm>
              <a:off x="6868887" y="5031922"/>
              <a:ext cx="0" cy="1129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08060BD7-D7DE-3B4A-80D9-2BFFE2977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26" y="5601938"/>
            <a:ext cx="1676400" cy="4064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6B8F599-CA51-6A48-87BC-9A3698BDD9A7}"/>
              </a:ext>
            </a:extLst>
          </p:cNvPr>
          <p:cNvSpPr txBox="1"/>
          <p:nvPr/>
        </p:nvSpPr>
        <p:spPr>
          <a:xfrm>
            <a:off x="836912" y="1908884"/>
            <a:ext cx="568491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L</a:t>
            </a:r>
            <a:r>
              <a:rPr lang="en-US" baseline="-25000"/>
              <a:t>SN</a:t>
            </a:r>
            <a:r>
              <a:rPr lang="zh-CN" altLang="en-US" baseline="-25000"/>
              <a:t> </a:t>
            </a:r>
            <a:r>
              <a:rPr lang="en-US" altLang="zh-CN"/>
              <a:t>:</a:t>
            </a:r>
            <a:r>
              <a:rPr lang="zh-CN" altLang="en-US"/>
              <a:t> </a:t>
            </a:r>
            <a:r>
              <a:rPr lang="en-US"/>
              <a:t>luminosity scale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/>
              <a:t>voxel</a:t>
            </a:r>
            <a:r>
              <a:rPr lang="zh-CN" altLang="en-US"/>
              <a:t> </a:t>
            </a:r>
            <a:r>
              <a:rPr lang="en-US"/>
              <a:t>shot noise</a:t>
            </a:r>
            <a:r>
              <a:rPr lang="zh-CN" altLang="en-US"/>
              <a:t> </a:t>
            </a:r>
            <a:endParaRPr lang="en-US"/>
          </a:p>
          <a:p>
            <a:r>
              <a:rPr lang="el-GR"/>
              <a:t>σ</a:t>
            </a:r>
            <a:r>
              <a:rPr lang="en-US" baseline="-25000"/>
              <a:t>L</a:t>
            </a:r>
            <a:r>
              <a:rPr lang="en-US"/>
              <a:t> </a:t>
            </a:r>
            <a:r>
              <a:rPr lang="en-US" altLang="zh-CN"/>
              <a:t>:</a:t>
            </a:r>
            <a:r>
              <a:rPr lang="zh-CN" altLang="en-US"/>
              <a:t> </a:t>
            </a:r>
            <a:r>
              <a:rPr lang="en-US"/>
              <a:t>rms noise per voxel</a:t>
            </a:r>
          </a:p>
          <a:p>
            <a:r>
              <a:rPr lang="en-US" i="1"/>
              <a:t>l</a:t>
            </a:r>
            <a:r>
              <a:rPr lang="en-US" baseline="-25000"/>
              <a:t>∗</a:t>
            </a:r>
            <a:r>
              <a:rPr lang="en-US"/>
              <a:t> </a:t>
            </a:r>
            <a:r>
              <a:rPr lang="en-US" altLang="zh-CN"/>
              <a:t>:</a:t>
            </a:r>
            <a:r>
              <a:rPr lang="zh-CN" altLang="en-US"/>
              <a:t> </a:t>
            </a:r>
            <a:r>
              <a:rPr lang="en-US"/>
              <a:t> </a:t>
            </a:r>
            <a:r>
              <a:rPr lang="en-US" altLang="zh-CN"/>
              <a:t>galaxy</a:t>
            </a:r>
            <a:r>
              <a:rPr lang="zh-CN" altLang="en-US"/>
              <a:t> </a:t>
            </a:r>
            <a:r>
              <a:rPr lang="en-US"/>
              <a:t>characteristic luminosity. </a:t>
            </a:r>
            <a:endParaRPr lang="en-US" sz="2000"/>
          </a:p>
          <a:p>
            <a:endParaRPr kumimoji="1" 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42581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611338" y="304800"/>
            <a:ext cx="8913813" cy="914400"/>
          </a:xfrm>
        </p:spPr>
        <p:txBody>
          <a:bodyPr/>
          <a:lstStyle/>
          <a:p>
            <a:r>
              <a:rPr lang="en-US" altLang="zh-CN">
                <a:latin typeface="Century Gothic" charset="0"/>
                <a:ea typeface="宋体" charset="0"/>
                <a:cs typeface="宋体" charset="0"/>
              </a:rPr>
              <a:t>F</a:t>
            </a:r>
            <a:r>
              <a:rPr kumimoji="0" lang="en-US" altLang="zh-CN">
                <a:latin typeface="Century Gothic" charset="0"/>
                <a:ea typeface="宋体" charset="0"/>
                <a:cs typeface="宋体" charset="0"/>
              </a:rPr>
              <a:t>oreground</a:t>
            </a:r>
            <a:endParaRPr kumimoji="0" lang="ja-JP" altLang="en-US">
              <a:latin typeface="Century Gothic" charset="0"/>
              <a:cs typeface="ＭＳ Ｐゴシック" charset="0"/>
            </a:endParaRPr>
          </a:p>
        </p:txBody>
      </p:sp>
      <p:pic>
        <p:nvPicPr>
          <p:cNvPr id="3379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53" y="1881048"/>
            <a:ext cx="4475919" cy="31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7"/>
          <p:cNvSpPr txBox="1">
            <a:spLocks noChangeArrowheads="1"/>
          </p:cNvSpPr>
          <p:nvPr/>
        </p:nvSpPr>
        <p:spPr bwMode="auto">
          <a:xfrm>
            <a:off x="1167321" y="5103294"/>
            <a:ext cx="20113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kumimoji="0" lang="en-US" altLang="ja-JP" sz="1600"/>
              <a:t>V. J</a:t>
            </a:r>
            <a:r>
              <a:rPr kumimoji="0" lang="en-US" altLang="zh-CN" sz="1600"/>
              <a:t>elic et al. (2010)</a:t>
            </a:r>
            <a:endParaRPr kumimoji="0" lang="en-US" altLang="ja-JP" sz="1600"/>
          </a:p>
        </p:txBody>
      </p:sp>
      <p:sp>
        <p:nvSpPr>
          <p:cNvPr id="33796" name="TextBox 5"/>
          <p:cNvSpPr txBox="1">
            <a:spLocks noChangeArrowheads="1"/>
          </p:cNvSpPr>
          <p:nvPr/>
        </p:nvSpPr>
        <p:spPr bwMode="auto">
          <a:xfrm>
            <a:off x="232142" y="1231592"/>
            <a:ext cx="47255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Chalkboar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kumimoji="0" lang="en-US" altLang="zh-CN">
                <a:solidFill>
                  <a:schemeClr val="tx1"/>
                </a:solidFill>
              </a:rPr>
              <a:t>raw signal to noise ration (SNR) </a:t>
            </a:r>
            <a:r>
              <a:rPr kumimoji="0" lang="zh-CN" altLang="en-US">
                <a:solidFill>
                  <a:schemeClr val="tx1"/>
                </a:solidFill>
              </a:rPr>
              <a:t>～</a:t>
            </a:r>
            <a:r>
              <a:rPr kumimoji="0" lang="en-US" altLang="zh-CN">
                <a:solidFill>
                  <a:schemeClr val="tx1"/>
                </a:solidFill>
              </a:rPr>
              <a:t> 10</a:t>
            </a:r>
            <a:r>
              <a:rPr kumimoji="0" lang="en-US" altLang="zh-CN" baseline="30000">
                <a:solidFill>
                  <a:schemeClr val="tx1"/>
                </a:solidFill>
              </a:rPr>
              <a:t>-5</a:t>
            </a:r>
            <a:endParaRPr kumimoji="0" lang="ja-JP" altLang="en-US">
              <a:solidFill>
                <a:schemeClr val="tx1"/>
              </a:solidFill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4980533" y="2003043"/>
            <a:ext cx="3974210" cy="4032270"/>
            <a:chOff x="621131" y="1665495"/>
            <a:chExt cx="5044367" cy="4774133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131" y="1665495"/>
              <a:ext cx="5044367" cy="4774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文本框 9"/>
            <p:cNvSpPr txBox="1"/>
            <p:nvPr/>
          </p:nvSpPr>
          <p:spPr>
            <a:xfrm>
              <a:off x="3069302" y="1992769"/>
              <a:ext cx="2060669" cy="384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>
                  <a:solidFill>
                    <a:srgbClr val="000000"/>
                  </a:solidFill>
                </a:rPr>
                <a:t>smooth</a:t>
              </a:r>
              <a:r>
                <a:rPr kumimoji="1" lang="zh-CN" altLang="en-US" sz="1600">
                  <a:solidFill>
                    <a:srgbClr val="000000"/>
                  </a:solidFill>
                </a:rPr>
                <a:t> </a:t>
              </a:r>
              <a:r>
                <a:rPr kumimoji="1" lang="en-US" altLang="zh-CN" sz="1600">
                  <a:solidFill>
                    <a:srgbClr val="000000"/>
                  </a:solidFill>
                </a:rPr>
                <a:t>foreground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069302" y="2937196"/>
              <a:ext cx="2116953" cy="4008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>
                  <a:solidFill>
                    <a:srgbClr val="000000"/>
                  </a:solidFill>
                </a:rPr>
                <a:t>foreground+</a:t>
              </a:r>
              <a:r>
                <a:rPr kumimoji="1" lang="zh-CN" altLang="en-US" sz="1600">
                  <a:solidFill>
                    <a:srgbClr val="000000"/>
                  </a:solidFill>
                </a:rPr>
                <a:t>2</a:t>
              </a:r>
              <a:r>
                <a:rPr kumimoji="1" lang="en-US" altLang="zh-CN" sz="1600">
                  <a:solidFill>
                    <a:srgbClr val="000000"/>
                  </a:solidFill>
                </a:rPr>
                <a:t>1cm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236633" y="6230572"/>
            <a:ext cx="2187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/>
              <a:t>X. Wang et al. (2006)</a:t>
            </a:r>
            <a:endParaRPr lang="ja-JP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243675" y="1119673"/>
            <a:ext cx="3711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In principle, smooth foreground can be subtracted </a:t>
            </a:r>
            <a:endParaRPr kumimoji="1" lang="zh-CN" altLang="en-US" sz="20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4191883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84693" y="257255"/>
            <a:ext cx="7543800" cy="914400"/>
          </a:xfrm>
        </p:spPr>
        <p:txBody>
          <a:bodyPr/>
          <a:lstStyle/>
          <a:p>
            <a:r>
              <a:rPr kumimoji="1" lang="en-US" altLang="zh-CN" sz="4400" b="1">
                <a:latin typeface="Chalkboard"/>
                <a:cs typeface="Chalkboard"/>
              </a:rPr>
              <a:t>Cosmic</a:t>
            </a:r>
            <a:r>
              <a:rPr kumimoji="1" lang="zh-CN" altLang="en-US" sz="4400" b="1">
                <a:latin typeface="Chalkboard"/>
                <a:cs typeface="Chalkboard"/>
              </a:rPr>
              <a:t> </a:t>
            </a:r>
            <a:r>
              <a:rPr kumimoji="1" lang="en-US" altLang="zh-CN" sz="4400" b="1">
                <a:latin typeface="Chalkboard"/>
                <a:cs typeface="Chalkboard"/>
              </a:rPr>
              <a:t>Dark</a:t>
            </a:r>
            <a:r>
              <a:rPr kumimoji="1" lang="zh-CN" altLang="en-US" sz="4400" b="1">
                <a:latin typeface="Chalkboard"/>
                <a:cs typeface="Chalkboard"/>
              </a:rPr>
              <a:t> </a:t>
            </a:r>
            <a:r>
              <a:rPr kumimoji="1" lang="en-US" altLang="zh-CN" sz="4400" b="1">
                <a:latin typeface="Chalkboard"/>
                <a:cs typeface="Chalkboard"/>
              </a:rPr>
              <a:t>Ages</a:t>
            </a:r>
            <a:endParaRPr kumimoji="1" lang="zh-CN" altLang="en-US" sz="4400" b="1">
              <a:latin typeface="Chalkboard"/>
              <a:cs typeface="Chalkboard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54" y="2379467"/>
            <a:ext cx="3850007" cy="38937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55" y="1790718"/>
            <a:ext cx="3812546" cy="37826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35064" y="1165486"/>
            <a:ext cx="3147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Loeb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&amp; Zaldarriaga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2004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73184" y="6351064"/>
            <a:ext cx="2708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Barkana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&amp; Loeb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2005</a:t>
            </a:r>
            <a:endParaRPr kumimoji="1" lang="zh-CN" altLang="en-US" sz="2000">
              <a:latin typeface="Chalkboard"/>
              <a:cs typeface="Chalkboar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334CE7-9BB2-674F-8ADE-E0C26E54453B}"/>
              </a:ext>
            </a:extLst>
          </p:cNvPr>
          <p:cNvSpPr txBox="1"/>
          <p:nvPr/>
        </p:nvSpPr>
        <p:spPr>
          <a:xfrm>
            <a:off x="4767309" y="1365541"/>
            <a:ext cx="422577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But: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signal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is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redshifted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very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low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frequencies,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ionosphere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absorption—may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need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observe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from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the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farside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of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the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moon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sz="2000">
              <a:latin typeface="Chalkboard"/>
              <a:cs typeface="Chalkboar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sz="2000">
              <a:latin typeface="Chalkboard"/>
              <a:cs typeface="Chalkboar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>
                <a:latin typeface="Chalkboard"/>
                <a:cs typeface="Chalkboard"/>
              </a:rPr>
              <a:t>Very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strong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galactic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foreground,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need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extremely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large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array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to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achieve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enough</a:t>
            </a:r>
            <a:r>
              <a:rPr kumimoji="1" lang="zh-CN" altLang="en-US" sz="2000">
                <a:latin typeface="Chalkboard"/>
                <a:cs typeface="Chalkboard"/>
              </a:rPr>
              <a:t> </a:t>
            </a:r>
            <a:r>
              <a:rPr kumimoji="1" lang="en-US" altLang="zh-CN" sz="2000">
                <a:latin typeface="Chalkboard"/>
                <a:cs typeface="Chalkboard"/>
              </a:rPr>
              <a:t>sensitivity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sz="2000">
              <a:latin typeface="Chalkboard"/>
              <a:cs typeface="Chalkboar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First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Step: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global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signal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(DSL,</a:t>
            </a:r>
            <a:r>
              <a:rPr kumimoji="1" lang="zh-CN" altLang="en-US" sz="2000">
                <a:solidFill>
                  <a:srgbClr val="FFC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2000">
                <a:solidFill>
                  <a:srgbClr val="FFC000"/>
                </a:solidFill>
                <a:latin typeface="Chalkboard"/>
                <a:cs typeface="Chalkboard"/>
              </a:rPr>
              <a:t>DAPPER)</a:t>
            </a:r>
            <a:endParaRPr kumimoji="1" lang="en-US" sz="2000">
              <a:solidFill>
                <a:srgbClr val="FFC000"/>
              </a:solidFill>
              <a:latin typeface="Chalkboard"/>
              <a:cs typeface="Chalkboard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97E023-1549-7E48-9707-6D5DE4BB2E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136" y="3429000"/>
            <a:ext cx="1690521" cy="11127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842920-EE84-6A48-B27A-CBBC67265F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902" y="3429000"/>
            <a:ext cx="1489123" cy="111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04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global21c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681" y="1381149"/>
            <a:ext cx="7979539" cy="29071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52623" y="5225143"/>
            <a:ext cx="37976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500">
                <a:latin typeface="Chalkboard"/>
                <a:cs typeface="Chalkboard"/>
              </a:rPr>
              <a:t>Cosmic Dawn signal—</a:t>
            </a:r>
            <a:r>
              <a:rPr kumimoji="1" lang="en-US" altLang="zh-CN" sz="1500">
                <a:solidFill>
                  <a:srgbClr val="FF0000"/>
                </a:solidFill>
                <a:latin typeface="Chalkboard"/>
                <a:cs typeface="Chalkboard"/>
              </a:rPr>
              <a:t>Absorption</a:t>
            </a:r>
          </a:p>
          <a:p>
            <a:r>
              <a:rPr kumimoji="1" lang="en-US" altLang="zh-CN" sz="150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kumimoji="1" lang="en-US" altLang="zh-CN" sz="1500">
                <a:latin typeface="Chalkboard"/>
                <a:cs typeface="Chalkboard"/>
              </a:rPr>
              <a:t>(XC&amp; J. Miralda-Escude 2003, 2008)</a:t>
            </a:r>
            <a:endParaRPr kumimoji="1" lang="zh-CN" altLang="en-US" sz="1500">
              <a:latin typeface="Chalkboard"/>
              <a:cs typeface="Chalkboard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08" y="4377142"/>
            <a:ext cx="2196855" cy="2252614"/>
          </a:xfrm>
          <a:prstGeom prst="rect">
            <a:avLst/>
          </a:prstGeom>
        </p:spPr>
      </p:pic>
      <p:cxnSp>
        <p:nvCxnSpPr>
          <p:cNvPr id="5" name="直线箭头连接符 4"/>
          <p:cNvCxnSpPr>
            <a:cxnSpLocks/>
          </p:cNvCxnSpPr>
          <p:nvPr/>
        </p:nvCxnSpPr>
        <p:spPr>
          <a:xfrm flipV="1">
            <a:off x="3475302" y="3777542"/>
            <a:ext cx="0" cy="14476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箭头连接符 12"/>
          <p:cNvCxnSpPr>
            <a:cxnSpLocks/>
          </p:cNvCxnSpPr>
          <p:nvPr/>
        </p:nvCxnSpPr>
        <p:spPr>
          <a:xfrm flipV="1">
            <a:off x="4478823" y="2888098"/>
            <a:ext cx="0" cy="16132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792801" y="4589807"/>
            <a:ext cx="26826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500">
                <a:latin typeface="Chalkboard"/>
                <a:cs typeface="Chalkboard"/>
              </a:rPr>
              <a:t>Reionization signal--</a:t>
            </a:r>
            <a:r>
              <a:rPr kumimoji="1" lang="en-US" altLang="zh-CN" sz="1500">
                <a:solidFill>
                  <a:srgbClr val="FF0000"/>
                </a:solidFill>
                <a:latin typeface="Chalkboard"/>
                <a:cs typeface="Chalkboard"/>
              </a:rPr>
              <a:t>Emission</a:t>
            </a:r>
            <a:endParaRPr kumimoji="1" lang="zh-CN" altLang="en-US" sz="150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66272" y="6161999"/>
            <a:ext cx="19625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50">
                <a:latin typeface="Chalkboard"/>
                <a:cs typeface="Chalkboard"/>
              </a:rPr>
              <a:t>Figure by K. Ahn et al</a:t>
            </a:r>
            <a:r>
              <a:rPr kumimoji="1" lang="en-US" altLang="zh-CN" sz="1500">
                <a:latin typeface="Chalkboard"/>
                <a:cs typeface="Chalkboard"/>
              </a:rPr>
              <a:t>.</a:t>
            </a:r>
            <a:endParaRPr kumimoji="1" lang="zh-CN" altLang="en-US" sz="1500">
              <a:latin typeface="Chalkboard"/>
              <a:cs typeface="Chalkboard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1838" y="5843983"/>
            <a:ext cx="20590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500">
                <a:solidFill>
                  <a:srgbClr val="C00000"/>
                </a:solidFill>
                <a:latin typeface="Chalkboard"/>
                <a:cs typeface="Chalkboard"/>
              </a:rPr>
              <a:t>halo around first star</a:t>
            </a:r>
            <a:endParaRPr kumimoji="1" lang="zh-CN" altLang="en-US" sz="1500">
              <a:solidFill>
                <a:srgbClr val="C00000"/>
              </a:solidFill>
              <a:latin typeface="Chalkboard"/>
              <a:cs typeface="Chalkboard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6028FF-BEEE-0541-B944-1D23D0561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Cosmic</a:t>
            </a:r>
            <a:r>
              <a:rPr lang="zh-CN" altLang="en-US"/>
              <a:t> </a:t>
            </a:r>
            <a:r>
              <a:rPr lang="en-US" altLang="zh-CN"/>
              <a:t>Dawn</a:t>
            </a:r>
            <a:endParaRPr lang="en-US"/>
          </a:p>
        </p:txBody>
      </p:sp>
      <p:pic>
        <p:nvPicPr>
          <p:cNvPr id="14" name="图片 4">
            <a:extLst>
              <a:ext uri="{FF2B5EF4-FFF2-40B4-BE49-F238E27FC236}">
                <a16:creationId xmlns:a16="http://schemas.microsoft.com/office/drawing/2014/main" id="{798D9990-5EA1-0E46-A2ED-97975DFE54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486" y="4533939"/>
            <a:ext cx="2489386" cy="1902146"/>
          </a:xfrm>
          <a:prstGeom prst="rect">
            <a:avLst/>
          </a:prstGeom>
        </p:spPr>
      </p:pic>
      <p:sp>
        <p:nvSpPr>
          <p:cNvPr id="15" name="文本框 5">
            <a:extLst>
              <a:ext uri="{FF2B5EF4-FFF2-40B4-BE49-F238E27FC236}">
                <a16:creationId xmlns:a16="http://schemas.microsoft.com/office/drawing/2014/main" id="{8116D75E-D98E-0744-99A7-24D72E43796C}"/>
              </a:ext>
            </a:extLst>
          </p:cNvPr>
          <p:cNvSpPr txBox="1"/>
          <p:nvPr/>
        </p:nvSpPr>
        <p:spPr>
          <a:xfrm>
            <a:off x="6793139" y="6485164"/>
            <a:ext cx="295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>
                <a:latin typeface="Chalkboard"/>
                <a:cs typeface="Chalkboard"/>
              </a:rPr>
              <a:t>Cohen et al. 2017</a:t>
            </a:r>
            <a:endParaRPr kumimoji="1" lang="zh-CN" altLang="en-US" sz="160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11217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Model of Reionization</a:t>
            </a:r>
            <a:endParaRPr kumimoji="1" lang="zh-CN" alt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389119" y="1333131"/>
          <a:ext cx="3558438" cy="3084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3" imgW="5257800" imgH="4559300" progId="Word.Document.12">
                  <p:link updateAutomatic="1"/>
                </p:oleObj>
              </mc:Choice>
              <mc:Fallback>
                <p:oleObj name="Document" r:id="rId3" imgW="5257800" imgH="4559300" progId="Word.Document.12">
                  <p:link updateAutomatic="1"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9119" y="1333131"/>
                        <a:ext cx="3558438" cy="3084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7083425" y="996417"/>
            <a:ext cx="2060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lang="en-US" altLang="ja-JP" sz="1600">
                <a:latin typeface="Chalkboard" charset="0"/>
                <a:cs typeface="Chalkboard" charset="0"/>
              </a:rPr>
              <a:t>Iliev et al </a:t>
            </a:r>
            <a:r>
              <a:rPr lang="zh-CN" altLang="en-US" sz="1600">
                <a:latin typeface="Chalkboard" charset="0"/>
                <a:ea typeface="华文楷体" charset="0"/>
                <a:cs typeface="华文楷体" charset="0"/>
              </a:rPr>
              <a:t>（</a:t>
            </a:r>
            <a:r>
              <a:rPr lang="en-US" altLang="zh-CN" sz="1600">
                <a:latin typeface="Chalkboard" charset="0"/>
                <a:cs typeface="Chalkboard" charset="0"/>
              </a:rPr>
              <a:t>2006</a:t>
            </a:r>
            <a:r>
              <a:rPr lang="zh-CN" altLang="en-US" sz="1600">
                <a:latin typeface="Chalkboard" charset="0"/>
                <a:ea typeface="华文楷体" charset="0"/>
                <a:cs typeface="华文楷体" charset="0"/>
              </a:rPr>
              <a:t>）</a:t>
            </a:r>
            <a:endParaRPr lang="ja-JP" altLang="en-US" sz="1600">
              <a:latin typeface="Chalkboard" charset="0"/>
              <a:ea typeface="华文楷体" charset="0"/>
              <a:cs typeface="华文楷体" charset="0"/>
            </a:endParaRPr>
          </a:p>
        </p:txBody>
      </p:sp>
      <p:pic>
        <p:nvPicPr>
          <p:cNvPr id="15" name="图片 14" descr="high-earl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06" y="1544773"/>
            <a:ext cx="4421604" cy="1692457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65106" y="3581626"/>
            <a:ext cx="44216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>
                <a:latin typeface="Chalkboard"/>
                <a:cs typeface="Chalkboard"/>
              </a:rPr>
              <a:t>Bubble Model (Furlanetto, Hernquist, Zaldarriaga 2004):</a:t>
            </a:r>
          </a:p>
          <a:p>
            <a:endParaRPr kumimoji="1" lang="en-US" altLang="zh-CN" sz="2000">
              <a:latin typeface="Chalkboard"/>
              <a:cs typeface="Chalkboard"/>
            </a:endParaRPr>
          </a:p>
          <a:p>
            <a:r>
              <a:rPr lang="en-US" altLang="ja-JP" sz="2000">
                <a:latin typeface="Calibri" charset="0"/>
              </a:rPr>
              <a:t>#photon needed = #photon produced</a:t>
            </a:r>
          </a:p>
          <a:p>
            <a:endParaRPr kumimoji="1" lang="en-US" altLang="zh-CN" sz="2000">
              <a:latin typeface="Chalkboard"/>
              <a:cs typeface="Chalkboard"/>
            </a:endParaRPr>
          </a:p>
          <a:p>
            <a:r>
              <a:rPr lang="en-US" altLang="ja-JP" sz="2000">
                <a:latin typeface="Calibri" charset="0"/>
              </a:rPr>
              <a:t>#photon needed = n</a:t>
            </a:r>
            <a:r>
              <a:rPr lang="en-US" altLang="ja-JP" sz="2000" baseline="-25000">
                <a:latin typeface="Calibri" charset="0"/>
              </a:rPr>
              <a:t>B</a:t>
            </a:r>
            <a:r>
              <a:rPr lang="en-US" altLang="ja-JP" sz="2000">
                <a:latin typeface="Calibri" charset="0"/>
              </a:rPr>
              <a:t> V  (1+n</a:t>
            </a:r>
            <a:r>
              <a:rPr lang="en-US" altLang="ja-JP" sz="2000" baseline="-25000">
                <a:latin typeface="Calibri" charset="0"/>
              </a:rPr>
              <a:t>rec</a:t>
            </a:r>
            <a:r>
              <a:rPr lang="en-US" altLang="ja-JP" sz="2000">
                <a:latin typeface="Calibri" charset="0"/>
              </a:rPr>
              <a:t>)</a:t>
            </a:r>
          </a:p>
          <a:p>
            <a:endParaRPr kumimoji="1" lang="en-US" altLang="zh-CN" sz="2000">
              <a:latin typeface="Chalkboard"/>
              <a:cs typeface="Chalkboard"/>
            </a:endParaRPr>
          </a:p>
          <a:p>
            <a:r>
              <a:rPr lang="en-US" altLang="ja-JP" sz="2000">
                <a:latin typeface="Calibri" charset="0"/>
              </a:rPr>
              <a:t>#photon produced  = ξ n</a:t>
            </a:r>
            <a:r>
              <a:rPr lang="en-US" altLang="ja-JP" sz="2000" baseline="-25000">
                <a:latin typeface="Calibri" charset="0"/>
              </a:rPr>
              <a:t>B</a:t>
            </a:r>
            <a:r>
              <a:rPr lang="en-US" altLang="ja-JP" sz="2000">
                <a:latin typeface="Calibri" charset="0"/>
              </a:rPr>
              <a:t> V f</a:t>
            </a:r>
            <a:r>
              <a:rPr lang="en-US" altLang="ja-JP" sz="2000" baseline="-25000">
                <a:latin typeface="Calibri" charset="0"/>
              </a:rPr>
              <a:t>coll</a:t>
            </a:r>
            <a:endParaRPr kumimoji="1" lang="en-US" altLang="zh-CN" sz="2000">
              <a:latin typeface="Chalkboard"/>
              <a:cs typeface="Chalkboard"/>
            </a:endParaRPr>
          </a:p>
          <a:p>
            <a:endParaRPr kumimoji="1" lang="zh-CN" altLang="en-US" sz="2000">
              <a:latin typeface="Chalkboard"/>
              <a:cs typeface="Chalkboard"/>
            </a:endParaRPr>
          </a:p>
        </p:txBody>
      </p:sp>
      <p:pic>
        <p:nvPicPr>
          <p:cNvPr id="26" name="图片 25" descr="bubblesiz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119" y="4542152"/>
            <a:ext cx="2458480" cy="2273867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6170623" y="4753795"/>
            <a:ext cx="1481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>
                <a:solidFill>
                  <a:schemeClr val="bg1"/>
                </a:solidFill>
                <a:latin typeface="Chalkboard"/>
                <a:cs typeface="Chalkboard"/>
              </a:rPr>
              <a:t>bubble size</a:t>
            </a:r>
            <a:endParaRPr kumimoji="1" lang="zh-CN" altLang="en-US" sz="2000">
              <a:solidFill>
                <a:schemeClr val="bg1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4166440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Late Stage of EoR</a:t>
            </a:r>
            <a:endParaRPr kumimoji="1" lang="zh-CN" altLang="en-US"/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248602" y="4483256"/>
            <a:ext cx="784740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ja-JP" sz="2000">
                <a:latin typeface="Chalkboard" charset="0"/>
                <a:cs typeface="Chalkboard" charset="0"/>
              </a:rPr>
              <a:t> </a:t>
            </a:r>
            <a:r>
              <a:rPr lang="en-US" altLang="ja-JP" sz="1800">
                <a:latin typeface="Chalkboard" charset="0"/>
                <a:cs typeface="Chalkboard" charset="0"/>
              </a:rPr>
              <a:t>Overlapping bubbles—no longer isolated!</a:t>
            </a:r>
          </a:p>
          <a:p>
            <a:pPr eaLnBrk="1" hangingPunct="1"/>
            <a:endParaRPr lang="en-US" altLang="ja-JP" sz="1800">
              <a:latin typeface="Chalkboard" charset="0"/>
              <a:cs typeface="Chalkboard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ja-JP" sz="1800">
                <a:latin typeface="Chalkboard" charset="0"/>
                <a:cs typeface="Chalkboard" charset="0"/>
              </a:rPr>
              <a:t> neutral islands: large low density regions (voids)</a:t>
            </a:r>
            <a:r>
              <a:rPr lang="zh-CN" altLang="en-US" sz="1800">
                <a:latin typeface="Chalkboard" charset="0"/>
                <a:cs typeface="Chalkboard" charset="0"/>
              </a:rPr>
              <a:t> （</a:t>
            </a:r>
            <a:r>
              <a:rPr lang="en-US" altLang="zh-CN" sz="1800">
                <a:latin typeface="Chalkboard" charset="0"/>
                <a:cs typeface="Chalkboard" charset="0"/>
              </a:rPr>
              <a:t>Y.</a:t>
            </a:r>
            <a:r>
              <a:rPr lang="zh-CN" altLang="en-US" sz="1800">
                <a:latin typeface="Chalkboard" charset="0"/>
                <a:cs typeface="Chalkboard" charset="0"/>
              </a:rPr>
              <a:t> </a:t>
            </a:r>
            <a:r>
              <a:rPr lang="en-US" altLang="zh-CN" sz="1800">
                <a:latin typeface="Chalkboard" charset="0"/>
                <a:cs typeface="Chalkboard" charset="0"/>
              </a:rPr>
              <a:t>Xu</a:t>
            </a:r>
            <a:r>
              <a:rPr lang="zh-CN" altLang="en-US" sz="1800">
                <a:latin typeface="Chalkboard" charset="0"/>
                <a:cs typeface="Chalkboard" charset="0"/>
              </a:rPr>
              <a:t> </a:t>
            </a:r>
            <a:r>
              <a:rPr lang="en-US" altLang="zh-CN" sz="1800">
                <a:latin typeface="Chalkboard" charset="0"/>
                <a:cs typeface="Chalkboard" charset="0"/>
              </a:rPr>
              <a:t>et</a:t>
            </a:r>
            <a:r>
              <a:rPr lang="zh-CN" altLang="en-US" sz="1800">
                <a:latin typeface="Chalkboard" charset="0"/>
                <a:cs typeface="Chalkboard" charset="0"/>
              </a:rPr>
              <a:t> </a:t>
            </a:r>
            <a:r>
              <a:rPr lang="en-US" altLang="zh-CN" sz="1800">
                <a:latin typeface="Chalkboard" charset="0"/>
                <a:cs typeface="Chalkboard" charset="0"/>
              </a:rPr>
              <a:t>al.</a:t>
            </a:r>
            <a:r>
              <a:rPr lang="zh-CN" altLang="en-US" sz="1800">
                <a:latin typeface="Chalkboard" charset="0"/>
                <a:cs typeface="Chalkboard" charset="0"/>
              </a:rPr>
              <a:t> </a:t>
            </a:r>
            <a:r>
              <a:rPr lang="en-US" altLang="zh-CN" sz="1800">
                <a:latin typeface="Chalkboard" charset="0"/>
                <a:cs typeface="Chalkboard" charset="0"/>
              </a:rPr>
              <a:t>2014,</a:t>
            </a:r>
            <a:r>
              <a:rPr lang="zh-CN" altLang="en-US" sz="1800">
                <a:latin typeface="Chalkboard" charset="0"/>
                <a:cs typeface="Chalkboard" charset="0"/>
              </a:rPr>
              <a:t> </a:t>
            </a:r>
            <a:r>
              <a:rPr lang="en-US" altLang="zh-CN" sz="1800">
                <a:latin typeface="Chalkboard" charset="0"/>
                <a:cs typeface="Chalkboard" charset="0"/>
              </a:rPr>
              <a:t>2017)</a:t>
            </a:r>
            <a:endParaRPr lang="en-US" altLang="ja-JP" sz="1800">
              <a:latin typeface="Chalkboard" charset="0"/>
              <a:cs typeface="Chalkboard" charset="0"/>
            </a:endParaRPr>
          </a:p>
          <a:p>
            <a:pPr eaLnBrk="1" hangingPunct="1">
              <a:buFont typeface="Arial" charset="0"/>
              <a:buChar char="•"/>
            </a:pPr>
            <a:endParaRPr lang="en-US" altLang="ja-JP" sz="1800">
              <a:latin typeface="Chalkboard" charset="0"/>
              <a:cs typeface="Chalkboard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ja-JP" sz="1800">
                <a:latin typeface="Chalkboard" charset="0"/>
                <a:cs typeface="Chalkboard" charset="0"/>
              </a:rPr>
              <a:t> ionization equation:</a:t>
            </a:r>
          </a:p>
          <a:p>
            <a:pPr eaLnBrk="1" hangingPunct="1">
              <a:buFont typeface="Arial" charset="0"/>
              <a:buChar char="•"/>
            </a:pPr>
            <a:endParaRPr lang="en-US" altLang="ja-JP" sz="2000">
              <a:latin typeface="Chalkboard" charset="0"/>
              <a:cs typeface="Chalkboard" charset="0"/>
            </a:endParaRPr>
          </a:p>
          <a:p>
            <a:pPr eaLnBrk="1" hangingPunct="1">
              <a:buFont typeface="Arial" charset="0"/>
              <a:buChar char="•"/>
            </a:pPr>
            <a:endParaRPr lang="en-US" altLang="ja-JP" sz="2000">
              <a:latin typeface="Chalkboard" charset="0"/>
              <a:cs typeface="Chalkboard" charset="0"/>
            </a:endParaRPr>
          </a:p>
        </p:txBody>
      </p:sp>
      <p:pic>
        <p:nvPicPr>
          <p:cNvPr id="10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7858" y="6114736"/>
            <a:ext cx="381000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2910100" y="5602329"/>
            <a:ext cx="3824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lang="en-US" altLang="ja-JP" sz="1800">
                <a:latin typeface="Calibri" charset="0"/>
              </a:rPr>
              <a:t>#photons= local produced + backgroud</a:t>
            </a:r>
            <a:endParaRPr lang="ja-JP" altLang="en-US" sz="1800">
              <a:latin typeface="Calibri" charset="0"/>
            </a:endParaRPr>
          </a:p>
        </p:txBody>
      </p:sp>
      <p:pic>
        <p:nvPicPr>
          <p:cNvPr id="13" name="08-16-5 (Converted).mov">
            <a:hlinkClick r:id="" action="ppaction://media"/>
            <a:extLst>
              <a:ext uri="{FF2B5EF4-FFF2-40B4-BE49-F238E27FC236}">
                <a16:creationId xmlns:a16="http://schemas.microsoft.com/office/drawing/2014/main" id="{A48F3502-6367-0143-9425-8B6F0CC0B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177603"/>
            <a:ext cx="5241163" cy="29014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F8D7DF-6790-1847-9C0C-E399C35C1DEB}"/>
              </a:ext>
            </a:extLst>
          </p:cNvPr>
          <p:cNvSpPr txBox="1"/>
          <p:nvPr/>
        </p:nvSpPr>
        <p:spPr>
          <a:xfrm>
            <a:off x="4190581" y="4006368"/>
            <a:ext cx="27443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endParaRPr lang="en-US" altLang="ja-JP" sz="2000">
              <a:latin typeface="Chalkboard" charset="0"/>
              <a:cs typeface="Chalkboard" charset="0"/>
            </a:endParaRPr>
          </a:p>
          <a:p>
            <a:pPr>
              <a:buFont typeface="Arial" charset="0"/>
              <a:buChar char="•"/>
            </a:pPr>
            <a:endParaRPr lang="en-US" altLang="ja-JP" sz="2000">
              <a:latin typeface="Chalkboard" charset="0"/>
              <a:cs typeface="Chalkboard" charset="0"/>
            </a:endParaRPr>
          </a:p>
          <a:p>
            <a:pPr>
              <a:buFont typeface="Arial" charset="0"/>
              <a:buChar char="•"/>
            </a:pPr>
            <a:endParaRPr lang="en-US" altLang="ja-JP" sz="2000">
              <a:latin typeface="Chalkboard" charset="0"/>
              <a:cs typeface="Chalkboard" charset="0"/>
            </a:endParaRPr>
          </a:p>
          <a:p>
            <a:endParaRPr lang="ja-JP" altLang="en-US" sz="2000">
              <a:latin typeface="Chalkboard" charset="0"/>
              <a:cs typeface="Chalkboard" charset="0"/>
            </a:endParaRPr>
          </a:p>
          <a:p>
            <a:endParaRPr kumimoji="1" lang="en-US" sz="2000">
              <a:latin typeface="Chalkboard"/>
              <a:cs typeface="Chalkboard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F17B16-7BC3-2C4C-8D27-319CF244DA75}"/>
              </a:ext>
            </a:extLst>
          </p:cNvPr>
          <p:cNvSpPr/>
          <p:nvPr/>
        </p:nvSpPr>
        <p:spPr>
          <a:xfrm>
            <a:off x="5208340" y="4163566"/>
            <a:ext cx="3779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halkboard" charset="0"/>
                <a:cs typeface="Chalkboard" charset="0"/>
              </a:rPr>
              <a:t>Semi-Numerical</a:t>
            </a:r>
            <a:r>
              <a:rPr lang="zh-CN" altLang="en-US">
                <a:latin typeface="Chalkboard" charset="0"/>
                <a:cs typeface="Chalkboard" charset="0"/>
              </a:rPr>
              <a:t> </a:t>
            </a:r>
            <a:r>
              <a:rPr lang="en-US" altLang="zh-CN">
                <a:latin typeface="Chalkboard" charset="0"/>
                <a:cs typeface="Chalkboard" charset="0"/>
              </a:rPr>
              <a:t>Model</a:t>
            </a:r>
            <a:r>
              <a:rPr lang="zh-CN" altLang="en-US">
                <a:latin typeface="Chalkboard" charset="0"/>
                <a:cs typeface="Chalkboard" charset="0"/>
              </a:rPr>
              <a:t> </a:t>
            </a:r>
            <a:r>
              <a:rPr lang="en-US" altLang="zh-CN">
                <a:latin typeface="Chalkboard" charset="0"/>
                <a:cs typeface="Chalkboard" charset="0"/>
              </a:rPr>
              <a:t>IslandFAST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267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元素">
  <a:themeElements>
    <a:clrScheme name="元素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元素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元素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sz="2000">
            <a:latin typeface="Chalkboard"/>
            <a:cs typeface="Chalkboard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元素.thmx</Template>
  <TotalTime>7508</TotalTime>
  <Words>1636</Words>
  <Application>Microsoft Macintosh PowerPoint</Application>
  <PresentationFormat>On-screen Show (4:3)</PresentationFormat>
  <Paragraphs>321</Paragraphs>
  <Slides>43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6" baseType="lpstr">
      <vt:lpstr>华文楷体</vt:lpstr>
      <vt:lpstr>Zapf Dingbats</vt:lpstr>
      <vt:lpstr>Apple Braille</vt:lpstr>
      <vt:lpstr>Arial</vt:lpstr>
      <vt:lpstr>Calibri</vt:lpstr>
      <vt:lpstr>Century Gothic</vt:lpstr>
      <vt:lpstr>Chalkboard</vt:lpstr>
      <vt:lpstr>Lucida Grande</vt:lpstr>
      <vt:lpstr>Palatino Linotype</vt:lpstr>
      <vt:lpstr>Times</vt:lpstr>
      <vt:lpstr>Wingdings</vt:lpstr>
      <vt:lpstr>元素</vt:lpstr>
      <vt:lpstr>file:///localhost/Users/xuelei/Documents/ppt/!OLE_LINK1</vt:lpstr>
      <vt:lpstr>PowerPoint Presentation</vt:lpstr>
      <vt:lpstr>What is the 21cm line</vt:lpstr>
      <vt:lpstr>Why 21cm observation</vt:lpstr>
      <vt:lpstr>Modes of 21cm Observation</vt:lpstr>
      <vt:lpstr>Foreground</vt:lpstr>
      <vt:lpstr>Cosmic Dark Ages</vt:lpstr>
      <vt:lpstr>Cosmic Dawn</vt:lpstr>
      <vt:lpstr>Model of Reionization</vt:lpstr>
      <vt:lpstr>Late Stage of EoR</vt:lpstr>
      <vt:lpstr>Stages of Reionization</vt:lpstr>
      <vt:lpstr> </vt:lpstr>
      <vt:lpstr>Power spectrum and Bias</vt:lpstr>
      <vt:lpstr>The Reality: Mode Mixing foregrounds</vt:lpstr>
      <vt:lpstr>Foreground Subtraction</vt:lpstr>
      <vt:lpstr>Power Spectra compensation</vt:lpstr>
      <vt:lpstr>EoR tomography Experiments</vt:lpstr>
      <vt:lpstr>EoR 21cm experiments</vt:lpstr>
      <vt:lpstr>EoR power spectrum</vt:lpstr>
      <vt:lpstr>Global Spectrum Experiments</vt:lpstr>
      <vt:lpstr>How to achieve Precision Calibration</vt:lpstr>
      <vt:lpstr>EDGES-low result</vt:lpstr>
      <vt:lpstr>Interpretation of the Result</vt:lpstr>
      <vt:lpstr>Excess Radio Background</vt:lpstr>
      <vt:lpstr>Dark Matter Cooling</vt:lpstr>
      <vt:lpstr>Other Ideas</vt:lpstr>
      <vt:lpstr>Space Experiment</vt:lpstr>
      <vt:lpstr>Space-based low frequency radio observation</vt:lpstr>
      <vt:lpstr>Experiments during CE-4 mission</vt:lpstr>
      <vt:lpstr>Discovering Sky at Longest (DSL) wavelength</vt:lpstr>
      <vt:lpstr>Current mid-redshift Radio Telescopes</vt:lpstr>
      <vt:lpstr>FAST survey</vt:lpstr>
      <vt:lpstr>Dedicated Experiments</vt:lpstr>
      <vt:lpstr>The Tianlai (heavenly sound) Experiment</vt:lpstr>
      <vt:lpstr>probe of Large Scale Structure  (BAO,PNG, inflation features)</vt:lpstr>
      <vt:lpstr>21cm Intensity Mapping Experiments </vt:lpstr>
      <vt:lpstr>Near Future: SKA-mid</vt:lpstr>
      <vt:lpstr>Intensity Mapping  BAO measurements</vt:lpstr>
      <vt:lpstr>Future Ideas: PUMA</vt:lpstr>
      <vt:lpstr>Outlook</vt:lpstr>
      <vt:lpstr>Thanks and Enjoy!</vt:lpstr>
      <vt:lpstr>Backup slides</vt:lpstr>
      <vt:lpstr>Problems with Lunar Array</vt:lpstr>
      <vt:lpstr>galaxy detection vs intensity mapping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 Chen</dc:creator>
  <cp:lastModifiedBy>XChen</cp:lastModifiedBy>
  <cp:revision>286</cp:revision>
  <dcterms:created xsi:type="dcterms:W3CDTF">2018-04-24T08:53:59Z</dcterms:created>
  <dcterms:modified xsi:type="dcterms:W3CDTF">2019-12-02T21:11:02Z</dcterms:modified>
</cp:coreProperties>
</file>